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7"/>
  </p:notesMasterIdLst>
  <p:sldIdLst>
    <p:sldId id="1605" r:id="rId2"/>
    <p:sldId id="1606" r:id="rId3"/>
    <p:sldId id="1757" r:id="rId4"/>
    <p:sldId id="1758" r:id="rId5"/>
    <p:sldId id="1616" r:id="rId6"/>
  </p:sldIdLst>
  <p:sldSz cx="6400800" cy="4800600"/>
  <p:notesSz cx="7315200" cy="9601200"/>
  <p:custDataLst>
    <p:tags r:id="rId8"/>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Blueprint-COVID-19 Intro" id="{78F4FAFC-E359-4257-B551-3C2A1EB87E77}">
          <p14:sldIdLst/>
        </p14:section>
        <p14:section name="Certificates" id="{1FA14758-FF81-4460-B3A8-8C99B630F680}">
          <p14:sldIdLst>
            <p14:sldId id="1605"/>
            <p14:sldId id="1606"/>
            <p14:sldId id="1757"/>
            <p14:sldId id="1758"/>
            <p14:sldId id="1616"/>
          </p14:sldIdLst>
        </p14:section>
      </p14:sectionLst>
    </p:ext>
    <p:ext uri="{EFAFB233-063F-42B5-8137-9DF3F51BA10A}">
      <p15:sldGuideLst xmlns:p15="http://schemas.microsoft.com/office/powerpoint/2012/main">
        <p15:guide id="1" pos="1752" userDrawn="1">
          <p15:clr>
            <a:srgbClr val="A4A3A4"/>
          </p15:clr>
        </p15:guide>
        <p15:guide id="2" orient="horz" pos="15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0168" autoAdjust="0"/>
  </p:normalViewPr>
  <p:slideViewPr>
    <p:cSldViewPr snapToGrid="0" showGuides="1">
      <p:cViewPr varScale="1">
        <p:scale>
          <a:sx n="107" d="100"/>
          <a:sy n="107" d="100"/>
        </p:scale>
        <p:origin x="2748" y="102"/>
      </p:cViewPr>
      <p:guideLst>
        <p:guide pos="1752"/>
        <p:guide orient="horz" pos="15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50000"/>
              </a:schemeClr>
            </a:solidFill>
            <a:ln>
              <a:solidFill>
                <a:schemeClr val="tx1"/>
              </a:solidFill>
            </a:ln>
            <a:effectLst/>
          </c:spPr>
          <c:invertIfNegative val="0"/>
          <c:xVal>
            <c:numRef>
              <c:f>Sheet1!$A$2:$A$78</c:f>
              <c:numCache>
                <c:formatCode>General</c:formatCode>
                <c:ptCount val="77"/>
                <c:pt idx="0">
                  <c:v>0.04</c:v>
                </c:pt>
                <c:pt idx="1">
                  <c:v>0.25</c:v>
                </c:pt>
                <c:pt idx="2">
                  <c:v>0.5</c:v>
                </c:pt>
                <c:pt idx="3">
                  <c:v>0.5</c:v>
                </c:pt>
                <c:pt idx="4">
                  <c:v>0.7</c:v>
                </c:pt>
                <c:pt idx="5">
                  <c:v>0.75</c:v>
                </c:pt>
                <c:pt idx="6">
                  <c:v>0.75</c:v>
                </c:pt>
                <c:pt idx="7">
                  <c:v>1</c:v>
                </c:pt>
                <c:pt idx="8">
                  <c:v>1.25</c:v>
                </c:pt>
                <c:pt idx="9">
                  <c:v>1.5</c:v>
                </c:pt>
                <c:pt idx="10">
                  <c:v>1.5</c:v>
                </c:pt>
                <c:pt idx="11">
                  <c:v>1.5</c:v>
                </c:pt>
                <c:pt idx="12">
                  <c:v>1.5</c:v>
                </c:pt>
                <c:pt idx="13">
                  <c:v>1.5</c:v>
                </c:pt>
                <c:pt idx="14">
                  <c:v>1.75</c:v>
                </c:pt>
                <c:pt idx="15">
                  <c:v>2</c:v>
                </c:pt>
                <c:pt idx="16">
                  <c:v>2</c:v>
                </c:pt>
                <c:pt idx="17">
                  <c:v>2</c:v>
                </c:pt>
                <c:pt idx="18">
                  <c:v>2</c:v>
                </c:pt>
                <c:pt idx="19">
                  <c:v>2.5</c:v>
                </c:pt>
                <c:pt idx="20">
                  <c:v>2.5</c:v>
                </c:pt>
                <c:pt idx="21">
                  <c:v>2.5</c:v>
                </c:pt>
                <c:pt idx="22">
                  <c:v>2.5</c:v>
                </c:pt>
                <c:pt idx="23">
                  <c:v>2.75</c:v>
                </c:pt>
                <c:pt idx="24">
                  <c:v>3</c:v>
                </c:pt>
                <c:pt idx="25">
                  <c:v>3</c:v>
                </c:pt>
                <c:pt idx="26">
                  <c:v>3</c:v>
                </c:pt>
                <c:pt idx="27">
                  <c:v>3</c:v>
                </c:pt>
                <c:pt idx="28">
                  <c:v>3</c:v>
                </c:pt>
                <c:pt idx="29">
                  <c:v>3</c:v>
                </c:pt>
                <c:pt idx="30">
                  <c:v>3.5</c:v>
                </c:pt>
                <c:pt idx="31">
                  <c:v>3.75</c:v>
                </c:pt>
                <c:pt idx="32">
                  <c:v>3.75</c:v>
                </c:pt>
                <c:pt idx="33">
                  <c:v>3.75</c:v>
                </c:pt>
                <c:pt idx="34">
                  <c:v>4</c:v>
                </c:pt>
                <c:pt idx="35">
                  <c:v>4</c:v>
                </c:pt>
                <c:pt idx="36">
                  <c:v>4</c:v>
                </c:pt>
                <c:pt idx="37">
                  <c:v>4</c:v>
                </c:pt>
                <c:pt idx="38">
                  <c:v>4.5</c:v>
                </c:pt>
                <c:pt idx="39">
                  <c:v>4.75</c:v>
                </c:pt>
                <c:pt idx="40">
                  <c:v>5</c:v>
                </c:pt>
                <c:pt idx="41">
                  <c:v>5</c:v>
                </c:pt>
                <c:pt idx="42">
                  <c:v>6</c:v>
                </c:pt>
                <c:pt idx="43">
                  <c:v>6</c:v>
                </c:pt>
                <c:pt idx="44">
                  <c:v>6</c:v>
                </c:pt>
                <c:pt idx="45">
                  <c:v>6</c:v>
                </c:pt>
                <c:pt idx="46">
                  <c:v>7</c:v>
                </c:pt>
                <c:pt idx="47">
                  <c:v>7.5</c:v>
                </c:pt>
                <c:pt idx="48">
                  <c:v>7.5</c:v>
                </c:pt>
                <c:pt idx="49">
                  <c:v>7.5</c:v>
                </c:pt>
                <c:pt idx="50">
                  <c:v>7.5</c:v>
                </c:pt>
                <c:pt idx="51">
                  <c:v>7.5</c:v>
                </c:pt>
                <c:pt idx="52">
                  <c:v>7.5</c:v>
                </c:pt>
                <c:pt idx="53">
                  <c:v>7.5</c:v>
                </c:pt>
                <c:pt idx="54">
                  <c:v>7.5</c:v>
                </c:pt>
                <c:pt idx="55">
                  <c:v>7.5</c:v>
                </c:pt>
                <c:pt idx="56">
                  <c:v>8</c:v>
                </c:pt>
                <c:pt idx="57">
                  <c:v>9</c:v>
                </c:pt>
                <c:pt idx="58">
                  <c:v>11</c:v>
                </c:pt>
                <c:pt idx="59">
                  <c:v>11.25</c:v>
                </c:pt>
                <c:pt idx="60">
                  <c:v>11.25</c:v>
                </c:pt>
                <c:pt idx="61">
                  <c:v>11.25</c:v>
                </c:pt>
                <c:pt idx="62">
                  <c:v>12</c:v>
                </c:pt>
                <c:pt idx="63">
                  <c:v>12</c:v>
                </c:pt>
                <c:pt idx="64">
                  <c:v>12</c:v>
                </c:pt>
                <c:pt idx="65">
                  <c:v>12</c:v>
                </c:pt>
                <c:pt idx="66">
                  <c:v>12</c:v>
                </c:pt>
                <c:pt idx="67">
                  <c:v>12</c:v>
                </c:pt>
                <c:pt idx="68">
                  <c:v>14</c:v>
                </c:pt>
                <c:pt idx="69">
                  <c:v>15</c:v>
                </c:pt>
                <c:pt idx="70">
                  <c:v>18</c:v>
                </c:pt>
                <c:pt idx="71">
                  <c:v>18</c:v>
                </c:pt>
                <c:pt idx="72">
                  <c:v>18</c:v>
                </c:pt>
                <c:pt idx="73">
                  <c:v>18</c:v>
                </c:pt>
                <c:pt idx="74">
                  <c:v>18</c:v>
                </c:pt>
                <c:pt idx="75">
                  <c:v>24</c:v>
                </c:pt>
                <c:pt idx="76">
                  <c:v>24</c:v>
                </c:pt>
              </c:numCache>
            </c:numRef>
          </c:xVal>
          <c:yVal>
            <c:numRef>
              <c:f>Sheet1!$B$2:$B$78</c:f>
              <c:numCache>
                <c:formatCode>General</c:formatCode>
                <c:ptCount val="77"/>
                <c:pt idx="0">
                  <c:v>1</c:v>
                </c:pt>
                <c:pt idx="1">
                  <c:v>1</c:v>
                </c:pt>
                <c:pt idx="2">
                  <c:v>5</c:v>
                </c:pt>
                <c:pt idx="3">
                  <c:v>1</c:v>
                </c:pt>
                <c:pt idx="4">
                  <c:v>1</c:v>
                </c:pt>
                <c:pt idx="5">
                  <c:v>3</c:v>
                </c:pt>
                <c:pt idx="6">
                  <c:v>1</c:v>
                </c:pt>
                <c:pt idx="7">
                  <c:v>1</c:v>
                </c:pt>
                <c:pt idx="8">
                  <c:v>1</c:v>
                </c:pt>
                <c:pt idx="9">
                  <c:v>1</c:v>
                </c:pt>
                <c:pt idx="10">
                  <c:v>3</c:v>
                </c:pt>
                <c:pt idx="11">
                  <c:v>6</c:v>
                </c:pt>
                <c:pt idx="12">
                  <c:v>14</c:v>
                </c:pt>
                <c:pt idx="13">
                  <c:v>1</c:v>
                </c:pt>
                <c:pt idx="14">
                  <c:v>4</c:v>
                </c:pt>
                <c:pt idx="15">
                  <c:v>1</c:v>
                </c:pt>
                <c:pt idx="16">
                  <c:v>4</c:v>
                </c:pt>
                <c:pt idx="17">
                  <c:v>8</c:v>
                </c:pt>
                <c:pt idx="18">
                  <c:v>10</c:v>
                </c:pt>
                <c:pt idx="19">
                  <c:v>1</c:v>
                </c:pt>
                <c:pt idx="20">
                  <c:v>5</c:v>
                </c:pt>
                <c:pt idx="21">
                  <c:v>6</c:v>
                </c:pt>
                <c:pt idx="22">
                  <c:v>10</c:v>
                </c:pt>
                <c:pt idx="23">
                  <c:v>3</c:v>
                </c:pt>
                <c:pt idx="24">
                  <c:v>3</c:v>
                </c:pt>
                <c:pt idx="25">
                  <c:v>4</c:v>
                </c:pt>
                <c:pt idx="26">
                  <c:v>5</c:v>
                </c:pt>
                <c:pt idx="27">
                  <c:v>6</c:v>
                </c:pt>
                <c:pt idx="28">
                  <c:v>7</c:v>
                </c:pt>
                <c:pt idx="29">
                  <c:v>9</c:v>
                </c:pt>
                <c:pt idx="30">
                  <c:v>7</c:v>
                </c:pt>
                <c:pt idx="31">
                  <c:v>6</c:v>
                </c:pt>
                <c:pt idx="32">
                  <c:v>7</c:v>
                </c:pt>
                <c:pt idx="33">
                  <c:v>8</c:v>
                </c:pt>
                <c:pt idx="34">
                  <c:v>1</c:v>
                </c:pt>
                <c:pt idx="35">
                  <c:v>4</c:v>
                </c:pt>
                <c:pt idx="36">
                  <c:v>7</c:v>
                </c:pt>
                <c:pt idx="37">
                  <c:v>8</c:v>
                </c:pt>
                <c:pt idx="38">
                  <c:v>9</c:v>
                </c:pt>
                <c:pt idx="39">
                  <c:v>5</c:v>
                </c:pt>
                <c:pt idx="40">
                  <c:v>5</c:v>
                </c:pt>
                <c:pt idx="41">
                  <c:v>6</c:v>
                </c:pt>
                <c:pt idx="42">
                  <c:v>4</c:v>
                </c:pt>
                <c:pt idx="43">
                  <c:v>5</c:v>
                </c:pt>
                <c:pt idx="44">
                  <c:v>6</c:v>
                </c:pt>
                <c:pt idx="45">
                  <c:v>11</c:v>
                </c:pt>
                <c:pt idx="46">
                  <c:v>8</c:v>
                </c:pt>
                <c:pt idx="47">
                  <c:v>4</c:v>
                </c:pt>
                <c:pt idx="48">
                  <c:v>5</c:v>
                </c:pt>
                <c:pt idx="49">
                  <c:v>6</c:v>
                </c:pt>
                <c:pt idx="50">
                  <c:v>7</c:v>
                </c:pt>
                <c:pt idx="51">
                  <c:v>8</c:v>
                </c:pt>
                <c:pt idx="52">
                  <c:v>9</c:v>
                </c:pt>
                <c:pt idx="53">
                  <c:v>10</c:v>
                </c:pt>
                <c:pt idx="54">
                  <c:v>11</c:v>
                </c:pt>
                <c:pt idx="55">
                  <c:v>12</c:v>
                </c:pt>
                <c:pt idx="56">
                  <c:v>16</c:v>
                </c:pt>
                <c:pt idx="57">
                  <c:v>18</c:v>
                </c:pt>
                <c:pt idx="58">
                  <c:v>14</c:v>
                </c:pt>
                <c:pt idx="59">
                  <c:v>5</c:v>
                </c:pt>
                <c:pt idx="60">
                  <c:v>6</c:v>
                </c:pt>
                <c:pt idx="61">
                  <c:v>10</c:v>
                </c:pt>
                <c:pt idx="62">
                  <c:v>3</c:v>
                </c:pt>
                <c:pt idx="63">
                  <c:v>4</c:v>
                </c:pt>
                <c:pt idx="64">
                  <c:v>10</c:v>
                </c:pt>
                <c:pt idx="65">
                  <c:v>11</c:v>
                </c:pt>
                <c:pt idx="66">
                  <c:v>12</c:v>
                </c:pt>
                <c:pt idx="67">
                  <c:v>15</c:v>
                </c:pt>
                <c:pt idx="68">
                  <c:v>8</c:v>
                </c:pt>
                <c:pt idx="69">
                  <c:v>5</c:v>
                </c:pt>
                <c:pt idx="70">
                  <c:v>3</c:v>
                </c:pt>
                <c:pt idx="71">
                  <c:v>4</c:v>
                </c:pt>
                <c:pt idx="72">
                  <c:v>5</c:v>
                </c:pt>
                <c:pt idx="73">
                  <c:v>8</c:v>
                </c:pt>
                <c:pt idx="74">
                  <c:v>10</c:v>
                </c:pt>
                <c:pt idx="75">
                  <c:v>5</c:v>
                </c:pt>
                <c:pt idx="76">
                  <c:v>9</c:v>
                </c:pt>
              </c:numCache>
            </c:numRef>
          </c:yVal>
          <c:bubbleSize>
            <c:numRef>
              <c:f>Sheet1!$C$2:$C$78</c:f>
              <c:numCache>
                <c:formatCode>General</c:formatCode>
                <c:ptCount val="77"/>
                <c:pt idx="0">
                  <c:v>2</c:v>
                </c:pt>
                <c:pt idx="1">
                  <c:v>1</c:v>
                </c:pt>
                <c:pt idx="2">
                  <c:v>1</c:v>
                </c:pt>
                <c:pt idx="3">
                  <c:v>1</c:v>
                </c:pt>
                <c:pt idx="4">
                  <c:v>1</c:v>
                </c:pt>
                <c:pt idx="5">
                  <c:v>2</c:v>
                </c:pt>
                <c:pt idx="6">
                  <c:v>1</c:v>
                </c:pt>
                <c:pt idx="7">
                  <c:v>1</c:v>
                </c:pt>
                <c:pt idx="8">
                  <c:v>1</c:v>
                </c:pt>
                <c:pt idx="9">
                  <c:v>1</c:v>
                </c:pt>
                <c:pt idx="10">
                  <c:v>2</c:v>
                </c:pt>
                <c:pt idx="11">
                  <c:v>1</c:v>
                </c:pt>
                <c:pt idx="12">
                  <c:v>1</c:v>
                </c:pt>
                <c:pt idx="13">
                  <c:v>1</c:v>
                </c:pt>
                <c:pt idx="14">
                  <c:v>1</c:v>
                </c:pt>
                <c:pt idx="15">
                  <c:v>5</c:v>
                </c:pt>
                <c:pt idx="16">
                  <c:v>19</c:v>
                </c:pt>
                <c:pt idx="17">
                  <c:v>1</c:v>
                </c:pt>
                <c:pt idx="18">
                  <c:v>1</c:v>
                </c:pt>
                <c:pt idx="19">
                  <c:v>1</c:v>
                </c:pt>
                <c:pt idx="20">
                  <c:v>2</c:v>
                </c:pt>
                <c:pt idx="21">
                  <c:v>1</c:v>
                </c:pt>
                <c:pt idx="22">
                  <c:v>1</c:v>
                </c:pt>
                <c:pt idx="23">
                  <c:v>1</c:v>
                </c:pt>
                <c:pt idx="24">
                  <c:v>3</c:v>
                </c:pt>
                <c:pt idx="25">
                  <c:v>3</c:v>
                </c:pt>
                <c:pt idx="26">
                  <c:v>20</c:v>
                </c:pt>
                <c:pt idx="27">
                  <c:v>49</c:v>
                </c:pt>
                <c:pt idx="28">
                  <c:v>1</c:v>
                </c:pt>
                <c:pt idx="29">
                  <c:v>1</c:v>
                </c:pt>
                <c:pt idx="30">
                  <c:v>5</c:v>
                </c:pt>
                <c:pt idx="31">
                  <c:v>2</c:v>
                </c:pt>
                <c:pt idx="32">
                  <c:v>1</c:v>
                </c:pt>
                <c:pt idx="33">
                  <c:v>1</c:v>
                </c:pt>
                <c:pt idx="34">
                  <c:v>1</c:v>
                </c:pt>
                <c:pt idx="35">
                  <c:v>1</c:v>
                </c:pt>
                <c:pt idx="36">
                  <c:v>6</c:v>
                </c:pt>
                <c:pt idx="37">
                  <c:v>2</c:v>
                </c:pt>
                <c:pt idx="38">
                  <c:v>1</c:v>
                </c:pt>
                <c:pt idx="39">
                  <c:v>1</c:v>
                </c:pt>
                <c:pt idx="40">
                  <c:v>7</c:v>
                </c:pt>
                <c:pt idx="41">
                  <c:v>1</c:v>
                </c:pt>
                <c:pt idx="42">
                  <c:v>1</c:v>
                </c:pt>
                <c:pt idx="43">
                  <c:v>1</c:v>
                </c:pt>
                <c:pt idx="44">
                  <c:v>4</c:v>
                </c:pt>
                <c:pt idx="45">
                  <c:v>2</c:v>
                </c:pt>
                <c:pt idx="46">
                  <c:v>1</c:v>
                </c:pt>
                <c:pt idx="47">
                  <c:v>1</c:v>
                </c:pt>
                <c:pt idx="48">
                  <c:v>3</c:v>
                </c:pt>
                <c:pt idx="49">
                  <c:v>1</c:v>
                </c:pt>
                <c:pt idx="50">
                  <c:v>1</c:v>
                </c:pt>
                <c:pt idx="51">
                  <c:v>4</c:v>
                </c:pt>
                <c:pt idx="52">
                  <c:v>1</c:v>
                </c:pt>
                <c:pt idx="53">
                  <c:v>1</c:v>
                </c:pt>
                <c:pt idx="54">
                  <c:v>2</c:v>
                </c:pt>
                <c:pt idx="55">
                  <c:v>2</c:v>
                </c:pt>
                <c:pt idx="56">
                  <c:v>1</c:v>
                </c:pt>
                <c:pt idx="57">
                  <c:v>2</c:v>
                </c:pt>
                <c:pt idx="58">
                  <c:v>1</c:v>
                </c:pt>
                <c:pt idx="59">
                  <c:v>1</c:v>
                </c:pt>
                <c:pt idx="60">
                  <c:v>1</c:v>
                </c:pt>
                <c:pt idx="61">
                  <c:v>1</c:v>
                </c:pt>
                <c:pt idx="62">
                  <c:v>1</c:v>
                </c:pt>
                <c:pt idx="63">
                  <c:v>2</c:v>
                </c:pt>
                <c:pt idx="64">
                  <c:v>1</c:v>
                </c:pt>
                <c:pt idx="65">
                  <c:v>1</c:v>
                </c:pt>
                <c:pt idx="66">
                  <c:v>1</c:v>
                </c:pt>
                <c:pt idx="67">
                  <c:v>1</c:v>
                </c:pt>
                <c:pt idx="68">
                  <c:v>1</c:v>
                </c:pt>
                <c:pt idx="69">
                  <c:v>1</c:v>
                </c:pt>
                <c:pt idx="70">
                  <c:v>2</c:v>
                </c:pt>
                <c:pt idx="71">
                  <c:v>33</c:v>
                </c:pt>
                <c:pt idx="72">
                  <c:v>4</c:v>
                </c:pt>
                <c:pt idx="73">
                  <c:v>1</c:v>
                </c:pt>
                <c:pt idx="74">
                  <c:v>1</c:v>
                </c:pt>
                <c:pt idx="75">
                  <c:v>1</c:v>
                </c:pt>
                <c:pt idx="76">
                  <c:v>1</c:v>
                </c:pt>
              </c:numCache>
            </c:numRef>
          </c:bubbleSize>
          <c:bubble3D val="0"/>
          <c:extLst>
            <c:ext xmlns:c16="http://schemas.microsoft.com/office/drawing/2014/chart" uri="{C3380CC4-5D6E-409C-BE32-E72D297353CC}">
              <c16:uniqueId val="{00000000-DE72-423E-BE56-CC86763410E0}"/>
            </c:ext>
          </c:extLst>
        </c:ser>
        <c:dLbls>
          <c:showLegendKey val="0"/>
          <c:showVal val="0"/>
          <c:showCatName val="0"/>
          <c:showSerName val="0"/>
          <c:showPercent val="0"/>
          <c:showBubbleSize val="0"/>
        </c:dLbls>
        <c:bubbleScale val="100"/>
        <c:showNegBubbles val="0"/>
        <c:axId val="520663040"/>
        <c:axId val="520663696"/>
      </c:bubbleChart>
      <c:valAx>
        <c:axId val="520663040"/>
        <c:scaling>
          <c:orientation val="minMax"/>
          <c:max val="25"/>
          <c:min val="0"/>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20663696"/>
        <c:crosses val="autoZero"/>
        <c:crossBetween val="midCat"/>
      </c:valAx>
      <c:valAx>
        <c:axId val="520663696"/>
        <c:scaling>
          <c:orientation val="minMax"/>
          <c:max val="20"/>
          <c:min val="0"/>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20663040"/>
        <c:crosses val="autoZero"/>
        <c:crossBetween val="midCat"/>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0"/>
        <c:ser>
          <c:idx val="0"/>
          <c:order val="0"/>
          <c:tx>
            <c:strRef>
              <c:f>Sheet1!$A$19</c:f>
              <c:strCache>
                <c:ptCount val="1"/>
              </c:strCache>
            </c:strRef>
          </c:tx>
          <c:spPr>
            <a:solidFill>
              <a:schemeClr val="accent1"/>
            </a:solidFill>
            <a:ln w="19050">
              <a:solidFill>
                <a:schemeClr val="lt1"/>
              </a:solidFill>
            </a:ln>
            <a:effectLst/>
          </c:spPr>
          <c:dPt>
            <c:idx val="0"/>
            <c:bubble3D val="0"/>
            <c:spPr>
              <a:solidFill>
                <a:srgbClr val="004B87"/>
              </a:solidFill>
              <a:ln w="19050">
                <a:solidFill>
                  <a:schemeClr val="lt1"/>
                </a:solidFill>
              </a:ln>
              <a:effectLst/>
            </c:spPr>
            <c:extLst>
              <c:ext xmlns:c16="http://schemas.microsoft.com/office/drawing/2014/chart" uri="{C3380CC4-5D6E-409C-BE32-E72D297353CC}">
                <c16:uniqueId val="{00000001-D693-487F-9BFB-010247ABA6B7}"/>
              </c:ext>
            </c:extLst>
          </c:dPt>
          <c:dPt>
            <c:idx val="1"/>
            <c:bubble3D val="0"/>
            <c:spPr>
              <a:solidFill>
                <a:srgbClr val="C4C7CA"/>
              </a:solidFill>
              <a:ln w="19050">
                <a:solidFill>
                  <a:schemeClr val="lt1"/>
                </a:solidFill>
              </a:ln>
              <a:effectLst/>
            </c:spPr>
            <c:extLst>
              <c:ext xmlns:c16="http://schemas.microsoft.com/office/drawing/2014/chart" uri="{C3380CC4-5D6E-409C-BE32-E72D297353CC}">
                <c16:uniqueId val="{00000003-D693-487F-9BFB-010247ABA6B7}"/>
              </c:ext>
            </c:extLst>
          </c:dPt>
          <c:dLbls>
            <c:dLbl>
              <c:idx val="0"/>
              <c:layout>
                <c:manualLayout>
                  <c:x val="0.22480548931281957"/>
                  <c:y val="-0.1678766588201961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93-487F-9BFB-010247ABA6B7}"/>
                </c:ext>
              </c:extLst>
            </c:dLbl>
            <c:dLbl>
              <c:idx val="1"/>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D693-487F-9BFB-010247ABA6B7}"/>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Pre-Bacc_Certs_Conferrals</c:v>
                </c:pt>
                <c:pt idx="1">
                  <c:v>Grad_Certs_Conferrals</c:v>
                </c:pt>
              </c:strCache>
            </c:strRef>
          </c:cat>
          <c:val>
            <c:numRef>
              <c:f>Sheet1!$B$19:$C$19</c:f>
              <c:numCache>
                <c:formatCode>General</c:formatCode>
                <c:ptCount val="2"/>
                <c:pt idx="0">
                  <c:v>1022676</c:v>
                </c:pt>
                <c:pt idx="1">
                  <c:v>73174</c:v>
                </c:pt>
              </c:numCache>
            </c:numRef>
          </c:val>
          <c:extLst>
            <c:ext xmlns:c16="http://schemas.microsoft.com/office/drawing/2014/chart" uri="{C3380CC4-5D6E-409C-BE32-E72D297353CC}">
              <c16:uniqueId val="{00000004-D693-487F-9BFB-010247ABA6B7}"/>
            </c:ext>
          </c:extLst>
        </c:ser>
        <c:dLbls>
          <c:dLblPos val="ctr"/>
          <c:showLegendKey val="0"/>
          <c:showVal val="1"/>
          <c:showCatName val="0"/>
          <c:showSerName val="0"/>
          <c:showPercent val="0"/>
          <c:showBubbleSize val="0"/>
          <c:showLeaderLines val="1"/>
        </c:dLbls>
        <c:firstSliceAng val="87"/>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1.0792831930491447E-2"/>
          <c:w val="0.93452380952380953"/>
          <c:h val="0.7369426343258817"/>
        </c:manualLayout>
      </c:layout>
      <c:barChart>
        <c:barDir val="col"/>
        <c:grouping val="stacked"/>
        <c:varyColors val="0"/>
        <c:ser>
          <c:idx val="0"/>
          <c:order val="0"/>
          <c:spPr>
            <a:solidFill>
              <a:schemeClr val="accent1"/>
            </a:solidFill>
            <a:ln>
              <a:noFill/>
            </a:ln>
            <a:effectLst/>
          </c:spPr>
          <c:invertIfNegative val="0"/>
          <c:dPt>
            <c:idx val="1"/>
            <c:invertIfNegative val="0"/>
            <c:bubble3D val="0"/>
            <c:spPr>
              <a:solidFill>
                <a:srgbClr val="004B87"/>
              </a:solidFill>
              <a:ln>
                <a:noFill/>
              </a:ln>
              <a:effectLst/>
            </c:spPr>
            <c:extLst>
              <c:ext xmlns:c16="http://schemas.microsoft.com/office/drawing/2014/chart" uri="{C3380CC4-5D6E-409C-BE32-E72D297353CC}">
                <c16:uniqueId val="{00000025-623E-4123-9F65-2BB58B172CEB}"/>
              </c:ext>
            </c:extLst>
          </c:dPt>
          <c:dPt>
            <c:idx val="2"/>
            <c:invertIfNegative val="0"/>
            <c:bubble3D val="0"/>
            <c:spPr>
              <a:solidFill>
                <a:srgbClr val="0072CE"/>
              </a:solidFill>
              <a:ln>
                <a:noFill/>
              </a:ln>
              <a:effectLst/>
            </c:spPr>
            <c:extLst>
              <c:ext xmlns:c16="http://schemas.microsoft.com/office/drawing/2014/chart" uri="{C3380CC4-5D6E-409C-BE32-E72D297353CC}">
                <c16:uniqueId val="{00000026-623E-4123-9F65-2BB58B172CEB}"/>
              </c:ext>
            </c:extLst>
          </c:dPt>
          <c:dPt>
            <c:idx val="3"/>
            <c:invertIfNegative val="0"/>
            <c:bubble3D val="0"/>
            <c:spPr>
              <a:solidFill>
                <a:srgbClr val="00B1B0"/>
              </a:solidFill>
              <a:ln>
                <a:noFill/>
              </a:ln>
              <a:effectLst/>
            </c:spPr>
            <c:extLst>
              <c:ext xmlns:c16="http://schemas.microsoft.com/office/drawing/2014/chart" uri="{C3380CC4-5D6E-409C-BE32-E72D297353CC}">
                <c16:uniqueId val="{00000027-623E-4123-9F65-2BB58B172CEB}"/>
              </c:ext>
            </c:extLst>
          </c:dPt>
          <c:dPt>
            <c:idx val="4"/>
            <c:invertIfNegative val="0"/>
            <c:bubble3D val="0"/>
            <c:spPr>
              <a:solidFill>
                <a:srgbClr val="7FCFCF"/>
              </a:solidFill>
              <a:ln>
                <a:noFill/>
              </a:ln>
              <a:effectLst/>
            </c:spPr>
            <c:extLst>
              <c:ext xmlns:c16="http://schemas.microsoft.com/office/drawing/2014/chart" uri="{C3380CC4-5D6E-409C-BE32-E72D297353CC}">
                <c16:uniqueId val="{00000028-623E-4123-9F65-2BB58B172CEB}"/>
              </c:ext>
            </c:extLst>
          </c:dPt>
          <c:dPt>
            <c:idx val="5"/>
            <c:invertIfNegative val="0"/>
            <c:bubble3D val="0"/>
            <c:spPr>
              <a:solidFill>
                <a:srgbClr val="C4C7CA"/>
              </a:solidFill>
              <a:ln>
                <a:noFill/>
              </a:ln>
              <a:effectLst/>
            </c:spPr>
            <c:extLst>
              <c:ext xmlns:c16="http://schemas.microsoft.com/office/drawing/2014/chart" uri="{C3380CC4-5D6E-409C-BE32-E72D297353CC}">
                <c16:uniqueId val="{00000029-623E-4123-9F65-2BB58B172CEB}"/>
              </c:ext>
            </c:extLst>
          </c:dPt>
          <c:dLbls>
            <c:numFmt formatCode="\ #,&quot;K&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Sheet1!$B$26:$B$34</c:f>
              <c:strCache>
                <c:ptCount val="6"/>
                <c:pt idx="0">
                  <c:v>Public 2yr</c:v>
                </c:pt>
                <c:pt idx="1">
                  <c:v>Private FP &lt;2yr</c:v>
                </c:pt>
                <c:pt idx="2">
                  <c:v>Public 4yr</c:v>
                </c:pt>
                <c:pt idx="3">
                  <c:v>Private FP 2yr</c:v>
                </c:pt>
                <c:pt idx="4">
                  <c:v>Public &lt;2yr</c:v>
                </c:pt>
                <c:pt idx="5">
                  <c:v>Private FP 4yr</c:v>
                </c:pt>
              </c:strCache>
            </c:strRef>
          </c:cat>
          <c:val>
            <c:numRef>
              <c:f>Sheet1!$C$26:$C$34</c:f>
              <c:numCache>
                <c:formatCode>General</c:formatCode>
                <c:ptCount val="6"/>
                <c:pt idx="0">
                  <c:v>529992</c:v>
                </c:pt>
                <c:pt idx="1">
                  <c:v>153629</c:v>
                </c:pt>
                <c:pt idx="2">
                  <c:v>150562</c:v>
                </c:pt>
                <c:pt idx="3">
                  <c:v>90943</c:v>
                </c:pt>
                <c:pt idx="4">
                  <c:v>34690</c:v>
                </c:pt>
                <c:pt idx="5">
                  <c:v>32156</c:v>
                </c:pt>
              </c:numCache>
            </c:numRef>
          </c:val>
          <c:extLst>
            <c:ext xmlns:c16="http://schemas.microsoft.com/office/drawing/2014/chart" uri="{C3380CC4-5D6E-409C-BE32-E72D297353CC}">
              <c16:uniqueId val="{0000001C-623E-4123-9F65-2BB58B172CEB}"/>
            </c:ext>
          </c:extLst>
        </c:ser>
        <c:dLbls>
          <c:dLblPos val="ctr"/>
          <c:showLegendKey val="0"/>
          <c:showVal val="1"/>
          <c:showCatName val="0"/>
          <c:showSerName val="0"/>
          <c:showPercent val="0"/>
          <c:showBubbleSize val="0"/>
        </c:dLbls>
        <c:gapWidth val="3"/>
        <c:overlap val="100"/>
        <c:axId val="574824840"/>
        <c:axId val="574827136"/>
      </c:barChart>
      <c:catAx>
        <c:axId val="574824840"/>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74827136"/>
        <c:crosses val="autoZero"/>
        <c:auto val="1"/>
        <c:lblAlgn val="ctr"/>
        <c:lblOffset val="100"/>
        <c:noMultiLvlLbl val="0"/>
      </c:catAx>
      <c:valAx>
        <c:axId val="574827136"/>
        <c:scaling>
          <c:orientation val="minMax"/>
        </c:scaling>
        <c:delete val="1"/>
        <c:axPos val="l"/>
        <c:numFmt formatCode="General" sourceLinked="1"/>
        <c:majorTickMark val="none"/>
        <c:minorTickMark val="none"/>
        <c:tickLblPos val="nextTo"/>
        <c:crossAx val="574824840"/>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1B0"/>
            </a:solidFill>
            <a:ln>
              <a:solidFill>
                <a:schemeClr val="bg1"/>
              </a:solidFill>
              <a:miter lim="800000"/>
            </a:ln>
            <a:effectLst/>
          </c:spPr>
          <c:invertIfNegative val="0"/>
          <c:dPt>
            <c:idx val="0"/>
            <c:invertIfNegative val="0"/>
            <c:bubble3D val="0"/>
            <c:extLst>
              <c:ext xmlns:c16="http://schemas.microsoft.com/office/drawing/2014/chart" uri="{C3380CC4-5D6E-409C-BE32-E72D297353CC}">
                <c16:uniqueId val="{00000000-B456-4BFD-A075-D19E337C7603}"/>
              </c:ext>
            </c:extLst>
          </c:dPt>
          <c:dLbls>
            <c:delete val="1"/>
          </c:dLbls>
          <c:val>
            <c:numRef>
              <c:f>Sheet1!$B$2</c:f>
              <c:numCache>
                <c:formatCode>General</c:formatCode>
                <c:ptCount val="1"/>
                <c:pt idx="0">
                  <c:v>50737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Post-Bacc</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0-60D3-4F43-AA92-876C6122748C}"/>
            </c:ext>
          </c:extLst>
        </c:ser>
        <c:ser>
          <c:idx val="1"/>
          <c:order val="1"/>
          <c:spPr>
            <a:solidFill>
              <a:schemeClr val="accent2"/>
            </a:solidFill>
            <a:ln>
              <a:solidFill>
                <a:schemeClr val="bg1"/>
              </a:solidFill>
              <a:miter lim="800000"/>
            </a:ln>
            <a:effectLst/>
          </c:spPr>
          <c:invertIfNegative val="0"/>
          <c:dPt>
            <c:idx val="0"/>
            <c:invertIfNegative val="0"/>
            <c:bubble3D val="0"/>
            <c:spPr>
              <a:solidFill>
                <a:srgbClr val="0072CE"/>
              </a:solidFill>
              <a:ln>
                <a:solidFill>
                  <a:schemeClr val="bg1"/>
                </a:solidFill>
                <a:miter lim="800000"/>
              </a:ln>
              <a:effectLst/>
            </c:spPr>
            <c:extLst>
              <c:ext xmlns:c16="http://schemas.microsoft.com/office/drawing/2014/chart" uri="{C3380CC4-5D6E-409C-BE32-E72D297353CC}">
                <c16:uniqueId val="{00000001-B456-4BFD-A075-D19E337C7603}"/>
              </c:ext>
            </c:extLst>
          </c:dPt>
          <c:dLbls>
            <c:delete val="1"/>
          </c:dLbls>
          <c:val>
            <c:numRef>
              <c:f>Sheet1!$C$2</c:f>
              <c:numCache>
                <c:formatCode>General</c:formatCode>
                <c:ptCount val="1"/>
                <c:pt idx="0">
                  <c:v>22437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Post Master</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1-60D3-4F43-AA92-876C6122748C}"/>
            </c:ext>
          </c:extLst>
        </c:ser>
        <c:dLbls>
          <c:dLblPos val="outEnd"/>
          <c:showLegendKey val="0"/>
          <c:showVal val="1"/>
          <c:showCatName val="0"/>
          <c:showSerName val="0"/>
          <c:showPercent val="0"/>
          <c:showBubbleSize val="0"/>
        </c:dLbls>
        <c:gapWidth val="50"/>
        <c:axId val="588402344"/>
        <c:axId val="588399208"/>
      </c:barChart>
      <c:catAx>
        <c:axId val="588402344"/>
        <c:scaling>
          <c:orientation val="minMax"/>
        </c:scaling>
        <c:delete val="0"/>
        <c:axPos val="b"/>
        <c:numFmt formatCode="General" sourceLinked="1"/>
        <c:majorTickMark val="none"/>
        <c:minorTickMark val="none"/>
        <c:tickLblPos val="none"/>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8399208"/>
        <c:crosses val="autoZero"/>
        <c:auto val="1"/>
        <c:lblAlgn val="ctr"/>
        <c:lblOffset val="100"/>
        <c:noMultiLvlLbl val="0"/>
      </c:catAx>
      <c:valAx>
        <c:axId val="588399208"/>
        <c:scaling>
          <c:orientation val="minMax"/>
        </c:scaling>
        <c:delete val="1"/>
        <c:axPos val="l"/>
        <c:numFmt formatCode="General" sourceLinked="1"/>
        <c:majorTickMark val="none"/>
        <c:minorTickMark val="none"/>
        <c:tickLblPos val="nextTo"/>
        <c:crossAx val="5884023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66145846217785"/>
          <c:y val="4.9745432998919634E-2"/>
          <c:w val="0.80419657920907195"/>
          <c:h val="0.85818777067106122"/>
        </c:manualLayout>
      </c:layout>
      <c:lineChart>
        <c:grouping val="standard"/>
        <c:varyColors val="0"/>
        <c:ser>
          <c:idx val="0"/>
          <c:order val="0"/>
          <c:tx>
            <c:strRef>
              <c:f>Sheet1!$B$1</c:f>
              <c:strCache>
                <c:ptCount val="1"/>
                <c:pt idx="0">
                  <c:v>Series 1</c:v>
                </c:pt>
              </c:strCache>
            </c:strRef>
          </c:tx>
          <c:spPr>
            <a:ln w="28575" cap="flat">
              <a:solidFill>
                <a:srgbClr val="004A88"/>
              </a:solidFill>
              <a:miter lim="800000"/>
            </a:ln>
            <a:effectLst/>
          </c:spPr>
          <c:marker>
            <c:symbol val="circle"/>
            <c:size val="5"/>
            <c:spPr>
              <a:solidFill>
                <a:srgbClr val="004A88"/>
              </a:solidFill>
              <a:ln w="9525">
                <a:solidFill>
                  <a:srgbClr val="004A88"/>
                </a:solidFill>
              </a:ln>
              <a:effectLst/>
            </c:spPr>
          </c:marker>
          <c:dLbls>
            <c:dLbl>
              <c:idx val="0"/>
              <c:layout>
                <c:manualLayout>
                  <c:x val="-1.1038243271758223E-2"/>
                  <c:y val="1.8710977253838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0F-4434-BDE6-93E2AE882B07}"/>
                </c:ext>
              </c:extLst>
            </c:dLbl>
            <c:dLbl>
              <c:idx val="1"/>
              <c:delete val="1"/>
              <c:extLst>
                <c:ext xmlns:c15="http://schemas.microsoft.com/office/drawing/2012/chart" uri="{CE6537A1-D6FC-4f65-9D91-7224C49458BB}"/>
                <c:ext xmlns:c16="http://schemas.microsoft.com/office/drawing/2014/chart" uri="{C3380CC4-5D6E-409C-BE32-E72D297353CC}">
                  <c16:uniqueId val="{00000001-500F-4434-BDE6-93E2AE882B07}"/>
                </c:ext>
              </c:extLst>
            </c:dLbl>
            <c:dLbl>
              <c:idx val="2"/>
              <c:delete val="1"/>
              <c:extLst>
                <c:ext xmlns:c15="http://schemas.microsoft.com/office/drawing/2012/chart" uri="{CE6537A1-D6FC-4f65-9D91-7224C49458BB}"/>
                <c:ext xmlns:c16="http://schemas.microsoft.com/office/drawing/2014/chart" uri="{C3380CC4-5D6E-409C-BE32-E72D297353CC}">
                  <c16:uniqueId val="{00000002-500F-4434-BDE6-93E2AE882B07}"/>
                </c:ext>
              </c:extLst>
            </c:dLbl>
            <c:dLbl>
              <c:idx val="3"/>
              <c:delete val="1"/>
              <c:extLst>
                <c:ext xmlns:c15="http://schemas.microsoft.com/office/drawing/2012/chart" uri="{CE6537A1-D6FC-4f65-9D91-7224C49458BB}"/>
                <c:ext xmlns:c16="http://schemas.microsoft.com/office/drawing/2014/chart" uri="{C3380CC4-5D6E-409C-BE32-E72D297353CC}">
                  <c16:uniqueId val="{00000003-500F-4434-BDE6-93E2AE882B07}"/>
                </c:ext>
              </c:extLst>
            </c:dLbl>
            <c:dLbl>
              <c:idx val="4"/>
              <c:delete val="1"/>
              <c:extLst>
                <c:ext xmlns:c15="http://schemas.microsoft.com/office/drawing/2012/chart" uri="{CE6537A1-D6FC-4f65-9D91-7224C49458BB}"/>
                <c:ext xmlns:c16="http://schemas.microsoft.com/office/drawing/2014/chart" uri="{C3380CC4-5D6E-409C-BE32-E72D297353CC}">
                  <c16:uniqueId val="{00000004-500F-4434-BDE6-93E2AE882B07}"/>
                </c:ext>
              </c:extLst>
            </c:dLbl>
            <c:dLbl>
              <c:idx val="5"/>
              <c:layout>
                <c:manualLayout>
                  <c:x val="-7.4225483971634254E-2"/>
                  <c:y val="5.9411786071136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0F-4434-BDE6-93E2AE882B07}"/>
                </c:ext>
              </c:extLst>
            </c:dLbl>
            <c:dLbl>
              <c:idx val="6"/>
              <c:delete val="1"/>
              <c:extLst>
                <c:ext xmlns:c15="http://schemas.microsoft.com/office/drawing/2012/chart" uri="{CE6537A1-D6FC-4f65-9D91-7224C49458BB}"/>
                <c:ext xmlns:c16="http://schemas.microsoft.com/office/drawing/2014/chart" uri="{C3380CC4-5D6E-409C-BE32-E72D297353CC}">
                  <c16:uniqueId val="{00000006-500F-4434-BDE6-93E2AE882B07}"/>
                </c:ext>
              </c:extLst>
            </c:dLbl>
            <c:dLbl>
              <c:idx val="7"/>
              <c:delete val="1"/>
              <c:extLst>
                <c:ext xmlns:c15="http://schemas.microsoft.com/office/drawing/2012/chart" uri="{CE6537A1-D6FC-4f65-9D91-7224C49458BB}"/>
                <c:ext xmlns:c16="http://schemas.microsoft.com/office/drawing/2014/chart" uri="{C3380CC4-5D6E-409C-BE32-E72D297353CC}">
                  <c16:uniqueId val="{00000007-500F-4434-BDE6-93E2AE882B07}"/>
                </c:ext>
              </c:extLst>
            </c:dLbl>
            <c:dLbl>
              <c:idx val="8"/>
              <c:delete val="1"/>
              <c:extLst>
                <c:ext xmlns:c15="http://schemas.microsoft.com/office/drawing/2012/chart" uri="{CE6537A1-D6FC-4f65-9D91-7224C49458BB}"/>
                <c:ext xmlns:c16="http://schemas.microsoft.com/office/drawing/2014/chart" uri="{C3380CC4-5D6E-409C-BE32-E72D297353CC}">
                  <c16:uniqueId val="{00000008-500F-4434-BDE6-93E2AE882B07}"/>
                </c:ext>
              </c:extLst>
            </c:dLbl>
            <c:dLbl>
              <c:idx val="10"/>
              <c:delete val="1"/>
              <c:extLst>
                <c:ext xmlns:c15="http://schemas.microsoft.com/office/drawing/2012/chart" uri="{CE6537A1-D6FC-4f65-9D91-7224C49458BB}"/>
                <c:ext xmlns:c16="http://schemas.microsoft.com/office/drawing/2014/chart" uri="{C3380CC4-5D6E-409C-BE32-E72D297353CC}">
                  <c16:uniqueId val="{00000009-500F-4434-BDE6-93E2AE882B07}"/>
                </c:ext>
              </c:extLst>
            </c:dLbl>
            <c:dLbl>
              <c:idx val="11"/>
              <c:delete val="1"/>
              <c:extLst>
                <c:ext xmlns:c15="http://schemas.microsoft.com/office/drawing/2012/chart" uri="{CE6537A1-D6FC-4f65-9D91-7224C49458BB}"/>
                <c:ext xmlns:c16="http://schemas.microsoft.com/office/drawing/2014/chart" uri="{C3380CC4-5D6E-409C-BE32-E72D297353CC}">
                  <c16:uniqueId val="{0000000A-500F-4434-BDE6-93E2AE882B07}"/>
                </c:ext>
              </c:extLst>
            </c:dLbl>
            <c:dLbl>
              <c:idx val="12"/>
              <c:delete val="1"/>
              <c:extLst>
                <c:ext xmlns:c15="http://schemas.microsoft.com/office/drawing/2012/chart" uri="{CE6537A1-D6FC-4f65-9D91-7224C49458BB}"/>
                <c:ext xmlns:c16="http://schemas.microsoft.com/office/drawing/2014/chart" uri="{C3380CC4-5D6E-409C-BE32-E72D297353CC}">
                  <c16:uniqueId val="{0000000B-500F-4434-BDE6-93E2AE882B07}"/>
                </c:ext>
              </c:extLst>
            </c:dLbl>
            <c:dLbl>
              <c:idx val="13"/>
              <c:delete val="1"/>
              <c:extLst>
                <c:ext xmlns:c15="http://schemas.microsoft.com/office/drawing/2012/chart" uri="{CE6537A1-D6FC-4f65-9D91-7224C49458BB}"/>
                <c:ext xmlns:c16="http://schemas.microsoft.com/office/drawing/2014/chart" uri="{C3380CC4-5D6E-409C-BE32-E72D297353CC}">
                  <c16:uniqueId val="{0000000C-500F-4434-BDE6-93E2AE882B07}"/>
                </c:ext>
              </c:extLst>
            </c:dLbl>
            <c:dLbl>
              <c:idx val="14"/>
              <c:delete val="1"/>
              <c:extLst>
                <c:ext xmlns:c15="http://schemas.microsoft.com/office/drawing/2012/chart" uri="{CE6537A1-D6FC-4f65-9D91-7224C49458BB}"/>
                <c:ext xmlns:c16="http://schemas.microsoft.com/office/drawing/2014/chart" uri="{C3380CC4-5D6E-409C-BE32-E72D297353CC}">
                  <c16:uniqueId val="{0000000D-500F-4434-BDE6-93E2AE882B07}"/>
                </c:ext>
              </c:extLst>
            </c:dLbl>
            <c:dLbl>
              <c:idx val="15"/>
              <c:delete val="1"/>
              <c:extLst>
                <c:ext xmlns:c15="http://schemas.microsoft.com/office/drawing/2012/chart" uri="{CE6537A1-D6FC-4f65-9D91-7224C49458BB}"/>
                <c:ext xmlns:c16="http://schemas.microsoft.com/office/drawing/2014/chart" uri="{C3380CC4-5D6E-409C-BE32-E72D297353CC}">
                  <c16:uniqueId val="{0000000E-500F-4434-BDE6-93E2AE882B07}"/>
                </c:ext>
              </c:extLst>
            </c:dLbl>
            <c:numFmt formatCode="#,&quot;K&quot;"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28221</c:v>
                </c:pt>
                <c:pt idx="1">
                  <c:v>33938</c:v>
                </c:pt>
                <c:pt idx="2">
                  <c:v>34872</c:v>
                </c:pt>
                <c:pt idx="3">
                  <c:v>38888</c:v>
                </c:pt>
                <c:pt idx="4">
                  <c:v>39602</c:v>
                </c:pt>
                <c:pt idx="5">
                  <c:v>40877</c:v>
                </c:pt>
                <c:pt idx="6">
                  <c:v>47502</c:v>
                </c:pt>
                <c:pt idx="7">
                  <c:v>51173</c:v>
                </c:pt>
                <c:pt idx="8">
                  <c:v>54063</c:v>
                </c:pt>
                <c:pt idx="9">
                  <c:v>54882</c:v>
                </c:pt>
                <c:pt idx="10">
                  <c:v>53510</c:v>
                </c:pt>
                <c:pt idx="11">
                  <c:v>57218</c:v>
                </c:pt>
                <c:pt idx="12">
                  <c:v>57837</c:v>
                </c:pt>
                <c:pt idx="13">
                  <c:v>62264</c:v>
                </c:pt>
                <c:pt idx="14">
                  <c:v>64592</c:v>
                </c:pt>
                <c:pt idx="15">
                  <c:v>71142</c:v>
                </c:pt>
                <c:pt idx="16">
                  <c:v>73174</c:v>
                </c:pt>
              </c:numCache>
            </c:numRef>
          </c:val>
          <c:smooth val="0"/>
          <c:extLst>
            <c:ext xmlns:c16="http://schemas.microsoft.com/office/drawing/2014/chart" uri="{C3380CC4-5D6E-409C-BE32-E72D297353CC}">
              <c16:uniqueId val="{00000000-41FE-4862-B8D3-62FFCE4A2AD2}"/>
            </c:ext>
          </c:extLst>
        </c:ser>
        <c:dLbls>
          <c:dLblPos val="t"/>
          <c:showLegendKey val="0"/>
          <c:showVal val="1"/>
          <c:showCatName val="0"/>
          <c:showSerName val="0"/>
          <c:showPercent val="0"/>
          <c:showBubbleSize val="0"/>
        </c:dLbls>
        <c:marker val="1"/>
        <c:smooth val="0"/>
        <c:axId val="588770224"/>
        <c:axId val="588769440"/>
      </c:lineChart>
      <c:catAx>
        <c:axId val="588770224"/>
        <c:scaling>
          <c:orientation val="minMax"/>
        </c:scaling>
        <c:delete val="0"/>
        <c:axPos val="b"/>
        <c:numFmt formatCode="General" sourceLinked="1"/>
        <c:majorTickMark val="none"/>
        <c:minorTickMark val="none"/>
        <c:tickLblPos val="nextTo"/>
        <c:crossAx val="588769440"/>
        <c:crosses val="autoZero"/>
        <c:auto val="1"/>
        <c:lblAlgn val="ctr"/>
        <c:lblOffset val="100"/>
        <c:tickLblSkip val="5"/>
        <c:tickMarkSkip val="3"/>
        <c:noMultiLvlLbl val="0"/>
      </c:catAx>
      <c:valAx>
        <c:axId val="588769440"/>
        <c:scaling>
          <c:orientation val="minMax"/>
          <c:max val="75000"/>
          <c:min val="25000"/>
        </c:scaling>
        <c:delete val="0"/>
        <c:axPos val="l"/>
        <c:numFmt formatCode="#,\K" sourceLinked="0"/>
        <c:majorTickMark val="none"/>
        <c:minorTickMark val="none"/>
        <c:tickLblPos val="nextTo"/>
        <c:spPr>
          <a:noFill/>
          <a:ln>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877022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0"/>
        <c:ser>
          <c:idx val="0"/>
          <c:order val="0"/>
          <c:tx>
            <c:strRef>
              <c:f>Sheet1!$A$19</c:f>
              <c:strCache>
                <c:ptCount val="1"/>
              </c:strCache>
            </c:strRef>
          </c:tx>
          <c:spPr>
            <a:solidFill>
              <a:schemeClr val="accent1"/>
            </a:solidFill>
            <a:ln w="19050">
              <a:solidFill>
                <a:schemeClr val="lt1"/>
              </a:solidFill>
            </a:ln>
            <a:effectLst/>
          </c:spPr>
          <c:dPt>
            <c:idx val="0"/>
            <c:bubble3D val="0"/>
            <c:explosion val="18"/>
            <c:spPr>
              <a:solidFill>
                <a:srgbClr val="004B87"/>
              </a:solidFill>
              <a:ln w="19050">
                <a:solidFill>
                  <a:schemeClr val="lt1"/>
                </a:solidFill>
              </a:ln>
              <a:effectLst/>
            </c:spPr>
            <c:extLst>
              <c:ext xmlns:c16="http://schemas.microsoft.com/office/drawing/2014/chart" uri="{C3380CC4-5D6E-409C-BE32-E72D297353CC}">
                <c16:uniqueId val="{00000001-BDF8-45DB-AA89-C0E80AAAA110}"/>
              </c:ext>
            </c:extLst>
          </c:dPt>
          <c:dPt>
            <c:idx val="1"/>
            <c:bubble3D val="0"/>
            <c:spPr>
              <a:solidFill>
                <a:srgbClr val="C4C7CA"/>
              </a:solidFill>
              <a:ln w="19050">
                <a:solidFill>
                  <a:schemeClr val="lt1"/>
                </a:solidFill>
              </a:ln>
              <a:effectLst/>
            </c:spPr>
            <c:extLst>
              <c:ext xmlns:c16="http://schemas.microsoft.com/office/drawing/2014/chart" uri="{C3380CC4-5D6E-409C-BE32-E72D297353CC}">
                <c16:uniqueId val="{00000003-BDF8-45DB-AA89-C0E80AAAA110}"/>
              </c:ext>
            </c:extLst>
          </c:dPt>
          <c:dLbls>
            <c:dLbl>
              <c:idx val="0"/>
              <c:layout>
                <c:manualLayout>
                  <c:x val="0.10564759393326846"/>
                  <c:y val="-0.16125695413463798"/>
                </c:manualLayout>
              </c:layout>
              <c:numFmt formatCode="#.00,,&quot;M&quot;" sourceLinked="0"/>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4396910443412254"/>
                      <c:h val="0.21299498609042758"/>
                    </c:manualLayout>
                  </c15:layout>
                </c:ext>
                <c:ext xmlns:c16="http://schemas.microsoft.com/office/drawing/2014/chart" uri="{C3380CC4-5D6E-409C-BE32-E72D297353CC}">
                  <c16:uniqueId val="{00000001-BDF8-45DB-AA89-C0E80AAAA110}"/>
                </c:ext>
              </c:extLst>
            </c:dLbl>
            <c:dLbl>
              <c:idx val="1"/>
              <c:numFmt formatCode="\ #,###,&quot;K&quot;"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DF8-45DB-AA89-C0E80AAAA110}"/>
                </c:ext>
              </c:extLst>
            </c:dLbl>
            <c:numFmt formatCode="\ #,###,&quot;K&quot;" sourceLinked="0"/>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Pre-Bacc_Certs_Conferrals</c:v>
                </c:pt>
                <c:pt idx="1">
                  <c:v>Grad_Certs_Conferrals</c:v>
                </c:pt>
              </c:strCache>
            </c:strRef>
          </c:cat>
          <c:val>
            <c:numRef>
              <c:f>Sheet1!$B$19:$C$19</c:f>
              <c:numCache>
                <c:formatCode>General</c:formatCode>
                <c:ptCount val="2"/>
                <c:pt idx="0">
                  <c:v>1022676</c:v>
                </c:pt>
                <c:pt idx="1">
                  <c:v>73174</c:v>
                </c:pt>
              </c:numCache>
            </c:numRef>
          </c:val>
          <c:extLst>
            <c:ext xmlns:c16="http://schemas.microsoft.com/office/drawing/2014/chart" uri="{C3380CC4-5D6E-409C-BE32-E72D297353CC}">
              <c16:uniqueId val="{00000004-BDF8-45DB-AA89-C0E80AAAA110}"/>
            </c:ext>
          </c:extLst>
        </c:ser>
        <c:dLbls>
          <c:dLblPos val="ctr"/>
          <c:showLegendKey val="0"/>
          <c:showVal val="1"/>
          <c:showCatName val="0"/>
          <c:showSerName val="0"/>
          <c:showPercent val="0"/>
          <c:showBubbleSize val="0"/>
          <c:showLeaderLines val="1"/>
        </c:dLbls>
        <c:firstSliceAng val="87"/>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23170299356928E-2"/>
          <c:y val="4.9107142857142856E-2"/>
          <c:w val="0.92315365940128613"/>
          <c:h val="0.8616071428571429"/>
        </c:manualLayout>
      </c:layout>
      <c:barChart>
        <c:barDir val="col"/>
        <c:grouping val="stacked"/>
        <c:varyColors val="0"/>
        <c:ser>
          <c:idx val="0"/>
          <c:order val="0"/>
          <c:tx>
            <c:strRef>
              <c:f>Sheet1!$B$1</c:f>
              <c:strCache>
                <c:ptCount val="1"/>
                <c:pt idx="0">
                  <c:v>Post-Bacc</c:v>
                </c:pt>
              </c:strCache>
            </c:strRef>
          </c:tx>
          <c:spPr>
            <a:solidFill>
              <a:schemeClr val="accent3"/>
            </a:solidFill>
            <a:ln>
              <a:solidFill>
                <a:schemeClr val="bg1"/>
              </a:solidFill>
            </a:ln>
            <a:effectLst/>
          </c:spPr>
          <c:invertIfNegative val="0"/>
          <c:cat>
            <c:strRef>
              <c:f>Sheet1!$A$2:$A$3</c:f>
              <c:strCache>
                <c:ptCount val="2"/>
                <c:pt idx="0">
                  <c:v>Institutions</c:v>
                </c:pt>
                <c:pt idx="1">
                  <c:v>Non-University Providers</c:v>
                </c:pt>
              </c:strCache>
            </c:strRef>
          </c:cat>
          <c:val>
            <c:numRef>
              <c:f>Sheet1!$B$2:$B$3</c:f>
              <c:numCache>
                <c:formatCode>General</c:formatCode>
                <c:ptCount val="2"/>
                <c:pt idx="0">
                  <c:v>187493</c:v>
                </c:pt>
              </c:numCache>
            </c:numRef>
          </c:val>
          <c:extLst>
            <c:ext xmlns:c16="http://schemas.microsoft.com/office/drawing/2014/chart" uri="{C3380CC4-5D6E-409C-BE32-E72D297353CC}">
              <c16:uniqueId val="{00000000-A77C-41F0-A9A4-62B4FDFA6881}"/>
            </c:ext>
          </c:extLst>
        </c:ser>
        <c:ser>
          <c:idx val="1"/>
          <c:order val="1"/>
          <c:tx>
            <c:strRef>
              <c:f>Sheet1!$C$1</c:f>
              <c:strCache>
                <c:ptCount val="1"/>
                <c:pt idx="0">
                  <c:v>Post-master</c:v>
                </c:pt>
              </c:strCache>
            </c:strRef>
          </c:tx>
          <c:spPr>
            <a:solidFill>
              <a:schemeClr val="accent4"/>
            </a:solidFill>
            <a:ln>
              <a:solidFill>
                <a:schemeClr val="bg1"/>
              </a:solidFill>
            </a:ln>
            <a:effectLst/>
          </c:spPr>
          <c:invertIfNegative val="0"/>
          <c:cat>
            <c:strRef>
              <c:f>Sheet1!$A$2:$A$3</c:f>
              <c:strCache>
                <c:ptCount val="2"/>
                <c:pt idx="0">
                  <c:v>Institutions</c:v>
                </c:pt>
                <c:pt idx="1">
                  <c:v>Non-University Providers</c:v>
                </c:pt>
              </c:strCache>
            </c:strRef>
          </c:cat>
          <c:val>
            <c:numRef>
              <c:f>Sheet1!$C$2:$C$3</c:f>
              <c:numCache>
                <c:formatCode>General</c:formatCode>
                <c:ptCount val="2"/>
                <c:pt idx="0">
                  <c:v>124864</c:v>
                </c:pt>
              </c:numCache>
            </c:numRef>
          </c:val>
          <c:extLst>
            <c:ext xmlns:c16="http://schemas.microsoft.com/office/drawing/2014/chart" uri="{C3380CC4-5D6E-409C-BE32-E72D297353CC}">
              <c16:uniqueId val="{00000001-A77C-41F0-A9A4-62B4FDFA6881}"/>
            </c:ext>
          </c:extLst>
        </c:ser>
        <c:ser>
          <c:idx val="2"/>
          <c:order val="2"/>
          <c:tx>
            <c:strRef>
              <c:f>Sheet1!$D$1</c:f>
              <c:strCache>
                <c:ptCount val="1"/>
                <c:pt idx="0">
                  <c:v>IBM</c:v>
                </c:pt>
              </c:strCache>
            </c:strRef>
          </c:tx>
          <c:spPr>
            <a:solidFill>
              <a:schemeClr val="accent1"/>
            </a:solidFill>
            <a:ln>
              <a:solidFill>
                <a:schemeClr val="bg1"/>
              </a:solidFill>
            </a:ln>
            <a:effectLst/>
          </c:spPr>
          <c:invertIfNegative val="0"/>
          <c:cat>
            <c:strRef>
              <c:f>Sheet1!$A$2:$A$3</c:f>
              <c:strCache>
                <c:ptCount val="2"/>
                <c:pt idx="0">
                  <c:v>Institutions</c:v>
                </c:pt>
                <c:pt idx="1">
                  <c:v>Non-University Providers</c:v>
                </c:pt>
              </c:strCache>
            </c:strRef>
          </c:cat>
          <c:val>
            <c:numRef>
              <c:f>Sheet1!$D$2:$D$3</c:f>
              <c:numCache>
                <c:formatCode>General</c:formatCode>
                <c:ptCount val="2"/>
                <c:pt idx="1">
                  <c:v>1000000</c:v>
                </c:pt>
              </c:numCache>
            </c:numRef>
          </c:val>
          <c:extLst>
            <c:ext xmlns:c16="http://schemas.microsoft.com/office/drawing/2014/chart" uri="{C3380CC4-5D6E-409C-BE32-E72D297353CC}">
              <c16:uniqueId val="{00000002-A77C-41F0-A9A4-62B4FDFA6881}"/>
            </c:ext>
          </c:extLst>
        </c:ser>
        <c:ser>
          <c:idx val="3"/>
          <c:order val="3"/>
          <c:tx>
            <c:strRef>
              <c:f>Sheet1!$E$1</c:f>
              <c:strCache>
                <c:ptCount val="1"/>
                <c:pt idx="0">
                  <c:v>Bootcamps</c:v>
                </c:pt>
              </c:strCache>
            </c:strRef>
          </c:tx>
          <c:spPr>
            <a:solidFill>
              <a:schemeClr val="accent5"/>
            </a:solidFill>
            <a:ln>
              <a:solidFill>
                <a:schemeClr val="bg1"/>
              </a:solidFill>
            </a:ln>
            <a:effectLst/>
          </c:spPr>
          <c:invertIfNegative val="0"/>
          <c:cat>
            <c:strRef>
              <c:f>Sheet1!$A$2:$A$3</c:f>
              <c:strCache>
                <c:ptCount val="2"/>
                <c:pt idx="0">
                  <c:v>Institutions</c:v>
                </c:pt>
                <c:pt idx="1">
                  <c:v>Non-University Providers</c:v>
                </c:pt>
              </c:strCache>
            </c:strRef>
          </c:cat>
          <c:val>
            <c:numRef>
              <c:f>Sheet1!$E$2:$E$3</c:f>
              <c:numCache>
                <c:formatCode>General</c:formatCode>
                <c:ptCount val="2"/>
                <c:pt idx="1">
                  <c:v>63769</c:v>
                </c:pt>
              </c:numCache>
            </c:numRef>
          </c:val>
          <c:extLst>
            <c:ext xmlns:c16="http://schemas.microsoft.com/office/drawing/2014/chart" uri="{C3380CC4-5D6E-409C-BE32-E72D297353CC}">
              <c16:uniqueId val="{00000003-A77C-41F0-A9A4-62B4FDFA6881}"/>
            </c:ext>
          </c:extLst>
        </c:ser>
        <c:ser>
          <c:idx val="4"/>
          <c:order val="4"/>
          <c:tx>
            <c:strRef>
              <c:f>Sheet1!$F$1</c:f>
              <c:strCache>
                <c:ptCount val="1"/>
                <c:pt idx="0">
                  <c:v>Udacity2</c:v>
                </c:pt>
              </c:strCache>
            </c:strRef>
          </c:tx>
          <c:spPr>
            <a:solidFill>
              <a:schemeClr val="accent6"/>
            </a:solidFill>
            <a:ln>
              <a:solidFill>
                <a:schemeClr val="bg1"/>
              </a:solidFill>
            </a:ln>
            <a:effectLst/>
          </c:spPr>
          <c:invertIfNegative val="0"/>
          <c:cat>
            <c:strRef>
              <c:f>Sheet1!$A$2:$A$3</c:f>
              <c:strCache>
                <c:ptCount val="2"/>
                <c:pt idx="0">
                  <c:v>Institutions</c:v>
                </c:pt>
                <c:pt idx="1">
                  <c:v>Non-University Providers</c:v>
                </c:pt>
              </c:strCache>
            </c:strRef>
          </c:cat>
          <c:val>
            <c:numRef>
              <c:f>Sheet1!$F$2:$F$3</c:f>
              <c:numCache>
                <c:formatCode>General</c:formatCode>
                <c:ptCount val="2"/>
                <c:pt idx="1">
                  <c:v>50000</c:v>
                </c:pt>
              </c:numCache>
            </c:numRef>
          </c:val>
          <c:extLst>
            <c:ext xmlns:c16="http://schemas.microsoft.com/office/drawing/2014/chart" uri="{C3380CC4-5D6E-409C-BE32-E72D297353CC}">
              <c16:uniqueId val="{00000004-A77C-41F0-A9A4-62B4FDFA6881}"/>
            </c:ext>
          </c:extLst>
        </c:ser>
        <c:ser>
          <c:idx val="5"/>
          <c:order val="5"/>
          <c:tx>
            <c:strRef>
              <c:f>Sheet1!$G$1</c:f>
              <c:strCache>
                <c:ptCount val="1"/>
                <c:pt idx="0">
                  <c:v>Google</c:v>
                </c:pt>
              </c:strCache>
            </c:strRef>
          </c:tx>
          <c:spPr>
            <a:solidFill>
              <a:schemeClr val="tx2"/>
            </a:solidFill>
            <a:ln>
              <a:solidFill>
                <a:schemeClr val="bg1"/>
              </a:solidFill>
            </a:ln>
            <a:effectLst/>
          </c:spPr>
          <c:invertIfNegative val="0"/>
          <c:cat>
            <c:strRef>
              <c:f>Sheet1!$A$2:$A$3</c:f>
              <c:strCache>
                <c:ptCount val="2"/>
                <c:pt idx="0">
                  <c:v>Institutions</c:v>
                </c:pt>
                <c:pt idx="1">
                  <c:v>Non-University Providers</c:v>
                </c:pt>
              </c:strCache>
            </c:strRef>
          </c:cat>
          <c:val>
            <c:numRef>
              <c:f>Sheet1!$G$2:$G$3</c:f>
              <c:numCache>
                <c:formatCode>General</c:formatCode>
                <c:ptCount val="2"/>
                <c:pt idx="1">
                  <c:v>8000</c:v>
                </c:pt>
              </c:numCache>
            </c:numRef>
          </c:val>
          <c:extLst>
            <c:ext xmlns:c16="http://schemas.microsoft.com/office/drawing/2014/chart" uri="{C3380CC4-5D6E-409C-BE32-E72D297353CC}">
              <c16:uniqueId val="{00000006-A77C-41F0-A9A4-62B4FDFA6881}"/>
            </c:ext>
          </c:extLst>
        </c:ser>
        <c:dLbls>
          <c:showLegendKey val="0"/>
          <c:showVal val="0"/>
          <c:showCatName val="0"/>
          <c:showSerName val="0"/>
          <c:showPercent val="0"/>
          <c:showBubbleSize val="0"/>
        </c:dLbls>
        <c:gapWidth val="166"/>
        <c:overlap val="100"/>
        <c:axId val="612589000"/>
        <c:axId val="612594248"/>
      </c:barChart>
      <c:catAx>
        <c:axId val="612589000"/>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accent4"/>
                </a:solidFill>
                <a:latin typeface="+mn-lt"/>
                <a:ea typeface="+mn-ea"/>
                <a:cs typeface="+mn-cs"/>
              </a:defRPr>
            </a:pPr>
            <a:endParaRPr lang="en-US"/>
          </a:p>
        </c:txPr>
        <c:crossAx val="612594248"/>
        <c:crosses val="autoZero"/>
        <c:auto val="1"/>
        <c:lblAlgn val="ctr"/>
        <c:lblOffset val="100"/>
        <c:noMultiLvlLbl val="0"/>
      </c:catAx>
      <c:valAx>
        <c:axId val="612594248"/>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accent4"/>
                </a:solidFill>
                <a:latin typeface="+mn-lt"/>
                <a:ea typeface="+mn-ea"/>
                <a:cs typeface="+mn-cs"/>
              </a:defRPr>
            </a:pPr>
            <a:endParaRPr lang="en-US"/>
          </a:p>
        </c:txPr>
        <c:crossAx val="61258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atin typeface="Verdana" panose="020B0604030504040204" pitchFamily="34" charset="0"/>
              </a:defRPr>
            </a:lvl1pPr>
          </a:lstStyle>
          <a:p>
            <a:fld id="{635E5181-CEC9-49C9-AE2F-31A35049DD97}" type="datetimeFigureOut">
              <a:rPr lang="en-US" smtClean="0"/>
              <a:pPr/>
              <a:t>1/6/2021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education has lacked consensus about what a certificate is for a long time, making it difficult for colleges and universities to position programs to students and employers. Faced with the proliferation of credentials, employers find it hard to differentiate among them. Students face many unknowns: what return on investment can they expect? In which fields are certificates most valued? An analysis of certificate portfolios reveals the term “certificate” can encompass anything from a daylong course to a lengthy, rigorous credential that takes a year or more to complete.</a:t>
            </a:r>
          </a:p>
          <a:p>
            <a:r>
              <a:rPr lang="en-US" dirty="0"/>
              <a:t>This scatterplot illustrates the lack of uniformity in certificates’ structure and format among ten representative certificate portfolios across 4-year public, private, and for-profit institutions, as well as community colleges. In this sample alone, the time to complete a certificate ranges from a day to nearly two years. The number of courses required ranges from one to nearly 20. The most common size and duration of certificates (the biggest bubbles in the chart) are a three-month, six-course program and an 18-month, four-course program. </a:t>
            </a:r>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282303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there’s no market consensus. We’re going to attempt to rein it in at least a little bit. Our working definition of what a certificate is: this is a sub-degree credential, it shows mastery of a skillset, and you've got a complete sequence of courses.</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lots of things that can be certificates. Also, things that cannot be certificates, and then some gray area. Like badges. And I was actually surprised by this one; I fought pretty hard against my team that a badge should not be a certificate, but they convinced me otherwise. They showed me badges with four or five courses and all kinds of skills that you’re getting out of it—these where actually pretty intensive. So, it really depends on the badge.</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if you think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badges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 small unit of credentialing, we have also heard that there are… stickers. Stickers are a sub-badge credential. And the stickers are stackable, so you stack up the stickers to earn the badge.</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is a certificate? It’s more than a sticker, but less than a degree.</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actually does narrow down the market a little bit, but we wanted to at least have a selling point and some reference to what we're talking about in our market sizing.</a:t>
            </a:r>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57939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And what it shows us is the for-credit certificate market is mostly pre-bacc. The vast majority—the blue slice of the pie. And most of those are conferred by community colleges. </a:t>
            </a:r>
          </a:p>
          <a:p>
            <a:pPr marL="457200" marR="0">
              <a:lnSpc>
                <a:spcPct val="107000"/>
              </a:lnSpc>
              <a:spcBef>
                <a:spcPts val="0"/>
              </a:spcBef>
              <a:spcAft>
                <a:spcPts val="800"/>
              </a:spcAft>
            </a:pPr>
            <a:r>
              <a:rPr lang="en-US" sz="2800" dirty="0"/>
              <a:t>In the wake of the Great Recession, the overall certificate market grew, and many 4-year institutions rushed to launch certificate programs. However it turned out that most of that growth was concentrated at the pre-baccalaureate level.</a:t>
            </a:r>
          </a:p>
          <a:p>
            <a:pPr marL="45720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t>In all, 93% of for-credit certificate conferrals in 2019 were at the pre-baccalaureate level. Public community colleges conferred 52% of them. For-profit institutions, most of them at or below the 2- year level, also controlled a relatively large share of the market at 33% of conferrals overall. Unsurprisingly, the largest pre-baccalaureate programs were highly vocational. Health professions, personal and culinary services, and business certificates combined for about 50% of conferrals in 2019. Liberal arts-focused certificates accounted for about 9% of the market in 2019, but these likely include general education certificates, certificates of transfer, and/or certificates awarded for partial completion of coursework. </a:t>
            </a:r>
          </a:p>
          <a:p>
            <a:pPr marL="457200" marR="0">
              <a:lnSpc>
                <a:spcPct val="107000"/>
              </a:lnSpc>
              <a:spcBef>
                <a:spcPts val="0"/>
              </a:spcBef>
              <a:spcAft>
                <a:spcPts val="800"/>
              </a:spcAft>
            </a:pPr>
            <a:endParaRPr lang="en-US" sz="2800" dirty="0"/>
          </a:p>
          <a:p>
            <a:pPr marL="457200" marR="0">
              <a:lnSpc>
                <a:spcPct val="107000"/>
              </a:lnSpc>
              <a:spcBef>
                <a:spcPts val="0"/>
              </a:spcBef>
              <a:spcAft>
                <a:spcPts val="800"/>
              </a:spcAft>
            </a:pPr>
            <a:r>
              <a:rPr lang="en-US" sz="2800" dirty="0"/>
              <a:t>We also looked at the Canadian market to see if these trends also hold north of the border. And they largely do - the Canadian certificate market is also a 2-year college market. Of the roughly 240,000 certificates awarded in 2017, 2-year colleges, which are largely vocational in nature, conferred 83% while universities conferred 17%. </a:t>
            </a: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5758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about the little slice of the pie? Those are the graduate certificates. Those are the things that a lot of our partners are excited about because they're growing so fast. And in fact, they are.  This growth also didn’t stem from the recession -- t</a:t>
            </a:r>
            <a:r>
              <a:rPr lang="en-US" sz="2800" dirty="0"/>
              <a:t>he 2008 economic downturn did not drive growth in graduate certificates as dramatically as in prebaccalaureate programs. Graduate certificate conferrals grew slightly faster during the Great Recession, but they were already growing rapidly and continued to do so after the recession. </a:t>
            </a:r>
          </a:p>
          <a:p>
            <a:pPr marL="457200" marR="0">
              <a:lnSpc>
                <a:spcPct val="107000"/>
              </a:lnSpc>
              <a:spcBef>
                <a:spcPts val="0"/>
              </a:spcBef>
              <a:spcAft>
                <a:spcPts val="800"/>
              </a:spcAft>
            </a:pPr>
            <a:endParaRPr lang="en-US" sz="2800" dirty="0">
              <a:effectLst/>
              <a:latin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one area where I can say yes: certificates are growing really fast in the grad market—and the grad market includes both post-bacc and post-master’s. </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look at how small this market is. Grad certificates </a:t>
            </a:r>
            <a:r>
              <a:rPr lang="en-US" sz="2800" dirty="0"/>
              <a:t>remain a very small portion of the overall for-credit market (7%). While graduate certificates grew rapidly between 2003 and 2019, the relatively small number of total certificate awards exaggerate the market’s growth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269237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The other source of competition in the non-credit market is the evolution of low-cost and free options. And I want to talk about how these low-cost options have changed, ten years out from the MOOC mania of 2010-2011, and how they’ve started to take an aim at quality. They’re going directly for quality.</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a quick aside right here: the notion that, if higher ed won’t do it, then the corporations will? We’re starting to see that happen in big tech. When we couldn’t exactly size the non-credit market, I said to Joe to go find any numbers that you can about non-credit certificates being conferred. And the big tech companies are very happy to publicize themselves. They’re very happy to tell you how many certificates they are conferring and it’s pretty amazing.</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Between 2014 and 2018, four big-tech companies out-conferred institutions of higher ed in non-credit certificates by almost four-to-one. All of higher ed.</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You’ll see a very large proportion of these are badges from IBM. When I saw this, I said there’s no way! Those are just badges; they’re not certificates. But I came to see otherwise.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a closer look, they look an awful lot like certificates. Students can take up to 12 courses, and these are course sequences and they are not just confined to IBM technologies, but for tech skills generally. And they are not just marketed to IBM employees—they have a really slick interface for B2B, and these are taught by real industry experts. They look and feel like certificates.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2378830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196186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296182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798205232"/>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3071733381"/>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4179401521"/>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4550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2925720458"/>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3136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0016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1108775113"/>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2518877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0110189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52586220"/>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04101393"/>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02296638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458861684"/>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2403489600"/>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0"/>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9"/>
    </p:custDataLst>
    <p:extLst>
      <p:ext uri="{BB962C8B-B14F-4D97-AF65-F5344CB8AC3E}">
        <p14:creationId xmlns:p14="http://schemas.microsoft.com/office/powerpoint/2010/main" val="12529278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7.xml"/><Relationship Id="rId7" Type="http://schemas.openxmlformats.org/officeDocument/2006/relationships/hyperlink" Target="https://blog.udacity.com/2019/12/looking-back-2019-udacity-year-in-review.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ibm.com/blogs/ibm-training/ibm-issues-one-millionth-badge/" TargetMode="External"/><Relationship Id="rId11" Type="http://schemas.openxmlformats.org/officeDocument/2006/relationships/image" Target="../media/image14.png"/><Relationship Id="rId5" Type="http://schemas.openxmlformats.org/officeDocument/2006/relationships/hyperlink" Target="https://www.ibm.com/services/learning/a0003096" TargetMode="External"/><Relationship Id="rId10" Type="http://schemas.openxmlformats.org/officeDocument/2006/relationships/image" Target="../media/image13.png"/><Relationship Id="rId4" Type="http://schemas.openxmlformats.org/officeDocument/2006/relationships/hyperlink" Target="https://www.coursereport.com/reports/coding-bootcamp-market-size-research-2019"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8BAB4C40-139A-4BAC-ADB0-4B6FC697AAF3}"/>
              </a:ext>
            </a:extLst>
          </p:cNvPr>
          <p:cNvGraphicFramePr/>
          <p:nvPr/>
        </p:nvGraphicFramePr>
        <p:xfrm>
          <a:off x="413499" y="1551784"/>
          <a:ext cx="3612401" cy="24394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F82AF100-72A0-435F-8034-80C5A614FE03}"/>
              </a:ext>
            </a:extLst>
          </p:cNvPr>
          <p:cNvSpPr>
            <a:spLocks noGrp="1"/>
          </p:cNvSpPr>
          <p:nvPr>
            <p:ph type="body" sz="quarter" idx="16"/>
          </p:nvPr>
        </p:nvSpPr>
        <p:spPr/>
        <p:txBody>
          <a:bodyPr/>
          <a:lstStyle/>
          <a:p>
            <a:r>
              <a:rPr lang="en-US" dirty="0"/>
              <a:t>Trend 1: Unclear Value/ROI</a:t>
            </a:r>
          </a:p>
        </p:txBody>
      </p:sp>
      <p:sp>
        <p:nvSpPr>
          <p:cNvPr id="3" name="Title 2">
            <a:extLst>
              <a:ext uri="{FF2B5EF4-FFF2-40B4-BE49-F238E27FC236}">
                <a16:creationId xmlns:a16="http://schemas.microsoft.com/office/drawing/2014/main" id="{8944E43B-3C7C-48DC-8737-CA786BF0E9D6}"/>
              </a:ext>
            </a:extLst>
          </p:cNvPr>
          <p:cNvSpPr>
            <a:spLocks noGrp="1"/>
          </p:cNvSpPr>
          <p:nvPr>
            <p:ph type="title"/>
          </p:nvPr>
        </p:nvSpPr>
        <p:spPr/>
        <p:txBody>
          <a:bodyPr/>
          <a:lstStyle/>
          <a:p>
            <a:r>
              <a:rPr lang="en-US" dirty="0"/>
              <a:t>What Constitutes a Certificate?</a:t>
            </a:r>
          </a:p>
        </p:txBody>
      </p:sp>
      <p:sp>
        <p:nvSpPr>
          <p:cNvPr id="4" name="Text Placeholder 3">
            <a:extLst>
              <a:ext uri="{FF2B5EF4-FFF2-40B4-BE49-F238E27FC236}">
                <a16:creationId xmlns:a16="http://schemas.microsoft.com/office/drawing/2014/main" id="{B5262FD9-415B-43E7-8D1E-5117A5453652}"/>
              </a:ext>
            </a:extLst>
          </p:cNvPr>
          <p:cNvSpPr>
            <a:spLocks noGrp="1"/>
          </p:cNvSpPr>
          <p:nvPr>
            <p:ph type="body" sz="quarter" idx="15"/>
          </p:nvPr>
        </p:nvSpPr>
        <p:spPr/>
        <p:txBody>
          <a:bodyPr/>
          <a:lstStyle/>
          <a:p>
            <a:r>
              <a:rPr lang="en-US" dirty="0"/>
              <a:t>No Consensus on Program Structure, Course Requirements, Titling</a:t>
            </a:r>
          </a:p>
        </p:txBody>
      </p:sp>
      <p:sp>
        <p:nvSpPr>
          <p:cNvPr id="5" name="Text Placeholder 4">
            <a:extLst>
              <a:ext uri="{FF2B5EF4-FFF2-40B4-BE49-F238E27FC236}">
                <a16:creationId xmlns:a16="http://schemas.microsoft.com/office/drawing/2014/main" id="{AA7637F5-BD72-4FDB-BAED-1AE1CA27848D}"/>
              </a:ext>
            </a:extLst>
          </p:cNvPr>
          <p:cNvSpPr>
            <a:spLocks noGrp="1"/>
          </p:cNvSpPr>
          <p:nvPr>
            <p:ph type="body" sz="quarter" idx="19"/>
          </p:nvPr>
        </p:nvSpPr>
        <p:spPr/>
        <p:txBody>
          <a:bodyPr/>
          <a:lstStyle/>
          <a:p>
            <a:endParaRPr lang="en-US" dirty="0"/>
          </a:p>
        </p:txBody>
      </p:sp>
      <p:sp>
        <p:nvSpPr>
          <p:cNvPr id="6" name="Text Placeholder 5">
            <a:extLst>
              <a:ext uri="{FF2B5EF4-FFF2-40B4-BE49-F238E27FC236}">
                <a16:creationId xmlns:a16="http://schemas.microsoft.com/office/drawing/2014/main" id="{9866501A-0FEB-4DFD-8CD5-026F43782ACD}"/>
              </a:ext>
            </a:extLst>
          </p:cNvPr>
          <p:cNvSpPr>
            <a:spLocks noGrp="1"/>
          </p:cNvSpPr>
          <p:nvPr>
            <p:ph type="body" sz="quarter" idx="18"/>
          </p:nvPr>
        </p:nvSpPr>
        <p:spPr>
          <a:xfrm>
            <a:off x="5140324" y="4677489"/>
            <a:ext cx="1260475" cy="123111"/>
          </a:xfrm>
        </p:spPr>
        <p:txBody>
          <a:bodyPr/>
          <a:lstStyle/>
          <a:p>
            <a:r>
              <a:rPr lang="en-US" dirty="0"/>
              <a:t>Source: EAB interviews and analysis.</a:t>
            </a:r>
          </a:p>
        </p:txBody>
      </p:sp>
      <p:sp>
        <p:nvSpPr>
          <p:cNvPr id="7" name="TextBox 6">
            <a:extLst>
              <a:ext uri="{FF2B5EF4-FFF2-40B4-BE49-F238E27FC236}">
                <a16:creationId xmlns:a16="http://schemas.microsoft.com/office/drawing/2014/main" id="{B809EA7D-65E0-48D5-B754-55A6B92BACE1}"/>
              </a:ext>
            </a:extLst>
          </p:cNvPr>
          <p:cNvSpPr txBox="1"/>
          <p:nvPr/>
        </p:nvSpPr>
        <p:spPr bwMode="gray">
          <a:xfrm>
            <a:off x="277813" y="1014830"/>
            <a:ext cx="3718690" cy="153888"/>
          </a:xfrm>
          <a:prstGeom prst="rect">
            <a:avLst/>
          </a:prstGeom>
          <a:noFill/>
        </p:spPr>
        <p:txBody>
          <a:bodyPr wrap="square" lIns="0" tIns="0" rIns="0" bIns="0" rtlCol="0">
            <a:spAutoFit/>
          </a:bodyPr>
          <a:lstStyle/>
          <a:p>
            <a:r>
              <a:rPr lang="en-US" sz="1000" b="1" dirty="0"/>
              <a:t>A Snapshot of Certificate Portfolios</a:t>
            </a:r>
          </a:p>
        </p:txBody>
      </p:sp>
      <p:sp>
        <p:nvSpPr>
          <p:cNvPr id="8" name="TextBox 7">
            <a:extLst>
              <a:ext uri="{FF2B5EF4-FFF2-40B4-BE49-F238E27FC236}">
                <a16:creationId xmlns:a16="http://schemas.microsoft.com/office/drawing/2014/main" id="{24D00E92-6B06-41BD-B3FD-70681B382051}"/>
              </a:ext>
            </a:extLst>
          </p:cNvPr>
          <p:cNvSpPr txBox="1"/>
          <p:nvPr/>
        </p:nvSpPr>
        <p:spPr bwMode="gray">
          <a:xfrm>
            <a:off x="277813" y="1212854"/>
            <a:ext cx="3344255" cy="138499"/>
          </a:xfrm>
          <a:prstGeom prst="rect">
            <a:avLst/>
          </a:prstGeom>
          <a:noFill/>
        </p:spPr>
        <p:txBody>
          <a:bodyPr wrap="square" lIns="0" tIns="0" rIns="0" bIns="0" rtlCol="0">
            <a:spAutoFit/>
          </a:bodyPr>
          <a:lstStyle/>
          <a:p>
            <a:r>
              <a:rPr lang="en-US" sz="900" i="1" dirty="0"/>
              <a:t>Average Number of Courses and Months to Complete</a:t>
            </a:r>
          </a:p>
        </p:txBody>
      </p:sp>
      <p:sp>
        <p:nvSpPr>
          <p:cNvPr id="9" name="TextBox 8">
            <a:extLst>
              <a:ext uri="{FF2B5EF4-FFF2-40B4-BE49-F238E27FC236}">
                <a16:creationId xmlns:a16="http://schemas.microsoft.com/office/drawing/2014/main" id="{DB567D5D-760B-4159-BBD7-D9911D1520F9}"/>
              </a:ext>
            </a:extLst>
          </p:cNvPr>
          <p:cNvSpPr txBox="1"/>
          <p:nvPr/>
        </p:nvSpPr>
        <p:spPr bwMode="gray">
          <a:xfrm>
            <a:off x="277813" y="1394180"/>
            <a:ext cx="2441448" cy="115416"/>
          </a:xfrm>
          <a:prstGeom prst="rect">
            <a:avLst/>
          </a:prstGeom>
          <a:noFill/>
        </p:spPr>
        <p:txBody>
          <a:bodyPr wrap="square" lIns="0" tIns="0" rIns="0" bIns="0" rtlCol="0">
            <a:spAutoFit/>
          </a:bodyPr>
          <a:lstStyle/>
          <a:p>
            <a:r>
              <a:rPr lang="pt-BR" sz="750" dirty="0"/>
              <a:t>n=240 certificate programs, 10 institutions</a:t>
            </a:r>
          </a:p>
        </p:txBody>
      </p:sp>
      <p:sp>
        <p:nvSpPr>
          <p:cNvPr id="55" name="TextBox 54">
            <a:extLst>
              <a:ext uri="{FF2B5EF4-FFF2-40B4-BE49-F238E27FC236}">
                <a16:creationId xmlns:a16="http://schemas.microsoft.com/office/drawing/2014/main" id="{6C526502-D9BA-49C9-BB70-BFF4ECB9C3B7}"/>
              </a:ext>
            </a:extLst>
          </p:cNvPr>
          <p:cNvSpPr txBox="1"/>
          <p:nvPr/>
        </p:nvSpPr>
        <p:spPr>
          <a:xfrm>
            <a:off x="2899422" y="4256386"/>
            <a:ext cx="863552" cy="276999"/>
          </a:xfrm>
          <a:prstGeom prst="rect">
            <a:avLst/>
          </a:prstGeom>
          <a:noFill/>
        </p:spPr>
        <p:txBody>
          <a:bodyPr wrap="square" lIns="0" tIns="0" rIns="0" bIns="0" rtlCol="0">
            <a:spAutoFit/>
          </a:bodyPr>
          <a:lstStyle/>
          <a:p>
            <a:pPr>
              <a:spcBef>
                <a:spcPts val="500"/>
              </a:spcBef>
            </a:pPr>
            <a:r>
              <a:rPr lang="en-US" sz="600" i="1" dirty="0"/>
              <a:t>Number of times a certificate type appears in sample</a:t>
            </a:r>
          </a:p>
        </p:txBody>
      </p:sp>
      <p:grpSp>
        <p:nvGrpSpPr>
          <p:cNvPr id="56" name="Group 55">
            <a:extLst>
              <a:ext uri="{FF2B5EF4-FFF2-40B4-BE49-F238E27FC236}">
                <a16:creationId xmlns:a16="http://schemas.microsoft.com/office/drawing/2014/main" id="{20849EDF-3166-4AAE-83EE-7FEBAB8C39F6}"/>
              </a:ext>
            </a:extLst>
          </p:cNvPr>
          <p:cNvGrpSpPr/>
          <p:nvPr/>
        </p:nvGrpSpPr>
        <p:grpSpPr>
          <a:xfrm>
            <a:off x="2901739" y="4054087"/>
            <a:ext cx="465383" cy="170899"/>
            <a:chOff x="3250018" y="4109193"/>
            <a:chExt cx="465383" cy="170899"/>
          </a:xfrm>
          <a:solidFill>
            <a:schemeClr val="accent1">
              <a:alpha val="50000"/>
            </a:schemeClr>
          </a:solidFill>
        </p:grpSpPr>
        <p:sp>
          <p:nvSpPr>
            <p:cNvPr id="57" name="Oval 56">
              <a:extLst>
                <a:ext uri="{FF2B5EF4-FFF2-40B4-BE49-F238E27FC236}">
                  <a16:creationId xmlns:a16="http://schemas.microsoft.com/office/drawing/2014/main" id="{8E85A14A-750F-4138-A2CB-D2788238042E}"/>
                </a:ext>
              </a:extLst>
            </p:cNvPr>
            <p:cNvSpPr/>
            <p:nvPr/>
          </p:nvSpPr>
          <p:spPr bwMode="gray">
            <a:xfrm>
              <a:off x="3250018" y="4150502"/>
              <a:ext cx="88281" cy="88281"/>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E0505722-6A64-4FB7-9568-448689DB6F43}"/>
                </a:ext>
              </a:extLst>
            </p:cNvPr>
            <p:cNvSpPr/>
            <p:nvPr/>
          </p:nvSpPr>
          <p:spPr bwMode="gray">
            <a:xfrm>
              <a:off x="3375742" y="4128984"/>
              <a:ext cx="131316" cy="131316"/>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AEB8B357-4845-48CF-9E3F-D0A7A050BBE6}"/>
                </a:ext>
              </a:extLst>
            </p:cNvPr>
            <p:cNvSpPr/>
            <p:nvPr/>
          </p:nvSpPr>
          <p:spPr bwMode="gray">
            <a:xfrm>
              <a:off x="3544502" y="4109193"/>
              <a:ext cx="170899" cy="17089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0" name="TextBox 59">
            <a:extLst>
              <a:ext uri="{FF2B5EF4-FFF2-40B4-BE49-F238E27FC236}">
                <a16:creationId xmlns:a16="http://schemas.microsoft.com/office/drawing/2014/main" id="{3859DD71-8588-4810-A74F-7E7B2C4C6D04}"/>
              </a:ext>
            </a:extLst>
          </p:cNvPr>
          <p:cNvSpPr txBox="1"/>
          <p:nvPr/>
        </p:nvSpPr>
        <p:spPr bwMode="gray">
          <a:xfrm>
            <a:off x="4106843" y="1014830"/>
            <a:ext cx="2016145" cy="153888"/>
          </a:xfrm>
          <a:prstGeom prst="rect">
            <a:avLst/>
          </a:prstGeom>
          <a:noFill/>
        </p:spPr>
        <p:txBody>
          <a:bodyPr wrap="square" lIns="0" tIns="0" rIns="0" bIns="0" rtlCol="0">
            <a:spAutoFit/>
          </a:bodyPr>
          <a:lstStyle/>
          <a:p>
            <a:r>
              <a:rPr lang="en-US" sz="1000" b="1" dirty="0"/>
              <a:t>No Shortage of Synonyms</a:t>
            </a:r>
          </a:p>
        </p:txBody>
      </p:sp>
      <p:sp>
        <p:nvSpPr>
          <p:cNvPr id="61" name="TextBox 60">
            <a:extLst>
              <a:ext uri="{FF2B5EF4-FFF2-40B4-BE49-F238E27FC236}">
                <a16:creationId xmlns:a16="http://schemas.microsoft.com/office/drawing/2014/main" id="{EF16D3E9-124B-4750-B8F4-46612F6D3ABE}"/>
              </a:ext>
            </a:extLst>
          </p:cNvPr>
          <p:cNvSpPr txBox="1"/>
          <p:nvPr/>
        </p:nvSpPr>
        <p:spPr bwMode="gray">
          <a:xfrm>
            <a:off x="4106844" y="1212854"/>
            <a:ext cx="2016144" cy="138499"/>
          </a:xfrm>
          <a:prstGeom prst="rect">
            <a:avLst/>
          </a:prstGeom>
          <a:noFill/>
        </p:spPr>
        <p:txBody>
          <a:bodyPr wrap="square" lIns="0" tIns="0" rIns="0" bIns="0" rtlCol="0">
            <a:spAutoFit/>
          </a:bodyPr>
          <a:lstStyle/>
          <a:p>
            <a:r>
              <a:rPr lang="en-US" sz="900" i="1" dirty="0"/>
              <a:t>Variations Proliferate in the Market</a:t>
            </a:r>
          </a:p>
        </p:txBody>
      </p:sp>
      <p:grpSp>
        <p:nvGrpSpPr>
          <p:cNvPr id="62" name="Group 61">
            <a:extLst>
              <a:ext uri="{FF2B5EF4-FFF2-40B4-BE49-F238E27FC236}">
                <a16:creationId xmlns:a16="http://schemas.microsoft.com/office/drawing/2014/main" id="{85D7B0C4-217F-4B74-8B5E-9ED3898111E0}"/>
              </a:ext>
            </a:extLst>
          </p:cNvPr>
          <p:cNvGrpSpPr/>
          <p:nvPr/>
        </p:nvGrpSpPr>
        <p:grpSpPr>
          <a:xfrm>
            <a:off x="4354598" y="1428263"/>
            <a:ext cx="1528191" cy="3037452"/>
            <a:chOff x="4506802" y="1393054"/>
            <a:chExt cx="1528191" cy="3037452"/>
          </a:xfrm>
        </p:grpSpPr>
        <p:grpSp>
          <p:nvGrpSpPr>
            <p:cNvPr id="64" name="Group 63">
              <a:extLst>
                <a:ext uri="{FF2B5EF4-FFF2-40B4-BE49-F238E27FC236}">
                  <a16:creationId xmlns:a16="http://schemas.microsoft.com/office/drawing/2014/main" id="{0DA40B83-69AC-4AC5-AA6E-A6D28F75E6D4}"/>
                </a:ext>
              </a:extLst>
            </p:cNvPr>
            <p:cNvGrpSpPr/>
            <p:nvPr/>
          </p:nvGrpSpPr>
          <p:grpSpPr>
            <a:xfrm>
              <a:off x="4506802" y="1393054"/>
              <a:ext cx="1528191" cy="235002"/>
              <a:chOff x="4512624" y="1374004"/>
              <a:chExt cx="1528191" cy="235002"/>
            </a:xfrm>
          </p:grpSpPr>
          <p:sp>
            <p:nvSpPr>
              <p:cNvPr id="110" name="Rectangle 109">
                <a:extLst>
                  <a:ext uri="{FF2B5EF4-FFF2-40B4-BE49-F238E27FC236}">
                    <a16:creationId xmlns:a16="http://schemas.microsoft.com/office/drawing/2014/main" id="{64D0DDC9-D2BA-433E-B951-BF4DACA6484A}"/>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TextBox 110">
                <a:extLst>
                  <a:ext uri="{FF2B5EF4-FFF2-40B4-BE49-F238E27FC236}">
                    <a16:creationId xmlns:a16="http://schemas.microsoft.com/office/drawing/2014/main" id="{07744947-C0A8-4A97-9BE7-CD59D69D7D26}"/>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Badges</a:t>
                </a:r>
              </a:p>
            </p:txBody>
          </p:sp>
        </p:grpSp>
        <p:grpSp>
          <p:nvGrpSpPr>
            <p:cNvPr id="83" name="Group 82">
              <a:extLst>
                <a:ext uri="{FF2B5EF4-FFF2-40B4-BE49-F238E27FC236}">
                  <a16:creationId xmlns:a16="http://schemas.microsoft.com/office/drawing/2014/main" id="{F0D9BF53-2DF1-4E31-B7CC-406BF0E1E30A}"/>
                </a:ext>
              </a:extLst>
            </p:cNvPr>
            <p:cNvGrpSpPr/>
            <p:nvPr/>
          </p:nvGrpSpPr>
          <p:grpSpPr>
            <a:xfrm>
              <a:off x="4506802" y="1704437"/>
              <a:ext cx="1528191" cy="235002"/>
              <a:chOff x="4512624" y="1374004"/>
              <a:chExt cx="1528191" cy="235002"/>
            </a:xfrm>
          </p:grpSpPr>
          <p:sp>
            <p:nvSpPr>
              <p:cNvPr id="108" name="Rectangle 107">
                <a:extLst>
                  <a:ext uri="{FF2B5EF4-FFF2-40B4-BE49-F238E27FC236}">
                    <a16:creationId xmlns:a16="http://schemas.microsoft.com/office/drawing/2014/main" id="{05EF36D7-F9CA-4848-BFFA-121879B3EC3F}"/>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TextBox 108">
                <a:extLst>
                  <a:ext uri="{FF2B5EF4-FFF2-40B4-BE49-F238E27FC236}">
                    <a16:creationId xmlns:a16="http://schemas.microsoft.com/office/drawing/2014/main" id="{DE479BB0-B596-459D-9405-1316E3CA4F16}"/>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Bootcamps</a:t>
                </a:r>
              </a:p>
            </p:txBody>
          </p:sp>
        </p:grpSp>
        <p:grpSp>
          <p:nvGrpSpPr>
            <p:cNvPr id="84" name="Group 83">
              <a:extLst>
                <a:ext uri="{FF2B5EF4-FFF2-40B4-BE49-F238E27FC236}">
                  <a16:creationId xmlns:a16="http://schemas.microsoft.com/office/drawing/2014/main" id="{E5B3DED8-60BF-4812-8D4E-5A57DE144210}"/>
                </a:ext>
              </a:extLst>
            </p:cNvPr>
            <p:cNvGrpSpPr/>
            <p:nvPr/>
          </p:nvGrpSpPr>
          <p:grpSpPr>
            <a:xfrm>
              <a:off x="4506802" y="2015820"/>
              <a:ext cx="1528191" cy="235002"/>
              <a:chOff x="4512624" y="1374004"/>
              <a:chExt cx="1528191" cy="235002"/>
            </a:xfrm>
          </p:grpSpPr>
          <p:sp>
            <p:nvSpPr>
              <p:cNvPr id="106" name="Rectangle 105">
                <a:extLst>
                  <a:ext uri="{FF2B5EF4-FFF2-40B4-BE49-F238E27FC236}">
                    <a16:creationId xmlns:a16="http://schemas.microsoft.com/office/drawing/2014/main" id="{46A1E168-3921-4C13-975B-80CFF4806D8D}"/>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TextBox 106">
                <a:extLst>
                  <a:ext uri="{FF2B5EF4-FFF2-40B4-BE49-F238E27FC236}">
                    <a16:creationId xmlns:a16="http://schemas.microsoft.com/office/drawing/2014/main" id="{E8AE0E70-E70A-47DB-B75C-06B767D988D5}"/>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Course Sequences</a:t>
                </a:r>
              </a:p>
            </p:txBody>
          </p:sp>
        </p:grpSp>
        <p:grpSp>
          <p:nvGrpSpPr>
            <p:cNvPr id="85" name="Group 84">
              <a:extLst>
                <a:ext uri="{FF2B5EF4-FFF2-40B4-BE49-F238E27FC236}">
                  <a16:creationId xmlns:a16="http://schemas.microsoft.com/office/drawing/2014/main" id="{B1967681-3AE5-451A-BB18-1B037B68539D}"/>
                </a:ext>
              </a:extLst>
            </p:cNvPr>
            <p:cNvGrpSpPr/>
            <p:nvPr/>
          </p:nvGrpSpPr>
          <p:grpSpPr>
            <a:xfrm>
              <a:off x="4506802" y="2327203"/>
              <a:ext cx="1528191" cy="235002"/>
              <a:chOff x="4512624" y="1374004"/>
              <a:chExt cx="1528191" cy="235002"/>
            </a:xfrm>
          </p:grpSpPr>
          <p:sp>
            <p:nvSpPr>
              <p:cNvPr id="104" name="Rectangle 103">
                <a:extLst>
                  <a:ext uri="{FF2B5EF4-FFF2-40B4-BE49-F238E27FC236}">
                    <a16:creationId xmlns:a16="http://schemas.microsoft.com/office/drawing/2014/main" id="{1E8CC6DC-E7DA-492D-94A2-CC1BE87325AE}"/>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TextBox 104">
                <a:extLst>
                  <a:ext uri="{FF2B5EF4-FFF2-40B4-BE49-F238E27FC236}">
                    <a16:creationId xmlns:a16="http://schemas.microsoft.com/office/drawing/2014/main" id="{50E50C13-30ED-4AA9-99D9-74B496FF716A}"/>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Diplomas</a:t>
                </a:r>
              </a:p>
            </p:txBody>
          </p:sp>
        </p:grpSp>
        <p:grpSp>
          <p:nvGrpSpPr>
            <p:cNvPr id="86" name="Group 85">
              <a:extLst>
                <a:ext uri="{FF2B5EF4-FFF2-40B4-BE49-F238E27FC236}">
                  <a16:creationId xmlns:a16="http://schemas.microsoft.com/office/drawing/2014/main" id="{30523493-E0A9-4F8A-BD71-270F56402B81}"/>
                </a:ext>
              </a:extLst>
            </p:cNvPr>
            <p:cNvGrpSpPr/>
            <p:nvPr/>
          </p:nvGrpSpPr>
          <p:grpSpPr>
            <a:xfrm>
              <a:off x="4506802" y="2638586"/>
              <a:ext cx="1528191" cy="235002"/>
              <a:chOff x="4512624" y="1374004"/>
              <a:chExt cx="1528191" cy="235002"/>
            </a:xfrm>
          </p:grpSpPr>
          <p:sp>
            <p:nvSpPr>
              <p:cNvPr id="102" name="Rectangle 101">
                <a:extLst>
                  <a:ext uri="{FF2B5EF4-FFF2-40B4-BE49-F238E27FC236}">
                    <a16:creationId xmlns:a16="http://schemas.microsoft.com/office/drawing/2014/main" id="{DC54E996-8C85-4FE9-9D8C-D5E6CA6B2025}"/>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TextBox 102">
                <a:extLst>
                  <a:ext uri="{FF2B5EF4-FFF2-40B4-BE49-F238E27FC236}">
                    <a16:creationId xmlns:a16="http://schemas.microsoft.com/office/drawing/2014/main" id="{B721143F-FE88-4ABE-AF52-8F3D3D57EB80}"/>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E-Credentials</a:t>
                </a:r>
              </a:p>
            </p:txBody>
          </p:sp>
        </p:grpSp>
        <p:grpSp>
          <p:nvGrpSpPr>
            <p:cNvPr id="87" name="Group 86">
              <a:extLst>
                <a:ext uri="{FF2B5EF4-FFF2-40B4-BE49-F238E27FC236}">
                  <a16:creationId xmlns:a16="http://schemas.microsoft.com/office/drawing/2014/main" id="{F2E56864-96DE-4395-B8EC-10B684D8E820}"/>
                </a:ext>
              </a:extLst>
            </p:cNvPr>
            <p:cNvGrpSpPr/>
            <p:nvPr/>
          </p:nvGrpSpPr>
          <p:grpSpPr>
            <a:xfrm>
              <a:off x="4506802" y="3261352"/>
              <a:ext cx="1528191" cy="235002"/>
              <a:chOff x="4512624" y="1374004"/>
              <a:chExt cx="1528191" cy="235002"/>
            </a:xfrm>
          </p:grpSpPr>
          <p:sp>
            <p:nvSpPr>
              <p:cNvPr id="100" name="Rectangle 99">
                <a:extLst>
                  <a:ext uri="{FF2B5EF4-FFF2-40B4-BE49-F238E27FC236}">
                    <a16:creationId xmlns:a16="http://schemas.microsoft.com/office/drawing/2014/main" id="{E434C50A-71C7-41F6-9365-89AC416AC7D8}"/>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TextBox 100">
                <a:extLst>
                  <a:ext uri="{FF2B5EF4-FFF2-40B4-BE49-F238E27FC236}">
                    <a16:creationId xmlns:a16="http://schemas.microsoft.com/office/drawing/2014/main" id="{F7694ABE-DB12-416B-945D-9E0F96C94D4A}"/>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MicroMasters</a:t>
                </a:r>
              </a:p>
            </p:txBody>
          </p:sp>
        </p:grpSp>
        <p:grpSp>
          <p:nvGrpSpPr>
            <p:cNvPr id="88" name="Group 87">
              <a:extLst>
                <a:ext uri="{FF2B5EF4-FFF2-40B4-BE49-F238E27FC236}">
                  <a16:creationId xmlns:a16="http://schemas.microsoft.com/office/drawing/2014/main" id="{18BC348D-B6F1-44D8-B5AF-AFD67B425DA2}"/>
                </a:ext>
              </a:extLst>
            </p:cNvPr>
            <p:cNvGrpSpPr/>
            <p:nvPr/>
          </p:nvGrpSpPr>
          <p:grpSpPr>
            <a:xfrm>
              <a:off x="4506802" y="3572735"/>
              <a:ext cx="1528191" cy="235002"/>
              <a:chOff x="4512624" y="1374004"/>
              <a:chExt cx="1528191" cy="235002"/>
            </a:xfrm>
          </p:grpSpPr>
          <p:sp>
            <p:nvSpPr>
              <p:cNvPr id="98" name="Rectangle 97">
                <a:extLst>
                  <a:ext uri="{FF2B5EF4-FFF2-40B4-BE49-F238E27FC236}">
                    <a16:creationId xmlns:a16="http://schemas.microsoft.com/office/drawing/2014/main" id="{C8A07041-47D9-46BA-BA4E-044BADAFED88}"/>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663C8C8C-B65E-4FDC-8161-8D115E8E29AE}"/>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Mini Degrees</a:t>
                </a:r>
              </a:p>
            </p:txBody>
          </p:sp>
        </p:grpSp>
        <p:grpSp>
          <p:nvGrpSpPr>
            <p:cNvPr id="89" name="Group 88">
              <a:extLst>
                <a:ext uri="{FF2B5EF4-FFF2-40B4-BE49-F238E27FC236}">
                  <a16:creationId xmlns:a16="http://schemas.microsoft.com/office/drawing/2014/main" id="{E708EF53-C3BB-4FCE-B88F-901FE27AA1FC}"/>
                </a:ext>
              </a:extLst>
            </p:cNvPr>
            <p:cNvGrpSpPr/>
            <p:nvPr/>
          </p:nvGrpSpPr>
          <p:grpSpPr>
            <a:xfrm>
              <a:off x="4506802" y="2949969"/>
              <a:ext cx="1528191" cy="235002"/>
              <a:chOff x="4512624" y="1374004"/>
              <a:chExt cx="1528191" cy="235002"/>
            </a:xfrm>
          </p:grpSpPr>
          <p:sp>
            <p:nvSpPr>
              <p:cNvPr id="96" name="Rectangle 95">
                <a:extLst>
                  <a:ext uri="{FF2B5EF4-FFF2-40B4-BE49-F238E27FC236}">
                    <a16:creationId xmlns:a16="http://schemas.microsoft.com/office/drawing/2014/main" id="{88427E49-668C-4D51-B3F1-4A1D0BA7F8BA}"/>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TextBox 96">
                <a:extLst>
                  <a:ext uri="{FF2B5EF4-FFF2-40B4-BE49-F238E27FC236}">
                    <a16:creationId xmlns:a16="http://schemas.microsoft.com/office/drawing/2014/main" id="{28D60D9A-8567-4562-AA17-EC242F9DBB48}"/>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MicroBachelors</a:t>
                </a:r>
              </a:p>
            </p:txBody>
          </p:sp>
        </p:grpSp>
        <p:grpSp>
          <p:nvGrpSpPr>
            <p:cNvPr id="90" name="Group 89">
              <a:extLst>
                <a:ext uri="{FF2B5EF4-FFF2-40B4-BE49-F238E27FC236}">
                  <a16:creationId xmlns:a16="http://schemas.microsoft.com/office/drawing/2014/main" id="{2D243036-4A7E-4126-855E-7C701BFB2DEE}"/>
                </a:ext>
              </a:extLst>
            </p:cNvPr>
            <p:cNvGrpSpPr/>
            <p:nvPr/>
          </p:nvGrpSpPr>
          <p:grpSpPr>
            <a:xfrm>
              <a:off x="4506802" y="3884118"/>
              <a:ext cx="1528191" cy="235002"/>
              <a:chOff x="4512624" y="1374004"/>
              <a:chExt cx="1528191" cy="235002"/>
            </a:xfrm>
          </p:grpSpPr>
          <p:sp>
            <p:nvSpPr>
              <p:cNvPr id="94" name="Rectangle 93">
                <a:extLst>
                  <a:ext uri="{FF2B5EF4-FFF2-40B4-BE49-F238E27FC236}">
                    <a16:creationId xmlns:a16="http://schemas.microsoft.com/office/drawing/2014/main" id="{149BAF9C-C86C-4A03-8C64-9BCA8EABD23C}"/>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TextBox 94">
                <a:extLst>
                  <a:ext uri="{FF2B5EF4-FFF2-40B4-BE49-F238E27FC236}">
                    <a16:creationId xmlns:a16="http://schemas.microsoft.com/office/drawing/2014/main" id="{BCFACA7A-72B9-40B9-A2A4-B5D0216A24E8}"/>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Nanodegrees</a:t>
                </a:r>
              </a:p>
            </p:txBody>
          </p:sp>
        </p:grpSp>
        <p:grpSp>
          <p:nvGrpSpPr>
            <p:cNvPr id="91" name="Group 90">
              <a:extLst>
                <a:ext uri="{FF2B5EF4-FFF2-40B4-BE49-F238E27FC236}">
                  <a16:creationId xmlns:a16="http://schemas.microsoft.com/office/drawing/2014/main" id="{FA497471-20EC-4928-8AF5-1C587311106E}"/>
                </a:ext>
              </a:extLst>
            </p:cNvPr>
            <p:cNvGrpSpPr/>
            <p:nvPr/>
          </p:nvGrpSpPr>
          <p:grpSpPr>
            <a:xfrm>
              <a:off x="4506802" y="4195504"/>
              <a:ext cx="1528191" cy="235002"/>
              <a:chOff x="4512624" y="1374004"/>
              <a:chExt cx="1528191" cy="235002"/>
            </a:xfrm>
          </p:grpSpPr>
          <p:sp>
            <p:nvSpPr>
              <p:cNvPr id="92" name="Rectangle 91">
                <a:extLst>
                  <a:ext uri="{FF2B5EF4-FFF2-40B4-BE49-F238E27FC236}">
                    <a16:creationId xmlns:a16="http://schemas.microsoft.com/office/drawing/2014/main" id="{307BAEE5-C93B-4EA8-8929-3FA3D37B9B03}"/>
                  </a:ext>
                </a:extLst>
              </p:cNvPr>
              <p:cNvSpPr/>
              <p:nvPr/>
            </p:nvSpPr>
            <p:spPr bwMode="gray">
              <a:xfrm>
                <a:off x="4512624" y="1374004"/>
                <a:ext cx="1528191" cy="23500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TextBox 92">
                <a:extLst>
                  <a:ext uri="{FF2B5EF4-FFF2-40B4-BE49-F238E27FC236}">
                    <a16:creationId xmlns:a16="http://schemas.microsoft.com/office/drawing/2014/main" id="{DD445E2B-3D95-4DF0-B210-A0D3518C6253}"/>
                  </a:ext>
                </a:extLst>
              </p:cNvPr>
              <p:cNvSpPr txBox="1"/>
              <p:nvPr/>
            </p:nvSpPr>
            <p:spPr>
              <a:xfrm>
                <a:off x="4563535" y="1422256"/>
                <a:ext cx="1426368" cy="138499"/>
              </a:xfrm>
              <a:prstGeom prst="rect">
                <a:avLst/>
              </a:prstGeom>
              <a:noFill/>
            </p:spPr>
            <p:txBody>
              <a:bodyPr wrap="square" lIns="0" tIns="0" rIns="0" bIns="0" rtlCol="0">
                <a:spAutoFit/>
              </a:bodyPr>
              <a:lstStyle/>
              <a:p>
                <a:pPr algn="ctr">
                  <a:spcBef>
                    <a:spcPts val="500"/>
                  </a:spcBef>
                </a:pPr>
                <a:r>
                  <a:rPr lang="en-US" sz="900" dirty="0"/>
                  <a:t>Specializations</a:t>
                </a:r>
              </a:p>
            </p:txBody>
          </p:sp>
        </p:grpSp>
      </p:grpSp>
      <p:sp>
        <p:nvSpPr>
          <p:cNvPr id="63" name="TextBox 62">
            <a:extLst>
              <a:ext uri="{FF2B5EF4-FFF2-40B4-BE49-F238E27FC236}">
                <a16:creationId xmlns:a16="http://schemas.microsoft.com/office/drawing/2014/main" id="{A44CDF9F-EF07-44F5-949D-4F4B691C180D}"/>
              </a:ext>
            </a:extLst>
          </p:cNvPr>
          <p:cNvSpPr txBox="1"/>
          <p:nvPr/>
        </p:nvSpPr>
        <p:spPr bwMode="gray">
          <a:xfrm>
            <a:off x="253403" y="2208275"/>
            <a:ext cx="115535" cy="1393135"/>
          </a:xfrm>
          <a:prstGeom prst="rect">
            <a:avLst/>
          </a:prstGeom>
          <a:noFill/>
        </p:spPr>
        <p:txBody>
          <a:bodyPr vert="vert270" wrap="square" lIns="0" tIns="0" rIns="0" bIns="0" rtlCol="0">
            <a:spAutoFit/>
          </a:bodyPr>
          <a:lstStyle/>
          <a:p>
            <a:pPr algn="ctr">
              <a:spcBef>
                <a:spcPts val="500"/>
              </a:spcBef>
            </a:pPr>
            <a:r>
              <a:rPr lang="en-US" sz="900" i="1" dirty="0"/>
              <a:t>Courses Required</a:t>
            </a:r>
          </a:p>
        </p:txBody>
      </p:sp>
      <p:sp>
        <p:nvSpPr>
          <p:cNvPr id="65" name="TextBox 64">
            <a:extLst>
              <a:ext uri="{FF2B5EF4-FFF2-40B4-BE49-F238E27FC236}">
                <a16:creationId xmlns:a16="http://schemas.microsoft.com/office/drawing/2014/main" id="{059956A9-8D4E-4668-B697-D35572E0DB1E}"/>
              </a:ext>
            </a:extLst>
          </p:cNvPr>
          <p:cNvSpPr txBox="1"/>
          <p:nvPr/>
        </p:nvSpPr>
        <p:spPr bwMode="gray">
          <a:xfrm>
            <a:off x="622393" y="3985847"/>
            <a:ext cx="2158978" cy="130281"/>
          </a:xfrm>
          <a:prstGeom prst="rect">
            <a:avLst/>
          </a:prstGeom>
          <a:noFill/>
        </p:spPr>
        <p:txBody>
          <a:bodyPr wrap="square" lIns="0" tIns="0" rIns="0" bIns="0" rtlCol="0">
            <a:spAutoFit/>
          </a:bodyPr>
          <a:lstStyle/>
          <a:p>
            <a:pPr algn="ctr">
              <a:spcBef>
                <a:spcPts val="500"/>
              </a:spcBef>
            </a:pPr>
            <a:r>
              <a:rPr lang="en-US" sz="900" i="1" dirty="0"/>
              <a:t>Average Months to Completion</a:t>
            </a:r>
            <a:endParaRPr lang="en-US" sz="1050" i="1" dirty="0"/>
          </a:p>
        </p:txBody>
      </p:sp>
    </p:spTree>
    <p:extLst>
      <p:ext uri="{BB962C8B-B14F-4D97-AF65-F5344CB8AC3E}">
        <p14:creationId xmlns:p14="http://schemas.microsoft.com/office/powerpoint/2010/main" val="345452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5C86295E-437A-4772-BF8D-EB36C123DF41}"/>
              </a:ext>
            </a:extLst>
          </p:cNvPr>
          <p:cNvCxnSpPr>
            <a:cxnSpLocks/>
          </p:cNvCxnSpPr>
          <p:nvPr/>
        </p:nvCxnSpPr>
        <p:spPr bwMode="gray">
          <a:xfrm>
            <a:off x="837991" y="3572918"/>
            <a:ext cx="0" cy="16309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0BA4D80-6222-4393-A694-3D6729596F93}"/>
              </a:ext>
            </a:extLst>
          </p:cNvPr>
          <p:cNvSpPr/>
          <p:nvPr/>
        </p:nvSpPr>
        <p:spPr bwMode="gray">
          <a:xfrm>
            <a:off x="0" y="3699868"/>
            <a:ext cx="6400800" cy="11100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9AA6C738-695A-4D60-A589-D3A863CD5F88}"/>
              </a:ext>
            </a:extLst>
          </p:cNvPr>
          <p:cNvSpPr>
            <a:spLocks noGrp="1"/>
          </p:cNvSpPr>
          <p:nvPr>
            <p:ph type="body" sz="quarter" idx="16"/>
          </p:nvPr>
        </p:nvSpPr>
        <p:spPr/>
        <p:txBody>
          <a:bodyPr/>
          <a:lstStyle/>
          <a:p>
            <a:r>
              <a:rPr lang="en-US" dirty="0"/>
              <a:t>More than a Sticker, Less than a Degree</a:t>
            </a:r>
          </a:p>
        </p:txBody>
      </p:sp>
      <p:sp>
        <p:nvSpPr>
          <p:cNvPr id="3" name="Title 2">
            <a:extLst>
              <a:ext uri="{FF2B5EF4-FFF2-40B4-BE49-F238E27FC236}">
                <a16:creationId xmlns:a16="http://schemas.microsoft.com/office/drawing/2014/main" id="{BECE4C1C-5917-41D2-B15D-1B5E55FF3C3B}"/>
              </a:ext>
            </a:extLst>
          </p:cNvPr>
          <p:cNvSpPr>
            <a:spLocks noGrp="1"/>
          </p:cNvSpPr>
          <p:nvPr>
            <p:ph type="title"/>
          </p:nvPr>
        </p:nvSpPr>
        <p:spPr/>
        <p:txBody>
          <a:bodyPr/>
          <a:lstStyle/>
          <a:p>
            <a:r>
              <a:rPr lang="en-US" dirty="0"/>
              <a:t>Defining Our Terms</a:t>
            </a:r>
          </a:p>
        </p:txBody>
      </p:sp>
      <p:sp>
        <p:nvSpPr>
          <p:cNvPr id="4" name="Text Placeholder 3">
            <a:extLst>
              <a:ext uri="{FF2B5EF4-FFF2-40B4-BE49-F238E27FC236}">
                <a16:creationId xmlns:a16="http://schemas.microsoft.com/office/drawing/2014/main" id="{BE295F29-3DC7-4492-B9CE-4C5D501D79A2}"/>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3D4AB049-C85C-423D-809E-2496EC0EE6AC}"/>
              </a:ext>
            </a:extLst>
          </p:cNvPr>
          <p:cNvSpPr>
            <a:spLocks noGrp="1"/>
          </p:cNvSpPr>
          <p:nvPr>
            <p:ph type="body" sz="quarter" idx="19"/>
          </p:nvPr>
        </p:nvSpPr>
        <p:spPr/>
        <p:txBody>
          <a:bodyPr/>
          <a:lstStyle/>
          <a:p>
            <a:endParaRPr lang="en-US" dirty="0"/>
          </a:p>
        </p:txBody>
      </p:sp>
      <p:sp>
        <p:nvSpPr>
          <p:cNvPr id="6" name="Text Placeholder 5">
            <a:extLst>
              <a:ext uri="{FF2B5EF4-FFF2-40B4-BE49-F238E27FC236}">
                <a16:creationId xmlns:a16="http://schemas.microsoft.com/office/drawing/2014/main" id="{1993B5EE-BCA7-4F30-947F-174832E9A19A}"/>
              </a:ext>
            </a:extLst>
          </p:cNvPr>
          <p:cNvSpPr>
            <a:spLocks noGrp="1"/>
          </p:cNvSpPr>
          <p:nvPr>
            <p:ph type="body" sz="quarter" idx="18"/>
          </p:nvPr>
        </p:nvSpPr>
        <p:spPr>
          <a:xfrm>
            <a:off x="5143500" y="4600545"/>
            <a:ext cx="1257299" cy="200055"/>
          </a:xfrm>
        </p:spPr>
        <p:txBody>
          <a:bodyPr/>
          <a:lstStyle/>
          <a:p>
            <a:r>
              <a:rPr lang="en-US" dirty="0"/>
              <a:t>Source: EAB interviews and analysis.</a:t>
            </a:r>
          </a:p>
        </p:txBody>
      </p:sp>
      <p:sp>
        <p:nvSpPr>
          <p:cNvPr id="7" name="TextBox 6">
            <a:extLst>
              <a:ext uri="{FF2B5EF4-FFF2-40B4-BE49-F238E27FC236}">
                <a16:creationId xmlns:a16="http://schemas.microsoft.com/office/drawing/2014/main" id="{CC09243E-8037-4CC7-83A7-9ACEBF172C24}"/>
              </a:ext>
            </a:extLst>
          </p:cNvPr>
          <p:cNvSpPr txBox="1"/>
          <p:nvPr/>
        </p:nvSpPr>
        <p:spPr>
          <a:xfrm>
            <a:off x="324103" y="2025704"/>
            <a:ext cx="1612099" cy="123111"/>
          </a:xfrm>
          <a:prstGeom prst="rect">
            <a:avLst/>
          </a:prstGeom>
          <a:noFill/>
        </p:spPr>
        <p:txBody>
          <a:bodyPr wrap="square" lIns="0" tIns="0" rIns="0" bIns="0" rtlCol="0">
            <a:spAutoFit/>
          </a:bodyPr>
          <a:lstStyle/>
          <a:p>
            <a:pPr>
              <a:spcBef>
                <a:spcPts val="500"/>
              </a:spcBef>
            </a:pPr>
            <a:endParaRPr lang="en-US" sz="800" dirty="0"/>
          </a:p>
        </p:txBody>
      </p:sp>
      <p:sp>
        <p:nvSpPr>
          <p:cNvPr id="11" name="TextBox 10">
            <a:extLst>
              <a:ext uri="{FF2B5EF4-FFF2-40B4-BE49-F238E27FC236}">
                <a16:creationId xmlns:a16="http://schemas.microsoft.com/office/drawing/2014/main" id="{A6F3C12F-F0D1-429B-94D9-9EB60EFF4BB0}"/>
              </a:ext>
            </a:extLst>
          </p:cNvPr>
          <p:cNvSpPr txBox="1"/>
          <p:nvPr/>
        </p:nvSpPr>
        <p:spPr>
          <a:xfrm>
            <a:off x="351668" y="1396849"/>
            <a:ext cx="1556488" cy="1723549"/>
          </a:xfrm>
          <a:prstGeom prst="rect">
            <a:avLst/>
          </a:prstGeom>
          <a:noFill/>
        </p:spPr>
        <p:txBody>
          <a:bodyPr wrap="square" lIns="0" tIns="0" rIns="0" bIns="0" rtlCol="0">
            <a:spAutoFit/>
          </a:bodyPr>
          <a:lstStyle/>
          <a:p>
            <a:pPr>
              <a:spcBef>
                <a:spcPts val="500"/>
              </a:spcBef>
            </a:pPr>
            <a:r>
              <a:rPr lang="en-US" sz="800" dirty="0"/>
              <a:t>A certificate is a </a:t>
            </a:r>
            <a:r>
              <a:rPr lang="en-US" sz="800" b="1" dirty="0"/>
              <a:t>sub-degree</a:t>
            </a:r>
            <a:r>
              <a:rPr lang="en-US" sz="800" dirty="0"/>
              <a:t> credential that demonstrates mastery of a skillset or a narrowly defined subject through the completion of a </a:t>
            </a:r>
            <a:r>
              <a:rPr lang="en-US" sz="800" b="1" dirty="0"/>
              <a:t>sequence of courses</a:t>
            </a:r>
            <a:r>
              <a:rPr lang="en-US" sz="800" dirty="0"/>
              <a:t>, typically ranging from three to six courses. </a:t>
            </a:r>
            <a:br>
              <a:rPr lang="en-US" sz="800" dirty="0"/>
            </a:br>
            <a:br>
              <a:rPr lang="en-US" sz="800" dirty="0"/>
            </a:br>
            <a:r>
              <a:rPr lang="en-US" sz="800" dirty="0"/>
              <a:t>Certificates can be for-credit or noncredit. They range from pre-baccalaureate, post-baccalaureate, and post-master’s levels.</a:t>
            </a:r>
          </a:p>
        </p:txBody>
      </p:sp>
      <p:grpSp>
        <p:nvGrpSpPr>
          <p:cNvPr id="16" name="Group 15">
            <a:extLst>
              <a:ext uri="{FF2B5EF4-FFF2-40B4-BE49-F238E27FC236}">
                <a16:creationId xmlns:a16="http://schemas.microsoft.com/office/drawing/2014/main" id="{E8744D71-9DE3-4AAE-9F96-F05C134D4D0F}"/>
              </a:ext>
            </a:extLst>
          </p:cNvPr>
          <p:cNvGrpSpPr/>
          <p:nvPr/>
        </p:nvGrpSpPr>
        <p:grpSpPr bwMode="gray">
          <a:xfrm>
            <a:off x="2239433" y="1104089"/>
            <a:ext cx="3882984" cy="2278781"/>
            <a:chOff x="2060450" y="2018196"/>
            <a:chExt cx="3266292" cy="1916867"/>
          </a:xfrm>
        </p:grpSpPr>
        <p:sp>
          <p:nvSpPr>
            <p:cNvPr id="19" name="Oval 18">
              <a:extLst>
                <a:ext uri="{FF2B5EF4-FFF2-40B4-BE49-F238E27FC236}">
                  <a16:creationId xmlns:a16="http://schemas.microsoft.com/office/drawing/2014/main" id="{2AC96FE8-9A3D-4875-AB60-A651FAD89259}"/>
                </a:ext>
              </a:extLst>
            </p:cNvPr>
            <p:cNvSpPr/>
            <p:nvPr/>
          </p:nvSpPr>
          <p:spPr bwMode="gray">
            <a:xfrm>
              <a:off x="3379626" y="2018196"/>
              <a:ext cx="1947116" cy="1916867"/>
            </a:xfrm>
            <a:prstGeom prst="ellipse">
              <a:avLst/>
            </a:prstGeom>
            <a:solidFill>
              <a:schemeClr val="accent5"/>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20" name="Oval 19">
              <a:extLst>
                <a:ext uri="{FF2B5EF4-FFF2-40B4-BE49-F238E27FC236}">
                  <a16:creationId xmlns:a16="http://schemas.microsoft.com/office/drawing/2014/main" id="{DE60114C-2800-4AEC-A8D8-3AF7D33E8A7A}"/>
                </a:ext>
              </a:extLst>
            </p:cNvPr>
            <p:cNvSpPr/>
            <p:nvPr/>
          </p:nvSpPr>
          <p:spPr bwMode="gray">
            <a:xfrm>
              <a:off x="2060450" y="2018196"/>
              <a:ext cx="1947115" cy="1916867"/>
            </a:xfrm>
            <a:prstGeom prst="ellipse">
              <a:avLst/>
            </a:prstGeom>
            <a:solidFill>
              <a:schemeClr val="accent6"/>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21" name="Oval 9">
              <a:extLst>
                <a:ext uri="{FF2B5EF4-FFF2-40B4-BE49-F238E27FC236}">
                  <a16:creationId xmlns:a16="http://schemas.microsoft.com/office/drawing/2014/main" id="{CF3D754F-2B8F-4E39-B1F2-2BE837F27642}"/>
                </a:ext>
              </a:extLst>
            </p:cNvPr>
            <p:cNvSpPr/>
            <p:nvPr/>
          </p:nvSpPr>
          <p:spPr bwMode="gray">
            <a:xfrm>
              <a:off x="3379625" y="2275503"/>
              <a:ext cx="627940" cy="1402251"/>
            </a:xfrm>
            <a:custGeom>
              <a:avLst/>
              <a:gdLst/>
              <a:ahLst/>
              <a:cxnLst/>
              <a:rect l="l" t="t" r="r" b="b"/>
              <a:pathLst>
                <a:path w="627940" h="1402251">
                  <a:moveTo>
                    <a:pt x="313970" y="0"/>
                  </a:moveTo>
                  <a:cubicBezTo>
                    <a:pt x="507807" y="172966"/>
                    <a:pt x="627940" y="423234"/>
                    <a:pt x="627940" y="701125"/>
                  </a:cubicBezTo>
                  <a:cubicBezTo>
                    <a:pt x="627940" y="979016"/>
                    <a:pt x="507807" y="1229285"/>
                    <a:pt x="313970" y="1402251"/>
                  </a:cubicBezTo>
                  <a:cubicBezTo>
                    <a:pt x="120133" y="1229285"/>
                    <a:pt x="0" y="979016"/>
                    <a:pt x="0" y="701125"/>
                  </a:cubicBezTo>
                  <a:cubicBezTo>
                    <a:pt x="0" y="423234"/>
                    <a:pt x="120133" y="172966"/>
                    <a:pt x="313970" y="0"/>
                  </a:cubicBezTo>
                  <a:close/>
                </a:path>
              </a:pathLst>
            </a:custGeom>
            <a:solidFill>
              <a:schemeClr val="accent1"/>
            </a:solidFill>
            <a:ln w="25400">
              <a:solidFill>
                <a:schemeClr val="bg1"/>
              </a:solidFill>
              <a:prstDash val="solid"/>
              <a:miter lim="800000"/>
              <a:headEnd/>
              <a:tailEnd/>
            </a:ln>
          </p:spPr>
          <p:txBody>
            <a:bodyPr/>
            <a:lstStyle/>
            <a:p>
              <a:endParaRPr lang="en-US" dirty="0"/>
            </a:p>
          </p:txBody>
        </p:sp>
      </p:grpSp>
      <p:sp>
        <p:nvSpPr>
          <p:cNvPr id="17" name="Text Placeholder 1">
            <a:extLst>
              <a:ext uri="{FF2B5EF4-FFF2-40B4-BE49-F238E27FC236}">
                <a16:creationId xmlns:a16="http://schemas.microsoft.com/office/drawing/2014/main" id="{F62CB3AE-7112-4806-BAD6-05257770106F}"/>
              </a:ext>
            </a:extLst>
          </p:cNvPr>
          <p:cNvSpPr txBox="1">
            <a:spLocks/>
          </p:cNvSpPr>
          <p:nvPr/>
        </p:nvSpPr>
        <p:spPr bwMode="gray">
          <a:xfrm>
            <a:off x="2710869" y="1401299"/>
            <a:ext cx="1261851" cy="138499"/>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lgn="ctr">
              <a:spcBef>
                <a:spcPts val="300"/>
              </a:spcBef>
              <a:buNone/>
            </a:pPr>
            <a:r>
              <a:rPr lang="en-US" sz="900" b="1" dirty="0">
                <a:solidFill>
                  <a:schemeClr val="bg1"/>
                </a:solidFill>
              </a:rPr>
              <a:t>Certificates</a:t>
            </a:r>
          </a:p>
        </p:txBody>
      </p:sp>
      <p:sp>
        <p:nvSpPr>
          <p:cNvPr id="18" name="Text Placeholder 1">
            <a:extLst>
              <a:ext uri="{FF2B5EF4-FFF2-40B4-BE49-F238E27FC236}">
                <a16:creationId xmlns:a16="http://schemas.microsoft.com/office/drawing/2014/main" id="{C7933671-F1B0-448C-A542-FCB662F1DC82}"/>
              </a:ext>
            </a:extLst>
          </p:cNvPr>
          <p:cNvSpPr txBox="1">
            <a:spLocks/>
          </p:cNvSpPr>
          <p:nvPr/>
        </p:nvSpPr>
        <p:spPr bwMode="gray">
          <a:xfrm>
            <a:off x="4496625" y="1401299"/>
            <a:ext cx="1046863" cy="138499"/>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lgn="ctr">
              <a:spcBef>
                <a:spcPts val="300"/>
              </a:spcBef>
              <a:buNone/>
            </a:pPr>
            <a:r>
              <a:rPr lang="en-US" sz="900" b="1" dirty="0">
                <a:solidFill>
                  <a:schemeClr val="bg1"/>
                </a:solidFill>
              </a:rPr>
              <a:t>Not Certificates</a:t>
            </a:r>
          </a:p>
        </p:txBody>
      </p:sp>
      <p:sp>
        <p:nvSpPr>
          <p:cNvPr id="23" name="TextBox 22">
            <a:extLst>
              <a:ext uri="{FF2B5EF4-FFF2-40B4-BE49-F238E27FC236}">
                <a16:creationId xmlns:a16="http://schemas.microsoft.com/office/drawing/2014/main" id="{B340244D-D834-4AB6-9491-F58D0F609151}"/>
              </a:ext>
            </a:extLst>
          </p:cNvPr>
          <p:cNvSpPr txBox="1"/>
          <p:nvPr/>
        </p:nvSpPr>
        <p:spPr bwMode="gray">
          <a:xfrm>
            <a:off x="280194" y="985720"/>
            <a:ext cx="3718690" cy="153888"/>
          </a:xfrm>
          <a:prstGeom prst="rect">
            <a:avLst/>
          </a:prstGeom>
          <a:noFill/>
        </p:spPr>
        <p:txBody>
          <a:bodyPr wrap="square" lIns="0" tIns="0" rIns="0" bIns="0" rtlCol="0">
            <a:spAutoFit/>
          </a:bodyPr>
          <a:lstStyle/>
          <a:p>
            <a:r>
              <a:rPr lang="en-US" sz="1000" b="1" dirty="0"/>
              <a:t>EAB’s Working Definition</a:t>
            </a:r>
          </a:p>
        </p:txBody>
      </p:sp>
      <p:sp>
        <p:nvSpPr>
          <p:cNvPr id="24" name="TextBox 23">
            <a:extLst>
              <a:ext uri="{FF2B5EF4-FFF2-40B4-BE49-F238E27FC236}">
                <a16:creationId xmlns:a16="http://schemas.microsoft.com/office/drawing/2014/main" id="{265A3192-5B38-4693-B94E-4C4FB189046E}"/>
              </a:ext>
            </a:extLst>
          </p:cNvPr>
          <p:cNvSpPr txBox="1"/>
          <p:nvPr/>
        </p:nvSpPr>
        <p:spPr>
          <a:xfrm>
            <a:off x="270173" y="3772203"/>
            <a:ext cx="2440689" cy="138499"/>
          </a:xfrm>
          <a:prstGeom prst="rect">
            <a:avLst/>
          </a:prstGeom>
          <a:noFill/>
        </p:spPr>
        <p:txBody>
          <a:bodyPr wrap="square" lIns="0" tIns="0" rIns="0" bIns="0" rtlCol="0">
            <a:spAutoFit/>
          </a:bodyPr>
          <a:lstStyle/>
          <a:p>
            <a:pPr>
              <a:spcBef>
                <a:spcPts val="500"/>
              </a:spcBef>
            </a:pPr>
            <a:r>
              <a:rPr lang="en-US" sz="900" b="1" dirty="0"/>
              <a:t>Gray Area Still Up for Debate</a:t>
            </a:r>
          </a:p>
        </p:txBody>
      </p:sp>
      <p:sp>
        <p:nvSpPr>
          <p:cNvPr id="35" name="Text Placeholder 1">
            <a:extLst>
              <a:ext uri="{FF2B5EF4-FFF2-40B4-BE49-F238E27FC236}">
                <a16:creationId xmlns:a16="http://schemas.microsoft.com/office/drawing/2014/main" id="{9505FBC7-C49C-464E-8693-D44571909EFF}"/>
              </a:ext>
            </a:extLst>
          </p:cNvPr>
          <p:cNvSpPr txBox="1">
            <a:spLocks/>
          </p:cNvSpPr>
          <p:nvPr/>
        </p:nvSpPr>
        <p:spPr bwMode="gray">
          <a:xfrm>
            <a:off x="4675096" y="1627566"/>
            <a:ext cx="1198021" cy="111825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lvl="0"/>
            <a:r>
              <a:rPr lang="en-US" sz="800" dirty="0">
                <a:solidFill>
                  <a:schemeClr val="bg1"/>
                </a:solidFill>
              </a:rPr>
              <a:t>License </a:t>
            </a:r>
          </a:p>
          <a:p>
            <a:pPr lvl="0"/>
            <a:r>
              <a:rPr lang="en-US" sz="800" dirty="0">
                <a:solidFill>
                  <a:schemeClr val="bg1"/>
                </a:solidFill>
              </a:rPr>
              <a:t>Certification</a:t>
            </a:r>
          </a:p>
          <a:p>
            <a:pPr lvl="0"/>
            <a:r>
              <a:rPr lang="en-US" sz="800" dirty="0">
                <a:solidFill>
                  <a:schemeClr val="bg1"/>
                </a:solidFill>
              </a:rPr>
              <a:t>Standalone course credential</a:t>
            </a:r>
          </a:p>
          <a:p>
            <a:pPr lvl="0"/>
            <a:r>
              <a:rPr lang="en-US" sz="800" dirty="0">
                <a:solidFill>
                  <a:schemeClr val="bg1"/>
                </a:solidFill>
              </a:rPr>
              <a:t>Transfer or gen ed certificate</a:t>
            </a:r>
          </a:p>
          <a:p>
            <a:pPr lvl="0"/>
            <a:r>
              <a:rPr lang="en-US" sz="800" dirty="0">
                <a:solidFill>
                  <a:schemeClr val="bg1"/>
                </a:solidFill>
              </a:rPr>
              <a:t>Sticker</a:t>
            </a:r>
          </a:p>
        </p:txBody>
      </p:sp>
      <p:sp>
        <p:nvSpPr>
          <p:cNvPr id="36" name="Text Placeholder 1">
            <a:extLst>
              <a:ext uri="{FF2B5EF4-FFF2-40B4-BE49-F238E27FC236}">
                <a16:creationId xmlns:a16="http://schemas.microsoft.com/office/drawing/2014/main" id="{1330A46D-EEA5-4D51-9DAC-BC6B7D3CBA03}"/>
              </a:ext>
            </a:extLst>
          </p:cNvPr>
          <p:cNvSpPr txBox="1">
            <a:spLocks/>
          </p:cNvSpPr>
          <p:nvPr/>
        </p:nvSpPr>
        <p:spPr bwMode="gray">
          <a:xfrm>
            <a:off x="2655321" y="1627566"/>
            <a:ext cx="1198021" cy="146450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lvl="0"/>
            <a:r>
              <a:rPr lang="en-US" sz="800" dirty="0">
                <a:solidFill>
                  <a:schemeClr val="bg1"/>
                </a:solidFill>
              </a:rPr>
              <a:t>Course sequence</a:t>
            </a:r>
          </a:p>
          <a:p>
            <a:pPr lvl="0"/>
            <a:r>
              <a:rPr lang="en-US" sz="800" dirty="0">
                <a:solidFill>
                  <a:schemeClr val="bg1"/>
                </a:solidFill>
              </a:rPr>
              <a:t>Verified certificate</a:t>
            </a:r>
          </a:p>
          <a:p>
            <a:pPr lvl="0"/>
            <a:r>
              <a:rPr lang="en-US" sz="800" dirty="0">
                <a:solidFill>
                  <a:schemeClr val="bg1"/>
                </a:solidFill>
              </a:rPr>
              <a:t>Diploma</a:t>
            </a:r>
          </a:p>
          <a:p>
            <a:pPr lvl="0"/>
            <a:r>
              <a:rPr lang="en-US" sz="800" dirty="0">
                <a:solidFill>
                  <a:schemeClr val="bg1"/>
                </a:solidFill>
              </a:rPr>
              <a:t>Bootcamp</a:t>
            </a:r>
          </a:p>
          <a:p>
            <a:pPr lvl="0"/>
            <a:r>
              <a:rPr lang="en-US" sz="800" dirty="0">
                <a:solidFill>
                  <a:schemeClr val="bg1"/>
                </a:solidFill>
              </a:rPr>
              <a:t>Specialization</a:t>
            </a:r>
          </a:p>
          <a:p>
            <a:pPr lvl="0"/>
            <a:r>
              <a:rPr lang="en-US" sz="800" dirty="0">
                <a:solidFill>
                  <a:schemeClr val="bg1"/>
                </a:solidFill>
              </a:rPr>
              <a:t>Industry certificate</a:t>
            </a:r>
          </a:p>
          <a:p>
            <a:pPr lvl="0"/>
            <a:r>
              <a:rPr lang="en-US" sz="800" dirty="0">
                <a:solidFill>
                  <a:schemeClr val="bg1"/>
                </a:solidFill>
              </a:rPr>
              <a:t>MicroMasters</a:t>
            </a:r>
          </a:p>
          <a:p>
            <a:pPr lvl="0"/>
            <a:r>
              <a:rPr lang="en-US" sz="800" dirty="0">
                <a:solidFill>
                  <a:schemeClr val="bg1"/>
                </a:solidFill>
              </a:rPr>
              <a:t>Nanodegree</a:t>
            </a:r>
          </a:p>
        </p:txBody>
      </p:sp>
      <p:sp>
        <p:nvSpPr>
          <p:cNvPr id="37" name="Text Placeholder 1">
            <a:extLst>
              <a:ext uri="{FF2B5EF4-FFF2-40B4-BE49-F238E27FC236}">
                <a16:creationId xmlns:a16="http://schemas.microsoft.com/office/drawing/2014/main" id="{6C8EE1C6-743B-4F4D-9687-6C10A1498492}"/>
              </a:ext>
            </a:extLst>
          </p:cNvPr>
          <p:cNvSpPr txBox="1">
            <a:spLocks/>
          </p:cNvSpPr>
          <p:nvPr/>
        </p:nvSpPr>
        <p:spPr bwMode="gray">
          <a:xfrm>
            <a:off x="274632" y="3998110"/>
            <a:ext cx="1818316" cy="55656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dirty="0"/>
              <a:t>Badges</a:t>
            </a:r>
          </a:p>
          <a:p>
            <a:pPr>
              <a:buFont typeface="Wingdings" panose="05000000000000000000" pitchFamily="2" charset="2"/>
              <a:buChar char="ü"/>
            </a:pPr>
            <a:r>
              <a:rPr lang="en-US" sz="800" dirty="0"/>
              <a:t>Counts as certificate if credential is awarded over series of courses and is actively pursued</a:t>
            </a:r>
          </a:p>
        </p:txBody>
      </p:sp>
      <p:cxnSp>
        <p:nvCxnSpPr>
          <p:cNvPr id="55" name="Straight Connector 54">
            <a:extLst>
              <a:ext uri="{FF2B5EF4-FFF2-40B4-BE49-F238E27FC236}">
                <a16:creationId xmlns:a16="http://schemas.microsoft.com/office/drawing/2014/main" id="{6361A38C-170B-414E-AC96-F1CCA8FDD34D}"/>
              </a:ext>
            </a:extLst>
          </p:cNvPr>
          <p:cNvCxnSpPr>
            <a:cxnSpLocks/>
          </p:cNvCxnSpPr>
          <p:nvPr/>
        </p:nvCxnSpPr>
        <p:spPr bwMode="gray">
          <a:xfrm>
            <a:off x="4192927" y="3162083"/>
            <a:ext cx="0" cy="410835"/>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B6B180-621E-44B7-86EA-F499DB2FF561}"/>
              </a:ext>
            </a:extLst>
          </p:cNvPr>
          <p:cNvCxnSpPr>
            <a:cxnSpLocks/>
          </p:cNvCxnSpPr>
          <p:nvPr/>
        </p:nvCxnSpPr>
        <p:spPr bwMode="gray">
          <a:xfrm flipH="1">
            <a:off x="833836" y="3572918"/>
            <a:ext cx="3354609"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6" name="Text Placeholder 1">
            <a:extLst>
              <a:ext uri="{FF2B5EF4-FFF2-40B4-BE49-F238E27FC236}">
                <a16:creationId xmlns:a16="http://schemas.microsoft.com/office/drawing/2014/main" id="{FC94189F-64A1-4CA5-8214-286D20007A95}"/>
              </a:ext>
            </a:extLst>
          </p:cNvPr>
          <p:cNvSpPr txBox="1">
            <a:spLocks/>
          </p:cNvSpPr>
          <p:nvPr/>
        </p:nvSpPr>
        <p:spPr bwMode="gray">
          <a:xfrm>
            <a:off x="4625033" y="3998110"/>
            <a:ext cx="1587507" cy="55656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dirty="0"/>
              <a:t>Corporate Training</a:t>
            </a:r>
          </a:p>
          <a:p>
            <a:pPr>
              <a:buFont typeface="Wingdings" panose="05000000000000000000" pitchFamily="2" charset="2"/>
              <a:buChar char="ü"/>
            </a:pPr>
            <a:r>
              <a:rPr lang="en-US" sz="800" dirty="0"/>
              <a:t>Counts as certificate if employees made aware of credentialing opportunities </a:t>
            </a:r>
          </a:p>
        </p:txBody>
      </p:sp>
      <p:sp>
        <p:nvSpPr>
          <p:cNvPr id="87" name="Text Placeholder 1">
            <a:extLst>
              <a:ext uri="{FF2B5EF4-FFF2-40B4-BE49-F238E27FC236}">
                <a16:creationId xmlns:a16="http://schemas.microsoft.com/office/drawing/2014/main" id="{6C85D3C1-8786-4431-B7B5-839999A92993}"/>
              </a:ext>
            </a:extLst>
          </p:cNvPr>
          <p:cNvSpPr txBox="1">
            <a:spLocks/>
          </p:cNvSpPr>
          <p:nvPr/>
        </p:nvSpPr>
        <p:spPr bwMode="gray">
          <a:xfrm>
            <a:off x="2545867" y="3998110"/>
            <a:ext cx="1532151" cy="55656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dirty="0"/>
              <a:t>Intensives</a:t>
            </a:r>
          </a:p>
          <a:p>
            <a:pPr>
              <a:buFont typeface="Wingdings" panose="05000000000000000000" pitchFamily="2" charset="2"/>
              <a:buChar char="ü"/>
            </a:pPr>
            <a:r>
              <a:rPr lang="en-US" sz="800" dirty="0"/>
              <a:t>Counts as certificate when multiple courses are packed into the short term</a:t>
            </a:r>
          </a:p>
        </p:txBody>
      </p:sp>
      <p:grpSp>
        <p:nvGrpSpPr>
          <p:cNvPr id="9" name="Group 8">
            <a:extLst>
              <a:ext uri="{FF2B5EF4-FFF2-40B4-BE49-F238E27FC236}">
                <a16:creationId xmlns:a16="http://schemas.microsoft.com/office/drawing/2014/main" id="{6048068F-2671-4928-8008-2B33508B97E2}"/>
              </a:ext>
            </a:extLst>
          </p:cNvPr>
          <p:cNvGrpSpPr/>
          <p:nvPr/>
        </p:nvGrpSpPr>
        <p:grpSpPr>
          <a:xfrm>
            <a:off x="270173" y="1263237"/>
            <a:ext cx="1822775" cy="1954227"/>
            <a:chOff x="278891" y="1397264"/>
            <a:chExt cx="1822775" cy="1954227"/>
          </a:xfrm>
        </p:grpSpPr>
        <p:sp>
          <p:nvSpPr>
            <p:cNvPr id="89" name="Isosceles Triangle 88">
              <a:extLst>
                <a:ext uri="{FF2B5EF4-FFF2-40B4-BE49-F238E27FC236}">
                  <a16:creationId xmlns:a16="http://schemas.microsoft.com/office/drawing/2014/main" id="{EC6A9426-C1C0-459C-BD6A-E4ABDB393FF1}"/>
                </a:ext>
              </a:extLst>
            </p:cNvPr>
            <p:cNvSpPr>
              <a:spLocks noChangeAspect="1"/>
            </p:cNvSpPr>
            <p:nvPr/>
          </p:nvSpPr>
          <p:spPr bwMode="gray">
            <a:xfrm rot="5400000">
              <a:off x="1983801" y="2328657"/>
              <a:ext cx="144289" cy="9144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8098D69-C75B-4E24-BE6E-291A693CE567}"/>
                </a:ext>
              </a:extLst>
            </p:cNvPr>
            <p:cNvSpPr/>
            <p:nvPr/>
          </p:nvSpPr>
          <p:spPr bwMode="gray">
            <a:xfrm>
              <a:off x="278891" y="1397264"/>
              <a:ext cx="1719959" cy="1954227"/>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2" name="Picture 11" descr="A close up of a logo&#10;&#10;Description automatically generated">
            <a:extLst>
              <a:ext uri="{FF2B5EF4-FFF2-40B4-BE49-F238E27FC236}">
                <a16:creationId xmlns:a16="http://schemas.microsoft.com/office/drawing/2014/main" id="{D85422C2-043F-480F-99C6-83A7F5F7C909}"/>
              </a:ext>
            </a:extLst>
          </p:cNvPr>
          <p:cNvPicPr>
            <a:picLocks noChangeAspect="1"/>
          </p:cNvPicPr>
          <p:nvPr/>
        </p:nvPicPr>
        <p:blipFill>
          <a:blip r:embed="rId3"/>
          <a:stretch>
            <a:fillRect/>
          </a:stretch>
        </p:blipFill>
        <p:spPr>
          <a:xfrm>
            <a:off x="4016331" y="2011749"/>
            <a:ext cx="329185" cy="457201"/>
          </a:xfrm>
          <a:prstGeom prst="rect">
            <a:avLst/>
          </a:prstGeom>
        </p:spPr>
      </p:pic>
    </p:spTree>
    <p:extLst>
      <p:ext uri="{BB962C8B-B14F-4D97-AF65-F5344CB8AC3E}">
        <p14:creationId xmlns:p14="http://schemas.microsoft.com/office/powerpoint/2010/main" val="169523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9612632A-44FB-46CB-9001-B05857F13158}"/>
              </a:ext>
            </a:extLst>
          </p:cNvPr>
          <p:cNvGraphicFramePr/>
          <p:nvPr/>
        </p:nvGraphicFramePr>
        <p:xfrm>
          <a:off x="142756" y="2018604"/>
          <a:ext cx="1948222" cy="1948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54BD612-324F-41B8-B9C2-3CD6D8FD508F}"/>
              </a:ext>
            </a:extLst>
          </p:cNvPr>
          <p:cNvSpPr>
            <a:spLocks noGrp="1"/>
          </p:cNvSpPr>
          <p:nvPr>
            <p:ph type="body" sz="quarter" idx="16"/>
          </p:nvPr>
        </p:nvSpPr>
        <p:spPr>
          <a:xfrm>
            <a:off x="280194" y="38227"/>
            <a:ext cx="2997016" cy="246221"/>
          </a:xfrm>
        </p:spPr>
        <p:txBody>
          <a:bodyPr/>
          <a:lstStyle/>
          <a:p>
            <a:r>
              <a:rPr lang="en-US" dirty="0"/>
              <a:t>Trend 2: Community Colleges Dominate the Market</a:t>
            </a:r>
          </a:p>
        </p:txBody>
      </p:sp>
      <p:sp>
        <p:nvSpPr>
          <p:cNvPr id="3" name="Title 2">
            <a:extLst>
              <a:ext uri="{FF2B5EF4-FFF2-40B4-BE49-F238E27FC236}">
                <a16:creationId xmlns:a16="http://schemas.microsoft.com/office/drawing/2014/main" id="{1AFE8B3A-625C-4B75-A9E9-8B3D254EFACB}"/>
              </a:ext>
            </a:extLst>
          </p:cNvPr>
          <p:cNvSpPr>
            <a:spLocks noGrp="1"/>
          </p:cNvSpPr>
          <p:nvPr>
            <p:ph type="title"/>
          </p:nvPr>
        </p:nvSpPr>
        <p:spPr>
          <a:xfrm>
            <a:off x="280193" y="317005"/>
            <a:ext cx="6120605" cy="249299"/>
          </a:xfrm>
        </p:spPr>
        <p:txBody>
          <a:bodyPr/>
          <a:lstStyle/>
          <a:p>
            <a:r>
              <a:rPr lang="en-US" dirty="0"/>
              <a:t>For-Credit Certificates a Community College Market</a:t>
            </a:r>
          </a:p>
        </p:txBody>
      </p:sp>
      <p:sp>
        <p:nvSpPr>
          <p:cNvPr id="4" name="Text Placeholder 3">
            <a:extLst>
              <a:ext uri="{FF2B5EF4-FFF2-40B4-BE49-F238E27FC236}">
                <a16:creationId xmlns:a16="http://schemas.microsoft.com/office/drawing/2014/main" id="{5A61D963-8000-4A58-9D0E-9CD6314804FB}"/>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D3FF4F70-466F-4277-B49F-2A9776990EC3}"/>
              </a:ext>
            </a:extLst>
          </p:cNvPr>
          <p:cNvSpPr>
            <a:spLocks noGrp="1"/>
          </p:cNvSpPr>
          <p:nvPr>
            <p:ph type="body" sz="quarter" idx="18"/>
          </p:nvPr>
        </p:nvSpPr>
        <p:spPr>
          <a:xfrm>
            <a:off x="4476750" y="4523601"/>
            <a:ext cx="1924049" cy="276999"/>
          </a:xfrm>
        </p:spPr>
        <p:txBody>
          <a:bodyPr/>
          <a:lstStyle/>
          <a:p>
            <a:r>
              <a:rPr lang="en-US" dirty="0"/>
              <a:t>Source: Integrated Postsecondary Education Data System (IPEDS) National Center for Education Statistics, accessed January 10, 2020; EAB interviews and analysis.</a:t>
            </a:r>
          </a:p>
        </p:txBody>
      </p:sp>
      <p:sp>
        <p:nvSpPr>
          <p:cNvPr id="7" name="TextBox 6">
            <a:extLst>
              <a:ext uri="{FF2B5EF4-FFF2-40B4-BE49-F238E27FC236}">
                <a16:creationId xmlns:a16="http://schemas.microsoft.com/office/drawing/2014/main" id="{F40CFC5F-A3D5-40D8-9D31-253F0CBA075E}"/>
              </a:ext>
            </a:extLst>
          </p:cNvPr>
          <p:cNvSpPr txBox="1"/>
          <p:nvPr/>
        </p:nvSpPr>
        <p:spPr bwMode="gray">
          <a:xfrm>
            <a:off x="277813" y="964312"/>
            <a:ext cx="2560320" cy="307777"/>
          </a:xfrm>
          <a:prstGeom prst="rect">
            <a:avLst/>
          </a:prstGeom>
          <a:noFill/>
        </p:spPr>
        <p:txBody>
          <a:bodyPr wrap="square" lIns="0" tIns="0" rIns="0" bIns="0" rtlCol="0">
            <a:spAutoFit/>
          </a:bodyPr>
          <a:lstStyle/>
          <a:p>
            <a:r>
              <a:rPr lang="en-US" sz="1000" b="1" dirty="0"/>
              <a:t>Pre-Baccalaureate Certificates Vast Majority of For-Credit Conferrals</a:t>
            </a:r>
          </a:p>
        </p:txBody>
      </p:sp>
      <p:sp>
        <p:nvSpPr>
          <p:cNvPr id="13" name="TextBox 12">
            <a:extLst>
              <a:ext uri="{FF2B5EF4-FFF2-40B4-BE49-F238E27FC236}">
                <a16:creationId xmlns:a16="http://schemas.microsoft.com/office/drawing/2014/main" id="{EF7EABDE-A982-4C99-BDC2-602B8A0E146C}"/>
              </a:ext>
            </a:extLst>
          </p:cNvPr>
          <p:cNvSpPr txBox="1"/>
          <p:nvPr/>
        </p:nvSpPr>
        <p:spPr bwMode="gray">
          <a:xfrm>
            <a:off x="277813" y="1829165"/>
            <a:ext cx="1349183" cy="246221"/>
          </a:xfrm>
          <a:prstGeom prst="rect">
            <a:avLst/>
          </a:prstGeom>
          <a:noFill/>
        </p:spPr>
        <p:txBody>
          <a:bodyPr wrap="square" lIns="0" tIns="0" rIns="0" bIns="0" rtlCol="0">
            <a:spAutoFit/>
          </a:bodyPr>
          <a:lstStyle/>
          <a:p>
            <a:r>
              <a:rPr lang="en-US" sz="800" dirty="0"/>
              <a:t>Pre-baccalaureate certificates (93%)</a:t>
            </a:r>
          </a:p>
        </p:txBody>
      </p:sp>
      <p:cxnSp>
        <p:nvCxnSpPr>
          <p:cNvPr id="14" name="Straight Connector 13">
            <a:extLst>
              <a:ext uri="{FF2B5EF4-FFF2-40B4-BE49-F238E27FC236}">
                <a16:creationId xmlns:a16="http://schemas.microsoft.com/office/drawing/2014/main" id="{2B556DD0-BA04-4474-B843-A7AA1FE9E03C}"/>
              </a:ext>
            </a:extLst>
          </p:cNvPr>
          <p:cNvCxnSpPr>
            <a:cxnSpLocks/>
          </p:cNvCxnSpPr>
          <p:nvPr/>
        </p:nvCxnSpPr>
        <p:spPr bwMode="gray">
          <a:xfrm>
            <a:off x="756277" y="2132169"/>
            <a:ext cx="146050" cy="10563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1FF5DF-3582-4EFF-8B0D-8B7D57DC2585}"/>
              </a:ext>
            </a:extLst>
          </p:cNvPr>
          <p:cNvCxnSpPr>
            <a:cxnSpLocks/>
          </p:cNvCxnSpPr>
          <p:nvPr/>
        </p:nvCxnSpPr>
        <p:spPr bwMode="gray">
          <a:xfrm>
            <a:off x="643413" y="2132169"/>
            <a:ext cx="1168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C5DE62-D441-4346-818D-997DCA7A6EC6}"/>
              </a:ext>
            </a:extLst>
          </p:cNvPr>
          <p:cNvSpPr txBox="1"/>
          <p:nvPr/>
        </p:nvSpPr>
        <p:spPr bwMode="gray">
          <a:xfrm>
            <a:off x="2121662" y="2792323"/>
            <a:ext cx="1039221" cy="492443"/>
          </a:xfrm>
          <a:prstGeom prst="rect">
            <a:avLst/>
          </a:prstGeom>
          <a:noFill/>
        </p:spPr>
        <p:txBody>
          <a:bodyPr wrap="square" lIns="0" tIns="0" rIns="0" bIns="0" rtlCol="0">
            <a:spAutoFit/>
          </a:bodyPr>
          <a:lstStyle/>
          <a:p>
            <a:r>
              <a:rPr lang="en-US" sz="800" dirty="0"/>
              <a:t>Graduate</a:t>
            </a:r>
            <a:br>
              <a:rPr lang="en-US" sz="800" dirty="0"/>
            </a:br>
            <a:r>
              <a:rPr lang="en-US" sz="800" dirty="0"/>
              <a:t>certificates (7%) </a:t>
            </a:r>
            <a:r>
              <a:rPr lang="en-US" sz="800" i="1" dirty="0"/>
              <a:t>(includes post-bacc and post-master’s)</a:t>
            </a:r>
          </a:p>
        </p:txBody>
      </p:sp>
      <p:sp>
        <p:nvSpPr>
          <p:cNvPr id="20" name="TextBox 19">
            <a:extLst>
              <a:ext uri="{FF2B5EF4-FFF2-40B4-BE49-F238E27FC236}">
                <a16:creationId xmlns:a16="http://schemas.microsoft.com/office/drawing/2014/main" id="{63162AD8-EED3-4106-99AF-18719669A0E4}"/>
              </a:ext>
            </a:extLst>
          </p:cNvPr>
          <p:cNvSpPr txBox="1"/>
          <p:nvPr/>
        </p:nvSpPr>
        <p:spPr bwMode="gray">
          <a:xfrm>
            <a:off x="3347123" y="964312"/>
            <a:ext cx="2780618" cy="307777"/>
          </a:xfrm>
          <a:prstGeom prst="rect">
            <a:avLst/>
          </a:prstGeom>
          <a:noFill/>
        </p:spPr>
        <p:txBody>
          <a:bodyPr wrap="square" lIns="0" tIns="0" rIns="0" bIns="0" rtlCol="0">
            <a:spAutoFit/>
          </a:bodyPr>
          <a:lstStyle/>
          <a:p>
            <a:r>
              <a:rPr lang="en-US" sz="1000" b="1" dirty="0"/>
              <a:t>Public and Private 4-Years Confer a Small Share of Pre-Bacc Market</a:t>
            </a:r>
          </a:p>
        </p:txBody>
      </p:sp>
      <p:sp>
        <p:nvSpPr>
          <p:cNvPr id="21" name="TextBox 20">
            <a:extLst>
              <a:ext uri="{FF2B5EF4-FFF2-40B4-BE49-F238E27FC236}">
                <a16:creationId xmlns:a16="http://schemas.microsoft.com/office/drawing/2014/main" id="{EB7E7313-E4C6-4A91-9CA0-FF939025B108}"/>
              </a:ext>
            </a:extLst>
          </p:cNvPr>
          <p:cNvSpPr txBox="1"/>
          <p:nvPr/>
        </p:nvSpPr>
        <p:spPr bwMode="gray">
          <a:xfrm>
            <a:off x="3347123" y="1279354"/>
            <a:ext cx="2780618" cy="276999"/>
          </a:xfrm>
          <a:prstGeom prst="rect">
            <a:avLst/>
          </a:prstGeom>
          <a:noFill/>
        </p:spPr>
        <p:txBody>
          <a:bodyPr wrap="square" lIns="0" tIns="0" rIns="0" bIns="0" rtlCol="0">
            <a:spAutoFit/>
          </a:bodyPr>
          <a:lstStyle/>
          <a:p>
            <a:r>
              <a:rPr lang="en-US" sz="900" i="1" dirty="0"/>
              <a:t>Pre-Baccalaureate Certificate Conferrals by Segment, 2019</a:t>
            </a:r>
          </a:p>
        </p:txBody>
      </p:sp>
      <p:grpSp>
        <p:nvGrpSpPr>
          <p:cNvPr id="40" name="Group 39">
            <a:extLst>
              <a:ext uri="{FF2B5EF4-FFF2-40B4-BE49-F238E27FC236}">
                <a16:creationId xmlns:a16="http://schemas.microsoft.com/office/drawing/2014/main" id="{FD1B4EB4-29B4-4C49-96E1-8D42B313DAC8}"/>
              </a:ext>
            </a:extLst>
          </p:cNvPr>
          <p:cNvGrpSpPr/>
          <p:nvPr/>
        </p:nvGrpSpPr>
        <p:grpSpPr>
          <a:xfrm>
            <a:off x="1943575" y="2817004"/>
            <a:ext cx="160448" cy="34416"/>
            <a:chOff x="1943575" y="2746664"/>
            <a:chExt cx="160448" cy="34416"/>
          </a:xfrm>
        </p:grpSpPr>
        <p:cxnSp>
          <p:nvCxnSpPr>
            <p:cNvPr id="41" name="Straight Connector 40">
              <a:extLst>
                <a:ext uri="{FF2B5EF4-FFF2-40B4-BE49-F238E27FC236}">
                  <a16:creationId xmlns:a16="http://schemas.microsoft.com/office/drawing/2014/main" id="{C5EF13BA-B43E-4B7E-9C06-6B944B828A68}"/>
                </a:ext>
              </a:extLst>
            </p:cNvPr>
            <p:cNvCxnSpPr>
              <a:cxnSpLocks/>
            </p:cNvCxnSpPr>
            <p:nvPr/>
          </p:nvCxnSpPr>
          <p:spPr bwMode="gray">
            <a:xfrm>
              <a:off x="1943575" y="2746664"/>
              <a:ext cx="1168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A38A582-48AA-4C89-83CE-BB5CDD003003}"/>
                </a:ext>
              </a:extLst>
            </p:cNvPr>
            <p:cNvCxnSpPr>
              <a:cxnSpLocks/>
            </p:cNvCxnSpPr>
            <p:nvPr/>
          </p:nvCxnSpPr>
          <p:spPr bwMode="gray">
            <a:xfrm>
              <a:off x="2056439" y="2746664"/>
              <a:ext cx="47584" cy="3441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5AB63B96-81D3-4A5A-92E5-6C2BBDFD5A5A}"/>
              </a:ext>
            </a:extLst>
          </p:cNvPr>
          <p:cNvSpPr txBox="1"/>
          <p:nvPr/>
        </p:nvSpPr>
        <p:spPr bwMode="gray">
          <a:xfrm>
            <a:off x="273059" y="1328412"/>
            <a:ext cx="2441448" cy="230832"/>
          </a:xfrm>
          <a:prstGeom prst="rect">
            <a:avLst/>
          </a:prstGeom>
          <a:noFill/>
        </p:spPr>
        <p:txBody>
          <a:bodyPr wrap="square" lIns="0" tIns="0" rIns="0" bIns="0" rtlCol="0">
            <a:spAutoFit/>
          </a:bodyPr>
          <a:lstStyle/>
          <a:p>
            <a:r>
              <a:rPr lang="pt-BR" sz="750" dirty="0"/>
              <a:t>n= 1,095,850 certificate conferrals in NCES IPEDS dataset, 2019</a:t>
            </a:r>
          </a:p>
        </p:txBody>
      </p:sp>
      <p:graphicFrame>
        <p:nvGraphicFramePr>
          <p:cNvPr id="38" name="Chart 37">
            <a:extLst>
              <a:ext uri="{FF2B5EF4-FFF2-40B4-BE49-F238E27FC236}">
                <a16:creationId xmlns:a16="http://schemas.microsoft.com/office/drawing/2014/main" id="{001A0E74-E3B5-4333-A7DE-AE77B3E1F455}"/>
              </a:ext>
            </a:extLst>
          </p:cNvPr>
          <p:cNvGraphicFramePr/>
          <p:nvPr/>
        </p:nvGraphicFramePr>
        <p:xfrm>
          <a:off x="3338790" y="1644545"/>
          <a:ext cx="2890877" cy="2651760"/>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7D6F1A76-D196-482A-8F7F-F9FAD2AE25D3}"/>
              </a:ext>
            </a:extLst>
          </p:cNvPr>
          <p:cNvSpPr txBox="1"/>
          <p:nvPr/>
        </p:nvSpPr>
        <p:spPr bwMode="gray">
          <a:xfrm>
            <a:off x="4371151" y="3661369"/>
            <a:ext cx="395287" cy="215444"/>
          </a:xfrm>
          <a:prstGeom prst="rect">
            <a:avLst/>
          </a:prstGeom>
          <a:noFill/>
        </p:spPr>
        <p:txBody>
          <a:bodyPr wrap="square" lIns="0" tIns="0" rIns="0" bIns="0" rtlCol="0">
            <a:spAutoFit/>
          </a:bodyPr>
          <a:lstStyle/>
          <a:p>
            <a:pPr algn="ctr"/>
            <a:r>
              <a:rPr lang="pt-BR" sz="700" dirty="0"/>
              <a:t>Public, 4-Year</a:t>
            </a:r>
          </a:p>
        </p:txBody>
      </p:sp>
      <p:sp>
        <p:nvSpPr>
          <p:cNvPr id="44" name="TextBox 43">
            <a:extLst>
              <a:ext uri="{FF2B5EF4-FFF2-40B4-BE49-F238E27FC236}">
                <a16:creationId xmlns:a16="http://schemas.microsoft.com/office/drawing/2014/main" id="{538C09FC-1FCA-4612-B583-F15ADCA9E9CE}"/>
              </a:ext>
            </a:extLst>
          </p:cNvPr>
          <p:cNvSpPr txBox="1"/>
          <p:nvPr/>
        </p:nvSpPr>
        <p:spPr bwMode="gray">
          <a:xfrm>
            <a:off x="3347123" y="3661369"/>
            <a:ext cx="528861" cy="215444"/>
          </a:xfrm>
          <a:prstGeom prst="rect">
            <a:avLst/>
          </a:prstGeom>
          <a:noFill/>
        </p:spPr>
        <p:txBody>
          <a:bodyPr wrap="square" lIns="0" tIns="0" rIns="0" bIns="0" rtlCol="0">
            <a:spAutoFit/>
          </a:bodyPr>
          <a:lstStyle/>
          <a:p>
            <a:pPr algn="ctr"/>
            <a:r>
              <a:rPr lang="pt-BR" sz="700" dirty="0"/>
              <a:t>Community Colleges</a:t>
            </a:r>
          </a:p>
        </p:txBody>
      </p:sp>
      <p:sp>
        <p:nvSpPr>
          <p:cNvPr id="45" name="TextBox 44">
            <a:extLst>
              <a:ext uri="{FF2B5EF4-FFF2-40B4-BE49-F238E27FC236}">
                <a16:creationId xmlns:a16="http://schemas.microsoft.com/office/drawing/2014/main" id="{15BCDC5A-90A0-4E25-8E54-1326CB7B3E0A}"/>
              </a:ext>
            </a:extLst>
          </p:cNvPr>
          <p:cNvSpPr txBox="1"/>
          <p:nvPr/>
        </p:nvSpPr>
        <p:spPr bwMode="gray">
          <a:xfrm>
            <a:off x="5730234" y="3661369"/>
            <a:ext cx="439999" cy="215444"/>
          </a:xfrm>
          <a:prstGeom prst="rect">
            <a:avLst/>
          </a:prstGeom>
          <a:noFill/>
        </p:spPr>
        <p:txBody>
          <a:bodyPr wrap="square" lIns="0" tIns="0" rIns="0" bIns="0" rtlCol="0">
            <a:spAutoFit/>
          </a:bodyPr>
          <a:lstStyle/>
          <a:p>
            <a:pPr algn="ctr"/>
            <a:r>
              <a:rPr lang="pt-BR" sz="700" dirty="0"/>
              <a:t>For-Profit 4-Year</a:t>
            </a:r>
          </a:p>
        </p:txBody>
      </p:sp>
      <p:sp>
        <p:nvSpPr>
          <p:cNvPr id="46" name="TextBox 45">
            <a:extLst>
              <a:ext uri="{FF2B5EF4-FFF2-40B4-BE49-F238E27FC236}">
                <a16:creationId xmlns:a16="http://schemas.microsoft.com/office/drawing/2014/main" id="{AEA85B06-648C-406E-AB40-75FF49ED7881}"/>
              </a:ext>
            </a:extLst>
          </p:cNvPr>
          <p:cNvSpPr txBox="1"/>
          <p:nvPr/>
        </p:nvSpPr>
        <p:spPr bwMode="gray">
          <a:xfrm>
            <a:off x="3889788" y="3661369"/>
            <a:ext cx="443237" cy="430887"/>
          </a:xfrm>
          <a:prstGeom prst="rect">
            <a:avLst/>
          </a:prstGeom>
          <a:noFill/>
        </p:spPr>
        <p:txBody>
          <a:bodyPr wrap="square" lIns="0" tIns="0" rIns="0" bIns="0" rtlCol="0">
            <a:spAutoFit/>
          </a:bodyPr>
          <a:lstStyle/>
          <a:p>
            <a:pPr algn="ctr"/>
            <a:r>
              <a:rPr lang="pt-BR" sz="700" dirty="0"/>
              <a:t>For-Profit, Less than 2-year</a:t>
            </a:r>
          </a:p>
        </p:txBody>
      </p:sp>
      <p:sp>
        <p:nvSpPr>
          <p:cNvPr id="47" name="TextBox 46">
            <a:extLst>
              <a:ext uri="{FF2B5EF4-FFF2-40B4-BE49-F238E27FC236}">
                <a16:creationId xmlns:a16="http://schemas.microsoft.com/office/drawing/2014/main" id="{1FB54A89-3357-4509-816E-228AA7566BA2}"/>
              </a:ext>
            </a:extLst>
          </p:cNvPr>
          <p:cNvSpPr txBox="1"/>
          <p:nvPr/>
        </p:nvSpPr>
        <p:spPr bwMode="gray">
          <a:xfrm>
            <a:off x="4814683" y="3669282"/>
            <a:ext cx="395287" cy="323165"/>
          </a:xfrm>
          <a:prstGeom prst="rect">
            <a:avLst/>
          </a:prstGeom>
          <a:noFill/>
        </p:spPr>
        <p:txBody>
          <a:bodyPr wrap="square" lIns="0" tIns="0" rIns="0" bIns="0" rtlCol="0">
            <a:spAutoFit/>
          </a:bodyPr>
          <a:lstStyle/>
          <a:p>
            <a:pPr algn="ctr"/>
            <a:r>
              <a:rPr lang="pt-BR" sz="700" dirty="0"/>
              <a:t>For-Profit, 2-year</a:t>
            </a:r>
          </a:p>
        </p:txBody>
      </p:sp>
      <p:sp>
        <p:nvSpPr>
          <p:cNvPr id="48" name="TextBox 47">
            <a:extLst>
              <a:ext uri="{FF2B5EF4-FFF2-40B4-BE49-F238E27FC236}">
                <a16:creationId xmlns:a16="http://schemas.microsoft.com/office/drawing/2014/main" id="{E1F7D22E-4D1B-4108-94F8-A01D398E8D92}"/>
              </a:ext>
            </a:extLst>
          </p:cNvPr>
          <p:cNvSpPr txBox="1"/>
          <p:nvPr/>
        </p:nvSpPr>
        <p:spPr bwMode="gray">
          <a:xfrm>
            <a:off x="5251629" y="3661369"/>
            <a:ext cx="439999" cy="323165"/>
          </a:xfrm>
          <a:prstGeom prst="rect">
            <a:avLst/>
          </a:prstGeom>
          <a:noFill/>
        </p:spPr>
        <p:txBody>
          <a:bodyPr wrap="square" lIns="0" tIns="0" rIns="0" bIns="0" rtlCol="0">
            <a:spAutoFit/>
          </a:bodyPr>
          <a:lstStyle/>
          <a:p>
            <a:pPr algn="ctr"/>
            <a:r>
              <a:rPr lang="pt-BR" sz="700" dirty="0"/>
              <a:t>Public, Less than 2-year</a:t>
            </a:r>
          </a:p>
        </p:txBody>
      </p:sp>
      <p:sp>
        <p:nvSpPr>
          <p:cNvPr id="10" name="Text Placeholder 9">
            <a:extLst>
              <a:ext uri="{FF2B5EF4-FFF2-40B4-BE49-F238E27FC236}">
                <a16:creationId xmlns:a16="http://schemas.microsoft.com/office/drawing/2014/main" id="{862A18E1-0D39-458E-9482-8D1599BC9398}"/>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100561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BA741-21C0-49F4-A730-729E38826974}"/>
              </a:ext>
            </a:extLst>
          </p:cNvPr>
          <p:cNvSpPr>
            <a:spLocks noGrp="1"/>
          </p:cNvSpPr>
          <p:nvPr>
            <p:ph type="body" sz="quarter" idx="16"/>
          </p:nvPr>
        </p:nvSpPr>
        <p:spPr/>
        <p:txBody>
          <a:bodyPr/>
          <a:lstStyle/>
          <a:p>
            <a:r>
              <a:rPr lang="en-US" dirty="0"/>
              <a:t>Trend 3: Small, Highly Competitive Market</a:t>
            </a:r>
          </a:p>
        </p:txBody>
      </p:sp>
      <p:sp>
        <p:nvSpPr>
          <p:cNvPr id="3" name="Title 2">
            <a:extLst>
              <a:ext uri="{FF2B5EF4-FFF2-40B4-BE49-F238E27FC236}">
                <a16:creationId xmlns:a16="http://schemas.microsoft.com/office/drawing/2014/main" id="{CE635269-2806-4595-8BA8-B25C870DE0D1}"/>
              </a:ext>
            </a:extLst>
          </p:cNvPr>
          <p:cNvSpPr>
            <a:spLocks noGrp="1"/>
          </p:cNvSpPr>
          <p:nvPr>
            <p:ph type="title"/>
          </p:nvPr>
        </p:nvSpPr>
        <p:spPr>
          <a:xfrm>
            <a:off x="280193" y="327004"/>
            <a:ext cx="5415433" cy="239300"/>
          </a:xfrm>
        </p:spPr>
        <p:txBody>
          <a:bodyPr/>
          <a:lstStyle/>
          <a:p>
            <a:r>
              <a:rPr lang="en-US" dirty="0"/>
              <a:t>Fast Growth, But Small Market at Graduate Level</a:t>
            </a:r>
          </a:p>
        </p:txBody>
      </p:sp>
      <p:sp>
        <p:nvSpPr>
          <p:cNvPr id="4" name="Text Placeholder 3">
            <a:extLst>
              <a:ext uri="{FF2B5EF4-FFF2-40B4-BE49-F238E27FC236}">
                <a16:creationId xmlns:a16="http://schemas.microsoft.com/office/drawing/2014/main" id="{10ABB904-62AD-4150-A004-BD9697442260}"/>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D3951FC3-E978-4695-B9D6-C4F220FF1A22}"/>
              </a:ext>
            </a:extLst>
          </p:cNvPr>
          <p:cNvSpPr>
            <a:spLocks noGrp="1"/>
          </p:cNvSpPr>
          <p:nvPr>
            <p:ph type="body" sz="quarter" idx="19"/>
          </p:nvPr>
        </p:nvSpPr>
        <p:spPr/>
        <p:txBody>
          <a:bodyPr/>
          <a:lstStyle/>
          <a:p>
            <a:endParaRPr lang="en-US" dirty="0"/>
          </a:p>
        </p:txBody>
      </p:sp>
      <p:sp>
        <p:nvSpPr>
          <p:cNvPr id="6" name="Text Placeholder 5">
            <a:extLst>
              <a:ext uri="{FF2B5EF4-FFF2-40B4-BE49-F238E27FC236}">
                <a16:creationId xmlns:a16="http://schemas.microsoft.com/office/drawing/2014/main" id="{D02C17F7-780B-4754-83DD-5F322EDE337A}"/>
              </a:ext>
            </a:extLst>
          </p:cNvPr>
          <p:cNvSpPr>
            <a:spLocks noGrp="1"/>
          </p:cNvSpPr>
          <p:nvPr>
            <p:ph type="body" sz="quarter" idx="18"/>
          </p:nvPr>
        </p:nvSpPr>
        <p:spPr>
          <a:xfrm>
            <a:off x="3567937" y="4446657"/>
            <a:ext cx="2832863" cy="353943"/>
          </a:xfrm>
        </p:spPr>
        <p:txBody>
          <a:bodyPr/>
          <a:lstStyle/>
          <a:p>
            <a:r>
              <a:rPr lang="en-US" dirty="0"/>
              <a:t>Source: Integrated Postsecondary Education Data System (IPEDS), National Center for Education Statistics, accessed January 10, 2020, EAB interviews and analysis.</a:t>
            </a:r>
          </a:p>
        </p:txBody>
      </p:sp>
      <p:sp>
        <p:nvSpPr>
          <p:cNvPr id="15" name="TextBox 14">
            <a:extLst>
              <a:ext uri="{FF2B5EF4-FFF2-40B4-BE49-F238E27FC236}">
                <a16:creationId xmlns:a16="http://schemas.microsoft.com/office/drawing/2014/main" id="{1EB9A84E-586E-4C52-ACAA-580800BC9B5B}"/>
              </a:ext>
            </a:extLst>
          </p:cNvPr>
          <p:cNvSpPr txBox="1"/>
          <p:nvPr/>
        </p:nvSpPr>
        <p:spPr bwMode="gray">
          <a:xfrm>
            <a:off x="277813" y="964312"/>
            <a:ext cx="2560320" cy="307777"/>
          </a:xfrm>
          <a:prstGeom prst="rect">
            <a:avLst/>
          </a:prstGeom>
          <a:noFill/>
        </p:spPr>
        <p:txBody>
          <a:bodyPr wrap="square" lIns="0" tIns="0" rIns="0" bIns="0" rtlCol="0">
            <a:spAutoFit/>
          </a:bodyPr>
          <a:lstStyle/>
          <a:p>
            <a:r>
              <a:rPr lang="en-US" sz="1000" b="1" dirty="0"/>
              <a:t>Graduate Certificates a Tiny Slice of Overall For-Credit Market</a:t>
            </a:r>
          </a:p>
        </p:txBody>
      </p:sp>
      <p:grpSp>
        <p:nvGrpSpPr>
          <p:cNvPr id="18" name="Group 17">
            <a:extLst>
              <a:ext uri="{FF2B5EF4-FFF2-40B4-BE49-F238E27FC236}">
                <a16:creationId xmlns:a16="http://schemas.microsoft.com/office/drawing/2014/main" id="{F413367D-8F19-4789-869F-E99C2E1F7B9A}"/>
              </a:ext>
            </a:extLst>
          </p:cNvPr>
          <p:cNvGrpSpPr/>
          <p:nvPr/>
        </p:nvGrpSpPr>
        <p:grpSpPr>
          <a:xfrm>
            <a:off x="1656586" y="3321998"/>
            <a:ext cx="1492384" cy="1038534"/>
            <a:chOff x="598508" y="3484254"/>
            <a:chExt cx="1492384" cy="1038534"/>
          </a:xfrm>
        </p:grpSpPr>
        <p:graphicFrame>
          <p:nvGraphicFramePr>
            <p:cNvPr id="21" name="Chart 20">
              <a:extLst>
                <a:ext uri="{FF2B5EF4-FFF2-40B4-BE49-F238E27FC236}">
                  <a16:creationId xmlns:a16="http://schemas.microsoft.com/office/drawing/2014/main" id="{649AB058-E502-4F37-90D9-E9C43146FA41}"/>
                </a:ext>
              </a:extLst>
            </p:cNvPr>
            <p:cNvGraphicFramePr/>
            <p:nvPr/>
          </p:nvGraphicFramePr>
          <p:xfrm>
            <a:off x="598508" y="3484254"/>
            <a:ext cx="1492384" cy="103853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43DC43D7-E08E-45F5-B026-F0B4F089DF4B}"/>
                </a:ext>
              </a:extLst>
            </p:cNvPr>
            <p:cNvSpPr txBox="1"/>
            <p:nvPr/>
          </p:nvSpPr>
          <p:spPr bwMode="gray">
            <a:xfrm>
              <a:off x="838817" y="4055575"/>
              <a:ext cx="495374" cy="123111"/>
            </a:xfrm>
            <a:prstGeom prst="rect">
              <a:avLst/>
            </a:prstGeom>
            <a:noFill/>
          </p:spPr>
          <p:txBody>
            <a:bodyPr wrap="square" lIns="0" tIns="0" rIns="0" bIns="0" rtlCol="0">
              <a:spAutoFit/>
            </a:bodyPr>
            <a:lstStyle/>
            <a:p>
              <a:pPr algn="ctr"/>
              <a:r>
                <a:rPr lang="pt-BR" sz="800" b="1" dirty="0"/>
                <a:t>50,737</a:t>
              </a:r>
            </a:p>
          </p:txBody>
        </p:sp>
        <p:sp>
          <p:nvSpPr>
            <p:cNvPr id="23" name="TextBox 22">
              <a:extLst>
                <a:ext uri="{FF2B5EF4-FFF2-40B4-BE49-F238E27FC236}">
                  <a16:creationId xmlns:a16="http://schemas.microsoft.com/office/drawing/2014/main" id="{7371F142-E9A8-4F9D-8E29-4691424D4C07}"/>
                </a:ext>
              </a:extLst>
            </p:cNvPr>
            <p:cNvSpPr txBox="1"/>
            <p:nvPr/>
          </p:nvSpPr>
          <p:spPr bwMode="gray">
            <a:xfrm>
              <a:off x="1330217" y="4031159"/>
              <a:ext cx="495374" cy="123111"/>
            </a:xfrm>
            <a:prstGeom prst="rect">
              <a:avLst/>
            </a:prstGeom>
            <a:noFill/>
          </p:spPr>
          <p:txBody>
            <a:bodyPr wrap="square" lIns="0" tIns="0" rIns="0" bIns="0" rtlCol="0">
              <a:spAutoFit/>
            </a:bodyPr>
            <a:lstStyle/>
            <a:p>
              <a:pPr algn="ctr"/>
              <a:r>
                <a:rPr lang="pt-BR" sz="800" b="1" dirty="0"/>
                <a:t>22,437</a:t>
              </a:r>
            </a:p>
          </p:txBody>
        </p:sp>
      </p:grpSp>
      <p:sp>
        <p:nvSpPr>
          <p:cNvPr id="19" name="TextBox 18">
            <a:extLst>
              <a:ext uri="{FF2B5EF4-FFF2-40B4-BE49-F238E27FC236}">
                <a16:creationId xmlns:a16="http://schemas.microsoft.com/office/drawing/2014/main" id="{5B32ADF8-962E-4045-A4DA-FA18C51E312A}"/>
              </a:ext>
            </a:extLst>
          </p:cNvPr>
          <p:cNvSpPr txBox="1"/>
          <p:nvPr/>
        </p:nvSpPr>
        <p:spPr bwMode="gray">
          <a:xfrm>
            <a:off x="2392269" y="4239181"/>
            <a:ext cx="604866" cy="246221"/>
          </a:xfrm>
          <a:prstGeom prst="rect">
            <a:avLst/>
          </a:prstGeom>
          <a:noFill/>
        </p:spPr>
        <p:txBody>
          <a:bodyPr wrap="square" lIns="0" tIns="0" rIns="0" bIns="0" rtlCol="0">
            <a:spAutoFit/>
          </a:bodyPr>
          <a:lstStyle/>
          <a:p>
            <a:pPr algn="ctr"/>
            <a:r>
              <a:rPr lang="pt-BR" sz="800" dirty="0"/>
              <a:t>Post-Master’s</a:t>
            </a:r>
          </a:p>
        </p:txBody>
      </p:sp>
      <p:sp>
        <p:nvSpPr>
          <p:cNvPr id="20" name="TextBox 19">
            <a:extLst>
              <a:ext uri="{FF2B5EF4-FFF2-40B4-BE49-F238E27FC236}">
                <a16:creationId xmlns:a16="http://schemas.microsoft.com/office/drawing/2014/main" id="{47378425-3EC8-42E8-A3AB-088B86D6B8FB}"/>
              </a:ext>
            </a:extLst>
          </p:cNvPr>
          <p:cNvSpPr txBox="1"/>
          <p:nvPr/>
        </p:nvSpPr>
        <p:spPr bwMode="gray">
          <a:xfrm>
            <a:off x="1883121" y="4239181"/>
            <a:ext cx="478464" cy="246221"/>
          </a:xfrm>
          <a:prstGeom prst="rect">
            <a:avLst/>
          </a:prstGeom>
          <a:noFill/>
        </p:spPr>
        <p:txBody>
          <a:bodyPr wrap="square" lIns="0" tIns="0" rIns="0" bIns="0" rtlCol="0">
            <a:spAutoFit/>
          </a:bodyPr>
          <a:lstStyle/>
          <a:p>
            <a:pPr algn="ctr"/>
            <a:r>
              <a:rPr lang="pt-BR" sz="800" dirty="0"/>
              <a:t>Post-Bacc</a:t>
            </a:r>
          </a:p>
        </p:txBody>
      </p:sp>
      <p:sp>
        <p:nvSpPr>
          <p:cNvPr id="24" name="TextBox 23">
            <a:extLst>
              <a:ext uri="{FF2B5EF4-FFF2-40B4-BE49-F238E27FC236}">
                <a16:creationId xmlns:a16="http://schemas.microsoft.com/office/drawing/2014/main" id="{8A971855-25DF-4CBD-8830-271C6E571FD4}"/>
              </a:ext>
            </a:extLst>
          </p:cNvPr>
          <p:cNvSpPr txBox="1"/>
          <p:nvPr/>
        </p:nvSpPr>
        <p:spPr bwMode="gray">
          <a:xfrm>
            <a:off x="3338821" y="964312"/>
            <a:ext cx="2560320" cy="307777"/>
          </a:xfrm>
          <a:prstGeom prst="rect">
            <a:avLst/>
          </a:prstGeom>
          <a:noFill/>
        </p:spPr>
        <p:txBody>
          <a:bodyPr wrap="square" lIns="0" tIns="0" rIns="0" bIns="0" rtlCol="0">
            <a:spAutoFit/>
          </a:bodyPr>
          <a:lstStyle/>
          <a:p>
            <a:r>
              <a:rPr lang="en-US" sz="1000" b="1" dirty="0"/>
              <a:t>Hype Over Fast, Sustained Growth Masks Small Market Size</a:t>
            </a:r>
          </a:p>
        </p:txBody>
      </p:sp>
      <p:sp>
        <p:nvSpPr>
          <p:cNvPr id="25" name="TextBox 24">
            <a:extLst>
              <a:ext uri="{FF2B5EF4-FFF2-40B4-BE49-F238E27FC236}">
                <a16:creationId xmlns:a16="http://schemas.microsoft.com/office/drawing/2014/main" id="{4FCBB4B5-AA91-4D34-9686-46175D14C3E1}"/>
              </a:ext>
            </a:extLst>
          </p:cNvPr>
          <p:cNvSpPr txBox="1"/>
          <p:nvPr/>
        </p:nvSpPr>
        <p:spPr bwMode="gray">
          <a:xfrm>
            <a:off x="3338821" y="1272320"/>
            <a:ext cx="2560320" cy="276999"/>
          </a:xfrm>
          <a:prstGeom prst="rect">
            <a:avLst/>
          </a:prstGeom>
          <a:noFill/>
        </p:spPr>
        <p:txBody>
          <a:bodyPr wrap="square" lIns="0" tIns="0" rIns="0" bIns="0" rtlCol="0">
            <a:spAutoFit/>
          </a:bodyPr>
          <a:lstStyle/>
          <a:p>
            <a:r>
              <a:rPr lang="en-US" sz="900" i="1" dirty="0"/>
              <a:t>Annual Graduate Certificate Conferrals, 2003-2019</a:t>
            </a:r>
          </a:p>
        </p:txBody>
      </p:sp>
      <p:graphicFrame>
        <p:nvGraphicFramePr>
          <p:cNvPr id="26" name="Chart 25">
            <a:extLst>
              <a:ext uri="{FF2B5EF4-FFF2-40B4-BE49-F238E27FC236}">
                <a16:creationId xmlns:a16="http://schemas.microsoft.com/office/drawing/2014/main" id="{63EC3DB2-392B-4307-A7C2-7DDC0DD1ACCE}"/>
              </a:ext>
            </a:extLst>
          </p:cNvPr>
          <p:cNvGraphicFramePr/>
          <p:nvPr/>
        </p:nvGraphicFramePr>
        <p:xfrm>
          <a:off x="3265576" y="1688854"/>
          <a:ext cx="3031755" cy="2808298"/>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a:extLst>
              <a:ext uri="{FF2B5EF4-FFF2-40B4-BE49-F238E27FC236}">
                <a16:creationId xmlns:a16="http://schemas.microsoft.com/office/drawing/2014/main" id="{F6252D21-3E47-455E-B740-79733E7B0660}"/>
              </a:ext>
            </a:extLst>
          </p:cNvPr>
          <p:cNvGrpSpPr/>
          <p:nvPr/>
        </p:nvGrpSpPr>
        <p:grpSpPr>
          <a:xfrm>
            <a:off x="5543568" y="3033468"/>
            <a:ext cx="753762" cy="606645"/>
            <a:chOff x="4602871" y="1476843"/>
            <a:chExt cx="1223795" cy="606645"/>
          </a:xfrm>
        </p:grpSpPr>
        <p:sp>
          <p:nvSpPr>
            <p:cNvPr id="28" name="TextBox 27">
              <a:extLst>
                <a:ext uri="{FF2B5EF4-FFF2-40B4-BE49-F238E27FC236}">
                  <a16:creationId xmlns:a16="http://schemas.microsoft.com/office/drawing/2014/main" id="{7ACBBDCB-10AA-4114-913D-8D5F07C4CCAC}"/>
                </a:ext>
              </a:extLst>
            </p:cNvPr>
            <p:cNvSpPr txBox="1"/>
            <p:nvPr/>
          </p:nvSpPr>
          <p:spPr bwMode="gray">
            <a:xfrm>
              <a:off x="4611848" y="1714156"/>
              <a:ext cx="1214818" cy="369332"/>
            </a:xfrm>
            <a:prstGeom prst="rect">
              <a:avLst/>
            </a:prstGeom>
            <a:noFill/>
          </p:spPr>
          <p:txBody>
            <a:bodyPr wrap="square" lIns="0" tIns="0" rIns="0" bIns="0" rtlCol="0">
              <a:spAutoFit/>
            </a:bodyPr>
            <a:lstStyle/>
            <a:p>
              <a:pPr>
                <a:spcBef>
                  <a:spcPts val="500"/>
                </a:spcBef>
              </a:pPr>
              <a:r>
                <a:rPr lang="en-US" sz="800" dirty="0"/>
                <a:t>Conferring institutions, 2019</a:t>
              </a:r>
            </a:p>
          </p:txBody>
        </p:sp>
        <p:sp>
          <p:nvSpPr>
            <p:cNvPr id="29" name="TextBox 28">
              <a:extLst>
                <a:ext uri="{FF2B5EF4-FFF2-40B4-BE49-F238E27FC236}">
                  <a16:creationId xmlns:a16="http://schemas.microsoft.com/office/drawing/2014/main" id="{C17EFE87-F15D-4C33-9F80-A19ACF9D0314}"/>
                </a:ext>
              </a:extLst>
            </p:cNvPr>
            <p:cNvSpPr txBox="1"/>
            <p:nvPr/>
          </p:nvSpPr>
          <p:spPr bwMode="gray">
            <a:xfrm>
              <a:off x="4602871" y="1476843"/>
              <a:ext cx="959117" cy="246221"/>
            </a:xfrm>
            <a:prstGeom prst="rect">
              <a:avLst/>
            </a:prstGeom>
            <a:noFill/>
          </p:spPr>
          <p:txBody>
            <a:bodyPr wrap="square" lIns="0" tIns="0" rIns="0" bIns="0" rtlCol="0">
              <a:spAutoFit/>
            </a:bodyPr>
            <a:lstStyle/>
            <a:p>
              <a:r>
                <a:rPr lang="en-US" sz="1600" dirty="0">
                  <a:solidFill>
                    <a:schemeClr val="accent4"/>
                  </a:solidFill>
                  <a:latin typeface="+mj-lt"/>
                </a:rPr>
                <a:t>1,247</a:t>
              </a:r>
            </a:p>
          </p:txBody>
        </p:sp>
      </p:grpSp>
      <p:grpSp>
        <p:nvGrpSpPr>
          <p:cNvPr id="30" name="Group 29">
            <a:extLst>
              <a:ext uri="{FF2B5EF4-FFF2-40B4-BE49-F238E27FC236}">
                <a16:creationId xmlns:a16="http://schemas.microsoft.com/office/drawing/2014/main" id="{24BF0D99-661A-4D11-8568-1127CC698FDD}"/>
              </a:ext>
            </a:extLst>
          </p:cNvPr>
          <p:cNvGrpSpPr/>
          <p:nvPr/>
        </p:nvGrpSpPr>
        <p:grpSpPr>
          <a:xfrm>
            <a:off x="5543569" y="3711812"/>
            <a:ext cx="988409" cy="483534"/>
            <a:chOff x="4602871" y="1476843"/>
            <a:chExt cx="1604763" cy="483534"/>
          </a:xfrm>
        </p:grpSpPr>
        <p:sp>
          <p:nvSpPr>
            <p:cNvPr id="31" name="TextBox 30">
              <a:extLst>
                <a:ext uri="{FF2B5EF4-FFF2-40B4-BE49-F238E27FC236}">
                  <a16:creationId xmlns:a16="http://schemas.microsoft.com/office/drawing/2014/main" id="{0177F61B-92B9-41CF-BE14-093A02800FCC}"/>
                </a:ext>
              </a:extLst>
            </p:cNvPr>
            <p:cNvSpPr txBox="1"/>
            <p:nvPr/>
          </p:nvSpPr>
          <p:spPr bwMode="gray">
            <a:xfrm>
              <a:off x="4611846" y="1714156"/>
              <a:ext cx="1595788" cy="246221"/>
            </a:xfrm>
            <a:prstGeom prst="rect">
              <a:avLst/>
            </a:prstGeom>
            <a:noFill/>
          </p:spPr>
          <p:txBody>
            <a:bodyPr wrap="square" lIns="0" tIns="0" rIns="0" bIns="0" rtlCol="0">
              <a:spAutoFit/>
            </a:bodyPr>
            <a:lstStyle/>
            <a:p>
              <a:pPr>
                <a:spcBef>
                  <a:spcPts val="500"/>
                </a:spcBef>
              </a:pPr>
              <a:r>
                <a:rPr lang="en-US" sz="800" dirty="0"/>
                <a:t>Programs,</a:t>
              </a:r>
              <a:br>
                <a:rPr lang="en-US" sz="800" dirty="0"/>
              </a:br>
              <a:r>
                <a:rPr lang="en-US" sz="800" dirty="0"/>
                <a:t>2019</a:t>
              </a:r>
            </a:p>
          </p:txBody>
        </p:sp>
        <p:sp>
          <p:nvSpPr>
            <p:cNvPr id="32" name="TextBox 31">
              <a:extLst>
                <a:ext uri="{FF2B5EF4-FFF2-40B4-BE49-F238E27FC236}">
                  <a16:creationId xmlns:a16="http://schemas.microsoft.com/office/drawing/2014/main" id="{7F42B492-9457-4AB2-A1C6-3863526A14A0}"/>
                </a:ext>
              </a:extLst>
            </p:cNvPr>
            <p:cNvSpPr txBox="1"/>
            <p:nvPr/>
          </p:nvSpPr>
          <p:spPr bwMode="gray">
            <a:xfrm>
              <a:off x="4602871" y="1476843"/>
              <a:ext cx="1064386" cy="246221"/>
            </a:xfrm>
            <a:prstGeom prst="rect">
              <a:avLst/>
            </a:prstGeom>
            <a:noFill/>
          </p:spPr>
          <p:txBody>
            <a:bodyPr wrap="square" lIns="0" tIns="0" rIns="0" bIns="0" rtlCol="0">
              <a:spAutoFit/>
            </a:bodyPr>
            <a:lstStyle/>
            <a:p>
              <a:r>
                <a:rPr lang="en-US" sz="1600" dirty="0">
                  <a:solidFill>
                    <a:schemeClr val="accent4"/>
                  </a:solidFill>
                  <a:latin typeface="+mj-lt"/>
                </a:rPr>
                <a:t>13,262</a:t>
              </a:r>
            </a:p>
          </p:txBody>
        </p:sp>
      </p:grpSp>
      <p:cxnSp>
        <p:nvCxnSpPr>
          <p:cNvPr id="33" name="Straight Connector 32">
            <a:extLst>
              <a:ext uri="{FF2B5EF4-FFF2-40B4-BE49-F238E27FC236}">
                <a16:creationId xmlns:a16="http://schemas.microsoft.com/office/drawing/2014/main" id="{3B8F3148-E7E6-4FE4-9131-E0C70FC1C94E}"/>
              </a:ext>
            </a:extLst>
          </p:cNvPr>
          <p:cNvCxnSpPr>
            <a:cxnSpLocks/>
          </p:cNvCxnSpPr>
          <p:nvPr/>
        </p:nvCxnSpPr>
        <p:spPr bwMode="gray">
          <a:xfrm>
            <a:off x="2417845" y="3321998"/>
            <a:ext cx="0" cy="140823"/>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C359B8F-93DB-4CDD-875F-29D6FAC70631}"/>
              </a:ext>
            </a:extLst>
          </p:cNvPr>
          <p:cNvSpPr txBox="1"/>
          <p:nvPr/>
        </p:nvSpPr>
        <p:spPr bwMode="gray">
          <a:xfrm>
            <a:off x="1849977" y="3479550"/>
            <a:ext cx="1192618" cy="246221"/>
          </a:xfrm>
          <a:prstGeom prst="rect">
            <a:avLst/>
          </a:prstGeom>
          <a:noFill/>
        </p:spPr>
        <p:txBody>
          <a:bodyPr wrap="square" lIns="0" tIns="0" rIns="0" bIns="0" rtlCol="0">
            <a:spAutoFit/>
          </a:bodyPr>
          <a:lstStyle/>
          <a:p>
            <a:r>
              <a:rPr lang="en-US" sz="800" i="1" dirty="0"/>
              <a:t>Total Conferrals by Type, 2019</a:t>
            </a:r>
          </a:p>
        </p:txBody>
      </p:sp>
      <p:sp>
        <p:nvSpPr>
          <p:cNvPr id="57" name="TextBox 56">
            <a:extLst>
              <a:ext uri="{FF2B5EF4-FFF2-40B4-BE49-F238E27FC236}">
                <a16:creationId xmlns:a16="http://schemas.microsoft.com/office/drawing/2014/main" id="{44978703-EE91-4C61-8D6F-D126EED0D07C}"/>
              </a:ext>
            </a:extLst>
          </p:cNvPr>
          <p:cNvSpPr txBox="1"/>
          <p:nvPr/>
        </p:nvSpPr>
        <p:spPr bwMode="gray">
          <a:xfrm>
            <a:off x="273059" y="1328412"/>
            <a:ext cx="2441448" cy="230832"/>
          </a:xfrm>
          <a:prstGeom prst="rect">
            <a:avLst/>
          </a:prstGeom>
          <a:noFill/>
        </p:spPr>
        <p:txBody>
          <a:bodyPr wrap="square" lIns="0" tIns="0" rIns="0" bIns="0" rtlCol="0">
            <a:spAutoFit/>
          </a:bodyPr>
          <a:lstStyle/>
          <a:p>
            <a:r>
              <a:rPr lang="pt-BR" sz="750" dirty="0"/>
              <a:t>n= 1, 095,850 certificate conferrals in NCES IPEDS dataset, 2019</a:t>
            </a:r>
          </a:p>
        </p:txBody>
      </p:sp>
      <p:graphicFrame>
        <p:nvGraphicFramePr>
          <p:cNvPr id="38" name="Chart 37">
            <a:extLst>
              <a:ext uri="{FF2B5EF4-FFF2-40B4-BE49-F238E27FC236}">
                <a16:creationId xmlns:a16="http://schemas.microsoft.com/office/drawing/2014/main" id="{8AA96508-3D3F-458F-9350-2F8EF907DD85}"/>
              </a:ext>
            </a:extLst>
          </p:cNvPr>
          <p:cNvGraphicFramePr/>
          <p:nvPr/>
        </p:nvGraphicFramePr>
        <p:xfrm>
          <a:off x="160601" y="1912704"/>
          <a:ext cx="1918463" cy="1918463"/>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FBCB3292-4CD8-4350-A9D5-C7BB2B0721E5}"/>
              </a:ext>
            </a:extLst>
          </p:cNvPr>
          <p:cNvSpPr txBox="1"/>
          <p:nvPr/>
        </p:nvSpPr>
        <p:spPr bwMode="gray">
          <a:xfrm>
            <a:off x="265900" y="1723265"/>
            <a:ext cx="1349183" cy="246221"/>
          </a:xfrm>
          <a:prstGeom prst="rect">
            <a:avLst/>
          </a:prstGeom>
          <a:noFill/>
        </p:spPr>
        <p:txBody>
          <a:bodyPr wrap="square" lIns="0" tIns="0" rIns="0" bIns="0" rtlCol="0">
            <a:spAutoFit/>
          </a:bodyPr>
          <a:lstStyle/>
          <a:p>
            <a:r>
              <a:rPr lang="en-US" sz="800" dirty="0"/>
              <a:t>Pre-baccalaureate certificates (93%)</a:t>
            </a:r>
          </a:p>
        </p:txBody>
      </p:sp>
      <p:cxnSp>
        <p:nvCxnSpPr>
          <p:cNvPr id="41" name="Straight Connector 40">
            <a:extLst>
              <a:ext uri="{FF2B5EF4-FFF2-40B4-BE49-F238E27FC236}">
                <a16:creationId xmlns:a16="http://schemas.microsoft.com/office/drawing/2014/main" id="{59966FE4-5938-4BD5-9FF6-58A7101FC744}"/>
              </a:ext>
            </a:extLst>
          </p:cNvPr>
          <p:cNvCxnSpPr>
            <a:cxnSpLocks/>
          </p:cNvCxnSpPr>
          <p:nvPr/>
        </p:nvCxnSpPr>
        <p:spPr bwMode="gray">
          <a:xfrm>
            <a:off x="744364" y="2026269"/>
            <a:ext cx="146050" cy="10563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5FF3B9-6362-4193-995B-F3A293D2647F}"/>
              </a:ext>
            </a:extLst>
          </p:cNvPr>
          <p:cNvCxnSpPr>
            <a:cxnSpLocks/>
          </p:cNvCxnSpPr>
          <p:nvPr/>
        </p:nvCxnSpPr>
        <p:spPr bwMode="gray">
          <a:xfrm>
            <a:off x="631500" y="2026269"/>
            <a:ext cx="1168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2F2DD79-33CD-4932-A624-E61844989990}"/>
              </a:ext>
            </a:extLst>
          </p:cNvPr>
          <p:cNvSpPr txBox="1"/>
          <p:nvPr/>
        </p:nvSpPr>
        <p:spPr bwMode="gray">
          <a:xfrm>
            <a:off x="2109749" y="2686423"/>
            <a:ext cx="1039221" cy="492443"/>
          </a:xfrm>
          <a:prstGeom prst="rect">
            <a:avLst/>
          </a:prstGeom>
          <a:noFill/>
        </p:spPr>
        <p:txBody>
          <a:bodyPr wrap="square" lIns="0" tIns="0" rIns="0" bIns="0" rtlCol="0">
            <a:spAutoFit/>
          </a:bodyPr>
          <a:lstStyle/>
          <a:p>
            <a:r>
              <a:rPr lang="en-US" sz="800" dirty="0"/>
              <a:t>Graduate</a:t>
            </a:r>
            <a:br>
              <a:rPr lang="en-US" sz="800" dirty="0"/>
            </a:br>
            <a:r>
              <a:rPr lang="en-US" sz="800" dirty="0"/>
              <a:t>certificates (7%) </a:t>
            </a:r>
            <a:r>
              <a:rPr lang="en-US" sz="800" i="1" dirty="0"/>
              <a:t>(includes post-bacc and post-master’s)</a:t>
            </a:r>
          </a:p>
        </p:txBody>
      </p:sp>
      <p:grpSp>
        <p:nvGrpSpPr>
          <p:cNvPr id="44" name="Group 43">
            <a:extLst>
              <a:ext uri="{FF2B5EF4-FFF2-40B4-BE49-F238E27FC236}">
                <a16:creationId xmlns:a16="http://schemas.microsoft.com/office/drawing/2014/main" id="{81916685-9015-49E9-AAD4-259E7EF67B7B}"/>
              </a:ext>
            </a:extLst>
          </p:cNvPr>
          <p:cNvGrpSpPr/>
          <p:nvPr/>
        </p:nvGrpSpPr>
        <p:grpSpPr>
          <a:xfrm>
            <a:off x="1931662" y="2711104"/>
            <a:ext cx="160448" cy="34416"/>
            <a:chOff x="1943575" y="2746664"/>
            <a:chExt cx="160448" cy="34416"/>
          </a:xfrm>
        </p:grpSpPr>
        <p:cxnSp>
          <p:nvCxnSpPr>
            <p:cNvPr id="45" name="Straight Connector 44">
              <a:extLst>
                <a:ext uri="{FF2B5EF4-FFF2-40B4-BE49-F238E27FC236}">
                  <a16:creationId xmlns:a16="http://schemas.microsoft.com/office/drawing/2014/main" id="{F58B763D-6C83-4C45-BB98-B2B3994F94D6}"/>
                </a:ext>
              </a:extLst>
            </p:cNvPr>
            <p:cNvCxnSpPr>
              <a:cxnSpLocks/>
            </p:cNvCxnSpPr>
            <p:nvPr/>
          </p:nvCxnSpPr>
          <p:spPr bwMode="gray">
            <a:xfrm>
              <a:off x="1943575" y="2746664"/>
              <a:ext cx="1168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701A44-56C3-4054-8485-113AF2CE9E36}"/>
                </a:ext>
              </a:extLst>
            </p:cNvPr>
            <p:cNvCxnSpPr>
              <a:cxnSpLocks/>
            </p:cNvCxnSpPr>
            <p:nvPr/>
          </p:nvCxnSpPr>
          <p:spPr bwMode="gray">
            <a:xfrm>
              <a:off x="2056439" y="2746664"/>
              <a:ext cx="47584" cy="3441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34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C42B8D-17B3-4F40-B428-9BDBAF25BB64}"/>
              </a:ext>
            </a:extLst>
          </p:cNvPr>
          <p:cNvGrpSpPr/>
          <p:nvPr/>
        </p:nvGrpSpPr>
        <p:grpSpPr>
          <a:xfrm>
            <a:off x="205906" y="1413348"/>
            <a:ext cx="3800320" cy="3008588"/>
            <a:chOff x="205906" y="1413348"/>
            <a:chExt cx="3800320" cy="3008588"/>
          </a:xfrm>
        </p:grpSpPr>
        <p:cxnSp>
          <p:nvCxnSpPr>
            <p:cNvPr id="42" name="Straight Arrow Connector 41">
              <a:extLst>
                <a:ext uri="{FF2B5EF4-FFF2-40B4-BE49-F238E27FC236}">
                  <a16:creationId xmlns:a16="http://schemas.microsoft.com/office/drawing/2014/main" id="{B8B1E84F-F6B7-47EC-8D43-7C4F418DCE4E}"/>
                </a:ext>
              </a:extLst>
            </p:cNvPr>
            <p:cNvCxnSpPr>
              <a:cxnSpLocks/>
            </p:cNvCxnSpPr>
            <p:nvPr/>
          </p:nvCxnSpPr>
          <p:spPr bwMode="gray">
            <a:xfrm flipV="1">
              <a:off x="2896334" y="1666440"/>
              <a:ext cx="0" cy="114320"/>
            </a:xfrm>
            <a:prstGeom prst="straightConnector1">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6566E7-0B74-4C9D-AD5B-29EF035905F2}"/>
                </a:ext>
              </a:extLst>
            </p:cNvPr>
            <p:cNvCxnSpPr>
              <a:cxnSpLocks/>
            </p:cNvCxnSpPr>
            <p:nvPr/>
          </p:nvCxnSpPr>
          <p:spPr bwMode="gray">
            <a:xfrm flipH="1">
              <a:off x="2349500" y="1810956"/>
              <a:ext cx="258702" cy="0"/>
            </a:xfrm>
            <a:prstGeom prst="straightConnector1">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61DDA21A-20D4-4168-8E6C-C614B054AAD7}"/>
                </a:ext>
              </a:extLst>
            </p:cNvPr>
            <p:cNvCxnSpPr>
              <a:cxnSpLocks/>
            </p:cNvCxnSpPr>
            <p:nvPr/>
          </p:nvCxnSpPr>
          <p:spPr bwMode="gray">
            <a:xfrm rot="10800000" flipV="1">
              <a:off x="2349501" y="1924350"/>
              <a:ext cx="251229" cy="194316"/>
            </a:xfrm>
            <a:prstGeom prst="bentConnector3">
              <a:avLst>
                <a:gd name="adj1" fmla="val 50000"/>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582BBA53-F49C-4FBA-9D7C-12F93BB295D0}"/>
                </a:ext>
              </a:extLst>
            </p:cNvPr>
            <p:cNvGraphicFramePr/>
            <p:nvPr/>
          </p:nvGraphicFramePr>
          <p:xfrm>
            <a:off x="241300" y="1440075"/>
            <a:ext cx="3635827" cy="2844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12776905-FED2-4065-AA24-955F8D2554DC}"/>
                </a:ext>
              </a:extLst>
            </p:cNvPr>
            <p:cNvSpPr txBox="1"/>
            <p:nvPr/>
          </p:nvSpPr>
          <p:spPr>
            <a:xfrm>
              <a:off x="539616" y="4098771"/>
              <a:ext cx="1372883" cy="323165"/>
            </a:xfrm>
            <a:prstGeom prst="rect">
              <a:avLst/>
            </a:prstGeom>
            <a:noFill/>
          </p:spPr>
          <p:txBody>
            <a:bodyPr wrap="square" lIns="0" tIns="0" rIns="0" bIns="0" rtlCol="0">
              <a:spAutoFit/>
            </a:bodyPr>
            <a:lstStyle/>
            <a:p>
              <a:pPr>
                <a:spcBef>
                  <a:spcPts val="500"/>
                </a:spcBef>
              </a:pPr>
              <a:r>
                <a:rPr lang="en-US" sz="700" b="1" dirty="0"/>
                <a:t>312,400 </a:t>
              </a:r>
              <a:r>
                <a:rPr lang="en-US" sz="700" dirty="0"/>
                <a:t>for-credit graduate certificates reported to IPEDS, 2014-2018</a:t>
              </a:r>
              <a:endParaRPr lang="en-US" sz="700" b="1" dirty="0"/>
            </a:p>
          </p:txBody>
        </p:sp>
        <p:sp>
          <p:nvSpPr>
            <p:cNvPr id="37" name="TextBox 36">
              <a:extLst>
                <a:ext uri="{FF2B5EF4-FFF2-40B4-BE49-F238E27FC236}">
                  <a16:creationId xmlns:a16="http://schemas.microsoft.com/office/drawing/2014/main" id="{981F9BFC-1AAE-48ED-841E-DC04F5798690}"/>
                </a:ext>
              </a:extLst>
            </p:cNvPr>
            <p:cNvSpPr txBox="1"/>
            <p:nvPr/>
          </p:nvSpPr>
          <p:spPr>
            <a:xfrm>
              <a:off x="2334422" y="1413348"/>
              <a:ext cx="1220533" cy="236988"/>
            </a:xfrm>
            <a:prstGeom prst="rect">
              <a:avLst/>
            </a:prstGeom>
            <a:noFill/>
          </p:spPr>
          <p:txBody>
            <a:bodyPr wrap="square" lIns="0" tIns="0" rIns="0" bIns="0" rtlCol="0">
              <a:noAutofit/>
            </a:bodyPr>
            <a:lstStyle/>
            <a:p>
              <a:pPr>
                <a:spcBef>
                  <a:spcPts val="500"/>
                </a:spcBef>
              </a:pPr>
              <a:r>
                <a:rPr lang="en-US" sz="700" b="1" dirty="0"/>
                <a:t>8,000</a:t>
              </a:r>
              <a:r>
                <a:rPr lang="en-US" sz="700" dirty="0"/>
                <a:t> IT Support Certificates from </a:t>
              </a:r>
              <a:r>
                <a:rPr lang="en-US" sz="700" b="1" dirty="0"/>
                <a:t>Google</a:t>
              </a:r>
              <a:r>
                <a:rPr lang="en-US" sz="700" baseline="30000" dirty="0"/>
                <a:t>2</a:t>
              </a:r>
            </a:p>
          </p:txBody>
        </p:sp>
        <p:sp>
          <p:nvSpPr>
            <p:cNvPr id="38" name="TextBox 37">
              <a:extLst>
                <a:ext uri="{FF2B5EF4-FFF2-40B4-BE49-F238E27FC236}">
                  <a16:creationId xmlns:a16="http://schemas.microsoft.com/office/drawing/2014/main" id="{6D41077D-7A19-47F3-836C-2BAFC6AFC096}"/>
                </a:ext>
              </a:extLst>
            </p:cNvPr>
            <p:cNvSpPr txBox="1"/>
            <p:nvPr/>
          </p:nvSpPr>
          <p:spPr>
            <a:xfrm>
              <a:off x="1022822" y="1720093"/>
              <a:ext cx="1280159" cy="215444"/>
            </a:xfrm>
            <a:prstGeom prst="rect">
              <a:avLst/>
            </a:prstGeom>
            <a:noFill/>
          </p:spPr>
          <p:txBody>
            <a:bodyPr wrap="square" lIns="0" tIns="0" rIns="0" bIns="0" rtlCol="0">
              <a:spAutoFit/>
            </a:bodyPr>
            <a:lstStyle/>
            <a:p>
              <a:pPr algn="r">
                <a:spcBef>
                  <a:spcPts val="500"/>
                </a:spcBef>
              </a:pPr>
              <a:r>
                <a:rPr lang="en-US" sz="700" b="1" dirty="0"/>
                <a:t>50,000 </a:t>
              </a:r>
              <a:r>
                <a:rPr lang="en-US" sz="700" dirty="0"/>
                <a:t>Nanodegrees from </a:t>
              </a:r>
              <a:r>
                <a:rPr lang="en-US" sz="700" b="1" dirty="0"/>
                <a:t>Udacity + employers</a:t>
              </a:r>
            </a:p>
          </p:txBody>
        </p:sp>
        <p:sp>
          <p:nvSpPr>
            <p:cNvPr id="49" name="TextBox 48">
              <a:extLst>
                <a:ext uri="{FF2B5EF4-FFF2-40B4-BE49-F238E27FC236}">
                  <a16:creationId xmlns:a16="http://schemas.microsoft.com/office/drawing/2014/main" id="{98B68663-D19A-4D5F-AB97-965C30CB13D2}"/>
                </a:ext>
              </a:extLst>
            </p:cNvPr>
            <p:cNvSpPr txBox="1"/>
            <p:nvPr/>
          </p:nvSpPr>
          <p:spPr>
            <a:xfrm>
              <a:off x="1022823" y="2007341"/>
              <a:ext cx="1280159" cy="215444"/>
            </a:xfrm>
            <a:prstGeom prst="rect">
              <a:avLst/>
            </a:prstGeom>
            <a:noFill/>
          </p:spPr>
          <p:txBody>
            <a:bodyPr wrap="square" lIns="0" tIns="0" rIns="0" bIns="0" rtlCol="0">
              <a:spAutoFit/>
            </a:bodyPr>
            <a:lstStyle/>
            <a:p>
              <a:pPr algn="r">
                <a:spcBef>
                  <a:spcPts val="500"/>
                </a:spcBef>
              </a:pPr>
              <a:r>
                <a:rPr lang="en-US" sz="700" b="1" dirty="0"/>
                <a:t>63,800 </a:t>
              </a:r>
              <a:r>
                <a:rPr lang="en-US" sz="700" dirty="0"/>
                <a:t>certificates from </a:t>
              </a:r>
              <a:r>
                <a:rPr lang="en-US" sz="700" b="1" dirty="0"/>
                <a:t>bootcamps</a:t>
              </a:r>
            </a:p>
          </p:txBody>
        </p:sp>
        <p:sp>
          <p:nvSpPr>
            <p:cNvPr id="39" name="TextBox 38">
              <a:extLst>
                <a:ext uri="{FF2B5EF4-FFF2-40B4-BE49-F238E27FC236}">
                  <a16:creationId xmlns:a16="http://schemas.microsoft.com/office/drawing/2014/main" id="{878BD2E0-4577-4F69-AC89-8CFBA345B8F1}"/>
                </a:ext>
              </a:extLst>
            </p:cNvPr>
            <p:cNvSpPr txBox="1"/>
            <p:nvPr/>
          </p:nvSpPr>
          <p:spPr>
            <a:xfrm>
              <a:off x="2274814" y="4098771"/>
              <a:ext cx="1280159" cy="323165"/>
            </a:xfrm>
            <a:prstGeom prst="rect">
              <a:avLst/>
            </a:prstGeom>
            <a:noFill/>
          </p:spPr>
          <p:txBody>
            <a:bodyPr wrap="square" lIns="0" tIns="0" rIns="0" bIns="0" rtlCol="0">
              <a:spAutoFit/>
            </a:bodyPr>
            <a:lstStyle/>
            <a:p>
              <a:pPr>
                <a:spcBef>
                  <a:spcPts val="500"/>
                </a:spcBef>
              </a:pPr>
              <a:r>
                <a:rPr lang="en-US" sz="700" b="1" dirty="0"/>
                <a:t>1,120,000 </a:t>
              </a:r>
              <a:r>
                <a:rPr lang="en-US" sz="700" dirty="0"/>
                <a:t>certificates from select tech companies, 2014-2018</a:t>
              </a:r>
              <a:endParaRPr lang="en-US" sz="700" b="1" dirty="0"/>
            </a:p>
          </p:txBody>
        </p:sp>
        <p:sp>
          <p:nvSpPr>
            <p:cNvPr id="44" name="TextBox 43">
              <a:extLst>
                <a:ext uri="{FF2B5EF4-FFF2-40B4-BE49-F238E27FC236}">
                  <a16:creationId xmlns:a16="http://schemas.microsoft.com/office/drawing/2014/main" id="{7460BDC2-7280-4B73-A47F-AA6C4BED37C9}"/>
                </a:ext>
              </a:extLst>
            </p:cNvPr>
            <p:cNvSpPr txBox="1"/>
            <p:nvPr/>
          </p:nvSpPr>
          <p:spPr>
            <a:xfrm>
              <a:off x="205906" y="3408958"/>
              <a:ext cx="665382" cy="215444"/>
            </a:xfrm>
            <a:prstGeom prst="rect">
              <a:avLst/>
            </a:prstGeom>
            <a:noFill/>
          </p:spPr>
          <p:txBody>
            <a:bodyPr wrap="square" lIns="0" tIns="0" rIns="0" bIns="0" rtlCol="0">
              <a:spAutoFit/>
            </a:bodyPr>
            <a:lstStyle/>
            <a:p>
              <a:pPr algn="r">
                <a:spcBef>
                  <a:spcPts val="500"/>
                </a:spcBef>
              </a:pPr>
              <a:r>
                <a:rPr lang="en-US" sz="700" dirty="0"/>
                <a:t>Post-Master’s Certificates</a:t>
              </a:r>
            </a:p>
          </p:txBody>
        </p:sp>
        <p:sp>
          <p:nvSpPr>
            <p:cNvPr id="45" name="TextBox 44">
              <a:extLst>
                <a:ext uri="{FF2B5EF4-FFF2-40B4-BE49-F238E27FC236}">
                  <a16:creationId xmlns:a16="http://schemas.microsoft.com/office/drawing/2014/main" id="{D5547C6B-8646-4CD2-A623-E23136F9DF5D}"/>
                </a:ext>
              </a:extLst>
            </p:cNvPr>
            <p:cNvSpPr txBox="1"/>
            <p:nvPr/>
          </p:nvSpPr>
          <p:spPr>
            <a:xfrm>
              <a:off x="277813" y="3718645"/>
              <a:ext cx="593475" cy="215444"/>
            </a:xfrm>
            <a:prstGeom prst="rect">
              <a:avLst/>
            </a:prstGeom>
            <a:noFill/>
          </p:spPr>
          <p:txBody>
            <a:bodyPr wrap="square" lIns="0" tIns="0" rIns="0" bIns="0" rtlCol="0">
              <a:spAutoFit/>
            </a:bodyPr>
            <a:lstStyle/>
            <a:p>
              <a:pPr algn="r">
                <a:spcBef>
                  <a:spcPts val="500"/>
                </a:spcBef>
              </a:pPr>
              <a:r>
                <a:rPr lang="en-US" sz="700" dirty="0"/>
                <a:t>Post-Bacc. Certificates</a:t>
              </a:r>
              <a:endParaRPr lang="en-US" sz="700" b="1" dirty="0"/>
            </a:p>
          </p:txBody>
        </p:sp>
        <p:sp>
          <p:nvSpPr>
            <p:cNvPr id="18" name="TextBox 17">
              <a:extLst>
                <a:ext uri="{FF2B5EF4-FFF2-40B4-BE49-F238E27FC236}">
                  <a16:creationId xmlns:a16="http://schemas.microsoft.com/office/drawing/2014/main" id="{6A156518-9942-4ADB-A497-E34D14F9493D}"/>
                </a:ext>
              </a:extLst>
            </p:cNvPr>
            <p:cNvSpPr txBox="1"/>
            <p:nvPr/>
          </p:nvSpPr>
          <p:spPr>
            <a:xfrm>
              <a:off x="2554617" y="3042943"/>
              <a:ext cx="683435" cy="215444"/>
            </a:xfrm>
            <a:prstGeom prst="rect">
              <a:avLst/>
            </a:prstGeom>
            <a:noFill/>
          </p:spPr>
          <p:txBody>
            <a:bodyPr wrap="square" lIns="0" tIns="0" rIns="0" bIns="0" rtlCol="0">
              <a:spAutoFit/>
            </a:bodyPr>
            <a:lstStyle/>
            <a:p>
              <a:pPr algn="ctr">
                <a:spcBef>
                  <a:spcPts val="500"/>
                </a:spcBef>
              </a:pPr>
              <a:r>
                <a:rPr lang="en-US" sz="700" b="1" dirty="0"/>
                <a:t>1M </a:t>
              </a:r>
              <a:r>
                <a:rPr lang="en-US" sz="700" dirty="0"/>
                <a:t>badges</a:t>
              </a:r>
              <a:r>
                <a:rPr lang="en-US" sz="700" baseline="30000" dirty="0"/>
                <a:t>1</a:t>
              </a:r>
              <a:r>
                <a:rPr lang="en-US" sz="700" dirty="0"/>
                <a:t> from </a:t>
              </a:r>
              <a:r>
                <a:rPr lang="en-US" sz="700" b="1" dirty="0"/>
                <a:t>IBM</a:t>
              </a:r>
              <a:endParaRPr lang="en-US" sz="700" dirty="0"/>
            </a:p>
          </p:txBody>
        </p:sp>
        <p:cxnSp>
          <p:nvCxnSpPr>
            <p:cNvPr id="13" name="Connector: Elbow 12">
              <a:extLst>
                <a:ext uri="{FF2B5EF4-FFF2-40B4-BE49-F238E27FC236}">
                  <a16:creationId xmlns:a16="http://schemas.microsoft.com/office/drawing/2014/main" id="{1DFEB0A6-E846-4CAD-9FEF-761E293425DC}"/>
                </a:ext>
              </a:extLst>
            </p:cNvPr>
            <p:cNvCxnSpPr>
              <a:cxnSpLocks/>
            </p:cNvCxnSpPr>
            <p:nvPr/>
          </p:nvCxnSpPr>
          <p:spPr bwMode="gray">
            <a:xfrm flipV="1">
              <a:off x="2908946" y="1729206"/>
              <a:ext cx="1097280" cy="1554480"/>
            </a:xfrm>
            <a:prstGeom prst="bentConnector3">
              <a:avLst>
                <a:gd name="adj1" fmla="val 70601"/>
              </a:avLst>
            </a:prstGeom>
            <a:ln w="12700">
              <a:solidFill>
                <a:schemeClr val="tx1"/>
              </a:solidFill>
              <a:prstDash val="dash"/>
              <a:headEnd type="oval" w="sm" len="sm"/>
              <a:tailEnd type="triangle" w="med" len="sm"/>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BE205BC2-2872-44F1-A28A-0828C93CF659}"/>
              </a:ext>
            </a:extLst>
          </p:cNvPr>
          <p:cNvSpPr>
            <a:spLocks noGrp="1"/>
          </p:cNvSpPr>
          <p:nvPr>
            <p:ph type="body" sz="quarter" idx="15"/>
          </p:nvPr>
        </p:nvSpPr>
        <p:spPr>
          <a:xfrm>
            <a:off x="280195" y="640267"/>
            <a:ext cx="5842794" cy="184666"/>
          </a:xfrm>
        </p:spPr>
        <p:txBody>
          <a:bodyPr/>
          <a:lstStyle/>
          <a:p>
            <a:endParaRPr lang="en-US" dirty="0"/>
          </a:p>
        </p:txBody>
      </p:sp>
      <p:sp>
        <p:nvSpPr>
          <p:cNvPr id="3" name="Text Placeholder 2">
            <a:extLst>
              <a:ext uri="{FF2B5EF4-FFF2-40B4-BE49-F238E27FC236}">
                <a16:creationId xmlns:a16="http://schemas.microsoft.com/office/drawing/2014/main" id="{846ED3B9-00A2-437D-A046-AE3039C5CA31}"/>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7B91B4B0-E7F3-411F-ABD3-0D5570B146F4}"/>
              </a:ext>
            </a:extLst>
          </p:cNvPr>
          <p:cNvSpPr>
            <a:spLocks noGrp="1"/>
          </p:cNvSpPr>
          <p:nvPr>
            <p:ph type="body" sz="quarter" idx="18"/>
          </p:nvPr>
        </p:nvSpPr>
        <p:spPr>
          <a:xfrm>
            <a:off x="4100293" y="4215825"/>
            <a:ext cx="2300508" cy="584775"/>
          </a:xfrm>
        </p:spPr>
        <p:txBody>
          <a:bodyPr/>
          <a:lstStyle/>
          <a:p>
            <a:r>
              <a:rPr lang="en-US" dirty="0"/>
              <a:t>Source: Integrated Postsecondary Education Data System (IPEDS) National Center for Education Statistics, accessed January 10, 2020; Liz Eggleston, “</a:t>
            </a:r>
            <a:r>
              <a:rPr lang="en-US" dirty="0">
                <a:hlinkClick r:id="rId4"/>
              </a:rPr>
              <a:t>The Growth of Coding Bootcamps: 2019</a:t>
            </a:r>
            <a:r>
              <a:rPr lang="en-US" dirty="0"/>
              <a:t>,” Course Report, August 1, 2019; “</a:t>
            </a:r>
            <a:r>
              <a:rPr lang="en-US" dirty="0">
                <a:hlinkClick r:id="rId5"/>
              </a:rPr>
              <a:t>Learning Journeys</a:t>
            </a:r>
            <a:r>
              <a:rPr lang="en-US" dirty="0"/>
              <a:t>,” IBM Skills Gateway; James Daniels, “</a:t>
            </a:r>
            <a:r>
              <a:rPr lang="en-US" dirty="0">
                <a:hlinkClick r:id="rId6"/>
              </a:rPr>
              <a:t>IBM Issues One Millionth Badge</a:t>
            </a:r>
            <a:r>
              <a:rPr lang="en-US" dirty="0"/>
              <a:t>,” IBM Training and Skills Blog, July 13, 2018; Gabe Dalporto “</a:t>
            </a:r>
            <a:r>
              <a:rPr lang="en-US" dirty="0">
                <a:hlinkClick r:id="rId7"/>
              </a:rPr>
              <a:t>Udacity 2019: The Year in Review</a:t>
            </a:r>
            <a:r>
              <a:rPr lang="en-US" dirty="0"/>
              <a:t>,” Udacity, December 19, 2019; EAB interviews and analysis.</a:t>
            </a:r>
          </a:p>
        </p:txBody>
      </p:sp>
      <p:sp>
        <p:nvSpPr>
          <p:cNvPr id="6" name="Title 5">
            <a:extLst>
              <a:ext uri="{FF2B5EF4-FFF2-40B4-BE49-F238E27FC236}">
                <a16:creationId xmlns:a16="http://schemas.microsoft.com/office/drawing/2014/main" id="{84C7959B-DF72-4B14-82EF-3712F4C0CCA1}"/>
              </a:ext>
            </a:extLst>
          </p:cNvPr>
          <p:cNvSpPr>
            <a:spLocks noGrp="1"/>
          </p:cNvSpPr>
          <p:nvPr>
            <p:ph type="title"/>
          </p:nvPr>
        </p:nvSpPr>
        <p:spPr>
          <a:xfrm>
            <a:off x="280194" y="317005"/>
            <a:ext cx="5486400" cy="249299"/>
          </a:xfrm>
        </p:spPr>
        <p:txBody>
          <a:bodyPr/>
          <a:lstStyle/>
          <a:p>
            <a:r>
              <a:rPr lang="en-US" dirty="0"/>
              <a:t>Big Tech Creates Its Own Certificate Market</a:t>
            </a:r>
          </a:p>
        </p:txBody>
      </p:sp>
      <p:sp>
        <p:nvSpPr>
          <p:cNvPr id="12" name="TextBox 11">
            <a:extLst>
              <a:ext uri="{FF2B5EF4-FFF2-40B4-BE49-F238E27FC236}">
                <a16:creationId xmlns:a16="http://schemas.microsoft.com/office/drawing/2014/main" id="{677A70ED-8CE4-4567-8386-BF62989E2B84}"/>
              </a:ext>
            </a:extLst>
          </p:cNvPr>
          <p:cNvSpPr txBox="1"/>
          <p:nvPr/>
        </p:nvSpPr>
        <p:spPr bwMode="gray">
          <a:xfrm>
            <a:off x="277813" y="924140"/>
            <a:ext cx="5845176" cy="153888"/>
          </a:xfrm>
          <a:prstGeom prst="rect">
            <a:avLst/>
          </a:prstGeom>
          <a:noFill/>
        </p:spPr>
        <p:txBody>
          <a:bodyPr wrap="square" lIns="0" tIns="0" rIns="0" bIns="0" rtlCol="0">
            <a:spAutoFit/>
          </a:bodyPr>
          <a:lstStyle/>
          <a:p>
            <a:r>
              <a:rPr lang="en-US" sz="1000" b="1" dirty="0"/>
              <a:t>More Certificates Conferred by Tech Firms than For-Credit Graduate Market </a:t>
            </a:r>
          </a:p>
        </p:txBody>
      </p:sp>
      <p:sp>
        <p:nvSpPr>
          <p:cNvPr id="14" name="TextBox 13">
            <a:extLst>
              <a:ext uri="{FF2B5EF4-FFF2-40B4-BE49-F238E27FC236}">
                <a16:creationId xmlns:a16="http://schemas.microsoft.com/office/drawing/2014/main" id="{6C5A38BA-9E6B-4AD1-AA61-144E076C49A3}"/>
              </a:ext>
            </a:extLst>
          </p:cNvPr>
          <p:cNvSpPr txBox="1"/>
          <p:nvPr/>
        </p:nvSpPr>
        <p:spPr bwMode="gray">
          <a:xfrm>
            <a:off x="4105187" y="1588721"/>
            <a:ext cx="2227880" cy="246221"/>
          </a:xfrm>
          <a:prstGeom prst="rect">
            <a:avLst/>
          </a:prstGeom>
          <a:noFill/>
        </p:spPr>
        <p:txBody>
          <a:bodyPr wrap="square" lIns="0" tIns="0" rIns="0" bIns="0" rtlCol="0">
            <a:spAutoFit/>
          </a:bodyPr>
          <a:lstStyle/>
          <a:p>
            <a:r>
              <a:rPr lang="en-US" sz="800" b="1" dirty="0"/>
              <a:t>Striking Similarity between Many IBM Badges and Higher Ed Certificates</a:t>
            </a:r>
          </a:p>
        </p:txBody>
      </p:sp>
      <p:sp>
        <p:nvSpPr>
          <p:cNvPr id="36" name="TextBox 35">
            <a:extLst>
              <a:ext uri="{FF2B5EF4-FFF2-40B4-BE49-F238E27FC236}">
                <a16:creationId xmlns:a16="http://schemas.microsoft.com/office/drawing/2014/main" id="{23B519CF-83EA-4F84-84CA-557BC30F09B4}"/>
              </a:ext>
            </a:extLst>
          </p:cNvPr>
          <p:cNvSpPr txBox="1"/>
          <p:nvPr/>
        </p:nvSpPr>
        <p:spPr bwMode="gray">
          <a:xfrm>
            <a:off x="277811" y="1088907"/>
            <a:ext cx="5486400" cy="276999"/>
          </a:xfrm>
          <a:prstGeom prst="rect">
            <a:avLst/>
          </a:prstGeom>
          <a:noFill/>
        </p:spPr>
        <p:txBody>
          <a:bodyPr wrap="square" lIns="0" tIns="0" rIns="0" bIns="0" rtlCol="0">
            <a:spAutoFit/>
          </a:bodyPr>
          <a:lstStyle/>
          <a:p>
            <a:r>
              <a:rPr lang="en-US" sz="900" i="1" dirty="0"/>
              <a:t>Credit-Bearing Graduate Certificate Conferrals vs. Certificates Awarded by Select Tech Firms, 2014-2018</a:t>
            </a:r>
          </a:p>
        </p:txBody>
      </p:sp>
      <p:grpSp>
        <p:nvGrpSpPr>
          <p:cNvPr id="17" name="Group 16">
            <a:extLst>
              <a:ext uri="{FF2B5EF4-FFF2-40B4-BE49-F238E27FC236}">
                <a16:creationId xmlns:a16="http://schemas.microsoft.com/office/drawing/2014/main" id="{D39E2A11-67E8-486D-99E0-804F14926EA8}"/>
              </a:ext>
            </a:extLst>
          </p:cNvPr>
          <p:cNvGrpSpPr/>
          <p:nvPr/>
        </p:nvGrpSpPr>
        <p:grpSpPr>
          <a:xfrm>
            <a:off x="4100293" y="3229983"/>
            <a:ext cx="2154841" cy="246221"/>
            <a:chOff x="4100293" y="3230553"/>
            <a:chExt cx="2154841" cy="246221"/>
          </a:xfrm>
        </p:grpSpPr>
        <p:sp>
          <p:nvSpPr>
            <p:cNvPr id="32" name="Text Placeholder 1">
              <a:extLst>
                <a:ext uri="{FF2B5EF4-FFF2-40B4-BE49-F238E27FC236}">
                  <a16:creationId xmlns:a16="http://schemas.microsoft.com/office/drawing/2014/main" id="{FB8C01E4-2B6B-4DFF-8B69-95408DA9EE68}"/>
                </a:ext>
              </a:extLst>
            </p:cNvPr>
            <p:cNvSpPr txBox="1">
              <a:spLocks/>
            </p:cNvSpPr>
            <p:nvPr/>
          </p:nvSpPr>
          <p:spPr bwMode="gray">
            <a:xfrm>
              <a:off x="4545533" y="3230553"/>
              <a:ext cx="1709601" cy="246221"/>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300"/>
                </a:spcBef>
                <a:buNone/>
              </a:pPr>
              <a:r>
                <a:rPr lang="en-US" sz="800" dirty="0"/>
                <a:t>Courses taught by IBM practitioner experts</a:t>
              </a:r>
            </a:p>
          </p:txBody>
        </p:sp>
        <p:pic>
          <p:nvPicPr>
            <p:cNvPr id="46" name="Picture 45">
              <a:extLst>
                <a:ext uri="{FF2B5EF4-FFF2-40B4-BE49-F238E27FC236}">
                  <a16:creationId xmlns:a16="http://schemas.microsoft.com/office/drawing/2014/main" id="{128DEB9B-1B85-4457-A347-22246323A3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0293" y="3242508"/>
              <a:ext cx="269387" cy="171509"/>
            </a:xfrm>
            <a:prstGeom prst="rect">
              <a:avLst/>
            </a:prstGeom>
          </p:spPr>
        </p:pic>
      </p:grpSp>
      <p:grpSp>
        <p:nvGrpSpPr>
          <p:cNvPr id="16" name="Group 15">
            <a:extLst>
              <a:ext uri="{FF2B5EF4-FFF2-40B4-BE49-F238E27FC236}">
                <a16:creationId xmlns:a16="http://schemas.microsoft.com/office/drawing/2014/main" id="{D0EA3EA9-5F8B-44D8-AAB8-65EF96B7CA05}"/>
              </a:ext>
            </a:extLst>
          </p:cNvPr>
          <p:cNvGrpSpPr/>
          <p:nvPr/>
        </p:nvGrpSpPr>
        <p:grpSpPr>
          <a:xfrm>
            <a:off x="4100293" y="2674909"/>
            <a:ext cx="2154841" cy="369332"/>
            <a:chOff x="4100293" y="2651368"/>
            <a:chExt cx="2154841" cy="369332"/>
          </a:xfrm>
        </p:grpSpPr>
        <p:sp>
          <p:nvSpPr>
            <p:cNvPr id="30" name="Text Placeholder 1">
              <a:extLst>
                <a:ext uri="{FF2B5EF4-FFF2-40B4-BE49-F238E27FC236}">
                  <a16:creationId xmlns:a16="http://schemas.microsoft.com/office/drawing/2014/main" id="{7B448F1E-7DEA-41A3-A227-FD1184188B7B}"/>
                </a:ext>
              </a:extLst>
            </p:cNvPr>
            <p:cNvSpPr txBox="1">
              <a:spLocks/>
            </p:cNvSpPr>
            <p:nvPr/>
          </p:nvSpPr>
          <p:spPr bwMode="gray">
            <a:xfrm>
              <a:off x="4545534" y="2651368"/>
              <a:ext cx="1709600" cy="369332"/>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300"/>
                </a:spcBef>
                <a:buNone/>
              </a:pPr>
              <a:r>
                <a:rPr lang="en-US" sz="800" dirty="0"/>
                <a:t>Courses and curricula not specific to proprietary IBM technologies</a:t>
              </a:r>
            </a:p>
          </p:txBody>
        </p:sp>
        <p:pic>
          <p:nvPicPr>
            <p:cNvPr id="47" name="Picture 46">
              <a:extLst>
                <a:ext uri="{FF2B5EF4-FFF2-40B4-BE49-F238E27FC236}">
                  <a16:creationId xmlns:a16="http://schemas.microsoft.com/office/drawing/2014/main" id="{33B72AD1-A5B7-4D01-AA31-0779C5D385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0293" y="2688606"/>
              <a:ext cx="275406" cy="212062"/>
            </a:xfrm>
            <a:prstGeom prst="rect">
              <a:avLst/>
            </a:prstGeom>
          </p:spPr>
        </p:pic>
      </p:grpSp>
      <p:grpSp>
        <p:nvGrpSpPr>
          <p:cNvPr id="15" name="Group 14">
            <a:extLst>
              <a:ext uri="{FF2B5EF4-FFF2-40B4-BE49-F238E27FC236}">
                <a16:creationId xmlns:a16="http://schemas.microsoft.com/office/drawing/2014/main" id="{C595E03E-A1A1-4D43-8308-D00F68103C39}"/>
              </a:ext>
            </a:extLst>
          </p:cNvPr>
          <p:cNvGrpSpPr/>
          <p:nvPr/>
        </p:nvGrpSpPr>
        <p:grpSpPr>
          <a:xfrm>
            <a:off x="4100293" y="1996724"/>
            <a:ext cx="2075738" cy="492443"/>
            <a:chOff x="4098085" y="1949072"/>
            <a:chExt cx="2075738" cy="492443"/>
          </a:xfrm>
        </p:grpSpPr>
        <p:sp>
          <p:nvSpPr>
            <p:cNvPr id="54" name="Text Placeholder 1">
              <a:extLst>
                <a:ext uri="{FF2B5EF4-FFF2-40B4-BE49-F238E27FC236}">
                  <a16:creationId xmlns:a16="http://schemas.microsoft.com/office/drawing/2014/main" id="{CC403968-9CB3-4274-82D2-9E9EBF866EF8}"/>
                </a:ext>
              </a:extLst>
            </p:cNvPr>
            <p:cNvSpPr txBox="1">
              <a:spLocks/>
            </p:cNvSpPr>
            <p:nvPr/>
          </p:nvSpPr>
          <p:spPr bwMode="gray">
            <a:xfrm>
              <a:off x="4543327" y="1949072"/>
              <a:ext cx="1630496" cy="492443"/>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300"/>
                </a:spcBef>
                <a:buNone/>
              </a:pPr>
              <a:r>
                <a:rPr lang="en-US" sz="800" dirty="0"/>
                <a:t>Can be structured like traditional curricula/course sequences up to 244 contact hours and 12 courses</a:t>
              </a:r>
            </a:p>
          </p:txBody>
        </p:sp>
        <p:pic>
          <p:nvPicPr>
            <p:cNvPr id="48" name="Picture 47">
              <a:extLst>
                <a:ext uri="{FF2B5EF4-FFF2-40B4-BE49-F238E27FC236}">
                  <a16:creationId xmlns:a16="http://schemas.microsoft.com/office/drawing/2014/main" id="{3FD4D9D0-950F-41E8-B008-69FB24C644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8085" y="1983995"/>
              <a:ext cx="246185" cy="171509"/>
            </a:xfrm>
            <a:prstGeom prst="rect">
              <a:avLst/>
            </a:prstGeom>
          </p:spPr>
        </p:pic>
      </p:grpSp>
      <p:grpSp>
        <p:nvGrpSpPr>
          <p:cNvPr id="19" name="Group 18">
            <a:extLst>
              <a:ext uri="{FF2B5EF4-FFF2-40B4-BE49-F238E27FC236}">
                <a16:creationId xmlns:a16="http://schemas.microsoft.com/office/drawing/2014/main" id="{55573E9F-502D-486F-B0F2-24A960C55817}"/>
              </a:ext>
            </a:extLst>
          </p:cNvPr>
          <p:cNvGrpSpPr/>
          <p:nvPr/>
        </p:nvGrpSpPr>
        <p:grpSpPr>
          <a:xfrm>
            <a:off x="4100293" y="3661946"/>
            <a:ext cx="1953687" cy="492443"/>
            <a:chOff x="4100293" y="3686627"/>
            <a:chExt cx="1953687" cy="492443"/>
          </a:xfrm>
        </p:grpSpPr>
        <p:sp>
          <p:nvSpPr>
            <p:cNvPr id="34" name="Text Placeholder 1">
              <a:extLst>
                <a:ext uri="{FF2B5EF4-FFF2-40B4-BE49-F238E27FC236}">
                  <a16:creationId xmlns:a16="http://schemas.microsoft.com/office/drawing/2014/main" id="{D4E5F8C9-AF32-4946-992C-1678C8069F20}"/>
                </a:ext>
              </a:extLst>
            </p:cNvPr>
            <p:cNvSpPr txBox="1">
              <a:spLocks/>
            </p:cNvSpPr>
            <p:nvPr/>
          </p:nvSpPr>
          <p:spPr bwMode="gray">
            <a:xfrm>
              <a:off x="4545536" y="3686627"/>
              <a:ext cx="1508444" cy="492443"/>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300"/>
                </a:spcBef>
                <a:buNone/>
              </a:pPr>
              <a:r>
                <a:rPr lang="en-US" sz="800" dirty="0"/>
                <a:t>While offered to IBM employees, badges also marketed to external learners and B2B</a:t>
              </a:r>
            </a:p>
          </p:txBody>
        </p:sp>
        <p:pic>
          <p:nvPicPr>
            <p:cNvPr id="50" name="Picture 49">
              <a:extLst>
                <a:ext uri="{FF2B5EF4-FFF2-40B4-BE49-F238E27FC236}">
                  <a16:creationId xmlns:a16="http://schemas.microsoft.com/office/drawing/2014/main" id="{27D461F6-97CF-41C4-B4EE-A7C7B8E64C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0293" y="3710476"/>
              <a:ext cx="289725" cy="171510"/>
            </a:xfrm>
            <a:prstGeom prst="rect">
              <a:avLst/>
            </a:prstGeom>
          </p:spPr>
        </p:pic>
      </p:grpSp>
      <p:sp>
        <p:nvSpPr>
          <p:cNvPr id="35" name="Text Placeholder 4">
            <a:extLst>
              <a:ext uri="{FF2B5EF4-FFF2-40B4-BE49-F238E27FC236}">
                <a16:creationId xmlns:a16="http://schemas.microsoft.com/office/drawing/2014/main" id="{AF57D479-0896-4822-AF41-FD59C95C35D1}"/>
              </a:ext>
            </a:extLst>
          </p:cNvPr>
          <p:cNvSpPr>
            <a:spLocks noGrp="1"/>
          </p:cNvSpPr>
          <p:nvPr>
            <p:ph type="body" sz="quarter" idx="19"/>
          </p:nvPr>
        </p:nvSpPr>
        <p:spPr>
          <a:xfrm>
            <a:off x="0" y="4467945"/>
            <a:ext cx="2840514" cy="166712"/>
          </a:xfrm>
        </p:spPr>
        <p:txBody>
          <a:bodyPr/>
          <a:lstStyle/>
          <a:p>
            <a:r>
              <a:rPr lang="en-US" dirty="0"/>
              <a:t>Count may include badges awarded for single-course programs.</a:t>
            </a:r>
          </a:p>
          <a:p>
            <a:r>
              <a:rPr lang="en-US" dirty="0"/>
              <a:t>Google launched a second certificate, IT Automation with Python, in January 2020</a:t>
            </a:r>
          </a:p>
        </p:txBody>
      </p:sp>
      <p:sp>
        <p:nvSpPr>
          <p:cNvPr id="41" name="TextBox 40">
            <a:extLst>
              <a:ext uri="{FF2B5EF4-FFF2-40B4-BE49-F238E27FC236}">
                <a16:creationId xmlns:a16="http://schemas.microsoft.com/office/drawing/2014/main" id="{3B1663D5-0D3A-4954-B7F2-995BFDB4D5FB}"/>
              </a:ext>
            </a:extLst>
          </p:cNvPr>
          <p:cNvSpPr txBox="1"/>
          <p:nvPr/>
        </p:nvSpPr>
        <p:spPr>
          <a:xfrm>
            <a:off x="885237" y="3469075"/>
            <a:ext cx="665382" cy="107722"/>
          </a:xfrm>
          <a:prstGeom prst="rect">
            <a:avLst/>
          </a:prstGeom>
          <a:noFill/>
        </p:spPr>
        <p:txBody>
          <a:bodyPr wrap="square" lIns="0" tIns="0" rIns="0" bIns="0" rtlCol="0">
            <a:spAutoFit/>
          </a:bodyPr>
          <a:lstStyle/>
          <a:p>
            <a:pPr algn="ctr">
              <a:spcBef>
                <a:spcPts val="500"/>
              </a:spcBef>
            </a:pPr>
            <a:r>
              <a:rPr lang="en-US" sz="700" b="1" dirty="0">
                <a:solidFill>
                  <a:schemeClr val="bg1"/>
                </a:solidFill>
              </a:rPr>
              <a:t>124,900</a:t>
            </a:r>
            <a:endParaRPr lang="en-US" sz="700" dirty="0">
              <a:solidFill>
                <a:schemeClr val="bg1"/>
              </a:solidFill>
            </a:endParaRPr>
          </a:p>
        </p:txBody>
      </p:sp>
      <p:sp>
        <p:nvSpPr>
          <p:cNvPr id="43" name="TextBox 42">
            <a:extLst>
              <a:ext uri="{FF2B5EF4-FFF2-40B4-BE49-F238E27FC236}">
                <a16:creationId xmlns:a16="http://schemas.microsoft.com/office/drawing/2014/main" id="{E9CD92FE-C3B6-4331-9EE0-EF5BDC225B12}"/>
              </a:ext>
            </a:extLst>
          </p:cNvPr>
          <p:cNvSpPr txBox="1"/>
          <p:nvPr/>
        </p:nvSpPr>
        <p:spPr>
          <a:xfrm>
            <a:off x="921191" y="3777567"/>
            <a:ext cx="593475" cy="107722"/>
          </a:xfrm>
          <a:prstGeom prst="rect">
            <a:avLst/>
          </a:prstGeom>
          <a:noFill/>
        </p:spPr>
        <p:txBody>
          <a:bodyPr wrap="square" lIns="0" tIns="0" rIns="0" bIns="0" rtlCol="0">
            <a:spAutoFit/>
          </a:bodyPr>
          <a:lstStyle/>
          <a:p>
            <a:pPr algn="ctr">
              <a:spcBef>
                <a:spcPts val="500"/>
              </a:spcBef>
            </a:pPr>
            <a:r>
              <a:rPr lang="en-US" sz="700" b="1" dirty="0">
                <a:solidFill>
                  <a:schemeClr val="bg1"/>
                </a:solidFill>
              </a:rPr>
              <a:t>187,500</a:t>
            </a:r>
          </a:p>
        </p:txBody>
      </p:sp>
    </p:spTree>
    <p:extLst>
      <p:ext uri="{BB962C8B-B14F-4D97-AF65-F5344CB8AC3E}">
        <p14:creationId xmlns:p14="http://schemas.microsoft.com/office/powerpoint/2010/main" val="44334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Blueprint for Growth_1.13.2020</Template>
  <TotalTime>0</TotalTime>
  <Words>1891</Words>
  <Application>Microsoft Office PowerPoint</Application>
  <PresentationFormat>Custom</PresentationFormat>
  <Paragraphs>137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Rockwell</vt:lpstr>
      <vt:lpstr>Verdana</vt:lpstr>
      <vt:lpstr>Wingdings</vt:lpstr>
      <vt:lpstr>1_EAB1 4x3 On-screen</vt:lpstr>
      <vt:lpstr>What Constitutes a Certificate?</vt:lpstr>
      <vt:lpstr>Defining Our Terms</vt:lpstr>
      <vt:lpstr>For-Credit Certificates a Community College Market</vt:lpstr>
      <vt:lpstr>Fast Growth, But Small Market at Graduate Level</vt:lpstr>
      <vt:lpstr>Big Tech Creates Its Own Certificate Market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2020-01-17T13:52:49Z</dcterms:created>
  <dcterms:modified xsi:type="dcterms:W3CDTF">2021-01-06T20:21:13Z</dcterms:modified>
  <cp:category/>
</cp:coreProperties>
</file>