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7"/>
  </p:notesMasterIdLst>
  <p:handoutMasterIdLst>
    <p:handoutMasterId r:id="rId28"/>
  </p:handoutMasterIdLst>
  <p:sldIdLst>
    <p:sldId id="332" r:id="rId2"/>
    <p:sldId id="628" r:id="rId3"/>
    <p:sldId id="638" r:id="rId4"/>
    <p:sldId id="640" r:id="rId5"/>
    <p:sldId id="328" r:id="rId6"/>
    <p:sldId id="645" r:id="rId7"/>
    <p:sldId id="354" r:id="rId8"/>
    <p:sldId id="350" r:id="rId9"/>
    <p:sldId id="1439" r:id="rId10"/>
    <p:sldId id="1463" r:id="rId11"/>
    <p:sldId id="630" r:id="rId12"/>
    <p:sldId id="633" r:id="rId13"/>
    <p:sldId id="1398" r:id="rId14"/>
    <p:sldId id="1476" r:id="rId15"/>
    <p:sldId id="279" r:id="rId16"/>
    <p:sldId id="1416" r:id="rId17"/>
    <p:sldId id="1479" r:id="rId18"/>
    <p:sldId id="629" r:id="rId19"/>
    <p:sldId id="646" r:id="rId20"/>
    <p:sldId id="637" r:id="rId21"/>
    <p:sldId id="642" r:id="rId22"/>
    <p:sldId id="647" r:id="rId23"/>
    <p:sldId id="1477" r:id="rId24"/>
    <p:sldId id="1478" r:id="rId25"/>
    <p:sldId id="1467" r:id="rId26"/>
  </p:sldIdLst>
  <p:sldSz cx="6400800" cy="4800600"/>
  <p:notesSz cx="6950075" cy="9236075"/>
  <p:custDataLst>
    <p:tags r:id="rId29"/>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6D1D42-44EF-4248-9893-94459A298224}">
          <p14:sldIdLst>
            <p14:sldId id="332"/>
          </p14:sldIdLst>
        </p14:section>
        <p14:section name="Higher education's change imperative" id="{1A6F382A-443D-4D1D-9ED3-DE7012119F2C}">
          <p14:sldIdLst>
            <p14:sldId id="628"/>
            <p14:sldId id="638"/>
            <p14:sldId id="640"/>
          </p14:sldIdLst>
        </p14:section>
        <p14:section name="DX: A process of constant innovation" id="{0E985A11-C5CA-4085-BAC5-00EA62509F7D}">
          <p14:sldIdLst>
            <p14:sldId id="328"/>
            <p14:sldId id="645"/>
            <p14:sldId id="354"/>
            <p14:sldId id="350"/>
            <p14:sldId id="1439"/>
            <p14:sldId id="1463"/>
          </p14:sldIdLst>
        </p14:section>
        <p14:section name="Opportunities for HE" id="{7B63076B-AD1E-4E7C-8A61-984B1D09C7D0}">
          <p14:sldIdLst>
            <p14:sldId id="630"/>
            <p14:sldId id="633"/>
            <p14:sldId id="1398"/>
            <p14:sldId id="1476"/>
            <p14:sldId id="279"/>
            <p14:sldId id="1416"/>
            <p14:sldId id="1479"/>
          </p14:sldIdLst>
        </p14:section>
        <p14:section name="Determining our path forward" id="{88D29D36-2E89-4FEA-B826-34740D45F91C}">
          <p14:sldIdLst>
            <p14:sldId id="629"/>
            <p14:sldId id="646"/>
            <p14:sldId id="637"/>
            <p14:sldId id="642"/>
            <p14:sldId id="647"/>
            <p14:sldId id="1477"/>
            <p14:sldId id="1478"/>
            <p14:sldId id="14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3"/>
    <a:srgbClr val="E0F1F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6" autoAdjust="0"/>
    <p:restoredTop sz="73214" autoAdjust="0"/>
  </p:normalViewPr>
  <p:slideViewPr>
    <p:cSldViewPr snapToGrid="0" showGuides="1">
      <p:cViewPr>
        <p:scale>
          <a:sx n="75" d="100"/>
          <a:sy n="75" d="100"/>
        </p:scale>
        <p:origin x="1764" y="1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1572"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32695457285152E-2"/>
          <c:y val="0"/>
          <c:w val="0.87092759084582672"/>
          <c:h val="0.77749167318997403"/>
        </c:manualLayout>
      </c:layout>
      <c:areaChart>
        <c:grouping val="stacked"/>
        <c:varyColors val="0"/>
        <c:ser>
          <c:idx val="0"/>
          <c:order val="0"/>
          <c:tx>
            <c:strRef>
              <c:f>Sheet1!$A$2</c:f>
              <c:strCache>
                <c:ptCount val="1"/>
                <c:pt idx="0">
                  <c:v>Automation</c:v>
                </c:pt>
              </c:strCache>
            </c:strRef>
          </c:tx>
          <c:spPr>
            <a:solidFill>
              <a:schemeClr val="accent1"/>
            </a:solidFill>
            <a:ln>
              <a:noFill/>
            </a:ln>
            <a:effectLst/>
          </c:spPr>
          <c:cat>
            <c:numRef>
              <c:f>Sheet1!$B$1:$K$1</c:f>
              <c:numCache>
                <c:formatCode>General</c:formatCode>
                <c:ptCount val="10"/>
                <c:pt idx="0">
                  <c:v>1940</c:v>
                </c:pt>
                <c:pt idx="1">
                  <c:v>1950</c:v>
                </c:pt>
                <c:pt idx="2">
                  <c:v>1960</c:v>
                </c:pt>
                <c:pt idx="3">
                  <c:v>1970</c:v>
                </c:pt>
                <c:pt idx="4">
                  <c:v>1980</c:v>
                </c:pt>
                <c:pt idx="5">
                  <c:v>1990</c:v>
                </c:pt>
                <c:pt idx="6">
                  <c:v>2000</c:v>
                </c:pt>
                <c:pt idx="7">
                  <c:v>2010</c:v>
                </c:pt>
                <c:pt idx="8">
                  <c:v>2020</c:v>
                </c:pt>
                <c:pt idx="9">
                  <c:v>2030</c:v>
                </c:pt>
              </c:numCache>
            </c:numRef>
          </c:cat>
          <c:val>
            <c:numRef>
              <c:f>Sheet1!$B$2:$K$2</c:f>
              <c:numCache>
                <c:formatCode>General</c:formatCode>
                <c:ptCount val="10"/>
                <c:pt idx="0">
                  <c:v>40</c:v>
                </c:pt>
                <c:pt idx="1">
                  <c:v>50</c:v>
                </c:pt>
                <c:pt idx="2">
                  <c:v>60</c:v>
                </c:pt>
                <c:pt idx="3">
                  <c:v>62</c:v>
                </c:pt>
                <c:pt idx="4">
                  <c:v>65</c:v>
                </c:pt>
                <c:pt idx="5">
                  <c:v>63</c:v>
                </c:pt>
                <c:pt idx="6">
                  <c:v>62</c:v>
                </c:pt>
                <c:pt idx="7">
                  <c:v>70</c:v>
                </c:pt>
                <c:pt idx="8">
                  <c:v>72</c:v>
                </c:pt>
                <c:pt idx="9">
                  <c:v>73</c:v>
                </c:pt>
              </c:numCache>
            </c:numRef>
          </c:val>
          <c:extLst>
            <c:ext xmlns:c16="http://schemas.microsoft.com/office/drawing/2014/chart" uri="{C3380CC4-5D6E-409C-BE32-E72D297353CC}">
              <c16:uniqueId val="{00000000-6B2E-4408-A5F5-7355F666B690}"/>
            </c:ext>
          </c:extLst>
        </c:ser>
        <c:ser>
          <c:idx val="1"/>
          <c:order val="1"/>
          <c:tx>
            <c:strRef>
              <c:f>Sheet1!$A$3</c:f>
              <c:strCache>
                <c:ptCount val="1"/>
                <c:pt idx="0">
                  <c:v>Efficiency</c:v>
                </c:pt>
              </c:strCache>
            </c:strRef>
          </c:tx>
          <c:spPr>
            <a:solidFill>
              <a:schemeClr val="accent5"/>
            </a:solidFill>
            <a:ln>
              <a:noFill/>
            </a:ln>
            <a:effectLst/>
          </c:spPr>
          <c:cat>
            <c:numRef>
              <c:f>Sheet1!$B$1:$K$1</c:f>
              <c:numCache>
                <c:formatCode>General</c:formatCode>
                <c:ptCount val="10"/>
                <c:pt idx="0">
                  <c:v>1940</c:v>
                </c:pt>
                <c:pt idx="1">
                  <c:v>1950</c:v>
                </c:pt>
                <c:pt idx="2">
                  <c:v>1960</c:v>
                </c:pt>
                <c:pt idx="3">
                  <c:v>1970</c:v>
                </c:pt>
                <c:pt idx="4">
                  <c:v>1980</c:v>
                </c:pt>
                <c:pt idx="5">
                  <c:v>1990</c:v>
                </c:pt>
                <c:pt idx="6">
                  <c:v>2000</c:v>
                </c:pt>
                <c:pt idx="7">
                  <c:v>2010</c:v>
                </c:pt>
                <c:pt idx="8">
                  <c:v>2020</c:v>
                </c:pt>
                <c:pt idx="9">
                  <c:v>2030</c:v>
                </c:pt>
              </c:numCache>
            </c:numRef>
          </c:cat>
          <c:val>
            <c:numRef>
              <c:f>Sheet1!$B$3:$K$3</c:f>
              <c:numCache>
                <c:formatCode>General</c:formatCode>
                <c:ptCount val="10"/>
                <c:pt idx="0">
                  <c:v>0</c:v>
                </c:pt>
                <c:pt idx="1">
                  <c:v>0</c:v>
                </c:pt>
                <c:pt idx="2">
                  <c:v>20</c:v>
                </c:pt>
                <c:pt idx="3">
                  <c:v>80</c:v>
                </c:pt>
                <c:pt idx="4">
                  <c:v>83</c:v>
                </c:pt>
                <c:pt idx="5">
                  <c:v>88</c:v>
                </c:pt>
                <c:pt idx="6">
                  <c:v>90</c:v>
                </c:pt>
                <c:pt idx="7">
                  <c:v>93</c:v>
                </c:pt>
                <c:pt idx="8">
                  <c:v>94</c:v>
                </c:pt>
                <c:pt idx="9">
                  <c:v>95</c:v>
                </c:pt>
              </c:numCache>
            </c:numRef>
          </c:val>
          <c:extLst>
            <c:ext xmlns:c16="http://schemas.microsoft.com/office/drawing/2014/chart" uri="{C3380CC4-5D6E-409C-BE32-E72D297353CC}">
              <c16:uniqueId val="{00000001-6B2E-4408-A5F5-7355F666B690}"/>
            </c:ext>
          </c:extLst>
        </c:ser>
        <c:ser>
          <c:idx val="2"/>
          <c:order val="2"/>
          <c:tx>
            <c:strRef>
              <c:f>Sheet1!$A$4</c:f>
              <c:strCache>
                <c:ptCount val="1"/>
                <c:pt idx="0">
                  <c:v>Effectiveness</c:v>
                </c:pt>
              </c:strCache>
            </c:strRef>
          </c:tx>
          <c:spPr>
            <a:solidFill>
              <a:schemeClr val="accent6"/>
            </a:solidFill>
            <a:ln>
              <a:noFill/>
            </a:ln>
            <a:effectLst/>
          </c:spPr>
          <c:cat>
            <c:numRef>
              <c:f>Sheet1!$B$1:$K$1</c:f>
              <c:numCache>
                <c:formatCode>General</c:formatCode>
                <c:ptCount val="10"/>
                <c:pt idx="0">
                  <c:v>1940</c:v>
                </c:pt>
                <c:pt idx="1">
                  <c:v>1950</c:v>
                </c:pt>
                <c:pt idx="2">
                  <c:v>1960</c:v>
                </c:pt>
                <c:pt idx="3">
                  <c:v>1970</c:v>
                </c:pt>
                <c:pt idx="4">
                  <c:v>1980</c:v>
                </c:pt>
                <c:pt idx="5">
                  <c:v>1990</c:v>
                </c:pt>
                <c:pt idx="6">
                  <c:v>2000</c:v>
                </c:pt>
                <c:pt idx="7">
                  <c:v>2010</c:v>
                </c:pt>
                <c:pt idx="8">
                  <c:v>2020</c:v>
                </c:pt>
                <c:pt idx="9">
                  <c:v>2030</c:v>
                </c:pt>
              </c:numCache>
            </c:numRef>
          </c:cat>
          <c:val>
            <c:numRef>
              <c:f>Sheet1!$B$4:$K$4</c:f>
              <c:numCache>
                <c:formatCode>General</c:formatCode>
                <c:ptCount val="10"/>
                <c:pt idx="0">
                  <c:v>0</c:v>
                </c:pt>
                <c:pt idx="1">
                  <c:v>0</c:v>
                </c:pt>
                <c:pt idx="2">
                  <c:v>0</c:v>
                </c:pt>
                <c:pt idx="3">
                  <c:v>0</c:v>
                </c:pt>
                <c:pt idx="4">
                  <c:v>0</c:v>
                </c:pt>
                <c:pt idx="5">
                  <c:v>50</c:v>
                </c:pt>
                <c:pt idx="6">
                  <c:v>55</c:v>
                </c:pt>
                <c:pt idx="7">
                  <c:v>58</c:v>
                </c:pt>
                <c:pt idx="8">
                  <c:v>59</c:v>
                </c:pt>
                <c:pt idx="9">
                  <c:v>60</c:v>
                </c:pt>
              </c:numCache>
            </c:numRef>
          </c:val>
          <c:extLst>
            <c:ext xmlns:c16="http://schemas.microsoft.com/office/drawing/2014/chart" uri="{C3380CC4-5D6E-409C-BE32-E72D297353CC}">
              <c16:uniqueId val="{00000002-6B2E-4408-A5F5-7355F666B690}"/>
            </c:ext>
          </c:extLst>
        </c:ser>
        <c:ser>
          <c:idx val="3"/>
          <c:order val="3"/>
          <c:tx>
            <c:strRef>
              <c:f>Sheet1!$A$5</c:f>
              <c:strCache>
                <c:ptCount val="1"/>
                <c:pt idx="0">
                  <c:v>Innovation</c:v>
                </c:pt>
              </c:strCache>
            </c:strRef>
          </c:tx>
          <c:spPr>
            <a:solidFill>
              <a:schemeClr val="tx2"/>
            </a:solidFill>
            <a:ln>
              <a:noFill/>
            </a:ln>
            <a:effectLst/>
          </c:spPr>
          <c:cat>
            <c:numRef>
              <c:f>Sheet1!$B$1:$K$1</c:f>
              <c:numCache>
                <c:formatCode>General</c:formatCode>
                <c:ptCount val="10"/>
                <c:pt idx="0">
                  <c:v>1940</c:v>
                </c:pt>
                <c:pt idx="1">
                  <c:v>1950</c:v>
                </c:pt>
                <c:pt idx="2">
                  <c:v>1960</c:v>
                </c:pt>
                <c:pt idx="3">
                  <c:v>1970</c:v>
                </c:pt>
                <c:pt idx="4">
                  <c:v>1980</c:v>
                </c:pt>
                <c:pt idx="5">
                  <c:v>1990</c:v>
                </c:pt>
                <c:pt idx="6">
                  <c:v>2000</c:v>
                </c:pt>
                <c:pt idx="7">
                  <c:v>2010</c:v>
                </c:pt>
                <c:pt idx="8">
                  <c:v>2020</c:v>
                </c:pt>
                <c:pt idx="9">
                  <c:v>2030</c:v>
                </c:pt>
              </c:numCache>
            </c:numRef>
          </c:cat>
          <c:val>
            <c:numRef>
              <c:f>Sheet1!$B$5:$K$5</c:f>
              <c:numCache>
                <c:formatCode>General</c:formatCode>
                <c:ptCount val="10"/>
                <c:pt idx="0">
                  <c:v>0</c:v>
                </c:pt>
                <c:pt idx="1">
                  <c:v>0</c:v>
                </c:pt>
                <c:pt idx="2">
                  <c:v>0</c:v>
                </c:pt>
                <c:pt idx="3">
                  <c:v>0</c:v>
                </c:pt>
                <c:pt idx="4">
                  <c:v>0</c:v>
                </c:pt>
                <c:pt idx="5">
                  <c:v>0</c:v>
                </c:pt>
                <c:pt idx="6">
                  <c:v>0</c:v>
                </c:pt>
                <c:pt idx="7">
                  <c:v>10</c:v>
                </c:pt>
                <c:pt idx="8">
                  <c:v>120</c:v>
                </c:pt>
                <c:pt idx="9">
                  <c:v>190</c:v>
                </c:pt>
              </c:numCache>
            </c:numRef>
          </c:val>
          <c:extLst>
            <c:ext xmlns:c16="http://schemas.microsoft.com/office/drawing/2014/chart" uri="{C3380CC4-5D6E-409C-BE32-E72D297353CC}">
              <c16:uniqueId val="{00000003-6B2E-4408-A5F5-7355F666B690}"/>
            </c:ext>
          </c:extLst>
        </c:ser>
        <c:dLbls>
          <c:showLegendKey val="0"/>
          <c:showVal val="0"/>
          <c:showCatName val="0"/>
          <c:showSerName val="0"/>
          <c:showPercent val="0"/>
          <c:showBubbleSize val="0"/>
        </c:dLbls>
        <c:axId val="769204392"/>
        <c:axId val="769201648"/>
      </c:areaChart>
      <c:catAx>
        <c:axId val="7692043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69201648"/>
        <c:crosses val="autoZero"/>
        <c:auto val="1"/>
        <c:lblAlgn val="ctr"/>
        <c:lblOffset val="100"/>
        <c:noMultiLvlLbl val="0"/>
      </c:catAx>
      <c:valAx>
        <c:axId val="769201648"/>
        <c:scaling>
          <c:orientation val="minMax"/>
        </c:scaling>
        <c:delete val="1"/>
        <c:axPos val="l"/>
        <c:numFmt formatCode="General" sourceLinked="1"/>
        <c:majorTickMark val="none"/>
        <c:minorTickMark val="none"/>
        <c:tickLblPos val="nextTo"/>
        <c:crossAx val="769204392"/>
        <c:crosses val="autoZero"/>
        <c:crossBetween val="midCat"/>
      </c:valAx>
      <c:spPr>
        <a:noFill/>
        <a:ln w="25400">
          <a:noFill/>
        </a:ln>
        <a:effectLst/>
      </c:spPr>
    </c:plotArea>
    <c:legend>
      <c:legendPos val="b"/>
      <c:layout>
        <c:manualLayout>
          <c:xMode val="edge"/>
          <c:yMode val="edge"/>
          <c:x val="0.1219269059578893"/>
          <c:y val="0.85403816884838979"/>
          <c:w val="0.76488003404136717"/>
          <c:h val="6.67879015123109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0.48996</cdr:x>
      <cdr:y>0.71424</cdr:y>
    </cdr:from>
    <cdr:to>
      <cdr:x>0.55344</cdr:x>
      <cdr:y>0.78038</cdr:y>
    </cdr:to>
    <cdr:sp macro="" textlink="">
      <cdr:nvSpPr>
        <cdr:cNvPr id="2" name="TextBox 24">
          <a:extLst xmlns:a="http://schemas.openxmlformats.org/drawingml/2006/main">
            <a:ext uri="{FF2B5EF4-FFF2-40B4-BE49-F238E27FC236}">
              <a16:creationId xmlns:a16="http://schemas.microsoft.com/office/drawing/2014/main" id="{9E46FEC8-8691-4388-9C95-4CF71BC4A1CC}"/>
            </a:ext>
          </a:extLst>
        </cdr:cNvPr>
        <cdr:cNvSpPr txBox="1"/>
      </cdr:nvSpPr>
      <cdr:spPr>
        <a:xfrm xmlns:a="http://schemas.openxmlformats.org/drawingml/2006/main">
          <a:off x="2362767" y="2285846"/>
          <a:ext cx="306124" cy="2116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xmlns:a="http://schemas.openxmlformats.org/drawingml/2006/main">
          <a:r>
            <a:rPr lang="en-US" sz="800" dirty="0">
              <a:latin typeface="Verdana" panose="020B0604030504040204" pitchFamily="34" charset="0"/>
              <a:ea typeface="Verdana" panose="020B0604030504040204" pitchFamily="34" charset="0"/>
              <a:cs typeface="Verdana" panose="020B0604030504040204" pitchFamily="34" charset="0"/>
            </a:rPr>
            <a:t>Fax</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FC9A7D-59BC-4E8C-9E34-EDDC3F1E090E}"/>
              </a:ext>
            </a:extLst>
          </p:cNvPr>
          <p:cNvSpPr>
            <a:spLocks noGrp="1"/>
          </p:cNvSpPr>
          <p:nvPr>
            <p:ph type="hdr" sz="quarter"/>
          </p:nvPr>
        </p:nvSpPr>
        <p:spPr>
          <a:xfrm>
            <a:off x="1" y="0"/>
            <a:ext cx="3011699" cy="463408"/>
          </a:xfrm>
          <a:prstGeom prst="rect">
            <a:avLst/>
          </a:prstGeom>
        </p:spPr>
        <p:txBody>
          <a:bodyPr vert="horz" lIns="92488" tIns="46244" rIns="92488" bIns="46244" rtlCol="0"/>
          <a:lstStyle>
            <a:lvl1pPr algn="l">
              <a:defRPr sz="1200"/>
            </a:lvl1pPr>
          </a:lstStyle>
          <a:p>
            <a:endParaRPr lang="en-US"/>
          </a:p>
        </p:txBody>
      </p:sp>
      <p:sp>
        <p:nvSpPr>
          <p:cNvPr id="3" name="Date Placeholder 2">
            <a:extLst>
              <a:ext uri="{FF2B5EF4-FFF2-40B4-BE49-F238E27FC236}">
                <a16:creationId xmlns:a16="http://schemas.microsoft.com/office/drawing/2014/main" id="{CFA10C29-D0B8-4026-BBDF-C1A69223BF98}"/>
              </a:ext>
            </a:extLst>
          </p:cNvPr>
          <p:cNvSpPr>
            <a:spLocks noGrp="1"/>
          </p:cNvSpPr>
          <p:nvPr>
            <p:ph type="dt" sz="quarter" idx="1"/>
          </p:nvPr>
        </p:nvSpPr>
        <p:spPr>
          <a:xfrm>
            <a:off x="3936769" y="0"/>
            <a:ext cx="3011699" cy="463408"/>
          </a:xfrm>
          <a:prstGeom prst="rect">
            <a:avLst/>
          </a:prstGeom>
        </p:spPr>
        <p:txBody>
          <a:bodyPr vert="horz" lIns="92488" tIns="46244" rIns="92488" bIns="46244" rtlCol="0"/>
          <a:lstStyle>
            <a:lvl1pPr algn="r">
              <a:defRPr sz="1200"/>
            </a:lvl1pPr>
          </a:lstStyle>
          <a:p>
            <a:fld id="{C1893E2C-C7CF-4856-8103-DBB5BA30D42B}" type="datetimeFigureOut">
              <a:rPr lang="en-US" smtClean="0"/>
              <a:t>2/1/2021</a:t>
            </a:fld>
            <a:endParaRPr lang="en-US"/>
          </a:p>
        </p:txBody>
      </p:sp>
      <p:sp>
        <p:nvSpPr>
          <p:cNvPr id="4" name="Footer Placeholder 3">
            <a:extLst>
              <a:ext uri="{FF2B5EF4-FFF2-40B4-BE49-F238E27FC236}">
                <a16:creationId xmlns:a16="http://schemas.microsoft.com/office/drawing/2014/main" id="{156950EB-8503-42DB-BF61-64DE2B625C07}"/>
              </a:ext>
            </a:extLst>
          </p:cNvPr>
          <p:cNvSpPr>
            <a:spLocks noGrp="1"/>
          </p:cNvSpPr>
          <p:nvPr>
            <p:ph type="ftr" sz="quarter" idx="2"/>
          </p:nvPr>
        </p:nvSpPr>
        <p:spPr>
          <a:xfrm>
            <a:off x="1" y="8772670"/>
            <a:ext cx="3011699" cy="463407"/>
          </a:xfrm>
          <a:prstGeom prst="rect">
            <a:avLst/>
          </a:prstGeom>
        </p:spPr>
        <p:txBody>
          <a:bodyPr vert="horz" lIns="92488" tIns="46244" rIns="92488" bIns="462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E9AEE1-DBF8-4CA1-90BE-07C930CC4280}"/>
              </a:ext>
            </a:extLst>
          </p:cNvPr>
          <p:cNvSpPr>
            <a:spLocks noGrp="1"/>
          </p:cNvSpPr>
          <p:nvPr>
            <p:ph type="sldNum" sz="quarter" idx="3"/>
          </p:nvPr>
        </p:nvSpPr>
        <p:spPr>
          <a:xfrm>
            <a:off x="3936769" y="8772670"/>
            <a:ext cx="3011699" cy="463407"/>
          </a:xfrm>
          <a:prstGeom prst="rect">
            <a:avLst/>
          </a:prstGeom>
        </p:spPr>
        <p:txBody>
          <a:bodyPr vert="horz" lIns="92488" tIns="46244" rIns="92488" bIns="46244" rtlCol="0" anchor="b"/>
          <a:lstStyle>
            <a:lvl1pPr algn="r">
              <a:defRPr sz="1200"/>
            </a:lvl1pPr>
          </a:lstStyle>
          <a:p>
            <a:fld id="{2EB1314A-6F84-4EAE-ABF7-8B55F9094346}" type="slidenum">
              <a:rPr lang="en-US" smtClean="0"/>
              <a:t>‹#›</a:t>
            </a:fld>
            <a:endParaRPr lang="en-US"/>
          </a:p>
        </p:txBody>
      </p:sp>
    </p:spTree>
    <p:extLst>
      <p:ext uri="{BB962C8B-B14F-4D97-AF65-F5344CB8AC3E}">
        <p14:creationId xmlns:p14="http://schemas.microsoft.com/office/powerpoint/2010/main" val="226863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8"/>
          </a:xfrm>
          <a:prstGeom prst="rect">
            <a:avLst/>
          </a:prstGeom>
        </p:spPr>
        <p:txBody>
          <a:bodyPr vert="horz" lIns="92488" tIns="46244" rIns="92488" bIns="46244"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936769" y="0"/>
            <a:ext cx="3011699" cy="463408"/>
          </a:xfrm>
          <a:prstGeom prst="rect">
            <a:avLst/>
          </a:prstGeom>
        </p:spPr>
        <p:txBody>
          <a:bodyPr vert="horz" lIns="92488" tIns="46244" rIns="92488" bIns="46244" rtlCol="0"/>
          <a:lstStyle>
            <a:lvl1pPr algn="r">
              <a:defRPr sz="1200">
                <a:latin typeface="Verdana" panose="020B0604030504040204" pitchFamily="34" charset="0"/>
              </a:defRPr>
            </a:lvl1pPr>
          </a:lstStyle>
          <a:p>
            <a:fld id="{635E5181-CEC9-49C9-AE2F-31A35049DD97}" type="datetimeFigureOut">
              <a:rPr lang="en-US" smtClean="0"/>
              <a:pPr/>
              <a:t>2/1/2021</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88" tIns="46244" rIns="92488" bIns="46244" rtlCol="0" anchor="ctr"/>
          <a:lstStyle/>
          <a:p>
            <a:endParaRPr lang="en-US" dirty="0"/>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8" tIns="46244" rIns="92488" bIns="4624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772670"/>
            <a:ext cx="3011699" cy="463407"/>
          </a:xfrm>
          <a:prstGeom prst="rect">
            <a:avLst/>
          </a:prstGeom>
        </p:spPr>
        <p:txBody>
          <a:bodyPr vert="horz" lIns="92488" tIns="46244" rIns="92488" bIns="46244"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88" tIns="46244" rIns="92488" bIns="46244"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 Context:</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3"/>
                </a:solidFill>
              </a:rPr>
              <a:t>As technology’s role in the educational mission expands, higher education stakeholders are increasingly required to speak the language of IT. This</a:t>
            </a:r>
            <a:r>
              <a:rPr lang="en-US" sz="1200" baseline="0" dirty="0">
                <a:solidFill>
                  <a:schemeClr val="accent3"/>
                </a:solidFill>
              </a:rPr>
              <a:t> presentation is a ready-made educational tool for CIOs to engage non-technical constituents in mission-critical technology initiatives. </a:t>
            </a:r>
            <a:endParaRPr lang="en-US" b="0" dirty="0"/>
          </a:p>
          <a:p>
            <a:endParaRPr lang="en-US" b="0" dirty="0"/>
          </a:p>
          <a:p>
            <a:r>
              <a:rPr lang="en-US" b="0" dirty="0"/>
              <a:t>The</a:t>
            </a:r>
            <a:r>
              <a:rPr lang="en-US" b="0" baseline="0" dirty="0"/>
              <a:t> </a:t>
            </a:r>
            <a:r>
              <a:rPr lang="en-US" b="0" dirty="0"/>
              <a:t>content</a:t>
            </a:r>
            <a:r>
              <a:rPr lang="en-US" b="0" baseline="0" dirty="0"/>
              <a:t> in this presentation </a:t>
            </a:r>
            <a:r>
              <a:rPr lang="en-US" b="0" dirty="0"/>
              <a:t>was developed</a:t>
            </a:r>
            <a:r>
              <a:rPr lang="en-US" b="0" baseline="0" dirty="0"/>
              <a:t> by analysts in EAB’s IT Forum as part of our 2017 and 2020 research into “Digital Transformation” on behalf of 200+ CIOs and IT leaders across North America, the UK, Ireland, and Europe. Central to the argument of the IT Forum’s best practice insights was the necessity of campus-wide engagement in digital strategy, including executive buy-in to determine and implement a cohesive integration strategic plan. Further resources related to the study can be located at http://www.eab.com/digitaltransformation</a:t>
            </a:r>
          </a:p>
          <a:p>
            <a:endParaRPr lang="en-US" b="0" baseline="0" dirty="0"/>
          </a:p>
          <a:p>
            <a:r>
              <a:rPr lang="en-US" b="0" baseline="0" dirty="0"/>
              <a:t>To speak to a researcher regarding this material, please contact research@eab.com, citing “Digital Transformation: What It Is, and Why It Matters for Higher Education” in the subject line. </a:t>
            </a:r>
          </a:p>
          <a:p>
            <a:endParaRPr lang="en-US" b="0" baseline="0" dirty="0"/>
          </a:p>
          <a:p>
            <a:r>
              <a:rPr lang="en-US" b="0" i="1" baseline="0" dirty="0"/>
              <a:t>- Ron Yanosky, Director, IT Forum </a:t>
            </a:r>
            <a:endParaRPr lang="en-US" b="1" i="1"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a:t>
            </a:fld>
            <a:endParaRPr lang="en-US" dirty="0"/>
          </a:p>
        </p:txBody>
      </p:sp>
    </p:spTree>
    <p:extLst>
      <p:ext uri="{BB962C8B-B14F-4D97-AF65-F5344CB8AC3E}">
        <p14:creationId xmlns:p14="http://schemas.microsoft.com/office/powerpoint/2010/main" val="415885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dirty="0"/>
              <a:t>Teaching point: </a:t>
            </a:r>
            <a:r>
              <a:rPr lang="en-GB" b="0" dirty="0"/>
              <a:t>Our current perspective of what DX can do for HE looks different than it did before the pandemic</a:t>
            </a:r>
          </a:p>
          <a:p>
            <a:pPr marL="0" indent="0">
              <a:buFontTx/>
              <a:buNone/>
            </a:pPr>
            <a:endParaRPr lang="en-GB" b="0" dirty="0"/>
          </a:p>
          <a:p>
            <a:pPr marL="0" indent="0">
              <a:buFontTx/>
              <a:buNone/>
            </a:pPr>
            <a:r>
              <a:rPr lang="en-GB" b="1" dirty="0"/>
              <a:t>Editable opportunity: </a:t>
            </a:r>
            <a:r>
              <a:rPr lang="en-GB" b="0" dirty="0"/>
              <a:t>Fill in two additional ways the pandemic has impacted your perspective of digital transformation. Alternatively, this is also a good opportunity for group brainstorming with attendees.</a:t>
            </a:r>
            <a:endParaRPr lang="en-GB" b="1" dirty="0"/>
          </a:p>
          <a:p>
            <a:pPr marL="0" indent="0">
              <a:buFontTx/>
              <a:buNone/>
            </a:pPr>
            <a:endParaRPr lang="en-GB" b="0" dirty="0"/>
          </a:p>
          <a:p>
            <a:pPr marL="0" indent="0">
              <a:buFontTx/>
              <a:buNone/>
            </a:pPr>
            <a:r>
              <a:rPr lang="en-GB" b="1" dirty="0"/>
              <a:t>Draft scripting:</a:t>
            </a:r>
          </a:p>
          <a:p>
            <a:pPr marL="171450" indent="-171450">
              <a:buFontTx/>
              <a:buChar char="-"/>
            </a:pPr>
            <a:r>
              <a:rPr lang="en-GB" dirty="0"/>
              <a:t>I don’t think you’ll be shocked to hear me say that what digital transformation looks like NOW looked very different before the world seemingly turned upside down back in March 2020. </a:t>
            </a:r>
          </a:p>
          <a:p>
            <a:pPr marL="171450" indent="-171450">
              <a:buFontTx/>
              <a:buChar char="-"/>
            </a:pPr>
            <a:r>
              <a:rPr lang="en-GB" dirty="0"/>
              <a:t>I’ve captured on this slide [N] observations about the evolution of the conversation on DX. The rest of this story hasn’t been written yet, so these are far from written in stone. I’ll walk through each [and then invite you to brainstorm a couple of other ideas that are specific to how the pandemic has shaped our university perspective on DX].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 DX investments can differentiate your institution in the market and expand value: </a:t>
            </a:r>
            <a:r>
              <a:rPr lang="en-GB" sz="1800" dirty="0">
                <a:effectLst/>
                <a:latin typeface="Calibri" panose="020F0502020204030204" pitchFamily="34" charset="0"/>
                <a:ea typeface="Calibri" panose="020F0502020204030204" pitchFamily="34" charset="0"/>
                <a:cs typeface="Times New Roman" panose="02020603050405020304" pitchFamily="18" charset="0"/>
              </a:rPr>
              <a:t>Given HE’s general sluggishness to embrace digital change, snazzy digital projects helped us stand out from the majority of institutions in a wait-and-see mode about what would stick </a:t>
            </a:r>
            <a:r>
              <a:rPr lang="en-GB"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DX investments are necessary to avoid falling behind the pack: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great digital leap forward of 2020 – in terms of both universities’ capabilities and students’ expectations – means that digital interfaces and experiences are now table stakes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[Opportunity to pause for reflections or examples from the wider group. Prompt: virtual campus tours as a ‘nice-to-have’ becoming a necessity in 2020]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2) DX improves the on-campus experience of students and staff by deploying a web of interconnected applications and tools: </a:t>
            </a:r>
            <a:r>
              <a:rPr lang="en-GB" sz="1800" dirty="0">
                <a:effectLst/>
                <a:latin typeface="Calibri" panose="020F0502020204030204" pitchFamily="34" charset="0"/>
                <a:ea typeface="Calibri" panose="020F0502020204030204" pitchFamily="34" charset="0"/>
                <a:cs typeface="Times New Roman" panose="02020603050405020304" pitchFamily="18" charset="0"/>
              </a:rPr>
              <a:t>More infrastructure makes life on campus easier and more seamless </a:t>
            </a:r>
            <a:r>
              <a:rPr lang="en-US"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DX should widen the access of students and staff to a digital campus regardless of geographic or financial barriers:</a:t>
            </a:r>
            <a:r>
              <a:rPr lang="en-GB" sz="1800" dirty="0">
                <a:effectLst/>
                <a:latin typeface="Calibri" panose="020F0502020204030204" pitchFamily="34" charset="0"/>
                <a:ea typeface="Calibri" panose="020F0502020204030204" pitchFamily="34" charset="0"/>
                <a:cs typeface="Times New Roman" panose="02020603050405020304" pitchFamily="18" charset="0"/>
              </a:rPr>
              <a:t> Widening access to university must account for digital poverty and the need to work and learn from anywhere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[Opportunity to pause for reflections or examples from the wider group. Prompt: less focus on physical space in 2020, because of need to provide students and staff with ‘campus experiences’ from their homes]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3) DX can unlock a new operational end-state: </a:t>
            </a:r>
            <a:r>
              <a:rPr lang="en-GB" sz="1800" dirty="0">
                <a:effectLst/>
                <a:latin typeface="Calibri" panose="020F0502020204030204" pitchFamily="34" charset="0"/>
                <a:ea typeface="Calibri" panose="020F0502020204030204" pitchFamily="34" charset="0"/>
                <a:cs typeface="Times New Roman" panose="02020603050405020304" pitchFamily="18" charset="0"/>
              </a:rPr>
              <a:t>We used to do X, now we do Y </a:t>
            </a:r>
            <a:r>
              <a:rPr lang="en-GB"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DX can unlock an agile operating environment in which you can pivot between modalities, based on need: </a:t>
            </a:r>
            <a:r>
              <a:rPr lang="en-GB" sz="1800" dirty="0">
                <a:effectLst/>
                <a:latin typeface="Calibri" panose="020F0502020204030204" pitchFamily="34" charset="0"/>
                <a:ea typeface="Calibri" panose="020F0502020204030204" pitchFamily="34" charset="0"/>
                <a:cs typeface="Times New Roman" panose="02020603050405020304" pitchFamily="18" charset="0"/>
              </a:rPr>
              <a:t>We used to do A, now we can do B, C, and/or D—DX enables ‘digital dexterity’ rather than linear change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[Opportunity to pause for reflections or examples from the wider group. Prompt: teaching and learning in 2020 pivoting between modalities to provide flexible options]</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DISCUSSION: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Add your talking points here for rows 4 and 5, or use this time to brainstorm perspectives as a group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283373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Suggested</a:t>
            </a:r>
            <a:r>
              <a:rPr lang="en-US" b="1" i="1" baseline="0" dirty="0"/>
              <a:t> Scripting:</a:t>
            </a:r>
            <a:r>
              <a:rPr lang="en-US" b="1" i="0" baseline="0" dirty="0"/>
              <a:t> </a:t>
            </a:r>
            <a:r>
              <a:rPr lang="en-US" b="0" i="0" baseline="0" dirty="0"/>
              <a:t>This mandate for change, while critical, can feel overwhelming. And we’ve just seen a few examples of why this is particularly difficult in the higher education sector.  So let’s consider where this process is visible in higher education</a:t>
            </a:r>
            <a:r>
              <a:rPr lang="en-US" sz="1200" kern="1200" dirty="0">
                <a:solidFill>
                  <a:schemeClr val="tx1"/>
                </a:solidFill>
                <a:effectLst/>
                <a:latin typeface="Verdana" panose="020B0604030504040204" pitchFamily="34" charset="0"/>
                <a:ea typeface="+mn-ea"/>
                <a:cs typeface="+mn-cs"/>
              </a:rPr>
              <a:t>, and what opportunities these kind of technology improvements and problem-solving efforts might present for us.</a:t>
            </a:r>
          </a:p>
        </p:txBody>
      </p:sp>
      <p:sp>
        <p:nvSpPr>
          <p:cNvPr id="4" name="Slide Number Placeholder 3"/>
          <p:cNvSpPr>
            <a:spLocks noGrp="1"/>
          </p:cNvSpPr>
          <p:nvPr>
            <p:ph type="sldNum" sz="quarter" idx="10"/>
          </p:nvPr>
        </p:nvSpPr>
        <p:spPr/>
        <p:txBody>
          <a:bodyPr/>
          <a:lstStyle/>
          <a:p>
            <a:fld id="{BF4803AB-2594-4B0A-8DC3-A3880FE8631C}" type="slidenum">
              <a:rPr lang="en-US" smtClean="0"/>
              <a:pPr/>
              <a:t>11</a:t>
            </a:fld>
            <a:endParaRPr lang="en-US" dirty="0"/>
          </a:p>
        </p:txBody>
      </p:sp>
    </p:spTree>
    <p:extLst>
      <p:ext uri="{BB962C8B-B14F-4D97-AF65-F5344CB8AC3E}">
        <p14:creationId xmlns:p14="http://schemas.microsoft.com/office/powerpoint/2010/main" val="3379979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a:t>
            </a:r>
            <a:r>
              <a:rPr lang="en-US" sz="1200" kern="1200" dirty="0">
                <a:solidFill>
                  <a:schemeClr val="tx1"/>
                </a:solidFill>
                <a:effectLst/>
                <a:latin typeface="Verdana" panose="020B0604030504040204" pitchFamily="34" charset="0"/>
                <a:ea typeface="+mn-ea"/>
                <a:cs typeface="+mn-cs"/>
              </a:rPr>
              <a:t>: Digital transformation efforts have the power to improve the various value propositions of HE: teaching and learning, research, student experience, (and administration/cost models)</a:t>
            </a:r>
          </a:p>
          <a:p>
            <a:r>
              <a:rPr lang="en-US" sz="1200" kern="1200" dirty="0">
                <a:solidFill>
                  <a:schemeClr val="tx1"/>
                </a:solidFill>
                <a:effectLst/>
                <a:latin typeface="Verdana" panose="020B0604030504040204" pitchFamily="34" charset="0"/>
                <a:ea typeface="+mn-ea"/>
                <a:cs typeface="+mn-cs"/>
              </a:rPr>
              <a:t> </a:t>
            </a:r>
          </a:p>
          <a:p>
            <a:r>
              <a:rPr lang="en-US" sz="1200" b="1" kern="1200" dirty="0">
                <a:solidFill>
                  <a:schemeClr val="tx1"/>
                </a:solidFill>
                <a:effectLst/>
                <a:latin typeface="Verdana" panose="020B0604030504040204" pitchFamily="34" charset="0"/>
                <a:ea typeface="+mn-ea"/>
                <a:cs typeface="+mn-cs"/>
              </a:rPr>
              <a:t>Draft Scripting:</a:t>
            </a:r>
            <a:endParaRPr lang="en-US" sz="1200" kern="1200" dirty="0">
              <a:solidFill>
                <a:schemeClr val="tx1"/>
              </a:solidFill>
              <a:effectLst/>
              <a:latin typeface="Verdana" panose="020B0604030504040204" pitchFamily="34" charset="0"/>
              <a:ea typeface="+mn-ea"/>
              <a:cs typeface="+mn-cs"/>
            </a:endParaRPr>
          </a:p>
          <a:p>
            <a:pPr marL="171450" lvl="0" indent="-171450">
              <a:buFontTx/>
              <a:buChar char="-"/>
            </a:pPr>
            <a:r>
              <a:rPr lang="en-US" sz="1200" kern="1200" dirty="0">
                <a:solidFill>
                  <a:schemeClr val="tx1"/>
                </a:solidFill>
                <a:effectLst/>
                <a:latin typeface="Verdana" panose="020B0604030504040204" pitchFamily="34" charset="0"/>
                <a:ea typeface="+mn-ea"/>
                <a:cs typeface="+mn-cs"/>
              </a:rPr>
              <a:t>At the highest level, there are four things that universities and colleges do. For us, that means four broad areas where we can look to start maximizing the value that we provide. Maximizing the value to the people and groups that we serve, and moving closer toward accomplishing our institutional goals, and delivering on the missions that we live by.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In teaching and learning, we’re looking to promote effective pedagogies, support the academic success of students, and improve access to great teaching and mentors for learners from every background.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In research, it means increasing funding, perhaps through increasing the sustainability of our activity, or improving the effectiveness of the investigations ongoing among faculty by lightening their administrative burdens.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For campus experience, we’re looking at something especially crucial for the in-person education of tomorrow. Here, we need to be thinking about how the experience we provide can more fully support and propel the goals that we set ourselves as an institution.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And finally, in our administrative work, how can we isolate pain points in our processes, and drive efficiencies in our workflows by using existing and new technologies appropriately and effectively to address our problems.</a:t>
            </a:r>
          </a:p>
          <a:p>
            <a:pPr marL="171450" lvl="0" indent="-171450">
              <a:buFontTx/>
              <a:buChar char="-"/>
            </a:pPr>
            <a:r>
              <a:rPr lang="en-US" sz="1200" kern="1200" dirty="0">
                <a:solidFill>
                  <a:schemeClr val="tx1"/>
                </a:solidFill>
                <a:effectLst/>
                <a:latin typeface="Verdana" panose="020B0604030504040204" pitchFamily="34" charset="0"/>
                <a:ea typeface="+mn-ea"/>
                <a:cs typeface="+mn-cs"/>
              </a:rPr>
              <a:t>To look a little closer at some of these opportunities, it’s helpful to see what’s happening on a couple of other campuses around the world, as a reaction to, and an embrace of, the promise that digital transformation has for the world of higher education.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12</a:t>
            </a:fld>
            <a:endParaRPr lang="en-US" dirty="0"/>
          </a:p>
        </p:txBody>
      </p:sp>
    </p:spTree>
    <p:extLst>
      <p:ext uri="{BB962C8B-B14F-4D97-AF65-F5344CB8AC3E}">
        <p14:creationId xmlns:p14="http://schemas.microsoft.com/office/powerpoint/2010/main" val="3732205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dirty="0"/>
              <a:t>Teaching Point: </a:t>
            </a:r>
            <a:r>
              <a:rPr lang="en-GB" b="0" dirty="0"/>
              <a:t>Digital innovations can help institutions expand their reach beyond their immediate region</a:t>
            </a:r>
          </a:p>
          <a:p>
            <a:pPr marL="0" indent="0">
              <a:buFontTx/>
              <a:buNone/>
            </a:pPr>
            <a:endParaRPr lang="en-GB" b="0" dirty="0"/>
          </a:p>
          <a:p>
            <a:pPr marL="0" indent="0">
              <a:buFontTx/>
              <a:buNone/>
            </a:pPr>
            <a:r>
              <a:rPr lang="en-GB" b="1" i="1" dirty="0"/>
              <a:t>Note: </a:t>
            </a:r>
            <a:r>
              <a:rPr lang="en-GB" b="0" i="1" dirty="0"/>
              <a:t>Depending on your presentation time limit, this slide is optional. Feel free to select 2-3 snapshots from slides 13-17 to share in your meeting and delete the others.</a:t>
            </a:r>
            <a:endParaRPr lang="en-GB" b="1" i="1" dirty="0"/>
          </a:p>
          <a:p>
            <a:pPr marL="0" indent="0">
              <a:buFontTx/>
              <a:buNone/>
            </a:pPr>
            <a:endParaRPr lang="en-GB" b="0" dirty="0"/>
          </a:p>
          <a:p>
            <a:pPr marL="0" indent="0">
              <a:buFontTx/>
              <a:buNone/>
            </a:pPr>
            <a:r>
              <a:rPr lang="en-GB" b="1" dirty="0"/>
              <a:t>Draft Scripting:</a:t>
            </a:r>
          </a:p>
          <a:p>
            <a:pPr marL="171450" indent="-171450">
              <a:buFontTx/>
              <a:buChar char="-"/>
            </a:pPr>
            <a:r>
              <a:rPr lang="en-GB" sz="1800" dirty="0">
                <a:solidFill>
                  <a:srgbClr val="000000"/>
                </a:solidFill>
                <a:effectLst/>
                <a:latin typeface="Calibri" panose="020F0502020204030204" pitchFamily="34" charset="0"/>
                <a:ea typeface="Verdana" panose="020B0604030504040204" pitchFamily="34" charset="0"/>
              </a:rPr>
              <a:t>At Wayne State University, the marketing and recruitment teams’ small investment in cardboard VR goggles helped the institution expand brand recognition beyond their state borders, overhauling a stale marketing playbook</a:t>
            </a:r>
          </a:p>
          <a:p>
            <a:pPr marL="171450" indent="-171450">
              <a:buFontTx/>
              <a:buChar char="-"/>
            </a:pPr>
            <a:r>
              <a:rPr lang="en-GB" sz="1800" dirty="0">
                <a:solidFill>
                  <a:srgbClr val="000000"/>
                </a:solidFill>
                <a:effectLst/>
                <a:latin typeface="Calibri" panose="020F0502020204030204" pitchFamily="34" charset="0"/>
                <a:ea typeface="Calibri" panose="020F0502020204030204" pitchFamily="34" charset="0"/>
              </a:rPr>
              <a:t>The marketing and recruitment teams were disappointed in the diminishing returns of print collateral in reaching, and converting, out-of-state prospects</a:t>
            </a:r>
          </a:p>
          <a:p>
            <a:pPr marL="171450" indent="-171450">
              <a:buFontTx/>
              <a:buChar char="-"/>
            </a:pPr>
            <a:r>
              <a:rPr lang="en-GB" sz="1800" dirty="0">
                <a:solidFill>
                  <a:srgbClr val="000000"/>
                </a:solidFill>
                <a:effectLst/>
                <a:latin typeface="Calibri" panose="020F0502020204030204" pitchFamily="34" charset="0"/>
                <a:ea typeface="Calibri" panose="020F0502020204030204" pitchFamily="34" charset="0"/>
              </a:rPr>
              <a:t>They shifted strategy toward take-home virtual reality cardboard headsets. They branded the cardboard goggles and offered them at all recruitment events and on campus tours.</a:t>
            </a:r>
          </a:p>
          <a:p>
            <a:pPr marL="171450" indent="-171450">
              <a:buFontTx/>
              <a:buChar char="-"/>
            </a:pPr>
            <a:r>
              <a:rPr lang="en-GB" sz="1800" dirty="0">
                <a:solidFill>
                  <a:srgbClr val="000000"/>
                </a:solidFill>
                <a:effectLst/>
                <a:latin typeface="Calibri" panose="020F0502020204030204" pitchFamily="34" charset="0"/>
                <a:ea typeface="Calibri" panose="020F0502020204030204" pitchFamily="34" charset="0"/>
              </a:rPr>
              <a:t>Prospects were given instructions to access a university-produced VR app that has content about student life, academics, and athletic events.</a:t>
            </a:r>
            <a:endParaRPr lang="en-US" sz="1800" dirty="0">
              <a:solidFill>
                <a:schemeClr val="tx1"/>
              </a:solidFill>
              <a:effectLst/>
              <a:latin typeface="Times New Roman" panose="02020603050405020304" pitchFamily="18" charset="0"/>
              <a:ea typeface="Calibri" panose="020F0502020204030204" pitchFamily="34" charset="0"/>
            </a:endParaRPr>
          </a:p>
          <a:p>
            <a:pPr marL="171450" indent="-171450">
              <a:buFontTx/>
              <a:buChar char="-"/>
            </a:pPr>
            <a:r>
              <a:rPr lang="en-GB" sz="1800" dirty="0">
                <a:solidFill>
                  <a:srgbClr val="000000"/>
                </a:solidFill>
                <a:effectLst/>
                <a:latin typeface="Calibri" panose="020F0502020204030204" pitchFamily="34" charset="0"/>
                <a:ea typeface="Calibri" panose="020F0502020204030204" pitchFamily="34" charset="0"/>
              </a:rPr>
              <a:t>In their very first year they distributed 10,000 free Google Cardboard headsets at $2 per headset</a:t>
            </a:r>
          </a:p>
          <a:p>
            <a:pPr marL="171450" indent="-171450">
              <a:buFontTx/>
              <a:buChar char="-"/>
            </a:pPr>
            <a:r>
              <a:rPr lang="en-GB" sz="1800" dirty="0">
                <a:solidFill>
                  <a:srgbClr val="000000"/>
                </a:solidFill>
                <a:effectLst/>
                <a:latin typeface="Calibri" panose="020F0502020204030204" pitchFamily="34" charset="0"/>
                <a:ea typeface="Calibri" panose="020F0502020204030204" pitchFamily="34" charset="0"/>
              </a:rPr>
              <a:t>Wayne State tracked ‘recruitment interactions’ as a measure for success: i.e., How many prospects accessed the university’s VR content using the goggles? And they saw that students weren’t just keeping the goggles for their own purposes, but actually accessing the university-branded content. The university saw over 10k interactions with their content.</a:t>
            </a:r>
          </a:p>
          <a:p>
            <a:pPr marL="171450" indent="-171450">
              <a:buFontTx/>
              <a:buChar char="-"/>
            </a:pPr>
            <a:r>
              <a:rPr lang="en-GB" sz="1800" dirty="0">
                <a:solidFill>
                  <a:srgbClr val="000000"/>
                </a:solidFill>
                <a:effectLst/>
                <a:latin typeface="Calibri" panose="020F0502020204030204" pitchFamily="34" charset="0"/>
              </a:rPr>
              <a:t>A simple solution that used affordable technology to give out-of-state prospects a new opportunity to ‘see,’ ‘visit,’ and ‘feel’ campus while in their own homes. This is a great example of applying a low-tech, digital solution, to an institutional problem, to digitally transform prospects’ interaction with campus.</a:t>
            </a:r>
            <a:endParaRPr lang="en-GB"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13</a:t>
            </a:fld>
            <a:endParaRPr lang="en-US" dirty="0"/>
          </a:p>
        </p:txBody>
      </p:sp>
    </p:spTree>
    <p:extLst>
      <p:ext uri="{BB962C8B-B14F-4D97-AF65-F5344CB8AC3E}">
        <p14:creationId xmlns:p14="http://schemas.microsoft.com/office/powerpoint/2010/main" val="628498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Teaching point: </a:t>
            </a:r>
            <a:r>
              <a:rPr lang="en-GB" b="0" dirty="0"/>
              <a:t>AI bots can fall in the trap of being tech for tech’s sake, but have true transformational opportunity</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 </a:t>
            </a:r>
            <a:r>
              <a:rPr lang="en-GB" b="0" i="1" dirty="0"/>
              <a:t>Depending on your presentation time limit, this slide is optional. Feel free to select 2-3 snapshots from slides 13-17 to share in your meeting and delete the others.</a:t>
            </a:r>
            <a:endParaRPr lang="en-GB" b="0" dirty="0"/>
          </a:p>
          <a:p>
            <a:endParaRPr lang="en-GB" b="0" dirty="0"/>
          </a:p>
          <a:p>
            <a:r>
              <a:rPr lang="en-GB" b="1" dirty="0"/>
              <a:t>Draft scripting:</a:t>
            </a:r>
          </a:p>
          <a:p>
            <a:pPr marL="171450" indent="-171450">
              <a:buFontTx/>
              <a:buChar char="-"/>
            </a:pPr>
            <a:r>
              <a:rPr lang="en-GB" dirty="0"/>
              <a:t>We’ve all heard of universities’ experiments with AI – from Alexa Echo Dots installed in campus dorms, to Google homes in student common areas.</a:t>
            </a:r>
          </a:p>
          <a:p>
            <a:pPr marL="171450" indent="-171450">
              <a:buFontTx/>
              <a:buChar char="-"/>
            </a:pPr>
            <a:r>
              <a:rPr lang="en-GB" dirty="0"/>
              <a:t>AI bots can, at the baseline, answer students’ everyday questions about ongoing campus events. In this use case, AI bots are being primarily used to cater to students wants – it’s a nifty recruitment tool, it saves students’ a little bit of time from logging onto the university intranet to find equivalent information, and it answers questions immediately, at any hour (something our staff can’t always do)</a:t>
            </a:r>
          </a:p>
          <a:p>
            <a:pPr marL="171450" indent="-171450">
              <a:buFontTx/>
              <a:buChar char="-"/>
            </a:pPr>
            <a:r>
              <a:rPr lang="en-GB" dirty="0"/>
              <a:t>The more transformational use of AI bots however, is to nudge students toward success-oriented behaviours, based on the institutional data we already have</a:t>
            </a:r>
          </a:p>
          <a:p>
            <a:pPr marL="171450" indent="-171450">
              <a:buFontTx/>
              <a:buChar char="-"/>
            </a:pPr>
            <a:r>
              <a:rPr lang="en-GB" dirty="0"/>
              <a:t>Universities like Lancaster University, and the University of New South Wales, are experimenting with linking AI bots to the university LMS to give students individualised support and nudge them toward success</a:t>
            </a:r>
          </a:p>
          <a:p>
            <a:pPr marL="171450" indent="-171450">
              <a:buFontTx/>
              <a:buChar char="-"/>
            </a:pPr>
            <a:r>
              <a:rPr lang="en-GB" dirty="0"/>
              <a:t>For example, if a student fails to attend lectures for several days in a row, UNSW’s ‘Question Bot’ flags them as ‘at-risk,’ and directs them to support</a:t>
            </a:r>
          </a:p>
          <a:p>
            <a:pPr marL="171450" indent="-171450">
              <a:buFontTx/>
              <a:buChar char="-"/>
            </a:pPr>
            <a:r>
              <a:rPr lang="en-GB" dirty="0"/>
              <a:t>AI bots are a great example of how technology itself is not necessarily transformational, but how it can be leveraged to inflect real impact and change. Two uses of AI bots, with two very different goals and outcomes</a:t>
            </a:r>
          </a:p>
        </p:txBody>
      </p:sp>
      <p:sp>
        <p:nvSpPr>
          <p:cNvPr id="4" name="Slide Number Placeholder 3"/>
          <p:cNvSpPr>
            <a:spLocks noGrp="1"/>
          </p:cNvSpPr>
          <p:nvPr>
            <p:ph type="sldNum" sz="quarter" idx="5"/>
          </p:nvPr>
        </p:nvSpPr>
        <p:spPr/>
        <p:txBody>
          <a:bodyPr/>
          <a:lstStyle/>
          <a:p>
            <a:pPr defTabSz="522505">
              <a:defRPr/>
            </a:pPr>
            <a:fld id="{BF4803AB-2594-4B0A-8DC3-A3880FE8631C}" type="slidenum">
              <a:rPr lang="en-US" sz="1200">
                <a:solidFill>
                  <a:prstClr val="black"/>
                </a:solidFill>
              </a:rPr>
              <a:pPr defTabSz="522505">
                <a:defRPr/>
              </a:pPr>
              <a:t>14</a:t>
            </a:fld>
            <a:endParaRPr lang="en-US" sz="1200" dirty="0">
              <a:solidFill>
                <a:prstClr val="black"/>
              </a:solidFill>
            </a:endParaRPr>
          </a:p>
        </p:txBody>
      </p:sp>
    </p:spTree>
    <p:extLst>
      <p:ext uri="{BB962C8B-B14F-4D97-AF65-F5344CB8AC3E}">
        <p14:creationId xmlns:p14="http://schemas.microsoft.com/office/powerpoint/2010/main" val="2875440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kern="1200" dirty="0">
                <a:solidFill>
                  <a:schemeClr val="tx1"/>
                </a:solidFill>
                <a:effectLst/>
                <a:latin typeface="Verdana" panose="020B0604030504040204" pitchFamily="34" charset="0"/>
                <a:ea typeface="+mn-ea"/>
                <a:cs typeface="+mn-cs"/>
              </a:rPr>
              <a:t>Teaching Point</a:t>
            </a:r>
            <a:r>
              <a:rPr lang="en-US" sz="1800" kern="1200" dirty="0">
                <a:solidFill>
                  <a:schemeClr val="tx1"/>
                </a:solidFill>
                <a:effectLst/>
                <a:latin typeface="Verdana" panose="020B0604030504040204" pitchFamily="34" charset="0"/>
                <a:ea typeface="+mn-ea"/>
                <a:cs typeface="+mn-cs"/>
              </a:rPr>
              <a:t>: Proactive campus redesign can put student needs at the center.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1" kern="1200" dirty="0">
              <a:solidFill>
                <a:schemeClr val="tx1"/>
              </a:solidFill>
              <a:effectLst/>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t>Note: </a:t>
            </a:r>
            <a:r>
              <a:rPr lang="en-GB" sz="1800" b="0" i="1" dirty="0"/>
              <a:t>Depending on your presentation time limit, this slide is optional. Feel free to select 2-3 snapshots from slides 13-17 to share in your meeting and delete the others.</a:t>
            </a:r>
            <a:endParaRPr lang="en-GB" sz="1800" b="1" i="1" dirty="0"/>
          </a:p>
          <a:p>
            <a:endParaRPr lang="en-US" sz="1800" kern="1200" dirty="0">
              <a:solidFill>
                <a:schemeClr val="tx1"/>
              </a:solidFill>
              <a:effectLst/>
              <a:latin typeface="Verdana" panose="020B0604030504040204" pitchFamily="34" charset="0"/>
              <a:ea typeface="+mn-ea"/>
              <a:cs typeface="+mn-cs"/>
            </a:endParaRPr>
          </a:p>
          <a:p>
            <a:r>
              <a:rPr lang="en-US" sz="1800" b="1" kern="1200" dirty="0">
                <a:solidFill>
                  <a:schemeClr val="tx1"/>
                </a:solidFill>
                <a:effectLst/>
                <a:latin typeface="Verdana" panose="020B0604030504040204" pitchFamily="34" charset="0"/>
                <a:ea typeface="+mn-ea"/>
                <a:cs typeface="+mn-cs"/>
              </a:rPr>
              <a:t>Draft Scripting:</a:t>
            </a:r>
            <a:endParaRPr lang="en-US" sz="1800" kern="1200" dirty="0">
              <a:solidFill>
                <a:schemeClr val="tx1"/>
              </a:solidFill>
              <a:effectLst/>
              <a:latin typeface="Verdana" panose="020B0604030504040204" pitchFamily="34" charset="0"/>
              <a:ea typeface="+mn-ea"/>
              <a:cs typeface="+mn-cs"/>
            </a:endParaRPr>
          </a:p>
          <a:p>
            <a:pPr marL="171450" lvl="0" indent="-171450">
              <a:buFontTx/>
              <a:buChar char="-"/>
            </a:pPr>
            <a:r>
              <a:rPr lang="en-US" sz="1800" kern="1200" dirty="0">
                <a:solidFill>
                  <a:schemeClr val="tx1"/>
                </a:solidFill>
                <a:effectLst/>
                <a:latin typeface="Verdana" panose="020B0604030504040204" pitchFamily="34" charset="0"/>
                <a:ea typeface="+mn-ea"/>
                <a:cs typeface="+mn-cs"/>
              </a:rPr>
              <a:t>This related example helps give a sense of how far AI bots can go down the path of true transformation</a:t>
            </a:r>
          </a:p>
          <a:p>
            <a:pPr marL="171450" lvl="0" indent="-171450">
              <a:buFontTx/>
              <a:buChar char="-"/>
            </a:pPr>
            <a:r>
              <a:rPr lang="en-US" sz="1800" kern="1200" dirty="0">
                <a:solidFill>
                  <a:schemeClr val="tx1"/>
                </a:solidFill>
                <a:effectLst/>
                <a:latin typeface="Verdana" panose="020B0604030504040204" pitchFamily="34" charset="0"/>
                <a:ea typeface="+mn-ea"/>
                <a:cs typeface="+mn-cs"/>
              </a:rPr>
              <a:t>At Deakin University (in Australia), the institution’s leaders have, since 2012, been working on a plan to incorporate technology into their campus experience, and to promote the institution as a leader in digital innovation. Across five areas of their Digital Plan, they’ve been making investments to promote Mobility, Flexibility, Personalization, Collaboration, and Information at the institution.  </a:t>
            </a:r>
          </a:p>
          <a:p>
            <a:pPr marL="171450" lvl="0" indent="-171450">
              <a:buFontTx/>
              <a:buChar char="-"/>
            </a:pPr>
            <a:r>
              <a:rPr lang="en-US" sz="1800" kern="1200" dirty="0">
                <a:solidFill>
                  <a:schemeClr val="tx1"/>
                </a:solidFill>
                <a:effectLst/>
                <a:latin typeface="Verdana" panose="020B0604030504040204" pitchFamily="34" charset="0"/>
                <a:ea typeface="+mn-ea"/>
                <a:cs typeface="+mn-cs"/>
              </a:rPr>
              <a:t>While they’re doing lots of exciting things to advance this agenda – including investing heavily in their technology architecture – let’s focus on just one of the solutions they’ve put together, and the outcomes they’ve seen. </a:t>
            </a:r>
          </a:p>
          <a:p>
            <a:pPr marL="171450" lvl="0" indent="-171450">
              <a:buFontTx/>
              <a:buChar char="-"/>
            </a:pPr>
            <a:r>
              <a:rPr lang="en-US" sz="1800" kern="1200" dirty="0">
                <a:solidFill>
                  <a:schemeClr val="tx1"/>
                </a:solidFill>
                <a:effectLst/>
                <a:latin typeface="Verdana" panose="020B0604030504040204" pitchFamily="34" charset="0"/>
                <a:ea typeface="+mn-ea"/>
                <a:cs typeface="+mn-cs"/>
              </a:rPr>
              <a:t>By stepping forward as an early partner with Watson, IBM’s AI technology, they’ve managed to bring together an application they’re calling “Deakin Genie”, which is a voice- and text-activated, smart assistant that’s personalized to each of their students. It integrates academic calendars and LMS content with campus services and predictive analytics to provide direct, personalized support to every student that uses the app. Students can ask when their assignments are due, where to find a particular library book, or how to find someone to talk to about their projects, all in one Gen-Z-friendly interface. </a:t>
            </a:r>
          </a:p>
          <a:p>
            <a:pPr marL="171450" lvl="0" indent="-171450">
              <a:buFontTx/>
              <a:buChar char="-"/>
            </a:pPr>
            <a:r>
              <a:rPr lang="en-US" sz="1800" kern="1200" dirty="0">
                <a:solidFill>
                  <a:schemeClr val="tx1"/>
                </a:solidFill>
                <a:effectLst/>
                <a:latin typeface="Verdana" panose="020B0604030504040204" pitchFamily="34" charset="0"/>
                <a:ea typeface="+mn-ea"/>
                <a:cs typeface="+mn-cs"/>
              </a:rPr>
              <a:t>Deakin Scout folds location services into the Genie app, using </a:t>
            </a:r>
            <a:r>
              <a:rPr lang="en-US" sz="1800" kern="1200" dirty="0" err="1">
                <a:solidFill>
                  <a:schemeClr val="tx1"/>
                </a:solidFill>
                <a:effectLst/>
                <a:latin typeface="Verdana" panose="020B0604030504040204" pitchFamily="34" charset="0"/>
                <a:ea typeface="+mn-ea"/>
                <a:cs typeface="+mn-cs"/>
              </a:rPr>
              <a:t>geosensor</a:t>
            </a:r>
            <a:r>
              <a:rPr lang="en-US" sz="1800" kern="1200" dirty="0">
                <a:solidFill>
                  <a:schemeClr val="tx1"/>
                </a:solidFill>
                <a:effectLst/>
                <a:latin typeface="Verdana" panose="020B0604030504040204" pitchFamily="34" charset="0"/>
                <a:ea typeface="+mn-ea"/>
                <a:cs typeface="+mn-cs"/>
              </a:rPr>
              <a:t> networks and students’ personal information to pre-emptively offer location-based services and support to students</a:t>
            </a:r>
          </a:p>
          <a:p>
            <a:pPr marL="171450" lvl="0" indent="-171450">
              <a:buFontTx/>
              <a:buChar char="-"/>
            </a:pPr>
            <a:r>
              <a:rPr lang="en-GB" sz="1800" dirty="0">
                <a:solidFill>
                  <a:srgbClr val="000000"/>
                </a:solidFill>
                <a:effectLst/>
                <a:latin typeface="Calibri" panose="020F0502020204030204" pitchFamily="34" charset="0"/>
                <a:ea typeface="Calibri" panose="020F0502020204030204" pitchFamily="34" charset="0"/>
              </a:rPr>
              <a:t>So if you were a student that was strolling through the Deakin campus and it detected you were walking past the library it would say, "Hey, I see you're near the library, do you want to return your book? It's due in two days." If you walked a little bit further down, "Hey, looking for a quiet place to study? Try building A.“</a:t>
            </a:r>
            <a:endParaRPr lang="en-US"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15</a:t>
            </a:fld>
            <a:endParaRPr lang="en-US" dirty="0"/>
          </a:p>
        </p:txBody>
      </p:sp>
    </p:spTree>
    <p:extLst>
      <p:ext uri="{BB962C8B-B14F-4D97-AF65-F5344CB8AC3E}">
        <p14:creationId xmlns:p14="http://schemas.microsoft.com/office/powerpoint/2010/main" val="348091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Teaching point: </a:t>
            </a:r>
            <a:r>
              <a:rPr lang="en-GB" b="0" dirty="0"/>
              <a:t>Robotic Process Automation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frees staff time for more data analysis, and other complex tasks that were previously ignored because of the manual, repeated processes staff needed to complete each day</a:t>
            </a:r>
            <a:endParaRPr lang="en-GB" b="1"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 </a:t>
            </a:r>
            <a:r>
              <a:rPr lang="en-GB" b="0" i="1" dirty="0"/>
              <a:t>Depending on your presentation time limit, this slide is optional. Feel free to select 2-3 snapshots from slides 13-16 to share in your meeting and delete the others.</a:t>
            </a:r>
            <a:endParaRPr lang="en-GB" b="1" i="1" dirty="0"/>
          </a:p>
          <a:p>
            <a:endParaRPr lang="en-GB" b="1" dirty="0"/>
          </a:p>
          <a:p>
            <a:r>
              <a:rPr lang="en-GB" b="1" dirty="0"/>
              <a:t>Draft Scripting:</a:t>
            </a:r>
          </a:p>
          <a:p>
            <a:pPr marL="285750" indent="-285750">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Robotic Process Automation, or RPA, are software bots trained to mimic human behavior that can perform high-volume repeatable tasks</a:t>
            </a:r>
          </a:p>
          <a:p>
            <a:pPr marL="285750" indent="-285750">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Specifically, on the left you can see the characteristics of processes that are prime for RPA implementation; in short: high volume, multi-step, repetitive processes </a:t>
            </a:r>
          </a:p>
          <a:p>
            <a:pPr marL="285750" indent="-285750">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Specific to higher education, RPA can automate the upload of student documents, automate processes for booking rooms for meetings or conferences, and process purchase orders</a:t>
            </a:r>
          </a:p>
          <a:p>
            <a:pPr marL="285750" indent="-285750">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 nutshell, RPA can perform steps in processes that make “humans feel like robots.” Things like account reconciliation, transferring data across systems, tagging records</a:t>
            </a:r>
          </a:p>
          <a:p>
            <a:pPr marL="285750" indent="-285750">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University of Melbourne, a clear leader in RPA use, has seen repeated successes with their automation journey</a:t>
            </a:r>
          </a:p>
          <a:p>
            <a:pPr marL="285750" indent="-285750">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enrollment, to IT, and contract management, Melbourne has automated 22 processes across 5 functions, saving 10k hours of labor annually</a:t>
            </a:r>
          </a:p>
          <a:p>
            <a:pPr marL="285750" indent="-285750">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RPA allows Melbourne to free up staff time for more data analysis, and other complex tasks that were previously ignored because of the manual, repeated processes staff needed to complete each day</a:t>
            </a:r>
          </a:p>
          <a:p>
            <a:pPr marL="285750" indent="-285750">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forward, Melbourne is creating an RPA Champions program, to manage and oversee the scaling and integration of RPA technology across campus</a:t>
            </a:r>
          </a:p>
          <a:p>
            <a:pPr marL="285750" indent="-285750">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program will train internal staff to identify opportunities to leverage RPA within their functions</a:t>
            </a:r>
          </a:p>
          <a:p>
            <a:pPr marL="285750" indent="-285750">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way, Melbourne will be able to avoid expensive external hire, and encourage ground-up opportunities for RPA</a:t>
            </a:r>
          </a:p>
        </p:txBody>
      </p:sp>
      <p:sp>
        <p:nvSpPr>
          <p:cNvPr id="4" name="Slide Number Placeholder 3"/>
          <p:cNvSpPr>
            <a:spLocks noGrp="1"/>
          </p:cNvSpPr>
          <p:nvPr>
            <p:ph type="sldNum" sz="quarter" idx="5"/>
          </p:nvPr>
        </p:nvSpPr>
        <p:spPr/>
        <p:txBody>
          <a:bodyPr/>
          <a:lstStyle/>
          <a:p>
            <a:fld id="{BF4803AB-2594-4B0A-8DC3-A3880FE8631C}" type="slidenum">
              <a:rPr lang="en-US" smtClean="0"/>
              <a:pPr/>
              <a:t>16</a:t>
            </a:fld>
            <a:endParaRPr lang="en-US" dirty="0"/>
          </a:p>
        </p:txBody>
      </p:sp>
    </p:spTree>
    <p:extLst>
      <p:ext uri="{BB962C8B-B14F-4D97-AF65-F5344CB8AC3E}">
        <p14:creationId xmlns:p14="http://schemas.microsoft.com/office/powerpoint/2010/main" val="645266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Editable opportunity: </a:t>
            </a:r>
            <a:r>
              <a:rPr lang="en-GB" b="0" dirty="0"/>
              <a:t>Following in the style of the previous snapshots of interesting DX projects on other campuses, add in your own story of DX success on your campus. This is a great opportunity to show campus stakeholders the DX is accessible – and that it’s already underway right here, on campus.</a:t>
            </a:r>
            <a:endParaRPr lang="en-GB" b="1"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17</a:t>
            </a:fld>
            <a:endParaRPr lang="en-US" dirty="0"/>
          </a:p>
        </p:txBody>
      </p:sp>
    </p:spTree>
    <p:extLst>
      <p:ext uri="{BB962C8B-B14F-4D97-AF65-F5344CB8AC3E}">
        <p14:creationId xmlns:p14="http://schemas.microsoft.com/office/powerpoint/2010/main" val="3181825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Suggested</a:t>
            </a:r>
            <a:r>
              <a:rPr lang="en-US" b="1" i="1" baseline="0" dirty="0"/>
              <a:t> Scripting:</a:t>
            </a:r>
            <a:r>
              <a:rPr lang="en-US" b="1" i="0" baseline="0" dirty="0"/>
              <a:t> </a:t>
            </a:r>
            <a:r>
              <a:rPr lang="en-US" sz="1200" kern="1200" dirty="0">
                <a:solidFill>
                  <a:schemeClr val="tx1"/>
                </a:solidFill>
                <a:effectLst/>
                <a:latin typeface="Verdana" panose="020B0604030504040204" pitchFamily="34" charset="0"/>
                <a:ea typeface="+mn-ea"/>
                <a:cs typeface="+mn-cs"/>
              </a:rPr>
              <a:t>There are many other examples of projects large and small out there, and you may have heard of some that have piqued your interest, but now that we’ve seen what some other institutions are doing to acknowledge and embrace the possibilities of digital transformation, let’s close out by thinking specifically about our campus, and the path that we have ahead of us. </a:t>
            </a:r>
          </a:p>
        </p:txBody>
      </p:sp>
      <p:sp>
        <p:nvSpPr>
          <p:cNvPr id="4" name="Slide Number Placeholder 3"/>
          <p:cNvSpPr>
            <a:spLocks noGrp="1"/>
          </p:cNvSpPr>
          <p:nvPr>
            <p:ph type="sldNum" sz="quarter" idx="10"/>
          </p:nvPr>
        </p:nvSpPr>
        <p:spPr/>
        <p:txBody>
          <a:bodyPr/>
          <a:lstStyle/>
          <a:p>
            <a:fld id="{BF4803AB-2594-4B0A-8DC3-A3880FE8631C}" type="slidenum">
              <a:rPr lang="en-US" smtClean="0"/>
              <a:pPr/>
              <a:t>18</a:t>
            </a:fld>
            <a:endParaRPr lang="en-US" dirty="0"/>
          </a:p>
        </p:txBody>
      </p:sp>
    </p:spTree>
    <p:extLst>
      <p:ext uri="{BB962C8B-B14F-4D97-AF65-F5344CB8AC3E}">
        <p14:creationId xmlns:p14="http://schemas.microsoft.com/office/powerpoint/2010/main" val="1112245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a:t>
            </a:r>
            <a:r>
              <a:rPr lang="en-US" sz="1200" kern="1200" dirty="0">
                <a:solidFill>
                  <a:schemeClr val="tx1"/>
                </a:solidFill>
                <a:effectLst/>
                <a:latin typeface="Verdana" panose="020B0604030504040204" pitchFamily="34" charset="0"/>
                <a:ea typeface="+mn-ea"/>
                <a:cs typeface="+mn-cs"/>
              </a:rPr>
              <a:t>:  People and business engagement are the biggest contributor to successful digital transformation.</a:t>
            </a:r>
          </a:p>
          <a:p>
            <a:r>
              <a:rPr lang="en-US" sz="1200" kern="1200" dirty="0">
                <a:solidFill>
                  <a:schemeClr val="tx1"/>
                </a:solidFill>
                <a:effectLst/>
                <a:latin typeface="Verdana" panose="020B0604030504040204" pitchFamily="34" charset="0"/>
                <a:ea typeface="+mn-ea"/>
                <a:cs typeface="+mn-cs"/>
              </a:rPr>
              <a:t> </a:t>
            </a:r>
          </a:p>
          <a:p>
            <a:r>
              <a:rPr lang="en-US" sz="1200" b="1" kern="1200" dirty="0">
                <a:solidFill>
                  <a:schemeClr val="tx1"/>
                </a:solidFill>
                <a:effectLst/>
                <a:latin typeface="Verdana" panose="020B0604030504040204" pitchFamily="34" charset="0"/>
                <a:ea typeface="+mn-ea"/>
                <a:cs typeface="+mn-cs"/>
              </a:rPr>
              <a:t>Draft Scripting: </a:t>
            </a:r>
            <a:endParaRPr lang="en-US" sz="1200" kern="1200" dirty="0">
              <a:solidFill>
                <a:schemeClr val="tx1"/>
              </a:solidFill>
              <a:effectLst/>
              <a:latin typeface="Verdana" panose="020B0604030504040204" pitchFamily="34" charset="0"/>
              <a:ea typeface="+mn-ea"/>
              <a:cs typeface="+mn-cs"/>
            </a:endParaRPr>
          </a:p>
          <a:p>
            <a:pPr marL="171450" lvl="0" indent="-171450">
              <a:buFontTx/>
              <a:buChar char="-"/>
            </a:pPr>
            <a:r>
              <a:rPr lang="en-US" sz="1200" kern="1200" dirty="0">
                <a:solidFill>
                  <a:schemeClr val="tx1"/>
                </a:solidFill>
                <a:effectLst/>
                <a:latin typeface="Verdana" panose="020B0604030504040204" pitchFamily="34" charset="0"/>
                <a:ea typeface="+mn-ea"/>
                <a:cs typeface="+mn-cs"/>
              </a:rPr>
              <a:t>Despite the importance of technology in these endeavors, this is not solely an IT problem - and no transformational solution moving forward will be a purely IT effort. Digital transformation is ultimately about changing the institution and the way that value is delivered to the people who matter on our campus. Technologies might be enablers of change, seen here as the tip of the iceberg. They provide us with the </a:t>
            </a:r>
            <a:r>
              <a:rPr lang="en-US" sz="1200" u="sng" kern="1200" dirty="0">
                <a:solidFill>
                  <a:schemeClr val="tx1"/>
                </a:solidFill>
                <a:effectLst/>
                <a:latin typeface="Verdana" panose="020B0604030504040204" pitchFamily="34" charset="0"/>
                <a:ea typeface="+mn-ea"/>
                <a:cs typeface="+mn-cs"/>
              </a:rPr>
              <a:t>capacity</a:t>
            </a:r>
            <a:r>
              <a:rPr lang="en-US" sz="1200" kern="1200" dirty="0">
                <a:solidFill>
                  <a:schemeClr val="tx1"/>
                </a:solidFill>
                <a:effectLst/>
                <a:latin typeface="Verdana" panose="020B0604030504040204" pitchFamily="34" charset="0"/>
                <a:ea typeface="+mn-ea"/>
                <a:cs typeface="+mn-cs"/>
              </a:rPr>
              <a:t> to do things we haven’t done before. Yet ensuring that those capabilities are applied to the right problems, and adopted by the right individuals will take the work of everybody in this room – as well as others around the institution. That’s a campus wide initiative, not an IT project.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By thinking about the challenges we might face as a campus in this way, we can see how shared, cross-functional initiatives are the best and most promising way forward for us. </a:t>
            </a:r>
          </a:p>
        </p:txBody>
      </p:sp>
      <p:sp>
        <p:nvSpPr>
          <p:cNvPr id="4" name="Slide Number Placeholder 3"/>
          <p:cNvSpPr>
            <a:spLocks noGrp="1"/>
          </p:cNvSpPr>
          <p:nvPr>
            <p:ph type="sldNum" sz="quarter" idx="5"/>
          </p:nvPr>
        </p:nvSpPr>
        <p:spPr/>
        <p:txBody>
          <a:bodyPr/>
          <a:lstStyle/>
          <a:p>
            <a:fld id="{BF4803AB-2594-4B0A-8DC3-A3880FE8631C}" type="slidenum">
              <a:rPr lang="en-US" smtClean="0"/>
              <a:pPr/>
              <a:t>19</a:t>
            </a:fld>
            <a:endParaRPr lang="en-US" dirty="0"/>
          </a:p>
        </p:txBody>
      </p:sp>
    </p:spTree>
    <p:extLst>
      <p:ext uri="{BB962C8B-B14F-4D97-AF65-F5344CB8AC3E}">
        <p14:creationId xmlns:p14="http://schemas.microsoft.com/office/powerpoint/2010/main" val="123964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Suggested</a:t>
            </a:r>
            <a:r>
              <a:rPr lang="en-US" b="1" i="1" baseline="0" dirty="0"/>
              <a:t> Scripting: </a:t>
            </a:r>
            <a:r>
              <a:rPr lang="en-US" sz="1200" kern="1200" dirty="0">
                <a:solidFill>
                  <a:schemeClr val="tx1"/>
                </a:solidFill>
                <a:effectLst/>
                <a:latin typeface="Verdana" panose="020B0604030504040204" pitchFamily="34" charset="0"/>
                <a:ea typeface="+mn-ea"/>
                <a:cs typeface="+mn-cs"/>
              </a:rPr>
              <a:t>The material covered in this presentation covers four, interrelated domains: </a:t>
            </a:r>
          </a:p>
          <a:p>
            <a:pPr lvl="0"/>
            <a:r>
              <a:rPr lang="en-US" sz="1200" kern="1200" dirty="0">
                <a:solidFill>
                  <a:schemeClr val="tx1"/>
                </a:solidFill>
                <a:effectLst/>
                <a:latin typeface="Verdana" panose="020B0604030504040204" pitchFamily="34" charset="0"/>
                <a:ea typeface="+mn-ea"/>
                <a:cs typeface="+mn-cs"/>
              </a:rPr>
              <a:t>1) How is the world we operate in changing based on technology advances (“Higher Education’s Change Imperative”) </a:t>
            </a:r>
          </a:p>
          <a:p>
            <a:pPr lvl="0"/>
            <a:r>
              <a:rPr lang="en-US" sz="1200" kern="1200" dirty="0">
                <a:solidFill>
                  <a:schemeClr val="tx1"/>
                </a:solidFill>
                <a:effectLst/>
                <a:latin typeface="Verdana" panose="020B0604030504040204" pitchFamily="34" charset="0"/>
                <a:ea typeface="+mn-ea"/>
                <a:cs typeface="+mn-cs"/>
              </a:rPr>
              <a:t>2) The part that digital transformation is playing in this change (“Digital Transformation: A Process of Constant Innovation”)</a:t>
            </a:r>
          </a:p>
          <a:p>
            <a:pPr lvl="0"/>
            <a:r>
              <a:rPr lang="en-US" sz="1200" kern="1200" dirty="0">
                <a:solidFill>
                  <a:schemeClr val="tx1"/>
                </a:solidFill>
                <a:effectLst/>
                <a:latin typeface="Verdana" panose="020B0604030504040204" pitchFamily="34" charset="0"/>
                <a:ea typeface="+mn-ea"/>
                <a:cs typeface="+mn-cs"/>
              </a:rPr>
              <a:t>3) The responses that some institutions have been mounting to combat that (“Threats and Opportunities for Higher Education”), and</a:t>
            </a:r>
          </a:p>
          <a:p>
            <a:pPr lvl="0"/>
            <a:r>
              <a:rPr lang="en-US" sz="1200" kern="1200" dirty="0">
                <a:solidFill>
                  <a:schemeClr val="tx1"/>
                </a:solidFill>
                <a:effectLst/>
                <a:latin typeface="Verdana" panose="020B0604030504040204" pitchFamily="34" charset="0"/>
                <a:ea typeface="+mn-ea"/>
                <a:cs typeface="+mn-cs"/>
              </a:rPr>
              <a:t>4) Insights and recommendations from EAB’s research to help our campus harness the opportunities of digital in ways appropriate for our institution (“Our Path Forward”). </a:t>
            </a:r>
          </a:p>
          <a:p>
            <a:endParaRPr lang="en-US" i="1"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2</a:t>
            </a:fld>
            <a:endParaRPr lang="en-US" dirty="0"/>
          </a:p>
        </p:txBody>
      </p:sp>
    </p:spTree>
    <p:extLst>
      <p:ext uri="{BB962C8B-B14F-4D97-AF65-F5344CB8AC3E}">
        <p14:creationId xmlns:p14="http://schemas.microsoft.com/office/powerpoint/2010/main" val="2730469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a:t>
            </a:r>
            <a:r>
              <a:rPr lang="en-US" sz="1200" kern="1200" dirty="0">
                <a:solidFill>
                  <a:schemeClr val="tx1"/>
                </a:solidFill>
                <a:effectLst/>
                <a:latin typeface="Verdana" panose="020B0604030504040204" pitchFamily="34" charset="0"/>
                <a:ea typeface="+mn-ea"/>
                <a:cs typeface="+mn-cs"/>
              </a:rPr>
              <a:t>: Thinking about “digital strategy” creates a shared problem-solving language and agenda for progress</a:t>
            </a:r>
          </a:p>
          <a:p>
            <a:r>
              <a:rPr lang="en-US" sz="1200" kern="1200" dirty="0">
                <a:solidFill>
                  <a:schemeClr val="tx1"/>
                </a:solidFill>
                <a:effectLst/>
                <a:latin typeface="Verdana" panose="020B0604030504040204" pitchFamily="34" charset="0"/>
                <a:ea typeface="+mn-ea"/>
                <a:cs typeface="+mn-cs"/>
              </a:rPr>
              <a:t> </a:t>
            </a:r>
          </a:p>
          <a:p>
            <a:r>
              <a:rPr lang="en-US" sz="1200" b="1" kern="1200" dirty="0">
                <a:solidFill>
                  <a:schemeClr val="tx1"/>
                </a:solidFill>
                <a:effectLst/>
                <a:latin typeface="Verdana" panose="020B0604030504040204" pitchFamily="34" charset="0"/>
                <a:ea typeface="+mn-ea"/>
                <a:cs typeface="+mn-cs"/>
              </a:rPr>
              <a:t>Draft Scripting:</a:t>
            </a:r>
            <a:endParaRPr lang="en-US" sz="1200" kern="1200" dirty="0">
              <a:solidFill>
                <a:schemeClr val="tx1"/>
              </a:solidFill>
              <a:effectLst/>
              <a:latin typeface="Verdana" panose="020B0604030504040204" pitchFamily="34" charset="0"/>
              <a:ea typeface="+mn-ea"/>
              <a:cs typeface="+mn-cs"/>
            </a:endParaRPr>
          </a:p>
          <a:p>
            <a:pPr marL="171450" lvl="0" indent="-171450">
              <a:buFontTx/>
              <a:buChar char="-"/>
            </a:pPr>
            <a:r>
              <a:rPr lang="en-US" sz="1200" kern="1200" dirty="0">
                <a:solidFill>
                  <a:schemeClr val="tx1"/>
                </a:solidFill>
                <a:effectLst/>
                <a:latin typeface="Verdana" panose="020B0604030504040204" pitchFamily="34" charset="0"/>
                <a:ea typeface="+mn-ea"/>
                <a:cs typeface="+mn-cs"/>
              </a:rPr>
              <a:t>And the path forward, then, is one that embeds digital awareness in all of our campus strategies. Whether that’s the Provost trying to figure out how best to reach our off-campus learners, heads of Enrollment hoping to create a buzz at recruitment fairs, or the VP of Research looking to secure greater grant funding through improved high-performance computing architecture.</a:t>
            </a:r>
          </a:p>
          <a:p>
            <a:pPr marL="171450" lvl="0" indent="-171450">
              <a:buFontTx/>
              <a:buChar char="-"/>
            </a:pPr>
            <a:r>
              <a:rPr lang="en-US" sz="1200" kern="1200" dirty="0">
                <a:solidFill>
                  <a:schemeClr val="tx1"/>
                </a:solidFill>
                <a:effectLst/>
                <a:latin typeface="Verdana" panose="020B0604030504040204" pitchFamily="34" charset="0"/>
                <a:ea typeface="+mn-ea"/>
                <a:cs typeface="+mn-cs"/>
              </a:rPr>
              <a:t>As we think through our strategic priorities and the path to meeting our goals, we must be open to the opportunities that technology advancements present us with as we solve for any issues that stand in our way.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There are five foundational questions we should be asking ourselves as we pursue enterprise-level digital transformation. These key questions correspond to a checklist of items we should pursue: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1" dirty="0">
                <a:latin typeface="+mn-lt"/>
              </a:rPr>
              <a:t>Provide Clarity Around Institutional Goals: </a:t>
            </a:r>
            <a:r>
              <a:rPr lang="en-US" sz="1200" dirty="0"/>
              <a:t>Create a shared definition and vocabulary for digital transformation; rally campus around common objectives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1" dirty="0">
                <a:latin typeface="+mn-lt"/>
              </a:rPr>
              <a:t>Formalize a Problem Identification Process: </a:t>
            </a:r>
            <a:r>
              <a:rPr lang="en-US" sz="1200" dirty="0"/>
              <a:t>Solicit input to identify cross-campus problems that could be solved through digital transformation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1" dirty="0">
                <a:latin typeface="+mn-lt"/>
              </a:rPr>
              <a:t>Promote Digital Ownership Beyond IT: </a:t>
            </a:r>
            <a:r>
              <a:rPr lang="en-US" sz="1200" dirty="0"/>
              <a:t>Create clarity around investment decisions, resource allocation, and project responsibility</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1" dirty="0">
                <a:latin typeface="+mn-lt"/>
              </a:rPr>
              <a:t>Build a Portfolio View of Initiatives: </a:t>
            </a:r>
            <a:r>
              <a:rPr lang="en-US" sz="1200" dirty="0"/>
              <a:t>Uncover digital projects, reconcile overlaps and conflicts, and advocate for a coherent enterprise architecture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1" dirty="0">
                <a:latin typeface="+mn-lt"/>
              </a:rPr>
              <a:t>Normalize an Ethic of Assessment: </a:t>
            </a:r>
            <a:r>
              <a:rPr lang="en-US" sz="1200" dirty="0"/>
              <a:t>Measure digital project returns and focus on accountability through sunsetting and scaling innovations appropriately</a:t>
            </a:r>
            <a:r>
              <a:rPr lang="en-US" sz="1200" kern="1200" dirty="0">
                <a:solidFill>
                  <a:schemeClr val="tx1"/>
                </a:solidFill>
                <a:effectLst/>
                <a:latin typeface="Verdana" panose="020B0604030504040204" pitchFamily="34" charset="0"/>
                <a:ea typeface="+mn-ea"/>
                <a:cs typeface="+mn-cs"/>
              </a:rPr>
              <a:t>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The real value, here, comes not from carefully documenting the projects or goals that we have moving forward. Rather, the real value lies in the perspective that it brings to existing planning processes. Emphasizing a “Digital Strategy” in our core planning serves as a forcing function for those who understand the university, its aims, and its difficulties most acutely. It ensures that we all are considering the role that technology plays in the situation at hand today, and are thinking in a way that’s open to the role that it could play in accomplishing our goals tomorrow.</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20</a:t>
            </a:fld>
            <a:endParaRPr lang="en-US" dirty="0"/>
          </a:p>
        </p:txBody>
      </p:sp>
    </p:spTree>
    <p:extLst>
      <p:ext uri="{BB962C8B-B14F-4D97-AF65-F5344CB8AC3E}">
        <p14:creationId xmlns:p14="http://schemas.microsoft.com/office/powerpoint/2010/main" val="2521157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a:t>
            </a:r>
            <a:r>
              <a:rPr lang="en-US" sz="1200" kern="1200" dirty="0">
                <a:solidFill>
                  <a:schemeClr val="tx1"/>
                </a:solidFill>
                <a:effectLst/>
                <a:latin typeface="Verdana" panose="020B0604030504040204" pitchFamily="34" charset="0"/>
                <a:ea typeface="+mn-ea"/>
                <a:cs typeface="+mn-cs"/>
              </a:rPr>
              <a:t>: A campus’s opportunity for digital transformation is bounded by the willingness to search for and identify problems</a:t>
            </a:r>
          </a:p>
          <a:p>
            <a:r>
              <a:rPr lang="en-US" sz="1200" kern="1200" dirty="0">
                <a:solidFill>
                  <a:schemeClr val="tx1"/>
                </a:solidFill>
                <a:effectLst/>
                <a:latin typeface="Verdana" panose="020B0604030504040204" pitchFamily="34" charset="0"/>
                <a:ea typeface="+mn-ea"/>
                <a:cs typeface="+mn-cs"/>
              </a:rPr>
              <a:t> </a:t>
            </a:r>
          </a:p>
          <a:p>
            <a:r>
              <a:rPr lang="en-US" sz="1200" b="1" kern="1200" dirty="0">
                <a:solidFill>
                  <a:schemeClr val="tx1"/>
                </a:solidFill>
                <a:effectLst/>
                <a:latin typeface="Verdana" panose="020B0604030504040204" pitchFamily="34" charset="0"/>
                <a:ea typeface="+mn-ea"/>
                <a:cs typeface="+mn-cs"/>
              </a:rPr>
              <a:t>Draft Scripting: </a:t>
            </a:r>
            <a:endParaRPr lang="en-US" sz="1200" kern="1200" dirty="0">
              <a:solidFill>
                <a:schemeClr val="tx1"/>
              </a:solidFill>
              <a:effectLst/>
              <a:latin typeface="Verdana" panose="020B0604030504040204" pitchFamily="34" charset="0"/>
              <a:ea typeface="+mn-ea"/>
              <a:cs typeface="+mn-cs"/>
            </a:endParaRPr>
          </a:p>
          <a:p>
            <a:pPr marL="171450" lvl="0" indent="-171450">
              <a:buFontTx/>
              <a:buChar char="-"/>
            </a:pPr>
            <a:r>
              <a:rPr lang="en-US" sz="1200" kern="1200" dirty="0">
                <a:solidFill>
                  <a:schemeClr val="tx1"/>
                </a:solidFill>
                <a:effectLst/>
                <a:latin typeface="Verdana" panose="020B0604030504040204" pitchFamily="34" charset="0"/>
                <a:ea typeface="+mn-ea"/>
                <a:cs typeface="+mn-cs"/>
              </a:rPr>
              <a:t>With each area of the organization committed to aligning digital investments to our core value propositions, the final hurdle remains the surfacing of ideas and defining of projects to accelerate our transformation.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When it comes to finding appropriate areas of focus, there are a number of strategies to be employed. Some institutions invest in a comprehensive, campus-wide digital plan, while others begin with more focused initiatives like student journey mapping, or department-level strategies and agendas. For leaders, it’s important to speak with those doing the work, and those accessing the services that we provide to get a truer understanding of the issues faced by the institution.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Whether the direction is top down, or bottom up, transformation efforts can be made to fit different budgets and time investments. Where to start – with frontline employees and students, or campus leaders and decision-makers – is a decision for every campus.</a:t>
            </a:r>
          </a:p>
          <a:p>
            <a:pPr marL="171450" lvl="0" indent="-171450">
              <a:buFontTx/>
              <a:buChar char="-"/>
            </a:pPr>
            <a:r>
              <a:rPr lang="en-US" sz="1200" kern="1200" dirty="0">
                <a:solidFill>
                  <a:schemeClr val="tx1"/>
                </a:solidFill>
                <a:effectLst/>
                <a:latin typeface="Verdana" panose="020B0604030504040204" pitchFamily="34" charset="0"/>
                <a:ea typeface="+mn-ea"/>
                <a:cs typeface="+mn-cs"/>
              </a:rPr>
              <a:t>And no matter what level we start at, co-ordination across the institution will be key to our success. Our general approach to digital strategy, our investments, and our project sequencing all need to be coherent to give ourselves the best possible chance of success in our efforts to change and innovate in the way we go about our business.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21</a:t>
            </a:fld>
            <a:endParaRPr lang="en-US" dirty="0"/>
          </a:p>
        </p:txBody>
      </p:sp>
    </p:spTree>
    <p:extLst>
      <p:ext uri="{BB962C8B-B14F-4D97-AF65-F5344CB8AC3E}">
        <p14:creationId xmlns:p14="http://schemas.microsoft.com/office/powerpoint/2010/main" val="1518939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a:t>
            </a:r>
            <a:r>
              <a:rPr lang="en-US" sz="1200" kern="1200" dirty="0">
                <a:solidFill>
                  <a:schemeClr val="tx1"/>
                </a:solidFill>
                <a:effectLst/>
                <a:latin typeface="Verdana" panose="020B0604030504040204" pitchFamily="34" charset="0"/>
                <a:ea typeface="+mn-ea"/>
                <a:cs typeface="+mn-cs"/>
              </a:rPr>
              <a:t>: IT brings tech expertise to the table, but campus must bring problems and context</a:t>
            </a:r>
          </a:p>
          <a:p>
            <a:r>
              <a:rPr lang="en-US" sz="1200" kern="1200" dirty="0">
                <a:solidFill>
                  <a:schemeClr val="tx1"/>
                </a:solidFill>
                <a:effectLst/>
                <a:latin typeface="Verdana" panose="020B0604030504040204" pitchFamily="34" charset="0"/>
                <a:ea typeface="+mn-ea"/>
                <a:cs typeface="+mn-cs"/>
              </a:rPr>
              <a:t> </a:t>
            </a:r>
          </a:p>
          <a:p>
            <a:r>
              <a:rPr lang="en-US" sz="1200" b="1" kern="1200" dirty="0">
                <a:solidFill>
                  <a:schemeClr val="tx1"/>
                </a:solidFill>
                <a:effectLst/>
                <a:latin typeface="Verdana" panose="020B0604030504040204" pitchFamily="34" charset="0"/>
                <a:ea typeface="+mn-ea"/>
                <a:cs typeface="+mn-cs"/>
              </a:rPr>
              <a:t>Draft Scripting: </a:t>
            </a:r>
          </a:p>
          <a:p>
            <a:pPr marL="171450" indent="-171450">
              <a:spcBef>
                <a:spcPts val="500"/>
              </a:spcBef>
              <a:buFontTx/>
              <a:buChar char="-"/>
            </a:pPr>
            <a:r>
              <a:rPr lang="en-US" sz="1200" dirty="0">
                <a:solidFill>
                  <a:schemeClr val="bg1"/>
                </a:solidFill>
              </a:rPr>
              <a:t>Both organizational alignment and IT expertise are needed to fully support a digital agenda.</a:t>
            </a:r>
          </a:p>
          <a:p>
            <a:pPr marL="171450" indent="-171450">
              <a:spcBef>
                <a:spcPts val="500"/>
              </a:spcBef>
              <a:buFontTx/>
              <a:buChar char="-"/>
            </a:pPr>
            <a:r>
              <a:rPr lang="en-US" sz="1200" dirty="0">
                <a:solidFill>
                  <a:schemeClr val="bg1"/>
                </a:solidFill>
              </a:rPr>
              <a:t>Senior leaders play an important role in working across campus to establish a shared understanding and identify problems (and opportunities) requiring digital solutions.</a:t>
            </a:r>
          </a:p>
          <a:p>
            <a:pPr marL="171450" indent="-171450">
              <a:spcBef>
                <a:spcPts val="500"/>
              </a:spcBef>
              <a:buFontTx/>
              <a:buChar char="-"/>
            </a:pPr>
            <a:r>
              <a:rPr lang="en-US" sz="1200" dirty="0">
                <a:solidFill>
                  <a:schemeClr val="bg1"/>
                </a:solidFill>
              </a:rPr>
              <a:t>IT units must be able to respond thoughtfully and partner effectively with different areas of the institution to design, implement, and monitor innovation initiatives.</a:t>
            </a:r>
          </a:p>
          <a:p>
            <a:pPr marL="171450" indent="-171450">
              <a:spcBef>
                <a:spcPts val="500"/>
              </a:spcBef>
              <a:buFontTx/>
              <a:buChar char="-"/>
            </a:pPr>
            <a:r>
              <a:rPr lang="en-US" sz="1200" dirty="0">
                <a:solidFill>
                  <a:schemeClr val="bg1"/>
                </a:solidFill>
              </a:rPr>
              <a:t>The eight capabilities on this slide—four that must be carried out at an organizational level under the purview of the senior management team, and four that are the responsibility of the IT division—are critical for success.</a:t>
            </a:r>
            <a:endParaRPr lang="en-US" sz="1200" kern="1200" dirty="0">
              <a:solidFill>
                <a:schemeClr val="tx1"/>
              </a:solidFill>
              <a:effectLst/>
              <a:latin typeface="Verdana" panose="020B0604030504040204" pitchFamily="34" charset="0"/>
              <a:ea typeface="+mn-ea"/>
              <a:cs typeface="+mn-cs"/>
            </a:endParaRPr>
          </a:p>
          <a:p>
            <a:pPr marL="171450" indent="-171450">
              <a:spcBef>
                <a:spcPts val="500"/>
              </a:spcBef>
              <a:buFontTx/>
              <a:buChar char="-"/>
            </a:pPr>
            <a:r>
              <a:rPr lang="en-US" sz="1200" kern="1200" dirty="0">
                <a:solidFill>
                  <a:schemeClr val="tx1"/>
                </a:solidFill>
                <a:effectLst/>
                <a:latin typeface="Verdana" panose="020B0604030504040204" pitchFamily="34" charset="0"/>
                <a:ea typeface="+mn-ea"/>
                <a:cs typeface="+mn-cs"/>
              </a:rPr>
              <a:t>We’ll flesh these out in just a second, with a group activity.</a:t>
            </a:r>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BF4803AB-2594-4B0A-8DC3-A3880FE8631C}" type="slidenum">
              <a:rPr lang="en-US" smtClean="0"/>
              <a:pPr/>
              <a:t>22</a:t>
            </a:fld>
            <a:endParaRPr lang="en-US" dirty="0"/>
          </a:p>
        </p:txBody>
      </p:sp>
    </p:spTree>
    <p:extLst>
      <p:ext uri="{BB962C8B-B14F-4D97-AF65-F5344CB8AC3E}">
        <p14:creationId xmlns:p14="http://schemas.microsoft.com/office/powerpoint/2010/main" val="3175910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Activity:</a:t>
            </a:r>
          </a:p>
          <a:p>
            <a:r>
              <a:rPr lang="en-GB" b="0" dirty="0"/>
              <a:t>Use this opportunity to handout a copy of the worksheet that accompanies this presentation.</a:t>
            </a:r>
          </a:p>
          <a:p>
            <a:pPr>
              <a:spcBef>
                <a:spcPts val="500"/>
              </a:spcBef>
            </a:pPr>
            <a:r>
              <a:rPr lang="en-US" sz="1200" dirty="0">
                <a:solidFill>
                  <a:schemeClr val="bg1"/>
                </a:solidFill>
              </a:rPr>
              <a:t>The eight capabilities on this worksheet flesh out the ideas from the previous slide, defining what each capability should look like, from both an organizational and IT point of view.</a:t>
            </a:r>
          </a:p>
          <a:p>
            <a:endParaRPr lang="en-GB" b="0" dirty="0"/>
          </a:p>
          <a:p>
            <a:r>
              <a:rPr lang="en-GB" b="0" dirty="0"/>
              <a:t>There are a few different ways you can organize this activity:</a:t>
            </a:r>
          </a:p>
          <a:p>
            <a:r>
              <a:rPr lang="en-GB" b="1" dirty="0"/>
              <a:t>1) </a:t>
            </a:r>
            <a:r>
              <a:rPr lang="en-US" b="1" i="0" dirty="0">
                <a:solidFill>
                  <a:srgbClr val="002746"/>
                </a:solidFill>
                <a:effectLst/>
                <a:latin typeface="Museo Sans Light"/>
              </a:rPr>
              <a:t>Complete the diagnostic on behalf of your campus before the presentation.</a:t>
            </a:r>
            <a:r>
              <a:rPr lang="en-US" b="0" i="0" dirty="0">
                <a:solidFill>
                  <a:srgbClr val="002746"/>
                </a:solidFill>
                <a:effectLst/>
                <a:latin typeface="Museo Sans Light"/>
              </a:rPr>
              <a:t> Share your diagnostic results with attendees to kick-off prioritization conversations and highlight areas of strength, weakness, and opportunity.</a:t>
            </a:r>
          </a:p>
          <a:p>
            <a:pPr algn="l">
              <a:buFont typeface="+mj-lt"/>
              <a:buNone/>
            </a:pPr>
            <a:r>
              <a:rPr lang="en-US" b="1" i="0" dirty="0">
                <a:solidFill>
                  <a:srgbClr val="002746"/>
                </a:solidFill>
                <a:effectLst/>
                <a:latin typeface="Museo Sans Light"/>
              </a:rPr>
              <a:t>2) Walk through each of the capabilities as a group.</a:t>
            </a:r>
            <a:r>
              <a:rPr lang="en-US" b="0" i="0" dirty="0">
                <a:solidFill>
                  <a:srgbClr val="002746"/>
                </a:solidFill>
                <a:effectLst/>
                <a:latin typeface="Museo Sans Light"/>
              </a:rPr>
              <a:t> Determine ratings for your campus’s level of performance for each statement based on general consensus. Use the results to guide next steps.</a:t>
            </a:r>
          </a:p>
          <a:p>
            <a:pPr algn="l">
              <a:buFont typeface="+mj-lt"/>
              <a:buNone/>
            </a:pPr>
            <a:r>
              <a:rPr lang="en-US" b="1" i="0" dirty="0">
                <a:solidFill>
                  <a:srgbClr val="002746"/>
                </a:solidFill>
                <a:effectLst/>
                <a:latin typeface="Museo Sans Light"/>
              </a:rPr>
              <a:t>3) Give attendees 15 minutes to complete the diagnostic individually.</a:t>
            </a:r>
            <a:r>
              <a:rPr lang="en-US" b="0" i="0" dirty="0">
                <a:solidFill>
                  <a:srgbClr val="002746"/>
                </a:solidFill>
                <a:effectLst/>
                <a:latin typeface="Museo Sans Light"/>
              </a:rPr>
              <a:t> Facilitate a group discussion about the similarities and differences in ratings by each attendee. Make notes of major discrepancies in ratings for follow-up in future meetings.</a:t>
            </a:r>
            <a:endParaRPr lang="en-GB" b="0"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23</a:t>
            </a:fld>
            <a:endParaRPr lang="en-US" dirty="0"/>
          </a:p>
        </p:txBody>
      </p:sp>
    </p:spTree>
    <p:extLst>
      <p:ext uri="{BB962C8B-B14F-4D97-AF65-F5344CB8AC3E}">
        <p14:creationId xmlns:p14="http://schemas.microsoft.com/office/powerpoint/2010/main" val="337348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Times New Roman" panose="02020603050405020304" pitchFamily="18" charset="0"/>
              </a:rPr>
              <a:t>Editable Opportunity: </a:t>
            </a:r>
            <a:r>
              <a:rPr lang="en-US" sz="1800" b="0" dirty="0">
                <a:effectLst/>
                <a:latin typeface="Calibri" panose="020F0502020204030204" pitchFamily="34" charset="0"/>
                <a:ea typeface="Times New Roman" panose="02020603050405020304" pitchFamily="18" charset="0"/>
              </a:rPr>
              <a:t>Use this slide to signal to campus that the conversation isn’t ‘over’ after this meeting, and that there is more to come over the next several months. The current ‘next steps’ outlined on this slide are illustrative, you should feel free to edit or replace these for the next steps that make the most sense for your campus and the stakeholders in the room.</a:t>
            </a:r>
          </a:p>
        </p:txBody>
      </p:sp>
      <p:sp>
        <p:nvSpPr>
          <p:cNvPr id="4" name="Slide Number Placeholder 3"/>
          <p:cNvSpPr>
            <a:spLocks noGrp="1"/>
          </p:cNvSpPr>
          <p:nvPr>
            <p:ph type="sldNum" sz="quarter" idx="5"/>
          </p:nvPr>
        </p:nvSpPr>
        <p:spPr/>
        <p:txBody>
          <a:bodyPr/>
          <a:lstStyle/>
          <a:p>
            <a:fld id="{BF4803AB-2594-4B0A-8DC3-A3880FE8631C}" type="slidenum">
              <a:rPr lang="en-US" smtClean="0"/>
              <a:pPr/>
              <a:t>24</a:t>
            </a:fld>
            <a:endParaRPr lang="en-US" dirty="0"/>
          </a:p>
        </p:txBody>
      </p:sp>
    </p:spTree>
    <p:extLst>
      <p:ext uri="{BB962C8B-B14F-4D97-AF65-F5344CB8AC3E}">
        <p14:creationId xmlns:p14="http://schemas.microsoft.com/office/powerpoint/2010/main" val="211692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a:t>
            </a:r>
            <a:r>
              <a:rPr lang="en-US" sz="1200" kern="1200" dirty="0">
                <a:solidFill>
                  <a:schemeClr val="tx1"/>
                </a:solidFill>
                <a:effectLst/>
                <a:latin typeface="Verdana" panose="020B0604030504040204" pitchFamily="34" charset="0"/>
                <a:ea typeface="+mn-ea"/>
                <a:cs typeface="+mn-cs"/>
              </a:rPr>
              <a:t>: Technology innovation is relentless and unpredictable, and it’s accelerating every day.</a:t>
            </a:r>
          </a:p>
          <a:p>
            <a:endParaRPr lang="en-US" sz="1200" b="1" kern="1200" dirty="0">
              <a:solidFill>
                <a:schemeClr val="tx1"/>
              </a:solidFill>
              <a:effectLst/>
              <a:latin typeface="Verdana" panose="020B0604030504040204" pitchFamily="34" charset="0"/>
              <a:ea typeface="+mn-ea"/>
              <a:cs typeface="+mn-cs"/>
            </a:endParaRPr>
          </a:p>
          <a:p>
            <a:r>
              <a:rPr lang="en-US" sz="1200" b="1" i="1" kern="1200" dirty="0">
                <a:solidFill>
                  <a:schemeClr val="tx1"/>
                </a:solidFill>
                <a:effectLst/>
                <a:latin typeface="Verdana" panose="020B0604030504040204" pitchFamily="34" charset="0"/>
                <a:ea typeface="+mn-ea"/>
                <a:cs typeface="+mn-cs"/>
              </a:rPr>
              <a:t>Note: </a:t>
            </a:r>
            <a:r>
              <a:rPr lang="en-US" sz="1200" b="0" i="1" kern="1200" dirty="0">
                <a:solidFill>
                  <a:schemeClr val="tx1"/>
                </a:solidFill>
                <a:effectLst/>
                <a:latin typeface="Verdana" panose="020B0604030504040204" pitchFamily="34" charset="0"/>
                <a:ea typeface="+mn-ea"/>
                <a:cs typeface="+mn-cs"/>
              </a:rPr>
              <a:t>Depending on your campus’ familiarity with, and appetite for, digital transformation, this slide is optional. Only use if needed to depict the current environment of technology innovation.</a:t>
            </a:r>
            <a:endParaRPr lang="en-US" sz="1200" b="1" i="1" kern="1200" dirty="0">
              <a:solidFill>
                <a:schemeClr val="tx1"/>
              </a:solidFill>
              <a:effectLst/>
              <a:latin typeface="Verdana" panose="020B0604030504040204" pitchFamily="34" charset="0"/>
              <a:ea typeface="+mn-ea"/>
              <a:cs typeface="+mn-cs"/>
            </a:endParaRPr>
          </a:p>
          <a:p>
            <a:r>
              <a:rPr lang="en-US" sz="1200" kern="1200" dirty="0">
                <a:solidFill>
                  <a:schemeClr val="tx1"/>
                </a:solidFill>
                <a:effectLst/>
                <a:latin typeface="Verdana" panose="020B0604030504040204" pitchFamily="34" charset="0"/>
                <a:ea typeface="+mn-ea"/>
                <a:cs typeface="+mn-cs"/>
              </a:rPr>
              <a:t> </a:t>
            </a:r>
          </a:p>
          <a:p>
            <a:r>
              <a:rPr lang="en-US" sz="1200" b="1" kern="1200" dirty="0">
                <a:solidFill>
                  <a:schemeClr val="tx1"/>
                </a:solidFill>
                <a:effectLst/>
                <a:latin typeface="Verdana" panose="020B0604030504040204" pitchFamily="34" charset="0"/>
                <a:ea typeface="+mn-ea"/>
                <a:cs typeface="+mn-cs"/>
              </a:rPr>
              <a:t>Draft Scripting</a:t>
            </a:r>
            <a:r>
              <a:rPr lang="en-US" sz="1200" kern="1200" dirty="0">
                <a:solidFill>
                  <a:schemeClr val="tx1"/>
                </a:solidFill>
                <a:effectLst/>
                <a:latin typeface="Verdana" panose="020B0604030504040204" pitchFamily="34" charset="0"/>
                <a:ea typeface="+mn-ea"/>
                <a:cs typeface="+mn-cs"/>
              </a:rPr>
              <a:t>:</a:t>
            </a:r>
          </a:p>
          <a:p>
            <a:pPr marL="171450" lvl="0" indent="-171450">
              <a:buFontTx/>
              <a:buChar char="-"/>
            </a:pPr>
            <a:r>
              <a:rPr lang="en-US" sz="1200" kern="1200" dirty="0">
                <a:solidFill>
                  <a:schemeClr val="tx1"/>
                </a:solidFill>
                <a:effectLst/>
                <a:latin typeface="Verdana" panose="020B0604030504040204" pitchFamily="34" charset="0"/>
                <a:ea typeface="+mn-ea"/>
                <a:cs typeface="+mn-cs"/>
              </a:rPr>
              <a:t>First, it’s important that we as a group can appreciate - and agree on - a single principle. Undeniably, the world around us is changing. And it’s changing faster and faster. In part, that’s because the technology and information available to us is expanding at an accelerating rate. As you can see here, since the introduction of personal computers in the middle of the twentieth century, we’ve seen both the rapid democratization of personal computational devices, and, more recently, a swift proliferation in the number and variety of information technologies available to us.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New technologies have built atop existing components to provide a wealth of opportunity for innovation, and from those technologies we’ve seen a deluge of data which is used to feed right back into that innovation process.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As we move forward, the pace of this relentless innovation will only accelerate. This mountain of digital change will only get taller. We’ve already seen a snapshot of how quickly this change can occur in the face of pressures like Covid-19. And that has profound implications for the people and organizations around today as they adapt to these changes.</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3</a:t>
            </a:fld>
            <a:endParaRPr lang="en-US" dirty="0"/>
          </a:p>
        </p:txBody>
      </p:sp>
    </p:spTree>
    <p:extLst>
      <p:ext uri="{BB962C8B-B14F-4D97-AF65-F5344CB8AC3E}">
        <p14:creationId xmlns:p14="http://schemas.microsoft.com/office/powerpoint/2010/main" val="4134796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a:t>
            </a:r>
            <a:r>
              <a:rPr lang="en-US" sz="1200" kern="1200" dirty="0">
                <a:solidFill>
                  <a:schemeClr val="tx1"/>
                </a:solidFill>
                <a:effectLst/>
                <a:latin typeface="Verdana" panose="020B0604030504040204" pitchFamily="34" charset="0"/>
                <a:ea typeface="+mn-ea"/>
                <a:cs typeface="+mn-cs"/>
              </a:rPr>
              <a:t>: Our students, faculty, and staff all bring (different) technology expectations onto campus </a:t>
            </a:r>
          </a:p>
          <a:p>
            <a:r>
              <a:rPr lang="en-US" sz="1200" kern="1200" dirty="0">
                <a:solidFill>
                  <a:schemeClr val="tx1"/>
                </a:solidFill>
                <a:effectLst/>
                <a:latin typeface="Verdana" panose="020B0604030504040204" pitchFamily="34" charset="0"/>
                <a:ea typeface="+mn-ea"/>
                <a:cs typeface="+mn-cs"/>
              </a:rPr>
              <a:t> </a:t>
            </a:r>
          </a:p>
          <a:p>
            <a:r>
              <a:rPr lang="en-US" sz="1200" b="1" kern="1200" dirty="0">
                <a:solidFill>
                  <a:schemeClr val="tx1"/>
                </a:solidFill>
                <a:effectLst/>
                <a:latin typeface="Verdana" panose="020B0604030504040204" pitchFamily="34" charset="0"/>
                <a:ea typeface="+mn-ea"/>
                <a:cs typeface="+mn-cs"/>
              </a:rPr>
              <a:t>Draft Scripting: </a:t>
            </a:r>
            <a:endParaRPr lang="en-US" sz="1200" kern="1200" dirty="0">
              <a:solidFill>
                <a:schemeClr val="tx1"/>
              </a:solidFill>
              <a:effectLst/>
              <a:latin typeface="Verdana" panose="020B0604030504040204" pitchFamily="34" charset="0"/>
              <a:ea typeface="+mn-ea"/>
              <a:cs typeface="+mn-cs"/>
            </a:endParaRPr>
          </a:p>
          <a:p>
            <a:pPr marL="171450" lvl="0" indent="-171450">
              <a:buFontTx/>
              <a:buChar char="-"/>
            </a:pPr>
            <a:r>
              <a:rPr lang="en-US" sz="1200" kern="1200" dirty="0">
                <a:solidFill>
                  <a:schemeClr val="tx1"/>
                </a:solidFill>
                <a:effectLst/>
                <a:latin typeface="Verdana" panose="020B0604030504040204" pitchFamily="34" charset="0"/>
                <a:ea typeface="+mn-ea"/>
                <a:cs typeface="+mn-cs"/>
              </a:rPr>
              <a:t>At a human level, this technology flux is sometimes disorienting. Technology is changing what we do at work, and how we go about our daily lives. That’s true as consumers in the economy, but also as members of our campus.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For higher education institutions, these changes cannot go unconfronted. The various groups that make up our community are all exposed to changing technologies in line with the pace of innovation out in the commercial world. They access seamless, personalized content and services across multiple devices whenever they demand them. They encounter frictionless workflows that integrate across offerings. They can find the information that they want, when they want it, in the format they’re most comfortable with.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When those individuals then step onto campus, or access our services through online portals, the expectations that they carry are no different. The self-reinforcing feedback loop of new digital services creating digital service demands means that our campus is now expected to provide digital first, omni-present, and hyper-personalized experiences and services in line with commercial precedent. Because the rest of the world is using technology to innovate their work and services, we too are expected to do the same.</a:t>
            </a:r>
          </a:p>
        </p:txBody>
      </p:sp>
      <p:sp>
        <p:nvSpPr>
          <p:cNvPr id="4" name="Slide Number Placeholder 3"/>
          <p:cNvSpPr>
            <a:spLocks noGrp="1"/>
          </p:cNvSpPr>
          <p:nvPr>
            <p:ph type="sldNum" sz="quarter" idx="5"/>
          </p:nvPr>
        </p:nvSpPr>
        <p:spPr/>
        <p:txBody>
          <a:bodyPr/>
          <a:lstStyle/>
          <a:p>
            <a:fld id="{BF4803AB-2594-4B0A-8DC3-A3880FE8631C}" type="slidenum">
              <a:rPr lang="en-US" smtClean="0"/>
              <a:pPr/>
              <a:t>4</a:t>
            </a:fld>
            <a:endParaRPr lang="en-US" dirty="0"/>
          </a:p>
        </p:txBody>
      </p:sp>
    </p:spTree>
    <p:extLst>
      <p:ext uri="{BB962C8B-B14F-4D97-AF65-F5344CB8AC3E}">
        <p14:creationId xmlns:p14="http://schemas.microsoft.com/office/powerpoint/2010/main" val="368952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Suggested Scripting</a:t>
            </a:r>
            <a:r>
              <a:rPr lang="en-US" b="1" i="0" dirty="0"/>
              <a:t>: </a:t>
            </a:r>
            <a:r>
              <a:rPr lang="en-US" sz="1200" kern="1200" dirty="0">
                <a:solidFill>
                  <a:schemeClr val="tx1"/>
                </a:solidFill>
                <a:effectLst/>
                <a:latin typeface="Verdana" panose="020B0604030504040204" pitchFamily="34" charset="0"/>
                <a:ea typeface="+mn-ea"/>
                <a:cs typeface="+mn-cs"/>
              </a:rPr>
              <a:t>With that in mind, let’s take a few minutes to pause and think a little more deeply about what we mean when we talk about “digital transformation”, and the changes that have taken place in the commercial world over the past decade or so. </a:t>
            </a:r>
          </a:p>
          <a:p>
            <a:endParaRPr lang="en-US" b="1" i="1"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5</a:t>
            </a:fld>
            <a:endParaRPr lang="en-US" dirty="0"/>
          </a:p>
        </p:txBody>
      </p:sp>
    </p:spTree>
    <p:extLst>
      <p:ext uri="{BB962C8B-B14F-4D97-AF65-F5344CB8AC3E}">
        <p14:creationId xmlns:p14="http://schemas.microsoft.com/office/powerpoint/2010/main" val="289793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Point</a:t>
            </a:r>
            <a:r>
              <a:rPr lang="en-US" dirty="0"/>
              <a:t>: Digital transformation is the continual process of driving change with technology</a:t>
            </a:r>
          </a:p>
          <a:p>
            <a:r>
              <a:rPr lang="en-US" dirty="0"/>
              <a:t> </a:t>
            </a:r>
          </a:p>
          <a:p>
            <a:r>
              <a:rPr lang="en-US" b="1" dirty="0"/>
              <a:t>Draft Scripting: </a:t>
            </a:r>
            <a:endParaRPr lang="en-US" dirty="0"/>
          </a:p>
          <a:p>
            <a:pPr marL="173406" indent="-173406">
              <a:buFontTx/>
              <a:buChar char="-"/>
            </a:pPr>
            <a:r>
              <a:rPr lang="en-US" dirty="0"/>
              <a:t>So, what do we mean when we talk about “Digital Transformation”? It’s a bit of a Rorschach Test, in that people see and mean very different things when it comes to Digital Transformation. But for our purposes, it’s helpful to try to get on the same page.</a:t>
            </a:r>
          </a:p>
          <a:p>
            <a:pPr marL="173406" indent="-173406">
              <a:buFontTx/>
              <a:buChar char="-"/>
            </a:pPr>
            <a:r>
              <a:rPr lang="en-US" dirty="0"/>
              <a:t>Simply put, “Digital Transformation” is using digital tool – i.e., the wealth of data and technology now available to us – to deliver value and drive change. That can be in service innovations and workflow efficiency initiatives, or in completely new-to-market products and radically reimagined business models. </a:t>
            </a:r>
          </a:p>
          <a:p>
            <a:pPr marL="173406" indent="-173406">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emphasis is not on specific technologies but on the application of those technologies to core strategies or operational challenges. In other words, it’s not technology for technology’s sake. Rather, it’s the leveraging of technology and digital solutions to drive improvements in the way we do things or solve existing problems.</a:t>
            </a:r>
          </a:p>
          <a:p>
            <a:pPr marL="173406" indent="-173406">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rapid scaling and widespread adoption of the solution in turn creates a culture of continuous improvement and sets the stage for further transformation.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‘Transformation’ can be anything from service innovations and workflow efficiency initiatives, to completely new-to-market products and radically reimagined business models.</a:t>
            </a:r>
          </a:p>
          <a:p>
            <a:pPr marL="173406" indent="-173406">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Digital Transformation, then, is a kind of catch-all term for the ongoing innovation and technology-driven change that we see around us, with a particular emphasis on those things that significantly disrupt the status quo. </a:t>
            </a:r>
          </a:p>
          <a:p>
            <a:pPr marL="173406" indent="-173406">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key takeaway here, is that Digital Transformation is more than just a technology solution. Technology is a means to the end. And you know this, but technologies are constantly cycling in and out. Digital Transformation is not a list of the latest and greatest digital tools, but, again, a means to solve big problems and create widespread change.</a:t>
            </a:r>
          </a:p>
        </p:txBody>
      </p:sp>
      <p:sp>
        <p:nvSpPr>
          <p:cNvPr id="4" name="Slide Number Placeholder 3"/>
          <p:cNvSpPr>
            <a:spLocks noGrp="1"/>
          </p:cNvSpPr>
          <p:nvPr>
            <p:ph type="sldNum" sz="quarter" idx="10"/>
          </p:nvPr>
        </p:nvSpPr>
        <p:spPr/>
        <p:txBody>
          <a:bodyPr/>
          <a:lstStyle/>
          <a:p>
            <a:fld id="{BF4803AB-2594-4B0A-8DC3-A3880FE8631C}" type="slidenum">
              <a:rPr lang="en-US" smtClean="0"/>
              <a:pPr/>
              <a:t>6</a:t>
            </a:fld>
            <a:endParaRPr lang="en-US" dirty="0"/>
          </a:p>
        </p:txBody>
      </p:sp>
    </p:spTree>
    <p:extLst>
      <p:ext uri="{BB962C8B-B14F-4D97-AF65-F5344CB8AC3E}">
        <p14:creationId xmlns:p14="http://schemas.microsoft.com/office/powerpoint/2010/main" val="145579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a:t>
            </a:r>
            <a:r>
              <a:rPr lang="en-US" sz="1200" kern="1200" dirty="0">
                <a:solidFill>
                  <a:schemeClr val="tx1"/>
                </a:solidFill>
                <a:effectLst/>
                <a:latin typeface="Verdana" panose="020B0604030504040204" pitchFamily="34" charset="0"/>
                <a:ea typeface="+mn-ea"/>
                <a:cs typeface="+mn-cs"/>
              </a:rPr>
              <a:t>: Digital Transformation is driving change with data and technology.  </a:t>
            </a:r>
          </a:p>
          <a:p>
            <a:r>
              <a:rPr lang="en-US" sz="1200" kern="1200" dirty="0">
                <a:solidFill>
                  <a:schemeClr val="tx1"/>
                </a:solidFill>
                <a:effectLst/>
                <a:latin typeface="Verdana" panose="020B0604030504040204" pitchFamily="34" charset="0"/>
                <a:ea typeface="+mn-ea"/>
                <a:cs typeface="+mn-cs"/>
              </a:rPr>
              <a:t> </a:t>
            </a:r>
          </a:p>
          <a:p>
            <a:r>
              <a:rPr lang="en-US" sz="1200" b="1" kern="1200" dirty="0">
                <a:solidFill>
                  <a:schemeClr val="tx1"/>
                </a:solidFill>
                <a:effectLst/>
                <a:latin typeface="Verdana" panose="020B0604030504040204" pitchFamily="34" charset="0"/>
                <a:ea typeface="+mn-ea"/>
                <a:cs typeface="+mn-cs"/>
              </a:rPr>
              <a:t>Draft Scripting:  </a:t>
            </a:r>
            <a:endParaRPr lang="en-US" sz="1200" kern="1200" dirty="0">
              <a:solidFill>
                <a:schemeClr val="tx1"/>
              </a:solidFill>
              <a:effectLst/>
              <a:latin typeface="Verdana" panose="020B0604030504040204" pitchFamily="34" charset="0"/>
              <a:ea typeface="+mn-ea"/>
              <a:cs typeface="+mn-cs"/>
            </a:endParaRPr>
          </a:p>
          <a:p>
            <a:pPr marL="171450" lvl="0" indent="-171450">
              <a:buFontTx/>
              <a:buChar char="-"/>
            </a:pPr>
            <a:r>
              <a:rPr lang="en-US" sz="1200" kern="1200" dirty="0">
                <a:solidFill>
                  <a:schemeClr val="tx1"/>
                </a:solidFill>
                <a:effectLst/>
                <a:latin typeface="Verdana" panose="020B0604030504040204" pitchFamily="34" charset="0"/>
                <a:ea typeface="+mn-ea"/>
                <a:cs typeface="+mn-cs"/>
              </a:rPr>
              <a:t>To pull that apart a little bit, this here attempts to visualize that process, with a clear emphasis on the idea that we’re talking, here, about a verb. Digital transformation is something that is done, actively and reactively, to address problems that exist in the real world.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Transformation, then, starts with a problem – which you can see here in the center of the slide. It then uses available technologies and tools as part of the context for trying to solve that problem. That might be using data to provide insight to help facilitate decision-making; it might be using mobile technology to deliver a solution that was previously anchored; it might be conceiving an entirely new product to address whatever problem has been raised.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Whatever ideas and solutions are conceived, those are then “transformational” or not based on their adoption. You can invent the best solution in the world, but if nobody uses it, the impact will be minimal.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When those new solutions are successful, however, they typically create new data and information, or even new technologies, that feed back into the front end of this process. We get more data, more tools, and – most importantly - more options to provide context and possible solutions for our next problem that arises. </a:t>
            </a:r>
            <a:r>
              <a:rPr lang="en-US" b="1" i="1" dirty="0"/>
              <a:t> </a:t>
            </a:r>
          </a:p>
        </p:txBody>
      </p:sp>
      <p:sp>
        <p:nvSpPr>
          <p:cNvPr id="4" name="Slide Number Placeholder 3"/>
          <p:cNvSpPr>
            <a:spLocks noGrp="1"/>
          </p:cNvSpPr>
          <p:nvPr>
            <p:ph type="sldNum" sz="quarter" idx="5"/>
          </p:nvPr>
        </p:nvSpPr>
        <p:spPr/>
        <p:txBody>
          <a:bodyPr/>
          <a:lstStyle/>
          <a:p>
            <a:fld id="{BF4803AB-2594-4B0A-8DC3-A3880FE8631C}" type="slidenum">
              <a:rPr lang="en-US" smtClean="0"/>
              <a:pPr/>
              <a:t>7</a:t>
            </a:fld>
            <a:endParaRPr lang="en-US" dirty="0"/>
          </a:p>
        </p:txBody>
      </p:sp>
    </p:spTree>
    <p:extLst>
      <p:ext uri="{BB962C8B-B14F-4D97-AF65-F5344CB8AC3E}">
        <p14:creationId xmlns:p14="http://schemas.microsoft.com/office/powerpoint/2010/main" val="353286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anose="020B0604030504040204" pitchFamily="34" charset="0"/>
                <a:ea typeface="+mn-ea"/>
                <a:cs typeface="+mn-cs"/>
              </a:rPr>
              <a:t>Teaching Point</a:t>
            </a:r>
            <a:r>
              <a:rPr lang="en-US" sz="1200" kern="1200" dirty="0">
                <a:solidFill>
                  <a:schemeClr val="tx1"/>
                </a:solidFill>
                <a:effectLst/>
                <a:latin typeface="Verdana" panose="020B0604030504040204" pitchFamily="34" charset="0"/>
                <a:ea typeface="+mn-ea"/>
                <a:cs typeface="+mn-cs"/>
              </a:rPr>
              <a:t>:  Effective problem solving can scale and transform rapidly. </a:t>
            </a:r>
          </a:p>
          <a:p>
            <a:r>
              <a:rPr lang="en-US" sz="1200" kern="1200" dirty="0">
                <a:solidFill>
                  <a:schemeClr val="tx1"/>
                </a:solidFill>
                <a:effectLst/>
                <a:latin typeface="Verdana" panose="020B0604030504040204" pitchFamily="34" charset="0"/>
                <a:ea typeface="+mn-ea"/>
                <a:cs typeface="+mn-cs"/>
              </a:rPr>
              <a:t> </a:t>
            </a:r>
          </a:p>
          <a:p>
            <a:r>
              <a:rPr lang="en-US" sz="1200" b="1" kern="1200" dirty="0">
                <a:solidFill>
                  <a:schemeClr val="tx1"/>
                </a:solidFill>
                <a:effectLst/>
                <a:latin typeface="Verdana" panose="020B0604030504040204" pitchFamily="34" charset="0"/>
                <a:ea typeface="+mn-ea"/>
                <a:cs typeface="+mn-cs"/>
              </a:rPr>
              <a:t>Draft Scripting:</a:t>
            </a:r>
            <a:endParaRPr lang="en-US" sz="1200" kern="1200" dirty="0">
              <a:solidFill>
                <a:schemeClr val="tx1"/>
              </a:solidFill>
              <a:effectLst/>
              <a:latin typeface="Verdana" panose="020B0604030504040204" pitchFamily="34" charset="0"/>
              <a:ea typeface="+mn-ea"/>
              <a:cs typeface="+mn-cs"/>
            </a:endParaRPr>
          </a:p>
          <a:p>
            <a:pPr marL="171450" lvl="0" indent="-171450">
              <a:buFontTx/>
              <a:buChar char="-"/>
            </a:pPr>
            <a:r>
              <a:rPr lang="en-US" sz="1200" kern="1200" dirty="0">
                <a:solidFill>
                  <a:schemeClr val="tx1"/>
                </a:solidFill>
                <a:effectLst/>
                <a:latin typeface="Verdana" panose="020B0604030504040204" pitchFamily="34" charset="0"/>
                <a:ea typeface="+mn-ea"/>
                <a:cs typeface="+mn-cs"/>
              </a:rPr>
              <a:t>If we think about what that kind of process looks like in the real world, it’s helpful to think through an example that demonstrates quite clearly that innovative products and solutions can bring about rapid and “transformative” change. Let’s think about Netflix, and companies like them, and some of the problems that they set out to solve.</a:t>
            </a:r>
          </a:p>
          <a:p>
            <a:pPr marL="171450" lvl="0" indent="-171450">
              <a:buFontTx/>
              <a:buChar char="-"/>
            </a:pPr>
            <a:r>
              <a:rPr lang="en-US" sz="1200" kern="1200" dirty="0">
                <a:solidFill>
                  <a:schemeClr val="tx1"/>
                </a:solidFill>
                <a:effectLst/>
                <a:latin typeface="Verdana" panose="020B0604030504040204" pitchFamily="34" charset="0"/>
                <a:ea typeface="+mn-ea"/>
                <a:cs typeface="+mn-cs"/>
              </a:rPr>
              <a:t>Before the emergence of these subscription services, the entertainment options that we had required viewers to fit their schedules around those of the networks that broadcast their favorite TV shows. Or, in the case of movies, they might have to pay to buy a specific title, or to rent it from a Blockbuster or other rental service. In the latter case in particular, the onus was on the individual – to go, choose a movie from what’s available, rent it, bring it home, watch it, and eventually return it to the store. The “problem”, though it may not seem like much of an issue, was that the individual was required to put in a lot of effort to access this form of entertainment. If a smoother process for access could be facilitated, users would surely follow the path of least resistance.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There were bumps along the way, and “solutions” that fell by the wayside (does anyone rent movies by mail, anymore?), but the result leveraged some of the tools that you see up here on the left, to drive the transformational outcomes that you see here on the right. </a:t>
            </a:r>
          </a:p>
          <a:p>
            <a:pPr marL="171450" lvl="0" indent="-171450">
              <a:buFontTx/>
              <a:buChar char="-"/>
            </a:pPr>
            <a:r>
              <a:rPr lang="en-US" sz="1200" kern="1200" dirty="0">
                <a:solidFill>
                  <a:schemeClr val="tx1"/>
                </a:solidFill>
                <a:effectLst/>
                <a:latin typeface="Verdana" panose="020B0604030504040204" pitchFamily="34" charset="0"/>
                <a:ea typeface="+mn-ea"/>
                <a:cs typeface="+mn-cs"/>
              </a:rPr>
              <a:t>[Here would be a good time to check engagement, ask people if they can think of any other examples.]</a:t>
            </a:r>
          </a:p>
        </p:txBody>
      </p:sp>
      <p:sp>
        <p:nvSpPr>
          <p:cNvPr id="4" name="Slide Number Placeholder 3"/>
          <p:cNvSpPr>
            <a:spLocks noGrp="1"/>
          </p:cNvSpPr>
          <p:nvPr>
            <p:ph type="sldNum" sz="quarter" idx="5"/>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666652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n-GB" sz="1800" b="1" dirty="0">
                <a:solidFill>
                  <a:srgbClr val="000000"/>
                </a:solidFill>
                <a:effectLst/>
                <a:latin typeface="Calibri" panose="020F0502020204030204" pitchFamily="34" charset="0"/>
                <a:ea typeface="Calibri" panose="020F0502020204030204" pitchFamily="34" charset="0"/>
              </a:rPr>
              <a:t>Teaching Point: </a:t>
            </a:r>
            <a:r>
              <a:rPr lang="en-GB" sz="1800" b="0" dirty="0">
                <a:solidFill>
                  <a:srgbClr val="000000"/>
                </a:solidFill>
                <a:effectLst/>
                <a:latin typeface="Calibri" panose="020F0502020204030204" pitchFamily="34" charset="0"/>
                <a:ea typeface="Calibri" panose="020F0502020204030204" pitchFamily="34" charset="0"/>
              </a:rPr>
              <a:t>In higher education, true transformation is hard to come by due to 1) barriers to innovation and 2) barriers to scale</a:t>
            </a:r>
          </a:p>
          <a:p>
            <a:pPr marL="0" marR="0" indent="0">
              <a:spcBef>
                <a:spcPts val="0"/>
              </a:spcBef>
              <a:spcAft>
                <a:spcPts val="0"/>
              </a:spcAft>
              <a:buFontTx/>
              <a:buNone/>
            </a:pPr>
            <a:endParaRPr lang="en-GB" sz="1800" b="1"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Verdana" panose="020B0604030504040204" pitchFamily="34" charset="0"/>
                <a:ea typeface="+mn-ea"/>
                <a:cs typeface="+mn-cs"/>
              </a:rPr>
              <a:t>Draft Scripting:</a:t>
            </a:r>
            <a:endParaRPr lang="en-GB" sz="1800" b="1" dirty="0">
              <a:solidFill>
                <a:srgbClr val="000000"/>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lang="en-GB" sz="1800" dirty="0">
                <a:solidFill>
                  <a:srgbClr val="000000"/>
                </a:solidFill>
                <a:effectLst/>
                <a:latin typeface="Calibri" panose="020F0502020204030204" pitchFamily="34" charset="0"/>
                <a:ea typeface="Calibri" panose="020F0502020204030204" pitchFamily="34" charset="0"/>
              </a:rPr>
              <a:t>In higher education, however, genuine transformation is frustratingly elusive.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culprit is twofold: barriers to innovation and barriers to scale.</a:t>
            </a:r>
          </a:p>
          <a:p>
            <a:pPr marL="285750" marR="0" indent="-285750">
              <a:lnSpc>
                <a:spcPct val="107000"/>
              </a:lnSpc>
              <a:spcBef>
                <a:spcPts val="0"/>
              </a:spcBef>
              <a:spcAft>
                <a:spcPts val="800"/>
              </a:spcAft>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 lot of us find ourselves trapped in one of two scenarios – both of which are important, but neither of which are, on their own, transformative.</a:t>
            </a:r>
          </a:p>
          <a:p>
            <a:pPr marL="285750" marR="0" indent="-285750">
              <a:lnSpc>
                <a:spcPct val="107000"/>
              </a:lnSpc>
              <a:spcBef>
                <a:spcPts val="0"/>
              </a:spcBef>
              <a:spcAft>
                <a:spcPts val="800"/>
              </a:spcAft>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These two scenarios are outlined on this graph. The graph illustrates the concentration of DX initiatives universities are undertaking across the globe. One the y-axis you can see the scale of DX projects, and on the x-axis is innovation. Most DX initiatives are concentrated in the top left quadrant, or bottom right.</a:t>
            </a:r>
          </a:p>
          <a:p>
            <a:pPr marL="285750" marR="0" indent="-285750">
              <a:lnSpc>
                <a:spcPct val="107000"/>
              </a:lnSpc>
              <a:spcBef>
                <a:spcPts val="0"/>
              </a:spcBef>
              <a:spcAft>
                <a:spcPts val="800"/>
              </a:spcAft>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We’ll start with the top left. Projects in this quadrant are easy to scale across campus but aren’t the most innovative. These types of projects are what we call ‘digital substitution.’ In other words, </a:t>
            </a:r>
            <a:r>
              <a:rPr lang="en-US" sz="1800" dirty="0">
                <a:effectLst/>
                <a:latin typeface="Calibri" panose="020F0502020204030204" pitchFamily="34" charset="0"/>
                <a:ea typeface="Calibri" panose="020F0502020204030204" pitchFamily="34" charset="0"/>
                <a:cs typeface="Times New Roman" panose="02020603050405020304" pitchFamily="18" charset="0"/>
              </a:rPr>
              <a:t>a new technology replaces an analog way of working without significantly improving the customer value or experience. In this scenario, scale is easier to achieve because the barriers related to changing existing infrastructure, business processes, and roles and responsibilities are lower</a:t>
            </a:r>
            <a:r>
              <a:rPr lang="en-GB" sz="1800" dirty="0">
                <a:effectLst/>
                <a:latin typeface="Calibri" panose="020F0502020204030204" pitchFamily="34" charset="0"/>
                <a:ea typeface="Calibri" panose="020F0502020204030204" pitchFamily="34" charset="0"/>
                <a:cs typeface="Times New Roman" panose="02020603050405020304" pitchFamily="18" charset="0"/>
              </a:rPr>
              <a:t>. Examples include Virtual Learning Environments, or lecture capture technologies.</a:t>
            </a:r>
          </a:p>
          <a:p>
            <a:pPr marL="285750" marR="0" indent="-285750">
              <a:lnSpc>
                <a:spcPct val="107000"/>
              </a:lnSpc>
              <a:spcBef>
                <a:spcPts val="0"/>
              </a:spcBef>
              <a:spcAft>
                <a:spcPts val="800"/>
              </a:spcAft>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to the bottom right quadrant. These are projects that are highly innovative but are difficult to scale, or what we call ‘innovation theatre.’ </a:t>
            </a:r>
            <a:r>
              <a:rPr lang="en-US" sz="1800" dirty="0">
                <a:effectLst/>
                <a:latin typeface="Calibri" panose="020F0502020204030204" pitchFamily="34" charset="0"/>
                <a:ea typeface="Calibri" panose="020F0502020204030204" pitchFamily="34" charset="0"/>
                <a:cs typeface="Times New Roman" panose="02020603050405020304" pitchFamily="18" charset="0"/>
              </a:rPr>
              <a:t>Genuinely new approaches and technologies may pop up around campus, but they remain isolated, sub-scale, and consequently of little impact. </a:t>
            </a:r>
            <a:r>
              <a:rPr lang="en-GB" sz="1800" dirty="0">
                <a:effectLst/>
                <a:latin typeface="Calibri" panose="020F0502020204030204" pitchFamily="34" charset="0"/>
                <a:ea typeface="Calibri" panose="020F0502020204030204" pitchFamily="34" charset="0"/>
                <a:cs typeface="Times New Roman" panose="02020603050405020304" pitchFamily="18" charset="0"/>
              </a:rPr>
              <a:t>For example, several campuses have piloted VR tools for classroom learning, but they tend to be isolated attempts led by a single technical fellow or staff member with a passion. If that person leaves – so does the innovation.</a:t>
            </a:r>
          </a:p>
          <a:p>
            <a:pPr marL="285750" marR="0" indent="-285750">
              <a:lnSpc>
                <a:spcPct val="107000"/>
              </a:lnSpc>
              <a:spcBef>
                <a:spcPts val="0"/>
              </a:spcBef>
              <a:spcAft>
                <a:spcPts val="800"/>
              </a:spcAft>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two big lessons here. Digital substitution and innovative pilots are great places to start. But on one hand, campuses need to move from that which is easy to that which is really transformational. Or on the other, they need to identify the path to scale out and seed pilot projects across the university.</a:t>
            </a:r>
          </a:p>
          <a:p>
            <a:pPr marL="285750" marR="0" indent="-285750">
              <a:lnSpc>
                <a:spcPct val="107000"/>
              </a:lnSpc>
              <a:spcBef>
                <a:spcPts val="0"/>
              </a:spcBef>
              <a:spcAft>
                <a:spcPts val="800"/>
              </a:spcAft>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Only then can we reach this upper right quadrant of scale and high innovation: applying technology to solve big problems that touch the majority of student and staff activities. When we move to that quadrant, real digital transformation can be celebrated at an institution.</a:t>
            </a:r>
          </a:p>
          <a:p>
            <a:pPr marL="285750" marR="0" indent="-285750">
              <a:lnSpc>
                <a:spcPct val="107000"/>
              </a:lnSpc>
              <a:spcBef>
                <a:spcPts val="0"/>
              </a:spcBef>
              <a:spcAft>
                <a:spcPts val="800"/>
              </a:spcAft>
              <a:buFontTx/>
              <a:buChar char="-"/>
            </a:pPr>
            <a:r>
              <a:rPr lang="en-GB" sz="1800" dirty="0">
                <a:solidFill>
                  <a:srgbClr val="000000"/>
                </a:solidFill>
                <a:effectLst/>
                <a:latin typeface="Calibri" panose="020F0502020204030204" pitchFamily="34" charset="0"/>
                <a:ea typeface="Times New Roman" panose="02020603050405020304" pitchFamily="18" charset="0"/>
              </a:rPr>
              <a:t>[Now is a good opportunity for a group activity, asking attendees to provide examples of ‘digital substitution,’ ‘innovation theatre,’ and true transformation on campus]</a:t>
            </a:r>
          </a:p>
        </p:txBody>
      </p:sp>
      <p:sp>
        <p:nvSpPr>
          <p:cNvPr id="4" name="Slide Number Placeholder 3"/>
          <p:cNvSpPr>
            <a:spLocks noGrp="1"/>
          </p:cNvSpPr>
          <p:nvPr>
            <p:ph type="sldNum" sz="quarter" idx="5"/>
          </p:nvPr>
        </p:nvSpPr>
        <p:spPr/>
        <p:txBody>
          <a:bodyPr/>
          <a:lstStyle/>
          <a:p>
            <a:fld id="{BF4803AB-2594-4B0A-8DC3-A3880FE8631C}" type="slidenum">
              <a:rPr lang="en-US" smtClean="0"/>
              <a:pPr/>
              <a:t>9</a:t>
            </a:fld>
            <a:endParaRPr lang="en-US" dirty="0"/>
          </a:p>
        </p:txBody>
      </p:sp>
    </p:spTree>
    <p:extLst>
      <p:ext uri="{BB962C8B-B14F-4D97-AF65-F5344CB8AC3E}">
        <p14:creationId xmlns:p14="http://schemas.microsoft.com/office/powerpoint/2010/main" val="3649535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 name="Green box - decorative">
            <a:extLst>
              <a:ext uri="{FF2B5EF4-FFF2-40B4-BE49-F238E27FC236}">
                <a16:creationId xmlns:a16="http://schemas.microsoft.com/office/drawing/2014/main" id="{1D104BDC-80F7-4778-8E31-E2300AB0DF3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Blue box - decorative">
            <a:extLs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5" name="Line - decorative">
            <a:extLst>
              <a:ext uri="{C183D7F6-B498-43B3-948B-1728B52AA6E4}">
                <adec:decorative xmlns:adec="http://schemas.microsoft.com/office/drawing/2017/decorative" val="1"/>
              </a:ext>
            </a:extLst>
          </p:cNvPr>
          <p:cNvCxnSpPr>
            <a:cxnSpLocks/>
          </p:cNvCxnSpPr>
          <p:nvPr userDrawn="1"/>
        </p:nvCxnSpPr>
        <p:spPr bwMode="gray">
          <a:xfrm>
            <a:off x="268700" y="2562832"/>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60095F-A640-4159-ADB3-CC9CCCCF5BC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62456" y="761673"/>
            <a:ext cx="2562920" cy="1922189"/>
          </a:xfrm>
          <a:prstGeom prst="rect">
            <a:avLst/>
          </a:prstGeom>
          <a:ln w="12700">
            <a:solidFill>
              <a:schemeClr val="accent1"/>
            </a:solidFill>
          </a:ln>
        </p:spPr>
      </p:pic>
      <p:sp>
        <p:nvSpPr>
          <p:cNvPr id="14" name="TextBox 13">
            <a:extLst>
              <a:ext uri="{FF2B5EF4-FFF2-40B4-BE49-F238E27FC236}">
                <a16:creationId xmlns:a16="http://schemas.microsoft.com/office/drawing/2014/main" id="{968671A2-E1C7-4287-84B2-164A5387A629}"/>
              </a:ext>
              <a:ext uri="{C183D7F6-B498-43B3-948B-1728B52AA6E4}">
                <adec:decorative xmlns:adec="http://schemas.microsoft.com/office/drawing/2017/decorative" val="1"/>
              </a:ext>
            </a:extLst>
          </p:cNvPr>
          <p:cNvSpPr txBox="1"/>
          <p:nvPr userDrawn="1"/>
        </p:nvSpPr>
        <p:spPr bwMode="gray">
          <a:xfrm>
            <a:off x="2694793" y="739605"/>
            <a:ext cx="593015" cy="276999"/>
          </a:xfrm>
          <a:prstGeom prst="rect">
            <a:avLst/>
          </a:prstGeom>
          <a:noFill/>
        </p:spPr>
        <p:txBody>
          <a:bodyPr wrap="square" lIns="0" tIns="0" rIns="0" bIns="0" rtlCol="0">
            <a:spAutoFit/>
          </a:bodyPr>
          <a:lstStyle/>
          <a:p>
            <a:pPr algn="r">
              <a:spcBef>
                <a:spcPts val="500"/>
              </a:spcBef>
            </a:pPr>
            <a:r>
              <a:rPr lang="en-US" sz="900" b="0" dirty="0">
                <a:solidFill>
                  <a:schemeClr val="tx1"/>
                </a:solidFill>
              </a:rPr>
              <a:t>New dark header</a:t>
            </a:r>
          </a:p>
        </p:txBody>
      </p:sp>
      <p:sp>
        <p:nvSpPr>
          <p:cNvPr id="15" name="Isosceles Triangle 14">
            <a:extLst>
              <a:ext uri="{FF2B5EF4-FFF2-40B4-BE49-F238E27FC236}">
                <a16:creationId xmlns:a16="http://schemas.microsoft.com/office/drawing/2014/main" id="{C20A3321-7901-4F7F-A9AE-C8A67FA2330E}"/>
              </a:ext>
              <a:ext uri="{C183D7F6-B498-43B3-948B-1728B52AA6E4}">
                <adec:decorative xmlns:adec="http://schemas.microsoft.com/office/drawing/2017/decorative" val="1"/>
              </a:ext>
            </a:extLst>
          </p:cNvPr>
          <p:cNvSpPr/>
          <p:nvPr userDrawn="1"/>
        </p:nvSpPr>
        <p:spPr bwMode="gray">
          <a:xfrm rot="19800000">
            <a:off x="3302612" y="779608"/>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 name="Group 7">
            <a:extLst>
              <a:ext uri="{FF2B5EF4-FFF2-40B4-BE49-F238E27FC236}">
                <a16:creationId xmlns:a16="http://schemas.microsoft.com/office/drawing/2014/main" id="{210BEFC0-2498-4C5F-98B1-879502EBFC35}"/>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7" name="Rectangle 6">
              <a:extLst>
                <a:ext uri="{FF2B5EF4-FFF2-40B4-BE49-F238E27FC236}">
                  <a16:creationId xmlns:a16="http://schemas.microsoft.com/office/drawing/2014/main" id="{9E712EE6-D3F5-4CF5-ACE2-4D5C10E2DF07}"/>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descr="A screenshot of a cell phone&#10;&#10;Description automatically generated">
              <a:extLst>
                <a:ext uri="{FF2B5EF4-FFF2-40B4-BE49-F238E27FC236}">
                  <a16:creationId xmlns:a16="http://schemas.microsoft.com/office/drawing/2014/main" id="{1D3D6F09-2BBC-492F-9F60-DDF10DDAAFE9}"/>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6" name="Picture 5" descr="A screenshot of a cell phone&#10;&#10;Description automatically generated">
              <a:extLst>
                <a:ext uri="{FF2B5EF4-FFF2-40B4-BE49-F238E27FC236}">
                  <a16:creationId xmlns:a16="http://schemas.microsoft.com/office/drawing/2014/main" id="{5F58C39E-E3D5-42A2-A92E-7F2AA5ADE6DD}"/>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27" name="EAB logo">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893106"/>
            <a:ext cx="1244214" cy="477850"/>
          </a:xfrm>
          <a:prstGeom prst="rect">
            <a:avLst/>
          </a:prstGeom>
        </p:spPr>
      </p:pic>
      <p:sp>
        <p:nvSpPr>
          <p:cNvPr id="34" name="Template edition"/>
          <p:cNvSpPr/>
          <p:nvPr userDrawn="1"/>
        </p:nvSpPr>
        <p:spPr bwMode="gray">
          <a:xfrm>
            <a:off x="0" y="-1"/>
            <a:ext cx="6400800" cy="477843"/>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January 2020</a:t>
            </a:r>
            <a:r>
              <a:rPr lang="en-US" sz="1400" b="1" baseline="0" dirty="0">
                <a:solidFill>
                  <a:schemeClr val="bg1"/>
                </a:solidFill>
              </a:rPr>
              <a:t> Template Edition</a:t>
            </a:r>
            <a:endParaRPr lang="en-US" sz="1400" b="1" dirty="0">
              <a:solidFill>
                <a:schemeClr val="bg1"/>
              </a:solidFill>
            </a:endParaRPr>
          </a:p>
        </p:txBody>
      </p:sp>
      <p:sp>
        <p:nvSpPr>
          <p:cNvPr id="23" name="Slide title"/>
          <p:cNvSpPr txBox="1"/>
          <p:nvPr userDrawn="1"/>
        </p:nvSpPr>
        <p:spPr bwMode="gray">
          <a:xfrm>
            <a:off x="264105" y="1720958"/>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 </a:t>
            </a:r>
            <a:r>
              <a:rPr lang="en-US" sz="2000" b="0" dirty="0">
                <a:solidFill>
                  <a:schemeClr val="bg1"/>
                </a:solidFill>
              </a:rPr>
              <a:t>On-screen Template </a:t>
            </a:r>
            <a:r>
              <a:rPr lang="en-US" sz="1100" b="0" dirty="0">
                <a:solidFill>
                  <a:schemeClr val="bg1"/>
                </a:solidFill>
              </a:rPr>
              <a:t>(7"x5.25")</a:t>
            </a:r>
            <a:endParaRPr lang="en-US" sz="2000" b="0" dirty="0">
              <a:solidFill>
                <a:schemeClr val="bg1"/>
              </a:solidFill>
            </a:endParaRPr>
          </a:p>
        </p:txBody>
      </p:sp>
      <p:sp>
        <p:nvSpPr>
          <p:cNvPr id="32" name="Bullets"/>
          <p:cNvSpPr txBox="1"/>
          <p:nvPr userDrawn="1"/>
        </p:nvSpPr>
        <p:spPr bwMode="gray">
          <a:xfrm>
            <a:off x="277812" y="2729225"/>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a:solidFill>
                  <a:schemeClr val="bg1"/>
                </a:solidFill>
              </a:rPr>
              <a:t>All projected presentations:</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err="1">
                <a:solidFill>
                  <a:schemeClr val="bg1"/>
                </a:solidFill>
              </a:rPr>
              <a:t>Webconferences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16" name="Save time">
            <a:extLst>
              <a:ext uri="{FF2B5EF4-FFF2-40B4-BE49-F238E27FC236}">
                <a16:creationId xmlns:a16="http://schemas.microsoft.com/office/drawing/2014/main" id="{92AE8C63-C3D4-4756-87F1-4405CF812B58}"/>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20" name="Print format">
            <a:extLst>
              <a:ext uri="{FF2B5EF4-FFF2-40B4-BE49-F238E27FC236}">
                <a16:creationId xmlns:a16="http://schemas.microsoft.com/office/drawing/2014/main" id="{24BE4AAC-BCCD-44CB-9775-0229A35C4384}"/>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t>
            </a:r>
            <a:r>
              <a:rPr kumimoji="0" lang="en-US" sz="900" b="0" i="0" u="none" strike="noStrike" kern="1200" cap="none" spc="0" normalizeH="0" baseline="0" noProof="0">
                <a:ln>
                  <a:noFill/>
                </a:ln>
                <a:solidFill>
                  <a:srgbClr val="009900"/>
                </a:solidFill>
                <a:effectLst/>
                <a:uLnTx/>
                <a:uFillTx/>
                <a:latin typeface="Arial" panose="020B0604020202020204" pitchFamily="34" charset="0"/>
                <a:ea typeface="+mn-ea"/>
                <a:cs typeface="Arial" panose="020B0604020202020204" pitchFamily="34" charset="0"/>
              </a:rPr>
              <a:t>are 7"x5.25" </a:t>
            </a: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and print two per page in portrait orientation.</a:t>
            </a:r>
          </a:p>
        </p:txBody>
      </p:sp>
      <p:sp>
        <p:nvSpPr>
          <p:cNvPr id="12" name="Need help"/>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2"/>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6"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
        <p:nvSpPr>
          <p:cNvPr id="20" name="Document title"/>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Document subtitle"/>
          <p:cNvSpPr>
            <a:spLocks noGrp="1"/>
          </p:cNvSpPr>
          <p:nvPr>
            <p:ph type="body" sz="quarter" idx="16" hasCustomPrompt="1"/>
          </p:nvPr>
        </p:nvSpPr>
        <p:spPr bwMode="gray">
          <a:xfrm>
            <a:off x="371475" y="434983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Line - decorative">
            <a:extLst>
              <a:ext uri="{C183D7F6-B498-43B3-948B-1728B52AA6E4}">
                <adec:decorative xmlns:adec="http://schemas.microsoft.com/office/drawing/2017/decorative" val="1"/>
              </a:ext>
            </a:extLst>
          </p:cNvPr>
          <p:cNvCxnSpPr/>
          <p:nvPr userDrawn="1"/>
        </p:nvCxnSpPr>
        <p:spPr bwMode="gray">
          <a:xfrm>
            <a:off x="0" y="4097682"/>
            <a:ext cx="6400800" cy="0"/>
          </a:xfrm>
          <a:prstGeom prst="line">
            <a:avLst/>
          </a:prstGeom>
          <a:ln w="28575">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Program name"/>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tx1"/>
                </a:solidFill>
                <a:latin typeface="+mn-lt"/>
              </a:defRPr>
            </a:lvl1pPr>
          </a:lstStyle>
          <a:p>
            <a:r>
              <a:rPr lang="en-US" dirty="0"/>
              <a:t>Insert Program Name Here</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Project director"/>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Project director names"/>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0" name="Contributing Consultants"/>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Contributing Consultants names"/>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4" name="Executive Director"/>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17" name="Executive Director names"/>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Line - decorative">
            <a:extLst>
              <a:ext uri="{C183D7F6-B498-43B3-948B-1728B52AA6E4}">
                <adec:decorative xmlns:adec="http://schemas.microsoft.com/office/drawing/2017/decorative" val="1"/>
              </a:ext>
            </a:extLst>
          </p:cNvPr>
          <p:cNvCxnSpPr/>
          <p:nvPr userDrawn="1"/>
        </p:nvCxnSpPr>
        <p:spPr bwMode="gray">
          <a:xfrm>
            <a:off x="4773942" y="309824"/>
            <a:ext cx="0" cy="42976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Legal caveat part 1 - decorative">
            <a:extLst>
              <a:ext uri="{C183D7F6-B498-43B3-948B-1728B52AA6E4}">
                <adec:decorative xmlns:adec="http://schemas.microsoft.com/office/drawing/2017/decorative" val="1"/>
              </a:ext>
            </a:extLst>
          </p:cNvPr>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Legal caveat part 2 - decorative">
            <a:extLst>
              <a:ext uri="{C183D7F6-B498-43B3-948B-1728B52AA6E4}">
                <adec:decorative xmlns:adec="http://schemas.microsoft.com/office/drawing/2017/decorative" val="1"/>
              </a:ext>
            </a:extLst>
          </p:cNvPr>
          <p:cNvSpPr txBox="1"/>
          <p:nvPr userDrawn="1"/>
        </p:nvSpPr>
        <p:spPr bwMode="gray">
          <a:xfrm>
            <a:off x="4860213" y="24057"/>
            <a:ext cx="1473868" cy="4693593"/>
          </a:xfrm>
          <a:prstGeom prst="rect">
            <a:avLst/>
          </a:prstGeom>
          <a:noFill/>
        </p:spPr>
        <p:txBody>
          <a:bodyPr wrap="square" lIns="0" tIns="0" rIns="0" bIns="0" rtlCol="0">
            <a:spAutoFit/>
          </a:bodyPr>
          <a:lstStyle/>
          <a:p>
            <a:pPr>
              <a:spcBef>
                <a:spcPts val="4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4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a:t>
            </a:r>
            <a:r>
              <a:rPr lang="en-US" sz="500" kern="1200">
                <a:solidFill>
                  <a:schemeClr val="tx1"/>
                </a:solidFill>
                <a:effectLst/>
                <a:latin typeface="+mn-lt"/>
                <a:ea typeface="+mn-ea"/>
                <a:cs typeface="+mn-cs"/>
              </a:rPr>
              <a:t>the “Report”) </a:t>
            </a:r>
            <a:r>
              <a:rPr lang="en-US" sz="500" kern="1200" dirty="0">
                <a:solidFill>
                  <a:schemeClr val="tx1"/>
                </a:solidFill>
                <a:effectLst/>
                <a:latin typeface="+mn-lt"/>
                <a:ea typeface="+mn-ea"/>
                <a:cs typeface="+mn-cs"/>
              </a:rPr>
              <a:t>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cxnSp>
        <p:nvCxnSpPr>
          <p:cNvPr id="10" name="Line - decorative">
            <a:extLst>
              <a:ext uri="{C183D7F6-B498-43B3-948B-1728B52AA6E4}">
                <adec:decorative xmlns:adec="http://schemas.microsoft.com/office/drawing/2017/decorative" val="1"/>
              </a:ext>
            </a:extLst>
          </p:cNvPr>
          <p:cNvCxnSpPr/>
          <p:nvPr userDrawn="1"/>
        </p:nvCxnSpPr>
        <p:spPr bwMode="gray">
          <a:xfrm>
            <a:off x="4773942" y="28352"/>
            <a:ext cx="0" cy="4462272"/>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926E5CA-A0BC-4FD4-9AA7-3F69BED2F4CE}"/>
              </a:ext>
              <a:ext uri="{C183D7F6-B498-43B3-948B-1728B52AA6E4}">
                <adec:decorative xmlns:adec="http://schemas.microsoft.com/office/drawing/2017/decorative" val="1"/>
              </a:ext>
            </a:extLst>
          </p:cNvPr>
          <p:cNvGrpSpPr/>
          <p:nvPr userDrawn="1"/>
        </p:nvGrpSpPr>
        <p:grpSpPr>
          <a:xfrm>
            <a:off x="920983" y="3459989"/>
            <a:ext cx="4558834" cy="957891"/>
            <a:chOff x="920983" y="3459989"/>
            <a:chExt cx="4558834" cy="957891"/>
          </a:xfrm>
        </p:grpSpPr>
        <p:pic>
          <p:nvPicPr>
            <p:cNvPr id="18" name="EAB logo">
              <a:extLst>
                <a:ext uri="{FF2B5EF4-FFF2-40B4-BE49-F238E27FC236}">
                  <a16:creationId xmlns:a16="http://schemas.microsoft.com/office/drawing/2014/main" id="{11830F3E-1730-46F9-BAE2-7639072CD1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9"/>
              <a:ext cx="1239997" cy="474433"/>
            </a:xfrm>
            <a:prstGeom prst="rect">
              <a:avLst/>
            </a:prstGeom>
          </p:spPr>
        </p:pic>
        <p:sp>
          <p:nvSpPr>
            <p:cNvPr id="19" name="EAb locations, phone, website">
              <a:extLst>
                <a:ext uri="{FF2B5EF4-FFF2-40B4-BE49-F238E27FC236}">
                  <a16:creationId xmlns:a16="http://schemas.microsoft.com/office/drawing/2014/main" id="{606B6337-5B50-4706-ADD8-79C4A4DD6399}"/>
                </a:ext>
                <a:ext uri="{C183D7F6-B498-43B3-948B-1728B52AA6E4}">
                  <adec:decorative xmlns:adec="http://schemas.microsoft.com/office/drawing/2017/decorative" val="1"/>
                </a:ext>
              </a:extLst>
            </p:cNvPr>
            <p:cNvSpPr txBox="1"/>
            <p:nvPr userDrawn="1"/>
          </p:nvSpPr>
          <p:spPr bwMode="gray">
            <a:xfrm>
              <a:off x="920983" y="4045983"/>
              <a:ext cx="4558834"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20" name="Line 1">
              <a:extLst>
                <a:ext uri="{FF2B5EF4-FFF2-40B4-BE49-F238E27FC236}">
                  <a16:creationId xmlns:a16="http://schemas.microsoft.com/office/drawing/2014/main" id="{A342BB8D-843E-4891-946A-E4C027B90826}"/>
                </a:ext>
                <a:ext uri="{C183D7F6-B498-43B3-948B-1728B52AA6E4}">
                  <adec:decorative xmlns:adec="http://schemas.microsoft.com/office/drawing/2017/decorative" val="1"/>
                </a:ext>
              </a:extLst>
            </p:cNvPr>
            <p:cNvCxnSpPr/>
            <p:nvPr userDrawn="1"/>
          </p:nvCxnSpPr>
          <p:spPr bwMode="gray">
            <a:xfrm>
              <a:off x="22207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74EA08BF-0877-44C7-811E-D8639D49DDFB}"/>
                </a:ext>
                <a:ext uri="{C183D7F6-B498-43B3-948B-1728B52AA6E4}">
                  <adec:decorative xmlns:adec="http://schemas.microsoft.com/office/drawing/2017/decorative" val="1"/>
                </a:ext>
              </a:extLst>
            </p:cNvPr>
            <p:cNvCxnSpPr/>
            <p:nvPr userDrawn="1"/>
          </p:nvCxnSpPr>
          <p:spPr bwMode="gray">
            <a:xfrm>
              <a:off x="2902186"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7E58EE88-9279-4FE4-AC87-212BF67DF3E0}"/>
                </a:ext>
                <a:ext uri="{C183D7F6-B498-43B3-948B-1728B52AA6E4}">
                  <adec:decorative xmlns:adec="http://schemas.microsoft.com/office/drawing/2017/decorative" val="1"/>
                </a:ext>
              </a:extLst>
            </p:cNvPr>
            <p:cNvCxnSpPr/>
            <p:nvPr userDrawn="1"/>
          </p:nvCxnSpPr>
          <p:spPr bwMode="gray">
            <a:xfrm>
              <a:off x="37121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4">
              <a:extLst>
                <a:ext uri="{FF2B5EF4-FFF2-40B4-BE49-F238E27FC236}">
                  <a16:creationId xmlns:a16="http://schemas.microsoft.com/office/drawing/2014/main" id="{9177791E-3255-429C-8849-D128EA6565FB}"/>
                </a:ext>
                <a:ext uri="{C183D7F6-B498-43B3-948B-1728B52AA6E4}">
                  <adec:decorative xmlns:adec="http://schemas.microsoft.com/office/drawing/2017/decorative" val="1"/>
                </a:ext>
              </a:extLst>
            </p:cNvPr>
            <p:cNvCxnSpPr/>
            <p:nvPr userDrawn="1"/>
          </p:nvCxnSpPr>
          <p:spPr bwMode="gray">
            <a:xfrm>
              <a:off x="3337336" y="4275232"/>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A683C7B8-732B-4853-B78A-F2808BB1488D}"/>
                </a:ext>
                <a:ext uri="{C183D7F6-B498-43B3-948B-1728B52AA6E4}">
                  <adec:decorative xmlns:adec="http://schemas.microsoft.com/office/drawing/2017/decorative" val="1"/>
                </a:ext>
              </a:extLst>
            </p:cNvPr>
            <p:cNvCxnSpPr/>
            <p:nvPr userDrawn="1"/>
          </p:nvCxnSpPr>
          <p:spPr bwMode="gray">
            <a:xfrm>
              <a:off x="4520678"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07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 name="Pattern - decorative">
            <a:extLst>
              <a:ext uri="{FF2B5EF4-FFF2-40B4-BE49-F238E27FC236}">
                <a16:creationId xmlns:a16="http://schemas.microsoft.com/office/drawing/2014/main" id="{2EDE8BEC-5F99-47FE-9914-D286B67EE2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gray">
          <a:xfrm>
            <a:off x="0" y="0"/>
            <a:ext cx="6400800" cy="4800600"/>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Your institution here</a:t>
            </a:r>
          </a:p>
        </p:txBody>
      </p:sp>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0" orient="horz" pos="1824" userDrawn="1">
          <p15:clr>
            <a:srgbClr val="FBAE40"/>
          </p15:clr>
        </p15:guide>
        <p15:guide id="1" pos="512" userDrawn="1">
          <p15:clr>
            <a:srgbClr val="FBAE40"/>
          </p15:clr>
        </p15:guide>
        <p15:guide id="2" orient="horz" pos="18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K-12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1,500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n-lt"/>
                <a:ea typeface="+mn-ea"/>
                <a:cs typeface="+mn-cs"/>
              </a:rPr>
              <a:t>4 M</a:t>
            </a:r>
            <a:r>
              <a:rPr lang="en-US" sz="1100" kern="1200" baseline="30000" dirty="0">
                <a:solidFill>
                  <a:schemeClr val="accent4"/>
                </a:solidFill>
                <a:latin typeface="+mn-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12056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1980029"/>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a:spcBef>
                <a:spcPts val="500"/>
              </a:spcBef>
            </a:pPr>
            <a:endParaRPr lang="en-US" sz="1200" b="1" dirty="0">
              <a:solidFill>
                <a:schemeClr val="bg1"/>
              </a:solidFill>
              <a:latin typeface="Arial" panose="020B0604020202020204" pitchFamily="34" charset="0"/>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8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lang="en-US" sz="800" dirty="0">
                <a:solidFill>
                  <a:schemeClr val="bg1"/>
                </a:solidFill>
                <a:latin typeface="+mn-lt"/>
                <a:cs typeface="Arial" panose="020B0604020202020204" pitchFamily="34" charset="0"/>
              </a:rPr>
              <a:t> </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Tree>
    <p:custDataLst>
      <p:tags r:id="rId1"/>
    </p:custDataLst>
    <p:extLst>
      <p:ext uri="{BB962C8B-B14F-4D97-AF65-F5344CB8AC3E}">
        <p14:creationId xmlns:p14="http://schemas.microsoft.com/office/powerpoint/2010/main" val="160528261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K-12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1,500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n-lt"/>
                <a:ea typeface="+mn-ea"/>
                <a:cs typeface="+mn-cs"/>
              </a:rPr>
              <a:t>4 M</a:t>
            </a:r>
            <a:r>
              <a:rPr lang="en-US" sz="1100" kern="1200" baseline="30000" dirty="0">
                <a:solidFill>
                  <a:schemeClr val="accent4"/>
                </a:solidFill>
                <a:latin typeface="+mn-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12056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1980029"/>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a:spcBef>
                <a:spcPts val="500"/>
              </a:spcBef>
            </a:pPr>
            <a:endParaRPr lang="en-US" sz="1200" b="1" dirty="0">
              <a:solidFill>
                <a:schemeClr val="bg1"/>
              </a:solidFill>
              <a:latin typeface="Arial" panose="020B0604020202020204" pitchFamily="34" charset="0"/>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8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lang="en-US" sz="800" dirty="0">
                <a:solidFill>
                  <a:schemeClr val="bg1"/>
                </a:solidFill>
                <a:latin typeface="+mn-lt"/>
                <a:cs typeface="Arial" panose="020B0604020202020204" pitchFamily="34" charset="0"/>
              </a:rPr>
              <a:t> </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5" name="White circle - decorative">
            <a:extLst>
              <a:ext uri="{FF2B5EF4-FFF2-40B4-BE49-F238E27FC236}">
                <a16:creationId xmlns:a16="http://schemas.microsoft.com/office/drawing/2014/main" id="{EEEF8E1C-6C6A-462D-9500-64B620AF3544}"/>
              </a:ext>
              <a:ext uri="{C183D7F6-B498-43B3-948B-1728B52AA6E4}">
                <adec:decorative xmlns:adec="http://schemas.microsoft.com/office/drawing/2017/decorative" val="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6370073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www.eab.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21"/>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©2020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0"/>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74" r:id="rId4"/>
    <p:sldLayoutId id="2147483657" r:id="rId5"/>
    <p:sldLayoutId id="2147483658" r:id="rId6"/>
    <p:sldLayoutId id="2147483659" r:id="rId7"/>
    <p:sldLayoutId id="2147483661" r:id="rId8"/>
    <p:sldLayoutId id="2147483662" r:id="rId9"/>
    <p:sldLayoutId id="2147483663" r:id="rId10"/>
    <p:sldLayoutId id="2147483664" r:id="rId11"/>
    <p:sldLayoutId id="2147483666" r:id="rId12"/>
    <p:sldLayoutId id="2147483667" r:id="rId13"/>
    <p:sldLayoutId id="2147483668" r:id="rId14"/>
    <p:sldLayoutId id="2147483669" r:id="rId15"/>
    <p:sldLayoutId id="2147483670" r:id="rId16"/>
    <p:sldLayoutId id="2147483671" r:id="rId17"/>
    <p:sldLayoutId id="2147483675" r:id="rId18"/>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tech.wayne.edu/news/cit-helps-launch-wayne-state-virtual-experience-app-32572"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insidehighered.com/news/2018/08/22/meet-new-kid-campus-alexa" TargetMode="External"/><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s://news.microsoft.com/en-au/features/unsw-steps-up-to-university-challenge/" TargetMode="External"/><Relationship Id="rId4" Type="http://schemas.openxmlformats.org/officeDocument/2006/relationships/hyperlink" Target="https://aws.amazon.com/blogs/publicsector/just-in-time-for-back-to-school-updates-from-alexa-on-campus/" TargetMode="External"/><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youtube.com/watch?v=_RaHQZg71SU" TargetMode="External"/><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hyperlink" Target="https://www.itnews.com.au/news/deakins-genie-assistant-tackles-12000-conversations-a-day-530688" TargetMode="External"/><Relationship Id="rId4" Type="http://schemas.openxmlformats.org/officeDocument/2006/relationships/hyperlink" Target="https://www.deakin.edu.au/life-at-deakin/why-study-at-deakin/digital-deakin" TargetMode="External"/><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assets.ey.com/content/dam/ey-sites/ey-com/en_us/topics/government-and-public-sector/ey-rpa-for-colleges-and-universities.pdf?download" TargetMode="External"/><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hyperlink" Target="https://www.businessofficermagazine.org/features/robots-welcome/" TargetMode="External"/><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26.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3.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39.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forbes.com/sites/jeffewing/2018/12/10/netflix-continues-svod-market-dominance/#3dae5d862ea6" TargetMode="External"/><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s://ir.netflix.com/financials/quarterly-earnings/default.aspx" TargetMode="Externa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3B01-E8F5-4D20-8EF4-35AAAEF21873}"/>
              </a:ext>
            </a:extLst>
          </p:cNvPr>
          <p:cNvSpPr>
            <a:spLocks noGrp="1"/>
          </p:cNvSpPr>
          <p:nvPr>
            <p:ph type="title"/>
          </p:nvPr>
        </p:nvSpPr>
        <p:spPr>
          <a:xfrm>
            <a:off x="812800" y="2462164"/>
            <a:ext cx="4389120" cy="346249"/>
          </a:xfrm>
        </p:spPr>
        <p:txBody>
          <a:bodyPr/>
          <a:lstStyle/>
          <a:p>
            <a:r>
              <a:rPr lang="en-US" dirty="0"/>
              <a:t>Digital Transformation</a:t>
            </a:r>
          </a:p>
        </p:txBody>
      </p:sp>
      <p:sp>
        <p:nvSpPr>
          <p:cNvPr id="3" name="Text Placeholder 2">
            <a:extLst>
              <a:ext uri="{FF2B5EF4-FFF2-40B4-BE49-F238E27FC236}">
                <a16:creationId xmlns:a16="http://schemas.microsoft.com/office/drawing/2014/main" id="{589F8982-7354-4B52-B88C-CE4D0ADDB315}"/>
              </a:ext>
            </a:extLst>
          </p:cNvPr>
          <p:cNvSpPr>
            <a:spLocks noGrp="1"/>
          </p:cNvSpPr>
          <p:nvPr>
            <p:ph type="body" sz="quarter" idx="13"/>
          </p:nvPr>
        </p:nvSpPr>
        <p:spPr/>
        <p:txBody>
          <a:bodyPr/>
          <a:lstStyle/>
          <a:p>
            <a:r>
              <a:rPr lang="en-US" dirty="0"/>
              <a:t>What It Is, and Why It Matters for Higher Education</a:t>
            </a:r>
          </a:p>
        </p:txBody>
      </p:sp>
      <p:sp>
        <p:nvSpPr>
          <p:cNvPr id="6" name="Text Placeholder 5">
            <a:extLst>
              <a:ext uri="{FF2B5EF4-FFF2-40B4-BE49-F238E27FC236}">
                <a16:creationId xmlns:a16="http://schemas.microsoft.com/office/drawing/2014/main" id="{DAFBD0BA-A2D9-4791-917B-375A35CC14BE}"/>
              </a:ext>
            </a:extLst>
          </p:cNvPr>
          <p:cNvSpPr>
            <a:spLocks noGrp="1"/>
          </p:cNvSpPr>
          <p:nvPr>
            <p:ph type="body" sz="quarter" idx="14"/>
          </p:nvPr>
        </p:nvSpPr>
        <p:spPr/>
        <p:txBody>
          <a:bodyPr/>
          <a:lstStyle/>
          <a:p>
            <a:endParaRPr lang="en-GB" dirty="0"/>
          </a:p>
        </p:txBody>
      </p:sp>
      <p:sp>
        <p:nvSpPr>
          <p:cNvPr id="7" name="Rectangle 6">
            <a:extLst>
              <a:ext uri="{FF2B5EF4-FFF2-40B4-BE49-F238E27FC236}">
                <a16:creationId xmlns:a16="http://schemas.microsoft.com/office/drawing/2014/main" id="{A5EDE180-DA73-495A-B885-8C3A564FD6E2}"/>
              </a:ext>
            </a:extLst>
          </p:cNvPr>
          <p:cNvSpPr/>
          <p:nvPr/>
        </p:nvSpPr>
        <p:spPr bwMode="gray">
          <a:xfrm>
            <a:off x="4940673" y="274987"/>
            <a:ext cx="1179576" cy="5120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tx1"/>
                </a:solidFill>
              </a:rPr>
              <a:t>Insert institutional logo here</a:t>
            </a:r>
            <a:endParaRPr lang="en-GB" sz="900" b="1" dirty="0">
              <a:solidFill>
                <a:schemeClr val="tx1"/>
              </a:solidFill>
            </a:endParaRPr>
          </a:p>
        </p:txBody>
      </p:sp>
    </p:spTree>
    <p:extLst>
      <p:ext uri="{BB962C8B-B14F-4D97-AF65-F5344CB8AC3E}">
        <p14:creationId xmlns:p14="http://schemas.microsoft.com/office/powerpoint/2010/main" val="2119492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1D30AD-93EC-4AF7-B9D7-3DD95E274FA7}"/>
              </a:ext>
            </a:extLst>
          </p:cNvPr>
          <p:cNvSpPr>
            <a:spLocks noGrp="1"/>
          </p:cNvSpPr>
          <p:nvPr>
            <p:ph type="body" sz="quarter" idx="16"/>
          </p:nvPr>
        </p:nvSpPr>
        <p:spPr/>
        <p:txBody>
          <a:bodyPr/>
          <a:lstStyle/>
          <a:p>
            <a:endParaRPr lang="en-GB"/>
          </a:p>
        </p:txBody>
      </p:sp>
      <p:sp>
        <p:nvSpPr>
          <p:cNvPr id="3" name="Title 2">
            <a:extLst>
              <a:ext uri="{FF2B5EF4-FFF2-40B4-BE49-F238E27FC236}">
                <a16:creationId xmlns:a16="http://schemas.microsoft.com/office/drawing/2014/main" id="{CE21A5CA-A75A-44AC-B996-E6BF050F1137}"/>
              </a:ext>
            </a:extLst>
          </p:cNvPr>
          <p:cNvSpPr>
            <a:spLocks noGrp="1"/>
          </p:cNvSpPr>
          <p:nvPr>
            <p:ph type="title"/>
          </p:nvPr>
        </p:nvSpPr>
        <p:spPr>
          <a:xfrm>
            <a:off x="280194" y="309824"/>
            <a:ext cx="5888874" cy="256480"/>
          </a:xfrm>
        </p:spPr>
        <p:txBody>
          <a:bodyPr/>
          <a:lstStyle/>
          <a:p>
            <a:r>
              <a:rPr lang="en-GB" dirty="0"/>
              <a:t>On the Heels of Seismic Shifts in DX Opportunity </a:t>
            </a:r>
          </a:p>
        </p:txBody>
      </p:sp>
      <p:sp>
        <p:nvSpPr>
          <p:cNvPr id="4" name="Text Placeholder 3">
            <a:extLst>
              <a:ext uri="{FF2B5EF4-FFF2-40B4-BE49-F238E27FC236}">
                <a16:creationId xmlns:a16="http://schemas.microsoft.com/office/drawing/2014/main" id="{F9E98A3C-6478-4FC6-AD4A-3B32D377BD2E}"/>
              </a:ext>
            </a:extLst>
          </p:cNvPr>
          <p:cNvSpPr>
            <a:spLocks noGrp="1"/>
          </p:cNvSpPr>
          <p:nvPr>
            <p:ph type="body" sz="quarter" idx="15"/>
          </p:nvPr>
        </p:nvSpPr>
        <p:spPr/>
        <p:txBody>
          <a:bodyPr/>
          <a:lstStyle/>
          <a:p>
            <a:endParaRPr lang="en-GB" dirty="0"/>
          </a:p>
        </p:txBody>
      </p:sp>
      <p:sp>
        <p:nvSpPr>
          <p:cNvPr id="6" name="Text Placeholder 5">
            <a:extLst>
              <a:ext uri="{FF2B5EF4-FFF2-40B4-BE49-F238E27FC236}">
                <a16:creationId xmlns:a16="http://schemas.microsoft.com/office/drawing/2014/main" id="{2B52DAA0-66D9-432D-BCAA-692C78DDCD00}"/>
              </a:ext>
            </a:extLst>
          </p:cNvPr>
          <p:cNvSpPr>
            <a:spLocks noGrp="1"/>
          </p:cNvSpPr>
          <p:nvPr>
            <p:ph type="body" sz="quarter" idx="18"/>
          </p:nvPr>
        </p:nvSpPr>
        <p:spPr>
          <a:xfrm>
            <a:off x="4111256" y="4677489"/>
            <a:ext cx="2289544" cy="123111"/>
          </a:xfrm>
        </p:spPr>
        <p:txBody>
          <a:bodyPr/>
          <a:lstStyle/>
          <a:p>
            <a:pPr algn="r"/>
            <a:r>
              <a:rPr lang="en-GB" dirty="0"/>
              <a:t>Source: EAB interviews and analysis.</a:t>
            </a:r>
          </a:p>
        </p:txBody>
      </p:sp>
      <p:sp>
        <p:nvSpPr>
          <p:cNvPr id="9" name="Arrow: Right 8">
            <a:extLst>
              <a:ext uri="{FF2B5EF4-FFF2-40B4-BE49-F238E27FC236}">
                <a16:creationId xmlns:a16="http://schemas.microsoft.com/office/drawing/2014/main" id="{5417EDB5-F321-47A7-B18C-B2FF47F940DA}"/>
              </a:ext>
            </a:extLst>
          </p:cNvPr>
          <p:cNvSpPr/>
          <p:nvPr/>
        </p:nvSpPr>
        <p:spPr bwMode="gray">
          <a:xfrm>
            <a:off x="3022600" y="1035719"/>
            <a:ext cx="3378200" cy="256480"/>
          </a:xfrm>
          <a:prstGeom prst="rightArrow">
            <a:avLst>
              <a:gd name="adj1" fmla="val 100000"/>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t>Post-Pandemic DX Perspective</a:t>
            </a:r>
          </a:p>
        </p:txBody>
      </p:sp>
      <p:sp>
        <p:nvSpPr>
          <p:cNvPr id="8" name="Arrow: Right 7">
            <a:extLst>
              <a:ext uri="{FF2B5EF4-FFF2-40B4-BE49-F238E27FC236}">
                <a16:creationId xmlns:a16="http://schemas.microsoft.com/office/drawing/2014/main" id="{0381DA3E-0478-4872-920C-C41249145ADB}"/>
              </a:ext>
            </a:extLst>
          </p:cNvPr>
          <p:cNvSpPr/>
          <p:nvPr/>
        </p:nvSpPr>
        <p:spPr bwMode="gray">
          <a:xfrm>
            <a:off x="0" y="1035719"/>
            <a:ext cx="3200400" cy="256480"/>
          </a:xfrm>
          <a:prstGeom prst="rightArrow">
            <a:avLst>
              <a:gd name="adj1" fmla="val 100000"/>
              <a:gd name="adj2" fmla="val 7079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t>Pre-Pandemic DX Perspective</a:t>
            </a:r>
          </a:p>
        </p:txBody>
      </p:sp>
      <p:sp>
        <p:nvSpPr>
          <p:cNvPr id="10" name="TextBox 9">
            <a:extLst>
              <a:ext uri="{FF2B5EF4-FFF2-40B4-BE49-F238E27FC236}">
                <a16:creationId xmlns:a16="http://schemas.microsoft.com/office/drawing/2014/main" id="{D59B0DF2-4C33-4F9F-8A8C-4AF32DBE1324}"/>
              </a:ext>
            </a:extLst>
          </p:cNvPr>
          <p:cNvSpPr txBox="1"/>
          <p:nvPr/>
        </p:nvSpPr>
        <p:spPr>
          <a:xfrm>
            <a:off x="794309" y="1423138"/>
            <a:ext cx="1868404" cy="415498"/>
          </a:xfrm>
          <a:prstGeom prst="rect">
            <a:avLst/>
          </a:prstGeom>
          <a:noFill/>
        </p:spPr>
        <p:txBody>
          <a:bodyPr wrap="square" lIns="0" tIns="0" rIns="0" bIns="0" rtlCol="0">
            <a:spAutoFit/>
          </a:bodyPr>
          <a:lstStyle/>
          <a:p>
            <a:pPr>
              <a:spcBef>
                <a:spcPts val="500"/>
              </a:spcBef>
            </a:pPr>
            <a:r>
              <a:rPr lang="en-US" sz="900" dirty="0"/>
              <a:t>DX investments can differentiate your institution in the market and expand value</a:t>
            </a:r>
            <a:endParaRPr lang="en-GB" sz="900" dirty="0"/>
          </a:p>
        </p:txBody>
      </p:sp>
      <p:sp>
        <p:nvSpPr>
          <p:cNvPr id="13" name="TextBox 12">
            <a:extLst>
              <a:ext uri="{FF2B5EF4-FFF2-40B4-BE49-F238E27FC236}">
                <a16:creationId xmlns:a16="http://schemas.microsoft.com/office/drawing/2014/main" id="{437FC8F6-1C83-446F-9D6B-652B73DA8E46}"/>
              </a:ext>
            </a:extLst>
          </p:cNvPr>
          <p:cNvSpPr txBox="1"/>
          <p:nvPr/>
        </p:nvSpPr>
        <p:spPr>
          <a:xfrm>
            <a:off x="3677940" y="1492388"/>
            <a:ext cx="2046204" cy="276999"/>
          </a:xfrm>
          <a:prstGeom prst="rect">
            <a:avLst/>
          </a:prstGeom>
          <a:noFill/>
        </p:spPr>
        <p:txBody>
          <a:bodyPr wrap="square" lIns="0" tIns="0" rIns="0" bIns="0" rtlCol="0">
            <a:spAutoFit/>
          </a:bodyPr>
          <a:lstStyle/>
          <a:p>
            <a:pPr>
              <a:spcBef>
                <a:spcPts val="500"/>
              </a:spcBef>
            </a:pPr>
            <a:r>
              <a:rPr lang="en-US" sz="900" dirty="0"/>
              <a:t>DX investments are necessary to avoid falling behind the pack</a:t>
            </a:r>
            <a:endParaRPr lang="en-GB" sz="900" dirty="0"/>
          </a:p>
        </p:txBody>
      </p:sp>
      <p:sp>
        <p:nvSpPr>
          <p:cNvPr id="16" name="Arrow: Right 15">
            <a:extLst>
              <a:ext uri="{FF2B5EF4-FFF2-40B4-BE49-F238E27FC236}">
                <a16:creationId xmlns:a16="http://schemas.microsoft.com/office/drawing/2014/main" id="{A0808132-F7BF-45D5-8D3C-A6D753191453}"/>
              </a:ext>
            </a:extLst>
          </p:cNvPr>
          <p:cNvSpPr/>
          <p:nvPr/>
        </p:nvSpPr>
        <p:spPr bwMode="gray">
          <a:xfrm>
            <a:off x="3022600" y="1572975"/>
            <a:ext cx="177800" cy="11582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TextBox 10">
            <a:extLst>
              <a:ext uri="{FF2B5EF4-FFF2-40B4-BE49-F238E27FC236}">
                <a16:creationId xmlns:a16="http://schemas.microsoft.com/office/drawing/2014/main" id="{D1D7B1B1-5910-4506-A84C-18B78483AAE2}"/>
              </a:ext>
            </a:extLst>
          </p:cNvPr>
          <p:cNvSpPr txBox="1"/>
          <p:nvPr/>
        </p:nvSpPr>
        <p:spPr>
          <a:xfrm>
            <a:off x="794309" y="2199976"/>
            <a:ext cx="2046204" cy="415498"/>
          </a:xfrm>
          <a:prstGeom prst="rect">
            <a:avLst/>
          </a:prstGeom>
          <a:noFill/>
        </p:spPr>
        <p:txBody>
          <a:bodyPr wrap="square" lIns="0" tIns="0" rIns="0" bIns="0" rtlCol="0">
            <a:spAutoFit/>
          </a:bodyPr>
          <a:lstStyle/>
          <a:p>
            <a:pPr>
              <a:spcBef>
                <a:spcPts val="500"/>
              </a:spcBef>
            </a:pPr>
            <a:r>
              <a:rPr lang="en-US" sz="900" dirty="0"/>
              <a:t>DX improves the on-campus experience via interconnected applications and tools</a:t>
            </a:r>
          </a:p>
        </p:txBody>
      </p:sp>
      <p:sp>
        <p:nvSpPr>
          <p:cNvPr id="14" name="TextBox 13">
            <a:extLst>
              <a:ext uri="{FF2B5EF4-FFF2-40B4-BE49-F238E27FC236}">
                <a16:creationId xmlns:a16="http://schemas.microsoft.com/office/drawing/2014/main" id="{3A5CD728-0857-4063-B58B-43C6F15AE945}"/>
              </a:ext>
            </a:extLst>
          </p:cNvPr>
          <p:cNvSpPr txBox="1"/>
          <p:nvPr/>
        </p:nvSpPr>
        <p:spPr>
          <a:xfrm>
            <a:off x="3677941" y="2130726"/>
            <a:ext cx="1928549" cy="553998"/>
          </a:xfrm>
          <a:prstGeom prst="rect">
            <a:avLst/>
          </a:prstGeom>
          <a:noFill/>
        </p:spPr>
        <p:txBody>
          <a:bodyPr wrap="square" lIns="0" tIns="0" rIns="0" bIns="0" rtlCol="0">
            <a:spAutoFit/>
          </a:bodyPr>
          <a:lstStyle/>
          <a:p>
            <a:pPr>
              <a:spcBef>
                <a:spcPts val="500"/>
              </a:spcBef>
            </a:pPr>
            <a:r>
              <a:rPr lang="en-US" sz="900" dirty="0"/>
              <a:t>DX should widen the access of students and staff to a digital campus regardless of geographic or financial barriers</a:t>
            </a:r>
          </a:p>
        </p:txBody>
      </p:sp>
      <p:sp>
        <p:nvSpPr>
          <p:cNvPr id="17" name="Arrow: Right 16">
            <a:extLst>
              <a:ext uri="{FF2B5EF4-FFF2-40B4-BE49-F238E27FC236}">
                <a16:creationId xmlns:a16="http://schemas.microsoft.com/office/drawing/2014/main" id="{144F471B-4B70-4BAA-A205-70BE0C01E782}"/>
              </a:ext>
            </a:extLst>
          </p:cNvPr>
          <p:cNvSpPr/>
          <p:nvPr/>
        </p:nvSpPr>
        <p:spPr bwMode="gray">
          <a:xfrm>
            <a:off x="3022600" y="2349813"/>
            <a:ext cx="177800" cy="11582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TextBox 11">
            <a:extLst>
              <a:ext uri="{FF2B5EF4-FFF2-40B4-BE49-F238E27FC236}">
                <a16:creationId xmlns:a16="http://schemas.microsoft.com/office/drawing/2014/main" id="{F025FD22-8072-4B58-9885-C1B3479B24E8}"/>
              </a:ext>
            </a:extLst>
          </p:cNvPr>
          <p:cNvSpPr txBox="1"/>
          <p:nvPr/>
        </p:nvSpPr>
        <p:spPr>
          <a:xfrm>
            <a:off x="794309" y="3046064"/>
            <a:ext cx="1395998" cy="276999"/>
          </a:xfrm>
          <a:prstGeom prst="rect">
            <a:avLst/>
          </a:prstGeom>
          <a:noFill/>
        </p:spPr>
        <p:txBody>
          <a:bodyPr wrap="square" lIns="0" tIns="0" rIns="0" bIns="0" rtlCol="0">
            <a:spAutoFit/>
          </a:bodyPr>
          <a:lstStyle/>
          <a:p>
            <a:pPr>
              <a:spcBef>
                <a:spcPts val="500"/>
              </a:spcBef>
            </a:pPr>
            <a:r>
              <a:rPr lang="en-US" sz="900" dirty="0"/>
              <a:t>DX can unlock a new operational end-state</a:t>
            </a:r>
          </a:p>
        </p:txBody>
      </p:sp>
      <p:sp>
        <p:nvSpPr>
          <p:cNvPr id="15" name="TextBox 14">
            <a:extLst>
              <a:ext uri="{FF2B5EF4-FFF2-40B4-BE49-F238E27FC236}">
                <a16:creationId xmlns:a16="http://schemas.microsoft.com/office/drawing/2014/main" id="{2E47EFE2-0355-461F-A6EF-B0084D29F064}"/>
              </a:ext>
            </a:extLst>
          </p:cNvPr>
          <p:cNvSpPr txBox="1"/>
          <p:nvPr/>
        </p:nvSpPr>
        <p:spPr>
          <a:xfrm>
            <a:off x="3677939" y="2976814"/>
            <a:ext cx="2157891" cy="415498"/>
          </a:xfrm>
          <a:prstGeom prst="rect">
            <a:avLst/>
          </a:prstGeom>
          <a:noFill/>
        </p:spPr>
        <p:txBody>
          <a:bodyPr wrap="square" lIns="0" tIns="0" rIns="0" bIns="0" rtlCol="0">
            <a:spAutoFit/>
          </a:bodyPr>
          <a:lstStyle/>
          <a:p>
            <a:pPr>
              <a:spcBef>
                <a:spcPts val="500"/>
              </a:spcBef>
            </a:pPr>
            <a:r>
              <a:rPr lang="en-US" sz="900" dirty="0"/>
              <a:t>DX can unlock an agile operating environment in which you can pivot between modalities, based on need</a:t>
            </a:r>
          </a:p>
        </p:txBody>
      </p:sp>
      <p:sp>
        <p:nvSpPr>
          <p:cNvPr id="18" name="Arrow: Right 17">
            <a:extLst>
              <a:ext uri="{FF2B5EF4-FFF2-40B4-BE49-F238E27FC236}">
                <a16:creationId xmlns:a16="http://schemas.microsoft.com/office/drawing/2014/main" id="{671E8053-BE22-457E-977D-0979DD04F73B}"/>
              </a:ext>
            </a:extLst>
          </p:cNvPr>
          <p:cNvSpPr/>
          <p:nvPr/>
        </p:nvSpPr>
        <p:spPr bwMode="gray">
          <a:xfrm>
            <a:off x="3022600" y="3126651"/>
            <a:ext cx="177800" cy="11582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20" name="Straight Connector 19">
            <a:extLst>
              <a:ext uri="{FF2B5EF4-FFF2-40B4-BE49-F238E27FC236}">
                <a16:creationId xmlns:a16="http://schemas.microsoft.com/office/drawing/2014/main" id="{1DC5632A-FFA4-4082-917C-2C6694F48192}"/>
              </a:ext>
            </a:extLst>
          </p:cNvPr>
          <p:cNvCxnSpPr/>
          <p:nvPr/>
        </p:nvCxnSpPr>
        <p:spPr bwMode="gray">
          <a:xfrm>
            <a:off x="564969" y="1984681"/>
            <a:ext cx="52708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CA83D0-FB88-4E9C-980C-1E5B7C1EF017}"/>
              </a:ext>
            </a:extLst>
          </p:cNvPr>
          <p:cNvCxnSpPr/>
          <p:nvPr/>
        </p:nvCxnSpPr>
        <p:spPr bwMode="gray">
          <a:xfrm>
            <a:off x="564969" y="2830769"/>
            <a:ext cx="52708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661D0A5-D559-4CEA-BA7B-452DBFF720A2}"/>
              </a:ext>
            </a:extLst>
          </p:cNvPr>
          <p:cNvCxnSpPr/>
          <p:nvPr/>
        </p:nvCxnSpPr>
        <p:spPr bwMode="gray">
          <a:xfrm>
            <a:off x="564969" y="3538357"/>
            <a:ext cx="52708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B32B465-659F-495B-AF47-0262DFD98276}"/>
              </a:ext>
            </a:extLst>
          </p:cNvPr>
          <p:cNvCxnSpPr/>
          <p:nvPr/>
        </p:nvCxnSpPr>
        <p:spPr bwMode="gray">
          <a:xfrm>
            <a:off x="517633" y="4013327"/>
            <a:ext cx="52708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Arrow: Right 27">
            <a:extLst>
              <a:ext uri="{FF2B5EF4-FFF2-40B4-BE49-F238E27FC236}">
                <a16:creationId xmlns:a16="http://schemas.microsoft.com/office/drawing/2014/main" id="{3119392F-6E2D-4718-8BD9-5611BAAF2EE7}"/>
              </a:ext>
            </a:extLst>
          </p:cNvPr>
          <p:cNvSpPr/>
          <p:nvPr/>
        </p:nvSpPr>
        <p:spPr bwMode="gray">
          <a:xfrm>
            <a:off x="3022600" y="4192897"/>
            <a:ext cx="177800" cy="11582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 name="TextBox 38">
            <a:extLst>
              <a:ext uri="{FF2B5EF4-FFF2-40B4-BE49-F238E27FC236}">
                <a16:creationId xmlns:a16="http://schemas.microsoft.com/office/drawing/2014/main" id="{A87541EE-4D7D-4535-81A0-6DC8E8FDA63F}"/>
              </a:ext>
            </a:extLst>
          </p:cNvPr>
          <p:cNvSpPr txBox="1"/>
          <p:nvPr/>
        </p:nvSpPr>
        <p:spPr>
          <a:xfrm>
            <a:off x="794309" y="4159369"/>
            <a:ext cx="1783080" cy="182880"/>
          </a:xfrm>
          <a:prstGeom prst="rect">
            <a:avLst/>
          </a:prstGeom>
          <a:solidFill>
            <a:schemeClr val="accent1"/>
          </a:solidFill>
          <a:ln>
            <a:solidFill>
              <a:schemeClr val="accent1"/>
            </a:solidFill>
          </a:ln>
        </p:spPr>
        <p:txBody>
          <a:bodyPr wrap="square" lIns="0" tIns="0" rIns="0" bIns="0" rtlCol="0" anchor="ctr" anchorCtr="0">
            <a:spAutoFit/>
          </a:bodyPr>
          <a:lstStyle/>
          <a:p>
            <a:pPr algn="ctr">
              <a:spcBef>
                <a:spcPts val="500"/>
              </a:spcBef>
            </a:pPr>
            <a:r>
              <a:rPr lang="en-US" sz="900" dirty="0"/>
              <a:t>Add your perspective here</a:t>
            </a:r>
            <a:endParaRPr lang="en-GB" sz="900" dirty="0"/>
          </a:p>
        </p:txBody>
      </p:sp>
      <p:sp>
        <p:nvSpPr>
          <p:cNvPr id="40" name="TextBox 39">
            <a:extLst>
              <a:ext uri="{FF2B5EF4-FFF2-40B4-BE49-F238E27FC236}">
                <a16:creationId xmlns:a16="http://schemas.microsoft.com/office/drawing/2014/main" id="{FDB81C20-D215-4B18-B1B2-B0D994233696}"/>
              </a:ext>
            </a:extLst>
          </p:cNvPr>
          <p:cNvSpPr txBox="1"/>
          <p:nvPr/>
        </p:nvSpPr>
        <p:spPr>
          <a:xfrm>
            <a:off x="3677939" y="4159369"/>
            <a:ext cx="1783080" cy="182880"/>
          </a:xfrm>
          <a:prstGeom prst="rect">
            <a:avLst/>
          </a:prstGeom>
          <a:solidFill>
            <a:schemeClr val="accent1"/>
          </a:solidFill>
          <a:ln>
            <a:solidFill>
              <a:schemeClr val="accent1"/>
            </a:solidFill>
          </a:ln>
        </p:spPr>
        <p:txBody>
          <a:bodyPr wrap="square" lIns="0" tIns="0" rIns="0" bIns="0" rtlCol="0" anchor="ctr" anchorCtr="0">
            <a:spAutoFit/>
          </a:bodyPr>
          <a:lstStyle/>
          <a:p>
            <a:pPr algn="ctr">
              <a:spcBef>
                <a:spcPts val="500"/>
              </a:spcBef>
            </a:pPr>
            <a:r>
              <a:rPr lang="en-US" sz="900" dirty="0"/>
              <a:t>Add your perspective here</a:t>
            </a:r>
            <a:endParaRPr lang="en-GB" sz="900" dirty="0"/>
          </a:p>
        </p:txBody>
      </p:sp>
      <p:sp>
        <p:nvSpPr>
          <p:cNvPr id="32" name="Arrow: Right 31">
            <a:extLst>
              <a:ext uri="{FF2B5EF4-FFF2-40B4-BE49-F238E27FC236}">
                <a16:creationId xmlns:a16="http://schemas.microsoft.com/office/drawing/2014/main" id="{4A501B65-14D2-49E2-B2DE-5E691FB0B202}"/>
              </a:ext>
            </a:extLst>
          </p:cNvPr>
          <p:cNvSpPr/>
          <p:nvPr/>
        </p:nvSpPr>
        <p:spPr bwMode="gray">
          <a:xfrm>
            <a:off x="3022600" y="3717930"/>
            <a:ext cx="177800" cy="11582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 name="TextBox 41">
            <a:extLst>
              <a:ext uri="{FF2B5EF4-FFF2-40B4-BE49-F238E27FC236}">
                <a16:creationId xmlns:a16="http://schemas.microsoft.com/office/drawing/2014/main" id="{311D0F06-D141-4844-B054-6CBD62EAC849}"/>
              </a:ext>
            </a:extLst>
          </p:cNvPr>
          <p:cNvSpPr txBox="1"/>
          <p:nvPr/>
        </p:nvSpPr>
        <p:spPr>
          <a:xfrm>
            <a:off x="3677939" y="3684402"/>
            <a:ext cx="1783080" cy="182880"/>
          </a:xfrm>
          <a:prstGeom prst="rect">
            <a:avLst/>
          </a:prstGeom>
          <a:solidFill>
            <a:schemeClr val="accent1"/>
          </a:solidFill>
          <a:ln>
            <a:solidFill>
              <a:schemeClr val="accent1"/>
            </a:solidFill>
          </a:ln>
        </p:spPr>
        <p:txBody>
          <a:bodyPr wrap="square" lIns="0" tIns="0" rIns="0" bIns="0" rtlCol="0" anchor="ctr" anchorCtr="0">
            <a:spAutoFit/>
          </a:bodyPr>
          <a:lstStyle/>
          <a:p>
            <a:pPr algn="ctr">
              <a:spcBef>
                <a:spcPts val="500"/>
              </a:spcBef>
            </a:pPr>
            <a:r>
              <a:rPr lang="en-US" sz="900" dirty="0"/>
              <a:t>Add your perspective here</a:t>
            </a:r>
            <a:endParaRPr lang="en-GB" sz="900" dirty="0"/>
          </a:p>
        </p:txBody>
      </p:sp>
      <p:sp>
        <p:nvSpPr>
          <p:cNvPr id="43" name="TextBox 42">
            <a:extLst>
              <a:ext uri="{FF2B5EF4-FFF2-40B4-BE49-F238E27FC236}">
                <a16:creationId xmlns:a16="http://schemas.microsoft.com/office/drawing/2014/main" id="{A9C0660B-51DB-4B38-B767-F6F71479A912}"/>
              </a:ext>
            </a:extLst>
          </p:cNvPr>
          <p:cNvSpPr txBox="1"/>
          <p:nvPr/>
        </p:nvSpPr>
        <p:spPr>
          <a:xfrm>
            <a:off x="794309" y="3684402"/>
            <a:ext cx="1783080" cy="182880"/>
          </a:xfrm>
          <a:prstGeom prst="rect">
            <a:avLst/>
          </a:prstGeom>
          <a:solidFill>
            <a:schemeClr val="accent1"/>
          </a:solidFill>
          <a:ln>
            <a:solidFill>
              <a:schemeClr val="accent1"/>
            </a:solidFill>
          </a:ln>
        </p:spPr>
        <p:txBody>
          <a:bodyPr wrap="square" lIns="0" tIns="0" rIns="0" bIns="0" rtlCol="0" anchor="ctr" anchorCtr="0">
            <a:spAutoFit/>
          </a:bodyPr>
          <a:lstStyle/>
          <a:p>
            <a:pPr algn="ctr">
              <a:spcBef>
                <a:spcPts val="500"/>
              </a:spcBef>
            </a:pPr>
            <a:r>
              <a:rPr lang="en-US" sz="900" dirty="0"/>
              <a:t>Add your perspective here</a:t>
            </a:r>
            <a:endParaRPr lang="en-GB" sz="900" dirty="0"/>
          </a:p>
        </p:txBody>
      </p:sp>
      <p:grpSp>
        <p:nvGrpSpPr>
          <p:cNvPr id="7" name="Group 6">
            <a:extLst>
              <a:ext uri="{FF2B5EF4-FFF2-40B4-BE49-F238E27FC236}">
                <a16:creationId xmlns:a16="http://schemas.microsoft.com/office/drawing/2014/main" id="{74D721E0-71D7-4EDA-A1FD-3E6B6A53136E}"/>
              </a:ext>
            </a:extLst>
          </p:cNvPr>
          <p:cNvGrpSpPr/>
          <p:nvPr/>
        </p:nvGrpSpPr>
        <p:grpSpPr>
          <a:xfrm>
            <a:off x="316769" y="1470867"/>
            <a:ext cx="322361" cy="320040"/>
            <a:chOff x="316769" y="1476184"/>
            <a:chExt cx="322361" cy="320040"/>
          </a:xfrm>
        </p:grpSpPr>
        <p:sp>
          <p:nvSpPr>
            <p:cNvPr id="29" name="Oval 28">
              <a:extLst>
                <a:ext uri="{FF2B5EF4-FFF2-40B4-BE49-F238E27FC236}">
                  <a16:creationId xmlns:a16="http://schemas.microsoft.com/office/drawing/2014/main" id="{FA66AE7C-1EF1-4A04-AF23-AF3F09A2CC62}"/>
                </a:ext>
              </a:extLst>
            </p:cNvPr>
            <p:cNvSpPr/>
            <p:nvPr/>
          </p:nvSpPr>
          <p:spPr bwMode="gray">
            <a:xfrm>
              <a:off x="317929" y="1476184"/>
              <a:ext cx="320040" cy="32004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TextBox 29">
              <a:extLst>
                <a:ext uri="{FF2B5EF4-FFF2-40B4-BE49-F238E27FC236}">
                  <a16:creationId xmlns:a16="http://schemas.microsoft.com/office/drawing/2014/main" id="{01463ECF-BBFB-4175-B2A0-ED555D964AD0}"/>
                </a:ext>
              </a:extLst>
            </p:cNvPr>
            <p:cNvSpPr txBox="1"/>
            <p:nvPr/>
          </p:nvSpPr>
          <p:spPr bwMode="gray">
            <a:xfrm>
              <a:off x="316769" y="1492388"/>
              <a:ext cx="322361" cy="276999"/>
            </a:xfrm>
            <a:prstGeom prst="rect">
              <a:avLst/>
            </a:prstGeom>
            <a:noFill/>
          </p:spPr>
          <p:txBody>
            <a:bodyPr vert="horz" wrap="square" lIns="0" tIns="0" rIns="0" bIns="0" rtlCol="0">
              <a:spAutoFit/>
            </a:bodyPr>
            <a:lstStyle/>
            <a:p>
              <a:pPr algn="ctr"/>
              <a:r>
                <a:rPr lang="en-US" sz="1800" dirty="0">
                  <a:solidFill>
                    <a:schemeClr val="bg1"/>
                  </a:solidFill>
                  <a:latin typeface="+mj-lt"/>
                </a:rPr>
                <a:t>1</a:t>
              </a:r>
            </a:p>
          </p:txBody>
        </p:sp>
      </p:grpSp>
      <p:grpSp>
        <p:nvGrpSpPr>
          <p:cNvPr id="53" name="Group 52">
            <a:extLst>
              <a:ext uri="{FF2B5EF4-FFF2-40B4-BE49-F238E27FC236}">
                <a16:creationId xmlns:a16="http://schemas.microsoft.com/office/drawing/2014/main" id="{B819BFC2-A2E4-46AE-8D3C-FB6ABD09A312}"/>
              </a:ext>
            </a:extLst>
          </p:cNvPr>
          <p:cNvGrpSpPr/>
          <p:nvPr/>
        </p:nvGrpSpPr>
        <p:grpSpPr>
          <a:xfrm>
            <a:off x="316769" y="2247705"/>
            <a:ext cx="322361" cy="320040"/>
            <a:chOff x="316769" y="1476184"/>
            <a:chExt cx="322361" cy="320040"/>
          </a:xfrm>
        </p:grpSpPr>
        <p:sp>
          <p:nvSpPr>
            <p:cNvPr id="54" name="Oval 53">
              <a:extLst>
                <a:ext uri="{FF2B5EF4-FFF2-40B4-BE49-F238E27FC236}">
                  <a16:creationId xmlns:a16="http://schemas.microsoft.com/office/drawing/2014/main" id="{4BE5C0C4-9E4B-41E0-9728-8A69A1731314}"/>
                </a:ext>
              </a:extLst>
            </p:cNvPr>
            <p:cNvSpPr/>
            <p:nvPr/>
          </p:nvSpPr>
          <p:spPr bwMode="gray">
            <a:xfrm>
              <a:off x="317929" y="1476184"/>
              <a:ext cx="320040" cy="32004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a:extLst>
                <a:ext uri="{FF2B5EF4-FFF2-40B4-BE49-F238E27FC236}">
                  <a16:creationId xmlns:a16="http://schemas.microsoft.com/office/drawing/2014/main" id="{60112987-4D95-4D4C-9D00-F3D11CB43E11}"/>
                </a:ext>
              </a:extLst>
            </p:cNvPr>
            <p:cNvSpPr txBox="1"/>
            <p:nvPr/>
          </p:nvSpPr>
          <p:spPr bwMode="gray">
            <a:xfrm>
              <a:off x="316769" y="1492388"/>
              <a:ext cx="322361" cy="276999"/>
            </a:xfrm>
            <a:prstGeom prst="rect">
              <a:avLst/>
            </a:prstGeom>
            <a:noFill/>
          </p:spPr>
          <p:txBody>
            <a:bodyPr vert="horz" wrap="square" lIns="0" tIns="0" rIns="0" bIns="0" rtlCol="0">
              <a:spAutoFit/>
            </a:bodyPr>
            <a:lstStyle/>
            <a:p>
              <a:pPr algn="ctr"/>
              <a:r>
                <a:rPr lang="en-US" sz="1800" dirty="0">
                  <a:solidFill>
                    <a:schemeClr val="bg1"/>
                  </a:solidFill>
                  <a:latin typeface="+mj-lt"/>
                </a:rPr>
                <a:t>2</a:t>
              </a:r>
            </a:p>
          </p:txBody>
        </p:sp>
      </p:grpSp>
      <p:grpSp>
        <p:nvGrpSpPr>
          <p:cNvPr id="56" name="Group 55">
            <a:extLst>
              <a:ext uri="{FF2B5EF4-FFF2-40B4-BE49-F238E27FC236}">
                <a16:creationId xmlns:a16="http://schemas.microsoft.com/office/drawing/2014/main" id="{42807D9F-7AF1-405C-86E1-589D5FAD4A24}"/>
              </a:ext>
            </a:extLst>
          </p:cNvPr>
          <p:cNvGrpSpPr/>
          <p:nvPr/>
        </p:nvGrpSpPr>
        <p:grpSpPr>
          <a:xfrm>
            <a:off x="316769" y="3024543"/>
            <a:ext cx="322361" cy="320040"/>
            <a:chOff x="316769" y="1476184"/>
            <a:chExt cx="322361" cy="320040"/>
          </a:xfrm>
        </p:grpSpPr>
        <p:sp>
          <p:nvSpPr>
            <p:cNvPr id="57" name="Oval 56">
              <a:extLst>
                <a:ext uri="{FF2B5EF4-FFF2-40B4-BE49-F238E27FC236}">
                  <a16:creationId xmlns:a16="http://schemas.microsoft.com/office/drawing/2014/main" id="{7172C986-1DE7-451C-8CB9-6C2FBEF95091}"/>
                </a:ext>
              </a:extLst>
            </p:cNvPr>
            <p:cNvSpPr/>
            <p:nvPr/>
          </p:nvSpPr>
          <p:spPr bwMode="gray">
            <a:xfrm>
              <a:off x="317929" y="1476184"/>
              <a:ext cx="320040" cy="32004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TextBox 57">
              <a:extLst>
                <a:ext uri="{FF2B5EF4-FFF2-40B4-BE49-F238E27FC236}">
                  <a16:creationId xmlns:a16="http://schemas.microsoft.com/office/drawing/2014/main" id="{3046C6F3-B9EB-4D55-8A2B-12DAFD489F37}"/>
                </a:ext>
              </a:extLst>
            </p:cNvPr>
            <p:cNvSpPr txBox="1"/>
            <p:nvPr/>
          </p:nvSpPr>
          <p:spPr bwMode="gray">
            <a:xfrm>
              <a:off x="316769" y="1492388"/>
              <a:ext cx="322361" cy="276999"/>
            </a:xfrm>
            <a:prstGeom prst="rect">
              <a:avLst/>
            </a:prstGeom>
            <a:noFill/>
          </p:spPr>
          <p:txBody>
            <a:bodyPr vert="horz" wrap="square" lIns="0" tIns="0" rIns="0" bIns="0" rtlCol="0">
              <a:spAutoFit/>
            </a:bodyPr>
            <a:lstStyle/>
            <a:p>
              <a:pPr algn="ctr"/>
              <a:r>
                <a:rPr lang="en-US" sz="1800" dirty="0">
                  <a:solidFill>
                    <a:schemeClr val="bg1"/>
                  </a:solidFill>
                  <a:latin typeface="+mj-lt"/>
                </a:rPr>
                <a:t>3</a:t>
              </a:r>
            </a:p>
          </p:txBody>
        </p:sp>
      </p:grpSp>
      <p:grpSp>
        <p:nvGrpSpPr>
          <p:cNvPr id="59" name="Group 58">
            <a:extLst>
              <a:ext uri="{FF2B5EF4-FFF2-40B4-BE49-F238E27FC236}">
                <a16:creationId xmlns:a16="http://schemas.microsoft.com/office/drawing/2014/main" id="{F6BE76AC-E0B3-4823-BD5E-46196407D423}"/>
              </a:ext>
            </a:extLst>
          </p:cNvPr>
          <p:cNvGrpSpPr/>
          <p:nvPr/>
        </p:nvGrpSpPr>
        <p:grpSpPr>
          <a:xfrm>
            <a:off x="316769" y="3617238"/>
            <a:ext cx="322361" cy="320040"/>
            <a:chOff x="316769" y="1476184"/>
            <a:chExt cx="322361" cy="320040"/>
          </a:xfrm>
        </p:grpSpPr>
        <p:sp>
          <p:nvSpPr>
            <p:cNvPr id="60" name="Oval 59">
              <a:extLst>
                <a:ext uri="{FF2B5EF4-FFF2-40B4-BE49-F238E27FC236}">
                  <a16:creationId xmlns:a16="http://schemas.microsoft.com/office/drawing/2014/main" id="{5B7EE324-748E-4706-A272-1A2FBA834E89}"/>
                </a:ext>
              </a:extLst>
            </p:cNvPr>
            <p:cNvSpPr/>
            <p:nvPr/>
          </p:nvSpPr>
          <p:spPr bwMode="gray">
            <a:xfrm>
              <a:off x="317929" y="1476184"/>
              <a:ext cx="320040" cy="32004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TextBox 60">
              <a:extLst>
                <a:ext uri="{FF2B5EF4-FFF2-40B4-BE49-F238E27FC236}">
                  <a16:creationId xmlns:a16="http://schemas.microsoft.com/office/drawing/2014/main" id="{33CA1C40-0BA0-4A03-A994-7F6016B42BD8}"/>
                </a:ext>
              </a:extLst>
            </p:cNvPr>
            <p:cNvSpPr txBox="1"/>
            <p:nvPr/>
          </p:nvSpPr>
          <p:spPr bwMode="gray">
            <a:xfrm>
              <a:off x="316769" y="1492388"/>
              <a:ext cx="322361" cy="276999"/>
            </a:xfrm>
            <a:prstGeom prst="rect">
              <a:avLst/>
            </a:prstGeom>
            <a:noFill/>
          </p:spPr>
          <p:txBody>
            <a:bodyPr vert="horz" wrap="square" lIns="0" tIns="0" rIns="0" bIns="0" rtlCol="0">
              <a:spAutoFit/>
            </a:bodyPr>
            <a:lstStyle/>
            <a:p>
              <a:pPr algn="ctr"/>
              <a:r>
                <a:rPr lang="en-US" sz="1800" dirty="0">
                  <a:solidFill>
                    <a:schemeClr val="bg1"/>
                  </a:solidFill>
                  <a:latin typeface="+mj-lt"/>
                </a:rPr>
                <a:t>4</a:t>
              </a:r>
            </a:p>
          </p:txBody>
        </p:sp>
      </p:grpSp>
      <p:grpSp>
        <p:nvGrpSpPr>
          <p:cNvPr id="62" name="Group 61">
            <a:extLst>
              <a:ext uri="{FF2B5EF4-FFF2-40B4-BE49-F238E27FC236}">
                <a16:creationId xmlns:a16="http://schemas.microsoft.com/office/drawing/2014/main" id="{770E1779-4734-4802-AC40-AE27EDCAA918}"/>
              </a:ext>
            </a:extLst>
          </p:cNvPr>
          <p:cNvGrpSpPr/>
          <p:nvPr/>
        </p:nvGrpSpPr>
        <p:grpSpPr>
          <a:xfrm>
            <a:off x="316769" y="4096789"/>
            <a:ext cx="322361" cy="320040"/>
            <a:chOff x="316769" y="1476184"/>
            <a:chExt cx="322361" cy="320040"/>
          </a:xfrm>
        </p:grpSpPr>
        <p:sp>
          <p:nvSpPr>
            <p:cNvPr id="63" name="Oval 62">
              <a:extLst>
                <a:ext uri="{FF2B5EF4-FFF2-40B4-BE49-F238E27FC236}">
                  <a16:creationId xmlns:a16="http://schemas.microsoft.com/office/drawing/2014/main" id="{3CAEF90A-A1BB-4CEE-B08B-9320D58C4FE0}"/>
                </a:ext>
              </a:extLst>
            </p:cNvPr>
            <p:cNvSpPr/>
            <p:nvPr/>
          </p:nvSpPr>
          <p:spPr bwMode="gray">
            <a:xfrm>
              <a:off x="317929" y="1476184"/>
              <a:ext cx="320040" cy="32004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TextBox 63">
              <a:extLst>
                <a:ext uri="{FF2B5EF4-FFF2-40B4-BE49-F238E27FC236}">
                  <a16:creationId xmlns:a16="http://schemas.microsoft.com/office/drawing/2014/main" id="{87DC2EB8-C31B-444D-A299-8BC189BF9C82}"/>
                </a:ext>
              </a:extLst>
            </p:cNvPr>
            <p:cNvSpPr txBox="1"/>
            <p:nvPr/>
          </p:nvSpPr>
          <p:spPr bwMode="gray">
            <a:xfrm>
              <a:off x="316769" y="1492388"/>
              <a:ext cx="322361" cy="276999"/>
            </a:xfrm>
            <a:prstGeom prst="rect">
              <a:avLst/>
            </a:prstGeom>
            <a:noFill/>
          </p:spPr>
          <p:txBody>
            <a:bodyPr vert="horz" wrap="square" lIns="0" tIns="0" rIns="0" bIns="0" rtlCol="0">
              <a:spAutoFit/>
            </a:bodyPr>
            <a:lstStyle/>
            <a:p>
              <a:pPr algn="ctr"/>
              <a:r>
                <a:rPr lang="en-US" sz="1800" dirty="0">
                  <a:solidFill>
                    <a:schemeClr val="bg1"/>
                  </a:solidFill>
                  <a:latin typeface="+mj-lt"/>
                </a:rPr>
                <a:t>5</a:t>
              </a:r>
            </a:p>
          </p:txBody>
        </p:sp>
      </p:grpSp>
    </p:spTree>
    <p:extLst>
      <p:ext uri="{BB962C8B-B14F-4D97-AF65-F5344CB8AC3E}">
        <p14:creationId xmlns:p14="http://schemas.microsoft.com/office/powerpoint/2010/main" val="3745548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a:t>
            </a:r>
          </a:p>
        </p:txBody>
      </p:sp>
      <p:sp>
        <p:nvSpPr>
          <p:cNvPr id="6" name="Text Placeholder 5"/>
          <p:cNvSpPr>
            <a:spLocks noGrp="1"/>
          </p:cNvSpPr>
          <p:nvPr>
            <p:ph type="body" sz="quarter" idx="13"/>
          </p:nvPr>
        </p:nvSpPr>
        <p:spPr>
          <a:xfrm>
            <a:off x="1363152" y="1077312"/>
            <a:ext cx="3749040" cy="138499"/>
          </a:xfrm>
        </p:spPr>
        <p:txBody>
          <a:bodyPr/>
          <a:lstStyle/>
          <a:p>
            <a:r>
              <a:rPr lang="en-US" sz="900" dirty="0">
                <a:solidFill>
                  <a:schemeClr val="bg2"/>
                </a:solidFill>
                <a:latin typeface="+mn-lt"/>
              </a:rPr>
              <a:t>Higher Education’s Change Imperative</a:t>
            </a:r>
          </a:p>
        </p:txBody>
      </p:sp>
      <p:sp>
        <p:nvSpPr>
          <p:cNvPr id="7" name="Text Placeholder 6"/>
          <p:cNvSpPr>
            <a:spLocks noGrp="1"/>
          </p:cNvSpPr>
          <p:nvPr>
            <p:ph type="body" sz="quarter" idx="17"/>
          </p:nvPr>
        </p:nvSpPr>
        <p:spPr>
          <a:xfrm>
            <a:off x="863781" y="1760223"/>
            <a:ext cx="274320" cy="276999"/>
          </a:xfrm>
        </p:spPr>
        <p:txBody>
          <a:bodyPr/>
          <a:lstStyle/>
          <a:p>
            <a:r>
              <a:rPr lang="en-US" dirty="0"/>
              <a:t>2</a:t>
            </a:r>
          </a:p>
        </p:txBody>
      </p:sp>
      <p:sp>
        <p:nvSpPr>
          <p:cNvPr id="8" name="Text Placeholder 7"/>
          <p:cNvSpPr>
            <a:spLocks noGrp="1"/>
          </p:cNvSpPr>
          <p:nvPr>
            <p:ph type="body" sz="quarter" idx="18"/>
          </p:nvPr>
        </p:nvSpPr>
        <p:spPr>
          <a:xfrm>
            <a:off x="1363152" y="1829473"/>
            <a:ext cx="5037648" cy="138499"/>
          </a:xfrm>
        </p:spPr>
        <p:txBody>
          <a:bodyPr/>
          <a:lstStyle/>
          <a:p>
            <a:r>
              <a:rPr lang="en-US" dirty="0"/>
              <a:t>Digital Transformation: A Process of Constant Innovation</a:t>
            </a:r>
          </a:p>
        </p:txBody>
      </p:sp>
      <p:sp>
        <p:nvSpPr>
          <p:cNvPr id="9" name="Text Placeholder 8"/>
          <p:cNvSpPr>
            <a:spLocks noGrp="1"/>
          </p:cNvSpPr>
          <p:nvPr>
            <p:ph type="body" sz="quarter" idx="19"/>
          </p:nvPr>
        </p:nvSpPr>
        <p:spPr>
          <a:xfrm>
            <a:off x="863781" y="2532773"/>
            <a:ext cx="274320" cy="276999"/>
          </a:xfrm>
        </p:spPr>
        <p:txBody>
          <a:bodyPr/>
          <a:lstStyle/>
          <a:p>
            <a:r>
              <a:rPr lang="en-US" dirty="0"/>
              <a:t>3</a:t>
            </a:r>
          </a:p>
        </p:txBody>
      </p:sp>
      <p:sp>
        <p:nvSpPr>
          <p:cNvPr id="10" name="Text Placeholder 9"/>
          <p:cNvSpPr>
            <a:spLocks noGrp="1"/>
          </p:cNvSpPr>
          <p:nvPr>
            <p:ph type="body" sz="quarter" idx="20"/>
          </p:nvPr>
        </p:nvSpPr>
        <p:spPr>
          <a:xfrm>
            <a:off x="1363152" y="2563550"/>
            <a:ext cx="4378742" cy="215444"/>
          </a:xfrm>
        </p:spPr>
        <p:txBody>
          <a:bodyPr/>
          <a:lstStyle/>
          <a:p>
            <a:r>
              <a:rPr lang="en-US" sz="1400" dirty="0">
                <a:solidFill>
                  <a:schemeClr val="bg1"/>
                </a:solidFill>
                <a:latin typeface="+mj-lt"/>
              </a:rPr>
              <a:t>Opportunities for Higher Education</a:t>
            </a:r>
          </a:p>
        </p:txBody>
      </p:sp>
      <p:sp>
        <p:nvSpPr>
          <p:cNvPr id="11" name="Text Placeholder 10"/>
          <p:cNvSpPr>
            <a:spLocks noGrp="1"/>
          </p:cNvSpPr>
          <p:nvPr>
            <p:ph type="body" sz="quarter" idx="21"/>
          </p:nvPr>
        </p:nvSpPr>
        <p:spPr>
          <a:xfrm>
            <a:off x="863781" y="3248173"/>
            <a:ext cx="274320" cy="276999"/>
          </a:xfrm>
        </p:spPr>
        <p:txBody>
          <a:bodyPr/>
          <a:lstStyle/>
          <a:p>
            <a:r>
              <a:rPr lang="en-US" dirty="0"/>
              <a:t>4</a:t>
            </a:r>
          </a:p>
        </p:txBody>
      </p:sp>
      <p:sp>
        <p:nvSpPr>
          <p:cNvPr id="12" name="Text Placeholder 11"/>
          <p:cNvSpPr>
            <a:spLocks noGrp="1"/>
          </p:cNvSpPr>
          <p:nvPr>
            <p:ph type="body" sz="quarter" idx="22"/>
          </p:nvPr>
        </p:nvSpPr>
        <p:spPr>
          <a:xfrm>
            <a:off x="1363152" y="3317423"/>
            <a:ext cx="3749040" cy="138499"/>
          </a:xfrm>
        </p:spPr>
        <p:txBody>
          <a:bodyPr/>
          <a:lstStyle/>
          <a:p>
            <a:r>
              <a:rPr lang="en-US" dirty="0"/>
              <a:t>Determining Our Path Forward</a:t>
            </a:r>
          </a:p>
        </p:txBody>
      </p:sp>
    </p:spTree>
    <p:extLst>
      <p:ext uri="{BB962C8B-B14F-4D97-AF65-F5344CB8AC3E}">
        <p14:creationId xmlns:p14="http://schemas.microsoft.com/office/powerpoint/2010/main" val="88009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A8D1E-F1A6-4D74-96F5-F5316411C84F}"/>
              </a:ext>
            </a:extLst>
          </p:cNvPr>
          <p:cNvSpPr>
            <a:spLocks noGrp="1"/>
          </p:cNvSpPr>
          <p:nvPr>
            <p:ph type="body" sz="quarter" idx="15"/>
          </p:nvPr>
        </p:nvSpPr>
        <p:spPr>
          <a:xfrm>
            <a:off x="280195" y="640267"/>
            <a:ext cx="5842794" cy="184666"/>
          </a:xfrm>
        </p:spPr>
        <p:txBody>
          <a:bodyPr/>
          <a:lstStyle/>
          <a:p>
            <a:r>
              <a:rPr lang="en-US" dirty="0"/>
              <a:t>Technology Should Advance or Enhance Campus-Specific Value Propositions</a:t>
            </a:r>
          </a:p>
        </p:txBody>
      </p:sp>
      <p:sp>
        <p:nvSpPr>
          <p:cNvPr id="4" name="Text Placeholder 3">
            <a:extLst>
              <a:ext uri="{FF2B5EF4-FFF2-40B4-BE49-F238E27FC236}">
                <a16:creationId xmlns:a16="http://schemas.microsoft.com/office/drawing/2014/main" id="{1B0E95EF-10BD-4DCD-934B-C95232C62240}"/>
              </a:ext>
            </a:extLst>
          </p:cNvPr>
          <p:cNvSpPr>
            <a:spLocks noGrp="1"/>
          </p:cNvSpPr>
          <p:nvPr>
            <p:ph type="body" sz="quarter" idx="18"/>
          </p:nvPr>
        </p:nvSpPr>
        <p:spPr>
          <a:xfrm>
            <a:off x="4875363" y="4615462"/>
            <a:ext cx="1503508" cy="123111"/>
          </a:xfrm>
        </p:spPr>
        <p:txBody>
          <a:bodyPr/>
          <a:lstStyle/>
          <a:p>
            <a:r>
              <a:rPr lang="en-US" dirty="0"/>
              <a:t>Source: EAB interviews and analysis.</a:t>
            </a:r>
          </a:p>
        </p:txBody>
      </p:sp>
      <p:sp>
        <p:nvSpPr>
          <p:cNvPr id="6" name="Title 5">
            <a:extLst>
              <a:ext uri="{FF2B5EF4-FFF2-40B4-BE49-F238E27FC236}">
                <a16:creationId xmlns:a16="http://schemas.microsoft.com/office/drawing/2014/main" id="{A4575B84-2B33-4B47-9D7B-43E81C5BDB29}"/>
              </a:ext>
            </a:extLst>
          </p:cNvPr>
          <p:cNvSpPr>
            <a:spLocks noGrp="1"/>
          </p:cNvSpPr>
          <p:nvPr>
            <p:ph type="title"/>
          </p:nvPr>
        </p:nvSpPr>
        <p:spPr/>
        <p:txBody>
          <a:bodyPr/>
          <a:lstStyle/>
          <a:p>
            <a:r>
              <a:rPr lang="en-US" dirty="0"/>
              <a:t>Align Digital Projects with Institutional Goals</a:t>
            </a:r>
          </a:p>
        </p:txBody>
      </p:sp>
      <p:sp>
        <p:nvSpPr>
          <p:cNvPr id="10" name="Rectangle 9">
            <a:extLst>
              <a:ext uri="{FF2B5EF4-FFF2-40B4-BE49-F238E27FC236}">
                <a16:creationId xmlns:a16="http://schemas.microsoft.com/office/drawing/2014/main" id="{5C6E7131-B886-4A7C-AAAB-B09D88E0D07C}"/>
              </a:ext>
            </a:extLst>
          </p:cNvPr>
          <p:cNvSpPr/>
          <p:nvPr/>
        </p:nvSpPr>
        <p:spPr bwMode="gray">
          <a:xfrm>
            <a:off x="0" y="1193735"/>
            <a:ext cx="2866119" cy="1468832"/>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 name="Text Placeholder 1">
            <a:extLst>
              <a:ext uri="{FF2B5EF4-FFF2-40B4-BE49-F238E27FC236}">
                <a16:creationId xmlns:a16="http://schemas.microsoft.com/office/drawing/2014/main" id="{B8ADB39A-3634-4019-B265-A40FB04542FC}"/>
              </a:ext>
            </a:extLst>
          </p:cNvPr>
          <p:cNvSpPr txBox="1">
            <a:spLocks/>
          </p:cNvSpPr>
          <p:nvPr/>
        </p:nvSpPr>
        <p:spPr bwMode="gray">
          <a:xfrm>
            <a:off x="3920540" y="3164090"/>
            <a:ext cx="2237518" cy="86690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sz="800" b="1" dirty="0"/>
              <a:t>Increase efficiency </a:t>
            </a:r>
            <a:r>
              <a:rPr lang="en-US" sz="800" dirty="0"/>
              <a:t>in daily and </a:t>
            </a:r>
            <a:br>
              <a:rPr lang="en-US" sz="800" dirty="0"/>
            </a:br>
            <a:r>
              <a:rPr lang="en-US" sz="800" dirty="0"/>
              <a:t>large-scale operations </a:t>
            </a:r>
          </a:p>
          <a:p>
            <a:r>
              <a:rPr lang="en-US" sz="800" dirty="0"/>
              <a:t>Facilitate </a:t>
            </a:r>
            <a:r>
              <a:rPr lang="en-US" sz="800" b="1" dirty="0"/>
              <a:t>intuitive workflows </a:t>
            </a:r>
            <a:r>
              <a:rPr lang="en-US" sz="800" dirty="0"/>
              <a:t>for all customers of the institution </a:t>
            </a:r>
          </a:p>
          <a:p>
            <a:r>
              <a:rPr lang="en-US" sz="800" dirty="0"/>
              <a:t>Develop </a:t>
            </a:r>
            <a:r>
              <a:rPr lang="en-US" sz="800" b="1" dirty="0"/>
              <a:t>sustainable and affordable processes </a:t>
            </a:r>
            <a:r>
              <a:rPr lang="en-US" sz="800" dirty="0"/>
              <a:t>across campus</a:t>
            </a:r>
          </a:p>
        </p:txBody>
      </p:sp>
      <p:sp>
        <p:nvSpPr>
          <p:cNvPr id="8" name="Text Placeholder 1">
            <a:extLst>
              <a:ext uri="{FF2B5EF4-FFF2-40B4-BE49-F238E27FC236}">
                <a16:creationId xmlns:a16="http://schemas.microsoft.com/office/drawing/2014/main" id="{D2EA61BC-32FD-40E4-8A03-1FFC51A72509}"/>
              </a:ext>
            </a:extLst>
          </p:cNvPr>
          <p:cNvSpPr txBox="1">
            <a:spLocks/>
          </p:cNvSpPr>
          <p:nvPr/>
        </p:nvSpPr>
        <p:spPr bwMode="gray">
          <a:xfrm>
            <a:off x="3919920" y="1409401"/>
            <a:ext cx="2104120" cy="99001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sz="800" b="1" dirty="0"/>
              <a:t>Uncover new knowledge </a:t>
            </a:r>
            <a:r>
              <a:rPr lang="en-US" sz="800" dirty="0"/>
              <a:t>more effectively by embracing technology </a:t>
            </a:r>
          </a:p>
          <a:p>
            <a:r>
              <a:rPr lang="en-US" sz="800" dirty="0"/>
              <a:t>Generate </a:t>
            </a:r>
            <a:r>
              <a:rPr lang="en-US" sz="800" b="1" dirty="0"/>
              <a:t>sustainable sources of funding</a:t>
            </a:r>
            <a:r>
              <a:rPr lang="en-US" sz="800" dirty="0"/>
              <a:t> to support future research</a:t>
            </a:r>
          </a:p>
          <a:p>
            <a:r>
              <a:rPr lang="en-US" sz="800" dirty="0"/>
              <a:t>Contribute to the </a:t>
            </a:r>
            <a:r>
              <a:rPr lang="en-US" sz="800" b="1" dirty="0"/>
              <a:t>development of innovative practices </a:t>
            </a:r>
            <a:r>
              <a:rPr lang="en-US" sz="800" dirty="0"/>
              <a:t>across a variety of fields and industries</a:t>
            </a:r>
          </a:p>
        </p:txBody>
      </p:sp>
      <p:sp>
        <p:nvSpPr>
          <p:cNvPr id="12" name="TextBox 11">
            <a:extLst>
              <a:ext uri="{FF2B5EF4-FFF2-40B4-BE49-F238E27FC236}">
                <a16:creationId xmlns:a16="http://schemas.microsoft.com/office/drawing/2014/main" id="{2B4FD45B-EFF3-4B98-A878-37A3CC961679}"/>
              </a:ext>
            </a:extLst>
          </p:cNvPr>
          <p:cNvSpPr txBox="1"/>
          <p:nvPr/>
        </p:nvSpPr>
        <p:spPr bwMode="gray">
          <a:xfrm>
            <a:off x="3924703" y="1193733"/>
            <a:ext cx="1702414" cy="184666"/>
          </a:xfrm>
          <a:prstGeom prst="rect">
            <a:avLst/>
          </a:prstGeom>
          <a:noFill/>
        </p:spPr>
        <p:txBody>
          <a:bodyPr wrap="square" lIns="0" tIns="0" rIns="0" bIns="0" rtlCol="0">
            <a:spAutoFit/>
          </a:bodyPr>
          <a:lstStyle/>
          <a:p>
            <a:r>
              <a:rPr lang="en-US" sz="1200" dirty="0">
                <a:solidFill>
                  <a:schemeClr val="accent6"/>
                </a:solidFill>
                <a:latin typeface="+mj-lt"/>
              </a:rPr>
              <a:t>Research</a:t>
            </a:r>
          </a:p>
        </p:txBody>
      </p:sp>
      <p:sp>
        <p:nvSpPr>
          <p:cNvPr id="14" name="TextBox 13">
            <a:extLst>
              <a:ext uri="{FF2B5EF4-FFF2-40B4-BE49-F238E27FC236}">
                <a16:creationId xmlns:a16="http://schemas.microsoft.com/office/drawing/2014/main" id="{27F070E5-A929-42E0-8668-21A17555287C}"/>
              </a:ext>
            </a:extLst>
          </p:cNvPr>
          <p:cNvSpPr txBox="1"/>
          <p:nvPr/>
        </p:nvSpPr>
        <p:spPr bwMode="gray">
          <a:xfrm>
            <a:off x="3924703" y="2935541"/>
            <a:ext cx="1317150" cy="184666"/>
          </a:xfrm>
          <a:prstGeom prst="rect">
            <a:avLst/>
          </a:prstGeom>
          <a:noFill/>
        </p:spPr>
        <p:txBody>
          <a:bodyPr wrap="square" lIns="0" tIns="0" rIns="0" bIns="0" rtlCol="0">
            <a:spAutoFit/>
          </a:bodyPr>
          <a:lstStyle/>
          <a:p>
            <a:r>
              <a:rPr lang="en-US" sz="1200" dirty="0">
                <a:solidFill>
                  <a:schemeClr val="accent6"/>
                </a:solidFill>
                <a:latin typeface="+mj-lt"/>
              </a:rPr>
              <a:t>Administration</a:t>
            </a:r>
          </a:p>
        </p:txBody>
      </p:sp>
      <p:sp>
        <p:nvSpPr>
          <p:cNvPr id="15" name="Freeform 15">
            <a:extLst>
              <a:ext uri="{FF2B5EF4-FFF2-40B4-BE49-F238E27FC236}">
                <a16:creationId xmlns:a16="http://schemas.microsoft.com/office/drawing/2014/main" id="{72E19160-D759-491C-9A6C-20F8634AA2CF}"/>
              </a:ext>
            </a:extLst>
          </p:cNvPr>
          <p:cNvSpPr/>
          <p:nvPr/>
        </p:nvSpPr>
        <p:spPr bwMode="gray">
          <a:xfrm>
            <a:off x="3462109" y="2780222"/>
            <a:ext cx="274320" cy="27432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6"/>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sp>
        <p:nvSpPr>
          <p:cNvPr id="16" name="Freeform 16">
            <a:extLst>
              <a:ext uri="{FF2B5EF4-FFF2-40B4-BE49-F238E27FC236}">
                <a16:creationId xmlns:a16="http://schemas.microsoft.com/office/drawing/2014/main" id="{868C7ED3-E0E2-4B46-979E-6111BB954DB0}"/>
              </a:ext>
            </a:extLst>
          </p:cNvPr>
          <p:cNvSpPr/>
          <p:nvPr/>
        </p:nvSpPr>
        <p:spPr bwMode="gray">
          <a:xfrm rot="10800000">
            <a:off x="2668000" y="1997722"/>
            <a:ext cx="274320" cy="27432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6"/>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sp>
        <p:nvSpPr>
          <p:cNvPr id="17" name="Freeform 17">
            <a:extLst>
              <a:ext uri="{FF2B5EF4-FFF2-40B4-BE49-F238E27FC236}">
                <a16:creationId xmlns:a16="http://schemas.microsoft.com/office/drawing/2014/main" id="{CE36E649-AB0C-42DA-945F-479729E06473}"/>
              </a:ext>
            </a:extLst>
          </p:cNvPr>
          <p:cNvSpPr/>
          <p:nvPr/>
        </p:nvSpPr>
        <p:spPr bwMode="gray">
          <a:xfrm rot="16200000">
            <a:off x="3462110" y="1997722"/>
            <a:ext cx="274320" cy="27432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6"/>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sp>
        <p:nvSpPr>
          <p:cNvPr id="18" name="Freeform 18">
            <a:extLst>
              <a:ext uri="{FF2B5EF4-FFF2-40B4-BE49-F238E27FC236}">
                <a16:creationId xmlns:a16="http://schemas.microsoft.com/office/drawing/2014/main" id="{EC2E817F-B596-47C2-A242-4B30F3A1551E}"/>
              </a:ext>
            </a:extLst>
          </p:cNvPr>
          <p:cNvSpPr/>
          <p:nvPr/>
        </p:nvSpPr>
        <p:spPr bwMode="gray">
          <a:xfrm rot="5400000">
            <a:off x="2668000" y="2780221"/>
            <a:ext cx="274320" cy="27432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6"/>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a:solidFill>
                <a:schemeClr val="bg2"/>
              </a:solidFill>
              <a:latin typeface="+mn-lt"/>
            </a:endParaRPr>
          </a:p>
        </p:txBody>
      </p:sp>
      <p:sp>
        <p:nvSpPr>
          <p:cNvPr id="9" name="Text Placeholder 1">
            <a:extLst>
              <a:ext uri="{FF2B5EF4-FFF2-40B4-BE49-F238E27FC236}">
                <a16:creationId xmlns:a16="http://schemas.microsoft.com/office/drawing/2014/main" id="{6F7E5A94-B7A3-4D1F-ABFB-0525E0D9216D}"/>
              </a:ext>
            </a:extLst>
          </p:cNvPr>
          <p:cNvSpPr txBox="1">
            <a:spLocks/>
          </p:cNvSpPr>
          <p:nvPr/>
        </p:nvSpPr>
        <p:spPr bwMode="gray">
          <a:xfrm>
            <a:off x="334367" y="3164090"/>
            <a:ext cx="2333632" cy="99001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sz="800" dirty="0"/>
              <a:t>Cultivate </a:t>
            </a:r>
            <a:r>
              <a:rPr lang="en-US" sz="800" b="1" dirty="0"/>
              <a:t>communities of engagement </a:t>
            </a:r>
            <a:r>
              <a:rPr lang="en-US" sz="800" dirty="0"/>
              <a:t>across and beyond campus</a:t>
            </a:r>
          </a:p>
          <a:p>
            <a:r>
              <a:rPr lang="en-US" sz="800" dirty="0"/>
              <a:t>Foster </a:t>
            </a:r>
            <a:r>
              <a:rPr lang="en-US" sz="800" b="1" dirty="0"/>
              <a:t>supportive and interactive </a:t>
            </a:r>
            <a:r>
              <a:rPr lang="en-US" sz="800" dirty="0"/>
              <a:t>living and learning environments </a:t>
            </a:r>
          </a:p>
          <a:p>
            <a:r>
              <a:rPr lang="en-US" sz="800" dirty="0"/>
              <a:t>Increase </a:t>
            </a:r>
            <a:r>
              <a:rPr lang="en-US" sz="800" b="1" dirty="0"/>
              <a:t>student satisfaction </a:t>
            </a:r>
            <a:r>
              <a:rPr lang="en-US" sz="800" dirty="0"/>
              <a:t>levels with </a:t>
            </a:r>
            <a:r>
              <a:rPr lang="en-US" sz="800" b="1" dirty="0"/>
              <a:t>customized experiences </a:t>
            </a:r>
            <a:r>
              <a:rPr lang="en-US" sz="800" dirty="0"/>
              <a:t>tailored to particular needs and preferences</a:t>
            </a:r>
          </a:p>
        </p:txBody>
      </p:sp>
      <p:sp>
        <p:nvSpPr>
          <p:cNvPr id="11" name="TextBox 10">
            <a:extLst>
              <a:ext uri="{FF2B5EF4-FFF2-40B4-BE49-F238E27FC236}">
                <a16:creationId xmlns:a16="http://schemas.microsoft.com/office/drawing/2014/main" id="{9036B9FD-AB52-45FF-AD64-9A3BD13BDBBA}"/>
              </a:ext>
            </a:extLst>
          </p:cNvPr>
          <p:cNvSpPr txBox="1"/>
          <p:nvPr/>
        </p:nvSpPr>
        <p:spPr bwMode="gray">
          <a:xfrm>
            <a:off x="334367" y="1193733"/>
            <a:ext cx="1879517" cy="184666"/>
          </a:xfrm>
          <a:prstGeom prst="rect">
            <a:avLst/>
          </a:prstGeom>
          <a:noFill/>
        </p:spPr>
        <p:txBody>
          <a:bodyPr wrap="square" lIns="0" tIns="0" rIns="0" bIns="0" rtlCol="0">
            <a:spAutoFit/>
          </a:bodyPr>
          <a:lstStyle/>
          <a:p>
            <a:r>
              <a:rPr lang="en-US" sz="1200" dirty="0">
                <a:solidFill>
                  <a:schemeClr val="accent6"/>
                </a:solidFill>
                <a:latin typeface="+mj-lt"/>
                <a:ea typeface="Verdana" panose="020B0604030504040204" pitchFamily="34" charset="0"/>
                <a:cs typeface="Verdana" panose="020B0604030504040204" pitchFamily="34" charset="0"/>
              </a:rPr>
              <a:t>Teaching and Learning</a:t>
            </a:r>
          </a:p>
        </p:txBody>
      </p:sp>
      <p:sp>
        <p:nvSpPr>
          <p:cNvPr id="13" name="TextBox 12">
            <a:extLst>
              <a:ext uri="{FF2B5EF4-FFF2-40B4-BE49-F238E27FC236}">
                <a16:creationId xmlns:a16="http://schemas.microsoft.com/office/drawing/2014/main" id="{E8E4C59E-A985-4E9B-B564-71E9E7576B5E}"/>
              </a:ext>
            </a:extLst>
          </p:cNvPr>
          <p:cNvSpPr txBox="1"/>
          <p:nvPr/>
        </p:nvSpPr>
        <p:spPr bwMode="gray">
          <a:xfrm>
            <a:off x="334368" y="2935542"/>
            <a:ext cx="2049334" cy="184666"/>
          </a:xfrm>
          <a:prstGeom prst="rect">
            <a:avLst/>
          </a:prstGeom>
          <a:noFill/>
        </p:spPr>
        <p:txBody>
          <a:bodyPr wrap="square" lIns="0" tIns="0" rIns="0" bIns="0" rtlCol="0">
            <a:spAutoFit/>
          </a:bodyPr>
          <a:lstStyle/>
          <a:p>
            <a:r>
              <a:rPr lang="en-US" sz="1200" dirty="0">
                <a:solidFill>
                  <a:schemeClr val="accent6"/>
                </a:solidFill>
                <a:latin typeface="+mj-lt"/>
              </a:rPr>
              <a:t>Campus Experience</a:t>
            </a:r>
          </a:p>
        </p:txBody>
      </p:sp>
      <p:sp>
        <p:nvSpPr>
          <p:cNvPr id="23" name="Text Placeholder 1">
            <a:extLst>
              <a:ext uri="{FF2B5EF4-FFF2-40B4-BE49-F238E27FC236}">
                <a16:creationId xmlns:a16="http://schemas.microsoft.com/office/drawing/2014/main" id="{603DCF3E-2021-4C88-B6B6-528F563E4078}"/>
              </a:ext>
            </a:extLst>
          </p:cNvPr>
          <p:cNvSpPr txBox="1">
            <a:spLocks/>
          </p:cNvSpPr>
          <p:nvPr/>
        </p:nvSpPr>
        <p:spPr bwMode="gray">
          <a:xfrm>
            <a:off x="334367" y="1408325"/>
            <a:ext cx="2171984" cy="99001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sz="800" b="1" dirty="0"/>
              <a:t>Transmit knowledge </a:t>
            </a:r>
            <a:r>
              <a:rPr lang="en-US" sz="800" dirty="0"/>
              <a:t>more effectively with new and improved pedagogies</a:t>
            </a:r>
          </a:p>
          <a:p>
            <a:r>
              <a:rPr lang="en-US" sz="800" dirty="0"/>
              <a:t>Support the </a:t>
            </a:r>
            <a:r>
              <a:rPr lang="en-US" sz="800" b="1" dirty="0"/>
              <a:t>pursuit of academic excellence</a:t>
            </a:r>
            <a:r>
              <a:rPr lang="en-US" sz="800" dirty="0"/>
              <a:t> for all students</a:t>
            </a:r>
          </a:p>
          <a:p>
            <a:r>
              <a:rPr lang="en-US" sz="800" dirty="0"/>
              <a:t>Increase </a:t>
            </a:r>
            <a:r>
              <a:rPr lang="en-US" sz="800" b="1" dirty="0"/>
              <a:t>access to learning </a:t>
            </a:r>
            <a:r>
              <a:rPr lang="en-US" sz="800" dirty="0"/>
              <a:t>opportunities and resources for a diverse range of students and faculty</a:t>
            </a:r>
          </a:p>
        </p:txBody>
      </p:sp>
      <p:pic>
        <p:nvPicPr>
          <p:cNvPr id="24" name="Picture 23">
            <a:extLst>
              <a:ext uri="{FF2B5EF4-FFF2-40B4-BE49-F238E27FC236}">
                <a16:creationId xmlns:a16="http://schemas.microsoft.com/office/drawing/2014/main" id="{92808C92-6974-49F4-B2A2-787CED290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614" y="2218254"/>
            <a:ext cx="457200" cy="460270"/>
          </a:xfrm>
          <a:prstGeom prst="rect">
            <a:avLst/>
          </a:prstGeom>
        </p:spPr>
      </p:pic>
      <p:sp>
        <p:nvSpPr>
          <p:cNvPr id="19" name="Text Placeholder 18">
            <a:extLst>
              <a:ext uri="{FF2B5EF4-FFF2-40B4-BE49-F238E27FC236}">
                <a16:creationId xmlns:a16="http://schemas.microsoft.com/office/drawing/2014/main" id="{EB7C22AA-E77B-4AD9-A874-F6885D6F609E}"/>
              </a:ext>
            </a:extLst>
          </p:cNvPr>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1445214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78A59E-DD53-4B40-9FFC-5F4804458D40}"/>
              </a:ext>
            </a:extLst>
          </p:cNvPr>
          <p:cNvSpPr>
            <a:spLocks noGrp="1"/>
          </p:cNvSpPr>
          <p:nvPr>
            <p:ph type="body" sz="quarter" idx="16"/>
          </p:nvPr>
        </p:nvSpPr>
        <p:spPr>
          <a:xfrm>
            <a:off x="280194" y="99782"/>
            <a:ext cx="2560320" cy="123111"/>
          </a:xfrm>
        </p:spPr>
        <p:txBody>
          <a:bodyPr/>
          <a:lstStyle/>
          <a:p>
            <a:r>
              <a:rPr kumimoji="0" lang="en-US" sz="800" i="0" u="none" strike="noStrike" kern="1200" cap="none" spc="0" normalizeH="0" baseline="0" noProof="0" dirty="0">
                <a:ln>
                  <a:noFill/>
                </a:ln>
                <a:solidFill>
                  <a:srgbClr val="FFFFFF"/>
                </a:solidFill>
                <a:effectLst/>
                <a:uLnTx/>
                <a:uFillTx/>
                <a:latin typeface="Verdana"/>
                <a:ea typeface="+mn-ea"/>
                <a:cs typeface="+mn-cs"/>
              </a:rPr>
              <a:t>Virtual Engagement Platforms</a:t>
            </a:r>
          </a:p>
        </p:txBody>
      </p:sp>
      <p:sp>
        <p:nvSpPr>
          <p:cNvPr id="3" name="Title 2">
            <a:extLst>
              <a:ext uri="{FF2B5EF4-FFF2-40B4-BE49-F238E27FC236}">
                <a16:creationId xmlns:a16="http://schemas.microsoft.com/office/drawing/2014/main" id="{E0A0D5B7-6742-4F87-90E8-793B06DBFBB8}"/>
              </a:ext>
            </a:extLst>
          </p:cNvPr>
          <p:cNvSpPr>
            <a:spLocks noGrp="1"/>
          </p:cNvSpPr>
          <p:nvPr>
            <p:ph type="title"/>
          </p:nvPr>
        </p:nvSpPr>
        <p:spPr/>
        <p:txBody>
          <a:bodyPr/>
          <a:lstStyle/>
          <a:p>
            <a:r>
              <a:rPr lang="en-US" dirty="0"/>
              <a:t>Take-Home VR Headsets…</a:t>
            </a:r>
            <a:endParaRPr lang="en-GB" dirty="0"/>
          </a:p>
        </p:txBody>
      </p:sp>
      <p:sp>
        <p:nvSpPr>
          <p:cNvPr id="4" name="Text Placeholder 3">
            <a:extLst>
              <a:ext uri="{FF2B5EF4-FFF2-40B4-BE49-F238E27FC236}">
                <a16:creationId xmlns:a16="http://schemas.microsoft.com/office/drawing/2014/main" id="{C7D34966-A803-40B4-AA0F-E089A677AA0A}"/>
              </a:ext>
            </a:extLst>
          </p:cNvPr>
          <p:cNvSpPr>
            <a:spLocks noGrp="1"/>
          </p:cNvSpPr>
          <p:nvPr>
            <p:ph type="body" sz="quarter" idx="15"/>
          </p:nvPr>
        </p:nvSpPr>
        <p:spPr>
          <a:xfrm>
            <a:off x="280195" y="657732"/>
            <a:ext cx="6081812" cy="184666"/>
          </a:xfrm>
        </p:spPr>
        <p:txBody>
          <a:bodyPr/>
          <a:lstStyle/>
          <a:p>
            <a:r>
              <a:rPr lang="en-US" dirty="0"/>
              <a:t>VR ‘Swag’ Amplifies University Brand for Geographically Distant Prospects</a:t>
            </a:r>
          </a:p>
        </p:txBody>
      </p:sp>
      <p:sp>
        <p:nvSpPr>
          <p:cNvPr id="5" name="Text Placeholder 4">
            <a:extLst>
              <a:ext uri="{FF2B5EF4-FFF2-40B4-BE49-F238E27FC236}">
                <a16:creationId xmlns:a16="http://schemas.microsoft.com/office/drawing/2014/main" id="{D668200A-882C-4B43-AF16-712695EF3120}"/>
              </a:ext>
            </a:extLst>
          </p:cNvPr>
          <p:cNvSpPr>
            <a:spLocks noGrp="1"/>
          </p:cNvSpPr>
          <p:nvPr>
            <p:ph type="body" sz="quarter" idx="19"/>
          </p:nvPr>
        </p:nvSpPr>
        <p:spPr/>
        <p:txBody>
          <a:bodyPr/>
          <a:lstStyle/>
          <a:p>
            <a:endParaRPr lang="en-GB"/>
          </a:p>
        </p:txBody>
      </p:sp>
      <p:sp>
        <p:nvSpPr>
          <p:cNvPr id="6" name="Text Placeholder 5">
            <a:extLst>
              <a:ext uri="{FF2B5EF4-FFF2-40B4-BE49-F238E27FC236}">
                <a16:creationId xmlns:a16="http://schemas.microsoft.com/office/drawing/2014/main" id="{BE0DB204-7CAA-43DB-947C-123959691649}"/>
              </a:ext>
            </a:extLst>
          </p:cNvPr>
          <p:cNvSpPr>
            <a:spLocks noGrp="1"/>
          </p:cNvSpPr>
          <p:nvPr>
            <p:ph type="body" sz="quarter" idx="18"/>
          </p:nvPr>
        </p:nvSpPr>
        <p:spPr>
          <a:xfrm>
            <a:off x="3743960" y="4523601"/>
            <a:ext cx="2656840" cy="276999"/>
          </a:xfrm>
        </p:spPr>
        <p:txBody>
          <a:bodyPr/>
          <a:lstStyle/>
          <a:p>
            <a:r>
              <a:rPr lang="en-US" dirty="0"/>
              <a:t>Source: Wayne State University, Detroit, MI; </a:t>
            </a:r>
            <a:r>
              <a:rPr lang="en-US" dirty="0">
                <a:hlinkClick r:id="rId3"/>
              </a:rPr>
              <a:t>C&amp;IT Helps Launch Wayne State Virtual Experience App</a:t>
            </a:r>
            <a:r>
              <a:rPr lang="en-US" dirty="0"/>
              <a:t>, September 24, 2018; EAB interviews and analysis.</a:t>
            </a:r>
          </a:p>
        </p:txBody>
      </p:sp>
      <p:sp>
        <p:nvSpPr>
          <p:cNvPr id="40" name="TextBox 39">
            <a:extLst>
              <a:ext uri="{FF2B5EF4-FFF2-40B4-BE49-F238E27FC236}">
                <a16:creationId xmlns:a16="http://schemas.microsoft.com/office/drawing/2014/main" id="{D55C1B4A-5B24-4EF8-8317-62F2A285DE29}"/>
              </a:ext>
            </a:extLst>
          </p:cNvPr>
          <p:cNvSpPr txBox="1"/>
          <p:nvPr/>
        </p:nvSpPr>
        <p:spPr bwMode="gray">
          <a:xfrm>
            <a:off x="3321820" y="1996203"/>
            <a:ext cx="1457201" cy="523220"/>
          </a:xfrm>
          <a:prstGeom prst="rect">
            <a:avLst/>
          </a:prstGeom>
          <a:noFill/>
        </p:spPr>
        <p:txBody>
          <a:bodyPr wrap="square" lIns="0" tIns="0" rIns="0" bIns="0" rtlCol="0">
            <a:spAutoFit/>
          </a:bodyPr>
          <a:lstStyle/>
          <a:p>
            <a:pPr defTabSz="436443">
              <a:spcBef>
                <a:spcPts val="239"/>
              </a:spcBef>
              <a:defRPr/>
            </a:pPr>
            <a:r>
              <a:rPr lang="en-US" sz="2500" dirty="0">
                <a:solidFill>
                  <a:srgbClr val="0070CD"/>
                </a:solidFill>
                <a:latin typeface="Rockwell"/>
              </a:rPr>
              <a:t>$2</a:t>
            </a:r>
          </a:p>
          <a:p>
            <a:pPr defTabSz="436443">
              <a:defRPr/>
            </a:pPr>
            <a:r>
              <a:rPr lang="en-US" sz="900" dirty="0"/>
              <a:t>Cost per headset</a:t>
            </a:r>
            <a:endParaRPr lang="en-US" sz="900" dirty="0">
              <a:solidFill>
                <a:schemeClr val="accent4"/>
              </a:solidFill>
            </a:endParaRPr>
          </a:p>
        </p:txBody>
      </p:sp>
      <p:sp>
        <p:nvSpPr>
          <p:cNvPr id="44" name="TextBox 43">
            <a:extLst>
              <a:ext uri="{FF2B5EF4-FFF2-40B4-BE49-F238E27FC236}">
                <a16:creationId xmlns:a16="http://schemas.microsoft.com/office/drawing/2014/main" id="{585A7F06-F719-473E-9B55-E91992AC152F}"/>
              </a:ext>
            </a:extLst>
          </p:cNvPr>
          <p:cNvSpPr txBox="1"/>
          <p:nvPr/>
        </p:nvSpPr>
        <p:spPr bwMode="gray">
          <a:xfrm>
            <a:off x="3321820" y="930443"/>
            <a:ext cx="2721752" cy="307777"/>
          </a:xfrm>
          <a:prstGeom prst="rect">
            <a:avLst/>
          </a:prstGeom>
          <a:noFill/>
        </p:spPr>
        <p:txBody>
          <a:bodyPr wrap="square" lIns="0" tIns="0" rIns="0" bIns="0" rtlCol="0">
            <a:spAutoFit/>
          </a:bodyPr>
          <a:lstStyle/>
          <a:p>
            <a:pPr defTabSz="436443">
              <a:spcBef>
                <a:spcPts val="239"/>
              </a:spcBef>
              <a:defRPr/>
            </a:pPr>
            <a:r>
              <a:rPr lang="en-US" sz="1000" b="1" dirty="0">
                <a:solidFill>
                  <a:srgbClr val="333E48"/>
                </a:solidFill>
                <a:latin typeface="Verdana"/>
              </a:rPr>
              <a:t>…Leading to Application and PR Ripple Effect Beyond Historical Reach</a:t>
            </a:r>
          </a:p>
        </p:txBody>
      </p:sp>
      <p:sp>
        <p:nvSpPr>
          <p:cNvPr id="46" name="TextBox 45">
            <a:extLst>
              <a:ext uri="{FF2B5EF4-FFF2-40B4-BE49-F238E27FC236}">
                <a16:creationId xmlns:a16="http://schemas.microsoft.com/office/drawing/2014/main" id="{76510D71-5CBC-4FB8-9535-0D195CF8444D}"/>
              </a:ext>
            </a:extLst>
          </p:cNvPr>
          <p:cNvSpPr txBox="1"/>
          <p:nvPr/>
        </p:nvSpPr>
        <p:spPr bwMode="gray">
          <a:xfrm>
            <a:off x="271452" y="930444"/>
            <a:ext cx="2624148" cy="307777"/>
          </a:xfrm>
          <a:prstGeom prst="rect">
            <a:avLst/>
          </a:prstGeom>
          <a:noFill/>
        </p:spPr>
        <p:txBody>
          <a:bodyPr wrap="square" lIns="0" tIns="0" rIns="0" bIns="0" rtlCol="0">
            <a:spAutoFit/>
          </a:bodyPr>
          <a:lstStyle/>
          <a:p>
            <a:pPr defTabSz="436443">
              <a:spcBef>
                <a:spcPts val="239"/>
              </a:spcBef>
              <a:defRPr/>
            </a:pPr>
            <a:r>
              <a:rPr lang="en-US" sz="1000" b="1" dirty="0">
                <a:solidFill>
                  <a:srgbClr val="333E48"/>
                </a:solidFill>
                <a:latin typeface="Verdana"/>
              </a:rPr>
              <a:t>Wayne State Enrollment Team Gives Away Cardboard VR Headsets…</a:t>
            </a:r>
          </a:p>
        </p:txBody>
      </p:sp>
      <p:cxnSp>
        <p:nvCxnSpPr>
          <p:cNvPr id="53" name="Straight Connector 52">
            <a:extLst>
              <a:ext uri="{FF2B5EF4-FFF2-40B4-BE49-F238E27FC236}">
                <a16:creationId xmlns:a16="http://schemas.microsoft.com/office/drawing/2014/main" id="{9604BFB7-F4F6-4FEA-ADDA-F755DB95D47F}"/>
              </a:ext>
            </a:extLst>
          </p:cNvPr>
          <p:cNvCxnSpPr>
            <a:cxnSpLocks/>
          </p:cNvCxnSpPr>
          <p:nvPr/>
        </p:nvCxnSpPr>
        <p:spPr bwMode="gray">
          <a:xfrm>
            <a:off x="1382470" y="2171143"/>
            <a:ext cx="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F9EE8BE-97D9-4EFA-BC4F-2B844F23B30F}"/>
              </a:ext>
            </a:extLst>
          </p:cNvPr>
          <p:cNvSpPr txBox="1"/>
          <p:nvPr/>
        </p:nvSpPr>
        <p:spPr bwMode="gray">
          <a:xfrm>
            <a:off x="3321819" y="1286914"/>
            <a:ext cx="1814723" cy="661720"/>
          </a:xfrm>
          <a:prstGeom prst="rect">
            <a:avLst/>
          </a:prstGeom>
          <a:noFill/>
        </p:spPr>
        <p:txBody>
          <a:bodyPr wrap="square" lIns="0" tIns="0" rIns="0" bIns="0" rtlCol="0">
            <a:spAutoFit/>
          </a:bodyPr>
          <a:lstStyle/>
          <a:p>
            <a:pPr defTabSz="436443">
              <a:spcBef>
                <a:spcPts val="239"/>
              </a:spcBef>
              <a:defRPr/>
            </a:pPr>
            <a:r>
              <a:rPr lang="en-US" sz="2500" dirty="0">
                <a:solidFill>
                  <a:srgbClr val="0070CD"/>
                </a:solidFill>
                <a:latin typeface="Rockwell"/>
              </a:rPr>
              <a:t>10,000</a:t>
            </a:r>
          </a:p>
          <a:p>
            <a:pPr lvl="0">
              <a:defRPr/>
            </a:pPr>
            <a:r>
              <a:rPr lang="en-US" sz="900" dirty="0"/>
              <a:t>Google Cardboard headsets distributed to prospects</a:t>
            </a:r>
          </a:p>
        </p:txBody>
      </p:sp>
      <p:pic>
        <p:nvPicPr>
          <p:cNvPr id="2050" name="Picture 2" descr="Sr. System Software Engineer for C&amp;IT DeskTech, Eric Greene, demonstrates the new Wayne State Virtual Experience App Friday, Sept. 21, 2018.">
            <a:extLst>
              <a:ext uri="{FF2B5EF4-FFF2-40B4-BE49-F238E27FC236}">
                <a16:creationId xmlns:a16="http://schemas.microsoft.com/office/drawing/2014/main" id="{35B81E42-4502-4126-BF68-68802FFB82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79" r="19592"/>
          <a:stretch/>
        </p:blipFill>
        <p:spPr bwMode="auto">
          <a:xfrm>
            <a:off x="277813" y="1286914"/>
            <a:ext cx="2217543" cy="125552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30994AB1-86D1-48AC-BAD3-018DDAD4A32B}"/>
              </a:ext>
            </a:extLst>
          </p:cNvPr>
          <p:cNvSpPr txBox="1"/>
          <p:nvPr/>
        </p:nvSpPr>
        <p:spPr bwMode="gray">
          <a:xfrm>
            <a:off x="3321820" y="2566993"/>
            <a:ext cx="1993764" cy="661720"/>
          </a:xfrm>
          <a:prstGeom prst="rect">
            <a:avLst/>
          </a:prstGeom>
          <a:noFill/>
        </p:spPr>
        <p:txBody>
          <a:bodyPr wrap="square" lIns="0" tIns="0" rIns="0" bIns="0" rtlCol="0">
            <a:spAutoFit/>
          </a:bodyPr>
          <a:lstStyle/>
          <a:p>
            <a:pPr defTabSz="436443">
              <a:spcBef>
                <a:spcPts val="239"/>
              </a:spcBef>
              <a:defRPr/>
            </a:pPr>
            <a:r>
              <a:rPr lang="en-US" sz="2500" dirty="0">
                <a:solidFill>
                  <a:srgbClr val="0070CD"/>
                </a:solidFill>
                <a:latin typeface="Rockwell"/>
              </a:rPr>
              <a:t>10,000+</a:t>
            </a:r>
          </a:p>
          <a:p>
            <a:pPr lvl="0">
              <a:defRPr/>
            </a:pPr>
            <a:r>
              <a:rPr lang="en-US" sz="900" dirty="0"/>
              <a:t>Recruitment interactions as students explore VR content</a:t>
            </a:r>
          </a:p>
        </p:txBody>
      </p:sp>
      <p:grpSp>
        <p:nvGrpSpPr>
          <p:cNvPr id="14" name="Group 13">
            <a:extLst>
              <a:ext uri="{FF2B5EF4-FFF2-40B4-BE49-F238E27FC236}">
                <a16:creationId xmlns:a16="http://schemas.microsoft.com/office/drawing/2014/main" id="{689A3A2B-AE6A-47DA-B44A-BA45D32334B6}"/>
              </a:ext>
            </a:extLst>
          </p:cNvPr>
          <p:cNvGrpSpPr/>
          <p:nvPr/>
        </p:nvGrpSpPr>
        <p:grpSpPr>
          <a:xfrm>
            <a:off x="264073" y="2675204"/>
            <a:ext cx="2132223" cy="415498"/>
            <a:chOff x="264073" y="2751404"/>
            <a:chExt cx="2132223" cy="415498"/>
          </a:xfrm>
        </p:grpSpPr>
        <p:sp>
          <p:nvSpPr>
            <p:cNvPr id="8" name="TextBox 7">
              <a:extLst>
                <a:ext uri="{FF2B5EF4-FFF2-40B4-BE49-F238E27FC236}">
                  <a16:creationId xmlns:a16="http://schemas.microsoft.com/office/drawing/2014/main" id="{CF20B937-AEA3-4B3C-AF2F-CE21AEF8D171}"/>
                </a:ext>
              </a:extLst>
            </p:cNvPr>
            <p:cNvSpPr txBox="1"/>
            <p:nvPr/>
          </p:nvSpPr>
          <p:spPr>
            <a:xfrm>
              <a:off x="518160" y="2751404"/>
              <a:ext cx="1878136" cy="415498"/>
            </a:xfrm>
            <a:prstGeom prst="rect">
              <a:avLst/>
            </a:prstGeom>
            <a:noFill/>
          </p:spPr>
          <p:txBody>
            <a:bodyPr wrap="square" lIns="0" tIns="0" rIns="0" bIns="0" rtlCol="0">
              <a:spAutoFit/>
            </a:bodyPr>
            <a:lstStyle/>
            <a:p>
              <a:pPr>
                <a:spcBef>
                  <a:spcPts val="500"/>
                </a:spcBef>
              </a:pPr>
              <a:r>
                <a:rPr lang="en-GB" sz="900" dirty="0"/>
                <a:t>Dismayed at diminishing returns of print collateral, </a:t>
              </a:r>
              <a:r>
                <a:rPr lang="en-GB" sz="900" dirty="0" err="1"/>
                <a:t>Enrollment</a:t>
              </a:r>
              <a:r>
                <a:rPr lang="en-GB" sz="900" dirty="0"/>
                <a:t> shifts spend to ‘take-home’ VR </a:t>
              </a:r>
            </a:p>
          </p:txBody>
        </p:sp>
        <p:sp>
          <p:nvSpPr>
            <p:cNvPr id="41" name="Isosceles Triangle 40">
              <a:extLst>
                <a:ext uri="{FF2B5EF4-FFF2-40B4-BE49-F238E27FC236}">
                  <a16:creationId xmlns:a16="http://schemas.microsoft.com/office/drawing/2014/main" id="{DE987BCF-9B42-4361-8B0A-75A6645E8D47}"/>
                </a:ext>
                <a:ext uri="{C183D7F6-B498-43B3-948B-1728B52AA6E4}">
                  <adec:decorative xmlns:adec="http://schemas.microsoft.com/office/drawing/2017/decorative" val="1"/>
                </a:ext>
              </a:extLst>
            </p:cNvPr>
            <p:cNvSpPr/>
            <p:nvPr/>
          </p:nvSpPr>
          <p:spPr bwMode="gray">
            <a:xfrm rot="5400000" flipH="1">
              <a:off x="249912" y="2870647"/>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3" name="Group 12">
            <a:extLst>
              <a:ext uri="{FF2B5EF4-FFF2-40B4-BE49-F238E27FC236}">
                <a16:creationId xmlns:a16="http://schemas.microsoft.com/office/drawing/2014/main" id="{188F68DC-BE41-4283-9013-7D78748842D0}"/>
              </a:ext>
            </a:extLst>
          </p:cNvPr>
          <p:cNvGrpSpPr/>
          <p:nvPr/>
        </p:nvGrpSpPr>
        <p:grpSpPr>
          <a:xfrm>
            <a:off x="264073" y="3293666"/>
            <a:ext cx="2132223" cy="415498"/>
            <a:chOff x="264073" y="3316301"/>
            <a:chExt cx="2132223" cy="415498"/>
          </a:xfrm>
        </p:grpSpPr>
        <p:sp>
          <p:nvSpPr>
            <p:cNvPr id="36" name="TextBox 35">
              <a:extLst>
                <a:ext uri="{FF2B5EF4-FFF2-40B4-BE49-F238E27FC236}">
                  <a16:creationId xmlns:a16="http://schemas.microsoft.com/office/drawing/2014/main" id="{07B41C5F-F432-4326-9A94-77FFEA5A2B12}"/>
                </a:ext>
              </a:extLst>
            </p:cNvPr>
            <p:cNvSpPr txBox="1"/>
            <p:nvPr/>
          </p:nvSpPr>
          <p:spPr>
            <a:xfrm>
              <a:off x="518160" y="3316301"/>
              <a:ext cx="1878136" cy="415498"/>
            </a:xfrm>
            <a:prstGeom prst="rect">
              <a:avLst/>
            </a:prstGeom>
            <a:noFill/>
          </p:spPr>
          <p:txBody>
            <a:bodyPr wrap="square" lIns="0" tIns="0" rIns="0" bIns="0" rtlCol="0">
              <a:spAutoFit/>
            </a:bodyPr>
            <a:lstStyle/>
            <a:p>
              <a:pPr>
                <a:spcBef>
                  <a:spcPts val="500"/>
                </a:spcBef>
              </a:pPr>
              <a:r>
                <a:rPr lang="en-GB" sz="900" dirty="0"/>
                <a:t>‘Engaged’ prospects receive free Google Cardboard headset with university branding</a:t>
              </a:r>
            </a:p>
          </p:txBody>
        </p:sp>
        <p:sp>
          <p:nvSpPr>
            <p:cNvPr id="45" name="Isosceles Triangle 44">
              <a:extLst>
                <a:ext uri="{FF2B5EF4-FFF2-40B4-BE49-F238E27FC236}">
                  <a16:creationId xmlns:a16="http://schemas.microsoft.com/office/drawing/2014/main" id="{173CF32C-C66C-45BF-B17A-517CCA2F91BC}"/>
                </a:ext>
                <a:ext uri="{C183D7F6-B498-43B3-948B-1728B52AA6E4}">
                  <adec:decorative xmlns:adec="http://schemas.microsoft.com/office/drawing/2017/decorative" val="1"/>
                </a:ext>
              </a:extLst>
            </p:cNvPr>
            <p:cNvSpPr/>
            <p:nvPr/>
          </p:nvSpPr>
          <p:spPr bwMode="gray">
            <a:xfrm rot="5400000" flipH="1">
              <a:off x="249912" y="3435544"/>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1">
            <a:extLst>
              <a:ext uri="{FF2B5EF4-FFF2-40B4-BE49-F238E27FC236}">
                <a16:creationId xmlns:a16="http://schemas.microsoft.com/office/drawing/2014/main" id="{6F8394BD-7D59-4138-AFFF-362C4B2DE722}"/>
              </a:ext>
            </a:extLst>
          </p:cNvPr>
          <p:cNvGrpSpPr/>
          <p:nvPr/>
        </p:nvGrpSpPr>
        <p:grpSpPr>
          <a:xfrm>
            <a:off x="264073" y="3912127"/>
            <a:ext cx="2132223" cy="415498"/>
            <a:chOff x="264073" y="3881198"/>
            <a:chExt cx="2132223" cy="415498"/>
          </a:xfrm>
        </p:grpSpPr>
        <p:sp>
          <p:nvSpPr>
            <p:cNvPr id="37" name="TextBox 36">
              <a:extLst>
                <a:ext uri="{FF2B5EF4-FFF2-40B4-BE49-F238E27FC236}">
                  <a16:creationId xmlns:a16="http://schemas.microsoft.com/office/drawing/2014/main" id="{34DB2FAE-5E0A-4B26-B1CF-757F2E3D00DD}"/>
                </a:ext>
              </a:extLst>
            </p:cNvPr>
            <p:cNvSpPr txBox="1"/>
            <p:nvPr/>
          </p:nvSpPr>
          <p:spPr>
            <a:xfrm>
              <a:off x="518160" y="3881198"/>
              <a:ext cx="1878136" cy="415498"/>
            </a:xfrm>
            <a:prstGeom prst="rect">
              <a:avLst/>
            </a:prstGeom>
            <a:noFill/>
          </p:spPr>
          <p:txBody>
            <a:bodyPr wrap="square" lIns="0" tIns="0" rIns="0" bIns="0" rtlCol="0">
              <a:spAutoFit/>
            </a:bodyPr>
            <a:lstStyle/>
            <a:p>
              <a:pPr>
                <a:spcBef>
                  <a:spcPts val="500"/>
                </a:spcBef>
              </a:pPr>
              <a:r>
                <a:rPr lang="en-GB" sz="900" dirty="0"/>
                <a:t>University-produced VR app features student life, academic, and athletic experiences</a:t>
              </a:r>
            </a:p>
          </p:txBody>
        </p:sp>
        <p:sp>
          <p:nvSpPr>
            <p:cNvPr id="56" name="Isosceles Triangle 55">
              <a:extLst>
                <a:ext uri="{FF2B5EF4-FFF2-40B4-BE49-F238E27FC236}">
                  <a16:creationId xmlns:a16="http://schemas.microsoft.com/office/drawing/2014/main" id="{E370A1DF-E222-4969-8F7E-A1E365502E97}"/>
                </a:ext>
                <a:ext uri="{C183D7F6-B498-43B3-948B-1728B52AA6E4}">
                  <adec:decorative xmlns:adec="http://schemas.microsoft.com/office/drawing/2017/decorative" val="1"/>
                </a:ext>
              </a:extLst>
            </p:cNvPr>
            <p:cNvSpPr/>
            <p:nvPr/>
          </p:nvSpPr>
          <p:spPr bwMode="gray">
            <a:xfrm rot="5400000" flipH="1">
              <a:off x="249912" y="4000441"/>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57" name="Text Placeholder 1">
            <a:extLst>
              <a:ext uri="{FF2B5EF4-FFF2-40B4-BE49-F238E27FC236}">
                <a16:creationId xmlns:a16="http://schemas.microsoft.com/office/drawing/2014/main" id="{589B9F5A-C492-421A-A57C-020918FE80CC}"/>
              </a:ext>
            </a:extLst>
          </p:cNvPr>
          <p:cNvSpPr txBox="1">
            <a:spLocks/>
          </p:cNvSpPr>
          <p:nvPr/>
        </p:nvSpPr>
        <p:spPr bwMode="gray">
          <a:xfrm>
            <a:off x="3321101" y="3319425"/>
            <a:ext cx="2827016" cy="1076705"/>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accent6"/>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GB" sz="800" dirty="0"/>
              <a:t>‘I wanted any student in the world to feel like they’re sitting in a classroom at Wayne State. The app shows the heart of the classroom, the heart of Wayne State, and the heart of Detroit.’ </a:t>
            </a:r>
          </a:p>
          <a:p>
            <a:pPr marL="0" indent="0" algn="r">
              <a:buNone/>
            </a:pPr>
            <a:r>
              <a:rPr lang="en-US" sz="800" i="1" dirty="0"/>
              <a:t>Melissa Crabtree, IT Customer Service Director</a:t>
            </a:r>
          </a:p>
        </p:txBody>
      </p:sp>
      <p:grpSp>
        <p:nvGrpSpPr>
          <p:cNvPr id="67" name="Group 66">
            <a:extLst>
              <a:ext uri="{FF2B5EF4-FFF2-40B4-BE49-F238E27FC236}">
                <a16:creationId xmlns:a16="http://schemas.microsoft.com/office/drawing/2014/main" id="{C16558EA-0AB3-49ED-95C0-1D5B5BB1BEAC}"/>
              </a:ext>
              <a:ext uri="{C183D7F6-B498-43B3-948B-1728B52AA6E4}">
                <adec:decorative xmlns:adec="http://schemas.microsoft.com/office/drawing/2017/decorative" val="1"/>
              </a:ext>
            </a:extLst>
          </p:cNvPr>
          <p:cNvGrpSpPr/>
          <p:nvPr/>
        </p:nvGrpSpPr>
        <p:grpSpPr>
          <a:xfrm>
            <a:off x="5876445" y="3319425"/>
            <a:ext cx="271672" cy="181522"/>
            <a:chOff x="2753955" y="1209981"/>
            <a:chExt cx="271672" cy="181522"/>
          </a:xfrm>
        </p:grpSpPr>
        <p:sp>
          <p:nvSpPr>
            <p:cNvPr id="68" name="Rectangle 67">
              <a:extLst>
                <a:ext uri="{FF2B5EF4-FFF2-40B4-BE49-F238E27FC236}">
                  <a16:creationId xmlns:a16="http://schemas.microsoft.com/office/drawing/2014/main" id="{0C8730D9-FDA5-4EDA-B48A-2CFED14155FF}"/>
                </a:ext>
                <a:ext uri="{C183D7F6-B498-43B3-948B-1728B52AA6E4}">
                  <adec:decorative xmlns:adec="http://schemas.microsoft.com/office/drawing/2017/decorative" val="1"/>
                </a:ext>
              </a:extLst>
            </p:cNvPr>
            <p:cNvSpPr/>
            <p:nvPr/>
          </p:nvSpPr>
          <p:spPr bwMode="gray">
            <a:xfrm>
              <a:off x="2753955" y="120998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69" name="Round Same Side Corner Rectangle 69">
              <a:extLst>
                <a:ext uri="{FF2B5EF4-FFF2-40B4-BE49-F238E27FC236}">
                  <a16:creationId xmlns:a16="http://schemas.microsoft.com/office/drawing/2014/main" id="{BB3F58EC-5517-4C5E-9E83-CDA1BB6EFD14}"/>
                </a:ext>
                <a:ext uri="{C183D7F6-B498-43B3-948B-1728B52AA6E4}">
                  <adec:decorative xmlns:adec="http://schemas.microsoft.com/office/drawing/2017/decorative" val="1"/>
                </a:ext>
              </a:extLst>
            </p:cNvPr>
            <p:cNvSpPr/>
            <p:nvPr/>
          </p:nvSpPr>
          <p:spPr bwMode="gray">
            <a:xfrm rot="10800000">
              <a:off x="2753955" y="1209981"/>
              <a:ext cx="213772" cy="181521"/>
            </a:xfrm>
            <a:prstGeom prst="round2SameRect">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70" name="Freeform 70">
              <a:extLst>
                <a:ext uri="{FF2B5EF4-FFF2-40B4-BE49-F238E27FC236}">
                  <a16:creationId xmlns:a16="http://schemas.microsoft.com/office/drawing/2014/main" id="{87E3F267-83FF-4153-9A88-DFEAC5F70C4F}"/>
                </a:ext>
                <a:ext uri="{C183D7F6-B498-43B3-948B-1728B52AA6E4}">
                  <adec:decorative xmlns:adec="http://schemas.microsoft.com/office/drawing/2017/decorative" val="1"/>
                </a:ext>
              </a:extLst>
            </p:cNvPr>
            <p:cNvSpPr>
              <a:spLocks/>
            </p:cNvSpPr>
            <p:nvPr/>
          </p:nvSpPr>
          <p:spPr bwMode="gray">
            <a:xfrm rot="10800000">
              <a:off x="2797998" y="1245132"/>
              <a:ext cx="58797" cy="10966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74" name="Freeform 71">
              <a:extLst>
                <a:ext uri="{FF2B5EF4-FFF2-40B4-BE49-F238E27FC236}">
                  <a16:creationId xmlns:a16="http://schemas.microsoft.com/office/drawing/2014/main" id="{4DAF6A52-E3B5-4542-800F-7F1FEB6CF2AA}"/>
                </a:ext>
                <a:ext uri="{C183D7F6-B498-43B3-948B-1728B52AA6E4}">
                  <adec:decorative xmlns:adec="http://schemas.microsoft.com/office/drawing/2017/decorative" val="1"/>
                </a:ext>
              </a:extLst>
            </p:cNvPr>
            <p:cNvSpPr>
              <a:spLocks/>
            </p:cNvSpPr>
            <p:nvPr/>
          </p:nvSpPr>
          <p:spPr bwMode="gray">
            <a:xfrm rot="10800000">
              <a:off x="2867365" y="1245132"/>
              <a:ext cx="58797" cy="10966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spTree>
    <p:extLst>
      <p:ext uri="{BB962C8B-B14F-4D97-AF65-F5344CB8AC3E}">
        <p14:creationId xmlns:p14="http://schemas.microsoft.com/office/powerpoint/2010/main" val="372984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75544-8AB9-4396-BB60-6ACE7E189665}"/>
              </a:ext>
            </a:extLst>
          </p:cNvPr>
          <p:cNvSpPr>
            <a:spLocks noGrp="1"/>
          </p:cNvSpPr>
          <p:nvPr>
            <p:ph type="title"/>
          </p:nvPr>
        </p:nvSpPr>
        <p:spPr/>
        <p:txBody>
          <a:bodyPr/>
          <a:lstStyle/>
          <a:p>
            <a:r>
              <a:rPr lang="en-US" dirty="0"/>
              <a:t>Spectrum of Catering and Nudging</a:t>
            </a:r>
            <a:endParaRPr lang="en-GB" dirty="0"/>
          </a:p>
        </p:txBody>
      </p:sp>
      <p:sp>
        <p:nvSpPr>
          <p:cNvPr id="6" name="Text Placeholder 5">
            <a:extLst>
              <a:ext uri="{FF2B5EF4-FFF2-40B4-BE49-F238E27FC236}">
                <a16:creationId xmlns:a16="http://schemas.microsoft.com/office/drawing/2014/main" id="{B08E7A89-C246-4B89-9CB0-44F38F0EEFA6}"/>
              </a:ext>
            </a:extLst>
          </p:cNvPr>
          <p:cNvSpPr>
            <a:spLocks noGrp="1"/>
          </p:cNvSpPr>
          <p:nvPr>
            <p:ph type="body" sz="quarter" idx="18"/>
          </p:nvPr>
        </p:nvSpPr>
        <p:spPr>
          <a:xfrm>
            <a:off x="2033589" y="4446658"/>
            <a:ext cx="4367212" cy="353943"/>
          </a:xfrm>
        </p:spPr>
        <p:txBody>
          <a:bodyPr/>
          <a:lstStyle/>
          <a:p>
            <a:r>
              <a:rPr lang="en-US" dirty="0"/>
              <a:t>Source: Lindsay McKenzie, “</a:t>
            </a:r>
            <a:r>
              <a:rPr lang="en-US" dirty="0">
                <a:hlinkClick r:id="rId3"/>
              </a:rPr>
              <a:t>Alexa, What’s the Deal With You, Anyway?</a:t>
            </a:r>
            <a:r>
              <a:rPr lang="en-US" dirty="0"/>
              <a:t>” </a:t>
            </a:r>
            <a:r>
              <a:rPr lang="en-US" i="1" dirty="0"/>
              <a:t>Inside Higher Ed,</a:t>
            </a:r>
            <a:r>
              <a:rPr lang="en-US" dirty="0"/>
              <a:t> August 22, 2018; “</a:t>
            </a:r>
            <a:r>
              <a:rPr lang="en-US" dirty="0">
                <a:hlinkClick r:id="rId4"/>
              </a:rPr>
              <a:t>Just in Time for Back to School: Updates from Alexa On Campus,</a:t>
            </a:r>
            <a:r>
              <a:rPr lang="en-US" dirty="0"/>
              <a:t>” AWS Blog Team, </a:t>
            </a:r>
            <a:r>
              <a:rPr lang="en-US" i="1" dirty="0"/>
              <a:t>AWS Amazon,</a:t>
            </a:r>
            <a:r>
              <a:rPr lang="en-US" dirty="0"/>
              <a:t> October 23, 2019; “</a:t>
            </a:r>
            <a:r>
              <a:rPr lang="en-US" dirty="0">
                <a:hlinkClick r:id="rId5"/>
              </a:rPr>
              <a:t>UNSW Steps Up to University Challenge,</a:t>
            </a:r>
            <a:r>
              <a:rPr lang="en-US" dirty="0"/>
              <a:t>” Microsoft News Center, </a:t>
            </a:r>
            <a:r>
              <a:rPr lang="en-US" i="1" dirty="0"/>
              <a:t>Microsoft, </a:t>
            </a:r>
            <a:r>
              <a:rPr lang="en-US" dirty="0"/>
              <a:t>August 5, 2019; Arizona State University, Phoenix, AZ; Lancaster University, Lancaster, England; Saint Louis University, St. Louis, MO; University of New South Wales, Sydney, Australia; EAB interviews and analysis.</a:t>
            </a:r>
            <a:endParaRPr lang="en-GB" dirty="0"/>
          </a:p>
        </p:txBody>
      </p:sp>
      <p:sp>
        <p:nvSpPr>
          <p:cNvPr id="7" name="TextBox 6">
            <a:extLst>
              <a:ext uri="{FF2B5EF4-FFF2-40B4-BE49-F238E27FC236}">
                <a16:creationId xmlns:a16="http://schemas.microsoft.com/office/drawing/2014/main" id="{34A7B4FB-3705-4D4A-AC3B-DC4189C5AF3D}"/>
              </a:ext>
            </a:extLst>
          </p:cNvPr>
          <p:cNvSpPr txBox="1"/>
          <p:nvPr/>
        </p:nvSpPr>
        <p:spPr bwMode="gray">
          <a:xfrm>
            <a:off x="277814" y="2488957"/>
            <a:ext cx="489586" cy="123111"/>
          </a:xfrm>
          <a:prstGeom prst="rect">
            <a:avLst/>
          </a:prstGeom>
          <a:noFill/>
        </p:spPr>
        <p:txBody>
          <a:bodyPr wrap="square" lIns="0" tIns="0" rIns="0" bIns="0" rtlCol="0">
            <a:spAutoFit/>
          </a:bodyPr>
          <a:lstStyle/>
          <a:p>
            <a:pPr algn="ctr" defTabSz="537678">
              <a:spcBef>
                <a:spcPts val="500"/>
              </a:spcBef>
            </a:pPr>
            <a:r>
              <a:rPr lang="en-US" sz="800" b="1" dirty="0">
                <a:solidFill>
                  <a:srgbClr val="333E48"/>
                </a:solidFill>
                <a:latin typeface="Verdana"/>
              </a:rPr>
              <a:t>Catering</a:t>
            </a:r>
          </a:p>
        </p:txBody>
      </p:sp>
      <p:cxnSp>
        <p:nvCxnSpPr>
          <p:cNvPr id="9" name="Straight Arrow Connector 8">
            <a:extLst>
              <a:ext uri="{FF2B5EF4-FFF2-40B4-BE49-F238E27FC236}">
                <a16:creationId xmlns:a16="http://schemas.microsoft.com/office/drawing/2014/main" id="{1BFBCF4E-6F02-4FB5-A917-0BCE9BE02A83}"/>
              </a:ext>
            </a:extLst>
          </p:cNvPr>
          <p:cNvCxnSpPr>
            <a:cxnSpLocks/>
          </p:cNvCxnSpPr>
          <p:nvPr/>
        </p:nvCxnSpPr>
        <p:spPr bwMode="gray">
          <a:xfrm>
            <a:off x="277813" y="2728149"/>
            <a:ext cx="5845175" cy="0"/>
          </a:xfrm>
          <a:prstGeom prst="straightConnector1">
            <a:avLst/>
          </a:prstGeom>
          <a:ln w="63500">
            <a:solidFill>
              <a:schemeClr val="accent6"/>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F5673E7-715C-4E6C-9EEA-B8581CE6B4A0}"/>
              </a:ext>
            </a:extLst>
          </p:cNvPr>
          <p:cNvSpPr txBox="1"/>
          <p:nvPr/>
        </p:nvSpPr>
        <p:spPr bwMode="gray">
          <a:xfrm>
            <a:off x="5638454" y="2488957"/>
            <a:ext cx="484535" cy="123111"/>
          </a:xfrm>
          <a:prstGeom prst="rect">
            <a:avLst/>
          </a:prstGeom>
          <a:noFill/>
        </p:spPr>
        <p:txBody>
          <a:bodyPr wrap="square" lIns="0" tIns="0" rIns="0" bIns="0" rtlCol="0">
            <a:spAutoFit/>
          </a:bodyPr>
          <a:lstStyle/>
          <a:p>
            <a:pPr algn="ctr" defTabSz="537678">
              <a:spcBef>
                <a:spcPts val="500"/>
              </a:spcBef>
            </a:pPr>
            <a:r>
              <a:rPr lang="en-US" sz="800" b="1" dirty="0">
                <a:solidFill>
                  <a:srgbClr val="333E48"/>
                </a:solidFill>
                <a:latin typeface="Verdana"/>
              </a:rPr>
              <a:t>Nudging</a:t>
            </a:r>
          </a:p>
        </p:txBody>
      </p:sp>
      <p:sp>
        <p:nvSpPr>
          <p:cNvPr id="10" name="Oval 9">
            <a:extLst>
              <a:ext uri="{FF2B5EF4-FFF2-40B4-BE49-F238E27FC236}">
                <a16:creationId xmlns:a16="http://schemas.microsoft.com/office/drawing/2014/main" id="{35CD2BF7-0103-47D3-9B5D-716CBEB4B4F8}"/>
              </a:ext>
            </a:extLst>
          </p:cNvPr>
          <p:cNvSpPr/>
          <p:nvPr/>
        </p:nvSpPr>
        <p:spPr bwMode="gray">
          <a:xfrm>
            <a:off x="816986" y="2636709"/>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537678">
              <a:spcBef>
                <a:spcPts val="500"/>
              </a:spcBef>
            </a:pPr>
            <a:endParaRPr lang="en-US" sz="1000" dirty="0" err="1">
              <a:solidFill>
                <a:srgbClr val="FFFFFF"/>
              </a:solidFill>
              <a:latin typeface="Verdana"/>
            </a:endParaRPr>
          </a:p>
        </p:txBody>
      </p:sp>
      <p:cxnSp>
        <p:nvCxnSpPr>
          <p:cNvPr id="19" name="Straight Connector 18">
            <a:extLst>
              <a:ext uri="{FF2B5EF4-FFF2-40B4-BE49-F238E27FC236}">
                <a16:creationId xmlns:a16="http://schemas.microsoft.com/office/drawing/2014/main" id="{BCC088E0-CB4B-402E-A457-DA5FF3A1F0A6}"/>
              </a:ext>
            </a:extLst>
          </p:cNvPr>
          <p:cNvCxnSpPr/>
          <p:nvPr/>
        </p:nvCxnSpPr>
        <p:spPr bwMode="gray">
          <a:xfrm>
            <a:off x="908425" y="2819590"/>
            <a:ext cx="0" cy="268233"/>
          </a:xfrm>
          <a:prstGeom prst="line">
            <a:avLst/>
          </a:prstGeom>
          <a:ln w="1270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B3F2E7E-412D-4A67-A439-A046F8D00773}"/>
              </a:ext>
            </a:extLst>
          </p:cNvPr>
          <p:cNvSpPr/>
          <p:nvPr/>
        </p:nvSpPr>
        <p:spPr bwMode="gray">
          <a:xfrm>
            <a:off x="3588648" y="2636709"/>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537678">
              <a:spcBef>
                <a:spcPts val="500"/>
              </a:spcBef>
            </a:pPr>
            <a:endParaRPr lang="en-US" sz="1000" dirty="0" err="1">
              <a:solidFill>
                <a:srgbClr val="FFFFFF"/>
              </a:solidFill>
              <a:latin typeface="Verdana"/>
            </a:endParaRPr>
          </a:p>
        </p:txBody>
      </p:sp>
      <p:cxnSp>
        <p:nvCxnSpPr>
          <p:cNvPr id="23" name="Straight Connector 22">
            <a:extLst>
              <a:ext uri="{FF2B5EF4-FFF2-40B4-BE49-F238E27FC236}">
                <a16:creationId xmlns:a16="http://schemas.microsoft.com/office/drawing/2014/main" id="{EB49A4B0-DAB1-4A42-9E2D-57A7035C16EC}"/>
              </a:ext>
            </a:extLst>
          </p:cNvPr>
          <p:cNvCxnSpPr/>
          <p:nvPr/>
        </p:nvCxnSpPr>
        <p:spPr bwMode="gray">
          <a:xfrm>
            <a:off x="3680087" y="2819590"/>
            <a:ext cx="0" cy="268233"/>
          </a:xfrm>
          <a:prstGeom prst="line">
            <a:avLst/>
          </a:prstGeom>
          <a:ln w="1270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1C6462C-C259-4A76-8273-C5EC929C5F1F}"/>
              </a:ext>
            </a:extLst>
          </p:cNvPr>
          <p:cNvSpPr txBox="1"/>
          <p:nvPr/>
        </p:nvSpPr>
        <p:spPr>
          <a:xfrm>
            <a:off x="284525" y="887307"/>
            <a:ext cx="5845175" cy="307777"/>
          </a:xfrm>
          <a:prstGeom prst="rect">
            <a:avLst/>
          </a:prstGeom>
          <a:noFill/>
        </p:spPr>
        <p:txBody>
          <a:bodyPr wrap="square" lIns="0" tIns="0" rIns="0" bIns="0" rtlCol="0">
            <a:spAutoFit/>
          </a:bodyPr>
          <a:lstStyle/>
          <a:p>
            <a:pPr defTabSz="537678">
              <a:spcBef>
                <a:spcPts val="500"/>
              </a:spcBef>
            </a:pPr>
            <a:r>
              <a:rPr lang="en-US" sz="1000" b="1" dirty="0">
                <a:solidFill>
                  <a:srgbClr val="333E48"/>
                </a:solidFill>
                <a:latin typeface="Verdana"/>
              </a:rPr>
              <a:t>In Developing AI Assistants, Universities Strike Balance Between Catering to Students’ Wants and Nudging Them Towards Success-Oriented Behaviors</a:t>
            </a:r>
            <a:endParaRPr lang="en-GB" sz="1000" b="1" dirty="0" err="1">
              <a:solidFill>
                <a:srgbClr val="333E48"/>
              </a:solidFill>
              <a:latin typeface="Verdana"/>
            </a:endParaRPr>
          </a:p>
        </p:txBody>
      </p:sp>
      <p:cxnSp>
        <p:nvCxnSpPr>
          <p:cNvPr id="60" name="Straight Connector 59">
            <a:extLst>
              <a:ext uri="{FF2B5EF4-FFF2-40B4-BE49-F238E27FC236}">
                <a16:creationId xmlns:a16="http://schemas.microsoft.com/office/drawing/2014/main" id="{3409E391-F0DB-4B86-A1AE-FB108DA86C88}"/>
              </a:ext>
            </a:extLst>
          </p:cNvPr>
          <p:cNvCxnSpPr/>
          <p:nvPr/>
        </p:nvCxnSpPr>
        <p:spPr bwMode="gray">
          <a:xfrm>
            <a:off x="2118565" y="2366211"/>
            <a:ext cx="0" cy="268233"/>
          </a:xfrm>
          <a:prstGeom prst="line">
            <a:avLst/>
          </a:prstGeom>
          <a:ln w="1270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99A9D44A-1938-4B11-AFF8-24DB27A1425D}"/>
              </a:ext>
            </a:extLst>
          </p:cNvPr>
          <p:cNvSpPr/>
          <p:nvPr/>
        </p:nvSpPr>
        <p:spPr bwMode="gray">
          <a:xfrm>
            <a:off x="2032256" y="2636709"/>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537678">
              <a:spcBef>
                <a:spcPts val="500"/>
              </a:spcBef>
            </a:pPr>
            <a:endParaRPr lang="en-US" sz="1000" dirty="0" err="1">
              <a:solidFill>
                <a:srgbClr val="FFFFFF"/>
              </a:solidFill>
              <a:latin typeface="Verdana"/>
            </a:endParaRPr>
          </a:p>
        </p:txBody>
      </p:sp>
      <p:pic>
        <p:nvPicPr>
          <p:cNvPr id="1030" name="Picture 6" descr="Image result for lancaster university">
            <a:extLst>
              <a:ext uri="{FF2B5EF4-FFF2-40B4-BE49-F238E27FC236}">
                <a16:creationId xmlns:a16="http://schemas.microsoft.com/office/drawing/2014/main" id="{8B1C0AA4-302E-4560-85B1-8A6A8BBF419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072" t="12832" r="21669" b="19052"/>
          <a:stretch/>
        </p:blipFill>
        <p:spPr bwMode="auto">
          <a:xfrm>
            <a:off x="3445827" y="3110927"/>
            <a:ext cx="783626" cy="30290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B6ABC36-D34D-4D82-9340-E8EF426A148E}"/>
              </a:ext>
            </a:extLst>
          </p:cNvPr>
          <p:cNvSpPr txBox="1"/>
          <p:nvPr/>
        </p:nvSpPr>
        <p:spPr>
          <a:xfrm>
            <a:off x="3486467" y="3435575"/>
            <a:ext cx="2151987" cy="756617"/>
          </a:xfrm>
          <a:prstGeom prst="rect">
            <a:avLst/>
          </a:prstGeom>
          <a:noFill/>
        </p:spPr>
        <p:txBody>
          <a:bodyPr wrap="square" lIns="0" tIns="0" rIns="0" bIns="0" rtlCol="0">
            <a:spAutoFit/>
          </a:bodyPr>
          <a:lstStyle/>
          <a:p>
            <a:pPr defTabSz="537678">
              <a:spcBef>
                <a:spcPts val="500"/>
              </a:spcBef>
            </a:pPr>
            <a:r>
              <a:rPr lang="en-US" sz="900" b="1" dirty="0">
                <a:solidFill>
                  <a:srgbClr val="333E48"/>
                </a:solidFill>
                <a:latin typeface="Verdana"/>
              </a:rPr>
              <a:t>Lancaster University (U.K.)</a:t>
            </a:r>
          </a:p>
          <a:p>
            <a:pPr defTabSz="537678">
              <a:spcBef>
                <a:spcPts val="500"/>
              </a:spcBef>
            </a:pPr>
            <a:r>
              <a:rPr lang="en-US" sz="900" dirty="0">
                <a:solidFill>
                  <a:srgbClr val="333E48"/>
                </a:solidFill>
                <a:latin typeface="Verdana"/>
              </a:rPr>
              <a:t>“Ask L.U.” interfaces with LMS to provide academic support, e.g., playing past lectures and delivering assignment feedback</a:t>
            </a:r>
            <a:endParaRPr lang="en-GB" sz="900" dirty="0" err="1">
              <a:solidFill>
                <a:srgbClr val="333E48"/>
              </a:solidFill>
              <a:latin typeface="Verdana"/>
            </a:endParaRPr>
          </a:p>
        </p:txBody>
      </p:sp>
      <p:pic>
        <p:nvPicPr>
          <p:cNvPr id="1028" name="Picture 4" descr="Image result for arizona state logo">
            <a:extLst>
              <a:ext uri="{FF2B5EF4-FFF2-40B4-BE49-F238E27FC236}">
                <a16:creationId xmlns:a16="http://schemas.microsoft.com/office/drawing/2014/main" id="{F5D7FF13-8445-4A25-879F-BC7BFD7A163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929" t="-22264" r="25745" b="-4251"/>
          <a:stretch/>
        </p:blipFill>
        <p:spPr bwMode="auto">
          <a:xfrm>
            <a:off x="1139298" y="1281366"/>
            <a:ext cx="526942" cy="37207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0BD9420-86A5-4B37-B347-791497FE6005}"/>
              </a:ext>
            </a:extLst>
          </p:cNvPr>
          <p:cNvSpPr txBox="1"/>
          <p:nvPr/>
        </p:nvSpPr>
        <p:spPr>
          <a:xfrm>
            <a:off x="1174858" y="1698628"/>
            <a:ext cx="2052209" cy="618118"/>
          </a:xfrm>
          <a:prstGeom prst="rect">
            <a:avLst/>
          </a:prstGeom>
          <a:noFill/>
        </p:spPr>
        <p:txBody>
          <a:bodyPr wrap="square" lIns="0" tIns="0" rIns="0" bIns="0" rtlCol="0">
            <a:spAutoFit/>
          </a:bodyPr>
          <a:lstStyle/>
          <a:p>
            <a:pPr defTabSz="537678">
              <a:spcBef>
                <a:spcPts val="500"/>
              </a:spcBef>
            </a:pPr>
            <a:r>
              <a:rPr lang="en-US" sz="900" b="1" dirty="0">
                <a:solidFill>
                  <a:srgbClr val="333E48"/>
                </a:solidFill>
                <a:latin typeface="Verdana"/>
              </a:rPr>
              <a:t>Arizona State University (U.S.)</a:t>
            </a:r>
            <a:endParaRPr lang="en-US" sz="900" dirty="0">
              <a:solidFill>
                <a:srgbClr val="333E48"/>
              </a:solidFill>
              <a:latin typeface="Verdana"/>
            </a:endParaRPr>
          </a:p>
          <a:p>
            <a:pPr defTabSz="537678">
              <a:spcBef>
                <a:spcPts val="500"/>
              </a:spcBef>
            </a:pPr>
            <a:r>
              <a:rPr lang="en-US" sz="900" dirty="0">
                <a:solidFill>
                  <a:srgbClr val="333E48"/>
                </a:solidFill>
                <a:latin typeface="Verdana"/>
              </a:rPr>
              <a:t>“Sunny” answers prospects’ routine questions related to</a:t>
            </a:r>
            <a:br>
              <a:rPr lang="en-US" sz="900" dirty="0">
                <a:solidFill>
                  <a:srgbClr val="333E48"/>
                </a:solidFill>
                <a:latin typeface="Verdana"/>
              </a:rPr>
            </a:br>
            <a:r>
              <a:rPr lang="en-US" sz="900" dirty="0">
                <a:solidFill>
                  <a:srgbClr val="333E48"/>
                </a:solidFill>
                <a:latin typeface="Verdana"/>
              </a:rPr>
              <a:t>financial aid and enrollment</a:t>
            </a:r>
            <a:endParaRPr lang="en-GB" sz="900" dirty="0" err="1">
              <a:solidFill>
                <a:srgbClr val="333E48"/>
              </a:solidFill>
              <a:latin typeface="Verdana"/>
            </a:endParaRPr>
          </a:p>
        </p:txBody>
      </p:sp>
      <p:pic>
        <p:nvPicPr>
          <p:cNvPr id="1032" name="Picture 8" descr="Image result for UNSW logo">
            <a:extLst>
              <a:ext uri="{FF2B5EF4-FFF2-40B4-BE49-F238E27FC236}">
                <a16:creationId xmlns:a16="http://schemas.microsoft.com/office/drawing/2014/main" id="{0C0DE287-48E9-41D6-BC7A-80C2B9F027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5482" y="1372606"/>
            <a:ext cx="685099" cy="29064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9B29A642-F73A-498E-9075-1E9D3238898E}"/>
              </a:ext>
            </a:extLst>
          </p:cNvPr>
          <p:cNvSpPr txBox="1"/>
          <p:nvPr/>
        </p:nvSpPr>
        <p:spPr>
          <a:xfrm>
            <a:off x="3715482" y="1704223"/>
            <a:ext cx="2459761" cy="618118"/>
          </a:xfrm>
          <a:prstGeom prst="rect">
            <a:avLst/>
          </a:prstGeom>
          <a:noFill/>
        </p:spPr>
        <p:txBody>
          <a:bodyPr wrap="square" lIns="0" tIns="0" rIns="0" bIns="0" rtlCol="0">
            <a:spAutoFit/>
          </a:bodyPr>
          <a:lstStyle/>
          <a:p>
            <a:pPr defTabSz="537678">
              <a:spcBef>
                <a:spcPts val="500"/>
              </a:spcBef>
            </a:pPr>
            <a:r>
              <a:rPr lang="en-US" sz="900" b="1" dirty="0">
                <a:solidFill>
                  <a:srgbClr val="333E48"/>
                </a:solidFill>
                <a:latin typeface="Verdana"/>
              </a:rPr>
              <a:t>University of New South Wales (AUS)</a:t>
            </a:r>
            <a:endParaRPr lang="en-US" sz="900" dirty="0">
              <a:solidFill>
                <a:srgbClr val="333E48"/>
              </a:solidFill>
              <a:latin typeface="Verdana"/>
            </a:endParaRPr>
          </a:p>
          <a:p>
            <a:pPr defTabSz="537678">
              <a:spcBef>
                <a:spcPts val="500"/>
              </a:spcBef>
            </a:pPr>
            <a:r>
              <a:rPr lang="en-US" sz="900" dirty="0">
                <a:solidFill>
                  <a:srgbClr val="333E48"/>
                </a:solidFill>
                <a:latin typeface="Verdana"/>
              </a:rPr>
              <a:t>“Question Bot” flags students at risk of dropping out based on early warning signs and directs them to support</a:t>
            </a:r>
            <a:endParaRPr lang="en-GB" sz="900" dirty="0" err="1">
              <a:solidFill>
                <a:srgbClr val="333E48"/>
              </a:solidFill>
              <a:latin typeface="Verdana"/>
            </a:endParaRPr>
          </a:p>
        </p:txBody>
      </p:sp>
      <p:sp>
        <p:nvSpPr>
          <p:cNvPr id="12" name="Oval 11">
            <a:extLst>
              <a:ext uri="{FF2B5EF4-FFF2-40B4-BE49-F238E27FC236}">
                <a16:creationId xmlns:a16="http://schemas.microsoft.com/office/drawing/2014/main" id="{4F67317F-68DA-4A3E-8681-60637813FCFE}"/>
              </a:ext>
            </a:extLst>
          </p:cNvPr>
          <p:cNvSpPr/>
          <p:nvPr/>
        </p:nvSpPr>
        <p:spPr bwMode="gray">
          <a:xfrm>
            <a:off x="4962160" y="2636709"/>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537678">
              <a:spcBef>
                <a:spcPts val="500"/>
              </a:spcBef>
            </a:pPr>
            <a:endParaRPr lang="en-US" sz="1000" dirty="0" err="1">
              <a:solidFill>
                <a:srgbClr val="FFFFFF"/>
              </a:solidFill>
              <a:latin typeface="Verdana"/>
            </a:endParaRPr>
          </a:p>
        </p:txBody>
      </p:sp>
      <p:cxnSp>
        <p:nvCxnSpPr>
          <p:cNvPr id="61" name="Straight Connector 60">
            <a:extLst>
              <a:ext uri="{FF2B5EF4-FFF2-40B4-BE49-F238E27FC236}">
                <a16:creationId xmlns:a16="http://schemas.microsoft.com/office/drawing/2014/main" id="{AA1286E6-CD00-446A-81FE-09A3F7C5909C}"/>
              </a:ext>
            </a:extLst>
          </p:cNvPr>
          <p:cNvCxnSpPr/>
          <p:nvPr/>
        </p:nvCxnSpPr>
        <p:spPr bwMode="gray">
          <a:xfrm>
            <a:off x="5053599" y="2366211"/>
            <a:ext cx="0" cy="268233"/>
          </a:xfrm>
          <a:prstGeom prst="line">
            <a:avLst/>
          </a:prstGeom>
          <a:ln w="1270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BF42251-E7D6-412F-BD48-7E010920C17D}"/>
              </a:ext>
            </a:extLst>
          </p:cNvPr>
          <p:cNvSpPr txBox="1"/>
          <p:nvPr/>
        </p:nvSpPr>
        <p:spPr>
          <a:xfrm>
            <a:off x="469586" y="3435575"/>
            <a:ext cx="2071141" cy="756617"/>
          </a:xfrm>
          <a:prstGeom prst="rect">
            <a:avLst/>
          </a:prstGeom>
          <a:noFill/>
        </p:spPr>
        <p:txBody>
          <a:bodyPr wrap="square" lIns="0" tIns="0" rIns="0" bIns="0" rtlCol="0">
            <a:spAutoFit/>
          </a:bodyPr>
          <a:lstStyle/>
          <a:p>
            <a:pPr defTabSz="537678">
              <a:spcBef>
                <a:spcPts val="500"/>
              </a:spcBef>
            </a:pPr>
            <a:r>
              <a:rPr lang="en-US" sz="900" b="1" dirty="0">
                <a:solidFill>
                  <a:srgbClr val="333E48"/>
                </a:solidFill>
                <a:latin typeface="Verdana"/>
              </a:rPr>
              <a:t>Saint Louis University (U.S.)</a:t>
            </a:r>
            <a:endParaRPr lang="en-US" sz="900" dirty="0">
              <a:solidFill>
                <a:srgbClr val="333E48"/>
              </a:solidFill>
              <a:latin typeface="Verdana"/>
            </a:endParaRPr>
          </a:p>
          <a:p>
            <a:pPr defTabSz="537678">
              <a:spcBef>
                <a:spcPts val="500"/>
              </a:spcBef>
            </a:pPr>
            <a:r>
              <a:rPr lang="en-US" sz="900" dirty="0">
                <a:solidFill>
                  <a:srgbClr val="333E48"/>
                </a:solidFill>
                <a:latin typeface="Verdana"/>
              </a:rPr>
              <a:t>“SLU”—via Amazon Echo Dots installed in every student room—provides details about campus life and community events </a:t>
            </a:r>
            <a:endParaRPr lang="en-GB" sz="900" dirty="0" err="1">
              <a:solidFill>
                <a:srgbClr val="333E48"/>
              </a:solidFill>
              <a:latin typeface="Verdana"/>
            </a:endParaRPr>
          </a:p>
        </p:txBody>
      </p:sp>
      <p:pic>
        <p:nvPicPr>
          <p:cNvPr id="58" name="Picture 6" descr="Image result for saint louis university logo">
            <a:extLst>
              <a:ext uri="{FF2B5EF4-FFF2-40B4-BE49-F238E27FC236}">
                <a16:creationId xmlns:a16="http://schemas.microsoft.com/office/drawing/2014/main" id="{6FB20205-7A24-49B8-BE33-A97A23A4D3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587" y="3127926"/>
            <a:ext cx="1049953" cy="26352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3B59503C-50D1-4B6F-A40F-1064A2D6E110}"/>
              </a:ext>
            </a:extLst>
          </p:cNvPr>
          <p:cNvSpPr>
            <a:spLocks noGrp="1"/>
          </p:cNvSpPr>
          <p:nvPr>
            <p:ph type="body" sz="quarter" idx="16"/>
          </p:nvPr>
        </p:nvSpPr>
        <p:spPr>
          <a:xfrm>
            <a:off x="280194" y="99782"/>
            <a:ext cx="2560320" cy="123111"/>
          </a:xfrm>
        </p:spPr>
        <p:txBody>
          <a:bodyPr/>
          <a:lstStyle/>
          <a:p>
            <a:r>
              <a:rPr lang="en-GB" dirty="0"/>
              <a:t>360-Degree Digital Assistants</a:t>
            </a:r>
          </a:p>
        </p:txBody>
      </p:sp>
    </p:spTree>
    <p:extLst>
      <p:ext uri="{BB962C8B-B14F-4D97-AF65-F5344CB8AC3E}">
        <p14:creationId xmlns:p14="http://schemas.microsoft.com/office/powerpoint/2010/main" val="1467042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D3968BF-7AE5-4088-970E-7EA9D0D7F9F0}"/>
              </a:ext>
            </a:extLst>
          </p:cNvPr>
          <p:cNvSpPr/>
          <p:nvPr/>
        </p:nvSpPr>
        <p:spPr bwMode="gray">
          <a:xfrm>
            <a:off x="277813" y="993606"/>
            <a:ext cx="2351195" cy="34778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086CBE60-5EF4-485F-985A-FFC039896D19}"/>
              </a:ext>
            </a:extLst>
          </p:cNvPr>
          <p:cNvSpPr>
            <a:spLocks noGrp="1"/>
          </p:cNvSpPr>
          <p:nvPr>
            <p:ph type="body" sz="quarter" idx="16"/>
          </p:nvPr>
        </p:nvSpPr>
        <p:spPr>
          <a:xfrm>
            <a:off x="280194" y="99782"/>
            <a:ext cx="2560320" cy="123111"/>
          </a:xfrm>
        </p:spPr>
        <p:txBody>
          <a:bodyPr/>
          <a:lstStyle/>
          <a:p>
            <a:r>
              <a:rPr lang="en-GB" dirty="0"/>
              <a:t>360-Degree Digital Assistants</a:t>
            </a:r>
          </a:p>
        </p:txBody>
      </p:sp>
      <p:sp>
        <p:nvSpPr>
          <p:cNvPr id="3" name="Title 2">
            <a:extLst>
              <a:ext uri="{FF2B5EF4-FFF2-40B4-BE49-F238E27FC236}">
                <a16:creationId xmlns:a16="http://schemas.microsoft.com/office/drawing/2014/main" id="{9ED378E5-35E8-437C-B005-2CD2057CF220}"/>
              </a:ext>
            </a:extLst>
          </p:cNvPr>
          <p:cNvSpPr>
            <a:spLocks noGrp="1"/>
          </p:cNvSpPr>
          <p:nvPr>
            <p:ph type="title"/>
          </p:nvPr>
        </p:nvSpPr>
        <p:spPr>
          <a:xfrm>
            <a:off x="280194" y="317005"/>
            <a:ext cx="5842794" cy="249299"/>
          </a:xfrm>
        </p:spPr>
        <p:txBody>
          <a:bodyPr/>
          <a:lstStyle/>
          <a:p>
            <a:r>
              <a:rPr lang="en-US" dirty="0"/>
              <a:t>Automated Student Service Responsiveness</a:t>
            </a:r>
            <a:endParaRPr lang="en-GB" dirty="0"/>
          </a:p>
        </p:txBody>
      </p:sp>
      <p:sp>
        <p:nvSpPr>
          <p:cNvPr id="6" name="Text Placeholder 5">
            <a:extLst>
              <a:ext uri="{FF2B5EF4-FFF2-40B4-BE49-F238E27FC236}">
                <a16:creationId xmlns:a16="http://schemas.microsoft.com/office/drawing/2014/main" id="{37876EAE-5EB8-4E6C-AC8F-5D3C451AF58D}"/>
              </a:ext>
            </a:extLst>
          </p:cNvPr>
          <p:cNvSpPr>
            <a:spLocks noGrp="1"/>
          </p:cNvSpPr>
          <p:nvPr>
            <p:ph type="body" sz="quarter" idx="18"/>
          </p:nvPr>
        </p:nvSpPr>
        <p:spPr>
          <a:xfrm>
            <a:off x="3200401" y="4523601"/>
            <a:ext cx="3200400" cy="276999"/>
          </a:xfrm>
        </p:spPr>
        <p:txBody>
          <a:bodyPr/>
          <a:lstStyle/>
          <a:p>
            <a:r>
              <a:rPr lang="en-US" dirty="0"/>
              <a:t>Source: “</a:t>
            </a:r>
            <a:r>
              <a:rPr lang="en-US" dirty="0">
                <a:hlinkClick r:id="rId3"/>
              </a:rPr>
              <a:t>Deakin Scout</a:t>
            </a:r>
            <a:r>
              <a:rPr lang="en-US" dirty="0"/>
              <a:t>,” YouTube video, </a:t>
            </a:r>
            <a:r>
              <a:rPr lang="en-US" i="1" dirty="0"/>
              <a:t>Deakin University</a:t>
            </a:r>
            <a:r>
              <a:rPr lang="en-US" dirty="0"/>
              <a:t>, July 15, 2019; </a:t>
            </a:r>
            <a:r>
              <a:rPr lang="en-US" dirty="0">
                <a:hlinkClick r:id="rId4"/>
              </a:rPr>
              <a:t>Digital Deakin</a:t>
            </a:r>
            <a:r>
              <a:rPr lang="en-US" dirty="0"/>
              <a:t>, </a:t>
            </a:r>
            <a:r>
              <a:rPr lang="en-US" i="1" dirty="0"/>
              <a:t>Deakin University</a:t>
            </a:r>
            <a:r>
              <a:rPr lang="en-US" dirty="0"/>
              <a:t>; Matt Johnson, “</a:t>
            </a:r>
            <a:r>
              <a:rPr lang="en-US" dirty="0">
                <a:hlinkClick r:id="rId5"/>
              </a:rPr>
              <a:t>Deakin’s Genie Assistant Tackles 12,000 Conversations a Day</a:t>
            </a:r>
            <a:r>
              <a:rPr lang="en-US" dirty="0"/>
              <a:t>,” </a:t>
            </a:r>
            <a:r>
              <a:rPr lang="en-US" i="1" dirty="0"/>
              <a:t>IT News</a:t>
            </a:r>
            <a:r>
              <a:rPr lang="en-US" dirty="0"/>
              <a:t>, September 9, 2019; Deakin University, Victoria, Australia; EAB interviews and analysis.</a:t>
            </a:r>
            <a:endParaRPr lang="en-GB" dirty="0"/>
          </a:p>
        </p:txBody>
      </p:sp>
      <p:pic>
        <p:nvPicPr>
          <p:cNvPr id="9" name="Picture 8" descr="A picture containing map, text&#10;&#10;Description automatically generated">
            <a:extLst>
              <a:ext uri="{FF2B5EF4-FFF2-40B4-BE49-F238E27FC236}">
                <a16:creationId xmlns:a16="http://schemas.microsoft.com/office/drawing/2014/main" id="{416B274C-5EE8-4D77-8E75-E3DA08F86B62}"/>
              </a:ext>
            </a:extLst>
          </p:cNvPr>
          <p:cNvPicPr>
            <a:picLocks noChangeAspect="1"/>
          </p:cNvPicPr>
          <p:nvPr/>
        </p:nvPicPr>
        <p:blipFill rotWithShape="1">
          <a:blip r:embed="rId6"/>
          <a:srcRect l="47989"/>
          <a:stretch/>
        </p:blipFill>
        <p:spPr>
          <a:xfrm>
            <a:off x="2836970" y="1147494"/>
            <a:ext cx="3074988" cy="3323954"/>
          </a:xfrm>
          <a:prstGeom prst="rect">
            <a:avLst/>
          </a:prstGeom>
        </p:spPr>
      </p:pic>
      <p:sp>
        <p:nvSpPr>
          <p:cNvPr id="10" name="Speech Bubble: Oval 9">
            <a:extLst>
              <a:ext uri="{FF2B5EF4-FFF2-40B4-BE49-F238E27FC236}">
                <a16:creationId xmlns:a16="http://schemas.microsoft.com/office/drawing/2014/main" id="{8993A04F-2615-4FF3-ACE5-A7AE7F00213C}"/>
              </a:ext>
            </a:extLst>
          </p:cNvPr>
          <p:cNvSpPr/>
          <p:nvPr/>
        </p:nvSpPr>
        <p:spPr bwMode="gray">
          <a:xfrm>
            <a:off x="4029074" y="1147494"/>
            <a:ext cx="1743075" cy="790575"/>
          </a:xfrm>
          <a:prstGeom prst="wedgeEllipseCallou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t>I see you’re near the library, do you want to return your book? It’s due in 2 days.</a:t>
            </a:r>
            <a:endParaRPr lang="en-GB" sz="800" dirty="0"/>
          </a:p>
        </p:txBody>
      </p:sp>
      <p:sp>
        <p:nvSpPr>
          <p:cNvPr id="11" name="Speech Bubble: Oval 10">
            <a:extLst>
              <a:ext uri="{FF2B5EF4-FFF2-40B4-BE49-F238E27FC236}">
                <a16:creationId xmlns:a16="http://schemas.microsoft.com/office/drawing/2014/main" id="{8FEEBC5E-ABA4-48EA-8537-1E477DC701DA}"/>
              </a:ext>
            </a:extLst>
          </p:cNvPr>
          <p:cNvSpPr/>
          <p:nvPr/>
        </p:nvSpPr>
        <p:spPr bwMode="gray">
          <a:xfrm>
            <a:off x="2951914" y="2321810"/>
            <a:ext cx="1743075" cy="790575"/>
          </a:xfrm>
          <a:prstGeom prst="wedgeEllipseCallout">
            <a:avLst>
              <a:gd name="adj1" fmla="val 31080"/>
              <a:gd name="adj2" fmla="val 6491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t>Looking for a quiet place to study? Why don’t you try Building A on the second floor.</a:t>
            </a:r>
            <a:endParaRPr lang="en-GB" sz="800" dirty="0"/>
          </a:p>
        </p:txBody>
      </p:sp>
      <p:sp>
        <p:nvSpPr>
          <p:cNvPr id="12" name="Speech Bubble: Oval 11">
            <a:extLst>
              <a:ext uri="{FF2B5EF4-FFF2-40B4-BE49-F238E27FC236}">
                <a16:creationId xmlns:a16="http://schemas.microsoft.com/office/drawing/2014/main" id="{85775454-199F-4774-9C32-A309D6148037}"/>
              </a:ext>
            </a:extLst>
          </p:cNvPr>
          <p:cNvSpPr/>
          <p:nvPr/>
        </p:nvSpPr>
        <p:spPr bwMode="gray">
          <a:xfrm>
            <a:off x="4165342" y="3396629"/>
            <a:ext cx="1748524" cy="790575"/>
          </a:xfrm>
          <a:prstGeom prst="wedgeEllipseCallout">
            <a:avLst>
              <a:gd name="adj1" fmla="val 16872"/>
              <a:gd name="adj2" fmla="val 6491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t>Corner Café has $1 coffee today only!</a:t>
            </a:r>
            <a:endParaRPr lang="en-GB" sz="800" dirty="0"/>
          </a:p>
        </p:txBody>
      </p:sp>
      <p:sp>
        <p:nvSpPr>
          <p:cNvPr id="15" name="Rectangle 14">
            <a:extLst>
              <a:ext uri="{FF2B5EF4-FFF2-40B4-BE49-F238E27FC236}">
                <a16:creationId xmlns:a16="http://schemas.microsoft.com/office/drawing/2014/main" id="{65CE176B-461A-4D20-9A68-218F66BDD300}"/>
              </a:ext>
            </a:extLst>
          </p:cNvPr>
          <p:cNvSpPr/>
          <p:nvPr/>
        </p:nvSpPr>
        <p:spPr bwMode="gray">
          <a:xfrm>
            <a:off x="277813" y="897762"/>
            <a:ext cx="2351195" cy="35156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900" b="1" dirty="0"/>
              <a:t>Portfolio of Smart Apps Leads Students Where They Want to Go</a:t>
            </a:r>
          </a:p>
        </p:txBody>
      </p:sp>
      <p:sp>
        <p:nvSpPr>
          <p:cNvPr id="17" name="TextBox 16">
            <a:extLst>
              <a:ext uri="{FF2B5EF4-FFF2-40B4-BE49-F238E27FC236}">
                <a16:creationId xmlns:a16="http://schemas.microsoft.com/office/drawing/2014/main" id="{CCE888BA-795C-4349-BE67-B8154BAEC8CC}"/>
              </a:ext>
            </a:extLst>
          </p:cNvPr>
          <p:cNvSpPr txBox="1"/>
          <p:nvPr/>
        </p:nvSpPr>
        <p:spPr>
          <a:xfrm>
            <a:off x="384984" y="1380756"/>
            <a:ext cx="2244024" cy="1146468"/>
          </a:xfrm>
          <a:prstGeom prst="rect">
            <a:avLst/>
          </a:prstGeom>
          <a:noFill/>
        </p:spPr>
        <p:txBody>
          <a:bodyPr wrap="square" lIns="0" tIns="0" rIns="0" bIns="0" rtlCol="0">
            <a:spAutoFit/>
          </a:bodyPr>
          <a:lstStyle/>
          <a:p>
            <a:pPr marL="114300" indent="-114300">
              <a:spcBef>
                <a:spcPts val="300"/>
              </a:spcBef>
              <a:buFont typeface="Arial" panose="020B0604020202020204" pitchFamily="34" charset="0"/>
              <a:buChar char="•"/>
            </a:pPr>
            <a:r>
              <a:rPr lang="en-US" sz="900" dirty="0"/>
              <a:t>Genie, Deakin University’s virtual assistant, interfaces with Scout, a personalized smart campus navigation and wayfinding app</a:t>
            </a:r>
          </a:p>
          <a:p>
            <a:pPr marL="114300" indent="-114300">
              <a:spcBef>
                <a:spcPts val="300"/>
              </a:spcBef>
              <a:buFont typeface="Arial" panose="020B0604020202020204" pitchFamily="34" charset="0"/>
              <a:buChar char="•"/>
            </a:pPr>
            <a:r>
              <a:rPr lang="en-US" sz="900" dirty="0"/>
              <a:t>Genie uses Scout </a:t>
            </a:r>
            <a:r>
              <a:rPr lang="en-US" sz="900" dirty="0" err="1"/>
              <a:t>GeoSensor</a:t>
            </a:r>
            <a:r>
              <a:rPr lang="en-US" sz="900" dirty="0"/>
              <a:t> networks and students’ personal information to provide location-based support</a:t>
            </a:r>
          </a:p>
        </p:txBody>
      </p:sp>
      <p:sp>
        <p:nvSpPr>
          <p:cNvPr id="18" name="Rectangle 17">
            <a:extLst>
              <a:ext uri="{FF2B5EF4-FFF2-40B4-BE49-F238E27FC236}">
                <a16:creationId xmlns:a16="http://schemas.microsoft.com/office/drawing/2014/main" id="{92EF146E-C0C8-4466-AB07-2EF45FDDB5BF}"/>
              </a:ext>
            </a:extLst>
          </p:cNvPr>
          <p:cNvSpPr/>
          <p:nvPr/>
        </p:nvSpPr>
        <p:spPr bwMode="gray">
          <a:xfrm>
            <a:off x="277813" y="2696021"/>
            <a:ext cx="2351195" cy="2834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900" b="1" dirty="0"/>
              <a:t>Genie by the Numbers</a:t>
            </a:r>
          </a:p>
        </p:txBody>
      </p:sp>
      <p:sp>
        <p:nvSpPr>
          <p:cNvPr id="19" name="TextBox 18">
            <a:extLst>
              <a:ext uri="{FF2B5EF4-FFF2-40B4-BE49-F238E27FC236}">
                <a16:creationId xmlns:a16="http://schemas.microsoft.com/office/drawing/2014/main" id="{BBF745BD-A0A9-4494-8B84-95C669B24637}"/>
              </a:ext>
            </a:extLst>
          </p:cNvPr>
          <p:cNvSpPr txBox="1"/>
          <p:nvPr/>
        </p:nvSpPr>
        <p:spPr>
          <a:xfrm>
            <a:off x="1019681" y="3110911"/>
            <a:ext cx="1141412" cy="415498"/>
          </a:xfrm>
          <a:prstGeom prst="rect">
            <a:avLst/>
          </a:prstGeom>
          <a:noFill/>
        </p:spPr>
        <p:txBody>
          <a:bodyPr wrap="square" lIns="0" tIns="0" rIns="0" bIns="0" rtlCol="0">
            <a:spAutoFit/>
          </a:bodyPr>
          <a:lstStyle/>
          <a:p>
            <a:pPr>
              <a:spcBef>
                <a:spcPts val="300"/>
              </a:spcBef>
            </a:pPr>
            <a:r>
              <a:rPr lang="en-US" sz="900" b="1" dirty="0"/>
              <a:t>12K daily conversations </a:t>
            </a:r>
            <a:r>
              <a:rPr lang="en-US" sz="900" dirty="0"/>
              <a:t>facilitated by Genie</a:t>
            </a:r>
          </a:p>
        </p:txBody>
      </p:sp>
      <p:sp>
        <p:nvSpPr>
          <p:cNvPr id="23" name="TextBox 22">
            <a:extLst>
              <a:ext uri="{FF2B5EF4-FFF2-40B4-BE49-F238E27FC236}">
                <a16:creationId xmlns:a16="http://schemas.microsoft.com/office/drawing/2014/main" id="{BC40B794-B88B-4022-8CC0-16226E725A08}"/>
              </a:ext>
            </a:extLst>
          </p:cNvPr>
          <p:cNvSpPr txBox="1"/>
          <p:nvPr/>
        </p:nvSpPr>
        <p:spPr>
          <a:xfrm>
            <a:off x="1019681" y="3838873"/>
            <a:ext cx="1535414" cy="415498"/>
          </a:xfrm>
          <a:prstGeom prst="rect">
            <a:avLst/>
          </a:prstGeom>
          <a:noFill/>
        </p:spPr>
        <p:txBody>
          <a:bodyPr wrap="square" lIns="0" tIns="0" rIns="0" bIns="0" rtlCol="0">
            <a:spAutoFit/>
          </a:bodyPr>
          <a:lstStyle/>
          <a:p>
            <a:pPr>
              <a:spcBef>
                <a:spcPts val="300"/>
              </a:spcBef>
            </a:pPr>
            <a:r>
              <a:rPr lang="en-US" sz="900" b="1" dirty="0"/>
              <a:t>25K unique student users</a:t>
            </a:r>
            <a:r>
              <a:rPr lang="en-US" sz="900" dirty="0"/>
              <a:t> and app downloads in first five years</a:t>
            </a:r>
          </a:p>
        </p:txBody>
      </p:sp>
      <p:sp>
        <p:nvSpPr>
          <p:cNvPr id="24" name="Text Placeholder 9">
            <a:extLst>
              <a:ext uri="{FF2B5EF4-FFF2-40B4-BE49-F238E27FC236}">
                <a16:creationId xmlns:a16="http://schemas.microsoft.com/office/drawing/2014/main" id="{9E1ED606-76E0-4CFE-A1BE-86E5A2D720FA}"/>
              </a:ext>
              <a:ext uri="{C183D7F6-B498-43B3-948B-1728B52AA6E4}">
                <adec:decorative xmlns:adec="http://schemas.microsoft.com/office/drawing/2017/decorative" val="1"/>
              </a:ext>
            </a:extLst>
          </p:cNvPr>
          <p:cNvSpPr>
            <a:spLocks noGrp="1"/>
          </p:cNvSpPr>
          <p:nvPr/>
        </p:nvSpPr>
        <p:spPr bwMode="gray">
          <a:xfrm rot="16200000">
            <a:off x="5036548" y="3515279"/>
            <a:ext cx="1835395" cy="76944"/>
          </a:xfrm>
          <a:prstGeom prst="rect">
            <a:avLst/>
          </a:prstGeom>
        </p:spPr>
        <p:txBody>
          <a:bodyPr vert="horz" wrap="square" lIns="0" tIns="0" rIns="0" bIns="0" rtlCol="0" anchor="t">
            <a:spAutoFit/>
          </a:bodyPr>
          <a:lstStyle>
            <a:lvl1pPr marL="0" indent="0" algn="l" defTabSz="640080" rtl="0" eaLnBrk="1" latinLnBrk="0" hangingPunct="1">
              <a:spcBef>
                <a:spcPts val="0"/>
              </a:spcBef>
              <a:buFont typeface="Arial" pitchFamily="34" charset="0"/>
              <a:buNone/>
              <a:defRPr sz="5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None/>
              <a:defRPr sz="6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None/>
              <a:defRPr sz="6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None/>
              <a:defRPr sz="6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None/>
              <a:defRPr sz="6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cap="all" dirty="0"/>
              <a:t>Deakin.edu/au</a:t>
            </a:r>
          </a:p>
        </p:txBody>
      </p:sp>
      <p:pic>
        <p:nvPicPr>
          <p:cNvPr id="26" name="Picture 25" descr="A picture containing drawing&#10;&#10;Description automatically generated">
            <a:extLst>
              <a:ext uri="{FF2B5EF4-FFF2-40B4-BE49-F238E27FC236}">
                <a16:creationId xmlns:a16="http://schemas.microsoft.com/office/drawing/2014/main" id="{1B3FFFCF-6C2F-43A2-8131-DAE98B5A89C9}"/>
              </a:ext>
            </a:extLst>
          </p:cNvPr>
          <p:cNvPicPr>
            <a:picLocks noChangeAspect="1"/>
          </p:cNvPicPr>
          <p:nvPr/>
        </p:nvPicPr>
        <p:blipFill>
          <a:blip r:embed="rId7"/>
          <a:stretch>
            <a:fillRect/>
          </a:stretch>
        </p:blipFill>
        <p:spPr>
          <a:xfrm>
            <a:off x="513860" y="3909462"/>
            <a:ext cx="381000" cy="274320"/>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6D050AA4-547E-435B-890F-2F36C58F502A}"/>
              </a:ext>
            </a:extLst>
          </p:cNvPr>
          <p:cNvPicPr>
            <a:picLocks noChangeAspect="1"/>
          </p:cNvPicPr>
          <p:nvPr/>
        </p:nvPicPr>
        <p:blipFill>
          <a:blip r:embed="rId8"/>
          <a:stretch>
            <a:fillRect/>
          </a:stretch>
        </p:blipFill>
        <p:spPr>
          <a:xfrm>
            <a:off x="510812" y="3142205"/>
            <a:ext cx="384048" cy="352909"/>
          </a:xfrm>
          <a:prstGeom prst="rect">
            <a:avLst/>
          </a:prstGeom>
        </p:spPr>
      </p:pic>
      <p:pic>
        <p:nvPicPr>
          <p:cNvPr id="2052" name="Picture 4" descr="Image result for deakin university logo">
            <a:extLst>
              <a:ext uri="{FF2B5EF4-FFF2-40B4-BE49-F238E27FC236}">
                <a16:creationId xmlns:a16="http://schemas.microsoft.com/office/drawing/2014/main" id="{6CC9AAFC-A8F8-4E1D-B4F2-6935340B24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5826" y="675509"/>
            <a:ext cx="914400" cy="3111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E4F02B-782B-4363-BE5E-2AA9FD9FBC95}"/>
              </a:ext>
            </a:extLst>
          </p:cNvPr>
          <p:cNvSpPr txBox="1"/>
          <p:nvPr/>
        </p:nvSpPr>
        <p:spPr>
          <a:xfrm>
            <a:off x="2836970" y="897762"/>
            <a:ext cx="2378856" cy="153888"/>
          </a:xfrm>
          <a:prstGeom prst="rect">
            <a:avLst/>
          </a:prstGeom>
          <a:noFill/>
        </p:spPr>
        <p:txBody>
          <a:bodyPr wrap="none" lIns="0" tIns="0" rIns="0" bIns="0" rtlCol="0">
            <a:spAutoFit/>
          </a:bodyPr>
          <a:lstStyle/>
          <a:p>
            <a:pPr>
              <a:spcBef>
                <a:spcPts val="500"/>
              </a:spcBef>
            </a:pPr>
            <a:r>
              <a:rPr lang="en-US" sz="1000" b="1" dirty="0"/>
              <a:t>Sample Student-Centric Features</a:t>
            </a:r>
            <a:endParaRPr lang="en-GB" sz="1000" b="1" dirty="0" err="1"/>
          </a:p>
        </p:txBody>
      </p:sp>
    </p:spTree>
    <p:extLst>
      <p:ext uri="{BB962C8B-B14F-4D97-AF65-F5344CB8AC3E}">
        <p14:creationId xmlns:p14="http://schemas.microsoft.com/office/powerpoint/2010/main" val="986087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1D927E-F0A0-44FA-A4B8-F522954B0225}"/>
              </a:ext>
            </a:extLst>
          </p:cNvPr>
          <p:cNvSpPr>
            <a:spLocks noGrp="1"/>
          </p:cNvSpPr>
          <p:nvPr>
            <p:ph type="body" sz="quarter" idx="16"/>
          </p:nvPr>
        </p:nvSpPr>
        <p:spPr>
          <a:xfrm>
            <a:off x="280194" y="99782"/>
            <a:ext cx="2560320" cy="123111"/>
          </a:xfrm>
        </p:spPr>
        <p:txBody>
          <a:bodyPr/>
          <a:lstStyle/>
          <a:p>
            <a:r>
              <a:rPr lang="en-US" dirty="0"/>
              <a:t>RPA Task Migration</a:t>
            </a:r>
          </a:p>
        </p:txBody>
      </p:sp>
      <p:sp>
        <p:nvSpPr>
          <p:cNvPr id="3" name="Title 2">
            <a:extLst>
              <a:ext uri="{FF2B5EF4-FFF2-40B4-BE49-F238E27FC236}">
                <a16:creationId xmlns:a16="http://schemas.microsoft.com/office/drawing/2014/main" id="{FDB3C135-2793-4929-84C6-0E4A1965788D}"/>
              </a:ext>
            </a:extLst>
          </p:cNvPr>
          <p:cNvSpPr>
            <a:spLocks noGrp="1"/>
          </p:cNvSpPr>
          <p:nvPr>
            <p:ph type="title"/>
          </p:nvPr>
        </p:nvSpPr>
        <p:spPr/>
        <p:txBody>
          <a:bodyPr/>
          <a:lstStyle/>
          <a:p>
            <a:r>
              <a:rPr lang="en-US" dirty="0"/>
              <a:t>‘Taking the Robot Out of the Human’</a:t>
            </a:r>
            <a:endParaRPr lang="en-GB" dirty="0"/>
          </a:p>
        </p:txBody>
      </p:sp>
      <p:sp>
        <p:nvSpPr>
          <p:cNvPr id="4" name="Text Placeholder 3">
            <a:extLst>
              <a:ext uri="{FF2B5EF4-FFF2-40B4-BE49-F238E27FC236}">
                <a16:creationId xmlns:a16="http://schemas.microsoft.com/office/drawing/2014/main" id="{174D0079-2F36-4BD4-B341-EC51FBA75E05}"/>
              </a:ext>
            </a:extLst>
          </p:cNvPr>
          <p:cNvSpPr>
            <a:spLocks noGrp="1"/>
          </p:cNvSpPr>
          <p:nvPr>
            <p:ph type="body" sz="quarter" idx="15"/>
          </p:nvPr>
        </p:nvSpPr>
        <p:spPr>
          <a:xfrm>
            <a:off x="280195" y="657732"/>
            <a:ext cx="5842794" cy="184666"/>
          </a:xfrm>
        </p:spPr>
        <p:txBody>
          <a:bodyPr/>
          <a:lstStyle/>
          <a:p>
            <a:endParaRPr lang="en-GB" dirty="0"/>
          </a:p>
        </p:txBody>
      </p:sp>
      <p:sp>
        <p:nvSpPr>
          <p:cNvPr id="5" name="Text Placeholder 4">
            <a:extLst>
              <a:ext uri="{FF2B5EF4-FFF2-40B4-BE49-F238E27FC236}">
                <a16:creationId xmlns:a16="http://schemas.microsoft.com/office/drawing/2014/main" id="{3901FED9-782F-4620-AE3A-AF84A6E84DC7}"/>
              </a:ext>
            </a:extLst>
          </p:cNvPr>
          <p:cNvSpPr>
            <a:spLocks noGrp="1"/>
          </p:cNvSpPr>
          <p:nvPr>
            <p:ph type="body" sz="quarter" idx="19"/>
          </p:nvPr>
        </p:nvSpPr>
        <p:spPr/>
        <p:txBody>
          <a:bodyPr/>
          <a:lstStyle/>
          <a:p>
            <a:endParaRPr lang="en-GB"/>
          </a:p>
        </p:txBody>
      </p:sp>
      <p:sp>
        <p:nvSpPr>
          <p:cNvPr id="6" name="Text Placeholder 5">
            <a:extLst>
              <a:ext uri="{FF2B5EF4-FFF2-40B4-BE49-F238E27FC236}">
                <a16:creationId xmlns:a16="http://schemas.microsoft.com/office/drawing/2014/main" id="{C2350D0C-5A62-4A57-B748-5A15FBC480C8}"/>
              </a:ext>
            </a:extLst>
          </p:cNvPr>
          <p:cNvSpPr>
            <a:spLocks noGrp="1"/>
          </p:cNvSpPr>
          <p:nvPr>
            <p:ph type="body" sz="quarter" idx="18"/>
          </p:nvPr>
        </p:nvSpPr>
        <p:spPr>
          <a:xfrm>
            <a:off x="2459230" y="4215825"/>
            <a:ext cx="3941570" cy="584775"/>
          </a:xfrm>
        </p:spPr>
        <p:txBody>
          <a:bodyPr/>
          <a:lstStyle/>
          <a:p>
            <a:r>
              <a:rPr lang="en-US" dirty="0"/>
              <a:t>Source: B Duncan &amp; K Lundy, “</a:t>
            </a:r>
            <a:r>
              <a:rPr lang="en-US" dirty="0">
                <a:hlinkClick r:id="rId3"/>
              </a:rPr>
              <a:t>Robotic process automation (RPA) for colleges and universities</a:t>
            </a:r>
            <a:r>
              <a:rPr lang="en-US" dirty="0"/>
              <a:t>,” </a:t>
            </a:r>
            <a:r>
              <a:rPr lang="en-US" i="1" dirty="0"/>
              <a:t>Ernst &amp; Young</a:t>
            </a:r>
            <a:r>
              <a:rPr lang="en-US" dirty="0"/>
              <a:t>, December 11, 2019; N Jackson, “</a:t>
            </a:r>
            <a:r>
              <a:rPr lang="en-US" dirty="0">
                <a:hlinkClick r:id="rId4"/>
              </a:rPr>
              <a:t>Robots Welcome</a:t>
            </a:r>
            <a:r>
              <a:rPr lang="en-US" dirty="0"/>
              <a:t>,” </a:t>
            </a:r>
            <a:r>
              <a:rPr lang="en-US" i="1" dirty="0"/>
              <a:t>Business Officer</a:t>
            </a:r>
            <a:r>
              <a:rPr lang="en-US" dirty="0"/>
              <a:t>, December 2019; Carnegie Mellon University, Pittsburgh, PA; New York University, New York, NY; Rutgers University, New Brunswick, NJ; University of Melbourne, Melbourne, AU; University of Sydney, Sydney, AU; University of Texas System, Austin, TX; EAB interviews and analysis.</a:t>
            </a:r>
          </a:p>
        </p:txBody>
      </p:sp>
      <p:sp>
        <p:nvSpPr>
          <p:cNvPr id="7" name="Rectangle 25">
            <a:extLst>
              <a:ext uri="{FF2B5EF4-FFF2-40B4-BE49-F238E27FC236}">
                <a16:creationId xmlns:a16="http://schemas.microsoft.com/office/drawing/2014/main" id="{0BE40AAA-96BC-4AC7-8D23-FAF82AFBE11E}"/>
              </a:ext>
            </a:extLst>
          </p:cNvPr>
          <p:cNvSpPr/>
          <p:nvPr/>
        </p:nvSpPr>
        <p:spPr bwMode="gray">
          <a:xfrm>
            <a:off x="-1" y="970200"/>
            <a:ext cx="2459231" cy="3117823"/>
          </a:xfrm>
          <a:custGeom>
            <a:avLst/>
            <a:gdLst>
              <a:gd name="connsiteX0" fmla="*/ 0 w 2609850"/>
              <a:gd name="connsiteY0" fmla="*/ 0 h 2438400"/>
              <a:gd name="connsiteX1" fmla="*/ 2609850 w 2609850"/>
              <a:gd name="connsiteY1" fmla="*/ 0 h 2438400"/>
              <a:gd name="connsiteX2" fmla="*/ 2609850 w 2609850"/>
              <a:gd name="connsiteY2" fmla="*/ 2438400 h 2438400"/>
              <a:gd name="connsiteX3" fmla="*/ 0 w 2609850"/>
              <a:gd name="connsiteY3" fmla="*/ 2438400 h 2438400"/>
              <a:gd name="connsiteX4" fmla="*/ 0 w 2609850"/>
              <a:gd name="connsiteY4" fmla="*/ 0 h 2438400"/>
              <a:gd name="connsiteX0" fmla="*/ 0 w 2612570"/>
              <a:gd name="connsiteY0" fmla="*/ 0 h 2438400"/>
              <a:gd name="connsiteX1" fmla="*/ 2609850 w 2612570"/>
              <a:gd name="connsiteY1" fmla="*/ 0 h 2438400"/>
              <a:gd name="connsiteX2" fmla="*/ 2612570 w 2612570"/>
              <a:gd name="connsiteY2" fmla="*/ 1189369 h 2438400"/>
              <a:gd name="connsiteX3" fmla="*/ 2609850 w 2612570"/>
              <a:gd name="connsiteY3" fmla="*/ 2438400 h 2438400"/>
              <a:gd name="connsiteX4" fmla="*/ 0 w 2612570"/>
              <a:gd name="connsiteY4" fmla="*/ 2438400 h 2438400"/>
              <a:gd name="connsiteX5" fmla="*/ 0 w 2612570"/>
              <a:gd name="connsiteY5" fmla="*/ 0 h 2438400"/>
              <a:gd name="connsiteX0" fmla="*/ 0 w 2612570"/>
              <a:gd name="connsiteY0" fmla="*/ 0 h 2438400"/>
              <a:gd name="connsiteX1" fmla="*/ 2609850 w 2612570"/>
              <a:gd name="connsiteY1" fmla="*/ 0 h 2438400"/>
              <a:gd name="connsiteX2" fmla="*/ 2612570 w 2612570"/>
              <a:gd name="connsiteY2" fmla="*/ 1189369 h 2438400"/>
              <a:gd name="connsiteX3" fmla="*/ 2609850 w 2612570"/>
              <a:gd name="connsiteY3" fmla="*/ 2438400 h 2438400"/>
              <a:gd name="connsiteX4" fmla="*/ 0 w 2612570"/>
              <a:gd name="connsiteY4" fmla="*/ 2438400 h 2438400"/>
              <a:gd name="connsiteX5" fmla="*/ 0 w 2612570"/>
              <a:gd name="connsiteY5" fmla="*/ 0 h 2438400"/>
              <a:gd name="connsiteX0" fmla="*/ 0 w 2612570"/>
              <a:gd name="connsiteY0" fmla="*/ 0 h 2438400"/>
              <a:gd name="connsiteX1" fmla="*/ 2609850 w 2612570"/>
              <a:gd name="connsiteY1" fmla="*/ 0 h 2438400"/>
              <a:gd name="connsiteX2" fmla="*/ 2612570 w 2612570"/>
              <a:gd name="connsiteY2" fmla="*/ 1189369 h 2438400"/>
              <a:gd name="connsiteX3" fmla="*/ 2609850 w 2612570"/>
              <a:gd name="connsiteY3" fmla="*/ 2438400 h 2438400"/>
              <a:gd name="connsiteX4" fmla="*/ 0 w 2612570"/>
              <a:gd name="connsiteY4" fmla="*/ 2438400 h 2438400"/>
              <a:gd name="connsiteX5" fmla="*/ 0 w 2612570"/>
              <a:gd name="connsiteY5" fmla="*/ 0 h 2438400"/>
              <a:gd name="connsiteX0" fmla="*/ 0 w 2612570"/>
              <a:gd name="connsiteY0" fmla="*/ 0 h 2438400"/>
              <a:gd name="connsiteX1" fmla="*/ 2408883 w 2612570"/>
              <a:gd name="connsiteY1" fmla="*/ 0 h 2438400"/>
              <a:gd name="connsiteX2" fmla="*/ 2612570 w 2612570"/>
              <a:gd name="connsiteY2" fmla="*/ 1189369 h 2438400"/>
              <a:gd name="connsiteX3" fmla="*/ 2609850 w 2612570"/>
              <a:gd name="connsiteY3" fmla="*/ 2438400 h 2438400"/>
              <a:gd name="connsiteX4" fmla="*/ 0 w 2612570"/>
              <a:gd name="connsiteY4" fmla="*/ 2438400 h 2438400"/>
              <a:gd name="connsiteX5" fmla="*/ 0 w 2612570"/>
              <a:gd name="connsiteY5" fmla="*/ 0 h 2438400"/>
              <a:gd name="connsiteX0" fmla="*/ 0 w 2612570"/>
              <a:gd name="connsiteY0" fmla="*/ 0 h 2438400"/>
              <a:gd name="connsiteX1" fmla="*/ 2408883 w 2612570"/>
              <a:gd name="connsiteY1" fmla="*/ 0 h 2438400"/>
              <a:gd name="connsiteX2" fmla="*/ 2612570 w 2612570"/>
              <a:gd name="connsiteY2" fmla="*/ 1189369 h 2438400"/>
              <a:gd name="connsiteX3" fmla="*/ 2609850 w 2612570"/>
              <a:gd name="connsiteY3" fmla="*/ 2438400 h 2438400"/>
              <a:gd name="connsiteX4" fmla="*/ 0 w 2612570"/>
              <a:gd name="connsiteY4" fmla="*/ 2438400 h 2438400"/>
              <a:gd name="connsiteX5" fmla="*/ 0 w 2612570"/>
              <a:gd name="connsiteY5" fmla="*/ 0 h 2438400"/>
              <a:gd name="connsiteX0" fmla="*/ 0 w 2612570"/>
              <a:gd name="connsiteY0" fmla="*/ 0 h 2438400"/>
              <a:gd name="connsiteX1" fmla="*/ 2408883 w 2612570"/>
              <a:gd name="connsiteY1" fmla="*/ 0 h 2438400"/>
              <a:gd name="connsiteX2" fmla="*/ 2612570 w 2612570"/>
              <a:gd name="connsiteY2" fmla="*/ 1189369 h 2438400"/>
              <a:gd name="connsiteX3" fmla="*/ 2418931 w 2612570"/>
              <a:gd name="connsiteY3" fmla="*/ 2438400 h 2438400"/>
              <a:gd name="connsiteX4" fmla="*/ 0 w 2612570"/>
              <a:gd name="connsiteY4" fmla="*/ 2438400 h 2438400"/>
              <a:gd name="connsiteX5" fmla="*/ 0 w 2612570"/>
              <a:gd name="connsiteY5" fmla="*/ 0 h 2438400"/>
              <a:gd name="connsiteX0" fmla="*/ 0 w 2612570"/>
              <a:gd name="connsiteY0" fmla="*/ 0 h 2438400"/>
              <a:gd name="connsiteX1" fmla="*/ 2408883 w 2612570"/>
              <a:gd name="connsiteY1" fmla="*/ 0 h 2438400"/>
              <a:gd name="connsiteX2" fmla="*/ 2612570 w 2612570"/>
              <a:gd name="connsiteY2" fmla="*/ 1189369 h 2438400"/>
              <a:gd name="connsiteX3" fmla="*/ 2418931 w 2612570"/>
              <a:gd name="connsiteY3" fmla="*/ 2438400 h 2438400"/>
              <a:gd name="connsiteX4" fmla="*/ 0 w 2612570"/>
              <a:gd name="connsiteY4" fmla="*/ 2438400 h 2438400"/>
              <a:gd name="connsiteX5" fmla="*/ 0 w 2612570"/>
              <a:gd name="connsiteY5" fmla="*/ 0 h 2438400"/>
              <a:gd name="connsiteX0" fmla="*/ 0 w 2612570"/>
              <a:gd name="connsiteY0" fmla="*/ 0 h 2438400"/>
              <a:gd name="connsiteX1" fmla="*/ 2408883 w 2612570"/>
              <a:gd name="connsiteY1" fmla="*/ 0 h 2438400"/>
              <a:gd name="connsiteX2" fmla="*/ 2612570 w 2612570"/>
              <a:gd name="connsiteY2" fmla="*/ 1189369 h 2438400"/>
              <a:gd name="connsiteX3" fmla="*/ 2418931 w 2612570"/>
              <a:gd name="connsiteY3" fmla="*/ 2438400 h 2438400"/>
              <a:gd name="connsiteX4" fmla="*/ 0 w 2612570"/>
              <a:gd name="connsiteY4" fmla="*/ 2438400 h 2438400"/>
              <a:gd name="connsiteX5" fmla="*/ 0 w 2612570"/>
              <a:gd name="connsiteY5"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0" h="2438400">
                <a:moveTo>
                  <a:pt x="0" y="0"/>
                </a:moveTo>
                <a:lnTo>
                  <a:pt x="2408883" y="0"/>
                </a:lnTo>
                <a:lnTo>
                  <a:pt x="2612570" y="1189369"/>
                </a:lnTo>
                <a:lnTo>
                  <a:pt x="2418931" y="2438400"/>
                </a:lnTo>
                <a:lnTo>
                  <a:pt x="0" y="24384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648" tIns="44813" rIns="89648" bIns="44813" rtlCol="0" anchor="ctr"/>
          <a:lstStyle/>
          <a:p>
            <a:pPr algn="ctr"/>
            <a:endParaRPr lang="en-US" sz="803" dirty="0"/>
          </a:p>
        </p:txBody>
      </p:sp>
      <p:sp>
        <p:nvSpPr>
          <p:cNvPr id="8" name="TextBox 7">
            <a:extLst>
              <a:ext uri="{FF2B5EF4-FFF2-40B4-BE49-F238E27FC236}">
                <a16:creationId xmlns:a16="http://schemas.microsoft.com/office/drawing/2014/main" id="{8FDF493B-B731-4BBE-B4F1-8BD97F70B969}"/>
              </a:ext>
            </a:extLst>
          </p:cNvPr>
          <p:cNvSpPr txBox="1"/>
          <p:nvPr/>
        </p:nvSpPr>
        <p:spPr bwMode="gray">
          <a:xfrm>
            <a:off x="2483287" y="1237265"/>
            <a:ext cx="3697448" cy="138499"/>
          </a:xfrm>
          <a:prstGeom prst="rect">
            <a:avLst/>
          </a:prstGeom>
          <a:noFill/>
        </p:spPr>
        <p:txBody>
          <a:bodyPr wrap="square" lIns="0" tIns="0" rIns="0" bIns="0" rtlCol="0">
            <a:spAutoFit/>
          </a:bodyPr>
          <a:lstStyle/>
          <a:p>
            <a:pPr>
              <a:spcBef>
                <a:spcPts val="304"/>
              </a:spcBef>
            </a:pPr>
            <a:r>
              <a:rPr lang="en-US" sz="900" b="1" dirty="0"/>
              <a:t>Sample RPA Applications</a:t>
            </a:r>
          </a:p>
        </p:txBody>
      </p:sp>
      <p:cxnSp>
        <p:nvCxnSpPr>
          <p:cNvPr id="9" name="Straight Connector 8">
            <a:extLst>
              <a:ext uri="{FF2B5EF4-FFF2-40B4-BE49-F238E27FC236}">
                <a16:creationId xmlns:a16="http://schemas.microsoft.com/office/drawing/2014/main" id="{AECD88BA-8321-4941-8AE6-ED8BEA9D7BE4}"/>
              </a:ext>
            </a:extLst>
          </p:cNvPr>
          <p:cNvCxnSpPr>
            <a:cxnSpLocks/>
          </p:cNvCxnSpPr>
          <p:nvPr/>
        </p:nvCxnSpPr>
        <p:spPr bwMode="gray">
          <a:xfrm>
            <a:off x="0" y="4088023"/>
            <a:ext cx="640080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9E7336-BF9F-4EEB-85CA-2E86734F3B32}"/>
              </a:ext>
            </a:extLst>
          </p:cNvPr>
          <p:cNvCxnSpPr/>
          <p:nvPr/>
        </p:nvCxnSpPr>
        <p:spPr bwMode="gray">
          <a:xfrm>
            <a:off x="0" y="967557"/>
            <a:ext cx="640080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F29AE68-F25F-4B5B-9729-E88B3062A2CF}"/>
              </a:ext>
            </a:extLst>
          </p:cNvPr>
          <p:cNvSpPr txBox="1"/>
          <p:nvPr/>
        </p:nvSpPr>
        <p:spPr bwMode="gray">
          <a:xfrm>
            <a:off x="562356" y="2503546"/>
            <a:ext cx="1715195" cy="276999"/>
          </a:xfrm>
          <a:prstGeom prst="rect">
            <a:avLst/>
          </a:prstGeom>
          <a:noFill/>
        </p:spPr>
        <p:txBody>
          <a:bodyPr wrap="square" lIns="0" tIns="0" rIns="0" bIns="0" rtlCol="0">
            <a:spAutoFit/>
          </a:bodyPr>
          <a:lstStyle/>
          <a:p>
            <a:pPr>
              <a:spcBef>
                <a:spcPts val="304"/>
              </a:spcBef>
            </a:pPr>
            <a:r>
              <a:rPr lang="en-US" sz="900" b="1" dirty="0">
                <a:solidFill>
                  <a:schemeClr val="bg1"/>
                </a:solidFill>
              </a:rPr>
              <a:t>Tasks Suitable for </a:t>
            </a:r>
            <a:br>
              <a:rPr lang="en-US" sz="900" b="1" dirty="0">
                <a:solidFill>
                  <a:schemeClr val="bg1"/>
                </a:solidFill>
              </a:rPr>
            </a:br>
            <a:r>
              <a:rPr lang="en-US" sz="900" b="1" dirty="0">
                <a:solidFill>
                  <a:schemeClr val="bg1"/>
                </a:solidFill>
              </a:rPr>
              <a:t>RPA Implementation </a:t>
            </a:r>
          </a:p>
        </p:txBody>
      </p:sp>
      <p:cxnSp>
        <p:nvCxnSpPr>
          <p:cNvPr id="12" name="Straight Connector 11">
            <a:extLst>
              <a:ext uri="{FF2B5EF4-FFF2-40B4-BE49-F238E27FC236}">
                <a16:creationId xmlns:a16="http://schemas.microsoft.com/office/drawing/2014/main" id="{A991DC90-7477-4635-A36E-B4DCEBF91221}"/>
              </a:ext>
            </a:extLst>
          </p:cNvPr>
          <p:cNvCxnSpPr>
            <a:cxnSpLocks/>
          </p:cNvCxnSpPr>
          <p:nvPr/>
        </p:nvCxnSpPr>
        <p:spPr bwMode="gray">
          <a:xfrm>
            <a:off x="562355" y="2846970"/>
            <a:ext cx="144428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7A5EF99-6428-480A-8FB1-1CF637D135F4}"/>
              </a:ext>
            </a:extLst>
          </p:cNvPr>
          <p:cNvSpPr txBox="1"/>
          <p:nvPr/>
        </p:nvSpPr>
        <p:spPr>
          <a:xfrm>
            <a:off x="748517" y="2954297"/>
            <a:ext cx="1632651" cy="1023357"/>
          </a:xfrm>
          <a:prstGeom prst="rect">
            <a:avLst/>
          </a:prstGeom>
          <a:noFill/>
        </p:spPr>
        <p:txBody>
          <a:bodyPr wrap="square" lIns="0" tIns="0" rIns="0" bIns="0" rtlCol="0">
            <a:spAutoFit/>
          </a:bodyPr>
          <a:lstStyle/>
          <a:p>
            <a:pPr>
              <a:spcBef>
                <a:spcPts val="500"/>
              </a:spcBef>
            </a:pPr>
            <a:r>
              <a:rPr lang="en-US" sz="900" dirty="0">
                <a:solidFill>
                  <a:schemeClr val="bg1"/>
                </a:solidFill>
              </a:rPr>
              <a:t>High-volume </a:t>
            </a:r>
            <a:br>
              <a:rPr lang="en-US" sz="900" dirty="0">
                <a:solidFill>
                  <a:schemeClr val="bg1"/>
                </a:solidFill>
              </a:rPr>
            </a:br>
            <a:r>
              <a:rPr lang="en-US" sz="900" dirty="0">
                <a:solidFill>
                  <a:schemeClr val="bg1"/>
                </a:solidFill>
              </a:rPr>
              <a:t>manual processes</a:t>
            </a:r>
          </a:p>
          <a:p>
            <a:pPr>
              <a:spcBef>
                <a:spcPts val="500"/>
              </a:spcBef>
            </a:pPr>
            <a:r>
              <a:rPr lang="en-US" sz="900" dirty="0">
                <a:solidFill>
                  <a:schemeClr val="bg1"/>
                </a:solidFill>
              </a:rPr>
              <a:t>Repetitive tasks</a:t>
            </a:r>
          </a:p>
          <a:p>
            <a:pPr>
              <a:spcBef>
                <a:spcPts val="500"/>
              </a:spcBef>
            </a:pPr>
            <a:r>
              <a:rPr lang="en-US" sz="900" dirty="0">
                <a:solidFill>
                  <a:schemeClr val="bg1"/>
                </a:solidFill>
              </a:rPr>
              <a:t>Tasks with multiple steps</a:t>
            </a:r>
          </a:p>
          <a:p>
            <a:pPr>
              <a:spcBef>
                <a:spcPts val="500"/>
              </a:spcBef>
            </a:pPr>
            <a:r>
              <a:rPr lang="en-US" sz="900" dirty="0">
                <a:solidFill>
                  <a:schemeClr val="bg1"/>
                </a:solidFill>
              </a:rPr>
              <a:t>Tasks requiring multiple digital interfaces</a:t>
            </a:r>
          </a:p>
        </p:txBody>
      </p:sp>
      <p:sp>
        <p:nvSpPr>
          <p:cNvPr id="14" name="Rectangle 13">
            <a:extLst>
              <a:ext uri="{FF2B5EF4-FFF2-40B4-BE49-F238E27FC236}">
                <a16:creationId xmlns:a16="http://schemas.microsoft.com/office/drawing/2014/main" id="{6CC68956-5C74-4340-A76E-159B7ADB7645}"/>
              </a:ext>
            </a:extLst>
          </p:cNvPr>
          <p:cNvSpPr/>
          <p:nvPr/>
        </p:nvSpPr>
        <p:spPr>
          <a:xfrm>
            <a:off x="2459231" y="1531054"/>
            <a:ext cx="1911294" cy="984885"/>
          </a:xfrm>
          <a:prstGeom prst="rect">
            <a:avLst/>
          </a:prstGeom>
        </p:spPr>
        <p:txBody>
          <a:bodyPr wrap="square" numCol="1">
            <a:spAutoFit/>
          </a:bodyPr>
          <a:lstStyle/>
          <a:p>
            <a:pPr marL="118872" indent="-118872">
              <a:spcAft>
                <a:spcPts val="600"/>
              </a:spcAft>
              <a:buFont typeface="Arial" panose="020B0604020202020204" pitchFamily="34" charset="0"/>
              <a:buChar char="•"/>
            </a:pPr>
            <a:r>
              <a:rPr lang="en-US" sz="800" dirty="0">
                <a:solidFill>
                  <a:srgbClr val="333E48"/>
                </a:solidFill>
              </a:rPr>
              <a:t>Reconcile employee IDs across multiple HR systems</a:t>
            </a:r>
          </a:p>
          <a:p>
            <a:pPr marL="118872" indent="-118872">
              <a:spcAft>
                <a:spcPts val="600"/>
              </a:spcAft>
              <a:buFont typeface="Arial" panose="020B0604020202020204" pitchFamily="34" charset="0"/>
              <a:buChar char="•"/>
            </a:pPr>
            <a:r>
              <a:rPr lang="en-US" sz="800" dirty="0">
                <a:solidFill>
                  <a:srgbClr val="333E48"/>
                </a:solidFill>
              </a:rPr>
              <a:t>Automate the upload of student documents</a:t>
            </a:r>
          </a:p>
          <a:p>
            <a:pPr marL="118872" indent="-118872">
              <a:spcAft>
                <a:spcPts val="600"/>
              </a:spcAft>
              <a:buFont typeface="Arial" panose="020B0604020202020204" pitchFamily="34" charset="0"/>
              <a:buChar char="•"/>
            </a:pPr>
            <a:r>
              <a:rPr lang="en-US" sz="800" dirty="0">
                <a:solidFill>
                  <a:srgbClr val="333E48"/>
                </a:solidFill>
              </a:rPr>
              <a:t>Pinpoint expired employee credit card accounts</a:t>
            </a:r>
          </a:p>
        </p:txBody>
      </p:sp>
      <p:sp>
        <p:nvSpPr>
          <p:cNvPr id="15" name="Rectangle 14">
            <a:extLst>
              <a:ext uri="{FF2B5EF4-FFF2-40B4-BE49-F238E27FC236}">
                <a16:creationId xmlns:a16="http://schemas.microsoft.com/office/drawing/2014/main" id="{571BEED4-8C2C-41E9-8525-4C181949FE75}"/>
              </a:ext>
            </a:extLst>
          </p:cNvPr>
          <p:cNvSpPr/>
          <p:nvPr/>
        </p:nvSpPr>
        <p:spPr>
          <a:xfrm>
            <a:off x="4258883" y="1531054"/>
            <a:ext cx="2011287" cy="1231106"/>
          </a:xfrm>
          <a:prstGeom prst="rect">
            <a:avLst/>
          </a:prstGeom>
        </p:spPr>
        <p:txBody>
          <a:bodyPr wrap="square">
            <a:spAutoFit/>
          </a:bodyPr>
          <a:lstStyle/>
          <a:p>
            <a:pPr marL="118872" indent="-118872">
              <a:spcAft>
                <a:spcPts val="400"/>
              </a:spcAft>
              <a:buFont typeface="Arial" panose="020B0604020202020204" pitchFamily="34" charset="0"/>
              <a:buChar char="•"/>
            </a:pPr>
            <a:r>
              <a:rPr lang="en-US" sz="800" dirty="0">
                <a:solidFill>
                  <a:srgbClr val="333E48"/>
                </a:solidFill>
              </a:rPr>
              <a:t>Reconcile student coursework with graduation requirements</a:t>
            </a:r>
          </a:p>
          <a:p>
            <a:pPr marL="118872" indent="-118872">
              <a:spcAft>
                <a:spcPts val="400"/>
              </a:spcAft>
              <a:buFont typeface="Arial" panose="020B0604020202020204" pitchFamily="34" charset="0"/>
              <a:buChar char="•"/>
            </a:pPr>
            <a:r>
              <a:rPr lang="en-US" sz="800" dirty="0">
                <a:solidFill>
                  <a:srgbClr val="333E48"/>
                </a:solidFill>
              </a:rPr>
              <a:t>Automate processes for booking rooms for meetings, events, etc.</a:t>
            </a:r>
          </a:p>
          <a:p>
            <a:pPr marL="118872" indent="-118872">
              <a:spcAft>
                <a:spcPts val="400"/>
              </a:spcAft>
              <a:buFont typeface="Arial" panose="020B0604020202020204" pitchFamily="34" charset="0"/>
              <a:buChar char="•"/>
            </a:pPr>
            <a:r>
              <a:rPr lang="en-US" sz="800" dirty="0">
                <a:solidFill>
                  <a:srgbClr val="333E48"/>
                </a:solidFill>
              </a:rPr>
              <a:t>Process purchase-orders invoices</a:t>
            </a:r>
          </a:p>
          <a:p>
            <a:pPr marL="118872" indent="-118872">
              <a:spcAft>
                <a:spcPts val="400"/>
              </a:spcAft>
              <a:buFont typeface="Arial" panose="020B0604020202020204" pitchFamily="34" charset="0"/>
              <a:buChar char="•"/>
            </a:pPr>
            <a:r>
              <a:rPr lang="en-US" sz="800" dirty="0">
                <a:solidFill>
                  <a:srgbClr val="333E48"/>
                </a:solidFill>
              </a:rPr>
              <a:t>Create tagged records in student portals for communication from          student services </a:t>
            </a:r>
          </a:p>
        </p:txBody>
      </p:sp>
      <p:cxnSp>
        <p:nvCxnSpPr>
          <p:cNvPr id="16" name="Straight Connector 15">
            <a:extLst>
              <a:ext uri="{FF2B5EF4-FFF2-40B4-BE49-F238E27FC236}">
                <a16:creationId xmlns:a16="http://schemas.microsoft.com/office/drawing/2014/main" id="{DB00F694-FAF2-41BC-9AE7-CE27C22BFA69}"/>
              </a:ext>
            </a:extLst>
          </p:cNvPr>
          <p:cNvCxnSpPr/>
          <p:nvPr/>
        </p:nvCxnSpPr>
        <p:spPr bwMode="gray">
          <a:xfrm>
            <a:off x="2474755" y="1442189"/>
            <a:ext cx="364823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3E1BDF03-346A-4848-BB9C-3FD9F6DAE1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3125" y="3482961"/>
            <a:ext cx="501790" cy="320040"/>
          </a:xfrm>
          <a:prstGeom prst="rect">
            <a:avLst/>
          </a:prstGeom>
        </p:spPr>
      </p:pic>
      <p:pic>
        <p:nvPicPr>
          <p:cNvPr id="19" name="Picture 18" descr="A close up of a logo&#10;&#10;Description automatically generated">
            <a:extLst>
              <a:ext uri="{FF2B5EF4-FFF2-40B4-BE49-F238E27FC236}">
                <a16:creationId xmlns:a16="http://schemas.microsoft.com/office/drawing/2014/main" id="{8901ADD7-D48A-4425-AEA4-86EF328C9C81}"/>
              </a:ext>
            </a:extLst>
          </p:cNvPr>
          <p:cNvPicPr>
            <a:picLocks noChangeAspect="1"/>
          </p:cNvPicPr>
          <p:nvPr/>
        </p:nvPicPr>
        <p:blipFill rotWithShape="1">
          <a:blip r:embed="rId6"/>
          <a:srcRect l="7565" t="16433" r="7957" b="17466"/>
          <a:stretch/>
        </p:blipFill>
        <p:spPr>
          <a:xfrm>
            <a:off x="4163869" y="3482961"/>
            <a:ext cx="869156" cy="320040"/>
          </a:xfrm>
          <a:prstGeom prst="rect">
            <a:avLst/>
          </a:prstGeom>
        </p:spPr>
      </p:pic>
      <p:sp>
        <p:nvSpPr>
          <p:cNvPr id="20" name="TextBox 19">
            <a:extLst>
              <a:ext uri="{FF2B5EF4-FFF2-40B4-BE49-F238E27FC236}">
                <a16:creationId xmlns:a16="http://schemas.microsoft.com/office/drawing/2014/main" id="{E8B3FBD9-4429-428D-A808-6AAA71043BBB}"/>
              </a:ext>
            </a:extLst>
          </p:cNvPr>
          <p:cNvSpPr txBox="1"/>
          <p:nvPr/>
        </p:nvSpPr>
        <p:spPr bwMode="gray">
          <a:xfrm>
            <a:off x="2483287" y="3166343"/>
            <a:ext cx="3697448" cy="138499"/>
          </a:xfrm>
          <a:prstGeom prst="rect">
            <a:avLst/>
          </a:prstGeom>
          <a:noFill/>
        </p:spPr>
        <p:txBody>
          <a:bodyPr wrap="square" lIns="0" tIns="0" rIns="0" bIns="0" rtlCol="0">
            <a:spAutoFit/>
          </a:bodyPr>
          <a:lstStyle/>
          <a:p>
            <a:pPr>
              <a:spcBef>
                <a:spcPts val="304"/>
              </a:spcBef>
            </a:pPr>
            <a:r>
              <a:rPr lang="en-US" sz="900" b="1" dirty="0"/>
              <a:t>Select Institutions Using RPA</a:t>
            </a:r>
          </a:p>
        </p:txBody>
      </p:sp>
      <p:cxnSp>
        <p:nvCxnSpPr>
          <p:cNvPr id="21" name="Straight Connector 20">
            <a:extLst>
              <a:ext uri="{FF2B5EF4-FFF2-40B4-BE49-F238E27FC236}">
                <a16:creationId xmlns:a16="http://schemas.microsoft.com/office/drawing/2014/main" id="{7A5C7A67-30FE-4BD1-BE2C-60B98780BA30}"/>
              </a:ext>
            </a:extLst>
          </p:cNvPr>
          <p:cNvCxnSpPr/>
          <p:nvPr/>
        </p:nvCxnSpPr>
        <p:spPr bwMode="gray">
          <a:xfrm>
            <a:off x="2474755" y="3371267"/>
            <a:ext cx="364823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Isosceles Triangle 21">
            <a:extLst>
              <a:ext uri="{FF2B5EF4-FFF2-40B4-BE49-F238E27FC236}">
                <a16:creationId xmlns:a16="http://schemas.microsoft.com/office/drawing/2014/main" id="{ED732380-0264-4CE0-ABE3-9F94BB2C9AAC}"/>
              </a:ext>
            </a:extLst>
          </p:cNvPr>
          <p:cNvSpPr>
            <a:spLocks noChangeAspect="1"/>
          </p:cNvSpPr>
          <p:nvPr/>
        </p:nvSpPr>
        <p:spPr bwMode="gray">
          <a:xfrm rot="5400000">
            <a:off x="574402" y="2978095"/>
            <a:ext cx="106071" cy="91440"/>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Isosceles Triangle 22">
            <a:extLst>
              <a:ext uri="{FF2B5EF4-FFF2-40B4-BE49-F238E27FC236}">
                <a16:creationId xmlns:a16="http://schemas.microsoft.com/office/drawing/2014/main" id="{284DD213-23EF-47A0-9B7B-AAAE6E6085BB}"/>
              </a:ext>
            </a:extLst>
          </p:cNvPr>
          <p:cNvSpPr>
            <a:spLocks noChangeAspect="1"/>
          </p:cNvSpPr>
          <p:nvPr/>
        </p:nvSpPr>
        <p:spPr bwMode="gray">
          <a:xfrm rot="5400000">
            <a:off x="574402" y="3319825"/>
            <a:ext cx="106071" cy="91440"/>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4" name="Isosceles Triangle 23">
            <a:extLst>
              <a:ext uri="{FF2B5EF4-FFF2-40B4-BE49-F238E27FC236}">
                <a16:creationId xmlns:a16="http://schemas.microsoft.com/office/drawing/2014/main" id="{41DFA670-60FD-4C50-B30B-B64EC9512344}"/>
              </a:ext>
            </a:extLst>
          </p:cNvPr>
          <p:cNvSpPr>
            <a:spLocks noChangeAspect="1"/>
          </p:cNvSpPr>
          <p:nvPr/>
        </p:nvSpPr>
        <p:spPr bwMode="gray">
          <a:xfrm rot="5400000">
            <a:off x="572794" y="3519559"/>
            <a:ext cx="106071" cy="91440"/>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Isosceles Triangle 24">
            <a:extLst>
              <a:ext uri="{FF2B5EF4-FFF2-40B4-BE49-F238E27FC236}">
                <a16:creationId xmlns:a16="http://schemas.microsoft.com/office/drawing/2014/main" id="{699FDF11-FF04-48CF-9FE2-44B655FA8868}"/>
              </a:ext>
            </a:extLst>
          </p:cNvPr>
          <p:cNvSpPr>
            <a:spLocks noChangeAspect="1"/>
          </p:cNvSpPr>
          <p:nvPr/>
        </p:nvSpPr>
        <p:spPr bwMode="gray">
          <a:xfrm rot="5400000">
            <a:off x="572794" y="3725815"/>
            <a:ext cx="106071" cy="91440"/>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26" name="Picture 6" descr="Image result for nyu logo">
            <a:extLst>
              <a:ext uri="{FF2B5EF4-FFF2-40B4-BE49-F238E27FC236}">
                <a16:creationId xmlns:a16="http://schemas.microsoft.com/office/drawing/2014/main" id="{7AB47EAB-7C6C-4F0A-A702-1E3D44FA71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7553" b="68773"/>
          <a:stretch/>
        </p:blipFill>
        <p:spPr bwMode="auto">
          <a:xfrm>
            <a:off x="5211979" y="3495677"/>
            <a:ext cx="911163" cy="32004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EA2CF543-8B2B-4FD3-955F-FD8D439199F3}"/>
              </a:ext>
            </a:extLst>
          </p:cNvPr>
          <p:cNvSpPr txBox="1"/>
          <p:nvPr/>
        </p:nvSpPr>
        <p:spPr bwMode="gray">
          <a:xfrm>
            <a:off x="562356" y="1048435"/>
            <a:ext cx="1715195" cy="276999"/>
          </a:xfrm>
          <a:prstGeom prst="rect">
            <a:avLst/>
          </a:prstGeom>
          <a:noFill/>
        </p:spPr>
        <p:txBody>
          <a:bodyPr wrap="square" lIns="0" tIns="0" rIns="0" bIns="0" rtlCol="0">
            <a:spAutoFit/>
          </a:bodyPr>
          <a:lstStyle/>
          <a:p>
            <a:pPr>
              <a:spcBef>
                <a:spcPts val="304"/>
              </a:spcBef>
            </a:pPr>
            <a:r>
              <a:rPr lang="en-US" sz="900" b="1" dirty="0">
                <a:solidFill>
                  <a:schemeClr val="bg1"/>
                </a:solidFill>
              </a:rPr>
              <a:t>RPA (Robotic Process Automation) in Brief</a:t>
            </a:r>
          </a:p>
        </p:txBody>
      </p:sp>
      <p:cxnSp>
        <p:nvCxnSpPr>
          <p:cNvPr id="28" name="Straight Connector 27">
            <a:extLst>
              <a:ext uri="{FF2B5EF4-FFF2-40B4-BE49-F238E27FC236}">
                <a16:creationId xmlns:a16="http://schemas.microsoft.com/office/drawing/2014/main" id="{7D3702AC-08EF-4630-B14F-7622754F7D05}"/>
              </a:ext>
            </a:extLst>
          </p:cNvPr>
          <p:cNvCxnSpPr>
            <a:cxnSpLocks/>
          </p:cNvCxnSpPr>
          <p:nvPr/>
        </p:nvCxnSpPr>
        <p:spPr bwMode="gray">
          <a:xfrm>
            <a:off x="562355" y="1391859"/>
            <a:ext cx="144428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CF148AB-2F99-49AE-8C6C-5DD9F3963F50}"/>
              </a:ext>
            </a:extLst>
          </p:cNvPr>
          <p:cNvSpPr txBox="1"/>
          <p:nvPr/>
        </p:nvSpPr>
        <p:spPr>
          <a:xfrm>
            <a:off x="580109" y="1474729"/>
            <a:ext cx="1697442" cy="830997"/>
          </a:xfrm>
          <a:prstGeom prst="rect">
            <a:avLst/>
          </a:prstGeom>
          <a:noFill/>
        </p:spPr>
        <p:txBody>
          <a:bodyPr wrap="square" lIns="0" tIns="0" rIns="0" bIns="0" rtlCol="0">
            <a:spAutoFit/>
          </a:bodyPr>
          <a:lstStyle/>
          <a:p>
            <a:pPr defTabSz="713132">
              <a:spcBef>
                <a:spcPts val="300"/>
              </a:spcBef>
            </a:pPr>
            <a:r>
              <a:rPr lang="en-US" sz="900" dirty="0">
                <a:solidFill>
                  <a:schemeClr val="bg1"/>
                </a:solidFill>
                <a:cs typeface="Arial"/>
              </a:rPr>
              <a:t>Method of training artificial intelligence or software “bots” to mimic human behavior, allowing them to perform high-volume, repeatable tasks</a:t>
            </a:r>
          </a:p>
        </p:txBody>
      </p:sp>
      <p:pic>
        <p:nvPicPr>
          <p:cNvPr id="30" name="Picture 29">
            <a:extLst>
              <a:ext uri="{FF2B5EF4-FFF2-40B4-BE49-F238E27FC236}">
                <a16:creationId xmlns:a16="http://schemas.microsoft.com/office/drawing/2014/main" id="{AE61CDCC-5CB5-479A-B477-E02718A09C34}"/>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130349" y="1013332"/>
            <a:ext cx="640080" cy="644375"/>
          </a:xfrm>
          <a:prstGeom prst="rect">
            <a:avLst/>
          </a:prstGeom>
        </p:spPr>
      </p:pic>
      <p:pic>
        <p:nvPicPr>
          <p:cNvPr id="1026" name="Picture 2">
            <a:extLst>
              <a:ext uri="{FF2B5EF4-FFF2-40B4-BE49-F238E27FC236}">
                <a16:creationId xmlns:a16="http://schemas.microsoft.com/office/drawing/2014/main" id="{5B39BBF1-72EC-4DB2-B597-7B9732295F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5491" y="3410446"/>
            <a:ext cx="868680" cy="48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62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6251F9-5B08-4620-B80D-38CEB93F018B}"/>
              </a:ext>
            </a:extLst>
          </p:cNvPr>
          <p:cNvSpPr>
            <a:spLocks noGrp="1"/>
          </p:cNvSpPr>
          <p:nvPr>
            <p:ph type="body" sz="quarter" idx="16"/>
          </p:nvPr>
        </p:nvSpPr>
        <p:spPr/>
        <p:txBody>
          <a:bodyPr/>
          <a:lstStyle/>
          <a:p>
            <a:endParaRPr lang="en-GB"/>
          </a:p>
        </p:txBody>
      </p:sp>
      <p:sp>
        <p:nvSpPr>
          <p:cNvPr id="3" name="Title 2">
            <a:extLst>
              <a:ext uri="{FF2B5EF4-FFF2-40B4-BE49-F238E27FC236}">
                <a16:creationId xmlns:a16="http://schemas.microsoft.com/office/drawing/2014/main" id="{5B9CCDB7-3DEF-44B6-A27C-2D66586656EA}"/>
              </a:ext>
            </a:extLst>
          </p:cNvPr>
          <p:cNvSpPr>
            <a:spLocks noGrp="1"/>
          </p:cNvSpPr>
          <p:nvPr>
            <p:ph type="title"/>
          </p:nvPr>
        </p:nvSpPr>
        <p:spPr>
          <a:xfrm>
            <a:off x="280194" y="67706"/>
            <a:ext cx="5840412" cy="498598"/>
          </a:xfrm>
        </p:spPr>
        <p:txBody>
          <a:bodyPr/>
          <a:lstStyle/>
          <a:p>
            <a:r>
              <a:rPr lang="en-US" dirty="0"/>
              <a:t>Add Your Own Example of DX on Your Campus Here</a:t>
            </a:r>
            <a:endParaRPr lang="en-GB" dirty="0"/>
          </a:p>
        </p:txBody>
      </p:sp>
      <p:sp>
        <p:nvSpPr>
          <p:cNvPr id="4" name="Text Placeholder 3">
            <a:extLst>
              <a:ext uri="{FF2B5EF4-FFF2-40B4-BE49-F238E27FC236}">
                <a16:creationId xmlns:a16="http://schemas.microsoft.com/office/drawing/2014/main" id="{C37E1125-12DD-4E38-9395-C75A53028F2E}"/>
              </a:ext>
            </a:extLst>
          </p:cNvPr>
          <p:cNvSpPr>
            <a:spLocks noGrp="1"/>
          </p:cNvSpPr>
          <p:nvPr>
            <p:ph type="body" sz="quarter" idx="15"/>
          </p:nvPr>
        </p:nvSpPr>
        <p:spPr/>
        <p:txBody>
          <a:bodyPr/>
          <a:lstStyle/>
          <a:p>
            <a:endParaRPr lang="en-GB"/>
          </a:p>
        </p:txBody>
      </p:sp>
      <p:sp>
        <p:nvSpPr>
          <p:cNvPr id="10" name="Delete box - decorative">
            <a:extLst>
              <a:ext uri="{FF2B5EF4-FFF2-40B4-BE49-F238E27FC236}">
                <a16:creationId xmlns:a16="http://schemas.microsoft.com/office/drawing/2014/main" id="{3884D050-865A-42DB-9F73-86E2B1CADB2A}"/>
              </a:ext>
              <a:ext uri="{C183D7F6-B498-43B3-948B-1728B52AA6E4}">
                <adec:decorative xmlns:adec="http://schemas.microsoft.com/office/drawing/2017/decorative" val="1"/>
              </a:ext>
            </a:extLst>
          </p:cNvPr>
          <p:cNvSpPr/>
          <p:nvPr/>
        </p:nvSpPr>
        <p:spPr bwMode="gray">
          <a:xfrm>
            <a:off x="277813" y="911392"/>
            <a:ext cx="3023027" cy="3579383"/>
          </a:xfrm>
          <a:prstGeom prst="rect">
            <a:avLst/>
          </a:prstGeom>
          <a:pattFill prst="ltUpDiag">
            <a:fgClr>
              <a:schemeClr val="accent1"/>
            </a:fgClr>
            <a:bgClr>
              <a:schemeClr val="bg1"/>
            </a:bgClr>
          </a:patt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000" b="1" dirty="0">
                <a:solidFill>
                  <a:schemeClr val="tx1"/>
                </a:solidFill>
              </a:rPr>
              <a:t>DELETE AND PLACE</a:t>
            </a:r>
            <a:br>
              <a:rPr lang="en-US" sz="1000" b="1" dirty="0">
                <a:solidFill>
                  <a:schemeClr val="tx1"/>
                </a:solidFill>
              </a:rPr>
            </a:br>
            <a:r>
              <a:rPr lang="en-US" sz="1000" b="1" dirty="0">
                <a:solidFill>
                  <a:schemeClr val="tx1"/>
                </a:solidFill>
              </a:rPr>
              <a:t>GRAPHIC HERE</a:t>
            </a:r>
          </a:p>
        </p:txBody>
      </p:sp>
      <p:sp>
        <p:nvSpPr>
          <p:cNvPr id="11" name="Text Placeholder 9">
            <a:extLst>
              <a:ext uri="{FF2B5EF4-FFF2-40B4-BE49-F238E27FC236}">
                <a16:creationId xmlns:a16="http://schemas.microsoft.com/office/drawing/2014/main" id="{39863541-52A6-4797-AC44-885875E4FB40}"/>
              </a:ext>
            </a:extLst>
          </p:cNvPr>
          <p:cNvSpPr txBox="1"/>
          <p:nvPr/>
        </p:nvSpPr>
        <p:spPr bwMode="gray">
          <a:xfrm>
            <a:off x="3664843" y="2804468"/>
            <a:ext cx="2458145" cy="800219"/>
          </a:xfrm>
          <a:prstGeom prst="rect">
            <a:avLst/>
          </a:prstGeom>
          <a:noFill/>
        </p:spPr>
        <p:txBody>
          <a:bodyPr wrap="square" lIns="0" tIns="0" rIns="0" bIns="0" rtlCol="0">
            <a:spAutoFit/>
          </a:bodyPr>
          <a:lstStyle/>
          <a:p>
            <a:r>
              <a:rPr lang="en-US" sz="2500" dirty="0">
                <a:solidFill>
                  <a:schemeClr val="accent4"/>
                </a:solidFill>
                <a:latin typeface="+mj-lt"/>
              </a:rPr>
              <a:t>XXX</a:t>
            </a:r>
          </a:p>
          <a:p>
            <a:pPr lvl="0"/>
            <a:r>
              <a:rPr lang="en-US" sz="900" dirty="0">
                <a:solidFill>
                  <a:srgbClr val="333E48"/>
                </a:solidFill>
              </a:rPr>
              <a:t>Add a statistic to show the impact of your project (e.g., $ saved, % campus impacted), and describe the stat here</a:t>
            </a:r>
          </a:p>
        </p:txBody>
      </p:sp>
      <p:sp>
        <p:nvSpPr>
          <p:cNvPr id="12" name="Text Placeholder 10">
            <a:extLst>
              <a:ext uri="{FF2B5EF4-FFF2-40B4-BE49-F238E27FC236}">
                <a16:creationId xmlns:a16="http://schemas.microsoft.com/office/drawing/2014/main" id="{CF7F2E80-43B5-424D-92CE-DCA9131FA17B}"/>
              </a:ext>
            </a:extLst>
          </p:cNvPr>
          <p:cNvSpPr txBox="1"/>
          <p:nvPr/>
        </p:nvSpPr>
        <p:spPr bwMode="gray">
          <a:xfrm>
            <a:off x="3664842" y="3722774"/>
            <a:ext cx="2458145" cy="800219"/>
          </a:xfrm>
          <a:prstGeom prst="rect">
            <a:avLst/>
          </a:prstGeom>
          <a:noFill/>
        </p:spPr>
        <p:txBody>
          <a:bodyPr wrap="square" lIns="0" tIns="0" rIns="0" bIns="0" rtlCol="0">
            <a:spAutoFit/>
          </a:bodyPr>
          <a:lstStyle/>
          <a:p>
            <a:r>
              <a:rPr lang="en-US" sz="2500" dirty="0">
                <a:solidFill>
                  <a:schemeClr val="accent4"/>
                </a:solidFill>
                <a:latin typeface="+mj-lt"/>
              </a:rPr>
              <a:t>XXX</a:t>
            </a:r>
          </a:p>
          <a:p>
            <a:pPr lvl="0"/>
            <a:r>
              <a:rPr lang="en-US" sz="900" dirty="0">
                <a:solidFill>
                  <a:srgbClr val="333E48"/>
                </a:solidFill>
              </a:rPr>
              <a:t>Add a statistic to show the impact of your project (e.g., $ saved, % campus impacted), and describe the stat here</a:t>
            </a:r>
          </a:p>
        </p:txBody>
      </p:sp>
      <p:sp>
        <p:nvSpPr>
          <p:cNvPr id="14" name="Icon box text">
            <a:extLst>
              <a:ext uri="{FF2B5EF4-FFF2-40B4-BE49-F238E27FC236}">
                <a16:creationId xmlns:a16="http://schemas.microsoft.com/office/drawing/2014/main" id="{62BD7F4C-5220-4347-B14A-510D297336E6}"/>
              </a:ext>
            </a:extLst>
          </p:cNvPr>
          <p:cNvSpPr txBox="1">
            <a:spLocks/>
          </p:cNvSpPr>
          <p:nvPr/>
        </p:nvSpPr>
        <p:spPr bwMode="gray">
          <a:xfrm>
            <a:off x="3664842" y="920614"/>
            <a:ext cx="2458145" cy="1776897"/>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accent6"/>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000" b="1" dirty="0"/>
              <a:t>Box Style 2 Title</a:t>
            </a:r>
          </a:p>
          <a:p>
            <a:pPr marL="0" indent="0">
              <a:buNone/>
            </a:pPr>
            <a:r>
              <a:rPr lang="en-US" dirty="0"/>
              <a:t>Describe your campus DX project here, to add more context to the image/graphic you’ve chose on the left.</a:t>
            </a:r>
          </a:p>
          <a:p>
            <a:pPr marL="0" indent="0">
              <a:buNone/>
            </a:pPr>
            <a:endParaRPr lang="en-US" dirty="0"/>
          </a:p>
          <a:p>
            <a:pPr marL="0" indent="0">
              <a:buNone/>
            </a:pPr>
            <a:endParaRPr lang="en-US" dirty="0"/>
          </a:p>
          <a:p>
            <a:pPr marL="0" indent="0">
              <a:buNone/>
            </a:pPr>
            <a:endParaRPr lang="en-US" dirty="0"/>
          </a:p>
        </p:txBody>
      </p:sp>
      <p:grpSp>
        <p:nvGrpSpPr>
          <p:cNvPr id="15" name="Icon box icon - decoravite">
            <a:extLst>
              <a:ext uri="{FF2B5EF4-FFF2-40B4-BE49-F238E27FC236}">
                <a16:creationId xmlns:a16="http://schemas.microsoft.com/office/drawing/2014/main" id="{8D7F76A5-319D-4A02-8B9C-5E03EB2F2169}"/>
              </a:ext>
              <a:ext uri="{C183D7F6-B498-43B3-948B-1728B52AA6E4}">
                <adec:decorative xmlns:adec="http://schemas.microsoft.com/office/drawing/2017/decorative" val="1"/>
              </a:ext>
            </a:extLst>
          </p:cNvPr>
          <p:cNvGrpSpPr/>
          <p:nvPr/>
        </p:nvGrpSpPr>
        <p:grpSpPr>
          <a:xfrm>
            <a:off x="5851315" y="920614"/>
            <a:ext cx="271672" cy="181522"/>
            <a:chOff x="5612346" y="6869272"/>
            <a:chExt cx="271672" cy="181522"/>
          </a:xfrm>
        </p:grpSpPr>
        <p:sp>
          <p:nvSpPr>
            <p:cNvPr id="16" name="Icon gray box - decoravite">
              <a:extLst>
                <a:ext uri="{FF2B5EF4-FFF2-40B4-BE49-F238E27FC236}">
                  <a16:creationId xmlns:a16="http://schemas.microsoft.com/office/drawing/2014/main" id="{655F207C-37D9-4D40-B113-41EBA1B68192}"/>
                </a:ext>
                <a:ext uri="{C183D7F6-B498-43B3-948B-1728B52AA6E4}">
                  <adec:decorative xmlns:adec="http://schemas.microsoft.com/office/drawing/2017/decorative" val="1"/>
                </a:ext>
              </a:extLst>
            </p:cNvPr>
            <p:cNvSpPr/>
            <p:nvPr/>
          </p:nvSpPr>
          <p:spPr bwMode="gray">
            <a:xfrm>
              <a:off x="5612346" y="6869272"/>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7" name="Icon colored box - decoravite">
              <a:extLst>
                <a:ext uri="{FF2B5EF4-FFF2-40B4-BE49-F238E27FC236}">
                  <a16:creationId xmlns:a16="http://schemas.microsoft.com/office/drawing/2014/main" id="{7A518963-F664-4407-A6D3-B8E940C05072}"/>
                </a:ext>
                <a:ext uri="{C183D7F6-B498-43B3-948B-1728B52AA6E4}">
                  <adec:decorative xmlns:adec="http://schemas.microsoft.com/office/drawing/2017/decorative" val="1"/>
                </a:ext>
              </a:extLst>
            </p:cNvPr>
            <p:cNvSpPr/>
            <p:nvPr/>
          </p:nvSpPr>
          <p:spPr bwMode="gray">
            <a:xfrm rot="10800000">
              <a:off x="5612346" y="6869272"/>
              <a:ext cx="213772" cy="181521"/>
            </a:xfrm>
            <a:prstGeom prst="round2SameRect">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18" name="Icon of book - decoravite">
              <a:extLst>
                <a:ext uri="{FF2B5EF4-FFF2-40B4-BE49-F238E27FC236}">
                  <a16:creationId xmlns:a16="http://schemas.microsoft.com/office/drawing/2014/main" id="{827445DA-F80D-4FB4-8C41-ACEA89EE0551}"/>
                </a:ext>
                <a:ext uri="{C183D7F6-B498-43B3-948B-1728B52AA6E4}">
                  <adec:decorative xmlns:adec="http://schemas.microsoft.com/office/drawing/2017/decorative" val="1"/>
                </a:ext>
              </a:extLst>
            </p:cNvPr>
            <p:cNvGrpSpPr/>
            <p:nvPr/>
          </p:nvGrpSpPr>
          <p:grpSpPr>
            <a:xfrm>
              <a:off x="5647639" y="6899235"/>
              <a:ext cx="143186" cy="118873"/>
              <a:chOff x="5647639" y="6899235"/>
              <a:chExt cx="143186" cy="118873"/>
            </a:xfrm>
          </p:grpSpPr>
          <p:sp>
            <p:nvSpPr>
              <p:cNvPr id="19" name="Icon right page - decoravite">
                <a:extLst>
                  <a:ext uri="{FF2B5EF4-FFF2-40B4-BE49-F238E27FC236}">
                    <a16:creationId xmlns:a16="http://schemas.microsoft.com/office/drawing/2014/main" id="{406AE61D-1B45-4B14-9F18-A2CD2172756F}"/>
                  </a:ext>
                  <a:ext uri="{C183D7F6-B498-43B3-948B-1728B52AA6E4}">
                    <adec:decorative xmlns:adec="http://schemas.microsoft.com/office/drawing/2017/decorative" val="1"/>
                  </a:ext>
                </a:extLst>
              </p:cNvPr>
              <p:cNvSpPr/>
              <p:nvPr/>
            </p:nvSpPr>
            <p:spPr bwMode="gray">
              <a:xfrm rot="5400000">
                <a:off x="5697079" y="6924362"/>
                <a:ext cx="118276" cy="6921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20" name="Icon left page - decorative">
                <a:extLst>
                  <a:ext uri="{FF2B5EF4-FFF2-40B4-BE49-F238E27FC236}">
                    <a16:creationId xmlns:a16="http://schemas.microsoft.com/office/drawing/2014/main" id="{8B8D6D32-D1A8-461D-BCB7-594FA1BB0321}"/>
                  </a:ext>
                  <a:ext uri="{C183D7F6-B498-43B3-948B-1728B52AA6E4}">
                    <adec:decorative xmlns:adec="http://schemas.microsoft.com/office/drawing/2017/decorative" val="1"/>
                  </a:ext>
                </a:extLst>
              </p:cNvPr>
              <p:cNvSpPr/>
              <p:nvPr/>
            </p:nvSpPr>
            <p:spPr bwMode="gray">
              <a:xfrm rot="16200000" flipH="1">
                <a:off x="5623109" y="6923765"/>
                <a:ext cx="118276" cy="6921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grpSp>
      </p:grpSp>
    </p:spTree>
    <p:extLst>
      <p:ext uri="{BB962C8B-B14F-4D97-AF65-F5344CB8AC3E}">
        <p14:creationId xmlns:p14="http://schemas.microsoft.com/office/powerpoint/2010/main" val="1807010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a:t>
            </a:r>
          </a:p>
        </p:txBody>
      </p:sp>
      <p:sp>
        <p:nvSpPr>
          <p:cNvPr id="6" name="Text Placeholder 5"/>
          <p:cNvSpPr>
            <a:spLocks noGrp="1"/>
          </p:cNvSpPr>
          <p:nvPr>
            <p:ph type="body" sz="quarter" idx="13"/>
          </p:nvPr>
        </p:nvSpPr>
        <p:spPr>
          <a:xfrm>
            <a:off x="1363152" y="1077312"/>
            <a:ext cx="3749040" cy="138499"/>
          </a:xfrm>
        </p:spPr>
        <p:txBody>
          <a:bodyPr/>
          <a:lstStyle/>
          <a:p>
            <a:r>
              <a:rPr lang="en-US" sz="900" dirty="0">
                <a:solidFill>
                  <a:schemeClr val="bg2"/>
                </a:solidFill>
                <a:latin typeface="+mn-lt"/>
              </a:rPr>
              <a:t>Higher Education’s Change Imperative</a:t>
            </a:r>
          </a:p>
        </p:txBody>
      </p:sp>
      <p:sp>
        <p:nvSpPr>
          <p:cNvPr id="7" name="Text Placeholder 6"/>
          <p:cNvSpPr>
            <a:spLocks noGrp="1"/>
          </p:cNvSpPr>
          <p:nvPr>
            <p:ph type="body" sz="quarter" idx="17"/>
          </p:nvPr>
        </p:nvSpPr>
        <p:spPr>
          <a:xfrm>
            <a:off x="863781" y="1760223"/>
            <a:ext cx="274320" cy="276999"/>
          </a:xfrm>
        </p:spPr>
        <p:txBody>
          <a:bodyPr/>
          <a:lstStyle/>
          <a:p>
            <a:r>
              <a:rPr lang="en-US" dirty="0"/>
              <a:t>2</a:t>
            </a:r>
          </a:p>
        </p:txBody>
      </p:sp>
      <p:sp>
        <p:nvSpPr>
          <p:cNvPr id="8" name="Text Placeholder 7"/>
          <p:cNvSpPr>
            <a:spLocks noGrp="1"/>
          </p:cNvSpPr>
          <p:nvPr>
            <p:ph type="body" sz="quarter" idx="18"/>
          </p:nvPr>
        </p:nvSpPr>
        <p:spPr>
          <a:xfrm>
            <a:off x="1363152" y="1829473"/>
            <a:ext cx="5037648" cy="138499"/>
          </a:xfrm>
        </p:spPr>
        <p:txBody>
          <a:bodyPr/>
          <a:lstStyle/>
          <a:p>
            <a:r>
              <a:rPr lang="en-US" dirty="0"/>
              <a:t>Digital Transformation: A Process of Constant Innovation</a:t>
            </a:r>
          </a:p>
        </p:txBody>
      </p:sp>
      <p:sp>
        <p:nvSpPr>
          <p:cNvPr id="9" name="Text Placeholder 8"/>
          <p:cNvSpPr>
            <a:spLocks noGrp="1"/>
          </p:cNvSpPr>
          <p:nvPr>
            <p:ph type="body" sz="quarter" idx="19"/>
          </p:nvPr>
        </p:nvSpPr>
        <p:spPr>
          <a:xfrm>
            <a:off x="863781" y="2532773"/>
            <a:ext cx="274320" cy="276999"/>
          </a:xfrm>
        </p:spPr>
        <p:txBody>
          <a:bodyPr/>
          <a:lstStyle/>
          <a:p>
            <a:r>
              <a:rPr lang="en-US" dirty="0"/>
              <a:t>3</a:t>
            </a:r>
          </a:p>
        </p:txBody>
      </p:sp>
      <p:sp>
        <p:nvSpPr>
          <p:cNvPr id="10" name="Text Placeholder 9"/>
          <p:cNvSpPr>
            <a:spLocks noGrp="1"/>
          </p:cNvSpPr>
          <p:nvPr>
            <p:ph type="body" sz="quarter" idx="20"/>
          </p:nvPr>
        </p:nvSpPr>
        <p:spPr>
          <a:xfrm>
            <a:off x="1363152" y="2602023"/>
            <a:ext cx="3749040" cy="138499"/>
          </a:xfrm>
        </p:spPr>
        <p:txBody>
          <a:bodyPr/>
          <a:lstStyle/>
          <a:p>
            <a:r>
              <a:rPr lang="en-US" dirty="0"/>
              <a:t>Opportunities for Higher Education</a:t>
            </a:r>
          </a:p>
        </p:txBody>
      </p:sp>
      <p:sp>
        <p:nvSpPr>
          <p:cNvPr id="11" name="Text Placeholder 10"/>
          <p:cNvSpPr>
            <a:spLocks noGrp="1"/>
          </p:cNvSpPr>
          <p:nvPr>
            <p:ph type="body" sz="quarter" idx="21"/>
          </p:nvPr>
        </p:nvSpPr>
        <p:spPr>
          <a:xfrm>
            <a:off x="863781" y="3248173"/>
            <a:ext cx="274320" cy="276999"/>
          </a:xfrm>
        </p:spPr>
        <p:txBody>
          <a:bodyPr/>
          <a:lstStyle/>
          <a:p>
            <a:r>
              <a:rPr lang="en-US" dirty="0"/>
              <a:t>4</a:t>
            </a:r>
          </a:p>
        </p:txBody>
      </p:sp>
      <p:sp>
        <p:nvSpPr>
          <p:cNvPr id="12" name="Text Placeholder 11"/>
          <p:cNvSpPr>
            <a:spLocks noGrp="1"/>
          </p:cNvSpPr>
          <p:nvPr>
            <p:ph type="body" sz="quarter" idx="22"/>
          </p:nvPr>
        </p:nvSpPr>
        <p:spPr>
          <a:xfrm>
            <a:off x="1363152" y="3278951"/>
            <a:ext cx="3749040" cy="215444"/>
          </a:xfrm>
        </p:spPr>
        <p:txBody>
          <a:bodyPr/>
          <a:lstStyle/>
          <a:p>
            <a:r>
              <a:rPr lang="en-US" sz="1400" dirty="0">
                <a:solidFill>
                  <a:schemeClr val="bg1"/>
                </a:solidFill>
                <a:latin typeface="+mj-lt"/>
              </a:rPr>
              <a:t>Determining Our Path Forward</a:t>
            </a:r>
          </a:p>
        </p:txBody>
      </p:sp>
    </p:spTree>
    <p:extLst>
      <p:ext uri="{BB962C8B-B14F-4D97-AF65-F5344CB8AC3E}">
        <p14:creationId xmlns:p14="http://schemas.microsoft.com/office/powerpoint/2010/main" val="787558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AADAB6-3DCB-414D-BA54-7C63036D1789}"/>
              </a:ext>
            </a:extLst>
          </p:cNvPr>
          <p:cNvSpPr>
            <a:spLocks noGrp="1"/>
          </p:cNvSpPr>
          <p:nvPr>
            <p:ph type="body" sz="quarter" idx="15"/>
          </p:nvPr>
        </p:nvSpPr>
        <p:spPr/>
        <p:txBody>
          <a:bodyPr/>
          <a:lstStyle/>
          <a:p>
            <a:r>
              <a:rPr lang="en-US" dirty="0"/>
              <a:t>People and Culture Will Dictate Direction and Magnitude of Change</a:t>
            </a:r>
          </a:p>
        </p:txBody>
      </p:sp>
      <p:sp>
        <p:nvSpPr>
          <p:cNvPr id="3" name="Text Placeholder 2">
            <a:extLst>
              <a:ext uri="{FF2B5EF4-FFF2-40B4-BE49-F238E27FC236}">
                <a16:creationId xmlns:a16="http://schemas.microsoft.com/office/drawing/2014/main" id="{FD4264D7-FDA0-482D-AA30-C2AF99F4584E}"/>
              </a:ext>
            </a:extLst>
          </p:cNvPr>
          <p:cNvSpPr>
            <a:spLocks noGrp="1"/>
          </p:cNvSpPr>
          <p:nvPr>
            <p:ph type="body" sz="quarter" idx="16"/>
          </p:nvPr>
        </p:nvSpPr>
        <p:spPr/>
        <p:txBody>
          <a:bodyPr/>
          <a:lstStyle/>
          <a:p>
            <a:r>
              <a:rPr lang="en-US" dirty="0"/>
              <a:t>Why Isn’t This Just an IT Problem?</a:t>
            </a:r>
          </a:p>
        </p:txBody>
      </p:sp>
      <p:sp>
        <p:nvSpPr>
          <p:cNvPr id="4" name="Text Placeholder 3">
            <a:extLst>
              <a:ext uri="{FF2B5EF4-FFF2-40B4-BE49-F238E27FC236}">
                <a16:creationId xmlns:a16="http://schemas.microsoft.com/office/drawing/2014/main" id="{DAA5B13E-BC46-426E-9C97-6A17A5F69939}"/>
              </a:ext>
            </a:extLst>
          </p:cNvPr>
          <p:cNvSpPr>
            <a:spLocks noGrp="1"/>
          </p:cNvSpPr>
          <p:nvPr>
            <p:ph type="body" sz="quarter" idx="18"/>
          </p:nvPr>
        </p:nvSpPr>
        <p:spPr>
          <a:xfrm>
            <a:off x="4015848" y="4662101"/>
            <a:ext cx="2384952" cy="123111"/>
          </a:xfrm>
        </p:spPr>
        <p:txBody>
          <a:bodyPr/>
          <a:lstStyle/>
          <a:p>
            <a:r>
              <a:rPr lang="en-US" dirty="0"/>
              <a:t>Source: CEB Analysts, </a:t>
            </a:r>
            <a:r>
              <a:rPr lang="en-US" i="1" dirty="0"/>
              <a:t>Gartner</a:t>
            </a:r>
            <a:r>
              <a:rPr lang="en-US" dirty="0"/>
              <a:t>, 2018; EAB interviews and analysis. </a:t>
            </a:r>
          </a:p>
        </p:txBody>
      </p:sp>
      <p:sp>
        <p:nvSpPr>
          <p:cNvPr id="6" name="Title 5">
            <a:extLst>
              <a:ext uri="{FF2B5EF4-FFF2-40B4-BE49-F238E27FC236}">
                <a16:creationId xmlns:a16="http://schemas.microsoft.com/office/drawing/2014/main" id="{923A6E3B-697A-4422-99CC-B7AE9CBAF617}"/>
              </a:ext>
            </a:extLst>
          </p:cNvPr>
          <p:cNvSpPr>
            <a:spLocks noGrp="1"/>
          </p:cNvSpPr>
          <p:nvPr>
            <p:ph type="title"/>
          </p:nvPr>
        </p:nvSpPr>
        <p:spPr/>
        <p:txBody>
          <a:bodyPr/>
          <a:lstStyle/>
          <a:p>
            <a:r>
              <a:rPr lang="en-US" dirty="0"/>
              <a:t>Tech is a Fraction of Digital Success</a:t>
            </a:r>
          </a:p>
        </p:txBody>
      </p:sp>
      <p:cxnSp>
        <p:nvCxnSpPr>
          <p:cNvPr id="23" name="Straight Arrow Connector 22">
            <a:extLst>
              <a:ext uri="{FF2B5EF4-FFF2-40B4-BE49-F238E27FC236}">
                <a16:creationId xmlns:a16="http://schemas.microsoft.com/office/drawing/2014/main" id="{FB8D9128-60A1-43BA-8022-FECC102DA5B3}"/>
              </a:ext>
            </a:extLst>
          </p:cNvPr>
          <p:cNvCxnSpPr>
            <a:cxnSpLocks/>
          </p:cNvCxnSpPr>
          <p:nvPr/>
        </p:nvCxnSpPr>
        <p:spPr bwMode="gray">
          <a:xfrm flipV="1">
            <a:off x="335917" y="1790701"/>
            <a:ext cx="0" cy="2732087"/>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FE6FB25-D1AB-444F-99FD-5B8B7F496F2D}"/>
              </a:ext>
            </a:extLst>
          </p:cNvPr>
          <p:cNvSpPr txBox="1"/>
          <p:nvPr/>
        </p:nvSpPr>
        <p:spPr>
          <a:xfrm>
            <a:off x="483883" y="2896122"/>
            <a:ext cx="1057385" cy="246221"/>
          </a:xfrm>
          <a:prstGeom prst="rect">
            <a:avLst/>
          </a:prstGeom>
          <a:noFill/>
        </p:spPr>
        <p:txBody>
          <a:bodyPr wrap="square" lIns="0" tIns="0" rIns="0" bIns="0" rtlCol="0">
            <a:spAutoFit/>
          </a:bodyPr>
          <a:lstStyle/>
          <a:p>
            <a:r>
              <a:rPr lang="en-US" sz="800" dirty="0"/>
              <a:t>Impact of </a:t>
            </a:r>
            <a:br>
              <a:rPr lang="en-US" sz="800" dirty="0"/>
            </a:br>
            <a:r>
              <a:rPr lang="en-US" sz="800" dirty="0"/>
              <a:t>Enterprise Change </a:t>
            </a:r>
          </a:p>
        </p:txBody>
      </p:sp>
      <p:cxnSp>
        <p:nvCxnSpPr>
          <p:cNvPr id="36" name="Straight Arrow Connector 35">
            <a:extLst>
              <a:ext uri="{FF2B5EF4-FFF2-40B4-BE49-F238E27FC236}">
                <a16:creationId xmlns:a16="http://schemas.microsoft.com/office/drawing/2014/main" id="{58A12F9F-FC3C-4DFA-AD74-D14B5041B053}"/>
              </a:ext>
            </a:extLst>
          </p:cNvPr>
          <p:cNvCxnSpPr>
            <a:cxnSpLocks/>
          </p:cNvCxnSpPr>
          <p:nvPr/>
        </p:nvCxnSpPr>
        <p:spPr bwMode="gray">
          <a:xfrm flipV="1">
            <a:off x="341675" y="964095"/>
            <a:ext cx="0" cy="691198"/>
          </a:xfrm>
          <a:prstGeom prst="straightConnector1">
            <a:avLst/>
          </a:prstGeom>
          <a:ln w="127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0149A89-734F-4369-AA45-AAACAE6DF236}"/>
              </a:ext>
            </a:extLst>
          </p:cNvPr>
          <p:cNvSpPr txBox="1"/>
          <p:nvPr/>
        </p:nvSpPr>
        <p:spPr>
          <a:xfrm>
            <a:off x="483884" y="1292440"/>
            <a:ext cx="763802" cy="369332"/>
          </a:xfrm>
          <a:prstGeom prst="rect">
            <a:avLst/>
          </a:prstGeom>
          <a:noFill/>
        </p:spPr>
        <p:txBody>
          <a:bodyPr wrap="square" lIns="0" tIns="0" rIns="0" bIns="0" rtlCol="0">
            <a:spAutoFit/>
          </a:bodyPr>
          <a:lstStyle/>
          <a:p>
            <a:pPr>
              <a:spcBef>
                <a:spcPts val="500"/>
              </a:spcBef>
            </a:pPr>
            <a:r>
              <a:rPr lang="en-US" sz="800" dirty="0"/>
              <a:t>Impact of Technology Change</a:t>
            </a:r>
          </a:p>
        </p:txBody>
      </p:sp>
      <p:sp>
        <p:nvSpPr>
          <p:cNvPr id="38" name="TextBox 37">
            <a:extLst>
              <a:ext uri="{FF2B5EF4-FFF2-40B4-BE49-F238E27FC236}">
                <a16:creationId xmlns:a16="http://schemas.microsoft.com/office/drawing/2014/main" id="{6FBB304C-05BC-4A7E-9FC0-6B02AC9C05AC}"/>
              </a:ext>
            </a:extLst>
          </p:cNvPr>
          <p:cNvSpPr txBox="1"/>
          <p:nvPr/>
        </p:nvSpPr>
        <p:spPr>
          <a:xfrm>
            <a:off x="483884" y="1037910"/>
            <a:ext cx="380919" cy="215444"/>
          </a:xfrm>
          <a:prstGeom prst="rect">
            <a:avLst/>
          </a:prstGeom>
          <a:noFill/>
          <a:ln w="12700">
            <a:noFill/>
          </a:ln>
        </p:spPr>
        <p:txBody>
          <a:bodyPr wrap="square" lIns="0" tIns="0" rIns="0" bIns="0" rtlCol="0" anchor="ctr" anchorCtr="0">
            <a:noAutofit/>
          </a:bodyPr>
          <a:lstStyle/>
          <a:p>
            <a:pPr>
              <a:spcBef>
                <a:spcPts val="500"/>
              </a:spcBef>
            </a:pPr>
            <a:r>
              <a:rPr lang="en-US" sz="2000" dirty="0">
                <a:solidFill>
                  <a:schemeClr val="accent6"/>
                </a:solidFill>
                <a:latin typeface="+mj-lt"/>
              </a:rPr>
              <a:t>1x</a:t>
            </a:r>
          </a:p>
        </p:txBody>
      </p:sp>
      <p:sp>
        <p:nvSpPr>
          <p:cNvPr id="39" name="TextBox 38">
            <a:extLst>
              <a:ext uri="{FF2B5EF4-FFF2-40B4-BE49-F238E27FC236}">
                <a16:creationId xmlns:a16="http://schemas.microsoft.com/office/drawing/2014/main" id="{7689DFD3-B820-4ACF-B2E7-63BC155CBE3D}"/>
              </a:ext>
            </a:extLst>
          </p:cNvPr>
          <p:cNvSpPr txBox="1"/>
          <p:nvPr/>
        </p:nvSpPr>
        <p:spPr>
          <a:xfrm>
            <a:off x="483884" y="2620847"/>
            <a:ext cx="445755" cy="215444"/>
          </a:xfrm>
          <a:prstGeom prst="rect">
            <a:avLst/>
          </a:prstGeom>
          <a:noFill/>
          <a:ln w="12700">
            <a:noFill/>
          </a:ln>
        </p:spPr>
        <p:txBody>
          <a:bodyPr wrap="square" lIns="0" tIns="0" rIns="0" bIns="0" rtlCol="0" anchor="ctr" anchorCtr="0">
            <a:noAutofit/>
          </a:bodyPr>
          <a:lstStyle/>
          <a:p>
            <a:pPr>
              <a:spcBef>
                <a:spcPts val="500"/>
              </a:spcBef>
            </a:pPr>
            <a:r>
              <a:rPr lang="en-US" sz="2000" dirty="0">
                <a:solidFill>
                  <a:schemeClr val="tx2"/>
                </a:solidFill>
                <a:latin typeface="+mj-lt"/>
              </a:rPr>
              <a:t>15x</a:t>
            </a:r>
          </a:p>
        </p:txBody>
      </p:sp>
      <p:grpSp>
        <p:nvGrpSpPr>
          <p:cNvPr id="50" name="Group 49">
            <a:extLst>
              <a:ext uri="{FF2B5EF4-FFF2-40B4-BE49-F238E27FC236}">
                <a16:creationId xmlns:a16="http://schemas.microsoft.com/office/drawing/2014/main" id="{FEE12185-7C31-4A96-BC97-F9484627A747}"/>
              </a:ext>
            </a:extLst>
          </p:cNvPr>
          <p:cNvGrpSpPr/>
          <p:nvPr/>
        </p:nvGrpSpPr>
        <p:grpSpPr>
          <a:xfrm>
            <a:off x="775937" y="981799"/>
            <a:ext cx="3447652" cy="3617189"/>
            <a:chOff x="723899" y="905599"/>
            <a:chExt cx="3447652" cy="3617189"/>
          </a:xfrm>
        </p:grpSpPr>
        <p:pic>
          <p:nvPicPr>
            <p:cNvPr id="7" name="Picture 6">
              <a:extLst>
                <a:ext uri="{FF2B5EF4-FFF2-40B4-BE49-F238E27FC236}">
                  <a16:creationId xmlns:a16="http://schemas.microsoft.com/office/drawing/2014/main" id="{3F4FA9A3-6E67-4A17-BC79-90014401EEED}"/>
                </a:ext>
              </a:extLst>
            </p:cNvPr>
            <p:cNvPicPr>
              <a:picLocks noChangeAspect="1"/>
            </p:cNvPicPr>
            <p:nvPr/>
          </p:nvPicPr>
          <p:blipFill rotWithShape="1">
            <a:blip r:embed="rId3"/>
            <a:srcRect l="14557" r="17172"/>
            <a:stretch/>
          </p:blipFill>
          <p:spPr>
            <a:xfrm>
              <a:off x="723899" y="905599"/>
              <a:ext cx="3419916" cy="3617189"/>
            </a:xfrm>
            <a:prstGeom prst="rect">
              <a:avLst/>
            </a:prstGeom>
          </p:spPr>
        </p:pic>
        <p:sp>
          <p:nvSpPr>
            <p:cNvPr id="8" name="Rectangle 31">
              <a:extLst>
                <a:ext uri="{FF2B5EF4-FFF2-40B4-BE49-F238E27FC236}">
                  <a16:creationId xmlns:a16="http://schemas.microsoft.com/office/drawing/2014/main" id="{2FFA714A-6937-4574-82A9-4E8AED2C45CB}"/>
                </a:ext>
              </a:extLst>
            </p:cNvPr>
            <p:cNvSpPr/>
            <p:nvPr/>
          </p:nvSpPr>
          <p:spPr bwMode="gray">
            <a:xfrm>
              <a:off x="1516850" y="990343"/>
              <a:ext cx="958656" cy="512636"/>
            </a:xfrm>
            <a:custGeom>
              <a:avLst/>
              <a:gdLst>
                <a:gd name="connsiteX0" fmla="*/ 0 w 958656"/>
                <a:gd name="connsiteY0" fmla="*/ 0 h 538235"/>
                <a:gd name="connsiteX1" fmla="*/ 958656 w 958656"/>
                <a:gd name="connsiteY1" fmla="*/ 0 h 538235"/>
                <a:gd name="connsiteX2" fmla="*/ 958656 w 958656"/>
                <a:gd name="connsiteY2" fmla="*/ 538235 h 538235"/>
                <a:gd name="connsiteX3" fmla="*/ 0 w 958656"/>
                <a:gd name="connsiteY3" fmla="*/ 538235 h 538235"/>
                <a:gd name="connsiteX4" fmla="*/ 0 w 958656"/>
                <a:gd name="connsiteY4" fmla="*/ 0 h 538235"/>
                <a:gd name="connsiteX0" fmla="*/ 1089329 w 1089329"/>
                <a:gd name="connsiteY0" fmla="*/ 87464 h 538235"/>
                <a:gd name="connsiteX1" fmla="*/ 958656 w 1089329"/>
                <a:gd name="connsiteY1" fmla="*/ 0 h 538235"/>
                <a:gd name="connsiteX2" fmla="*/ 958656 w 1089329"/>
                <a:gd name="connsiteY2" fmla="*/ 538235 h 538235"/>
                <a:gd name="connsiteX3" fmla="*/ 0 w 1089329"/>
                <a:gd name="connsiteY3" fmla="*/ 538235 h 538235"/>
                <a:gd name="connsiteX4" fmla="*/ 1089329 w 1089329"/>
                <a:gd name="connsiteY4" fmla="*/ 87464 h 538235"/>
                <a:gd name="connsiteX0" fmla="*/ 1089329 w 1089329"/>
                <a:gd name="connsiteY0" fmla="*/ 87464 h 538235"/>
                <a:gd name="connsiteX1" fmla="*/ 958656 w 1089329"/>
                <a:gd name="connsiteY1" fmla="*/ 0 h 538235"/>
                <a:gd name="connsiteX2" fmla="*/ 958656 w 1089329"/>
                <a:gd name="connsiteY2" fmla="*/ 538235 h 538235"/>
                <a:gd name="connsiteX3" fmla="*/ 0 w 1089329"/>
                <a:gd name="connsiteY3" fmla="*/ 538235 h 538235"/>
                <a:gd name="connsiteX4" fmla="*/ 1089329 w 1089329"/>
                <a:gd name="connsiteY4" fmla="*/ 87464 h 538235"/>
                <a:gd name="connsiteX0" fmla="*/ 842838 w 958656"/>
                <a:gd name="connsiteY0" fmla="*/ 31805 h 538235"/>
                <a:gd name="connsiteX1" fmla="*/ 958656 w 958656"/>
                <a:gd name="connsiteY1" fmla="*/ 0 h 538235"/>
                <a:gd name="connsiteX2" fmla="*/ 958656 w 958656"/>
                <a:gd name="connsiteY2" fmla="*/ 538235 h 538235"/>
                <a:gd name="connsiteX3" fmla="*/ 0 w 958656"/>
                <a:gd name="connsiteY3" fmla="*/ 538235 h 538235"/>
                <a:gd name="connsiteX4" fmla="*/ 842838 w 958656"/>
                <a:gd name="connsiteY4" fmla="*/ 31805 h 538235"/>
                <a:gd name="connsiteX0" fmla="*/ 842838 w 958656"/>
                <a:gd name="connsiteY0" fmla="*/ 31805 h 538235"/>
                <a:gd name="connsiteX1" fmla="*/ 958656 w 958656"/>
                <a:gd name="connsiteY1" fmla="*/ 0 h 538235"/>
                <a:gd name="connsiteX2" fmla="*/ 958656 w 958656"/>
                <a:gd name="connsiteY2" fmla="*/ 538235 h 538235"/>
                <a:gd name="connsiteX3" fmla="*/ 0 w 958656"/>
                <a:gd name="connsiteY3" fmla="*/ 538235 h 538235"/>
                <a:gd name="connsiteX4" fmla="*/ 842838 w 958656"/>
                <a:gd name="connsiteY4" fmla="*/ 31805 h 538235"/>
                <a:gd name="connsiteX0" fmla="*/ 842838 w 958656"/>
                <a:gd name="connsiteY0" fmla="*/ 31805 h 538235"/>
                <a:gd name="connsiteX1" fmla="*/ 958656 w 958656"/>
                <a:gd name="connsiteY1" fmla="*/ 0 h 538235"/>
                <a:gd name="connsiteX2" fmla="*/ 958656 w 958656"/>
                <a:gd name="connsiteY2" fmla="*/ 538235 h 538235"/>
                <a:gd name="connsiteX3" fmla="*/ 0 w 958656"/>
                <a:gd name="connsiteY3" fmla="*/ 538235 h 538235"/>
                <a:gd name="connsiteX4" fmla="*/ 842838 w 958656"/>
                <a:gd name="connsiteY4" fmla="*/ 31805 h 538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656" h="538235">
                  <a:moveTo>
                    <a:pt x="842838" y="31805"/>
                  </a:moveTo>
                  <a:lnTo>
                    <a:pt x="958656" y="0"/>
                  </a:lnTo>
                  <a:lnTo>
                    <a:pt x="958656" y="538235"/>
                  </a:lnTo>
                  <a:lnTo>
                    <a:pt x="0" y="538235"/>
                  </a:lnTo>
                  <a:cubicBezTo>
                    <a:pt x="363110" y="387978"/>
                    <a:pt x="424069" y="182061"/>
                    <a:pt x="842838" y="318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743C91A0-7398-41AF-A41C-E1FF1A7635C7}"/>
                </a:ext>
              </a:extLst>
            </p:cNvPr>
            <p:cNvSpPr txBox="1"/>
            <p:nvPr/>
          </p:nvSpPr>
          <p:spPr>
            <a:xfrm>
              <a:off x="1988599" y="1209742"/>
              <a:ext cx="604562" cy="102599"/>
            </a:xfrm>
            <a:prstGeom prst="rect">
              <a:avLst/>
            </a:prstGeom>
            <a:noFill/>
          </p:spPr>
          <p:txBody>
            <a:bodyPr wrap="square" lIns="0" tIns="0" rIns="0" bIns="0" rtlCol="0">
              <a:spAutoFit/>
            </a:bodyPr>
            <a:lstStyle/>
            <a:p>
              <a:pPr>
                <a:spcBef>
                  <a:spcPts val="500"/>
                </a:spcBef>
              </a:pPr>
              <a:r>
                <a:rPr lang="en-US" sz="700" b="1" dirty="0"/>
                <a:t>Cloud</a:t>
              </a:r>
            </a:p>
          </p:txBody>
        </p:sp>
        <p:sp>
          <p:nvSpPr>
            <p:cNvPr id="10" name="TextBox 9">
              <a:extLst>
                <a:ext uri="{FF2B5EF4-FFF2-40B4-BE49-F238E27FC236}">
                  <a16:creationId xmlns:a16="http://schemas.microsoft.com/office/drawing/2014/main" id="{2B28AA8A-AAA7-4FE0-8DA4-37476466CC1C}"/>
                </a:ext>
              </a:extLst>
            </p:cNvPr>
            <p:cNvSpPr txBox="1"/>
            <p:nvPr/>
          </p:nvSpPr>
          <p:spPr>
            <a:xfrm>
              <a:off x="3221350" y="1565322"/>
              <a:ext cx="950201" cy="107722"/>
            </a:xfrm>
            <a:prstGeom prst="rect">
              <a:avLst/>
            </a:prstGeom>
            <a:noFill/>
          </p:spPr>
          <p:txBody>
            <a:bodyPr wrap="square" lIns="0" tIns="0" rIns="0" bIns="0" rtlCol="0">
              <a:spAutoFit/>
            </a:bodyPr>
            <a:lstStyle/>
            <a:p>
              <a:pPr>
                <a:spcBef>
                  <a:spcPts val="500"/>
                </a:spcBef>
              </a:pPr>
              <a:r>
                <a:rPr lang="en-US" sz="700" b="1" dirty="0"/>
                <a:t>Blockchain</a:t>
              </a:r>
            </a:p>
          </p:txBody>
        </p:sp>
        <p:sp>
          <p:nvSpPr>
            <p:cNvPr id="11" name="TextBox 10">
              <a:extLst>
                <a:ext uri="{FF2B5EF4-FFF2-40B4-BE49-F238E27FC236}">
                  <a16:creationId xmlns:a16="http://schemas.microsoft.com/office/drawing/2014/main" id="{F03738FE-590A-4162-8F1F-88D34166072E}"/>
                </a:ext>
              </a:extLst>
            </p:cNvPr>
            <p:cNvSpPr txBox="1"/>
            <p:nvPr/>
          </p:nvSpPr>
          <p:spPr>
            <a:xfrm>
              <a:off x="2383762" y="1035668"/>
              <a:ext cx="604562" cy="102599"/>
            </a:xfrm>
            <a:prstGeom prst="rect">
              <a:avLst/>
            </a:prstGeom>
            <a:noFill/>
          </p:spPr>
          <p:txBody>
            <a:bodyPr wrap="square" lIns="0" tIns="0" rIns="0" bIns="0" rtlCol="0">
              <a:spAutoFit/>
            </a:bodyPr>
            <a:lstStyle/>
            <a:p>
              <a:pPr>
                <a:spcBef>
                  <a:spcPts val="500"/>
                </a:spcBef>
              </a:pPr>
              <a:r>
                <a:rPr lang="en-US" sz="700" b="1" dirty="0"/>
                <a:t>AI</a:t>
              </a:r>
            </a:p>
          </p:txBody>
        </p:sp>
        <p:sp>
          <p:nvSpPr>
            <p:cNvPr id="12" name="TextBox 11">
              <a:extLst>
                <a:ext uri="{FF2B5EF4-FFF2-40B4-BE49-F238E27FC236}">
                  <a16:creationId xmlns:a16="http://schemas.microsoft.com/office/drawing/2014/main" id="{1318730A-32E5-40F9-A038-E86B9273204A}"/>
                </a:ext>
              </a:extLst>
            </p:cNvPr>
            <p:cNvSpPr txBox="1"/>
            <p:nvPr/>
          </p:nvSpPr>
          <p:spPr>
            <a:xfrm>
              <a:off x="2379360" y="1287535"/>
              <a:ext cx="848639" cy="215444"/>
            </a:xfrm>
            <a:prstGeom prst="rect">
              <a:avLst/>
            </a:prstGeom>
            <a:noFill/>
          </p:spPr>
          <p:txBody>
            <a:bodyPr wrap="square" lIns="0" tIns="0" rIns="0" bIns="0" rtlCol="0">
              <a:spAutoFit/>
            </a:bodyPr>
            <a:lstStyle/>
            <a:p>
              <a:pPr algn="ctr">
                <a:spcBef>
                  <a:spcPts val="500"/>
                </a:spcBef>
              </a:pPr>
              <a:r>
                <a:rPr lang="en-US" sz="700" b="1" dirty="0"/>
                <a:t>Big Data </a:t>
              </a:r>
              <a:br>
                <a:rPr lang="en-US" sz="700" b="1" dirty="0"/>
              </a:br>
              <a:r>
                <a:rPr lang="en-US" sz="700" b="1" dirty="0"/>
                <a:t>and Analytics</a:t>
              </a:r>
            </a:p>
          </p:txBody>
        </p:sp>
        <p:sp>
          <p:nvSpPr>
            <p:cNvPr id="13" name="TextBox 12">
              <a:extLst>
                <a:ext uri="{FF2B5EF4-FFF2-40B4-BE49-F238E27FC236}">
                  <a16:creationId xmlns:a16="http://schemas.microsoft.com/office/drawing/2014/main" id="{6364EF0F-E4A9-49E8-8DC5-3EB537514922}"/>
                </a:ext>
              </a:extLst>
            </p:cNvPr>
            <p:cNvSpPr txBox="1"/>
            <p:nvPr/>
          </p:nvSpPr>
          <p:spPr>
            <a:xfrm>
              <a:off x="1550157" y="1427353"/>
              <a:ext cx="604562" cy="215444"/>
            </a:xfrm>
            <a:prstGeom prst="rect">
              <a:avLst/>
            </a:prstGeom>
            <a:solidFill>
              <a:schemeClr val="bg1"/>
            </a:solidFill>
          </p:spPr>
          <p:txBody>
            <a:bodyPr wrap="square" lIns="0" tIns="0" rIns="0" bIns="0" rtlCol="0">
              <a:spAutoFit/>
            </a:bodyPr>
            <a:lstStyle/>
            <a:p>
              <a:pPr algn="ctr">
                <a:spcBef>
                  <a:spcPts val="500"/>
                </a:spcBef>
              </a:pPr>
              <a:r>
                <a:rPr lang="en-US" sz="700" b="1" dirty="0"/>
                <a:t>Internet of Things</a:t>
              </a:r>
            </a:p>
          </p:txBody>
        </p:sp>
        <p:sp>
          <p:nvSpPr>
            <p:cNvPr id="14" name="TextBox 13">
              <a:extLst>
                <a:ext uri="{FF2B5EF4-FFF2-40B4-BE49-F238E27FC236}">
                  <a16:creationId xmlns:a16="http://schemas.microsoft.com/office/drawing/2014/main" id="{2E2E0447-CF7A-48E2-8609-4C8981153E63}"/>
                </a:ext>
              </a:extLst>
            </p:cNvPr>
            <p:cNvSpPr txBox="1"/>
            <p:nvPr/>
          </p:nvSpPr>
          <p:spPr>
            <a:xfrm>
              <a:off x="1366527" y="1912715"/>
              <a:ext cx="1057387" cy="205197"/>
            </a:xfrm>
            <a:prstGeom prst="rect">
              <a:avLst/>
            </a:prstGeom>
            <a:noFill/>
          </p:spPr>
          <p:txBody>
            <a:bodyPr wrap="square" lIns="0" tIns="0" rIns="0" bIns="0" rtlCol="0">
              <a:spAutoFit/>
            </a:bodyPr>
            <a:lstStyle/>
            <a:p>
              <a:pPr>
                <a:spcBef>
                  <a:spcPts val="500"/>
                </a:spcBef>
              </a:pPr>
              <a:r>
                <a:rPr lang="en-US" sz="700" b="1" dirty="0">
                  <a:solidFill>
                    <a:schemeClr val="bg1"/>
                  </a:solidFill>
                </a:rPr>
                <a:t>Competencies, Culture and Mindsets </a:t>
              </a:r>
            </a:p>
          </p:txBody>
        </p:sp>
        <p:sp>
          <p:nvSpPr>
            <p:cNvPr id="15" name="TextBox 14">
              <a:extLst>
                <a:ext uri="{FF2B5EF4-FFF2-40B4-BE49-F238E27FC236}">
                  <a16:creationId xmlns:a16="http://schemas.microsoft.com/office/drawing/2014/main" id="{9B9A7482-CCB0-475C-8216-CC2AE41A8B89}"/>
                </a:ext>
              </a:extLst>
            </p:cNvPr>
            <p:cNvSpPr txBox="1"/>
            <p:nvPr/>
          </p:nvSpPr>
          <p:spPr>
            <a:xfrm>
              <a:off x="3078704" y="1999320"/>
              <a:ext cx="806722" cy="215444"/>
            </a:xfrm>
            <a:prstGeom prst="rect">
              <a:avLst/>
            </a:prstGeom>
            <a:noFill/>
          </p:spPr>
          <p:txBody>
            <a:bodyPr wrap="square" lIns="0" tIns="0" rIns="0" bIns="0" rtlCol="0">
              <a:spAutoFit/>
            </a:bodyPr>
            <a:lstStyle/>
            <a:p>
              <a:pPr>
                <a:spcBef>
                  <a:spcPts val="500"/>
                </a:spcBef>
              </a:pPr>
              <a:r>
                <a:rPr lang="en-US" sz="700" b="1" dirty="0">
                  <a:solidFill>
                    <a:schemeClr val="bg1"/>
                  </a:solidFill>
                </a:rPr>
                <a:t>Institutional Strategy</a:t>
              </a:r>
            </a:p>
          </p:txBody>
        </p:sp>
        <p:sp>
          <p:nvSpPr>
            <p:cNvPr id="16" name="TextBox 15">
              <a:extLst>
                <a:ext uri="{FF2B5EF4-FFF2-40B4-BE49-F238E27FC236}">
                  <a16:creationId xmlns:a16="http://schemas.microsoft.com/office/drawing/2014/main" id="{2CAA0384-0429-4104-A299-19A969DB7D34}"/>
                </a:ext>
              </a:extLst>
            </p:cNvPr>
            <p:cNvSpPr txBox="1"/>
            <p:nvPr/>
          </p:nvSpPr>
          <p:spPr>
            <a:xfrm>
              <a:off x="2339172" y="2454074"/>
              <a:ext cx="1340651" cy="215444"/>
            </a:xfrm>
            <a:prstGeom prst="rect">
              <a:avLst/>
            </a:prstGeom>
            <a:noFill/>
          </p:spPr>
          <p:txBody>
            <a:bodyPr wrap="square" lIns="0" tIns="0" rIns="0" bIns="0" rtlCol="0">
              <a:spAutoFit/>
            </a:bodyPr>
            <a:lstStyle/>
            <a:p>
              <a:pPr>
                <a:spcBef>
                  <a:spcPts val="500"/>
                </a:spcBef>
              </a:pPr>
              <a:r>
                <a:rPr lang="en-US" sz="700" b="1" dirty="0">
                  <a:solidFill>
                    <a:schemeClr val="bg1"/>
                  </a:solidFill>
                </a:rPr>
                <a:t>Decision-Making Speed and Governance </a:t>
              </a:r>
            </a:p>
          </p:txBody>
        </p:sp>
        <p:sp>
          <p:nvSpPr>
            <p:cNvPr id="17" name="TextBox 16">
              <a:extLst>
                <a:ext uri="{FF2B5EF4-FFF2-40B4-BE49-F238E27FC236}">
                  <a16:creationId xmlns:a16="http://schemas.microsoft.com/office/drawing/2014/main" id="{D315E10C-A3AC-4083-ACD4-EEA1A660176E}"/>
                </a:ext>
              </a:extLst>
            </p:cNvPr>
            <p:cNvSpPr txBox="1"/>
            <p:nvPr/>
          </p:nvSpPr>
          <p:spPr>
            <a:xfrm>
              <a:off x="2565545" y="3052691"/>
              <a:ext cx="1340651" cy="215444"/>
            </a:xfrm>
            <a:prstGeom prst="rect">
              <a:avLst/>
            </a:prstGeom>
            <a:noFill/>
          </p:spPr>
          <p:txBody>
            <a:bodyPr wrap="square" lIns="0" tIns="0" rIns="0" bIns="0" rtlCol="0">
              <a:spAutoFit/>
            </a:bodyPr>
            <a:lstStyle/>
            <a:p>
              <a:r>
                <a:rPr lang="en-US" sz="700" b="1" dirty="0">
                  <a:solidFill>
                    <a:schemeClr val="bg1"/>
                  </a:solidFill>
                </a:rPr>
                <a:t>IT Partnership</a:t>
              </a:r>
              <a:br>
                <a:rPr lang="en-US" sz="700" b="1" dirty="0">
                  <a:solidFill>
                    <a:schemeClr val="bg1"/>
                  </a:solidFill>
                </a:rPr>
              </a:br>
              <a:r>
                <a:rPr lang="en-US" sz="700" b="1" dirty="0">
                  <a:solidFill>
                    <a:schemeClr val="bg1"/>
                  </a:solidFill>
                </a:rPr>
                <a:t>and Operations</a:t>
              </a:r>
            </a:p>
          </p:txBody>
        </p:sp>
        <p:sp>
          <p:nvSpPr>
            <p:cNvPr id="18" name="TextBox 17">
              <a:extLst>
                <a:ext uri="{FF2B5EF4-FFF2-40B4-BE49-F238E27FC236}">
                  <a16:creationId xmlns:a16="http://schemas.microsoft.com/office/drawing/2014/main" id="{79B701CB-D4A5-4174-8C48-B57FB6E08ADC}"/>
                </a:ext>
              </a:extLst>
            </p:cNvPr>
            <p:cNvSpPr txBox="1"/>
            <p:nvPr/>
          </p:nvSpPr>
          <p:spPr>
            <a:xfrm>
              <a:off x="1953285" y="3398398"/>
              <a:ext cx="1340651" cy="307795"/>
            </a:xfrm>
            <a:prstGeom prst="rect">
              <a:avLst/>
            </a:prstGeom>
            <a:noFill/>
          </p:spPr>
          <p:txBody>
            <a:bodyPr wrap="square" lIns="0" tIns="0" rIns="0" bIns="0" rtlCol="0">
              <a:spAutoFit/>
            </a:bodyPr>
            <a:lstStyle/>
            <a:p>
              <a:pPr algn="ctr"/>
              <a:r>
                <a:rPr lang="en-US" sz="700" b="1" dirty="0">
                  <a:solidFill>
                    <a:schemeClr val="bg1"/>
                  </a:solidFill>
                </a:rPr>
                <a:t>Incentives, </a:t>
              </a:r>
            </a:p>
            <a:p>
              <a:pPr algn="ctr"/>
              <a:r>
                <a:rPr lang="en-US" sz="700" b="1" dirty="0">
                  <a:solidFill>
                    <a:schemeClr val="bg1"/>
                  </a:solidFill>
                </a:rPr>
                <a:t>Prioritization </a:t>
              </a:r>
            </a:p>
            <a:p>
              <a:pPr algn="ctr"/>
              <a:r>
                <a:rPr lang="en-US" sz="700" b="1" dirty="0">
                  <a:solidFill>
                    <a:schemeClr val="bg1"/>
                  </a:solidFill>
                </a:rPr>
                <a:t>and Funding Model</a:t>
              </a:r>
            </a:p>
          </p:txBody>
        </p:sp>
        <p:sp>
          <p:nvSpPr>
            <p:cNvPr id="19" name="TextBox 18">
              <a:extLst>
                <a:ext uri="{FF2B5EF4-FFF2-40B4-BE49-F238E27FC236}">
                  <a16:creationId xmlns:a16="http://schemas.microsoft.com/office/drawing/2014/main" id="{5240784C-85C5-416C-A487-0B8F5DF794F0}"/>
                </a:ext>
              </a:extLst>
            </p:cNvPr>
            <p:cNvSpPr txBox="1"/>
            <p:nvPr/>
          </p:nvSpPr>
          <p:spPr>
            <a:xfrm>
              <a:off x="2143608" y="3836456"/>
              <a:ext cx="942769" cy="307795"/>
            </a:xfrm>
            <a:prstGeom prst="rect">
              <a:avLst/>
            </a:prstGeom>
            <a:noFill/>
          </p:spPr>
          <p:txBody>
            <a:bodyPr wrap="square" lIns="0" tIns="0" rIns="0" bIns="0" rtlCol="0">
              <a:spAutoFit/>
            </a:bodyPr>
            <a:lstStyle/>
            <a:p>
              <a:pPr algn="ctr">
                <a:spcBef>
                  <a:spcPts val="500"/>
                </a:spcBef>
              </a:pPr>
              <a:r>
                <a:rPr lang="en-US" sz="700" b="1" dirty="0">
                  <a:solidFill>
                    <a:schemeClr val="bg1"/>
                  </a:solidFill>
                </a:rPr>
                <a:t>Compliance </a:t>
              </a:r>
              <a:br>
                <a:rPr lang="en-US" sz="700" b="1" dirty="0">
                  <a:solidFill>
                    <a:schemeClr val="bg1"/>
                  </a:solidFill>
                </a:rPr>
              </a:br>
              <a:r>
                <a:rPr lang="en-US" sz="700" b="1" dirty="0">
                  <a:solidFill>
                    <a:schemeClr val="bg1"/>
                  </a:solidFill>
                </a:rPr>
                <a:t>and Risk Management</a:t>
              </a:r>
            </a:p>
          </p:txBody>
        </p:sp>
        <p:sp>
          <p:nvSpPr>
            <p:cNvPr id="20" name="TextBox 19">
              <a:extLst>
                <a:ext uri="{FF2B5EF4-FFF2-40B4-BE49-F238E27FC236}">
                  <a16:creationId xmlns:a16="http://schemas.microsoft.com/office/drawing/2014/main" id="{BC1D2350-EB93-48ED-959E-E2C8B2D64801}"/>
                </a:ext>
              </a:extLst>
            </p:cNvPr>
            <p:cNvSpPr txBox="1"/>
            <p:nvPr/>
          </p:nvSpPr>
          <p:spPr>
            <a:xfrm>
              <a:off x="1776206" y="3143128"/>
              <a:ext cx="1340651" cy="215444"/>
            </a:xfrm>
            <a:prstGeom prst="rect">
              <a:avLst/>
            </a:prstGeom>
            <a:noFill/>
          </p:spPr>
          <p:txBody>
            <a:bodyPr wrap="square" lIns="0" tIns="0" rIns="0" bIns="0" rtlCol="0">
              <a:spAutoFit/>
            </a:bodyPr>
            <a:lstStyle/>
            <a:p>
              <a:r>
                <a:rPr lang="en-US" sz="700" b="1" dirty="0">
                  <a:solidFill>
                    <a:schemeClr val="bg1"/>
                  </a:solidFill>
                </a:rPr>
                <a:t>Experience </a:t>
              </a:r>
              <a:br>
                <a:rPr lang="en-US" sz="700" b="1" dirty="0">
                  <a:solidFill>
                    <a:schemeClr val="bg1"/>
                  </a:solidFill>
                </a:rPr>
              </a:br>
              <a:r>
                <a:rPr lang="en-US" sz="700" b="1" dirty="0">
                  <a:solidFill>
                    <a:schemeClr val="bg1"/>
                  </a:solidFill>
                </a:rPr>
                <a:t>Awareness</a:t>
              </a:r>
            </a:p>
          </p:txBody>
        </p:sp>
        <p:sp>
          <p:nvSpPr>
            <p:cNvPr id="21" name="TextBox 20">
              <a:extLst>
                <a:ext uri="{FF2B5EF4-FFF2-40B4-BE49-F238E27FC236}">
                  <a16:creationId xmlns:a16="http://schemas.microsoft.com/office/drawing/2014/main" id="{BF2B57F6-2E79-48F5-9BCB-24400E947874}"/>
                </a:ext>
              </a:extLst>
            </p:cNvPr>
            <p:cNvSpPr txBox="1"/>
            <p:nvPr/>
          </p:nvSpPr>
          <p:spPr>
            <a:xfrm>
              <a:off x="1702216" y="2778440"/>
              <a:ext cx="1340651" cy="215444"/>
            </a:xfrm>
            <a:prstGeom prst="rect">
              <a:avLst/>
            </a:prstGeom>
            <a:noFill/>
          </p:spPr>
          <p:txBody>
            <a:bodyPr wrap="square" lIns="0" tIns="0" rIns="0" bIns="0" rtlCol="0">
              <a:spAutoFit/>
            </a:bodyPr>
            <a:lstStyle/>
            <a:p>
              <a:pPr>
                <a:spcBef>
                  <a:spcPts val="500"/>
                </a:spcBef>
              </a:pPr>
              <a:r>
                <a:rPr lang="en-US" sz="700" b="1" dirty="0">
                  <a:solidFill>
                    <a:schemeClr val="bg1"/>
                  </a:solidFill>
                </a:rPr>
                <a:t>Leadership and </a:t>
              </a:r>
              <a:br>
                <a:rPr lang="en-US" sz="700" b="1" dirty="0">
                  <a:solidFill>
                    <a:schemeClr val="bg1"/>
                  </a:solidFill>
                </a:rPr>
              </a:br>
              <a:r>
                <a:rPr lang="en-US" sz="700" b="1" dirty="0">
                  <a:solidFill>
                    <a:schemeClr val="bg1"/>
                  </a:solidFill>
                </a:rPr>
                <a:t>Change Management</a:t>
              </a:r>
            </a:p>
          </p:txBody>
        </p:sp>
        <p:sp>
          <p:nvSpPr>
            <p:cNvPr id="22" name="TextBox 21">
              <a:extLst>
                <a:ext uri="{FF2B5EF4-FFF2-40B4-BE49-F238E27FC236}">
                  <a16:creationId xmlns:a16="http://schemas.microsoft.com/office/drawing/2014/main" id="{15B73EDF-334C-4753-B2BB-42E5C9690DAC}"/>
                </a:ext>
              </a:extLst>
            </p:cNvPr>
            <p:cNvSpPr txBox="1"/>
            <p:nvPr/>
          </p:nvSpPr>
          <p:spPr>
            <a:xfrm>
              <a:off x="1550157" y="2258662"/>
              <a:ext cx="1340651" cy="215444"/>
            </a:xfrm>
            <a:prstGeom prst="rect">
              <a:avLst/>
            </a:prstGeom>
            <a:noFill/>
          </p:spPr>
          <p:txBody>
            <a:bodyPr wrap="square" lIns="0" tIns="0" rIns="0" bIns="0" rtlCol="0">
              <a:spAutoFit/>
            </a:bodyPr>
            <a:lstStyle/>
            <a:p>
              <a:pPr>
                <a:spcBef>
                  <a:spcPts val="500"/>
                </a:spcBef>
              </a:pPr>
              <a:r>
                <a:rPr lang="en-US" sz="700" b="1" dirty="0">
                  <a:solidFill>
                    <a:schemeClr val="bg1"/>
                  </a:solidFill>
                </a:rPr>
                <a:t>Work Habits and</a:t>
              </a:r>
              <a:br>
                <a:rPr lang="en-US" sz="700" b="1" dirty="0">
                  <a:solidFill>
                    <a:schemeClr val="bg1"/>
                  </a:solidFill>
                </a:rPr>
              </a:br>
              <a:r>
                <a:rPr lang="en-US" sz="700" b="1" dirty="0">
                  <a:solidFill>
                    <a:schemeClr val="bg1"/>
                  </a:solidFill>
                </a:rPr>
                <a:t>Processes</a:t>
              </a:r>
            </a:p>
          </p:txBody>
        </p:sp>
        <p:sp>
          <p:nvSpPr>
            <p:cNvPr id="41" name="Isosceles Triangle 40">
              <a:extLst>
                <a:ext uri="{FF2B5EF4-FFF2-40B4-BE49-F238E27FC236}">
                  <a16:creationId xmlns:a16="http://schemas.microsoft.com/office/drawing/2014/main" id="{14E996C8-C1CA-4276-820D-CBA3F91D6F3D}"/>
                </a:ext>
              </a:extLst>
            </p:cNvPr>
            <p:cNvSpPr/>
            <p:nvPr/>
          </p:nvSpPr>
          <p:spPr bwMode="gray">
            <a:xfrm>
              <a:off x="1292070" y="1538542"/>
              <a:ext cx="363089" cy="146049"/>
            </a:xfrm>
            <a:prstGeom prst="triangle">
              <a:avLst>
                <a:gd name="adj" fmla="val 616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Isosceles Triangle 48">
              <a:extLst>
                <a:ext uri="{FF2B5EF4-FFF2-40B4-BE49-F238E27FC236}">
                  <a16:creationId xmlns:a16="http://schemas.microsoft.com/office/drawing/2014/main" id="{4F7CB6A7-E95C-46D4-BF68-9426414826C2}"/>
                </a:ext>
              </a:extLst>
            </p:cNvPr>
            <p:cNvSpPr/>
            <p:nvPr/>
          </p:nvSpPr>
          <p:spPr bwMode="gray">
            <a:xfrm>
              <a:off x="1292070" y="1492297"/>
              <a:ext cx="363089" cy="146049"/>
            </a:xfrm>
            <a:prstGeom prst="triangle">
              <a:avLst>
                <a:gd name="adj" fmla="val 616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TextBox 50">
              <a:extLst>
                <a:ext uri="{FF2B5EF4-FFF2-40B4-BE49-F238E27FC236}">
                  <a16:creationId xmlns:a16="http://schemas.microsoft.com/office/drawing/2014/main" id="{711CDEA3-E358-49B4-8DAD-619DCC694C52}"/>
                </a:ext>
              </a:extLst>
            </p:cNvPr>
            <p:cNvSpPr txBox="1"/>
            <p:nvPr/>
          </p:nvSpPr>
          <p:spPr>
            <a:xfrm>
              <a:off x="2317197" y="1565322"/>
              <a:ext cx="950201" cy="107722"/>
            </a:xfrm>
            <a:prstGeom prst="rect">
              <a:avLst/>
            </a:prstGeom>
            <a:noFill/>
          </p:spPr>
          <p:txBody>
            <a:bodyPr wrap="square" lIns="0" tIns="0" rIns="0" bIns="0" rtlCol="0">
              <a:spAutoFit/>
            </a:bodyPr>
            <a:lstStyle/>
            <a:p>
              <a:pPr>
                <a:spcBef>
                  <a:spcPts val="500"/>
                </a:spcBef>
              </a:pPr>
              <a:r>
                <a:rPr lang="en-US" sz="700" b="1" dirty="0"/>
                <a:t>Mobile</a:t>
              </a:r>
            </a:p>
          </p:txBody>
        </p:sp>
      </p:grpSp>
      <p:sp>
        <p:nvSpPr>
          <p:cNvPr id="44" name="TextBox 43">
            <a:extLst>
              <a:ext uri="{FF2B5EF4-FFF2-40B4-BE49-F238E27FC236}">
                <a16:creationId xmlns:a16="http://schemas.microsoft.com/office/drawing/2014/main" id="{BCE90CE2-B982-404F-B5DD-E58BA486F259}"/>
              </a:ext>
            </a:extLst>
          </p:cNvPr>
          <p:cNvSpPr txBox="1"/>
          <p:nvPr/>
        </p:nvSpPr>
        <p:spPr>
          <a:xfrm>
            <a:off x="4324350" y="1032695"/>
            <a:ext cx="1901191" cy="276999"/>
          </a:xfrm>
          <a:prstGeom prst="rect">
            <a:avLst/>
          </a:prstGeom>
          <a:noFill/>
        </p:spPr>
        <p:txBody>
          <a:bodyPr wrap="square" lIns="0" tIns="0" rIns="0" bIns="0" rtlCol="0">
            <a:spAutoFit/>
          </a:bodyPr>
          <a:lstStyle/>
          <a:p>
            <a:pPr>
              <a:spcBef>
                <a:spcPts val="500"/>
              </a:spcBef>
            </a:pPr>
            <a:r>
              <a:rPr lang="en-US" sz="900" b="1" dirty="0"/>
              <a:t>Leaders and Decision-Makers Must Take Center Stage </a:t>
            </a:r>
          </a:p>
        </p:txBody>
      </p:sp>
      <p:cxnSp>
        <p:nvCxnSpPr>
          <p:cNvPr id="60" name="Straight Connector 59">
            <a:extLst>
              <a:ext uri="{FF2B5EF4-FFF2-40B4-BE49-F238E27FC236}">
                <a16:creationId xmlns:a16="http://schemas.microsoft.com/office/drawing/2014/main" id="{BD07DF34-6116-42A3-8C3D-8D446A6079C6}"/>
              </a:ext>
            </a:extLst>
          </p:cNvPr>
          <p:cNvCxnSpPr>
            <a:cxnSpLocks/>
          </p:cNvCxnSpPr>
          <p:nvPr/>
        </p:nvCxnSpPr>
        <p:spPr bwMode="gray">
          <a:xfrm>
            <a:off x="4324350" y="1362268"/>
            <a:ext cx="20764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6EFF9A1-9C79-4EE4-9802-54A3BCFC5A82}"/>
              </a:ext>
            </a:extLst>
          </p:cNvPr>
          <p:cNvGrpSpPr/>
          <p:nvPr/>
        </p:nvGrpSpPr>
        <p:grpSpPr>
          <a:xfrm>
            <a:off x="4508029" y="1630101"/>
            <a:ext cx="1428992" cy="2585323"/>
            <a:chOff x="4628679" y="1630101"/>
            <a:chExt cx="1428992" cy="2585323"/>
          </a:xfrm>
        </p:grpSpPr>
        <p:sp>
          <p:nvSpPr>
            <p:cNvPr id="62" name="TextBox 61">
              <a:extLst>
                <a:ext uri="{FF2B5EF4-FFF2-40B4-BE49-F238E27FC236}">
                  <a16:creationId xmlns:a16="http://schemas.microsoft.com/office/drawing/2014/main" id="{9FD7F407-FCD0-493D-9D9C-18E1133C2E1A}"/>
                </a:ext>
              </a:extLst>
            </p:cNvPr>
            <p:cNvSpPr txBox="1"/>
            <p:nvPr/>
          </p:nvSpPr>
          <p:spPr>
            <a:xfrm>
              <a:off x="4785326" y="1630101"/>
              <a:ext cx="1272345" cy="2585323"/>
            </a:xfrm>
            <a:prstGeom prst="rect">
              <a:avLst/>
            </a:prstGeom>
            <a:noFill/>
          </p:spPr>
          <p:txBody>
            <a:bodyPr wrap="square" lIns="0" tIns="0" rIns="0" bIns="0" rtlCol="0">
              <a:spAutoFit/>
            </a:bodyPr>
            <a:lstStyle/>
            <a:p>
              <a:r>
                <a:rPr lang="en-US" sz="800" dirty="0"/>
                <a:t>Change siloed mindsets and culture</a:t>
              </a:r>
              <a:br>
                <a:rPr lang="en-US" sz="800" dirty="0"/>
              </a:br>
              <a:br>
                <a:rPr lang="en-US" sz="800" dirty="0"/>
              </a:br>
              <a:r>
                <a:rPr lang="en-US" sz="800" dirty="0"/>
                <a:t>Overcome aversion to risk and failure</a:t>
              </a:r>
              <a:br>
                <a:rPr lang="en-US" sz="800" dirty="0"/>
              </a:br>
              <a:endParaRPr lang="en-US" sz="800" dirty="0"/>
            </a:p>
            <a:p>
              <a:r>
                <a:rPr lang="en-US" sz="800" dirty="0"/>
                <a:t>Encourage iterative, collaborative work</a:t>
              </a:r>
              <a:br>
                <a:rPr lang="en-US" sz="800" dirty="0"/>
              </a:br>
              <a:br>
                <a:rPr lang="en-US" sz="800" dirty="0"/>
              </a:br>
              <a:r>
                <a:rPr lang="en-US" sz="800" dirty="0"/>
                <a:t>Focus on “customer” journeys and experience</a:t>
              </a:r>
              <a:br>
                <a:rPr lang="en-US" sz="800" dirty="0"/>
              </a:br>
              <a:br>
                <a:rPr lang="en-US" sz="800" dirty="0"/>
              </a:br>
              <a:r>
                <a:rPr lang="en-US" sz="800" dirty="0"/>
                <a:t>Develop shared digital ambitions and goals</a:t>
              </a:r>
              <a:br>
                <a:rPr lang="en-US" sz="800" dirty="0"/>
              </a:br>
              <a:br>
                <a:rPr lang="en-US" sz="800" dirty="0"/>
              </a:br>
              <a:r>
                <a:rPr lang="en-US" sz="800" dirty="0"/>
                <a:t>Seek out IT partnership for solution building</a:t>
              </a:r>
              <a:br>
                <a:rPr lang="en-US" sz="800" dirty="0"/>
              </a:br>
              <a:br>
                <a:rPr lang="en-US" sz="800" dirty="0"/>
              </a:br>
              <a:r>
                <a:rPr lang="en-US" sz="800" dirty="0"/>
                <a:t>Increase speed of campus decision-making</a:t>
              </a:r>
              <a:br>
                <a:rPr lang="en-US" sz="800" dirty="0"/>
              </a:br>
              <a:endParaRPr lang="en-US" sz="800" dirty="0"/>
            </a:p>
          </p:txBody>
        </p:sp>
        <p:sp>
          <p:nvSpPr>
            <p:cNvPr id="25" name="Isosceles Triangle 24">
              <a:extLst>
                <a:ext uri="{FF2B5EF4-FFF2-40B4-BE49-F238E27FC236}">
                  <a16:creationId xmlns:a16="http://schemas.microsoft.com/office/drawing/2014/main" id="{7B79DE46-C45A-4D1D-9FA1-AECD9CC0C770}"/>
                </a:ext>
              </a:extLst>
            </p:cNvPr>
            <p:cNvSpPr/>
            <p:nvPr/>
          </p:nvSpPr>
          <p:spPr bwMode="gray">
            <a:xfrm rot="5400000">
              <a:off x="4623896" y="1726992"/>
              <a:ext cx="67180" cy="57613"/>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Isosceles Triangle 51">
              <a:extLst>
                <a:ext uri="{FF2B5EF4-FFF2-40B4-BE49-F238E27FC236}">
                  <a16:creationId xmlns:a16="http://schemas.microsoft.com/office/drawing/2014/main" id="{6A42042D-892E-4E27-8325-9AB6D52D2A15}"/>
                </a:ext>
              </a:extLst>
            </p:cNvPr>
            <p:cNvSpPr/>
            <p:nvPr/>
          </p:nvSpPr>
          <p:spPr bwMode="gray">
            <a:xfrm rot="5400000">
              <a:off x="4642242" y="2094793"/>
              <a:ext cx="67180" cy="57613"/>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Isosceles Triangle 52">
              <a:extLst>
                <a:ext uri="{FF2B5EF4-FFF2-40B4-BE49-F238E27FC236}">
                  <a16:creationId xmlns:a16="http://schemas.microsoft.com/office/drawing/2014/main" id="{8AA30F74-2B65-4E07-A66E-07831D603064}"/>
                </a:ext>
              </a:extLst>
            </p:cNvPr>
            <p:cNvSpPr/>
            <p:nvPr/>
          </p:nvSpPr>
          <p:spPr bwMode="gray">
            <a:xfrm rot="5400000">
              <a:off x="4642242" y="2462568"/>
              <a:ext cx="67180" cy="57613"/>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Isosceles Triangle 53">
              <a:extLst>
                <a:ext uri="{FF2B5EF4-FFF2-40B4-BE49-F238E27FC236}">
                  <a16:creationId xmlns:a16="http://schemas.microsoft.com/office/drawing/2014/main" id="{60417DDA-EFF4-44E1-AD7C-61EBA9F52F9B}"/>
                </a:ext>
              </a:extLst>
            </p:cNvPr>
            <p:cNvSpPr/>
            <p:nvPr/>
          </p:nvSpPr>
          <p:spPr bwMode="gray">
            <a:xfrm rot="5400000">
              <a:off x="4642242" y="2832388"/>
              <a:ext cx="67180" cy="57613"/>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Isosceles Triangle 54">
              <a:extLst>
                <a:ext uri="{FF2B5EF4-FFF2-40B4-BE49-F238E27FC236}">
                  <a16:creationId xmlns:a16="http://schemas.microsoft.com/office/drawing/2014/main" id="{6123F288-8125-4B4A-8485-716F59B50F25}"/>
                </a:ext>
              </a:extLst>
            </p:cNvPr>
            <p:cNvSpPr/>
            <p:nvPr/>
          </p:nvSpPr>
          <p:spPr bwMode="gray">
            <a:xfrm rot="5400000">
              <a:off x="4642242" y="3201729"/>
              <a:ext cx="67180" cy="57613"/>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Isosceles Triangle 55">
              <a:extLst>
                <a:ext uri="{FF2B5EF4-FFF2-40B4-BE49-F238E27FC236}">
                  <a16:creationId xmlns:a16="http://schemas.microsoft.com/office/drawing/2014/main" id="{FAADDF75-B2E1-47F8-ACC0-44193C6924EA}"/>
                </a:ext>
              </a:extLst>
            </p:cNvPr>
            <p:cNvSpPr/>
            <p:nvPr/>
          </p:nvSpPr>
          <p:spPr bwMode="gray">
            <a:xfrm rot="5400000">
              <a:off x="4642242" y="3571070"/>
              <a:ext cx="67180" cy="57613"/>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Isosceles Triangle 56">
              <a:extLst>
                <a:ext uri="{FF2B5EF4-FFF2-40B4-BE49-F238E27FC236}">
                  <a16:creationId xmlns:a16="http://schemas.microsoft.com/office/drawing/2014/main" id="{79068536-19A8-429B-8514-F8BDC719A112}"/>
                </a:ext>
              </a:extLst>
            </p:cNvPr>
            <p:cNvSpPr/>
            <p:nvPr/>
          </p:nvSpPr>
          <p:spPr bwMode="gray">
            <a:xfrm rot="5400000">
              <a:off x="4642242" y="3940411"/>
              <a:ext cx="67180" cy="57613"/>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32033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a:t>
            </a:r>
          </a:p>
        </p:txBody>
      </p:sp>
      <p:sp>
        <p:nvSpPr>
          <p:cNvPr id="6" name="Text Placeholder 5"/>
          <p:cNvSpPr>
            <a:spLocks noGrp="1"/>
          </p:cNvSpPr>
          <p:nvPr>
            <p:ph type="body" sz="quarter" idx="13"/>
          </p:nvPr>
        </p:nvSpPr>
        <p:spPr>
          <a:xfrm>
            <a:off x="1363152" y="1038840"/>
            <a:ext cx="3749040" cy="215444"/>
          </a:xfrm>
        </p:spPr>
        <p:txBody>
          <a:bodyPr/>
          <a:lstStyle/>
          <a:p>
            <a:r>
              <a:rPr lang="en-US" dirty="0"/>
              <a:t>Higher Education’s Change Imperative</a:t>
            </a:r>
          </a:p>
        </p:txBody>
      </p:sp>
      <p:sp>
        <p:nvSpPr>
          <p:cNvPr id="7" name="Text Placeholder 6"/>
          <p:cNvSpPr>
            <a:spLocks noGrp="1"/>
          </p:cNvSpPr>
          <p:nvPr>
            <p:ph type="body" sz="quarter" idx="17"/>
          </p:nvPr>
        </p:nvSpPr>
        <p:spPr>
          <a:xfrm>
            <a:off x="863781" y="1760223"/>
            <a:ext cx="274320" cy="276999"/>
          </a:xfrm>
        </p:spPr>
        <p:txBody>
          <a:bodyPr/>
          <a:lstStyle/>
          <a:p>
            <a:r>
              <a:rPr lang="en-US" dirty="0"/>
              <a:t>2</a:t>
            </a:r>
          </a:p>
        </p:txBody>
      </p:sp>
      <p:sp>
        <p:nvSpPr>
          <p:cNvPr id="8" name="Text Placeholder 7"/>
          <p:cNvSpPr>
            <a:spLocks noGrp="1"/>
          </p:cNvSpPr>
          <p:nvPr>
            <p:ph type="body" sz="quarter" idx="18"/>
          </p:nvPr>
        </p:nvSpPr>
        <p:spPr>
          <a:xfrm>
            <a:off x="1363152" y="1829473"/>
            <a:ext cx="5037648" cy="138499"/>
          </a:xfrm>
        </p:spPr>
        <p:txBody>
          <a:bodyPr/>
          <a:lstStyle/>
          <a:p>
            <a:r>
              <a:rPr lang="en-US" dirty="0"/>
              <a:t>Digital Transformation: A Process of Constant Innovation</a:t>
            </a:r>
          </a:p>
        </p:txBody>
      </p:sp>
      <p:sp>
        <p:nvSpPr>
          <p:cNvPr id="9" name="Text Placeholder 8"/>
          <p:cNvSpPr>
            <a:spLocks noGrp="1"/>
          </p:cNvSpPr>
          <p:nvPr>
            <p:ph type="body" sz="quarter" idx="19"/>
          </p:nvPr>
        </p:nvSpPr>
        <p:spPr>
          <a:xfrm>
            <a:off x="863781" y="2532773"/>
            <a:ext cx="274320" cy="276999"/>
          </a:xfrm>
        </p:spPr>
        <p:txBody>
          <a:bodyPr/>
          <a:lstStyle/>
          <a:p>
            <a:r>
              <a:rPr lang="en-US" dirty="0"/>
              <a:t>3</a:t>
            </a:r>
          </a:p>
        </p:txBody>
      </p:sp>
      <p:sp>
        <p:nvSpPr>
          <p:cNvPr id="10" name="Text Placeholder 9"/>
          <p:cNvSpPr>
            <a:spLocks noGrp="1"/>
          </p:cNvSpPr>
          <p:nvPr>
            <p:ph type="body" sz="quarter" idx="20"/>
          </p:nvPr>
        </p:nvSpPr>
        <p:spPr>
          <a:xfrm>
            <a:off x="1363152" y="2602023"/>
            <a:ext cx="3749040" cy="138499"/>
          </a:xfrm>
        </p:spPr>
        <p:txBody>
          <a:bodyPr/>
          <a:lstStyle/>
          <a:p>
            <a:r>
              <a:rPr lang="en-US" dirty="0"/>
              <a:t>Opportunities for Higher Education</a:t>
            </a:r>
          </a:p>
        </p:txBody>
      </p:sp>
      <p:sp>
        <p:nvSpPr>
          <p:cNvPr id="11" name="Text Placeholder 10"/>
          <p:cNvSpPr>
            <a:spLocks noGrp="1"/>
          </p:cNvSpPr>
          <p:nvPr>
            <p:ph type="body" sz="quarter" idx="21"/>
          </p:nvPr>
        </p:nvSpPr>
        <p:spPr>
          <a:xfrm>
            <a:off x="863781" y="3248173"/>
            <a:ext cx="274320" cy="276999"/>
          </a:xfrm>
        </p:spPr>
        <p:txBody>
          <a:bodyPr/>
          <a:lstStyle/>
          <a:p>
            <a:r>
              <a:rPr lang="en-US" dirty="0"/>
              <a:t>4</a:t>
            </a:r>
          </a:p>
        </p:txBody>
      </p:sp>
      <p:sp>
        <p:nvSpPr>
          <p:cNvPr id="12" name="Text Placeholder 11"/>
          <p:cNvSpPr>
            <a:spLocks noGrp="1"/>
          </p:cNvSpPr>
          <p:nvPr>
            <p:ph type="body" sz="quarter" idx="22"/>
          </p:nvPr>
        </p:nvSpPr>
        <p:spPr>
          <a:xfrm>
            <a:off x="1363152" y="3317423"/>
            <a:ext cx="3749040" cy="138499"/>
          </a:xfrm>
        </p:spPr>
        <p:txBody>
          <a:bodyPr/>
          <a:lstStyle/>
          <a:p>
            <a:r>
              <a:rPr lang="en-US" dirty="0"/>
              <a:t>Determining Our Path Forward</a:t>
            </a:r>
          </a:p>
        </p:txBody>
      </p:sp>
    </p:spTree>
    <p:extLst>
      <p:ext uri="{BB962C8B-B14F-4D97-AF65-F5344CB8AC3E}">
        <p14:creationId xmlns:p14="http://schemas.microsoft.com/office/powerpoint/2010/main" val="3272062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ECDDE43-7312-4DD8-A957-802C71FC76D2}"/>
              </a:ext>
            </a:extLst>
          </p:cNvPr>
          <p:cNvSpPr>
            <a:spLocks noGrp="1"/>
          </p:cNvSpPr>
          <p:nvPr>
            <p:ph type="body" sz="quarter" idx="15"/>
          </p:nvPr>
        </p:nvSpPr>
        <p:spPr>
          <a:xfrm>
            <a:off x="280195" y="640267"/>
            <a:ext cx="5842794" cy="184666"/>
          </a:xfrm>
        </p:spPr>
        <p:txBody>
          <a:bodyPr/>
          <a:lstStyle/>
          <a:p>
            <a:r>
              <a:rPr lang="en-US" dirty="0"/>
              <a:t>“Digital Strategy” = Effective Forcing Function for Cohesive Problem Solving</a:t>
            </a:r>
          </a:p>
        </p:txBody>
      </p:sp>
      <p:sp>
        <p:nvSpPr>
          <p:cNvPr id="14" name="Text Placeholder 13">
            <a:extLst>
              <a:ext uri="{FF2B5EF4-FFF2-40B4-BE49-F238E27FC236}">
                <a16:creationId xmlns:a16="http://schemas.microsoft.com/office/drawing/2014/main" id="{A2FC0F7A-8FE9-4CE4-A540-ABAD73515381}"/>
              </a:ext>
            </a:extLst>
          </p:cNvPr>
          <p:cNvSpPr>
            <a:spLocks noGrp="1"/>
          </p:cNvSpPr>
          <p:nvPr>
            <p:ph type="body" sz="quarter" idx="16"/>
          </p:nvPr>
        </p:nvSpPr>
        <p:spPr/>
        <p:txBody>
          <a:bodyPr/>
          <a:lstStyle/>
          <a:p>
            <a:r>
              <a:rPr lang="en-US" dirty="0"/>
              <a:t>What Should We Do to Move Forward?</a:t>
            </a:r>
          </a:p>
        </p:txBody>
      </p:sp>
      <p:sp>
        <p:nvSpPr>
          <p:cNvPr id="12" name="Title 11">
            <a:extLst>
              <a:ext uri="{FF2B5EF4-FFF2-40B4-BE49-F238E27FC236}">
                <a16:creationId xmlns:a16="http://schemas.microsoft.com/office/drawing/2014/main" id="{861DD975-C682-4894-8B3C-91AF869F92A2}"/>
              </a:ext>
            </a:extLst>
          </p:cNvPr>
          <p:cNvSpPr>
            <a:spLocks noGrp="1"/>
          </p:cNvSpPr>
          <p:nvPr>
            <p:ph type="title"/>
          </p:nvPr>
        </p:nvSpPr>
        <p:spPr>
          <a:xfrm>
            <a:off x="280193" y="309824"/>
            <a:ext cx="5293577" cy="264642"/>
          </a:xfrm>
        </p:spPr>
        <p:txBody>
          <a:bodyPr/>
          <a:lstStyle/>
          <a:p>
            <a:r>
              <a:rPr lang="en-US" dirty="0"/>
              <a:t>Embed Digital Awareness in Campus Strategies</a:t>
            </a:r>
          </a:p>
        </p:txBody>
      </p:sp>
      <p:sp>
        <p:nvSpPr>
          <p:cNvPr id="77" name="Text Placeholder 3">
            <a:extLst>
              <a:ext uri="{FF2B5EF4-FFF2-40B4-BE49-F238E27FC236}">
                <a16:creationId xmlns:a16="http://schemas.microsoft.com/office/drawing/2014/main" id="{0483C7AF-AA88-414B-8FF2-1F0535247FDB}"/>
              </a:ext>
            </a:extLst>
          </p:cNvPr>
          <p:cNvSpPr txBox="1">
            <a:spLocks/>
          </p:cNvSpPr>
          <p:nvPr/>
        </p:nvSpPr>
        <p:spPr bwMode="gray">
          <a:xfrm>
            <a:off x="4841010" y="4670856"/>
            <a:ext cx="1292716"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EAB interviews and analysis.</a:t>
            </a:r>
          </a:p>
        </p:txBody>
      </p:sp>
      <p:sp>
        <p:nvSpPr>
          <p:cNvPr id="85" name="TextBox 1">
            <a:extLst>
              <a:ext uri="{FF2B5EF4-FFF2-40B4-BE49-F238E27FC236}">
                <a16:creationId xmlns:a16="http://schemas.microsoft.com/office/drawing/2014/main" id="{CFA95BFC-706B-4DD9-846B-7C590BDAB189}"/>
              </a:ext>
            </a:extLst>
          </p:cNvPr>
          <p:cNvSpPr txBox="1"/>
          <p:nvPr/>
        </p:nvSpPr>
        <p:spPr bwMode="gray">
          <a:xfrm>
            <a:off x="296574" y="2961291"/>
            <a:ext cx="727244" cy="73866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pPr>
            <a:r>
              <a:rPr lang="en-US" sz="800" i="1" dirty="0"/>
              <a:t>How do we incentivize instructors to experiment with pedagogy?</a:t>
            </a:r>
          </a:p>
        </p:txBody>
      </p:sp>
      <p:sp>
        <p:nvSpPr>
          <p:cNvPr id="86" name="TextBox 85">
            <a:extLst>
              <a:ext uri="{FF2B5EF4-FFF2-40B4-BE49-F238E27FC236}">
                <a16:creationId xmlns:a16="http://schemas.microsoft.com/office/drawing/2014/main" id="{4DEB20EF-2CEF-4902-9D5C-BA0A9CC4B955}"/>
              </a:ext>
            </a:extLst>
          </p:cNvPr>
          <p:cNvSpPr txBox="1"/>
          <p:nvPr/>
        </p:nvSpPr>
        <p:spPr bwMode="gray">
          <a:xfrm>
            <a:off x="1281072" y="3400639"/>
            <a:ext cx="521212" cy="127755"/>
          </a:xfrm>
          <a:prstGeom prst="rect">
            <a:avLst/>
          </a:prstGeom>
          <a:noFill/>
        </p:spPr>
        <p:txBody>
          <a:bodyPr wrap="square" lIns="0" tIns="0" rIns="0" bIns="0" rtlCol="0">
            <a:spAutoFit/>
          </a:bodyPr>
          <a:lstStyle/>
          <a:p>
            <a:pPr algn="ctr"/>
            <a:r>
              <a:rPr lang="en-US" sz="900" b="1" dirty="0"/>
              <a:t>CIO</a:t>
            </a:r>
          </a:p>
        </p:txBody>
      </p:sp>
      <p:sp>
        <p:nvSpPr>
          <p:cNvPr id="87" name="TextBox 86">
            <a:extLst>
              <a:ext uri="{FF2B5EF4-FFF2-40B4-BE49-F238E27FC236}">
                <a16:creationId xmlns:a16="http://schemas.microsoft.com/office/drawing/2014/main" id="{0A7195AF-1040-46D6-BB82-7456C64CE1FA}"/>
              </a:ext>
            </a:extLst>
          </p:cNvPr>
          <p:cNvSpPr txBox="1"/>
          <p:nvPr/>
        </p:nvSpPr>
        <p:spPr bwMode="gray">
          <a:xfrm>
            <a:off x="2021777" y="3400639"/>
            <a:ext cx="974733" cy="255512"/>
          </a:xfrm>
          <a:prstGeom prst="rect">
            <a:avLst/>
          </a:prstGeom>
          <a:noFill/>
        </p:spPr>
        <p:txBody>
          <a:bodyPr wrap="square" lIns="0" tIns="0" rIns="0" bIns="0" rtlCol="0">
            <a:spAutoFit/>
          </a:bodyPr>
          <a:lstStyle/>
          <a:p>
            <a:pPr algn="ctr"/>
            <a:r>
              <a:rPr lang="en-US" sz="900" b="1" dirty="0"/>
              <a:t>VP</a:t>
            </a:r>
          </a:p>
          <a:p>
            <a:pPr algn="ctr"/>
            <a:r>
              <a:rPr lang="en-US" sz="900" b="1" dirty="0"/>
              <a:t>Student Affairs</a:t>
            </a:r>
          </a:p>
        </p:txBody>
      </p:sp>
      <p:sp>
        <p:nvSpPr>
          <p:cNvPr id="88" name="TextBox 87">
            <a:extLst>
              <a:ext uri="{FF2B5EF4-FFF2-40B4-BE49-F238E27FC236}">
                <a16:creationId xmlns:a16="http://schemas.microsoft.com/office/drawing/2014/main" id="{3CE253A5-41BE-4011-9DDC-C0B89686E083}"/>
              </a:ext>
            </a:extLst>
          </p:cNvPr>
          <p:cNvSpPr txBox="1"/>
          <p:nvPr/>
        </p:nvSpPr>
        <p:spPr bwMode="gray">
          <a:xfrm>
            <a:off x="1185791" y="1942306"/>
            <a:ext cx="711810" cy="127755"/>
          </a:xfrm>
          <a:prstGeom prst="rect">
            <a:avLst/>
          </a:prstGeom>
          <a:noFill/>
        </p:spPr>
        <p:txBody>
          <a:bodyPr wrap="square" lIns="0" tIns="0" rIns="0" bIns="0" rtlCol="0">
            <a:spAutoFit/>
          </a:bodyPr>
          <a:lstStyle/>
          <a:p>
            <a:pPr algn="ctr"/>
            <a:r>
              <a:rPr lang="en-US" sz="900" b="1" dirty="0"/>
              <a:t>CBO</a:t>
            </a:r>
          </a:p>
        </p:txBody>
      </p:sp>
      <p:sp>
        <p:nvSpPr>
          <p:cNvPr id="89" name="TextBox 88">
            <a:extLst>
              <a:ext uri="{FF2B5EF4-FFF2-40B4-BE49-F238E27FC236}">
                <a16:creationId xmlns:a16="http://schemas.microsoft.com/office/drawing/2014/main" id="{94213F7A-F580-4549-B6F4-B7A2874953E5}"/>
              </a:ext>
            </a:extLst>
          </p:cNvPr>
          <p:cNvSpPr txBox="1"/>
          <p:nvPr/>
        </p:nvSpPr>
        <p:spPr bwMode="gray">
          <a:xfrm>
            <a:off x="2018993" y="1814550"/>
            <a:ext cx="955031" cy="255512"/>
          </a:xfrm>
          <a:prstGeom prst="rect">
            <a:avLst/>
          </a:prstGeom>
          <a:noFill/>
        </p:spPr>
        <p:txBody>
          <a:bodyPr wrap="square" lIns="0" tIns="0" rIns="0" bIns="0" rtlCol="0">
            <a:spAutoFit/>
          </a:bodyPr>
          <a:lstStyle/>
          <a:p>
            <a:pPr algn="ctr"/>
            <a:r>
              <a:rPr lang="en-US" sz="900" b="1" dirty="0"/>
              <a:t>Enrollment Management</a:t>
            </a:r>
          </a:p>
        </p:txBody>
      </p:sp>
      <p:sp>
        <p:nvSpPr>
          <p:cNvPr id="90" name="TextBox 89">
            <a:extLst>
              <a:ext uri="{FF2B5EF4-FFF2-40B4-BE49-F238E27FC236}">
                <a16:creationId xmlns:a16="http://schemas.microsoft.com/office/drawing/2014/main" id="{D3F91C88-0289-460C-9F29-45C4ED557302}"/>
              </a:ext>
            </a:extLst>
          </p:cNvPr>
          <p:cNvSpPr txBox="1"/>
          <p:nvPr/>
        </p:nvSpPr>
        <p:spPr bwMode="gray">
          <a:xfrm>
            <a:off x="462384" y="2344898"/>
            <a:ext cx="625007" cy="138499"/>
          </a:xfrm>
          <a:prstGeom prst="rect">
            <a:avLst/>
          </a:prstGeom>
          <a:noFill/>
        </p:spPr>
        <p:txBody>
          <a:bodyPr wrap="square" lIns="0" tIns="0" rIns="0" bIns="0" rtlCol="0">
            <a:spAutoFit/>
          </a:bodyPr>
          <a:lstStyle/>
          <a:p>
            <a:r>
              <a:rPr lang="en-US" sz="900" b="1" dirty="0"/>
              <a:t>Provost</a:t>
            </a:r>
          </a:p>
        </p:txBody>
      </p:sp>
      <p:sp>
        <p:nvSpPr>
          <p:cNvPr id="92" name="TextBox 1">
            <a:extLst>
              <a:ext uri="{FF2B5EF4-FFF2-40B4-BE49-F238E27FC236}">
                <a16:creationId xmlns:a16="http://schemas.microsoft.com/office/drawing/2014/main" id="{AF69F1C7-F35A-409F-B2DB-20DBA781F0E7}"/>
              </a:ext>
            </a:extLst>
          </p:cNvPr>
          <p:cNvSpPr txBox="1"/>
          <p:nvPr/>
        </p:nvSpPr>
        <p:spPr bwMode="gray">
          <a:xfrm>
            <a:off x="1812779" y="4162250"/>
            <a:ext cx="1262926" cy="36933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pPr>
            <a:r>
              <a:rPr lang="en-US" sz="800" i="1" dirty="0"/>
              <a:t>How do we put student needs at the center of </a:t>
            </a:r>
            <a:br>
              <a:rPr lang="en-US" sz="800" i="1" dirty="0"/>
            </a:br>
            <a:r>
              <a:rPr lang="en-US" sz="800" i="1" dirty="0"/>
              <a:t>what we do?</a:t>
            </a:r>
          </a:p>
        </p:txBody>
      </p:sp>
      <p:sp>
        <p:nvSpPr>
          <p:cNvPr id="93" name="TextBox 1">
            <a:extLst>
              <a:ext uri="{FF2B5EF4-FFF2-40B4-BE49-F238E27FC236}">
                <a16:creationId xmlns:a16="http://schemas.microsoft.com/office/drawing/2014/main" id="{E1B25B12-4E81-4265-9DF4-09F9DB6C57DF}"/>
              </a:ext>
            </a:extLst>
          </p:cNvPr>
          <p:cNvSpPr txBox="1"/>
          <p:nvPr/>
        </p:nvSpPr>
        <p:spPr bwMode="gray">
          <a:xfrm>
            <a:off x="599394" y="1350353"/>
            <a:ext cx="1193828" cy="24622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pPr>
            <a:r>
              <a:rPr lang="en-US" sz="800" i="1" dirty="0"/>
              <a:t>How can we address inefficiencies?</a:t>
            </a:r>
          </a:p>
        </p:txBody>
      </p:sp>
      <p:sp>
        <p:nvSpPr>
          <p:cNvPr id="94" name="TextBox 1">
            <a:extLst>
              <a:ext uri="{FF2B5EF4-FFF2-40B4-BE49-F238E27FC236}">
                <a16:creationId xmlns:a16="http://schemas.microsoft.com/office/drawing/2014/main" id="{69EA16FA-7AEE-4397-AFF3-FBF3ECF01E3A}"/>
              </a:ext>
            </a:extLst>
          </p:cNvPr>
          <p:cNvSpPr txBox="1"/>
          <p:nvPr/>
        </p:nvSpPr>
        <p:spPr bwMode="gray">
          <a:xfrm>
            <a:off x="2056922" y="1031034"/>
            <a:ext cx="1219565" cy="24622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pPr>
            <a:r>
              <a:rPr lang="en-US" sz="800" i="1" dirty="0"/>
              <a:t>How do we create buzz at the recruitment fair?</a:t>
            </a:r>
          </a:p>
        </p:txBody>
      </p:sp>
      <p:sp>
        <p:nvSpPr>
          <p:cNvPr id="96" name="Freeform 85">
            <a:extLst>
              <a:ext uri="{FF2B5EF4-FFF2-40B4-BE49-F238E27FC236}">
                <a16:creationId xmlns:a16="http://schemas.microsoft.com/office/drawing/2014/main" id="{C05760A8-4C4E-47F6-984C-32A3A1A5B8AD}"/>
              </a:ext>
            </a:extLst>
          </p:cNvPr>
          <p:cNvSpPr/>
          <p:nvPr/>
        </p:nvSpPr>
        <p:spPr bwMode="gray">
          <a:xfrm rot="10800000" flipV="1">
            <a:off x="1440165" y="1574584"/>
            <a:ext cx="102991" cy="34521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2700" cap="flat" cmpd="sng" algn="ctr">
            <a:solidFill>
              <a:schemeClr val="accent3"/>
            </a:solidFill>
            <a:prstDash val="solid"/>
            <a:miter lim="800000"/>
            <a:headEnd type="none" w="med" len="med"/>
            <a:tailEnd type="oval" w="sm" len="sm"/>
          </a:ln>
          <a:effectLst/>
        </p:spPr>
        <p:txBody>
          <a:bodyPr vert="horz" wrap="square" lIns="91266" tIns="45626" rIns="91266" bIns="4562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1027"/>
            <a:endParaRPr lang="en-US" sz="1000" b="1" dirty="0">
              <a:solidFill>
                <a:schemeClr val="bg2"/>
              </a:solidFill>
              <a:latin typeface="+mn-lt"/>
            </a:endParaRPr>
          </a:p>
        </p:txBody>
      </p:sp>
      <p:cxnSp>
        <p:nvCxnSpPr>
          <p:cNvPr id="98" name="Straight Connector 97">
            <a:extLst>
              <a:ext uri="{FF2B5EF4-FFF2-40B4-BE49-F238E27FC236}">
                <a16:creationId xmlns:a16="http://schemas.microsoft.com/office/drawing/2014/main" id="{8449411F-CDD7-47A3-864E-F3ACAB7F64CB}"/>
              </a:ext>
            </a:extLst>
          </p:cNvPr>
          <p:cNvCxnSpPr>
            <a:cxnSpLocks/>
          </p:cNvCxnSpPr>
          <p:nvPr/>
        </p:nvCxnSpPr>
        <p:spPr bwMode="gray">
          <a:xfrm>
            <a:off x="687887" y="2512130"/>
            <a:ext cx="0" cy="366234"/>
          </a:xfrm>
          <a:prstGeom prst="line">
            <a:avLst/>
          </a:prstGeom>
          <a:solidFill>
            <a:schemeClr val="accent1"/>
          </a:solidFill>
          <a:ln w="12700" cap="flat" cmpd="sng" algn="ctr">
            <a:solidFill>
              <a:schemeClr val="accent3"/>
            </a:solidFill>
            <a:prstDash val="solid"/>
            <a:miter lim="800000"/>
            <a:headEnd type="none" w="med" len="med"/>
            <a:tailEnd type="oval" w="sm" len="sm"/>
          </a:ln>
          <a:effectLst/>
        </p:spPr>
      </p:cxnSp>
      <p:grpSp>
        <p:nvGrpSpPr>
          <p:cNvPr id="101" name="Group 100">
            <a:extLst>
              <a:ext uri="{FF2B5EF4-FFF2-40B4-BE49-F238E27FC236}">
                <a16:creationId xmlns:a16="http://schemas.microsoft.com/office/drawing/2014/main" id="{13FB4E43-3F03-485A-A694-D18BFA6B8712}"/>
              </a:ext>
            </a:extLst>
          </p:cNvPr>
          <p:cNvGrpSpPr/>
          <p:nvPr/>
        </p:nvGrpSpPr>
        <p:grpSpPr>
          <a:xfrm>
            <a:off x="798009" y="2110321"/>
            <a:ext cx="2402391" cy="1247311"/>
            <a:chOff x="2761611" y="1773613"/>
            <a:chExt cx="2706810" cy="1352205"/>
          </a:xfrm>
        </p:grpSpPr>
        <p:sp>
          <p:nvSpPr>
            <p:cNvPr id="102" name="Rectangle 101">
              <a:extLst>
                <a:ext uri="{FF2B5EF4-FFF2-40B4-BE49-F238E27FC236}">
                  <a16:creationId xmlns:a16="http://schemas.microsoft.com/office/drawing/2014/main" id="{4E79EE12-8308-4A8F-AA26-91ECC1D2D96A}"/>
                </a:ext>
              </a:extLst>
            </p:cNvPr>
            <p:cNvSpPr/>
            <p:nvPr/>
          </p:nvSpPr>
          <p:spPr bwMode="gray">
            <a:xfrm rot="5400000">
              <a:off x="5113227" y="2375241"/>
              <a:ext cx="275171" cy="15422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3" name="Group 102">
              <a:extLst>
                <a:ext uri="{FF2B5EF4-FFF2-40B4-BE49-F238E27FC236}">
                  <a16:creationId xmlns:a16="http://schemas.microsoft.com/office/drawing/2014/main" id="{79F00D50-DC3E-41AD-B735-3EE3084D2705}"/>
                </a:ext>
              </a:extLst>
            </p:cNvPr>
            <p:cNvGrpSpPr/>
            <p:nvPr/>
          </p:nvGrpSpPr>
          <p:grpSpPr>
            <a:xfrm>
              <a:off x="2761611" y="1773613"/>
              <a:ext cx="2706810" cy="1352205"/>
              <a:chOff x="2761611" y="1773613"/>
              <a:chExt cx="2706810" cy="1352205"/>
            </a:xfrm>
          </p:grpSpPr>
          <p:sp>
            <p:nvSpPr>
              <p:cNvPr id="104" name="Rectangle 103">
                <a:extLst>
                  <a:ext uri="{FF2B5EF4-FFF2-40B4-BE49-F238E27FC236}">
                    <a16:creationId xmlns:a16="http://schemas.microsoft.com/office/drawing/2014/main" id="{4C4A7DD1-52D3-4422-89BA-CC5D5678C679}"/>
                  </a:ext>
                </a:extLst>
              </p:cNvPr>
              <p:cNvSpPr/>
              <p:nvPr/>
            </p:nvSpPr>
            <p:spPr bwMode="gray">
              <a:xfrm rot="5400000">
                <a:off x="2825572" y="2381468"/>
                <a:ext cx="275171" cy="15422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Rectangle 104">
                <a:extLst>
                  <a:ext uri="{FF2B5EF4-FFF2-40B4-BE49-F238E27FC236}">
                    <a16:creationId xmlns:a16="http://schemas.microsoft.com/office/drawing/2014/main" id="{08AC3E7E-4427-4818-9413-6582714940AC}"/>
                  </a:ext>
                </a:extLst>
              </p:cNvPr>
              <p:cNvSpPr/>
              <p:nvPr/>
            </p:nvSpPr>
            <p:spPr bwMode="gray">
              <a:xfrm>
                <a:off x="3464672" y="2830855"/>
                <a:ext cx="275171" cy="15422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a:extLst>
                  <a:ext uri="{FF2B5EF4-FFF2-40B4-BE49-F238E27FC236}">
                    <a16:creationId xmlns:a16="http://schemas.microsoft.com/office/drawing/2014/main" id="{29F0997C-C37F-4025-B8DD-6CFA6AD98BDC}"/>
                  </a:ext>
                </a:extLst>
              </p:cNvPr>
              <p:cNvSpPr/>
              <p:nvPr/>
            </p:nvSpPr>
            <p:spPr bwMode="gray">
              <a:xfrm>
                <a:off x="4552514" y="2830855"/>
                <a:ext cx="275171" cy="15422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Rectangle 106">
                <a:extLst>
                  <a:ext uri="{FF2B5EF4-FFF2-40B4-BE49-F238E27FC236}">
                    <a16:creationId xmlns:a16="http://schemas.microsoft.com/office/drawing/2014/main" id="{3F47FE5E-65D2-4820-AF19-53263CC0A2A0}"/>
                  </a:ext>
                </a:extLst>
              </p:cNvPr>
              <p:cNvSpPr/>
              <p:nvPr/>
            </p:nvSpPr>
            <p:spPr bwMode="gray">
              <a:xfrm>
                <a:off x="3461930" y="1898519"/>
                <a:ext cx="275171" cy="15422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a:extLst>
                  <a:ext uri="{FF2B5EF4-FFF2-40B4-BE49-F238E27FC236}">
                    <a16:creationId xmlns:a16="http://schemas.microsoft.com/office/drawing/2014/main" id="{A5B7B0A6-485C-4DD9-9CCA-76B399CD4AF1}"/>
                  </a:ext>
                </a:extLst>
              </p:cNvPr>
              <p:cNvSpPr/>
              <p:nvPr/>
            </p:nvSpPr>
            <p:spPr bwMode="gray">
              <a:xfrm>
                <a:off x="4552514" y="1898519"/>
                <a:ext cx="275171" cy="15422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a:extLst>
                  <a:ext uri="{FF2B5EF4-FFF2-40B4-BE49-F238E27FC236}">
                    <a16:creationId xmlns:a16="http://schemas.microsoft.com/office/drawing/2014/main" id="{6A5FACE4-97A6-4010-A424-472609CF2FD8}"/>
                  </a:ext>
                </a:extLst>
              </p:cNvPr>
              <p:cNvSpPr/>
              <p:nvPr/>
            </p:nvSpPr>
            <p:spPr bwMode="gray">
              <a:xfrm>
                <a:off x="3016033" y="2031073"/>
                <a:ext cx="2196655" cy="842567"/>
              </a:xfrm>
              <a:prstGeom prst="rect">
                <a:avLst/>
              </a:prstGeom>
              <a:solidFill>
                <a:schemeClr val="accent5"/>
              </a:solidFill>
              <a:ln w="19050" cap="flat" cmpd="sng" algn="ctr">
                <a:noFill/>
                <a:prstDash val="solid"/>
                <a:miter lim="800000"/>
              </a:ln>
              <a:effectLst/>
            </p:spPr>
            <p:txBody>
              <a:bodyPr rot="0" spcFirstLastPara="0" vert="horz" wrap="square" lIns="91266" tIns="45626" rIns="91266" bIns="45626" numCol="1" spcCol="0" rtlCol="0" fromWordArt="0" anchor="t" anchorCtr="0" forceAA="0" compatLnSpc="1">
                <a:prstTxWarp prst="textNoShape">
                  <a:avLst/>
                </a:prstTxWarp>
                <a:noAutofit/>
              </a:bodyPr>
              <a:lstStyle/>
              <a:p>
                <a:pPr algn="ctr"/>
                <a:endParaRPr lang="en-US" sz="1000" dirty="0"/>
              </a:p>
            </p:txBody>
          </p:sp>
          <p:sp>
            <p:nvSpPr>
              <p:cNvPr id="110" name="Rectangle 109">
                <a:extLst>
                  <a:ext uri="{FF2B5EF4-FFF2-40B4-BE49-F238E27FC236}">
                    <a16:creationId xmlns:a16="http://schemas.microsoft.com/office/drawing/2014/main" id="{6C2B4368-EE00-4DAD-8FA9-3EB57BBD94A2}"/>
                  </a:ext>
                </a:extLst>
              </p:cNvPr>
              <p:cNvSpPr/>
              <p:nvPr/>
            </p:nvSpPr>
            <p:spPr bwMode="gray">
              <a:xfrm>
                <a:off x="3110043" y="2298468"/>
                <a:ext cx="2008634" cy="307777"/>
              </a:xfrm>
              <a:prstGeom prst="rect">
                <a:avLst/>
              </a:prstGeom>
            </p:spPr>
            <p:txBody>
              <a:bodyPr wrap="square" lIns="0" tIns="0" rIns="0" bIns="0">
                <a:spAutoFit/>
              </a:bodyPr>
              <a:lstStyle/>
              <a:p>
                <a:pPr algn="ctr"/>
                <a:r>
                  <a:rPr lang="en-US" sz="1000" b="1" i="1" dirty="0">
                    <a:solidFill>
                      <a:schemeClr val="bg1"/>
                    </a:solidFill>
                  </a:rPr>
                  <a:t>Campus Executives Meeting: Digital Strategy</a:t>
                </a:r>
              </a:p>
            </p:txBody>
          </p:sp>
          <p:pic>
            <p:nvPicPr>
              <p:cNvPr id="111" name="Picture 110">
                <a:extLst>
                  <a:ext uri="{FF2B5EF4-FFF2-40B4-BE49-F238E27FC236}">
                    <a16:creationId xmlns:a16="http://schemas.microsoft.com/office/drawing/2014/main" id="{DE822245-B472-4F7F-9D13-AF4226C7B65F}"/>
                  </a:ext>
                </a:extLst>
              </p:cNvPr>
              <p:cNvPicPr>
                <a:picLocks noChangeAspect="1"/>
              </p:cNvPicPr>
              <p:nvPr/>
            </p:nvPicPr>
            <p:blipFill>
              <a:blip r:embed="rId3"/>
              <a:stretch>
                <a:fillRect/>
              </a:stretch>
            </p:blipFill>
            <p:spPr>
              <a:xfrm>
                <a:off x="2761611" y="2269476"/>
                <a:ext cx="364545" cy="365760"/>
              </a:xfrm>
              <a:prstGeom prst="rect">
                <a:avLst/>
              </a:prstGeom>
            </p:spPr>
          </p:pic>
          <p:pic>
            <p:nvPicPr>
              <p:cNvPr id="112" name="Picture 111">
                <a:extLst>
                  <a:ext uri="{FF2B5EF4-FFF2-40B4-BE49-F238E27FC236}">
                    <a16:creationId xmlns:a16="http://schemas.microsoft.com/office/drawing/2014/main" id="{B58B3300-98EE-4873-ADC1-583C854AC672}"/>
                  </a:ext>
                </a:extLst>
              </p:cNvPr>
              <p:cNvPicPr>
                <a:picLocks noChangeAspect="1"/>
              </p:cNvPicPr>
              <p:nvPr/>
            </p:nvPicPr>
            <p:blipFill>
              <a:blip r:embed="rId3"/>
              <a:stretch>
                <a:fillRect/>
              </a:stretch>
            </p:blipFill>
            <p:spPr>
              <a:xfrm rot="5400000">
                <a:off x="3417244" y="1773006"/>
                <a:ext cx="364545" cy="365760"/>
              </a:xfrm>
              <a:prstGeom prst="rect">
                <a:avLst/>
              </a:prstGeom>
            </p:spPr>
          </p:pic>
          <p:pic>
            <p:nvPicPr>
              <p:cNvPr id="113" name="Picture 112">
                <a:extLst>
                  <a:ext uri="{FF2B5EF4-FFF2-40B4-BE49-F238E27FC236}">
                    <a16:creationId xmlns:a16="http://schemas.microsoft.com/office/drawing/2014/main" id="{6A3E27B5-7DB8-45CE-8757-017CF65FDBE7}"/>
                  </a:ext>
                </a:extLst>
              </p:cNvPr>
              <p:cNvPicPr>
                <a:picLocks noChangeAspect="1"/>
              </p:cNvPicPr>
              <p:nvPr/>
            </p:nvPicPr>
            <p:blipFill>
              <a:blip r:embed="rId3"/>
              <a:stretch>
                <a:fillRect/>
              </a:stretch>
            </p:blipFill>
            <p:spPr>
              <a:xfrm rot="5400000">
                <a:off x="4501946" y="1773006"/>
                <a:ext cx="364545" cy="365760"/>
              </a:xfrm>
              <a:prstGeom prst="rect">
                <a:avLst/>
              </a:prstGeom>
            </p:spPr>
          </p:pic>
          <p:pic>
            <p:nvPicPr>
              <p:cNvPr id="114" name="Picture 113">
                <a:extLst>
                  <a:ext uri="{FF2B5EF4-FFF2-40B4-BE49-F238E27FC236}">
                    <a16:creationId xmlns:a16="http://schemas.microsoft.com/office/drawing/2014/main" id="{9BF49798-F9CA-4C8F-87D6-568EB52C620A}"/>
                  </a:ext>
                </a:extLst>
              </p:cNvPr>
              <p:cNvPicPr>
                <a:picLocks noChangeAspect="1"/>
              </p:cNvPicPr>
              <p:nvPr/>
            </p:nvPicPr>
            <p:blipFill>
              <a:blip r:embed="rId3"/>
              <a:stretch>
                <a:fillRect/>
              </a:stretch>
            </p:blipFill>
            <p:spPr>
              <a:xfrm rot="16200000">
                <a:off x="4501946" y="2760666"/>
                <a:ext cx="364545" cy="365760"/>
              </a:xfrm>
              <a:prstGeom prst="rect">
                <a:avLst/>
              </a:prstGeom>
            </p:spPr>
          </p:pic>
          <p:pic>
            <p:nvPicPr>
              <p:cNvPr id="115" name="Picture 114">
                <a:extLst>
                  <a:ext uri="{FF2B5EF4-FFF2-40B4-BE49-F238E27FC236}">
                    <a16:creationId xmlns:a16="http://schemas.microsoft.com/office/drawing/2014/main" id="{00DAB3C5-0D5B-44F1-9F30-F6BD63C66EAA}"/>
                  </a:ext>
                </a:extLst>
              </p:cNvPr>
              <p:cNvPicPr>
                <a:picLocks noChangeAspect="1"/>
              </p:cNvPicPr>
              <p:nvPr/>
            </p:nvPicPr>
            <p:blipFill>
              <a:blip r:embed="rId3"/>
              <a:stretch>
                <a:fillRect/>
              </a:stretch>
            </p:blipFill>
            <p:spPr>
              <a:xfrm rot="16200000">
                <a:off x="3417244" y="2760666"/>
                <a:ext cx="364545" cy="365760"/>
              </a:xfrm>
              <a:prstGeom prst="rect">
                <a:avLst/>
              </a:prstGeom>
            </p:spPr>
          </p:pic>
          <p:pic>
            <p:nvPicPr>
              <p:cNvPr id="116" name="Picture 115">
                <a:extLst>
                  <a:ext uri="{FF2B5EF4-FFF2-40B4-BE49-F238E27FC236}">
                    <a16:creationId xmlns:a16="http://schemas.microsoft.com/office/drawing/2014/main" id="{BEF95110-5E56-42B1-A4CB-347D9828242A}"/>
                  </a:ext>
                </a:extLst>
              </p:cNvPr>
              <p:cNvPicPr>
                <a:picLocks noChangeAspect="1"/>
              </p:cNvPicPr>
              <p:nvPr/>
            </p:nvPicPr>
            <p:blipFill>
              <a:blip r:embed="rId3"/>
              <a:stretch>
                <a:fillRect/>
              </a:stretch>
            </p:blipFill>
            <p:spPr>
              <a:xfrm rot="10800000">
                <a:off x="5103876" y="2269476"/>
                <a:ext cx="364545" cy="365760"/>
              </a:xfrm>
              <a:prstGeom prst="rect">
                <a:avLst/>
              </a:prstGeom>
            </p:spPr>
          </p:pic>
        </p:grpSp>
      </p:grpSp>
      <p:sp>
        <p:nvSpPr>
          <p:cNvPr id="46" name="TextBox 1">
            <a:extLst>
              <a:ext uri="{FF2B5EF4-FFF2-40B4-BE49-F238E27FC236}">
                <a16:creationId xmlns:a16="http://schemas.microsoft.com/office/drawing/2014/main" id="{EBE3541E-BAA7-4BE9-BCFC-AB57F5914A13}"/>
              </a:ext>
            </a:extLst>
          </p:cNvPr>
          <p:cNvSpPr txBox="1"/>
          <p:nvPr/>
        </p:nvSpPr>
        <p:spPr bwMode="gray">
          <a:xfrm>
            <a:off x="687887" y="3924237"/>
            <a:ext cx="974734" cy="36933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pPr>
            <a:r>
              <a:rPr lang="en-US" sz="800" i="1" dirty="0"/>
              <a:t>How can we support innovation across campus?</a:t>
            </a:r>
          </a:p>
        </p:txBody>
      </p:sp>
      <p:grpSp>
        <p:nvGrpSpPr>
          <p:cNvPr id="15" name="Group 14">
            <a:extLst>
              <a:ext uri="{FF2B5EF4-FFF2-40B4-BE49-F238E27FC236}">
                <a16:creationId xmlns:a16="http://schemas.microsoft.com/office/drawing/2014/main" id="{13684596-3516-4800-A110-89CFC46D97B4}"/>
              </a:ext>
            </a:extLst>
          </p:cNvPr>
          <p:cNvGrpSpPr/>
          <p:nvPr/>
        </p:nvGrpSpPr>
        <p:grpSpPr>
          <a:xfrm>
            <a:off x="3449265" y="1542242"/>
            <a:ext cx="2638807" cy="2410686"/>
            <a:chOff x="3449265" y="1542242"/>
            <a:chExt cx="2638807" cy="2410686"/>
          </a:xfrm>
        </p:grpSpPr>
        <p:sp>
          <p:nvSpPr>
            <p:cNvPr id="47" name="Rectangle 46">
              <a:extLst>
                <a:ext uri="{FF2B5EF4-FFF2-40B4-BE49-F238E27FC236}">
                  <a16:creationId xmlns:a16="http://schemas.microsoft.com/office/drawing/2014/main" id="{CCB29A9D-5D19-4E65-9ED1-DBB5C9DD33DD}"/>
                </a:ext>
              </a:extLst>
            </p:cNvPr>
            <p:cNvSpPr/>
            <p:nvPr/>
          </p:nvSpPr>
          <p:spPr bwMode="gray">
            <a:xfrm>
              <a:off x="3449265" y="1542242"/>
              <a:ext cx="2638807" cy="2410686"/>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11" name="Group 10">
              <a:extLst>
                <a:ext uri="{FF2B5EF4-FFF2-40B4-BE49-F238E27FC236}">
                  <a16:creationId xmlns:a16="http://schemas.microsoft.com/office/drawing/2014/main" id="{1819AEA4-1495-49FE-B09B-68EC75367F3A}"/>
                </a:ext>
              </a:extLst>
            </p:cNvPr>
            <p:cNvGrpSpPr/>
            <p:nvPr/>
          </p:nvGrpSpPr>
          <p:grpSpPr>
            <a:xfrm>
              <a:off x="3474605" y="1702337"/>
              <a:ext cx="2588126" cy="2090496"/>
              <a:chOff x="3489209" y="1636274"/>
              <a:chExt cx="2588126" cy="2090496"/>
            </a:xfrm>
          </p:grpSpPr>
          <p:sp>
            <p:nvSpPr>
              <p:cNvPr id="48" name="TextBox 47">
                <a:extLst>
                  <a:ext uri="{FF2B5EF4-FFF2-40B4-BE49-F238E27FC236}">
                    <a16:creationId xmlns:a16="http://schemas.microsoft.com/office/drawing/2014/main" id="{DC4FEAF8-A9F6-4023-9CE2-5FC7EEF7EEF3}"/>
                  </a:ext>
                </a:extLst>
              </p:cNvPr>
              <p:cNvSpPr txBox="1"/>
              <p:nvPr/>
            </p:nvSpPr>
            <p:spPr bwMode="gray">
              <a:xfrm>
                <a:off x="3489209" y="1636274"/>
                <a:ext cx="2588126" cy="461665"/>
              </a:xfrm>
              <a:prstGeom prst="rect">
                <a:avLst/>
              </a:prstGeom>
              <a:noFill/>
            </p:spPr>
            <p:txBody>
              <a:bodyPr wrap="square" lIns="0" tIns="0" rIns="0" bIns="0" rtlCol="0">
                <a:spAutoFit/>
              </a:bodyPr>
              <a:lstStyle/>
              <a:p>
                <a:pPr algn="ctr">
                  <a:spcBef>
                    <a:spcPts val="500"/>
                  </a:spcBef>
                </a:pPr>
                <a:r>
                  <a:rPr lang="en-US" sz="1000" b="1" dirty="0"/>
                  <a:t>Foundational Questions for Embedding Digital Perspectives in Campus Strategy Conversations</a:t>
                </a:r>
              </a:p>
            </p:txBody>
          </p:sp>
          <p:sp>
            <p:nvSpPr>
              <p:cNvPr id="49" name="TextBox 48">
                <a:extLst>
                  <a:ext uri="{FF2B5EF4-FFF2-40B4-BE49-F238E27FC236}">
                    <a16:creationId xmlns:a16="http://schemas.microsoft.com/office/drawing/2014/main" id="{AAA78BBD-07A2-45C5-929C-6DCD7086EE76}"/>
                  </a:ext>
                </a:extLst>
              </p:cNvPr>
              <p:cNvSpPr txBox="1"/>
              <p:nvPr/>
            </p:nvSpPr>
            <p:spPr bwMode="gray">
              <a:xfrm>
                <a:off x="3526526" y="2239183"/>
                <a:ext cx="2513493" cy="1487587"/>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800" dirty="0"/>
                  <a:t>How do emerging technologies impact our strategic goals and objectives?</a:t>
                </a:r>
                <a:endParaRPr lang="en-US" sz="800" i="1" dirty="0"/>
              </a:p>
              <a:p>
                <a:pPr marL="118872" indent="-118872">
                  <a:spcBef>
                    <a:spcPts val="500"/>
                  </a:spcBef>
                  <a:buFont typeface="Arial" panose="020B0604020202020204" pitchFamily="34" charset="0"/>
                  <a:buChar char="•"/>
                </a:pPr>
                <a:r>
                  <a:rPr lang="en-US" sz="800" dirty="0"/>
                  <a:t>What are the core values and differentiators of our institution?</a:t>
                </a:r>
              </a:p>
              <a:p>
                <a:pPr marL="118872" indent="-118872">
                  <a:spcBef>
                    <a:spcPts val="500"/>
                  </a:spcBef>
                  <a:buFont typeface="Arial" panose="020B0604020202020204" pitchFamily="34" charset="0"/>
                  <a:buChar char="•"/>
                </a:pPr>
                <a:r>
                  <a:rPr lang="en-US" sz="800" dirty="0"/>
                  <a:t>Where do organizational silos hinder the creation of new solutions?</a:t>
                </a:r>
              </a:p>
              <a:p>
                <a:pPr marL="118872" indent="-118872">
                  <a:spcBef>
                    <a:spcPts val="500"/>
                  </a:spcBef>
                  <a:buFont typeface="Arial" panose="020B0604020202020204" pitchFamily="34" charset="0"/>
                  <a:buChar char="•"/>
                </a:pPr>
                <a:r>
                  <a:rPr lang="en-US" sz="800" dirty="0"/>
                  <a:t>How can we improve IT’s capacity to support ongoing digital projects?</a:t>
                </a:r>
              </a:p>
              <a:p>
                <a:pPr marL="118872" indent="-118872">
                  <a:spcBef>
                    <a:spcPts val="500"/>
                  </a:spcBef>
                  <a:buFont typeface="Arial" panose="020B0604020202020204" pitchFamily="34" charset="0"/>
                  <a:buChar char="•"/>
                </a:pPr>
                <a:r>
                  <a:rPr lang="en-US" sz="800" dirty="0"/>
                  <a:t>Where are we already innovating successfully, and can it work at scale?</a:t>
                </a:r>
                <a:endParaRPr lang="en-US" sz="700" dirty="0"/>
              </a:p>
            </p:txBody>
          </p:sp>
        </p:grpSp>
      </p:grpSp>
      <p:sp>
        <p:nvSpPr>
          <p:cNvPr id="55" name="Freeform 83">
            <a:extLst>
              <a:ext uri="{FF2B5EF4-FFF2-40B4-BE49-F238E27FC236}">
                <a16:creationId xmlns:a16="http://schemas.microsoft.com/office/drawing/2014/main" id="{48A6CBD1-76EF-49BA-BFCB-0CC5A220DF28}"/>
              </a:ext>
            </a:extLst>
          </p:cNvPr>
          <p:cNvSpPr/>
          <p:nvPr/>
        </p:nvSpPr>
        <p:spPr bwMode="gray">
          <a:xfrm flipH="1" flipV="1">
            <a:off x="1391652" y="3568825"/>
            <a:ext cx="102991" cy="40063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2700" cap="flat" cmpd="sng" algn="ctr">
            <a:solidFill>
              <a:schemeClr val="accent3"/>
            </a:solidFill>
            <a:prstDash val="solid"/>
            <a:miter lim="800000"/>
            <a:headEnd type="none" w="med" len="med"/>
            <a:tailEnd type="oval" w="sm" len="sm"/>
          </a:ln>
          <a:effectLst/>
        </p:spPr>
        <p:txBody>
          <a:bodyPr vert="horz" wrap="square" lIns="91266" tIns="45626" rIns="91266" bIns="4562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1027"/>
            <a:endParaRPr lang="en-US" sz="1000" b="1" dirty="0">
              <a:solidFill>
                <a:schemeClr val="bg2"/>
              </a:solidFill>
              <a:latin typeface="+mn-lt"/>
            </a:endParaRPr>
          </a:p>
        </p:txBody>
      </p:sp>
      <p:cxnSp>
        <p:nvCxnSpPr>
          <p:cNvPr id="57" name="Straight Connector 56">
            <a:extLst>
              <a:ext uri="{FF2B5EF4-FFF2-40B4-BE49-F238E27FC236}">
                <a16:creationId xmlns:a16="http://schemas.microsoft.com/office/drawing/2014/main" id="{6C6FB196-36BF-4DC1-BBF6-98B9FCAF7986}"/>
              </a:ext>
            </a:extLst>
          </p:cNvPr>
          <p:cNvCxnSpPr>
            <a:cxnSpLocks/>
          </p:cNvCxnSpPr>
          <p:nvPr/>
        </p:nvCxnSpPr>
        <p:spPr bwMode="gray">
          <a:xfrm>
            <a:off x="2488679" y="3699955"/>
            <a:ext cx="0" cy="366234"/>
          </a:xfrm>
          <a:prstGeom prst="line">
            <a:avLst/>
          </a:prstGeom>
          <a:solidFill>
            <a:schemeClr val="accent1"/>
          </a:solidFill>
          <a:ln w="12700" cap="flat" cmpd="sng" algn="ctr">
            <a:solidFill>
              <a:schemeClr val="accent3"/>
            </a:solidFill>
            <a:prstDash val="solid"/>
            <a:miter lim="800000"/>
            <a:headEnd type="none" w="med" len="med"/>
            <a:tailEnd type="oval" w="sm" len="sm"/>
          </a:ln>
          <a:effectLst/>
        </p:spPr>
      </p:cxnSp>
      <p:cxnSp>
        <p:nvCxnSpPr>
          <p:cNvPr id="58" name="Straight Connector 57">
            <a:extLst>
              <a:ext uri="{FF2B5EF4-FFF2-40B4-BE49-F238E27FC236}">
                <a16:creationId xmlns:a16="http://schemas.microsoft.com/office/drawing/2014/main" id="{1360963B-EC2B-4452-ABA3-6728087F4269}"/>
              </a:ext>
            </a:extLst>
          </p:cNvPr>
          <p:cNvCxnSpPr>
            <a:cxnSpLocks/>
          </p:cNvCxnSpPr>
          <p:nvPr/>
        </p:nvCxnSpPr>
        <p:spPr bwMode="gray">
          <a:xfrm flipV="1">
            <a:off x="2513781" y="1373316"/>
            <a:ext cx="0" cy="372273"/>
          </a:xfrm>
          <a:prstGeom prst="line">
            <a:avLst/>
          </a:prstGeom>
          <a:solidFill>
            <a:schemeClr val="accent1"/>
          </a:solidFill>
          <a:ln w="12700" cap="flat" cmpd="sng" algn="ctr">
            <a:solidFill>
              <a:schemeClr val="accent3"/>
            </a:solidFill>
            <a:prstDash val="solid"/>
            <a:miter lim="800000"/>
            <a:headEnd type="none" w="med" len="med"/>
            <a:tailEnd type="oval" w="sm" len="sm"/>
          </a:ln>
          <a:effectLst/>
        </p:spPr>
      </p:cxnSp>
    </p:spTree>
    <p:extLst>
      <p:ext uri="{BB962C8B-B14F-4D97-AF65-F5344CB8AC3E}">
        <p14:creationId xmlns:p14="http://schemas.microsoft.com/office/powerpoint/2010/main" val="382254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500F0C3-348E-4E0D-8443-ABD1CD218E0B}"/>
              </a:ext>
            </a:extLst>
          </p:cNvPr>
          <p:cNvCxnSpPr/>
          <p:nvPr/>
        </p:nvCxnSpPr>
        <p:spPr bwMode="gray">
          <a:xfrm>
            <a:off x="2602633" y="1894575"/>
            <a:ext cx="0" cy="64008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5" name="Straight Connector 14">
            <a:extLst>
              <a:ext uri="{FF2B5EF4-FFF2-40B4-BE49-F238E27FC236}">
                <a16:creationId xmlns:a16="http://schemas.microsoft.com/office/drawing/2014/main" id="{EF730FDF-19F1-47BE-9C58-50F2DE21D3B1}"/>
              </a:ext>
            </a:extLst>
          </p:cNvPr>
          <p:cNvCxnSpPr/>
          <p:nvPr/>
        </p:nvCxnSpPr>
        <p:spPr bwMode="gray">
          <a:xfrm>
            <a:off x="495498" y="1894575"/>
            <a:ext cx="0" cy="64008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1" name="Straight Connector 10">
            <a:extLst>
              <a:ext uri="{FF2B5EF4-FFF2-40B4-BE49-F238E27FC236}">
                <a16:creationId xmlns:a16="http://schemas.microsoft.com/office/drawing/2014/main" id="{E31202ED-6CE8-455E-B9AD-BB6881E7D361}"/>
              </a:ext>
            </a:extLst>
          </p:cNvPr>
          <p:cNvCxnSpPr/>
          <p:nvPr/>
        </p:nvCxnSpPr>
        <p:spPr bwMode="gray">
          <a:xfrm>
            <a:off x="4426140" y="1894575"/>
            <a:ext cx="0" cy="64008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pic>
        <p:nvPicPr>
          <p:cNvPr id="52" name="Picture 51" descr="A close up of a logo&#10;&#10;Description automatically generated">
            <a:extLst>
              <a:ext uri="{FF2B5EF4-FFF2-40B4-BE49-F238E27FC236}">
                <a16:creationId xmlns:a16="http://schemas.microsoft.com/office/drawing/2014/main" id="{E1BE604C-701F-4E28-A130-7CC236757395}"/>
              </a:ext>
            </a:extLst>
          </p:cNvPr>
          <p:cNvPicPr>
            <a:picLocks noChangeAspect="1"/>
          </p:cNvPicPr>
          <p:nvPr/>
        </p:nvPicPr>
        <p:blipFill>
          <a:blip r:embed="rId3"/>
          <a:stretch>
            <a:fillRect/>
          </a:stretch>
        </p:blipFill>
        <p:spPr>
          <a:xfrm>
            <a:off x="2422381" y="1513576"/>
            <a:ext cx="365760" cy="316993"/>
          </a:xfrm>
          <a:prstGeom prst="rect">
            <a:avLst/>
          </a:prstGeom>
        </p:spPr>
      </p:pic>
      <p:pic>
        <p:nvPicPr>
          <p:cNvPr id="54" name="Picture 53">
            <a:extLst>
              <a:ext uri="{FF2B5EF4-FFF2-40B4-BE49-F238E27FC236}">
                <a16:creationId xmlns:a16="http://schemas.microsoft.com/office/drawing/2014/main" id="{EDD9785C-6E23-46A3-8064-567A988963F8}"/>
              </a:ext>
            </a:extLst>
          </p:cNvPr>
          <p:cNvPicPr>
            <a:picLocks noChangeAspect="1"/>
          </p:cNvPicPr>
          <p:nvPr/>
        </p:nvPicPr>
        <p:blipFill>
          <a:blip r:embed="rId4"/>
          <a:stretch>
            <a:fillRect/>
          </a:stretch>
        </p:blipFill>
        <p:spPr>
          <a:xfrm>
            <a:off x="274969" y="1479078"/>
            <a:ext cx="457200" cy="292608"/>
          </a:xfrm>
          <a:prstGeom prst="rect">
            <a:avLst/>
          </a:prstGeom>
        </p:spPr>
      </p:pic>
      <p:pic>
        <p:nvPicPr>
          <p:cNvPr id="55" name="Picture 54">
            <a:extLst>
              <a:ext uri="{FF2B5EF4-FFF2-40B4-BE49-F238E27FC236}">
                <a16:creationId xmlns:a16="http://schemas.microsoft.com/office/drawing/2014/main" id="{18F0210F-3004-450A-BFE1-AFF504BF35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4268803" y="1479584"/>
            <a:ext cx="314673" cy="316785"/>
          </a:xfrm>
          <a:prstGeom prst="rect">
            <a:avLst/>
          </a:prstGeom>
        </p:spPr>
      </p:pic>
      <p:sp>
        <p:nvSpPr>
          <p:cNvPr id="2" name="Text Placeholder 1">
            <a:extLst>
              <a:ext uri="{FF2B5EF4-FFF2-40B4-BE49-F238E27FC236}">
                <a16:creationId xmlns:a16="http://schemas.microsoft.com/office/drawing/2014/main" id="{16C56416-E35E-4D09-A130-52B3E06EF60A}"/>
              </a:ext>
            </a:extLst>
          </p:cNvPr>
          <p:cNvSpPr>
            <a:spLocks noGrp="1"/>
          </p:cNvSpPr>
          <p:nvPr>
            <p:ph type="body" sz="quarter" idx="15"/>
          </p:nvPr>
        </p:nvSpPr>
        <p:spPr/>
        <p:txBody>
          <a:bodyPr/>
          <a:lstStyle/>
          <a:p>
            <a:r>
              <a:rPr lang="en-US" dirty="0"/>
              <a:t>Digital Change Determined by Size, Nature of Problems Identified</a:t>
            </a:r>
          </a:p>
        </p:txBody>
      </p:sp>
      <p:sp>
        <p:nvSpPr>
          <p:cNvPr id="3" name="Text Placeholder 2">
            <a:extLst>
              <a:ext uri="{FF2B5EF4-FFF2-40B4-BE49-F238E27FC236}">
                <a16:creationId xmlns:a16="http://schemas.microsoft.com/office/drawing/2014/main" id="{3293E07F-2987-4705-8DBC-7CD74854CD06}"/>
              </a:ext>
            </a:extLst>
          </p:cNvPr>
          <p:cNvSpPr>
            <a:spLocks noGrp="1"/>
          </p:cNvSpPr>
          <p:nvPr>
            <p:ph type="body" sz="quarter" idx="16"/>
          </p:nvPr>
        </p:nvSpPr>
        <p:spPr>
          <a:xfrm>
            <a:off x="280194" y="125358"/>
            <a:ext cx="2920206" cy="123111"/>
          </a:xfrm>
        </p:spPr>
        <p:txBody>
          <a:bodyPr/>
          <a:lstStyle/>
          <a:p>
            <a:r>
              <a:rPr lang="en-US" dirty="0"/>
              <a:t>How Should We Identify Opportunities on Our Campus?</a:t>
            </a:r>
          </a:p>
        </p:txBody>
      </p:sp>
      <p:sp>
        <p:nvSpPr>
          <p:cNvPr id="4" name="Text Placeholder 3">
            <a:extLst>
              <a:ext uri="{FF2B5EF4-FFF2-40B4-BE49-F238E27FC236}">
                <a16:creationId xmlns:a16="http://schemas.microsoft.com/office/drawing/2014/main" id="{267BF2BD-CF2F-4B2F-89AF-6E91133E6B92}"/>
              </a:ext>
            </a:extLst>
          </p:cNvPr>
          <p:cNvSpPr>
            <a:spLocks noGrp="1"/>
          </p:cNvSpPr>
          <p:nvPr>
            <p:ph type="body" sz="quarter" idx="18"/>
          </p:nvPr>
        </p:nvSpPr>
        <p:spPr>
          <a:xfrm>
            <a:off x="4855938" y="4677489"/>
            <a:ext cx="1450778" cy="123111"/>
          </a:xfrm>
        </p:spPr>
        <p:txBody>
          <a:bodyPr/>
          <a:lstStyle/>
          <a:p>
            <a:r>
              <a:rPr lang="en-US" dirty="0"/>
              <a:t>Source: EAB interviews and analysis.</a:t>
            </a:r>
          </a:p>
        </p:txBody>
      </p:sp>
      <p:sp>
        <p:nvSpPr>
          <p:cNvPr id="6" name="Title 5">
            <a:extLst>
              <a:ext uri="{FF2B5EF4-FFF2-40B4-BE49-F238E27FC236}">
                <a16:creationId xmlns:a16="http://schemas.microsoft.com/office/drawing/2014/main" id="{9E5D6A88-F81F-43F6-9F72-6EBF329BA30D}"/>
              </a:ext>
            </a:extLst>
          </p:cNvPr>
          <p:cNvSpPr>
            <a:spLocks noGrp="1"/>
          </p:cNvSpPr>
          <p:nvPr>
            <p:ph type="title"/>
          </p:nvPr>
        </p:nvSpPr>
        <p:spPr>
          <a:xfrm>
            <a:off x="280194" y="323524"/>
            <a:ext cx="6539706" cy="249299"/>
          </a:xfrm>
        </p:spPr>
        <p:txBody>
          <a:bodyPr/>
          <a:lstStyle/>
          <a:p>
            <a:r>
              <a:rPr lang="en-US" dirty="0"/>
              <a:t>Find Opportunities: Transformation Varies In Scope</a:t>
            </a:r>
          </a:p>
        </p:txBody>
      </p:sp>
      <p:sp>
        <p:nvSpPr>
          <p:cNvPr id="12" name="TextBox 11">
            <a:extLst>
              <a:ext uri="{FF2B5EF4-FFF2-40B4-BE49-F238E27FC236}">
                <a16:creationId xmlns:a16="http://schemas.microsoft.com/office/drawing/2014/main" id="{4AC5197F-90E4-49C5-B281-56C5F25CAF8F}"/>
              </a:ext>
            </a:extLst>
          </p:cNvPr>
          <p:cNvSpPr txBox="1"/>
          <p:nvPr/>
        </p:nvSpPr>
        <p:spPr bwMode="gray">
          <a:xfrm>
            <a:off x="269874" y="1076489"/>
            <a:ext cx="4585853" cy="153888"/>
          </a:xfrm>
          <a:prstGeom prst="rect">
            <a:avLst/>
          </a:prstGeom>
          <a:noFill/>
        </p:spPr>
        <p:txBody>
          <a:bodyPr wrap="square" lIns="0" tIns="0" rIns="0" bIns="0" rtlCol="0">
            <a:spAutoFit/>
          </a:bodyPr>
          <a:lstStyle/>
          <a:p>
            <a:r>
              <a:rPr lang="en-US" sz="1000" b="1" dirty="0"/>
              <a:t>Spectrum of Opportunity</a:t>
            </a:r>
          </a:p>
        </p:txBody>
      </p:sp>
      <p:sp>
        <p:nvSpPr>
          <p:cNvPr id="13" name="TextBox 12">
            <a:extLst>
              <a:ext uri="{FF2B5EF4-FFF2-40B4-BE49-F238E27FC236}">
                <a16:creationId xmlns:a16="http://schemas.microsoft.com/office/drawing/2014/main" id="{32E98C9E-C216-44EF-B38B-AB1E47DDEC2E}"/>
              </a:ext>
            </a:extLst>
          </p:cNvPr>
          <p:cNvSpPr txBox="1"/>
          <p:nvPr/>
        </p:nvSpPr>
        <p:spPr bwMode="gray">
          <a:xfrm>
            <a:off x="812873" y="1479078"/>
            <a:ext cx="1540504" cy="654025"/>
          </a:xfrm>
          <a:prstGeom prst="rect">
            <a:avLst/>
          </a:prstGeom>
          <a:noFill/>
        </p:spPr>
        <p:txBody>
          <a:bodyPr wrap="square" lIns="0" tIns="0" rIns="0" bIns="0" rtlCol="0">
            <a:spAutoFit/>
          </a:bodyPr>
          <a:lstStyle/>
          <a:p>
            <a:pPr>
              <a:spcBef>
                <a:spcPts val="300"/>
              </a:spcBef>
            </a:pPr>
            <a:r>
              <a:rPr lang="en-US" sz="800" i="1" dirty="0"/>
              <a:t>One-On-One Conversations</a:t>
            </a:r>
          </a:p>
          <a:p>
            <a:pPr>
              <a:spcBef>
                <a:spcPts val="300"/>
              </a:spcBef>
            </a:pPr>
            <a:r>
              <a:rPr lang="en-US" sz="800" dirty="0"/>
              <a:t>Dedicate staff to find problems on campus with a common solution. This can be as small as AWS buttons</a:t>
            </a:r>
          </a:p>
        </p:txBody>
      </p:sp>
      <p:sp>
        <p:nvSpPr>
          <p:cNvPr id="16" name="TextBox 15">
            <a:extLst>
              <a:ext uri="{FF2B5EF4-FFF2-40B4-BE49-F238E27FC236}">
                <a16:creationId xmlns:a16="http://schemas.microsoft.com/office/drawing/2014/main" id="{406C9EE1-F951-403F-82B1-9012A6E6DD26}"/>
              </a:ext>
            </a:extLst>
          </p:cNvPr>
          <p:cNvSpPr txBox="1"/>
          <p:nvPr/>
        </p:nvSpPr>
        <p:spPr bwMode="gray">
          <a:xfrm>
            <a:off x="2823740" y="1479078"/>
            <a:ext cx="1338685" cy="654025"/>
          </a:xfrm>
          <a:prstGeom prst="rect">
            <a:avLst/>
          </a:prstGeom>
          <a:noFill/>
        </p:spPr>
        <p:txBody>
          <a:bodyPr wrap="square" lIns="0" tIns="0" rIns="0" bIns="0" rtlCol="0">
            <a:spAutoFit/>
          </a:bodyPr>
          <a:lstStyle/>
          <a:p>
            <a:pPr>
              <a:spcBef>
                <a:spcPts val="300"/>
              </a:spcBef>
            </a:pPr>
            <a:r>
              <a:rPr lang="en-US" sz="800" i="1" dirty="0"/>
              <a:t>Student Journey Mapping</a:t>
            </a:r>
          </a:p>
          <a:p>
            <a:pPr>
              <a:spcBef>
                <a:spcPts val="300"/>
              </a:spcBef>
            </a:pPr>
            <a:r>
              <a:rPr lang="en-US" sz="800" dirty="0"/>
              <a:t>Document student touchpoints with the institution to determine barriers in their journeys</a:t>
            </a:r>
          </a:p>
        </p:txBody>
      </p:sp>
      <p:sp>
        <p:nvSpPr>
          <p:cNvPr id="17" name="TextBox 16">
            <a:extLst>
              <a:ext uri="{FF2B5EF4-FFF2-40B4-BE49-F238E27FC236}">
                <a16:creationId xmlns:a16="http://schemas.microsoft.com/office/drawing/2014/main" id="{EAAC59A5-1391-41A8-87AB-3A31A307F18E}"/>
              </a:ext>
            </a:extLst>
          </p:cNvPr>
          <p:cNvSpPr txBox="1"/>
          <p:nvPr/>
        </p:nvSpPr>
        <p:spPr bwMode="gray">
          <a:xfrm>
            <a:off x="4635715" y="1479078"/>
            <a:ext cx="1613931" cy="654025"/>
          </a:xfrm>
          <a:prstGeom prst="rect">
            <a:avLst/>
          </a:prstGeom>
          <a:noFill/>
        </p:spPr>
        <p:txBody>
          <a:bodyPr wrap="square" lIns="0" tIns="0" rIns="0" bIns="0" rtlCol="0">
            <a:spAutoFit/>
          </a:bodyPr>
          <a:lstStyle/>
          <a:p>
            <a:pPr>
              <a:spcBef>
                <a:spcPts val="300"/>
              </a:spcBef>
            </a:pPr>
            <a:r>
              <a:rPr lang="en-US" sz="800" i="1" dirty="0"/>
              <a:t>Campus-Wide Digital Strategy</a:t>
            </a:r>
          </a:p>
          <a:p>
            <a:pPr>
              <a:spcBef>
                <a:spcPts val="300"/>
              </a:spcBef>
            </a:pPr>
            <a:r>
              <a:rPr lang="en-US" sz="800" dirty="0"/>
              <a:t>Create a strategic approach</a:t>
            </a:r>
            <a:br>
              <a:rPr lang="en-US" sz="800" dirty="0"/>
            </a:br>
            <a:r>
              <a:rPr lang="en-US" sz="800" dirty="0"/>
              <a:t>to digital transformation that includes a shared vision and plan for the institution</a:t>
            </a:r>
          </a:p>
        </p:txBody>
      </p:sp>
      <p:grpSp>
        <p:nvGrpSpPr>
          <p:cNvPr id="67" name="Group 66">
            <a:extLst>
              <a:ext uri="{FF2B5EF4-FFF2-40B4-BE49-F238E27FC236}">
                <a16:creationId xmlns:a16="http://schemas.microsoft.com/office/drawing/2014/main" id="{84DFABC0-B680-4330-8875-C41B9D10295F}"/>
              </a:ext>
            </a:extLst>
          </p:cNvPr>
          <p:cNvGrpSpPr/>
          <p:nvPr/>
        </p:nvGrpSpPr>
        <p:grpSpPr>
          <a:xfrm>
            <a:off x="88796" y="2363639"/>
            <a:ext cx="6217920" cy="457200"/>
            <a:chOff x="41171" y="2563522"/>
            <a:chExt cx="6217920" cy="457200"/>
          </a:xfrm>
        </p:grpSpPr>
        <p:sp>
          <p:nvSpPr>
            <p:cNvPr id="66" name="Left-Right Arrow 13">
              <a:extLst>
                <a:ext uri="{FF2B5EF4-FFF2-40B4-BE49-F238E27FC236}">
                  <a16:creationId xmlns:a16="http://schemas.microsoft.com/office/drawing/2014/main" id="{93034CAC-4B1B-4273-820F-710ADD336F40}"/>
                </a:ext>
              </a:extLst>
            </p:cNvPr>
            <p:cNvSpPr/>
            <p:nvPr/>
          </p:nvSpPr>
          <p:spPr bwMode="gray">
            <a:xfrm rot="10800000">
              <a:off x="41171" y="2563522"/>
              <a:ext cx="6217920" cy="457200"/>
            </a:xfrm>
            <a:prstGeom prst="leftRight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grpSp>
          <p:nvGrpSpPr>
            <p:cNvPr id="59" name="Group 58">
              <a:extLst>
                <a:ext uri="{FF2B5EF4-FFF2-40B4-BE49-F238E27FC236}">
                  <a16:creationId xmlns:a16="http://schemas.microsoft.com/office/drawing/2014/main" id="{E86BC189-C031-4E80-841E-70C282E5F063}"/>
                </a:ext>
              </a:extLst>
            </p:cNvPr>
            <p:cNvGrpSpPr/>
            <p:nvPr/>
          </p:nvGrpSpPr>
          <p:grpSpPr>
            <a:xfrm>
              <a:off x="313307" y="2730566"/>
              <a:ext cx="5566797" cy="123111"/>
              <a:chOff x="313307" y="2397191"/>
              <a:chExt cx="5566797" cy="123111"/>
            </a:xfrm>
          </p:grpSpPr>
          <p:sp>
            <p:nvSpPr>
              <p:cNvPr id="19" name="TextBox 18">
                <a:extLst>
                  <a:ext uri="{FF2B5EF4-FFF2-40B4-BE49-F238E27FC236}">
                    <a16:creationId xmlns:a16="http://schemas.microsoft.com/office/drawing/2014/main" id="{FD66DBE4-99DB-469B-995F-F3DCC50CE016}"/>
                  </a:ext>
                </a:extLst>
              </p:cNvPr>
              <p:cNvSpPr txBox="1"/>
              <p:nvPr/>
            </p:nvSpPr>
            <p:spPr bwMode="gray">
              <a:xfrm>
                <a:off x="313307" y="2397191"/>
                <a:ext cx="1809014" cy="123111"/>
              </a:xfrm>
              <a:prstGeom prst="rect">
                <a:avLst/>
              </a:prstGeom>
              <a:noFill/>
            </p:spPr>
            <p:txBody>
              <a:bodyPr wrap="square" lIns="0" tIns="0" rIns="0" bIns="0" rtlCol="0">
                <a:spAutoFit/>
              </a:bodyPr>
              <a:lstStyle/>
              <a:p>
                <a:pPr algn="ctr"/>
                <a:r>
                  <a:rPr lang="en-US" sz="800" b="1" dirty="0">
                    <a:solidFill>
                      <a:schemeClr val="bg1"/>
                    </a:solidFill>
                  </a:rPr>
                  <a:t>Local, Departmental Change</a:t>
                </a:r>
              </a:p>
            </p:txBody>
          </p:sp>
          <p:sp>
            <p:nvSpPr>
              <p:cNvPr id="22" name="TextBox 21">
                <a:extLst>
                  <a:ext uri="{FF2B5EF4-FFF2-40B4-BE49-F238E27FC236}">
                    <a16:creationId xmlns:a16="http://schemas.microsoft.com/office/drawing/2014/main" id="{F1EEDC40-011B-4A9D-A4E0-A69B39761333}"/>
                  </a:ext>
                </a:extLst>
              </p:cNvPr>
              <p:cNvSpPr txBox="1"/>
              <p:nvPr/>
            </p:nvSpPr>
            <p:spPr bwMode="gray">
              <a:xfrm>
                <a:off x="4262605" y="2397191"/>
                <a:ext cx="1617499" cy="123111"/>
              </a:xfrm>
              <a:prstGeom prst="rect">
                <a:avLst/>
              </a:prstGeom>
              <a:noFill/>
            </p:spPr>
            <p:txBody>
              <a:bodyPr wrap="square" lIns="0" tIns="0" rIns="0" bIns="0" rtlCol="0">
                <a:spAutoFit/>
              </a:bodyPr>
              <a:lstStyle/>
              <a:p>
                <a:pPr algn="ctr"/>
                <a:r>
                  <a:rPr lang="en-US" sz="800" b="1" dirty="0">
                    <a:solidFill>
                      <a:schemeClr val="bg1"/>
                    </a:solidFill>
                  </a:rPr>
                  <a:t>Institution-Wide Change</a:t>
                </a:r>
              </a:p>
            </p:txBody>
          </p:sp>
        </p:grpSp>
      </p:grpSp>
      <p:sp>
        <p:nvSpPr>
          <p:cNvPr id="36" name="Rectangle 35">
            <a:extLst>
              <a:ext uri="{FF2B5EF4-FFF2-40B4-BE49-F238E27FC236}">
                <a16:creationId xmlns:a16="http://schemas.microsoft.com/office/drawing/2014/main" id="{594668C8-7F45-48ED-A469-DBCFD59A1F3F}"/>
              </a:ext>
            </a:extLst>
          </p:cNvPr>
          <p:cNvSpPr/>
          <p:nvPr/>
        </p:nvSpPr>
        <p:spPr bwMode="gray">
          <a:xfrm>
            <a:off x="0" y="3405154"/>
            <a:ext cx="6400800" cy="1123104"/>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7" name="TextBox 36">
            <a:extLst>
              <a:ext uri="{FF2B5EF4-FFF2-40B4-BE49-F238E27FC236}">
                <a16:creationId xmlns:a16="http://schemas.microsoft.com/office/drawing/2014/main" id="{ACFF03DB-F227-47BF-B3D5-1AF2DD1FF1A6}"/>
              </a:ext>
            </a:extLst>
          </p:cNvPr>
          <p:cNvSpPr txBox="1"/>
          <p:nvPr/>
        </p:nvSpPr>
        <p:spPr bwMode="gray">
          <a:xfrm>
            <a:off x="269874" y="3169943"/>
            <a:ext cx="3435350" cy="153888"/>
          </a:xfrm>
          <a:prstGeom prst="rect">
            <a:avLst/>
          </a:prstGeom>
          <a:noFill/>
        </p:spPr>
        <p:txBody>
          <a:bodyPr wrap="square" lIns="0" tIns="0" rIns="0" bIns="0" rtlCol="0">
            <a:spAutoFit/>
          </a:bodyPr>
          <a:lstStyle/>
          <a:p>
            <a:pPr>
              <a:spcBef>
                <a:spcPts val="500"/>
              </a:spcBef>
            </a:pPr>
            <a:r>
              <a:rPr lang="en-US" sz="1000" b="1" dirty="0"/>
              <a:t>Coordination Key at any Scale</a:t>
            </a:r>
          </a:p>
        </p:txBody>
      </p:sp>
      <p:grpSp>
        <p:nvGrpSpPr>
          <p:cNvPr id="68" name="Group 67">
            <a:extLst>
              <a:ext uri="{FF2B5EF4-FFF2-40B4-BE49-F238E27FC236}">
                <a16:creationId xmlns:a16="http://schemas.microsoft.com/office/drawing/2014/main" id="{2B9DD4FD-5FC7-4B27-8F7C-60DC6025182A}"/>
              </a:ext>
            </a:extLst>
          </p:cNvPr>
          <p:cNvGrpSpPr/>
          <p:nvPr/>
        </p:nvGrpSpPr>
        <p:grpSpPr>
          <a:xfrm>
            <a:off x="307974" y="3545535"/>
            <a:ext cx="1625595" cy="912556"/>
            <a:chOff x="269874" y="3545535"/>
            <a:chExt cx="1625595" cy="912556"/>
          </a:xfrm>
        </p:grpSpPr>
        <p:sp>
          <p:nvSpPr>
            <p:cNvPr id="38" name="TextBox 37">
              <a:extLst>
                <a:ext uri="{FF2B5EF4-FFF2-40B4-BE49-F238E27FC236}">
                  <a16:creationId xmlns:a16="http://schemas.microsoft.com/office/drawing/2014/main" id="{5BF18DA9-6B08-44B5-8ED7-78700DAEE5E9}"/>
                </a:ext>
              </a:extLst>
            </p:cNvPr>
            <p:cNvSpPr txBox="1"/>
            <p:nvPr/>
          </p:nvSpPr>
          <p:spPr bwMode="gray">
            <a:xfrm>
              <a:off x="269874" y="3839973"/>
              <a:ext cx="1625595" cy="618118"/>
            </a:xfrm>
            <a:prstGeom prst="rect">
              <a:avLst/>
            </a:prstGeom>
            <a:noFill/>
          </p:spPr>
          <p:txBody>
            <a:bodyPr wrap="square" lIns="0" tIns="0" rIns="0" bIns="0" rtlCol="0">
              <a:spAutoFit/>
            </a:bodyPr>
            <a:lstStyle/>
            <a:p>
              <a:pPr>
                <a:spcBef>
                  <a:spcPts val="500"/>
                </a:spcBef>
              </a:pPr>
              <a:r>
                <a:rPr lang="en-US" sz="900" b="1" dirty="0"/>
                <a:t>Strategy</a:t>
              </a:r>
            </a:p>
            <a:p>
              <a:pPr>
                <a:spcBef>
                  <a:spcPts val="500"/>
                </a:spcBef>
              </a:pPr>
              <a:r>
                <a:rPr lang="en-US" sz="900" dirty="0"/>
                <a:t>Further the central mission of the institution through digital projects</a:t>
              </a:r>
            </a:p>
          </p:txBody>
        </p:sp>
        <p:pic>
          <p:nvPicPr>
            <p:cNvPr id="39" name="Picture 2">
              <a:extLst>
                <a:ext uri="{FF2B5EF4-FFF2-40B4-BE49-F238E27FC236}">
                  <a16:creationId xmlns:a16="http://schemas.microsoft.com/office/drawing/2014/main" id="{B759D9FC-A294-42CD-9303-99E99E1C205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gray">
            <a:xfrm>
              <a:off x="269874" y="3545535"/>
              <a:ext cx="274320" cy="2414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AEFA604F-24A0-4E73-89EA-D9CC6A3050A8}"/>
              </a:ext>
            </a:extLst>
          </p:cNvPr>
          <p:cNvGrpSpPr/>
          <p:nvPr/>
        </p:nvGrpSpPr>
        <p:grpSpPr>
          <a:xfrm>
            <a:off x="2419590" y="3545535"/>
            <a:ext cx="1655792" cy="912556"/>
            <a:chOff x="1778928" y="3545535"/>
            <a:chExt cx="1655792" cy="912556"/>
          </a:xfrm>
        </p:grpSpPr>
        <p:sp>
          <p:nvSpPr>
            <p:cNvPr id="40" name="TextBox 39">
              <a:extLst>
                <a:ext uri="{FF2B5EF4-FFF2-40B4-BE49-F238E27FC236}">
                  <a16:creationId xmlns:a16="http://schemas.microsoft.com/office/drawing/2014/main" id="{56355D87-02CB-4011-BE6D-F12E72C3F778}"/>
                </a:ext>
              </a:extLst>
            </p:cNvPr>
            <p:cNvSpPr txBox="1"/>
            <p:nvPr/>
          </p:nvSpPr>
          <p:spPr bwMode="gray">
            <a:xfrm>
              <a:off x="1778928" y="3839973"/>
              <a:ext cx="1655792" cy="618118"/>
            </a:xfrm>
            <a:prstGeom prst="rect">
              <a:avLst/>
            </a:prstGeom>
            <a:noFill/>
          </p:spPr>
          <p:txBody>
            <a:bodyPr wrap="square" lIns="0" tIns="0" rIns="0" bIns="0" rtlCol="0">
              <a:spAutoFit/>
            </a:bodyPr>
            <a:lstStyle/>
            <a:p>
              <a:pPr>
                <a:spcBef>
                  <a:spcPts val="500"/>
                </a:spcBef>
              </a:pPr>
              <a:r>
                <a:rPr lang="en-US" sz="900" b="1" dirty="0"/>
                <a:t>Investments</a:t>
              </a:r>
            </a:p>
            <a:p>
              <a:pPr>
                <a:spcBef>
                  <a:spcPts val="500"/>
                </a:spcBef>
              </a:pPr>
              <a:r>
                <a:rPr lang="en-US" sz="900" dirty="0"/>
                <a:t>Regulate spending to minimize duplication, redundancies</a:t>
              </a:r>
            </a:p>
          </p:txBody>
        </p:sp>
        <p:pic>
          <p:nvPicPr>
            <p:cNvPr id="41" name="Picture 2">
              <a:extLst>
                <a:ext uri="{FF2B5EF4-FFF2-40B4-BE49-F238E27FC236}">
                  <a16:creationId xmlns:a16="http://schemas.microsoft.com/office/drawing/2014/main" id="{057B88F5-6B11-481C-8188-3D37E20A694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gray">
            <a:xfrm>
              <a:off x="1778928" y="3545535"/>
              <a:ext cx="274320" cy="2414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Group 69">
            <a:extLst>
              <a:ext uri="{FF2B5EF4-FFF2-40B4-BE49-F238E27FC236}">
                <a16:creationId xmlns:a16="http://schemas.microsoft.com/office/drawing/2014/main" id="{8A23169E-70AC-4DCC-B590-73505EBF5FF7}"/>
              </a:ext>
            </a:extLst>
          </p:cNvPr>
          <p:cNvGrpSpPr/>
          <p:nvPr/>
        </p:nvGrpSpPr>
        <p:grpSpPr>
          <a:xfrm>
            <a:off x="4383356" y="3545535"/>
            <a:ext cx="1544373" cy="912556"/>
            <a:chOff x="4345256" y="3545535"/>
            <a:chExt cx="1544373" cy="912556"/>
          </a:xfrm>
        </p:grpSpPr>
        <p:sp>
          <p:nvSpPr>
            <p:cNvPr id="42" name="TextBox 41">
              <a:extLst>
                <a:ext uri="{FF2B5EF4-FFF2-40B4-BE49-F238E27FC236}">
                  <a16:creationId xmlns:a16="http://schemas.microsoft.com/office/drawing/2014/main" id="{17CDE115-2C2F-471D-96E4-02FAF6185630}"/>
                </a:ext>
              </a:extLst>
            </p:cNvPr>
            <p:cNvSpPr txBox="1"/>
            <p:nvPr/>
          </p:nvSpPr>
          <p:spPr bwMode="gray">
            <a:xfrm>
              <a:off x="4345256" y="3839973"/>
              <a:ext cx="1544373" cy="618118"/>
            </a:xfrm>
            <a:prstGeom prst="rect">
              <a:avLst/>
            </a:prstGeom>
            <a:noFill/>
          </p:spPr>
          <p:txBody>
            <a:bodyPr wrap="square" lIns="0" tIns="0" rIns="0" bIns="0" rtlCol="0">
              <a:spAutoFit/>
            </a:bodyPr>
            <a:lstStyle/>
            <a:p>
              <a:pPr>
                <a:spcBef>
                  <a:spcPts val="500"/>
                </a:spcBef>
              </a:pPr>
              <a:r>
                <a:rPr lang="en-US" sz="900" b="1" dirty="0"/>
                <a:t>Sequencing</a:t>
              </a:r>
            </a:p>
            <a:p>
              <a:pPr>
                <a:spcBef>
                  <a:spcPts val="500"/>
                </a:spcBef>
              </a:pPr>
              <a:r>
                <a:rPr lang="en-US" sz="900" dirty="0"/>
                <a:t>Prioritize early projects that serve as building blocks for innovation</a:t>
              </a:r>
            </a:p>
          </p:txBody>
        </p:sp>
        <p:pic>
          <p:nvPicPr>
            <p:cNvPr id="43" name="Picture 2">
              <a:extLst>
                <a:ext uri="{FF2B5EF4-FFF2-40B4-BE49-F238E27FC236}">
                  <a16:creationId xmlns:a16="http://schemas.microsoft.com/office/drawing/2014/main" id="{DCF74FE4-AF0D-41A2-A148-943C69E1246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gray">
            <a:xfrm>
              <a:off x="4345257" y="3545535"/>
              <a:ext cx="274320" cy="2414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70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4419CB-3ACC-4281-B8E5-04B5DA8813B4}"/>
              </a:ext>
            </a:extLst>
          </p:cNvPr>
          <p:cNvSpPr>
            <a:spLocks noGrp="1"/>
          </p:cNvSpPr>
          <p:nvPr>
            <p:ph type="body" sz="quarter" idx="15"/>
          </p:nvPr>
        </p:nvSpPr>
        <p:spPr/>
        <p:txBody>
          <a:bodyPr/>
          <a:lstStyle/>
          <a:p>
            <a:r>
              <a:rPr lang="en-US" dirty="0"/>
              <a:t>Productive Projects Require Campus Leader and IT Expertise</a:t>
            </a:r>
          </a:p>
        </p:txBody>
      </p:sp>
      <p:sp>
        <p:nvSpPr>
          <p:cNvPr id="3" name="Text Placeholder 2">
            <a:extLst>
              <a:ext uri="{FF2B5EF4-FFF2-40B4-BE49-F238E27FC236}">
                <a16:creationId xmlns:a16="http://schemas.microsoft.com/office/drawing/2014/main" id="{A357BAC5-E8BC-4C01-B518-215546918180}"/>
              </a:ext>
            </a:extLst>
          </p:cNvPr>
          <p:cNvSpPr>
            <a:spLocks noGrp="1"/>
          </p:cNvSpPr>
          <p:nvPr>
            <p:ph type="body" sz="quarter" idx="16"/>
          </p:nvPr>
        </p:nvSpPr>
        <p:spPr>
          <a:xfrm>
            <a:off x="280193" y="99782"/>
            <a:ext cx="2812411" cy="123111"/>
          </a:xfrm>
        </p:spPr>
        <p:txBody>
          <a:bodyPr/>
          <a:lstStyle/>
          <a:p>
            <a:r>
              <a:rPr lang="en-US" dirty="0"/>
              <a:t>What Can We Do to Support Digital Transformation?</a:t>
            </a:r>
          </a:p>
        </p:txBody>
      </p:sp>
      <p:sp>
        <p:nvSpPr>
          <p:cNvPr id="4" name="Text Placeholder 3">
            <a:extLst>
              <a:ext uri="{FF2B5EF4-FFF2-40B4-BE49-F238E27FC236}">
                <a16:creationId xmlns:a16="http://schemas.microsoft.com/office/drawing/2014/main" id="{815DEB58-5F43-48D8-BA2E-9F75C10B8FC1}"/>
              </a:ext>
            </a:extLst>
          </p:cNvPr>
          <p:cNvSpPr>
            <a:spLocks noGrp="1"/>
          </p:cNvSpPr>
          <p:nvPr>
            <p:ph type="body" sz="quarter" idx="18"/>
          </p:nvPr>
        </p:nvSpPr>
        <p:spPr>
          <a:xfrm>
            <a:off x="4904495" y="4669985"/>
            <a:ext cx="1274055" cy="123111"/>
          </a:xfrm>
        </p:spPr>
        <p:txBody>
          <a:bodyPr/>
          <a:lstStyle/>
          <a:p>
            <a:r>
              <a:rPr lang="en-US" dirty="0"/>
              <a:t>Source: EAB interviews and analysis.</a:t>
            </a:r>
          </a:p>
        </p:txBody>
      </p:sp>
      <p:sp>
        <p:nvSpPr>
          <p:cNvPr id="5" name="Text Placeholder 4">
            <a:extLst>
              <a:ext uri="{FF2B5EF4-FFF2-40B4-BE49-F238E27FC236}">
                <a16:creationId xmlns:a16="http://schemas.microsoft.com/office/drawing/2014/main" id="{C78215E6-AA72-437C-AF40-96507C0B93C5}"/>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FE349552-4FCD-45A8-AB33-828BAAEECCD0}"/>
              </a:ext>
            </a:extLst>
          </p:cNvPr>
          <p:cNvSpPr>
            <a:spLocks noGrp="1"/>
          </p:cNvSpPr>
          <p:nvPr>
            <p:ph type="title"/>
          </p:nvPr>
        </p:nvSpPr>
        <p:spPr>
          <a:xfrm>
            <a:off x="280194" y="317005"/>
            <a:ext cx="5486400" cy="249299"/>
          </a:xfrm>
        </p:spPr>
        <p:txBody>
          <a:bodyPr/>
          <a:lstStyle/>
          <a:p>
            <a:r>
              <a:rPr lang="en-US" dirty="0"/>
              <a:t>Campus and IT Play Key Roles in Success</a:t>
            </a:r>
          </a:p>
        </p:txBody>
      </p:sp>
      <p:sp>
        <p:nvSpPr>
          <p:cNvPr id="7" name="Rectangle 6">
            <a:extLst>
              <a:ext uri="{FF2B5EF4-FFF2-40B4-BE49-F238E27FC236}">
                <a16:creationId xmlns:a16="http://schemas.microsoft.com/office/drawing/2014/main" id="{30125005-78AE-4291-BCB5-4122803A5F8B}"/>
              </a:ext>
            </a:extLst>
          </p:cNvPr>
          <p:cNvSpPr/>
          <p:nvPr/>
        </p:nvSpPr>
        <p:spPr bwMode="gray">
          <a:xfrm>
            <a:off x="538638" y="1094705"/>
            <a:ext cx="1179810" cy="153888"/>
          </a:xfrm>
          <a:prstGeom prst="rect">
            <a:avLst/>
          </a:prstGeom>
        </p:spPr>
        <p:txBody>
          <a:bodyPr wrap="none" lIns="0" tIns="0" rIns="0" bIns="0">
            <a:spAutoFit/>
          </a:bodyPr>
          <a:lstStyle/>
          <a:p>
            <a:r>
              <a:rPr lang="en-US" sz="1000" b="1" dirty="0"/>
              <a:t>Campus Leaders</a:t>
            </a:r>
          </a:p>
        </p:txBody>
      </p:sp>
      <p:sp>
        <p:nvSpPr>
          <p:cNvPr id="8" name="Rectangle 7">
            <a:extLst>
              <a:ext uri="{FF2B5EF4-FFF2-40B4-BE49-F238E27FC236}">
                <a16:creationId xmlns:a16="http://schemas.microsoft.com/office/drawing/2014/main" id="{BBEF067B-EC86-48E1-9768-BADCCFFC1FB9}"/>
              </a:ext>
            </a:extLst>
          </p:cNvPr>
          <p:cNvSpPr/>
          <p:nvPr/>
        </p:nvSpPr>
        <p:spPr bwMode="gray">
          <a:xfrm>
            <a:off x="3999833" y="1094705"/>
            <a:ext cx="1126912" cy="153888"/>
          </a:xfrm>
          <a:prstGeom prst="rect">
            <a:avLst/>
          </a:prstGeom>
        </p:spPr>
        <p:txBody>
          <a:bodyPr wrap="none" lIns="0" tIns="0" rIns="0" bIns="0">
            <a:spAutoFit/>
          </a:bodyPr>
          <a:lstStyle/>
          <a:p>
            <a:r>
              <a:rPr lang="en-US" sz="1000" b="1" dirty="0"/>
              <a:t>IT Organization</a:t>
            </a:r>
          </a:p>
        </p:txBody>
      </p:sp>
      <p:cxnSp>
        <p:nvCxnSpPr>
          <p:cNvPr id="9" name="Straight Connector 8">
            <a:extLst>
              <a:ext uri="{FF2B5EF4-FFF2-40B4-BE49-F238E27FC236}">
                <a16:creationId xmlns:a16="http://schemas.microsoft.com/office/drawing/2014/main" id="{4A25DEFF-B11F-4186-B011-0E5EEA840D05}"/>
              </a:ext>
            </a:extLst>
          </p:cNvPr>
          <p:cNvCxnSpPr/>
          <p:nvPr/>
        </p:nvCxnSpPr>
        <p:spPr bwMode="gray">
          <a:xfrm>
            <a:off x="538638" y="1327876"/>
            <a:ext cx="117236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97B54D-A5BB-4EFE-B24C-D928638C1D44}"/>
              </a:ext>
            </a:extLst>
          </p:cNvPr>
          <p:cNvCxnSpPr/>
          <p:nvPr/>
        </p:nvCxnSpPr>
        <p:spPr bwMode="gray">
          <a:xfrm>
            <a:off x="3999833" y="1327876"/>
            <a:ext cx="112691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D231C307-4294-4C2E-906C-0ED310653500}"/>
              </a:ext>
            </a:extLst>
          </p:cNvPr>
          <p:cNvSpPr txBox="1">
            <a:spLocks/>
          </p:cNvSpPr>
          <p:nvPr/>
        </p:nvSpPr>
        <p:spPr bwMode="gray">
          <a:xfrm>
            <a:off x="988307" y="1567844"/>
            <a:ext cx="1460281" cy="276999"/>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b="1" dirty="0"/>
              <a:t>Executive Sponsorship for Digital Ambitions </a:t>
            </a:r>
            <a:endParaRPr lang="en-US" dirty="0"/>
          </a:p>
        </p:txBody>
      </p:sp>
      <p:sp>
        <p:nvSpPr>
          <p:cNvPr id="12" name="Text Placeholder 12">
            <a:extLst>
              <a:ext uri="{FF2B5EF4-FFF2-40B4-BE49-F238E27FC236}">
                <a16:creationId xmlns:a16="http://schemas.microsoft.com/office/drawing/2014/main" id="{DCE31F14-0C18-473F-B683-1CEE7BA82EE1}"/>
              </a:ext>
            </a:extLst>
          </p:cNvPr>
          <p:cNvSpPr txBox="1">
            <a:spLocks/>
          </p:cNvSpPr>
          <p:nvPr/>
        </p:nvSpPr>
        <p:spPr bwMode="gray">
          <a:xfrm>
            <a:off x="456109" y="2318804"/>
            <a:ext cx="1460280" cy="276999"/>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b="1" dirty="0"/>
              <a:t>Process and Customer Journey Mapping</a:t>
            </a:r>
            <a:endParaRPr lang="en-US" dirty="0"/>
          </a:p>
        </p:txBody>
      </p:sp>
      <p:sp>
        <p:nvSpPr>
          <p:cNvPr id="13" name="Text Placeholder 12">
            <a:extLst>
              <a:ext uri="{FF2B5EF4-FFF2-40B4-BE49-F238E27FC236}">
                <a16:creationId xmlns:a16="http://schemas.microsoft.com/office/drawing/2014/main" id="{1E1A5702-8A80-40CA-B980-D1B04728D28D}"/>
              </a:ext>
            </a:extLst>
          </p:cNvPr>
          <p:cNvSpPr txBox="1">
            <a:spLocks/>
          </p:cNvSpPr>
          <p:nvPr/>
        </p:nvSpPr>
        <p:spPr bwMode="gray">
          <a:xfrm>
            <a:off x="538638" y="2978475"/>
            <a:ext cx="1432694" cy="276999"/>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b="1" dirty="0"/>
              <a:t>Portfolio-Minded Project Prioritization</a:t>
            </a:r>
            <a:endParaRPr lang="en-US" dirty="0"/>
          </a:p>
        </p:txBody>
      </p:sp>
      <p:sp>
        <p:nvSpPr>
          <p:cNvPr id="14" name="Text Placeholder 12">
            <a:extLst>
              <a:ext uri="{FF2B5EF4-FFF2-40B4-BE49-F238E27FC236}">
                <a16:creationId xmlns:a16="http://schemas.microsoft.com/office/drawing/2014/main" id="{4CD75CF2-514A-489F-8BBE-5274C1EF728C}"/>
              </a:ext>
            </a:extLst>
          </p:cNvPr>
          <p:cNvSpPr txBox="1">
            <a:spLocks/>
          </p:cNvSpPr>
          <p:nvPr/>
        </p:nvSpPr>
        <p:spPr bwMode="gray">
          <a:xfrm>
            <a:off x="4063988" y="1561760"/>
            <a:ext cx="1126912" cy="276999"/>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b="1" dirty="0"/>
              <a:t>Integrated Digital Platforms</a:t>
            </a:r>
            <a:endParaRPr lang="en-US" dirty="0"/>
          </a:p>
        </p:txBody>
      </p:sp>
      <p:sp>
        <p:nvSpPr>
          <p:cNvPr id="15" name="Text Placeholder 12">
            <a:extLst>
              <a:ext uri="{FF2B5EF4-FFF2-40B4-BE49-F238E27FC236}">
                <a16:creationId xmlns:a16="http://schemas.microsoft.com/office/drawing/2014/main" id="{97AC4913-4F1D-449E-947C-23B6ABD99BC1}"/>
              </a:ext>
            </a:extLst>
          </p:cNvPr>
          <p:cNvSpPr txBox="1">
            <a:spLocks/>
          </p:cNvSpPr>
          <p:nvPr/>
        </p:nvSpPr>
        <p:spPr bwMode="gray">
          <a:xfrm>
            <a:off x="4486193" y="2314843"/>
            <a:ext cx="1066977" cy="276999"/>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b="1" dirty="0"/>
              <a:t>Future-Oriented IT Skills</a:t>
            </a:r>
            <a:endParaRPr lang="en-US" dirty="0"/>
          </a:p>
        </p:txBody>
      </p:sp>
      <p:sp>
        <p:nvSpPr>
          <p:cNvPr id="16" name="Text Placeholder 12">
            <a:extLst>
              <a:ext uri="{FF2B5EF4-FFF2-40B4-BE49-F238E27FC236}">
                <a16:creationId xmlns:a16="http://schemas.microsoft.com/office/drawing/2014/main" id="{779A41D6-604A-4C3D-AE41-5D75D9BEF54B}"/>
              </a:ext>
            </a:extLst>
          </p:cNvPr>
          <p:cNvSpPr txBox="1">
            <a:spLocks/>
          </p:cNvSpPr>
          <p:nvPr/>
        </p:nvSpPr>
        <p:spPr bwMode="gray">
          <a:xfrm>
            <a:off x="4530138" y="2983464"/>
            <a:ext cx="1356537" cy="276999"/>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b="1" dirty="0"/>
              <a:t>Trend and Opportunity Sensing</a:t>
            </a:r>
            <a:endParaRPr lang="en-US" dirty="0"/>
          </a:p>
        </p:txBody>
      </p:sp>
      <p:sp>
        <p:nvSpPr>
          <p:cNvPr id="25" name="Oval 24">
            <a:extLst>
              <a:ext uri="{FF2B5EF4-FFF2-40B4-BE49-F238E27FC236}">
                <a16:creationId xmlns:a16="http://schemas.microsoft.com/office/drawing/2014/main" id="{54FC6CC6-F36F-4ABC-B3CC-3C5FDC9692DF}"/>
              </a:ext>
            </a:extLst>
          </p:cNvPr>
          <p:cNvSpPr/>
          <p:nvPr/>
        </p:nvSpPr>
        <p:spPr bwMode="gray">
          <a:xfrm>
            <a:off x="2153286" y="1717091"/>
            <a:ext cx="2136424" cy="2136424"/>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DEED3FA6-A4AF-4DEC-9380-2A2CD1A7D560}"/>
              </a:ext>
            </a:extLst>
          </p:cNvPr>
          <p:cNvCxnSpPr>
            <a:cxnSpLocks/>
          </p:cNvCxnSpPr>
          <p:nvPr/>
        </p:nvCxnSpPr>
        <p:spPr bwMode="gray">
          <a:xfrm flipH="1">
            <a:off x="2522232" y="2983464"/>
            <a:ext cx="329184" cy="91440"/>
          </a:xfrm>
          <a:prstGeom prst="straightConnector1">
            <a:avLst/>
          </a:prstGeom>
          <a:ln w="28575">
            <a:solidFill>
              <a:schemeClr val="tx2"/>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73FB402-300D-40C1-A672-35CB1F6D82EE}"/>
              </a:ext>
            </a:extLst>
          </p:cNvPr>
          <p:cNvCxnSpPr>
            <a:cxnSpLocks/>
          </p:cNvCxnSpPr>
          <p:nvPr/>
        </p:nvCxnSpPr>
        <p:spPr bwMode="gray">
          <a:xfrm>
            <a:off x="3673726" y="2983464"/>
            <a:ext cx="329184" cy="86974"/>
          </a:xfrm>
          <a:prstGeom prst="straightConnector1">
            <a:avLst/>
          </a:prstGeom>
          <a:ln w="28575">
            <a:solidFill>
              <a:schemeClr val="accent6"/>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6DE9D49-7091-4228-BDBE-5ADBEE2D25CC}"/>
              </a:ext>
            </a:extLst>
          </p:cNvPr>
          <p:cNvCxnSpPr>
            <a:cxnSpLocks/>
          </p:cNvCxnSpPr>
          <p:nvPr/>
        </p:nvCxnSpPr>
        <p:spPr bwMode="gray">
          <a:xfrm flipV="1">
            <a:off x="3510633" y="2105435"/>
            <a:ext cx="100584" cy="283464"/>
          </a:xfrm>
          <a:prstGeom prst="straightConnector1">
            <a:avLst/>
          </a:prstGeom>
          <a:ln w="28575">
            <a:solidFill>
              <a:schemeClr val="accent6"/>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58015E0-1FBF-4B4B-835D-461D533A28DB}"/>
              </a:ext>
            </a:extLst>
          </p:cNvPr>
          <p:cNvCxnSpPr>
            <a:cxnSpLocks/>
          </p:cNvCxnSpPr>
          <p:nvPr/>
        </p:nvCxnSpPr>
        <p:spPr bwMode="gray">
          <a:xfrm flipH="1" flipV="1">
            <a:off x="2885505" y="2105435"/>
            <a:ext cx="101863" cy="279149"/>
          </a:xfrm>
          <a:prstGeom prst="straightConnector1">
            <a:avLst/>
          </a:prstGeom>
          <a:ln w="28575">
            <a:solidFill>
              <a:schemeClr val="tx2"/>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C715351-E7F0-4C92-A5B4-4D7477831899}"/>
              </a:ext>
            </a:extLst>
          </p:cNvPr>
          <p:cNvCxnSpPr>
            <a:cxnSpLocks/>
          </p:cNvCxnSpPr>
          <p:nvPr/>
        </p:nvCxnSpPr>
        <p:spPr bwMode="gray">
          <a:xfrm flipH="1" flipV="1">
            <a:off x="2459813" y="2558595"/>
            <a:ext cx="329184" cy="146304"/>
          </a:xfrm>
          <a:prstGeom prst="straightConnector1">
            <a:avLst/>
          </a:prstGeom>
          <a:ln w="28575">
            <a:solidFill>
              <a:schemeClr val="tx2"/>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075D44D-AF19-4780-A796-BF55D1AEB795}"/>
              </a:ext>
            </a:extLst>
          </p:cNvPr>
          <p:cNvCxnSpPr>
            <a:cxnSpLocks/>
          </p:cNvCxnSpPr>
          <p:nvPr/>
        </p:nvCxnSpPr>
        <p:spPr bwMode="gray">
          <a:xfrm flipV="1">
            <a:off x="3610487" y="2558595"/>
            <a:ext cx="327636" cy="143515"/>
          </a:xfrm>
          <a:prstGeom prst="straightConnector1">
            <a:avLst/>
          </a:prstGeom>
          <a:ln w="28575">
            <a:solidFill>
              <a:schemeClr val="accent6"/>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52C9575-682B-4504-A594-6B5F12A1C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621" y="2551232"/>
            <a:ext cx="498729" cy="432232"/>
          </a:xfrm>
          <a:prstGeom prst="rect">
            <a:avLst/>
          </a:prstGeom>
        </p:spPr>
      </p:pic>
      <p:grpSp>
        <p:nvGrpSpPr>
          <p:cNvPr id="68" name="Group 67">
            <a:extLst>
              <a:ext uri="{FF2B5EF4-FFF2-40B4-BE49-F238E27FC236}">
                <a16:creationId xmlns:a16="http://schemas.microsoft.com/office/drawing/2014/main" id="{B9A3282F-B173-4019-A7DC-42FF7E6702DA}"/>
              </a:ext>
            </a:extLst>
          </p:cNvPr>
          <p:cNvGrpSpPr/>
          <p:nvPr/>
        </p:nvGrpSpPr>
        <p:grpSpPr>
          <a:xfrm>
            <a:off x="2599614" y="1598022"/>
            <a:ext cx="399221" cy="399221"/>
            <a:chOff x="2599614" y="1598022"/>
            <a:chExt cx="399221" cy="399221"/>
          </a:xfrm>
        </p:grpSpPr>
        <p:sp>
          <p:nvSpPr>
            <p:cNvPr id="26" name="Oval 25">
              <a:extLst>
                <a:ext uri="{FF2B5EF4-FFF2-40B4-BE49-F238E27FC236}">
                  <a16:creationId xmlns:a16="http://schemas.microsoft.com/office/drawing/2014/main" id="{C50A4D7C-5C0D-438A-99F5-3EF442CBE192}"/>
                </a:ext>
              </a:extLst>
            </p:cNvPr>
            <p:cNvSpPr/>
            <p:nvPr/>
          </p:nvSpPr>
          <p:spPr bwMode="gray">
            <a:xfrm>
              <a:off x="2599614" y="1598022"/>
              <a:ext cx="399221" cy="399221"/>
            </a:xfrm>
            <a:prstGeom prst="ellipse">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2" name="Picture 21">
              <a:extLst>
                <a:ext uri="{FF2B5EF4-FFF2-40B4-BE49-F238E27FC236}">
                  <a16:creationId xmlns:a16="http://schemas.microsoft.com/office/drawing/2014/main" id="{44B1BBC5-A5E4-4BDE-AA9B-B1AD4EEC3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387" y="1711892"/>
              <a:ext cx="289675" cy="171480"/>
            </a:xfrm>
            <a:prstGeom prst="rect">
              <a:avLst/>
            </a:prstGeom>
          </p:spPr>
        </p:pic>
      </p:grpSp>
      <p:grpSp>
        <p:nvGrpSpPr>
          <p:cNvPr id="71" name="Group 70">
            <a:extLst>
              <a:ext uri="{FF2B5EF4-FFF2-40B4-BE49-F238E27FC236}">
                <a16:creationId xmlns:a16="http://schemas.microsoft.com/office/drawing/2014/main" id="{43814402-61B6-4DA5-A4E7-78E0527ED10A}"/>
              </a:ext>
            </a:extLst>
          </p:cNvPr>
          <p:cNvGrpSpPr/>
          <p:nvPr/>
        </p:nvGrpSpPr>
        <p:grpSpPr>
          <a:xfrm>
            <a:off x="4042008" y="2257693"/>
            <a:ext cx="399221" cy="399221"/>
            <a:chOff x="4042008" y="2257693"/>
            <a:chExt cx="399221" cy="399221"/>
          </a:xfrm>
        </p:grpSpPr>
        <p:sp>
          <p:nvSpPr>
            <p:cNvPr id="31" name="Oval 30">
              <a:extLst>
                <a:ext uri="{FF2B5EF4-FFF2-40B4-BE49-F238E27FC236}">
                  <a16:creationId xmlns:a16="http://schemas.microsoft.com/office/drawing/2014/main" id="{4513C3F1-0E4A-451B-9FF0-6B84C923330F}"/>
                </a:ext>
              </a:extLst>
            </p:cNvPr>
            <p:cNvSpPr/>
            <p:nvPr/>
          </p:nvSpPr>
          <p:spPr bwMode="gray">
            <a:xfrm>
              <a:off x="4042008" y="2257693"/>
              <a:ext cx="399221" cy="399221"/>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0" name="Picture 39">
              <a:extLst>
                <a:ext uri="{FF2B5EF4-FFF2-40B4-BE49-F238E27FC236}">
                  <a16:creationId xmlns:a16="http://schemas.microsoft.com/office/drawing/2014/main" id="{D402CF03-4745-4029-9670-8399EB4E2346}"/>
                </a:ext>
              </a:extLst>
            </p:cNvPr>
            <p:cNvPicPr>
              <a:picLocks noChangeAspect="1"/>
            </p:cNvPicPr>
            <p:nvPr/>
          </p:nvPicPr>
          <p:blipFill>
            <a:blip r:embed="rId5"/>
            <a:stretch>
              <a:fillRect/>
            </a:stretch>
          </p:blipFill>
          <p:spPr>
            <a:xfrm>
              <a:off x="4132241" y="2322423"/>
              <a:ext cx="224310" cy="261841"/>
            </a:xfrm>
            <a:prstGeom prst="rect">
              <a:avLst/>
            </a:prstGeom>
          </p:spPr>
        </p:pic>
      </p:grpSp>
      <p:grpSp>
        <p:nvGrpSpPr>
          <p:cNvPr id="67" name="Group 66">
            <a:extLst>
              <a:ext uri="{FF2B5EF4-FFF2-40B4-BE49-F238E27FC236}">
                <a16:creationId xmlns:a16="http://schemas.microsoft.com/office/drawing/2014/main" id="{29CEBFE1-17EC-41F7-9910-F127CF39D0FA}"/>
              </a:ext>
            </a:extLst>
          </p:cNvPr>
          <p:cNvGrpSpPr/>
          <p:nvPr/>
        </p:nvGrpSpPr>
        <p:grpSpPr>
          <a:xfrm>
            <a:off x="1964305" y="2257693"/>
            <a:ext cx="399221" cy="399221"/>
            <a:chOff x="1964305" y="2257693"/>
            <a:chExt cx="399221" cy="399221"/>
          </a:xfrm>
        </p:grpSpPr>
        <p:sp>
          <p:nvSpPr>
            <p:cNvPr id="27" name="Oval 26">
              <a:extLst>
                <a:ext uri="{FF2B5EF4-FFF2-40B4-BE49-F238E27FC236}">
                  <a16:creationId xmlns:a16="http://schemas.microsoft.com/office/drawing/2014/main" id="{E3067F47-FD02-45C4-A427-008F5328C014}"/>
                </a:ext>
              </a:extLst>
            </p:cNvPr>
            <p:cNvSpPr/>
            <p:nvPr/>
          </p:nvSpPr>
          <p:spPr bwMode="gray">
            <a:xfrm>
              <a:off x="1964305" y="2257693"/>
              <a:ext cx="399221" cy="399221"/>
            </a:xfrm>
            <a:prstGeom prst="ellipse">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2" name="Picture 41">
              <a:extLst>
                <a:ext uri="{FF2B5EF4-FFF2-40B4-BE49-F238E27FC236}">
                  <a16:creationId xmlns:a16="http://schemas.microsoft.com/office/drawing/2014/main" id="{3D08AE44-8653-4B8A-B78D-0350B9C56783}"/>
                </a:ext>
              </a:extLst>
            </p:cNvPr>
            <p:cNvPicPr>
              <a:picLocks noChangeAspect="1"/>
            </p:cNvPicPr>
            <p:nvPr/>
          </p:nvPicPr>
          <p:blipFill>
            <a:blip r:embed="rId6"/>
            <a:stretch>
              <a:fillRect/>
            </a:stretch>
          </p:blipFill>
          <p:spPr>
            <a:xfrm>
              <a:off x="2008362" y="2351810"/>
              <a:ext cx="328274" cy="207907"/>
            </a:xfrm>
            <a:prstGeom prst="rect">
              <a:avLst/>
            </a:prstGeom>
          </p:spPr>
        </p:pic>
      </p:grpSp>
      <p:sp>
        <p:nvSpPr>
          <p:cNvPr id="39" name="Text Placeholder 12">
            <a:extLst>
              <a:ext uri="{FF2B5EF4-FFF2-40B4-BE49-F238E27FC236}">
                <a16:creationId xmlns:a16="http://schemas.microsoft.com/office/drawing/2014/main" id="{A6382B2D-39BE-4046-8ABA-B76AA8FF65A8}"/>
              </a:ext>
            </a:extLst>
          </p:cNvPr>
          <p:cNvSpPr txBox="1">
            <a:spLocks/>
          </p:cNvSpPr>
          <p:nvPr/>
        </p:nvSpPr>
        <p:spPr bwMode="gray">
          <a:xfrm>
            <a:off x="1150615" y="3910157"/>
            <a:ext cx="1569303" cy="276999"/>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b="1" dirty="0"/>
              <a:t>Digital Literacy and Engagement Campaigns</a:t>
            </a:r>
            <a:endParaRPr lang="en-US" dirty="0"/>
          </a:p>
        </p:txBody>
      </p:sp>
      <p:sp>
        <p:nvSpPr>
          <p:cNvPr id="41" name="Text Placeholder 12">
            <a:extLst>
              <a:ext uri="{FF2B5EF4-FFF2-40B4-BE49-F238E27FC236}">
                <a16:creationId xmlns:a16="http://schemas.microsoft.com/office/drawing/2014/main" id="{3D5D2596-0A9F-418D-9E7A-B7A693205476}"/>
              </a:ext>
            </a:extLst>
          </p:cNvPr>
          <p:cNvSpPr txBox="1">
            <a:spLocks/>
          </p:cNvSpPr>
          <p:nvPr/>
        </p:nvSpPr>
        <p:spPr bwMode="gray">
          <a:xfrm>
            <a:off x="3957170" y="3909322"/>
            <a:ext cx="1434942" cy="276999"/>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b="1" dirty="0"/>
              <a:t>Roadmap to Support and Scale Innovation</a:t>
            </a:r>
            <a:endParaRPr lang="en-US" dirty="0"/>
          </a:p>
        </p:txBody>
      </p:sp>
      <p:cxnSp>
        <p:nvCxnSpPr>
          <p:cNvPr id="61" name="Straight Arrow Connector 60">
            <a:extLst>
              <a:ext uri="{FF2B5EF4-FFF2-40B4-BE49-F238E27FC236}">
                <a16:creationId xmlns:a16="http://schemas.microsoft.com/office/drawing/2014/main" id="{CA127C79-8300-4CA2-A8F6-226ED48D2C94}"/>
              </a:ext>
            </a:extLst>
          </p:cNvPr>
          <p:cNvCxnSpPr>
            <a:cxnSpLocks/>
          </p:cNvCxnSpPr>
          <p:nvPr/>
        </p:nvCxnSpPr>
        <p:spPr bwMode="gray">
          <a:xfrm flipH="1">
            <a:off x="2864241" y="3211171"/>
            <a:ext cx="100584" cy="283464"/>
          </a:xfrm>
          <a:prstGeom prst="straightConnector1">
            <a:avLst/>
          </a:prstGeom>
          <a:ln w="28575">
            <a:solidFill>
              <a:schemeClr val="tx2"/>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F898398-6096-427B-92CE-B95B2DCBED66}"/>
              </a:ext>
            </a:extLst>
          </p:cNvPr>
          <p:cNvCxnSpPr>
            <a:cxnSpLocks/>
          </p:cNvCxnSpPr>
          <p:nvPr/>
        </p:nvCxnSpPr>
        <p:spPr bwMode="gray">
          <a:xfrm>
            <a:off x="3474014" y="3211171"/>
            <a:ext cx="100584" cy="284579"/>
          </a:xfrm>
          <a:prstGeom prst="straightConnector1">
            <a:avLst/>
          </a:prstGeom>
          <a:ln w="28575">
            <a:solidFill>
              <a:schemeClr val="accent6"/>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875E8255-2EAD-43E0-8F18-5FBD6ACCD249}"/>
              </a:ext>
            </a:extLst>
          </p:cNvPr>
          <p:cNvGrpSpPr/>
          <p:nvPr/>
        </p:nvGrpSpPr>
        <p:grpSpPr>
          <a:xfrm>
            <a:off x="3462207" y="3577036"/>
            <a:ext cx="399221" cy="399221"/>
            <a:chOff x="3462207" y="3577036"/>
            <a:chExt cx="399221" cy="399221"/>
          </a:xfrm>
        </p:grpSpPr>
        <p:sp>
          <p:nvSpPr>
            <p:cNvPr id="48" name="Oval 47">
              <a:extLst>
                <a:ext uri="{FF2B5EF4-FFF2-40B4-BE49-F238E27FC236}">
                  <a16:creationId xmlns:a16="http://schemas.microsoft.com/office/drawing/2014/main" id="{B9AC15E4-4692-4418-B873-6FA3CCA5103F}"/>
                </a:ext>
              </a:extLst>
            </p:cNvPr>
            <p:cNvSpPr/>
            <p:nvPr/>
          </p:nvSpPr>
          <p:spPr bwMode="gray">
            <a:xfrm>
              <a:off x="3462207" y="3577036"/>
              <a:ext cx="399221" cy="399221"/>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65" name="Picture 64">
              <a:extLst>
                <a:ext uri="{FF2B5EF4-FFF2-40B4-BE49-F238E27FC236}">
                  <a16:creationId xmlns:a16="http://schemas.microsoft.com/office/drawing/2014/main" id="{EAA80ADA-DF7F-4C5A-9244-B633462C7F67}"/>
                </a:ext>
              </a:extLst>
            </p:cNvPr>
            <p:cNvPicPr>
              <a:picLocks noChangeAspect="1"/>
            </p:cNvPicPr>
            <p:nvPr/>
          </p:nvPicPr>
          <p:blipFill>
            <a:blip r:embed="rId7"/>
            <a:stretch>
              <a:fillRect/>
            </a:stretch>
          </p:blipFill>
          <p:spPr>
            <a:xfrm>
              <a:off x="3547517" y="3661579"/>
              <a:ext cx="228600" cy="230134"/>
            </a:xfrm>
            <a:prstGeom prst="rect">
              <a:avLst/>
            </a:prstGeom>
          </p:spPr>
        </p:pic>
      </p:grpSp>
      <p:grpSp>
        <p:nvGrpSpPr>
          <p:cNvPr id="70" name="Group 69">
            <a:extLst>
              <a:ext uri="{FF2B5EF4-FFF2-40B4-BE49-F238E27FC236}">
                <a16:creationId xmlns:a16="http://schemas.microsoft.com/office/drawing/2014/main" id="{BE34A2BE-3A5F-4366-80BA-0AE65FB63066}"/>
              </a:ext>
            </a:extLst>
          </p:cNvPr>
          <p:cNvGrpSpPr/>
          <p:nvPr/>
        </p:nvGrpSpPr>
        <p:grpSpPr>
          <a:xfrm>
            <a:off x="4063988" y="2917364"/>
            <a:ext cx="399221" cy="399221"/>
            <a:chOff x="4063988" y="2917364"/>
            <a:chExt cx="399221" cy="399221"/>
          </a:xfrm>
        </p:grpSpPr>
        <p:sp>
          <p:nvSpPr>
            <p:cNvPr id="28" name="Oval 27">
              <a:extLst>
                <a:ext uri="{FF2B5EF4-FFF2-40B4-BE49-F238E27FC236}">
                  <a16:creationId xmlns:a16="http://schemas.microsoft.com/office/drawing/2014/main" id="{D6C76CE6-013A-48E1-B3D8-6535869F2C9D}"/>
                </a:ext>
              </a:extLst>
            </p:cNvPr>
            <p:cNvSpPr/>
            <p:nvPr/>
          </p:nvSpPr>
          <p:spPr bwMode="gray">
            <a:xfrm>
              <a:off x="4063988" y="2917364"/>
              <a:ext cx="399221" cy="399221"/>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69" name="Picture 68" descr="A picture containing light, drawing&#10;&#10;Description automatically generated">
              <a:extLst>
                <a:ext uri="{FF2B5EF4-FFF2-40B4-BE49-F238E27FC236}">
                  <a16:creationId xmlns:a16="http://schemas.microsoft.com/office/drawing/2014/main" id="{4C295732-9762-4EF2-945F-D7B956AF1C34}"/>
                </a:ext>
              </a:extLst>
            </p:cNvPr>
            <p:cNvPicPr>
              <a:picLocks noChangeAspect="1"/>
            </p:cNvPicPr>
            <p:nvPr/>
          </p:nvPicPr>
          <p:blipFill>
            <a:blip r:embed="rId8"/>
            <a:stretch>
              <a:fillRect/>
            </a:stretch>
          </p:blipFill>
          <p:spPr>
            <a:xfrm>
              <a:off x="4191622" y="2984386"/>
              <a:ext cx="143953" cy="265176"/>
            </a:xfrm>
            <a:prstGeom prst="rect">
              <a:avLst/>
            </a:prstGeom>
          </p:spPr>
        </p:pic>
      </p:grpSp>
      <p:grpSp>
        <p:nvGrpSpPr>
          <p:cNvPr id="73" name="Group 72">
            <a:extLst>
              <a:ext uri="{FF2B5EF4-FFF2-40B4-BE49-F238E27FC236}">
                <a16:creationId xmlns:a16="http://schemas.microsoft.com/office/drawing/2014/main" id="{6A55D6D4-89A8-45C3-9C9E-905DE28B6C31}"/>
              </a:ext>
            </a:extLst>
          </p:cNvPr>
          <p:cNvGrpSpPr/>
          <p:nvPr/>
        </p:nvGrpSpPr>
        <p:grpSpPr>
          <a:xfrm>
            <a:off x="1997426" y="2917364"/>
            <a:ext cx="399221" cy="399221"/>
            <a:chOff x="1997426" y="2917364"/>
            <a:chExt cx="399221" cy="399221"/>
          </a:xfrm>
        </p:grpSpPr>
        <p:sp>
          <p:nvSpPr>
            <p:cNvPr id="30" name="Oval 29">
              <a:extLst>
                <a:ext uri="{FF2B5EF4-FFF2-40B4-BE49-F238E27FC236}">
                  <a16:creationId xmlns:a16="http://schemas.microsoft.com/office/drawing/2014/main" id="{6F801082-6086-44BC-91FB-1604572526F2}"/>
                </a:ext>
              </a:extLst>
            </p:cNvPr>
            <p:cNvSpPr/>
            <p:nvPr/>
          </p:nvSpPr>
          <p:spPr bwMode="gray">
            <a:xfrm>
              <a:off x="1997426" y="2917364"/>
              <a:ext cx="399221" cy="399221"/>
            </a:xfrm>
            <a:prstGeom prst="ellipse">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2" name="Picture 71" descr="A picture containing drawing&#10;&#10;Description automatically generated">
              <a:extLst>
                <a:ext uri="{FF2B5EF4-FFF2-40B4-BE49-F238E27FC236}">
                  <a16:creationId xmlns:a16="http://schemas.microsoft.com/office/drawing/2014/main" id="{70DA9161-C375-456F-9F74-1C2A83EDE636}"/>
                </a:ext>
              </a:extLst>
            </p:cNvPr>
            <p:cNvPicPr>
              <a:picLocks noChangeAspect="1"/>
            </p:cNvPicPr>
            <p:nvPr/>
          </p:nvPicPr>
          <p:blipFill>
            <a:blip r:embed="rId9"/>
            <a:stretch>
              <a:fillRect/>
            </a:stretch>
          </p:blipFill>
          <p:spPr>
            <a:xfrm>
              <a:off x="2112128" y="2998102"/>
              <a:ext cx="169817" cy="237744"/>
            </a:xfrm>
            <a:prstGeom prst="rect">
              <a:avLst/>
            </a:prstGeom>
          </p:spPr>
        </p:pic>
      </p:grpSp>
      <p:grpSp>
        <p:nvGrpSpPr>
          <p:cNvPr id="78" name="Group 77">
            <a:extLst>
              <a:ext uri="{FF2B5EF4-FFF2-40B4-BE49-F238E27FC236}">
                <a16:creationId xmlns:a16="http://schemas.microsoft.com/office/drawing/2014/main" id="{FCB3172F-7E6D-4E83-9061-B62E2C7770EE}"/>
              </a:ext>
            </a:extLst>
          </p:cNvPr>
          <p:cNvGrpSpPr/>
          <p:nvPr/>
        </p:nvGrpSpPr>
        <p:grpSpPr>
          <a:xfrm>
            <a:off x="2599893" y="3577036"/>
            <a:ext cx="399221" cy="399221"/>
            <a:chOff x="2599893" y="3577036"/>
            <a:chExt cx="399221" cy="399221"/>
          </a:xfrm>
        </p:grpSpPr>
        <p:sp>
          <p:nvSpPr>
            <p:cNvPr id="45" name="Oval 44">
              <a:extLst>
                <a:ext uri="{FF2B5EF4-FFF2-40B4-BE49-F238E27FC236}">
                  <a16:creationId xmlns:a16="http://schemas.microsoft.com/office/drawing/2014/main" id="{B6DF198B-571B-429D-8629-11E4E1A89B49}"/>
                </a:ext>
              </a:extLst>
            </p:cNvPr>
            <p:cNvSpPr/>
            <p:nvPr/>
          </p:nvSpPr>
          <p:spPr bwMode="gray">
            <a:xfrm>
              <a:off x="2599893" y="3577036"/>
              <a:ext cx="399221" cy="399221"/>
            </a:xfrm>
            <a:prstGeom prst="ellipse">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7" name="Picture 76" descr="A picture containing drawing&#10;&#10;Description automatically generated">
              <a:extLst>
                <a:ext uri="{FF2B5EF4-FFF2-40B4-BE49-F238E27FC236}">
                  <a16:creationId xmlns:a16="http://schemas.microsoft.com/office/drawing/2014/main" id="{B15873E6-330D-49F9-B107-32C197227885}"/>
                </a:ext>
              </a:extLst>
            </p:cNvPr>
            <p:cNvPicPr>
              <a:picLocks noChangeAspect="1"/>
            </p:cNvPicPr>
            <p:nvPr/>
          </p:nvPicPr>
          <p:blipFill>
            <a:blip r:embed="rId10"/>
            <a:stretch>
              <a:fillRect/>
            </a:stretch>
          </p:blipFill>
          <p:spPr>
            <a:xfrm>
              <a:off x="2717207" y="3645721"/>
              <a:ext cx="164592" cy="261851"/>
            </a:xfrm>
            <a:prstGeom prst="rect">
              <a:avLst/>
            </a:prstGeom>
          </p:spPr>
        </p:pic>
      </p:grpSp>
      <p:grpSp>
        <p:nvGrpSpPr>
          <p:cNvPr id="80" name="Group 79">
            <a:extLst>
              <a:ext uri="{FF2B5EF4-FFF2-40B4-BE49-F238E27FC236}">
                <a16:creationId xmlns:a16="http://schemas.microsoft.com/office/drawing/2014/main" id="{193DCC13-1681-434D-BD51-FE71E7E82FC9}"/>
              </a:ext>
            </a:extLst>
          </p:cNvPr>
          <p:cNvGrpSpPr/>
          <p:nvPr/>
        </p:nvGrpSpPr>
        <p:grpSpPr>
          <a:xfrm>
            <a:off x="3467350" y="1598022"/>
            <a:ext cx="399221" cy="399221"/>
            <a:chOff x="3467350" y="1598022"/>
            <a:chExt cx="399221" cy="399221"/>
          </a:xfrm>
        </p:grpSpPr>
        <p:sp>
          <p:nvSpPr>
            <p:cNvPr id="29" name="Oval 28">
              <a:extLst>
                <a:ext uri="{FF2B5EF4-FFF2-40B4-BE49-F238E27FC236}">
                  <a16:creationId xmlns:a16="http://schemas.microsoft.com/office/drawing/2014/main" id="{03EABC69-E039-4773-919C-BE30AAB39D3D}"/>
                </a:ext>
              </a:extLst>
            </p:cNvPr>
            <p:cNvSpPr/>
            <p:nvPr/>
          </p:nvSpPr>
          <p:spPr bwMode="gray">
            <a:xfrm>
              <a:off x="3467350" y="1598022"/>
              <a:ext cx="399221" cy="399221"/>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icture 78">
              <a:extLst>
                <a:ext uri="{FF2B5EF4-FFF2-40B4-BE49-F238E27FC236}">
                  <a16:creationId xmlns:a16="http://schemas.microsoft.com/office/drawing/2014/main" id="{429E8F47-40A3-4C02-94F7-689B4E90796B}"/>
                </a:ext>
              </a:extLst>
            </p:cNvPr>
            <p:cNvPicPr>
              <a:picLocks noChangeAspect="1"/>
            </p:cNvPicPr>
            <p:nvPr/>
          </p:nvPicPr>
          <p:blipFill>
            <a:blip r:embed="rId11"/>
            <a:stretch>
              <a:fillRect/>
            </a:stretch>
          </p:blipFill>
          <p:spPr>
            <a:xfrm>
              <a:off x="3552660" y="1683332"/>
              <a:ext cx="228600" cy="228600"/>
            </a:xfrm>
            <a:prstGeom prst="rect">
              <a:avLst/>
            </a:prstGeom>
          </p:spPr>
        </p:pic>
      </p:grpSp>
    </p:spTree>
    <p:extLst>
      <p:ext uri="{BB962C8B-B14F-4D97-AF65-F5344CB8AC3E}">
        <p14:creationId xmlns:p14="http://schemas.microsoft.com/office/powerpoint/2010/main" val="287362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05593-8769-4E9E-B464-F66367B5D9C9}"/>
              </a:ext>
            </a:extLst>
          </p:cNvPr>
          <p:cNvSpPr>
            <a:spLocks noGrp="1"/>
          </p:cNvSpPr>
          <p:nvPr>
            <p:ph type="body" sz="quarter" idx="16"/>
          </p:nvPr>
        </p:nvSpPr>
        <p:spPr/>
        <p:txBody>
          <a:bodyPr/>
          <a:lstStyle/>
          <a:p>
            <a:endParaRPr lang="en-GB"/>
          </a:p>
        </p:txBody>
      </p:sp>
      <p:sp>
        <p:nvSpPr>
          <p:cNvPr id="3" name="Title 2">
            <a:extLst>
              <a:ext uri="{FF2B5EF4-FFF2-40B4-BE49-F238E27FC236}">
                <a16:creationId xmlns:a16="http://schemas.microsoft.com/office/drawing/2014/main" id="{9C5D24DE-78D7-4018-AA07-7D1AA34BB653}"/>
              </a:ext>
            </a:extLst>
          </p:cNvPr>
          <p:cNvSpPr>
            <a:spLocks noGrp="1"/>
          </p:cNvSpPr>
          <p:nvPr>
            <p:ph type="title"/>
          </p:nvPr>
        </p:nvSpPr>
        <p:spPr>
          <a:xfrm>
            <a:off x="280194" y="67706"/>
            <a:ext cx="5339556" cy="498598"/>
          </a:xfrm>
        </p:spPr>
        <p:txBody>
          <a:bodyPr/>
          <a:lstStyle/>
          <a:p>
            <a:r>
              <a:rPr lang="en-GB" dirty="0"/>
              <a:t>Digital Transformation Capabilities Assessment</a:t>
            </a:r>
          </a:p>
        </p:txBody>
      </p:sp>
      <p:pic>
        <p:nvPicPr>
          <p:cNvPr id="5" name="Picture 4">
            <a:extLst>
              <a:ext uri="{FF2B5EF4-FFF2-40B4-BE49-F238E27FC236}">
                <a16:creationId xmlns:a16="http://schemas.microsoft.com/office/drawing/2014/main" id="{39C3144F-8AC3-4C90-8AC3-B0FFD7E82396}"/>
              </a:ext>
            </a:extLst>
          </p:cNvPr>
          <p:cNvPicPr>
            <a:picLocks noChangeAspect="1"/>
          </p:cNvPicPr>
          <p:nvPr/>
        </p:nvPicPr>
        <p:blipFill>
          <a:blip r:embed="rId3"/>
          <a:stretch>
            <a:fillRect/>
          </a:stretch>
        </p:blipFill>
        <p:spPr>
          <a:xfrm>
            <a:off x="280194" y="766231"/>
            <a:ext cx="4136065" cy="3098015"/>
          </a:xfrm>
          <a:prstGeom prst="rect">
            <a:avLst/>
          </a:prstGeom>
          <a:ln>
            <a:solidFill>
              <a:schemeClr val="tx1"/>
            </a:solidFill>
          </a:ln>
        </p:spPr>
      </p:pic>
      <p:pic>
        <p:nvPicPr>
          <p:cNvPr id="11" name="Picture 10">
            <a:extLst>
              <a:ext uri="{FF2B5EF4-FFF2-40B4-BE49-F238E27FC236}">
                <a16:creationId xmlns:a16="http://schemas.microsoft.com/office/drawing/2014/main" id="{6203FA09-FC6B-4695-8C3A-35084566D210}"/>
              </a:ext>
            </a:extLst>
          </p:cNvPr>
          <p:cNvPicPr>
            <a:picLocks noChangeAspect="1"/>
          </p:cNvPicPr>
          <p:nvPr/>
        </p:nvPicPr>
        <p:blipFill>
          <a:blip r:embed="rId4"/>
          <a:stretch>
            <a:fillRect/>
          </a:stretch>
        </p:blipFill>
        <p:spPr>
          <a:xfrm>
            <a:off x="2083031" y="1422972"/>
            <a:ext cx="4037575" cy="3099816"/>
          </a:xfrm>
          <a:prstGeom prst="rect">
            <a:avLst/>
          </a:prstGeom>
          <a:ln>
            <a:solidFill>
              <a:schemeClr val="tx1"/>
            </a:solidFill>
          </a:ln>
        </p:spPr>
      </p:pic>
    </p:spTree>
    <p:extLst>
      <p:ext uri="{BB962C8B-B14F-4D97-AF65-F5344CB8AC3E}">
        <p14:creationId xmlns:p14="http://schemas.microsoft.com/office/powerpoint/2010/main" val="2482903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CD049D-C1B1-4E72-90FB-972B4E3CECE3}"/>
              </a:ext>
            </a:extLst>
          </p:cNvPr>
          <p:cNvSpPr>
            <a:spLocks noGrp="1"/>
          </p:cNvSpPr>
          <p:nvPr>
            <p:ph type="body" sz="quarter" idx="16"/>
          </p:nvPr>
        </p:nvSpPr>
        <p:spPr/>
        <p:txBody>
          <a:bodyPr/>
          <a:lstStyle/>
          <a:p>
            <a:endParaRPr lang="en-GB"/>
          </a:p>
        </p:txBody>
      </p:sp>
      <p:sp>
        <p:nvSpPr>
          <p:cNvPr id="3" name="Title 2">
            <a:extLst>
              <a:ext uri="{FF2B5EF4-FFF2-40B4-BE49-F238E27FC236}">
                <a16:creationId xmlns:a16="http://schemas.microsoft.com/office/drawing/2014/main" id="{248B9F3C-DF20-48AF-B0A4-8F777FCD3579}"/>
              </a:ext>
            </a:extLst>
          </p:cNvPr>
          <p:cNvSpPr>
            <a:spLocks noGrp="1"/>
          </p:cNvSpPr>
          <p:nvPr>
            <p:ph type="title"/>
          </p:nvPr>
        </p:nvSpPr>
        <p:spPr>
          <a:xfrm>
            <a:off x="280193" y="67706"/>
            <a:ext cx="5558631" cy="498598"/>
          </a:xfrm>
        </p:spPr>
        <p:txBody>
          <a:bodyPr/>
          <a:lstStyle/>
          <a:p>
            <a:r>
              <a:rPr lang="en-US" dirty="0"/>
              <a:t>Next Steps for Our Digital Transformation Agenda</a:t>
            </a:r>
            <a:endParaRPr lang="en-GB" dirty="0"/>
          </a:p>
        </p:txBody>
      </p:sp>
      <p:sp>
        <p:nvSpPr>
          <p:cNvPr id="6" name="Text Placeholder 5">
            <a:extLst>
              <a:ext uri="{FF2B5EF4-FFF2-40B4-BE49-F238E27FC236}">
                <a16:creationId xmlns:a16="http://schemas.microsoft.com/office/drawing/2014/main" id="{1E0843DE-8D96-41C4-B5AB-A0F34C04A00D}"/>
              </a:ext>
            </a:extLst>
          </p:cNvPr>
          <p:cNvSpPr>
            <a:spLocks noGrp="1"/>
          </p:cNvSpPr>
          <p:nvPr>
            <p:ph type="body" sz="quarter" idx="18"/>
          </p:nvPr>
        </p:nvSpPr>
        <p:spPr/>
        <p:txBody>
          <a:bodyPr/>
          <a:lstStyle/>
          <a:p>
            <a:endParaRPr lang="en-GB"/>
          </a:p>
        </p:txBody>
      </p:sp>
      <p:grpSp>
        <p:nvGrpSpPr>
          <p:cNvPr id="36" name="Group 35">
            <a:extLst>
              <a:ext uri="{FF2B5EF4-FFF2-40B4-BE49-F238E27FC236}">
                <a16:creationId xmlns:a16="http://schemas.microsoft.com/office/drawing/2014/main" id="{5430A1FC-B0D2-435F-B9C8-E1E9ED4576FF}"/>
              </a:ext>
            </a:extLst>
          </p:cNvPr>
          <p:cNvGrpSpPr/>
          <p:nvPr/>
        </p:nvGrpSpPr>
        <p:grpSpPr>
          <a:xfrm>
            <a:off x="306268" y="885052"/>
            <a:ext cx="6062635" cy="826258"/>
            <a:chOff x="309710" y="646927"/>
            <a:chExt cx="6062635" cy="826258"/>
          </a:xfrm>
        </p:grpSpPr>
        <p:sp>
          <p:nvSpPr>
            <p:cNvPr id="14" name="TextBox 15">
              <a:extLst>
                <a:ext uri="{FF2B5EF4-FFF2-40B4-BE49-F238E27FC236}">
                  <a16:creationId xmlns:a16="http://schemas.microsoft.com/office/drawing/2014/main" id="{08F70973-C352-4E7D-8A94-4DA4435BDB01}"/>
                </a:ext>
              </a:extLst>
            </p:cNvPr>
            <p:cNvSpPr txBox="1"/>
            <p:nvPr/>
          </p:nvSpPr>
          <p:spPr>
            <a:xfrm>
              <a:off x="458978" y="646927"/>
              <a:ext cx="2484655" cy="153888"/>
            </a:xfrm>
            <a:prstGeom prst="rect">
              <a:avLst/>
            </a:prstGeom>
            <a:noFill/>
          </p:spPr>
          <p:txBody>
            <a:bodyPr wrap="non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1000" b="1" dirty="0"/>
                <a:t>Strategy-Setting and Prioritization</a:t>
              </a:r>
            </a:p>
          </p:txBody>
        </p:sp>
        <p:sp>
          <p:nvSpPr>
            <p:cNvPr id="15" name="TextBox 38">
              <a:extLst>
                <a:ext uri="{FF2B5EF4-FFF2-40B4-BE49-F238E27FC236}">
                  <a16:creationId xmlns:a16="http://schemas.microsoft.com/office/drawing/2014/main" id="{57996BB2-0FD8-4BCC-A84E-0EE234029EF6}"/>
                </a:ext>
              </a:extLst>
            </p:cNvPr>
            <p:cNvSpPr txBox="1"/>
            <p:nvPr/>
          </p:nvSpPr>
          <p:spPr>
            <a:xfrm>
              <a:off x="458978" y="834893"/>
              <a:ext cx="2837315" cy="138499"/>
            </a:xfrm>
            <a:prstGeom prst="rect">
              <a:avLst/>
            </a:prstGeom>
            <a:noFill/>
          </p:spPr>
          <p:txBody>
            <a:bodyPr wrap="non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900" i="1" dirty="0"/>
                <a:t>Next campus leadership meeting [MM/DD/YYYY]</a:t>
              </a:r>
            </a:p>
          </p:txBody>
        </p:sp>
        <p:sp>
          <p:nvSpPr>
            <p:cNvPr id="16" name="TextBox 42">
              <a:extLst>
                <a:ext uri="{FF2B5EF4-FFF2-40B4-BE49-F238E27FC236}">
                  <a16:creationId xmlns:a16="http://schemas.microsoft.com/office/drawing/2014/main" id="{8B2EE189-5066-4856-B407-432F01270748}"/>
                </a:ext>
              </a:extLst>
            </p:cNvPr>
            <p:cNvSpPr txBox="1"/>
            <p:nvPr/>
          </p:nvSpPr>
          <p:spPr>
            <a:xfrm>
              <a:off x="458978" y="1132066"/>
              <a:ext cx="5664010" cy="341119"/>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marL="171450" indent="-171450">
                <a:spcBef>
                  <a:spcPts val="500"/>
                </a:spcBef>
                <a:buFont typeface="Arial" panose="020B0604020202020204" pitchFamily="34" charset="0"/>
                <a:buChar char="•"/>
              </a:pPr>
              <a:r>
                <a:rPr lang="en-US" sz="900" dirty="0"/>
                <a:t>Use this space to include a preview of the next campus leadership meeting</a:t>
              </a:r>
            </a:p>
            <a:p>
              <a:pPr marL="171450" indent="-171450">
                <a:spcBef>
                  <a:spcPts val="500"/>
                </a:spcBef>
                <a:buFont typeface="Arial" panose="020B0604020202020204" pitchFamily="34" charset="0"/>
                <a:buChar char="•"/>
              </a:pPr>
              <a:r>
                <a:rPr lang="en-US" sz="900" i="1" dirty="0"/>
                <a:t>Example: Review our strategic priorities and map existing digital projects to each priority area</a:t>
              </a:r>
            </a:p>
          </p:txBody>
        </p:sp>
        <p:sp>
          <p:nvSpPr>
            <p:cNvPr id="18" name="Isosceles Triangle 17">
              <a:extLst>
                <a:ext uri="{FF2B5EF4-FFF2-40B4-BE49-F238E27FC236}">
                  <a16:creationId xmlns:a16="http://schemas.microsoft.com/office/drawing/2014/main" id="{059285AA-D81D-4812-8FC9-DA7EB35B60E0}"/>
                </a:ext>
                <a:ext uri="{C183D7F6-B498-43B3-948B-1728B52AA6E4}">
                  <adec:decorative xmlns:adec="http://schemas.microsoft.com/office/drawing/2017/decorative" val="1"/>
                </a:ext>
              </a:extLst>
            </p:cNvPr>
            <p:cNvSpPr/>
            <p:nvPr/>
          </p:nvSpPr>
          <p:spPr bwMode="gray">
            <a:xfrm rot="5400000" flipH="1">
              <a:off x="286180" y="688373"/>
              <a:ext cx="138500" cy="91440"/>
            </a:xfrm>
            <a:prstGeom prst="triangle">
              <a:avLst/>
            </a:prstGeom>
            <a:solidFill>
              <a:schemeClr val="accent6"/>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a:endParaRPr lang="en-US" dirty="0">
                <a:solidFill>
                  <a:schemeClr val="tx1"/>
                </a:solidFill>
              </a:endParaRPr>
            </a:p>
          </p:txBody>
        </p:sp>
        <p:cxnSp>
          <p:nvCxnSpPr>
            <p:cNvPr id="19" name="Straight Connector 18">
              <a:extLst>
                <a:ext uri="{FF2B5EF4-FFF2-40B4-BE49-F238E27FC236}">
                  <a16:creationId xmlns:a16="http://schemas.microsoft.com/office/drawing/2014/main" id="{98BE899A-AD21-4ABA-89E1-1FF0BFA155FE}"/>
                </a:ext>
              </a:extLst>
            </p:cNvPr>
            <p:cNvCxnSpPr>
              <a:cxnSpLocks/>
            </p:cNvCxnSpPr>
            <p:nvPr/>
          </p:nvCxnSpPr>
          <p:spPr bwMode="gray">
            <a:xfrm flipH="1">
              <a:off x="458979" y="1056054"/>
              <a:ext cx="5913366" cy="0"/>
            </a:xfrm>
            <a:prstGeom prst="line">
              <a:avLst/>
            </a:prstGeom>
            <a:ln w="3175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6FF9AE87-847E-4CA7-AC63-15A1BE210FDC}"/>
              </a:ext>
            </a:extLst>
          </p:cNvPr>
          <p:cNvGrpSpPr/>
          <p:nvPr/>
        </p:nvGrpSpPr>
        <p:grpSpPr>
          <a:xfrm>
            <a:off x="306268" y="2186711"/>
            <a:ext cx="6066076" cy="784142"/>
            <a:chOff x="306268" y="1914899"/>
            <a:chExt cx="6066076" cy="784142"/>
          </a:xfrm>
        </p:grpSpPr>
        <p:sp>
          <p:nvSpPr>
            <p:cNvPr id="20" name="TextBox 37">
              <a:extLst>
                <a:ext uri="{FF2B5EF4-FFF2-40B4-BE49-F238E27FC236}">
                  <a16:creationId xmlns:a16="http://schemas.microsoft.com/office/drawing/2014/main" id="{51FFFEB4-3890-47A3-A8F4-C21BB5998F22}"/>
                </a:ext>
              </a:extLst>
            </p:cNvPr>
            <p:cNvSpPr txBox="1"/>
            <p:nvPr/>
          </p:nvSpPr>
          <p:spPr>
            <a:xfrm>
              <a:off x="458979" y="1914899"/>
              <a:ext cx="1864293" cy="153888"/>
            </a:xfrm>
            <a:prstGeom prst="rect">
              <a:avLst/>
            </a:prstGeom>
            <a:noFill/>
          </p:spPr>
          <p:txBody>
            <a:bodyPr wrap="non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1000" b="1" dirty="0"/>
                <a:t>Campus Unit DX Visioning</a:t>
              </a:r>
            </a:p>
          </p:txBody>
        </p:sp>
        <p:sp>
          <p:nvSpPr>
            <p:cNvPr id="21" name="TextBox 39">
              <a:extLst>
                <a:ext uri="{FF2B5EF4-FFF2-40B4-BE49-F238E27FC236}">
                  <a16:creationId xmlns:a16="http://schemas.microsoft.com/office/drawing/2014/main" id="{0DE8686D-6014-4BE6-AEC2-901BABFDD95A}"/>
                </a:ext>
              </a:extLst>
            </p:cNvPr>
            <p:cNvSpPr txBox="1"/>
            <p:nvPr/>
          </p:nvSpPr>
          <p:spPr>
            <a:xfrm>
              <a:off x="458978" y="2097580"/>
              <a:ext cx="5708294" cy="138499"/>
            </a:xfrm>
            <a:prstGeom prst="rect">
              <a:avLst/>
            </a:prstGeom>
            <a:noFill/>
          </p:spPr>
          <p:txBody>
            <a:bodyPr wrap="non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900" i="1" dirty="0"/>
                <a:t>Meetings soon to be scheduled with individual units and departments to discuss your DX vision(s)</a:t>
              </a:r>
            </a:p>
          </p:txBody>
        </p:sp>
        <p:sp>
          <p:nvSpPr>
            <p:cNvPr id="31" name="TextBox 20">
              <a:extLst>
                <a:ext uri="{FF2B5EF4-FFF2-40B4-BE49-F238E27FC236}">
                  <a16:creationId xmlns:a16="http://schemas.microsoft.com/office/drawing/2014/main" id="{E0EECBC0-111D-4F5C-9A30-EA1C97F78551}"/>
                </a:ext>
              </a:extLst>
            </p:cNvPr>
            <p:cNvSpPr txBox="1"/>
            <p:nvPr/>
          </p:nvSpPr>
          <p:spPr>
            <a:xfrm>
              <a:off x="474604" y="2357922"/>
              <a:ext cx="5648384" cy="341119"/>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marL="171450" indent="-171450">
                <a:spcBef>
                  <a:spcPts val="500"/>
                </a:spcBef>
                <a:buFont typeface="Arial" panose="020B0604020202020204" pitchFamily="34" charset="0"/>
                <a:buChar char="•"/>
              </a:pPr>
              <a:r>
                <a:rPr lang="en-US" sz="900" dirty="0"/>
                <a:t>Use this space to include how unit- or campus- leaders should prepare for these meetings</a:t>
              </a:r>
            </a:p>
            <a:p>
              <a:pPr marL="171450" indent="-171450">
                <a:spcBef>
                  <a:spcPts val="500"/>
                </a:spcBef>
                <a:buFont typeface="Arial" panose="020B0604020202020204" pitchFamily="34" charset="0"/>
                <a:buChar char="•"/>
              </a:pPr>
              <a:r>
                <a:rPr lang="en-US" sz="900" i="1" dirty="0"/>
                <a:t>Example: Identify 3-5 pain points or problems in your unit affecting student/staff experience</a:t>
              </a:r>
            </a:p>
          </p:txBody>
        </p:sp>
        <p:sp>
          <p:nvSpPr>
            <p:cNvPr id="23" name="Isosceles Triangle 22">
              <a:extLst>
                <a:ext uri="{FF2B5EF4-FFF2-40B4-BE49-F238E27FC236}">
                  <a16:creationId xmlns:a16="http://schemas.microsoft.com/office/drawing/2014/main" id="{5E7EEEC8-3C3A-401E-94D6-97A8B1FCFD87}"/>
                </a:ext>
                <a:ext uri="{C183D7F6-B498-43B3-948B-1728B52AA6E4}">
                  <adec:decorative xmlns:adec="http://schemas.microsoft.com/office/drawing/2017/decorative" val="1"/>
                </a:ext>
              </a:extLst>
            </p:cNvPr>
            <p:cNvSpPr/>
            <p:nvPr/>
          </p:nvSpPr>
          <p:spPr bwMode="gray">
            <a:xfrm rot="5400000" flipH="1">
              <a:off x="282738" y="1953817"/>
              <a:ext cx="138500" cy="91440"/>
            </a:xfrm>
            <a:prstGeom prst="triangle">
              <a:avLst/>
            </a:prstGeom>
            <a:solidFill>
              <a:schemeClr val="accent6"/>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a:endParaRPr lang="en-US" dirty="0">
                <a:solidFill>
                  <a:schemeClr val="tx1"/>
                </a:solidFill>
              </a:endParaRPr>
            </a:p>
          </p:txBody>
        </p:sp>
        <p:cxnSp>
          <p:nvCxnSpPr>
            <p:cNvPr id="24" name="Straight Connector 23">
              <a:extLst>
                <a:ext uri="{FF2B5EF4-FFF2-40B4-BE49-F238E27FC236}">
                  <a16:creationId xmlns:a16="http://schemas.microsoft.com/office/drawing/2014/main" id="{755E90C5-AF1C-49D7-A40B-F584FA37CA33}"/>
                </a:ext>
              </a:extLst>
            </p:cNvPr>
            <p:cNvCxnSpPr>
              <a:cxnSpLocks/>
            </p:cNvCxnSpPr>
            <p:nvPr/>
          </p:nvCxnSpPr>
          <p:spPr bwMode="gray">
            <a:xfrm flipH="1">
              <a:off x="458978" y="2298072"/>
              <a:ext cx="5913366" cy="0"/>
            </a:xfrm>
            <a:prstGeom prst="line">
              <a:avLst/>
            </a:prstGeom>
            <a:ln w="3175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4C945317-F20F-4EEF-BB6A-452869C869C0}"/>
              </a:ext>
            </a:extLst>
          </p:cNvPr>
          <p:cNvGrpSpPr/>
          <p:nvPr/>
        </p:nvGrpSpPr>
        <p:grpSpPr>
          <a:xfrm>
            <a:off x="306268" y="3446254"/>
            <a:ext cx="6081702" cy="849521"/>
            <a:chOff x="306268" y="3027154"/>
            <a:chExt cx="6081702" cy="849521"/>
          </a:xfrm>
        </p:grpSpPr>
        <p:sp>
          <p:nvSpPr>
            <p:cNvPr id="25" name="TextBox 40">
              <a:extLst>
                <a:ext uri="{FF2B5EF4-FFF2-40B4-BE49-F238E27FC236}">
                  <a16:creationId xmlns:a16="http://schemas.microsoft.com/office/drawing/2014/main" id="{91FEC6F5-EC6D-49CA-B9A8-90366ED86E6B}"/>
                </a:ext>
              </a:extLst>
            </p:cNvPr>
            <p:cNvSpPr txBox="1"/>
            <p:nvPr/>
          </p:nvSpPr>
          <p:spPr>
            <a:xfrm>
              <a:off x="458978" y="3027154"/>
              <a:ext cx="1950855" cy="153888"/>
            </a:xfrm>
            <a:prstGeom prst="rect">
              <a:avLst/>
            </a:prstGeom>
            <a:noFill/>
          </p:spPr>
          <p:txBody>
            <a:bodyPr wrap="non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1000" b="1" dirty="0"/>
                <a:t>Digital Strategy Committee</a:t>
              </a:r>
            </a:p>
          </p:txBody>
        </p:sp>
        <p:sp>
          <p:nvSpPr>
            <p:cNvPr id="26" name="TextBox 41">
              <a:extLst>
                <a:ext uri="{FF2B5EF4-FFF2-40B4-BE49-F238E27FC236}">
                  <a16:creationId xmlns:a16="http://schemas.microsoft.com/office/drawing/2014/main" id="{F7EE339F-D447-4EDC-9825-9293E11F925F}"/>
                </a:ext>
              </a:extLst>
            </p:cNvPr>
            <p:cNvSpPr txBox="1"/>
            <p:nvPr/>
          </p:nvSpPr>
          <p:spPr>
            <a:xfrm>
              <a:off x="458978" y="3225554"/>
              <a:ext cx="1990930" cy="138499"/>
            </a:xfrm>
            <a:prstGeom prst="rect">
              <a:avLst/>
            </a:prstGeom>
            <a:noFill/>
          </p:spPr>
          <p:txBody>
            <a:bodyPr wrap="non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900" i="1" dirty="0"/>
                <a:t>Updates from campus committees</a:t>
              </a:r>
            </a:p>
          </p:txBody>
        </p:sp>
        <p:sp>
          <p:nvSpPr>
            <p:cNvPr id="27" name="TextBox 13">
              <a:extLst>
                <a:ext uri="{FF2B5EF4-FFF2-40B4-BE49-F238E27FC236}">
                  <a16:creationId xmlns:a16="http://schemas.microsoft.com/office/drawing/2014/main" id="{EF5A2F35-E110-4860-9782-68F44D72A1CA}"/>
                </a:ext>
              </a:extLst>
            </p:cNvPr>
            <p:cNvSpPr txBox="1"/>
            <p:nvPr/>
          </p:nvSpPr>
          <p:spPr>
            <a:xfrm>
              <a:off x="474604" y="3535556"/>
              <a:ext cx="5648384" cy="341119"/>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marL="171450" indent="-171450">
                <a:spcBef>
                  <a:spcPts val="500"/>
                </a:spcBef>
                <a:buFont typeface="Arial" panose="020B0604020202020204" pitchFamily="34" charset="0"/>
                <a:buChar char="•"/>
              </a:pPr>
              <a:r>
                <a:rPr lang="en-US" sz="900" dirty="0"/>
                <a:t>Use this space to share updates from any existing DX teams and committees</a:t>
              </a:r>
            </a:p>
            <a:p>
              <a:pPr marL="171450" indent="-171450">
                <a:spcBef>
                  <a:spcPts val="500"/>
                </a:spcBef>
                <a:buFont typeface="Arial" panose="020B0604020202020204" pitchFamily="34" charset="0"/>
                <a:buChar char="•"/>
              </a:pPr>
              <a:r>
                <a:rPr lang="en-US" sz="900" i="1" dirty="0"/>
                <a:t>Example: First working draft of the new campus-wide digital strategy now complete</a:t>
              </a:r>
            </a:p>
          </p:txBody>
        </p:sp>
        <p:sp>
          <p:nvSpPr>
            <p:cNvPr id="29" name="Isosceles Triangle 28">
              <a:extLst>
                <a:ext uri="{FF2B5EF4-FFF2-40B4-BE49-F238E27FC236}">
                  <a16:creationId xmlns:a16="http://schemas.microsoft.com/office/drawing/2014/main" id="{2B681C0E-5749-4E05-B91A-D6C4DE20A662}"/>
                </a:ext>
                <a:ext uri="{C183D7F6-B498-43B3-948B-1728B52AA6E4}">
                  <adec:decorative xmlns:adec="http://schemas.microsoft.com/office/drawing/2017/decorative" val="1"/>
                </a:ext>
              </a:extLst>
            </p:cNvPr>
            <p:cNvSpPr/>
            <p:nvPr/>
          </p:nvSpPr>
          <p:spPr bwMode="gray">
            <a:xfrm rot="5400000" flipH="1">
              <a:off x="282738" y="3065747"/>
              <a:ext cx="138500" cy="91440"/>
            </a:xfrm>
            <a:prstGeom prst="triangle">
              <a:avLst/>
            </a:prstGeom>
            <a:solidFill>
              <a:schemeClr val="accent6"/>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a:endParaRPr lang="en-US" dirty="0">
                <a:solidFill>
                  <a:schemeClr val="tx1"/>
                </a:solidFill>
              </a:endParaRPr>
            </a:p>
          </p:txBody>
        </p:sp>
        <p:cxnSp>
          <p:nvCxnSpPr>
            <p:cNvPr id="30" name="Straight Connector 29">
              <a:extLst>
                <a:ext uri="{FF2B5EF4-FFF2-40B4-BE49-F238E27FC236}">
                  <a16:creationId xmlns:a16="http://schemas.microsoft.com/office/drawing/2014/main" id="{889E9579-71CE-4AF7-BACE-D989168FCEF9}"/>
                </a:ext>
              </a:extLst>
            </p:cNvPr>
            <p:cNvCxnSpPr>
              <a:cxnSpLocks/>
            </p:cNvCxnSpPr>
            <p:nvPr/>
          </p:nvCxnSpPr>
          <p:spPr bwMode="gray">
            <a:xfrm flipH="1">
              <a:off x="474604" y="3454330"/>
              <a:ext cx="5913366" cy="0"/>
            </a:xfrm>
            <a:prstGeom prst="line">
              <a:avLst/>
            </a:prstGeom>
            <a:ln w="3175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4757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72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7997C75-FCF1-46AD-8231-2BE852EB3DD4}"/>
              </a:ext>
            </a:extLst>
          </p:cNvPr>
          <p:cNvGrpSpPr/>
          <p:nvPr/>
        </p:nvGrpSpPr>
        <p:grpSpPr>
          <a:xfrm>
            <a:off x="62618" y="858980"/>
            <a:ext cx="5845176" cy="3877822"/>
            <a:chOff x="109356" y="1269085"/>
            <a:chExt cx="5790658" cy="3257550"/>
          </a:xfrm>
        </p:grpSpPr>
        <p:graphicFrame>
          <p:nvGraphicFramePr>
            <p:cNvPr id="7" name="Chart 6">
              <a:extLst>
                <a:ext uri="{FF2B5EF4-FFF2-40B4-BE49-F238E27FC236}">
                  <a16:creationId xmlns:a16="http://schemas.microsoft.com/office/drawing/2014/main" id="{FB2C06F0-C377-4B9B-8982-71F4034C85F7}"/>
                </a:ext>
              </a:extLst>
            </p:cNvPr>
            <p:cNvGraphicFramePr>
              <a:graphicFrameLocks/>
            </p:cNvGraphicFramePr>
            <p:nvPr/>
          </p:nvGraphicFramePr>
          <p:xfrm>
            <a:off x="109356" y="1269085"/>
            <a:ext cx="5762039" cy="325755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8585C267-B968-4B8E-A86C-7F5BBF236014}"/>
                </a:ext>
              </a:extLst>
            </p:cNvPr>
            <p:cNvCxnSpPr>
              <a:cxnSpLocks/>
            </p:cNvCxnSpPr>
            <p:nvPr/>
          </p:nvCxnSpPr>
          <p:spPr bwMode="gray">
            <a:xfrm flipV="1">
              <a:off x="1193766" y="1949854"/>
              <a:ext cx="3573947" cy="1006488"/>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DF4C065-24C0-4B52-80C0-76C3C286D332}"/>
                </a:ext>
              </a:extLst>
            </p:cNvPr>
            <p:cNvCxnSpPr/>
            <p:nvPr/>
          </p:nvCxnSpPr>
          <p:spPr bwMode="gray">
            <a:xfrm rot="16200000" flipV="1">
              <a:off x="5259934" y="2682117"/>
              <a:ext cx="1280160" cy="0"/>
            </a:xfrm>
            <a:prstGeom prst="line">
              <a:avLst/>
            </a:prstGeom>
            <a:ln w="12700">
              <a:solidFill>
                <a:schemeClr val="accent3"/>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23502C4-E36D-4031-814E-0ECA6063B8A7}"/>
                </a:ext>
              </a:extLst>
            </p:cNvPr>
            <p:cNvSpPr txBox="1"/>
            <p:nvPr/>
          </p:nvSpPr>
          <p:spPr>
            <a:xfrm rot="16200000">
              <a:off x="5099074" y="2589462"/>
              <a:ext cx="1369286" cy="215444"/>
            </a:xfrm>
            <a:prstGeom prst="rect">
              <a:avLst/>
            </a:prstGeom>
            <a:noFill/>
          </p:spPr>
          <p:txBody>
            <a:bodyPr wrap="none" rtlCol="0">
              <a:spAutoFit/>
            </a:bodyPr>
            <a:lstStyle/>
            <a:p>
              <a:pPr defTabSz="537678"/>
              <a:r>
                <a:rPr lang="en-US" sz="800" i="1" dirty="0">
                  <a:solidFill>
                    <a:srgbClr val="333E48"/>
                  </a:solidFill>
                  <a:latin typeface="Verdana" panose="020B0604030504040204" pitchFamily="34" charset="0"/>
                  <a:ea typeface="Verdana" panose="020B0604030504040204" pitchFamily="34" charset="0"/>
                  <a:cs typeface="Verdana" panose="020B0604030504040204" pitchFamily="34" charset="0"/>
                </a:rPr>
                <a:t>Change and Disruption</a:t>
              </a:r>
            </a:p>
          </p:txBody>
        </p:sp>
        <p:sp>
          <p:nvSpPr>
            <p:cNvPr id="20" name="TextBox 19">
              <a:extLst>
                <a:ext uri="{FF2B5EF4-FFF2-40B4-BE49-F238E27FC236}">
                  <a16:creationId xmlns:a16="http://schemas.microsoft.com/office/drawing/2014/main" id="{38A50C82-A521-4BBF-89C1-F10387008274}"/>
                </a:ext>
              </a:extLst>
            </p:cNvPr>
            <p:cNvSpPr txBox="1"/>
            <p:nvPr/>
          </p:nvSpPr>
          <p:spPr>
            <a:xfrm>
              <a:off x="1169642" y="3488371"/>
              <a:ext cx="619080" cy="338554"/>
            </a:xfrm>
            <a:prstGeom prst="rect">
              <a:avLst/>
            </a:prstGeom>
            <a:noFill/>
          </p:spPr>
          <p:txBody>
            <a:bodyPr wrap="none" rtlCol="0">
              <a:spAutoFit/>
            </a:bodyPr>
            <a:lstStyle/>
            <a:p>
              <a:pPr algn="ctr" defTabSz="537678"/>
              <a:r>
                <a:rPr lang="en-US" sz="800" dirty="0">
                  <a:solidFill>
                    <a:srgbClr val="333E48"/>
                  </a:solidFill>
                  <a:latin typeface="Verdana" panose="020B0604030504040204" pitchFamily="34" charset="0"/>
                  <a:ea typeface="Verdana" panose="020B0604030504040204" pitchFamily="34" charset="0"/>
                  <a:cs typeface="Verdana" panose="020B0604030504040204" pitchFamily="34" charset="0"/>
                </a:rPr>
                <a:t>IBM 305</a:t>
              </a:r>
              <a:br>
                <a:rPr lang="en-US" sz="800" dirty="0">
                  <a:solidFill>
                    <a:srgbClr val="333E48"/>
                  </a:solidFill>
                  <a:latin typeface="Verdana" panose="020B0604030504040204" pitchFamily="34" charset="0"/>
                  <a:ea typeface="Verdana" panose="020B0604030504040204" pitchFamily="34" charset="0"/>
                  <a:cs typeface="Verdana" panose="020B0604030504040204" pitchFamily="34" charset="0"/>
                </a:rPr>
              </a:br>
              <a:r>
                <a:rPr lang="en-US" sz="800" dirty="0">
                  <a:solidFill>
                    <a:srgbClr val="333E48"/>
                  </a:solidFill>
                  <a:latin typeface="Verdana" panose="020B0604030504040204" pitchFamily="34" charset="0"/>
                  <a:ea typeface="Verdana" panose="020B0604030504040204" pitchFamily="34" charset="0"/>
                  <a:cs typeface="Verdana" panose="020B0604030504040204" pitchFamily="34" charset="0"/>
                </a:rPr>
                <a:t>RAMAC</a:t>
              </a:r>
            </a:p>
          </p:txBody>
        </p:sp>
        <p:sp>
          <p:nvSpPr>
            <p:cNvPr id="21" name="TextBox 20">
              <a:extLst>
                <a:ext uri="{FF2B5EF4-FFF2-40B4-BE49-F238E27FC236}">
                  <a16:creationId xmlns:a16="http://schemas.microsoft.com/office/drawing/2014/main" id="{899570ED-3974-4AE5-8F35-ECDC0E267D79}"/>
                </a:ext>
              </a:extLst>
            </p:cNvPr>
            <p:cNvSpPr txBox="1"/>
            <p:nvPr/>
          </p:nvSpPr>
          <p:spPr>
            <a:xfrm>
              <a:off x="1834082" y="3233527"/>
              <a:ext cx="728084" cy="215444"/>
            </a:xfrm>
            <a:prstGeom prst="rect">
              <a:avLst/>
            </a:prstGeom>
            <a:noFill/>
          </p:spPr>
          <p:txBody>
            <a:bodyPr wrap="none" rtlCol="0">
              <a:spAutoFit/>
            </a:bodyPr>
            <a:lstStyle/>
            <a:p>
              <a:pPr defTabSz="537678"/>
              <a:r>
                <a:rPr lang="en-US" sz="800" dirty="0">
                  <a:solidFill>
                    <a:schemeClr val="bg1"/>
                  </a:solidFill>
                  <a:latin typeface="Verdana" panose="020B0604030504040204" pitchFamily="34" charset="0"/>
                  <a:ea typeface="Verdana" panose="020B0604030504040204" pitchFamily="34" charset="0"/>
                  <a:cs typeface="Verdana" panose="020B0604030504040204" pitchFamily="34" charset="0"/>
                </a:rPr>
                <a:t>Mainframe</a:t>
              </a:r>
            </a:p>
          </p:txBody>
        </p:sp>
        <p:sp>
          <p:nvSpPr>
            <p:cNvPr id="22" name="TextBox 21">
              <a:extLst>
                <a:ext uri="{FF2B5EF4-FFF2-40B4-BE49-F238E27FC236}">
                  <a16:creationId xmlns:a16="http://schemas.microsoft.com/office/drawing/2014/main" id="{24D3AC78-53D7-4FC7-BAD3-1BFA0A0C3AA8}"/>
                </a:ext>
              </a:extLst>
            </p:cNvPr>
            <p:cNvSpPr txBox="1"/>
            <p:nvPr/>
          </p:nvSpPr>
          <p:spPr>
            <a:xfrm>
              <a:off x="2146091" y="3422374"/>
              <a:ext cx="753732" cy="215444"/>
            </a:xfrm>
            <a:prstGeom prst="rect">
              <a:avLst/>
            </a:prstGeom>
            <a:noFill/>
          </p:spPr>
          <p:txBody>
            <a:bodyPr wrap="none" rtlCol="0">
              <a:spAutoFit/>
            </a:bodyPr>
            <a:lstStyle/>
            <a:p>
              <a:pPr defTabSz="537678"/>
              <a:r>
                <a:rPr lang="en-US" sz="800" dirty="0">
                  <a:solidFill>
                    <a:srgbClr val="333E48"/>
                  </a:solidFill>
                  <a:latin typeface="Verdana" panose="020B0604030504040204" pitchFamily="34" charset="0"/>
                  <a:ea typeface="Verdana" panose="020B0604030504040204" pitchFamily="34" charset="0"/>
                  <a:cs typeface="Verdana" panose="020B0604030504040204" pitchFamily="34" charset="0"/>
                </a:rPr>
                <a:t>Calculators</a:t>
              </a:r>
            </a:p>
          </p:txBody>
        </p:sp>
        <p:sp>
          <p:nvSpPr>
            <p:cNvPr id="23" name="TextBox 22">
              <a:extLst>
                <a:ext uri="{FF2B5EF4-FFF2-40B4-BE49-F238E27FC236}">
                  <a16:creationId xmlns:a16="http://schemas.microsoft.com/office/drawing/2014/main" id="{AEC9C410-7445-4D95-A808-CE5348884209}"/>
                </a:ext>
              </a:extLst>
            </p:cNvPr>
            <p:cNvSpPr txBox="1"/>
            <p:nvPr/>
          </p:nvSpPr>
          <p:spPr>
            <a:xfrm>
              <a:off x="2598091" y="3196386"/>
              <a:ext cx="857927" cy="215444"/>
            </a:xfrm>
            <a:prstGeom prst="rect">
              <a:avLst/>
            </a:prstGeom>
            <a:noFill/>
          </p:spPr>
          <p:txBody>
            <a:bodyPr wrap="none" rtlCol="0">
              <a:spAutoFit/>
            </a:bodyPr>
            <a:lstStyle/>
            <a:p>
              <a:pPr defTabSz="537678"/>
              <a:r>
                <a:rPr lang="en-US" sz="800" dirty="0">
                  <a:solidFill>
                    <a:schemeClr val="bg1"/>
                  </a:solidFill>
                  <a:latin typeface="Verdana" panose="020B0604030504040204" pitchFamily="34" charset="0"/>
                  <a:ea typeface="Verdana" panose="020B0604030504040204" pitchFamily="34" charset="0"/>
                  <a:cs typeface="Verdana" panose="020B0604030504040204" pitchFamily="34" charset="0"/>
                </a:rPr>
                <a:t>Client Server</a:t>
              </a:r>
            </a:p>
          </p:txBody>
        </p:sp>
        <p:sp>
          <p:nvSpPr>
            <p:cNvPr id="24" name="TextBox 23">
              <a:extLst>
                <a:ext uri="{FF2B5EF4-FFF2-40B4-BE49-F238E27FC236}">
                  <a16:creationId xmlns:a16="http://schemas.microsoft.com/office/drawing/2014/main" id="{03A821FB-CC4D-4DCD-8A83-81F3667149BC}"/>
                </a:ext>
              </a:extLst>
            </p:cNvPr>
            <p:cNvSpPr txBox="1"/>
            <p:nvPr/>
          </p:nvSpPr>
          <p:spPr>
            <a:xfrm>
              <a:off x="2763545" y="2946970"/>
              <a:ext cx="372218" cy="215444"/>
            </a:xfrm>
            <a:prstGeom prst="rect">
              <a:avLst/>
            </a:prstGeom>
            <a:noFill/>
          </p:spPr>
          <p:txBody>
            <a:bodyPr wrap="none" rtlCol="0">
              <a:spAutoFit/>
            </a:bodyPr>
            <a:lstStyle/>
            <a:p>
              <a:pPr defTabSz="537678"/>
              <a:r>
                <a:rPr lang="en-US" sz="800" dirty="0">
                  <a:solidFill>
                    <a:schemeClr val="bg1"/>
                  </a:solidFill>
                  <a:latin typeface="Verdana" panose="020B0604030504040204" pitchFamily="34" charset="0"/>
                  <a:ea typeface="Verdana" panose="020B0604030504040204" pitchFamily="34" charset="0"/>
                  <a:cs typeface="Verdana" panose="020B0604030504040204" pitchFamily="34" charset="0"/>
                </a:rPr>
                <a:t>PCs</a:t>
              </a:r>
            </a:p>
          </p:txBody>
        </p:sp>
        <p:sp>
          <p:nvSpPr>
            <p:cNvPr id="25" name="TextBox 24">
              <a:extLst>
                <a:ext uri="{FF2B5EF4-FFF2-40B4-BE49-F238E27FC236}">
                  <a16:creationId xmlns:a16="http://schemas.microsoft.com/office/drawing/2014/main" id="{95C7CA4A-BDC4-4FF8-B4FF-9AB9B957D910}"/>
                </a:ext>
              </a:extLst>
            </p:cNvPr>
            <p:cNvSpPr txBox="1"/>
            <p:nvPr/>
          </p:nvSpPr>
          <p:spPr>
            <a:xfrm>
              <a:off x="3311238" y="2936217"/>
              <a:ext cx="604653" cy="215444"/>
            </a:xfrm>
            <a:prstGeom prst="rect">
              <a:avLst/>
            </a:prstGeom>
            <a:noFill/>
          </p:spPr>
          <p:txBody>
            <a:bodyPr wrap="none" rtlCol="0">
              <a:spAutoFit/>
            </a:bodyPr>
            <a:lstStyle/>
            <a:p>
              <a:pPr defTabSz="537678"/>
              <a:r>
                <a:rPr lang="en-US" sz="800" dirty="0">
                  <a:solidFill>
                    <a:schemeClr val="bg1"/>
                  </a:solidFill>
                  <a:latin typeface="Verdana" panose="020B0604030504040204" pitchFamily="34" charset="0"/>
                  <a:ea typeface="Verdana" panose="020B0604030504040204" pitchFamily="34" charset="0"/>
                  <a:cs typeface="Verdana" panose="020B0604030504040204" pitchFamily="34" charset="0"/>
                </a:rPr>
                <a:t>Internet</a:t>
              </a:r>
            </a:p>
          </p:txBody>
        </p:sp>
        <p:sp>
          <p:nvSpPr>
            <p:cNvPr id="26" name="TextBox 25">
              <a:extLst>
                <a:ext uri="{FF2B5EF4-FFF2-40B4-BE49-F238E27FC236}">
                  <a16:creationId xmlns:a16="http://schemas.microsoft.com/office/drawing/2014/main" id="{270A59BC-A7B9-4279-9FB9-449BF6C9F006}"/>
                </a:ext>
              </a:extLst>
            </p:cNvPr>
            <p:cNvSpPr txBox="1"/>
            <p:nvPr/>
          </p:nvSpPr>
          <p:spPr>
            <a:xfrm>
              <a:off x="3711393" y="2824693"/>
              <a:ext cx="604652" cy="219291"/>
            </a:xfrm>
            <a:prstGeom prst="rect">
              <a:avLst/>
            </a:prstGeom>
            <a:noFill/>
          </p:spPr>
          <p:txBody>
            <a:bodyPr wrap="square" rtlCol="0">
              <a:spAutoFit/>
            </a:bodyPr>
            <a:lstStyle/>
            <a:p>
              <a:pPr defTabSz="537678"/>
              <a:r>
                <a:rPr lang="en-US" sz="800" dirty="0">
                  <a:solidFill>
                    <a:schemeClr val="bg1"/>
                  </a:solidFill>
                  <a:latin typeface="Verdana" panose="020B0604030504040204" pitchFamily="34" charset="0"/>
                  <a:ea typeface="Verdana" panose="020B0604030504040204" pitchFamily="34" charset="0"/>
                  <a:cs typeface="Verdana" panose="020B0604030504040204" pitchFamily="34" charset="0"/>
                </a:rPr>
                <a:t>SOA</a:t>
              </a:r>
            </a:p>
          </p:txBody>
        </p:sp>
        <p:sp>
          <p:nvSpPr>
            <p:cNvPr id="27" name="TextBox 26">
              <a:extLst>
                <a:ext uri="{FF2B5EF4-FFF2-40B4-BE49-F238E27FC236}">
                  <a16:creationId xmlns:a16="http://schemas.microsoft.com/office/drawing/2014/main" id="{B9F01D31-AD8C-484F-AE78-D3CC05EE776D}"/>
                </a:ext>
              </a:extLst>
            </p:cNvPr>
            <p:cNvSpPr txBox="1"/>
            <p:nvPr/>
          </p:nvSpPr>
          <p:spPr>
            <a:xfrm>
              <a:off x="3626286" y="3149290"/>
              <a:ext cx="540534" cy="338554"/>
            </a:xfrm>
            <a:prstGeom prst="rect">
              <a:avLst/>
            </a:prstGeom>
            <a:noFill/>
          </p:spPr>
          <p:txBody>
            <a:bodyPr wrap="none" rtlCol="0">
              <a:spAutoFit/>
            </a:bodyPr>
            <a:lstStyle/>
            <a:p>
              <a:pPr algn="ctr" defTabSz="537678"/>
              <a:r>
                <a:rPr lang="en-US" sz="800" dirty="0">
                  <a:solidFill>
                    <a:schemeClr val="bg1"/>
                  </a:solidFill>
                  <a:latin typeface="Verdana" panose="020B0604030504040204" pitchFamily="34" charset="0"/>
                  <a:ea typeface="Verdana" panose="020B0604030504040204" pitchFamily="34" charset="0"/>
                  <a:cs typeface="Verdana" panose="020B0604030504040204" pitchFamily="34" charset="0"/>
                </a:rPr>
                <a:t>Open</a:t>
              </a:r>
              <a:br>
                <a:rPr lang="en-US" sz="8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dirty="0">
                  <a:solidFill>
                    <a:schemeClr val="bg1"/>
                  </a:solidFill>
                  <a:latin typeface="Verdana" panose="020B0604030504040204" pitchFamily="34" charset="0"/>
                  <a:ea typeface="Verdana" panose="020B0604030504040204" pitchFamily="34" charset="0"/>
                  <a:cs typeface="Verdana" panose="020B0604030504040204" pitchFamily="34" charset="0"/>
                </a:rPr>
                <a:t>Source</a:t>
              </a:r>
            </a:p>
          </p:txBody>
        </p:sp>
        <p:sp>
          <p:nvSpPr>
            <p:cNvPr id="29" name="TextBox 28">
              <a:extLst>
                <a:ext uri="{FF2B5EF4-FFF2-40B4-BE49-F238E27FC236}">
                  <a16:creationId xmlns:a16="http://schemas.microsoft.com/office/drawing/2014/main" id="{D7BFA55B-114D-468B-A363-A1CC1CB1E5B7}"/>
                </a:ext>
              </a:extLst>
            </p:cNvPr>
            <p:cNvSpPr txBox="1"/>
            <p:nvPr/>
          </p:nvSpPr>
          <p:spPr>
            <a:xfrm>
              <a:off x="4153326" y="3219330"/>
              <a:ext cx="516488" cy="215444"/>
            </a:xfrm>
            <a:prstGeom prst="rect">
              <a:avLst/>
            </a:prstGeom>
            <a:noFill/>
          </p:spPr>
          <p:txBody>
            <a:bodyPr wrap="none" rtlCol="0">
              <a:spAutoFit/>
            </a:bodyPr>
            <a:lstStyle/>
            <a:p>
              <a:pPr defTabSz="537678"/>
              <a:r>
                <a:rPr lang="en-US" sz="800" dirty="0">
                  <a:solidFill>
                    <a:schemeClr val="bg1"/>
                  </a:solidFill>
                  <a:latin typeface="Verdana" panose="020B0604030504040204" pitchFamily="34" charset="0"/>
                  <a:ea typeface="Verdana" panose="020B0604030504040204" pitchFamily="34" charset="0"/>
                  <a:cs typeface="Verdana" panose="020B0604030504040204" pitchFamily="34" charset="0"/>
                </a:rPr>
                <a:t>Mobile</a:t>
              </a:r>
            </a:p>
          </p:txBody>
        </p:sp>
        <p:sp>
          <p:nvSpPr>
            <p:cNvPr id="30" name="TextBox 29">
              <a:extLst>
                <a:ext uri="{FF2B5EF4-FFF2-40B4-BE49-F238E27FC236}">
                  <a16:creationId xmlns:a16="http://schemas.microsoft.com/office/drawing/2014/main" id="{C118765E-2996-4D3F-B5F9-F7E0AAA1584B}"/>
                </a:ext>
              </a:extLst>
            </p:cNvPr>
            <p:cNvSpPr txBox="1"/>
            <p:nvPr/>
          </p:nvSpPr>
          <p:spPr>
            <a:xfrm>
              <a:off x="4722265" y="2705621"/>
              <a:ext cx="718466" cy="215444"/>
            </a:xfrm>
            <a:prstGeom prst="rect">
              <a:avLst/>
            </a:prstGeom>
            <a:noFill/>
          </p:spPr>
          <p:txBody>
            <a:bodyPr wrap="none" rtlCol="0">
              <a:spAutoFit/>
            </a:bodyPr>
            <a:lstStyle/>
            <a:p>
              <a:pPr defTabSz="537678"/>
              <a:r>
                <a:rPr lang="en-US" sz="800" dirty="0">
                  <a:solidFill>
                    <a:schemeClr val="bg1"/>
                  </a:solidFill>
                  <a:latin typeface="Verdana" panose="020B0604030504040204" pitchFamily="34" charset="0"/>
                  <a:ea typeface="Verdana" panose="020B0604030504040204" pitchFamily="34" charset="0"/>
                  <a:cs typeface="Verdana" panose="020B0604030504040204" pitchFamily="34" charset="0"/>
                </a:rPr>
                <a:t>Wearables</a:t>
              </a:r>
            </a:p>
          </p:txBody>
        </p:sp>
        <p:sp>
          <p:nvSpPr>
            <p:cNvPr id="32" name="TextBox 31">
              <a:extLst>
                <a:ext uri="{FF2B5EF4-FFF2-40B4-BE49-F238E27FC236}">
                  <a16:creationId xmlns:a16="http://schemas.microsoft.com/office/drawing/2014/main" id="{22EC3AAB-E7FF-4CC2-8407-A6C9BB56D34E}"/>
                </a:ext>
              </a:extLst>
            </p:cNvPr>
            <p:cNvSpPr txBox="1"/>
            <p:nvPr/>
          </p:nvSpPr>
          <p:spPr>
            <a:xfrm>
              <a:off x="4700578" y="2314138"/>
              <a:ext cx="352982" cy="215444"/>
            </a:xfrm>
            <a:prstGeom prst="rect">
              <a:avLst/>
            </a:prstGeom>
            <a:noFill/>
          </p:spPr>
          <p:txBody>
            <a:bodyPr wrap="none" rtlCol="0">
              <a:spAutoFit/>
            </a:bodyPr>
            <a:lstStyle/>
            <a:p>
              <a:pPr defTabSz="537678"/>
              <a:r>
                <a:rPr lang="en-US" sz="800" dirty="0">
                  <a:solidFill>
                    <a:srgbClr val="333E48"/>
                  </a:solidFill>
                  <a:latin typeface="Verdana" panose="020B0604030504040204" pitchFamily="34" charset="0"/>
                  <a:ea typeface="Verdana" panose="020B0604030504040204" pitchFamily="34" charset="0"/>
                  <a:cs typeface="Verdana" panose="020B0604030504040204" pitchFamily="34" charset="0"/>
                </a:rPr>
                <a:t>IoT</a:t>
              </a:r>
            </a:p>
          </p:txBody>
        </p:sp>
        <p:sp>
          <p:nvSpPr>
            <p:cNvPr id="33" name="TextBox 32">
              <a:extLst>
                <a:ext uri="{FF2B5EF4-FFF2-40B4-BE49-F238E27FC236}">
                  <a16:creationId xmlns:a16="http://schemas.microsoft.com/office/drawing/2014/main" id="{46A85B40-F434-42E8-B409-F90741B52F60}"/>
                </a:ext>
              </a:extLst>
            </p:cNvPr>
            <p:cNvSpPr txBox="1"/>
            <p:nvPr/>
          </p:nvSpPr>
          <p:spPr>
            <a:xfrm>
              <a:off x="4820898" y="2155207"/>
              <a:ext cx="734496" cy="215444"/>
            </a:xfrm>
            <a:prstGeom prst="rect">
              <a:avLst/>
            </a:prstGeom>
            <a:noFill/>
          </p:spPr>
          <p:txBody>
            <a:bodyPr wrap="none" rtlCol="0">
              <a:spAutoFit/>
            </a:bodyPr>
            <a:lstStyle/>
            <a:p>
              <a:pPr defTabSz="537678"/>
              <a:r>
                <a:rPr lang="en-US" sz="800" dirty="0">
                  <a:solidFill>
                    <a:srgbClr val="333E48"/>
                  </a:solidFill>
                  <a:latin typeface="Verdana" panose="020B0604030504040204" pitchFamily="34" charset="0"/>
                  <a:ea typeface="Verdana" panose="020B0604030504040204" pitchFamily="34" charset="0"/>
                  <a:cs typeface="Verdana" panose="020B0604030504040204" pitchFamily="34" charset="0"/>
                </a:rPr>
                <a:t>Blockchain</a:t>
              </a:r>
            </a:p>
          </p:txBody>
        </p:sp>
        <p:sp>
          <p:nvSpPr>
            <p:cNvPr id="34" name="TextBox 33">
              <a:extLst>
                <a:ext uri="{FF2B5EF4-FFF2-40B4-BE49-F238E27FC236}">
                  <a16:creationId xmlns:a16="http://schemas.microsoft.com/office/drawing/2014/main" id="{27D3F407-854A-4DBB-99B6-2D931611B23B}"/>
                </a:ext>
              </a:extLst>
            </p:cNvPr>
            <p:cNvSpPr txBox="1"/>
            <p:nvPr/>
          </p:nvSpPr>
          <p:spPr>
            <a:xfrm>
              <a:off x="4907452" y="1872641"/>
              <a:ext cx="785792" cy="338554"/>
            </a:xfrm>
            <a:prstGeom prst="rect">
              <a:avLst/>
            </a:prstGeom>
            <a:noFill/>
          </p:spPr>
          <p:txBody>
            <a:bodyPr wrap="none" rtlCol="0">
              <a:spAutoFit/>
            </a:bodyPr>
            <a:lstStyle/>
            <a:p>
              <a:pPr algn="ctr" defTabSz="537678"/>
              <a:r>
                <a:rPr lang="en-US" sz="800" dirty="0">
                  <a:solidFill>
                    <a:srgbClr val="333E48"/>
                  </a:solidFill>
                  <a:latin typeface="Verdana" panose="020B0604030504040204" pitchFamily="34" charset="0"/>
                  <a:ea typeface="Verdana" panose="020B0604030504040204" pitchFamily="34" charset="0"/>
                  <a:cs typeface="Verdana" panose="020B0604030504040204" pitchFamily="34" charset="0"/>
                </a:rPr>
                <a:t>Artificial</a:t>
              </a:r>
              <a:br>
                <a:rPr lang="en-US" sz="800" dirty="0">
                  <a:solidFill>
                    <a:srgbClr val="333E48"/>
                  </a:solidFill>
                  <a:latin typeface="Verdana" panose="020B0604030504040204" pitchFamily="34" charset="0"/>
                  <a:ea typeface="Verdana" panose="020B0604030504040204" pitchFamily="34" charset="0"/>
                  <a:cs typeface="Verdana" panose="020B0604030504040204" pitchFamily="34" charset="0"/>
                </a:rPr>
              </a:br>
              <a:r>
                <a:rPr lang="en-US" sz="800" dirty="0">
                  <a:solidFill>
                    <a:srgbClr val="333E48"/>
                  </a:solidFill>
                  <a:latin typeface="Verdana" panose="020B0604030504040204" pitchFamily="34" charset="0"/>
                  <a:ea typeface="Verdana" panose="020B0604030504040204" pitchFamily="34" charset="0"/>
                  <a:cs typeface="Verdana" panose="020B0604030504040204" pitchFamily="34" charset="0"/>
                </a:rPr>
                <a:t>Intelligence</a:t>
              </a:r>
            </a:p>
          </p:txBody>
        </p:sp>
        <p:cxnSp>
          <p:nvCxnSpPr>
            <p:cNvPr id="35" name="Straight Connector 34">
              <a:extLst>
                <a:ext uri="{FF2B5EF4-FFF2-40B4-BE49-F238E27FC236}">
                  <a16:creationId xmlns:a16="http://schemas.microsoft.com/office/drawing/2014/main" id="{041E7AE5-0F61-457F-891E-F46B4CA855E3}"/>
                </a:ext>
              </a:extLst>
            </p:cNvPr>
            <p:cNvCxnSpPr>
              <a:cxnSpLocks/>
            </p:cNvCxnSpPr>
            <p:nvPr/>
          </p:nvCxnSpPr>
          <p:spPr bwMode="gray">
            <a:xfrm flipH="1" flipV="1">
              <a:off x="1169642" y="2985788"/>
              <a:ext cx="12062" cy="789781"/>
            </a:xfrm>
            <a:prstGeom prst="line">
              <a:avLst/>
            </a:prstGeom>
            <a:solidFill>
              <a:schemeClr val="accent1"/>
            </a:solidFill>
            <a:ln w="12700" cap="flat" cmpd="sng" algn="ctr">
              <a:solidFill>
                <a:schemeClr val="accent3"/>
              </a:solidFill>
              <a:prstDash val="dash"/>
              <a:miter lim="800000"/>
              <a:headEnd type="none" w="med" len="med"/>
              <a:tailEnd type="oval" w="sm" len="sm"/>
            </a:ln>
            <a:effectLst/>
          </p:spPr>
        </p:cxnSp>
        <p:sp>
          <p:nvSpPr>
            <p:cNvPr id="36" name="TextBox 1">
              <a:extLst>
                <a:ext uri="{FF2B5EF4-FFF2-40B4-BE49-F238E27FC236}">
                  <a16:creationId xmlns:a16="http://schemas.microsoft.com/office/drawing/2014/main" id="{6E7C1562-C51F-46D8-ADC2-F61675B81070}"/>
                </a:ext>
              </a:extLst>
            </p:cNvPr>
            <p:cNvSpPr txBox="1"/>
            <p:nvPr/>
          </p:nvSpPr>
          <p:spPr bwMode="gray">
            <a:xfrm>
              <a:off x="380915" y="2691624"/>
              <a:ext cx="853373" cy="318060"/>
            </a:xfrm>
            <a:prstGeom prst="rect">
              <a:avLst/>
            </a:prstGeom>
            <a:noFill/>
            <a:ln>
              <a:noFill/>
            </a:ln>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537678">
                <a:spcBef>
                  <a:spcPts val="300"/>
                </a:spcBef>
              </a:pPr>
              <a:r>
                <a:rPr lang="en-US" sz="800" dirty="0">
                  <a:solidFill>
                    <a:srgbClr val="F28B00"/>
                  </a:solidFill>
                  <a:latin typeface="Verdana"/>
                </a:rPr>
                <a:t>~100,000 </a:t>
              </a:r>
              <a:r>
                <a:rPr lang="en-US" sz="800" dirty="0">
                  <a:solidFill>
                    <a:srgbClr val="333E48"/>
                  </a:solidFill>
                  <a:latin typeface="Verdana"/>
                </a:rPr>
                <a:t>Computers</a:t>
              </a:r>
            </a:p>
          </p:txBody>
        </p:sp>
        <p:cxnSp>
          <p:nvCxnSpPr>
            <p:cNvPr id="37" name="Straight Connector 36">
              <a:extLst>
                <a:ext uri="{FF2B5EF4-FFF2-40B4-BE49-F238E27FC236}">
                  <a16:creationId xmlns:a16="http://schemas.microsoft.com/office/drawing/2014/main" id="{6E4668BB-E4B4-4BB1-B67B-6C3560642716}"/>
                </a:ext>
              </a:extLst>
            </p:cNvPr>
            <p:cNvCxnSpPr>
              <a:cxnSpLocks/>
            </p:cNvCxnSpPr>
            <p:nvPr/>
          </p:nvCxnSpPr>
          <p:spPr bwMode="gray">
            <a:xfrm rot="16200000">
              <a:off x="3853313" y="2864253"/>
              <a:ext cx="1828800" cy="0"/>
            </a:xfrm>
            <a:prstGeom prst="line">
              <a:avLst/>
            </a:prstGeom>
            <a:solidFill>
              <a:schemeClr val="accent1"/>
            </a:solidFill>
            <a:ln w="12700" cap="flat" cmpd="sng" algn="ctr">
              <a:solidFill>
                <a:schemeClr val="accent3"/>
              </a:solidFill>
              <a:prstDash val="dash"/>
              <a:miter lim="800000"/>
              <a:headEnd type="none" w="med" len="med"/>
              <a:tailEnd type="oval" w="sm" len="sm"/>
            </a:ln>
            <a:effectLst/>
          </p:spPr>
        </p:cxnSp>
        <p:sp>
          <p:nvSpPr>
            <p:cNvPr id="38" name="TextBox 1">
              <a:extLst>
                <a:ext uri="{FF2B5EF4-FFF2-40B4-BE49-F238E27FC236}">
                  <a16:creationId xmlns:a16="http://schemas.microsoft.com/office/drawing/2014/main" id="{30FB60C2-BC64-4D6B-BE50-9E39EDE45D93}"/>
                </a:ext>
              </a:extLst>
            </p:cNvPr>
            <p:cNvSpPr txBox="1"/>
            <p:nvPr/>
          </p:nvSpPr>
          <p:spPr bwMode="gray">
            <a:xfrm>
              <a:off x="3924409" y="1629137"/>
              <a:ext cx="974320" cy="355483"/>
            </a:xfrm>
            <a:prstGeom prst="rect">
              <a:avLst/>
            </a:prstGeom>
            <a:noFill/>
            <a:ln>
              <a:noFill/>
            </a:ln>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537678">
                <a:spcBef>
                  <a:spcPts val="300"/>
                </a:spcBef>
              </a:pPr>
              <a:r>
                <a:rPr lang="en-US" sz="800" dirty="0">
                  <a:solidFill>
                    <a:srgbClr val="F28B00"/>
                  </a:solidFill>
                  <a:latin typeface="Verdana"/>
                </a:rPr>
                <a:t>Tens of billions </a:t>
              </a:r>
              <a:r>
                <a:rPr lang="en-US" sz="800" dirty="0">
                  <a:solidFill>
                    <a:srgbClr val="333E48"/>
                  </a:solidFill>
                  <a:latin typeface="Verdana"/>
                </a:rPr>
                <a:t>Computers </a:t>
              </a:r>
            </a:p>
          </p:txBody>
        </p:sp>
        <p:sp>
          <p:nvSpPr>
            <p:cNvPr id="43" name="TextBox 42">
              <a:extLst>
                <a:ext uri="{FF2B5EF4-FFF2-40B4-BE49-F238E27FC236}">
                  <a16:creationId xmlns:a16="http://schemas.microsoft.com/office/drawing/2014/main" id="{F8D98A54-22A9-4356-AF12-42F2FEDE0298}"/>
                </a:ext>
              </a:extLst>
            </p:cNvPr>
            <p:cNvSpPr txBox="1"/>
            <p:nvPr/>
          </p:nvSpPr>
          <p:spPr>
            <a:xfrm>
              <a:off x="4111964" y="2897860"/>
              <a:ext cx="478016" cy="215444"/>
            </a:xfrm>
            <a:prstGeom prst="rect">
              <a:avLst/>
            </a:prstGeom>
            <a:noFill/>
          </p:spPr>
          <p:txBody>
            <a:bodyPr wrap="none" rtlCol="0">
              <a:spAutoFit/>
            </a:bodyPr>
            <a:lstStyle/>
            <a:p>
              <a:pPr defTabSz="537678"/>
              <a:r>
                <a:rPr lang="en-US" sz="800" dirty="0">
                  <a:solidFill>
                    <a:schemeClr val="bg1"/>
                  </a:solidFill>
                  <a:latin typeface="Verdana" panose="020B0604030504040204" pitchFamily="34" charset="0"/>
                  <a:ea typeface="Verdana" panose="020B0604030504040204" pitchFamily="34" charset="0"/>
                  <a:cs typeface="Verdana" panose="020B0604030504040204" pitchFamily="34" charset="0"/>
                </a:rPr>
                <a:t>Cloud</a:t>
              </a:r>
            </a:p>
          </p:txBody>
        </p:sp>
        <p:sp>
          <p:nvSpPr>
            <p:cNvPr id="57" name="TextBox 56">
              <a:extLst>
                <a:ext uri="{FF2B5EF4-FFF2-40B4-BE49-F238E27FC236}">
                  <a16:creationId xmlns:a16="http://schemas.microsoft.com/office/drawing/2014/main" id="{3E705621-3C7F-4092-A94E-EF7749D5D12A}"/>
                </a:ext>
              </a:extLst>
            </p:cNvPr>
            <p:cNvSpPr txBox="1"/>
            <p:nvPr/>
          </p:nvSpPr>
          <p:spPr>
            <a:xfrm>
              <a:off x="4200148" y="3046457"/>
              <a:ext cx="436338" cy="215444"/>
            </a:xfrm>
            <a:prstGeom prst="rect">
              <a:avLst/>
            </a:prstGeom>
            <a:noFill/>
          </p:spPr>
          <p:txBody>
            <a:bodyPr wrap="none" rtlCol="0">
              <a:spAutoFit/>
            </a:bodyPr>
            <a:lstStyle/>
            <a:p>
              <a:pPr defTabSz="537678"/>
              <a:r>
                <a:rPr lang="en-US" sz="800" dirty="0">
                  <a:solidFill>
                    <a:schemeClr val="bg1"/>
                  </a:solidFill>
                  <a:latin typeface="Verdana" panose="020B0604030504040204" pitchFamily="34" charset="0"/>
                  <a:ea typeface="Verdana" panose="020B0604030504040204" pitchFamily="34" charset="0"/>
                  <a:cs typeface="Verdana" panose="020B0604030504040204" pitchFamily="34" charset="0"/>
                </a:rPr>
                <a:t>Apps</a:t>
              </a:r>
            </a:p>
          </p:txBody>
        </p:sp>
        <p:sp>
          <p:nvSpPr>
            <p:cNvPr id="58" name="TextBox 57">
              <a:extLst>
                <a:ext uri="{FF2B5EF4-FFF2-40B4-BE49-F238E27FC236}">
                  <a16:creationId xmlns:a16="http://schemas.microsoft.com/office/drawing/2014/main" id="{D1868D7C-6CF6-474F-9265-B0A3AA7E24BD}"/>
                </a:ext>
              </a:extLst>
            </p:cNvPr>
            <p:cNvSpPr txBox="1"/>
            <p:nvPr/>
          </p:nvSpPr>
          <p:spPr>
            <a:xfrm>
              <a:off x="4145706" y="2569756"/>
              <a:ext cx="1290738" cy="215444"/>
            </a:xfrm>
            <a:prstGeom prst="rect">
              <a:avLst/>
            </a:prstGeom>
            <a:noFill/>
          </p:spPr>
          <p:txBody>
            <a:bodyPr wrap="none" rtlCol="0">
              <a:spAutoFit/>
            </a:bodyPr>
            <a:lstStyle/>
            <a:p>
              <a:pPr defTabSz="537678"/>
              <a:r>
                <a:rPr lang="en-US" sz="800" dirty="0">
                  <a:solidFill>
                    <a:schemeClr val="bg1"/>
                  </a:solidFill>
                  <a:latin typeface="Verdana" panose="020B0604030504040204" pitchFamily="34" charset="0"/>
                  <a:ea typeface="Verdana" panose="020B0604030504040204" pitchFamily="34" charset="0"/>
                  <a:cs typeface="Verdana" panose="020B0604030504040204" pitchFamily="34" charset="0"/>
                </a:rPr>
                <a:t>Autonomous Vehicles</a:t>
              </a:r>
            </a:p>
          </p:txBody>
        </p:sp>
      </p:grpSp>
      <p:sp>
        <p:nvSpPr>
          <p:cNvPr id="13" name="Text Placeholder 12">
            <a:extLst>
              <a:ext uri="{FF2B5EF4-FFF2-40B4-BE49-F238E27FC236}">
                <a16:creationId xmlns:a16="http://schemas.microsoft.com/office/drawing/2014/main" id="{A29F0F6F-5D97-4921-84B4-D89D49B096F6}"/>
              </a:ext>
            </a:extLst>
          </p:cNvPr>
          <p:cNvSpPr>
            <a:spLocks noGrp="1"/>
          </p:cNvSpPr>
          <p:nvPr>
            <p:ph type="body" sz="quarter" idx="15"/>
          </p:nvPr>
        </p:nvSpPr>
        <p:spPr/>
        <p:txBody>
          <a:bodyPr/>
          <a:lstStyle/>
          <a:p>
            <a:r>
              <a:rPr lang="en-US" dirty="0"/>
              <a:t>Technology Democratization Fueling Relentless Innovation</a:t>
            </a:r>
          </a:p>
        </p:txBody>
      </p:sp>
      <p:sp>
        <p:nvSpPr>
          <p:cNvPr id="14" name="Text Placeholder 13">
            <a:extLst>
              <a:ext uri="{FF2B5EF4-FFF2-40B4-BE49-F238E27FC236}">
                <a16:creationId xmlns:a16="http://schemas.microsoft.com/office/drawing/2014/main" id="{A23E34AD-3EDB-4D1F-BBE3-2217E3D67DD7}"/>
              </a:ext>
            </a:extLst>
          </p:cNvPr>
          <p:cNvSpPr>
            <a:spLocks noGrp="1"/>
          </p:cNvSpPr>
          <p:nvPr>
            <p:ph type="body" sz="quarter" idx="16"/>
          </p:nvPr>
        </p:nvSpPr>
        <p:spPr/>
        <p:txBody>
          <a:bodyPr/>
          <a:lstStyle/>
          <a:p>
            <a:r>
              <a:rPr lang="en-US" dirty="0"/>
              <a:t>What’s Happening in the World Around Us?</a:t>
            </a:r>
          </a:p>
        </p:txBody>
      </p:sp>
      <p:sp>
        <p:nvSpPr>
          <p:cNvPr id="12" name="Title 11">
            <a:extLst>
              <a:ext uri="{FF2B5EF4-FFF2-40B4-BE49-F238E27FC236}">
                <a16:creationId xmlns:a16="http://schemas.microsoft.com/office/drawing/2014/main" id="{3A137619-A7ED-4536-ADD1-92DCE59BFD2D}"/>
              </a:ext>
            </a:extLst>
          </p:cNvPr>
          <p:cNvSpPr>
            <a:spLocks noGrp="1"/>
          </p:cNvSpPr>
          <p:nvPr>
            <p:ph type="title"/>
          </p:nvPr>
        </p:nvSpPr>
        <p:spPr>
          <a:xfrm>
            <a:off x="280194" y="309824"/>
            <a:ext cx="5486400" cy="256480"/>
          </a:xfrm>
        </p:spPr>
        <p:txBody>
          <a:bodyPr/>
          <a:lstStyle/>
          <a:p>
            <a:r>
              <a:rPr lang="en-US" dirty="0"/>
              <a:t>Digital Innovation Transforming the Possible</a:t>
            </a:r>
          </a:p>
        </p:txBody>
      </p:sp>
      <p:sp>
        <p:nvSpPr>
          <p:cNvPr id="45" name="Text Placeholder 3">
            <a:extLst>
              <a:ext uri="{FF2B5EF4-FFF2-40B4-BE49-F238E27FC236}">
                <a16:creationId xmlns:a16="http://schemas.microsoft.com/office/drawing/2014/main" id="{F78A0E5B-47F0-430D-82D3-93B2A0CF120B}"/>
              </a:ext>
            </a:extLst>
          </p:cNvPr>
          <p:cNvSpPr txBox="1">
            <a:spLocks/>
          </p:cNvSpPr>
          <p:nvPr/>
        </p:nvSpPr>
        <p:spPr bwMode="gray">
          <a:xfrm>
            <a:off x="2799311" y="4620123"/>
            <a:ext cx="3515322" cy="200055"/>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Perkin, Neil. Abraham, Peter. “</a:t>
            </a:r>
            <a:r>
              <a:rPr lang="en-US" u="sng" dirty="0"/>
              <a:t>Building the agile Business Through Digital Transformation.”</a:t>
            </a:r>
            <a:r>
              <a:rPr lang="en-US" dirty="0"/>
              <a:t>  Kogan Page, 2017; “Future Trends: A Seismic Shift Underway,” </a:t>
            </a:r>
            <a:r>
              <a:rPr lang="en-US" i="1" dirty="0"/>
              <a:t>Majesco, 2016</a:t>
            </a:r>
            <a:r>
              <a:rPr lang="en-US" dirty="0"/>
              <a:t>; EAB interviews and analysis. </a:t>
            </a:r>
          </a:p>
        </p:txBody>
      </p:sp>
    </p:spTree>
    <p:extLst>
      <p:ext uri="{BB962C8B-B14F-4D97-AF65-F5344CB8AC3E}">
        <p14:creationId xmlns:p14="http://schemas.microsoft.com/office/powerpoint/2010/main" val="321252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3ECC89-BF13-4E51-8168-BD70E67E7910}"/>
              </a:ext>
            </a:extLst>
          </p:cNvPr>
          <p:cNvSpPr>
            <a:spLocks noGrp="1"/>
          </p:cNvSpPr>
          <p:nvPr>
            <p:ph type="body" sz="quarter" idx="15"/>
          </p:nvPr>
        </p:nvSpPr>
        <p:spPr>
          <a:xfrm>
            <a:off x="280194" y="744387"/>
            <a:ext cx="5842794" cy="153888"/>
          </a:xfrm>
        </p:spPr>
        <p:txBody>
          <a:bodyPr/>
          <a:lstStyle/>
          <a:p>
            <a:r>
              <a:rPr lang="en-US" sz="1000" b="1" dirty="0"/>
              <a:t>Digital Expectations Rising Among Campus Constituents...</a:t>
            </a:r>
          </a:p>
        </p:txBody>
      </p:sp>
      <p:sp>
        <p:nvSpPr>
          <p:cNvPr id="3" name="Text Placeholder 2">
            <a:extLst>
              <a:ext uri="{FF2B5EF4-FFF2-40B4-BE49-F238E27FC236}">
                <a16:creationId xmlns:a16="http://schemas.microsoft.com/office/drawing/2014/main" id="{6BD5904A-F2A6-49EC-8E6F-B00087526510}"/>
              </a:ext>
            </a:extLst>
          </p:cNvPr>
          <p:cNvSpPr>
            <a:spLocks noGrp="1"/>
          </p:cNvSpPr>
          <p:nvPr>
            <p:ph type="body" sz="quarter" idx="16"/>
          </p:nvPr>
        </p:nvSpPr>
        <p:spPr/>
        <p:txBody>
          <a:bodyPr/>
          <a:lstStyle/>
          <a:p>
            <a:r>
              <a:rPr lang="en-US" dirty="0"/>
              <a:t>What Does that Mean for Higher Education?</a:t>
            </a:r>
          </a:p>
        </p:txBody>
      </p:sp>
      <p:sp>
        <p:nvSpPr>
          <p:cNvPr id="4" name="Text Placeholder 3">
            <a:extLst>
              <a:ext uri="{FF2B5EF4-FFF2-40B4-BE49-F238E27FC236}">
                <a16:creationId xmlns:a16="http://schemas.microsoft.com/office/drawing/2014/main" id="{0E6E5FA5-245F-44DD-93AB-B5D3731F9A64}"/>
              </a:ext>
            </a:extLst>
          </p:cNvPr>
          <p:cNvSpPr>
            <a:spLocks noGrp="1"/>
          </p:cNvSpPr>
          <p:nvPr>
            <p:ph type="body" sz="quarter" idx="18"/>
          </p:nvPr>
        </p:nvSpPr>
        <p:spPr>
          <a:xfrm>
            <a:off x="4890931" y="4677489"/>
            <a:ext cx="1375646" cy="123111"/>
          </a:xfrm>
        </p:spPr>
        <p:txBody>
          <a:bodyPr/>
          <a:lstStyle/>
          <a:p>
            <a:r>
              <a:rPr lang="en-US" dirty="0"/>
              <a:t>Source: EAB interviews and analysis.</a:t>
            </a:r>
          </a:p>
        </p:txBody>
      </p:sp>
      <p:sp>
        <p:nvSpPr>
          <p:cNvPr id="6" name="Title 5">
            <a:extLst>
              <a:ext uri="{FF2B5EF4-FFF2-40B4-BE49-F238E27FC236}">
                <a16:creationId xmlns:a16="http://schemas.microsoft.com/office/drawing/2014/main" id="{4B2CC8BF-415E-4AC8-AFCC-EB9BD9D7A1CE}"/>
              </a:ext>
            </a:extLst>
          </p:cNvPr>
          <p:cNvSpPr>
            <a:spLocks noGrp="1"/>
          </p:cNvSpPr>
          <p:nvPr>
            <p:ph type="title"/>
          </p:nvPr>
        </p:nvSpPr>
        <p:spPr/>
        <p:txBody>
          <a:bodyPr/>
          <a:lstStyle/>
          <a:p>
            <a:r>
              <a:rPr lang="en-US" dirty="0"/>
              <a:t>Campus is Not an Island</a:t>
            </a:r>
          </a:p>
        </p:txBody>
      </p:sp>
      <p:cxnSp>
        <p:nvCxnSpPr>
          <p:cNvPr id="8" name="Straight Connector 7">
            <a:extLst>
              <a:ext uri="{FF2B5EF4-FFF2-40B4-BE49-F238E27FC236}">
                <a16:creationId xmlns:a16="http://schemas.microsoft.com/office/drawing/2014/main" id="{C98518B8-7B09-4E98-B91A-2A9D81028DE1}"/>
              </a:ext>
            </a:extLst>
          </p:cNvPr>
          <p:cNvCxnSpPr/>
          <p:nvPr/>
        </p:nvCxnSpPr>
        <p:spPr bwMode="gray">
          <a:xfrm>
            <a:off x="277813" y="1566748"/>
            <a:ext cx="186976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EED13A-9A82-4F53-847B-0712C83F0158}"/>
              </a:ext>
            </a:extLst>
          </p:cNvPr>
          <p:cNvCxnSpPr/>
          <p:nvPr/>
        </p:nvCxnSpPr>
        <p:spPr bwMode="gray">
          <a:xfrm>
            <a:off x="2265516" y="1566748"/>
            <a:ext cx="186976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9AC542-9741-4FFB-8FF3-8EAABC716639}"/>
              </a:ext>
            </a:extLst>
          </p:cNvPr>
          <p:cNvCxnSpPr/>
          <p:nvPr/>
        </p:nvCxnSpPr>
        <p:spPr bwMode="gray">
          <a:xfrm>
            <a:off x="4253220" y="1566748"/>
            <a:ext cx="186976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6E42AEA-46F9-4EEC-BE26-890898F2E183}"/>
              </a:ext>
            </a:extLst>
          </p:cNvPr>
          <p:cNvSpPr txBox="1"/>
          <p:nvPr/>
        </p:nvSpPr>
        <p:spPr>
          <a:xfrm>
            <a:off x="1199627" y="1348635"/>
            <a:ext cx="1091544" cy="138499"/>
          </a:xfrm>
          <a:prstGeom prst="rect">
            <a:avLst/>
          </a:prstGeom>
          <a:noFill/>
        </p:spPr>
        <p:txBody>
          <a:bodyPr wrap="square" lIns="0" tIns="0" rIns="0" bIns="0" rtlCol="0">
            <a:spAutoFit/>
          </a:bodyPr>
          <a:lstStyle/>
          <a:p>
            <a:pPr>
              <a:spcBef>
                <a:spcPts val="500"/>
              </a:spcBef>
            </a:pPr>
            <a:r>
              <a:rPr lang="en-US" sz="900" b="1" dirty="0"/>
              <a:t>Students</a:t>
            </a:r>
          </a:p>
        </p:txBody>
      </p:sp>
      <p:sp>
        <p:nvSpPr>
          <p:cNvPr id="12" name="TextBox 11">
            <a:extLst>
              <a:ext uri="{FF2B5EF4-FFF2-40B4-BE49-F238E27FC236}">
                <a16:creationId xmlns:a16="http://schemas.microsoft.com/office/drawing/2014/main" id="{F5ECAECB-1F1F-406A-9EAA-DE3B446411E7}"/>
              </a:ext>
            </a:extLst>
          </p:cNvPr>
          <p:cNvSpPr txBox="1"/>
          <p:nvPr/>
        </p:nvSpPr>
        <p:spPr>
          <a:xfrm>
            <a:off x="3187330" y="1348635"/>
            <a:ext cx="1091544" cy="138499"/>
          </a:xfrm>
          <a:prstGeom prst="rect">
            <a:avLst/>
          </a:prstGeom>
          <a:noFill/>
        </p:spPr>
        <p:txBody>
          <a:bodyPr wrap="square" lIns="0" tIns="0" rIns="0" bIns="0" rtlCol="0">
            <a:spAutoFit/>
          </a:bodyPr>
          <a:lstStyle/>
          <a:p>
            <a:pPr>
              <a:spcBef>
                <a:spcPts val="500"/>
              </a:spcBef>
            </a:pPr>
            <a:r>
              <a:rPr lang="en-US" sz="900" b="1" dirty="0"/>
              <a:t>Faculty</a:t>
            </a:r>
          </a:p>
        </p:txBody>
      </p:sp>
      <p:sp>
        <p:nvSpPr>
          <p:cNvPr id="13" name="TextBox 12">
            <a:extLst>
              <a:ext uri="{FF2B5EF4-FFF2-40B4-BE49-F238E27FC236}">
                <a16:creationId xmlns:a16="http://schemas.microsoft.com/office/drawing/2014/main" id="{5C664D75-E803-4F9B-8174-00F0CC55FF7F}"/>
              </a:ext>
            </a:extLst>
          </p:cNvPr>
          <p:cNvSpPr txBox="1"/>
          <p:nvPr/>
        </p:nvSpPr>
        <p:spPr>
          <a:xfrm>
            <a:off x="5175033" y="1348635"/>
            <a:ext cx="1091544" cy="138499"/>
          </a:xfrm>
          <a:prstGeom prst="rect">
            <a:avLst/>
          </a:prstGeom>
          <a:noFill/>
        </p:spPr>
        <p:txBody>
          <a:bodyPr wrap="square" lIns="0" tIns="0" rIns="0" bIns="0" rtlCol="0">
            <a:spAutoFit/>
          </a:bodyPr>
          <a:lstStyle/>
          <a:p>
            <a:pPr>
              <a:spcBef>
                <a:spcPts val="500"/>
              </a:spcBef>
            </a:pPr>
            <a:r>
              <a:rPr lang="en-US" sz="900" b="1" dirty="0"/>
              <a:t>Staff</a:t>
            </a:r>
          </a:p>
        </p:txBody>
      </p:sp>
      <p:sp>
        <p:nvSpPr>
          <p:cNvPr id="14" name="TextBox 13">
            <a:extLst>
              <a:ext uri="{FF2B5EF4-FFF2-40B4-BE49-F238E27FC236}">
                <a16:creationId xmlns:a16="http://schemas.microsoft.com/office/drawing/2014/main" id="{F598D7AB-D5C2-429C-9B4C-89FB11B1E9D7}"/>
              </a:ext>
            </a:extLst>
          </p:cNvPr>
          <p:cNvSpPr txBox="1"/>
          <p:nvPr/>
        </p:nvSpPr>
        <p:spPr>
          <a:xfrm>
            <a:off x="436228" y="1726138"/>
            <a:ext cx="1711354" cy="895117"/>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Where can I get </a:t>
            </a:r>
            <a:br>
              <a:rPr lang="en-US" sz="900" dirty="0"/>
            </a:br>
            <a:r>
              <a:rPr lang="en-US" sz="900" dirty="0"/>
              <a:t>on-demand service on campus?</a:t>
            </a:r>
          </a:p>
          <a:p>
            <a:pPr marL="171450" indent="-171450">
              <a:spcBef>
                <a:spcPts val="500"/>
              </a:spcBef>
              <a:buFont typeface="Arial" panose="020B0604020202020204" pitchFamily="34" charset="0"/>
              <a:buChar char="•"/>
            </a:pPr>
            <a:r>
              <a:rPr lang="en-US" sz="900" dirty="0"/>
              <a:t>How will I be prepared to use the latest technology in the workplace?</a:t>
            </a:r>
          </a:p>
        </p:txBody>
      </p:sp>
      <p:sp>
        <p:nvSpPr>
          <p:cNvPr id="15" name="TextBox 14">
            <a:extLst>
              <a:ext uri="{FF2B5EF4-FFF2-40B4-BE49-F238E27FC236}">
                <a16:creationId xmlns:a16="http://schemas.microsoft.com/office/drawing/2014/main" id="{5580C10E-9273-4E7D-86C1-50132BB1316A}"/>
              </a:ext>
            </a:extLst>
          </p:cNvPr>
          <p:cNvSpPr txBox="1"/>
          <p:nvPr/>
        </p:nvSpPr>
        <p:spPr>
          <a:xfrm>
            <a:off x="2449586" y="1726138"/>
            <a:ext cx="1711354" cy="895117"/>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Why can’t I access all of the student information in one place? </a:t>
            </a:r>
          </a:p>
          <a:p>
            <a:pPr marL="171450" indent="-171450">
              <a:spcBef>
                <a:spcPts val="500"/>
              </a:spcBef>
              <a:buFont typeface="Arial" panose="020B0604020202020204" pitchFamily="34" charset="0"/>
              <a:buChar char="•"/>
            </a:pPr>
            <a:r>
              <a:rPr lang="en-US" sz="900" dirty="0"/>
              <a:t>Why do I have to sign on every time I want to download a resource?</a:t>
            </a:r>
          </a:p>
        </p:txBody>
      </p:sp>
      <p:sp>
        <p:nvSpPr>
          <p:cNvPr id="16" name="TextBox 15">
            <a:extLst>
              <a:ext uri="{FF2B5EF4-FFF2-40B4-BE49-F238E27FC236}">
                <a16:creationId xmlns:a16="http://schemas.microsoft.com/office/drawing/2014/main" id="{26A97657-59A2-435C-B15C-E4402A666A95}"/>
              </a:ext>
            </a:extLst>
          </p:cNvPr>
          <p:cNvSpPr txBox="1"/>
          <p:nvPr/>
        </p:nvSpPr>
        <p:spPr>
          <a:xfrm>
            <a:off x="4462944" y="1726139"/>
            <a:ext cx="1585432" cy="895117"/>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Why am I not getting an immediate response to my service request?</a:t>
            </a:r>
          </a:p>
          <a:p>
            <a:pPr marL="171450" indent="-171450">
              <a:spcBef>
                <a:spcPts val="500"/>
              </a:spcBef>
              <a:buFont typeface="Arial" panose="020B0604020202020204" pitchFamily="34" charset="0"/>
              <a:buChar char="•"/>
            </a:pPr>
            <a:r>
              <a:rPr lang="en-US" sz="900" dirty="0"/>
              <a:t>Why don’t we have user-friendly interfaces for administration?</a:t>
            </a:r>
          </a:p>
        </p:txBody>
      </p:sp>
      <p:cxnSp>
        <p:nvCxnSpPr>
          <p:cNvPr id="18" name="Straight Connector 17">
            <a:extLst>
              <a:ext uri="{FF2B5EF4-FFF2-40B4-BE49-F238E27FC236}">
                <a16:creationId xmlns:a16="http://schemas.microsoft.com/office/drawing/2014/main" id="{41919581-21E9-40B6-93BC-7E2B3980E9F4}"/>
              </a:ext>
            </a:extLst>
          </p:cNvPr>
          <p:cNvCxnSpPr>
            <a:cxnSpLocks/>
          </p:cNvCxnSpPr>
          <p:nvPr/>
        </p:nvCxnSpPr>
        <p:spPr bwMode="gray">
          <a:xfrm>
            <a:off x="277813" y="2780105"/>
            <a:ext cx="58451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80094E7-A90C-444F-A85E-7342520FECA2}"/>
              </a:ext>
            </a:extLst>
          </p:cNvPr>
          <p:cNvCxnSpPr/>
          <p:nvPr/>
        </p:nvCxnSpPr>
        <p:spPr bwMode="gray">
          <a:xfrm>
            <a:off x="3200030" y="2780105"/>
            <a:ext cx="0" cy="20937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E1E59C80-0381-477B-B013-F44ECEB1FE5D}"/>
              </a:ext>
            </a:extLst>
          </p:cNvPr>
          <p:cNvPicPr>
            <a:picLocks noChangeAspect="1"/>
          </p:cNvPicPr>
          <p:nvPr/>
        </p:nvPicPr>
        <p:blipFill>
          <a:blip r:embed="rId3"/>
          <a:stretch>
            <a:fillRect/>
          </a:stretch>
        </p:blipFill>
        <p:spPr>
          <a:xfrm>
            <a:off x="2391194" y="1089939"/>
            <a:ext cx="646257" cy="411450"/>
          </a:xfrm>
          <a:prstGeom prst="rect">
            <a:avLst/>
          </a:prstGeom>
        </p:spPr>
      </p:pic>
      <p:pic>
        <p:nvPicPr>
          <p:cNvPr id="25" name="Picture 24">
            <a:extLst>
              <a:ext uri="{FF2B5EF4-FFF2-40B4-BE49-F238E27FC236}">
                <a16:creationId xmlns:a16="http://schemas.microsoft.com/office/drawing/2014/main" id="{BF6384AC-9DD4-4BA1-8CEA-9D058FB72E9E}"/>
              </a:ext>
            </a:extLst>
          </p:cNvPr>
          <p:cNvPicPr>
            <a:picLocks noChangeAspect="1"/>
          </p:cNvPicPr>
          <p:nvPr/>
        </p:nvPicPr>
        <p:blipFill>
          <a:blip r:embed="rId4"/>
          <a:stretch>
            <a:fillRect/>
          </a:stretch>
        </p:blipFill>
        <p:spPr>
          <a:xfrm>
            <a:off x="377836" y="1082448"/>
            <a:ext cx="722312" cy="418941"/>
          </a:xfrm>
          <a:prstGeom prst="rect">
            <a:avLst/>
          </a:prstGeom>
        </p:spPr>
      </p:pic>
      <p:pic>
        <p:nvPicPr>
          <p:cNvPr id="27" name="Picture 26">
            <a:extLst>
              <a:ext uri="{FF2B5EF4-FFF2-40B4-BE49-F238E27FC236}">
                <a16:creationId xmlns:a16="http://schemas.microsoft.com/office/drawing/2014/main" id="{7A072A8B-CC41-444B-B52F-E934D9A2A35E}"/>
              </a:ext>
            </a:extLst>
          </p:cNvPr>
          <p:cNvPicPr>
            <a:picLocks noChangeAspect="1"/>
          </p:cNvPicPr>
          <p:nvPr/>
        </p:nvPicPr>
        <p:blipFill>
          <a:blip r:embed="rId5"/>
          <a:stretch>
            <a:fillRect/>
          </a:stretch>
        </p:blipFill>
        <p:spPr>
          <a:xfrm>
            <a:off x="4378897" y="1085631"/>
            <a:ext cx="646257" cy="415758"/>
          </a:xfrm>
          <a:prstGeom prst="rect">
            <a:avLst/>
          </a:prstGeom>
        </p:spPr>
      </p:pic>
      <p:grpSp>
        <p:nvGrpSpPr>
          <p:cNvPr id="17" name="Group 16">
            <a:extLst>
              <a:ext uri="{FF2B5EF4-FFF2-40B4-BE49-F238E27FC236}">
                <a16:creationId xmlns:a16="http://schemas.microsoft.com/office/drawing/2014/main" id="{30583872-5FE2-48BE-AA28-FC6C91CC3059}"/>
              </a:ext>
            </a:extLst>
          </p:cNvPr>
          <p:cNvGrpSpPr/>
          <p:nvPr/>
        </p:nvGrpSpPr>
        <p:grpSpPr>
          <a:xfrm>
            <a:off x="454131" y="3378143"/>
            <a:ext cx="1643234" cy="1014084"/>
            <a:chOff x="299187" y="3220149"/>
            <a:chExt cx="1643234" cy="1014084"/>
          </a:xfrm>
        </p:grpSpPr>
        <p:sp>
          <p:nvSpPr>
            <p:cNvPr id="30" name="Text Placeholder 1">
              <a:extLst>
                <a:ext uri="{FF2B5EF4-FFF2-40B4-BE49-F238E27FC236}">
                  <a16:creationId xmlns:a16="http://schemas.microsoft.com/office/drawing/2014/main" id="{6EC769DD-6C5E-49A8-8279-177A1B69F747}"/>
                </a:ext>
              </a:extLst>
            </p:cNvPr>
            <p:cNvSpPr txBox="1">
              <a:spLocks/>
            </p:cNvSpPr>
            <p:nvPr/>
          </p:nvSpPr>
          <p:spPr bwMode="gray">
            <a:xfrm>
              <a:off x="299187" y="3616115"/>
              <a:ext cx="1643234" cy="61811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Digital First</a:t>
              </a:r>
            </a:p>
            <a:p>
              <a:pPr marL="0" indent="0">
                <a:buNone/>
              </a:pPr>
              <a:r>
                <a:rPr lang="en-US" dirty="0"/>
                <a:t>Online self-service available on-demand and as default means of interaction</a:t>
              </a:r>
            </a:p>
          </p:txBody>
        </p:sp>
        <p:pic>
          <p:nvPicPr>
            <p:cNvPr id="31" name="Picture 5" descr="\\advisory.com\files\Public\Share\ABC Templates and Resources\EAB Templates and Resources\EAB Art Icons Logos\EAB Icons\Work_flow.png">
              <a:extLst>
                <a:ext uri="{FF2B5EF4-FFF2-40B4-BE49-F238E27FC236}">
                  <a16:creationId xmlns:a16="http://schemas.microsoft.com/office/drawing/2014/main" id="{A30C500D-DAE2-44F8-8DCB-379636E062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299187" y="3220149"/>
              <a:ext cx="314838" cy="3273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8FF55A9E-9701-4483-A9E4-834E669FBC79}"/>
              </a:ext>
            </a:extLst>
          </p:cNvPr>
          <p:cNvGrpSpPr/>
          <p:nvPr/>
        </p:nvGrpSpPr>
        <p:grpSpPr>
          <a:xfrm>
            <a:off x="2456105" y="3378143"/>
            <a:ext cx="1698316" cy="1014084"/>
            <a:chOff x="2574102" y="2902918"/>
            <a:chExt cx="1698316" cy="1014084"/>
          </a:xfrm>
        </p:grpSpPr>
        <p:sp>
          <p:nvSpPr>
            <p:cNvPr id="32" name="Text Placeholder 1">
              <a:extLst>
                <a:ext uri="{FF2B5EF4-FFF2-40B4-BE49-F238E27FC236}">
                  <a16:creationId xmlns:a16="http://schemas.microsoft.com/office/drawing/2014/main" id="{DDC8A9E4-A159-48FA-92B6-D08D68E8E5A8}"/>
                </a:ext>
              </a:extLst>
            </p:cNvPr>
            <p:cNvSpPr txBox="1">
              <a:spLocks/>
            </p:cNvSpPr>
            <p:nvPr/>
          </p:nvSpPr>
          <p:spPr bwMode="gray">
            <a:xfrm>
              <a:off x="2574102" y="3298884"/>
              <a:ext cx="1698316" cy="61811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Omni-present</a:t>
              </a:r>
            </a:p>
            <a:p>
              <a:pPr marL="0" indent="0">
                <a:buNone/>
              </a:pPr>
              <a:r>
                <a:rPr lang="en-US" dirty="0"/>
                <a:t>Seamless experience available asynchronously across multiple devices</a:t>
              </a:r>
            </a:p>
          </p:txBody>
        </p:sp>
        <p:pic>
          <p:nvPicPr>
            <p:cNvPr id="33" name="Picture 6" descr="\\advisory.com\files\Public\Share\ABC Templates and Resources\EAB Templates and Resources\EAB Art Icons Logos\EAB Icons\Document_cancel.png">
              <a:extLst>
                <a:ext uri="{FF2B5EF4-FFF2-40B4-BE49-F238E27FC236}">
                  <a16:creationId xmlns:a16="http://schemas.microsoft.com/office/drawing/2014/main" id="{B9C8D4CC-A0B6-4367-90B2-457E531FE3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2584849" y="2902918"/>
              <a:ext cx="237078" cy="3581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advisory.com\files\Public\Share\ABC Templates and Resources\EAB Templates and Resources\EAB Art Icons Logos\EAB Icons\Document_verify.png">
              <a:extLst>
                <a:ext uri="{FF2B5EF4-FFF2-40B4-BE49-F238E27FC236}">
                  <a16:creationId xmlns:a16="http://schemas.microsoft.com/office/drawing/2014/main" id="{DE9E8C67-9D8D-40C0-9EF6-6A6650D465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2850564" y="2902918"/>
              <a:ext cx="237078" cy="3581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A24044CD-1A17-4C2E-9F3A-786B8D94C662}"/>
              </a:ext>
            </a:extLst>
          </p:cNvPr>
          <p:cNvGrpSpPr/>
          <p:nvPr/>
        </p:nvGrpSpPr>
        <p:grpSpPr>
          <a:xfrm>
            <a:off x="4462944" y="3383816"/>
            <a:ext cx="1580195" cy="1008411"/>
            <a:chOff x="3566140" y="4112446"/>
            <a:chExt cx="1580195" cy="1008411"/>
          </a:xfrm>
        </p:grpSpPr>
        <p:sp>
          <p:nvSpPr>
            <p:cNvPr id="35" name="Text Placeholder 1">
              <a:extLst>
                <a:ext uri="{FF2B5EF4-FFF2-40B4-BE49-F238E27FC236}">
                  <a16:creationId xmlns:a16="http://schemas.microsoft.com/office/drawing/2014/main" id="{534CA2AC-AABC-420C-A6AB-E851589CED81}"/>
                </a:ext>
              </a:extLst>
            </p:cNvPr>
            <p:cNvSpPr txBox="1">
              <a:spLocks/>
            </p:cNvSpPr>
            <p:nvPr/>
          </p:nvSpPr>
          <p:spPr bwMode="gray">
            <a:xfrm>
              <a:off x="3566140" y="4502739"/>
              <a:ext cx="1580195" cy="61811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Hyper Personalized</a:t>
              </a:r>
            </a:p>
            <a:p>
              <a:pPr marL="0" indent="0">
                <a:buNone/>
              </a:pPr>
              <a:r>
                <a:rPr lang="en-US" dirty="0"/>
                <a:t>Individualized content and services tailored to location, situation, etc.</a:t>
              </a:r>
            </a:p>
          </p:txBody>
        </p:sp>
        <p:pic>
          <p:nvPicPr>
            <p:cNvPr id="36" name="Picture 4" descr="\\advisory.com\files\Public\Share\ABC Templates and Resources\EAB Templates and Resources\EAB Art Icons Logos\EAB Icons\Group_2.png">
              <a:extLst>
                <a:ext uri="{FF2B5EF4-FFF2-40B4-BE49-F238E27FC236}">
                  <a16:creationId xmlns:a16="http://schemas.microsoft.com/office/drawing/2014/main" id="{6F7872C8-0513-45D1-969B-F97EB21DC7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a:off x="3567877" y="4112446"/>
              <a:ext cx="538513" cy="352439"/>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83D47966-4CE5-4B78-ACA4-BB4BFA1494F1}"/>
              </a:ext>
            </a:extLst>
          </p:cNvPr>
          <p:cNvSpPr txBox="1"/>
          <p:nvPr/>
        </p:nvSpPr>
        <p:spPr>
          <a:xfrm>
            <a:off x="279338" y="3046275"/>
            <a:ext cx="5381867" cy="153888"/>
          </a:xfrm>
          <a:prstGeom prst="rect">
            <a:avLst/>
          </a:prstGeom>
          <a:noFill/>
        </p:spPr>
        <p:txBody>
          <a:bodyPr wrap="square" lIns="0" tIns="0" rIns="0" bIns="0" rtlCol="0">
            <a:spAutoFit/>
          </a:bodyPr>
          <a:lstStyle/>
          <a:p>
            <a:pPr>
              <a:spcBef>
                <a:spcPts val="500"/>
              </a:spcBef>
            </a:pPr>
            <a:r>
              <a:rPr lang="en-US" sz="1000" b="1" dirty="0"/>
              <a:t>…Creating Digital Service Demands for the Institution</a:t>
            </a:r>
          </a:p>
        </p:txBody>
      </p:sp>
    </p:spTree>
    <p:extLst>
      <p:ext uri="{BB962C8B-B14F-4D97-AF65-F5344CB8AC3E}">
        <p14:creationId xmlns:p14="http://schemas.microsoft.com/office/powerpoint/2010/main" val="348178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a:t>
            </a:r>
          </a:p>
        </p:txBody>
      </p:sp>
      <p:sp>
        <p:nvSpPr>
          <p:cNvPr id="6" name="Text Placeholder 5"/>
          <p:cNvSpPr>
            <a:spLocks noGrp="1"/>
          </p:cNvSpPr>
          <p:nvPr>
            <p:ph type="body" sz="quarter" idx="13"/>
          </p:nvPr>
        </p:nvSpPr>
        <p:spPr>
          <a:xfrm>
            <a:off x="1363152" y="1077312"/>
            <a:ext cx="3749040" cy="138499"/>
          </a:xfrm>
        </p:spPr>
        <p:txBody>
          <a:bodyPr/>
          <a:lstStyle/>
          <a:p>
            <a:r>
              <a:rPr lang="en-US" sz="900" dirty="0">
                <a:solidFill>
                  <a:schemeClr val="bg2"/>
                </a:solidFill>
                <a:latin typeface="+mn-lt"/>
              </a:rPr>
              <a:t>Higher Education’s Change Imperative</a:t>
            </a:r>
          </a:p>
        </p:txBody>
      </p:sp>
      <p:sp>
        <p:nvSpPr>
          <p:cNvPr id="7" name="Text Placeholder 6"/>
          <p:cNvSpPr>
            <a:spLocks noGrp="1"/>
          </p:cNvSpPr>
          <p:nvPr>
            <p:ph type="body" sz="quarter" idx="17"/>
          </p:nvPr>
        </p:nvSpPr>
        <p:spPr>
          <a:xfrm>
            <a:off x="863781" y="1760223"/>
            <a:ext cx="274320" cy="276999"/>
          </a:xfrm>
        </p:spPr>
        <p:txBody>
          <a:bodyPr/>
          <a:lstStyle/>
          <a:p>
            <a:r>
              <a:rPr lang="en-US" dirty="0"/>
              <a:t>2</a:t>
            </a:r>
          </a:p>
        </p:txBody>
      </p:sp>
      <p:sp>
        <p:nvSpPr>
          <p:cNvPr id="8" name="Text Placeholder 7"/>
          <p:cNvSpPr>
            <a:spLocks noGrp="1"/>
          </p:cNvSpPr>
          <p:nvPr>
            <p:ph type="body" sz="quarter" idx="18"/>
          </p:nvPr>
        </p:nvSpPr>
        <p:spPr>
          <a:xfrm>
            <a:off x="1363152" y="1791000"/>
            <a:ext cx="5037648" cy="215444"/>
          </a:xfrm>
        </p:spPr>
        <p:txBody>
          <a:bodyPr/>
          <a:lstStyle/>
          <a:p>
            <a:r>
              <a:rPr lang="en-US" sz="1400" dirty="0">
                <a:solidFill>
                  <a:schemeClr val="bg1"/>
                </a:solidFill>
                <a:latin typeface="+mj-lt"/>
              </a:rPr>
              <a:t>Digital Transformation: A Process of Constant Innovation</a:t>
            </a:r>
          </a:p>
        </p:txBody>
      </p:sp>
      <p:sp>
        <p:nvSpPr>
          <p:cNvPr id="9" name="Text Placeholder 8"/>
          <p:cNvSpPr>
            <a:spLocks noGrp="1"/>
          </p:cNvSpPr>
          <p:nvPr>
            <p:ph type="body" sz="quarter" idx="19"/>
          </p:nvPr>
        </p:nvSpPr>
        <p:spPr>
          <a:xfrm>
            <a:off x="863781" y="2532773"/>
            <a:ext cx="274320" cy="276999"/>
          </a:xfrm>
        </p:spPr>
        <p:txBody>
          <a:bodyPr/>
          <a:lstStyle/>
          <a:p>
            <a:r>
              <a:rPr lang="en-US" dirty="0"/>
              <a:t>3</a:t>
            </a:r>
          </a:p>
        </p:txBody>
      </p:sp>
      <p:sp>
        <p:nvSpPr>
          <p:cNvPr id="10" name="Text Placeholder 9"/>
          <p:cNvSpPr>
            <a:spLocks noGrp="1"/>
          </p:cNvSpPr>
          <p:nvPr>
            <p:ph type="body" sz="quarter" idx="20"/>
          </p:nvPr>
        </p:nvSpPr>
        <p:spPr>
          <a:xfrm>
            <a:off x="1363152" y="2602023"/>
            <a:ext cx="3749040" cy="138499"/>
          </a:xfrm>
        </p:spPr>
        <p:txBody>
          <a:bodyPr/>
          <a:lstStyle/>
          <a:p>
            <a:r>
              <a:rPr lang="en-US" dirty="0"/>
              <a:t>Opportunities for Higher Education</a:t>
            </a:r>
          </a:p>
        </p:txBody>
      </p:sp>
      <p:sp>
        <p:nvSpPr>
          <p:cNvPr id="11" name="Text Placeholder 10"/>
          <p:cNvSpPr>
            <a:spLocks noGrp="1"/>
          </p:cNvSpPr>
          <p:nvPr>
            <p:ph type="body" sz="quarter" idx="21"/>
          </p:nvPr>
        </p:nvSpPr>
        <p:spPr>
          <a:xfrm>
            <a:off x="863781" y="3248173"/>
            <a:ext cx="274320" cy="276999"/>
          </a:xfrm>
        </p:spPr>
        <p:txBody>
          <a:bodyPr/>
          <a:lstStyle/>
          <a:p>
            <a:r>
              <a:rPr lang="en-US" dirty="0"/>
              <a:t>4</a:t>
            </a:r>
          </a:p>
        </p:txBody>
      </p:sp>
      <p:sp>
        <p:nvSpPr>
          <p:cNvPr id="12" name="Text Placeholder 11"/>
          <p:cNvSpPr>
            <a:spLocks noGrp="1"/>
          </p:cNvSpPr>
          <p:nvPr>
            <p:ph type="body" sz="quarter" idx="22"/>
          </p:nvPr>
        </p:nvSpPr>
        <p:spPr>
          <a:xfrm>
            <a:off x="1363152" y="3317423"/>
            <a:ext cx="3749040" cy="138499"/>
          </a:xfrm>
        </p:spPr>
        <p:txBody>
          <a:bodyPr/>
          <a:lstStyle/>
          <a:p>
            <a:r>
              <a:rPr lang="en-US" dirty="0"/>
              <a:t>Determining Our Path Forward</a:t>
            </a:r>
          </a:p>
        </p:txBody>
      </p:sp>
    </p:spTree>
    <p:extLst>
      <p:ext uri="{BB962C8B-B14F-4D97-AF65-F5344CB8AC3E}">
        <p14:creationId xmlns:p14="http://schemas.microsoft.com/office/powerpoint/2010/main" val="4246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8"/>
          </p:nvPr>
        </p:nvSpPr>
        <p:spPr>
          <a:xfrm>
            <a:off x="5054600" y="4677489"/>
            <a:ext cx="1346200" cy="123111"/>
          </a:xfrm>
        </p:spPr>
        <p:txBody>
          <a:bodyPr/>
          <a:lstStyle/>
          <a:p>
            <a:pPr algn="r"/>
            <a:r>
              <a:rPr lang="en-US" dirty="0"/>
              <a:t>Source: EAB interviews and analysis.</a:t>
            </a:r>
          </a:p>
        </p:txBody>
      </p:sp>
      <p:sp>
        <p:nvSpPr>
          <p:cNvPr id="16" name="Text Placeholder 15"/>
          <p:cNvSpPr>
            <a:spLocks noGrp="1"/>
          </p:cNvSpPr>
          <p:nvPr>
            <p:ph type="body" sz="quarter" idx="19"/>
          </p:nvPr>
        </p:nvSpPr>
        <p:spPr/>
        <p:txBody>
          <a:bodyPr/>
          <a:lstStyle/>
          <a:p>
            <a:endParaRPr lang="en-US"/>
          </a:p>
        </p:txBody>
      </p:sp>
      <p:sp>
        <p:nvSpPr>
          <p:cNvPr id="7" name="Rectangle 6">
            <a:extLst>
              <a:ext uri="{FF2B5EF4-FFF2-40B4-BE49-F238E27FC236}">
                <a16:creationId xmlns:a16="http://schemas.microsoft.com/office/drawing/2014/main" id="{35B38CBC-DC4B-435F-A9C7-8AFB564C94E1}"/>
              </a:ext>
            </a:extLst>
          </p:cNvPr>
          <p:cNvSpPr/>
          <p:nvPr/>
        </p:nvSpPr>
        <p:spPr bwMode="gray">
          <a:xfrm>
            <a:off x="3653653" y="1930020"/>
            <a:ext cx="1071880" cy="21169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1" name="Rectangle 20">
            <a:extLst>
              <a:ext uri="{FF2B5EF4-FFF2-40B4-BE49-F238E27FC236}">
                <a16:creationId xmlns:a16="http://schemas.microsoft.com/office/drawing/2014/main" id="{7FE3F047-5F28-4928-ADF5-A79D3C16A18D}"/>
              </a:ext>
            </a:extLst>
          </p:cNvPr>
          <p:cNvSpPr/>
          <p:nvPr/>
        </p:nvSpPr>
        <p:spPr bwMode="gray">
          <a:xfrm>
            <a:off x="1170211" y="2366823"/>
            <a:ext cx="1071880" cy="21169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3" name="Rectangle 32">
            <a:extLst>
              <a:ext uri="{FF2B5EF4-FFF2-40B4-BE49-F238E27FC236}">
                <a16:creationId xmlns:a16="http://schemas.microsoft.com/office/drawing/2014/main" id="{24740F66-DB05-4764-8CD9-92C1D98DB04A}"/>
              </a:ext>
            </a:extLst>
          </p:cNvPr>
          <p:cNvSpPr/>
          <p:nvPr/>
        </p:nvSpPr>
        <p:spPr bwMode="gray">
          <a:xfrm>
            <a:off x="2700888" y="3010039"/>
            <a:ext cx="1071880" cy="21169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 name="Text Placeholder 13"/>
          <p:cNvSpPr>
            <a:spLocks noGrp="1"/>
          </p:cNvSpPr>
          <p:nvPr>
            <p:ph type="body" sz="quarter" idx="17"/>
          </p:nvPr>
        </p:nvSpPr>
        <p:spPr>
          <a:xfrm>
            <a:off x="1249675" y="1408290"/>
            <a:ext cx="3804925" cy="2320764"/>
          </a:xfrm>
        </p:spPr>
        <p:txBody>
          <a:bodyPr/>
          <a:lstStyle/>
          <a:p>
            <a:pPr marL="0" indent="0">
              <a:spcBef>
                <a:spcPts val="500"/>
              </a:spcBef>
              <a:buNone/>
            </a:pPr>
            <a:r>
              <a:rPr lang="en-US" sz="1200" b="1" dirty="0"/>
              <a:t>Digital transformation</a:t>
            </a:r>
            <a:r>
              <a:rPr lang="en-US" sz="1200" dirty="0"/>
              <a:t> is the process of </a:t>
            </a:r>
            <a:br>
              <a:rPr lang="en-US" sz="1200" dirty="0"/>
            </a:br>
            <a:r>
              <a:rPr lang="en-US" sz="1200" dirty="0"/>
              <a:t>using </a:t>
            </a:r>
            <a:r>
              <a:rPr lang="en-US" sz="1200" dirty="0">
                <a:solidFill>
                  <a:schemeClr val="accent6"/>
                </a:solidFill>
              </a:rPr>
              <a:t>digital tools</a:t>
            </a:r>
            <a:r>
              <a:rPr lang="en-US" sz="1200" dirty="0"/>
              <a:t>—specifically data and technology—to </a:t>
            </a:r>
            <a:r>
              <a:rPr lang="en-US" sz="1200" dirty="0">
                <a:solidFill>
                  <a:schemeClr val="accent6"/>
                </a:solidFill>
              </a:rPr>
              <a:t>deliver value and drive change</a:t>
            </a:r>
            <a:r>
              <a:rPr lang="en-US" sz="1200" dirty="0"/>
              <a:t>. </a:t>
            </a:r>
          </a:p>
          <a:p>
            <a:pPr marL="0" indent="0">
              <a:spcBef>
                <a:spcPts val="500"/>
              </a:spcBef>
              <a:buNone/>
            </a:pPr>
            <a:r>
              <a:rPr lang="en-US" sz="1200" dirty="0"/>
              <a:t>The emphasis is </a:t>
            </a:r>
            <a:r>
              <a:rPr lang="en-US" sz="1200" dirty="0">
                <a:solidFill>
                  <a:schemeClr val="accent6"/>
                </a:solidFill>
              </a:rPr>
              <a:t>not on specific technologies </a:t>
            </a:r>
            <a:br>
              <a:rPr lang="en-US" sz="1200" dirty="0"/>
            </a:br>
            <a:r>
              <a:rPr lang="en-US" sz="1200" dirty="0"/>
              <a:t>but on the application of those technologies to </a:t>
            </a:r>
            <a:r>
              <a:rPr lang="en-US" sz="1200" dirty="0">
                <a:solidFill>
                  <a:schemeClr val="accent6"/>
                </a:solidFill>
              </a:rPr>
              <a:t>core strategies or operational challenges</a:t>
            </a:r>
            <a:r>
              <a:rPr lang="en-US" sz="1200" dirty="0"/>
              <a:t>. </a:t>
            </a:r>
          </a:p>
          <a:p>
            <a:pPr marL="0" indent="0">
              <a:spcBef>
                <a:spcPts val="500"/>
              </a:spcBef>
              <a:buNone/>
            </a:pPr>
            <a:r>
              <a:rPr lang="en-US" sz="1200" dirty="0"/>
              <a:t>The </a:t>
            </a:r>
            <a:r>
              <a:rPr lang="en-US" sz="1200" dirty="0">
                <a:solidFill>
                  <a:schemeClr val="accent6"/>
                </a:solidFill>
              </a:rPr>
              <a:t>rapid scaling and widespread adoption </a:t>
            </a:r>
            <a:r>
              <a:rPr lang="en-US" sz="1200" dirty="0"/>
              <a:t>of the solution in turn creates a culture of </a:t>
            </a:r>
            <a:r>
              <a:rPr lang="en-US" sz="1200" dirty="0">
                <a:solidFill>
                  <a:schemeClr val="accent6"/>
                </a:solidFill>
              </a:rPr>
              <a:t>continuous improvement </a:t>
            </a:r>
            <a:r>
              <a:rPr lang="en-US" sz="1200" dirty="0"/>
              <a:t>and sets the stage for further transformation</a:t>
            </a:r>
            <a:r>
              <a:rPr lang="en-US" sz="1200" dirty="0">
                <a:solidFill>
                  <a:schemeClr val="accent6"/>
                </a:solidFill>
              </a:rPr>
              <a:t>.</a:t>
            </a:r>
            <a:endParaRPr lang="en-US" sz="1200" dirty="0"/>
          </a:p>
        </p:txBody>
      </p:sp>
      <p:sp>
        <p:nvSpPr>
          <p:cNvPr id="9" name="Title 8">
            <a:extLst>
              <a:ext uri="{FF2B5EF4-FFF2-40B4-BE49-F238E27FC236}">
                <a16:creationId xmlns:a16="http://schemas.microsoft.com/office/drawing/2014/main" id="{11A19CC9-AC93-49F6-ACD1-E29BB3EBCFA7}"/>
              </a:ext>
            </a:extLst>
          </p:cNvPr>
          <p:cNvSpPr>
            <a:spLocks noGrp="1"/>
          </p:cNvSpPr>
          <p:nvPr>
            <p:ph type="title"/>
          </p:nvPr>
        </p:nvSpPr>
        <p:spPr>
          <a:xfrm>
            <a:off x="279055" y="109035"/>
            <a:ext cx="4567265" cy="498598"/>
          </a:xfrm>
        </p:spPr>
        <p:txBody>
          <a:bodyPr/>
          <a:lstStyle/>
          <a:p>
            <a:r>
              <a:rPr lang="en-GB" dirty="0"/>
              <a:t>So, What Is Digital Transformation (DX)?</a:t>
            </a:r>
          </a:p>
        </p:txBody>
      </p:sp>
    </p:spTree>
    <p:extLst>
      <p:ext uri="{BB962C8B-B14F-4D97-AF65-F5344CB8AC3E}">
        <p14:creationId xmlns:p14="http://schemas.microsoft.com/office/powerpoint/2010/main" val="111112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897BE18-F776-40D0-B635-9729C0625DE4}"/>
              </a:ext>
            </a:extLst>
          </p:cNvPr>
          <p:cNvSpPr>
            <a:spLocks noGrp="1"/>
          </p:cNvSpPr>
          <p:nvPr>
            <p:ph type="body" sz="quarter" idx="15"/>
          </p:nvPr>
        </p:nvSpPr>
        <p:spPr/>
        <p:txBody>
          <a:bodyPr/>
          <a:lstStyle/>
          <a:p>
            <a:r>
              <a:rPr lang="en-US" dirty="0"/>
              <a:t>Digital Transformation: Driving Change with Data and Technology</a:t>
            </a:r>
          </a:p>
        </p:txBody>
      </p:sp>
      <p:sp>
        <p:nvSpPr>
          <p:cNvPr id="9" name="Text Placeholder 8">
            <a:extLst>
              <a:ext uri="{FF2B5EF4-FFF2-40B4-BE49-F238E27FC236}">
                <a16:creationId xmlns:a16="http://schemas.microsoft.com/office/drawing/2014/main" id="{B89F4F8A-D3BB-40B8-97A9-74C56083A248}"/>
              </a:ext>
            </a:extLst>
          </p:cNvPr>
          <p:cNvSpPr>
            <a:spLocks noGrp="1"/>
          </p:cNvSpPr>
          <p:nvPr>
            <p:ph type="body" sz="quarter" idx="16"/>
          </p:nvPr>
        </p:nvSpPr>
        <p:spPr/>
        <p:txBody>
          <a:bodyPr/>
          <a:lstStyle/>
          <a:p>
            <a:r>
              <a:rPr lang="en-US" dirty="0"/>
              <a:t>What Does That Look Like in Practice?</a:t>
            </a:r>
          </a:p>
        </p:txBody>
      </p:sp>
      <p:sp>
        <p:nvSpPr>
          <p:cNvPr id="10" name="Text Placeholder 9">
            <a:extLst>
              <a:ext uri="{FF2B5EF4-FFF2-40B4-BE49-F238E27FC236}">
                <a16:creationId xmlns:a16="http://schemas.microsoft.com/office/drawing/2014/main" id="{65BE1BE7-E7BC-48A8-A7E1-CAF7D4677B21}"/>
              </a:ext>
            </a:extLst>
          </p:cNvPr>
          <p:cNvSpPr>
            <a:spLocks noGrp="1"/>
          </p:cNvSpPr>
          <p:nvPr>
            <p:ph type="body" sz="quarter" idx="18"/>
          </p:nvPr>
        </p:nvSpPr>
        <p:spPr>
          <a:xfrm>
            <a:off x="5041900" y="4677490"/>
            <a:ext cx="1358900" cy="123111"/>
          </a:xfrm>
        </p:spPr>
        <p:txBody>
          <a:bodyPr/>
          <a:lstStyle/>
          <a:p>
            <a:r>
              <a:rPr lang="en-US" dirty="0"/>
              <a:t>Source: EAB interviews and analysis.</a:t>
            </a:r>
          </a:p>
        </p:txBody>
      </p:sp>
      <p:sp>
        <p:nvSpPr>
          <p:cNvPr id="7" name="Title 6">
            <a:extLst>
              <a:ext uri="{FF2B5EF4-FFF2-40B4-BE49-F238E27FC236}">
                <a16:creationId xmlns:a16="http://schemas.microsoft.com/office/drawing/2014/main" id="{4221759E-E9FA-415E-9A58-2311768372AB}"/>
              </a:ext>
            </a:extLst>
          </p:cNvPr>
          <p:cNvSpPr>
            <a:spLocks noGrp="1"/>
          </p:cNvSpPr>
          <p:nvPr>
            <p:ph type="title"/>
          </p:nvPr>
        </p:nvSpPr>
        <p:spPr/>
        <p:txBody>
          <a:bodyPr/>
          <a:lstStyle/>
          <a:p>
            <a:r>
              <a:rPr lang="en-US" dirty="0"/>
              <a:t>New Inputs for an Eternal Process</a:t>
            </a:r>
          </a:p>
        </p:txBody>
      </p:sp>
      <p:cxnSp>
        <p:nvCxnSpPr>
          <p:cNvPr id="15" name="Straight Arrow Connector 14">
            <a:extLst>
              <a:ext uri="{FF2B5EF4-FFF2-40B4-BE49-F238E27FC236}">
                <a16:creationId xmlns:a16="http://schemas.microsoft.com/office/drawing/2014/main" id="{7B4F0389-2A66-441F-BFAD-B74C831CBB13}"/>
              </a:ext>
            </a:extLst>
          </p:cNvPr>
          <p:cNvCxnSpPr>
            <a:cxnSpLocks/>
            <a:stCxn id="22" idx="2"/>
            <a:endCxn id="35" idx="0"/>
          </p:cNvCxnSpPr>
          <p:nvPr/>
        </p:nvCxnSpPr>
        <p:spPr bwMode="gray">
          <a:xfrm>
            <a:off x="4139548" y="3019485"/>
            <a:ext cx="0" cy="975359"/>
          </a:xfrm>
          <a:prstGeom prst="straightConnector1">
            <a:avLst/>
          </a:prstGeom>
          <a:ln w="12700">
            <a:solidFill>
              <a:schemeClr val="accent5"/>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ight Arrow 6">
            <a:extLst>
              <a:ext uri="{FF2B5EF4-FFF2-40B4-BE49-F238E27FC236}">
                <a16:creationId xmlns:a16="http://schemas.microsoft.com/office/drawing/2014/main" id="{26BA6ECD-3161-4C11-B240-8AC7E5BC0391}"/>
              </a:ext>
            </a:extLst>
          </p:cNvPr>
          <p:cNvSpPr/>
          <p:nvPr/>
        </p:nvSpPr>
        <p:spPr bwMode="gray">
          <a:xfrm>
            <a:off x="273050" y="851446"/>
            <a:ext cx="5917888" cy="457200"/>
          </a:xfrm>
          <a:prstGeom prst="right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18" name="TextBox 17">
            <a:extLst>
              <a:ext uri="{FF2B5EF4-FFF2-40B4-BE49-F238E27FC236}">
                <a16:creationId xmlns:a16="http://schemas.microsoft.com/office/drawing/2014/main" id="{4C8B26BD-1FBA-450C-A6EC-9584A5DECAB1}"/>
              </a:ext>
            </a:extLst>
          </p:cNvPr>
          <p:cNvSpPr txBox="1"/>
          <p:nvPr/>
        </p:nvSpPr>
        <p:spPr bwMode="gray">
          <a:xfrm>
            <a:off x="724268" y="1001644"/>
            <a:ext cx="767751" cy="138499"/>
          </a:xfrm>
          <a:prstGeom prst="rect">
            <a:avLst/>
          </a:prstGeom>
          <a:noFill/>
        </p:spPr>
        <p:txBody>
          <a:bodyPr wrap="square" lIns="0" tIns="0" rIns="0" bIns="0" rtlCol="0">
            <a:spAutoFit/>
          </a:bodyPr>
          <a:lstStyle/>
          <a:p>
            <a:pPr algn="ctr">
              <a:spcBef>
                <a:spcPts val="500"/>
              </a:spcBef>
            </a:pPr>
            <a:r>
              <a:rPr lang="en-US" sz="900" dirty="0">
                <a:solidFill>
                  <a:schemeClr val="bg1"/>
                </a:solidFill>
              </a:rPr>
              <a:t>Digitization</a:t>
            </a:r>
          </a:p>
        </p:txBody>
      </p:sp>
      <p:sp>
        <p:nvSpPr>
          <p:cNvPr id="19" name="TextBox 18">
            <a:extLst>
              <a:ext uri="{FF2B5EF4-FFF2-40B4-BE49-F238E27FC236}">
                <a16:creationId xmlns:a16="http://schemas.microsoft.com/office/drawing/2014/main" id="{1745F481-C3C3-415E-865E-B422A68DDC90}"/>
              </a:ext>
            </a:extLst>
          </p:cNvPr>
          <p:cNvSpPr txBox="1"/>
          <p:nvPr/>
        </p:nvSpPr>
        <p:spPr bwMode="gray">
          <a:xfrm>
            <a:off x="3392241" y="1025327"/>
            <a:ext cx="1376836" cy="123111"/>
          </a:xfrm>
          <a:prstGeom prst="rect">
            <a:avLst/>
          </a:prstGeom>
          <a:noFill/>
        </p:spPr>
        <p:txBody>
          <a:bodyPr wrap="square" lIns="0" tIns="0" rIns="0" bIns="0" rtlCol="0">
            <a:spAutoFit/>
          </a:bodyPr>
          <a:lstStyle/>
          <a:p>
            <a:pPr algn="ctr">
              <a:spcBef>
                <a:spcPts val="500"/>
              </a:spcBef>
            </a:pPr>
            <a:r>
              <a:rPr lang="en-US" sz="800" b="1" dirty="0">
                <a:solidFill>
                  <a:schemeClr val="bg1"/>
                </a:solidFill>
              </a:rPr>
              <a:t>Digital Transformation</a:t>
            </a:r>
          </a:p>
        </p:txBody>
      </p:sp>
      <p:sp>
        <p:nvSpPr>
          <p:cNvPr id="20" name="Rectangle 19">
            <a:extLst>
              <a:ext uri="{FF2B5EF4-FFF2-40B4-BE49-F238E27FC236}">
                <a16:creationId xmlns:a16="http://schemas.microsoft.com/office/drawing/2014/main" id="{528ED8AF-0BC3-4214-961E-029DFC4B5B3A}"/>
              </a:ext>
            </a:extLst>
          </p:cNvPr>
          <p:cNvSpPr/>
          <p:nvPr/>
        </p:nvSpPr>
        <p:spPr bwMode="gray">
          <a:xfrm>
            <a:off x="2130528" y="1933265"/>
            <a:ext cx="1243680" cy="1794882"/>
          </a:xfrm>
          <a:prstGeom prst="rect">
            <a:avLst/>
          </a:prstGeom>
          <a:no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 name="Rectangle 21">
            <a:extLst>
              <a:ext uri="{FF2B5EF4-FFF2-40B4-BE49-F238E27FC236}">
                <a16:creationId xmlns:a16="http://schemas.microsoft.com/office/drawing/2014/main" id="{F1191A44-A26E-41A5-B2AD-D52C6CB1D224}"/>
              </a:ext>
            </a:extLst>
          </p:cNvPr>
          <p:cNvSpPr/>
          <p:nvPr/>
        </p:nvSpPr>
        <p:spPr bwMode="gray">
          <a:xfrm>
            <a:off x="3756518" y="2574459"/>
            <a:ext cx="766060" cy="445026"/>
          </a:xfrm>
          <a:prstGeom prst="rect">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4" name="TextBox 23">
            <a:extLst>
              <a:ext uri="{FF2B5EF4-FFF2-40B4-BE49-F238E27FC236}">
                <a16:creationId xmlns:a16="http://schemas.microsoft.com/office/drawing/2014/main" id="{6E946D26-02F6-4A4B-A600-A628B141D2E4}"/>
              </a:ext>
            </a:extLst>
          </p:cNvPr>
          <p:cNvSpPr txBox="1"/>
          <p:nvPr/>
        </p:nvSpPr>
        <p:spPr bwMode="gray">
          <a:xfrm>
            <a:off x="2214546" y="2405895"/>
            <a:ext cx="1068253" cy="284693"/>
          </a:xfrm>
          <a:prstGeom prst="rect">
            <a:avLst/>
          </a:prstGeom>
          <a:noFill/>
        </p:spPr>
        <p:txBody>
          <a:bodyPr wrap="square" lIns="0" tIns="0" rIns="0" bIns="0" rtlCol="0">
            <a:spAutoFit/>
          </a:bodyPr>
          <a:lstStyle/>
          <a:p>
            <a:pPr algn="ctr">
              <a:spcBef>
                <a:spcPts val="300"/>
              </a:spcBef>
            </a:pPr>
            <a:r>
              <a:rPr lang="en-US" sz="800" b="1" dirty="0"/>
              <a:t>Creative </a:t>
            </a:r>
          </a:p>
          <a:p>
            <a:pPr algn="ctr">
              <a:spcBef>
                <a:spcPts val="300"/>
              </a:spcBef>
            </a:pPr>
            <a:r>
              <a:rPr lang="en-US" sz="800" b="1" dirty="0"/>
              <a:t>Problem Solving</a:t>
            </a:r>
            <a:endParaRPr lang="en-US" sz="800" dirty="0"/>
          </a:p>
        </p:txBody>
      </p:sp>
      <p:sp>
        <p:nvSpPr>
          <p:cNvPr id="25" name="TextBox 24">
            <a:extLst>
              <a:ext uri="{FF2B5EF4-FFF2-40B4-BE49-F238E27FC236}">
                <a16:creationId xmlns:a16="http://schemas.microsoft.com/office/drawing/2014/main" id="{CEAD024D-4BAA-4F7C-AA4B-6CF54BA4A6BF}"/>
              </a:ext>
            </a:extLst>
          </p:cNvPr>
          <p:cNvSpPr txBox="1"/>
          <p:nvPr/>
        </p:nvSpPr>
        <p:spPr bwMode="gray">
          <a:xfrm>
            <a:off x="434383" y="2437227"/>
            <a:ext cx="1181818" cy="246221"/>
          </a:xfrm>
          <a:prstGeom prst="rect">
            <a:avLst/>
          </a:prstGeom>
          <a:noFill/>
        </p:spPr>
        <p:txBody>
          <a:bodyPr wrap="square" lIns="0" tIns="0" rIns="0" bIns="0" rtlCol="0">
            <a:spAutoFit/>
          </a:bodyPr>
          <a:lstStyle/>
          <a:p>
            <a:pPr algn="ctr">
              <a:spcBef>
                <a:spcPts val="300"/>
              </a:spcBef>
            </a:pPr>
            <a:r>
              <a:rPr lang="en-US" sz="800" b="1" dirty="0"/>
              <a:t>Configurable </a:t>
            </a:r>
            <a:br>
              <a:rPr lang="en-US" sz="800" b="1" dirty="0"/>
            </a:br>
            <a:r>
              <a:rPr lang="en-US" sz="800" b="1" dirty="0"/>
              <a:t>Data</a:t>
            </a:r>
          </a:p>
        </p:txBody>
      </p:sp>
      <p:sp>
        <p:nvSpPr>
          <p:cNvPr id="28" name="TextBox 27">
            <a:extLst>
              <a:ext uri="{FF2B5EF4-FFF2-40B4-BE49-F238E27FC236}">
                <a16:creationId xmlns:a16="http://schemas.microsoft.com/office/drawing/2014/main" id="{DBA19B70-EF1B-4218-9861-8A489D4F5D2E}"/>
              </a:ext>
            </a:extLst>
          </p:cNvPr>
          <p:cNvSpPr txBox="1"/>
          <p:nvPr/>
        </p:nvSpPr>
        <p:spPr bwMode="gray">
          <a:xfrm>
            <a:off x="434383" y="3286205"/>
            <a:ext cx="1181818" cy="246221"/>
          </a:xfrm>
          <a:prstGeom prst="rect">
            <a:avLst/>
          </a:prstGeom>
          <a:noFill/>
        </p:spPr>
        <p:txBody>
          <a:bodyPr wrap="square" lIns="0" tIns="0" rIns="0" bIns="0" rtlCol="0">
            <a:spAutoFit/>
          </a:bodyPr>
          <a:lstStyle/>
          <a:p>
            <a:pPr algn="ctr">
              <a:spcBef>
                <a:spcPts val="300"/>
              </a:spcBef>
            </a:pPr>
            <a:r>
              <a:rPr lang="en-US" sz="800" b="1" dirty="0"/>
              <a:t>Technology</a:t>
            </a:r>
            <a:r>
              <a:rPr lang="en-US" sz="800" dirty="0"/>
              <a:t> </a:t>
            </a:r>
            <a:br>
              <a:rPr lang="en-US" sz="800" dirty="0"/>
            </a:br>
            <a:r>
              <a:rPr lang="en-US" sz="800" b="1" dirty="0"/>
              <a:t>Tools</a:t>
            </a:r>
          </a:p>
        </p:txBody>
      </p:sp>
      <p:pic>
        <p:nvPicPr>
          <p:cNvPr id="29" name="Picture 28">
            <a:extLst>
              <a:ext uri="{FF2B5EF4-FFF2-40B4-BE49-F238E27FC236}">
                <a16:creationId xmlns:a16="http://schemas.microsoft.com/office/drawing/2014/main" id="{1ADDA47F-02B7-4ED9-BA51-234999724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670" y="2077625"/>
            <a:ext cx="257245" cy="292324"/>
          </a:xfrm>
          <a:prstGeom prst="rect">
            <a:avLst/>
          </a:prstGeom>
        </p:spPr>
      </p:pic>
      <p:pic>
        <p:nvPicPr>
          <p:cNvPr id="30" name="Picture 29">
            <a:extLst>
              <a:ext uri="{FF2B5EF4-FFF2-40B4-BE49-F238E27FC236}">
                <a16:creationId xmlns:a16="http://schemas.microsoft.com/office/drawing/2014/main" id="{840C3782-AC26-413C-85A3-25F6F3225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688" y="2931176"/>
            <a:ext cx="353209" cy="291986"/>
          </a:xfrm>
          <a:prstGeom prst="rect">
            <a:avLst/>
          </a:prstGeom>
        </p:spPr>
      </p:pic>
      <p:pic>
        <p:nvPicPr>
          <p:cNvPr id="31" name="Picture 30">
            <a:extLst>
              <a:ext uri="{FF2B5EF4-FFF2-40B4-BE49-F238E27FC236}">
                <a16:creationId xmlns:a16="http://schemas.microsoft.com/office/drawing/2014/main" id="{5B22D232-1B84-46F8-B00E-F93542E851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4984" y="2061622"/>
            <a:ext cx="548410" cy="279689"/>
          </a:xfrm>
          <a:prstGeom prst="rect">
            <a:avLst/>
          </a:prstGeom>
        </p:spPr>
      </p:pic>
      <p:cxnSp>
        <p:nvCxnSpPr>
          <p:cNvPr id="32" name="Straight Arrow Connector 31">
            <a:extLst>
              <a:ext uri="{FF2B5EF4-FFF2-40B4-BE49-F238E27FC236}">
                <a16:creationId xmlns:a16="http://schemas.microsoft.com/office/drawing/2014/main" id="{C408C7AD-088B-4082-8F33-8F019279A01E}"/>
              </a:ext>
            </a:extLst>
          </p:cNvPr>
          <p:cNvCxnSpPr/>
          <p:nvPr/>
        </p:nvCxnSpPr>
        <p:spPr bwMode="gray">
          <a:xfrm>
            <a:off x="3391895" y="2822895"/>
            <a:ext cx="365760" cy="0"/>
          </a:xfrm>
          <a:prstGeom prst="straightConnector1">
            <a:avLst/>
          </a:prstGeom>
          <a:ln w="12700">
            <a:solidFill>
              <a:schemeClr val="accent5"/>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EF3411E-C744-4F9E-BA3D-C63E4D6066FA}"/>
              </a:ext>
            </a:extLst>
          </p:cNvPr>
          <p:cNvSpPr txBox="1"/>
          <p:nvPr/>
        </p:nvSpPr>
        <p:spPr bwMode="gray">
          <a:xfrm>
            <a:off x="3565115" y="2673861"/>
            <a:ext cx="1181818" cy="246221"/>
          </a:xfrm>
          <a:prstGeom prst="rect">
            <a:avLst/>
          </a:prstGeom>
          <a:noFill/>
        </p:spPr>
        <p:txBody>
          <a:bodyPr wrap="square" lIns="0" tIns="0" rIns="0" bIns="0" rtlCol="0">
            <a:spAutoFit/>
          </a:bodyPr>
          <a:lstStyle/>
          <a:p>
            <a:pPr algn="ctr">
              <a:spcBef>
                <a:spcPts val="300"/>
              </a:spcBef>
            </a:pPr>
            <a:r>
              <a:rPr lang="en-US" sz="800" b="1" dirty="0"/>
              <a:t>New </a:t>
            </a:r>
            <a:br>
              <a:rPr lang="en-US" sz="800" b="1" dirty="0"/>
            </a:br>
            <a:r>
              <a:rPr lang="en-US" sz="800" b="1" dirty="0"/>
              <a:t>Solution</a:t>
            </a:r>
          </a:p>
        </p:txBody>
      </p:sp>
      <p:sp>
        <p:nvSpPr>
          <p:cNvPr id="34" name="TextBox 33">
            <a:extLst>
              <a:ext uri="{FF2B5EF4-FFF2-40B4-BE49-F238E27FC236}">
                <a16:creationId xmlns:a16="http://schemas.microsoft.com/office/drawing/2014/main" id="{B417439D-2806-4803-BB58-236E17DE9758}"/>
              </a:ext>
            </a:extLst>
          </p:cNvPr>
          <p:cNvSpPr txBox="1"/>
          <p:nvPr/>
        </p:nvSpPr>
        <p:spPr bwMode="gray">
          <a:xfrm rot="16200000">
            <a:off x="3419705" y="3252191"/>
            <a:ext cx="1181818" cy="123111"/>
          </a:xfrm>
          <a:prstGeom prst="rect">
            <a:avLst/>
          </a:prstGeom>
          <a:noFill/>
        </p:spPr>
        <p:txBody>
          <a:bodyPr wrap="square" lIns="0" tIns="0" rIns="0" bIns="0" rtlCol="0">
            <a:spAutoFit/>
          </a:bodyPr>
          <a:lstStyle/>
          <a:p>
            <a:pPr algn="ctr">
              <a:spcBef>
                <a:spcPts val="300"/>
              </a:spcBef>
            </a:pPr>
            <a:r>
              <a:rPr lang="en-US" sz="800" i="1" dirty="0"/>
              <a:t>Ignored</a:t>
            </a:r>
          </a:p>
        </p:txBody>
      </p:sp>
      <p:sp>
        <p:nvSpPr>
          <p:cNvPr id="35" name="Rectangle 34">
            <a:extLst>
              <a:ext uri="{FF2B5EF4-FFF2-40B4-BE49-F238E27FC236}">
                <a16:creationId xmlns:a16="http://schemas.microsoft.com/office/drawing/2014/main" id="{86AC576C-37D6-4E69-9DF3-72A2E4A1F535}"/>
              </a:ext>
            </a:extLst>
          </p:cNvPr>
          <p:cNvSpPr/>
          <p:nvPr/>
        </p:nvSpPr>
        <p:spPr bwMode="gray">
          <a:xfrm>
            <a:off x="3756518" y="3994844"/>
            <a:ext cx="766060" cy="445026"/>
          </a:xfrm>
          <a:prstGeom prst="rect">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6" name="TextBox 35">
            <a:extLst>
              <a:ext uri="{FF2B5EF4-FFF2-40B4-BE49-F238E27FC236}">
                <a16:creationId xmlns:a16="http://schemas.microsoft.com/office/drawing/2014/main" id="{CB143CFB-4261-41D7-BD77-7DF94D9B02ED}"/>
              </a:ext>
            </a:extLst>
          </p:cNvPr>
          <p:cNvSpPr txBox="1"/>
          <p:nvPr/>
        </p:nvSpPr>
        <p:spPr bwMode="gray">
          <a:xfrm>
            <a:off x="3565115" y="4094246"/>
            <a:ext cx="1181818" cy="246221"/>
          </a:xfrm>
          <a:prstGeom prst="rect">
            <a:avLst/>
          </a:prstGeom>
          <a:noFill/>
        </p:spPr>
        <p:txBody>
          <a:bodyPr wrap="square" lIns="0" tIns="0" rIns="0" bIns="0" rtlCol="0">
            <a:spAutoFit/>
          </a:bodyPr>
          <a:lstStyle/>
          <a:p>
            <a:pPr algn="ctr">
              <a:spcBef>
                <a:spcPts val="300"/>
              </a:spcBef>
            </a:pPr>
            <a:r>
              <a:rPr lang="en-US" sz="800" b="1" dirty="0"/>
              <a:t>Failed</a:t>
            </a:r>
            <a:br>
              <a:rPr lang="en-US" sz="800" b="1" dirty="0"/>
            </a:br>
            <a:r>
              <a:rPr lang="en-US" sz="800" b="1" dirty="0"/>
              <a:t>Solution</a:t>
            </a:r>
          </a:p>
        </p:txBody>
      </p:sp>
      <p:sp>
        <p:nvSpPr>
          <p:cNvPr id="37" name="Rectangle 36">
            <a:extLst>
              <a:ext uri="{FF2B5EF4-FFF2-40B4-BE49-F238E27FC236}">
                <a16:creationId xmlns:a16="http://schemas.microsoft.com/office/drawing/2014/main" id="{22965EE7-8FEF-46BC-8C81-1823013F0BDF}"/>
              </a:ext>
            </a:extLst>
          </p:cNvPr>
          <p:cNvSpPr/>
          <p:nvPr/>
        </p:nvSpPr>
        <p:spPr bwMode="gray">
          <a:xfrm>
            <a:off x="2369057" y="4015489"/>
            <a:ext cx="766060" cy="445026"/>
          </a:xfrm>
          <a:prstGeom prst="rect">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38" name="Straight Arrow Connector 37">
            <a:extLst>
              <a:ext uri="{FF2B5EF4-FFF2-40B4-BE49-F238E27FC236}">
                <a16:creationId xmlns:a16="http://schemas.microsoft.com/office/drawing/2014/main" id="{2A51D86E-FAAB-4C95-A976-17A345C381C7}"/>
              </a:ext>
            </a:extLst>
          </p:cNvPr>
          <p:cNvCxnSpPr/>
          <p:nvPr/>
        </p:nvCxnSpPr>
        <p:spPr bwMode="gray">
          <a:xfrm>
            <a:off x="4522578" y="2830732"/>
            <a:ext cx="640080" cy="0"/>
          </a:xfrm>
          <a:prstGeom prst="straightConnector1">
            <a:avLst/>
          </a:prstGeom>
          <a:ln w="12700">
            <a:solidFill>
              <a:schemeClr val="accent5"/>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107240B-F8AF-4820-8415-47A9B0085A3C}"/>
              </a:ext>
            </a:extLst>
          </p:cNvPr>
          <p:cNvSpPr txBox="1"/>
          <p:nvPr/>
        </p:nvSpPr>
        <p:spPr bwMode="gray">
          <a:xfrm>
            <a:off x="2161178" y="4092027"/>
            <a:ext cx="1181818" cy="246221"/>
          </a:xfrm>
          <a:prstGeom prst="rect">
            <a:avLst/>
          </a:prstGeom>
          <a:noFill/>
        </p:spPr>
        <p:txBody>
          <a:bodyPr wrap="square" lIns="0" tIns="0" rIns="0" bIns="0" rtlCol="0">
            <a:spAutoFit/>
          </a:bodyPr>
          <a:lstStyle/>
          <a:p>
            <a:pPr algn="ctr">
              <a:spcBef>
                <a:spcPts val="300"/>
              </a:spcBef>
            </a:pPr>
            <a:r>
              <a:rPr lang="en-US" sz="800" b="1" dirty="0"/>
              <a:t>No</a:t>
            </a:r>
            <a:br>
              <a:rPr lang="en-US" sz="800" b="1" dirty="0"/>
            </a:br>
            <a:r>
              <a:rPr lang="en-US" sz="800" b="1" dirty="0"/>
              <a:t>Solution</a:t>
            </a:r>
          </a:p>
        </p:txBody>
      </p:sp>
      <p:sp>
        <p:nvSpPr>
          <p:cNvPr id="40" name="TextBox 39">
            <a:extLst>
              <a:ext uri="{FF2B5EF4-FFF2-40B4-BE49-F238E27FC236}">
                <a16:creationId xmlns:a16="http://schemas.microsoft.com/office/drawing/2014/main" id="{C683665B-4C51-4567-B11C-182424AFFAEE}"/>
              </a:ext>
            </a:extLst>
          </p:cNvPr>
          <p:cNvSpPr txBox="1"/>
          <p:nvPr/>
        </p:nvSpPr>
        <p:spPr bwMode="gray">
          <a:xfrm>
            <a:off x="4236650" y="2653306"/>
            <a:ext cx="1181818" cy="123111"/>
          </a:xfrm>
          <a:prstGeom prst="rect">
            <a:avLst/>
          </a:prstGeom>
          <a:noFill/>
        </p:spPr>
        <p:txBody>
          <a:bodyPr wrap="square" lIns="0" tIns="0" rIns="0" bIns="0" rtlCol="0">
            <a:spAutoFit/>
          </a:bodyPr>
          <a:lstStyle/>
          <a:p>
            <a:pPr algn="ctr">
              <a:spcBef>
                <a:spcPts val="300"/>
              </a:spcBef>
            </a:pPr>
            <a:r>
              <a:rPr lang="en-US" sz="800" i="1" dirty="0"/>
              <a:t>Adopted</a:t>
            </a:r>
          </a:p>
        </p:txBody>
      </p:sp>
      <p:sp>
        <p:nvSpPr>
          <p:cNvPr id="41" name="Arc 40">
            <a:extLst>
              <a:ext uri="{FF2B5EF4-FFF2-40B4-BE49-F238E27FC236}">
                <a16:creationId xmlns:a16="http://schemas.microsoft.com/office/drawing/2014/main" id="{17B9187D-7FD4-4278-94CF-C27B6BBC8CC8}"/>
              </a:ext>
            </a:extLst>
          </p:cNvPr>
          <p:cNvSpPr/>
          <p:nvPr/>
        </p:nvSpPr>
        <p:spPr bwMode="gray">
          <a:xfrm>
            <a:off x="763259" y="1529915"/>
            <a:ext cx="5036358" cy="2867524"/>
          </a:xfrm>
          <a:prstGeom prst="arc">
            <a:avLst>
              <a:gd name="adj1" fmla="val 12326165"/>
              <a:gd name="adj2" fmla="val 21007086"/>
            </a:avLst>
          </a:prstGeom>
          <a:ln w="12700">
            <a:solidFill>
              <a:schemeClr val="tx2"/>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61E2A417-A28D-45E6-875D-14C177AE1BB9}"/>
              </a:ext>
            </a:extLst>
          </p:cNvPr>
          <p:cNvSpPr/>
          <p:nvPr/>
        </p:nvSpPr>
        <p:spPr bwMode="gray">
          <a:xfrm>
            <a:off x="5162657" y="2579076"/>
            <a:ext cx="960331" cy="445026"/>
          </a:xfrm>
          <a:prstGeom prst="rect">
            <a:avLst/>
          </a:prstGeom>
          <a:no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3" name="TextBox 42">
            <a:extLst>
              <a:ext uri="{FF2B5EF4-FFF2-40B4-BE49-F238E27FC236}">
                <a16:creationId xmlns:a16="http://schemas.microsoft.com/office/drawing/2014/main" id="{EF69F855-73DE-45D8-858B-B5F218EE8B7E}"/>
              </a:ext>
            </a:extLst>
          </p:cNvPr>
          <p:cNvSpPr txBox="1"/>
          <p:nvPr/>
        </p:nvSpPr>
        <p:spPr bwMode="gray">
          <a:xfrm>
            <a:off x="5197322" y="2682258"/>
            <a:ext cx="925623" cy="246221"/>
          </a:xfrm>
          <a:prstGeom prst="rect">
            <a:avLst/>
          </a:prstGeom>
          <a:noFill/>
        </p:spPr>
        <p:txBody>
          <a:bodyPr wrap="square" lIns="0" tIns="0" rIns="0" bIns="0" rtlCol="0">
            <a:spAutoFit/>
          </a:bodyPr>
          <a:lstStyle/>
          <a:p>
            <a:pPr algn="ctr">
              <a:spcBef>
                <a:spcPts val="300"/>
              </a:spcBef>
            </a:pPr>
            <a:r>
              <a:rPr lang="en-US" sz="800" b="1" dirty="0"/>
              <a:t>Digital</a:t>
            </a:r>
            <a:br>
              <a:rPr lang="en-US" sz="800" b="1" dirty="0"/>
            </a:br>
            <a:r>
              <a:rPr lang="en-US" sz="800" b="1" dirty="0"/>
              <a:t>Change</a:t>
            </a:r>
          </a:p>
        </p:txBody>
      </p:sp>
      <p:sp>
        <p:nvSpPr>
          <p:cNvPr id="44" name="Text Placeholder 2">
            <a:extLst>
              <a:ext uri="{FF2B5EF4-FFF2-40B4-BE49-F238E27FC236}">
                <a16:creationId xmlns:a16="http://schemas.microsoft.com/office/drawing/2014/main" id="{151C6590-A3FD-465E-938C-B9AF5D04831C}"/>
              </a:ext>
            </a:extLst>
          </p:cNvPr>
          <p:cNvSpPr txBox="1">
            <a:spLocks/>
          </p:cNvSpPr>
          <p:nvPr/>
        </p:nvSpPr>
        <p:spPr bwMode="gray">
          <a:xfrm>
            <a:off x="465948" y="1221914"/>
            <a:ext cx="1114308" cy="215444"/>
          </a:xfrm>
          <a:prstGeom prst="rect">
            <a:avLst/>
          </a:prstGeom>
        </p:spPr>
        <p:txBody>
          <a:bodyPr vert="horz" wrap="square" lIns="0" tIns="0" rIns="0" bIns="0" rtlCol="0" anchor="ctr" anchorCtr="0">
            <a:spAutoFit/>
          </a:bodyPr>
          <a:lstStyle>
            <a:lvl1pPr marL="0" indent="0" algn="l" defTabSz="480060" rtl="0" eaLnBrk="1" latinLnBrk="0" hangingPunct="1">
              <a:lnSpc>
                <a:spcPct val="100000"/>
              </a:lnSpc>
              <a:spcBef>
                <a:spcPts val="0"/>
              </a:spcBef>
              <a:buClrTx/>
              <a:buFont typeface="Arial" panose="020B0604020202020204" pitchFamily="34" charset="0"/>
              <a:buNone/>
              <a:defRPr sz="800" kern="1200">
                <a:solidFill>
                  <a:schemeClr val="tx1"/>
                </a:solidFill>
                <a:latin typeface="+mn-lt"/>
                <a:ea typeface="+mn-ea"/>
                <a:cs typeface="+mn-cs"/>
              </a:defRPr>
            </a:lvl1pPr>
            <a:lvl2pPr marL="114300" indent="0" algn="l" defTabSz="480060" rtl="0" eaLnBrk="1" latinLnBrk="0" hangingPunct="1">
              <a:lnSpc>
                <a:spcPct val="100000"/>
              </a:lnSpc>
              <a:spcBef>
                <a:spcPts val="0"/>
              </a:spcBef>
              <a:buClrTx/>
              <a:buFont typeface="Verdana" panose="020B0604030504040204" pitchFamily="34" charset="0"/>
              <a:buNone/>
              <a:defRPr sz="800" kern="1200">
                <a:solidFill>
                  <a:schemeClr val="tx1"/>
                </a:solidFill>
                <a:latin typeface="+mn-lt"/>
                <a:ea typeface="+mn-ea"/>
                <a:cs typeface="+mn-cs"/>
              </a:defRPr>
            </a:lvl2pPr>
            <a:lvl3pPr marL="228600" indent="0" algn="l" defTabSz="480060" rtl="0" eaLnBrk="1" latinLnBrk="0" hangingPunct="1">
              <a:lnSpc>
                <a:spcPct val="100000"/>
              </a:lnSpc>
              <a:spcBef>
                <a:spcPts val="0"/>
              </a:spcBef>
              <a:buClrTx/>
              <a:buFont typeface="Arial" panose="020B0604020202020204" pitchFamily="34" charset="0"/>
              <a:buNone/>
              <a:defRPr sz="800" kern="1200">
                <a:solidFill>
                  <a:schemeClr val="tx1"/>
                </a:solidFill>
                <a:latin typeface="+mn-lt"/>
                <a:ea typeface="+mn-ea"/>
                <a:cs typeface="+mn-cs"/>
              </a:defRPr>
            </a:lvl3pPr>
            <a:lvl4pPr marL="342900" indent="0" algn="l" defTabSz="480060" rtl="0" eaLnBrk="1" latinLnBrk="0" hangingPunct="1">
              <a:lnSpc>
                <a:spcPct val="100000"/>
              </a:lnSpc>
              <a:spcBef>
                <a:spcPts val="0"/>
              </a:spcBef>
              <a:buFont typeface="Verdana" panose="020B0604030504040204" pitchFamily="34" charset="0"/>
              <a:buNone/>
              <a:defRPr sz="800" kern="1200">
                <a:solidFill>
                  <a:schemeClr val="tx1"/>
                </a:solidFill>
                <a:latin typeface="+mn-lt"/>
                <a:ea typeface="+mn-ea"/>
                <a:cs typeface="+mn-cs"/>
              </a:defRPr>
            </a:lvl4pPr>
            <a:lvl5pPr marL="457200" indent="0" algn="l" defTabSz="480060" rtl="0" eaLnBrk="1" latinLnBrk="0" hangingPunct="1">
              <a:lnSpc>
                <a:spcPct val="100000"/>
              </a:lnSpc>
              <a:spcBef>
                <a:spcPts val="0"/>
              </a:spcBef>
              <a:buFont typeface="Arial" panose="020B0604020202020204" pitchFamily="34" charset="0"/>
              <a:buNone/>
              <a:defRPr sz="8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lgn="ctr"/>
            <a:r>
              <a:rPr lang="en-US" sz="700" i="1" dirty="0"/>
              <a:t>Converting</a:t>
            </a:r>
            <a:br>
              <a:rPr lang="en-US" sz="700" i="1" dirty="0"/>
            </a:br>
            <a:r>
              <a:rPr lang="en-US" sz="700" i="1" dirty="0"/>
              <a:t>Analog to Digital</a:t>
            </a:r>
          </a:p>
        </p:txBody>
      </p:sp>
      <p:grpSp>
        <p:nvGrpSpPr>
          <p:cNvPr id="50" name="Group 49">
            <a:extLst>
              <a:ext uri="{FF2B5EF4-FFF2-40B4-BE49-F238E27FC236}">
                <a16:creationId xmlns:a16="http://schemas.microsoft.com/office/drawing/2014/main" id="{87FCF866-A5E4-4C0A-BDE8-F9008B88E0E5}"/>
              </a:ext>
            </a:extLst>
          </p:cNvPr>
          <p:cNvGrpSpPr/>
          <p:nvPr/>
        </p:nvGrpSpPr>
        <p:grpSpPr>
          <a:xfrm>
            <a:off x="273048" y="964534"/>
            <a:ext cx="1708151" cy="230323"/>
            <a:chOff x="273049" y="964534"/>
            <a:chExt cx="1578002" cy="230323"/>
          </a:xfrm>
        </p:grpSpPr>
        <p:sp>
          <p:nvSpPr>
            <p:cNvPr id="49" name="Pentagon 7">
              <a:extLst>
                <a:ext uri="{FF2B5EF4-FFF2-40B4-BE49-F238E27FC236}">
                  <a16:creationId xmlns:a16="http://schemas.microsoft.com/office/drawing/2014/main" id="{D7FA3551-47A0-4D67-BA42-309C664DEF81}"/>
                </a:ext>
              </a:extLst>
            </p:cNvPr>
            <p:cNvSpPr/>
            <p:nvPr/>
          </p:nvSpPr>
          <p:spPr bwMode="gray">
            <a:xfrm>
              <a:off x="365234" y="964534"/>
              <a:ext cx="1485817" cy="230323"/>
            </a:xfrm>
            <a:prstGeom prst="homePlat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r>
                <a:rPr lang="en-US" sz="800" b="1" dirty="0">
                  <a:solidFill>
                    <a:schemeClr val="bg1"/>
                  </a:solidFill>
                </a:rPr>
                <a:t>Prepare</a:t>
              </a:r>
            </a:p>
          </p:txBody>
        </p:sp>
        <p:sp>
          <p:nvSpPr>
            <p:cNvPr id="48" name="Pentagon 7">
              <a:extLst>
                <a:ext uri="{FF2B5EF4-FFF2-40B4-BE49-F238E27FC236}">
                  <a16:creationId xmlns:a16="http://schemas.microsoft.com/office/drawing/2014/main" id="{4F002AD0-435B-404E-8B91-4BEBD2BD3D23}"/>
                </a:ext>
              </a:extLst>
            </p:cNvPr>
            <p:cNvSpPr/>
            <p:nvPr/>
          </p:nvSpPr>
          <p:spPr bwMode="gray">
            <a:xfrm>
              <a:off x="273049" y="964534"/>
              <a:ext cx="1485817" cy="230323"/>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r>
                <a:rPr lang="en-US" sz="800" b="1" dirty="0">
                  <a:solidFill>
                    <a:schemeClr val="bg1"/>
                  </a:solidFill>
                </a:rPr>
                <a:t>Digitization</a:t>
              </a:r>
            </a:p>
          </p:txBody>
        </p:sp>
      </p:grpSp>
      <p:sp>
        <p:nvSpPr>
          <p:cNvPr id="52" name="Text Placeholder 2">
            <a:extLst>
              <a:ext uri="{FF2B5EF4-FFF2-40B4-BE49-F238E27FC236}">
                <a16:creationId xmlns:a16="http://schemas.microsoft.com/office/drawing/2014/main" id="{A982423B-6649-495F-9209-8FB072DF2A23}"/>
              </a:ext>
            </a:extLst>
          </p:cNvPr>
          <p:cNvSpPr txBox="1">
            <a:spLocks/>
          </p:cNvSpPr>
          <p:nvPr/>
        </p:nvSpPr>
        <p:spPr bwMode="gray">
          <a:xfrm>
            <a:off x="3196839" y="1221914"/>
            <a:ext cx="1750662" cy="215444"/>
          </a:xfrm>
          <a:prstGeom prst="rect">
            <a:avLst/>
          </a:prstGeom>
        </p:spPr>
        <p:txBody>
          <a:bodyPr vert="horz" wrap="square" lIns="0" tIns="0" rIns="0" bIns="0" rtlCol="0" anchor="ctr" anchorCtr="0">
            <a:spAutoFit/>
          </a:bodyPr>
          <a:lstStyle>
            <a:lvl1pPr marL="0" indent="0" algn="l" defTabSz="480060" rtl="0" eaLnBrk="1" latinLnBrk="0" hangingPunct="1">
              <a:lnSpc>
                <a:spcPct val="100000"/>
              </a:lnSpc>
              <a:spcBef>
                <a:spcPts val="0"/>
              </a:spcBef>
              <a:buClrTx/>
              <a:buFont typeface="Arial" panose="020B0604020202020204" pitchFamily="34" charset="0"/>
              <a:buNone/>
              <a:defRPr sz="800" kern="1200">
                <a:solidFill>
                  <a:schemeClr val="tx1"/>
                </a:solidFill>
                <a:latin typeface="+mn-lt"/>
                <a:ea typeface="+mn-ea"/>
                <a:cs typeface="+mn-cs"/>
              </a:defRPr>
            </a:lvl1pPr>
            <a:lvl2pPr marL="114300" indent="0" algn="l" defTabSz="480060" rtl="0" eaLnBrk="1" latinLnBrk="0" hangingPunct="1">
              <a:lnSpc>
                <a:spcPct val="100000"/>
              </a:lnSpc>
              <a:spcBef>
                <a:spcPts val="0"/>
              </a:spcBef>
              <a:buClrTx/>
              <a:buFont typeface="Verdana" panose="020B0604030504040204" pitchFamily="34" charset="0"/>
              <a:buNone/>
              <a:defRPr sz="800" kern="1200">
                <a:solidFill>
                  <a:schemeClr val="tx1"/>
                </a:solidFill>
                <a:latin typeface="+mn-lt"/>
                <a:ea typeface="+mn-ea"/>
                <a:cs typeface="+mn-cs"/>
              </a:defRPr>
            </a:lvl2pPr>
            <a:lvl3pPr marL="228600" indent="0" algn="l" defTabSz="480060" rtl="0" eaLnBrk="1" latinLnBrk="0" hangingPunct="1">
              <a:lnSpc>
                <a:spcPct val="100000"/>
              </a:lnSpc>
              <a:spcBef>
                <a:spcPts val="0"/>
              </a:spcBef>
              <a:buClrTx/>
              <a:buFont typeface="Arial" panose="020B0604020202020204" pitchFamily="34" charset="0"/>
              <a:buNone/>
              <a:defRPr sz="800" kern="1200">
                <a:solidFill>
                  <a:schemeClr val="tx1"/>
                </a:solidFill>
                <a:latin typeface="+mn-lt"/>
                <a:ea typeface="+mn-ea"/>
                <a:cs typeface="+mn-cs"/>
              </a:defRPr>
            </a:lvl3pPr>
            <a:lvl4pPr marL="342900" indent="0" algn="l" defTabSz="480060" rtl="0" eaLnBrk="1" latinLnBrk="0" hangingPunct="1">
              <a:lnSpc>
                <a:spcPct val="100000"/>
              </a:lnSpc>
              <a:spcBef>
                <a:spcPts val="0"/>
              </a:spcBef>
              <a:buFont typeface="Verdana" panose="020B0604030504040204" pitchFamily="34" charset="0"/>
              <a:buNone/>
              <a:defRPr sz="800" kern="1200">
                <a:solidFill>
                  <a:schemeClr val="tx1"/>
                </a:solidFill>
                <a:latin typeface="+mn-lt"/>
                <a:ea typeface="+mn-ea"/>
                <a:cs typeface="+mn-cs"/>
              </a:defRPr>
            </a:lvl4pPr>
            <a:lvl5pPr marL="457200" indent="0" algn="l" defTabSz="480060" rtl="0" eaLnBrk="1" latinLnBrk="0" hangingPunct="1">
              <a:lnSpc>
                <a:spcPct val="100000"/>
              </a:lnSpc>
              <a:spcBef>
                <a:spcPts val="0"/>
              </a:spcBef>
              <a:buFont typeface="Arial" panose="020B0604020202020204" pitchFamily="34" charset="0"/>
              <a:buNone/>
              <a:defRPr sz="8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lgn="ctr"/>
            <a:r>
              <a:rPr lang="en-US" sz="700" i="1" dirty="0"/>
              <a:t>Driving Continuous</a:t>
            </a:r>
            <a:br>
              <a:rPr lang="en-US" sz="700" i="1" dirty="0"/>
            </a:br>
            <a:r>
              <a:rPr lang="en-US" sz="700" i="1" dirty="0"/>
              <a:t>Business Model and Service Innovation</a:t>
            </a:r>
          </a:p>
        </p:txBody>
      </p:sp>
      <p:cxnSp>
        <p:nvCxnSpPr>
          <p:cNvPr id="55" name="Straight Arrow Connector 54">
            <a:extLst>
              <a:ext uri="{FF2B5EF4-FFF2-40B4-BE49-F238E27FC236}">
                <a16:creationId xmlns:a16="http://schemas.microsoft.com/office/drawing/2014/main" id="{47265D3A-60A2-4138-9D2E-AA4543A6F55E}"/>
              </a:ext>
            </a:extLst>
          </p:cNvPr>
          <p:cNvCxnSpPr>
            <a:cxnSpLocks/>
            <a:stCxn id="20" idx="2"/>
            <a:endCxn id="37" idx="0"/>
          </p:cNvCxnSpPr>
          <p:nvPr/>
        </p:nvCxnSpPr>
        <p:spPr bwMode="gray">
          <a:xfrm flipH="1">
            <a:off x="2752087" y="3728147"/>
            <a:ext cx="281" cy="287342"/>
          </a:xfrm>
          <a:prstGeom prst="straightConnector1">
            <a:avLst/>
          </a:prstGeom>
          <a:ln w="12700">
            <a:solidFill>
              <a:schemeClr val="accent5"/>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4FD89AA-EED0-482D-8185-B06C3C8C01C7}"/>
              </a:ext>
            </a:extLst>
          </p:cNvPr>
          <p:cNvSpPr txBox="1"/>
          <p:nvPr/>
        </p:nvSpPr>
        <p:spPr bwMode="gray">
          <a:xfrm>
            <a:off x="2214546" y="2766650"/>
            <a:ext cx="1068253" cy="815608"/>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800" dirty="0"/>
              <a:t>Identifying a discrete problem</a:t>
            </a:r>
          </a:p>
          <a:p>
            <a:pPr marL="118872" indent="-118872">
              <a:spcBef>
                <a:spcPts val="300"/>
              </a:spcBef>
              <a:buFont typeface="Arial" panose="020B0604020202020204" pitchFamily="34" charset="0"/>
              <a:buChar char="•"/>
            </a:pPr>
            <a:r>
              <a:rPr lang="en-US" sz="800" dirty="0"/>
              <a:t>Adding human intelligence</a:t>
            </a:r>
          </a:p>
          <a:p>
            <a:pPr marL="118872" indent="-118872">
              <a:spcBef>
                <a:spcPts val="300"/>
              </a:spcBef>
              <a:buFont typeface="Arial" panose="020B0604020202020204" pitchFamily="34" charset="0"/>
              <a:buChar char="•"/>
            </a:pPr>
            <a:r>
              <a:rPr lang="en-US" sz="800" dirty="0"/>
              <a:t>Proposing new value drivers</a:t>
            </a:r>
          </a:p>
        </p:txBody>
      </p:sp>
      <p:sp>
        <p:nvSpPr>
          <p:cNvPr id="61" name="Right Arrow 46">
            <a:extLst>
              <a:ext uri="{FF2B5EF4-FFF2-40B4-BE49-F238E27FC236}">
                <a16:creationId xmlns:a16="http://schemas.microsoft.com/office/drawing/2014/main" id="{7D0A1C2B-E23A-431B-AF35-00A9C7AB000F}"/>
              </a:ext>
            </a:extLst>
          </p:cNvPr>
          <p:cNvSpPr/>
          <p:nvPr/>
        </p:nvSpPr>
        <p:spPr bwMode="gray">
          <a:xfrm rot="10800000" flipH="1" flipV="1">
            <a:off x="1673048" y="2735058"/>
            <a:ext cx="170491" cy="170491"/>
          </a:xfrm>
          <a:prstGeom prst="rightArrow">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Tree>
    <p:extLst>
      <p:ext uri="{BB962C8B-B14F-4D97-AF65-F5344CB8AC3E}">
        <p14:creationId xmlns:p14="http://schemas.microsoft.com/office/powerpoint/2010/main" val="527894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A94380-4F7C-4C80-8D96-10B004E115BE}"/>
              </a:ext>
            </a:extLst>
          </p:cNvPr>
          <p:cNvSpPr>
            <a:spLocks noGrp="1"/>
          </p:cNvSpPr>
          <p:nvPr>
            <p:ph type="body" sz="quarter" idx="15"/>
          </p:nvPr>
        </p:nvSpPr>
        <p:spPr/>
        <p:txBody>
          <a:bodyPr/>
          <a:lstStyle/>
          <a:p>
            <a:r>
              <a:rPr lang="en-US" dirty="0"/>
              <a:t>How On-Demand Streaming Changed Media Consumption</a:t>
            </a:r>
          </a:p>
        </p:txBody>
      </p:sp>
      <p:sp>
        <p:nvSpPr>
          <p:cNvPr id="3" name="Text Placeholder 2">
            <a:extLst>
              <a:ext uri="{FF2B5EF4-FFF2-40B4-BE49-F238E27FC236}">
                <a16:creationId xmlns:a16="http://schemas.microsoft.com/office/drawing/2014/main" id="{094C6FEC-2B03-49E8-B678-8DC32AD6F68F}"/>
              </a:ext>
            </a:extLst>
          </p:cNvPr>
          <p:cNvSpPr>
            <a:spLocks noGrp="1"/>
          </p:cNvSpPr>
          <p:nvPr>
            <p:ph type="body" sz="quarter" idx="16"/>
          </p:nvPr>
        </p:nvSpPr>
        <p:spPr/>
        <p:txBody>
          <a:bodyPr/>
          <a:lstStyle/>
          <a:p>
            <a:r>
              <a:rPr lang="en-US" dirty="0"/>
              <a:t>What’s a Real-World Example?</a:t>
            </a:r>
          </a:p>
        </p:txBody>
      </p:sp>
      <p:sp>
        <p:nvSpPr>
          <p:cNvPr id="4" name="Text Placeholder 3">
            <a:extLst>
              <a:ext uri="{FF2B5EF4-FFF2-40B4-BE49-F238E27FC236}">
                <a16:creationId xmlns:a16="http://schemas.microsoft.com/office/drawing/2014/main" id="{0CD60424-3DCF-403F-A8CA-25DD980C48D6}"/>
              </a:ext>
            </a:extLst>
          </p:cNvPr>
          <p:cNvSpPr>
            <a:spLocks noGrp="1"/>
          </p:cNvSpPr>
          <p:nvPr>
            <p:ph type="body" sz="quarter" idx="18"/>
          </p:nvPr>
        </p:nvSpPr>
        <p:spPr>
          <a:xfrm>
            <a:off x="2945155" y="4630568"/>
            <a:ext cx="3390964" cy="200055"/>
          </a:xfrm>
        </p:spPr>
        <p:txBody>
          <a:bodyPr/>
          <a:lstStyle/>
          <a:p>
            <a:r>
              <a:rPr lang="en-US" dirty="0"/>
              <a:t>Source: Jeff Ewing, </a:t>
            </a:r>
            <a:r>
              <a:rPr lang="en-US" dirty="0">
                <a:hlinkClick r:id="rId3"/>
              </a:rPr>
              <a:t>“Market Research Highlights Netflix’s Continued Dominance Of The SVOD Market”</a:t>
            </a:r>
            <a:r>
              <a:rPr lang="en-US" dirty="0"/>
              <a:t>, </a:t>
            </a:r>
            <a:r>
              <a:rPr lang="en-US" i="1" dirty="0"/>
              <a:t>Forbes</a:t>
            </a:r>
            <a:r>
              <a:rPr lang="en-US" dirty="0"/>
              <a:t>,</a:t>
            </a:r>
            <a:r>
              <a:rPr lang="en-US" i="1" dirty="0"/>
              <a:t> </a:t>
            </a:r>
            <a:r>
              <a:rPr lang="en-US" dirty="0"/>
              <a:t>December 10, 2018; </a:t>
            </a:r>
            <a:r>
              <a:rPr lang="en-US" dirty="0">
                <a:hlinkClick r:id="rId4"/>
              </a:rPr>
              <a:t>“Quarterly Earnings”</a:t>
            </a:r>
            <a:r>
              <a:rPr lang="en-US" dirty="0"/>
              <a:t>, </a:t>
            </a:r>
            <a:r>
              <a:rPr lang="en-US" i="1" dirty="0"/>
              <a:t>Netflix</a:t>
            </a:r>
            <a:r>
              <a:rPr lang="en-US" dirty="0"/>
              <a:t>,</a:t>
            </a:r>
            <a:r>
              <a:rPr lang="en-US" i="1" dirty="0"/>
              <a:t> </a:t>
            </a:r>
            <a:r>
              <a:rPr lang="en-US" dirty="0"/>
              <a:t>2018; EAB interviews and analysis. </a:t>
            </a:r>
          </a:p>
        </p:txBody>
      </p:sp>
      <p:sp>
        <p:nvSpPr>
          <p:cNvPr id="6" name="Title 5">
            <a:extLst>
              <a:ext uri="{FF2B5EF4-FFF2-40B4-BE49-F238E27FC236}">
                <a16:creationId xmlns:a16="http://schemas.microsoft.com/office/drawing/2014/main" id="{77855947-AE5F-4AD7-ABBE-F9616986364C}"/>
              </a:ext>
            </a:extLst>
          </p:cNvPr>
          <p:cNvSpPr>
            <a:spLocks noGrp="1"/>
          </p:cNvSpPr>
          <p:nvPr>
            <p:ph type="title"/>
          </p:nvPr>
        </p:nvSpPr>
        <p:spPr>
          <a:xfrm>
            <a:off x="280194" y="313971"/>
            <a:ext cx="5910744" cy="249299"/>
          </a:xfrm>
        </p:spPr>
        <p:txBody>
          <a:bodyPr/>
          <a:lstStyle/>
          <a:p>
            <a:r>
              <a:rPr lang="en-US" dirty="0"/>
              <a:t>“Anytime, Anywhere” Is the New “Any Channel”</a:t>
            </a:r>
          </a:p>
        </p:txBody>
      </p:sp>
      <p:sp>
        <p:nvSpPr>
          <p:cNvPr id="8" name="Right Arrow 6">
            <a:extLst>
              <a:ext uri="{FF2B5EF4-FFF2-40B4-BE49-F238E27FC236}">
                <a16:creationId xmlns:a16="http://schemas.microsoft.com/office/drawing/2014/main" id="{0AA1DE72-6C72-45AB-AE57-F553E2EC76F1}"/>
              </a:ext>
            </a:extLst>
          </p:cNvPr>
          <p:cNvSpPr/>
          <p:nvPr/>
        </p:nvSpPr>
        <p:spPr bwMode="gray">
          <a:xfrm>
            <a:off x="273050" y="851446"/>
            <a:ext cx="5917888" cy="457200"/>
          </a:xfrm>
          <a:prstGeom prst="right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9" name="TextBox 8">
            <a:extLst>
              <a:ext uri="{FF2B5EF4-FFF2-40B4-BE49-F238E27FC236}">
                <a16:creationId xmlns:a16="http://schemas.microsoft.com/office/drawing/2014/main" id="{0D569548-4B47-49A8-A672-BD469F07AC40}"/>
              </a:ext>
            </a:extLst>
          </p:cNvPr>
          <p:cNvSpPr txBox="1"/>
          <p:nvPr/>
        </p:nvSpPr>
        <p:spPr bwMode="gray">
          <a:xfrm>
            <a:off x="724268" y="1001644"/>
            <a:ext cx="767751" cy="138499"/>
          </a:xfrm>
          <a:prstGeom prst="rect">
            <a:avLst/>
          </a:prstGeom>
          <a:noFill/>
        </p:spPr>
        <p:txBody>
          <a:bodyPr wrap="square" lIns="0" tIns="0" rIns="0" bIns="0" rtlCol="0">
            <a:spAutoFit/>
          </a:bodyPr>
          <a:lstStyle/>
          <a:p>
            <a:pPr algn="ctr">
              <a:spcBef>
                <a:spcPts val="500"/>
              </a:spcBef>
            </a:pPr>
            <a:r>
              <a:rPr lang="en-US" sz="900" dirty="0">
                <a:solidFill>
                  <a:schemeClr val="bg1"/>
                </a:solidFill>
              </a:rPr>
              <a:t>Digitization</a:t>
            </a:r>
          </a:p>
        </p:txBody>
      </p:sp>
      <p:sp>
        <p:nvSpPr>
          <p:cNvPr id="10" name="TextBox 9">
            <a:extLst>
              <a:ext uri="{FF2B5EF4-FFF2-40B4-BE49-F238E27FC236}">
                <a16:creationId xmlns:a16="http://schemas.microsoft.com/office/drawing/2014/main" id="{8A4F2411-504F-406F-90CB-BCE6F7B86F36}"/>
              </a:ext>
            </a:extLst>
          </p:cNvPr>
          <p:cNvSpPr txBox="1"/>
          <p:nvPr/>
        </p:nvSpPr>
        <p:spPr bwMode="gray">
          <a:xfrm>
            <a:off x="3392241" y="1025327"/>
            <a:ext cx="1376836" cy="123111"/>
          </a:xfrm>
          <a:prstGeom prst="rect">
            <a:avLst/>
          </a:prstGeom>
          <a:noFill/>
        </p:spPr>
        <p:txBody>
          <a:bodyPr wrap="square" lIns="0" tIns="0" rIns="0" bIns="0" rtlCol="0">
            <a:spAutoFit/>
          </a:bodyPr>
          <a:lstStyle/>
          <a:p>
            <a:pPr algn="ctr">
              <a:spcBef>
                <a:spcPts val="500"/>
              </a:spcBef>
            </a:pPr>
            <a:r>
              <a:rPr lang="en-US" sz="800" b="1" dirty="0">
                <a:solidFill>
                  <a:schemeClr val="bg1"/>
                </a:solidFill>
              </a:rPr>
              <a:t>Digital Transformation</a:t>
            </a:r>
          </a:p>
        </p:txBody>
      </p:sp>
      <p:sp>
        <p:nvSpPr>
          <p:cNvPr id="11" name="Rectangle 10">
            <a:extLst>
              <a:ext uri="{FF2B5EF4-FFF2-40B4-BE49-F238E27FC236}">
                <a16:creationId xmlns:a16="http://schemas.microsoft.com/office/drawing/2014/main" id="{B59A1808-CEC4-480C-8665-FBB92875F634}"/>
              </a:ext>
            </a:extLst>
          </p:cNvPr>
          <p:cNvSpPr/>
          <p:nvPr/>
        </p:nvSpPr>
        <p:spPr bwMode="gray">
          <a:xfrm>
            <a:off x="1945260" y="1589508"/>
            <a:ext cx="1585279" cy="2928103"/>
          </a:xfrm>
          <a:prstGeom prst="rect">
            <a:avLst/>
          </a:prstGeom>
          <a:no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TextBox 12">
            <a:extLst>
              <a:ext uri="{FF2B5EF4-FFF2-40B4-BE49-F238E27FC236}">
                <a16:creationId xmlns:a16="http://schemas.microsoft.com/office/drawing/2014/main" id="{FC06BD13-6C31-476B-83F9-5A8A660218BE}"/>
              </a:ext>
            </a:extLst>
          </p:cNvPr>
          <p:cNvSpPr txBox="1"/>
          <p:nvPr/>
        </p:nvSpPr>
        <p:spPr bwMode="gray">
          <a:xfrm>
            <a:off x="2096736" y="2130179"/>
            <a:ext cx="1194561" cy="246221"/>
          </a:xfrm>
          <a:prstGeom prst="rect">
            <a:avLst/>
          </a:prstGeom>
          <a:noFill/>
        </p:spPr>
        <p:txBody>
          <a:bodyPr wrap="square" lIns="0" tIns="0" rIns="0" bIns="0" rtlCol="0">
            <a:spAutoFit/>
          </a:bodyPr>
          <a:lstStyle/>
          <a:p>
            <a:pPr>
              <a:spcBef>
                <a:spcPts val="300"/>
              </a:spcBef>
            </a:pPr>
            <a:r>
              <a:rPr lang="en-US" sz="800" b="1" dirty="0"/>
              <a:t>Creative </a:t>
            </a:r>
            <a:br>
              <a:rPr lang="en-US" sz="800" b="1" dirty="0"/>
            </a:br>
            <a:r>
              <a:rPr lang="en-US" sz="800" b="1" dirty="0"/>
              <a:t>Problem Solving</a:t>
            </a:r>
            <a:endParaRPr lang="en-US" sz="800" dirty="0"/>
          </a:p>
        </p:txBody>
      </p:sp>
      <p:pic>
        <p:nvPicPr>
          <p:cNvPr id="18" name="Picture 17">
            <a:extLst>
              <a:ext uri="{FF2B5EF4-FFF2-40B4-BE49-F238E27FC236}">
                <a16:creationId xmlns:a16="http://schemas.microsoft.com/office/drawing/2014/main" id="{E87061F2-C626-48E1-86B5-36A0C5EEB0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9318" y="1742162"/>
            <a:ext cx="548410" cy="279689"/>
          </a:xfrm>
          <a:prstGeom prst="rect">
            <a:avLst/>
          </a:prstGeom>
        </p:spPr>
      </p:pic>
      <p:sp>
        <p:nvSpPr>
          <p:cNvPr id="20" name="TextBox 19">
            <a:extLst>
              <a:ext uri="{FF2B5EF4-FFF2-40B4-BE49-F238E27FC236}">
                <a16:creationId xmlns:a16="http://schemas.microsoft.com/office/drawing/2014/main" id="{CEE081AD-93B0-4733-B342-2A2A3C81AC5B}"/>
              </a:ext>
            </a:extLst>
          </p:cNvPr>
          <p:cNvSpPr txBox="1"/>
          <p:nvPr/>
        </p:nvSpPr>
        <p:spPr bwMode="gray">
          <a:xfrm>
            <a:off x="4342956" y="1707043"/>
            <a:ext cx="1780033" cy="246221"/>
          </a:xfrm>
          <a:prstGeom prst="rect">
            <a:avLst/>
          </a:prstGeom>
          <a:noFill/>
        </p:spPr>
        <p:txBody>
          <a:bodyPr wrap="square" lIns="0" tIns="0" rIns="0" bIns="0" rtlCol="0">
            <a:spAutoFit/>
          </a:bodyPr>
          <a:lstStyle/>
          <a:p>
            <a:pPr>
              <a:spcBef>
                <a:spcPts val="300"/>
              </a:spcBef>
            </a:pPr>
            <a:r>
              <a:rPr lang="en-US" sz="800" b="1" dirty="0"/>
              <a:t>Netflix Lures Consumers with Frictionless Entertainment…</a:t>
            </a:r>
          </a:p>
        </p:txBody>
      </p:sp>
      <p:grpSp>
        <p:nvGrpSpPr>
          <p:cNvPr id="32" name="Group 31">
            <a:extLst>
              <a:ext uri="{FF2B5EF4-FFF2-40B4-BE49-F238E27FC236}">
                <a16:creationId xmlns:a16="http://schemas.microsoft.com/office/drawing/2014/main" id="{088DAF21-3B74-4348-A5C7-9DCDC9809B8F}"/>
              </a:ext>
            </a:extLst>
          </p:cNvPr>
          <p:cNvGrpSpPr/>
          <p:nvPr/>
        </p:nvGrpSpPr>
        <p:grpSpPr>
          <a:xfrm>
            <a:off x="273048" y="964534"/>
            <a:ext cx="1708151" cy="230323"/>
            <a:chOff x="273049" y="964534"/>
            <a:chExt cx="1578002" cy="230323"/>
          </a:xfrm>
        </p:grpSpPr>
        <p:sp>
          <p:nvSpPr>
            <p:cNvPr id="33" name="Pentagon 7">
              <a:extLst>
                <a:ext uri="{FF2B5EF4-FFF2-40B4-BE49-F238E27FC236}">
                  <a16:creationId xmlns:a16="http://schemas.microsoft.com/office/drawing/2014/main" id="{580672D6-3490-4369-9122-FF873DC567A0}"/>
                </a:ext>
              </a:extLst>
            </p:cNvPr>
            <p:cNvSpPr/>
            <p:nvPr/>
          </p:nvSpPr>
          <p:spPr bwMode="gray">
            <a:xfrm>
              <a:off x="365234" y="964534"/>
              <a:ext cx="1485817" cy="230323"/>
            </a:xfrm>
            <a:prstGeom prst="homePlat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r>
                <a:rPr lang="en-US" sz="800" b="1" dirty="0">
                  <a:solidFill>
                    <a:schemeClr val="bg1"/>
                  </a:solidFill>
                </a:rPr>
                <a:t>Prepare</a:t>
              </a:r>
            </a:p>
          </p:txBody>
        </p:sp>
        <p:sp>
          <p:nvSpPr>
            <p:cNvPr id="34" name="Pentagon 7">
              <a:extLst>
                <a:ext uri="{FF2B5EF4-FFF2-40B4-BE49-F238E27FC236}">
                  <a16:creationId xmlns:a16="http://schemas.microsoft.com/office/drawing/2014/main" id="{78AF902F-5CF8-40E0-BA2B-401DB9E7ACA2}"/>
                </a:ext>
              </a:extLst>
            </p:cNvPr>
            <p:cNvSpPr/>
            <p:nvPr/>
          </p:nvSpPr>
          <p:spPr bwMode="gray">
            <a:xfrm>
              <a:off x="273049" y="964534"/>
              <a:ext cx="1485817" cy="230323"/>
            </a:xfrm>
            <a:prstGeom prst="homePlate">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r>
                <a:rPr lang="en-US" sz="800" b="1" dirty="0">
                  <a:solidFill>
                    <a:schemeClr val="bg1"/>
                  </a:solidFill>
                </a:rPr>
                <a:t>Digital Enablers</a:t>
              </a:r>
            </a:p>
          </p:txBody>
        </p:sp>
      </p:grpSp>
      <p:sp>
        <p:nvSpPr>
          <p:cNvPr id="37" name="TextBox 36">
            <a:extLst>
              <a:ext uri="{FF2B5EF4-FFF2-40B4-BE49-F238E27FC236}">
                <a16:creationId xmlns:a16="http://schemas.microsoft.com/office/drawing/2014/main" id="{618864FA-9DD5-4483-A952-1F1376122450}"/>
              </a:ext>
            </a:extLst>
          </p:cNvPr>
          <p:cNvSpPr txBox="1"/>
          <p:nvPr/>
        </p:nvSpPr>
        <p:spPr bwMode="gray">
          <a:xfrm>
            <a:off x="2099317" y="2506486"/>
            <a:ext cx="1302491" cy="1838965"/>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800" dirty="0"/>
              <a:t>Why should people have to go to the cinema to watch new media and films?</a:t>
            </a:r>
          </a:p>
          <a:p>
            <a:pPr marL="118872" indent="-118872">
              <a:spcBef>
                <a:spcPts val="300"/>
              </a:spcBef>
              <a:buFont typeface="Arial" panose="020B0604020202020204" pitchFamily="34" charset="0"/>
              <a:buChar char="•"/>
            </a:pPr>
            <a:r>
              <a:rPr lang="en-US" sz="800" dirty="0"/>
              <a:t>Why must new episodes be tied to a weekly schedule?</a:t>
            </a:r>
          </a:p>
          <a:p>
            <a:pPr marL="118872" indent="-118872">
              <a:spcBef>
                <a:spcPts val="300"/>
              </a:spcBef>
              <a:buFont typeface="Arial" panose="020B0604020202020204" pitchFamily="34" charset="0"/>
              <a:buChar char="•"/>
            </a:pPr>
            <a:r>
              <a:rPr lang="en-US" sz="800" dirty="0"/>
              <a:t>Why do I have to search so hard for movies I’ll like?</a:t>
            </a:r>
          </a:p>
          <a:p>
            <a:pPr marL="118872" indent="-118872">
              <a:spcBef>
                <a:spcPts val="300"/>
              </a:spcBef>
              <a:buFont typeface="Arial" panose="020B0604020202020204" pitchFamily="34" charset="0"/>
              <a:buChar char="•"/>
            </a:pPr>
            <a:r>
              <a:rPr lang="en-US" sz="800" dirty="0"/>
              <a:t>Why do I have to watch commercials in the middle of my favorite shows?</a:t>
            </a:r>
          </a:p>
        </p:txBody>
      </p:sp>
      <p:sp>
        <p:nvSpPr>
          <p:cNvPr id="38" name="Right Arrow 46">
            <a:extLst>
              <a:ext uri="{FF2B5EF4-FFF2-40B4-BE49-F238E27FC236}">
                <a16:creationId xmlns:a16="http://schemas.microsoft.com/office/drawing/2014/main" id="{8F56B807-F543-4C55-8805-ECAC8B682079}"/>
              </a:ext>
            </a:extLst>
          </p:cNvPr>
          <p:cNvSpPr/>
          <p:nvPr/>
        </p:nvSpPr>
        <p:spPr bwMode="gray">
          <a:xfrm rot="10800000" flipH="1" flipV="1">
            <a:off x="1673048" y="1936605"/>
            <a:ext cx="170491" cy="170491"/>
          </a:xfrm>
          <a:prstGeom prst="rightArrow">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4" name="Rectangle 43">
            <a:extLst>
              <a:ext uri="{FF2B5EF4-FFF2-40B4-BE49-F238E27FC236}">
                <a16:creationId xmlns:a16="http://schemas.microsoft.com/office/drawing/2014/main" id="{E86C5820-1B22-4F26-81E8-1252FABD35D6}"/>
              </a:ext>
            </a:extLst>
          </p:cNvPr>
          <p:cNvSpPr/>
          <p:nvPr/>
        </p:nvSpPr>
        <p:spPr bwMode="gray">
          <a:xfrm>
            <a:off x="3790900" y="3736382"/>
            <a:ext cx="2332087" cy="780259"/>
          </a:xfrm>
          <a:prstGeom prst="rect">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0" name="TextBox 49">
            <a:extLst>
              <a:ext uri="{FF2B5EF4-FFF2-40B4-BE49-F238E27FC236}">
                <a16:creationId xmlns:a16="http://schemas.microsoft.com/office/drawing/2014/main" id="{BE6236D6-0F70-4B0B-9B68-2CC7E7B0091F}"/>
              </a:ext>
            </a:extLst>
          </p:cNvPr>
          <p:cNvSpPr txBox="1"/>
          <p:nvPr/>
        </p:nvSpPr>
        <p:spPr bwMode="gray">
          <a:xfrm>
            <a:off x="3893783" y="4194654"/>
            <a:ext cx="2195073" cy="246221"/>
          </a:xfrm>
          <a:prstGeom prst="rect">
            <a:avLst/>
          </a:prstGeom>
          <a:noFill/>
        </p:spPr>
        <p:txBody>
          <a:bodyPr wrap="square" lIns="0" tIns="0" rIns="0" bIns="0" rtlCol="0">
            <a:spAutoFit/>
          </a:bodyPr>
          <a:lstStyle/>
          <a:p>
            <a:pPr>
              <a:spcBef>
                <a:spcPts val="300"/>
              </a:spcBef>
            </a:pPr>
            <a:r>
              <a:rPr lang="en-US" sz="800" dirty="0"/>
              <a:t>Mail-order DVD rental service quickly overtaken by the ease of streaming.</a:t>
            </a:r>
          </a:p>
        </p:txBody>
      </p:sp>
      <p:grpSp>
        <p:nvGrpSpPr>
          <p:cNvPr id="58" name="Group 57">
            <a:extLst>
              <a:ext uri="{FF2B5EF4-FFF2-40B4-BE49-F238E27FC236}">
                <a16:creationId xmlns:a16="http://schemas.microsoft.com/office/drawing/2014/main" id="{6E818D8B-F521-43F1-91B8-32D1950D9DC4}"/>
              </a:ext>
            </a:extLst>
          </p:cNvPr>
          <p:cNvGrpSpPr/>
          <p:nvPr/>
        </p:nvGrpSpPr>
        <p:grpSpPr>
          <a:xfrm>
            <a:off x="434383" y="3073375"/>
            <a:ext cx="1181818" cy="612416"/>
            <a:chOff x="434383" y="3030215"/>
            <a:chExt cx="1181818" cy="612416"/>
          </a:xfrm>
        </p:grpSpPr>
        <p:sp>
          <p:nvSpPr>
            <p:cNvPr id="46" name="TextBox 45">
              <a:extLst>
                <a:ext uri="{FF2B5EF4-FFF2-40B4-BE49-F238E27FC236}">
                  <a16:creationId xmlns:a16="http://schemas.microsoft.com/office/drawing/2014/main" id="{86429CD7-2545-474C-BF55-350886BFB534}"/>
                </a:ext>
              </a:extLst>
            </p:cNvPr>
            <p:cNvSpPr txBox="1"/>
            <p:nvPr/>
          </p:nvSpPr>
          <p:spPr bwMode="gray">
            <a:xfrm>
              <a:off x="434383" y="3396410"/>
              <a:ext cx="1181818" cy="246221"/>
            </a:xfrm>
            <a:prstGeom prst="rect">
              <a:avLst/>
            </a:prstGeom>
            <a:noFill/>
          </p:spPr>
          <p:txBody>
            <a:bodyPr wrap="square" lIns="0" tIns="0" rIns="0" bIns="0" rtlCol="0">
              <a:spAutoFit/>
            </a:bodyPr>
            <a:lstStyle/>
            <a:p>
              <a:pPr algn="ctr">
                <a:spcBef>
                  <a:spcPts val="300"/>
                </a:spcBef>
              </a:pPr>
              <a:r>
                <a:rPr lang="en-US" sz="800" b="1" dirty="0"/>
                <a:t>Predictive</a:t>
              </a:r>
              <a:br>
                <a:rPr lang="en-US" sz="800" b="1" dirty="0"/>
              </a:br>
              <a:r>
                <a:rPr lang="en-US" sz="800" b="1" dirty="0"/>
                <a:t>Analytics</a:t>
              </a:r>
            </a:p>
          </p:txBody>
        </p:sp>
        <p:pic>
          <p:nvPicPr>
            <p:cNvPr id="51" name="Picture 50">
              <a:extLst>
                <a:ext uri="{FF2B5EF4-FFF2-40B4-BE49-F238E27FC236}">
                  <a16:creationId xmlns:a16="http://schemas.microsoft.com/office/drawing/2014/main" id="{42C154C9-E65F-4260-A43B-6E5A3D0514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628" y="3030215"/>
              <a:ext cx="316947" cy="308495"/>
            </a:xfrm>
            <a:prstGeom prst="rect">
              <a:avLst/>
            </a:prstGeom>
          </p:spPr>
        </p:pic>
      </p:grpSp>
      <p:grpSp>
        <p:nvGrpSpPr>
          <p:cNvPr id="59" name="Group 58">
            <a:extLst>
              <a:ext uri="{FF2B5EF4-FFF2-40B4-BE49-F238E27FC236}">
                <a16:creationId xmlns:a16="http://schemas.microsoft.com/office/drawing/2014/main" id="{A6FC6B2F-EA1D-492B-ACCC-E4AD4B2287B3}"/>
              </a:ext>
            </a:extLst>
          </p:cNvPr>
          <p:cNvGrpSpPr/>
          <p:nvPr/>
        </p:nvGrpSpPr>
        <p:grpSpPr>
          <a:xfrm>
            <a:off x="434383" y="2331314"/>
            <a:ext cx="1181818" cy="601452"/>
            <a:chOff x="434383" y="2318973"/>
            <a:chExt cx="1181818" cy="601452"/>
          </a:xfrm>
        </p:grpSpPr>
        <p:sp>
          <p:nvSpPr>
            <p:cNvPr id="15" name="TextBox 14">
              <a:extLst>
                <a:ext uri="{FF2B5EF4-FFF2-40B4-BE49-F238E27FC236}">
                  <a16:creationId xmlns:a16="http://schemas.microsoft.com/office/drawing/2014/main" id="{C6C5B722-F5A9-43F0-A193-6C88B08585A1}"/>
                </a:ext>
              </a:extLst>
            </p:cNvPr>
            <p:cNvSpPr txBox="1"/>
            <p:nvPr/>
          </p:nvSpPr>
          <p:spPr bwMode="gray">
            <a:xfrm>
              <a:off x="434383" y="2674204"/>
              <a:ext cx="1181818" cy="246221"/>
            </a:xfrm>
            <a:prstGeom prst="rect">
              <a:avLst/>
            </a:prstGeom>
            <a:noFill/>
          </p:spPr>
          <p:txBody>
            <a:bodyPr wrap="square" lIns="0" tIns="0" rIns="0" bIns="0" rtlCol="0">
              <a:spAutoFit/>
            </a:bodyPr>
            <a:lstStyle/>
            <a:p>
              <a:pPr algn="ctr">
                <a:spcBef>
                  <a:spcPts val="300"/>
                </a:spcBef>
              </a:pPr>
              <a:r>
                <a:rPr lang="en-US" sz="800" b="1" dirty="0"/>
                <a:t>Web-Based Streaming</a:t>
              </a:r>
            </a:p>
          </p:txBody>
        </p:sp>
        <p:pic>
          <p:nvPicPr>
            <p:cNvPr id="53" name="Picture 52">
              <a:extLst>
                <a:ext uri="{FF2B5EF4-FFF2-40B4-BE49-F238E27FC236}">
                  <a16:creationId xmlns:a16="http://schemas.microsoft.com/office/drawing/2014/main" id="{458753BD-E1C5-40B7-984D-374501D426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300" y="2318973"/>
              <a:ext cx="369602" cy="291986"/>
            </a:xfrm>
            <a:prstGeom prst="rect">
              <a:avLst/>
            </a:prstGeom>
          </p:spPr>
        </p:pic>
      </p:grpSp>
      <p:grpSp>
        <p:nvGrpSpPr>
          <p:cNvPr id="57" name="Group 56">
            <a:extLst>
              <a:ext uri="{FF2B5EF4-FFF2-40B4-BE49-F238E27FC236}">
                <a16:creationId xmlns:a16="http://schemas.microsoft.com/office/drawing/2014/main" id="{A3D4BC42-BEF7-430B-AAA7-BB06D4B7471B}"/>
              </a:ext>
            </a:extLst>
          </p:cNvPr>
          <p:cNvGrpSpPr/>
          <p:nvPr/>
        </p:nvGrpSpPr>
        <p:grpSpPr>
          <a:xfrm>
            <a:off x="434383" y="3826399"/>
            <a:ext cx="1181818" cy="637392"/>
            <a:chOff x="434383" y="3765439"/>
            <a:chExt cx="1181818" cy="637392"/>
          </a:xfrm>
        </p:grpSpPr>
        <p:sp>
          <p:nvSpPr>
            <p:cNvPr id="47" name="TextBox 46">
              <a:extLst>
                <a:ext uri="{FF2B5EF4-FFF2-40B4-BE49-F238E27FC236}">
                  <a16:creationId xmlns:a16="http://schemas.microsoft.com/office/drawing/2014/main" id="{6C5DA850-FEA3-463A-A9EC-B50C5139A00A}"/>
                </a:ext>
              </a:extLst>
            </p:cNvPr>
            <p:cNvSpPr txBox="1"/>
            <p:nvPr/>
          </p:nvSpPr>
          <p:spPr bwMode="gray">
            <a:xfrm>
              <a:off x="434383" y="4156610"/>
              <a:ext cx="1181818" cy="246221"/>
            </a:xfrm>
            <a:prstGeom prst="rect">
              <a:avLst/>
            </a:prstGeom>
            <a:noFill/>
          </p:spPr>
          <p:txBody>
            <a:bodyPr wrap="square" lIns="0" tIns="0" rIns="0" bIns="0" rtlCol="0">
              <a:spAutoFit/>
            </a:bodyPr>
            <a:lstStyle/>
            <a:p>
              <a:pPr algn="ctr">
                <a:spcBef>
                  <a:spcPts val="300"/>
                </a:spcBef>
              </a:pPr>
              <a:r>
                <a:rPr lang="en-US" sz="800" b="1" dirty="0"/>
                <a:t>Personal </a:t>
              </a:r>
              <a:br>
                <a:rPr lang="en-US" sz="800" b="1" dirty="0"/>
              </a:br>
              <a:r>
                <a:rPr lang="en-US" sz="800" b="1" dirty="0"/>
                <a:t>Devices</a:t>
              </a:r>
            </a:p>
          </p:txBody>
        </p:sp>
        <p:pic>
          <p:nvPicPr>
            <p:cNvPr id="56" name="Picture 55">
              <a:extLst>
                <a:ext uri="{FF2B5EF4-FFF2-40B4-BE49-F238E27FC236}">
                  <a16:creationId xmlns:a16="http://schemas.microsoft.com/office/drawing/2014/main" id="{7115ABE1-4804-4F8F-AE75-75645F556BA3}"/>
                </a:ext>
              </a:extLst>
            </p:cNvPr>
            <p:cNvPicPr>
              <a:picLocks noChangeAspect="1"/>
            </p:cNvPicPr>
            <p:nvPr/>
          </p:nvPicPr>
          <p:blipFill>
            <a:blip r:embed="rId8"/>
            <a:stretch>
              <a:fillRect/>
            </a:stretch>
          </p:blipFill>
          <p:spPr>
            <a:xfrm>
              <a:off x="930920" y="3765439"/>
              <a:ext cx="197052" cy="339745"/>
            </a:xfrm>
            <a:prstGeom prst="rect">
              <a:avLst/>
            </a:prstGeom>
          </p:spPr>
        </p:pic>
      </p:grpSp>
      <p:grpSp>
        <p:nvGrpSpPr>
          <p:cNvPr id="63" name="Group 62">
            <a:extLst>
              <a:ext uri="{FF2B5EF4-FFF2-40B4-BE49-F238E27FC236}">
                <a16:creationId xmlns:a16="http://schemas.microsoft.com/office/drawing/2014/main" id="{F6154A15-2052-4A4A-8070-8B99F0EB32B0}"/>
              </a:ext>
            </a:extLst>
          </p:cNvPr>
          <p:cNvGrpSpPr/>
          <p:nvPr/>
        </p:nvGrpSpPr>
        <p:grpSpPr>
          <a:xfrm>
            <a:off x="434383" y="1586298"/>
            <a:ext cx="1181818" cy="604407"/>
            <a:chOff x="434383" y="1586298"/>
            <a:chExt cx="1181818" cy="604407"/>
          </a:xfrm>
        </p:grpSpPr>
        <p:sp>
          <p:nvSpPr>
            <p:cNvPr id="14" name="TextBox 13">
              <a:extLst>
                <a:ext uri="{FF2B5EF4-FFF2-40B4-BE49-F238E27FC236}">
                  <a16:creationId xmlns:a16="http://schemas.microsoft.com/office/drawing/2014/main" id="{84EB19FD-2BB5-4B18-BB16-793EAA8CDFCD}"/>
                </a:ext>
              </a:extLst>
            </p:cNvPr>
            <p:cNvSpPr txBox="1"/>
            <p:nvPr/>
          </p:nvSpPr>
          <p:spPr bwMode="gray">
            <a:xfrm>
              <a:off x="434383" y="1944484"/>
              <a:ext cx="1181818" cy="246221"/>
            </a:xfrm>
            <a:prstGeom prst="rect">
              <a:avLst/>
            </a:prstGeom>
            <a:noFill/>
          </p:spPr>
          <p:txBody>
            <a:bodyPr wrap="square" lIns="0" tIns="0" rIns="0" bIns="0" rtlCol="0">
              <a:spAutoFit/>
            </a:bodyPr>
            <a:lstStyle/>
            <a:p>
              <a:pPr algn="ctr">
                <a:spcBef>
                  <a:spcPts val="300"/>
                </a:spcBef>
              </a:pPr>
              <a:r>
                <a:rPr lang="en-US" sz="800" b="1" dirty="0"/>
                <a:t>Digital Media </a:t>
              </a:r>
              <a:br>
                <a:rPr lang="en-US" sz="800" b="1" dirty="0"/>
              </a:br>
              <a:r>
                <a:rPr lang="en-US" sz="800" b="1" dirty="0"/>
                <a:t>Files</a:t>
              </a:r>
            </a:p>
          </p:txBody>
        </p:sp>
        <p:pic>
          <p:nvPicPr>
            <p:cNvPr id="62" name="Picture 61">
              <a:extLst>
                <a:ext uri="{FF2B5EF4-FFF2-40B4-BE49-F238E27FC236}">
                  <a16:creationId xmlns:a16="http://schemas.microsoft.com/office/drawing/2014/main" id="{2B6542F3-F4FC-4E37-8305-F841D5CEE18E}"/>
                </a:ext>
              </a:extLst>
            </p:cNvPr>
            <p:cNvPicPr>
              <a:picLocks noChangeAspect="1"/>
            </p:cNvPicPr>
            <p:nvPr/>
          </p:nvPicPr>
          <p:blipFill>
            <a:blip r:embed="rId9"/>
            <a:stretch>
              <a:fillRect/>
            </a:stretch>
          </p:blipFill>
          <p:spPr>
            <a:xfrm>
              <a:off x="864906" y="1586298"/>
              <a:ext cx="312111" cy="304829"/>
            </a:xfrm>
            <a:prstGeom prst="rect">
              <a:avLst/>
            </a:prstGeom>
          </p:spPr>
        </p:pic>
      </p:grpSp>
      <p:pic>
        <p:nvPicPr>
          <p:cNvPr id="16" name="Picture 15">
            <a:extLst>
              <a:ext uri="{FF2B5EF4-FFF2-40B4-BE49-F238E27FC236}">
                <a16:creationId xmlns:a16="http://schemas.microsoft.com/office/drawing/2014/main" id="{D8DEF1A2-4005-4A92-BA09-E67815F3DC38}"/>
              </a:ext>
            </a:extLst>
          </p:cNvPr>
          <p:cNvPicPr>
            <a:picLocks noChangeAspect="1"/>
          </p:cNvPicPr>
          <p:nvPr/>
        </p:nvPicPr>
        <p:blipFill>
          <a:blip r:embed="rId10"/>
          <a:stretch>
            <a:fillRect/>
          </a:stretch>
        </p:blipFill>
        <p:spPr>
          <a:xfrm>
            <a:off x="3838715" y="1651613"/>
            <a:ext cx="504242" cy="455510"/>
          </a:xfrm>
          <a:prstGeom prst="rect">
            <a:avLst/>
          </a:prstGeom>
        </p:spPr>
      </p:pic>
      <p:cxnSp>
        <p:nvCxnSpPr>
          <p:cNvPr id="24" name="Straight Connector 23">
            <a:extLst>
              <a:ext uri="{FF2B5EF4-FFF2-40B4-BE49-F238E27FC236}">
                <a16:creationId xmlns:a16="http://schemas.microsoft.com/office/drawing/2014/main" id="{1CC59DA6-8D4C-4D12-BCBF-DA5E0D113A1E}"/>
              </a:ext>
            </a:extLst>
          </p:cNvPr>
          <p:cNvCxnSpPr>
            <a:cxnSpLocks/>
          </p:cNvCxnSpPr>
          <p:nvPr/>
        </p:nvCxnSpPr>
        <p:spPr bwMode="gray">
          <a:xfrm>
            <a:off x="3530539" y="3685791"/>
            <a:ext cx="105630" cy="1"/>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C28DBBC4-A2C4-4873-88BD-A7AD20AF4980}"/>
              </a:ext>
            </a:extLst>
          </p:cNvPr>
          <p:cNvSpPr/>
          <p:nvPr/>
        </p:nvSpPr>
        <p:spPr bwMode="gray">
          <a:xfrm>
            <a:off x="3790900" y="1586297"/>
            <a:ext cx="2332087" cy="2064019"/>
          </a:xfrm>
          <a:prstGeom prst="rect">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28" name="Straight Connector 27">
            <a:extLst>
              <a:ext uri="{FF2B5EF4-FFF2-40B4-BE49-F238E27FC236}">
                <a16:creationId xmlns:a16="http://schemas.microsoft.com/office/drawing/2014/main" id="{BE5DDED8-9E86-4486-96DB-399404C756F8}"/>
              </a:ext>
            </a:extLst>
          </p:cNvPr>
          <p:cNvCxnSpPr>
            <a:cxnSpLocks/>
          </p:cNvCxnSpPr>
          <p:nvPr/>
        </p:nvCxnSpPr>
        <p:spPr bwMode="gray">
          <a:xfrm>
            <a:off x="3641633" y="1891127"/>
            <a:ext cx="0" cy="198276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6506BF4-4FC6-4548-8E58-F4AE01577069}"/>
              </a:ext>
            </a:extLst>
          </p:cNvPr>
          <p:cNvSpPr txBox="1"/>
          <p:nvPr/>
        </p:nvSpPr>
        <p:spPr bwMode="gray">
          <a:xfrm>
            <a:off x="4342956" y="3862368"/>
            <a:ext cx="1745889" cy="246221"/>
          </a:xfrm>
          <a:prstGeom prst="rect">
            <a:avLst/>
          </a:prstGeom>
          <a:noFill/>
        </p:spPr>
        <p:txBody>
          <a:bodyPr wrap="square" lIns="0" tIns="0" rIns="0" bIns="0" rtlCol="0">
            <a:spAutoFit/>
          </a:bodyPr>
          <a:lstStyle/>
          <a:p>
            <a:pPr>
              <a:spcBef>
                <a:spcPts val="300"/>
              </a:spcBef>
            </a:pPr>
            <a:r>
              <a:rPr lang="en-US" sz="800" b="1" dirty="0"/>
              <a:t>… With Some Bumps Along the Road to Success</a:t>
            </a:r>
          </a:p>
        </p:txBody>
      </p:sp>
      <p:cxnSp>
        <p:nvCxnSpPr>
          <p:cNvPr id="54" name="Straight Arrow Connector 53">
            <a:extLst>
              <a:ext uri="{FF2B5EF4-FFF2-40B4-BE49-F238E27FC236}">
                <a16:creationId xmlns:a16="http://schemas.microsoft.com/office/drawing/2014/main" id="{E42CB414-07C8-45A9-963D-0D81F051E41B}"/>
              </a:ext>
            </a:extLst>
          </p:cNvPr>
          <p:cNvCxnSpPr>
            <a:cxnSpLocks/>
          </p:cNvCxnSpPr>
          <p:nvPr/>
        </p:nvCxnSpPr>
        <p:spPr bwMode="gray">
          <a:xfrm>
            <a:off x="3636169" y="1891127"/>
            <a:ext cx="154731" cy="0"/>
          </a:xfrm>
          <a:prstGeom prst="straightConnector1">
            <a:avLst/>
          </a:prstGeom>
          <a:ln w="12700">
            <a:solidFill>
              <a:schemeClr val="accent5"/>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98FBF56-D312-4BF6-ADB7-18401CFA52BA}"/>
              </a:ext>
            </a:extLst>
          </p:cNvPr>
          <p:cNvCxnSpPr>
            <a:cxnSpLocks/>
          </p:cNvCxnSpPr>
          <p:nvPr/>
        </p:nvCxnSpPr>
        <p:spPr bwMode="gray">
          <a:xfrm>
            <a:off x="3636169" y="3873895"/>
            <a:ext cx="154731" cy="0"/>
          </a:xfrm>
          <a:prstGeom prst="straightConnector1">
            <a:avLst/>
          </a:prstGeom>
          <a:ln w="12700">
            <a:solidFill>
              <a:schemeClr val="accent5"/>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 Placeholder 2">
            <a:extLst>
              <a:ext uri="{FF2B5EF4-FFF2-40B4-BE49-F238E27FC236}">
                <a16:creationId xmlns:a16="http://schemas.microsoft.com/office/drawing/2014/main" id="{FD5B0DAB-9DA2-4430-9514-6E22016043E2}"/>
              </a:ext>
            </a:extLst>
          </p:cNvPr>
          <p:cNvSpPr txBox="1">
            <a:spLocks/>
          </p:cNvSpPr>
          <p:nvPr/>
        </p:nvSpPr>
        <p:spPr bwMode="gray">
          <a:xfrm>
            <a:off x="465947" y="1237831"/>
            <a:ext cx="1181817" cy="215444"/>
          </a:xfrm>
          <a:prstGeom prst="rect">
            <a:avLst/>
          </a:prstGeom>
        </p:spPr>
        <p:txBody>
          <a:bodyPr vert="horz" wrap="square" lIns="0" tIns="0" rIns="0" bIns="0" rtlCol="0" anchor="ctr" anchorCtr="0">
            <a:spAutoFit/>
          </a:bodyPr>
          <a:lstStyle>
            <a:lvl1pPr marL="0" indent="0" algn="l" defTabSz="480060" rtl="0" eaLnBrk="1" latinLnBrk="0" hangingPunct="1">
              <a:lnSpc>
                <a:spcPct val="100000"/>
              </a:lnSpc>
              <a:spcBef>
                <a:spcPts val="0"/>
              </a:spcBef>
              <a:buClrTx/>
              <a:buFont typeface="Arial" panose="020B0604020202020204" pitchFamily="34" charset="0"/>
              <a:buNone/>
              <a:defRPr sz="800" kern="1200">
                <a:solidFill>
                  <a:schemeClr val="tx1"/>
                </a:solidFill>
                <a:latin typeface="+mn-lt"/>
                <a:ea typeface="+mn-ea"/>
                <a:cs typeface="+mn-cs"/>
              </a:defRPr>
            </a:lvl1pPr>
            <a:lvl2pPr marL="114300" indent="0" algn="l" defTabSz="480060" rtl="0" eaLnBrk="1" latinLnBrk="0" hangingPunct="1">
              <a:lnSpc>
                <a:spcPct val="100000"/>
              </a:lnSpc>
              <a:spcBef>
                <a:spcPts val="0"/>
              </a:spcBef>
              <a:buClrTx/>
              <a:buFont typeface="Verdana" panose="020B0604030504040204" pitchFamily="34" charset="0"/>
              <a:buNone/>
              <a:defRPr sz="800" kern="1200">
                <a:solidFill>
                  <a:schemeClr val="tx1"/>
                </a:solidFill>
                <a:latin typeface="+mn-lt"/>
                <a:ea typeface="+mn-ea"/>
                <a:cs typeface="+mn-cs"/>
              </a:defRPr>
            </a:lvl2pPr>
            <a:lvl3pPr marL="228600" indent="0" algn="l" defTabSz="480060" rtl="0" eaLnBrk="1" latinLnBrk="0" hangingPunct="1">
              <a:lnSpc>
                <a:spcPct val="100000"/>
              </a:lnSpc>
              <a:spcBef>
                <a:spcPts val="0"/>
              </a:spcBef>
              <a:buClrTx/>
              <a:buFont typeface="Arial" panose="020B0604020202020204" pitchFamily="34" charset="0"/>
              <a:buNone/>
              <a:defRPr sz="800" kern="1200">
                <a:solidFill>
                  <a:schemeClr val="tx1"/>
                </a:solidFill>
                <a:latin typeface="+mn-lt"/>
                <a:ea typeface="+mn-ea"/>
                <a:cs typeface="+mn-cs"/>
              </a:defRPr>
            </a:lvl3pPr>
            <a:lvl4pPr marL="342900" indent="0" algn="l" defTabSz="480060" rtl="0" eaLnBrk="1" latinLnBrk="0" hangingPunct="1">
              <a:lnSpc>
                <a:spcPct val="100000"/>
              </a:lnSpc>
              <a:spcBef>
                <a:spcPts val="0"/>
              </a:spcBef>
              <a:buFont typeface="Verdana" panose="020B0604030504040204" pitchFamily="34" charset="0"/>
              <a:buNone/>
              <a:defRPr sz="800" kern="1200">
                <a:solidFill>
                  <a:schemeClr val="tx1"/>
                </a:solidFill>
                <a:latin typeface="+mn-lt"/>
                <a:ea typeface="+mn-ea"/>
                <a:cs typeface="+mn-cs"/>
              </a:defRPr>
            </a:lvl4pPr>
            <a:lvl5pPr marL="457200" indent="0" algn="l" defTabSz="480060" rtl="0" eaLnBrk="1" latinLnBrk="0" hangingPunct="1">
              <a:lnSpc>
                <a:spcPct val="100000"/>
              </a:lnSpc>
              <a:spcBef>
                <a:spcPts val="0"/>
              </a:spcBef>
              <a:buFont typeface="Arial" panose="020B0604020202020204" pitchFamily="34" charset="0"/>
              <a:buNone/>
              <a:defRPr sz="8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lgn="ctr"/>
            <a:r>
              <a:rPr lang="en-US" sz="700" i="1" dirty="0"/>
              <a:t>Digitized Information and Technology Capabilities</a:t>
            </a:r>
          </a:p>
        </p:txBody>
      </p:sp>
      <p:sp>
        <p:nvSpPr>
          <p:cNvPr id="64" name="Text Placeholder 2">
            <a:extLst>
              <a:ext uri="{FF2B5EF4-FFF2-40B4-BE49-F238E27FC236}">
                <a16:creationId xmlns:a16="http://schemas.microsoft.com/office/drawing/2014/main" id="{B28BA181-727F-4EA8-80D8-CFE3E48C0F39}"/>
              </a:ext>
            </a:extLst>
          </p:cNvPr>
          <p:cNvSpPr txBox="1">
            <a:spLocks/>
          </p:cNvSpPr>
          <p:nvPr/>
        </p:nvSpPr>
        <p:spPr bwMode="gray">
          <a:xfrm>
            <a:off x="3196839" y="1221914"/>
            <a:ext cx="1750662" cy="215444"/>
          </a:xfrm>
          <a:prstGeom prst="rect">
            <a:avLst/>
          </a:prstGeom>
        </p:spPr>
        <p:txBody>
          <a:bodyPr vert="horz" wrap="square" lIns="0" tIns="0" rIns="0" bIns="0" rtlCol="0" anchor="ctr" anchorCtr="0">
            <a:spAutoFit/>
          </a:bodyPr>
          <a:lstStyle>
            <a:lvl1pPr marL="0" indent="0" algn="l" defTabSz="480060" rtl="0" eaLnBrk="1" latinLnBrk="0" hangingPunct="1">
              <a:lnSpc>
                <a:spcPct val="100000"/>
              </a:lnSpc>
              <a:spcBef>
                <a:spcPts val="0"/>
              </a:spcBef>
              <a:buClrTx/>
              <a:buFont typeface="Arial" panose="020B0604020202020204" pitchFamily="34" charset="0"/>
              <a:buNone/>
              <a:defRPr sz="800" kern="1200">
                <a:solidFill>
                  <a:schemeClr val="tx1"/>
                </a:solidFill>
                <a:latin typeface="+mn-lt"/>
                <a:ea typeface="+mn-ea"/>
                <a:cs typeface="+mn-cs"/>
              </a:defRPr>
            </a:lvl1pPr>
            <a:lvl2pPr marL="114300" indent="0" algn="l" defTabSz="480060" rtl="0" eaLnBrk="1" latinLnBrk="0" hangingPunct="1">
              <a:lnSpc>
                <a:spcPct val="100000"/>
              </a:lnSpc>
              <a:spcBef>
                <a:spcPts val="0"/>
              </a:spcBef>
              <a:buClrTx/>
              <a:buFont typeface="Verdana" panose="020B0604030504040204" pitchFamily="34" charset="0"/>
              <a:buNone/>
              <a:defRPr sz="800" kern="1200">
                <a:solidFill>
                  <a:schemeClr val="tx1"/>
                </a:solidFill>
                <a:latin typeface="+mn-lt"/>
                <a:ea typeface="+mn-ea"/>
                <a:cs typeface="+mn-cs"/>
              </a:defRPr>
            </a:lvl2pPr>
            <a:lvl3pPr marL="228600" indent="0" algn="l" defTabSz="480060" rtl="0" eaLnBrk="1" latinLnBrk="0" hangingPunct="1">
              <a:lnSpc>
                <a:spcPct val="100000"/>
              </a:lnSpc>
              <a:spcBef>
                <a:spcPts val="0"/>
              </a:spcBef>
              <a:buClrTx/>
              <a:buFont typeface="Arial" panose="020B0604020202020204" pitchFamily="34" charset="0"/>
              <a:buNone/>
              <a:defRPr sz="800" kern="1200">
                <a:solidFill>
                  <a:schemeClr val="tx1"/>
                </a:solidFill>
                <a:latin typeface="+mn-lt"/>
                <a:ea typeface="+mn-ea"/>
                <a:cs typeface="+mn-cs"/>
              </a:defRPr>
            </a:lvl3pPr>
            <a:lvl4pPr marL="342900" indent="0" algn="l" defTabSz="480060" rtl="0" eaLnBrk="1" latinLnBrk="0" hangingPunct="1">
              <a:lnSpc>
                <a:spcPct val="100000"/>
              </a:lnSpc>
              <a:spcBef>
                <a:spcPts val="0"/>
              </a:spcBef>
              <a:buFont typeface="Verdana" panose="020B0604030504040204" pitchFamily="34" charset="0"/>
              <a:buNone/>
              <a:defRPr sz="800" kern="1200">
                <a:solidFill>
                  <a:schemeClr val="tx1"/>
                </a:solidFill>
                <a:latin typeface="+mn-lt"/>
                <a:ea typeface="+mn-ea"/>
                <a:cs typeface="+mn-cs"/>
              </a:defRPr>
            </a:lvl4pPr>
            <a:lvl5pPr marL="457200" indent="0" algn="l" defTabSz="480060" rtl="0" eaLnBrk="1" latinLnBrk="0" hangingPunct="1">
              <a:lnSpc>
                <a:spcPct val="100000"/>
              </a:lnSpc>
              <a:spcBef>
                <a:spcPts val="0"/>
              </a:spcBef>
              <a:buFont typeface="Arial" panose="020B0604020202020204" pitchFamily="34" charset="0"/>
              <a:buNone/>
              <a:defRPr sz="8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lgn="ctr"/>
            <a:r>
              <a:rPr lang="en-US" sz="700" i="1" dirty="0"/>
              <a:t>Driving Continuous</a:t>
            </a:r>
            <a:br>
              <a:rPr lang="en-US" sz="700" i="1" dirty="0"/>
            </a:br>
            <a:r>
              <a:rPr lang="en-US" sz="700" i="1" dirty="0"/>
              <a:t>Business Model and Service Innovation</a:t>
            </a:r>
          </a:p>
        </p:txBody>
      </p:sp>
      <p:grpSp>
        <p:nvGrpSpPr>
          <p:cNvPr id="65" name="Group 64">
            <a:extLst>
              <a:ext uri="{FF2B5EF4-FFF2-40B4-BE49-F238E27FC236}">
                <a16:creationId xmlns:a16="http://schemas.microsoft.com/office/drawing/2014/main" id="{453EFDF0-FD85-42E6-925F-2E3435BCECCE}"/>
              </a:ext>
            </a:extLst>
          </p:cNvPr>
          <p:cNvGrpSpPr/>
          <p:nvPr/>
        </p:nvGrpSpPr>
        <p:grpSpPr>
          <a:xfrm>
            <a:off x="3814802" y="2116607"/>
            <a:ext cx="2274045" cy="338554"/>
            <a:chOff x="3622397" y="3433574"/>
            <a:chExt cx="2576408" cy="338554"/>
          </a:xfrm>
        </p:grpSpPr>
        <p:sp>
          <p:nvSpPr>
            <p:cNvPr id="66" name="TextBox 65">
              <a:extLst>
                <a:ext uri="{FF2B5EF4-FFF2-40B4-BE49-F238E27FC236}">
                  <a16:creationId xmlns:a16="http://schemas.microsoft.com/office/drawing/2014/main" id="{0457CF58-66FE-44A7-A96E-F92E1D521BB5}"/>
                </a:ext>
              </a:extLst>
            </p:cNvPr>
            <p:cNvSpPr txBox="1"/>
            <p:nvPr/>
          </p:nvSpPr>
          <p:spPr bwMode="gray">
            <a:xfrm>
              <a:off x="4612350" y="3468156"/>
              <a:ext cx="1586455" cy="276999"/>
            </a:xfrm>
            <a:prstGeom prst="rect">
              <a:avLst/>
            </a:prstGeom>
            <a:noFill/>
          </p:spPr>
          <p:txBody>
            <a:bodyPr wrap="square" lIns="0" tIns="0" rIns="0" bIns="0" rtlCol="0">
              <a:spAutoFit/>
            </a:bodyPr>
            <a:lstStyle/>
            <a:p>
              <a:r>
                <a:rPr lang="en-US" sz="900" dirty="0"/>
                <a:t>global subscriptions to Netflix as of 2018</a:t>
              </a:r>
              <a:endParaRPr lang="en-US" sz="1050" dirty="0"/>
            </a:p>
          </p:txBody>
        </p:sp>
        <p:sp>
          <p:nvSpPr>
            <p:cNvPr id="67" name="Rectangle 66">
              <a:extLst>
                <a:ext uri="{FF2B5EF4-FFF2-40B4-BE49-F238E27FC236}">
                  <a16:creationId xmlns:a16="http://schemas.microsoft.com/office/drawing/2014/main" id="{76571BEC-9E5F-45D4-A431-A21D02A23491}"/>
                </a:ext>
              </a:extLst>
            </p:cNvPr>
            <p:cNvSpPr/>
            <p:nvPr/>
          </p:nvSpPr>
          <p:spPr>
            <a:xfrm>
              <a:off x="3622397" y="3433574"/>
              <a:ext cx="1107934" cy="338554"/>
            </a:xfrm>
            <a:prstGeom prst="rect">
              <a:avLst/>
            </a:prstGeom>
          </p:spPr>
          <p:txBody>
            <a:bodyPr wrap="square">
              <a:spAutoFit/>
            </a:bodyPr>
            <a:lstStyle/>
            <a:p>
              <a:pPr algn="ctr"/>
              <a:r>
                <a:rPr lang="en-US" sz="1600" dirty="0">
                  <a:solidFill>
                    <a:schemeClr val="accent6"/>
                  </a:solidFill>
                  <a:latin typeface="+mj-lt"/>
                </a:rPr>
                <a:t>137M</a:t>
              </a:r>
            </a:p>
          </p:txBody>
        </p:sp>
      </p:grpSp>
      <p:grpSp>
        <p:nvGrpSpPr>
          <p:cNvPr id="68" name="Group 67">
            <a:extLst>
              <a:ext uri="{FF2B5EF4-FFF2-40B4-BE49-F238E27FC236}">
                <a16:creationId xmlns:a16="http://schemas.microsoft.com/office/drawing/2014/main" id="{D753CCA3-ADF3-40BD-9244-93C19DF7BE23}"/>
              </a:ext>
            </a:extLst>
          </p:cNvPr>
          <p:cNvGrpSpPr/>
          <p:nvPr/>
        </p:nvGrpSpPr>
        <p:grpSpPr>
          <a:xfrm>
            <a:off x="3930137" y="2609600"/>
            <a:ext cx="2158719" cy="400110"/>
            <a:chOff x="3739839" y="3425658"/>
            <a:chExt cx="2445748" cy="400110"/>
          </a:xfrm>
        </p:grpSpPr>
        <p:sp>
          <p:nvSpPr>
            <p:cNvPr id="69" name="TextBox 68">
              <a:extLst>
                <a:ext uri="{FF2B5EF4-FFF2-40B4-BE49-F238E27FC236}">
                  <a16:creationId xmlns:a16="http://schemas.microsoft.com/office/drawing/2014/main" id="{A5FFC1B6-62AC-4D28-A886-C4182F1E7318}"/>
                </a:ext>
              </a:extLst>
            </p:cNvPr>
            <p:cNvSpPr txBox="1"/>
            <p:nvPr/>
          </p:nvSpPr>
          <p:spPr bwMode="gray">
            <a:xfrm>
              <a:off x="4599132" y="3460587"/>
              <a:ext cx="1586455" cy="276999"/>
            </a:xfrm>
            <a:prstGeom prst="rect">
              <a:avLst/>
            </a:prstGeom>
            <a:noFill/>
          </p:spPr>
          <p:txBody>
            <a:bodyPr wrap="square" lIns="0" tIns="0" rIns="0" bIns="0" rtlCol="0">
              <a:spAutoFit/>
            </a:bodyPr>
            <a:lstStyle/>
            <a:p>
              <a:r>
                <a:rPr lang="en-US" sz="900" dirty="0"/>
                <a:t>of all video streaming subscribers use Netflix</a:t>
              </a:r>
              <a:endParaRPr lang="en-US" sz="1050" dirty="0"/>
            </a:p>
          </p:txBody>
        </p:sp>
        <p:sp>
          <p:nvSpPr>
            <p:cNvPr id="70" name="Rectangle 69">
              <a:extLst>
                <a:ext uri="{FF2B5EF4-FFF2-40B4-BE49-F238E27FC236}">
                  <a16:creationId xmlns:a16="http://schemas.microsoft.com/office/drawing/2014/main" id="{B65F93F3-C311-4438-9500-41E64D071DBC}"/>
                </a:ext>
              </a:extLst>
            </p:cNvPr>
            <p:cNvSpPr/>
            <p:nvPr/>
          </p:nvSpPr>
          <p:spPr>
            <a:xfrm>
              <a:off x="3739839" y="3425658"/>
              <a:ext cx="935417" cy="400110"/>
            </a:xfrm>
            <a:prstGeom prst="rect">
              <a:avLst/>
            </a:prstGeom>
          </p:spPr>
          <p:txBody>
            <a:bodyPr wrap="square">
              <a:spAutoFit/>
            </a:bodyPr>
            <a:lstStyle/>
            <a:p>
              <a:pPr algn="ctr"/>
              <a:r>
                <a:rPr lang="en-US" sz="2000" dirty="0">
                  <a:solidFill>
                    <a:schemeClr val="accent6"/>
                  </a:solidFill>
                  <a:latin typeface="+mj-lt"/>
                </a:rPr>
                <a:t>89%</a:t>
              </a:r>
            </a:p>
          </p:txBody>
        </p:sp>
      </p:grpSp>
      <p:grpSp>
        <p:nvGrpSpPr>
          <p:cNvPr id="71" name="Group 70">
            <a:extLst>
              <a:ext uri="{FF2B5EF4-FFF2-40B4-BE49-F238E27FC236}">
                <a16:creationId xmlns:a16="http://schemas.microsoft.com/office/drawing/2014/main" id="{AB6E78C1-4347-4A4E-A1F8-6F5DD4F29112}"/>
              </a:ext>
            </a:extLst>
          </p:cNvPr>
          <p:cNvGrpSpPr/>
          <p:nvPr/>
        </p:nvGrpSpPr>
        <p:grpSpPr>
          <a:xfrm>
            <a:off x="3951527" y="3128275"/>
            <a:ext cx="2137318" cy="439708"/>
            <a:chOff x="3764082" y="3436377"/>
            <a:chExt cx="2421505" cy="439708"/>
          </a:xfrm>
        </p:grpSpPr>
        <p:sp>
          <p:nvSpPr>
            <p:cNvPr id="72" name="TextBox 71">
              <a:extLst>
                <a:ext uri="{FF2B5EF4-FFF2-40B4-BE49-F238E27FC236}">
                  <a16:creationId xmlns:a16="http://schemas.microsoft.com/office/drawing/2014/main" id="{7AC03FE9-5D38-4F65-B0D3-E92510488AB4}"/>
                </a:ext>
              </a:extLst>
            </p:cNvPr>
            <p:cNvSpPr txBox="1"/>
            <p:nvPr/>
          </p:nvSpPr>
          <p:spPr bwMode="gray">
            <a:xfrm>
              <a:off x="4599132" y="3460587"/>
              <a:ext cx="1586455" cy="415498"/>
            </a:xfrm>
            <a:prstGeom prst="rect">
              <a:avLst/>
            </a:prstGeom>
            <a:noFill/>
          </p:spPr>
          <p:txBody>
            <a:bodyPr wrap="square" lIns="0" tIns="0" rIns="0" bIns="0" rtlCol="0">
              <a:spAutoFit/>
            </a:bodyPr>
            <a:lstStyle/>
            <a:p>
              <a:r>
                <a:rPr lang="en-US" sz="900" dirty="0"/>
                <a:t>of single-service subscribers only use Netflix for streaming</a:t>
              </a:r>
              <a:endParaRPr lang="en-US" sz="1050" dirty="0"/>
            </a:p>
          </p:txBody>
        </p:sp>
        <p:sp>
          <p:nvSpPr>
            <p:cNvPr id="73" name="Rectangle 72">
              <a:extLst>
                <a:ext uri="{FF2B5EF4-FFF2-40B4-BE49-F238E27FC236}">
                  <a16:creationId xmlns:a16="http://schemas.microsoft.com/office/drawing/2014/main" id="{3037C538-7BFF-4D00-B5B5-BE892121DA05}"/>
                </a:ext>
              </a:extLst>
            </p:cNvPr>
            <p:cNvSpPr/>
            <p:nvPr/>
          </p:nvSpPr>
          <p:spPr>
            <a:xfrm>
              <a:off x="3764082" y="3436377"/>
              <a:ext cx="806732" cy="400110"/>
            </a:xfrm>
            <a:prstGeom prst="rect">
              <a:avLst/>
            </a:prstGeom>
          </p:spPr>
          <p:txBody>
            <a:bodyPr wrap="none">
              <a:spAutoFit/>
            </a:bodyPr>
            <a:lstStyle/>
            <a:p>
              <a:pPr algn="ctr"/>
              <a:r>
                <a:rPr lang="en-US" sz="2000" dirty="0">
                  <a:solidFill>
                    <a:schemeClr val="accent6"/>
                  </a:solidFill>
                  <a:latin typeface="+mj-lt"/>
                </a:rPr>
                <a:t>25%</a:t>
              </a:r>
            </a:p>
          </p:txBody>
        </p:sp>
      </p:grpSp>
      <p:pic>
        <p:nvPicPr>
          <p:cNvPr id="7" name="Picture 6">
            <a:extLst>
              <a:ext uri="{FF2B5EF4-FFF2-40B4-BE49-F238E27FC236}">
                <a16:creationId xmlns:a16="http://schemas.microsoft.com/office/drawing/2014/main" id="{E60774E2-B1A0-4FA7-9EF5-17C5F5F2E025}"/>
              </a:ext>
            </a:extLst>
          </p:cNvPr>
          <p:cNvPicPr>
            <a:picLocks noChangeAspect="1"/>
          </p:cNvPicPr>
          <p:nvPr/>
        </p:nvPicPr>
        <p:blipFill>
          <a:blip r:embed="rId11"/>
          <a:stretch>
            <a:fillRect/>
          </a:stretch>
        </p:blipFill>
        <p:spPr>
          <a:xfrm>
            <a:off x="3893781" y="3820773"/>
            <a:ext cx="332144" cy="329937"/>
          </a:xfrm>
          <a:prstGeom prst="rect">
            <a:avLst/>
          </a:prstGeom>
        </p:spPr>
      </p:pic>
    </p:spTree>
    <p:extLst>
      <p:ext uri="{BB962C8B-B14F-4D97-AF65-F5344CB8AC3E}">
        <p14:creationId xmlns:p14="http://schemas.microsoft.com/office/powerpoint/2010/main" val="374646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0ACB09-78A1-4BE8-8AF5-626546577075}"/>
              </a:ext>
            </a:extLst>
          </p:cNvPr>
          <p:cNvSpPr>
            <a:spLocks noGrp="1"/>
          </p:cNvSpPr>
          <p:nvPr>
            <p:ph type="body" sz="quarter" idx="16"/>
          </p:nvPr>
        </p:nvSpPr>
        <p:spPr/>
        <p:txBody>
          <a:bodyPr/>
          <a:lstStyle/>
          <a:p>
            <a:endParaRPr lang="en-GB"/>
          </a:p>
        </p:txBody>
      </p:sp>
      <p:sp>
        <p:nvSpPr>
          <p:cNvPr id="3" name="Title 2">
            <a:extLst>
              <a:ext uri="{FF2B5EF4-FFF2-40B4-BE49-F238E27FC236}">
                <a16:creationId xmlns:a16="http://schemas.microsoft.com/office/drawing/2014/main" id="{4CAB0AFF-1B0C-4B82-BE99-AD3ED52DDECD}"/>
              </a:ext>
            </a:extLst>
          </p:cNvPr>
          <p:cNvSpPr>
            <a:spLocks noGrp="1"/>
          </p:cNvSpPr>
          <p:nvPr>
            <p:ph type="title"/>
          </p:nvPr>
        </p:nvSpPr>
        <p:spPr>
          <a:xfrm>
            <a:off x="280193" y="317005"/>
            <a:ext cx="6061823" cy="249299"/>
          </a:xfrm>
        </p:spPr>
        <p:txBody>
          <a:bodyPr/>
          <a:lstStyle/>
          <a:p>
            <a:r>
              <a:rPr lang="en-US" dirty="0"/>
              <a:t>Genuine Transformation Frustratingly Elusive</a:t>
            </a:r>
            <a:endParaRPr lang="en-GB" dirty="0"/>
          </a:p>
        </p:txBody>
      </p:sp>
      <p:sp>
        <p:nvSpPr>
          <p:cNvPr id="4" name="Text Placeholder 3">
            <a:extLst>
              <a:ext uri="{FF2B5EF4-FFF2-40B4-BE49-F238E27FC236}">
                <a16:creationId xmlns:a16="http://schemas.microsoft.com/office/drawing/2014/main" id="{ACBAF522-57A6-4365-80D3-89188886DAD0}"/>
              </a:ext>
            </a:extLst>
          </p:cNvPr>
          <p:cNvSpPr>
            <a:spLocks noGrp="1"/>
          </p:cNvSpPr>
          <p:nvPr>
            <p:ph type="body" sz="quarter" idx="15"/>
          </p:nvPr>
        </p:nvSpPr>
        <p:spPr>
          <a:xfrm>
            <a:off x="280195" y="657732"/>
            <a:ext cx="5842794" cy="184666"/>
          </a:xfrm>
        </p:spPr>
        <p:txBody>
          <a:bodyPr/>
          <a:lstStyle/>
          <a:p>
            <a:r>
              <a:rPr lang="en-US" dirty="0"/>
              <a:t>That Which Is Scalable Isn’t New; That Which Is New Isn’t Scalable</a:t>
            </a:r>
            <a:endParaRPr lang="en-GB" dirty="0"/>
          </a:p>
        </p:txBody>
      </p:sp>
      <p:sp>
        <p:nvSpPr>
          <p:cNvPr id="5" name="Text Placeholder 4">
            <a:extLst>
              <a:ext uri="{FF2B5EF4-FFF2-40B4-BE49-F238E27FC236}">
                <a16:creationId xmlns:a16="http://schemas.microsoft.com/office/drawing/2014/main" id="{5FD0D6CA-A14F-41A0-AD24-430F92D0CDBE}"/>
              </a:ext>
            </a:extLst>
          </p:cNvPr>
          <p:cNvSpPr>
            <a:spLocks noGrp="1"/>
          </p:cNvSpPr>
          <p:nvPr>
            <p:ph type="body" sz="quarter" idx="19"/>
          </p:nvPr>
        </p:nvSpPr>
        <p:spPr/>
        <p:txBody>
          <a:bodyPr/>
          <a:lstStyle/>
          <a:p>
            <a:endParaRPr lang="en-GB"/>
          </a:p>
        </p:txBody>
      </p:sp>
      <p:sp>
        <p:nvSpPr>
          <p:cNvPr id="6" name="Text Placeholder 5">
            <a:extLst>
              <a:ext uri="{FF2B5EF4-FFF2-40B4-BE49-F238E27FC236}">
                <a16:creationId xmlns:a16="http://schemas.microsoft.com/office/drawing/2014/main" id="{BF2FF4BC-479A-4B15-8B56-BCF313B63EF5}"/>
              </a:ext>
            </a:extLst>
          </p:cNvPr>
          <p:cNvSpPr>
            <a:spLocks noGrp="1"/>
          </p:cNvSpPr>
          <p:nvPr>
            <p:ph type="body" sz="quarter" idx="18"/>
          </p:nvPr>
        </p:nvSpPr>
        <p:spPr>
          <a:xfrm>
            <a:off x="4111256" y="4677489"/>
            <a:ext cx="2289544" cy="123111"/>
          </a:xfrm>
        </p:spPr>
        <p:txBody>
          <a:bodyPr/>
          <a:lstStyle/>
          <a:p>
            <a:pPr algn="r"/>
            <a:r>
              <a:rPr lang="en-GB" dirty="0"/>
              <a:t>Source: EAB interviews and analysis.</a:t>
            </a:r>
          </a:p>
        </p:txBody>
      </p:sp>
      <p:sp>
        <p:nvSpPr>
          <p:cNvPr id="49" name="Rectangle 48">
            <a:extLst>
              <a:ext uri="{FF2B5EF4-FFF2-40B4-BE49-F238E27FC236}">
                <a16:creationId xmlns:a16="http://schemas.microsoft.com/office/drawing/2014/main" id="{DF00371B-BA34-4300-87DD-B0671A21E2C7}"/>
              </a:ext>
            </a:extLst>
          </p:cNvPr>
          <p:cNvSpPr/>
          <p:nvPr/>
        </p:nvSpPr>
        <p:spPr bwMode="gray">
          <a:xfrm>
            <a:off x="792643" y="1135684"/>
            <a:ext cx="4942194" cy="3119601"/>
          </a:xfrm>
          <a:prstGeom prst="rect">
            <a:avLst/>
          </a:prstGeom>
          <a:solidFill>
            <a:schemeClr val="bg2"/>
          </a:solid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cxnSp>
        <p:nvCxnSpPr>
          <p:cNvPr id="50" name="Straight Connector 49">
            <a:extLst>
              <a:ext uri="{FF2B5EF4-FFF2-40B4-BE49-F238E27FC236}">
                <a16:creationId xmlns:a16="http://schemas.microsoft.com/office/drawing/2014/main" id="{E67042F0-C883-4698-B1DC-478BCDCC83B5}"/>
              </a:ext>
            </a:extLst>
          </p:cNvPr>
          <p:cNvCxnSpPr>
            <a:cxnSpLocks/>
            <a:stCxn id="49" idx="0"/>
            <a:endCxn id="49" idx="2"/>
          </p:cNvCxnSpPr>
          <p:nvPr/>
        </p:nvCxnSpPr>
        <p:spPr bwMode="gray">
          <a:xfrm>
            <a:off x="3263740" y="1135684"/>
            <a:ext cx="0" cy="3119601"/>
          </a:xfrm>
          <a:prstGeom prst="line">
            <a:avLst/>
          </a:prstGeom>
          <a:solidFill>
            <a:schemeClr val="bg2"/>
          </a:solidFill>
          <a:ln w="19050" cap="flat" cmpd="sng" algn="ctr">
            <a:solidFill>
              <a:schemeClr val="bg1"/>
            </a:solidFill>
            <a:prstDash val="solid"/>
            <a:miter lim="800000"/>
            <a:headEnd type="none" w="med" len="med"/>
            <a:tailEnd type="none"/>
          </a:ln>
          <a:effectLst/>
        </p:spPr>
      </p:cxnSp>
      <p:cxnSp>
        <p:nvCxnSpPr>
          <p:cNvPr id="51" name="Straight Connector 50">
            <a:extLst>
              <a:ext uri="{FF2B5EF4-FFF2-40B4-BE49-F238E27FC236}">
                <a16:creationId xmlns:a16="http://schemas.microsoft.com/office/drawing/2014/main" id="{E7D4E22E-8990-4128-9C69-31EF6CE82817}"/>
              </a:ext>
            </a:extLst>
          </p:cNvPr>
          <p:cNvCxnSpPr>
            <a:cxnSpLocks/>
          </p:cNvCxnSpPr>
          <p:nvPr/>
        </p:nvCxnSpPr>
        <p:spPr bwMode="gray">
          <a:xfrm flipH="1">
            <a:off x="756930" y="2688182"/>
            <a:ext cx="4977907" cy="0"/>
          </a:xfrm>
          <a:prstGeom prst="line">
            <a:avLst/>
          </a:prstGeom>
          <a:solidFill>
            <a:schemeClr val="bg2"/>
          </a:solidFill>
          <a:ln w="19050" cap="flat" cmpd="sng" algn="ctr">
            <a:solidFill>
              <a:schemeClr val="bg1"/>
            </a:solidFill>
            <a:prstDash val="solid"/>
            <a:miter lim="800000"/>
            <a:headEnd type="none" w="med" len="med"/>
            <a:tailEnd type="none"/>
          </a:ln>
          <a:effectLst/>
        </p:spPr>
      </p:cxnSp>
      <p:sp>
        <p:nvSpPr>
          <p:cNvPr id="52" name="Text Placeholder 5">
            <a:extLst>
              <a:ext uri="{FF2B5EF4-FFF2-40B4-BE49-F238E27FC236}">
                <a16:creationId xmlns:a16="http://schemas.microsoft.com/office/drawing/2014/main" id="{48F07702-9A1B-4E9F-BCD9-97FD139928F2}"/>
              </a:ext>
            </a:extLst>
          </p:cNvPr>
          <p:cNvSpPr>
            <a:spLocks noGrp="1"/>
          </p:cNvSpPr>
          <p:nvPr/>
        </p:nvSpPr>
        <p:spPr bwMode="gray">
          <a:xfrm>
            <a:off x="2597360" y="4423178"/>
            <a:ext cx="1347788" cy="123111"/>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a:solidFill>
                  <a:schemeClr val="tx1"/>
                </a:solidFill>
                <a:latin typeface="+mn-lt"/>
              </a:rPr>
              <a:t>Innovation</a:t>
            </a:r>
          </a:p>
        </p:txBody>
      </p:sp>
      <p:sp>
        <p:nvSpPr>
          <p:cNvPr id="54" name="Text Placeholder 6">
            <a:extLst>
              <a:ext uri="{FF2B5EF4-FFF2-40B4-BE49-F238E27FC236}">
                <a16:creationId xmlns:a16="http://schemas.microsoft.com/office/drawing/2014/main" id="{586B008D-EB12-4160-B730-FB759893DD68}"/>
              </a:ext>
            </a:extLst>
          </p:cNvPr>
          <p:cNvSpPr>
            <a:spLocks noGrp="1"/>
          </p:cNvSpPr>
          <p:nvPr/>
        </p:nvSpPr>
        <p:spPr bwMode="gray">
          <a:xfrm rot="16200000">
            <a:off x="241678" y="2752458"/>
            <a:ext cx="762000" cy="123111"/>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a:solidFill>
                  <a:schemeClr val="tx1"/>
                </a:solidFill>
                <a:latin typeface="+mn-lt"/>
              </a:rPr>
              <a:t>Scale</a:t>
            </a:r>
          </a:p>
        </p:txBody>
      </p:sp>
      <p:sp>
        <p:nvSpPr>
          <p:cNvPr id="55" name="Text Placeholder 7">
            <a:extLst>
              <a:ext uri="{FF2B5EF4-FFF2-40B4-BE49-F238E27FC236}">
                <a16:creationId xmlns:a16="http://schemas.microsoft.com/office/drawing/2014/main" id="{4787FC90-7B26-4E94-A8F3-FB7AA0CCFBD6}"/>
              </a:ext>
            </a:extLst>
          </p:cNvPr>
          <p:cNvSpPr>
            <a:spLocks noGrp="1"/>
          </p:cNvSpPr>
          <p:nvPr/>
        </p:nvSpPr>
        <p:spPr bwMode="gray">
          <a:xfrm>
            <a:off x="341153" y="981441"/>
            <a:ext cx="1402398" cy="338554"/>
          </a:xfrm>
          <a:prstGeom prst="rect">
            <a:avLst/>
          </a:prstGeom>
          <a:solidFill>
            <a:schemeClr val="accent5"/>
          </a:solidFill>
          <a:ln>
            <a:noFill/>
          </a:ln>
        </p:spPr>
        <p:txBody>
          <a:bodyPr vert="horz" wrap="square" lIns="45720" tIns="45720" rIns="45720" bIns="45720"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a:latin typeface="+mn-lt"/>
              </a:rPr>
              <a:t>High Prevalence, </a:t>
            </a:r>
            <a:br>
              <a:rPr lang="en-US" sz="800" dirty="0">
                <a:latin typeface="+mn-lt"/>
              </a:rPr>
            </a:br>
            <a:r>
              <a:rPr lang="en-US" sz="800" dirty="0">
                <a:latin typeface="+mn-lt"/>
              </a:rPr>
              <a:t>Low Innovation</a:t>
            </a:r>
          </a:p>
        </p:txBody>
      </p:sp>
      <p:sp>
        <p:nvSpPr>
          <p:cNvPr id="56" name="Text Placeholder 9">
            <a:extLst>
              <a:ext uri="{FF2B5EF4-FFF2-40B4-BE49-F238E27FC236}">
                <a16:creationId xmlns:a16="http://schemas.microsoft.com/office/drawing/2014/main" id="{9D8CF3E6-A7EF-42A8-8670-6760103107D1}"/>
              </a:ext>
            </a:extLst>
          </p:cNvPr>
          <p:cNvSpPr>
            <a:spLocks noGrp="1"/>
          </p:cNvSpPr>
          <p:nvPr/>
        </p:nvSpPr>
        <p:spPr bwMode="gray">
          <a:xfrm>
            <a:off x="4675736" y="973598"/>
            <a:ext cx="1402398" cy="338554"/>
          </a:xfrm>
          <a:prstGeom prst="rect">
            <a:avLst/>
          </a:prstGeom>
          <a:solidFill>
            <a:schemeClr val="accent5"/>
          </a:solidFill>
          <a:ln>
            <a:noFill/>
          </a:ln>
        </p:spPr>
        <p:txBody>
          <a:bodyPr vert="horz" wrap="square" lIns="45720" tIns="45720" rIns="45720" bIns="45720"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a:latin typeface="+mn-lt"/>
              </a:rPr>
              <a:t>High Prevalence, </a:t>
            </a:r>
            <a:br>
              <a:rPr lang="en-US" sz="800" dirty="0">
                <a:latin typeface="+mn-lt"/>
              </a:rPr>
            </a:br>
            <a:r>
              <a:rPr lang="en-US" sz="800" dirty="0">
                <a:latin typeface="+mn-lt"/>
              </a:rPr>
              <a:t>High Innovation</a:t>
            </a:r>
          </a:p>
        </p:txBody>
      </p:sp>
      <p:sp>
        <p:nvSpPr>
          <p:cNvPr id="57" name="Text Placeholder 10">
            <a:extLst>
              <a:ext uri="{FF2B5EF4-FFF2-40B4-BE49-F238E27FC236}">
                <a16:creationId xmlns:a16="http://schemas.microsoft.com/office/drawing/2014/main" id="{5369ECEC-2899-4201-AAFD-239D51D45C9A}"/>
              </a:ext>
            </a:extLst>
          </p:cNvPr>
          <p:cNvSpPr>
            <a:spLocks noGrp="1"/>
          </p:cNvSpPr>
          <p:nvPr/>
        </p:nvSpPr>
        <p:spPr bwMode="gray">
          <a:xfrm>
            <a:off x="4675736" y="4049301"/>
            <a:ext cx="1402398" cy="338554"/>
          </a:xfrm>
          <a:prstGeom prst="rect">
            <a:avLst/>
          </a:prstGeom>
          <a:solidFill>
            <a:schemeClr val="accent5"/>
          </a:solidFill>
          <a:ln>
            <a:noFill/>
          </a:ln>
        </p:spPr>
        <p:txBody>
          <a:bodyPr vert="horz" wrap="square" lIns="45720" tIns="45720" rIns="45720" bIns="45720"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a:latin typeface="+mn-lt"/>
              </a:rPr>
              <a:t>Low Prevalence, </a:t>
            </a:r>
            <a:br>
              <a:rPr lang="en-US" sz="800" dirty="0">
                <a:latin typeface="+mn-lt"/>
              </a:rPr>
            </a:br>
            <a:r>
              <a:rPr lang="en-US" sz="800" dirty="0">
                <a:latin typeface="+mn-lt"/>
              </a:rPr>
              <a:t>High Innovation</a:t>
            </a:r>
          </a:p>
        </p:txBody>
      </p:sp>
      <p:cxnSp>
        <p:nvCxnSpPr>
          <p:cNvPr id="58" name="Straight Connector 57">
            <a:extLst>
              <a:ext uri="{FF2B5EF4-FFF2-40B4-BE49-F238E27FC236}">
                <a16:creationId xmlns:a16="http://schemas.microsoft.com/office/drawing/2014/main" id="{D87878B0-B211-4580-829C-08F5FD3219F3}"/>
              </a:ext>
            </a:extLst>
          </p:cNvPr>
          <p:cNvCxnSpPr>
            <a:cxnSpLocks/>
          </p:cNvCxnSpPr>
          <p:nvPr/>
        </p:nvCxnSpPr>
        <p:spPr bwMode="gray">
          <a:xfrm rot="5400000" flipH="1" flipV="1">
            <a:off x="-258149" y="2828856"/>
            <a:ext cx="1940312" cy="1588"/>
          </a:xfrm>
          <a:prstGeom prst="line">
            <a:avLst/>
          </a:prstGeom>
          <a:solidFill>
            <a:schemeClr val="accent1"/>
          </a:solidFill>
          <a:ln w="12700" cap="flat" cmpd="sng" algn="ctr">
            <a:solidFill>
              <a:schemeClr val="tx2"/>
            </a:solidFill>
            <a:prstDash val="solid"/>
            <a:miter lim="800000"/>
            <a:headEnd type="none" w="med" len="med"/>
            <a:tailEnd type="triangle"/>
          </a:ln>
          <a:effectLst/>
        </p:spPr>
      </p:cxnSp>
      <p:cxnSp>
        <p:nvCxnSpPr>
          <p:cNvPr id="59" name="Straight Connector 58">
            <a:extLst>
              <a:ext uri="{FF2B5EF4-FFF2-40B4-BE49-F238E27FC236}">
                <a16:creationId xmlns:a16="http://schemas.microsoft.com/office/drawing/2014/main" id="{DBEFA8FD-D0F9-40DC-80DC-C77657DF945E}"/>
              </a:ext>
            </a:extLst>
          </p:cNvPr>
          <p:cNvCxnSpPr>
            <a:cxnSpLocks/>
          </p:cNvCxnSpPr>
          <p:nvPr/>
        </p:nvCxnSpPr>
        <p:spPr bwMode="gray">
          <a:xfrm rot="10800000" flipH="1" flipV="1">
            <a:off x="2285965" y="4323174"/>
            <a:ext cx="1940312" cy="1588"/>
          </a:xfrm>
          <a:prstGeom prst="line">
            <a:avLst/>
          </a:prstGeom>
          <a:solidFill>
            <a:schemeClr val="accent1"/>
          </a:solidFill>
          <a:ln w="12700" cap="flat" cmpd="sng" algn="ctr">
            <a:solidFill>
              <a:schemeClr val="tx2"/>
            </a:solidFill>
            <a:prstDash val="solid"/>
            <a:miter lim="800000"/>
            <a:headEnd type="none" w="med" len="med"/>
            <a:tailEnd type="triangle"/>
          </a:ln>
          <a:effectLst/>
        </p:spPr>
      </p:cxnSp>
      <p:sp>
        <p:nvSpPr>
          <p:cNvPr id="61" name="Text Placeholder 31">
            <a:extLst>
              <a:ext uri="{FF2B5EF4-FFF2-40B4-BE49-F238E27FC236}">
                <a16:creationId xmlns:a16="http://schemas.microsoft.com/office/drawing/2014/main" id="{6ED4C1CD-9512-4BDF-A9E5-9059A54902FC}"/>
              </a:ext>
            </a:extLst>
          </p:cNvPr>
          <p:cNvSpPr txBox="1">
            <a:spLocks/>
          </p:cNvSpPr>
          <p:nvPr/>
        </p:nvSpPr>
        <p:spPr bwMode="gray">
          <a:xfrm>
            <a:off x="3600303" y="1550619"/>
            <a:ext cx="1832365" cy="76944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900" b="1" dirty="0"/>
              <a:t>Digital Transformation</a:t>
            </a:r>
          </a:p>
          <a:p>
            <a:pPr>
              <a:spcBef>
                <a:spcPts val="300"/>
              </a:spcBef>
            </a:pPr>
            <a:r>
              <a:rPr lang="en-US" sz="900" dirty="0"/>
              <a:t>Applying digital tools to solve </a:t>
            </a:r>
            <a:br>
              <a:rPr lang="en-US" sz="900" dirty="0"/>
            </a:br>
            <a:r>
              <a:rPr lang="en-US" sz="900" dirty="0"/>
              <a:t>big problems</a:t>
            </a:r>
          </a:p>
          <a:p>
            <a:pPr>
              <a:spcBef>
                <a:spcPts val="300"/>
              </a:spcBef>
            </a:pPr>
            <a:r>
              <a:rPr lang="en-US" sz="900" dirty="0"/>
              <a:t>Widespread adoption results in meaningful improvements</a:t>
            </a:r>
          </a:p>
        </p:txBody>
      </p:sp>
      <p:grpSp>
        <p:nvGrpSpPr>
          <p:cNvPr id="62" name="Group 61">
            <a:extLst>
              <a:ext uri="{FF2B5EF4-FFF2-40B4-BE49-F238E27FC236}">
                <a16:creationId xmlns:a16="http://schemas.microsoft.com/office/drawing/2014/main" id="{C4976CD5-4359-42B1-9ED3-880B1EAA6D9E}"/>
              </a:ext>
            </a:extLst>
          </p:cNvPr>
          <p:cNvGrpSpPr/>
          <p:nvPr/>
        </p:nvGrpSpPr>
        <p:grpSpPr>
          <a:xfrm>
            <a:off x="2308091" y="1168344"/>
            <a:ext cx="879321" cy="879321"/>
            <a:chOff x="606765" y="1179127"/>
            <a:chExt cx="853185" cy="822751"/>
          </a:xfrm>
          <a:solidFill>
            <a:schemeClr val="accent6"/>
          </a:solidFill>
        </p:grpSpPr>
        <p:sp>
          <p:nvSpPr>
            <p:cNvPr id="63" name="Oval 62">
              <a:extLst>
                <a:ext uri="{FF2B5EF4-FFF2-40B4-BE49-F238E27FC236}">
                  <a16:creationId xmlns:a16="http://schemas.microsoft.com/office/drawing/2014/main" id="{29727EAD-00C1-4D29-99AA-532CBC020DA0}"/>
                </a:ext>
              </a:extLst>
            </p:cNvPr>
            <p:cNvSpPr>
              <a:spLocks noChangeAspect="1"/>
            </p:cNvSpPr>
            <p:nvPr/>
          </p:nvSpPr>
          <p:spPr bwMode="gray">
            <a:xfrm>
              <a:off x="606765" y="1179127"/>
              <a:ext cx="853185" cy="822751"/>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800" dirty="0">
                <a:solidFill>
                  <a:schemeClr val="bg1"/>
                </a:solidFill>
              </a:endParaRPr>
            </a:p>
          </p:txBody>
        </p:sp>
        <p:sp>
          <p:nvSpPr>
            <p:cNvPr id="64" name="TextBox 63">
              <a:extLst>
                <a:ext uri="{FF2B5EF4-FFF2-40B4-BE49-F238E27FC236}">
                  <a16:creationId xmlns:a16="http://schemas.microsoft.com/office/drawing/2014/main" id="{0BFF2E05-C127-4E70-A75A-C22847DDA98D}"/>
                </a:ext>
              </a:extLst>
            </p:cNvPr>
            <p:cNvSpPr txBox="1"/>
            <p:nvPr/>
          </p:nvSpPr>
          <p:spPr>
            <a:xfrm>
              <a:off x="689983" y="1398231"/>
              <a:ext cx="725644" cy="345571"/>
            </a:xfrm>
            <a:prstGeom prst="rect">
              <a:avLst/>
            </a:prstGeom>
            <a:grpFill/>
            <a:ln>
              <a:solidFill>
                <a:schemeClr val="accent6"/>
              </a:solidFill>
            </a:ln>
          </p:spPr>
          <p:txBody>
            <a:bodyPr wrap="square" lIns="0" tIns="0" rIns="0" bIns="0" rtlCol="0">
              <a:spAutoFit/>
            </a:bodyPr>
            <a:lstStyle/>
            <a:p>
              <a:pPr>
                <a:spcBef>
                  <a:spcPts val="500"/>
                </a:spcBef>
              </a:pPr>
              <a:r>
                <a:rPr lang="en-US" sz="800" dirty="0"/>
                <a:t>Virtual Learning Environment</a:t>
              </a:r>
              <a:endParaRPr lang="en-GB" sz="800" dirty="0" err="1"/>
            </a:p>
          </p:txBody>
        </p:sp>
      </p:grpSp>
      <p:grpSp>
        <p:nvGrpSpPr>
          <p:cNvPr id="65" name="Group 64">
            <a:extLst>
              <a:ext uri="{FF2B5EF4-FFF2-40B4-BE49-F238E27FC236}">
                <a16:creationId xmlns:a16="http://schemas.microsoft.com/office/drawing/2014/main" id="{B7934FB2-0FF1-48F3-8466-A76BED09F387}"/>
              </a:ext>
            </a:extLst>
          </p:cNvPr>
          <p:cNvGrpSpPr>
            <a:grpSpLocks noChangeAspect="1"/>
          </p:cNvGrpSpPr>
          <p:nvPr/>
        </p:nvGrpSpPr>
        <p:grpSpPr>
          <a:xfrm>
            <a:off x="2074003" y="1848921"/>
            <a:ext cx="793231" cy="796878"/>
            <a:chOff x="2012081" y="1054461"/>
            <a:chExt cx="996696" cy="996696"/>
          </a:xfrm>
          <a:solidFill>
            <a:schemeClr val="accent6"/>
          </a:solidFill>
        </p:grpSpPr>
        <p:sp>
          <p:nvSpPr>
            <p:cNvPr id="66" name="Oval 65">
              <a:extLst>
                <a:ext uri="{FF2B5EF4-FFF2-40B4-BE49-F238E27FC236}">
                  <a16:creationId xmlns:a16="http://schemas.microsoft.com/office/drawing/2014/main" id="{E1C3E87F-D241-4E22-9B24-282359B7E3FF}"/>
                </a:ext>
              </a:extLst>
            </p:cNvPr>
            <p:cNvSpPr>
              <a:spLocks noChangeAspect="1"/>
            </p:cNvSpPr>
            <p:nvPr/>
          </p:nvSpPr>
          <p:spPr bwMode="gray">
            <a:xfrm>
              <a:off x="2012081" y="1054461"/>
              <a:ext cx="996696" cy="996696"/>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800" dirty="0">
                <a:solidFill>
                  <a:schemeClr val="bg1"/>
                </a:solidFill>
              </a:endParaRPr>
            </a:p>
          </p:txBody>
        </p:sp>
        <p:sp>
          <p:nvSpPr>
            <p:cNvPr id="67" name="TextBox 66">
              <a:extLst>
                <a:ext uri="{FF2B5EF4-FFF2-40B4-BE49-F238E27FC236}">
                  <a16:creationId xmlns:a16="http://schemas.microsoft.com/office/drawing/2014/main" id="{D62CF561-A8F8-4CEC-83F3-52E03CCA57BF}"/>
                </a:ext>
              </a:extLst>
            </p:cNvPr>
            <p:cNvSpPr txBox="1"/>
            <p:nvPr/>
          </p:nvSpPr>
          <p:spPr>
            <a:xfrm>
              <a:off x="2141266" y="1387953"/>
              <a:ext cx="687123" cy="461942"/>
            </a:xfrm>
            <a:prstGeom prst="rect">
              <a:avLst/>
            </a:prstGeom>
            <a:grpFill/>
            <a:ln>
              <a:solidFill>
                <a:schemeClr val="accent6"/>
              </a:solidFill>
            </a:ln>
          </p:spPr>
          <p:txBody>
            <a:bodyPr wrap="square" lIns="0" tIns="0" rIns="0" bIns="0" rtlCol="0">
              <a:spAutoFit/>
            </a:bodyPr>
            <a:lstStyle/>
            <a:p>
              <a:pPr>
                <a:spcBef>
                  <a:spcPts val="500"/>
                </a:spcBef>
              </a:pPr>
              <a:r>
                <a:rPr lang="en-US" sz="800" dirty="0"/>
                <a:t>Enterprise Resource Planning</a:t>
              </a:r>
              <a:endParaRPr lang="en-GB" sz="800" dirty="0" err="1"/>
            </a:p>
          </p:txBody>
        </p:sp>
      </p:grpSp>
      <p:grpSp>
        <p:nvGrpSpPr>
          <p:cNvPr id="76" name="Group 75">
            <a:extLst>
              <a:ext uri="{FF2B5EF4-FFF2-40B4-BE49-F238E27FC236}">
                <a16:creationId xmlns:a16="http://schemas.microsoft.com/office/drawing/2014/main" id="{05141B50-6F44-4DCD-A8A2-72F418A68A01}"/>
              </a:ext>
            </a:extLst>
          </p:cNvPr>
          <p:cNvGrpSpPr/>
          <p:nvPr/>
        </p:nvGrpSpPr>
        <p:grpSpPr>
          <a:xfrm>
            <a:off x="2712710" y="1922872"/>
            <a:ext cx="526074" cy="488818"/>
            <a:chOff x="2346438" y="1952091"/>
            <a:chExt cx="526074" cy="488818"/>
          </a:xfrm>
        </p:grpSpPr>
        <p:sp>
          <p:nvSpPr>
            <p:cNvPr id="79" name="Oval 78">
              <a:extLst>
                <a:ext uri="{FF2B5EF4-FFF2-40B4-BE49-F238E27FC236}">
                  <a16:creationId xmlns:a16="http://schemas.microsoft.com/office/drawing/2014/main" id="{5E1CDE40-3F6B-4328-931E-08A5B98DC09A}"/>
                </a:ext>
              </a:extLst>
            </p:cNvPr>
            <p:cNvSpPr>
              <a:spLocks noChangeAspect="1"/>
            </p:cNvSpPr>
            <p:nvPr/>
          </p:nvSpPr>
          <p:spPr bwMode="gray">
            <a:xfrm>
              <a:off x="2368358" y="1952091"/>
              <a:ext cx="491805" cy="48881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800" dirty="0">
                <a:solidFill>
                  <a:schemeClr val="bg1"/>
                </a:solidFill>
              </a:endParaRPr>
            </a:p>
          </p:txBody>
        </p:sp>
        <p:sp>
          <p:nvSpPr>
            <p:cNvPr id="80" name="TextBox 79">
              <a:extLst>
                <a:ext uri="{FF2B5EF4-FFF2-40B4-BE49-F238E27FC236}">
                  <a16:creationId xmlns:a16="http://schemas.microsoft.com/office/drawing/2014/main" id="{7138F642-E200-47E1-BDBA-66238E4AC175}"/>
                </a:ext>
              </a:extLst>
            </p:cNvPr>
            <p:cNvSpPr txBox="1"/>
            <p:nvPr/>
          </p:nvSpPr>
          <p:spPr>
            <a:xfrm>
              <a:off x="2346438" y="2067787"/>
              <a:ext cx="526074" cy="246221"/>
            </a:xfrm>
            <a:prstGeom prst="rect">
              <a:avLst/>
            </a:prstGeom>
            <a:noFill/>
            <a:ln>
              <a:noFill/>
            </a:ln>
          </p:spPr>
          <p:txBody>
            <a:bodyPr wrap="square" lIns="0" tIns="0" rIns="0" bIns="0" rtlCol="0">
              <a:spAutoFit/>
            </a:bodyPr>
            <a:lstStyle/>
            <a:p>
              <a:pPr algn="ctr">
                <a:spcBef>
                  <a:spcPts val="500"/>
                </a:spcBef>
              </a:pPr>
              <a:r>
                <a:rPr lang="en-US" sz="800" dirty="0"/>
                <a:t>Lecture </a:t>
              </a:r>
              <a:br>
                <a:rPr lang="en-US" sz="800" dirty="0"/>
              </a:br>
              <a:r>
                <a:rPr lang="en-US" sz="800" dirty="0"/>
                <a:t>Capture</a:t>
              </a:r>
              <a:endParaRPr lang="en-GB" sz="800" dirty="0"/>
            </a:p>
          </p:txBody>
        </p:sp>
      </p:grpSp>
      <p:sp>
        <p:nvSpPr>
          <p:cNvPr id="84" name="Oval 83">
            <a:extLst>
              <a:ext uri="{FF2B5EF4-FFF2-40B4-BE49-F238E27FC236}">
                <a16:creationId xmlns:a16="http://schemas.microsoft.com/office/drawing/2014/main" id="{343B2216-93AB-40FB-965B-B32126DD8EEB}"/>
              </a:ext>
            </a:extLst>
          </p:cNvPr>
          <p:cNvSpPr>
            <a:spLocks noChangeAspect="1"/>
          </p:cNvSpPr>
          <p:nvPr/>
        </p:nvSpPr>
        <p:spPr bwMode="gray">
          <a:xfrm>
            <a:off x="4066540" y="3668954"/>
            <a:ext cx="91440" cy="9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50"/>
          </a:p>
        </p:txBody>
      </p:sp>
      <p:sp>
        <p:nvSpPr>
          <p:cNvPr id="85" name="Rectangle 84">
            <a:extLst>
              <a:ext uri="{FF2B5EF4-FFF2-40B4-BE49-F238E27FC236}">
                <a16:creationId xmlns:a16="http://schemas.microsoft.com/office/drawing/2014/main" id="{B36A5EDD-79E9-4167-A1EA-1D6C8B0166AC}"/>
              </a:ext>
            </a:extLst>
          </p:cNvPr>
          <p:cNvSpPr/>
          <p:nvPr/>
        </p:nvSpPr>
        <p:spPr bwMode="gray">
          <a:xfrm>
            <a:off x="792643" y="2693078"/>
            <a:ext cx="2471258" cy="1560989"/>
          </a:xfrm>
          <a:prstGeom prst="rect">
            <a:avLst/>
          </a:prstGeom>
          <a:pattFill prst="wd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Text Placeholder 8">
            <a:extLst>
              <a:ext uri="{FF2B5EF4-FFF2-40B4-BE49-F238E27FC236}">
                <a16:creationId xmlns:a16="http://schemas.microsoft.com/office/drawing/2014/main" id="{CA87E1B1-556E-410F-88A2-DD50A2466580}"/>
              </a:ext>
            </a:extLst>
          </p:cNvPr>
          <p:cNvSpPr>
            <a:spLocks noGrp="1"/>
          </p:cNvSpPr>
          <p:nvPr/>
        </p:nvSpPr>
        <p:spPr bwMode="gray">
          <a:xfrm>
            <a:off x="341153" y="4049301"/>
            <a:ext cx="1402398" cy="338554"/>
          </a:xfrm>
          <a:prstGeom prst="rect">
            <a:avLst/>
          </a:prstGeom>
          <a:solidFill>
            <a:schemeClr val="accent5"/>
          </a:solidFill>
          <a:ln>
            <a:noFill/>
          </a:ln>
        </p:spPr>
        <p:txBody>
          <a:bodyPr vert="horz" wrap="square" lIns="45720" tIns="45720" rIns="45720" bIns="45720"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a:latin typeface="+mn-lt"/>
              </a:rPr>
              <a:t>Low Prevalence, </a:t>
            </a:r>
            <a:br>
              <a:rPr lang="en-US" sz="800" dirty="0">
                <a:latin typeface="+mn-lt"/>
              </a:rPr>
            </a:br>
            <a:r>
              <a:rPr lang="en-US" sz="800" dirty="0">
                <a:latin typeface="+mn-lt"/>
              </a:rPr>
              <a:t>Low Innovation</a:t>
            </a:r>
          </a:p>
        </p:txBody>
      </p:sp>
      <p:sp>
        <p:nvSpPr>
          <p:cNvPr id="91" name="Rectangle 90">
            <a:extLst>
              <a:ext uri="{FF2B5EF4-FFF2-40B4-BE49-F238E27FC236}">
                <a16:creationId xmlns:a16="http://schemas.microsoft.com/office/drawing/2014/main" id="{6045DC60-9396-4C77-BE67-ECEC11F07E27}"/>
              </a:ext>
            </a:extLst>
          </p:cNvPr>
          <p:cNvSpPr/>
          <p:nvPr/>
        </p:nvSpPr>
        <p:spPr bwMode="gray">
          <a:xfrm>
            <a:off x="3474394" y="1446263"/>
            <a:ext cx="2035060" cy="98505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2" name="TextBox 91">
            <a:extLst>
              <a:ext uri="{FF2B5EF4-FFF2-40B4-BE49-F238E27FC236}">
                <a16:creationId xmlns:a16="http://schemas.microsoft.com/office/drawing/2014/main" id="{FE7B535D-6629-4F7E-86AB-523B97B211D4}"/>
              </a:ext>
            </a:extLst>
          </p:cNvPr>
          <p:cNvSpPr txBox="1"/>
          <p:nvPr/>
        </p:nvSpPr>
        <p:spPr>
          <a:xfrm>
            <a:off x="902203" y="1443192"/>
            <a:ext cx="1249658" cy="1033616"/>
          </a:xfrm>
          <a:prstGeom prst="rect">
            <a:avLst/>
          </a:prstGeom>
          <a:noFill/>
        </p:spPr>
        <p:txBody>
          <a:bodyPr wrap="square" lIns="0" tIns="0" rIns="0" bIns="0" rtlCol="0">
            <a:spAutoFit/>
          </a:bodyPr>
          <a:lstStyle/>
          <a:p>
            <a:pPr>
              <a:spcBef>
                <a:spcPts val="500"/>
              </a:spcBef>
            </a:pPr>
            <a:r>
              <a:rPr lang="en-GB" sz="900" b="1" dirty="0"/>
              <a:t>Digital Substitution</a:t>
            </a:r>
          </a:p>
          <a:p>
            <a:pPr>
              <a:spcBef>
                <a:spcPts val="500"/>
              </a:spcBef>
            </a:pPr>
            <a:r>
              <a:rPr lang="en-GB" sz="900" dirty="0"/>
              <a:t>New technology displaces analogue processes, without changing foundational processes</a:t>
            </a:r>
          </a:p>
        </p:txBody>
      </p:sp>
      <p:sp>
        <p:nvSpPr>
          <p:cNvPr id="93" name="Text Placeholder 31">
            <a:extLst>
              <a:ext uri="{FF2B5EF4-FFF2-40B4-BE49-F238E27FC236}">
                <a16:creationId xmlns:a16="http://schemas.microsoft.com/office/drawing/2014/main" id="{DE0EA2E2-D0BD-4B09-876D-810F10486B69}"/>
              </a:ext>
            </a:extLst>
          </p:cNvPr>
          <p:cNvSpPr txBox="1">
            <a:spLocks/>
          </p:cNvSpPr>
          <p:nvPr/>
        </p:nvSpPr>
        <p:spPr bwMode="gray">
          <a:xfrm>
            <a:off x="3424778" y="2847404"/>
            <a:ext cx="1832365" cy="592470"/>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900" b="1" dirty="0"/>
              <a:t>Innovation Theatre</a:t>
            </a:r>
          </a:p>
          <a:p>
            <a:pPr marL="0" indent="0">
              <a:spcBef>
                <a:spcPts val="300"/>
              </a:spcBef>
              <a:buNone/>
            </a:pPr>
            <a:r>
              <a:rPr lang="en-US" sz="900" dirty="0"/>
              <a:t>Pockets of excellence across campus never reach majority of students or staff</a:t>
            </a:r>
          </a:p>
        </p:txBody>
      </p:sp>
      <p:sp>
        <p:nvSpPr>
          <p:cNvPr id="94" name="Oval 93">
            <a:extLst>
              <a:ext uri="{FF2B5EF4-FFF2-40B4-BE49-F238E27FC236}">
                <a16:creationId xmlns:a16="http://schemas.microsoft.com/office/drawing/2014/main" id="{DDC4816C-B401-4441-B38A-324D73D0877C}"/>
              </a:ext>
            </a:extLst>
          </p:cNvPr>
          <p:cNvSpPr>
            <a:spLocks noChangeAspect="1"/>
          </p:cNvSpPr>
          <p:nvPr/>
        </p:nvSpPr>
        <p:spPr bwMode="gray">
          <a:xfrm>
            <a:off x="4077447" y="4067980"/>
            <a:ext cx="91440" cy="9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50"/>
          </a:p>
        </p:txBody>
      </p:sp>
      <p:sp>
        <p:nvSpPr>
          <p:cNvPr id="95" name="Oval 94">
            <a:extLst>
              <a:ext uri="{FF2B5EF4-FFF2-40B4-BE49-F238E27FC236}">
                <a16:creationId xmlns:a16="http://schemas.microsoft.com/office/drawing/2014/main" id="{C0F6424A-2D6E-4F81-9AA5-DFF2E9020569}"/>
              </a:ext>
            </a:extLst>
          </p:cNvPr>
          <p:cNvSpPr>
            <a:spLocks noChangeAspect="1"/>
          </p:cNvSpPr>
          <p:nvPr/>
        </p:nvSpPr>
        <p:spPr bwMode="gray">
          <a:xfrm>
            <a:off x="4257957" y="3826303"/>
            <a:ext cx="91440" cy="9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50"/>
          </a:p>
        </p:txBody>
      </p:sp>
      <p:sp>
        <p:nvSpPr>
          <p:cNvPr id="96" name="Oval 95">
            <a:extLst>
              <a:ext uri="{FF2B5EF4-FFF2-40B4-BE49-F238E27FC236}">
                <a16:creationId xmlns:a16="http://schemas.microsoft.com/office/drawing/2014/main" id="{F22BA274-13AC-49F8-8756-FC3583D835B1}"/>
              </a:ext>
            </a:extLst>
          </p:cNvPr>
          <p:cNvSpPr>
            <a:spLocks noChangeAspect="1"/>
          </p:cNvSpPr>
          <p:nvPr/>
        </p:nvSpPr>
        <p:spPr bwMode="gray">
          <a:xfrm>
            <a:off x="4552161" y="3652745"/>
            <a:ext cx="91440" cy="9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50"/>
          </a:p>
        </p:txBody>
      </p:sp>
      <p:sp>
        <p:nvSpPr>
          <p:cNvPr id="97" name="Oval 96">
            <a:extLst>
              <a:ext uri="{FF2B5EF4-FFF2-40B4-BE49-F238E27FC236}">
                <a16:creationId xmlns:a16="http://schemas.microsoft.com/office/drawing/2014/main" id="{27525287-21AD-4775-8B5C-1A5FAE98E7F2}"/>
              </a:ext>
            </a:extLst>
          </p:cNvPr>
          <p:cNvSpPr>
            <a:spLocks noChangeAspect="1"/>
          </p:cNvSpPr>
          <p:nvPr/>
        </p:nvSpPr>
        <p:spPr bwMode="gray">
          <a:xfrm>
            <a:off x="4828526" y="3809940"/>
            <a:ext cx="91440" cy="9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50"/>
          </a:p>
        </p:txBody>
      </p:sp>
      <p:sp>
        <p:nvSpPr>
          <p:cNvPr id="98" name="Oval 97">
            <a:extLst>
              <a:ext uri="{FF2B5EF4-FFF2-40B4-BE49-F238E27FC236}">
                <a16:creationId xmlns:a16="http://schemas.microsoft.com/office/drawing/2014/main" id="{9AF88891-6350-4D28-82F9-3D0645365CF7}"/>
              </a:ext>
            </a:extLst>
          </p:cNvPr>
          <p:cNvSpPr>
            <a:spLocks noChangeAspect="1"/>
          </p:cNvSpPr>
          <p:nvPr/>
        </p:nvSpPr>
        <p:spPr bwMode="gray">
          <a:xfrm>
            <a:off x="5052059" y="3613659"/>
            <a:ext cx="91440" cy="9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50"/>
          </a:p>
        </p:txBody>
      </p:sp>
      <p:sp>
        <p:nvSpPr>
          <p:cNvPr id="99" name="Oval 98">
            <a:extLst>
              <a:ext uri="{FF2B5EF4-FFF2-40B4-BE49-F238E27FC236}">
                <a16:creationId xmlns:a16="http://schemas.microsoft.com/office/drawing/2014/main" id="{FA71413C-D14B-4509-9553-73C2D3DFC15A}"/>
              </a:ext>
            </a:extLst>
          </p:cNvPr>
          <p:cNvSpPr>
            <a:spLocks noChangeAspect="1"/>
          </p:cNvSpPr>
          <p:nvPr/>
        </p:nvSpPr>
        <p:spPr bwMode="gray">
          <a:xfrm>
            <a:off x="5376935" y="3574054"/>
            <a:ext cx="91440" cy="9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50"/>
          </a:p>
        </p:txBody>
      </p:sp>
      <p:sp>
        <p:nvSpPr>
          <p:cNvPr id="100" name="Oval 99">
            <a:extLst>
              <a:ext uri="{FF2B5EF4-FFF2-40B4-BE49-F238E27FC236}">
                <a16:creationId xmlns:a16="http://schemas.microsoft.com/office/drawing/2014/main" id="{3B2C28F7-5664-471C-9D9C-0AA069883268}"/>
              </a:ext>
            </a:extLst>
          </p:cNvPr>
          <p:cNvSpPr>
            <a:spLocks noChangeAspect="1"/>
          </p:cNvSpPr>
          <p:nvPr/>
        </p:nvSpPr>
        <p:spPr bwMode="gray">
          <a:xfrm>
            <a:off x="5297733" y="3861620"/>
            <a:ext cx="91440" cy="9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50"/>
          </a:p>
        </p:txBody>
      </p:sp>
      <p:sp>
        <p:nvSpPr>
          <p:cNvPr id="101" name="Oval 100">
            <a:extLst>
              <a:ext uri="{FF2B5EF4-FFF2-40B4-BE49-F238E27FC236}">
                <a16:creationId xmlns:a16="http://schemas.microsoft.com/office/drawing/2014/main" id="{B4E00767-3D3C-4121-8788-6568F9534ED3}"/>
              </a:ext>
            </a:extLst>
          </p:cNvPr>
          <p:cNvSpPr>
            <a:spLocks noChangeAspect="1"/>
          </p:cNvSpPr>
          <p:nvPr/>
        </p:nvSpPr>
        <p:spPr bwMode="gray">
          <a:xfrm>
            <a:off x="5418021" y="3051364"/>
            <a:ext cx="91440" cy="9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50"/>
          </a:p>
        </p:txBody>
      </p:sp>
      <p:sp>
        <p:nvSpPr>
          <p:cNvPr id="102" name="Oval 101">
            <a:extLst>
              <a:ext uri="{FF2B5EF4-FFF2-40B4-BE49-F238E27FC236}">
                <a16:creationId xmlns:a16="http://schemas.microsoft.com/office/drawing/2014/main" id="{E887F07D-2CB5-4911-A3AA-349371CBC674}"/>
              </a:ext>
            </a:extLst>
          </p:cNvPr>
          <p:cNvSpPr>
            <a:spLocks noChangeAspect="1"/>
          </p:cNvSpPr>
          <p:nvPr/>
        </p:nvSpPr>
        <p:spPr bwMode="gray">
          <a:xfrm>
            <a:off x="5147460" y="2833409"/>
            <a:ext cx="91440" cy="9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50"/>
          </a:p>
        </p:txBody>
      </p:sp>
      <p:sp>
        <p:nvSpPr>
          <p:cNvPr id="103" name="Oval 102">
            <a:extLst>
              <a:ext uri="{FF2B5EF4-FFF2-40B4-BE49-F238E27FC236}">
                <a16:creationId xmlns:a16="http://schemas.microsoft.com/office/drawing/2014/main" id="{9924CB5A-1B22-4A24-9D3F-50730AAEC023}"/>
              </a:ext>
            </a:extLst>
          </p:cNvPr>
          <p:cNvSpPr>
            <a:spLocks noChangeAspect="1"/>
          </p:cNvSpPr>
          <p:nvPr/>
        </p:nvSpPr>
        <p:spPr bwMode="gray">
          <a:xfrm>
            <a:off x="3615061" y="3945780"/>
            <a:ext cx="91440" cy="9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50"/>
          </a:p>
        </p:txBody>
      </p:sp>
      <p:sp>
        <p:nvSpPr>
          <p:cNvPr id="104" name="TextBox 103">
            <a:extLst>
              <a:ext uri="{FF2B5EF4-FFF2-40B4-BE49-F238E27FC236}">
                <a16:creationId xmlns:a16="http://schemas.microsoft.com/office/drawing/2014/main" id="{61EC3682-B6FF-4FF5-AA2A-3CCB7A7F2DEC}"/>
              </a:ext>
            </a:extLst>
          </p:cNvPr>
          <p:cNvSpPr txBox="1"/>
          <p:nvPr/>
        </p:nvSpPr>
        <p:spPr>
          <a:xfrm>
            <a:off x="5141391" y="3414260"/>
            <a:ext cx="730142" cy="369332"/>
          </a:xfrm>
          <a:prstGeom prst="rect">
            <a:avLst/>
          </a:prstGeom>
          <a:noFill/>
        </p:spPr>
        <p:txBody>
          <a:bodyPr wrap="square" lIns="0" tIns="0" rIns="0" bIns="0" rtlCol="0">
            <a:spAutoFit/>
          </a:bodyPr>
          <a:lstStyle/>
          <a:p>
            <a:pPr>
              <a:spcBef>
                <a:spcPts val="500"/>
              </a:spcBef>
            </a:pPr>
            <a:r>
              <a:rPr lang="en-US" sz="800" dirty="0"/>
              <a:t>Robotic Process Automation </a:t>
            </a:r>
            <a:endParaRPr lang="en-GB" sz="800" dirty="0" err="1"/>
          </a:p>
        </p:txBody>
      </p:sp>
      <p:sp>
        <p:nvSpPr>
          <p:cNvPr id="105" name="TextBox 104">
            <a:extLst>
              <a:ext uri="{FF2B5EF4-FFF2-40B4-BE49-F238E27FC236}">
                <a16:creationId xmlns:a16="http://schemas.microsoft.com/office/drawing/2014/main" id="{5583A030-E46E-4AEF-B53C-F5CA087109B5}"/>
              </a:ext>
            </a:extLst>
          </p:cNvPr>
          <p:cNvSpPr txBox="1"/>
          <p:nvPr/>
        </p:nvSpPr>
        <p:spPr>
          <a:xfrm>
            <a:off x="4695282" y="3790676"/>
            <a:ext cx="601127" cy="246221"/>
          </a:xfrm>
          <a:prstGeom prst="rect">
            <a:avLst/>
          </a:prstGeom>
          <a:noFill/>
        </p:spPr>
        <p:txBody>
          <a:bodyPr wrap="none" lIns="0" tIns="0" rIns="0" bIns="0" rtlCol="0">
            <a:spAutoFit/>
          </a:bodyPr>
          <a:lstStyle/>
          <a:p>
            <a:pPr>
              <a:spcBef>
                <a:spcPts val="500"/>
              </a:spcBef>
            </a:pPr>
            <a:r>
              <a:rPr lang="en-US" sz="800" dirty="0"/>
              <a:t>Artificial</a:t>
            </a:r>
            <a:br>
              <a:rPr lang="en-US" sz="800" dirty="0"/>
            </a:br>
            <a:r>
              <a:rPr lang="en-US" sz="800" dirty="0"/>
              <a:t>Intelligence</a:t>
            </a:r>
            <a:endParaRPr lang="en-GB" sz="800" dirty="0" err="1"/>
          </a:p>
        </p:txBody>
      </p:sp>
      <p:sp>
        <p:nvSpPr>
          <p:cNvPr id="106" name="TextBox 105">
            <a:extLst>
              <a:ext uri="{FF2B5EF4-FFF2-40B4-BE49-F238E27FC236}">
                <a16:creationId xmlns:a16="http://schemas.microsoft.com/office/drawing/2014/main" id="{FA76BC8A-1773-419A-9FBE-DF6FE8B675BE}"/>
              </a:ext>
            </a:extLst>
          </p:cNvPr>
          <p:cNvSpPr txBox="1"/>
          <p:nvPr/>
        </p:nvSpPr>
        <p:spPr>
          <a:xfrm>
            <a:off x="3903127" y="3572979"/>
            <a:ext cx="476092" cy="246221"/>
          </a:xfrm>
          <a:prstGeom prst="rect">
            <a:avLst/>
          </a:prstGeom>
          <a:noFill/>
        </p:spPr>
        <p:txBody>
          <a:bodyPr wrap="none" lIns="0" tIns="0" rIns="0" bIns="0" rtlCol="0">
            <a:spAutoFit/>
          </a:bodyPr>
          <a:lstStyle/>
          <a:p>
            <a:pPr>
              <a:spcBef>
                <a:spcPts val="500"/>
              </a:spcBef>
            </a:pPr>
            <a:r>
              <a:rPr lang="en-US" sz="800" dirty="0"/>
              <a:t>Internet</a:t>
            </a:r>
            <a:br>
              <a:rPr lang="en-US" sz="800" dirty="0"/>
            </a:br>
            <a:r>
              <a:rPr lang="en-US" sz="800" dirty="0"/>
              <a:t>of Things</a:t>
            </a:r>
            <a:endParaRPr lang="en-GB" sz="800" dirty="0" err="1"/>
          </a:p>
        </p:txBody>
      </p:sp>
      <p:sp>
        <p:nvSpPr>
          <p:cNvPr id="107" name="TextBox 106">
            <a:extLst>
              <a:ext uri="{FF2B5EF4-FFF2-40B4-BE49-F238E27FC236}">
                <a16:creationId xmlns:a16="http://schemas.microsoft.com/office/drawing/2014/main" id="{8875618A-CDE5-4817-980C-6673449173CE}"/>
              </a:ext>
            </a:extLst>
          </p:cNvPr>
          <p:cNvSpPr txBox="1"/>
          <p:nvPr/>
        </p:nvSpPr>
        <p:spPr>
          <a:xfrm>
            <a:off x="3880587" y="4037666"/>
            <a:ext cx="604333" cy="123111"/>
          </a:xfrm>
          <a:prstGeom prst="rect">
            <a:avLst/>
          </a:prstGeom>
          <a:noFill/>
        </p:spPr>
        <p:txBody>
          <a:bodyPr wrap="none" lIns="0" tIns="0" rIns="0" bIns="0" rtlCol="0">
            <a:spAutoFit/>
          </a:bodyPr>
          <a:lstStyle/>
          <a:p>
            <a:pPr algn="ctr">
              <a:spcBef>
                <a:spcPts val="500"/>
              </a:spcBef>
            </a:pPr>
            <a:r>
              <a:rPr lang="en-US" sz="800" dirty="0"/>
              <a:t>Simulations</a:t>
            </a:r>
            <a:endParaRPr lang="en-GB" sz="800" dirty="0" err="1"/>
          </a:p>
        </p:txBody>
      </p:sp>
      <p:sp>
        <p:nvSpPr>
          <p:cNvPr id="108" name="TextBox 107">
            <a:extLst>
              <a:ext uri="{FF2B5EF4-FFF2-40B4-BE49-F238E27FC236}">
                <a16:creationId xmlns:a16="http://schemas.microsoft.com/office/drawing/2014/main" id="{F5E1C793-9B1D-438A-9DE6-B8374EC943AD}"/>
              </a:ext>
            </a:extLst>
          </p:cNvPr>
          <p:cNvSpPr txBox="1"/>
          <p:nvPr/>
        </p:nvSpPr>
        <p:spPr>
          <a:xfrm>
            <a:off x="5033942" y="2754397"/>
            <a:ext cx="352661" cy="246221"/>
          </a:xfrm>
          <a:prstGeom prst="rect">
            <a:avLst/>
          </a:prstGeom>
          <a:noFill/>
        </p:spPr>
        <p:txBody>
          <a:bodyPr wrap="none" lIns="0" tIns="0" rIns="0" bIns="0" rtlCol="0">
            <a:spAutoFit/>
          </a:bodyPr>
          <a:lstStyle/>
          <a:p>
            <a:pPr>
              <a:spcBef>
                <a:spcPts val="500"/>
              </a:spcBef>
            </a:pPr>
            <a:r>
              <a:rPr lang="en-US" sz="800" dirty="0"/>
              <a:t>Virtual</a:t>
            </a:r>
            <a:br>
              <a:rPr lang="en-US" sz="800" dirty="0"/>
            </a:br>
            <a:r>
              <a:rPr lang="en-US" sz="800" dirty="0"/>
              <a:t>Reality</a:t>
            </a:r>
            <a:endParaRPr lang="en-GB" sz="800" dirty="0" err="1"/>
          </a:p>
        </p:txBody>
      </p:sp>
      <p:sp>
        <p:nvSpPr>
          <p:cNvPr id="109" name="TextBox 108">
            <a:extLst>
              <a:ext uri="{FF2B5EF4-FFF2-40B4-BE49-F238E27FC236}">
                <a16:creationId xmlns:a16="http://schemas.microsoft.com/office/drawing/2014/main" id="{60C1F92C-269F-4A60-BC72-79857C99FED4}"/>
              </a:ext>
            </a:extLst>
          </p:cNvPr>
          <p:cNvSpPr txBox="1"/>
          <p:nvPr/>
        </p:nvSpPr>
        <p:spPr>
          <a:xfrm>
            <a:off x="3416778" y="3846997"/>
            <a:ext cx="450444" cy="246221"/>
          </a:xfrm>
          <a:prstGeom prst="rect">
            <a:avLst/>
          </a:prstGeom>
          <a:noFill/>
        </p:spPr>
        <p:txBody>
          <a:bodyPr wrap="none" lIns="0" tIns="0" rIns="0" bIns="0" rtlCol="0">
            <a:spAutoFit/>
          </a:bodyPr>
          <a:lstStyle/>
          <a:p>
            <a:pPr algn="ctr">
              <a:spcBef>
                <a:spcPts val="500"/>
              </a:spcBef>
            </a:pPr>
            <a:r>
              <a:rPr lang="en-US" sz="800" dirty="0"/>
              <a:t>Adaptive</a:t>
            </a:r>
            <a:br>
              <a:rPr lang="en-US" sz="800" dirty="0"/>
            </a:br>
            <a:r>
              <a:rPr lang="en-US" sz="800" dirty="0"/>
              <a:t>Learning</a:t>
            </a:r>
            <a:endParaRPr lang="en-GB" sz="800" dirty="0" err="1"/>
          </a:p>
        </p:txBody>
      </p:sp>
    </p:spTree>
    <p:extLst>
      <p:ext uri="{BB962C8B-B14F-4D97-AF65-F5344CB8AC3E}">
        <p14:creationId xmlns:p14="http://schemas.microsoft.com/office/powerpoint/2010/main" val="2829399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On-screen 4x3 Template 010620" id="{18652EB1-68C6-4D13-8ABF-93B0E4EE9793}" vid="{907CE146-4D58-4C74-9F9B-3471E04571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EAB1 On-screen 4x3 Template 010820</Template>
  <TotalTime>0</TotalTime>
  <Words>8467</Words>
  <Application>Microsoft Office PowerPoint</Application>
  <PresentationFormat>Custom</PresentationFormat>
  <Paragraphs>571</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Museo Sans Light</vt:lpstr>
      <vt:lpstr>Rockwell</vt:lpstr>
      <vt:lpstr>Times New Roman</vt:lpstr>
      <vt:lpstr>Verdana</vt:lpstr>
      <vt:lpstr>EAB1 4x3 On-screen</vt:lpstr>
      <vt:lpstr>Digital Transformation</vt:lpstr>
      <vt:lpstr>1</vt:lpstr>
      <vt:lpstr>Digital Innovation Transforming the Possible</vt:lpstr>
      <vt:lpstr>Campus is Not an Island</vt:lpstr>
      <vt:lpstr>1</vt:lpstr>
      <vt:lpstr>So, What Is Digital Transformation (DX)?</vt:lpstr>
      <vt:lpstr>New Inputs for an Eternal Process</vt:lpstr>
      <vt:lpstr>“Anytime, Anywhere” Is the New “Any Channel”</vt:lpstr>
      <vt:lpstr>Genuine Transformation Frustratingly Elusive</vt:lpstr>
      <vt:lpstr>On the Heels of Seismic Shifts in DX Opportunity </vt:lpstr>
      <vt:lpstr>1</vt:lpstr>
      <vt:lpstr>Align Digital Projects with Institutional Goals</vt:lpstr>
      <vt:lpstr>Take-Home VR Headsets…</vt:lpstr>
      <vt:lpstr>Spectrum of Catering and Nudging</vt:lpstr>
      <vt:lpstr>Automated Student Service Responsiveness</vt:lpstr>
      <vt:lpstr>‘Taking the Robot Out of the Human’</vt:lpstr>
      <vt:lpstr>Add Your Own Example of DX on Your Campus Here</vt:lpstr>
      <vt:lpstr>1</vt:lpstr>
      <vt:lpstr>Tech is a Fraction of Digital Success</vt:lpstr>
      <vt:lpstr>Embed Digital Awareness in Campus Strategies</vt:lpstr>
      <vt:lpstr>Find Opportunities: Transformation Varies In Scope</vt:lpstr>
      <vt:lpstr>Campus and IT Play Key Roles in Success</vt:lpstr>
      <vt:lpstr>Digital Transformation Capabilities Assessment</vt:lpstr>
      <vt:lpstr>Next Steps for Our Digital Transformation Agenda</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2020-02-09T16:44:44Z</dcterms:created>
  <dcterms:modified xsi:type="dcterms:W3CDTF">2021-02-01T16:14:21Z</dcterms:modified>
  <cp:category/>
</cp:coreProperties>
</file>