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77" r:id="rId2"/>
  </p:sldMasterIdLst>
  <p:notesMasterIdLst>
    <p:notesMasterId r:id="rId15"/>
  </p:notesMasterIdLst>
  <p:handoutMasterIdLst>
    <p:handoutMasterId r:id="rId16"/>
  </p:handoutMasterIdLst>
  <p:sldIdLst>
    <p:sldId id="2367" r:id="rId3"/>
    <p:sldId id="1748" r:id="rId4"/>
    <p:sldId id="1448" r:id="rId5"/>
    <p:sldId id="2774" r:id="rId6"/>
    <p:sldId id="2397" r:id="rId7"/>
    <p:sldId id="1470" r:id="rId8"/>
    <p:sldId id="2775" r:id="rId9"/>
    <p:sldId id="2385" r:id="rId10"/>
    <p:sldId id="2399" r:id="rId11"/>
    <p:sldId id="280" r:id="rId12"/>
    <p:sldId id="2777" r:id="rId13"/>
    <p:sldId id="273" r:id="rId14"/>
  </p:sldIdLst>
  <p:sldSz cx="6400800" cy="4800600"/>
  <p:notesSz cx="6858000" cy="9144000"/>
  <p:custDataLst>
    <p:tags r:id="rId17"/>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3F2"/>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3792" autoAdjust="0"/>
  </p:normalViewPr>
  <p:slideViewPr>
    <p:cSldViewPr snapToGrid="0" showGuides="1">
      <p:cViewPr varScale="1">
        <p:scale>
          <a:sx n="156" d="100"/>
          <a:sy n="156" d="100"/>
        </p:scale>
        <p:origin x="1620" y="12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3/24/2021</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3/24/2021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WELCOME, SETTING CONTEXT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Our institution is taking part in an academic opportunity assessment exercise created and run by EAB, a research and advisory firm that we have a relationship with.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I wanted to provide an overview of what this exercise consists of and how we our institution will be working with EAB through this process.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a:t>
            </a:fld>
            <a:endParaRPr lang="en-US" dirty="0"/>
          </a:p>
        </p:txBody>
      </p:sp>
    </p:spTree>
    <p:extLst>
      <p:ext uri="{BB962C8B-B14F-4D97-AF65-F5344CB8AC3E}">
        <p14:creationId xmlns:p14="http://schemas.microsoft.com/office/powerpoint/2010/main" val="325884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WHO IS SPEARHEADING THIS ON CAMPUS?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Here on our campus, we have  __________ designated as the implementation leader – the person responsible for overseeing and directing the work that needs to be completed to complete this opportunity analysis.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You can see the three main responsibilities of the Implementation Leader – working with various stakeholders across campus, leading our analytical efforts and sharing the final results with campus.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404407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OUR GOALS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We have high hopes for this exercise.  The goals for the financial sustainability collaborative are, at one level, relatively straightforward.  First, we plan to complete an opportunity analysis to see the relative size of, and timeframe required, to realize various opportunities.  Second, we want to know how much work and time will be required to realize those opportunities.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opportunity assessment is just that – seeing what our largest options are – so that we can make better choices about where to spend time and energy.</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(Add any other campus goals onto the slide and reference them.)</a:t>
            </a: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Thank you – any questions?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361064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381711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10" y="4400550"/>
            <a:ext cx="6263640" cy="4514850"/>
          </a:xfrm>
        </p:spPr>
        <p:txBody>
          <a:bodyPr/>
          <a:lstStyle/>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Challenging Times in Higher Ed – Operational Changes, Pay and Staff Cuts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past year has been hard for universities for all the reasons we know – pandemic, Brexit, recession, etc. and the reactions across the sector have been </a:t>
            </a:r>
            <a:r>
              <a:rPr lang="en-US" sz="1400" dirty="0">
                <a:latin typeface="Calibri" panose="020F0502020204030204" pitchFamily="34" charset="0"/>
                <a:ea typeface="Calibri" panose="020F0502020204030204" pitchFamily="34" charset="0"/>
                <a:cs typeface="Times New Roman" panose="02020603050405020304" pitchFamily="18" charset="0"/>
              </a:rPr>
              <a:t>hard on the institutions</a:t>
            </a:r>
            <a:r>
              <a:rPr lang="en-US" sz="1400" dirty="0">
                <a:effectLst/>
                <a:latin typeface="Calibri" panose="020F0502020204030204" pitchFamily="34" charset="0"/>
                <a:ea typeface="Calibri" panose="020F0502020204030204" pitchFamily="34" charset="0"/>
                <a:cs typeface="Times New Roman" panose="02020603050405020304" pitchFamily="18" charset="0"/>
              </a:rPr>
              <a:t> – schools have made operational changes – shifting staff to areas of need, freezing hiring and offering early retirement as a way to shrink longer-term compensation bills.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Schools have made compensation cuts, across both the administrative and academic sides of the house, eliminating bonus and merit increases, cutting salaries – often in a tiered way with the most highly compensated taking the largest cuts – and reducing 403b or other retirement contributions.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Lastly, schools have begun to make workforce reductions, furloughing and laying off staff to cut expenses.  By and large, however, these last set of cuts – separating from current employees – has fallen disproportionately on the administrative side of the house, sparing faculty from this last set of reductions.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told the COVID-19 pandemic has meant that higher education, in the UK, has seen a loss of nearly 40,000 employees across the past year.</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274110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latin typeface="Calibri" panose="020F0502020204030204" pitchFamily="34" charset="0"/>
                <a:ea typeface="Calibri" panose="020F0502020204030204" pitchFamily="34" charset="0"/>
                <a:cs typeface="Times New Roman" panose="02020603050405020304" pitchFamily="18" charset="0"/>
              </a:rPr>
              <a:t>DISCUSSION ROADMAP</a:t>
            </a:r>
          </a:p>
          <a:p>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So, with that as economic background, what are we going to be doing here?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We are planning to evaluate our teaching and learning enterprise to ensure that we are using our resources as effectively as possible.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249396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IS THE FINANICAL SUSTAINABILITY COLLABORATIVE?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make that academic analysis happen, we are working with EAB in their Financial Sustainability Collaborative.  This is an opportunity assessment exercise on the academic side of the institution, based on the best-practice research work that EAB has done across the past decade.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four areas that this exercise will examine – academic efficiency and program assessment will look more toward the cost side and student retention and new program launch will look to see if there is more revenue that we can generate from our existing set of academic programs.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EAB subject matter experts will lead us and 29 other schools through this curriculum and we will be working across a 5-month period to complete an assessment of our situation.</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268577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latin typeface="Calibri" panose="020F0502020204030204" pitchFamily="34" charset="0"/>
                <a:ea typeface="Calibri" panose="020F0502020204030204" pitchFamily="34" charset="0"/>
                <a:cs typeface="Times New Roman" panose="02020603050405020304" pitchFamily="18" charset="0"/>
              </a:rPr>
              <a:t>WHAT SHOULD WE EXPECT FROM THIS EFFORT?</a:t>
            </a:r>
          </a:p>
          <a:p>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Our goal is to create a ‘Revenue Waterfall Chart’, a high-level assessment that will allow us to identify the opportunities we have to save money or generate more revenue.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You can see the areas that this analysis will look at over on the right hand-side of the chart.</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142439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WHO IS EAB?</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They are an education firm that works in three principal areas: Best practice research, enrollment services and technology services.  They are ubiquitous, working with over 1900 colleges and universities across the US, including us, and EAB’s teams of experts look at the key academic and administrative areas of interest to college and university leaders - you can see them listed here: Academic Affairs, Enrollment, Business Affairs, etc.</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38428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EAB’S EXPERTISE AND ACCESS TO THEIR WORK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EAB has been looking at how to more effectively oversee and run a university for over a decade.  Listed here is a select list of research initiatives into academic and administrative best practices.  If any of you would like to explore their work and see where EAB is coming from, please create an account and review any of EAB’s materials.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 we already have a relationship with EAB, there is no charge for accessing their library so all of us have access to EAB’s work.  Instructions for how to set yourself up to be able to review their work are on the slide.</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211116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DISCUSSION ROADMAP</a:t>
            </a: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So, how will this play out on our campus?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Let’s take a look at the workplan.</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123620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TIMELINE FOR THIS INITIATIVE</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financial sustainability collaborative will take place across the first part of 2021, with a series of 5 EAB-led meetings, on the dates you see here, that will review the issues outlined above.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EAB has created, and will distribute, workbooks to guide us through this process, will hold office hours through the collaborative and will be checking in with our leadership team at both the midpoint and the conclusion to provide advice and guidance.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3949255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10.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 name="Green box - decorative">
            <a:extLst>
              <a:ext uri="{FF2B5EF4-FFF2-40B4-BE49-F238E27FC236}">
                <a16:creationId xmlns:a16="http://schemas.microsoft.com/office/drawing/2014/main" id="{1D104BDC-80F7-4778-8E31-E2300AB0DF3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Blue box - decorative">
            <a:extLs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5" name="Line - decorative">
            <a:extLs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0095F-A640-4159-ADB3-CC9CCCCF5B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62456" y="761673"/>
            <a:ext cx="2562920" cy="1922189"/>
          </a:xfrm>
          <a:prstGeom prst="rect">
            <a:avLst/>
          </a:prstGeom>
          <a:ln w="12700">
            <a:solidFill>
              <a:schemeClr val="accent1"/>
            </a:solidFill>
          </a:ln>
        </p:spPr>
      </p:pic>
      <p:sp>
        <p:nvSpPr>
          <p:cNvPr id="14" name="TextBox 13">
            <a:extLst>
              <a:ext uri="{FF2B5EF4-FFF2-40B4-BE49-F238E27FC236}">
                <a16:creationId xmlns:a16="http://schemas.microsoft.com/office/drawing/2014/main" id="{968671A2-E1C7-4287-84B2-164A5387A629}"/>
              </a:ext>
              <a:ext uri="{C183D7F6-B498-43B3-948B-1728B52AA6E4}">
                <adec:decorative xmlns:adec="http://schemas.microsoft.com/office/drawing/2017/decorative" val="1"/>
              </a:ext>
            </a:extLst>
          </p:cNvPr>
          <p:cNvSpPr txBox="1"/>
          <p:nvPr userDrawn="1"/>
        </p:nvSpPr>
        <p:spPr bwMode="gray">
          <a:xfrm>
            <a:off x="2694793" y="739605"/>
            <a:ext cx="593015" cy="276999"/>
          </a:xfrm>
          <a:prstGeom prst="rect">
            <a:avLst/>
          </a:prstGeom>
          <a:noFill/>
        </p:spPr>
        <p:txBody>
          <a:bodyPr wrap="square" lIns="0" tIns="0" rIns="0" bIns="0" rtlCol="0">
            <a:spAutoFit/>
          </a:bodyPr>
          <a:lstStyle/>
          <a:p>
            <a:pPr algn="r">
              <a:spcBef>
                <a:spcPts val="500"/>
              </a:spcBef>
            </a:pPr>
            <a:r>
              <a:rPr lang="en-US" sz="900" b="0" dirty="0">
                <a:solidFill>
                  <a:schemeClr val="tx1"/>
                </a:solidFill>
              </a:rPr>
              <a:t>New dark header</a:t>
            </a:r>
          </a:p>
        </p:txBody>
      </p:sp>
      <p:sp>
        <p:nvSpPr>
          <p:cNvPr id="15" name="Isosceles Triangle 14">
            <a:extLst>
              <a:ext uri="{FF2B5EF4-FFF2-40B4-BE49-F238E27FC236}">
                <a16:creationId xmlns:a16="http://schemas.microsoft.com/office/drawing/2014/main" id="{C20A3321-7901-4F7F-A9AE-C8A67FA2330E}"/>
              </a:ext>
              <a:ext uri="{C183D7F6-B498-43B3-948B-1728B52AA6E4}">
                <adec:decorative xmlns:adec="http://schemas.microsoft.com/office/drawing/2017/decorative" val="1"/>
              </a:ext>
            </a:extLst>
          </p:cNvPr>
          <p:cNvSpPr/>
          <p:nvPr userDrawn="1"/>
        </p:nvSpPr>
        <p:spPr bwMode="gray">
          <a:xfrm rot="19800000">
            <a:off x="3302612" y="77960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a:extLst>
              <a:ext uri="{FF2B5EF4-FFF2-40B4-BE49-F238E27FC236}">
                <a16:creationId xmlns:a16="http://schemas.microsoft.com/office/drawing/2014/main" id="{210BEFC0-2498-4C5F-98B1-879502EBFC35}"/>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7" name="Rectangle 6">
              <a:extLst>
                <a:ext uri="{FF2B5EF4-FFF2-40B4-BE49-F238E27FC236}">
                  <a16:creationId xmlns:a16="http://schemas.microsoft.com/office/drawing/2014/main" id="{9E712EE6-D3F5-4CF5-ACE2-4D5C10E2DF07}"/>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1D3D6F09-2BBC-492F-9F60-DDF10DDAAFE9}"/>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6" name="Picture 5" descr="A screenshot of a cell phone&#10;&#10;Description automatically generated">
              <a:extLst>
                <a:ext uri="{FF2B5EF4-FFF2-40B4-BE49-F238E27FC236}">
                  <a16:creationId xmlns:a16="http://schemas.microsoft.com/office/drawing/2014/main" id="{5F58C39E-E3D5-42A2-A92E-7F2AA5ADE6DD}"/>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27" name="EAB logo">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4" name="Template edition"/>
          <p:cNvSpPr/>
          <p:nvPr userDrawn="1"/>
        </p:nvSpPr>
        <p:spPr bwMode="gray">
          <a:xfrm>
            <a:off x="0" y="-1"/>
            <a:ext cx="6400800" cy="47784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January 2020</a:t>
            </a:r>
            <a:r>
              <a:rPr lang="en-US" sz="1400" b="1" baseline="0" dirty="0">
                <a:solidFill>
                  <a:schemeClr val="bg1"/>
                </a:solidFill>
              </a:rPr>
              <a:t> Template Edition</a:t>
            </a:r>
            <a:endParaRPr lang="en-US" sz="1400" b="1" dirty="0">
              <a:solidFill>
                <a:schemeClr val="bg1"/>
              </a:solidFill>
            </a:endParaRPr>
          </a:p>
        </p:txBody>
      </p:sp>
      <p:sp>
        <p:nvSpPr>
          <p:cNvPr id="23" name="Slide title"/>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32" name="Bullets"/>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16" name="Save time">
            <a:extLst>
              <a:ext uri="{FF2B5EF4-FFF2-40B4-BE49-F238E27FC236}">
                <a16:creationId xmlns:a16="http://schemas.microsoft.com/office/drawing/2014/main" id="{92AE8C63-C3D4-4756-87F1-4405CF812B58}"/>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20" name="Print format">
            <a:extLst>
              <a:ext uri="{FF2B5EF4-FFF2-40B4-BE49-F238E27FC236}">
                <a16:creationId xmlns:a16="http://schemas.microsoft.com/office/drawing/2014/main" id="{24BE4AAC-BCCD-44CB-9775-0229A35C4384}"/>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12" name="Need help"/>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26E5CA-A0BC-4FD4-9AA7-3F69BED2F4CE}"/>
              </a:ext>
              <a:ext uri="{C183D7F6-B498-43B3-948B-1728B52AA6E4}">
                <adec:decorative xmlns:adec="http://schemas.microsoft.com/office/drawing/2017/decorative" val="1"/>
              </a:ext>
            </a:extLst>
          </p:cNvPr>
          <p:cNvGrpSpPr/>
          <p:nvPr userDrawn="1"/>
        </p:nvGrpSpPr>
        <p:grpSpPr>
          <a:xfrm>
            <a:off x="920983" y="3459989"/>
            <a:ext cx="4558834" cy="957891"/>
            <a:chOff x="920983" y="3459989"/>
            <a:chExt cx="4558834" cy="957891"/>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ndard">
  <p:cSld name="2_Standard">
    <p:spTree>
      <p:nvGrpSpPr>
        <p:cNvPr id="1" name="Shape 285"/>
        <p:cNvGrpSpPr/>
        <p:nvPr/>
      </p:nvGrpSpPr>
      <p:grpSpPr>
        <a:xfrm>
          <a:off x="0" y="0"/>
          <a:ext cx="0" cy="0"/>
          <a:chOff x="0" y="0"/>
          <a:chExt cx="0" cy="0"/>
        </a:xfrm>
      </p:grpSpPr>
      <p:sp>
        <p:nvSpPr>
          <p:cNvPr id="286" name="Google Shape;286;g7dfa0a0a74_0_1054"/>
          <p:cNvSpPr/>
          <p:nvPr/>
        </p:nvSpPr>
        <p:spPr>
          <a:xfrm>
            <a:off x="1" y="0"/>
            <a:ext cx="6400800" cy="6012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000">
              <a:solidFill>
                <a:schemeClr val="dk1"/>
              </a:solidFill>
              <a:latin typeface="Verdana"/>
              <a:ea typeface="Verdana"/>
              <a:cs typeface="Verdana"/>
              <a:sym typeface="Verdana"/>
            </a:endParaRPr>
          </a:p>
        </p:txBody>
      </p:sp>
      <p:grpSp>
        <p:nvGrpSpPr>
          <p:cNvPr id="287" name="Google Shape;287;g7dfa0a0a74_0_1054"/>
          <p:cNvGrpSpPr/>
          <p:nvPr/>
        </p:nvGrpSpPr>
        <p:grpSpPr>
          <a:xfrm>
            <a:off x="5596490" y="0"/>
            <a:ext cx="750325" cy="601181"/>
            <a:chOff x="5596490" y="0"/>
            <a:chExt cx="750325" cy="601181"/>
          </a:xfrm>
        </p:grpSpPr>
        <p:sp>
          <p:nvSpPr>
            <p:cNvPr id="288" name="Google Shape;288;g7dfa0a0a74_0_1054"/>
            <p:cNvSpPr/>
            <p:nvPr/>
          </p:nvSpPr>
          <p:spPr>
            <a:xfrm>
              <a:off x="5888334" y="0"/>
              <a:ext cx="458401" cy="114262"/>
            </a:xfrm>
            <a:custGeom>
              <a:avLst/>
              <a:gdLst/>
              <a:ahLst/>
              <a:cxnLst/>
              <a:rect l="l" t="t" r="r" b="b"/>
              <a:pathLst>
                <a:path w="458401" h="114262" extrusionOk="0">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89" name="Google Shape;289;g7dfa0a0a74_0_1054"/>
            <p:cNvSpPr/>
            <p:nvPr/>
          </p:nvSpPr>
          <p:spPr>
            <a:xfrm>
              <a:off x="5888334" y="63986"/>
              <a:ext cx="458400" cy="141958"/>
            </a:xfrm>
            <a:custGeom>
              <a:avLst/>
              <a:gdLst/>
              <a:ahLst/>
              <a:cxnLst/>
              <a:rect l="l" t="t" r="r" b="b"/>
              <a:pathLst>
                <a:path w="619" h="192" extrusionOk="0">
                  <a:moveTo>
                    <a:pt x="309" y="0"/>
                  </a:moveTo>
                  <a:lnTo>
                    <a:pt x="619" y="136"/>
                  </a:lnTo>
                  <a:lnTo>
                    <a:pt x="619" y="192"/>
                  </a:lnTo>
                  <a:lnTo>
                    <a:pt x="309" y="56"/>
                  </a:lnTo>
                  <a:lnTo>
                    <a:pt x="0" y="192"/>
                  </a:lnTo>
                  <a:lnTo>
                    <a:pt x="0" y="136"/>
                  </a:lnTo>
                  <a:lnTo>
                    <a:pt x="30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0" name="Google Shape;290;g7dfa0a0a74_0_1054"/>
            <p:cNvSpPr/>
            <p:nvPr/>
          </p:nvSpPr>
          <p:spPr>
            <a:xfrm>
              <a:off x="5888334" y="469154"/>
              <a:ext cx="458400" cy="384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1" name="Google Shape;291;g7dfa0a0a74_0_1054"/>
            <p:cNvSpPr/>
            <p:nvPr/>
          </p:nvSpPr>
          <p:spPr>
            <a:xfrm>
              <a:off x="6163373" y="247346"/>
              <a:ext cx="47400" cy="1716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2" name="Google Shape;292;g7dfa0a0a74_0_1054"/>
            <p:cNvSpPr/>
            <p:nvPr/>
          </p:nvSpPr>
          <p:spPr>
            <a:xfrm>
              <a:off x="6027332" y="247346"/>
              <a:ext cx="44400" cy="1716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3" name="Google Shape;293;g7dfa0a0a74_0_1054"/>
            <p:cNvSpPr/>
            <p:nvPr/>
          </p:nvSpPr>
          <p:spPr>
            <a:xfrm>
              <a:off x="5888334" y="247346"/>
              <a:ext cx="47400" cy="1716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4" name="Google Shape;294;g7dfa0a0a74_0_1054"/>
            <p:cNvSpPr/>
            <p:nvPr/>
          </p:nvSpPr>
          <p:spPr>
            <a:xfrm>
              <a:off x="6299415" y="247346"/>
              <a:ext cx="47400" cy="1716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5" name="Google Shape;295;g7dfa0a0a74_0_1054"/>
            <p:cNvSpPr/>
            <p:nvPr/>
          </p:nvSpPr>
          <p:spPr>
            <a:xfrm>
              <a:off x="5596490" y="0"/>
              <a:ext cx="202217" cy="601181"/>
            </a:xfrm>
            <a:custGeom>
              <a:avLst/>
              <a:gdLst/>
              <a:ahLst/>
              <a:cxnLst/>
              <a:rect l="l" t="t" r="r" b="b"/>
              <a:pathLst>
                <a:path w="202217" h="601181" extrusionOk="0">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000">
                <a:solidFill>
                  <a:schemeClr val="dk1"/>
                </a:solidFill>
                <a:latin typeface="Verdana"/>
                <a:ea typeface="Verdana"/>
                <a:cs typeface="Verdana"/>
                <a:sym typeface="Verdana"/>
              </a:endParaRPr>
            </a:p>
          </p:txBody>
        </p:sp>
      </p:grpSp>
      <p:cxnSp>
        <p:nvCxnSpPr>
          <p:cNvPr id="296" name="Google Shape;296;g7dfa0a0a74_0_1054"/>
          <p:cNvCxnSpPr/>
          <p:nvPr/>
        </p:nvCxnSpPr>
        <p:spPr>
          <a:xfrm>
            <a:off x="0" y="613882"/>
            <a:ext cx="6400800" cy="0"/>
          </a:xfrm>
          <a:prstGeom prst="straightConnector1">
            <a:avLst/>
          </a:prstGeom>
          <a:noFill/>
          <a:ln w="28575" cap="flat" cmpd="sng">
            <a:solidFill>
              <a:schemeClr val="accent2"/>
            </a:solidFill>
            <a:prstDash val="solid"/>
            <a:miter lim="800000"/>
            <a:headEnd type="none" w="sm" len="sm"/>
            <a:tailEnd type="none" w="sm" len="sm"/>
          </a:ln>
        </p:spPr>
      </p:cxnSp>
      <p:sp>
        <p:nvSpPr>
          <p:cNvPr id="297" name="Google Shape;297;g7dfa0a0a74_0_1054"/>
          <p:cNvSpPr txBox="1">
            <a:spLocks noGrp="1"/>
          </p:cNvSpPr>
          <p:nvPr>
            <p:ph type="body" idx="1"/>
          </p:nvPr>
        </p:nvSpPr>
        <p:spPr>
          <a:xfrm>
            <a:off x="280194" y="99782"/>
            <a:ext cx="2560200" cy="1230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lt1"/>
              </a:buClr>
              <a:buSzPts val="800"/>
              <a:buNone/>
              <a:defRPr sz="800">
                <a:solidFill>
                  <a:schemeClr val="lt1"/>
                </a:solidFill>
              </a:defRPr>
            </a:lvl1pPr>
            <a:lvl2pPr marL="914400" lvl="1" indent="-228600" algn="l" rtl="0">
              <a:lnSpc>
                <a:spcPct val="100000"/>
              </a:lnSpc>
              <a:spcBef>
                <a:spcPts val="0"/>
              </a:spcBef>
              <a:spcAft>
                <a:spcPts val="0"/>
              </a:spcAft>
              <a:buClr>
                <a:schemeClr val="dk1"/>
              </a:buClr>
              <a:buSzPts val="800"/>
              <a:buNone/>
              <a:defRPr sz="800"/>
            </a:lvl2pPr>
            <a:lvl3pPr marL="1371600" lvl="2" indent="-228600" algn="l" rtl="0">
              <a:lnSpc>
                <a:spcPct val="100000"/>
              </a:lnSpc>
              <a:spcBef>
                <a:spcPts val="0"/>
              </a:spcBef>
              <a:spcAft>
                <a:spcPts val="0"/>
              </a:spcAft>
              <a:buClr>
                <a:schemeClr val="dk1"/>
              </a:buClr>
              <a:buSzPts val="800"/>
              <a:buNone/>
              <a:defRPr sz="800"/>
            </a:lvl3pPr>
            <a:lvl4pPr marL="1828800" lvl="3" indent="-228600" algn="l" rtl="0">
              <a:lnSpc>
                <a:spcPct val="100000"/>
              </a:lnSpc>
              <a:spcBef>
                <a:spcPts val="0"/>
              </a:spcBef>
              <a:spcAft>
                <a:spcPts val="0"/>
              </a:spcAft>
              <a:buClr>
                <a:schemeClr val="dk1"/>
              </a:buClr>
              <a:buSzPts val="800"/>
              <a:buNone/>
              <a:defRPr sz="800"/>
            </a:lvl4pPr>
            <a:lvl5pPr marL="2286000" lvl="4" indent="-228600" algn="l" rtl="0">
              <a:lnSpc>
                <a:spcPct val="100000"/>
              </a:lnSpc>
              <a:spcBef>
                <a:spcPts val="0"/>
              </a:spcBef>
              <a:spcAft>
                <a:spcPts val="0"/>
              </a:spcAft>
              <a:buClr>
                <a:schemeClr val="dk1"/>
              </a:buClr>
              <a:buSzPts val="800"/>
              <a:buNone/>
              <a:defRPr sz="800"/>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298" name="Google Shape;298;g7dfa0a0a74_0_1054"/>
          <p:cNvSpPr txBox="1">
            <a:spLocks noGrp="1"/>
          </p:cNvSpPr>
          <p:nvPr>
            <p:ph type="title"/>
          </p:nvPr>
        </p:nvSpPr>
        <p:spPr>
          <a:xfrm>
            <a:off x="280194" y="309824"/>
            <a:ext cx="5212200" cy="2565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1800"/>
              <a:buFont typeface="Rockwel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g7dfa0a0a74_0_1054"/>
          <p:cNvSpPr txBox="1">
            <a:spLocks noGrp="1"/>
          </p:cNvSpPr>
          <p:nvPr>
            <p:ph type="body" idx="2"/>
          </p:nvPr>
        </p:nvSpPr>
        <p:spPr>
          <a:xfrm>
            <a:off x="280195" y="657732"/>
            <a:ext cx="5842800" cy="18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200"/>
              <a:buNone/>
              <a:defRPr sz="1200">
                <a:solidFill>
                  <a:schemeClr val="dk1"/>
                </a:solidFill>
              </a:defRPr>
            </a:lvl1pPr>
            <a:lvl2pPr marL="914400" lvl="1" indent="-304800" algn="l" rtl="0">
              <a:lnSpc>
                <a:spcPct val="100000"/>
              </a:lnSpc>
              <a:spcBef>
                <a:spcPts val="0"/>
              </a:spcBef>
              <a:spcAft>
                <a:spcPts val="0"/>
              </a:spcAft>
              <a:buClr>
                <a:schemeClr val="dk1"/>
              </a:buClr>
              <a:buSzPts val="1200"/>
              <a:buChar char="–"/>
              <a:defRPr sz="1200"/>
            </a:lvl2pPr>
            <a:lvl3pPr marL="1371600" lvl="2" indent="-304800" algn="l" rtl="0">
              <a:lnSpc>
                <a:spcPct val="100000"/>
              </a:lnSpc>
              <a:spcBef>
                <a:spcPts val="0"/>
              </a:spcBef>
              <a:spcAft>
                <a:spcPts val="0"/>
              </a:spcAft>
              <a:buClr>
                <a:schemeClr val="dk1"/>
              </a:buClr>
              <a:buSzPts val="1200"/>
              <a:buChar char="•"/>
              <a:defRPr sz="1200"/>
            </a:lvl3pPr>
            <a:lvl4pPr marL="1828800" lvl="3" indent="-304800" algn="l" rtl="0">
              <a:lnSpc>
                <a:spcPct val="100000"/>
              </a:lnSpc>
              <a:spcBef>
                <a:spcPts val="0"/>
              </a:spcBef>
              <a:spcAft>
                <a:spcPts val="0"/>
              </a:spcAft>
              <a:buClr>
                <a:schemeClr val="dk1"/>
              </a:buClr>
              <a:buSzPts val="1200"/>
              <a:buChar char="–"/>
              <a:defRPr sz="1200"/>
            </a:lvl4pPr>
            <a:lvl5pPr marL="2286000" lvl="4" indent="-304800" algn="l" rtl="0">
              <a:lnSpc>
                <a:spcPct val="100000"/>
              </a:lnSpc>
              <a:spcBef>
                <a:spcPts val="0"/>
              </a:spcBef>
              <a:spcAft>
                <a:spcPts val="0"/>
              </a:spcAft>
              <a:buClr>
                <a:schemeClr val="dk1"/>
              </a:buClr>
              <a:buSzPts val="1200"/>
              <a:buChar char="•"/>
              <a:defRPr sz="1200"/>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00" name="Google Shape;300;g7dfa0a0a74_0_1054"/>
          <p:cNvSpPr txBox="1">
            <a:spLocks noGrp="1"/>
          </p:cNvSpPr>
          <p:nvPr>
            <p:ph type="body" idx="3"/>
          </p:nvPr>
        </p:nvSpPr>
        <p:spPr>
          <a:xfrm>
            <a:off x="0" y="4403825"/>
            <a:ext cx="2046300" cy="230700"/>
          </a:xfrm>
          <a:prstGeom prst="rect">
            <a:avLst/>
          </a:prstGeom>
          <a:noFill/>
          <a:ln>
            <a:noFill/>
          </a:ln>
        </p:spPr>
        <p:txBody>
          <a:bodyPr spcFirstLastPara="1" wrap="square" lIns="64000" tIns="0" rIns="0" bIns="0" anchor="b" anchorCtr="0">
            <a:noAutofit/>
          </a:bodyPr>
          <a:lstStyle>
            <a:lvl1pPr marL="457200" lvl="0" indent="-260350" algn="l" rtl="0">
              <a:lnSpc>
                <a:spcPct val="100000"/>
              </a:lnSpc>
              <a:spcBef>
                <a:spcPts val="100"/>
              </a:spcBef>
              <a:spcAft>
                <a:spcPts val="0"/>
              </a:spcAft>
              <a:buClr>
                <a:schemeClr val="dk1"/>
              </a:buClr>
              <a:buSzPts val="500"/>
              <a:buFont typeface="Rockwell"/>
              <a:buAutoNum type="arabicParenR"/>
              <a:defRPr sz="500">
                <a:solidFill>
                  <a:schemeClr val="dk1"/>
                </a:solidFill>
              </a:defRPr>
            </a:lvl1pPr>
            <a:lvl2pPr marL="914400" lvl="1" indent="-260350" algn="l" rtl="0">
              <a:lnSpc>
                <a:spcPct val="100000"/>
              </a:lnSpc>
              <a:spcBef>
                <a:spcPts val="200"/>
              </a:spcBef>
              <a:spcAft>
                <a:spcPts val="0"/>
              </a:spcAft>
              <a:buClr>
                <a:schemeClr val="dk1"/>
              </a:buClr>
              <a:buSzPts val="500"/>
              <a:buChar char="–"/>
              <a:defRPr sz="500"/>
            </a:lvl2pPr>
            <a:lvl3pPr marL="1371600" lvl="2" indent="-260350" algn="l" rtl="0">
              <a:lnSpc>
                <a:spcPct val="100000"/>
              </a:lnSpc>
              <a:spcBef>
                <a:spcPts val="200"/>
              </a:spcBef>
              <a:spcAft>
                <a:spcPts val="0"/>
              </a:spcAft>
              <a:buClr>
                <a:schemeClr val="dk1"/>
              </a:buClr>
              <a:buSzPts val="500"/>
              <a:buChar char="•"/>
              <a:defRPr sz="500"/>
            </a:lvl3pPr>
            <a:lvl4pPr marL="1828800" lvl="3" indent="-260350" algn="l" rtl="0">
              <a:lnSpc>
                <a:spcPct val="100000"/>
              </a:lnSpc>
              <a:spcBef>
                <a:spcPts val="200"/>
              </a:spcBef>
              <a:spcAft>
                <a:spcPts val="0"/>
              </a:spcAft>
              <a:buClr>
                <a:schemeClr val="dk1"/>
              </a:buClr>
              <a:buSzPts val="500"/>
              <a:buChar char="–"/>
              <a:defRPr sz="500"/>
            </a:lvl4pPr>
            <a:lvl5pPr marL="2286000" lvl="4" indent="-260350" algn="l" rtl="0">
              <a:lnSpc>
                <a:spcPct val="100000"/>
              </a:lnSpc>
              <a:spcBef>
                <a:spcPts val="200"/>
              </a:spcBef>
              <a:spcAft>
                <a:spcPts val="0"/>
              </a:spcAft>
              <a:buClr>
                <a:schemeClr val="dk1"/>
              </a:buClr>
              <a:buSzPts val="500"/>
              <a:buChar char="•"/>
              <a:defRPr sz="500"/>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01" name="Google Shape;301;g7dfa0a0a74_0_1054"/>
          <p:cNvSpPr txBox="1">
            <a:spLocks noGrp="1"/>
          </p:cNvSpPr>
          <p:nvPr>
            <p:ph type="body" idx="4"/>
          </p:nvPr>
        </p:nvSpPr>
        <p:spPr>
          <a:xfrm>
            <a:off x="4111256" y="4598895"/>
            <a:ext cx="2289600" cy="201600"/>
          </a:xfrm>
          <a:prstGeom prst="rect">
            <a:avLst/>
          </a:prstGeom>
          <a:noFill/>
          <a:ln>
            <a:noFill/>
          </a:ln>
        </p:spPr>
        <p:txBody>
          <a:bodyPr spcFirstLastPara="1" wrap="square" lIns="0" tIns="0" rIns="64000" bIns="45700" anchor="b" anchorCtr="0">
            <a:noAutofit/>
          </a:bodyPr>
          <a:lstStyle>
            <a:lvl1pPr marL="457200" lvl="0" indent="-228600" algn="l" rtl="0">
              <a:lnSpc>
                <a:spcPct val="100000"/>
              </a:lnSpc>
              <a:spcBef>
                <a:spcPts val="200"/>
              </a:spcBef>
              <a:spcAft>
                <a:spcPts val="0"/>
              </a:spcAft>
              <a:buClr>
                <a:schemeClr val="dk1"/>
              </a:buClr>
              <a:buSzPts val="500"/>
              <a:buNone/>
              <a:defRPr sz="500">
                <a:solidFill>
                  <a:schemeClr val="dk1"/>
                </a:solidFill>
              </a:defRPr>
            </a:lvl1pPr>
            <a:lvl2pPr marL="914400" lvl="1" indent="-228600" algn="l" rtl="0">
              <a:lnSpc>
                <a:spcPct val="100000"/>
              </a:lnSpc>
              <a:spcBef>
                <a:spcPts val="200"/>
              </a:spcBef>
              <a:spcAft>
                <a:spcPts val="0"/>
              </a:spcAft>
              <a:buClr>
                <a:schemeClr val="dk1"/>
              </a:buClr>
              <a:buSzPts val="500"/>
              <a:buNone/>
              <a:defRPr sz="500"/>
            </a:lvl2pPr>
            <a:lvl3pPr marL="1371600" lvl="2" indent="-228600" algn="l" rtl="0">
              <a:lnSpc>
                <a:spcPct val="100000"/>
              </a:lnSpc>
              <a:spcBef>
                <a:spcPts val="200"/>
              </a:spcBef>
              <a:spcAft>
                <a:spcPts val="0"/>
              </a:spcAft>
              <a:buClr>
                <a:schemeClr val="dk1"/>
              </a:buClr>
              <a:buSzPts val="500"/>
              <a:buNone/>
              <a:defRPr sz="500"/>
            </a:lvl3pPr>
            <a:lvl4pPr marL="1828800" lvl="3" indent="-228600" algn="l" rtl="0">
              <a:lnSpc>
                <a:spcPct val="100000"/>
              </a:lnSpc>
              <a:spcBef>
                <a:spcPts val="200"/>
              </a:spcBef>
              <a:spcAft>
                <a:spcPts val="0"/>
              </a:spcAft>
              <a:buClr>
                <a:schemeClr val="dk1"/>
              </a:buClr>
              <a:buSzPts val="500"/>
              <a:buNone/>
              <a:defRPr sz="500"/>
            </a:lvl4pPr>
            <a:lvl5pPr marL="2286000" lvl="4" indent="-228600" algn="l" rtl="0">
              <a:lnSpc>
                <a:spcPct val="100000"/>
              </a:lnSpc>
              <a:spcBef>
                <a:spcPts val="200"/>
              </a:spcBef>
              <a:spcAft>
                <a:spcPts val="0"/>
              </a:spcAft>
              <a:buClr>
                <a:schemeClr val="dk1"/>
              </a:buClr>
              <a:buSzPts val="500"/>
              <a:buNone/>
              <a:defRPr sz="500"/>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02" name="Google Shape;302;g7dfa0a0a74_0_1054"/>
          <p:cNvSpPr txBox="1"/>
          <p:nvPr/>
        </p:nvSpPr>
        <p:spPr>
          <a:xfrm>
            <a:off x="6163373" y="444101"/>
            <a:ext cx="237300" cy="99900"/>
          </a:xfrm>
          <a:prstGeom prst="rect">
            <a:avLst/>
          </a:prstGeom>
          <a:solidFill>
            <a:schemeClr val="accent5"/>
          </a:solidFill>
          <a:ln>
            <a:noFill/>
          </a:ln>
        </p:spPr>
        <p:txBody>
          <a:bodyPr spcFirstLastPara="1" wrap="square" lIns="0" tIns="0" rIns="45700" bIns="0" anchor="t" anchorCtr="0">
            <a:noAutofit/>
          </a:bodyPr>
          <a:lstStyle/>
          <a:p>
            <a:pPr marL="0" marR="0" lvl="0" indent="0" algn="r" rtl="0">
              <a:spcBef>
                <a:spcPts val="0"/>
              </a:spcBef>
              <a:spcAft>
                <a:spcPts val="0"/>
              </a:spcAft>
              <a:buNone/>
            </a:pPr>
            <a:fld id="{00000000-1234-1234-1234-123412341234}" type="slidenum">
              <a:rPr lang="en-US" sz="650">
                <a:solidFill>
                  <a:schemeClr val="lt1"/>
                </a:solidFill>
                <a:latin typeface="Rockwell"/>
                <a:ea typeface="Rockwell"/>
                <a:cs typeface="Rockwell"/>
                <a:sym typeface="Rockwell"/>
              </a:rPr>
              <a:t>‹#›</a:t>
            </a:fld>
            <a:endParaRPr sz="65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244638005"/>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 name="Green box - decorative">
            <a:extLst>
              <a:ext uri="{FF2B5EF4-FFF2-40B4-BE49-F238E27FC236}">
                <a16:creationId xmlns:a16="http://schemas.microsoft.com/office/drawing/2014/main" id="{1D104BDC-80F7-4778-8E31-E2300AB0DF3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Blue box - decorative">
            <a:extLs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5" name="Line - decorative">
            <a:extLs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0095F-A640-4159-ADB3-CC9CCCCF5B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60068" y="761673"/>
            <a:ext cx="2562920" cy="1922189"/>
          </a:xfrm>
          <a:prstGeom prst="rect">
            <a:avLst/>
          </a:prstGeom>
          <a:ln w="12700">
            <a:solidFill>
              <a:schemeClr val="accent1"/>
            </a:solidFill>
          </a:ln>
        </p:spPr>
      </p:pic>
      <p:grpSp>
        <p:nvGrpSpPr>
          <p:cNvPr id="8" name="Group 7">
            <a:extLst>
              <a:ext uri="{FF2B5EF4-FFF2-40B4-BE49-F238E27FC236}">
                <a16:creationId xmlns:a16="http://schemas.microsoft.com/office/drawing/2014/main" id="{210BEFC0-2498-4C5F-98B1-879502EBFC35}"/>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7" name="Rectangle 6">
              <a:extLst>
                <a:ext uri="{FF2B5EF4-FFF2-40B4-BE49-F238E27FC236}">
                  <a16:creationId xmlns:a16="http://schemas.microsoft.com/office/drawing/2014/main" id="{9E712EE6-D3F5-4CF5-ACE2-4D5C10E2DF07}"/>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1D3D6F09-2BBC-492F-9F60-DDF10DDAAFE9}"/>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6" name="Picture 5" descr="A screenshot of a cell phone&#10;&#10;Description automatically generated">
              <a:extLst>
                <a:ext uri="{FF2B5EF4-FFF2-40B4-BE49-F238E27FC236}">
                  <a16:creationId xmlns:a16="http://schemas.microsoft.com/office/drawing/2014/main" id="{5F58C39E-E3D5-42A2-A92E-7F2AA5ADE6DD}"/>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27" name="EAB logo">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4" name="Template edition"/>
          <p:cNvSpPr/>
          <p:nvPr userDrawn="1"/>
        </p:nvSpPr>
        <p:spPr bwMode="gray">
          <a:xfrm>
            <a:off x="0" y="-1"/>
            <a:ext cx="6400800" cy="47784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May 2020 </a:t>
            </a:r>
            <a:r>
              <a:rPr lang="en-US" sz="1400" b="1" baseline="0" dirty="0">
                <a:solidFill>
                  <a:schemeClr val="bg1"/>
                </a:solidFill>
              </a:rPr>
              <a:t>Template Edition</a:t>
            </a:r>
            <a:endParaRPr lang="en-US" sz="1400" b="1" dirty="0">
              <a:solidFill>
                <a:schemeClr val="bg1"/>
              </a:solidFill>
            </a:endParaRPr>
          </a:p>
        </p:txBody>
      </p:sp>
      <p:sp>
        <p:nvSpPr>
          <p:cNvPr id="23" name="Slide title"/>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32" name="Bullets"/>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16" name="Save time">
            <a:extLst>
              <a:ext uri="{FF2B5EF4-FFF2-40B4-BE49-F238E27FC236}">
                <a16:creationId xmlns:a16="http://schemas.microsoft.com/office/drawing/2014/main" id="{92AE8C63-C3D4-4756-87F1-4405CF812B58}"/>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20" name="Print format">
            <a:extLst>
              <a:ext uri="{FF2B5EF4-FFF2-40B4-BE49-F238E27FC236}">
                <a16:creationId xmlns:a16="http://schemas.microsoft.com/office/drawing/2014/main" id="{24BE4AAC-BCCD-44CB-9775-0229A35C4384}"/>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12" name="Need help"/>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
        <p:nvSpPr>
          <p:cNvPr id="3" name="TextBox 2">
            <a:extLst>
              <a:ext uri="{FF2B5EF4-FFF2-40B4-BE49-F238E27FC236}">
                <a16:creationId xmlns:a16="http://schemas.microsoft.com/office/drawing/2014/main" id="{192AFEB7-70E7-E440-93F6-F2455C6E4835}"/>
              </a:ext>
            </a:extLst>
          </p:cNvPr>
          <p:cNvSpPr txBox="1"/>
          <p:nvPr userDrawn="1"/>
        </p:nvSpPr>
        <p:spPr>
          <a:xfrm>
            <a:off x="4296427" y="100421"/>
            <a:ext cx="1826561" cy="276999"/>
          </a:xfrm>
          <a:prstGeom prst="rect">
            <a:avLst/>
          </a:prstGeom>
          <a:noFill/>
        </p:spPr>
        <p:txBody>
          <a:bodyPr wrap="square" lIns="0" tIns="0" rIns="0" bIns="0" rtlCol="0">
            <a:spAutoFit/>
          </a:bodyPr>
          <a:lstStyle/>
          <a:p>
            <a:pPr>
              <a:spcBef>
                <a:spcPts val="200"/>
              </a:spcBef>
            </a:pPr>
            <a:r>
              <a:rPr lang="en-US" sz="900" b="1" dirty="0">
                <a:solidFill>
                  <a:schemeClr val="bg1"/>
                </a:solidFill>
              </a:rPr>
              <a:t>Main edits: </a:t>
            </a:r>
            <a:r>
              <a:rPr lang="en-US" sz="900" dirty="0">
                <a:solidFill>
                  <a:schemeClr val="bg1"/>
                </a:solidFill>
              </a:rPr>
              <a:t>updated EAB COVID-19 hot topics one-pager</a:t>
            </a:r>
          </a:p>
        </p:txBody>
      </p:sp>
      <p:sp>
        <p:nvSpPr>
          <p:cNvPr id="21" name="TextBox 20">
            <a:extLst>
              <a:ext uri="{FF2B5EF4-FFF2-40B4-BE49-F238E27FC236}">
                <a16:creationId xmlns:a16="http://schemas.microsoft.com/office/drawing/2014/main" id="{70A56BD2-EC11-EF41-9018-AB04C7BCA76C}"/>
              </a:ext>
              <a:ext uri="{C183D7F6-B498-43B3-948B-1728B52AA6E4}">
                <adec:decorative xmlns:adec="http://schemas.microsoft.com/office/drawing/2017/decorative" val="1"/>
              </a:ext>
            </a:extLst>
          </p:cNvPr>
          <p:cNvSpPr txBox="1"/>
          <p:nvPr userDrawn="1"/>
        </p:nvSpPr>
        <p:spPr bwMode="gray">
          <a:xfrm>
            <a:off x="2694793" y="739605"/>
            <a:ext cx="593015" cy="276999"/>
          </a:xfrm>
          <a:prstGeom prst="rect">
            <a:avLst/>
          </a:prstGeom>
          <a:noFill/>
        </p:spPr>
        <p:txBody>
          <a:bodyPr wrap="square" lIns="0" tIns="0" rIns="0" bIns="0" rtlCol="0">
            <a:spAutoFit/>
          </a:bodyPr>
          <a:lstStyle/>
          <a:p>
            <a:pPr algn="r">
              <a:spcBef>
                <a:spcPts val="500"/>
              </a:spcBef>
            </a:pPr>
            <a:r>
              <a:rPr lang="en-US" sz="900" b="0" dirty="0">
                <a:solidFill>
                  <a:schemeClr val="tx1"/>
                </a:solidFill>
              </a:rPr>
              <a:t>New dark header</a:t>
            </a:r>
          </a:p>
        </p:txBody>
      </p:sp>
      <p:sp>
        <p:nvSpPr>
          <p:cNvPr id="24" name="Isosceles Triangle 14">
            <a:extLst>
              <a:ext uri="{FF2B5EF4-FFF2-40B4-BE49-F238E27FC236}">
                <a16:creationId xmlns:a16="http://schemas.microsoft.com/office/drawing/2014/main" id="{9828690F-6767-C44F-81DA-E38AD83E9885}"/>
              </a:ext>
              <a:ext uri="{C183D7F6-B498-43B3-948B-1728B52AA6E4}">
                <adec:decorative xmlns:adec="http://schemas.microsoft.com/office/drawing/2017/decorative" val="1"/>
              </a:ext>
            </a:extLst>
          </p:cNvPr>
          <p:cNvSpPr/>
          <p:nvPr userDrawn="1"/>
        </p:nvSpPr>
        <p:spPr bwMode="gray">
          <a:xfrm rot="19800000">
            <a:off x="3302612" y="77960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2426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6400800" cy="4778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77291" y="699773"/>
            <a:ext cx="2414245" cy="153888"/>
          </a:xfrm>
          <a:prstGeom prst="rect">
            <a:avLst/>
          </a:prstGeom>
          <a:noFill/>
        </p:spPr>
        <p:txBody>
          <a:bodyPr vert="horz" wrap="square" lIns="0" tIns="0" rIns="0" bIns="0" rtlCol="0">
            <a:spAutoFit/>
          </a:bodyPr>
          <a:lstStyle/>
          <a:p>
            <a:pPr>
              <a:spcBef>
                <a:spcPts val="500"/>
              </a:spcBef>
            </a:pPr>
            <a:r>
              <a:rPr lang="en-US" sz="1000" b="1" dirty="0"/>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276673" y="2377590"/>
            <a:ext cx="300604" cy="307777"/>
            <a:chOff x="553145" y="2965876"/>
            <a:chExt cx="300604" cy="307777"/>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677291" y="2454534"/>
            <a:ext cx="5353994" cy="153888"/>
          </a:xfrm>
          <a:prstGeom prst="rect">
            <a:avLst/>
          </a:prstGeom>
          <a:noFill/>
        </p:spPr>
        <p:txBody>
          <a:bodyPr vert="horz" wrap="square" lIns="0" tIns="0" rIns="0" bIns="0" rtlCol="0">
            <a:spAutoFit/>
          </a:bodyPr>
          <a:lstStyle/>
          <a:p>
            <a:pPr>
              <a:spcBef>
                <a:spcPts val="500"/>
              </a:spcBef>
            </a:pPr>
            <a:r>
              <a:rPr lang="en-US" sz="1000" b="1" dirty="0"/>
              <a:t>EAB Chart Templates Populate Dark to Light </a:t>
            </a:r>
            <a:r>
              <a:rPr lang="en-US" sz="1000" b="0" dirty="0"/>
              <a:t>(see call to action for more info)</a:t>
            </a:r>
            <a:endParaRPr lang="en-US" sz="1000" b="1" dirty="0"/>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779797" y="1174825"/>
            <a:ext cx="1474434" cy="756617"/>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900" dirty="0"/>
              <a:t>Only use 7 main colors (in green boxes)</a:t>
            </a:r>
          </a:p>
          <a:p>
            <a:pPr marL="114300" indent="-114300">
              <a:spcBef>
                <a:spcPts val="500"/>
              </a:spcBef>
              <a:buFont typeface="Arial" panose="020B0604020202020204" pitchFamily="34" charset="0"/>
              <a:buChar char="•"/>
              <a:tabLst/>
            </a:pPr>
            <a:r>
              <a:rPr lang="en-US" sz="900" dirty="0"/>
              <a:t>Do not use these 3 colors; </a:t>
            </a:r>
            <a:r>
              <a:rPr lang="en-US" sz="900" b="0" i="0" dirty="0"/>
              <a:t>exception: charts (see below)</a:t>
            </a:r>
            <a:endParaRPr lang="en-US" sz="900" dirty="0"/>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276673" y="622829"/>
            <a:ext cx="300604" cy="307777"/>
            <a:chOff x="553145" y="2965876"/>
            <a:chExt cx="300604" cy="307777"/>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8481360" y="-1208793"/>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9327171" y="-1208793"/>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0172982" y="-1208793"/>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7635549" y="-1208793"/>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6771156" y="-1208793"/>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324847010"/>
              </p:ext>
            </p:extLst>
          </p:nvPr>
        </p:nvGraphicFramePr>
        <p:xfrm>
          <a:off x="3339053" y="2789560"/>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3665405" y="3255093"/>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3634901" y="3555001"/>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3234906973"/>
              </p:ext>
            </p:extLst>
          </p:nvPr>
        </p:nvGraphicFramePr>
        <p:xfrm>
          <a:off x="604257" y="2731741"/>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3142959" y="2798653"/>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70241381"/>
              </p:ext>
            </p:extLst>
          </p:nvPr>
        </p:nvGraphicFramePr>
        <p:xfrm>
          <a:off x="4997960" y="2775384"/>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4699935" y="2784477"/>
            <a:ext cx="1828800"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726632" y="2753601"/>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712017" y="946056"/>
            <a:ext cx="1946124" cy="1216144"/>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6"/>
              <a:ext cx="1141895" cy="10304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220886"/>
            <a:ext cx="6400800" cy="57971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Directions to install EAB chart templates and convert old files into the new </a:t>
            </a:r>
            <a:br>
              <a:rPr lang="en-US" sz="1000" b="0" dirty="0">
                <a:solidFill>
                  <a:schemeClr val="bg1"/>
                </a:solidFill>
              </a:rPr>
            </a:br>
            <a:r>
              <a:rPr lang="en-US" sz="1000" b="0" dirty="0">
                <a:solidFill>
                  <a:schemeClr val="bg1"/>
                </a:solidFill>
              </a:rPr>
              <a:t>templates are in the PDF here: </a:t>
            </a:r>
            <a:r>
              <a:rPr lang="en-US" sz="1000" b="0" u="sng" dirty="0">
                <a:solidFill>
                  <a:schemeClr val="bg1"/>
                </a:solidFill>
              </a:rPr>
              <a:t>https://</a:t>
            </a:r>
            <a:r>
              <a:rPr lang="en-US" sz="1000" b="0" u="sng" dirty="0" err="1">
                <a:solidFill>
                  <a:schemeClr val="bg1"/>
                </a:solidFill>
              </a:rPr>
              <a:t>eab.box.com</a:t>
            </a:r>
            <a:r>
              <a:rPr lang="en-US" sz="1000" b="0" u="sng" dirty="0">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608552" y="4357047"/>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4644332" y="1174207"/>
            <a:ext cx="1386953" cy="820738"/>
          </a:xfrm>
          <a:prstGeom prst="rect">
            <a:avLst/>
          </a:prstGeom>
          <a:noFill/>
        </p:spPr>
        <p:txBody>
          <a:bodyPr vert="horz" wrap="square" lIns="0" tIns="0" rIns="0" bIns="0" rtlCol="0">
            <a:spAutoFit/>
          </a:bodyPr>
          <a:lstStyle/>
          <a:p>
            <a:pPr>
              <a:spcBef>
                <a:spcPts val="500"/>
              </a:spcBef>
            </a:pPr>
            <a:r>
              <a:rPr lang="en-US" sz="900" b="1" dirty="0"/>
              <a:t>Text Colors</a:t>
            </a:r>
          </a:p>
          <a:p>
            <a:pPr marL="114300" indent="-114300">
              <a:spcBef>
                <a:spcPts val="500"/>
              </a:spcBef>
              <a:buFont typeface="Arial" panose="020B0604020202020204" pitchFamily="34" charset="0"/>
              <a:buChar char="•"/>
              <a:tabLst/>
            </a:pPr>
            <a:r>
              <a:rPr lang="en-US" sz="900" b="1" dirty="0"/>
              <a:t>ALL </a:t>
            </a:r>
            <a:r>
              <a:rPr lang="en-US" sz="900" dirty="0"/>
              <a:t>text is dark gray</a:t>
            </a:r>
          </a:p>
          <a:p>
            <a:pPr marL="114300" indent="-114300">
              <a:spcBef>
                <a:spcPts val="500"/>
              </a:spcBef>
              <a:buFont typeface="Arial" panose="020B0604020202020204" pitchFamily="34" charset="0"/>
              <a:buChar char="•"/>
              <a:tabLst/>
            </a:pPr>
            <a:r>
              <a:rPr lang="en-US" sz="900" b="1" dirty="0"/>
              <a:t>Exception: </a:t>
            </a:r>
            <a:r>
              <a:rPr lang="en-US" sz="900" dirty="0"/>
              <a:t>large data numbers are orange or blue</a:t>
            </a:r>
          </a:p>
        </p:txBody>
      </p:sp>
    </p:spTree>
    <p:custDataLst>
      <p:tags r:id="rId1"/>
    </p:custDataLst>
    <p:extLst>
      <p:ext uri="{BB962C8B-B14F-4D97-AF65-F5344CB8AC3E}">
        <p14:creationId xmlns:p14="http://schemas.microsoft.com/office/powerpoint/2010/main" val="1279783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1984534850"/>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1,700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4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246621255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1,700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4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334040467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6382811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256122190"/>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765025279"/>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736371978"/>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372973575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78716043"/>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2830854470"/>
      </p:ext>
    </p:extLst>
  </p:cSld>
  <p:clrMapOvr>
    <a:masterClrMapping/>
  </p:clrMapOvr>
  <p:extLst>
    <p:ext uri="{DCECCB84-F9BA-43D5-87BE-67443E8EF086}">
      <p15:sldGuideLst xmlns:p15="http://schemas.microsoft.com/office/powerpoint/2012/main">
        <p15:guide id="1" pos="234">
          <p15:clr>
            <a:srgbClr val="FBAE40"/>
          </p15:clr>
        </p15:guide>
        <p15:guide id="2" orient="horz" pos="2591">
          <p15:clr>
            <a:srgbClr val="FBAE40"/>
          </p15:clr>
        </p15:guide>
        <p15:guide id="3" orient="horz" pos="273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340253552"/>
      </p:ext>
    </p:extLst>
  </p:cSld>
  <p:clrMapOvr>
    <a:masterClrMapping/>
  </p:clrMapOvr>
  <p:extLst>
    <p:ext uri="{DCECCB84-F9BA-43D5-87BE-67443E8EF086}">
      <p15:sldGuideLst xmlns:p15="http://schemas.microsoft.com/office/powerpoint/2012/main">
        <p15:guide id="1" orient="horz" pos="26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3749882046"/>
      </p:ext>
    </p:extLst>
  </p:cSld>
  <p:clrMapOvr>
    <a:masterClrMapping/>
  </p:clrMapOvr>
  <p:extLst>
    <p:ext uri="{DCECCB84-F9BA-43D5-87BE-67443E8EF086}">
      <p15:sldGuideLst xmlns:p15="http://schemas.microsoft.com/office/powerpoint/2012/main">
        <p15:guide id="1" pos="432">
          <p15:clr>
            <a:srgbClr val="FBAE40"/>
          </p15:clr>
        </p15:guide>
        <p15:guide id="2" orient="horz" pos="195">
          <p15:clr>
            <a:srgbClr val="FBAE40"/>
          </p15:clr>
        </p15:guide>
        <p15:guide id="3" pos="276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41485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16373665"/>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42874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26E5CA-A0BC-4FD4-9AA7-3F69BED2F4CE}"/>
              </a:ext>
              <a:ext uri="{C183D7F6-B498-43B3-948B-1728B52AA6E4}">
                <adec:decorative xmlns:adec="http://schemas.microsoft.com/office/drawing/2017/decorative" val="1"/>
              </a:ext>
            </a:extLst>
          </p:cNvPr>
          <p:cNvGrpSpPr/>
          <p:nvPr userDrawn="1"/>
        </p:nvGrpSpPr>
        <p:grpSpPr>
          <a:xfrm>
            <a:off x="920983" y="3459989"/>
            <a:ext cx="4558834" cy="957891"/>
            <a:chOff x="920983" y="3459989"/>
            <a:chExt cx="4558834" cy="957891"/>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8804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6370073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hyperlink" Target="https://www.eab.com/" TargetMode="Externa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1"/>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74" r:id="rId4"/>
    <p:sldLayoutId id="2147483657" r:id="rId5"/>
    <p:sldLayoutId id="2147483658" r:id="rId6"/>
    <p:sldLayoutId id="2147483659"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 id="2147483676"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1"/>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8247523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edvoy.com/articles/thousands-of-staff-made-redundant-as-uk-universities-struggle-to-cope-with-pandemic-fallou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hyperlink" Target="https://eab.com/research/academic-affairs/toolkit/the-multidisciplinary-reorganization-toolkit/" TargetMode="External"/><Relationship Id="rId13" Type="http://schemas.openxmlformats.org/officeDocument/2006/relationships/hyperlink" Target="https://eab.com/research/enrollment/study/making-the-academy-market-smart/" TargetMode="External"/><Relationship Id="rId18" Type="http://schemas.openxmlformats.org/officeDocument/2006/relationships/hyperlink" Target="https://eab.com/research/business-affairs/study/optimizing-institutional-budget-models/" TargetMode="External"/><Relationship Id="rId3" Type="http://schemas.openxmlformats.org/officeDocument/2006/relationships/hyperlink" Target="https://eab.com/research/academic-affairs/whitepaper/enfranchising-faculty-in-the-new-budget-reality/" TargetMode="External"/><Relationship Id="rId7" Type="http://schemas.openxmlformats.org/officeDocument/2006/relationships/hyperlink" Target="https://eab.com/research/business-affairs/study/rightsizing-the-program-portfolio/" TargetMode="External"/><Relationship Id="rId12" Type="http://schemas.openxmlformats.org/officeDocument/2006/relationships/hyperlink" Target="https://eab.com/research/facilities/study/working-with-academic-leaders-to-improve-space-utilization/" TargetMode="External"/><Relationship Id="rId17" Type="http://schemas.openxmlformats.org/officeDocument/2006/relationships/hyperlink" Target="https://eab.com/research/business-affairs/study/capturing-alternative-revenues/" TargetMode="External"/><Relationship Id="rId2" Type="http://schemas.openxmlformats.org/officeDocument/2006/relationships/notesSlide" Target="../notesSlides/notesSlide7.xml"/><Relationship Id="rId16" Type="http://schemas.openxmlformats.org/officeDocument/2006/relationships/hyperlink" Target="https://eab.com/research/strategy/resource-center/essential-cost-containment-strategies-for-higher-education/#tactics" TargetMode="External"/><Relationship Id="rId1" Type="http://schemas.openxmlformats.org/officeDocument/2006/relationships/slideLayout" Target="../slideLayouts/slideLayout7.xml"/><Relationship Id="rId6" Type="http://schemas.openxmlformats.org/officeDocument/2006/relationships/hyperlink" Target="https://eab.com/research/academic-affairs/study/academic-vital-signs-study/" TargetMode="External"/><Relationship Id="rId11" Type="http://schemas.openxmlformats.org/officeDocument/2006/relationships/hyperlink" Target="https://eab.com/research/academic-affairs/on-demand-webconference/the-new-academic-program-review-part-i/" TargetMode="External"/><Relationship Id="rId5" Type="http://schemas.openxmlformats.org/officeDocument/2006/relationships/hyperlink" Target="https://eab.com/research/business-affairs/toolkit/new-program-launch-guidebook/" TargetMode="External"/><Relationship Id="rId15" Type="http://schemas.openxmlformats.org/officeDocument/2006/relationships/hyperlink" Target="https://eab.com/research/business-affairs/toolkit/covid-19-administrative-cost-containment-playbook/" TargetMode="External"/><Relationship Id="rId10" Type="http://schemas.openxmlformats.org/officeDocument/2006/relationships/hyperlink" Target="https://eab.com/research/academic-affairs/study/breaking-the-trade-off-between-cost-and-quality-2/" TargetMode="External"/><Relationship Id="rId19" Type="http://schemas.openxmlformats.org/officeDocument/2006/relationships/hyperlink" Target="https://eab.com/research/business-affairs/resource/increasing-central-fungible-dollars/" TargetMode="External"/><Relationship Id="rId4" Type="http://schemas.openxmlformats.org/officeDocument/2006/relationships/hyperlink" Target="https://eab.com/research/academic-affairs/toolkit/the-institutional-capacity-playbook/" TargetMode="External"/><Relationship Id="rId9" Type="http://schemas.openxmlformats.org/officeDocument/2006/relationships/hyperlink" Target="https://eab.com/research/academic-affairs/study/smart-growth/" TargetMode="External"/><Relationship Id="rId14" Type="http://schemas.openxmlformats.org/officeDocument/2006/relationships/hyperlink" Target="https://eab.com/research/business-affairs/study/playbook-for-immediate-labor-saving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8C47-FC92-4ED9-9407-6FADD23EADFC}"/>
              </a:ext>
            </a:extLst>
          </p:cNvPr>
          <p:cNvSpPr>
            <a:spLocks noGrp="1"/>
          </p:cNvSpPr>
          <p:nvPr>
            <p:ph type="title"/>
          </p:nvPr>
        </p:nvSpPr>
        <p:spPr>
          <a:xfrm>
            <a:off x="703335" y="2081257"/>
            <a:ext cx="4132682" cy="346249"/>
          </a:xfrm>
        </p:spPr>
        <p:txBody>
          <a:bodyPr/>
          <a:lstStyle/>
          <a:p>
            <a:r>
              <a:rPr lang="en-US" dirty="0"/>
              <a:t>Financial Sustainability</a:t>
            </a:r>
          </a:p>
        </p:txBody>
      </p:sp>
      <p:sp>
        <p:nvSpPr>
          <p:cNvPr id="3" name="Text Placeholder 2">
            <a:extLst>
              <a:ext uri="{FF2B5EF4-FFF2-40B4-BE49-F238E27FC236}">
                <a16:creationId xmlns:a16="http://schemas.microsoft.com/office/drawing/2014/main" id="{560A75A2-AD85-478E-975C-B2019ED00C1D}"/>
              </a:ext>
            </a:extLst>
          </p:cNvPr>
          <p:cNvSpPr>
            <a:spLocks noGrp="1"/>
          </p:cNvSpPr>
          <p:nvPr>
            <p:ph type="body" sz="quarter" idx="13"/>
          </p:nvPr>
        </p:nvSpPr>
        <p:spPr>
          <a:xfrm>
            <a:off x="703334" y="2500526"/>
            <a:ext cx="4853900" cy="338554"/>
          </a:xfrm>
        </p:spPr>
        <p:txBody>
          <a:bodyPr/>
          <a:lstStyle/>
          <a:p>
            <a:r>
              <a:rPr lang="en-US" dirty="0"/>
              <a:t>An Academic Opportunity Assessment to Ensure We Are Using Our Resources As Well As Possible</a:t>
            </a:r>
          </a:p>
        </p:txBody>
      </p:sp>
      <p:sp>
        <p:nvSpPr>
          <p:cNvPr id="5" name="Text Placeholder 2">
            <a:extLst>
              <a:ext uri="{FF2B5EF4-FFF2-40B4-BE49-F238E27FC236}">
                <a16:creationId xmlns:a16="http://schemas.microsoft.com/office/drawing/2014/main" id="{B43ABC53-2CA2-44D7-AD61-D634FE329338}"/>
              </a:ext>
            </a:extLst>
          </p:cNvPr>
          <p:cNvSpPr txBox="1">
            <a:spLocks/>
          </p:cNvSpPr>
          <p:nvPr/>
        </p:nvSpPr>
        <p:spPr bwMode="gray">
          <a:xfrm>
            <a:off x="1179756" y="3072217"/>
            <a:ext cx="3353607" cy="661720"/>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100" kern="1200" baseline="0">
                <a:solidFill>
                  <a:schemeClr val="bg1"/>
                </a:solidFill>
                <a:latin typeface="+mn-lt"/>
                <a:ea typeface="+mn-ea"/>
                <a:cs typeface="+mn-cs"/>
              </a:defRPr>
            </a:lvl1pPr>
            <a:lvl2pPr marL="114300" indent="0" algn="l" defTabSz="480060" rtl="0" eaLnBrk="1" latinLnBrk="0" hangingPunct="1">
              <a:lnSpc>
                <a:spcPct val="100000"/>
              </a:lnSpc>
              <a:spcBef>
                <a:spcPts val="500"/>
              </a:spcBef>
              <a:buClrTx/>
              <a:buFont typeface="Verdana" panose="020B0604030504040204" pitchFamily="34" charset="0"/>
              <a:buNone/>
              <a:defRPr sz="1100" kern="1200">
                <a:solidFill>
                  <a:schemeClr val="accent1"/>
                </a:solidFill>
                <a:latin typeface="+mn-lt"/>
                <a:ea typeface="+mn-ea"/>
                <a:cs typeface="+mn-cs"/>
              </a:defRPr>
            </a:lvl2pPr>
            <a:lvl3pPr marL="228600" indent="0" algn="l" defTabSz="480060" rtl="0" eaLnBrk="1" latinLnBrk="0" hangingPunct="1">
              <a:lnSpc>
                <a:spcPct val="100000"/>
              </a:lnSpc>
              <a:spcBef>
                <a:spcPts val="500"/>
              </a:spcBef>
              <a:buClrTx/>
              <a:buFont typeface="Arial" panose="020B0604020202020204" pitchFamily="34" charset="0"/>
              <a:buNone/>
              <a:defRPr sz="1100" kern="1200">
                <a:solidFill>
                  <a:schemeClr val="accent1"/>
                </a:solidFill>
                <a:latin typeface="+mn-lt"/>
                <a:ea typeface="+mn-ea"/>
                <a:cs typeface="+mn-cs"/>
              </a:defRPr>
            </a:lvl3pPr>
            <a:lvl4pPr marL="342900" indent="0" algn="l" defTabSz="480060" rtl="0" eaLnBrk="1" latinLnBrk="0" hangingPunct="1">
              <a:lnSpc>
                <a:spcPct val="100000"/>
              </a:lnSpc>
              <a:spcBef>
                <a:spcPts val="500"/>
              </a:spcBef>
              <a:buFont typeface="Verdana" panose="020B0604030504040204" pitchFamily="34" charset="0"/>
              <a:buNone/>
              <a:defRPr sz="1100" kern="1200">
                <a:solidFill>
                  <a:schemeClr val="accent1"/>
                </a:solidFill>
                <a:latin typeface="+mn-lt"/>
                <a:ea typeface="+mn-ea"/>
                <a:cs typeface="+mn-cs"/>
              </a:defRPr>
            </a:lvl4pPr>
            <a:lvl5pPr marL="457200" indent="0" algn="l" defTabSz="480060" rtl="0" eaLnBrk="1" latinLnBrk="0" hangingPunct="1">
              <a:lnSpc>
                <a:spcPct val="100000"/>
              </a:lnSpc>
              <a:spcBef>
                <a:spcPts val="500"/>
              </a:spcBef>
              <a:buFont typeface="Arial" panose="020B0604020202020204" pitchFamily="34" charset="0"/>
              <a:buNone/>
              <a:defRPr sz="1100" kern="1200" baseline="0">
                <a:solidFill>
                  <a:schemeClr val="accent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en-US" i="1" dirty="0"/>
              <a:t>Challenging Times for Higher Education</a:t>
            </a:r>
          </a:p>
          <a:p>
            <a:pPr marL="171450" indent="-171450">
              <a:spcAft>
                <a:spcPts val="600"/>
              </a:spcAft>
              <a:buFont typeface="Arial" panose="020B0604020202020204" pitchFamily="34" charset="0"/>
              <a:buChar char="•"/>
            </a:pPr>
            <a:r>
              <a:rPr lang="en-US" i="1" dirty="0"/>
              <a:t>Focusing on Academic Affairs</a:t>
            </a:r>
          </a:p>
          <a:p>
            <a:pPr marL="171450" indent="-171450">
              <a:spcAft>
                <a:spcPts val="600"/>
              </a:spcAft>
              <a:buFont typeface="Arial" panose="020B0604020202020204" pitchFamily="34" charset="0"/>
              <a:buChar char="•"/>
            </a:pPr>
            <a:r>
              <a:rPr lang="en-US" i="1" dirty="0"/>
              <a:t>Timeline and Work Plan </a:t>
            </a:r>
          </a:p>
        </p:txBody>
      </p:sp>
      <p:sp>
        <p:nvSpPr>
          <p:cNvPr id="7" name="Text Placeholder 6">
            <a:extLst>
              <a:ext uri="{FF2B5EF4-FFF2-40B4-BE49-F238E27FC236}">
                <a16:creationId xmlns:a16="http://schemas.microsoft.com/office/drawing/2014/main" id="{F38EA539-5E74-4E13-B0C4-110BC3D0FFEE}"/>
              </a:ext>
            </a:extLst>
          </p:cNvPr>
          <p:cNvSpPr>
            <a:spLocks noGrp="1"/>
          </p:cNvSpPr>
          <p:nvPr>
            <p:ph type="body" sz="quarter" idx="14"/>
          </p:nvPr>
        </p:nvSpPr>
        <p:spPr>
          <a:xfrm>
            <a:off x="3986011" y="4228343"/>
            <a:ext cx="2169174" cy="138499"/>
          </a:xfrm>
        </p:spPr>
        <p:txBody>
          <a:bodyPr/>
          <a:lstStyle/>
          <a:p>
            <a:r>
              <a:rPr lang="en-US" dirty="0"/>
              <a:t>UK and Ireland</a:t>
            </a:r>
          </a:p>
        </p:txBody>
      </p:sp>
    </p:spTree>
    <p:extLst>
      <p:ext uri="{BB962C8B-B14F-4D97-AF65-F5344CB8AC3E}">
        <p14:creationId xmlns:p14="http://schemas.microsoft.com/office/powerpoint/2010/main" val="398590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D2392-3988-4C15-BD70-B9A96CE459F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998540E0-53A4-482C-AEC9-BEBF5BF9871A}"/>
              </a:ext>
            </a:extLst>
          </p:cNvPr>
          <p:cNvSpPr>
            <a:spLocks noGrp="1"/>
          </p:cNvSpPr>
          <p:nvPr>
            <p:ph type="title"/>
          </p:nvPr>
        </p:nvSpPr>
        <p:spPr/>
        <p:txBody>
          <a:bodyPr/>
          <a:lstStyle/>
          <a:p>
            <a:r>
              <a:rPr lang="en-US" dirty="0"/>
              <a:t>The Role of the Implementation Leader</a:t>
            </a:r>
          </a:p>
        </p:txBody>
      </p:sp>
      <p:sp>
        <p:nvSpPr>
          <p:cNvPr id="4" name="Text Placeholder 3">
            <a:extLst>
              <a:ext uri="{FF2B5EF4-FFF2-40B4-BE49-F238E27FC236}">
                <a16:creationId xmlns:a16="http://schemas.microsoft.com/office/drawing/2014/main" id="{AC98F01A-4FB0-4EB9-8733-894503C46694}"/>
              </a:ext>
            </a:extLst>
          </p:cNvPr>
          <p:cNvSpPr>
            <a:spLocks noGrp="1"/>
          </p:cNvSpPr>
          <p:nvPr>
            <p:ph type="body" sz="quarter" idx="15"/>
          </p:nvPr>
        </p:nvSpPr>
        <p:spPr/>
        <p:txBody>
          <a:bodyPr/>
          <a:lstStyle/>
          <a:p>
            <a:endParaRPr lang="en-US"/>
          </a:p>
        </p:txBody>
      </p:sp>
      <p:sp>
        <p:nvSpPr>
          <p:cNvPr id="12" name="Chevron 7">
            <a:extLst>
              <a:ext uri="{FF2B5EF4-FFF2-40B4-BE49-F238E27FC236}">
                <a16:creationId xmlns:a16="http://schemas.microsoft.com/office/drawing/2014/main" id="{CCC7FF63-642F-40C8-BA54-B99B55D2D15A}"/>
              </a:ext>
            </a:extLst>
          </p:cNvPr>
          <p:cNvSpPr/>
          <p:nvPr/>
        </p:nvSpPr>
        <p:spPr bwMode="gray">
          <a:xfrm>
            <a:off x="293749" y="1616052"/>
            <a:ext cx="1986096" cy="356616"/>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rPr>
              <a:t>Engage Stakeholders</a:t>
            </a:r>
          </a:p>
        </p:txBody>
      </p:sp>
      <p:sp>
        <p:nvSpPr>
          <p:cNvPr id="13" name="Chevron 8">
            <a:extLst>
              <a:ext uri="{FF2B5EF4-FFF2-40B4-BE49-F238E27FC236}">
                <a16:creationId xmlns:a16="http://schemas.microsoft.com/office/drawing/2014/main" id="{30EB5EE5-1751-4CD8-8272-009AEC503659}"/>
              </a:ext>
            </a:extLst>
          </p:cNvPr>
          <p:cNvSpPr/>
          <p:nvPr/>
        </p:nvSpPr>
        <p:spPr bwMode="gray">
          <a:xfrm>
            <a:off x="2217777" y="1616052"/>
            <a:ext cx="1983640" cy="356616"/>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rPr>
              <a:t>Spearhead Opportunity Assessment</a:t>
            </a:r>
          </a:p>
        </p:txBody>
      </p:sp>
      <p:sp>
        <p:nvSpPr>
          <p:cNvPr id="14" name="Chevron 9">
            <a:extLst>
              <a:ext uri="{FF2B5EF4-FFF2-40B4-BE49-F238E27FC236}">
                <a16:creationId xmlns:a16="http://schemas.microsoft.com/office/drawing/2014/main" id="{A7EF60B9-5615-4C09-93C9-76DF40E9317E}"/>
              </a:ext>
            </a:extLst>
          </p:cNvPr>
          <p:cNvSpPr/>
          <p:nvPr/>
        </p:nvSpPr>
        <p:spPr bwMode="gray">
          <a:xfrm>
            <a:off x="4139349" y="1616052"/>
            <a:ext cx="1983640" cy="356616"/>
          </a:xfrm>
          <a:prstGeom prst="chevron">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rPr>
              <a:t>Share Results</a:t>
            </a:r>
          </a:p>
        </p:txBody>
      </p:sp>
      <p:sp>
        <p:nvSpPr>
          <p:cNvPr id="16" name="Text Placeholder 31">
            <a:extLst>
              <a:ext uri="{FF2B5EF4-FFF2-40B4-BE49-F238E27FC236}">
                <a16:creationId xmlns:a16="http://schemas.microsoft.com/office/drawing/2014/main" id="{1420C156-910A-422D-A20A-753402698A7E}"/>
              </a:ext>
            </a:extLst>
          </p:cNvPr>
          <p:cNvSpPr txBox="1">
            <a:spLocks/>
          </p:cNvSpPr>
          <p:nvPr/>
        </p:nvSpPr>
        <p:spPr bwMode="gray">
          <a:xfrm>
            <a:off x="358273" y="2106396"/>
            <a:ext cx="1859504" cy="130035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Secure Support</a:t>
            </a:r>
          </a:p>
          <a:p>
            <a:r>
              <a:rPr lang="en-US" sz="900" dirty="0"/>
              <a:t>Solicit feedback from campus leaders</a:t>
            </a:r>
          </a:p>
          <a:p>
            <a:r>
              <a:rPr lang="en-US" sz="900" dirty="0"/>
              <a:t>Motivate action from contributors across campus</a:t>
            </a:r>
          </a:p>
          <a:p>
            <a:r>
              <a:rPr lang="en-US" sz="900" dirty="0"/>
              <a:t>Address questions and concerns about purpose and implications of collaborative</a:t>
            </a:r>
          </a:p>
        </p:txBody>
      </p:sp>
      <p:sp>
        <p:nvSpPr>
          <p:cNvPr id="17" name="Text Placeholder 31">
            <a:extLst>
              <a:ext uri="{FF2B5EF4-FFF2-40B4-BE49-F238E27FC236}">
                <a16:creationId xmlns:a16="http://schemas.microsoft.com/office/drawing/2014/main" id="{8ABF38A0-CBCE-47B6-99AF-657DD653437F}"/>
              </a:ext>
            </a:extLst>
          </p:cNvPr>
          <p:cNvSpPr txBox="1">
            <a:spLocks/>
          </p:cNvSpPr>
          <p:nvPr/>
        </p:nvSpPr>
        <p:spPr bwMode="gray">
          <a:xfrm>
            <a:off x="2279846" y="2106396"/>
            <a:ext cx="1859504" cy="2056973"/>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Initiate Analyses</a:t>
            </a:r>
          </a:p>
          <a:p>
            <a:r>
              <a:rPr lang="en-US" sz="900" dirty="0"/>
              <a:t>Collect and verify relevant data</a:t>
            </a:r>
          </a:p>
          <a:p>
            <a:r>
              <a:rPr lang="en-US" sz="900" dirty="0"/>
              <a:t>Work with institutional leaders, deans, and department chairs to promote data integrity and consistency</a:t>
            </a:r>
          </a:p>
          <a:p>
            <a:r>
              <a:rPr lang="en-US" sz="900" dirty="0"/>
              <a:t>Consult with campus leaders on appropriate goals and thresholds</a:t>
            </a:r>
          </a:p>
          <a:p>
            <a:r>
              <a:rPr lang="en-US" sz="900" dirty="0"/>
              <a:t>Use EAB templates and tools to conduct analyses to identify available opportunity</a:t>
            </a:r>
          </a:p>
        </p:txBody>
      </p:sp>
      <p:sp>
        <p:nvSpPr>
          <p:cNvPr id="18" name="Text Placeholder 31">
            <a:extLst>
              <a:ext uri="{FF2B5EF4-FFF2-40B4-BE49-F238E27FC236}">
                <a16:creationId xmlns:a16="http://schemas.microsoft.com/office/drawing/2014/main" id="{AB669FD2-92B7-4115-BAD4-2CC3C2B1C820}"/>
              </a:ext>
            </a:extLst>
          </p:cNvPr>
          <p:cNvSpPr txBox="1">
            <a:spLocks/>
          </p:cNvSpPr>
          <p:nvPr/>
        </p:nvSpPr>
        <p:spPr bwMode="gray">
          <a:xfrm>
            <a:off x="4263483" y="2106396"/>
            <a:ext cx="1859506" cy="151323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Initiate Conversations</a:t>
            </a:r>
          </a:p>
          <a:p>
            <a:r>
              <a:rPr lang="en-US" sz="900" dirty="0"/>
              <a:t>Use the insight gained in the collaborative to inform discussions of next steps</a:t>
            </a:r>
          </a:p>
          <a:p>
            <a:r>
              <a:rPr lang="en-US" sz="900" dirty="0"/>
              <a:t>Implementation Leader should support administrator’s communication to campus and provide context for decisions made</a:t>
            </a:r>
          </a:p>
        </p:txBody>
      </p:sp>
      <p:pic>
        <p:nvPicPr>
          <p:cNvPr id="19" name="Picture 18">
            <a:extLst>
              <a:ext uri="{FF2B5EF4-FFF2-40B4-BE49-F238E27FC236}">
                <a16:creationId xmlns:a16="http://schemas.microsoft.com/office/drawing/2014/main" id="{E1C95E5E-DA2D-46DB-8EAD-E46BE9CB1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849629" y="1116943"/>
            <a:ext cx="563079" cy="356616"/>
          </a:xfrm>
          <a:prstGeom prst="rect">
            <a:avLst/>
          </a:prstGeom>
        </p:spPr>
      </p:pic>
      <p:pic>
        <p:nvPicPr>
          <p:cNvPr id="20" name="Picture 19">
            <a:extLst>
              <a:ext uri="{FF2B5EF4-FFF2-40B4-BE49-F238E27FC236}">
                <a16:creationId xmlns:a16="http://schemas.microsoft.com/office/drawing/2014/main" id="{BB81B893-D41B-4B98-9599-23D59AAF3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519" y="1176188"/>
            <a:ext cx="631882" cy="265391"/>
          </a:xfrm>
          <a:prstGeom prst="rect">
            <a:avLst/>
          </a:prstGeom>
        </p:spPr>
      </p:pic>
      <p:pic>
        <p:nvPicPr>
          <p:cNvPr id="21" name="Picture 20">
            <a:extLst>
              <a:ext uri="{FF2B5EF4-FFF2-40B4-BE49-F238E27FC236}">
                <a16:creationId xmlns:a16="http://schemas.microsoft.com/office/drawing/2014/main" id="{286498D4-9F68-474C-B4BC-9FC5F67FC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5212" y="1144208"/>
            <a:ext cx="409979" cy="329350"/>
          </a:xfrm>
          <a:prstGeom prst="rect">
            <a:avLst/>
          </a:prstGeom>
        </p:spPr>
      </p:pic>
    </p:spTree>
    <p:extLst>
      <p:ext uri="{BB962C8B-B14F-4D97-AF65-F5344CB8AC3E}">
        <p14:creationId xmlns:p14="http://schemas.microsoft.com/office/powerpoint/2010/main" val="291989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31B472-4BBF-4B35-AAE6-090D69C465B4}"/>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04BD1C9F-2264-45B7-B0FD-5E2F12148463}"/>
              </a:ext>
            </a:extLst>
          </p:cNvPr>
          <p:cNvSpPr>
            <a:spLocks noGrp="1"/>
          </p:cNvSpPr>
          <p:nvPr>
            <p:ph type="title"/>
          </p:nvPr>
        </p:nvSpPr>
        <p:spPr/>
        <p:txBody>
          <a:bodyPr/>
          <a:lstStyle/>
          <a:p>
            <a:r>
              <a:rPr lang="en-US" dirty="0"/>
              <a:t>Our Expectations From this Work</a:t>
            </a:r>
          </a:p>
        </p:txBody>
      </p:sp>
      <p:sp>
        <p:nvSpPr>
          <p:cNvPr id="5" name="Text Placeholder 4">
            <a:extLst>
              <a:ext uri="{FF2B5EF4-FFF2-40B4-BE49-F238E27FC236}">
                <a16:creationId xmlns:a16="http://schemas.microsoft.com/office/drawing/2014/main" id="{2EB32F74-E02D-4601-B65A-A181CB2BC8E7}"/>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C2FF5CDE-BCE5-4736-B7A6-3303E76C554D}"/>
              </a:ext>
            </a:extLst>
          </p:cNvPr>
          <p:cNvSpPr>
            <a:spLocks noGrp="1"/>
          </p:cNvSpPr>
          <p:nvPr>
            <p:ph type="body" sz="quarter" idx="18"/>
          </p:nvPr>
        </p:nvSpPr>
        <p:spPr/>
        <p:txBody>
          <a:bodyPr/>
          <a:lstStyle/>
          <a:p>
            <a:endParaRPr lang="en-US"/>
          </a:p>
        </p:txBody>
      </p:sp>
      <p:sp>
        <p:nvSpPr>
          <p:cNvPr id="9" name="Text Placeholder 31">
            <a:extLst>
              <a:ext uri="{FF2B5EF4-FFF2-40B4-BE49-F238E27FC236}">
                <a16:creationId xmlns:a16="http://schemas.microsoft.com/office/drawing/2014/main" id="{D1570570-8182-4237-B4C8-4C60E27FC68C}"/>
              </a:ext>
            </a:extLst>
          </p:cNvPr>
          <p:cNvSpPr txBox="1">
            <a:spLocks/>
          </p:cNvSpPr>
          <p:nvPr/>
        </p:nvSpPr>
        <p:spPr bwMode="gray">
          <a:xfrm>
            <a:off x="825688" y="1476630"/>
            <a:ext cx="2374712"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i="1" dirty="0"/>
              <a:t>Identify Where to Focus Our Efforts</a:t>
            </a:r>
          </a:p>
        </p:txBody>
      </p:sp>
      <p:sp>
        <p:nvSpPr>
          <p:cNvPr id="13" name="Text Placeholder 31">
            <a:extLst>
              <a:ext uri="{FF2B5EF4-FFF2-40B4-BE49-F238E27FC236}">
                <a16:creationId xmlns:a16="http://schemas.microsoft.com/office/drawing/2014/main" id="{911FA58E-AF98-407B-BEF7-B697724A6B2E}"/>
              </a:ext>
            </a:extLst>
          </p:cNvPr>
          <p:cNvSpPr txBox="1">
            <a:spLocks/>
          </p:cNvSpPr>
          <p:nvPr/>
        </p:nvSpPr>
        <p:spPr bwMode="gray">
          <a:xfrm>
            <a:off x="3745679" y="1470061"/>
            <a:ext cx="2615822"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i="1" dirty="0"/>
              <a:t>Identify Work Required to Realize Gains</a:t>
            </a:r>
          </a:p>
        </p:txBody>
      </p:sp>
      <p:sp>
        <p:nvSpPr>
          <p:cNvPr id="15" name="Text Placeholder 3">
            <a:extLst>
              <a:ext uri="{FF2B5EF4-FFF2-40B4-BE49-F238E27FC236}">
                <a16:creationId xmlns:a16="http://schemas.microsoft.com/office/drawing/2014/main" id="{B1700653-5A97-4577-AD0F-F52B533382E8}"/>
              </a:ext>
            </a:extLst>
          </p:cNvPr>
          <p:cNvSpPr txBox="1">
            <a:spLocks/>
          </p:cNvSpPr>
          <p:nvPr/>
        </p:nvSpPr>
        <p:spPr bwMode="gray">
          <a:xfrm>
            <a:off x="280195" y="657732"/>
            <a:ext cx="5842794" cy="184653"/>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Goals for the Financial Sustainability Collaborative</a:t>
            </a:r>
          </a:p>
        </p:txBody>
      </p:sp>
      <p:sp>
        <p:nvSpPr>
          <p:cNvPr id="16" name="TextBox 15">
            <a:extLst>
              <a:ext uri="{FF2B5EF4-FFF2-40B4-BE49-F238E27FC236}">
                <a16:creationId xmlns:a16="http://schemas.microsoft.com/office/drawing/2014/main" id="{57B84936-1D47-49F8-97E2-72BBC26B3863}"/>
              </a:ext>
            </a:extLst>
          </p:cNvPr>
          <p:cNvSpPr txBox="1"/>
          <p:nvPr/>
        </p:nvSpPr>
        <p:spPr>
          <a:xfrm>
            <a:off x="1596059" y="2338631"/>
            <a:ext cx="3208682" cy="1557542"/>
          </a:xfrm>
          <a:prstGeom prst="rect">
            <a:avLst/>
          </a:prstGeom>
          <a:noFill/>
          <a:ln>
            <a:solidFill>
              <a:schemeClr val="accent5"/>
            </a:solidFill>
            <a:prstDash val="dash"/>
          </a:ln>
        </p:spPr>
        <p:txBody>
          <a:bodyPr wrap="square">
            <a:spAutoFit/>
          </a:bodyPr>
          <a:lstStyle/>
          <a:p>
            <a:r>
              <a:rPr lang="en-US" sz="1000" dirty="0"/>
              <a:t>Add Specific Goals or Benefits Expected on Your Campus Here</a:t>
            </a:r>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20" name="Group 19">
            <a:extLst>
              <a:ext uri="{FF2B5EF4-FFF2-40B4-BE49-F238E27FC236}">
                <a16:creationId xmlns:a16="http://schemas.microsoft.com/office/drawing/2014/main" id="{0EB70C59-5E1A-48BA-BB8A-2A397F5D8FCD}"/>
              </a:ext>
            </a:extLst>
          </p:cNvPr>
          <p:cNvGrpSpPr/>
          <p:nvPr/>
        </p:nvGrpSpPr>
        <p:grpSpPr bwMode="gray">
          <a:xfrm>
            <a:off x="350189" y="1217999"/>
            <a:ext cx="2205612" cy="374574"/>
            <a:chOff x="2840514" y="2261388"/>
            <a:chExt cx="2683679" cy="455763"/>
          </a:xfrm>
        </p:grpSpPr>
        <p:sp>
          <p:nvSpPr>
            <p:cNvPr id="21" name="Oval 20">
              <a:extLst>
                <a:ext uri="{FF2B5EF4-FFF2-40B4-BE49-F238E27FC236}">
                  <a16:creationId xmlns:a16="http://schemas.microsoft.com/office/drawing/2014/main" id="{33B8464D-BC5D-4B6E-810D-E57F365BC208}"/>
                </a:ext>
              </a:extLst>
            </p:cNvPr>
            <p:cNvSpPr>
              <a:spLocks noChangeAspect="1"/>
            </p:cNvSpPr>
            <p:nvPr/>
          </p:nvSpPr>
          <p:spPr bwMode="gray">
            <a:xfrm>
              <a:off x="2886932" y="2307897"/>
              <a:ext cx="365760" cy="3657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58">
              <a:extLst>
                <a:ext uri="{FF2B5EF4-FFF2-40B4-BE49-F238E27FC236}">
                  <a16:creationId xmlns:a16="http://schemas.microsoft.com/office/drawing/2014/main" id="{C4782D43-DD1B-4666-B5C6-081D8C99B45D}"/>
                </a:ext>
              </a:extLst>
            </p:cNvPr>
            <p:cNvSpPr>
              <a:spLocks noChangeAspect="1"/>
            </p:cNvSpPr>
            <p:nvPr/>
          </p:nvSpPr>
          <p:spPr bwMode="gray">
            <a:xfrm>
              <a:off x="2840514" y="2261388"/>
              <a:ext cx="2683679" cy="455763"/>
            </a:xfrm>
            <a:custGeom>
              <a:avLst/>
              <a:gdLst>
                <a:gd name="connsiteX0" fmla="*/ 214344 w 2282626"/>
                <a:gd name="connsiteY0" fmla="*/ 0 h 457200"/>
                <a:gd name="connsiteX1" fmla="*/ 228600 w 2282626"/>
                <a:gd name="connsiteY1" fmla="*/ 0 h 457200"/>
                <a:gd name="connsiteX2" fmla="*/ 2282626 w 2282626"/>
                <a:gd name="connsiteY2" fmla="*/ 0 h 457200"/>
                <a:gd name="connsiteX3" fmla="*/ 2282626 w 2282626"/>
                <a:gd name="connsiteY3" fmla="*/ 228600 h 457200"/>
                <a:gd name="connsiteX4" fmla="*/ 457200 w 2282626"/>
                <a:gd name="connsiteY4" fmla="*/ 228600 h 457200"/>
                <a:gd name="connsiteX5" fmla="*/ 228600 w 2282626"/>
                <a:gd name="connsiteY5" fmla="*/ 457200 h 457200"/>
                <a:gd name="connsiteX6" fmla="*/ 0 w 2282626"/>
                <a:gd name="connsiteY6" fmla="*/ 228600 h 457200"/>
                <a:gd name="connsiteX7" fmla="*/ 182529 w 2282626"/>
                <a:gd name="connsiteY7" fmla="*/ 4644 h 457200"/>
                <a:gd name="connsiteX8" fmla="*/ 214344 w 2282626"/>
                <a:gd name="connsiteY8" fmla="*/ 1437 h 457200"/>
                <a:gd name="connsiteX9" fmla="*/ 214344 w 2282626"/>
                <a:gd name="connsiteY9" fmla="*/ 1437 h 457200"/>
                <a:gd name="connsiteX0" fmla="*/ 2282626 w 2374066"/>
                <a:gd name="connsiteY0" fmla="*/ 0 h 457200"/>
                <a:gd name="connsiteX1" fmla="*/ 2282626 w 2374066"/>
                <a:gd name="connsiteY1" fmla="*/ 228600 h 457200"/>
                <a:gd name="connsiteX2" fmla="*/ 457200 w 2374066"/>
                <a:gd name="connsiteY2" fmla="*/ 228600 h 457200"/>
                <a:gd name="connsiteX3" fmla="*/ 228600 w 2374066"/>
                <a:gd name="connsiteY3" fmla="*/ 457200 h 457200"/>
                <a:gd name="connsiteX4" fmla="*/ 0 w 2374066"/>
                <a:gd name="connsiteY4" fmla="*/ 228600 h 457200"/>
                <a:gd name="connsiteX5" fmla="*/ 182529 w 2374066"/>
                <a:gd name="connsiteY5" fmla="*/ 4644 h 457200"/>
                <a:gd name="connsiteX6" fmla="*/ 214344 w 2374066"/>
                <a:gd name="connsiteY6" fmla="*/ 1437 h 457200"/>
                <a:gd name="connsiteX7" fmla="*/ 214344 w 2374066"/>
                <a:gd name="connsiteY7" fmla="*/ 1437 h 457200"/>
                <a:gd name="connsiteX8" fmla="*/ 214344 w 2374066"/>
                <a:gd name="connsiteY8" fmla="*/ 0 h 457200"/>
                <a:gd name="connsiteX9" fmla="*/ 228600 w 2374066"/>
                <a:gd name="connsiteY9" fmla="*/ 0 h 457200"/>
                <a:gd name="connsiteX10" fmla="*/ 2374066 w 2374066"/>
                <a:gd name="connsiteY10" fmla="*/ 91440 h 457200"/>
                <a:gd name="connsiteX0" fmla="*/ 2282626 w 2282626"/>
                <a:gd name="connsiteY0" fmla="*/ 93287 h 550487"/>
                <a:gd name="connsiteX1" fmla="*/ 2282626 w 2282626"/>
                <a:gd name="connsiteY1" fmla="*/ 321887 h 550487"/>
                <a:gd name="connsiteX2" fmla="*/ 457200 w 2282626"/>
                <a:gd name="connsiteY2" fmla="*/ 321887 h 550487"/>
                <a:gd name="connsiteX3" fmla="*/ 228600 w 2282626"/>
                <a:gd name="connsiteY3" fmla="*/ 550487 h 550487"/>
                <a:gd name="connsiteX4" fmla="*/ 0 w 2282626"/>
                <a:gd name="connsiteY4" fmla="*/ 321887 h 550487"/>
                <a:gd name="connsiteX5" fmla="*/ 182529 w 2282626"/>
                <a:gd name="connsiteY5" fmla="*/ 97931 h 550487"/>
                <a:gd name="connsiteX6" fmla="*/ 214344 w 2282626"/>
                <a:gd name="connsiteY6" fmla="*/ 94724 h 550487"/>
                <a:gd name="connsiteX7" fmla="*/ 214344 w 2282626"/>
                <a:gd name="connsiteY7" fmla="*/ 94724 h 550487"/>
                <a:gd name="connsiteX8" fmla="*/ 214344 w 2282626"/>
                <a:gd name="connsiteY8" fmla="*/ 93287 h 550487"/>
                <a:gd name="connsiteX9" fmla="*/ 228600 w 2282626"/>
                <a:gd name="connsiteY9" fmla="*/ 93287 h 550487"/>
                <a:gd name="connsiteX10" fmla="*/ 2085891 w 2282626"/>
                <a:gd name="connsiteY10" fmla="*/ 0 h 550487"/>
                <a:gd name="connsiteX0" fmla="*/ 2282626 w 2282626"/>
                <a:gd name="connsiteY0" fmla="*/ 321887 h 550487"/>
                <a:gd name="connsiteX1" fmla="*/ 457200 w 2282626"/>
                <a:gd name="connsiteY1" fmla="*/ 321887 h 550487"/>
                <a:gd name="connsiteX2" fmla="*/ 228600 w 2282626"/>
                <a:gd name="connsiteY2" fmla="*/ 550487 h 550487"/>
                <a:gd name="connsiteX3" fmla="*/ 0 w 2282626"/>
                <a:gd name="connsiteY3" fmla="*/ 321887 h 550487"/>
                <a:gd name="connsiteX4" fmla="*/ 182529 w 2282626"/>
                <a:gd name="connsiteY4" fmla="*/ 97931 h 550487"/>
                <a:gd name="connsiteX5" fmla="*/ 214344 w 2282626"/>
                <a:gd name="connsiteY5" fmla="*/ 94724 h 550487"/>
                <a:gd name="connsiteX6" fmla="*/ 214344 w 2282626"/>
                <a:gd name="connsiteY6" fmla="*/ 94724 h 550487"/>
                <a:gd name="connsiteX7" fmla="*/ 214344 w 2282626"/>
                <a:gd name="connsiteY7" fmla="*/ 93287 h 550487"/>
                <a:gd name="connsiteX8" fmla="*/ 228600 w 2282626"/>
                <a:gd name="connsiteY8" fmla="*/ 93287 h 550487"/>
                <a:gd name="connsiteX9" fmla="*/ 2085891 w 2282626"/>
                <a:gd name="connsiteY9" fmla="*/ 0 h 550487"/>
                <a:gd name="connsiteX0" fmla="*/ 2282626 w 2282626"/>
                <a:gd name="connsiteY0" fmla="*/ 228600 h 457200"/>
                <a:gd name="connsiteX1" fmla="*/ 457200 w 2282626"/>
                <a:gd name="connsiteY1" fmla="*/ 228600 h 457200"/>
                <a:gd name="connsiteX2" fmla="*/ 228600 w 2282626"/>
                <a:gd name="connsiteY2" fmla="*/ 457200 h 457200"/>
                <a:gd name="connsiteX3" fmla="*/ 0 w 2282626"/>
                <a:gd name="connsiteY3" fmla="*/ 228600 h 457200"/>
                <a:gd name="connsiteX4" fmla="*/ 182529 w 2282626"/>
                <a:gd name="connsiteY4" fmla="*/ 4644 h 457200"/>
                <a:gd name="connsiteX5" fmla="*/ 214344 w 2282626"/>
                <a:gd name="connsiteY5" fmla="*/ 1437 h 457200"/>
                <a:gd name="connsiteX6" fmla="*/ 214344 w 2282626"/>
                <a:gd name="connsiteY6" fmla="*/ 1437 h 457200"/>
                <a:gd name="connsiteX7" fmla="*/ 214344 w 2282626"/>
                <a:gd name="connsiteY7" fmla="*/ 0 h 457200"/>
                <a:gd name="connsiteX8" fmla="*/ 228600 w 2282626"/>
                <a:gd name="connsiteY8" fmla="*/ 0 h 457200"/>
                <a:gd name="connsiteX0" fmla="*/ 2282626 w 2282626"/>
                <a:gd name="connsiteY0" fmla="*/ 228600 h 457200"/>
                <a:gd name="connsiteX1" fmla="*/ 457200 w 2282626"/>
                <a:gd name="connsiteY1" fmla="*/ 228600 h 457200"/>
                <a:gd name="connsiteX2" fmla="*/ 228600 w 2282626"/>
                <a:gd name="connsiteY2" fmla="*/ 457200 h 457200"/>
                <a:gd name="connsiteX3" fmla="*/ 0 w 2282626"/>
                <a:gd name="connsiteY3" fmla="*/ 228600 h 457200"/>
                <a:gd name="connsiteX4" fmla="*/ 182529 w 2282626"/>
                <a:gd name="connsiteY4" fmla="*/ 4644 h 457200"/>
                <a:gd name="connsiteX5" fmla="*/ 214344 w 2282626"/>
                <a:gd name="connsiteY5" fmla="*/ 1437 h 457200"/>
                <a:gd name="connsiteX6" fmla="*/ 214344 w 2282626"/>
                <a:gd name="connsiteY6" fmla="*/ 1437 h 457200"/>
                <a:gd name="connsiteX7" fmla="*/ 214344 w 2282626"/>
                <a:gd name="connsiteY7" fmla="*/ 0 h 457200"/>
                <a:gd name="connsiteX0" fmla="*/ 2282626 w 2282626"/>
                <a:gd name="connsiteY0" fmla="*/ 227163 h 455763"/>
                <a:gd name="connsiteX1" fmla="*/ 457200 w 2282626"/>
                <a:gd name="connsiteY1" fmla="*/ 227163 h 455763"/>
                <a:gd name="connsiteX2" fmla="*/ 228600 w 2282626"/>
                <a:gd name="connsiteY2" fmla="*/ 455763 h 455763"/>
                <a:gd name="connsiteX3" fmla="*/ 0 w 2282626"/>
                <a:gd name="connsiteY3" fmla="*/ 227163 h 455763"/>
                <a:gd name="connsiteX4" fmla="*/ 182529 w 2282626"/>
                <a:gd name="connsiteY4" fmla="*/ 3207 h 455763"/>
                <a:gd name="connsiteX5" fmla="*/ 214344 w 2282626"/>
                <a:gd name="connsiteY5" fmla="*/ 0 h 455763"/>
                <a:gd name="connsiteX6" fmla="*/ 214344 w 2282626"/>
                <a:gd name="connsiteY6" fmla="*/ 0 h 455763"/>
                <a:gd name="connsiteX0" fmla="*/ 2683679 w 2683679"/>
                <a:gd name="connsiteY0" fmla="*/ 227164 h 455763"/>
                <a:gd name="connsiteX1" fmla="*/ 457200 w 2683679"/>
                <a:gd name="connsiteY1" fmla="*/ 227163 h 455763"/>
                <a:gd name="connsiteX2" fmla="*/ 228600 w 2683679"/>
                <a:gd name="connsiteY2" fmla="*/ 455763 h 455763"/>
                <a:gd name="connsiteX3" fmla="*/ 0 w 2683679"/>
                <a:gd name="connsiteY3" fmla="*/ 227163 h 455763"/>
                <a:gd name="connsiteX4" fmla="*/ 182529 w 2683679"/>
                <a:gd name="connsiteY4" fmla="*/ 3207 h 455763"/>
                <a:gd name="connsiteX5" fmla="*/ 214344 w 2683679"/>
                <a:gd name="connsiteY5" fmla="*/ 0 h 455763"/>
                <a:gd name="connsiteX6" fmla="*/ 214344 w 2683679"/>
                <a:gd name="connsiteY6" fmla="*/ 0 h 45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3679" h="455763">
                  <a:moveTo>
                    <a:pt x="2683679" y="227164"/>
                  </a:moveTo>
                  <a:lnTo>
                    <a:pt x="457200" y="227163"/>
                  </a:lnTo>
                  <a:cubicBezTo>
                    <a:pt x="457200" y="353415"/>
                    <a:pt x="354852" y="455763"/>
                    <a:pt x="228600" y="455763"/>
                  </a:cubicBezTo>
                  <a:cubicBezTo>
                    <a:pt x="102348" y="455763"/>
                    <a:pt x="0" y="353415"/>
                    <a:pt x="0" y="227163"/>
                  </a:cubicBezTo>
                  <a:cubicBezTo>
                    <a:pt x="0" y="116693"/>
                    <a:pt x="78360" y="24524"/>
                    <a:pt x="182529" y="3207"/>
                  </a:cubicBezTo>
                  <a:lnTo>
                    <a:pt x="214344" y="0"/>
                  </a:lnTo>
                  <a:lnTo>
                    <a:pt x="214344"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3" name="TextBox 22">
            <a:extLst>
              <a:ext uri="{FF2B5EF4-FFF2-40B4-BE49-F238E27FC236}">
                <a16:creationId xmlns:a16="http://schemas.microsoft.com/office/drawing/2014/main" id="{9B431BD2-7639-4954-A5DE-1DBE1E490F21}"/>
              </a:ext>
            </a:extLst>
          </p:cNvPr>
          <p:cNvSpPr txBox="1"/>
          <p:nvPr/>
        </p:nvSpPr>
        <p:spPr bwMode="gray">
          <a:xfrm>
            <a:off x="470452" y="1250689"/>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sp>
        <p:nvSpPr>
          <p:cNvPr id="24" name="TextBox 23">
            <a:extLst>
              <a:ext uri="{FF2B5EF4-FFF2-40B4-BE49-F238E27FC236}">
                <a16:creationId xmlns:a16="http://schemas.microsoft.com/office/drawing/2014/main" id="{6EFA906F-6D5E-4353-A991-007680B31286}"/>
              </a:ext>
            </a:extLst>
          </p:cNvPr>
          <p:cNvSpPr txBox="1"/>
          <p:nvPr/>
        </p:nvSpPr>
        <p:spPr bwMode="gray">
          <a:xfrm>
            <a:off x="812286" y="1226107"/>
            <a:ext cx="1562427" cy="138499"/>
          </a:xfrm>
          <a:prstGeom prst="rect">
            <a:avLst/>
          </a:prstGeom>
          <a:noFill/>
        </p:spPr>
        <p:txBody>
          <a:bodyPr vert="horz" wrap="square" lIns="0" tIns="0" rIns="0" bIns="0" rtlCol="0">
            <a:spAutoFit/>
          </a:bodyPr>
          <a:lstStyle/>
          <a:p>
            <a:pPr>
              <a:spcBef>
                <a:spcPts val="500"/>
              </a:spcBef>
            </a:pPr>
            <a:r>
              <a:rPr lang="en-US" sz="900" b="1" dirty="0"/>
              <a:t>Opportunity Analysis</a:t>
            </a:r>
          </a:p>
        </p:txBody>
      </p:sp>
      <p:grpSp>
        <p:nvGrpSpPr>
          <p:cNvPr id="25" name="Group 24">
            <a:extLst>
              <a:ext uri="{FF2B5EF4-FFF2-40B4-BE49-F238E27FC236}">
                <a16:creationId xmlns:a16="http://schemas.microsoft.com/office/drawing/2014/main" id="{7F57902D-42A7-43CA-9A0A-829CF91086DC}"/>
              </a:ext>
            </a:extLst>
          </p:cNvPr>
          <p:cNvGrpSpPr/>
          <p:nvPr/>
        </p:nvGrpSpPr>
        <p:grpSpPr bwMode="gray">
          <a:xfrm>
            <a:off x="3286662" y="1217999"/>
            <a:ext cx="2205612" cy="374574"/>
            <a:chOff x="3645838" y="1462546"/>
            <a:chExt cx="2205612" cy="374574"/>
          </a:xfrm>
        </p:grpSpPr>
        <p:grpSp>
          <p:nvGrpSpPr>
            <p:cNvPr id="26" name="Group 25">
              <a:extLst>
                <a:ext uri="{FF2B5EF4-FFF2-40B4-BE49-F238E27FC236}">
                  <a16:creationId xmlns:a16="http://schemas.microsoft.com/office/drawing/2014/main" id="{4FC984DD-CA03-4DD9-8742-2BFDEA5D727D}"/>
                </a:ext>
              </a:extLst>
            </p:cNvPr>
            <p:cNvGrpSpPr/>
            <p:nvPr/>
          </p:nvGrpSpPr>
          <p:grpSpPr bwMode="gray">
            <a:xfrm>
              <a:off x="3645838" y="1462546"/>
              <a:ext cx="2205612" cy="374574"/>
              <a:chOff x="2840514" y="2261388"/>
              <a:chExt cx="2683679" cy="455763"/>
            </a:xfrm>
          </p:grpSpPr>
          <p:sp>
            <p:nvSpPr>
              <p:cNvPr id="28" name="Oval 27">
                <a:extLst>
                  <a:ext uri="{FF2B5EF4-FFF2-40B4-BE49-F238E27FC236}">
                    <a16:creationId xmlns:a16="http://schemas.microsoft.com/office/drawing/2014/main" id="{E0E1D5D3-862E-402D-B2E5-2602C976F228}"/>
                  </a:ext>
                </a:extLst>
              </p:cNvPr>
              <p:cNvSpPr>
                <a:spLocks noChangeAspect="1"/>
              </p:cNvSpPr>
              <p:nvPr/>
            </p:nvSpPr>
            <p:spPr bwMode="gray">
              <a:xfrm>
                <a:off x="2886932" y="2307897"/>
                <a:ext cx="365760" cy="3657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Freeform 31">
                <a:extLst>
                  <a:ext uri="{FF2B5EF4-FFF2-40B4-BE49-F238E27FC236}">
                    <a16:creationId xmlns:a16="http://schemas.microsoft.com/office/drawing/2014/main" id="{344D7459-60F2-433E-B98C-908AC8ABB74D}"/>
                  </a:ext>
                </a:extLst>
              </p:cNvPr>
              <p:cNvSpPr>
                <a:spLocks noChangeAspect="1"/>
              </p:cNvSpPr>
              <p:nvPr/>
            </p:nvSpPr>
            <p:spPr bwMode="gray">
              <a:xfrm>
                <a:off x="2840514" y="2261388"/>
                <a:ext cx="2683679" cy="455763"/>
              </a:xfrm>
              <a:custGeom>
                <a:avLst/>
                <a:gdLst>
                  <a:gd name="connsiteX0" fmla="*/ 214344 w 2282626"/>
                  <a:gd name="connsiteY0" fmla="*/ 0 h 457200"/>
                  <a:gd name="connsiteX1" fmla="*/ 228600 w 2282626"/>
                  <a:gd name="connsiteY1" fmla="*/ 0 h 457200"/>
                  <a:gd name="connsiteX2" fmla="*/ 2282626 w 2282626"/>
                  <a:gd name="connsiteY2" fmla="*/ 0 h 457200"/>
                  <a:gd name="connsiteX3" fmla="*/ 2282626 w 2282626"/>
                  <a:gd name="connsiteY3" fmla="*/ 228600 h 457200"/>
                  <a:gd name="connsiteX4" fmla="*/ 457200 w 2282626"/>
                  <a:gd name="connsiteY4" fmla="*/ 228600 h 457200"/>
                  <a:gd name="connsiteX5" fmla="*/ 228600 w 2282626"/>
                  <a:gd name="connsiteY5" fmla="*/ 457200 h 457200"/>
                  <a:gd name="connsiteX6" fmla="*/ 0 w 2282626"/>
                  <a:gd name="connsiteY6" fmla="*/ 228600 h 457200"/>
                  <a:gd name="connsiteX7" fmla="*/ 182529 w 2282626"/>
                  <a:gd name="connsiteY7" fmla="*/ 4644 h 457200"/>
                  <a:gd name="connsiteX8" fmla="*/ 214344 w 2282626"/>
                  <a:gd name="connsiteY8" fmla="*/ 1437 h 457200"/>
                  <a:gd name="connsiteX9" fmla="*/ 214344 w 2282626"/>
                  <a:gd name="connsiteY9" fmla="*/ 1437 h 457200"/>
                  <a:gd name="connsiteX0" fmla="*/ 2282626 w 2374066"/>
                  <a:gd name="connsiteY0" fmla="*/ 0 h 457200"/>
                  <a:gd name="connsiteX1" fmla="*/ 2282626 w 2374066"/>
                  <a:gd name="connsiteY1" fmla="*/ 228600 h 457200"/>
                  <a:gd name="connsiteX2" fmla="*/ 457200 w 2374066"/>
                  <a:gd name="connsiteY2" fmla="*/ 228600 h 457200"/>
                  <a:gd name="connsiteX3" fmla="*/ 228600 w 2374066"/>
                  <a:gd name="connsiteY3" fmla="*/ 457200 h 457200"/>
                  <a:gd name="connsiteX4" fmla="*/ 0 w 2374066"/>
                  <a:gd name="connsiteY4" fmla="*/ 228600 h 457200"/>
                  <a:gd name="connsiteX5" fmla="*/ 182529 w 2374066"/>
                  <a:gd name="connsiteY5" fmla="*/ 4644 h 457200"/>
                  <a:gd name="connsiteX6" fmla="*/ 214344 w 2374066"/>
                  <a:gd name="connsiteY6" fmla="*/ 1437 h 457200"/>
                  <a:gd name="connsiteX7" fmla="*/ 214344 w 2374066"/>
                  <a:gd name="connsiteY7" fmla="*/ 1437 h 457200"/>
                  <a:gd name="connsiteX8" fmla="*/ 214344 w 2374066"/>
                  <a:gd name="connsiteY8" fmla="*/ 0 h 457200"/>
                  <a:gd name="connsiteX9" fmla="*/ 228600 w 2374066"/>
                  <a:gd name="connsiteY9" fmla="*/ 0 h 457200"/>
                  <a:gd name="connsiteX10" fmla="*/ 2374066 w 2374066"/>
                  <a:gd name="connsiteY10" fmla="*/ 91440 h 457200"/>
                  <a:gd name="connsiteX0" fmla="*/ 2282626 w 2282626"/>
                  <a:gd name="connsiteY0" fmla="*/ 93287 h 550487"/>
                  <a:gd name="connsiteX1" fmla="*/ 2282626 w 2282626"/>
                  <a:gd name="connsiteY1" fmla="*/ 321887 h 550487"/>
                  <a:gd name="connsiteX2" fmla="*/ 457200 w 2282626"/>
                  <a:gd name="connsiteY2" fmla="*/ 321887 h 550487"/>
                  <a:gd name="connsiteX3" fmla="*/ 228600 w 2282626"/>
                  <a:gd name="connsiteY3" fmla="*/ 550487 h 550487"/>
                  <a:gd name="connsiteX4" fmla="*/ 0 w 2282626"/>
                  <a:gd name="connsiteY4" fmla="*/ 321887 h 550487"/>
                  <a:gd name="connsiteX5" fmla="*/ 182529 w 2282626"/>
                  <a:gd name="connsiteY5" fmla="*/ 97931 h 550487"/>
                  <a:gd name="connsiteX6" fmla="*/ 214344 w 2282626"/>
                  <a:gd name="connsiteY6" fmla="*/ 94724 h 550487"/>
                  <a:gd name="connsiteX7" fmla="*/ 214344 w 2282626"/>
                  <a:gd name="connsiteY7" fmla="*/ 94724 h 550487"/>
                  <a:gd name="connsiteX8" fmla="*/ 214344 w 2282626"/>
                  <a:gd name="connsiteY8" fmla="*/ 93287 h 550487"/>
                  <a:gd name="connsiteX9" fmla="*/ 228600 w 2282626"/>
                  <a:gd name="connsiteY9" fmla="*/ 93287 h 550487"/>
                  <a:gd name="connsiteX10" fmla="*/ 2085891 w 2282626"/>
                  <a:gd name="connsiteY10" fmla="*/ 0 h 550487"/>
                  <a:gd name="connsiteX0" fmla="*/ 2282626 w 2282626"/>
                  <a:gd name="connsiteY0" fmla="*/ 321887 h 550487"/>
                  <a:gd name="connsiteX1" fmla="*/ 457200 w 2282626"/>
                  <a:gd name="connsiteY1" fmla="*/ 321887 h 550487"/>
                  <a:gd name="connsiteX2" fmla="*/ 228600 w 2282626"/>
                  <a:gd name="connsiteY2" fmla="*/ 550487 h 550487"/>
                  <a:gd name="connsiteX3" fmla="*/ 0 w 2282626"/>
                  <a:gd name="connsiteY3" fmla="*/ 321887 h 550487"/>
                  <a:gd name="connsiteX4" fmla="*/ 182529 w 2282626"/>
                  <a:gd name="connsiteY4" fmla="*/ 97931 h 550487"/>
                  <a:gd name="connsiteX5" fmla="*/ 214344 w 2282626"/>
                  <a:gd name="connsiteY5" fmla="*/ 94724 h 550487"/>
                  <a:gd name="connsiteX6" fmla="*/ 214344 w 2282626"/>
                  <a:gd name="connsiteY6" fmla="*/ 94724 h 550487"/>
                  <a:gd name="connsiteX7" fmla="*/ 214344 w 2282626"/>
                  <a:gd name="connsiteY7" fmla="*/ 93287 h 550487"/>
                  <a:gd name="connsiteX8" fmla="*/ 228600 w 2282626"/>
                  <a:gd name="connsiteY8" fmla="*/ 93287 h 550487"/>
                  <a:gd name="connsiteX9" fmla="*/ 2085891 w 2282626"/>
                  <a:gd name="connsiteY9" fmla="*/ 0 h 550487"/>
                  <a:gd name="connsiteX0" fmla="*/ 2282626 w 2282626"/>
                  <a:gd name="connsiteY0" fmla="*/ 228600 h 457200"/>
                  <a:gd name="connsiteX1" fmla="*/ 457200 w 2282626"/>
                  <a:gd name="connsiteY1" fmla="*/ 228600 h 457200"/>
                  <a:gd name="connsiteX2" fmla="*/ 228600 w 2282626"/>
                  <a:gd name="connsiteY2" fmla="*/ 457200 h 457200"/>
                  <a:gd name="connsiteX3" fmla="*/ 0 w 2282626"/>
                  <a:gd name="connsiteY3" fmla="*/ 228600 h 457200"/>
                  <a:gd name="connsiteX4" fmla="*/ 182529 w 2282626"/>
                  <a:gd name="connsiteY4" fmla="*/ 4644 h 457200"/>
                  <a:gd name="connsiteX5" fmla="*/ 214344 w 2282626"/>
                  <a:gd name="connsiteY5" fmla="*/ 1437 h 457200"/>
                  <a:gd name="connsiteX6" fmla="*/ 214344 w 2282626"/>
                  <a:gd name="connsiteY6" fmla="*/ 1437 h 457200"/>
                  <a:gd name="connsiteX7" fmla="*/ 214344 w 2282626"/>
                  <a:gd name="connsiteY7" fmla="*/ 0 h 457200"/>
                  <a:gd name="connsiteX8" fmla="*/ 228600 w 2282626"/>
                  <a:gd name="connsiteY8" fmla="*/ 0 h 457200"/>
                  <a:gd name="connsiteX0" fmla="*/ 2282626 w 2282626"/>
                  <a:gd name="connsiteY0" fmla="*/ 228600 h 457200"/>
                  <a:gd name="connsiteX1" fmla="*/ 457200 w 2282626"/>
                  <a:gd name="connsiteY1" fmla="*/ 228600 h 457200"/>
                  <a:gd name="connsiteX2" fmla="*/ 228600 w 2282626"/>
                  <a:gd name="connsiteY2" fmla="*/ 457200 h 457200"/>
                  <a:gd name="connsiteX3" fmla="*/ 0 w 2282626"/>
                  <a:gd name="connsiteY3" fmla="*/ 228600 h 457200"/>
                  <a:gd name="connsiteX4" fmla="*/ 182529 w 2282626"/>
                  <a:gd name="connsiteY4" fmla="*/ 4644 h 457200"/>
                  <a:gd name="connsiteX5" fmla="*/ 214344 w 2282626"/>
                  <a:gd name="connsiteY5" fmla="*/ 1437 h 457200"/>
                  <a:gd name="connsiteX6" fmla="*/ 214344 w 2282626"/>
                  <a:gd name="connsiteY6" fmla="*/ 1437 h 457200"/>
                  <a:gd name="connsiteX7" fmla="*/ 214344 w 2282626"/>
                  <a:gd name="connsiteY7" fmla="*/ 0 h 457200"/>
                  <a:gd name="connsiteX0" fmla="*/ 2282626 w 2282626"/>
                  <a:gd name="connsiteY0" fmla="*/ 227163 h 455763"/>
                  <a:gd name="connsiteX1" fmla="*/ 457200 w 2282626"/>
                  <a:gd name="connsiteY1" fmla="*/ 227163 h 455763"/>
                  <a:gd name="connsiteX2" fmla="*/ 228600 w 2282626"/>
                  <a:gd name="connsiteY2" fmla="*/ 455763 h 455763"/>
                  <a:gd name="connsiteX3" fmla="*/ 0 w 2282626"/>
                  <a:gd name="connsiteY3" fmla="*/ 227163 h 455763"/>
                  <a:gd name="connsiteX4" fmla="*/ 182529 w 2282626"/>
                  <a:gd name="connsiteY4" fmla="*/ 3207 h 455763"/>
                  <a:gd name="connsiteX5" fmla="*/ 214344 w 2282626"/>
                  <a:gd name="connsiteY5" fmla="*/ 0 h 455763"/>
                  <a:gd name="connsiteX6" fmla="*/ 214344 w 2282626"/>
                  <a:gd name="connsiteY6" fmla="*/ 0 h 455763"/>
                  <a:gd name="connsiteX0" fmla="*/ 2683679 w 2683679"/>
                  <a:gd name="connsiteY0" fmla="*/ 227164 h 455763"/>
                  <a:gd name="connsiteX1" fmla="*/ 457200 w 2683679"/>
                  <a:gd name="connsiteY1" fmla="*/ 227163 h 455763"/>
                  <a:gd name="connsiteX2" fmla="*/ 228600 w 2683679"/>
                  <a:gd name="connsiteY2" fmla="*/ 455763 h 455763"/>
                  <a:gd name="connsiteX3" fmla="*/ 0 w 2683679"/>
                  <a:gd name="connsiteY3" fmla="*/ 227163 h 455763"/>
                  <a:gd name="connsiteX4" fmla="*/ 182529 w 2683679"/>
                  <a:gd name="connsiteY4" fmla="*/ 3207 h 455763"/>
                  <a:gd name="connsiteX5" fmla="*/ 214344 w 2683679"/>
                  <a:gd name="connsiteY5" fmla="*/ 0 h 455763"/>
                  <a:gd name="connsiteX6" fmla="*/ 214344 w 2683679"/>
                  <a:gd name="connsiteY6" fmla="*/ 0 h 45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3679" h="455763">
                    <a:moveTo>
                      <a:pt x="2683679" y="227164"/>
                    </a:moveTo>
                    <a:lnTo>
                      <a:pt x="457200" y="227163"/>
                    </a:lnTo>
                    <a:cubicBezTo>
                      <a:pt x="457200" y="353415"/>
                      <a:pt x="354852" y="455763"/>
                      <a:pt x="228600" y="455763"/>
                    </a:cubicBezTo>
                    <a:cubicBezTo>
                      <a:pt x="102348" y="455763"/>
                      <a:pt x="0" y="353415"/>
                      <a:pt x="0" y="227163"/>
                    </a:cubicBezTo>
                    <a:cubicBezTo>
                      <a:pt x="0" y="116693"/>
                      <a:pt x="78360" y="24524"/>
                      <a:pt x="182529" y="3207"/>
                    </a:cubicBezTo>
                    <a:lnTo>
                      <a:pt x="214344" y="0"/>
                    </a:lnTo>
                    <a:lnTo>
                      <a:pt x="214344"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7" name="TextBox 26">
              <a:extLst>
                <a:ext uri="{FF2B5EF4-FFF2-40B4-BE49-F238E27FC236}">
                  <a16:creationId xmlns:a16="http://schemas.microsoft.com/office/drawing/2014/main" id="{7A53D94E-F3B3-4802-96B4-453F81BCCAAB}"/>
                </a:ext>
              </a:extLst>
            </p:cNvPr>
            <p:cNvSpPr txBox="1"/>
            <p:nvPr/>
          </p:nvSpPr>
          <p:spPr bwMode="gray">
            <a:xfrm>
              <a:off x="3766102" y="1482920"/>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30" name="TextBox 29">
            <a:extLst>
              <a:ext uri="{FF2B5EF4-FFF2-40B4-BE49-F238E27FC236}">
                <a16:creationId xmlns:a16="http://schemas.microsoft.com/office/drawing/2014/main" id="{41268151-E8E0-4BE7-BC09-956129999424}"/>
              </a:ext>
            </a:extLst>
          </p:cNvPr>
          <p:cNvSpPr txBox="1"/>
          <p:nvPr/>
        </p:nvSpPr>
        <p:spPr bwMode="gray">
          <a:xfrm>
            <a:off x="3748759" y="1226107"/>
            <a:ext cx="1799002" cy="138499"/>
          </a:xfrm>
          <a:prstGeom prst="rect">
            <a:avLst/>
          </a:prstGeom>
          <a:noFill/>
        </p:spPr>
        <p:txBody>
          <a:bodyPr vert="horz" wrap="square" lIns="0" tIns="0" rIns="0" bIns="0" rtlCol="0">
            <a:spAutoFit/>
          </a:bodyPr>
          <a:lstStyle/>
          <a:p>
            <a:pPr>
              <a:spcBef>
                <a:spcPts val="500"/>
              </a:spcBef>
            </a:pPr>
            <a:r>
              <a:rPr lang="en-US" sz="900" b="1" dirty="0"/>
              <a:t>Institutional Workplan</a:t>
            </a:r>
          </a:p>
        </p:txBody>
      </p:sp>
    </p:spTree>
    <p:extLst>
      <p:ext uri="{BB962C8B-B14F-4D97-AF65-F5344CB8AC3E}">
        <p14:creationId xmlns:p14="http://schemas.microsoft.com/office/powerpoint/2010/main" val="178477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46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77C55D2-3C0F-A849-896F-3B1700452E15}"/>
              </a:ext>
            </a:extLst>
          </p:cNvPr>
          <p:cNvCxnSpPr>
            <a:cxnSpLocks/>
          </p:cNvCxnSpPr>
          <p:nvPr/>
        </p:nvCxnSpPr>
        <p:spPr bwMode="gray">
          <a:xfrm>
            <a:off x="2048711" y="866793"/>
            <a:ext cx="0" cy="3460508"/>
          </a:xfrm>
          <a:prstGeom prst="line">
            <a:avLst/>
          </a:prstGeom>
          <a:solidFill>
            <a:schemeClr val="accent1"/>
          </a:solidFill>
          <a:ln w="12700" cap="flat" cmpd="sng" algn="ctr">
            <a:solidFill>
              <a:schemeClr val="accent1"/>
            </a:solidFill>
            <a:prstDash val="solid"/>
            <a:round/>
            <a:headEnd type="none" w="med" len="med"/>
            <a:tailEnd type="none"/>
          </a:ln>
          <a:effectLst/>
        </p:spPr>
      </p:cxnSp>
      <p:cxnSp>
        <p:nvCxnSpPr>
          <p:cNvPr id="37" name="Straight Connector 36">
            <a:extLst>
              <a:ext uri="{FF2B5EF4-FFF2-40B4-BE49-F238E27FC236}">
                <a16:creationId xmlns:a16="http://schemas.microsoft.com/office/drawing/2014/main" id="{0CE30C21-0E01-C84E-A9AD-29DBF7F39309}"/>
              </a:ext>
            </a:extLst>
          </p:cNvPr>
          <p:cNvCxnSpPr>
            <a:cxnSpLocks/>
          </p:cNvCxnSpPr>
          <p:nvPr/>
        </p:nvCxnSpPr>
        <p:spPr bwMode="gray">
          <a:xfrm>
            <a:off x="4368833" y="866793"/>
            <a:ext cx="0" cy="3460508"/>
          </a:xfrm>
          <a:prstGeom prst="line">
            <a:avLst/>
          </a:prstGeom>
          <a:solidFill>
            <a:schemeClr val="accent1"/>
          </a:solidFill>
          <a:ln w="12700" cap="flat" cmpd="sng" algn="ctr">
            <a:solidFill>
              <a:schemeClr val="accent1"/>
            </a:solidFill>
            <a:prstDash val="solid"/>
            <a:round/>
            <a:headEnd type="none" w="med" len="med"/>
            <a:tailEnd type="none"/>
          </a:ln>
          <a:effectLst/>
        </p:spPr>
      </p:cxnSp>
      <p:sp>
        <p:nvSpPr>
          <p:cNvPr id="56" name="Rectangle 55">
            <a:extLst>
              <a:ext uri="{FF2B5EF4-FFF2-40B4-BE49-F238E27FC236}">
                <a16:creationId xmlns:a16="http://schemas.microsoft.com/office/drawing/2014/main" id="{02E631A6-40C7-EC4E-8B29-6A41DCDB56D6}"/>
              </a:ext>
            </a:extLst>
          </p:cNvPr>
          <p:cNvSpPr/>
          <p:nvPr/>
        </p:nvSpPr>
        <p:spPr bwMode="gray">
          <a:xfrm>
            <a:off x="0" y="784769"/>
            <a:ext cx="6400799" cy="52435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879914D3-3B85-43CD-8793-5F7E4A57420E}"/>
              </a:ext>
            </a:extLst>
          </p:cNvPr>
          <p:cNvSpPr>
            <a:spLocks noGrp="1"/>
          </p:cNvSpPr>
          <p:nvPr>
            <p:ph type="body" sz="quarter" idx="16"/>
          </p:nvPr>
        </p:nvSpPr>
        <p:spPr>
          <a:xfrm>
            <a:off x="280193" y="11435"/>
            <a:ext cx="3495539" cy="153271"/>
          </a:xfrm>
        </p:spPr>
        <p:txBody>
          <a:bodyPr/>
          <a:lstStyle/>
          <a:p>
            <a:r>
              <a:rPr lang="en-US" dirty="0"/>
              <a:t>Challenging Times in Higher Education - It’s Tough Out There</a:t>
            </a:r>
          </a:p>
        </p:txBody>
      </p:sp>
      <p:sp>
        <p:nvSpPr>
          <p:cNvPr id="3" name="Title 2">
            <a:extLst>
              <a:ext uri="{FF2B5EF4-FFF2-40B4-BE49-F238E27FC236}">
                <a16:creationId xmlns:a16="http://schemas.microsoft.com/office/drawing/2014/main" id="{F55EE5C4-303C-4574-AE45-F1A67694EDBB}"/>
              </a:ext>
            </a:extLst>
          </p:cNvPr>
          <p:cNvSpPr>
            <a:spLocks noGrp="1"/>
          </p:cNvSpPr>
          <p:nvPr>
            <p:ph type="title"/>
          </p:nvPr>
        </p:nvSpPr>
        <p:spPr>
          <a:xfrm>
            <a:off x="280194" y="317005"/>
            <a:ext cx="5212080" cy="249299"/>
          </a:xfrm>
        </p:spPr>
        <p:txBody>
          <a:bodyPr/>
          <a:lstStyle/>
          <a:p>
            <a:r>
              <a:rPr lang="en-US" dirty="0"/>
              <a:t>Operational Changes, Pay and Staff Cuts</a:t>
            </a:r>
          </a:p>
        </p:txBody>
      </p:sp>
      <p:sp>
        <p:nvSpPr>
          <p:cNvPr id="7" name="TextBox 6">
            <a:extLst>
              <a:ext uri="{FF2B5EF4-FFF2-40B4-BE49-F238E27FC236}">
                <a16:creationId xmlns:a16="http://schemas.microsoft.com/office/drawing/2014/main" id="{14AAFE44-8617-465E-92EC-EC65AA168C06}"/>
              </a:ext>
            </a:extLst>
          </p:cNvPr>
          <p:cNvSpPr txBox="1"/>
          <p:nvPr/>
        </p:nvSpPr>
        <p:spPr>
          <a:xfrm>
            <a:off x="260592" y="2457107"/>
            <a:ext cx="1514625" cy="430374"/>
          </a:xfrm>
          <a:prstGeom prst="rect">
            <a:avLst/>
          </a:prstGeom>
          <a:noFill/>
        </p:spPr>
        <p:txBody>
          <a:bodyPr wrap="square" lIns="0" tIns="0" rIns="0" bIns="0" rtlCol="0">
            <a:spAutoFit/>
          </a:bodyPr>
          <a:lstStyle/>
          <a:p>
            <a:pPr>
              <a:spcBef>
                <a:spcPts val="500"/>
              </a:spcBef>
            </a:pPr>
            <a:r>
              <a:rPr lang="en-US" sz="900" b="1" dirty="0"/>
              <a:t>Freeze Hiring</a:t>
            </a:r>
          </a:p>
          <a:p>
            <a:pPr marL="115888" indent="-115888">
              <a:spcBef>
                <a:spcPts val="500"/>
              </a:spcBef>
              <a:buFont typeface="Wingdings" panose="05000000000000000000" pitchFamily="2" charset="2"/>
              <a:buChar char="§"/>
            </a:pPr>
            <a:r>
              <a:rPr lang="en-US" sz="740" dirty="0"/>
              <a:t>Leave administrative and faculty positions unfilled</a:t>
            </a:r>
          </a:p>
        </p:txBody>
      </p:sp>
      <p:sp>
        <p:nvSpPr>
          <p:cNvPr id="12" name="Text Placeholder 32">
            <a:extLst>
              <a:ext uri="{FF2B5EF4-FFF2-40B4-BE49-F238E27FC236}">
                <a16:creationId xmlns:a16="http://schemas.microsoft.com/office/drawing/2014/main" id="{9AEE7780-5A2F-404A-AA6D-E54F0DF16F00}"/>
              </a:ext>
            </a:extLst>
          </p:cNvPr>
          <p:cNvSpPr txBox="1">
            <a:spLocks/>
          </p:cNvSpPr>
          <p:nvPr/>
        </p:nvSpPr>
        <p:spPr bwMode="gray">
          <a:xfrm>
            <a:off x="802261" y="849786"/>
            <a:ext cx="440125" cy="276999"/>
          </a:xfrm>
          <a:prstGeom prst="rect">
            <a:avLst/>
          </a:prstGeom>
        </p:spPr>
        <p:txBody>
          <a:bodyPr vert="horz"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buFont typeface="Wingdings" pitchFamily="2" charset="2"/>
              <a:buNone/>
            </a:pPr>
            <a:r>
              <a:rPr lang="en-US" sz="1800" dirty="0">
                <a:solidFill>
                  <a:schemeClr val="tx2"/>
                </a:solidFill>
                <a:latin typeface="+mj-lt"/>
              </a:rPr>
              <a:t>1</a:t>
            </a:r>
          </a:p>
        </p:txBody>
      </p:sp>
      <p:sp>
        <p:nvSpPr>
          <p:cNvPr id="13" name="Text Placeholder 29">
            <a:extLst>
              <a:ext uri="{FF2B5EF4-FFF2-40B4-BE49-F238E27FC236}">
                <a16:creationId xmlns:a16="http://schemas.microsoft.com/office/drawing/2014/main" id="{00236CC4-62C3-C44C-ADB1-3D02FD8C684A}"/>
              </a:ext>
            </a:extLst>
          </p:cNvPr>
          <p:cNvSpPr txBox="1">
            <a:spLocks/>
          </p:cNvSpPr>
          <p:nvPr/>
        </p:nvSpPr>
        <p:spPr bwMode="gray">
          <a:xfrm>
            <a:off x="151753" y="1106388"/>
            <a:ext cx="1712581" cy="230833"/>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Font typeface="Wingdings" pitchFamily="2" charset="2"/>
              <a:buNone/>
            </a:pPr>
            <a:r>
              <a:rPr lang="en-US" sz="900" b="1" dirty="0">
                <a:solidFill>
                  <a:schemeClr val="bg1"/>
                </a:solidFill>
              </a:rPr>
              <a:t> Operational Changes</a:t>
            </a:r>
          </a:p>
        </p:txBody>
      </p:sp>
      <p:sp>
        <p:nvSpPr>
          <p:cNvPr id="14" name="Text Placeholder 31">
            <a:extLst>
              <a:ext uri="{FF2B5EF4-FFF2-40B4-BE49-F238E27FC236}">
                <a16:creationId xmlns:a16="http://schemas.microsoft.com/office/drawing/2014/main" id="{56CDD0C5-DEEB-174D-BCB7-991A2B8B656F}"/>
              </a:ext>
            </a:extLst>
          </p:cNvPr>
          <p:cNvSpPr txBox="1">
            <a:spLocks/>
          </p:cNvSpPr>
          <p:nvPr/>
        </p:nvSpPr>
        <p:spPr bwMode="gray">
          <a:xfrm>
            <a:off x="252493" y="1533828"/>
            <a:ext cx="1511100" cy="770980"/>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900" b="1" dirty="0"/>
              <a:t>Focus staff and resources </a:t>
            </a:r>
          </a:p>
          <a:p>
            <a:pPr>
              <a:spcBef>
                <a:spcPts val="300"/>
              </a:spcBef>
            </a:pPr>
            <a:r>
              <a:rPr lang="en-US" sz="740" dirty="0"/>
              <a:t>Shift administrative staff to areas of increased need – custodial services; remote support; etc.</a:t>
            </a:r>
          </a:p>
        </p:txBody>
      </p:sp>
      <p:sp>
        <p:nvSpPr>
          <p:cNvPr id="33" name="Text Placeholder 29">
            <a:extLst>
              <a:ext uri="{FF2B5EF4-FFF2-40B4-BE49-F238E27FC236}">
                <a16:creationId xmlns:a16="http://schemas.microsoft.com/office/drawing/2014/main" id="{FBA9D1CA-9F93-1C4B-8E8D-BEEED2E1653A}"/>
              </a:ext>
            </a:extLst>
          </p:cNvPr>
          <p:cNvSpPr txBox="1">
            <a:spLocks/>
          </p:cNvSpPr>
          <p:nvPr/>
        </p:nvSpPr>
        <p:spPr bwMode="gray">
          <a:xfrm>
            <a:off x="4447711" y="1110313"/>
            <a:ext cx="1874211" cy="138499"/>
          </a:xfrm>
          <a:prstGeom prst="rect">
            <a:avLst/>
          </a:prstGeom>
        </p:spPr>
        <p:txBody>
          <a:bodyPr vert="horz"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buNone/>
            </a:pPr>
            <a:r>
              <a:rPr lang="en-US" sz="900" b="1" dirty="0">
                <a:solidFill>
                  <a:schemeClr val="bg1"/>
                </a:solidFill>
              </a:rPr>
              <a:t>Layoffs &amp; Furloughs</a:t>
            </a:r>
          </a:p>
        </p:txBody>
      </p:sp>
      <p:sp>
        <p:nvSpPr>
          <p:cNvPr id="34" name="Text Placeholder 32">
            <a:extLst>
              <a:ext uri="{FF2B5EF4-FFF2-40B4-BE49-F238E27FC236}">
                <a16:creationId xmlns:a16="http://schemas.microsoft.com/office/drawing/2014/main" id="{7EE07404-BC48-2F47-B3E2-E6178CC91A35}"/>
              </a:ext>
            </a:extLst>
          </p:cNvPr>
          <p:cNvSpPr txBox="1">
            <a:spLocks/>
          </p:cNvSpPr>
          <p:nvPr/>
        </p:nvSpPr>
        <p:spPr bwMode="gray">
          <a:xfrm>
            <a:off x="2901413" y="830476"/>
            <a:ext cx="614719"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buFont typeface="Wingdings" pitchFamily="2" charset="2"/>
              <a:buNone/>
            </a:pPr>
            <a:r>
              <a:rPr lang="en-US" sz="1800" dirty="0">
                <a:solidFill>
                  <a:schemeClr val="tx2"/>
                </a:solidFill>
                <a:latin typeface="+mj-lt"/>
              </a:rPr>
              <a:t>2</a:t>
            </a:r>
          </a:p>
        </p:txBody>
      </p:sp>
      <p:sp>
        <p:nvSpPr>
          <p:cNvPr id="36" name="Text Placeholder 32">
            <a:extLst>
              <a:ext uri="{FF2B5EF4-FFF2-40B4-BE49-F238E27FC236}">
                <a16:creationId xmlns:a16="http://schemas.microsoft.com/office/drawing/2014/main" id="{173AB2FD-969A-3A46-B100-F63FD0A05E03}"/>
              </a:ext>
            </a:extLst>
          </p:cNvPr>
          <p:cNvSpPr txBox="1">
            <a:spLocks/>
          </p:cNvSpPr>
          <p:nvPr/>
        </p:nvSpPr>
        <p:spPr bwMode="gray">
          <a:xfrm>
            <a:off x="5170540" y="855030"/>
            <a:ext cx="301451"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buFont typeface="Wingdings" pitchFamily="2" charset="2"/>
              <a:buNone/>
            </a:pPr>
            <a:r>
              <a:rPr lang="en-US" sz="1800" dirty="0">
                <a:solidFill>
                  <a:schemeClr val="tx2"/>
                </a:solidFill>
                <a:latin typeface="+mj-lt"/>
              </a:rPr>
              <a:t>3</a:t>
            </a:r>
          </a:p>
        </p:txBody>
      </p:sp>
      <p:sp>
        <p:nvSpPr>
          <p:cNvPr id="38" name="Text Placeholder 31">
            <a:extLst>
              <a:ext uri="{FF2B5EF4-FFF2-40B4-BE49-F238E27FC236}">
                <a16:creationId xmlns:a16="http://schemas.microsoft.com/office/drawing/2014/main" id="{745E2E56-4CD0-CA4B-8761-7AE85F84D55B}"/>
              </a:ext>
            </a:extLst>
          </p:cNvPr>
          <p:cNvSpPr txBox="1">
            <a:spLocks/>
          </p:cNvSpPr>
          <p:nvPr/>
        </p:nvSpPr>
        <p:spPr bwMode="gray">
          <a:xfrm>
            <a:off x="4608903" y="1527592"/>
            <a:ext cx="1704279" cy="1203406"/>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900" b="1" dirty="0"/>
              <a:t>Workforce reduction</a:t>
            </a:r>
          </a:p>
          <a:p>
            <a:pPr>
              <a:spcBef>
                <a:spcPts val="300"/>
              </a:spcBef>
            </a:pPr>
            <a:r>
              <a:rPr lang="en-US" sz="740" dirty="0"/>
              <a:t>Furlough employees – reduce hours and pay </a:t>
            </a:r>
          </a:p>
          <a:p>
            <a:pPr>
              <a:spcBef>
                <a:spcPts val="300"/>
              </a:spcBef>
            </a:pPr>
            <a:r>
              <a:rPr lang="en-US" sz="740" dirty="0"/>
              <a:t>Layoff employees – eliminate positions and employment</a:t>
            </a:r>
          </a:p>
          <a:p>
            <a:pPr>
              <a:spcBef>
                <a:spcPts val="300"/>
              </a:spcBef>
            </a:pPr>
            <a:r>
              <a:rPr lang="en-US" sz="740" dirty="0"/>
              <a:t>Predominantly affecting administrative staff</a:t>
            </a:r>
          </a:p>
          <a:p>
            <a:pPr>
              <a:spcBef>
                <a:spcPts val="300"/>
              </a:spcBef>
            </a:pPr>
            <a:r>
              <a:rPr lang="en-US" sz="740" dirty="0"/>
              <a:t>Unionized workforces have been able to slow this process</a:t>
            </a:r>
          </a:p>
        </p:txBody>
      </p:sp>
      <p:pic>
        <p:nvPicPr>
          <p:cNvPr id="44" name="Picture 43" descr="A picture containing drawing&#10;&#10;Description automatically generated">
            <a:extLst>
              <a:ext uri="{FF2B5EF4-FFF2-40B4-BE49-F238E27FC236}">
                <a16:creationId xmlns:a16="http://schemas.microsoft.com/office/drawing/2014/main" id="{4AF29344-5585-454C-8EE1-244F9E67CF57}"/>
              </a:ext>
            </a:extLst>
          </p:cNvPr>
          <p:cNvPicPr>
            <a:picLocks noChangeAspect="1"/>
          </p:cNvPicPr>
          <p:nvPr/>
        </p:nvPicPr>
        <p:blipFill>
          <a:blip r:embed="rId3"/>
          <a:stretch>
            <a:fillRect/>
          </a:stretch>
        </p:blipFill>
        <p:spPr>
          <a:xfrm>
            <a:off x="696417" y="5101386"/>
            <a:ext cx="184150" cy="228600"/>
          </a:xfrm>
          <a:prstGeom prst="rect">
            <a:avLst/>
          </a:prstGeom>
        </p:spPr>
      </p:pic>
      <p:pic>
        <p:nvPicPr>
          <p:cNvPr id="45" name="Picture 44" descr="A close up of a logo&#10;&#10;Description automatically generated">
            <a:extLst>
              <a:ext uri="{FF2B5EF4-FFF2-40B4-BE49-F238E27FC236}">
                <a16:creationId xmlns:a16="http://schemas.microsoft.com/office/drawing/2014/main" id="{3397B6F6-99FB-8B4D-B95A-FD63C405C547}"/>
              </a:ext>
            </a:extLst>
          </p:cNvPr>
          <p:cNvPicPr>
            <a:picLocks noChangeAspect="1"/>
          </p:cNvPicPr>
          <p:nvPr/>
        </p:nvPicPr>
        <p:blipFill>
          <a:blip r:embed="rId4"/>
          <a:stretch>
            <a:fillRect/>
          </a:stretch>
        </p:blipFill>
        <p:spPr>
          <a:xfrm>
            <a:off x="2232622" y="5101089"/>
            <a:ext cx="163286" cy="228600"/>
          </a:xfrm>
          <a:prstGeom prst="rect">
            <a:avLst/>
          </a:prstGeom>
        </p:spPr>
      </p:pic>
      <p:pic>
        <p:nvPicPr>
          <p:cNvPr id="46" name="Picture 45" descr="A picture containing building, clock&#10;&#10;Description automatically generated">
            <a:extLst>
              <a:ext uri="{FF2B5EF4-FFF2-40B4-BE49-F238E27FC236}">
                <a16:creationId xmlns:a16="http://schemas.microsoft.com/office/drawing/2014/main" id="{38E975CC-28E1-6940-9CD2-B33820A4D5C2}"/>
              </a:ext>
            </a:extLst>
          </p:cNvPr>
          <p:cNvPicPr>
            <a:picLocks noChangeAspect="1"/>
          </p:cNvPicPr>
          <p:nvPr/>
        </p:nvPicPr>
        <p:blipFill>
          <a:blip r:embed="rId5"/>
          <a:stretch>
            <a:fillRect/>
          </a:stretch>
        </p:blipFill>
        <p:spPr>
          <a:xfrm>
            <a:off x="3775733" y="5102769"/>
            <a:ext cx="203141" cy="228600"/>
          </a:xfrm>
          <a:prstGeom prst="rect">
            <a:avLst/>
          </a:prstGeom>
        </p:spPr>
      </p:pic>
      <p:sp>
        <p:nvSpPr>
          <p:cNvPr id="48" name="Text Placeholder 29">
            <a:extLst>
              <a:ext uri="{FF2B5EF4-FFF2-40B4-BE49-F238E27FC236}">
                <a16:creationId xmlns:a16="http://schemas.microsoft.com/office/drawing/2014/main" id="{9EF2C309-E832-2C4C-9553-93E345B74FCD}"/>
              </a:ext>
            </a:extLst>
          </p:cNvPr>
          <p:cNvSpPr txBox="1">
            <a:spLocks/>
          </p:cNvSpPr>
          <p:nvPr/>
        </p:nvSpPr>
        <p:spPr bwMode="gray">
          <a:xfrm>
            <a:off x="2318346" y="1117315"/>
            <a:ext cx="1792910" cy="138499"/>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buNone/>
            </a:pPr>
            <a:r>
              <a:rPr lang="en-US" sz="900" b="1" dirty="0">
                <a:solidFill>
                  <a:schemeClr val="bg1"/>
                </a:solidFill>
              </a:rPr>
              <a:t>Compensation</a:t>
            </a:r>
          </a:p>
        </p:txBody>
      </p:sp>
      <p:sp>
        <p:nvSpPr>
          <p:cNvPr id="51" name="Text Placeholder 31">
            <a:extLst>
              <a:ext uri="{FF2B5EF4-FFF2-40B4-BE49-F238E27FC236}">
                <a16:creationId xmlns:a16="http://schemas.microsoft.com/office/drawing/2014/main" id="{7D4E29B0-2142-964F-A6D4-E8D646100F9A}"/>
              </a:ext>
            </a:extLst>
          </p:cNvPr>
          <p:cNvSpPr txBox="1">
            <a:spLocks/>
          </p:cNvSpPr>
          <p:nvPr/>
        </p:nvSpPr>
        <p:spPr bwMode="gray">
          <a:xfrm>
            <a:off x="2320810" y="3208216"/>
            <a:ext cx="1792903" cy="69557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900" b="1" dirty="0"/>
              <a:t>Reduce retirement contributions </a:t>
            </a:r>
          </a:p>
          <a:p>
            <a:pPr>
              <a:spcBef>
                <a:spcPts val="300"/>
              </a:spcBef>
            </a:pPr>
            <a:r>
              <a:rPr lang="en-US" sz="740" dirty="0"/>
              <a:t>Reduce or eliminate contributions for all or some employees</a:t>
            </a:r>
          </a:p>
          <a:p>
            <a:pPr>
              <a:spcBef>
                <a:spcPts val="300"/>
              </a:spcBef>
            </a:pPr>
            <a:endParaRPr lang="en-US" sz="740" dirty="0"/>
          </a:p>
        </p:txBody>
      </p:sp>
      <p:pic>
        <p:nvPicPr>
          <p:cNvPr id="55" name="Picture 54">
            <a:extLst>
              <a:ext uri="{FF2B5EF4-FFF2-40B4-BE49-F238E27FC236}">
                <a16:creationId xmlns:a16="http://schemas.microsoft.com/office/drawing/2014/main" id="{36CE9B85-2BF2-2F47-8AC1-A1728FECA554}"/>
              </a:ext>
            </a:extLst>
          </p:cNvPr>
          <p:cNvPicPr>
            <a:picLocks noChangeAspect="1"/>
          </p:cNvPicPr>
          <p:nvPr/>
        </p:nvPicPr>
        <p:blipFill>
          <a:blip r:embed="rId6"/>
          <a:stretch>
            <a:fillRect/>
          </a:stretch>
        </p:blipFill>
        <p:spPr>
          <a:xfrm>
            <a:off x="5257904" y="5101089"/>
            <a:ext cx="203139" cy="228600"/>
          </a:xfrm>
          <a:prstGeom prst="rect">
            <a:avLst/>
          </a:prstGeom>
        </p:spPr>
      </p:pic>
      <p:sp>
        <p:nvSpPr>
          <p:cNvPr id="30" name="Text Placeholder 31">
            <a:extLst>
              <a:ext uri="{FF2B5EF4-FFF2-40B4-BE49-F238E27FC236}">
                <a16:creationId xmlns:a16="http://schemas.microsoft.com/office/drawing/2014/main" id="{2EE78DC5-5526-4862-89A7-BCA32C2C7B86}"/>
              </a:ext>
            </a:extLst>
          </p:cNvPr>
          <p:cNvSpPr txBox="1">
            <a:spLocks/>
          </p:cNvSpPr>
          <p:nvPr/>
        </p:nvSpPr>
        <p:spPr bwMode="gray">
          <a:xfrm>
            <a:off x="2318353" y="2457609"/>
            <a:ext cx="1792903" cy="670953"/>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900" b="1" dirty="0"/>
              <a:t>Salary cuts </a:t>
            </a:r>
          </a:p>
          <a:p>
            <a:pPr>
              <a:spcBef>
                <a:spcPts val="300"/>
              </a:spcBef>
            </a:pPr>
            <a:r>
              <a:rPr lang="en-US" sz="740" dirty="0"/>
              <a:t>Impose across the board or tiered cuts in pay (highest compensated lose the greatest percentage)</a:t>
            </a:r>
          </a:p>
          <a:p>
            <a:pPr>
              <a:spcBef>
                <a:spcPts val="300"/>
              </a:spcBef>
            </a:pPr>
            <a:endParaRPr lang="en-US" sz="740" dirty="0"/>
          </a:p>
        </p:txBody>
      </p:sp>
      <p:sp>
        <p:nvSpPr>
          <p:cNvPr id="31" name="Text Placeholder 31">
            <a:extLst>
              <a:ext uri="{FF2B5EF4-FFF2-40B4-BE49-F238E27FC236}">
                <a16:creationId xmlns:a16="http://schemas.microsoft.com/office/drawing/2014/main" id="{BA66C07E-6E95-4800-8724-6A05B8392514}"/>
              </a:ext>
            </a:extLst>
          </p:cNvPr>
          <p:cNvSpPr txBox="1">
            <a:spLocks/>
          </p:cNvSpPr>
          <p:nvPr/>
        </p:nvSpPr>
        <p:spPr bwMode="gray">
          <a:xfrm>
            <a:off x="2309141" y="1529189"/>
            <a:ext cx="1792903" cy="923330"/>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900" b="1" dirty="0"/>
              <a:t>Eliminate bonuses, merit increases </a:t>
            </a:r>
          </a:p>
          <a:p>
            <a:pPr>
              <a:spcBef>
                <a:spcPts val="300"/>
              </a:spcBef>
            </a:pPr>
            <a:r>
              <a:rPr lang="en-US" sz="740" dirty="0"/>
              <a:t>Reduce or eliminate annual performance bonuses or salary adjustments for all or some employees</a:t>
            </a:r>
          </a:p>
          <a:p>
            <a:pPr>
              <a:spcBef>
                <a:spcPts val="300"/>
              </a:spcBef>
            </a:pPr>
            <a:endParaRPr lang="en-US" sz="740" dirty="0"/>
          </a:p>
        </p:txBody>
      </p:sp>
      <p:sp>
        <p:nvSpPr>
          <p:cNvPr id="39" name="TextBox 38">
            <a:extLst>
              <a:ext uri="{FF2B5EF4-FFF2-40B4-BE49-F238E27FC236}">
                <a16:creationId xmlns:a16="http://schemas.microsoft.com/office/drawing/2014/main" id="{63BECB67-25A6-473A-A88C-936DE2CE7DCB}"/>
              </a:ext>
            </a:extLst>
          </p:cNvPr>
          <p:cNvSpPr txBox="1"/>
          <p:nvPr/>
        </p:nvSpPr>
        <p:spPr>
          <a:xfrm>
            <a:off x="280193" y="3210842"/>
            <a:ext cx="1514625" cy="430374"/>
          </a:xfrm>
          <a:prstGeom prst="rect">
            <a:avLst/>
          </a:prstGeom>
          <a:noFill/>
        </p:spPr>
        <p:txBody>
          <a:bodyPr wrap="square" lIns="0" tIns="0" rIns="0" bIns="0" rtlCol="0">
            <a:spAutoFit/>
          </a:bodyPr>
          <a:lstStyle/>
          <a:p>
            <a:pPr>
              <a:spcBef>
                <a:spcPts val="500"/>
              </a:spcBef>
            </a:pPr>
            <a:r>
              <a:rPr lang="en-US" sz="900" b="1" dirty="0"/>
              <a:t>Early Retirement</a:t>
            </a:r>
          </a:p>
          <a:p>
            <a:pPr marL="115888" indent="-115888">
              <a:spcBef>
                <a:spcPts val="500"/>
              </a:spcBef>
              <a:buFont typeface="Wingdings" panose="05000000000000000000" pitchFamily="2" charset="2"/>
              <a:buChar char="§"/>
            </a:pPr>
            <a:r>
              <a:rPr lang="en-US" sz="740" dirty="0"/>
              <a:t>Leave administrative and faculty positions unfilled</a:t>
            </a:r>
          </a:p>
        </p:txBody>
      </p:sp>
      <p:sp>
        <p:nvSpPr>
          <p:cNvPr id="27" name="TextBox 26">
            <a:extLst>
              <a:ext uri="{FF2B5EF4-FFF2-40B4-BE49-F238E27FC236}">
                <a16:creationId xmlns:a16="http://schemas.microsoft.com/office/drawing/2014/main" id="{9604DB58-CDAD-4707-BAF2-2EB67B40DF01}"/>
              </a:ext>
            </a:extLst>
          </p:cNvPr>
          <p:cNvSpPr txBox="1"/>
          <p:nvPr/>
        </p:nvSpPr>
        <p:spPr>
          <a:xfrm>
            <a:off x="4447711" y="3457039"/>
            <a:ext cx="1732615" cy="870261"/>
          </a:xfrm>
          <a:prstGeom prst="rect">
            <a:avLst/>
          </a:prstGeom>
          <a:solidFill>
            <a:schemeClr val="bg2"/>
          </a:solidFill>
          <a:ln>
            <a:solidFill>
              <a:schemeClr val="accent3"/>
            </a:solidFill>
          </a:ln>
        </p:spPr>
        <p:txBody>
          <a:bodyPr wrap="square" lIns="0" tIns="45720" rIns="0" bIns="0" rtlCol="0" anchor="t" anchorCtr="0">
            <a:noAutofit/>
          </a:bodyPr>
          <a:lstStyle/>
          <a:p>
            <a:pPr algn="ctr">
              <a:spcBef>
                <a:spcPts val="500"/>
              </a:spcBef>
            </a:pPr>
            <a:r>
              <a:rPr lang="en-US" sz="900" b="1" dirty="0">
                <a:solidFill>
                  <a:schemeClr val="accent3"/>
                </a:solidFill>
              </a:rPr>
              <a:t>The Pandemic Effect</a:t>
            </a:r>
          </a:p>
          <a:p>
            <a:pPr algn="ctr">
              <a:spcBef>
                <a:spcPts val="500"/>
              </a:spcBef>
            </a:pPr>
            <a:r>
              <a:rPr lang="en-US" sz="1000" b="1" dirty="0"/>
              <a:t>-3,000+ </a:t>
            </a:r>
            <a:r>
              <a:rPr lang="en-US" sz="1000" dirty="0"/>
              <a:t>Jobs Lost</a:t>
            </a:r>
          </a:p>
          <a:p>
            <a:pPr algn="ctr">
              <a:spcBef>
                <a:spcPts val="500"/>
              </a:spcBef>
            </a:pPr>
            <a:r>
              <a:rPr lang="en-US" sz="1000" dirty="0"/>
              <a:t>-</a:t>
            </a:r>
            <a:r>
              <a:rPr lang="en-US" sz="1000" b="1" dirty="0"/>
              <a:t>36,000+</a:t>
            </a:r>
            <a:r>
              <a:rPr lang="en-US" sz="1000" dirty="0"/>
              <a:t> staff furloughed</a:t>
            </a:r>
          </a:p>
          <a:p>
            <a:pPr algn="ctr">
              <a:spcBef>
                <a:spcPts val="500"/>
              </a:spcBef>
            </a:pPr>
            <a:r>
              <a:rPr lang="en-US" sz="800" dirty="0"/>
              <a:t>Mar 2020 - Sep 2020</a:t>
            </a:r>
          </a:p>
        </p:txBody>
      </p:sp>
      <p:sp>
        <p:nvSpPr>
          <p:cNvPr id="28" name="TextBox 27">
            <a:extLst>
              <a:ext uri="{FF2B5EF4-FFF2-40B4-BE49-F238E27FC236}">
                <a16:creationId xmlns:a16="http://schemas.microsoft.com/office/drawing/2014/main" id="{A77262DA-04C3-4055-B354-0A2F39764B80}"/>
              </a:ext>
            </a:extLst>
          </p:cNvPr>
          <p:cNvSpPr txBox="1"/>
          <p:nvPr/>
        </p:nvSpPr>
        <p:spPr>
          <a:xfrm>
            <a:off x="4392901" y="2934912"/>
            <a:ext cx="1949450" cy="477054"/>
          </a:xfrm>
          <a:prstGeom prst="rect">
            <a:avLst/>
          </a:prstGeom>
          <a:noFill/>
        </p:spPr>
        <p:txBody>
          <a:bodyPr wrap="square">
            <a:spAutoFit/>
          </a:bodyPr>
          <a:lstStyle/>
          <a:p>
            <a:pPr algn="ctr">
              <a:spcAft>
                <a:spcPts val="600"/>
              </a:spcAft>
            </a:pPr>
            <a:r>
              <a:rPr lang="en-US" sz="800" b="1" u="sng" dirty="0"/>
              <a:t>Higher Education Employment</a:t>
            </a:r>
          </a:p>
          <a:p>
            <a:pPr algn="ctr">
              <a:spcAft>
                <a:spcPts val="600"/>
              </a:spcAft>
            </a:pPr>
            <a:r>
              <a:rPr lang="en-US" sz="600" i="1" dirty="0"/>
              <a:t>Number of Redundancies and Furloughs at Higher Education Institutions, UK</a:t>
            </a:r>
          </a:p>
        </p:txBody>
      </p:sp>
      <p:sp>
        <p:nvSpPr>
          <p:cNvPr id="29" name="Text Placeholder 5">
            <a:extLst>
              <a:ext uri="{FF2B5EF4-FFF2-40B4-BE49-F238E27FC236}">
                <a16:creationId xmlns:a16="http://schemas.microsoft.com/office/drawing/2014/main" id="{34B03368-24AB-4699-8752-EB22EBCAEEA7}"/>
              </a:ext>
            </a:extLst>
          </p:cNvPr>
          <p:cNvSpPr txBox="1">
            <a:spLocks/>
          </p:cNvSpPr>
          <p:nvPr/>
        </p:nvSpPr>
        <p:spPr bwMode="gray">
          <a:xfrm>
            <a:off x="4111256" y="4677580"/>
            <a:ext cx="2238740" cy="122132"/>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a:t>
            </a:r>
            <a:r>
              <a:rPr lang="en-US" dirty="0" err="1">
                <a:hlinkClick r:id="rId7"/>
              </a:rPr>
              <a:t>Edvoy</a:t>
            </a:r>
            <a:r>
              <a:rPr lang="en-US" dirty="0">
                <a:hlinkClick r:id="rId7"/>
              </a:rPr>
              <a:t> Freedom of Information requests &amp; investigation</a:t>
            </a:r>
            <a:endParaRPr lang="en-US" dirty="0"/>
          </a:p>
        </p:txBody>
      </p:sp>
      <p:cxnSp>
        <p:nvCxnSpPr>
          <p:cNvPr id="17" name="Straight Connector 16">
            <a:extLst>
              <a:ext uri="{FF2B5EF4-FFF2-40B4-BE49-F238E27FC236}">
                <a16:creationId xmlns:a16="http://schemas.microsoft.com/office/drawing/2014/main" id="{EE7E6255-0E87-4989-8C27-DF8A59E29605}"/>
              </a:ext>
            </a:extLst>
          </p:cNvPr>
          <p:cNvCxnSpPr>
            <a:cxnSpLocks/>
          </p:cNvCxnSpPr>
          <p:nvPr/>
        </p:nvCxnSpPr>
        <p:spPr bwMode="gray">
          <a:xfrm>
            <a:off x="4666855" y="3670481"/>
            <a:ext cx="129432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8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6C020-73E8-4CEE-8CBD-255D3FEBA081}"/>
              </a:ext>
            </a:extLst>
          </p:cNvPr>
          <p:cNvSpPr>
            <a:spLocks noGrp="1"/>
          </p:cNvSpPr>
          <p:nvPr>
            <p:ph type="body" sz="quarter" idx="21"/>
          </p:nvPr>
        </p:nvSpPr>
        <p:spPr>
          <a:xfrm>
            <a:off x="4742954" y="3494256"/>
            <a:ext cx="692135" cy="205151"/>
          </a:xfrm>
        </p:spPr>
        <p:txBody>
          <a:bodyPr/>
          <a:lstStyle/>
          <a:p>
            <a:r>
              <a:rPr lang="en-US" dirty="0"/>
              <a:t>Section </a:t>
            </a:r>
          </a:p>
        </p:txBody>
      </p:sp>
      <p:sp>
        <p:nvSpPr>
          <p:cNvPr id="3" name="Text Placeholder 2">
            <a:extLst>
              <a:ext uri="{FF2B5EF4-FFF2-40B4-BE49-F238E27FC236}">
                <a16:creationId xmlns:a16="http://schemas.microsoft.com/office/drawing/2014/main" id="{1328DF09-7D9E-4E63-B65C-25D4DA6B4846}"/>
              </a:ext>
            </a:extLst>
          </p:cNvPr>
          <p:cNvSpPr>
            <a:spLocks noGrp="1"/>
          </p:cNvSpPr>
          <p:nvPr>
            <p:ph type="body" sz="quarter" idx="22"/>
          </p:nvPr>
        </p:nvSpPr>
        <p:spPr/>
        <p:txBody>
          <a:bodyPr/>
          <a:lstStyle/>
          <a:p>
            <a:r>
              <a:rPr lang="en-US" dirty="0"/>
              <a:t>2</a:t>
            </a:r>
          </a:p>
        </p:txBody>
      </p:sp>
      <p:sp>
        <p:nvSpPr>
          <p:cNvPr id="4" name="Title 3">
            <a:extLst>
              <a:ext uri="{FF2B5EF4-FFF2-40B4-BE49-F238E27FC236}">
                <a16:creationId xmlns:a16="http://schemas.microsoft.com/office/drawing/2014/main" id="{EABCDDDE-2A84-4A0C-BB48-36A8E294EE83}"/>
              </a:ext>
            </a:extLst>
          </p:cNvPr>
          <p:cNvSpPr>
            <a:spLocks noGrp="1"/>
          </p:cNvSpPr>
          <p:nvPr>
            <p:ph type="title"/>
          </p:nvPr>
        </p:nvSpPr>
        <p:spPr>
          <a:xfrm>
            <a:off x="457200" y="2109470"/>
            <a:ext cx="5257800" cy="346249"/>
          </a:xfrm>
        </p:spPr>
        <p:txBody>
          <a:bodyPr/>
          <a:lstStyle/>
          <a:p>
            <a:r>
              <a:rPr lang="en-US" dirty="0"/>
              <a:t>Focusing On Academic Affairs</a:t>
            </a:r>
          </a:p>
        </p:txBody>
      </p:sp>
      <p:sp>
        <p:nvSpPr>
          <p:cNvPr id="5" name="Text Placeholder 4">
            <a:extLst>
              <a:ext uri="{FF2B5EF4-FFF2-40B4-BE49-F238E27FC236}">
                <a16:creationId xmlns:a16="http://schemas.microsoft.com/office/drawing/2014/main" id="{216300B8-50F9-468D-8B2D-A8BB1AC27350}"/>
              </a:ext>
            </a:extLst>
          </p:cNvPr>
          <p:cNvSpPr>
            <a:spLocks noGrp="1"/>
          </p:cNvSpPr>
          <p:nvPr>
            <p:ph type="body" sz="quarter" idx="19"/>
          </p:nvPr>
        </p:nvSpPr>
        <p:spPr>
          <a:xfrm>
            <a:off x="457199" y="2827417"/>
            <a:ext cx="4318743" cy="338554"/>
          </a:xfrm>
        </p:spPr>
        <p:txBody>
          <a:bodyPr/>
          <a:lstStyle/>
          <a:p>
            <a:r>
              <a:rPr lang="en-US" dirty="0"/>
              <a:t>A Structured Review to Ensure We are Using our Resources as Well as Possible</a:t>
            </a:r>
          </a:p>
        </p:txBody>
      </p:sp>
    </p:spTree>
    <p:extLst>
      <p:ext uri="{BB962C8B-B14F-4D97-AF65-F5344CB8AC3E}">
        <p14:creationId xmlns:p14="http://schemas.microsoft.com/office/powerpoint/2010/main" val="34998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E4714C-55C2-4441-A452-E77A65200F57}"/>
              </a:ext>
            </a:extLst>
          </p:cNvPr>
          <p:cNvSpPr>
            <a:spLocks noGrp="1"/>
          </p:cNvSpPr>
          <p:nvPr>
            <p:ph type="body" sz="quarter" idx="16"/>
          </p:nvPr>
        </p:nvSpPr>
        <p:spPr>
          <a:xfrm>
            <a:off x="258290" y="92677"/>
            <a:ext cx="2890435" cy="123117"/>
          </a:xfrm>
        </p:spPr>
        <p:txBody>
          <a:bodyPr/>
          <a:lstStyle/>
          <a:p>
            <a:r>
              <a:rPr lang="en-US" dirty="0"/>
              <a:t>Leading Institutions Through a Guided Curriculum</a:t>
            </a:r>
          </a:p>
        </p:txBody>
      </p:sp>
      <p:sp>
        <p:nvSpPr>
          <p:cNvPr id="3" name="Title 2">
            <a:extLst>
              <a:ext uri="{FF2B5EF4-FFF2-40B4-BE49-F238E27FC236}">
                <a16:creationId xmlns:a16="http://schemas.microsoft.com/office/drawing/2014/main" id="{9B7668C0-5006-4E0F-B118-41F772CEA6FB}"/>
              </a:ext>
            </a:extLst>
          </p:cNvPr>
          <p:cNvSpPr>
            <a:spLocks noGrp="1"/>
          </p:cNvSpPr>
          <p:nvPr>
            <p:ph type="title"/>
          </p:nvPr>
        </p:nvSpPr>
        <p:spPr/>
        <p:txBody>
          <a:bodyPr/>
          <a:lstStyle/>
          <a:p>
            <a:r>
              <a:rPr lang="en-US" dirty="0"/>
              <a:t>Financial Sustainability Collaborative</a:t>
            </a:r>
          </a:p>
        </p:txBody>
      </p:sp>
      <p:sp>
        <p:nvSpPr>
          <p:cNvPr id="10" name="Text Placeholder 6">
            <a:extLst>
              <a:ext uri="{FF2B5EF4-FFF2-40B4-BE49-F238E27FC236}">
                <a16:creationId xmlns:a16="http://schemas.microsoft.com/office/drawing/2014/main" id="{AADF2484-A597-41E9-A6F4-1DC9A90479EA}"/>
              </a:ext>
            </a:extLst>
          </p:cNvPr>
          <p:cNvSpPr txBox="1">
            <a:spLocks noGrp="1"/>
          </p:cNvSpPr>
          <p:nvPr>
            <p:ph type="body" sz="quarter" idx="15"/>
          </p:nvPr>
        </p:nvSpPr>
        <p:spPr bwMode="gray">
          <a:xfrm>
            <a:off x="280195" y="657732"/>
            <a:ext cx="5842794" cy="193899"/>
          </a:xfrm>
          <a:prstGeom prst="rect">
            <a:avLst/>
          </a:prstGeom>
          <a:noFill/>
        </p:spPr>
        <p:txBody>
          <a:bodyPr vert="horz" wrap="square" lIns="0" tIns="0" rIns="0" bIns="0" rtlCol="0">
            <a:spAutoFit/>
          </a:bodyPr>
          <a:lstStyle/>
          <a:p>
            <a:r>
              <a:rPr lang="en-US" sz="1260" dirty="0"/>
              <a:t>Key Areas of the Collaborative’s Academic Opportunity Assessment</a:t>
            </a:r>
          </a:p>
        </p:txBody>
      </p:sp>
      <p:grpSp>
        <p:nvGrpSpPr>
          <p:cNvPr id="26" name="Group 25">
            <a:extLst>
              <a:ext uri="{FF2B5EF4-FFF2-40B4-BE49-F238E27FC236}">
                <a16:creationId xmlns:a16="http://schemas.microsoft.com/office/drawing/2014/main" id="{000A1738-295A-4A90-8F02-AB2E5A725F5B}"/>
              </a:ext>
            </a:extLst>
          </p:cNvPr>
          <p:cNvGrpSpPr/>
          <p:nvPr/>
        </p:nvGrpSpPr>
        <p:grpSpPr>
          <a:xfrm>
            <a:off x="778468" y="3236019"/>
            <a:ext cx="4783016" cy="1353028"/>
            <a:chOff x="868387" y="7335235"/>
            <a:chExt cx="5585435" cy="1932896"/>
          </a:xfrm>
        </p:grpSpPr>
        <p:sp>
          <p:nvSpPr>
            <p:cNvPr id="27" name="TextBox 26">
              <a:extLst>
                <a:ext uri="{FF2B5EF4-FFF2-40B4-BE49-F238E27FC236}">
                  <a16:creationId xmlns:a16="http://schemas.microsoft.com/office/drawing/2014/main" id="{F9279B65-AE1F-4BFB-A230-9E5E7A481AF1}"/>
                </a:ext>
              </a:extLst>
            </p:cNvPr>
            <p:cNvSpPr txBox="1"/>
            <p:nvPr/>
          </p:nvSpPr>
          <p:spPr bwMode="gray">
            <a:xfrm>
              <a:off x="1341550" y="7349016"/>
              <a:ext cx="5112272" cy="1919115"/>
            </a:xfrm>
            <a:prstGeom prst="rect">
              <a:avLst/>
            </a:prstGeom>
            <a:noFill/>
          </p:spPr>
          <p:txBody>
            <a:bodyPr vert="horz" wrap="square" lIns="0" tIns="0" rIns="0" bIns="0" rtlCol="0">
              <a:spAutoFit/>
            </a:bodyPr>
            <a:lstStyle/>
            <a:p>
              <a:pPr marL="120015" indent="-120015">
                <a:lnSpc>
                  <a:spcPct val="120000"/>
                </a:lnSpc>
                <a:spcBef>
                  <a:spcPts val="420"/>
                </a:spcBef>
                <a:buFont typeface="Arial" panose="020B0604020202020204" pitchFamily="34" charset="0"/>
                <a:buChar char="•"/>
              </a:pPr>
              <a:r>
                <a:rPr lang="en-US" sz="700" b="1" dirty="0"/>
                <a:t>EAB’s research teams have developed a curriculum </a:t>
              </a:r>
              <a:r>
                <a:rPr lang="en-US" sz="700" dirty="0"/>
                <a:t>based on more than a decade of best-practice higher education research</a:t>
              </a:r>
              <a:endParaRPr lang="en-US" sz="700" b="1" dirty="0"/>
            </a:p>
            <a:p>
              <a:pPr marL="120015" indent="-120015">
                <a:lnSpc>
                  <a:spcPct val="120000"/>
                </a:lnSpc>
                <a:spcBef>
                  <a:spcPts val="420"/>
                </a:spcBef>
                <a:buFont typeface="Arial" panose="020B0604020202020204" pitchFamily="34" charset="0"/>
                <a:buChar char="•"/>
              </a:pPr>
              <a:r>
                <a:rPr lang="en-US" sz="700" b="1" dirty="0"/>
                <a:t>EAB’s subject matter experts will lead the group </a:t>
              </a:r>
              <a:r>
                <a:rPr lang="en-US" sz="700" dirty="0"/>
                <a:t>through a series of workshops and exercises based on each institution’s students, faculty and program offerings so that each collaborative participant will leave with an assessment of their academic opportunity</a:t>
              </a:r>
            </a:p>
            <a:p>
              <a:pPr marL="120015" indent="-120015">
                <a:lnSpc>
                  <a:spcPct val="120000"/>
                </a:lnSpc>
                <a:spcBef>
                  <a:spcPts val="420"/>
                </a:spcBef>
                <a:buFont typeface="Arial" panose="020B0604020202020204" pitchFamily="34" charset="0"/>
                <a:buChar char="•"/>
              </a:pPr>
              <a:r>
                <a:rPr lang="en-US" sz="700" b="1" dirty="0"/>
                <a:t>Participants</a:t>
              </a:r>
              <a:r>
                <a:rPr lang="en-US" sz="700" dirty="0"/>
                <a:t>: </a:t>
              </a:r>
              <a:r>
                <a:rPr lang="en-US" sz="700" dirty="0">
                  <a:solidFill>
                    <a:srgbClr val="333E48"/>
                  </a:solidFill>
                </a:rPr>
                <a:t>10 universities; EAB will work directly with an Implementation Leader at each school</a:t>
              </a:r>
              <a:endParaRPr lang="en-US" sz="700" dirty="0"/>
            </a:p>
            <a:p>
              <a:pPr marL="120015" indent="-120015">
                <a:lnSpc>
                  <a:spcPct val="120000"/>
                </a:lnSpc>
                <a:spcBef>
                  <a:spcPts val="420"/>
                </a:spcBef>
                <a:buFont typeface="Arial" panose="020B0604020202020204" pitchFamily="34" charset="0"/>
                <a:buChar char="•"/>
              </a:pPr>
              <a:r>
                <a:rPr lang="en-US" sz="700" b="1" dirty="0"/>
                <a:t>Timing: </a:t>
              </a:r>
              <a:r>
                <a:rPr lang="en-US" sz="700" dirty="0"/>
                <a:t>The collaborative will unfold across a five-month period starting in April 2021</a:t>
              </a:r>
            </a:p>
            <a:p>
              <a:pPr marL="120015" indent="-120015">
                <a:lnSpc>
                  <a:spcPct val="120000"/>
                </a:lnSpc>
                <a:spcBef>
                  <a:spcPts val="420"/>
                </a:spcBef>
                <a:buFont typeface="Arial" panose="020B0604020202020204" pitchFamily="34" charset="0"/>
                <a:buChar char="•"/>
              </a:pPr>
              <a:endParaRPr lang="en-US" sz="630" dirty="0"/>
            </a:p>
          </p:txBody>
        </p:sp>
        <p:grpSp>
          <p:nvGrpSpPr>
            <p:cNvPr id="28" name="Group 27">
              <a:extLst>
                <a:ext uri="{FF2B5EF4-FFF2-40B4-BE49-F238E27FC236}">
                  <a16:creationId xmlns:a16="http://schemas.microsoft.com/office/drawing/2014/main" id="{248E0ECE-3D16-452D-AB25-921C2599F46D}"/>
                </a:ext>
              </a:extLst>
            </p:cNvPr>
            <p:cNvGrpSpPr/>
            <p:nvPr/>
          </p:nvGrpSpPr>
          <p:grpSpPr>
            <a:xfrm>
              <a:off x="868387" y="7335235"/>
              <a:ext cx="271266" cy="307239"/>
              <a:chOff x="4641303" y="2617079"/>
              <a:chExt cx="271266" cy="307239"/>
            </a:xfrm>
          </p:grpSpPr>
          <p:pic>
            <p:nvPicPr>
              <p:cNvPr id="29" name="Picture 28">
                <a:extLst>
                  <a:ext uri="{FF2B5EF4-FFF2-40B4-BE49-F238E27FC236}">
                    <a16:creationId xmlns:a16="http://schemas.microsoft.com/office/drawing/2014/main" id="{DAFE8A79-4096-4CF3-8D82-E85A37B37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641303" y="2617079"/>
                <a:ext cx="217114" cy="307239"/>
              </a:xfrm>
              <a:prstGeom prst="rect">
                <a:avLst/>
              </a:prstGeom>
            </p:spPr>
          </p:pic>
          <p:sp>
            <p:nvSpPr>
              <p:cNvPr id="30" name="L-Shape 29">
                <a:extLst>
                  <a:ext uri="{FF2B5EF4-FFF2-40B4-BE49-F238E27FC236}">
                    <a16:creationId xmlns:a16="http://schemas.microsoft.com/office/drawing/2014/main" id="{31232E32-5F74-4F5B-9706-82ADDBC62D71}"/>
                  </a:ext>
                </a:extLst>
              </p:cNvPr>
              <p:cNvSpPr/>
              <p:nvPr/>
            </p:nvSpPr>
            <p:spPr bwMode="gray">
              <a:xfrm rot="18900000">
                <a:off x="4776196" y="2677404"/>
                <a:ext cx="136373" cy="74108"/>
              </a:xfrm>
              <a:prstGeom prst="corner">
                <a:avLst/>
              </a:prstGeom>
              <a:solidFill>
                <a:schemeClr val="tx2"/>
              </a:solidFill>
              <a:ln w="9525" cap="flat" cmpd="sng" algn="ctr">
                <a:noFill/>
                <a:prstDash val="solid"/>
                <a:round/>
                <a:headEnd type="none" w="med" len="med"/>
                <a:tailEnd type="none" w="med" len="med"/>
              </a:ln>
              <a:effectLst/>
            </p:spPr>
            <p:txBody>
              <a:bodyPr vert="horz" wrap="square" lIns="64008" tIns="32004" rIns="64008" bIns="32004" numCol="1" rtlCol="0" anchor="t" anchorCtr="0" compatLnSpc="1">
                <a:prstTxWarp prst="textNoShape">
                  <a:avLst/>
                </a:prstTxWarp>
              </a:bodyPr>
              <a:lstStyle/>
              <a:p>
                <a:pPr defTabSz="1024573"/>
                <a:endParaRPr lang="en-US" sz="630" dirty="0">
                  <a:solidFill>
                    <a:schemeClr val="bg2"/>
                  </a:solidFill>
                  <a:latin typeface="+mj-lt"/>
                </a:endParaRPr>
              </a:p>
            </p:txBody>
          </p:sp>
        </p:grpSp>
      </p:grpSp>
      <p:cxnSp>
        <p:nvCxnSpPr>
          <p:cNvPr id="31" name="Straight Connector 30">
            <a:extLst>
              <a:ext uri="{FF2B5EF4-FFF2-40B4-BE49-F238E27FC236}">
                <a16:creationId xmlns:a16="http://schemas.microsoft.com/office/drawing/2014/main" id="{820C1CAA-E33B-4E71-8AAF-744D0F76AB19}"/>
              </a:ext>
            </a:extLst>
          </p:cNvPr>
          <p:cNvCxnSpPr>
            <a:cxnSpLocks/>
          </p:cNvCxnSpPr>
          <p:nvPr/>
        </p:nvCxnSpPr>
        <p:spPr bwMode="gray">
          <a:xfrm>
            <a:off x="1047499" y="3099944"/>
            <a:ext cx="433837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E0A670C-2475-4306-9228-4C03DDC08ADB}"/>
              </a:ext>
            </a:extLst>
          </p:cNvPr>
          <p:cNvGrpSpPr/>
          <p:nvPr/>
        </p:nvGrpSpPr>
        <p:grpSpPr>
          <a:xfrm>
            <a:off x="778468" y="4114545"/>
            <a:ext cx="252352" cy="232770"/>
            <a:chOff x="652640" y="1771155"/>
            <a:chExt cx="360503" cy="332528"/>
          </a:xfrm>
        </p:grpSpPr>
        <p:pic>
          <p:nvPicPr>
            <p:cNvPr id="33" name="Picture 32">
              <a:extLst>
                <a:ext uri="{FF2B5EF4-FFF2-40B4-BE49-F238E27FC236}">
                  <a16:creationId xmlns:a16="http://schemas.microsoft.com/office/drawing/2014/main" id="{C646A09C-ABA7-4AE2-87F8-82E6C0184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40" y="1771155"/>
              <a:ext cx="360503" cy="299218"/>
            </a:xfrm>
            <a:prstGeom prst="rect">
              <a:avLst/>
            </a:prstGeom>
          </p:spPr>
        </p:pic>
        <p:grpSp>
          <p:nvGrpSpPr>
            <p:cNvPr id="34" name="Group 33">
              <a:extLst>
                <a:ext uri="{FF2B5EF4-FFF2-40B4-BE49-F238E27FC236}">
                  <a16:creationId xmlns:a16="http://schemas.microsoft.com/office/drawing/2014/main" id="{D742BC32-2CAC-4013-B930-4CDA9655E759}"/>
                </a:ext>
              </a:extLst>
            </p:cNvPr>
            <p:cNvGrpSpPr/>
            <p:nvPr/>
          </p:nvGrpSpPr>
          <p:grpSpPr bwMode="gray">
            <a:xfrm>
              <a:off x="821236" y="1980029"/>
              <a:ext cx="132940" cy="123654"/>
              <a:chOff x="6675280" y="1519882"/>
              <a:chExt cx="269170" cy="250368"/>
            </a:xfrm>
          </p:grpSpPr>
          <p:sp>
            <p:nvSpPr>
              <p:cNvPr id="35" name="Oval 34">
                <a:extLst>
                  <a:ext uri="{FF2B5EF4-FFF2-40B4-BE49-F238E27FC236}">
                    <a16:creationId xmlns:a16="http://schemas.microsoft.com/office/drawing/2014/main" id="{D13437CF-F6CF-4FCD-933B-280E318DFCA8}"/>
                  </a:ext>
                </a:extLst>
              </p:cNvPr>
              <p:cNvSpPr/>
              <p:nvPr/>
            </p:nvSpPr>
            <p:spPr bwMode="gray">
              <a:xfrm>
                <a:off x="6675280" y="1519882"/>
                <a:ext cx="250368" cy="250368"/>
              </a:xfrm>
              <a:prstGeom prst="ellipse">
                <a:avLst/>
              </a:prstGeom>
              <a:solidFill>
                <a:schemeClr val="bg1"/>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4008" tIns="32004" rIns="64008" bIns="32004" numCol="1" spcCol="0" rtlCol="0" fromWordArt="0" anchor="t" anchorCtr="0" forceAA="0" compatLnSpc="1">
                <a:prstTxWarp prst="textNoShape">
                  <a:avLst/>
                </a:prstTxWarp>
                <a:noAutofit/>
              </a:bodyPr>
              <a:lstStyle/>
              <a:p>
                <a:pPr algn="ctr">
                  <a:spcBef>
                    <a:spcPts val="350"/>
                  </a:spcBef>
                </a:pPr>
                <a:endParaRPr lang="en-US" sz="700" dirty="0" err="1">
                  <a:solidFill>
                    <a:schemeClr val="bg1"/>
                  </a:solidFill>
                </a:endParaRPr>
              </a:p>
            </p:txBody>
          </p:sp>
          <p:sp>
            <p:nvSpPr>
              <p:cNvPr id="36" name="L-Shape 35">
                <a:extLst>
                  <a:ext uri="{FF2B5EF4-FFF2-40B4-BE49-F238E27FC236}">
                    <a16:creationId xmlns:a16="http://schemas.microsoft.com/office/drawing/2014/main" id="{DE38D7E4-0B85-42C3-8E21-1E0A1F8F378B}"/>
                  </a:ext>
                </a:extLst>
              </p:cNvPr>
              <p:cNvSpPr/>
              <p:nvPr/>
            </p:nvSpPr>
            <p:spPr bwMode="gray">
              <a:xfrm rot="18900000">
                <a:off x="6715042" y="1548765"/>
                <a:ext cx="229408" cy="124664"/>
              </a:xfrm>
              <a:prstGeom prst="corner">
                <a:avLst/>
              </a:prstGeom>
              <a:solidFill>
                <a:schemeClr val="tx2"/>
              </a:solidFill>
              <a:ln w="9525" cap="flat" cmpd="sng" algn="ctr">
                <a:noFill/>
                <a:prstDash val="solid"/>
                <a:round/>
                <a:headEnd type="none" w="med" len="med"/>
                <a:tailEnd type="none" w="med" len="med"/>
              </a:ln>
              <a:effectLst/>
            </p:spPr>
            <p:txBody>
              <a:bodyPr vert="horz" wrap="square" lIns="64008" tIns="32004" rIns="64008" bIns="32004" numCol="1" rtlCol="0" anchor="t" anchorCtr="0" compatLnSpc="1">
                <a:prstTxWarp prst="textNoShape">
                  <a:avLst/>
                </a:prstTxWarp>
              </a:bodyPr>
              <a:lstStyle/>
              <a:p>
                <a:pPr defTabSz="1024573"/>
                <a:endParaRPr lang="en-US" sz="630" dirty="0">
                  <a:solidFill>
                    <a:schemeClr val="bg2"/>
                  </a:solidFill>
                  <a:latin typeface="+mj-lt"/>
                </a:endParaRPr>
              </a:p>
            </p:txBody>
          </p:sp>
        </p:grpSp>
      </p:grpSp>
      <p:pic>
        <p:nvPicPr>
          <p:cNvPr id="37" name="Picture 36">
            <a:extLst>
              <a:ext uri="{FF2B5EF4-FFF2-40B4-BE49-F238E27FC236}">
                <a16:creationId xmlns:a16="http://schemas.microsoft.com/office/drawing/2014/main" id="{57C6ED4B-8458-4C8F-89F9-5651D9ABF458}"/>
              </a:ext>
            </a:extLst>
          </p:cNvPr>
          <p:cNvPicPr>
            <a:picLocks noChangeAspect="1"/>
          </p:cNvPicPr>
          <p:nvPr/>
        </p:nvPicPr>
        <p:blipFill>
          <a:blip r:embed="rId5"/>
          <a:srcRect/>
          <a:stretch/>
        </p:blipFill>
        <p:spPr bwMode="gray">
          <a:xfrm>
            <a:off x="772271" y="3688347"/>
            <a:ext cx="325557" cy="239826"/>
          </a:xfrm>
          <a:prstGeom prst="rect">
            <a:avLst/>
          </a:prstGeom>
        </p:spPr>
      </p:pic>
      <p:pic>
        <p:nvPicPr>
          <p:cNvPr id="4" name="Picture 3">
            <a:extLst>
              <a:ext uri="{FF2B5EF4-FFF2-40B4-BE49-F238E27FC236}">
                <a16:creationId xmlns:a16="http://schemas.microsoft.com/office/drawing/2014/main" id="{7C57FE9E-91BC-45D1-B41E-5A0AA476E9F2}"/>
              </a:ext>
            </a:extLst>
          </p:cNvPr>
          <p:cNvPicPr>
            <a:picLocks noChangeAspect="1"/>
          </p:cNvPicPr>
          <p:nvPr/>
        </p:nvPicPr>
        <p:blipFill>
          <a:blip r:embed="rId6"/>
          <a:stretch>
            <a:fillRect/>
          </a:stretch>
        </p:blipFill>
        <p:spPr>
          <a:xfrm>
            <a:off x="678173" y="1911630"/>
            <a:ext cx="5044453" cy="953076"/>
          </a:xfrm>
          <a:prstGeom prst="rect">
            <a:avLst/>
          </a:prstGeom>
        </p:spPr>
      </p:pic>
      <p:sp>
        <p:nvSpPr>
          <p:cNvPr id="53" name="Rectangle 52">
            <a:extLst>
              <a:ext uri="{FF2B5EF4-FFF2-40B4-BE49-F238E27FC236}">
                <a16:creationId xmlns:a16="http://schemas.microsoft.com/office/drawing/2014/main" id="{538D1459-B6F3-4793-9340-8FB8AD46D2D6}"/>
              </a:ext>
            </a:extLst>
          </p:cNvPr>
          <p:cNvSpPr/>
          <p:nvPr/>
        </p:nvSpPr>
        <p:spPr bwMode="gray">
          <a:xfrm>
            <a:off x="577330" y="1006525"/>
            <a:ext cx="5285994" cy="7014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TextBox 53">
            <a:extLst>
              <a:ext uri="{FF2B5EF4-FFF2-40B4-BE49-F238E27FC236}">
                <a16:creationId xmlns:a16="http://schemas.microsoft.com/office/drawing/2014/main" id="{7532DEE6-D152-489E-B8EA-D037FB4AC668}"/>
              </a:ext>
            </a:extLst>
          </p:cNvPr>
          <p:cNvSpPr txBox="1"/>
          <p:nvPr/>
        </p:nvSpPr>
        <p:spPr>
          <a:xfrm>
            <a:off x="702852" y="1411531"/>
            <a:ext cx="5035086" cy="138499"/>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900" dirty="0">
                <a:solidFill>
                  <a:schemeClr val="bg1"/>
                </a:solidFill>
              </a:rPr>
              <a:t>EAB will guide participants through an academic opportunity assessment exercise</a:t>
            </a:r>
          </a:p>
        </p:txBody>
      </p:sp>
      <p:cxnSp>
        <p:nvCxnSpPr>
          <p:cNvPr id="55" name="Straight Connector 54">
            <a:extLst>
              <a:ext uri="{FF2B5EF4-FFF2-40B4-BE49-F238E27FC236}">
                <a16:creationId xmlns:a16="http://schemas.microsoft.com/office/drawing/2014/main" id="{F70CFFB5-7353-4320-96C5-45E888EFA915}"/>
              </a:ext>
              <a:ext uri="{C183D7F6-B498-43B3-948B-1728B52AA6E4}">
                <adec:decorative xmlns:adec="http://schemas.microsoft.com/office/drawing/2017/decorative" val="1"/>
              </a:ext>
            </a:extLst>
          </p:cNvPr>
          <p:cNvCxnSpPr>
            <a:cxnSpLocks/>
          </p:cNvCxnSpPr>
          <p:nvPr/>
        </p:nvCxnSpPr>
        <p:spPr bwMode="gray">
          <a:xfrm>
            <a:off x="2266889" y="1280630"/>
            <a:ext cx="1906873"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AF70782-8AE7-48BE-9129-F3ACEA3659B2}"/>
              </a:ext>
            </a:extLst>
          </p:cNvPr>
          <p:cNvSpPr txBox="1"/>
          <p:nvPr/>
        </p:nvSpPr>
        <p:spPr>
          <a:xfrm>
            <a:off x="1513291" y="1078164"/>
            <a:ext cx="3414071" cy="153888"/>
          </a:xfrm>
          <a:prstGeom prst="rect">
            <a:avLst/>
          </a:prstGeom>
          <a:noFill/>
        </p:spPr>
        <p:txBody>
          <a:bodyPr wrap="square" lIns="0" tIns="0" rIns="0" bIns="0" rtlCol="0">
            <a:spAutoFit/>
          </a:bodyPr>
          <a:lstStyle/>
          <a:p>
            <a:pPr algn="ctr">
              <a:spcBef>
                <a:spcPts val="500"/>
              </a:spcBef>
            </a:pPr>
            <a:r>
              <a:rPr lang="en-US" sz="1000" b="1" dirty="0">
                <a:solidFill>
                  <a:schemeClr val="bg1"/>
                </a:solidFill>
              </a:rPr>
              <a:t>The Collaborative in Brief</a:t>
            </a:r>
          </a:p>
        </p:txBody>
      </p:sp>
      <p:sp>
        <p:nvSpPr>
          <p:cNvPr id="57" name="Isosceles Triangle 56">
            <a:extLst>
              <a:ext uri="{FF2B5EF4-FFF2-40B4-BE49-F238E27FC236}">
                <a16:creationId xmlns:a16="http://schemas.microsoft.com/office/drawing/2014/main" id="{C3FC63F1-B1AD-4B50-A18F-2A1B85C991C6}"/>
              </a:ext>
              <a:ext uri="{C183D7F6-B498-43B3-948B-1728B52AA6E4}">
                <adec:decorative xmlns:adec="http://schemas.microsoft.com/office/drawing/2017/decorative" val="1"/>
              </a:ext>
            </a:extLst>
          </p:cNvPr>
          <p:cNvSpPr/>
          <p:nvPr/>
        </p:nvSpPr>
        <p:spPr bwMode="gray">
          <a:xfrm rot="5400000">
            <a:off x="499636" y="1075609"/>
            <a:ext cx="155384" cy="133951"/>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Tree>
    <p:extLst>
      <p:ext uri="{BB962C8B-B14F-4D97-AF65-F5344CB8AC3E}">
        <p14:creationId xmlns:p14="http://schemas.microsoft.com/office/powerpoint/2010/main" val="342215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60F60-B277-4B96-A7FB-A92E0BD8C595}"/>
              </a:ext>
            </a:extLst>
          </p:cNvPr>
          <p:cNvSpPr>
            <a:spLocks noGrp="1"/>
          </p:cNvSpPr>
          <p:nvPr>
            <p:ph type="title"/>
          </p:nvPr>
        </p:nvSpPr>
        <p:spPr>
          <a:xfrm>
            <a:off x="280194" y="317062"/>
            <a:ext cx="5212080" cy="249242"/>
          </a:xfrm>
        </p:spPr>
        <p:txBody>
          <a:bodyPr/>
          <a:lstStyle/>
          <a:p>
            <a:r>
              <a:rPr lang="en-US" dirty="0"/>
              <a:t>Sample Output</a:t>
            </a:r>
          </a:p>
        </p:txBody>
      </p:sp>
      <p:sp>
        <p:nvSpPr>
          <p:cNvPr id="4" name="Text Placeholder 3">
            <a:extLst>
              <a:ext uri="{FF2B5EF4-FFF2-40B4-BE49-F238E27FC236}">
                <a16:creationId xmlns:a16="http://schemas.microsoft.com/office/drawing/2014/main" id="{068EA282-BED2-4FDC-9E98-701EA7E8702A}"/>
              </a:ext>
            </a:extLst>
          </p:cNvPr>
          <p:cNvSpPr>
            <a:spLocks noGrp="1"/>
          </p:cNvSpPr>
          <p:nvPr>
            <p:ph type="body" sz="quarter" idx="15"/>
          </p:nvPr>
        </p:nvSpPr>
        <p:spPr>
          <a:xfrm>
            <a:off x="280195" y="657732"/>
            <a:ext cx="5842794" cy="184653"/>
          </a:xfrm>
        </p:spPr>
        <p:txBody>
          <a:bodyPr/>
          <a:lstStyle/>
          <a:p>
            <a:r>
              <a:rPr lang="en-US" dirty="0"/>
              <a:t>Identify and Size the Primary Financial Opportunities</a:t>
            </a:r>
          </a:p>
        </p:txBody>
      </p:sp>
      <p:sp>
        <p:nvSpPr>
          <p:cNvPr id="6" name="Text Placeholder 5">
            <a:extLst>
              <a:ext uri="{FF2B5EF4-FFF2-40B4-BE49-F238E27FC236}">
                <a16:creationId xmlns:a16="http://schemas.microsoft.com/office/drawing/2014/main" id="{F26807AA-49F1-4941-8AC4-6936A7F8D337}"/>
              </a:ext>
            </a:extLst>
          </p:cNvPr>
          <p:cNvSpPr>
            <a:spLocks noGrp="1"/>
          </p:cNvSpPr>
          <p:nvPr>
            <p:ph type="body" sz="quarter" idx="18"/>
          </p:nvPr>
        </p:nvSpPr>
        <p:spPr>
          <a:xfrm>
            <a:off x="4111256" y="4677489"/>
            <a:ext cx="2289544" cy="123111"/>
          </a:xfrm>
        </p:spPr>
        <p:txBody>
          <a:bodyPr/>
          <a:lstStyle/>
          <a:p>
            <a:endParaRPr lang="en-US" dirty="0"/>
          </a:p>
        </p:txBody>
      </p:sp>
      <p:sp>
        <p:nvSpPr>
          <p:cNvPr id="7" name="Rectangle 6">
            <a:extLst>
              <a:ext uri="{FF2B5EF4-FFF2-40B4-BE49-F238E27FC236}">
                <a16:creationId xmlns:a16="http://schemas.microsoft.com/office/drawing/2014/main" id="{ADFAA6D5-C315-422B-9CF3-09E5E94C8DF2}"/>
              </a:ext>
            </a:extLst>
          </p:cNvPr>
          <p:cNvSpPr/>
          <p:nvPr/>
        </p:nvSpPr>
        <p:spPr bwMode="gray">
          <a:xfrm>
            <a:off x="2992679" y="1734951"/>
            <a:ext cx="647071" cy="24079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defTabSz="320040">
              <a:defRPr/>
            </a:pPr>
            <a:endParaRPr lang="en-US" sz="1260">
              <a:solidFill>
                <a:srgbClr val="FFFFFF"/>
              </a:solidFill>
              <a:latin typeface="Verdana"/>
            </a:endParaRPr>
          </a:p>
        </p:txBody>
      </p:sp>
      <p:cxnSp>
        <p:nvCxnSpPr>
          <p:cNvPr id="10" name="Straight Connector 9">
            <a:extLst>
              <a:ext uri="{FF2B5EF4-FFF2-40B4-BE49-F238E27FC236}">
                <a16:creationId xmlns:a16="http://schemas.microsoft.com/office/drawing/2014/main" id="{5558E193-5399-4892-A55A-FCA4B924041E}"/>
              </a:ext>
            </a:extLst>
          </p:cNvPr>
          <p:cNvCxnSpPr/>
          <p:nvPr/>
        </p:nvCxnSpPr>
        <p:spPr bwMode="gray">
          <a:xfrm>
            <a:off x="2216729" y="1963144"/>
            <a:ext cx="14617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2587F3-A07C-4F3B-9B3E-6489386A6087}"/>
              </a:ext>
            </a:extLst>
          </p:cNvPr>
          <p:cNvCxnSpPr>
            <a:cxnSpLocks/>
          </p:cNvCxnSpPr>
          <p:nvPr/>
        </p:nvCxnSpPr>
        <p:spPr bwMode="gray">
          <a:xfrm>
            <a:off x="863025" y="3277540"/>
            <a:ext cx="1979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3BD990-BEA1-4750-95D7-61A167B5FA7B}"/>
              </a:ext>
            </a:extLst>
          </p:cNvPr>
          <p:cNvCxnSpPr>
            <a:cxnSpLocks/>
          </p:cNvCxnSpPr>
          <p:nvPr/>
        </p:nvCxnSpPr>
        <p:spPr bwMode="gray">
          <a:xfrm>
            <a:off x="1590078" y="2480194"/>
            <a:ext cx="1824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1A48928-17A7-475D-840A-2F6AA1290163}"/>
              </a:ext>
            </a:extLst>
          </p:cNvPr>
          <p:cNvSpPr txBox="1"/>
          <p:nvPr/>
        </p:nvSpPr>
        <p:spPr>
          <a:xfrm>
            <a:off x="2980970" y="1815998"/>
            <a:ext cx="662991" cy="599295"/>
          </a:xfrm>
          <a:prstGeom prst="rect">
            <a:avLst/>
          </a:prstGeom>
          <a:noFill/>
        </p:spPr>
        <p:txBody>
          <a:bodyPr wrap="square" lIns="0" tIns="0" rIns="0" bIns="0" rtlCol="0">
            <a:noAutofit/>
          </a:bodyPr>
          <a:lstStyle/>
          <a:p>
            <a:pPr algn="ctr" defTabSz="320040">
              <a:spcAft>
                <a:spcPts val="210"/>
              </a:spcAft>
              <a:defRPr/>
            </a:pPr>
            <a:r>
              <a:rPr lang="en-US" sz="700" b="1" dirty="0">
                <a:solidFill>
                  <a:schemeClr val="bg1"/>
                </a:solidFill>
                <a:latin typeface="Verdana"/>
              </a:rPr>
              <a:t>Total Financial Opportunity</a:t>
            </a:r>
          </a:p>
          <a:p>
            <a:pPr algn="ctr" defTabSz="320040">
              <a:spcAft>
                <a:spcPts val="210"/>
              </a:spcAft>
              <a:defRPr/>
            </a:pPr>
            <a:r>
              <a:rPr lang="en-US" sz="700" dirty="0">
                <a:solidFill>
                  <a:schemeClr val="bg1"/>
                </a:solidFill>
                <a:latin typeface="Verdana"/>
              </a:rPr>
              <a:t> </a:t>
            </a:r>
          </a:p>
        </p:txBody>
      </p:sp>
      <p:cxnSp>
        <p:nvCxnSpPr>
          <p:cNvPr id="14" name="Straight Connector 13">
            <a:extLst>
              <a:ext uri="{FF2B5EF4-FFF2-40B4-BE49-F238E27FC236}">
                <a16:creationId xmlns:a16="http://schemas.microsoft.com/office/drawing/2014/main" id="{B8DF0988-FBAB-431F-A2A7-D0FF8EA21F64}"/>
              </a:ext>
            </a:extLst>
          </p:cNvPr>
          <p:cNvCxnSpPr>
            <a:cxnSpLocks/>
          </p:cNvCxnSpPr>
          <p:nvPr/>
        </p:nvCxnSpPr>
        <p:spPr bwMode="gray">
          <a:xfrm flipV="1">
            <a:off x="237911" y="4142869"/>
            <a:ext cx="3623106" cy="2370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B41DA80-C6F7-4483-A328-5888FF0B2CB7}"/>
              </a:ext>
            </a:extLst>
          </p:cNvPr>
          <p:cNvSpPr/>
          <p:nvPr/>
        </p:nvSpPr>
        <p:spPr bwMode="gray">
          <a:xfrm>
            <a:off x="311028" y="3275406"/>
            <a:ext cx="591428" cy="884619"/>
          </a:xfrm>
          <a:prstGeom prst="rect">
            <a:avLst/>
          </a:prstGeom>
          <a:solidFill>
            <a:schemeClr val="bg1">
              <a:lumMod val="95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defTabSz="320040">
              <a:defRPr/>
            </a:pPr>
            <a:r>
              <a:rPr lang="en-US" sz="630" dirty="0">
                <a:solidFill>
                  <a:srgbClr val="333E48"/>
                </a:solidFill>
                <a:latin typeface="Verdana"/>
              </a:rPr>
              <a:t>Academic Efficiency</a:t>
            </a:r>
          </a:p>
          <a:p>
            <a:pPr algn="ctr" defTabSz="320040">
              <a:defRPr/>
            </a:pPr>
            <a:endParaRPr lang="en-US" sz="630" dirty="0">
              <a:solidFill>
                <a:srgbClr val="333E48"/>
              </a:solidFill>
              <a:latin typeface="Verdana"/>
            </a:endParaRPr>
          </a:p>
          <a:p>
            <a:pPr algn="ctr" defTabSz="320040">
              <a:defRPr/>
            </a:pPr>
            <a:r>
              <a:rPr lang="en-US" sz="630" b="1" dirty="0">
                <a:solidFill>
                  <a:srgbClr val="333E48"/>
                </a:solidFill>
                <a:latin typeface="Verdana"/>
              </a:rPr>
              <a:t>$X MM</a:t>
            </a:r>
          </a:p>
          <a:p>
            <a:pPr algn="ctr" defTabSz="320040">
              <a:defRPr/>
            </a:pPr>
            <a:endParaRPr lang="en-US" sz="630" dirty="0">
              <a:solidFill>
                <a:srgbClr val="333E48"/>
              </a:solidFill>
              <a:latin typeface="Verdana"/>
            </a:endParaRPr>
          </a:p>
        </p:txBody>
      </p:sp>
      <p:sp>
        <p:nvSpPr>
          <p:cNvPr id="18" name="TextBox 17">
            <a:extLst>
              <a:ext uri="{FF2B5EF4-FFF2-40B4-BE49-F238E27FC236}">
                <a16:creationId xmlns:a16="http://schemas.microsoft.com/office/drawing/2014/main" id="{37B85E5D-0398-472A-89EF-5407DBCD81F2}"/>
              </a:ext>
            </a:extLst>
          </p:cNvPr>
          <p:cNvSpPr txBox="1"/>
          <p:nvPr/>
        </p:nvSpPr>
        <p:spPr>
          <a:xfrm>
            <a:off x="706767" y="1356040"/>
            <a:ext cx="2076479" cy="247851"/>
          </a:xfrm>
          <a:prstGeom prst="rect">
            <a:avLst/>
          </a:prstGeom>
          <a:noFill/>
        </p:spPr>
        <p:txBody>
          <a:bodyPr wrap="square" lIns="0" tIns="0" rIns="0" bIns="0" rtlCol="0">
            <a:noAutofit/>
          </a:bodyPr>
          <a:lstStyle/>
          <a:p>
            <a:pPr algn="ctr" defTabSz="320040">
              <a:spcBef>
                <a:spcPts val="350"/>
              </a:spcBef>
              <a:defRPr/>
            </a:pPr>
            <a:r>
              <a:rPr lang="en-US" sz="700" i="1" dirty="0">
                <a:solidFill>
                  <a:srgbClr val="333E48"/>
                </a:solidFill>
                <a:latin typeface="Verdana"/>
              </a:rPr>
              <a:t>Sources of Financial Opportunity</a:t>
            </a:r>
          </a:p>
        </p:txBody>
      </p:sp>
      <p:sp>
        <p:nvSpPr>
          <p:cNvPr id="19" name="TextBox 18">
            <a:extLst>
              <a:ext uri="{FF2B5EF4-FFF2-40B4-BE49-F238E27FC236}">
                <a16:creationId xmlns:a16="http://schemas.microsoft.com/office/drawing/2014/main" id="{3824F79D-7296-4107-87A6-51A6AED703AA}"/>
              </a:ext>
            </a:extLst>
          </p:cNvPr>
          <p:cNvSpPr txBox="1"/>
          <p:nvPr/>
        </p:nvSpPr>
        <p:spPr>
          <a:xfrm>
            <a:off x="4056259" y="1159098"/>
            <a:ext cx="2076479" cy="322302"/>
          </a:xfrm>
          <a:prstGeom prst="rect">
            <a:avLst/>
          </a:prstGeom>
          <a:noFill/>
        </p:spPr>
        <p:txBody>
          <a:bodyPr wrap="square" lIns="0" tIns="0" rIns="0" bIns="0" rtlCol="0">
            <a:noAutofit/>
          </a:bodyPr>
          <a:lstStyle/>
          <a:p>
            <a:pPr algn="ctr" defTabSz="320040">
              <a:spcBef>
                <a:spcPts val="350"/>
              </a:spcBef>
              <a:defRPr/>
            </a:pPr>
            <a:r>
              <a:rPr lang="en-US" sz="980" b="1" u="sng" dirty="0">
                <a:solidFill>
                  <a:schemeClr val="accent3"/>
                </a:solidFill>
                <a:latin typeface="Verdana"/>
              </a:rPr>
              <a:t>Financial Opportunity</a:t>
            </a:r>
          </a:p>
          <a:p>
            <a:pPr algn="ctr" defTabSz="320040">
              <a:spcBef>
                <a:spcPts val="350"/>
              </a:spcBef>
              <a:defRPr/>
            </a:pPr>
            <a:r>
              <a:rPr lang="en-US" sz="700" i="1" dirty="0">
                <a:solidFill>
                  <a:srgbClr val="333E48"/>
                </a:solidFill>
                <a:latin typeface="Verdana"/>
              </a:rPr>
              <a:t>Available Savings and Revenues </a:t>
            </a:r>
          </a:p>
        </p:txBody>
      </p:sp>
      <p:sp>
        <p:nvSpPr>
          <p:cNvPr id="20" name="TextBox 19">
            <a:extLst>
              <a:ext uri="{FF2B5EF4-FFF2-40B4-BE49-F238E27FC236}">
                <a16:creationId xmlns:a16="http://schemas.microsoft.com/office/drawing/2014/main" id="{7A692952-18C4-4A89-B5E8-0322C7936915}"/>
              </a:ext>
            </a:extLst>
          </p:cNvPr>
          <p:cNvSpPr txBox="1"/>
          <p:nvPr/>
        </p:nvSpPr>
        <p:spPr>
          <a:xfrm>
            <a:off x="3085216" y="2592544"/>
            <a:ext cx="467300" cy="118494"/>
          </a:xfrm>
          <a:prstGeom prst="rect">
            <a:avLst/>
          </a:prstGeom>
          <a:noFill/>
        </p:spPr>
        <p:txBody>
          <a:bodyPr wrap="square" lIns="0" tIns="0" rIns="0" bIns="0" rtlCol="0">
            <a:spAutoFit/>
          </a:bodyPr>
          <a:lstStyle/>
          <a:p>
            <a:pPr algn="ctr" defTabSz="320040">
              <a:spcBef>
                <a:spcPts val="350"/>
              </a:spcBef>
              <a:defRPr/>
            </a:pPr>
            <a:r>
              <a:rPr lang="en-US" sz="770" b="1" dirty="0">
                <a:solidFill>
                  <a:schemeClr val="bg1"/>
                </a:solidFill>
                <a:latin typeface="Verdana"/>
              </a:rPr>
              <a:t>$X MM</a:t>
            </a:r>
          </a:p>
        </p:txBody>
      </p:sp>
      <p:sp>
        <p:nvSpPr>
          <p:cNvPr id="23" name="TextBox 22">
            <a:extLst>
              <a:ext uri="{FF2B5EF4-FFF2-40B4-BE49-F238E27FC236}">
                <a16:creationId xmlns:a16="http://schemas.microsoft.com/office/drawing/2014/main" id="{B8C2CD0F-D8CB-441C-B806-C83CF01B4C0D}"/>
              </a:ext>
            </a:extLst>
          </p:cNvPr>
          <p:cNvSpPr txBox="1"/>
          <p:nvPr/>
        </p:nvSpPr>
        <p:spPr>
          <a:xfrm>
            <a:off x="706767" y="1159098"/>
            <a:ext cx="2076479" cy="247851"/>
          </a:xfrm>
          <a:prstGeom prst="rect">
            <a:avLst/>
          </a:prstGeom>
          <a:noFill/>
        </p:spPr>
        <p:txBody>
          <a:bodyPr wrap="square" lIns="0" tIns="0" rIns="0" bIns="0" rtlCol="0">
            <a:noAutofit/>
          </a:bodyPr>
          <a:lstStyle/>
          <a:p>
            <a:pPr algn="ctr" defTabSz="320040">
              <a:spcBef>
                <a:spcPts val="350"/>
              </a:spcBef>
              <a:defRPr/>
            </a:pPr>
            <a:r>
              <a:rPr lang="en-US" sz="980" b="1" u="sng" dirty="0">
                <a:solidFill>
                  <a:schemeClr val="accent3"/>
                </a:solidFill>
                <a:latin typeface="Verdana"/>
              </a:rPr>
              <a:t>Your University</a:t>
            </a:r>
          </a:p>
        </p:txBody>
      </p:sp>
      <p:sp>
        <p:nvSpPr>
          <p:cNvPr id="5" name="Rectangle 4">
            <a:extLst>
              <a:ext uri="{FF2B5EF4-FFF2-40B4-BE49-F238E27FC236}">
                <a16:creationId xmlns:a16="http://schemas.microsoft.com/office/drawing/2014/main" id="{FEEB398D-C16F-4DA8-A8EF-3B42B77CC0C5}"/>
              </a:ext>
            </a:extLst>
          </p:cNvPr>
          <p:cNvSpPr/>
          <p:nvPr/>
        </p:nvSpPr>
        <p:spPr bwMode="gray">
          <a:xfrm>
            <a:off x="979323" y="2480194"/>
            <a:ext cx="591428" cy="798745"/>
          </a:xfrm>
          <a:prstGeom prst="rect">
            <a:avLst/>
          </a:prstGeom>
          <a:solidFill>
            <a:schemeClr val="bg1">
              <a:lumMod val="95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defTabSz="320040">
              <a:defRPr/>
            </a:pPr>
            <a:r>
              <a:rPr lang="en-US" sz="630" dirty="0">
                <a:solidFill>
                  <a:srgbClr val="333E48"/>
                </a:solidFill>
                <a:latin typeface="Verdana"/>
              </a:rPr>
              <a:t>Program Launch</a:t>
            </a:r>
          </a:p>
          <a:p>
            <a:pPr algn="ctr" defTabSz="320040">
              <a:defRPr/>
            </a:pPr>
            <a:endParaRPr lang="en-US" sz="630" dirty="0">
              <a:solidFill>
                <a:srgbClr val="333E48"/>
              </a:solidFill>
              <a:latin typeface="Verdana"/>
            </a:endParaRPr>
          </a:p>
          <a:p>
            <a:pPr algn="ctr" defTabSz="320040">
              <a:defRPr/>
            </a:pPr>
            <a:r>
              <a:rPr lang="en-US" sz="630" b="1" dirty="0">
                <a:solidFill>
                  <a:srgbClr val="333E48"/>
                </a:solidFill>
                <a:latin typeface="Verdana"/>
              </a:rPr>
              <a:t>$X MM</a:t>
            </a:r>
          </a:p>
          <a:p>
            <a:pPr algn="ctr" defTabSz="320040">
              <a:defRPr/>
            </a:pPr>
            <a:endParaRPr lang="en-US" sz="630" dirty="0">
              <a:solidFill>
                <a:srgbClr val="333E48"/>
              </a:solidFill>
              <a:latin typeface="Verdana"/>
            </a:endParaRPr>
          </a:p>
        </p:txBody>
      </p:sp>
      <p:sp>
        <p:nvSpPr>
          <p:cNvPr id="25" name="Rectangle 24">
            <a:extLst>
              <a:ext uri="{FF2B5EF4-FFF2-40B4-BE49-F238E27FC236}">
                <a16:creationId xmlns:a16="http://schemas.microsoft.com/office/drawing/2014/main" id="{9BD28B5E-51BD-4F5E-B2F5-7172E135D3D3}"/>
              </a:ext>
            </a:extLst>
          </p:cNvPr>
          <p:cNvSpPr/>
          <p:nvPr/>
        </p:nvSpPr>
        <p:spPr bwMode="gray">
          <a:xfrm>
            <a:off x="1638103" y="1959077"/>
            <a:ext cx="591428" cy="522616"/>
          </a:xfrm>
          <a:prstGeom prst="rect">
            <a:avLst/>
          </a:prstGeom>
          <a:solidFill>
            <a:schemeClr val="bg1">
              <a:lumMod val="95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defTabSz="320040">
              <a:defRPr/>
            </a:pPr>
            <a:r>
              <a:rPr lang="en-US" sz="630" dirty="0">
                <a:solidFill>
                  <a:srgbClr val="333E48"/>
                </a:solidFill>
                <a:latin typeface="Verdana"/>
              </a:rPr>
              <a:t>Student Retention</a:t>
            </a:r>
          </a:p>
          <a:p>
            <a:pPr algn="ctr" defTabSz="320040">
              <a:defRPr/>
            </a:pPr>
            <a:endParaRPr lang="en-US" sz="630" dirty="0">
              <a:solidFill>
                <a:srgbClr val="333E48"/>
              </a:solidFill>
              <a:latin typeface="Verdana"/>
            </a:endParaRPr>
          </a:p>
          <a:p>
            <a:pPr algn="ctr" defTabSz="320040">
              <a:defRPr/>
            </a:pPr>
            <a:r>
              <a:rPr lang="en-US" sz="630" b="1" dirty="0">
                <a:solidFill>
                  <a:srgbClr val="333E48"/>
                </a:solidFill>
                <a:latin typeface="Verdana"/>
              </a:rPr>
              <a:t>$X MM</a:t>
            </a:r>
          </a:p>
          <a:p>
            <a:pPr algn="ctr" defTabSz="320040">
              <a:defRPr/>
            </a:pPr>
            <a:endParaRPr lang="en-US" sz="630" dirty="0">
              <a:solidFill>
                <a:srgbClr val="333E48"/>
              </a:solidFill>
              <a:latin typeface="Verdana"/>
            </a:endParaRPr>
          </a:p>
        </p:txBody>
      </p:sp>
      <p:sp>
        <p:nvSpPr>
          <p:cNvPr id="27" name="Rectangle 26">
            <a:extLst>
              <a:ext uri="{FF2B5EF4-FFF2-40B4-BE49-F238E27FC236}">
                <a16:creationId xmlns:a16="http://schemas.microsoft.com/office/drawing/2014/main" id="{D2FC6078-67C4-4011-9DC2-10F4F148B1D0}"/>
              </a:ext>
            </a:extLst>
          </p:cNvPr>
          <p:cNvSpPr/>
          <p:nvPr/>
        </p:nvSpPr>
        <p:spPr bwMode="gray">
          <a:xfrm>
            <a:off x="2329817" y="1734950"/>
            <a:ext cx="591428" cy="224127"/>
          </a:xfrm>
          <a:prstGeom prst="rect">
            <a:avLst/>
          </a:prstGeom>
          <a:solidFill>
            <a:schemeClr val="bg1">
              <a:lumMod val="95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defTabSz="320040">
              <a:defRPr/>
            </a:pPr>
            <a:endParaRPr lang="en-US" sz="630" dirty="0">
              <a:solidFill>
                <a:srgbClr val="333E48"/>
              </a:solidFill>
              <a:latin typeface="Verdana"/>
            </a:endParaRPr>
          </a:p>
          <a:p>
            <a:pPr algn="ctr" defTabSz="320040">
              <a:defRPr/>
            </a:pPr>
            <a:r>
              <a:rPr lang="en-US" sz="630" b="1" dirty="0">
                <a:solidFill>
                  <a:srgbClr val="333E48"/>
                </a:solidFill>
                <a:latin typeface="Verdana"/>
              </a:rPr>
              <a:t>$X K</a:t>
            </a:r>
          </a:p>
          <a:p>
            <a:pPr algn="ctr" defTabSz="320040">
              <a:defRPr/>
            </a:pPr>
            <a:endParaRPr lang="en-US" sz="630" dirty="0">
              <a:solidFill>
                <a:srgbClr val="333E48"/>
              </a:solidFill>
              <a:latin typeface="Verdana"/>
            </a:endParaRPr>
          </a:p>
        </p:txBody>
      </p:sp>
      <p:cxnSp>
        <p:nvCxnSpPr>
          <p:cNvPr id="28" name="Straight Connector 27">
            <a:extLst>
              <a:ext uri="{FF2B5EF4-FFF2-40B4-BE49-F238E27FC236}">
                <a16:creationId xmlns:a16="http://schemas.microsoft.com/office/drawing/2014/main" id="{C3C75B9A-F5C0-458C-9009-A03F6468FCAF}"/>
              </a:ext>
            </a:extLst>
          </p:cNvPr>
          <p:cNvCxnSpPr/>
          <p:nvPr/>
        </p:nvCxnSpPr>
        <p:spPr bwMode="gray">
          <a:xfrm>
            <a:off x="2914844" y="1734950"/>
            <a:ext cx="14617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D10F7A9-5E0B-4583-90AE-FE800F76DC7C}"/>
              </a:ext>
            </a:extLst>
          </p:cNvPr>
          <p:cNvSpPr txBox="1"/>
          <p:nvPr/>
        </p:nvSpPr>
        <p:spPr>
          <a:xfrm>
            <a:off x="2281627" y="1979513"/>
            <a:ext cx="747849" cy="286232"/>
          </a:xfrm>
          <a:prstGeom prst="rect">
            <a:avLst/>
          </a:prstGeom>
          <a:noFill/>
        </p:spPr>
        <p:txBody>
          <a:bodyPr wrap="square">
            <a:spAutoFit/>
          </a:bodyPr>
          <a:lstStyle/>
          <a:p>
            <a:pPr marL="38893" algn="ctr" defTabSz="320040">
              <a:spcAft>
                <a:spcPts val="210"/>
              </a:spcAft>
              <a:defRPr/>
            </a:pPr>
            <a:r>
              <a:rPr lang="en-US" sz="630" dirty="0">
                <a:solidFill>
                  <a:srgbClr val="333E48"/>
                </a:solidFill>
                <a:latin typeface="Verdana"/>
              </a:rPr>
              <a:t>Portfolio Assessment </a:t>
            </a:r>
            <a:endParaRPr lang="en-US" sz="630" dirty="0"/>
          </a:p>
        </p:txBody>
      </p:sp>
      <p:sp>
        <p:nvSpPr>
          <p:cNvPr id="8" name="Arrow: Right 7">
            <a:extLst>
              <a:ext uri="{FF2B5EF4-FFF2-40B4-BE49-F238E27FC236}">
                <a16:creationId xmlns:a16="http://schemas.microsoft.com/office/drawing/2014/main" id="{766109FB-595C-48C3-B6AF-782D993D0F34}"/>
              </a:ext>
            </a:extLst>
          </p:cNvPr>
          <p:cNvSpPr/>
          <p:nvPr/>
        </p:nvSpPr>
        <p:spPr bwMode="gray">
          <a:xfrm>
            <a:off x="3733953" y="1874489"/>
            <a:ext cx="197273" cy="214056"/>
          </a:xfrm>
          <a:prstGeom prst="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4" name="Text Placeholder 23">
            <a:extLst>
              <a:ext uri="{FF2B5EF4-FFF2-40B4-BE49-F238E27FC236}">
                <a16:creationId xmlns:a16="http://schemas.microsoft.com/office/drawing/2014/main" id="{B8376458-9E09-4B07-8480-4673111F9D89}"/>
              </a:ext>
            </a:extLst>
          </p:cNvPr>
          <p:cNvSpPr>
            <a:spLocks noGrp="1"/>
          </p:cNvSpPr>
          <p:nvPr>
            <p:ph type="body" sz="quarter" idx="16"/>
          </p:nvPr>
        </p:nvSpPr>
        <p:spPr/>
        <p:txBody>
          <a:bodyPr/>
          <a:lstStyle/>
          <a:p>
            <a:endParaRPr lang="en-US"/>
          </a:p>
        </p:txBody>
      </p:sp>
      <p:sp>
        <p:nvSpPr>
          <p:cNvPr id="26" name="TextBox 25">
            <a:extLst>
              <a:ext uri="{FF2B5EF4-FFF2-40B4-BE49-F238E27FC236}">
                <a16:creationId xmlns:a16="http://schemas.microsoft.com/office/drawing/2014/main" id="{19578791-1A6E-4FD4-813F-DEE163DDDB1B}"/>
              </a:ext>
            </a:extLst>
          </p:cNvPr>
          <p:cNvSpPr txBox="1"/>
          <p:nvPr/>
        </p:nvSpPr>
        <p:spPr bwMode="gray">
          <a:xfrm>
            <a:off x="4161278" y="1645763"/>
            <a:ext cx="1961711" cy="2762295"/>
          </a:xfrm>
          <a:prstGeom prst="rect">
            <a:avLst/>
          </a:prstGeom>
          <a:noFill/>
        </p:spPr>
        <p:txBody>
          <a:bodyPr wrap="square" lIns="0" tIns="0" rIns="0" bIns="0" rtlCol="0">
            <a:spAutoFit/>
          </a:bodyPr>
          <a:lstStyle/>
          <a:p>
            <a:pPr marL="0" lvl="1">
              <a:spcBef>
                <a:spcPts val="300"/>
              </a:spcBef>
            </a:pPr>
            <a:r>
              <a:rPr lang="en-US" sz="800" b="1" dirty="0"/>
              <a:t>Academic Efficiency</a:t>
            </a:r>
          </a:p>
          <a:p>
            <a:pPr marL="118872" lvl="1" indent="-118872">
              <a:spcBef>
                <a:spcPts val="300"/>
              </a:spcBef>
              <a:buFont typeface="Arial" panose="020B0604020202020204" pitchFamily="34" charset="0"/>
              <a:buChar char="•"/>
            </a:pPr>
            <a:r>
              <a:rPr lang="en-US" sz="800" dirty="0"/>
              <a:t>Reorganizing academic departments</a:t>
            </a:r>
          </a:p>
          <a:p>
            <a:pPr marL="118872" lvl="1" indent="-118872">
              <a:spcBef>
                <a:spcPts val="300"/>
              </a:spcBef>
              <a:buFont typeface="Arial" panose="020B0604020202020204" pitchFamily="34" charset="0"/>
              <a:buChar char="•"/>
            </a:pPr>
            <a:r>
              <a:rPr lang="en-US" sz="800" dirty="0"/>
              <a:t>Recapturing excess faculty capacity</a:t>
            </a:r>
          </a:p>
          <a:p>
            <a:pPr marL="118872" lvl="1" indent="-118872">
              <a:spcBef>
                <a:spcPts val="300"/>
              </a:spcBef>
              <a:buFont typeface="Arial" panose="020B0604020202020204" pitchFamily="34" charset="0"/>
              <a:buChar char="•"/>
            </a:pPr>
            <a:r>
              <a:rPr lang="en-US" sz="800" dirty="0"/>
              <a:t>Reducing small and underfilled sections</a:t>
            </a:r>
          </a:p>
          <a:p>
            <a:pPr marL="0" lvl="1">
              <a:spcBef>
                <a:spcPts val="300"/>
              </a:spcBef>
            </a:pPr>
            <a:r>
              <a:rPr lang="en-US" sz="800" b="1" dirty="0"/>
              <a:t>Program Launch</a:t>
            </a:r>
          </a:p>
          <a:p>
            <a:pPr marL="118872" lvl="1" indent="-118872">
              <a:spcBef>
                <a:spcPts val="300"/>
              </a:spcBef>
              <a:buFont typeface="Arial" panose="020B0604020202020204" pitchFamily="34" charset="0"/>
              <a:buChar char="•"/>
            </a:pPr>
            <a:r>
              <a:rPr lang="en-US" sz="800" dirty="0"/>
              <a:t>Identify your next best program opportunity and breakeven point </a:t>
            </a:r>
          </a:p>
          <a:p>
            <a:pPr marL="118872" lvl="1" indent="-118872">
              <a:spcBef>
                <a:spcPts val="300"/>
              </a:spcBef>
              <a:buFont typeface="Arial" panose="020B0604020202020204" pitchFamily="34" charset="0"/>
              <a:buChar char="•"/>
            </a:pPr>
            <a:r>
              <a:rPr lang="en-US" sz="800" dirty="0"/>
              <a:t>Understand principles of successful program design</a:t>
            </a:r>
          </a:p>
          <a:p>
            <a:pPr marL="0" lvl="1">
              <a:spcBef>
                <a:spcPts val="300"/>
              </a:spcBef>
            </a:pPr>
            <a:r>
              <a:rPr lang="en-US" sz="800" b="1" dirty="0"/>
              <a:t>Student Retention</a:t>
            </a:r>
          </a:p>
          <a:p>
            <a:pPr marL="118872" lvl="1" indent="-118872">
              <a:spcBef>
                <a:spcPts val="300"/>
              </a:spcBef>
              <a:buFont typeface="Arial" panose="020B0604020202020204" pitchFamily="34" charset="0"/>
              <a:buChar char="•"/>
            </a:pPr>
            <a:r>
              <a:rPr lang="en-US" sz="800" dirty="0"/>
              <a:t>Identify barriers to retention and strategies to remove those barriers</a:t>
            </a:r>
            <a:endParaRPr lang="en-US" sz="800" b="1" dirty="0"/>
          </a:p>
          <a:p>
            <a:pPr marL="0" lvl="1">
              <a:spcBef>
                <a:spcPts val="300"/>
              </a:spcBef>
            </a:pPr>
            <a:r>
              <a:rPr lang="en-US" sz="800" b="1" dirty="0"/>
              <a:t>Portfolio Assessment</a:t>
            </a:r>
          </a:p>
          <a:p>
            <a:pPr marL="118872" lvl="1" indent="-118872">
              <a:spcBef>
                <a:spcPts val="300"/>
              </a:spcBef>
              <a:buFont typeface="Arial" panose="020B0604020202020204" pitchFamily="34" charset="0"/>
              <a:buChar char="•"/>
            </a:pPr>
            <a:r>
              <a:rPr lang="en-US" sz="800" dirty="0"/>
              <a:t>Understand performance of each program against value drivers</a:t>
            </a:r>
          </a:p>
          <a:p>
            <a:pPr marL="118872" lvl="1" indent="-118872">
              <a:spcBef>
                <a:spcPts val="300"/>
              </a:spcBef>
              <a:buFont typeface="Arial" panose="020B0604020202020204" pitchFamily="34" charset="0"/>
              <a:buChar char="•"/>
            </a:pPr>
            <a:r>
              <a:rPr lang="en-US" sz="800" dirty="0"/>
              <a:t>Identify savings associated with cutting programs</a:t>
            </a:r>
          </a:p>
        </p:txBody>
      </p:sp>
    </p:spTree>
    <p:extLst>
      <p:ext uri="{BB962C8B-B14F-4D97-AF65-F5344CB8AC3E}">
        <p14:creationId xmlns:p14="http://schemas.microsoft.com/office/powerpoint/2010/main" val="245671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C9BA92-0A0F-4541-8396-19C0B39E8C9A}"/>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00213140-988B-4669-9E78-063C8F3FD81B}"/>
              </a:ext>
            </a:extLst>
          </p:cNvPr>
          <p:cNvSpPr>
            <a:spLocks noGrp="1"/>
          </p:cNvSpPr>
          <p:nvPr>
            <p:ph type="title"/>
          </p:nvPr>
        </p:nvSpPr>
        <p:spPr/>
        <p:txBody>
          <a:bodyPr/>
          <a:lstStyle/>
          <a:p>
            <a:r>
              <a:rPr lang="en-US" dirty="0"/>
              <a:t>EAB in Brief</a:t>
            </a:r>
          </a:p>
        </p:txBody>
      </p:sp>
      <p:sp>
        <p:nvSpPr>
          <p:cNvPr id="4" name="Text Placeholder 3">
            <a:extLst>
              <a:ext uri="{FF2B5EF4-FFF2-40B4-BE49-F238E27FC236}">
                <a16:creationId xmlns:a16="http://schemas.microsoft.com/office/drawing/2014/main" id="{DE980F9F-C032-4F4B-91A7-08A9806D4636}"/>
              </a:ext>
            </a:extLst>
          </p:cNvPr>
          <p:cNvSpPr>
            <a:spLocks noGrp="1"/>
          </p:cNvSpPr>
          <p:nvPr>
            <p:ph type="body" sz="quarter" idx="15"/>
          </p:nvPr>
        </p:nvSpPr>
        <p:spPr/>
        <p:txBody>
          <a:bodyPr/>
          <a:lstStyle/>
          <a:p>
            <a:r>
              <a:rPr lang="en-US" dirty="0"/>
              <a:t>Serving Academic and Business Leaders at the World’s Premier Universities</a:t>
            </a:r>
          </a:p>
        </p:txBody>
      </p:sp>
      <p:sp>
        <p:nvSpPr>
          <p:cNvPr id="57" name="TextBox 56">
            <a:extLst>
              <a:ext uri="{FF2B5EF4-FFF2-40B4-BE49-F238E27FC236}">
                <a16:creationId xmlns:a16="http://schemas.microsoft.com/office/drawing/2014/main" id="{2C5F9E60-2CB0-493C-95D9-A9A2DA01D419}"/>
              </a:ext>
            </a:extLst>
          </p:cNvPr>
          <p:cNvSpPr txBox="1"/>
          <p:nvPr/>
        </p:nvSpPr>
        <p:spPr bwMode="gray">
          <a:xfrm>
            <a:off x="1914691" y="1301561"/>
            <a:ext cx="1050340" cy="215444"/>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Best Practice </a:t>
            </a:r>
            <a:br>
              <a:rPr kumimoji="0" lang="en-US" sz="700" b="1" i="0" u="none" strike="noStrike" kern="0" cap="none" spc="0" normalizeH="0" baseline="0" noProof="0" dirty="0">
                <a:ln>
                  <a:noFill/>
                </a:ln>
                <a:solidFill>
                  <a:srgbClr val="333E48"/>
                </a:solidFill>
                <a:effectLst/>
                <a:uLnTx/>
                <a:uFillTx/>
              </a:rPr>
            </a:br>
            <a:r>
              <a:rPr kumimoji="0" lang="en-US" sz="700" b="1" i="0" u="none" strike="noStrike" kern="0" cap="none" spc="0" normalizeH="0" baseline="0" noProof="0" dirty="0">
                <a:ln>
                  <a:noFill/>
                </a:ln>
                <a:solidFill>
                  <a:srgbClr val="333E48"/>
                </a:solidFill>
                <a:effectLst/>
                <a:uLnTx/>
                <a:uFillTx/>
              </a:rPr>
              <a:t>Research Forums</a:t>
            </a:r>
          </a:p>
        </p:txBody>
      </p:sp>
      <p:sp>
        <p:nvSpPr>
          <p:cNvPr id="58" name="TextBox 57">
            <a:extLst>
              <a:ext uri="{FF2B5EF4-FFF2-40B4-BE49-F238E27FC236}">
                <a16:creationId xmlns:a16="http://schemas.microsoft.com/office/drawing/2014/main" id="{EA0BE0C0-08D5-41AA-BE30-53F7F255598D}"/>
              </a:ext>
            </a:extLst>
          </p:cNvPr>
          <p:cNvSpPr txBox="1"/>
          <p:nvPr/>
        </p:nvSpPr>
        <p:spPr bwMode="gray">
          <a:xfrm>
            <a:off x="300685" y="1086473"/>
            <a:ext cx="1200099" cy="3506709"/>
          </a:xfrm>
          <a:prstGeom prst="rect">
            <a:avLst/>
          </a:prstGeom>
          <a:solidFill>
            <a:schemeClr val="accent5"/>
          </a:solidFill>
          <a:effectLst/>
        </p:spPr>
        <p:txBody>
          <a:bodyPr wrap="square" lIns="53148" tIns="0" rIns="53148" bIns="53148" rtlCol="0">
            <a:noAutofit/>
          </a:bodyPr>
          <a:lstStyle/>
          <a:p>
            <a:pPr marL="0" marR="0" lvl="0" indent="0" defTabSz="564807" eaLnBrk="1" fontAlgn="auto" latinLnBrk="0" hangingPunct="1">
              <a:lnSpc>
                <a:spcPts val="512"/>
              </a:lnSpc>
              <a:spcBef>
                <a:spcPts val="256"/>
              </a:spcBef>
              <a:spcAft>
                <a:spcPts val="0"/>
              </a:spcAft>
              <a:buClrTx/>
              <a:buSzTx/>
              <a:buFontTx/>
              <a:buNone/>
              <a:tabLst/>
              <a:defRPr/>
            </a:pPr>
            <a:endParaRPr kumimoji="0" lang="en-US" sz="1282" b="0" i="0" u="none" strike="noStrike" kern="0" cap="none" spc="0" normalizeH="0" baseline="0" noProof="0" dirty="0">
              <a:ln>
                <a:noFill/>
              </a:ln>
              <a:solidFill>
                <a:srgbClr val="0070CD"/>
              </a:solidFill>
              <a:effectLst/>
              <a:uLnTx/>
              <a:uFillTx/>
              <a:latin typeface="Rockwell"/>
            </a:endParaRPr>
          </a:p>
          <a:p>
            <a:pPr marL="0" marR="0" lvl="0" indent="0" defTabSz="564807" eaLnBrk="1" fontAlgn="auto" latinLnBrk="0" hangingPunct="1">
              <a:lnSpc>
                <a:spcPct val="100000"/>
              </a:lnSpc>
              <a:spcBef>
                <a:spcPts val="0"/>
              </a:spcBef>
              <a:spcAft>
                <a:spcPts val="349"/>
              </a:spcAft>
              <a:buClrTx/>
              <a:buSzTx/>
              <a:buFontTx/>
              <a:buNone/>
              <a:tabLst/>
              <a:defRPr/>
            </a:pPr>
            <a:r>
              <a:rPr kumimoji="0" lang="en-US" sz="800" b="1" i="0" u="none" strike="noStrike" kern="0" cap="none" spc="0" normalizeH="0" baseline="0" noProof="0" dirty="0">
                <a:ln>
                  <a:noFill/>
                </a:ln>
                <a:solidFill>
                  <a:srgbClr val="FFFFFF"/>
                </a:solidFill>
                <a:effectLst/>
                <a:uLnTx/>
                <a:uFillTx/>
              </a:rPr>
              <a:t>EAB at a Glance</a:t>
            </a:r>
          </a:p>
          <a:p>
            <a:pPr marL="0" marR="0" lvl="0" indent="0" defTabSz="564807" eaLnBrk="1" fontAlgn="auto" latinLnBrk="0" hangingPunct="1">
              <a:lnSpc>
                <a:spcPct val="100000"/>
              </a:lnSpc>
              <a:spcBef>
                <a:spcPts val="0"/>
              </a:spcBef>
              <a:spcAft>
                <a:spcPts val="349"/>
              </a:spcAft>
              <a:buClrTx/>
              <a:buSzTx/>
              <a:buFontTx/>
              <a:buNone/>
              <a:tabLst/>
              <a:defRPr/>
            </a:pPr>
            <a:endParaRPr kumimoji="0" lang="en-US" sz="800" b="1" i="0" u="none" strike="noStrike" kern="0" cap="none" spc="0" normalizeH="0" baseline="0" noProof="0" dirty="0">
              <a:ln>
                <a:noFill/>
              </a:ln>
              <a:solidFill>
                <a:srgbClr val="FFFFFF"/>
              </a:solidFill>
              <a:effectLst/>
              <a:uLnTx/>
              <a:uFillTx/>
            </a:endParaRPr>
          </a:p>
          <a:p>
            <a:pPr marL="0" marR="0" lvl="0" indent="0" defTabSz="564807" eaLnBrk="1" fontAlgn="auto" latinLnBrk="0" hangingPunct="1">
              <a:spcBef>
                <a:spcPts val="256"/>
              </a:spcBef>
              <a:spcAft>
                <a:spcPts val="0"/>
              </a:spcAft>
              <a:buClrTx/>
              <a:buSzTx/>
              <a:buFontTx/>
              <a:buNone/>
              <a:tabLst/>
              <a:defRPr/>
            </a:pPr>
            <a:r>
              <a:rPr kumimoji="0" lang="en-US" sz="1400" b="0" i="0" u="none" strike="noStrike" kern="0" cap="none" spc="0" normalizeH="0" baseline="0" noProof="0" dirty="0">
                <a:ln>
                  <a:noFill/>
                </a:ln>
                <a:solidFill>
                  <a:srgbClr val="F28B00"/>
                </a:solidFill>
                <a:effectLst/>
                <a:uLnTx/>
                <a:uFillTx/>
                <a:latin typeface="Rockwell"/>
              </a:rPr>
              <a:t>1,900</a:t>
            </a:r>
          </a:p>
          <a:p>
            <a:pPr marL="0" marR="0" lvl="0" indent="0" defTabSz="564807" eaLnBrk="1" fontAlgn="auto" latinLnBrk="0" hangingPunct="1">
              <a:spcBef>
                <a:spcPts val="256"/>
              </a:spcBef>
              <a:spcAft>
                <a:spcPts val="0"/>
              </a:spcAft>
              <a:buClrTx/>
              <a:buSzTx/>
              <a:buFontTx/>
              <a:buNone/>
              <a:tabLst/>
              <a:defRPr/>
            </a:pPr>
            <a:r>
              <a:rPr kumimoji="0" lang="en-US" sz="600" b="0" i="1" u="none" strike="noStrike" kern="0" cap="none" spc="0" normalizeH="0" baseline="0" noProof="0" dirty="0">
                <a:ln>
                  <a:noFill/>
                </a:ln>
                <a:solidFill>
                  <a:srgbClr val="FFFFFF"/>
                </a:solidFill>
                <a:effectLst/>
                <a:uLnTx/>
                <a:uFillTx/>
              </a:rPr>
              <a:t>Educational institutions </a:t>
            </a:r>
            <a:br>
              <a:rPr kumimoji="0" lang="en-US" sz="600" b="0" i="1" u="none" strike="noStrike" kern="0" cap="none" spc="0" normalizeH="0" baseline="0" noProof="0" dirty="0">
                <a:ln>
                  <a:noFill/>
                </a:ln>
                <a:solidFill>
                  <a:srgbClr val="FFFFFF"/>
                </a:solidFill>
                <a:effectLst/>
                <a:uLnTx/>
                <a:uFillTx/>
              </a:rPr>
            </a:br>
            <a:r>
              <a:rPr kumimoji="0" lang="en-US" sz="600" b="0" i="1" u="none" strike="noStrike" kern="0" cap="none" spc="0" normalizeH="0" baseline="0" noProof="0" dirty="0">
                <a:ln>
                  <a:noFill/>
                </a:ln>
                <a:solidFill>
                  <a:srgbClr val="FFFFFF"/>
                </a:solidFill>
                <a:effectLst/>
                <a:uLnTx/>
                <a:uFillTx/>
              </a:rPr>
              <a:t>served annually</a:t>
            </a:r>
          </a:p>
          <a:p>
            <a:pPr marL="0" marR="0" lvl="0" indent="0" defTabSz="564807" eaLnBrk="1" fontAlgn="auto" latinLnBrk="0" hangingPunct="1">
              <a:spcBef>
                <a:spcPts val="256"/>
              </a:spcBef>
              <a:spcAft>
                <a:spcPts val="0"/>
              </a:spcAft>
              <a:buClrTx/>
              <a:buSzTx/>
              <a:buFontTx/>
              <a:buNone/>
              <a:tabLst/>
              <a:defRPr/>
            </a:pPr>
            <a:endParaRPr kumimoji="0" lang="en-US" sz="461" b="0" i="1" u="none" strike="noStrike" kern="0" cap="none" spc="0" normalizeH="0" baseline="0" noProof="0" dirty="0">
              <a:ln>
                <a:noFill/>
              </a:ln>
              <a:solidFill>
                <a:srgbClr val="F28B00"/>
              </a:solidFill>
              <a:effectLst/>
              <a:uLnTx/>
              <a:uFillTx/>
            </a:endParaRPr>
          </a:p>
          <a:p>
            <a:pPr marL="0" marR="0" lvl="0" indent="0" defTabSz="564807" eaLnBrk="1" fontAlgn="auto" latinLnBrk="0" hangingPunct="1">
              <a:spcBef>
                <a:spcPts val="256"/>
              </a:spcBef>
              <a:spcAft>
                <a:spcPts val="0"/>
              </a:spcAft>
              <a:buClrTx/>
              <a:buSzTx/>
              <a:buFontTx/>
              <a:buNone/>
              <a:tabLst/>
              <a:defRPr/>
            </a:pPr>
            <a:r>
              <a:rPr kumimoji="0" lang="en-US" sz="1400" b="0" i="0" u="none" strike="noStrike" kern="0" cap="none" spc="0" normalizeH="0" baseline="0" noProof="0" dirty="0">
                <a:ln>
                  <a:noFill/>
                </a:ln>
                <a:solidFill>
                  <a:srgbClr val="F28B00"/>
                </a:solidFill>
                <a:effectLst/>
                <a:uLnTx/>
                <a:uFillTx/>
                <a:latin typeface="Rockwell"/>
              </a:rPr>
              <a:t>26,000</a:t>
            </a:r>
          </a:p>
          <a:p>
            <a:pPr marL="0" marR="0" lvl="0" indent="0" defTabSz="564807" eaLnBrk="1" fontAlgn="auto" latinLnBrk="0" hangingPunct="1">
              <a:spcBef>
                <a:spcPts val="256"/>
              </a:spcBef>
              <a:spcAft>
                <a:spcPts val="0"/>
              </a:spcAft>
              <a:buClrTx/>
              <a:buSzTx/>
              <a:buFontTx/>
              <a:buNone/>
              <a:tabLst/>
              <a:defRPr/>
            </a:pPr>
            <a:r>
              <a:rPr kumimoji="0" lang="en-US" sz="600" b="0" i="1" u="none" strike="noStrike" kern="0" cap="none" spc="0" normalizeH="0" baseline="0" noProof="0" dirty="0">
                <a:ln>
                  <a:noFill/>
                </a:ln>
                <a:solidFill>
                  <a:srgbClr val="FFFFFF"/>
                </a:solidFill>
                <a:effectLst/>
                <a:uLnTx/>
                <a:uFillTx/>
              </a:rPr>
              <a:t>Campus leaders using</a:t>
            </a:r>
            <a:br>
              <a:rPr kumimoji="0" lang="en-US" sz="600" b="0" i="1" u="none" strike="noStrike" kern="0" cap="none" spc="0" normalizeH="0" baseline="0" noProof="0" dirty="0">
                <a:ln>
                  <a:noFill/>
                </a:ln>
                <a:solidFill>
                  <a:srgbClr val="FFFFFF"/>
                </a:solidFill>
                <a:effectLst/>
                <a:uLnTx/>
                <a:uFillTx/>
              </a:rPr>
            </a:br>
            <a:r>
              <a:rPr kumimoji="0" lang="en-US" sz="600" b="0" i="1" u="none" strike="noStrike" kern="0" cap="none" spc="0" normalizeH="0" baseline="0" noProof="0" dirty="0">
                <a:ln>
                  <a:noFill/>
                </a:ln>
                <a:solidFill>
                  <a:srgbClr val="FFFFFF"/>
                </a:solidFill>
                <a:effectLst/>
                <a:uLnTx/>
                <a:uFillTx/>
              </a:rPr>
              <a:t>EAB services</a:t>
            </a:r>
          </a:p>
          <a:p>
            <a:pPr marL="0" marR="0" lvl="0" indent="0" defTabSz="564807" eaLnBrk="1" fontAlgn="auto" latinLnBrk="0" hangingPunct="1">
              <a:spcBef>
                <a:spcPts val="256"/>
              </a:spcBef>
              <a:spcAft>
                <a:spcPts val="0"/>
              </a:spcAft>
              <a:buClrTx/>
              <a:buSzTx/>
              <a:buFontTx/>
              <a:buNone/>
              <a:tabLst/>
              <a:defRPr/>
            </a:pPr>
            <a:endParaRPr kumimoji="0" lang="en-US" sz="461" b="0" i="0" u="none" strike="noStrike" kern="0" cap="none" spc="0" normalizeH="0" baseline="0" noProof="0" dirty="0">
              <a:ln>
                <a:noFill/>
              </a:ln>
              <a:solidFill>
                <a:srgbClr val="333E48"/>
              </a:solidFill>
              <a:effectLst/>
              <a:uLnTx/>
              <a:uFillTx/>
            </a:endParaRPr>
          </a:p>
          <a:p>
            <a:pPr marL="0" marR="0" lvl="0" indent="0" defTabSz="564807" eaLnBrk="1" fontAlgn="auto" latinLnBrk="0" hangingPunct="1">
              <a:spcBef>
                <a:spcPts val="256"/>
              </a:spcBef>
              <a:spcAft>
                <a:spcPts val="0"/>
              </a:spcAft>
              <a:buClrTx/>
              <a:buSzTx/>
              <a:buFontTx/>
              <a:buNone/>
              <a:tabLst/>
              <a:defRPr/>
            </a:pPr>
            <a:r>
              <a:rPr kumimoji="0" lang="en-US" sz="1400" b="0" i="0" u="none" strike="noStrike" kern="0" cap="none" spc="0" normalizeH="0" baseline="0" noProof="0" dirty="0">
                <a:ln>
                  <a:noFill/>
                </a:ln>
                <a:solidFill>
                  <a:srgbClr val="F28B00"/>
                </a:solidFill>
                <a:effectLst/>
                <a:uLnTx/>
                <a:uFillTx/>
                <a:latin typeface="Rockwell"/>
              </a:rPr>
              <a:t>750</a:t>
            </a:r>
            <a:r>
              <a:rPr kumimoji="0" lang="en-US" sz="1400" b="0" i="0" u="none" strike="noStrike" kern="0" cap="none" spc="0" normalizeH="0" baseline="30000" noProof="0" dirty="0">
                <a:ln>
                  <a:noFill/>
                </a:ln>
                <a:solidFill>
                  <a:srgbClr val="F28B00"/>
                </a:solidFill>
                <a:effectLst/>
                <a:uLnTx/>
                <a:uFillTx/>
                <a:latin typeface="Rockwell"/>
              </a:rPr>
              <a:t>+</a:t>
            </a:r>
          </a:p>
          <a:p>
            <a:pPr marL="0" marR="0" lvl="0" indent="0" defTabSz="564807" eaLnBrk="1" fontAlgn="auto" latinLnBrk="0" hangingPunct="1">
              <a:spcBef>
                <a:spcPts val="256"/>
              </a:spcBef>
              <a:spcAft>
                <a:spcPts val="0"/>
              </a:spcAft>
              <a:buClrTx/>
              <a:buSzTx/>
              <a:buFontTx/>
              <a:buNone/>
              <a:tabLst/>
              <a:defRPr/>
            </a:pPr>
            <a:r>
              <a:rPr kumimoji="0" lang="en-US" sz="600" b="0" i="1" u="none" strike="noStrike" kern="0" cap="none" spc="0" normalizeH="0" baseline="0" noProof="0" dirty="0">
                <a:ln>
                  <a:noFill/>
                </a:ln>
                <a:solidFill>
                  <a:srgbClr val="FFFFFF"/>
                </a:solidFill>
                <a:effectLst/>
                <a:uLnTx/>
                <a:uFillTx/>
              </a:rPr>
              <a:t>Onsite engagements</a:t>
            </a:r>
            <a:br>
              <a:rPr kumimoji="0" lang="en-US" sz="600" b="0" i="1" u="none" strike="noStrike" kern="0" cap="none" spc="0" normalizeH="0" baseline="0" noProof="0" dirty="0">
                <a:ln>
                  <a:noFill/>
                </a:ln>
                <a:solidFill>
                  <a:srgbClr val="FFFFFF"/>
                </a:solidFill>
                <a:effectLst/>
                <a:uLnTx/>
                <a:uFillTx/>
              </a:rPr>
            </a:br>
            <a:r>
              <a:rPr kumimoji="0" lang="en-US" sz="600" b="0" i="1" u="none" strike="noStrike" kern="0" cap="none" spc="0" normalizeH="0" baseline="0" noProof="0" dirty="0">
                <a:ln>
                  <a:noFill/>
                </a:ln>
                <a:solidFill>
                  <a:srgbClr val="FFFFFF"/>
                </a:solidFill>
                <a:effectLst/>
                <a:uLnTx/>
                <a:uFillTx/>
              </a:rPr>
              <a:t>with cabinets, boards,</a:t>
            </a:r>
            <a:br>
              <a:rPr kumimoji="0" lang="en-US" sz="600" b="0" i="1" u="none" strike="noStrike" kern="0" cap="none" spc="0" normalizeH="0" baseline="0" noProof="0" dirty="0">
                <a:ln>
                  <a:noFill/>
                </a:ln>
                <a:solidFill>
                  <a:srgbClr val="FFFFFF"/>
                </a:solidFill>
                <a:effectLst/>
                <a:uLnTx/>
                <a:uFillTx/>
              </a:rPr>
            </a:br>
            <a:r>
              <a:rPr kumimoji="0" lang="en-US" sz="600" b="0" i="1" u="none" strike="noStrike" kern="0" cap="none" spc="0" normalizeH="0" baseline="0" noProof="0" dirty="0">
                <a:ln>
                  <a:noFill/>
                </a:ln>
                <a:solidFill>
                  <a:srgbClr val="FFFFFF"/>
                </a:solidFill>
                <a:effectLst/>
                <a:uLnTx/>
                <a:uFillTx/>
              </a:rPr>
              <a:t>and working groups</a:t>
            </a:r>
          </a:p>
          <a:p>
            <a:pPr marL="0" marR="0" lvl="0" indent="0" defTabSz="564807" eaLnBrk="1" fontAlgn="auto" latinLnBrk="0" hangingPunct="1">
              <a:spcBef>
                <a:spcPts val="256"/>
              </a:spcBef>
              <a:spcAft>
                <a:spcPts val="0"/>
              </a:spcAft>
              <a:buClrTx/>
              <a:buSzTx/>
              <a:buFontTx/>
              <a:buNone/>
              <a:tabLst/>
              <a:defRPr/>
            </a:pPr>
            <a:endParaRPr kumimoji="0" lang="en-US" sz="600" b="0" i="1" u="none" strike="noStrike" kern="0" cap="none" spc="0" normalizeH="0" baseline="0" noProof="0" dirty="0">
              <a:ln>
                <a:noFill/>
              </a:ln>
              <a:solidFill>
                <a:srgbClr val="FFFFFF"/>
              </a:solidFill>
              <a:effectLst/>
              <a:uLnTx/>
              <a:uFillTx/>
            </a:endParaRPr>
          </a:p>
          <a:p>
            <a:pPr marL="0" marR="0" lvl="0" indent="0" defTabSz="564807" eaLnBrk="1" fontAlgn="auto" latinLnBrk="0" hangingPunct="1">
              <a:spcBef>
                <a:spcPts val="256"/>
              </a:spcBef>
              <a:spcAft>
                <a:spcPts val="0"/>
              </a:spcAft>
              <a:buClrTx/>
              <a:buSzTx/>
              <a:buFontTx/>
              <a:buNone/>
              <a:tabLst/>
              <a:defRPr/>
            </a:pPr>
            <a:r>
              <a:rPr kumimoji="0" lang="en-US" sz="1400" b="0" i="0" u="none" strike="noStrike" kern="0" cap="none" spc="0" normalizeH="0" baseline="0" noProof="0" dirty="0">
                <a:ln>
                  <a:noFill/>
                </a:ln>
                <a:solidFill>
                  <a:srgbClr val="F28B00"/>
                </a:solidFill>
                <a:effectLst/>
                <a:uLnTx/>
                <a:uFillTx/>
                <a:latin typeface="Rockwell"/>
              </a:rPr>
              <a:t>95%</a:t>
            </a:r>
          </a:p>
          <a:p>
            <a:pPr marL="0" marR="0" lvl="0" indent="0" defTabSz="564807" eaLnBrk="1" fontAlgn="auto" latinLnBrk="0" hangingPunct="1">
              <a:spcBef>
                <a:spcPts val="256"/>
              </a:spcBef>
              <a:spcAft>
                <a:spcPts val="0"/>
              </a:spcAft>
              <a:buClrTx/>
              <a:buSzTx/>
              <a:buFontTx/>
              <a:buNone/>
              <a:tabLst/>
              <a:defRPr/>
            </a:pPr>
            <a:r>
              <a:rPr kumimoji="0" lang="en-US" sz="600" b="0" i="1" u="none" strike="noStrike" kern="0" cap="none" spc="0" normalizeH="0" baseline="0" noProof="0" dirty="0">
                <a:ln>
                  <a:noFill/>
                </a:ln>
                <a:solidFill>
                  <a:srgbClr val="FFFFFF"/>
                </a:solidFill>
                <a:effectLst/>
                <a:uLnTx/>
                <a:uFillTx/>
              </a:rPr>
              <a:t>Partners renew each year</a:t>
            </a:r>
          </a:p>
          <a:p>
            <a:pPr marL="0" marR="0" lvl="0" indent="0" defTabSz="564807" eaLnBrk="1" fontAlgn="auto" latinLnBrk="0" hangingPunct="1">
              <a:spcBef>
                <a:spcPts val="256"/>
              </a:spcBef>
              <a:spcAft>
                <a:spcPts val="0"/>
              </a:spcAft>
              <a:buClrTx/>
              <a:buSzTx/>
              <a:buFontTx/>
              <a:buNone/>
              <a:tabLst/>
              <a:defRPr/>
            </a:pPr>
            <a:endParaRPr kumimoji="0" lang="en-US" sz="600" b="0" i="1" u="none" strike="noStrike" kern="0" cap="none" spc="0" normalizeH="0" baseline="0" noProof="0" dirty="0">
              <a:ln>
                <a:noFill/>
              </a:ln>
              <a:solidFill>
                <a:srgbClr val="FFFFFF"/>
              </a:solidFill>
              <a:effectLst/>
              <a:uLnTx/>
              <a:uFillTx/>
            </a:endParaRPr>
          </a:p>
          <a:p>
            <a:pPr marL="0" marR="0" lvl="0" indent="0" defTabSz="564807" eaLnBrk="1" fontAlgn="auto" latinLnBrk="0" hangingPunct="1">
              <a:spcBef>
                <a:spcPts val="256"/>
              </a:spcBef>
              <a:spcAft>
                <a:spcPts val="0"/>
              </a:spcAft>
              <a:buClrTx/>
              <a:buSzTx/>
              <a:buFontTx/>
              <a:buNone/>
              <a:tabLst/>
              <a:defRPr/>
            </a:pPr>
            <a:r>
              <a:rPr kumimoji="0" lang="en-US" sz="1400" b="0" i="0" u="none" strike="noStrike" kern="0" cap="none" spc="0" normalizeH="0" baseline="0" noProof="0" dirty="0">
                <a:ln>
                  <a:noFill/>
                </a:ln>
                <a:solidFill>
                  <a:srgbClr val="F28B00"/>
                </a:solidFill>
                <a:effectLst/>
                <a:uLnTx/>
                <a:uFillTx/>
                <a:latin typeface="Rockwell"/>
              </a:rPr>
              <a:t>1,350</a:t>
            </a:r>
          </a:p>
          <a:p>
            <a:pPr marL="0" marR="0" lvl="0" indent="0" defTabSz="564807" eaLnBrk="1" fontAlgn="auto" latinLnBrk="0" hangingPunct="1">
              <a:spcBef>
                <a:spcPts val="256"/>
              </a:spcBef>
              <a:spcAft>
                <a:spcPts val="0"/>
              </a:spcAft>
              <a:buClrTx/>
              <a:buSzTx/>
              <a:buFontTx/>
              <a:buNone/>
              <a:tabLst/>
              <a:defRPr/>
            </a:pPr>
            <a:r>
              <a:rPr kumimoji="0" lang="en-US" sz="600" b="0" i="1" u="none" strike="noStrike" kern="0" cap="none" spc="0" normalizeH="0" baseline="0" noProof="0" dirty="0">
                <a:ln>
                  <a:noFill/>
                </a:ln>
                <a:solidFill>
                  <a:srgbClr val="FFFFFF"/>
                </a:solidFill>
                <a:effectLst/>
                <a:uLnTx/>
                <a:uFillTx/>
              </a:rPr>
              <a:t>Employees</a:t>
            </a:r>
            <a:endParaRPr kumimoji="0" lang="en-US" sz="600" b="0" i="1" u="none" strike="noStrike" kern="0" cap="none" spc="0" normalizeH="0" baseline="0" noProof="0" dirty="0">
              <a:ln>
                <a:noFill/>
              </a:ln>
              <a:solidFill>
                <a:srgbClr val="FFFFFF"/>
              </a:solidFill>
              <a:effectLst/>
              <a:uLnTx/>
              <a:uFillTx/>
              <a:latin typeface="Rockwell"/>
            </a:endParaRPr>
          </a:p>
        </p:txBody>
      </p:sp>
      <p:sp>
        <p:nvSpPr>
          <p:cNvPr id="59" name="TextBox 58">
            <a:extLst>
              <a:ext uri="{FF2B5EF4-FFF2-40B4-BE49-F238E27FC236}">
                <a16:creationId xmlns:a16="http://schemas.microsoft.com/office/drawing/2014/main" id="{0A717258-A8D0-43ED-845C-0FAE986C5DD4}"/>
              </a:ext>
            </a:extLst>
          </p:cNvPr>
          <p:cNvSpPr txBox="1"/>
          <p:nvPr/>
        </p:nvSpPr>
        <p:spPr bwMode="gray">
          <a:xfrm>
            <a:off x="1638723" y="1048358"/>
            <a:ext cx="4043089" cy="116186"/>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755" b="0" i="0" u="none" strike="noStrike" kern="0" cap="none" spc="0" normalizeH="0" baseline="0" noProof="0" dirty="0">
                <a:ln>
                  <a:noFill/>
                </a:ln>
                <a:solidFill>
                  <a:srgbClr val="333E48"/>
                </a:solidFill>
                <a:effectLst/>
                <a:uLnTx/>
                <a:uFillTx/>
              </a:rPr>
              <a:t>How EAB Partners with Universities to Set Strategy and Elevate Performance</a:t>
            </a:r>
          </a:p>
        </p:txBody>
      </p:sp>
      <p:sp>
        <p:nvSpPr>
          <p:cNvPr id="60" name="TextBox 59">
            <a:extLst>
              <a:ext uri="{FF2B5EF4-FFF2-40B4-BE49-F238E27FC236}">
                <a16:creationId xmlns:a16="http://schemas.microsoft.com/office/drawing/2014/main" id="{7C0FC14C-15B7-45D6-AD39-5E8AF9BA8515}"/>
              </a:ext>
            </a:extLst>
          </p:cNvPr>
          <p:cNvSpPr txBox="1"/>
          <p:nvPr/>
        </p:nvSpPr>
        <p:spPr bwMode="gray">
          <a:xfrm>
            <a:off x="3218003" y="1301561"/>
            <a:ext cx="1297111" cy="215444"/>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Enrollment, Marketing </a:t>
            </a:r>
            <a:br>
              <a:rPr kumimoji="0" lang="en-US" sz="700" b="1" i="0" u="none" strike="noStrike" kern="0" cap="none" spc="0" normalizeH="0" baseline="0" noProof="0" dirty="0">
                <a:ln>
                  <a:noFill/>
                </a:ln>
                <a:solidFill>
                  <a:srgbClr val="333E48"/>
                </a:solidFill>
                <a:effectLst/>
                <a:uLnTx/>
                <a:uFillTx/>
              </a:rPr>
            </a:br>
            <a:r>
              <a:rPr kumimoji="0" lang="en-US" sz="700" b="1" i="0" u="none" strike="noStrike" kern="0" cap="none" spc="0" normalizeH="0" baseline="0" noProof="0" dirty="0">
                <a:ln>
                  <a:noFill/>
                </a:ln>
                <a:solidFill>
                  <a:srgbClr val="333E48"/>
                </a:solidFill>
                <a:effectLst/>
                <a:uLnTx/>
                <a:uFillTx/>
              </a:rPr>
              <a:t>Services</a:t>
            </a:r>
          </a:p>
        </p:txBody>
      </p:sp>
      <p:pic>
        <p:nvPicPr>
          <p:cNvPr id="61" name="Picture 60">
            <a:extLst>
              <a:ext uri="{FF2B5EF4-FFF2-40B4-BE49-F238E27FC236}">
                <a16:creationId xmlns:a16="http://schemas.microsoft.com/office/drawing/2014/main" id="{D840C796-7899-49C4-B7FA-BC7E851C3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794" y="1279339"/>
            <a:ext cx="233849" cy="201110"/>
          </a:xfrm>
          <a:prstGeom prst="rect">
            <a:avLst/>
          </a:prstGeom>
          <a:effectLst/>
        </p:spPr>
      </p:pic>
      <p:sp>
        <p:nvSpPr>
          <p:cNvPr id="62" name="TextBox 61">
            <a:extLst>
              <a:ext uri="{FF2B5EF4-FFF2-40B4-BE49-F238E27FC236}">
                <a16:creationId xmlns:a16="http://schemas.microsoft.com/office/drawing/2014/main" id="{07FE0A2F-9D72-49F7-867C-95CC4379CB75}"/>
              </a:ext>
            </a:extLst>
          </p:cNvPr>
          <p:cNvSpPr txBox="1"/>
          <p:nvPr/>
        </p:nvSpPr>
        <p:spPr bwMode="gray">
          <a:xfrm>
            <a:off x="4796263" y="1301561"/>
            <a:ext cx="1189864" cy="215444"/>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Data Analytics and Technology Services</a:t>
            </a:r>
          </a:p>
        </p:txBody>
      </p:sp>
      <p:pic>
        <p:nvPicPr>
          <p:cNvPr id="63" name="Picture 62">
            <a:extLst>
              <a:ext uri="{FF2B5EF4-FFF2-40B4-BE49-F238E27FC236}">
                <a16:creationId xmlns:a16="http://schemas.microsoft.com/office/drawing/2014/main" id="{D0AD3B1C-80DA-4213-BEF8-61607E11D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196" y="1267858"/>
            <a:ext cx="169364" cy="212591"/>
          </a:xfrm>
          <a:prstGeom prst="rect">
            <a:avLst/>
          </a:prstGeom>
          <a:effectLst/>
        </p:spPr>
      </p:pic>
      <p:pic>
        <p:nvPicPr>
          <p:cNvPr id="64" name="Picture 63">
            <a:extLst>
              <a:ext uri="{FF2B5EF4-FFF2-40B4-BE49-F238E27FC236}">
                <a16:creationId xmlns:a16="http://schemas.microsoft.com/office/drawing/2014/main" id="{5F551606-94AB-4EC9-ADF3-E65EFE59A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199" y="1317433"/>
            <a:ext cx="212591" cy="162278"/>
          </a:xfrm>
          <a:prstGeom prst="rect">
            <a:avLst/>
          </a:prstGeom>
          <a:effectLst/>
        </p:spPr>
      </p:pic>
      <p:sp>
        <p:nvSpPr>
          <p:cNvPr id="65" name="Isosceles Triangle 64">
            <a:extLst>
              <a:ext uri="{FF2B5EF4-FFF2-40B4-BE49-F238E27FC236}">
                <a16:creationId xmlns:a16="http://schemas.microsoft.com/office/drawing/2014/main" id="{3540E436-04D1-4E55-A4BB-3310C3F58347}"/>
              </a:ext>
            </a:extLst>
          </p:cNvPr>
          <p:cNvSpPr/>
          <p:nvPr/>
        </p:nvSpPr>
        <p:spPr bwMode="gray">
          <a:xfrm rot="10800000" flipV="1">
            <a:off x="2110193" y="1896446"/>
            <a:ext cx="106295" cy="79722"/>
          </a:xfrm>
          <a:prstGeom prst="triangle">
            <a:avLst/>
          </a:prstGeom>
          <a:solidFill>
            <a:srgbClr val="F28B00"/>
          </a:solidFill>
          <a:ln w="19050" cap="flat" cmpd="sng" algn="ctr">
            <a:noFill/>
            <a:prstDash val="solid"/>
            <a:miter lim="800000"/>
          </a:ln>
          <a:effectLst/>
        </p:spPr>
        <p:txBody>
          <a:bodyPr rot="0" spcFirstLastPara="0" vert="horz" wrap="square" lIns="46895" tIns="23447" rIns="46895" bIns="23447" numCol="1" spcCol="0" rtlCol="0" fromWordArt="0" anchor="t" anchorCtr="0" forceAA="0" compatLnSpc="1">
            <a:prstTxWarp prst="textNoShape">
              <a:avLst/>
            </a:prstTxWarp>
            <a:noAutofit/>
          </a:bodyPr>
          <a:lstStyle/>
          <a:p>
            <a:pPr marL="0" marR="0" lvl="0" indent="0" algn="ctr" defTabSz="564807" eaLnBrk="1" fontAlgn="auto" latinLnBrk="0" hangingPunct="1">
              <a:lnSpc>
                <a:spcPct val="100000"/>
              </a:lnSpc>
              <a:spcBef>
                <a:spcPts val="256"/>
              </a:spcBef>
              <a:spcAft>
                <a:spcPts val="0"/>
              </a:spcAft>
              <a:buClrTx/>
              <a:buSzTx/>
              <a:buFontTx/>
              <a:buNone/>
              <a:tabLst/>
              <a:defRPr/>
            </a:pPr>
            <a:endParaRPr kumimoji="0" lang="en-US" sz="512" b="0" i="0" u="none" strike="noStrike" kern="0" cap="none" spc="0" normalizeH="0" baseline="0" noProof="0" dirty="0" err="1">
              <a:ln>
                <a:noFill/>
              </a:ln>
              <a:solidFill>
                <a:srgbClr val="FFFFFF"/>
              </a:solidFill>
              <a:effectLst/>
              <a:uLnTx/>
              <a:uFillTx/>
              <a:latin typeface="Verdana"/>
              <a:ea typeface="+mn-ea"/>
              <a:cs typeface="+mn-cs"/>
            </a:endParaRPr>
          </a:p>
        </p:txBody>
      </p:sp>
      <p:sp>
        <p:nvSpPr>
          <p:cNvPr id="66" name="TextBox 65">
            <a:extLst>
              <a:ext uri="{FF2B5EF4-FFF2-40B4-BE49-F238E27FC236}">
                <a16:creationId xmlns:a16="http://schemas.microsoft.com/office/drawing/2014/main" id="{1E63F29C-8C9A-41B7-802A-AB9F1FA1911B}"/>
              </a:ext>
            </a:extLst>
          </p:cNvPr>
          <p:cNvSpPr txBox="1"/>
          <p:nvPr/>
        </p:nvSpPr>
        <p:spPr bwMode="gray">
          <a:xfrm>
            <a:off x="3919357" y="3743961"/>
            <a:ext cx="1591744" cy="34881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Advancement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fundraising and alumni relations leaders</a:t>
            </a:r>
          </a:p>
        </p:txBody>
      </p:sp>
      <p:sp>
        <p:nvSpPr>
          <p:cNvPr id="67" name="TextBox 66">
            <a:extLst>
              <a:ext uri="{FF2B5EF4-FFF2-40B4-BE49-F238E27FC236}">
                <a16:creationId xmlns:a16="http://schemas.microsoft.com/office/drawing/2014/main" id="{5F92AD02-B581-4B5E-B396-0BCBD4E90B21}"/>
              </a:ext>
            </a:extLst>
          </p:cNvPr>
          <p:cNvSpPr txBox="1"/>
          <p:nvPr/>
        </p:nvSpPr>
        <p:spPr bwMode="gray">
          <a:xfrm>
            <a:off x="3919359" y="2443435"/>
            <a:ext cx="1762453" cy="34881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Business Affairs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vice presidents of finance and administration</a:t>
            </a:r>
          </a:p>
        </p:txBody>
      </p:sp>
      <p:sp>
        <p:nvSpPr>
          <p:cNvPr id="68" name="TextBox 67">
            <a:extLst>
              <a:ext uri="{FF2B5EF4-FFF2-40B4-BE49-F238E27FC236}">
                <a16:creationId xmlns:a16="http://schemas.microsoft.com/office/drawing/2014/main" id="{9F22A35D-1ACD-4CC1-9ED5-4B2FC741048D}"/>
              </a:ext>
            </a:extLst>
          </p:cNvPr>
          <p:cNvSpPr txBox="1"/>
          <p:nvPr/>
        </p:nvSpPr>
        <p:spPr bwMode="gray">
          <a:xfrm>
            <a:off x="3908503" y="3311396"/>
            <a:ext cx="1436083" cy="34881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IT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chief information officers</a:t>
            </a:r>
          </a:p>
        </p:txBody>
      </p:sp>
      <p:sp>
        <p:nvSpPr>
          <p:cNvPr id="69" name="TextBox 68">
            <a:extLst>
              <a:ext uri="{FF2B5EF4-FFF2-40B4-BE49-F238E27FC236}">
                <a16:creationId xmlns:a16="http://schemas.microsoft.com/office/drawing/2014/main" id="{571D0AEE-A677-4BDE-AD40-AC848F3B84DB}"/>
              </a:ext>
            </a:extLst>
          </p:cNvPr>
          <p:cNvSpPr txBox="1"/>
          <p:nvPr/>
        </p:nvSpPr>
        <p:spPr bwMode="gray">
          <a:xfrm>
            <a:off x="3914317" y="2882698"/>
            <a:ext cx="1461606" cy="34881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Facilities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senior-most facilities executives</a:t>
            </a:r>
          </a:p>
        </p:txBody>
      </p:sp>
      <p:sp>
        <p:nvSpPr>
          <p:cNvPr id="70" name="TextBox 69">
            <a:extLst>
              <a:ext uri="{FF2B5EF4-FFF2-40B4-BE49-F238E27FC236}">
                <a16:creationId xmlns:a16="http://schemas.microsoft.com/office/drawing/2014/main" id="{BCB71D5B-2CE3-4123-BE3A-8396B02F3996}"/>
              </a:ext>
            </a:extLst>
          </p:cNvPr>
          <p:cNvSpPr txBox="1"/>
          <p:nvPr/>
        </p:nvSpPr>
        <p:spPr bwMode="gray">
          <a:xfrm>
            <a:off x="3919358" y="2082751"/>
            <a:ext cx="1872658" cy="246221"/>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4"/>
                </a:solidFill>
                <a:effectLst/>
                <a:uLnTx/>
                <a:uFillTx/>
              </a:rPr>
              <a:t>Business Affairs and Administration</a:t>
            </a:r>
          </a:p>
        </p:txBody>
      </p:sp>
      <p:sp>
        <p:nvSpPr>
          <p:cNvPr id="71" name="TextBox 70">
            <a:extLst>
              <a:ext uri="{FF2B5EF4-FFF2-40B4-BE49-F238E27FC236}">
                <a16:creationId xmlns:a16="http://schemas.microsoft.com/office/drawing/2014/main" id="{85F10CC8-4519-40CF-B2F3-31B06A7D4F3F}"/>
              </a:ext>
            </a:extLst>
          </p:cNvPr>
          <p:cNvSpPr txBox="1"/>
          <p:nvPr/>
        </p:nvSpPr>
        <p:spPr bwMode="gray">
          <a:xfrm>
            <a:off x="3919358" y="4283462"/>
            <a:ext cx="1668933" cy="241092"/>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University Research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chief research officers</a:t>
            </a:r>
          </a:p>
        </p:txBody>
      </p:sp>
      <p:sp>
        <p:nvSpPr>
          <p:cNvPr id="72" name="TextBox 71">
            <a:extLst>
              <a:ext uri="{FF2B5EF4-FFF2-40B4-BE49-F238E27FC236}">
                <a16:creationId xmlns:a16="http://schemas.microsoft.com/office/drawing/2014/main" id="{D9B850BF-DC98-4F80-BE59-CE60971AF6E4}"/>
              </a:ext>
            </a:extLst>
          </p:cNvPr>
          <p:cNvSpPr txBox="1"/>
          <p:nvPr/>
        </p:nvSpPr>
        <p:spPr bwMode="gray">
          <a:xfrm>
            <a:off x="1982729" y="2443435"/>
            <a:ext cx="1591743" cy="348813"/>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Academic Affairs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provosts, academic affairs leaders</a:t>
            </a:r>
          </a:p>
        </p:txBody>
      </p:sp>
      <p:sp>
        <p:nvSpPr>
          <p:cNvPr id="73" name="TextBox 72">
            <a:extLst>
              <a:ext uri="{FF2B5EF4-FFF2-40B4-BE49-F238E27FC236}">
                <a16:creationId xmlns:a16="http://schemas.microsoft.com/office/drawing/2014/main" id="{E17330BD-7634-4BAB-AA17-A56DCEACE184}"/>
              </a:ext>
            </a:extLst>
          </p:cNvPr>
          <p:cNvSpPr txBox="1"/>
          <p:nvPr/>
        </p:nvSpPr>
        <p:spPr bwMode="gray">
          <a:xfrm>
            <a:off x="1976914" y="3742007"/>
            <a:ext cx="1734247" cy="456535"/>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lang="en-US" sz="700" b="1" kern="0" dirty="0">
                <a:solidFill>
                  <a:srgbClr val="333E48"/>
                </a:solidFill>
              </a:rPr>
              <a:t>Professional and Adult Education</a:t>
            </a:r>
            <a:r>
              <a:rPr kumimoji="0" lang="en-US" sz="700" b="1" i="0" u="none" strike="noStrike" kern="0" cap="none" spc="0" normalizeH="0" baseline="0" noProof="0" dirty="0">
                <a:ln>
                  <a:noFill/>
                </a:ln>
                <a:solidFill>
                  <a:srgbClr val="333E48"/>
                </a:solidFill>
                <a:effectLst/>
                <a:uLnTx/>
                <a:uFillTx/>
              </a:rPr>
              <a:t>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heads of online, professional, and continuing education</a:t>
            </a:r>
          </a:p>
        </p:txBody>
      </p:sp>
      <p:sp>
        <p:nvSpPr>
          <p:cNvPr id="74" name="TextBox 73">
            <a:extLst>
              <a:ext uri="{FF2B5EF4-FFF2-40B4-BE49-F238E27FC236}">
                <a16:creationId xmlns:a16="http://schemas.microsoft.com/office/drawing/2014/main" id="{917A3D79-6CE3-4CEC-B52B-CC0977104537}"/>
              </a:ext>
            </a:extLst>
          </p:cNvPr>
          <p:cNvSpPr txBox="1"/>
          <p:nvPr/>
        </p:nvSpPr>
        <p:spPr bwMode="gray">
          <a:xfrm>
            <a:off x="1971874" y="2882698"/>
            <a:ext cx="1734247" cy="348813"/>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Enrollment Management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vice presidents of </a:t>
            </a:r>
            <a:br>
              <a:rPr kumimoji="0" lang="en-US" sz="700" b="0" i="0" u="none" strike="noStrike" kern="0" cap="none" spc="0" normalizeH="0" baseline="0" noProof="0" dirty="0">
                <a:ln>
                  <a:noFill/>
                </a:ln>
                <a:solidFill>
                  <a:srgbClr val="333E48"/>
                </a:solidFill>
                <a:effectLst/>
                <a:uLnTx/>
                <a:uFillTx/>
              </a:rPr>
            </a:br>
            <a:r>
              <a:rPr kumimoji="0" lang="en-US" sz="700" b="0" i="0" u="none" strike="noStrike" kern="0" cap="none" spc="0" normalizeH="0" baseline="0" noProof="0" dirty="0">
                <a:ln>
                  <a:noFill/>
                </a:ln>
                <a:solidFill>
                  <a:srgbClr val="333E48"/>
                </a:solidFill>
                <a:effectLst/>
                <a:uLnTx/>
                <a:uFillTx/>
              </a:rPr>
              <a:t>enrollment management</a:t>
            </a:r>
          </a:p>
        </p:txBody>
      </p:sp>
      <p:sp>
        <p:nvSpPr>
          <p:cNvPr id="75" name="TextBox 74">
            <a:extLst>
              <a:ext uri="{FF2B5EF4-FFF2-40B4-BE49-F238E27FC236}">
                <a16:creationId xmlns:a16="http://schemas.microsoft.com/office/drawing/2014/main" id="{F9C93954-F0B3-4373-A971-F6EF44881BD8}"/>
              </a:ext>
            </a:extLst>
          </p:cNvPr>
          <p:cNvSpPr txBox="1"/>
          <p:nvPr/>
        </p:nvSpPr>
        <p:spPr bwMode="gray">
          <a:xfrm>
            <a:off x="1971874" y="3317539"/>
            <a:ext cx="1591744" cy="348813"/>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Student Affairs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vice presidents of student affairs</a:t>
            </a:r>
          </a:p>
        </p:txBody>
      </p:sp>
      <p:sp>
        <p:nvSpPr>
          <p:cNvPr id="76" name="TextBox 75">
            <a:extLst>
              <a:ext uri="{FF2B5EF4-FFF2-40B4-BE49-F238E27FC236}">
                <a16:creationId xmlns:a16="http://schemas.microsoft.com/office/drawing/2014/main" id="{C96F7E1C-D9CE-490E-9540-7189C3CE8C3C}"/>
              </a:ext>
            </a:extLst>
          </p:cNvPr>
          <p:cNvSpPr txBox="1"/>
          <p:nvPr/>
        </p:nvSpPr>
        <p:spPr bwMode="gray">
          <a:xfrm>
            <a:off x="1982730" y="2082751"/>
            <a:ext cx="1652866" cy="246221"/>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4"/>
                </a:solidFill>
                <a:effectLst/>
                <a:uLnTx/>
                <a:uFillTx/>
              </a:rPr>
              <a:t>Academic Affairs and Enrollment</a:t>
            </a:r>
          </a:p>
        </p:txBody>
      </p:sp>
      <p:sp>
        <p:nvSpPr>
          <p:cNvPr id="77" name="Rectangle 76">
            <a:extLst>
              <a:ext uri="{FF2B5EF4-FFF2-40B4-BE49-F238E27FC236}">
                <a16:creationId xmlns:a16="http://schemas.microsoft.com/office/drawing/2014/main" id="{9B21C0C7-89E1-4522-99BD-E1977BBFD24D}"/>
              </a:ext>
            </a:extLst>
          </p:cNvPr>
          <p:cNvSpPr/>
          <p:nvPr/>
        </p:nvSpPr>
        <p:spPr>
          <a:xfrm>
            <a:off x="1991334" y="4283462"/>
            <a:ext cx="1668933" cy="348813"/>
          </a:xfrm>
          <a:prstGeom prst="rect">
            <a:avLst/>
          </a:prstGeom>
          <a:effectLst/>
        </p:spPr>
        <p:txBody>
          <a:bodyPr wrap="square" lIns="0" tIns="0" rIns="0" bIns="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Higher Ed Strategy Forum </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presidents and executive leaders</a:t>
            </a:r>
          </a:p>
        </p:txBody>
      </p:sp>
      <p:sp>
        <p:nvSpPr>
          <p:cNvPr id="78" name="TextBox 77">
            <a:extLst>
              <a:ext uri="{FF2B5EF4-FFF2-40B4-BE49-F238E27FC236}">
                <a16:creationId xmlns:a16="http://schemas.microsoft.com/office/drawing/2014/main" id="{0599C03F-DE86-45F4-A28B-E16AF5C1D0B4}"/>
              </a:ext>
            </a:extLst>
          </p:cNvPr>
          <p:cNvSpPr txBox="1"/>
          <p:nvPr/>
        </p:nvSpPr>
        <p:spPr bwMode="gray">
          <a:xfrm>
            <a:off x="1633543" y="1527137"/>
            <a:ext cx="1050340" cy="32188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523" b="0" i="0" u="none" strike="noStrike" kern="0" cap="none" spc="0" normalizeH="0" baseline="0" noProof="0" dirty="0">
                <a:ln>
                  <a:noFill/>
                </a:ln>
                <a:solidFill>
                  <a:srgbClr val="333E48"/>
                </a:solidFill>
                <a:effectLst/>
                <a:uLnTx/>
                <a:uFillTx/>
              </a:rPr>
              <a:t>Proven, peer-tested best practices to solve the most pressing challenges faced by academic and business leaders</a:t>
            </a:r>
          </a:p>
        </p:txBody>
      </p:sp>
      <p:sp>
        <p:nvSpPr>
          <p:cNvPr id="79" name="TextBox 78">
            <a:extLst>
              <a:ext uri="{FF2B5EF4-FFF2-40B4-BE49-F238E27FC236}">
                <a16:creationId xmlns:a16="http://schemas.microsoft.com/office/drawing/2014/main" id="{7993E816-E5AE-49B8-8B0F-97090345E0DE}"/>
              </a:ext>
            </a:extLst>
          </p:cNvPr>
          <p:cNvSpPr txBox="1"/>
          <p:nvPr/>
        </p:nvSpPr>
        <p:spPr bwMode="gray">
          <a:xfrm>
            <a:off x="2962728" y="1527961"/>
            <a:ext cx="1339435" cy="32188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523" b="0" i="0" u="none" strike="noStrike" kern="0" cap="none" spc="0" normalizeH="0" baseline="0" noProof="0" dirty="0">
                <a:ln>
                  <a:noFill/>
                </a:ln>
                <a:solidFill>
                  <a:srgbClr val="333E48"/>
                </a:solidFill>
                <a:effectLst/>
                <a:uLnTx/>
                <a:uFillTx/>
              </a:rPr>
              <a:t>Solutions that target and build relationships with prospective students through search, application and yield process</a:t>
            </a:r>
          </a:p>
        </p:txBody>
      </p:sp>
      <p:sp>
        <p:nvSpPr>
          <p:cNvPr id="80" name="TextBox 79">
            <a:extLst>
              <a:ext uri="{FF2B5EF4-FFF2-40B4-BE49-F238E27FC236}">
                <a16:creationId xmlns:a16="http://schemas.microsoft.com/office/drawing/2014/main" id="{FA0F7C4E-9CC4-446C-B4AA-5EE2D3F389B8}"/>
              </a:ext>
            </a:extLst>
          </p:cNvPr>
          <p:cNvSpPr txBox="1"/>
          <p:nvPr/>
        </p:nvSpPr>
        <p:spPr bwMode="gray">
          <a:xfrm>
            <a:off x="4525352" y="1530946"/>
            <a:ext cx="1574763" cy="32188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523" b="0" i="0" u="none" strike="noStrike" kern="0" cap="none" spc="0" normalizeH="0" baseline="0" noProof="0" dirty="0">
                <a:ln>
                  <a:noFill/>
                </a:ln>
                <a:solidFill>
                  <a:srgbClr val="333E48"/>
                </a:solidFill>
                <a:effectLst/>
                <a:uLnTx/>
                <a:uFillTx/>
              </a:rPr>
              <a:t>Enterprise-wide student success management system and consulting support to help students continue, graduate and achieve employment or further education goals</a:t>
            </a:r>
          </a:p>
        </p:txBody>
      </p:sp>
      <p:sp>
        <p:nvSpPr>
          <p:cNvPr id="81" name="Rectangle 49">
            <a:extLst>
              <a:ext uri="{FF2B5EF4-FFF2-40B4-BE49-F238E27FC236}">
                <a16:creationId xmlns:a16="http://schemas.microsoft.com/office/drawing/2014/main" id="{0582AEEC-4382-4729-B261-EE118744BCAB}"/>
              </a:ext>
            </a:extLst>
          </p:cNvPr>
          <p:cNvSpPr/>
          <p:nvPr/>
        </p:nvSpPr>
        <p:spPr bwMode="gray">
          <a:xfrm>
            <a:off x="1971874" y="1975398"/>
            <a:ext cx="3383567" cy="36289"/>
          </a:xfrm>
          <a:custGeom>
            <a:avLst/>
            <a:gdLst>
              <a:gd name="connsiteX0" fmla="*/ 0 w 1343025"/>
              <a:gd name="connsiteY0" fmla="*/ 0 h 382753"/>
              <a:gd name="connsiteX1" fmla="*/ 1343025 w 1343025"/>
              <a:gd name="connsiteY1" fmla="*/ 0 h 382753"/>
              <a:gd name="connsiteX2" fmla="*/ 1343025 w 1343025"/>
              <a:gd name="connsiteY2" fmla="*/ 382753 h 382753"/>
              <a:gd name="connsiteX3" fmla="*/ 0 w 1343025"/>
              <a:gd name="connsiteY3" fmla="*/ 382753 h 382753"/>
              <a:gd name="connsiteX4" fmla="*/ 0 w 1343025"/>
              <a:gd name="connsiteY4" fmla="*/ 0 h 382753"/>
              <a:gd name="connsiteX0" fmla="*/ 0 w 1343025"/>
              <a:gd name="connsiteY0" fmla="*/ 382753 h 474193"/>
              <a:gd name="connsiteX1" fmla="*/ 0 w 1343025"/>
              <a:gd name="connsiteY1" fmla="*/ 0 h 474193"/>
              <a:gd name="connsiteX2" fmla="*/ 1343025 w 1343025"/>
              <a:gd name="connsiteY2" fmla="*/ 0 h 474193"/>
              <a:gd name="connsiteX3" fmla="*/ 1343025 w 1343025"/>
              <a:gd name="connsiteY3" fmla="*/ 382753 h 474193"/>
              <a:gd name="connsiteX4" fmla="*/ 91440 w 1343025"/>
              <a:gd name="connsiteY4" fmla="*/ 474193 h 474193"/>
              <a:gd name="connsiteX0" fmla="*/ 0 w 1343025"/>
              <a:gd name="connsiteY0" fmla="*/ 382753 h 382753"/>
              <a:gd name="connsiteX1" fmla="*/ 0 w 1343025"/>
              <a:gd name="connsiteY1" fmla="*/ 0 h 382753"/>
              <a:gd name="connsiteX2" fmla="*/ 1343025 w 1343025"/>
              <a:gd name="connsiteY2" fmla="*/ 0 h 382753"/>
              <a:gd name="connsiteX3" fmla="*/ 1343025 w 1343025"/>
              <a:gd name="connsiteY3" fmla="*/ 382753 h 382753"/>
              <a:gd name="connsiteX0" fmla="*/ 0 w 1343025"/>
              <a:gd name="connsiteY0" fmla="*/ 0 h 382753"/>
              <a:gd name="connsiteX1" fmla="*/ 1343025 w 1343025"/>
              <a:gd name="connsiteY1" fmla="*/ 0 h 382753"/>
              <a:gd name="connsiteX2" fmla="*/ 1343025 w 1343025"/>
              <a:gd name="connsiteY2" fmla="*/ 382753 h 382753"/>
              <a:gd name="connsiteX0" fmla="*/ 0 w 1343025"/>
              <a:gd name="connsiteY0" fmla="*/ 0 h 0"/>
              <a:gd name="connsiteX1" fmla="*/ 1343025 w 1343025"/>
              <a:gd name="connsiteY1" fmla="*/ 0 h 0"/>
            </a:gdLst>
            <a:ahLst/>
            <a:cxnLst>
              <a:cxn ang="0">
                <a:pos x="connsiteX0" y="connsiteY0"/>
              </a:cxn>
              <a:cxn ang="0">
                <a:pos x="connsiteX1" y="connsiteY1"/>
              </a:cxn>
            </a:cxnLst>
            <a:rect l="l" t="t" r="r" b="b"/>
            <a:pathLst>
              <a:path w="1343025">
                <a:moveTo>
                  <a:pt x="0" y="0"/>
                </a:moveTo>
                <a:lnTo>
                  <a:pt x="1343025" y="0"/>
                </a:lnTo>
              </a:path>
            </a:pathLst>
          </a:custGeom>
          <a:noFill/>
          <a:ln w="12700" cap="flat" cmpd="sng" algn="ctr">
            <a:solidFill>
              <a:srgbClr val="F28B00"/>
            </a:solidFill>
            <a:prstDash val="solid"/>
            <a:miter lim="800000"/>
          </a:ln>
          <a:effectLst/>
        </p:spPr>
        <p:txBody>
          <a:bodyPr rtlCol="0" anchor="ctr"/>
          <a:lstStyle/>
          <a:p>
            <a:pPr marL="0" marR="0" lvl="0" indent="0" algn="ctr" defTabSz="564807" eaLnBrk="1" fontAlgn="auto" latinLnBrk="0" hangingPunct="1">
              <a:lnSpc>
                <a:spcPct val="100000"/>
              </a:lnSpc>
              <a:spcBef>
                <a:spcPts val="0"/>
              </a:spcBef>
              <a:spcAft>
                <a:spcPts val="0"/>
              </a:spcAft>
              <a:buClrTx/>
              <a:buSzTx/>
              <a:buFontTx/>
              <a:buNone/>
              <a:tabLst/>
              <a:defRPr/>
            </a:pPr>
            <a:endParaRPr kumimoji="0" lang="en-US" sz="1047"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07307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4C7C1E-6F11-48B5-B869-B8110E207471}"/>
              </a:ext>
            </a:extLst>
          </p:cNvPr>
          <p:cNvSpPr/>
          <p:nvPr/>
        </p:nvSpPr>
        <p:spPr bwMode="gray">
          <a:xfrm>
            <a:off x="3281307" y="2918876"/>
            <a:ext cx="3119493" cy="16961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4DCEB181-82BA-48BE-8FE5-C5F80F50F76E}"/>
              </a:ext>
            </a:extLst>
          </p:cNvPr>
          <p:cNvSpPr>
            <a:spLocks noGrp="1"/>
          </p:cNvSpPr>
          <p:nvPr>
            <p:ph type="body" sz="quarter" idx="16"/>
          </p:nvPr>
        </p:nvSpPr>
        <p:spPr/>
        <p:txBody>
          <a:bodyPr/>
          <a:lstStyle/>
          <a:p>
            <a:r>
              <a:rPr lang="en-US" dirty="0"/>
              <a:t>More Than A Decade of Research</a:t>
            </a:r>
          </a:p>
        </p:txBody>
      </p:sp>
      <p:sp>
        <p:nvSpPr>
          <p:cNvPr id="3" name="Title 2">
            <a:extLst>
              <a:ext uri="{FF2B5EF4-FFF2-40B4-BE49-F238E27FC236}">
                <a16:creationId xmlns:a16="http://schemas.microsoft.com/office/drawing/2014/main" id="{F7B57CAF-B58D-4FBA-A8A6-BFA3B4B2E02A}"/>
              </a:ext>
            </a:extLst>
          </p:cNvPr>
          <p:cNvSpPr>
            <a:spLocks noGrp="1"/>
          </p:cNvSpPr>
          <p:nvPr>
            <p:ph type="title"/>
          </p:nvPr>
        </p:nvSpPr>
        <p:spPr>
          <a:xfrm>
            <a:off x="280194" y="317005"/>
            <a:ext cx="5335860" cy="249299"/>
          </a:xfrm>
        </p:spPr>
        <p:txBody>
          <a:bodyPr/>
          <a:lstStyle/>
          <a:p>
            <a:r>
              <a:rPr lang="en-US" dirty="0"/>
              <a:t>EAB Research Available To Us</a:t>
            </a:r>
          </a:p>
        </p:txBody>
      </p:sp>
      <p:sp>
        <p:nvSpPr>
          <p:cNvPr id="6" name="Text Placeholder 5">
            <a:extLst>
              <a:ext uri="{FF2B5EF4-FFF2-40B4-BE49-F238E27FC236}">
                <a16:creationId xmlns:a16="http://schemas.microsoft.com/office/drawing/2014/main" id="{6BF09B63-B242-4F1B-9D4C-B7C5DE759866}"/>
              </a:ext>
            </a:extLst>
          </p:cNvPr>
          <p:cNvSpPr>
            <a:spLocks noGrp="1"/>
          </p:cNvSpPr>
          <p:nvPr>
            <p:ph type="body" sz="quarter" idx="18"/>
          </p:nvPr>
        </p:nvSpPr>
        <p:spPr/>
        <p:txBody>
          <a:bodyPr/>
          <a:lstStyle/>
          <a:p>
            <a:endParaRPr lang="en-US" dirty="0"/>
          </a:p>
        </p:txBody>
      </p:sp>
      <p:sp>
        <p:nvSpPr>
          <p:cNvPr id="7" name="TextBox 6">
            <a:extLst>
              <a:ext uri="{FF2B5EF4-FFF2-40B4-BE49-F238E27FC236}">
                <a16:creationId xmlns:a16="http://schemas.microsoft.com/office/drawing/2014/main" id="{BCDEBDC1-F803-40CA-A14A-7618D1B719EE}"/>
              </a:ext>
            </a:extLst>
          </p:cNvPr>
          <p:cNvSpPr txBox="1"/>
          <p:nvPr/>
        </p:nvSpPr>
        <p:spPr bwMode="gray">
          <a:xfrm>
            <a:off x="280194" y="745062"/>
            <a:ext cx="4436586" cy="161583"/>
          </a:xfrm>
          <a:prstGeom prst="rect">
            <a:avLst/>
          </a:prstGeom>
          <a:noFill/>
        </p:spPr>
        <p:txBody>
          <a:bodyPr wrap="square" lIns="0" tIns="0" rIns="0" bIns="0" rtlCol="0">
            <a:spAutoFit/>
          </a:bodyPr>
          <a:lstStyle/>
          <a:p>
            <a:pPr defTabSz="768111">
              <a:spcBef>
                <a:spcPts val="714"/>
              </a:spcBef>
              <a:defRPr/>
            </a:pPr>
            <a:r>
              <a:rPr lang="en-US" sz="1050" b="1" dirty="0">
                <a:solidFill>
                  <a:srgbClr val="333E48"/>
                </a:solidFill>
                <a:latin typeface="Verdana"/>
              </a:rPr>
              <a:t>Selected EAB Research on Academic Revenues and Costs</a:t>
            </a:r>
            <a:endParaRPr lang="en-US" sz="1050" i="1" dirty="0">
              <a:solidFill>
                <a:srgbClr val="333E48"/>
              </a:solidFill>
              <a:latin typeface="Verdana"/>
            </a:endParaRPr>
          </a:p>
        </p:txBody>
      </p:sp>
      <p:sp>
        <p:nvSpPr>
          <p:cNvPr id="8" name="TextBox 7">
            <a:extLst>
              <a:ext uri="{FF2B5EF4-FFF2-40B4-BE49-F238E27FC236}">
                <a16:creationId xmlns:a16="http://schemas.microsoft.com/office/drawing/2014/main" id="{8CF230B9-A573-419E-9F00-4878D58C203C}"/>
              </a:ext>
            </a:extLst>
          </p:cNvPr>
          <p:cNvSpPr txBox="1"/>
          <p:nvPr/>
        </p:nvSpPr>
        <p:spPr>
          <a:xfrm>
            <a:off x="3281307" y="1009950"/>
            <a:ext cx="2860414" cy="1556836"/>
          </a:xfrm>
          <a:prstGeom prst="rect">
            <a:avLst/>
          </a:prstGeom>
          <a:noFill/>
        </p:spPr>
        <p:txBody>
          <a:bodyPr wrap="square" lIns="0" tIns="0" rIns="0" bIns="0" rtlCol="0">
            <a:spAutoFit/>
          </a:bodyPr>
          <a:lstStyle/>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3"/>
              </a:rPr>
              <a:t>Enfranchising Faculty in the New Budget Reality</a:t>
            </a:r>
            <a:r>
              <a:rPr lang="en-US" sz="900" dirty="0">
                <a:ea typeface="Calibri" panose="020F0502020204030204" pitchFamily="34" charset="0"/>
                <a:cs typeface="Times New Roman" panose="02020603050405020304" pitchFamily="18" charset="0"/>
              </a:rPr>
              <a:t> (2016)</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4"/>
              </a:rPr>
              <a:t>The Instructional Capacity Playbook</a:t>
            </a:r>
            <a:r>
              <a:rPr lang="en-US" sz="900" dirty="0">
                <a:ea typeface="Calibri" panose="020F0502020204030204" pitchFamily="34" charset="0"/>
                <a:cs typeface="Times New Roman" panose="02020603050405020304" pitchFamily="18" charset="0"/>
              </a:rPr>
              <a:t> (2018)</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5"/>
              </a:rPr>
              <a:t>New Program Launch Guidebook</a:t>
            </a:r>
            <a:r>
              <a:rPr lang="en-US" sz="900" dirty="0">
                <a:ea typeface="Calibri" panose="020F0502020204030204" pitchFamily="34" charset="0"/>
                <a:cs typeface="Times New Roman" panose="02020603050405020304" pitchFamily="18" charset="0"/>
              </a:rPr>
              <a:t> (2018)</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6"/>
              </a:rPr>
              <a:t>Academic Vital Signs</a:t>
            </a:r>
            <a:r>
              <a:rPr lang="en-US" sz="900" dirty="0">
                <a:ea typeface="Calibri" panose="020F0502020204030204" pitchFamily="34" charset="0"/>
                <a:cs typeface="Times New Roman" panose="02020603050405020304" pitchFamily="18" charset="0"/>
              </a:rPr>
              <a:t> (2018)</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7"/>
              </a:rPr>
              <a:t>Rightsizing the Program Portfolio</a:t>
            </a:r>
            <a:r>
              <a:rPr lang="en-US" sz="900" dirty="0">
                <a:ea typeface="Calibri" panose="020F0502020204030204" pitchFamily="34" charset="0"/>
                <a:cs typeface="Times New Roman" panose="02020603050405020304" pitchFamily="18" charset="0"/>
              </a:rPr>
              <a:t> (2019)</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8"/>
              </a:rPr>
              <a:t>The Multidisciplinary Reorganization Toolkit</a:t>
            </a:r>
            <a:r>
              <a:rPr lang="en-US" sz="900" dirty="0">
                <a:ea typeface="Calibri" panose="020F0502020204030204" pitchFamily="34" charset="0"/>
                <a:cs typeface="Times New Roman" panose="02020603050405020304" pitchFamily="18" charset="0"/>
              </a:rPr>
              <a:t> (2019)</a:t>
            </a:r>
          </a:p>
        </p:txBody>
      </p:sp>
      <p:sp>
        <p:nvSpPr>
          <p:cNvPr id="9" name="TextBox 8">
            <a:extLst>
              <a:ext uri="{FF2B5EF4-FFF2-40B4-BE49-F238E27FC236}">
                <a16:creationId xmlns:a16="http://schemas.microsoft.com/office/drawing/2014/main" id="{F9C608D3-F231-4872-A501-21CF62253612}"/>
              </a:ext>
            </a:extLst>
          </p:cNvPr>
          <p:cNvSpPr txBox="1"/>
          <p:nvPr/>
        </p:nvSpPr>
        <p:spPr>
          <a:xfrm>
            <a:off x="280194" y="1009950"/>
            <a:ext cx="2714466" cy="1328569"/>
          </a:xfrm>
          <a:prstGeom prst="rect">
            <a:avLst/>
          </a:prstGeom>
          <a:noFill/>
        </p:spPr>
        <p:txBody>
          <a:bodyPr wrap="square" lIns="0" tIns="0" rIns="0" bIns="0" rtlCol="0">
            <a:spAutoFit/>
          </a:bodyPr>
          <a:lstStyle/>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9"/>
              </a:rPr>
              <a:t>Smart Growth</a:t>
            </a:r>
            <a:r>
              <a:rPr lang="en-US" sz="900" dirty="0">
                <a:ea typeface="Calibri" panose="020F0502020204030204" pitchFamily="34" charset="0"/>
                <a:cs typeface="Times New Roman" panose="02020603050405020304" pitchFamily="18" charset="0"/>
              </a:rPr>
              <a:t> (2011)</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10"/>
              </a:rPr>
              <a:t>Breaking the Trade-Off Between Cost and Quality</a:t>
            </a:r>
            <a:r>
              <a:rPr lang="en-US" sz="900" dirty="0">
                <a:ea typeface="Calibri" panose="020F0502020204030204" pitchFamily="34" charset="0"/>
                <a:cs typeface="Times New Roman" panose="02020603050405020304" pitchFamily="18" charset="0"/>
              </a:rPr>
              <a:t> (2014)</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11"/>
              </a:rPr>
              <a:t>The New Academic Program Review</a:t>
            </a:r>
            <a:r>
              <a:rPr lang="en-US" sz="900" dirty="0">
                <a:ea typeface="Calibri" panose="020F0502020204030204" pitchFamily="34" charset="0"/>
                <a:cs typeface="Times New Roman" panose="02020603050405020304" pitchFamily="18" charset="0"/>
              </a:rPr>
              <a:t> (2015)</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2"/>
              </a:rPr>
              <a:t>Working with Academic Leaders to Improve Space Utilization</a:t>
            </a:r>
            <a:r>
              <a:rPr lang="en-US" sz="900" dirty="0">
                <a:ea typeface="Calibri" panose="020F0502020204030204" pitchFamily="34" charset="0"/>
                <a:cs typeface="Times New Roman" panose="02020603050405020304" pitchFamily="18" charset="0"/>
              </a:rPr>
              <a:t> (2016)</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13"/>
              </a:rPr>
              <a:t>Making the Academy Market Smart</a:t>
            </a:r>
            <a:r>
              <a:rPr lang="en-US" sz="900" dirty="0">
                <a:ea typeface="Calibri" panose="020F0502020204030204" pitchFamily="34" charset="0"/>
                <a:cs typeface="Times New Roman" panose="02020603050405020304" pitchFamily="18" charset="0"/>
              </a:rPr>
              <a:t> (2016)</a:t>
            </a:r>
          </a:p>
        </p:txBody>
      </p:sp>
      <p:sp>
        <p:nvSpPr>
          <p:cNvPr id="10" name="TextBox 9">
            <a:extLst>
              <a:ext uri="{FF2B5EF4-FFF2-40B4-BE49-F238E27FC236}">
                <a16:creationId xmlns:a16="http://schemas.microsoft.com/office/drawing/2014/main" id="{E7D38620-74CC-428E-8EE1-92427382CD1B}"/>
              </a:ext>
            </a:extLst>
          </p:cNvPr>
          <p:cNvSpPr txBox="1"/>
          <p:nvPr/>
        </p:nvSpPr>
        <p:spPr bwMode="gray">
          <a:xfrm>
            <a:off x="280194" y="2670091"/>
            <a:ext cx="5335860" cy="161583"/>
          </a:xfrm>
          <a:prstGeom prst="rect">
            <a:avLst/>
          </a:prstGeom>
          <a:noFill/>
        </p:spPr>
        <p:txBody>
          <a:bodyPr wrap="square" lIns="0" tIns="0" rIns="0" bIns="0" rtlCol="0">
            <a:spAutoFit/>
          </a:bodyPr>
          <a:lstStyle/>
          <a:p>
            <a:pPr defTabSz="768111">
              <a:spcBef>
                <a:spcPts val="714"/>
              </a:spcBef>
              <a:defRPr/>
            </a:pPr>
            <a:r>
              <a:rPr lang="en-US" sz="1050" b="1" dirty="0">
                <a:solidFill>
                  <a:srgbClr val="333E48"/>
                </a:solidFill>
                <a:latin typeface="Verdana"/>
              </a:rPr>
              <a:t>Selected EAB Research on Administrative Revenues and Costs</a:t>
            </a:r>
            <a:endParaRPr lang="en-US" sz="1050" i="1" dirty="0">
              <a:solidFill>
                <a:srgbClr val="333E48"/>
              </a:solidFill>
              <a:latin typeface="Verdana"/>
            </a:endParaRPr>
          </a:p>
        </p:txBody>
      </p:sp>
      <p:sp>
        <p:nvSpPr>
          <p:cNvPr id="11" name="TextBox 10">
            <a:extLst>
              <a:ext uri="{FF2B5EF4-FFF2-40B4-BE49-F238E27FC236}">
                <a16:creationId xmlns:a16="http://schemas.microsoft.com/office/drawing/2014/main" id="{8BA1AF9D-9203-4D5E-82FB-3D0F26BE8E4A}"/>
              </a:ext>
            </a:extLst>
          </p:cNvPr>
          <p:cNvSpPr txBox="1"/>
          <p:nvPr/>
        </p:nvSpPr>
        <p:spPr>
          <a:xfrm>
            <a:off x="280195" y="2950233"/>
            <a:ext cx="2839299" cy="1556836"/>
          </a:xfrm>
          <a:prstGeom prst="rect">
            <a:avLst/>
          </a:prstGeom>
          <a:noFill/>
        </p:spPr>
        <p:txBody>
          <a:bodyPr wrap="square" lIns="0" tIns="0" rIns="0" bIns="0" rtlCol="0">
            <a:spAutoFit/>
          </a:bodyPr>
          <a:lstStyle/>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14"/>
              </a:rPr>
              <a:t>Playbook for Immediate Labor Savings</a:t>
            </a:r>
            <a:r>
              <a:rPr lang="en-US" sz="900" dirty="0">
                <a:ea typeface="Calibri" panose="020F0502020204030204" pitchFamily="34" charset="0"/>
                <a:cs typeface="Times New Roman" panose="02020603050405020304" pitchFamily="18" charset="0"/>
              </a:rPr>
              <a:t> (2020)</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5"/>
              </a:rPr>
              <a:t>COVID-19 Administrative Cost Containment Playbook</a:t>
            </a:r>
            <a:r>
              <a:rPr lang="en-US" sz="900" dirty="0">
                <a:ea typeface="Calibri" panose="020F0502020204030204" pitchFamily="34" charset="0"/>
                <a:cs typeface="Times New Roman" panose="02020603050405020304" pitchFamily="18" charset="0"/>
              </a:rPr>
              <a:t> (2020)</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6"/>
              </a:rPr>
              <a:t>The Essential Guide to Cost Containment Strategies for Higher Education</a:t>
            </a:r>
            <a:endParaRPr lang="en-US" sz="900" dirty="0">
              <a:ea typeface="Calibri" panose="020F0502020204030204" pitchFamily="34" charset="0"/>
              <a:cs typeface="Times New Roman" panose="02020603050405020304" pitchFamily="18" charset="0"/>
            </a:endParaRP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7"/>
              </a:rPr>
              <a:t>Capturing Alternative Revenues</a:t>
            </a:r>
            <a:r>
              <a:rPr lang="en-US" sz="900" dirty="0">
                <a:ea typeface="Calibri" panose="020F0502020204030204" pitchFamily="34" charset="0"/>
                <a:cs typeface="Times New Roman" panose="02020603050405020304" pitchFamily="18" charset="0"/>
              </a:rPr>
              <a:t> (2014)</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8"/>
              </a:rPr>
              <a:t>Optimizing Institutional Budget Models</a:t>
            </a:r>
            <a:r>
              <a:rPr lang="en-US" sz="900" dirty="0">
                <a:ea typeface="Calibri" panose="020F0502020204030204" pitchFamily="34" charset="0"/>
                <a:cs typeface="Times New Roman" panose="02020603050405020304" pitchFamily="18" charset="0"/>
              </a:rPr>
              <a:t> (2016)</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9"/>
              </a:rPr>
              <a:t>Increasing Central Fungible Dollars</a:t>
            </a:r>
            <a:r>
              <a:rPr lang="en-US" sz="900" dirty="0">
                <a:ea typeface="Calibri" panose="020F0502020204030204" pitchFamily="34" charset="0"/>
                <a:cs typeface="Times New Roman" panose="02020603050405020304" pitchFamily="18" charset="0"/>
              </a:rPr>
              <a:t> (2015)</a:t>
            </a:r>
          </a:p>
        </p:txBody>
      </p:sp>
      <p:sp>
        <p:nvSpPr>
          <p:cNvPr id="13" name="TextBox 12">
            <a:extLst>
              <a:ext uri="{FF2B5EF4-FFF2-40B4-BE49-F238E27FC236}">
                <a16:creationId xmlns:a16="http://schemas.microsoft.com/office/drawing/2014/main" id="{990C1D7A-80F7-4E86-9B9C-5704E3A98C94}"/>
              </a:ext>
            </a:extLst>
          </p:cNvPr>
          <p:cNvSpPr txBox="1"/>
          <p:nvPr/>
        </p:nvSpPr>
        <p:spPr bwMode="gray">
          <a:xfrm>
            <a:off x="3411940" y="2990949"/>
            <a:ext cx="2729781" cy="1569660"/>
          </a:xfrm>
          <a:prstGeom prst="rect">
            <a:avLst/>
          </a:prstGeom>
          <a:noFill/>
        </p:spPr>
        <p:txBody>
          <a:bodyPr wrap="square" lIns="0" tIns="0" rIns="0" bIns="0" rtlCol="0">
            <a:spAutoFit/>
          </a:bodyPr>
          <a:lstStyle/>
          <a:p>
            <a:pPr marL="118872" indent="-118872">
              <a:spcBef>
                <a:spcPts val="600"/>
              </a:spcBef>
            </a:pPr>
            <a:r>
              <a:rPr lang="en-US" sz="900" b="1" dirty="0">
                <a:solidFill>
                  <a:schemeClr val="bg1"/>
                </a:solidFill>
              </a:rPr>
              <a:t>Creating an Account on EAB.com</a:t>
            </a:r>
          </a:p>
          <a:p>
            <a:pPr marL="118872" indent="-118872">
              <a:spcBef>
                <a:spcPts val="600"/>
              </a:spcBef>
              <a:buFont typeface="Arial" panose="020B0604020202020204" pitchFamily="34" charset="0"/>
              <a:buChar char="•"/>
            </a:pPr>
            <a:r>
              <a:rPr lang="en-US" sz="800" dirty="0">
                <a:solidFill>
                  <a:schemeClr val="bg1"/>
                </a:solidFill>
              </a:rPr>
              <a:t>Select the “</a:t>
            </a:r>
            <a:r>
              <a:rPr lang="en-US" sz="800" b="1" dirty="0">
                <a:solidFill>
                  <a:schemeClr val="bg1"/>
                </a:solidFill>
              </a:rPr>
              <a:t>Login</a:t>
            </a:r>
            <a:r>
              <a:rPr lang="en-US" sz="800" dirty="0">
                <a:solidFill>
                  <a:schemeClr val="bg1"/>
                </a:solidFill>
              </a:rPr>
              <a:t>” link in the upper right-hand corner above the search bar. Select “</a:t>
            </a:r>
            <a:r>
              <a:rPr lang="en-US" sz="800" b="1" dirty="0">
                <a:solidFill>
                  <a:schemeClr val="bg1"/>
                </a:solidFill>
              </a:rPr>
              <a:t>Create an account</a:t>
            </a:r>
            <a:r>
              <a:rPr lang="en-US" sz="800" dirty="0">
                <a:solidFill>
                  <a:schemeClr val="bg1"/>
                </a:solidFill>
              </a:rPr>
              <a:t>.”</a:t>
            </a:r>
          </a:p>
          <a:p>
            <a:pPr marL="118872" indent="-118872">
              <a:spcBef>
                <a:spcPts val="600"/>
              </a:spcBef>
              <a:buFont typeface="Arial" panose="020B0604020202020204" pitchFamily="34" charset="0"/>
              <a:buChar char="•"/>
            </a:pPr>
            <a:r>
              <a:rPr lang="en-US" sz="800" dirty="0">
                <a:solidFill>
                  <a:schemeClr val="bg1"/>
                </a:solidFill>
              </a:rPr>
              <a:t>Use the drop-down menus to select the </a:t>
            </a:r>
            <a:r>
              <a:rPr lang="en-US" sz="800" b="1" dirty="0">
                <a:solidFill>
                  <a:schemeClr val="bg1"/>
                </a:solidFill>
              </a:rPr>
              <a:t>Country, City, </a:t>
            </a:r>
            <a:r>
              <a:rPr lang="en-US" sz="800" dirty="0">
                <a:solidFill>
                  <a:schemeClr val="bg1"/>
                </a:solidFill>
              </a:rPr>
              <a:t>and</a:t>
            </a:r>
            <a:r>
              <a:rPr lang="en-US" sz="800" b="1" dirty="0">
                <a:solidFill>
                  <a:schemeClr val="bg1"/>
                </a:solidFill>
              </a:rPr>
              <a:t> State </a:t>
            </a:r>
            <a:r>
              <a:rPr lang="en-US" sz="800" dirty="0">
                <a:solidFill>
                  <a:schemeClr val="bg1"/>
                </a:solidFill>
              </a:rPr>
              <a:t>where your institution is located.</a:t>
            </a:r>
          </a:p>
          <a:p>
            <a:pPr marL="118872" indent="-118872">
              <a:spcBef>
                <a:spcPts val="600"/>
              </a:spcBef>
              <a:buFont typeface="Arial" panose="020B0604020202020204" pitchFamily="34" charset="0"/>
              <a:buChar char="•"/>
            </a:pPr>
            <a:r>
              <a:rPr lang="en-US" sz="800" dirty="0">
                <a:solidFill>
                  <a:schemeClr val="bg1"/>
                </a:solidFill>
              </a:rPr>
              <a:t>Choose your </a:t>
            </a:r>
            <a:r>
              <a:rPr lang="en-US" sz="800" b="1" dirty="0">
                <a:solidFill>
                  <a:schemeClr val="bg1"/>
                </a:solidFill>
              </a:rPr>
              <a:t>Organization Name </a:t>
            </a:r>
            <a:r>
              <a:rPr lang="en-US" sz="800" dirty="0">
                <a:solidFill>
                  <a:schemeClr val="bg1"/>
                </a:solidFill>
              </a:rPr>
              <a:t>from the drop-down menu. Select “</a:t>
            </a:r>
            <a:r>
              <a:rPr lang="en-US" sz="800" b="1" dirty="0">
                <a:solidFill>
                  <a:schemeClr val="bg1"/>
                </a:solidFill>
              </a:rPr>
              <a:t>Go to Step 2</a:t>
            </a:r>
            <a:r>
              <a:rPr lang="en-US" sz="800" dirty="0">
                <a:solidFill>
                  <a:schemeClr val="bg1"/>
                </a:solidFill>
              </a:rPr>
              <a:t>.”</a:t>
            </a:r>
          </a:p>
          <a:p>
            <a:pPr marL="118872" indent="-118872">
              <a:spcBef>
                <a:spcPts val="600"/>
              </a:spcBef>
              <a:buFont typeface="Arial" panose="020B0604020202020204" pitchFamily="34" charset="0"/>
              <a:buChar char="•"/>
            </a:pPr>
            <a:r>
              <a:rPr lang="en-US" sz="800" dirty="0">
                <a:solidFill>
                  <a:schemeClr val="bg1"/>
                </a:solidFill>
              </a:rPr>
              <a:t>Enter your </a:t>
            </a:r>
            <a:r>
              <a:rPr lang="en-US" sz="800" b="1" dirty="0">
                <a:solidFill>
                  <a:schemeClr val="bg1"/>
                </a:solidFill>
              </a:rPr>
              <a:t>Name and Contact Information.  </a:t>
            </a:r>
            <a:r>
              <a:rPr lang="en-US" sz="800" dirty="0">
                <a:solidFill>
                  <a:schemeClr val="bg1"/>
                </a:solidFill>
              </a:rPr>
              <a:t>Select </a:t>
            </a:r>
            <a:r>
              <a:rPr lang="en-US" sz="800" b="1" dirty="0">
                <a:solidFill>
                  <a:schemeClr val="bg1"/>
                </a:solidFill>
              </a:rPr>
              <a:t>“Register Now.”</a:t>
            </a:r>
            <a:endParaRPr lang="en-US" sz="800" dirty="0">
              <a:solidFill>
                <a:schemeClr val="bg1"/>
              </a:solidFill>
            </a:endParaRPr>
          </a:p>
        </p:txBody>
      </p:sp>
      <p:sp>
        <p:nvSpPr>
          <p:cNvPr id="22" name="Isosceles Triangle 21">
            <a:extLst>
              <a:ext uri="{FF2B5EF4-FFF2-40B4-BE49-F238E27FC236}">
                <a16:creationId xmlns:a16="http://schemas.microsoft.com/office/drawing/2014/main" id="{230B5DF4-E286-4A2A-9AB2-1A83574DD390}"/>
              </a:ext>
              <a:ext uri="{C183D7F6-B498-43B3-948B-1728B52AA6E4}">
                <adec:decorative xmlns:adec="http://schemas.microsoft.com/office/drawing/2017/decorative" val="1"/>
              </a:ext>
            </a:extLst>
          </p:cNvPr>
          <p:cNvSpPr/>
          <p:nvPr/>
        </p:nvSpPr>
        <p:spPr bwMode="gray">
          <a:xfrm rot="5400000">
            <a:off x="3214172" y="3001666"/>
            <a:ext cx="155384" cy="133951"/>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23" name="Straight Connector 22">
            <a:extLst>
              <a:ext uri="{FF2B5EF4-FFF2-40B4-BE49-F238E27FC236}">
                <a16:creationId xmlns:a16="http://schemas.microsoft.com/office/drawing/2014/main" id="{1DDFD8F1-1B3C-49A2-8299-49FD9A12EEFD}"/>
              </a:ext>
              <a:ext uri="{C183D7F6-B498-43B3-948B-1728B52AA6E4}">
                <adec:decorative xmlns:adec="http://schemas.microsoft.com/office/drawing/2017/decorative" val="1"/>
              </a:ext>
            </a:extLst>
          </p:cNvPr>
          <p:cNvCxnSpPr>
            <a:cxnSpLocks/>
          </p:cNvCxnSpPr>
          <p:nvPr/>
        </p:nvCxnSpPr>
        <p:spPr bwMode="gray">
          <a:xfrm>
            <a:off x="3412731" y="3158499"/>
            <a:ext cx="2988069"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7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6C020-73E8-4CEE-8CBD-255D3FEBA081}"/>
              </a:ext>
            </a:extLst>
          </p:cNvPr>
          <p:cNvSpPr>
            <a:spLocks noGrp="1"/>
          </p:cNvSpPr>
          <p:nvPr>
            <p:ph type="body" sz="quarter" idx="21"/>
          </p:nvPr>
        </p:nvSpPr>
        <p:spPr>
          <a:xfrm>
            <a:off x="4742954" y="3494256"/>
            <a:ext cx="692135" cy="205151"/>
          </a:xfrm>
        </p:spPr>
        <p:txBody>
          <a:bodyPr/>
          <a:lstStyle/>
          <a:p>
            <a:r>
              <a:rPr lang="en-US" dirty="0"/>
              <a:t>Section </a:t>
            </a:r>
          </a:p>
        </p:txBody>
      </p:sp>
      <p:sp>
        <p:nvSpPr>
          <p:cNvPr id="3" name="Text Placeholder 2">
            <a:extLst>
              <a:ext uri="{FF2B5EF4-FFF2-40B4-BE49-F238E27FC236}">
                <a16:creationId xmlns:a16="http://schemas.microsoft.com/office/drawing/2014/main" id="{1328DF09-7D9E-4E63-B65C-25D4DA6B4846}"/>
              </a:ext>
            </a:extLst>
          </p:cNvPr>
          <p:cNvSpPr>
            <a:spLocks noGrp="1"/>
          </p:cNvSpPr>
          <p:nvPr>
            <p:ph type="body" sz="quarter" idx="22"/>
          </p:nvPr>
        </p:nvSpPr>
        <p:spPr/>
        <p:txBody>
          <a:bodyPr/>
          <a:lstStyle/>
          <a:p>
            <a:r>
              <a:rPr lang="en-US" dirty="0"/>
              <a:t>3</a:t>
            </a:r>
          </a:p>
        </p:txBody>
      </p:sp>
      <p:sp>
        <p:nvSpPr>
          <p:cNvPr id="4" name="Title 3">
            <a:extLst>
              <a:ext uri="{FF2B5EF4-FFF2-40B4-BE49-F238E27FC236}">
                <a16:creationId xmlns:a16="http://schemas.microsoft.com/office/drawing/2014/main" id="{EABCDDDE-2A84-4A0C-BB48-36A8E294EE83}"/>
              </a:ext>
            </a:extLst>
          </p:cNvPr>
          <p:cNvSpPr>
            <a:spLocks noGrp="1"/>
          </p:cNvSpPr>
          <p:nvPr>
            <p:ph type="title"/>
          </p:nvPr>
        </p:nvSpPr>
        <p:spPr>
          <a:xfrm>
            <a:off x="457200" y="2379978"/>
            <a:ext cx="5116664" cy="346249"/>
          </a:xfrm>
        </p:spPr>
        <p:txBody>
          <a:bodyPr/>
          <a:lstStyle/>
          <a:p>
            <a:r>
              <a:rPr lang="en-US" dirty="0"/>
              <a:t>Timeline and Work Plan</a:t>
            </a:r>
          </a:p>
        </p:txBody>
      </p:sp>
      <p:sp>
        <p:nvSpPr>
          <p:cNvPr id="5" name="Text Placeholder 4">
            <a:extLst>
              <a:ext uri="{FF2B5EF4-FFF2-40B4-BE49-F238E27FC236}">
                <a16:creationId xmlns:a16="http://schemas.microsoft.com/office/drawing/2014/main" id="{216300B8-50F9-468D-8B2D-A8BB1AC27350}"/>
              </a:ext>
            </a:extLst>
          </p:cNvPr>
          <p:cNvSpPr>
            <a:spLocks noGrp="1"/>
          </p:cNvSpPr>
          <p:nvPr>
            <p:ph type="body" sz="quarter" idx="19"/>
          </p:nvPr>
        </p:nvSpPr>
        <p:spPr>
          <a:xfrm>
            <a:off x="457199" y="2827417"/>
            <a:ext cx="4623515" cy="338554"/>
          </a:xfrm>
        </p:spPr>
        <p:txBody>
          <a:bodyPr/>
          <a:lstStyle/>
          <a:p>
            <a:r>
              <a:rPr lang="en-US" dirty="0"/>
              <a:t>The Work of the Financial Sustainability Collaborative and What Will Happen on Our Campus</a:t>
            </a:r>
          </a:p>
        </p:txBody>
      </p:sp>
    </p:spTree>
    <p:extLst>
      <p:ext uri="{BB962C8B-B14F-4D97-AF65-F5344CB8AC3E}">
        <p14:creationId xmlns:p14="http://schemas.microsoft.com/office/powerpoint/2010/main" val="404723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AD052-E798-45AD-943F-A1FD702764D6}"/>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0902337A-C0F6-4497-BAB7-B4D93C530B54}"/>
              </a:ext>
            </a:extLst>
          </p:cNvPr>
          <p:cNvSpPr>
            <a:spLocks noGrp="1"/>
          </p:cNvSpPr>
          <p:nvPr>
            <p:ph type="title"/>
          </p:nvPr>
        </p:nvSpPr>
        <p:spPr/>
        <p:txBody>
          <a:bodyPr/>
          <a:lstStyle/>
          <a:p>
            <a:r>
              <a:rPr lang="en-US" dirty="0"/>
              <a:t>Key Components of the Collaborative</a:t>
            </a:r>
          </a:p>
        </p:txBody>
      </p:sp>
      <p:sp>
        <p:nvSpPr>
          <p:cNvPr id="6" name="Text Placeholder 5">
            <a:extLst>
              <a:ext uri="{FF2B5EF4-FFF2-40B4-BE49-F238E27FC236}">
                <a16:creationId xmlns:a16="http://schemas.microsoft.com/office/drawing/2014/main" id="{4E0C1DDE-C524-411B-A66D-1616E54746AD}"/>
              </a:ext>
            </a:extLst>
          </p:cNvPr>
          <p:cNvSpPr>
            <a:spLocks noGrp="1"/>
          </p:cNvSpPr>
          <p:nvPr>
            <p:ph type="body" sz="quarter" idx="18"/>
          </p:nvPr>
        </p:nvSpPr>
        <p:spPr>
          <a:xfrm>
            <a:off x="4111256" y="4690120"/>
            <a:ext cx="2289544" cy="123111"/>
          </a:xfrm>
        </p:spPr>
        <p:txBody>
          <a:bodyPr/>
          <a:lstStyle/>
          <a:p>
            <a:endParaRPr lang="en-US" dirty="0"/>
          </a:p>
        </p:txBody>
      </p:sp>
      <p:sp>
        <p:nvSpPr>
          <p:cNvPr id="47" name="TextBox 46">
            <a:extLst>
              <a:ext uri="{FF2B5EF4-FFF2-40B4-BE49-F238E27FC236}">
                <a16:creationId xmlns:a16="http://schemas.microsoft.com/office/drawing/2014/main" id="{5B1C21B4-F263-47BB-A593-00207A1548B7}"/>
              </a:ext>
            </a:extLst>
          </p:cNvPr>
          <p:cNvSpPr txBox="1"/>
          <p:nvPr/>
        </p:nvSpPr>
        <p:spPr>
          <a:xfrm>
            <a:off x="280194" y="950985"/>
            <a:ext cx="1236186" cy="153888"/>
          </a:xfrm>
          <a:prstGeom prst="rect">
            <a:avLst/>
          </a:prstGeom>
          <a:noFill/>
        </p:spPr>
        <p:txBody>
          <a:bodyPr wrap="square" lIns="0" tIns="0" rIns="0" bIns="0" rtlCol="0">
            <a:spAutoFit/>
          </a:bodyPr>
          <a:lstStyle/>
          <a:p>
            <a:pPr>
              <a:spcBef>
                <a:spcPts val="500"/>
              </a:spcBef>
            </a:pPr>
            <a:r>
              <a:rPr lang="en-US" sz="1000" b="1" dirty="0"/>
              <a:t>Five Meetings</a:t>
            </a:r>
          </a:p>
        </p:txBody>
      </p:sp>
      <p:grpSp>
        <p:nvGrpSpPr>
          <p:cNvPr id="14" name="Group 13">
            <a:extLst>
              <a:ext uri="{FF2B5EF4-FFF2-40B4-BE49-F238E27FC236}">
                <a16:creationId xmlns:a16="http://schemas.microsoft.com/office/drawing/2014/main" id="{6DD51D0A-5095-4C51-ACFB-44A0023669BC}"/>
              </a:ext>
            </a:extLst>
          </p:cNvPr>
          <p:cNvGrpSpPr/>
          <p:nvPr/>
        </p:nvGrpSpPr>
        <p:grpSpPr>
          <a:xfrm>
            <a:off x="366898" y="3326759"/>
            <a:ext cx="1702540" cy="925509"/>
            <a:chOff x="285853" y="2581500"/>
            <a:chExt cx="1702540" cy="925509"/>
          </a:xfrm>
        </p:grpSpPr>
        <p:sp>
          <p:nvSpPr>
            <p:cNvPr id="52" name="TextBox 51">
              <a:extLst>
                <a:ext uri="{FF2B5EF4-FFF2-40B4-BE49-F238E27FC236}">
                  <a16:creationId xmlns:a16="http://schemas.microsoft.com/office/drawing/2014/main" id="{88F44D67-DE53-4EAC-94C3-B6ED586F820D}"/>
                </a:ext>
              </a:extLst>
            </p:cNvPr>
            <p:cNvSpPr txBox="1"/>
            <p:nvPr/>
          </p:nvSpPr>
          <p:spPr>
            <a:xfrm>
              <a:off x="285853" y="2581500"/>
              <a:ext cx="1446642" cy="153888"/>
            </a:xfrm>
            <a:prstGeom prst="rect">
              <a:avLst/>
            </a:prstGeom>
            <a:noFill/>
          </p:spPr>
          <p:txBody>
            <a:bodyPr wrap="square" lIns="0" tIns="0" rIns="0" bIns="0" rtlCol="0">
              <a:spAutoFit/>
            </a:bodyPr>
            <a:lstStyle/>
            <a:p>
              <a:pPr>
                <a:spcBef>
                  <a:spcPts val="500"/>
                </a:spcBef>
              </a:pPr>
              <a:r>
                <a:rPr lang="en-US" sz="1000" b="1" dirty="0"/>
                <a:t>Five Workbooks</a:t>
              </a:r>
            </a:p>
          </p:txBody>
        </p:sp>
        <p:sp>
          <p:nvSpPr>
            <p:cNvPr id="90" name="Text Placeholder 3">
              <a:extLst>
                <a:ext uri="{FF2B5EF4-FFF2-40B4-BE49-F238E27FC236}">
                  <a16:creationId xmlns:a16="http://schemas.microsoft.com/office/drawing/2014/main" id="{2B7383B2-BFBC-4B9B-BB99-572F72E434DA}"/>
                </a:ext>
              </a:extLst>
            </p:cNvPr>
            <p:cNvSpPr txBox="1">
              <a:spLocks/>
            </p:cNvSpPr>
            <p:nvPr/>
          </p:nvSpPr>
          <p:spPr bwMode="gray">
            <a:xfrm>
              <a:off x="315370" y="2814512"/>
              <a:ext cx="1673023" cy="69249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Structured guides for gathering and analyzing data necessary to inform stakeholder conversations and decision making</a:t>
              </a:r>
            </a:p>
          </p:txBody>
        </p:sp>
      </p:grpSp>
      <p:grpSp>
        <p:nvGrpSpPr>
          <p:cNvPr id="100" name="Group 99">
            <a:extLst>
              <a:ext uri="{FF2B5EF4-FFF2-40B4-BE49-F238E27FC236}">
                <a16:creationId xmlns:a16="http://schemas.microsoft.com/office/drawing/2014/main" id="{F30861C0-994F-4607-966F-3474AC402A3E}"/>
              </a:ext>
            </a:extLst>
          </p:cNvPr>
          <p:cNvGrpSpPr/>
          <p:nvPr/>
        </p:nvGrpSpPr>
        <p:grpSpPr>
          <a:xfrm>
            <a:off x="319071" y="1260983"/>
            <a:ext cx="5762658" cy="1061099"/>
            <a:chOff x="377991" y="1102753"/>
            <a:chExt cx="5762658" cy="1061099"/>
          </a:xfrm>
        </p:grpSpPr>
        <p:sp>
          <p:nvSpPr>
            <p:cNvPr id="101" name="Chevron 37">
              <a:extLst>
                <a:ext uri="{FF2B5EF4-FFF2-40B4-BE49-F238E27FC236}">
                  <a16:creationId xmlns:a16="http://schemas.microsoft.com/office/drawing/2014/main" id="{DAB0C714-F9A4-4C63-9AFC-EAA254620173}"/>
                </a:ext>
              </a:extLst>
            </p:cNvPr>
            <p:cNvSpPr/>
            <p:nvPr/>
          </p:nvSpPr>
          <p:spPr bwMode="gray">
            <a:xfrm>
              <a:off x="385131" y="1695758"/>
              <a:ext cx="1090906" cy="155844"/>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02" name="Oval 101">
              <a:extLst>
                <a:ext uri="{FF2B5EF4-FFF2-40B4-BE49-F238E27FC236}">
                  <a16:creationId xmlns:a16="http://schemas.microsoft.com/office/drawing/2014/main" id="{F5EA83E3-0702-4EFC-BECB-51992DC69BA1}"/>
                </a:ext>
              </a:extLst>
            </p:cNvPr>
            <p:cNvSpPr/>
            <p:nvPr/>
          </p:nvSpPr>
          <p:spPr bwMode="gray">
            <a:xfrm>
              <a:off x="735780" y="1578876"/>
              <a:ext cx="389609" cy="389609"/>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103" name="TextBox 102">
              <a:extLst>
                <a:ext uri="{FF2B5EF4-FFF2-40B4-BE49-F238E27FC236}">
                  <a16:creationId xmlns:a16="http://schemas.microsoft.com/office/drawing/2014/main" id="{BE7CFB6B-9959-420C-8995-A65B132991E7}"/>
                </a:ext>
              </a:extLst>
            </p:cNvPr>
            <p:cNvSpPr txBox="1"/>
            <p:nvPr/>
          </p:nvSpPr>
          <p:spPr bwMode="gray">
            <a:xfrm>
              <a:off x="377991" y="1102753"/>
              <a:ext cx="1105187" cy="276999"/>
            </a:xfrm>
            <a:prstGeom prst="rect">
              <a:avLst/>
            </a:prstGeom>
            <a:noFill/>
          </p:spPr>
          <p:txBody>
            <a:bodyPr wrap="square" lIns="0" tIns="0" rIns="0" bIns="0" rtlCol="0">
              <a:spAutoFit/>
            </a:bodyPr>
            <a:lstStyle/>
            <a:p>
              <a:pPr algn="ctr"/>
              <a:r>
                <a:rPr lang="en-US" sz="900" i="1" dirty="0"/>
                <a:t>Collaborative </a:t>
              </a:r>
            </a:p>
            <a:p>
              <a:pPr algn="ctr"/>
              <a:r>
                <a:rPr lang="en-US" sz="900" i="1" dirty="0"/>
                <a:t>Kick-Off </a:t>
              </a:r>
            </a:p>
          </p:txBody>
        </p:sp>
        <p:pic>
          <p:nvPicPr>
            <p:cNvPr id="104" name="Picture 103">
              <a:extLst>
                <a:ext uri="{FF2B5EF4-FFF2-40B4-BE49-F238E27FC236}">
                  <a16:creationId xmlns:a16="http://schemas.microsoft.com/office/drawing/2014/main" id="{C7337A2A-9C4D-498A-B0BC-B250ABD6E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21" y="1728439"/>
              <a:ext cx="272727" cy="111538"/>
            </a:xfrm>
            <a:prstGeom prst="rect">
              <a:avLst/>
            </a:prstGeom>
          </p:spPr>
        </p:pic>
        <p:sp>
          <p:nvSpPr>
            <p:cNvPr id="105" name="TextBox 104">
              <a:extLst>
                <a:ext uri="{FF2B5EF4-FFF2-40B4-BE49-F238E27FC236}">
                  <a16:creationId xmlns:a16="http://schemas.microsoft.com/office/drawing/2014/main" id="{BBD60EAA-8D86-4ED4-B561-CA8FABE9F0AE}"/>
                </a:ext>
              </a:extLst>
            </p:cNvPr>
            <p:cNvSpPr txBox="1"/>
            <p:nvPr/>
          </p:nvSpPr>
          <p:spPr bwMode="gray">
            <a:xfrm>
              <a:off x="377991" y="2025353"/>
              <a:ext cx="1105187" cy="138499"/>
            </a:xfrm>
            <a:prstGeom prst="rect">
              <a:avLst/>
            </a:prstGeom>
            <a:noFill/>
          </p:spPr>
          <p:txBody>
            <a:bodyPr wrap="square" lIns="0" tIns="0" rIns="0" bIns="0" rtlCol="0">
              <a:spAutoFit/>
            </a:bodyPr>
            <a:lstStyle/>
            <a:p>
              <a:pPr algn="ctr"/>
              <a:r>
                <a:rPr lang="en-US" sz="900" b="1" dirty="0">
                  <a:solidFill>
                    <a:schemeClr val="tx2"/>
                  </a:solidFill>
                </a:rPr>
                <a:t>Apr 7-21</a:t>
              </a:r>
            </a:p>
          </p:txBody>
        </p:sp>
        <p:sp>
          <p:nvSpPr>
            <p:cNvPr id="106" name="Pentagon 86">
              <a:extLst>
                <a:ext uri="{FF2B5EF4-FFF2-40B4-BE49-F238E27FC236}">
                  <a16:creationId xmlns:a16="http://schemas.microsoft.com/office/drawing/2014/main" id="{06A964BF-40BE-4A47-8BBA-FA8D49E51F13}"/>
                </a:ext>
              </a:extLst>
            </p:cNvPr>
            <p:cNvSpPr/>
            <p:nvPr/>
          </p:nvSpPr>
          <p:spPr bwMode="gray">
            <a:xfrm>
              <a:off x="1549499" y="1699101"/>
              <a:ext cx="1090906" cy="155844"/>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07" name="TextBox 106">
              <a:extLst>
                <a:ext uri="{FF2B5EF4-FFF2-40B4-BE49-F238E27FC236}">
                  <a16:creationId xmlns:a16="http://schemas.microsoft.com/office/drawing/2014/main" id="{00C678EC-991B-403A-817F-7E5FE4D96507}"/>
                </a:ext>
              </a:extLst>
            </p:cNvPr>
            <p:cNvSpPr txBox="1"/>
            <p:nvPr/>
          </p:nvSpPr>
          <p:spPr bwMode="gray">
            <a:xfrm>
              <a:off x="1606097" y="1106096"/>
              <a:ext cx="977711" cy="415498"/>
            </a:xfrm>
            <a:prstGeom prst="rect">
              <a:avLst/>
            </a:prstGeom>
            <a:noFill/>
          </p:spPr>
          <p:txBody>
            <a:bodyPr wrap="square" lIns="0" tIns="0" rIns="0" bIns="0" rtlCol="0">
              <a:spAutoFit/>
            </a:bodyPr>
            <a:lstStyle/>
            <a:p>
              <a:pPr algn="ctr"/>
              <a:r>
                <a:rPr lang="en-US" sz="900" i="1" dirty="0"/>
                <a:t>Realizing Academic Efficiencies</a:t>
              </a:r>
            </a:p>
          </p:txBody>
        </p:sp>
        <p:sp>
          <p:nvSpPr>
            <p:cNvPr id="108" name="Oval 107">
              <a:extLst>
                <a:ext uri="{FF2B5EF4-FFF2-40B4-BE49-F238E27FC236}">
                  <a16:creationId xmlns:a16="http://schemas.microsoft.com/office/drawing/2014/main" id="{5CD15FEA-FF12-401E-B95A-A01019DC7317}"/>
                </a:ext>
              </a:extLst>
            </p:cNvPr>
            <p:cNvSpPr/>
            <p:nvPr/>
          </p:nvSpPr>
          <p:spPr bwMode="gray">
            <a:xfrm>
              <a:off x="1900147" y="1582219"/>
              <a:ext cx="389609" cy="389609"/>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109" name="Picture 108">
              <a:extLst>
                <a:ext uri="{FF2B5EF4-FFF2-40B4-BE49-F238E27FC236}">
                  <a16:creationId xmlns:a16="http://schemas.microsoft.com/office/drawing/2014/main" id="{28C43721-45E3-42E6-889C-99105D3510A9}"/>
                </a:ext>
              </a:extLst>
            </p:cNvPr>
            <p:cNvPicPr>
              <a:picLocks noChangeAspect="1"/>
            </p:cNvPicPr>
            <p:nvPr/>
          </p:nvPicPr>
          <p:blipFill>
            <a:blip r:embed="rId4"/>
            <a:srcRect/>
            <a:stretch/>
          </p:blipFill>
          <p:spPr bwMode="gray">
            <a:xfrm>
              <a:off x="1973114" y="1656265"/>
              <a:ext cx="236227" cy="236227"/>
            </a:xfrm>
            <a:prstGeom prst="rect">
              <a:avLst/>
            </a:prstGeom>
          </p:spPr>
        </p:pic>
        <p:sp>
          <p:nvSpPr>
            <p:cNvPr id="110" name="TextBox 109">
              <a:extLst>
                <a:ext uri="{FF2B5EF4-FFF2-40B4-BE49-F238E27FC236}">
                  <a16:creationId xmlns:a16="http://schemas.microsoft.com/office/drawing/2014/main" id="{F1EDA569-22E8-41C8-B7B0-FC1FFDF032CB}"/>
                </a:ext>
              </a:extLst>
            </p:cNvPr>
            <p:cNvSpPr txBox="1"/>
            <p:nvPr/>
          </p:nvSpPr>
          <p:spPr bwMode="gray">
            <a:xfrm>
              <a:off x="1542359" y="2025353"/>
              <a:ext cx="1105187" cy="138499"/>
            </a:xfrm>
            <a:prstGeom prst="rect">
              <a:avLst/>
            </a:prstGeom>
            <a:noFill/>
          </p:spPr>
          <p:txBody>
            <a:bodyPr wrap="square" lIns="0" tIns="0" rIns="0" bIns="0" rtlCol="0">
              <a:spAutoFit/>
            </a:bodyPr>
            <a:lstStyle/>
            <a:p>
              <a:pPr algn="ctr"/>
              <a:r>
                <a:rPr lang="en-US" sz="900" b="1" dirty="0">
                  <a:solidFill>
                    <a:schemeClr val="tx2"/>
                  </a:solidFill>
                </a:rPr>
                <a:t>Apr 19-21</a:t>
              </a:r>
            </a:p>
          </p:txBody>
        </p:sp>
        <p:sp>
          <p:nvSpPr>
            <p:cNvPr id="111" name="Chevron 85">
              <a:extLst>
                <a:ext uri="{FF2B5EF4-FFF2-40B4-BE49-F238E27FC236}">
                  <a16:creationId xmlns:a16="http://schemas.microsoft.com/office/drawing/2014/main" id="{9779934D-D718-48C5-BC67-33D292F2E30D}"/>
                </a:ext>
              </a:extLst>
            </p:cNvPr>
            <p:cNvSpPr/>
            <p:nvPr/>
          </p:nvSpPr>
          <p:spPr bwMode="gray">
            <a:xfrm>
              <a:off x="2713866" y="1699101"/>
              <a:ext cx="1090906" cy="155844"/>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12" name="TextBox 111">
              <a:extLst>
                <a:ext uri="{FF2B5EF4-FFF2-40B4-BE49-F238E27FC236}">
                  <a16:creationId xmlns:a16="http://schemas.microsoft.com/office/drawing/2014/main" id="{C20BF19D-5442-4AC4-AC1A-F1D46BBE850C}"/>
                </a:ext>
              </a:extLst>
            </p:cNvPr>
            <p:cNvSpPr txBox="1"/>
            <p:nvPr/>
          </p:nvSpPr>
          <p:spPr bwMode="gray">
            <a:xfrm>
              <a:off x="2772307" y="1106096"/>
              <a:ext cx="974023" cy="415498"/>
            </a:xfrm>
            <a:prstGeom prst="rect">
              <a:avLst/>
            </a:prstGeom>
            <a:noFill/>
          </p:spPr>
          <p:txBody>
            <a:bodyPr wrap="square" lIns="0" tIns="0" rIns="0" bIns="0" rtlCol="0">
              <a:spAutoFit/>
            </a:bodyPr>
            <a:lstStyle/>
            <a:p>
              <a:pPr algn="ctr"/>
              <a:r>
                <a:rPr lang="en-US" sz="900" i="1" dirty="0"/>
                <a:t>Assessing Academic Programs</a:t>
              </a:r>
            </a:p>
          </p:txBody>
        </p:sp>
        <p:sp>
          <p:nvSpPr>
            <p:cNvPr id="113" name="Oval 112">
              <a:extLst>
                <a:ext uri="{FF2B5EF4-FFF2-40B4-BE49-F238E27FC236}">
                  <a16:creationId xmlns:a16="http://schemas.microsoft.com/office/drawing/2014/main" id="{B40F3FAE-F4EF-4CC2-8396-644AAE5C25FD}"/>
                </a:ext>
              </a:extLst>
            </p:cNvPr>
            <p:cNvSpPr/>
            <p:nvPr/>
          </p:nvSpPr>
          <p:spPr bwMode="gray">
            <a:xfrm>
              <a:off x="3064514" y="1582219"/>
              <a:ext cx="389609" cy="389609"/>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114" name="Picture 113">
              <a:extLst>
                <a:ext uri="{FF2B5EF4-FFF2-40B4-BE49-F238E27FC236}">
                  <a16:creationId xmlns:a16="http://schemas.microsoft.com/office/drawing/2014/main" id="{6F02E572-2173-4AFD-BF53-F3DAF5E91BE3}"/>
                </a:ext>
              </a:extLst>
            </p:cNvPr>
            <p:cNvPicPr>
              <a:picLocks noChangeAspect="1"/>
            </p:cNvPicPr>
            <p:nvPr/>
          </p:nvPicPr>
          <p:blipFill>
            <a:blip r:embed="rId5"/>
            <a:srcRect/>
            <a:stretch/>
          </p:blipFill>
          <p:spPr bwMode="gray">
            <a:xfrm>
              <a:off x="3112278" y="1664015"/>
              <a:ext cx="294227" cy="216747"/>
            </a:xfrm>
            <a:prstGeom prst="rect">
              <a:avLst/>
            </a:prstGeom>
          </p:spPr>
        </p:pic>
        <p:sp>
          <p:nvSpPr>
            <p:cNvPr id="115" name="TextBox 114">
              <a:extLst>
                <a:ext uri="{FF2B5EF4-FFF2-40B4-BE49-F238E27FC236}">
                  <a16:creationId xmlns:a16="http://schemas.microsoft.com/office/drawing/2014/main" id="{B06299AB-D6E1-4E99-BDFD-4C1AA47027BA}"/>
                </a:ext>
              </a:extLst>
            </p:cNvPr>
            <p:cNvSpPr txBox="1"/>
            <p:nvPr/>
          </p:nvSpPr>
          <p:spPr bwMode="gray">
            <a:xfrm>
              <a:off x="2706726" y="2025353"/>
              <a:ext cx="1105187" cy="138499"/>
            </a:xfrm>
            <a:prstGeom prst="rect">
              <a:avLst/>
            </a:prstGeom>
            <a:noFill/>
          </p:spPr>
          <p:txBody>
            <a:bodyPr wrap="square" lIns="0" tIns="0" rIns="0" bIns="0" rtlCol="0">
              <a:spAutoFit/>
            </a:bodyPr>
            <a:lstStyle/>
            <a:p>
              <a:pPr algn="ctr"/>
              <a:r>
                <a:rPr lang="en-US" sz="900" b="1" dirty="0">
                  <a:solidFill>
                    <a:schemeClr val="tx2"/>
                  </a:solidFill>
                </a:rPr>
                <a:t>May 18-21</a:t>
              </a:r>
            </a:p>
          </p:txBody>
        </p:sp>
        <p:sp>
          <p:nvSpPr>
            <p:cNvPr id="116" name="Chevron 84">
              <a:extLst>
                <a:ext uri="{FF2B5EF4-FFF2-40B4-BE49-F238E27FC236}">
                  <a16:creationId xmlns:a16="http://schemas.microsoft.com/office/drawing/2014/main" id="{341D483A-EB52-42EB-A532-E2AADCA1BED7}"/>
                </a:ext>
              </a:extLst>
            </p:cNvPr>
            <p:cNvSpPr/>
            <p:nvPr/>
          </p:nvSpPr>
          <p:spPr bwMode="gray">
            <a:xfrm>
              <a:off x="3878234" y="1695758"/>
              <a:ext cx="1090906" cy="155844"/>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17" name="TextBox 116">
              <a:extLst>
                <a:ext uri="{FF2B5EF4-FFF2-40B4-BE49-F238E27FC236}">
                  <a16:creationId xmlns:a16="http://schemas.microsoft.com/office/drawing/2014/main" id="{73B864A3-60AA-4C70-A786-676E8C13EC18}"/>
                </a:ext>
              </a:extLst>
            </p:cNvPr>
            <p:cNvSpPr txBox="1"/>
            <p:nvPr/>
          </p:nvSpPr>
          <p:spPr bwMode="gray">
            <a:xfrm>
              <a:off x="3892382" y="1102753"/>
              <a:ext cx="1062612" cy="415498"/>
            </a:xfrm>
            <a:prstGeom prst="rect">
              <a:avLst/>
            </a:prstGeom>
            <a:noFill/>
          </p:spPr>
          <p:txBody>
            <a:bodyPr wrap="square" lIns="0" tIns="0" rIns="0" bIns="0" rtlCol="0">
              <a:spAutoFit/>
            </a:bodyPr>
            <a:lstStyle/>
            <a:p>
              <a:pPr algn="ctr"/>
              <a:r>
                <a:rPr lang="en-US" sz="900" i="1" dirty="0"/>
                <a:t>Improving Retention and Persistence</a:t>
              </a:r>
            </a:p>
          </p:txBody>
        </p:sp>
        <p:sp>
          <p:nvSpPr>
            <p:cNvPr id="118" name="Oval 117">
              <a:extLst>
                <a:ext uri="{FF2B5EF4-FFF2-40B4-BE49-F238E27FC236}">
                  <a16:creationId xmlns:a16="http://schemas.microsoft.com/office/drawing/2014/main" id="{05096B0E-40CA-47C2-AADB-F8AB7D7DA566}"/>
                </a:ext>
              </a:extLst>
            </p:cNvPr>
            <p:cNvSpPr/>
            <p:nvPr/>
          </p:nvSpPr>
          <p:spPr bwMode="gray">
            <a:xfrm>
              <a:off x="4228882" y="1578876"/>
              <a:ext cx="389609" cy="389609"/>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119" name="Picture 118">
              <a:extLst>
                <a:ext uri="{FF2B5EF4-FFF2-40B4-BE49-F238E27FC236}">
                  <a16:creationId xmlns:a16="http://schemas.microsoft.com/office/drawing/2014/main" id="{CA7C514E-3455-48F8-9D58-465B9E57F86A}"/>
                </a:ext>
              </a:extLst>
            </p:cNvPr>
            <p:cNvPicPr>
              <a:picLocks noChangeAspect="1"/>
            </p:cNvPicPr>
            <p:nvPr/>
          </p:nvPicPr>
          <p:blipFill>
            <a:blip r:embed="rId6"/>
            <a:srcRect/>
            <a:stretch/>
          </p:blipFill>
          <p:spPr bwMode="gray">
            <a:xfrm>
              <a:off x="4308402" y="1688008"/>
              <a:ext cx="246070" cy="155844"/>
            </a:xfrm>
            <a:prstGeom prst="rect">
              <a:avLst/>
            </a:prstGeom>
          </p:spPr>
        </p:pic>
        <p:sp>
          <p:nvSpPr>
            <p:cNvPr id="120" name="TextBox 119">
              <a:extLst>
                <a:ext uri="{FF2B5EF4-FFF2-40B4-BE49-F238E27FC236}">
                  <a16:creationId xmlns:a16="http://schemas.microsoft.com/office/drawing/2014/main" id="{6A467525-6F9E-4760-BE2D-C723617F9F19}"/>
                </a:ext>
              </a:extLst>
            </p:cNvPr>
            <p:cNvSpPr txBox="1"/>
            <p:nvPr/>
          </p:nvSpPr>
          <p:spPr bwMode="gray">
            <a:xfrm>
              <a:off x="3871094" y="2025353"/>
              <a:ext cx="1105187" cy="138499"/>
            </a:xfrm>
            <a:prstGeom prst="rect">
              <a:avLst/>
            </a:prstGeom>
            <a:noFill/>
          </p:spPr>
          <p:txBody>
            <a:bodyPr wrap="square" lIns="0" tIns="0" rIns="0" bIns="0" rtlCol="0">
              <a:spAutoFit/>
            </a:bodyPr>
            <a:lstStyle/>
            <a:p>
              <a:pPr algn="ctr"/>
              <a:r>
                <a:rPr lang="en-US" sz="900" b="1" dirty="0">
                  <a:solidFill>
                    <a:schemeClr val="tx2"/>
                  </a:solidFill>
                </a:rPr>
                <a:t>Jun 15-21</a:t>
              </a:r>
            </a:p>
          </p:txBody>
        </p:sp>
        <p:sp>
          <p:nvSpPr>
            <p:cNvPr id="121" name="Chevron 37">
              <a:extLst>
                <a:ext uri="{FF2B5EF4-FFF2-40B4-BE49-F238E27FC236}">
                  <a16:creationId xmlns:a16="http://schemas.microsoft.com/office/drawing/2014/main" id="{152B838C-AA9A-410C-A85B-38F75D5068BE}"/>
                </a:ext>
              </a:extLst>
            </p:cNvPr>
            <p:cNvSpPr/>
            <p:nvPr/>
          </p:nvSpPr>
          <p:spPr bwMode="gray">
            <a:xfrm>
              <a:off x="5042602" y="1700052"/>
              <a:ext cx="1090906" cy="155844"/>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22" name="Oval 121">
              <a:extLst>
                <a:ext uri="{FF2B5EF4-FFF2-40B4-BE49-F238E27FC236}">
                  <a16:creationId xmlns:a16="http://schemas.microsoft.com/office/drawing/2014/main" id="{C6BD4B6D-DC63-4662-AC5E-26C4C10633AB}"/>
                </a:ext>
              </a:extLst>
            </p:cNvPr>
            <p:cNvSpPr/>
            <p:nvPr/>
          </p:nvSpPr>
          <p:spPr bwMode="gray">
            <a:xfrm>
              <a:off x="5393251" y="1583170"/>
              <a:ext cx="389609" cy="389609"/>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123" name="TextBox 122">
              <a:extLst>
                <a:ext uri="{FF2B5EF4-FFF2-40B4-BE49-F238E27FC236}">
                  <a16:creationId xmlns:a16="http://schemas.microsoft.com/office/drawing/2014/main" id="{23593987-41D6-488D-8DAF-9C6F91EE68B1}"/>
                </a:ext>
              </a:extLst>
            </p:cNvPr>
            <p:cNvSpPr txBox="1"/>
            <p:nvPr/>
          </p:nvSpPr>
          <p:spPr bwMode="gray">
            <a:xfrm>
              <a:off x="5035462" y="1107047"/>
              <a:ext cx="1105187" cy="415498"/>
            </a:xfrm>
            <a:prstGeom prst="rect">
              <a:avLst/>
            </a:prstGeom>
            <a:noFill/>
          </p:spPr>
          <p:txBody>
            <a:bodyPr wrap="square" lIns="0" tIns="0" rIns="0" bIns="0" rtlCol="0">
              <a:spAutoFit/>
            </a:bodyPr>
            <a:lstStyle/>
            <a:p>
              <a:pPr algn="ctr"/>
              <a:r>
                <a:rPr lang="en-US" sz="900" i="1" dirty="0"/>
                <a:t>Developing New Programs to Reach New Students</a:t>
              </a:r>
            </a:p>
          </p:txBody>
        </p:sp>
        <p:pic>
          <p:nvPicPr>
            <p:cNvPr id="124" name="Picture 123">
              <a:extLst>
                <a:ext uri="{FF2B5EF4-FFF2-40B4-BE49-F238E27FC236}">
                  <a16:creationId xmlns:a16="http://schemas.microsoft.com/office/drawing/2014/main" id="{9E8BF19A-0FA1-42AF-842D-97792A3AD75D}"/>
                </a:ext>
              </a:extLst>
            </p:cNvPr>
            <p:cNvPicPr>
              <a:picLocks noChangeAspect="1"/>
            </p:cNvPicPr>
            <p:nvPr/>
          </p:nvPicPr>
          <p:blipFill>
            <a:blip r:embed="rId7"/>
            <a:srcRect/>
            <a:stretch/>
          </p:blipFill>
          <p:spPr bwMode="gray">
            <a:xfrm>
              <a:off x="5467967" y="1711677"/>
              <a:ext cx="242813" cy="140831"/>
            </a:xfrm>
            <a:prstGeom prst="rect">
              <a:avLst/>
            </a:prstGeom>
          </p:spPr>
        </p:pic>
        <p:sp>
          <p:nvSpPr>
            <p:cNvPr id="125" name="TextBox 124">
              <a:extLst>
                <a:ext uri="{FF2B5EF4-FFF2-40B4-BE49-F238E27FC236}">
                  <a16:creationId xmlns:a16="http://schemas.microsoft.com/office/drawing/2014/main" id="{B5E4F9AF-306C-41AB-B688-03A9F60DFA2F}"/>
                </a:ext>
              </a:extLst>
            </p:cNvPr>
            <p:cNvSpPr txBox="1"/>
            <p:nvPr/>
          </p:nvSpPr>
          <p:spPr bwMode="gray">
            <a:xfrm>
              <a:off x="5035462" y="2025353"/>
              <a:ext cx="1105187" cy="138499"/>
            </a:xfrm>
            <a:prstGeom prst="rect">
              <a:avLst/>
            </a:prstGeom>
            <a:noFill/>
          </p:spPr>
          <p:txBody>
            <a:bodyPr wrap="square" lIns="0" tIns="0" rIns="0" bIns="0" rtlCol="0">
              <a:spAutoFit/>
            </a:bodyPr>
            <a:lstStyle/>
            <a:p>
              <a:pPr algn="ctr"/>
              <a:r>
                <a:rPr lang="en-US" sz="900" b="1" dirty="0">
                  <a:solidFill>
                    <a:schemeClr val="tx2"/>
                  </a:solidFill>
                </a:rPr>
                <a:t>Jul 14-21</a:t>
              </a:r>
            </a:p>
          </p:txBody>
        </p:sp>
      </p:grpSp>
      <p:sp>
        <p:nvSpPr>
          <p:cNvPr id="127" name="TextBox 126">
            <a:extLst>
              <a:ext uri="{FF2B5EF4-FFF2-40B4-BE49-F238E27FC236}">
                <a16:creationId xmlns:a16="http://schemas.microsoft.com/office/drawing/2014/main" id="{3FB66B6A-7413-4C45-8CCC-7A9F076214AC}"/>
              </a:ext>
            </a:extLst>
          </p:cNvPr>
          <p:cNvSpPr txBox="1"/>
          <p:nvPr/>
        </p:nvSpPr>
        <p:spPr>
          <a:xfrm>
            <a:off x="2352196" y="3326759"/>
            <a:ext cx="1628957" cy="153888"/>
          </a:xfrm>
          <a:prstGeom prst="rect">
            <a:avLst/>
          </a:prstGeom>
          <a:noFill/>
        </p:spPr>
        <p:txBody>
          <a:bodyPr wrap="square" lIns="0" tIns="0" rIns="0" bIns="0" rtlCol="0">
            <a:spAutoFit/>
          </a:bodyPr>
          <a:lstStyle/>
          <a:p>
            <a:pPr>
              <a:spcBef>
                <a:spcPts val="500"/>
              </a:spcBef>
            </a:pPr>
            <a:r>
              <a:rPr lang="en-US" sz="1000" b="1" dirty="0"/>
              <a:t>Weekly Office Hours</a:t>
            </a:r>
          </a:p>
        </p:txBody>
      </p:sp>
      <p:sp>
        <p:nvSpPr>
          <p:cNvPr id="128" name="Text Placeholder 3">
            <a:extLst>
              <a:ext uri="{FF2B5EF4-FFF2-40B4-BE49-F238E27FC236}">
                <a16:creationId xmlns:a16="http://schemas.microsoft.com/office/drawing/2014/main" id="{02DDFE7D-355F-4348-8D65-B6A34C9B4B5E}"/>
              </a:ext>
            </a:extLst>
          </p:cNvPr>
          <p:cNvSpPr txBox="1">
            <a:spLocks/>
          </p:cNvSpPr>
          <p:nvPr/>
        </p:nvSpPr>
        <p:spPr bwMode="gray">
          <a:xfrm>
            <a:off x="2375180" y="3559771"/>
            <a:ext cx="1673024" cy="69249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Participants can sign up for 30-minute one-on-one conversations with EAB experts throughout the collaborative</a:t>
            </a:r>
          </a:p>
        </p:txBody>
      </p:sp>
      <p:sp>
        <p:nvSpPr>
          <p:cNvPr id="129" name="TextBox 128">
            <a:extLst>
              <a:ext uri="{FF2B5EF4-FFF2-40B4-BE49-F238E27FC236}">
                <a16:creationId xmlns:a16="http://schemas.microsoft.com/office/drawing/2014/main" id="{CFF3CC83-D49E-4DAE-A0AD-EADD427475A9}"/>
              </a:ext>
            </a:extLst>
          </p:cNvPr>
          <p:cNvSpPr txBox="1"/>
          <p:nvPr/>
        </p:nvSpPr>
        <p:spPr>
          <a:xfrm>
            <a:off x="4393918" y="3308268"/>
            <a:ext cx="1742941" cy="153888"/>
          </a:xfrm>
          <a:prstGeom prst="rect">
            <a:avLst/>
          </a:prstGeom>
          <a:noFill/>
        </p:spPr>
        <p:txBody>
          <a:bodyPr wrap="square" lIns="0" tIns="0" rIns="0" bIns="0" rtlCol="0">
            <a:spAutoFit/>
          </a:bodyPr>
          <a:lstStyle/>
          <a:p>
            <a:pPr>
              <a:spcBef>
                <a:spcPts val="500"/>
              </a:spcBef>
            </a:pPr>
            <a:r>
              <a:rPr lang="en-US" sz="1000" b="1" dirty="0"/>
              <a:t>Two Check-Ins</a:t>
            </a:r>
          </a:p>
        </p:txBody>
      </p:sp>
      <p:sp>
        <p:nvSpPr>
          <p:cNvPr id="130" name="Text Placeholder 3">
            <a:extLst>
              <a:ext uri="{FF2B5EF4-FFF2-40B4-BE49-F238E27FC236}">
                <a16:creationId xmlns:a16="http://schemas.microsoft.com/office/drawing/2014/main" id="{5ECB782D-332A-4273-9706-FC8208574FD5}"/>
              </a:ext>
            </a:extLst>
          </p:cNvPr>
          <p:cNvSpPr txBox="1">
            <a:spLocks/>
          </p:cNvSpPr>
          <p:nvPr/>
        </p:nvSpPr>
        <p:spPr bwMode="gray">
          <a:xfrm>
            <a:off x="4393918" y="3541280"/>
            <a:ext cx="1709729" cy="83099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Mid-point and debrief meetings between the Executive Sponsor and you EAB Strategic Leader to assess progress and identify next steps</a:t>
            </a:r>
          </a:p>
        </p:txBody>
      </p:sp>
      <p:pic>
        <p:nvPicPr>
          <p:cNvPr id="136" name="Picture 135" descr="A picture containing table&#10;&#10;Description automatically generated">
            <a:extLst>
              <a:ext uri="{FF2B5EF4-FFF2-40B4-BE49-F238E27FC236}">
                <a16:creationId xmlns:a16="http://schemas.microsoft.com/office/drawing/2014/main" id="{6640345E-6D98-4D68-9938-5D860AD27130}"/>
              </a:ext>
            </a:extLst>
          </p:cNvPr>
          <p:cNvPicPr>
            <a:picLocks noChangeAspect="1"/>
          </p:cNvPicPr>
          <p:nvPr/>
        </p:nvPicPr>
        <p:blipFill>
          <a:blip r:embed="rId8"/>
          <a:stretch>
            <a:fillRect/>
          </a:stretch>
        </p:blipFill>
        <p:spPr>
          <a:xfrm>
            <a:off x="396415" y="2971447"/>
            <a:ext cx="355827" cy="313964"/>
          </a:xfrm>
          <a:prstGeom prst="rect">
            <a:avLst/>
          </a:prstGeom>
        </p:spPr>
      </p:pic>
      <p:pic>
        <p:nvPicPr>
          <p:cNvPr id="137" name="Picture 136">
            <a:extLst>
              <a:ext uri="{FF2B5EF4-FFF2-40B4-BE49-F238E27FC236}">
                <a16:creationId xmlns:a16="http://schemas.microsoft.com/office/drawing/2014/main" id="{FBC630B6-5A6C-4CE4-A59A-77D6E8EF04A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6533" y="2911952"/>
            <a:ext cx="308413" cy="362839"/>
          </a:xfrm>
          <a:prstGeom prst="rect">
            <a:avLst/>
          </a:prstGeom>
        </p:spPr>
      </p:pic>
      <p:pic>
        <p:nvPicPr>
          <p:cNvPr id="138" name="Picture 137">
            <a:extLst>
              <a:ext uri="{FF2B5EF4-FFF2-40B4-BE49-F238E27FC236}">
                <a16:creationId xmlns:a16="http://schemas.microsoft.com/office/drawing/2014/main" id="{73C27723-B6E9-4631-9B0B-5DD581B7C29F}"/>
              </a:ext>
            </a:extLst>
          </p:cNvPr>
          <p:cNvPicPr>
            <a:picLocks noChangeAspect="1"/>
          </p:cNvPicPr>
          <p:nvPr/>
        </p:nvPicPr>
        <p:blipFill>
          <a:blip r:embed="rId10"/>
          <a:stretch>
            <a:fillRect/>
          </a:stretch>
        </p:blipFill>
        <p:spPr>
          <a:xfrm>
            <a:off x="4388255" y="2917438"/>
            <a:ext cx="383888" cy="326305"/>
          </a:xfrm>
          <a:prstGeom prst="rect">
            <a:avLst/>
          </a:prstGeom>
        </p:spPr>
      </p:pic>
    </p:spTree>
    <p:extLst>
      <p:ext uri="{BB962C8B-B14F-4D97-AF65-F5344CB8AC3E}">
        <p14:creationId xmlns:p14="http://schemas.microsoft.com/office/powerpoint/2010/main" val="41167115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On-screen 4x3 Template 010620" id="{18652EB1-68C6-4D13-8ABF-93B0E4EE9793}" vid="{907CE146-4D58-4C74-9F9B-3471E04571DD}"/>
    </a:ext>
  </a:extLst>
</a:theme>
</file>

<file path=ppt/theme/theme2.xml><?xml version="1.0" encoding="utf-8"?>
<a:theme xmlns:a="http://schemas.openxmlformats.org/drawingml/2006/main" name="1_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On-screen 4x3 Template 042320" id="{71B1D944-70C3-4C84-B19D-601891B7EE30}" vid="{D58D86F4-D78E-446E-AE40-588197A50D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On-screen 4x3 Template 010820</Template>
  <TotalTime>0</TotalTime>
  <Words>2201</Words>
  <Application>Microsoft Office PowerPoint</Application>
  <PresentationFormat>Custom</PresentationFormat>
  <Paragraphs>271</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Rockwell</vt:lpstr>
      <vt:lpstr>Verdana</vt:lpstr>
      <vt:lpstr>Wingdings</vt:lpstr>
      <vt:lpstr>EAB1 4x3 On-screen</vt:lpstr>
      <vt:lpstr>1_EAB1 4x3 On-screen</vt:lpstr>
      <vt:lpstr>Financial Sustainability</vt:lpstr>
      <vt:lpstr>Operational Changes, Pay and Staff Cuts</vt:lpstr>
      <vt:lpstr>Focusing On Academic Affairs</vt:lpstr>
      <vt:lpstr>Financial Sustainability Collaborative</vt:lpstr>
      <vt:lpstr>Sample Output</vt:lpstr>
      <vt:lpstr>EAB in Brief</vt:lpstr>
      <vt:lpstr>EAB Research Available To Us</vt:lpstr>
      <vt:lpstr>Timeline and Work Plan</vt:lpstr>
      <vt:lpstr>Key Components of the Collaborative</vt:lpstr>
      <vt:lpstr>The Role of the Implementation Leader</vt:lpstr>
      <vt:lpstr>Our Expectations From this Work</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Performance Solutions Product Advisory Council</dc:title>
  <dc:subject/>
  <dc:creator/>
  <cp:lastModifiedBy/>
  <cp:revision>57</cp:revision>
  <dcterms:created xsi:type="dcterms:W3CDTF">2020-04-09T18:04:21Z</dcterms:created>
  <dcterms:modified xsi:type="dcterms:W3CDTF">2021-03-24T15:25:56Z</dcterms:modified>
  <cp:category/>
</cp:coreProperties>
</file>