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1489" r:id="rId2"/>
    <p:sldId id="1490" r:id="rId3"/>
    <p:sldId id="1491" r:id="rId4"/>
    <p:sldId id="1492" r:id="rId5"/>
    <p:sldId id="1493" r:id="rId6"/>
    <p:sldId id="1494" r:id="rId7"/>
    <p:sldId id="1495" r:id="rId8"/>
    <p:sldId id="1496" r:id="rId9"/>
    <p:sldId id="1497" r:id="rId10"/>
    <p:sldId id="1498" r:id="rId11"/>
    <p:sldId id="1499" r:id="rId12"/>
    <p:sldId id="1500" r:id="rId13"/>
    <p:sldId id="1501" r:id="rId14"/>
    <p:sldId id="1502" r:id="rId15"/>
    <p:sldId id="1503" r:id="rId16"/>
    <p:sldId id="1504" r:id="rId17"/>
    <p:sldId id="1505" r:id="rId18"/>
    <p:sldId id="377" r:id="rId19"/>
  </p:sldIdLst>
  <p:sldSz cx="6400800" cy="4800600"/>
  <p:notesSz cx="6858000" cy="9144000"/>
  <p:custDataLst>
    <p:tags r:id="rId22"/>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0"/>
  <p:cmAuthor id="2" name="Panthagani, Abhilash" initials="PA" lastIdx="1" clrIdx="1">
    <p:extLst>
      <p:ext uri="{19B8F6BF-5375-455C-9EA6-DF929625EA0E}">
        <p15:presenceInfo xmlns:p15="http://schemas.microsoft.com/office/powerpoint/2012/main" userId="S::APanthagani@eab.com::ecc6d0b3-83d2-4e48-b719-efe803408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55F"/>
    <a:srgbClr val="0072CE"/>
    <a:srgbClr val="FFFFFF"/>
    <a:srgbClr val="00B1B0"/>
    <a:srgbClr val="004B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6027" autoAdjust="0"/>
  </p:normalViewPr>
  <p:slideViewPr>
    <p:cSldViewPr snapToGrid="0" showGuides="1">
      <p:cViewPr varScale="1">
        <p:scale>
          <a:sx n="122" d="100"/>
          <a:sy n="122" d="100"/>
        </p:scale>
        <p:origin x="226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9/29/2021</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9/29/2021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r>
              <a:rPr lang="en-US" dirty="0"/>
              <a:t>Tabletop exercises are regularly used by public health organizations, municipal governments, and the military to build preparedness for various incident situations. Although implementation may differ somewhat across groups and situations, tabletop exercises generally share these four characteristics, which make them extremely effective.</a:t>
            </a:r>
          </a:p>
        </p:txBody>
      </p:sp>
    </p:spTree>
    <p:extLst>
      <p:ext uri="{BB962C8B-B14F-4D97-AF65-F5344CB8AC3E}">
        <p14:creationId xmlns:p14="http://schemas.microsoft.com/office/powerpoint/2010/main" val="80387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364080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1638369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 debrief conversation is sufficient to identify clear takeaways and next steps. But universities seeking to make the most of a tabletop will task their chief information office, chief information security officer, senior infosec leader, or another team member to prepare a formal after-action report with clear next steps and then demand updates over time on the schedule of proposed corrective actions. </a:t>
            </a:r>
          </a:p>
        </p:txBody>
      </p:sp>
      <p:sp>
        <p:nvSpPr>
          <p:cNvPr id="4" name="Slide Number Placeholder 3"/>
          <p:cNvSpPr>
            <a:spLocks noGrp="1"/>
          </p:cNvSpPr>
          <p:nvPr>
            <p:ph type="sldNum" sz="quarter" idx="5"/>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310966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Cybersecurity is a business imperative. A security incident and a resulting breach of data is a material event that we have to be ready to respond to and manage as an organization. Our stakeholders expect us to effectively manage a security </a:t>
            </a:r>
            <a:r>
              <a:rPr lang="en-US"/>
              <a:t>incident and in </a:t>
            </a:r>
            <a:r>
              <a:rPr lang="en-US" dirty="0"/>
              <a:t>many contractual agreements we have attested to performing certain controls that will be covered in </a:t>
            </a:r>
            <a:r>
              <a:rPr lang="en-US"/>
              <a:t>this exercise.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security event vs. incident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Event: a </a:t>
            </a:r>
            <a:r>
              <a:rPr lang="en-US" sz="1200" dirty="0"/>
              <a:t>malicious third party scanned our external facing website </a:t>
            </a:r>
            <a:r>
              <a:rPr lang="en-US" sz="1200" dirty="0">
                <a:sym typeface="Wingdings" panose="05000000000000000000" pitchFamily="2" charset="2"/>
              </a:rPr>
              <a:t> Incident: a</a:t>
            </a:r>
            <a:r>
              <a:rPr lang="en-US" sz="1200" dirty="0"/>
              <a:t> malicious third party scanned our external facing website, found a flaw, and stole non-public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Event: A malicious attacker attempts to log in as an employee </a:t>
            </a:r>
            <a:r>
              <a:rPr lang="en-US" sz="1200" dirty="0">
                <a:sym typeface="Wingdings" panose="05000000000000000000" pitchFamily="2" charset="2"/>
              </a:rPr>
              <a:t> </a:t>
            </a:r>
            <a:r>
              <a:rPr lang="en-US" sz="1200" dirty="0"/>
              <a:t>An attacker was able to successfully log in as an employee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211216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key functions of a successful tabletop exercise: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Explore how a team might react in a low-stress environment now to a high-stakes situation later, building muscle memory and sharpening collective problem-solving skills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They raise novel questions that existing protocols do not address (even where policy partially speaks to an issue, leaders can compare notes to see if they share the same understanding, assumptions, and expectations – often, they do not)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Help leaders determine if existing policies have been well-communicated, are practical or sufficient, or are overly reliant on resources or individuals that may not always be available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Vet if teams and departments really have the readiness and capability to do what will be asked of them and accelerate decision-making about who “owns” what (any coordinated effort will require contributions of staff, resources, or expertise from multiple teams and departments)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166485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b="1" dirty="0"/>
              <a:t>Welcome, Intro and Ground Rules</a:t>
            </a:r>
            <a:r>
              <a:rPr lang="en-US" b="0" dirty="0"/>
              <a:t> we will:</a:t>
            </a:r>
          </a:p>
          <a:p>
            <a:pPr marL="171450" indent="-171450">
              <a:buFont typeface="Arial" panose="020B0604020202020204" pitchFamily="34" charset="0"/>
              <a:buChar char="•"/>
            </a:pPr>
            <a:r>
              <a:rPr lang="en-US" dirty="0"/>
              <a:t>Discuss the learning objectives for today’s exercise</a:t>
            </a:r>
          </a:p>
          <a:p>
            <a:pPr marL="171450" indent="-171450">
              <a:buFont typeface="Arial" panose="020B0604020202020204" pitchFamily="34" charset="0"/>
              <a:buChar char="•"/>
            </a:pPr>
            <a:r>
              <a:rPr lang="en-US" dirty="0"/>
              <a:t>Assign roles to attendees</a:t>
            </a:r>
          </a:p>
          <a:p>
            <a:pPr marL="171450" indent="-171450">
              <a:buFont typeface="Arial" panose="020B0604020202020204" pitchFamily="34" charset="0"/>
              <a:buChar char="•"/>
            </a:pPr>
            <a:r>
              <a:rPr lang="en-US" dirty="0"/>
              <a:t>Review guidelines for how we will engage with one another during this exercise</a:t>
            </a:r>
          </a:p>
          <a:p>
            <a:pPr marL="0" indent="0">
              <a:buFont typeface="Arial" panose="020B0604020202020204" pitchFamily="34" charset="0"/>
              <a:buNone/>
            </a:pPr>
            <a:r>
              <a:rPr lang="en-US" dirty="0"/>
              <a:t>In the </a:t>
            </a:r>
            <a:r>
              <a:rPr lang="en-US" b="1" dirty="0"/>
              <a:t>Incident Response </a:t>
            </a:r>
            <a:r>
              <a:rPr lang="en-US" b="0" dirty="0"/>
              <a:t>phase:</a:t>
            </a:r>
          </a:p>
          <a:p>
            <a:pPr marL="171450" indent="-171450">
              <a:buFont typeface="Arial" panose="020B0604020202020204" pitchFamily="34" charset="0"/>
              <a:buChar char="•"/>
            </a:pPr>
            <a:r>
              <a:rPr lang="en-US" dirty="0"/>
              <a:t>Facilitator will introduce an incident for discussion.</a:t>
            </a:r>
          </a:p>
          <a:p>
            <a:pPr marL="171450" indent="-171450">
              <a:buFont typeface="Arial" panose="020B0604020202020204" pitchFamily="34" charset="0"/>
              <a:buChar char="•"/>
            </a:pPr>
            <a:r>
              <a:rPr lang="en-US" dirty="0"/>
              <a:t>Participants will discuss while facilitator poses questions to evaluate the response. </a:t>
            </a:r>
          </a:p>
          <a:p>
            <a:pPr marL="0" indent="0">
              <a:buFont typeface="Arial" panose="020B0604020202020204" pitchFamily="34" charset="0"/>
              <a:buNone/>
            </a:pPr>
            <a:r>
              <a:rPr lang="en-US" dirty="0"/>
              <a:t>In the </a:t>
            </a:r>
            <a:r>
              <a:rPr lang="en-US" b="1" dirty="0"/>
              <a:t>Existing Protocol Review </a:t>
            </a:r>
            <a:r>
              <a:rPr lang="en-US" b="0" dirty="0"/>
              <a:t>phase:</a:t>
            </a:r>
            <a:endParaRPr lang="en-US" dirty="0"/>
          </a:p>
          <a:p>
            <a:pPr marL="171450" indent="-171450">
              <a:buFont typeface="Arial" panose="020B0604020202020204" pitchFamily="34" charset="0"/>
              <a:buChar char="•"/>
            </a:pPr>
            <a:r>
              <a:rPr lang="en-US" dirty="0"/>
              <a:t>Facilitator will pose a new set of questions asking participants to identify weaknesses/strengths in existing policies and opportunities for improvement</a:t>
            </a:r>
          </a:p>
          <a:p>
            <a:pPr marL="171450" indent="-171450">
              <a:buFont typeface="Arial" panose="020B0604020202020204" pitchFamily="34" charset="0"/>
              <a:buChar char="•"/>
            </a:pPr>
            <a:r>
              <a:rPr lang="en-US" dirty="0"/>
              <a:t>Participants will establish 1-3 concrete next steps based on identified vulnerabilities</a:t>
            </a:r>
          </a:p>
          <a:p>
            <a:pPr marL="0" indent="0">
              <a:buFont typeface="Arial" panose="020B0604020202020204" pitchFamily="34" charset="0"/>
              <a:buNone/>
            </a:pPr>
            <a:r>
              <a:rPr lang="en-US" dirty="0"/>
              <a:t>In the </a:t>
            </a:r>
            <a:r>
              <a:rPr lang="en-US" b="1" dirty="0"/>
              <a:t>“Hot Wash” Discussion and After-Action Prep</a:t>
            </a:r>
            <a:r>
              <a:rPr lang="en-US" b="0" dirty="0"/>
              <a:t>:</a:t>
            </a:r>
            <a:r>
              <a:rPr lang="en-US" dirty="0"/>
              <a:t> </a:t>
            </a:r>
          </a:p>
          <a:p>
            <a:pPr marL="171450" indent="-171450">
              <a:buFont typeface="Arial" panose="020B0604020202020204" pitchFamily="34" charset="0"/>
              <a:buChar char="•"/>
            </a:pPr>
            <a:r>
              <a:rPr lang="en-US" dirty="0"/>
              <a:t>Facilitator will lead participants to discern lessons learned and takeaways to improve readiness in the event of the incident actually coming to pass.</a:t>
            </a:r>
          </a:p>
          <a:p>
            <a:pPr marL="171450" indent="-171450">
              <a:buFont typeface="Arial" panose="020B0604020202020204" pitchFamily="34" charset="0"/>
              <a:buChar char="•"/>
            </a:pPr>
            <a:r>
              <a:rPr lang="en-US" dirty="0"/>
              <a:t>Finally, an after-action report is completed to document and remedy any challenges that surface during the exercise in an efficient, accountable manner. </a:t>
            </a:r>
          </a:p>
          <a:p>
            <a:pPr marL="0" indent="0">
              <a:buFont typeface="Arial" panose="020B0604020202020204" pitchFamily="34" charset="0"/>
              <a:buNone/>
            </a:pPr>
            <a:endParaRPr lang="en-US" b="0"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295899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want to note that our goals are NOT to frustrate, overwhelm, or frighten anyone.  None of these scenarios are out of the realm of possibility for any campus.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259659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Recommended Roles:</a:t>
            </a:r>
          </a:p>
          <a:p>
            <a:pPr marL="171450" indent="-171450">
              <a:buFont typeface="Arial" panose="020B0604020202020204" pitchFamily="34" charset="0"/>
              <a:buChar char="•"/>
            </a:pPr>
            <a:r>
              <a:rPr lang="en-US" b="0" dirty="0"/>
              <a:t>Facilitator: EAB Senior Expert, Chief Information Officer, Chief Information Security Officer, President’s Chief of Staff (if they do not have any formal role in incident response/emergency management), a trusted academic leader with widespread credibility, an engaged and knowledgeable trustee, a senior leader drawn from human resources, student affairs, institutional research, or another function that has broad view of the institution</a:t>
            </a:r>
          </a:p>
          <a:p>
            <a:pPr marL="171450" indent="-171450">
              <a:buFont typeface="Arial" panose="020B0604020202020204" pitchFamily="34" charset="0"/>
              <a:buChar char="•"/>
            </a:pPr>
            <a:r>
              <a:rPr lang="en-US" b="0" dirty="0"/>
              <a:t>Observer/Evaluator: Experienced staff member familiar with the leadership team, and comfortable providing honest feedback on decision-making, group dynamics, and efficiency</a:t>
            </a:r>
          </a:p>
          <a:p>
            <a:endParaRPr lang="en-US" b="0"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370700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may establish rules regarding cell phone usage at their discretion (generally not recommended for exercises of 90 minutes or less because of time constraints)</a:t>
            </a:r>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78788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1165927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4029883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6" name="Green box - decorative">
            <a:extLst>
              <a:ext uri="{FF2B5EF4-FFF2-40B4-BE49-F238E27FC236}">
                <a16:creationId xmlns:a16="http://schemas.microsoft.com/office/drawing/2014/main" id="{16489924-07FA-B94A-BFCF-0BCFF364ACDB}"/>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Blue box - decorative">
            <a:extLst>
              <a:ext uri="{FF2B5EF4-FFF2-40B4-BE49-F238E27FC236}">
                <a16:creationId xmlns:a16="http://schemas.microsoft.com/office/drawing/2014/main" id="{6F0DA0D8-77F3-9B45-A9F8-B942F476E9BD}"/>
              </a:ex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9" name="Line - decorative">
            <a:extLst>
              <a:ext uri="{FF2B5EF4-FFF2-40B4-BE49-F238E27FC236}">
                <a16:creationId xmlns:a16="http://schemas.microsoft.com/office/drawing/2014/main" id="{5423795B-2367-4F46-A432-9426DB0063FC}"/>
              </a:ex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CABE561F-FD4E-DA40-8321-B9EDC47D8FA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166154" y="761673"/>
            <a:ext cx="2562920" cy="1922189"/>
          </a:xfrm>
          <a:prstGeom prst="rect">
            <a:avLst/>
          </a:prstGeom>
          <a:ln w="12700">
            <a:solidFill>
              <a:schemeClr val="accent1"/>
            </a:solidFill>
          </a:ln>
        </p:spPr>
      </p:pic>
      <p:grpSp>
        <p:nvGrpSpPr>
          <p:cNvPr id="31" name="Group 30">
            <a:extLst>
              <a:ext uri="{FF2B5EF4-FFF2-40B4-BE49-F238E27FC236}">
                <a16:creationId xmlns:a16="http://schemas.microsoft.com/office/drawing/2014/main" id="{AC486316-F0E2-624A-A57C-D6CCB65FF928}"/>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33" name="Rectangle 32">
              <a:extLst>
                <a:ext uri="{FF2B5EF4-FFF2-40B4-BE49-F238E27FC236}">
                  <a16:creationId xmlns:a16="http://schemas.microsoft.com/office/drawing/2014/main" id="{AD152FE6-285D-E84C-B747-6D65CB318F18}"/>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5" name="Picture 34" descr="A screenshot of a cell phone&#10;&#10;Description automatically generated">
              <a:extLst>
                <a:ext uri="{FF2B5EF4-FFF2-40B4-BE49-F238E27FC236}">
                  <a16:creationId xmlns:a16="http://schemas.microsoft.com/office/drawing/2014/main" id="{CCE0DE18-F891-6E4D-9F5C-E9FA4DA265A0}"/>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36" name="Picture 35" descr="A screenshot of a cell phone&#10;&#10;Description automatically generated">
              <a:extLst>
                <a:ext uri="{FF2B5EF4-FFF2-40B4-BE49-F238E27FC236}">
                  <a16:creationId xmlns:a16="http://schemas.microsoft.com/office/drawing/2014/main" id="{D8914B99-9F1C-1C45-AC5D-E968EBC6CE0E}"/>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37" name="EAB logo">
            <a:extLst>
              <a:ext uri="{FF2B5EF4-FFF2-40B4-BE49-F238E27FC236}">
                <a16:creationId xmlns:a16="http://schemas.microsoft.com/office/drawing/2014/main" id="{C0B8181D-B8D4-1043-AB74-1212FD494B5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8" name="Template edition">
            <a:extLst>
              <a:ext uri="{FF2B5EF4-FFF2-40B4-BE49-F238E27FC236}">
                <a16:creationId xmlns:a16="http://schemas.microsoft.com/office/drawing/2014/main" id="{B0501908-DA49-2F4C-A2BE-8508EA49C316}"/>
              </a:ext>
              <a:ext uri="{C183D7F6-B498-43B3-948B-1728B52AA6E4}">
                <adec:decorative xmlns:adec="http://schemas.microsoft.com/office/drawing/2017/decorative" val="0"/>
              </a:ext>
            </a:extLst>
          </p:cNvPr>
          <p:cNvSpPr/>
          <p:nvPr userDrawn="1"/>
        </p:nvSpPr>
        <p:spPr bwMode="gray">
          <a:xfrm>
            <a:off x="0" y="0"/>
            <a:ext cx="6400800" cy="477843"/>
          </a:xfrm>
          <a:prstGeom prst="rect">
            <a:avLst/>
          </a:prstGeom>
          <a:solidFill>
            <a:srgbClr val="CF10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March 2021 </a:t>
            </a:r>
            <a:r>
              <a:rPr lang="en-US" sz="1400" b="1" baseline="0" dirty="0">
                <a:solidFill>
                  <a:schemeClr val="bg1"/>
                </a:solidFill>
              </a:rPr>
              <a:t>Edition</a:t>
            </a:r>
            <a:endParaRPr lang="en-US" sz="1400" b="1" dirty="0">
              <a:solidFill>
                <a:schemeClr val="bg1"/>
              </a:solidFill>
            </a:endParaRPr>
          </a:p>
        </p:txBody>
      </p:sp>
      <p:sp>
        <p:nvSpPr>
          <p:cNvPr id="39" name="Slide title">
            <a:extLst>
              <a:ext uri="{FF2B5EF4-FFF2-40B4-BE49-F238E27FC236}">
                <a16:creationId xmlns:a16="http://schemas.microsoft.com/office/drawing/2014/main" id="{3024457E-E88D-E64E-B473-0BB7AC3FA711}"/>
              </a:ext>
            </a:extLst>
          </p:cNvPr>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40" name="Bullets">
            <a:extLst>
              <a:ext uri="{FF2B5EF4-FFF2-40B4-BE49-F238E27FC236}">
                <a16:creationId xmlns:a16="http://schemas.microsoft.com/office/drawing/2014/main" id="{E7122E3D-2F09-784C-844F-FCCAAF8F7ADA}"/>
              </a:ext>
            </a:extLst>
          </p:cNvPr>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41" name="Save time">
            <a:extLst>
              <a:ext uri="{FF2B5EF4-FFF2-40B4-BE49-F238E27FC236}">
                <a16:creationId xmlns:a16="http://schemas.microsoft.com/office/drawing/2014/main" id="{E2AA08C1-2350-3045-8DD4-7C10B68F9A97}"/>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42" name="Print format">
            <a:extLst>
              <a:ext uri="{FF2B5EF4-FFF2-40B4-BE49-F238E27FC236}">
                <a16:creationId xmlns:a16="http://schemas.microsoft.com/office/drawing/2014/main" id="{66B595BF-9B0E-F142-A008-CC847079BB21}"/>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43" name="Need help">
            <a:extLst>
              <a:ext uri="{FF2B5EF4-FFF2-40B4-BE49-F238E27FC236}">
                <a16:creationId xmlns:a16="http://schemas.microsoft.com/office/drawing/2014/main" id="{B69052DE-8C7F-AA41-95FB-BE3549BAEF6B}"/>
              </a:ext>
            </a:extLst>
          </p:cNvPr>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
        <p:nvSpPr>
          <p:cNvPr id="44" name="TextBox 43">
            <a:extLst>
              <a:ext uri="{FF2B5EF4-FFF2-40B4-BE49-F238E27FC236}">
                <a16:creationId xmlns:a16="http://schemas.microsoft.com/office/drawing/2014/main" id="{FEAA4A10-352E-324C-B280-8ADB57B7C1D6}"/>
              </a:ext>
            </a:extLst>
          </p:cNvPr>
          <p:cNvSpPr txBox="1"/>
          <p:nvPr userDrawn="1"/>
        </p:nvSpPr>
        <p:spPr>
          <a:xfrm>
            <a:off x="3811716" y="169672"/>
            <a:ext cx="2396578" cy="138499"/>
          </a:xfrm>
          <a:prstGeom prst="rect">
            <a:avLst/>
          </a:prstGeom>
          <a:noFill/>
        </p:spPr>
        <p:txBody>
          <a:bodyPr wrap="square" lIns="0" tIns="0" rIns="0" bIns="0" rtlCol="0" anchor="ctr">
            <a:spAutoFit/>
          </a:bodyPr>
          <a:lstStyle/>
          <a:p>
            <a:pPr>
              <a:spcBef>
                <a:spcPts val="200"/>
              </a:spcBef>
            </a:pPr>
            <a:r>
              <a:rPr lang="en-US" sz="900" b="1" dirty="0">
                <a:solidFill>
                  <a:schemeClr val="bg1"/>
                </a:solidFill>
              </a:rPr>
              <a:t>Edit: </a:t>
            </a:r>
            <a:r>
              <a:rPr lang="en-US" sz="900" dirty="0">
                <a:solidFill>
                  <a:schemeClr val="bg1"/>
                </a:solidFill>
              </a:rPr>
              <a:t>two stats updated on EAB in Brief</a:t>
            </a:r>
          </a:p>
        </p:txBody>
      </p:sp>
    </p:spTree>
    <p:custDataLst>
      <p:tags r:id="rId1"/>
    </p:custDataLst>
    <p:extLst>
      <p:ext uri="{BB962C8B-B14F-4D97-AF65-F5344CB8AC3E}">
        <p14:creationId xmlns:p14="http://schemas.microsoft.com/office/powerpoint/2010/main" val="10299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08F3982-3DB7-FF42-BC34-C772850A38EF}"/>
              </a:ext>
              <a:ext uri="{C183D7F6-B498-43B3-948B-1728B52AA6E4}">
                <adec:decorative xmlns:adec="http://schemas.microsoft.com/office/drawing/2017/decorative" val="1"/>
              </a:ext>
            </a:extLst>
          </p:cNvPr>
          <p:cNvGrpSpPr/>
          <p:nvPr userDrawn="1"/>
        </p:nvGrpSpPr>
        <p:grpSpPr>
          <a:xfrm>
            <a:off x="277814" y="3459988"/>
            <a:ext cx="5845174" cy="960120"/>
            <a:chOff x="277814" y="3459988"/>
            <a:chExt cx="5845174" cy="960120"/>
          </a:xfrm>
        </p:grpSpPr>
        <p:pic>
          <p:nvPicPr>
            <p:cNvPr id="11" name="EAB logo">
              <a:extLst>
                <a:ext uri="{FF2B5EF4-FFF2-40B4-BE49-F238E27FC236}">
                  <a16:creationId xmlns:a16="http://schemas.microsoft.com/office/drawing/2014/main" id="{9D9DF318-B2F1-0E4B-A671-D272A91CD8E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8"/>
              <a:ext cx="1239997" cy="475537"/>
            </a:xfrm>
            <a:prstGeom prst="rect">
              <a:avLst/>
            </a:prstGeom>
          </p:spPr>
        </p:pic>
        <p:sp>
          <p:nvSpPr>
            <p:cNvPr id="12" name="EAb locations, phone, website">
              <a:extLst>
                <a:ext uri="{FF2B5EF4-FFF2-40B4-BE49-F238E27FC236}">
                  <a16:creationId xmlns:a16="http://schemas.microsoft.com/office/drawing/2014/main" id="{C40DE448-A85D-7E48-9AEE-6C1C10BC1804}"/>
                </a:ext>
                <a:ext uri="{C183D7F6-B498-43B3-948B-1728B52AA6E4}">
                  <adec:decorative xmlns:adec="http://schemas.microsoft.com/office/drawing/2017/decorative" val="1"/>
                </a:ext>
              </a:extLst>
            </p:cNvPr>
            <p:cNvSpPr txBox="1"/>
            <p:nvPr userDrawn="1"/>
          </p:nvSpPr>
          <p:spPr bwMode="gray">
            <a:xfrm>
              <a:off x="277814" y="4047346"/>
              <a:ext cx="5845174" cy="372762"/>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   Chicago</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13" name="Line 1">
              <a:extLst>
                <a:ext uri="{FF2B5EF4-FFF2-40B4-BE49-F238E27FC236}">
                  <a16:creationId xmlns:a16="http://schemas.microsoft.com/office/drawing/2014/main" id="{090FB328-C8A6-1E46-8244-AD727E8283F4}"/>
                </a:ext>
                <a:ext uri="{C183D7F6-B498-43B3-948B-1728B52AA6E4}">
                  <adec:decorative xmlns:adec="http://schemas.microsoft.com/office/drawing/2017/decorative" val="1"/>
                </a:ext>
              </a:extLst>
            </p:cNvPr>
            <p:cNvCxnSpPr/>
            <p:nvPr userDrawn="1"/>
          </p:nvCxnSpPr>
          <p:spPr bwMode="gray">
            <a:xfrm>
              <a:off x="19250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Line 2">
              <a:extLst>
                <a:ext uri="{FF2B5EF4-FFF2-40B4-BE49-F238E27FC236}">
                  <a16:creationId xmlns:a16="http://schemas.microsoft.com/office/drawing/2014/main" id="{9E24944A-8902-4348-A1E7-FE3DDD6CB9BF}"/>
                </a:ext>
                <a:ext uri="{C183D7F6-B498-43B3-948B-1728B52AA6E4}">
                  <adec:decorative xmlns:adec="http://schemas.microsoft.com/office/drawing/2017/decorative" val="1"/>
                </a:ext>
              </a:extLst>
            </p:cNvPr>
            <p:cNvCxnSpPr/>
            <p:nvPr userDrawn="1"/>
          </p:nvCxnSpPr>
          <p:spPr bwMode="gray">
            <a:xfrm>
              <a:off x="2606553"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510B98D2-7E91-0C47-961F-ED88989DE04C}"/>
                </a:ext>
                <a:ext uri="{C183D7F6-B498-43B3-948B-1728B52AA6E4}">
                  <adec:decorative xmlns:adec="http://schemas.microsoft.com/office/drawing/2017/decorative" val="1"/>
                </a:ext>
              </a:extLst>
            </p:cNvPr>
            <p:cNvCxnSpPr/>
            <p:nvPr userDrawn="1"/>
          </p:nvCxnSpPr>
          <p:spPr bwMode="gray">
            <a:xfrm>
              <a:off x="34164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Line 4">
              <a:extLst>
                <a:ext uri="{FF2B5EF4-FFF2-40B4-BE49-F238E27FC236}">
                  <a16:creationId xmlns:a16="http://schemas.microsoft.com/office/drawing/2014/main" id="{E77538BC-1D04-2C43-88DE-7C5FEB46DD1E}"/>
                </a:ext>
                <a:ext uri="{C183D7F6-B498-43B3-948B-1728B52AA6E4}">
                  <adec:decorative xmlns:adec="http://schemas.microsoft.com/office/drawing/2017/decorative" val="1"/>
                </a:ext>
              </a:extLst>
            </p:cNvPr>
            <p:cNvCxnSpPr/>
            <p:nvPr userDrawn="1"/>
          </p:nvCxnSpPr>
          <p:spPr bwMode="gray">
            <a:xfrm>
              <a:off x="3337336" y="4277128"/>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Line 3">
              <a:extLst>
                <a:ext uri="{FF2B5EF4-FFF2-40B4-BE49-F238E27FC236}">
                  <a16:creationId xmlns:a16="http://schemas.microsoft.com/office/drawing/2014/main" id="{D685AE00-CCEC-424D-91B5-B8FCBF2D19A3}"/>
                </a:ext>
                <a:ext uri="{C183D7F6-B498-43B3-948B-1728B52AA6E4}">
                  <adec:decorative xmlns:adec="http://schemas.microsoft.com/office/drawing/2017/decorative" val="1"/>
                </a:ext>
              </a:extLst>
            </p:cNvPr>
            <p:cNvCxnSpPr>
              <a:cxnSpLocks/>
            </p:cNvCxnSpPr>
            <p:nvPr userDrawn="1"/>
          </p:nvCxnSpPr>
          <p:spPr bwMode="gray">
            <a:xfrm>
              <a:off x="4225045"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Line 3">
              <a:extLst>
                <a:ext uri="{FF2B5EF4-FFF2-40B4-BE49-F238E27FC236}">
                  <a16:creationId xmlns:a16="http://schemas.microsoft.com/office/drawing/2014/main" id="{9EE3888B-43CC-B24D-93EA-B5DB0CF4122D}"/>
                </a:ext>
                <a:ext uri="{C183D7F6-B498-43B3-948B-1728B52AA6E4}">
                  <adec:decorative xmlns:adec="http://schemas.microsoft.com/office/drawing/2017/decorative" val="1"/>
                </a:ext>
              </a:extLst>
            </p:cNvPr>
            <p:cNvCxnSpPr>
              <a:cxnSpLocks/>
            </p:cNvCxnSpPr>
            <p:nvPr userDrawn="1"/>
          </p:nvCxnSpPr>
          <p:spPr bwMode="gray">
            <a:xfrm>
              <a:off x="4896991" y="4062317"/>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79797" y="1174825"/>
            <a:ext cx="1474434" cy="756617"/>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Only use 7 main colors (in green boxes)</a:t>
            </a:r>
          </a:p>
          <a:p>
            <a:pPr marL="114300" indent="-114300">
              <a:spcBef>
                <a:spcPts val="500"/>
              </a:spcBef>
              <a:buFont typeface="Arial" panose="020B0604020202020204" pitchFamily="34" charset="0"/>
              <a:buChar char="•"/>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4100064486"/>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1082670830"/>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35514517"/>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or blue</a:t>
            </a:r>
          </a:p>
        </p:txBody>
      </p:sp>
    </p:spTree>
    <p:custDataLst>
      <p:tags r:id="rId1"/>
    </p:custDataLst>
    <p:extLst>
      <p:ext uri="{BB962C8B-B14F-4D97-AF65-F5344CB8AC3E}">
        <p14:creationId xmlns:p14="http://schemas.microsoft.com/office/powerpoint/2010/main" val="51059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55" name="EAB logo">
            <a:extLst>
              <a:ext uri="{FF2B5EF4-FFF2-40B4-BE49-F238E27FC236}">
                <a16:creationId xmlns:a16="http://schemas.microsoft.com/office/drawing/2014/main" id="{D0562A40-BDCD-F749-A048-C099544868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61" name="Line vertical">
            <a:extLst>
              <a:ext uri="{FF2B5EF4-FFF2-40B4-BE49-F238E27FC236}">
                <a16:creationId xmlns:a16="http://schemas.microsoft.com/office/drawing/2014/main" id="{E765E0C2-CA76-184A-8679-1FF902460658}"/>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2" name="EAB statement">
            <a:extLst>
              <a:ext uri="{FF2B5EF4-FFF2-40B4-BE49-F238E27FC236}">
                <a16:creationId xmlns:a16="http://schemas.microsoft.com/office/drawing/2014/main" id="{3266760A-D05B-E247-B64C-C3C340E3FB6B}"/>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63" name="School types">
            <a:extLst>
              <a:ext uri="{FF2B5EF4-FFF2-40B4-BE49-F238E27FC236}">
                <a16:creationId xmlns:a16="http://schemas.microsoft.com/office/drawing/2014/main" id="{F96149B3-EB29-0E4B-9CFB-60386D843F79}"/>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69" name="Stat background - decorative">
            <a:extLst>
              <a:ext uri="{FF2B5EF4-FFF2-40B4-BE49-F238E27FC236}">
                <a16:creationId xmlns:a16="http://schemas.microsoft.com/office/drawing/2014/main" id="{29EEFB3B-E781-6D4F-88B2-7F56517B8D34}"/>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70" name="Circle graphic area">
            <a:extLst>
              <a:ext uri="{FF2B5EF4-FFF2-40B4-BE49-F238E27FC236}">
                <a16:creationId xmlns:a16="http://schemas.microsoft.com/office/drawing/2014/main" id="{B42C34B9-7D3A-DB4C-95F9-87A9565C126E}"/>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71" name="Dark blue background - decorative">
              <a:extLst>
                <a:ext uri="{FF2B5EF4-FFF2-40B4-BE49-F238E27FC236}">
                  <a16:creationId xmlns:a16="http://schemas.microsoft.com/office/drawing/2014/main" id="{60C06E86-F183-E24A-A1CD-916FD2F53619}"/>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5" name="Pattern - decorative">
              <a:extLst>
                <a:ext uri="{FF2B5EF4-FFF2-40B4-BE49-F238E27FC236}">
                  <a16:creationId xmlns:a16="http://schemas.microsoft.com/office/drawing/2014/main" id="{BE268231-64F3-2B4C-A8A8-CA3B1399F55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77" name="Dark blue circle - decorative">
              <a:extLst>
                <a:ext uri="{FF2B5EF4-FFF2-40B4-BE49-F238E27FC236}">
                  <a16:creationId xmlns:a16="http://schemas.microsoft.com/office/drawing/2014/main" id="{3B5DCDA5-49C6-F645-8FCA-8F7E9862795D}"/>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5" name="Bright blue circle - decorative">
              <a:extLst>
                <a:ext uri="{FF2B5EF4-FFF2-40B4-BE49-F238E27FC236}">
                  <a16:creationId xmlns:a16="http://schemas.microsoft.com/office/drawing/2014/main" id="{3147C5A2-07A7-054F-B9D4-71E1B48D05E2}"/>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86" name="Find and enroll">
            <a:extLst>
              <a:ext uri="{FF2B5EF4-FFF2-40B4-BE49-F238E27FC236}">
                <a16:creationId xmlns:a16="http://schemas.microsoft.com/office/drawing/2014/main" id="{2B8879D6-4FB5-2A40-A9C6-5CFA50353FF1}"/>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87" name="Prepare your institution">
            <a:extLst>
              <a:ext uri="{FF2B5EF4-FFF2-40B4-BE49-F238E27FC236}">
                <a16:creationId xmlns:a16="http://schemas.microsoft.com/office/drawing/2014/main" id="{72E88E9B-58D5-A544-8E91-C1FEA7D03024}"/>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88" name="Support and graduate">
            <a:extLst>
              <a:ext uri="{FF2B5EF4-FFF2-40B4-BE49-F238E27FC236}">
                <a16:creationId xmlns:a16="http://schemas.microsoft.com/office/drawing/2014/main" id="{88F529EE-62E5-8943-AFDF-70BB794EAF69}"/>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89" name="Stat 1 title">
            <a:extLst>
              <a:ext uri="{FF2B5EF4-FFF2-40B4-BE49-F238E27FC236}">
                <a16:creationId xmlns:a16="http://schemas.microsoft.com/office/drawing/2014/main" id="{8D28B49F-54C3-7848-9380-ACC27EA44C39}"/>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90" name="Stat 1">
            <a:extLst>
              <a:ext uri="{FF2B5EF4-FFF2-40B4-BE49-F238E27FC236}">
                <a16:creationId xmlns:a16="http://schemas.microsoft.com/office/drawing/2014/main" id="{7E112B54-407C-DB4A-B144-C02D735D0EAB}"/>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91" name="Stat 1 text">
            <a:extLst>
              <a:ext uri="{FF2B5EF4-FFF2-40B4-BE49-F238E27FC236}">
                <a16:creationId xmlns:a16="http://schemas.microsoft.com/office/drawing/2014/main" id="{77F439B8-5915-A94D-85AF-888E56241608}"/>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92" name="Stat 2">
            <a:extLst>
              <a:ext uri="{FF2B5EF4-FFF2-40B4-BE49-F238E27FC236}">
                <a16:creationId xmlns:a16="http://schemas.microsoft.com/office/drawing/2014/main" id="{9793DDDE-0896-D347-88BB-AA2F1604661A}"/>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93" name="Stat 2 text">
            <a:extLst>
              <a:ext uri="{FF2B5EF4-FFF2-40B4-BE49-F238E27FC236}">
                <a16:creationId xmlns:a16="http://schemas.microsoft.com/office/drawing/2014/main" id="{2C113FF7-93FA-A44F-9B06-86EFE774B037}"/>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94" name="Stat 3 title">
            <a:extLst>
              <a:ext uri="{FF2B5EF4-FFF2-40B4-BE49-F238E27FC236}">
                <a16:creationId xmlns:a16="http://schemas.microsoft.com/office/drawing/2014/main" id="{C0D8E01D-E479-3C46-9EF4-D14456D0CEFE}"/>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95" name="Stat 3">
            <a:extLst>
              <a:ext uri="{FF2B5EF4-FFF2-40B4-BE49-F238E27FC236}">
                <a16:creationId xmlns:a16="http://schemas.microsoft.com/office/drawing/2014/main" id="{40AE072A-229D-5B4F-A027-72CC3090B5F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96" name="Stat 3 text">
            <a:extLst>
              <a:ext uri="{FF2B5EF4-FFF2-40B4-BE49-F238E27FC236}">
                <a16:creationId xmlns:a16="http://schemas.microsoft.com/office/drawing/2014/main" id="{3455A860-A083-7040-82F8-165C337A7BB1}"/>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99" name="Stat 4">
            <a:extLst>
              <a:ext uri="{FF2B5EF4-FFF2-40B4-BE49-F238E27FC236}">
                <a16:creationId xmlns:a16="http://schemas.microsoft.com/office/drawing/2014/main" id="{81B474AA-D289-AE44-954F-85EBF820B232}"/>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 M</a:t>
            </a:r>
            <a:r>
              <a:rPr lang="en-US" sz="1100" kern="1200" baseline="30000" dirty="0">
                <a:solidFill>
                  <a:schemeClr val="accent4"/>
                </a:solidFill>
                <a:latin typeface="+mj-lt"/>
                <a:ea typeface="+mn-ea"/>
                <a:cs typeface="+mn-cs"/>
              </a:rPr>
              <a:t>+</a:t>
            </a:r>
          </a:p>
        </p:txBody>
      </p:sp>
      <p:sp>
        <p:nvSpPr>
          <p:cNvPr id="100" name="Stat 4 text">
            <a:extLst>
              <a:ext uri="{FF2B5EF4-FFF2-40B4-BE49-F238E27FC236}">
                <a16:creationId xmlns:a16="http://schemas.microsoft.com/office/drawing/2014/main" id="{43DD17AE-EA99-CC46-96A1-0C26803250EC}"/>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101" name="Stat 5 title">
            <a:extLst>
              <a:ext uri="{FF2B5EF4-FFF2-40B4-BE49-F238E27FC236}">
                <a16:creationId xmlns:a16="http://schemas.microsoft.com/office/drawing/2014/main" id="{FE0C8013-367D-A341-ADB2-E5C6297648F9}"/>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102" name="Stat 5">
            <a:extLst>
              <a:ext uri="{FF2B5EF4-FFF2-40B4-BE49-F238E27FC236}">
                <a16:creationId xmlns:a16="http://schemas.microsoft.com/office/drawing/2014/main" id="{EA93BC7C-F5D1-CB47-A5E4-60FE5D2E6EB0}"/>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103" name="Stat 5 text">
            <a:extLst>
              <a:ext uri="{FF2B5EF4-FFF2-40B4-BE49-F238E27FC236}">
                <a16:creationId xmlns:a16="http://schemas.microsoft.com/office/drawing/2014/main" id="{0088B964-AE68-7C44-B373-7A2E8BFED833}"/>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104" name="Green box fill - decorative">
            <a:extLst>
              <a:ext uri="{FF2B5EF4-FFF2-40B4-BE49-F238E27FC236}">
                <a16:creationId xmlns:a16="http://schemas.microsoft.com/office/drawing/2014/main" id="{AC329255-DA4F-7647-8D73-47DA68261B0B}"/>
              </a:ext>
            </a:extLst>
          </p:cNvPr>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105" name="Green box text - decorative">
            <a:extLst>
              <a:ext uri="{FF2B5EF4-FFF2-40B4-BE49-F238E27FC236}">
                <a16:creationId xmlns:a16="http://schemas.microsoft.com/office/drawing/2014/main" id="{09C76AAF-D173-E14C-B1FB-C508FC8D087C}"/>
              </a:ex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106" name="Group 105">
            <a:extLst>
              <a:ext uri="{FF2B5EF4-FFF2-40B4-BE49-F238E27FC236}">
                <a16:creationId xmlns:a16="http://schemas.microsoft.com/office/drawing/2014/main" id="{C0C3A324-46DE-1B4E-A757-0453842068B3}"/>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107" name="circle 3  - decorative">
              <a:extLst>
                <a:ext uri="{FF2B5EF4-FFF2-40B4-BE49-F238E27FC236}">
                  <a16:creationId xmlns:a16="http://schemas.microsoft.com/office/drawing/2014/main" id="{EF36E7DF-DEB8-734C-AB47-4B8D71804D84}"/>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8" name="Chev 1 - decorative">
              <a:extLst>
                <a:ext uri="{FF2B5EF4-FFF2-40B4-BE49-F238E27FC236}">
                  <a16:creationId xmlns:a16="http://schemas.microsoft.com/office/drawing/2014/main" id="{BC47B892-05E6-7645-901E-3611CB5FD1A2}"/>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109" name="Group 108">
            <a:extLst>
              <a:ext uri="{FF2B5EF4-FFF2-40B4-BE49-F238E27FC236}">
                <a16:creationId xmlns:a16="http://schemas.microsoft.com/office/drawing/2014/main" id="{AB3DB30C-8501-9D45-9FEA-7900A51192D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110" name="circle 3  - decorative">
              <a:extLst>
                <a:ext uri="{FF2B5EF4-FFF2-40B4-BE49-F238E27FC236}">
                  <a16:creationId xmlns:a16="http://schemas.microsoft.com/office/drawing/2014/main" id="{3ADA2394-099D-704A-B062-C270DBE6457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1" name="Chev 1 - decorative">
              <a:extLst>
                <a:ext uri="{FF2B5EF4-FFF2-40B4-BE49-F238E27FC236}">
                  <a16:creationId xmlns:a16="http://schemas.microsoft.com/office/drawing/2014/main" id="{C4EC21A5-B3F8-7B40-8CD9-FC6C3FB0EF3C}"/>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112" name="Group 111">
            <a:extLst>
              <a:ext uri="{FF2B5EF4-FFF2-40B4-BE49-F238E27FC236}">
                <a16:creationId xmlns:a16="http://schemas.microsoft.com/office/drawing/2014/main" id="{6174FA2B-7E53-E840-B3E0-14150765F3FF}"/>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113" name="circle 3  - decorative">
              <a:extLst>
                <a:ext uri="{FF2B5EF4-FFF2-40B4-BE49-F238E27FC236}">
                  <a16:creationId xmlns:a16="http://schemas.microsoft.com/office/drawing/2014/main" id="{E2EFDE37-F63A-9F4F-BF32-88E3464ABD1E}"/>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4" name="Chev 1 - decorative">
              <a:extLst>
                <a:ext uri="{FF2B5EF4-FFF2-40B4-BE49-F238E27FC236}">
                  <a16:creationId xmlns:a16="http://schemas.microsoft.com/office/drawing/2014/main" id="{8FCBEB5E-7388-8245-BAD3-3E7E3B6F7CD5}"/>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15" name="Chev 1 - decorative">
            <a:extLst>
              <a:ext uri="{FF2B5EF4-FFF2-40B4-BE49-F238E27FC236}">
                <a16:creationId xmlns:a16="http://schemas.microsoft.com/office/drawing/2014/main" id="{F5562B1C-3BCA-4048-9EAA-C89423370E55}"/>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116" name="Chev 1 - decorative">
            <a:extLst>
              <a:ext uri="{FF2B5EF4-FFF2-40B4-BE49-F238E27FC236}">
                <a16:creationId xmlns:a16="http://schemas.microsoft.com/office/drawing/2014/main" id="{7C3D2E75-00D4-AF4B-A7CB-06F5D428F64F}"/>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117" name="Chev 1 - decorative">
            <a:extLst>
              <a:ext uri="{FF2B5EF4-FFF2-40B4-BE49-F238E27FC236}">
                <a16:creationId xmlns:a16="http://schemas.microsoft.com/office/drawing/2014/main" id="{6994684D-D9CC-A643-9328-97DFC071C254}"/>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42144793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61" name="EAB logo">
            <a:extLst>
              <a:ext uri="{FF2B5EF4-FFF2-40B4-BE49-F238E27FC236}">
                <a16:creationId xmlns:a16="http://schemas.microsoft.com/office/drawing/2014/main" id="{38333102-4607-F14D-844F-53D196E366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62" name="Line vertical">
            <a:extLst>
              <a:ext uri="{FF2B5EF4-FFF2-40B4-BE49-F238E27FC236}">
                <a16:creationId xmlns:a16="http://schemas.microsoft.com/office/drawing/2014/main" id="{81CEF203-C8BE-6841-B9D8-0D766ECE79A0}"/>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3" name="EAB statement">
            <a:extLst>
              <a:ext uri="{FF2B5EF4-FFF2-40B4-BE49-F238E27FC236}">
                <a16:creationId xmlns:a16="http://schemas.microsoft.com/office/drawing/2014/main" id="{363229DE-E5E1-7E4B-A78B-0DAEC252ACFB}"/>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69" name="School types">
            <a:extLst>
              <a:ext uri="{FF2B5EF4-FFF2-40B4-BE49-F238E27FC236}">
                <a16:creationId xmlns:a16="http://schemas.microsoft.com/office/drawing/2014/main" id="{6753CFEE-E56C-4146-9A7A-4F2EBB46C60F}"/>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70" name="Stat background - decorative">
            <a:extLst>
              <a:ext uri="{FF2B5EF4-FFF2-40B4-BE49-F238E27FC236}">
                <a16:creationId xmlns:a16="http://schemas.microsoft.com/office/drawing/2014/main" id="{50DB03AB-7507-7C4B-AB95-069C03E1F1F0}"/>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71" name="Circle graphic area">
            <a:extLst>
              <a:ext uri="{FF2B5EF4-FFF2-40B4-BE49-F238E27FC236}">
                <a16:creationId xmlns:a16="http://schemas.microsoft.com/office/drawing/2014/main" id="{5984FC9A-4E47-A64B-BF9D-83C3F45D9962}"/>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75" name="Dark blue background - decorative">
              <a:extLst>
                <a:ext uri="{FF2B5EF4-FFF2-40B4-BE49-F238E27FC236}">
                  <a16:creationId xmlns:a16="http://schemas.microsoft.com/office/drawing/2014/main" id="{236D7808-6AE9-5F42-8A70-21C7759052DA}"/>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7" name="Pattern - decorative">
              <a:extLst>
                <a:ext uri="{FF2B5EF4-FFF2-40B4-BE49-F238E27FC236}">
                  <a16:creationId xmlns:a16="http://schemas.microsoft.com/office/drawing/2014/main" id="{6343812E-9A1A-C94A-B268-A4A709E4992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5" name="Dark blue circle - decorative">
              <a:extLst>
                <a:ext uri="{FF2B5EF4-FFF2-40B4-BE49-F238E27FC236}">
                  <a16:creationId xmlns:a16="http://schemas.microsoft.com/office/drawing/2014/main" id="{BC77E1B9-E4EF-6A4C-848B-CE5DA35107C5}"/>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6" name="Bright blue circle - decorative">
              <a:extLst>
                <a:ext uri="{FF2B5EF4-FFF2-40B4-BE49-F238E27FC236}">
                  <a16:creationId xmlns:a16="http://schemas.microsoft.com/office/drawing/2014/main" id="{2B478C65-034A-3A4F-BC8E-EFEE6C1C3C9D}"/>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87" name="Find and enroll">
            <a:extLst>
              <a:ext uri="{FF2B5EF4-FFF2-40B4-BE49-F238E27FC236}">
                <a16:creationId xmlns:a16="http://schemas.microsoft.com/office/drawing/2014/main" id="{2B2207BE-2E56-E147-8F2E-7CD77D0F22A2}"/>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88" name="Prepare your institution">
            <a:extLst>
              <a:ext uri="{FF2B5EF4-FFF2-40B4-BE49-F238E27FC236}">
                <a16:creationId xmlns:a16="http://schemas.microsoft.com/office/drawing/2014/main" id="{92FD8342-C11F-D44F-8D00-3ECFA1820584}"/>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89" name="Support and graduate">
            <a:extLst>
              <a:ext uri="{FF2B5EF4-FFF2-40B4-BE49-F238E27FC236}">
                <a16:creationId xmlns:a16="http://schemas.microsoft.com/office/drawing/2014/main" id="{DBA5C066-4AC1-2A40-A941-E176D0A1D4AC}"/>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90" name="Stat 1 title">
            <a:extLst>
              <a:ext uri="{FF2B5EF4-FFF2-40B4-BE49-F238E27FC236}">
                <a16:creationId xmlns:a16="http://schemas.microsoft.com/office/drawing/2014/main" id="{41FD5AA0-16F2-FE46-9D9E-2D3BDEC134B6}"/>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91" name="Stat 1">
            <a:extLst>
              <a:ext uri="{FF2B5EF4-FFF2-40B4-BE49-F238E27FC236}">
                <a16:creationId xmlns:a16="http://schemas.microsoft.com/office/drawing/2014/main" id="{9D92DEC1-D554-6D4B-872E-9B3A6374B117}"/>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92" name="Stat 1 text">
            <a:extLst>
              <a:ext uri="{FF2B5EF4-FFF2-40B4-BE49-F238E27FC236}">
                <a16:creationId xmlns:a16="http://schemas.microsoft.com/office/drawing/2014/main" id="{AE97EE18-6F04-9445-AF77-403A7B4C3D7F}"/>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93" name="Stat 2">
            <a:extLst>
              <a:ext uri="{FF2B5EF4-FFF2-40B4-BE49-F238E27FC236}">
                <a16:creationId xmlns:a16="http://schemas.microsoft.com/office/drawing/2014/main" id="{707A1142-0B80-0A47-B1FD-C2C37B2285E9}"/>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94" name="Stat 2 text">
            <a:extLst>
              <a:ext uri="{FF2B5EF4-FFF2-40B4-BE49-F238E27FC236}">
                <a16:creationId xmlns:a16="http://schemas.microsoft.com/office/drawing/2014/main" id="{1BB83033-5B13-544E-B622-B9F8BEE94F31}"/>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95" name="Stat 3 title">
            <a:extLst>
              <a:ext uri="{FF2B5EF4-FFF2-40B4-BE49-F238E27FC236}">
                <a16:creationId xmlns:a16="http://schemas.microsoft.com/office/drawing/2014/main" id="{FF86B673-C516-4D46-B43B-3ECBD86BF0F8}"/>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96" name="Stat 3">
            <a:extLst>
              <a:ext uri="{FF2B5EF4-FFF2-40B4-BE49-F238E27FC236}">
                <a16:creationId xmlns:a16="http://schemas.microsoft.com/office/drawing/2014/main" id="{777F4EE4-DE4C-1B41-9EA2-52C59361014A}"/>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99" name="Stat 3 text">
            <a:extLst>
              <a:ext uri="{FF2B5EF4-FFF2-40B4-BE49-F238E27FC236}">
                <a16:creationId xmlns:a16="http://schemas.microsoft.com/office/drawing/2014/main" id="{73B243BF-86C6-DA4B-BE42-E5B45A503817}"/>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100" name="Stat 4">
            <a:extLst>
              <a:ext uri="{FF2B5EF4-FFF2-40B4-BE49-F238E27FC236}">
                <a16:creationId xmlns:a16="http://schemas.microsoft.com/office/drawing/2014/main" id="{B6464C1A-8C2F-FC4F-8AAF-7A4918130858}"/>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 M</a:t>
            </a:r>
            <a:r>
              <a:rPr lang="en-US" sz="1100" kern="1200" baseline="30000" dirty="0">
                <a:solidFill>
                  <a:schemeClr val="accent4"/>
                </a:solidFill>
                <a:latin typeface="+mj-lt"/>
                <a:ea typeface="+mn-ea"/>
                <a:cs typeface="+mn-cs"/>
              </a:rPr>
              <a:t>+</a:t>
            </a:r>
          </a:p>
        </p:txBody>
      </p:sp>
      <p:sp>
        <p:nvSpPr>
          <p:cNvPr id="101" name="Stat 4 text">
            <a:extLst>
              <a:ext uri="{FF2B5EF4-FFF2-40B4-BE49-F238E27FC236}">
                <a16:creationId xmlns:a16="http://schemas.microsoft.com/office/drawing/2014/main" id="{9C64CAAD-3ECE-0345-8410-B91C8F81A747}"/>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102" name="Stat 5 title">
            <a:extLst>
              <a:ext uri="{FF2B5EF4-FFF2-40B4-BE49-F238E27FC236}">
                <a16:creationId xmlns:a16="http://schemas.microsoft.com/office/drawing/2014/main" id="{A4656156-A728-FC40-9782-3C340804D616}"/>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103" name="Stat 5">
            <a:extLst>
              <a:ext uri="{FF2B5EF4-FFF2-40B4-BE49-F238E27FC236}">
                <a16:creationId xmlns:a16="http://schemas.microsoft.com/office/drawing/2014/main" id="{B8B73D01-4CCF-9B44-8AB8-05B42B7CBAF1}"/>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104" name="Stat 5 text">
            <a:extLst>
              <a:ext uri="{FF2B5EF4-FFF2-40B4-BE49-F238E27FC236}">
                <a16:creationId xmlns:a16="http://schemas.microsoft.com/office/drawing/2014/main" id="{9A1A91C5-2A9C-E04C-A9C7-3C69BBE038E7}"/>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105" name="Green box fill - decorative">
            <a:extLst>
              <a:ext uri="{FF2B5EF4-FFF2-40B4-BE49-F238E27FC236}">
                <a16:creationId xmlns:a16="http://schemas.microsoft.com/office/drawing/2014/main" id="{9C9F9354-1FF8-3F43-A33D-01DAEEC51309}"/>
              </a:ext>
            </a:extLst>
          </p:cNvPr>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106" name="Green box text - decorative">
            <a:extLst>
              <a:ext uri="{FF2B5EF4-FFF2-40B4-BE49-F238E27FC236}">
                <a16:creationId xmlns:a16="http://schemas.microsoft.com/office/drawing/2014/main" id="{2F85C248-E8A5-AB4B-84E0-F5DBC78F4F4E}"/>
              </a:ex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107" name="Group 106">
            <a:extLst>
              <a:ext uri="{FF2B5EF4-FFF2-40B4-BE49-F238E27FC236}">
                <a16:creationId xmlns:a16="http://schemas.microsoft.com/office/drawing/2014/main" id="{4BE1E690-AC50-F442-A1F9-3E5DDAA9F960}"/>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108" name="circle 3  - decorative">
              <a:extLst>
                <a:ext uri="{FF2B5EF4-FFF2-40B4-BE49-F238E27FC236}">
                  <a16:creationId xmlns:a16="http://schemas.microsoft.com/office/drawing/2014/main" id="{6E5F2F9C-BBB6-5946-8D20-0C7460946358}"/>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9" name="Chev 1 - decorative">
              <a:extLst>
                <a:ext uri="{FF2B5EF4-FFF2-40B4-BE49-F238E27FC236}">
                  <a16:creationId xmlns:a16="http://schemas.microsoft.com/office/drawing/2014/main" id="{FAAA2B22-E86F-0141-B8C0-F64CF9FFE287}"/>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110" name="Group 109">
            <a:extLst>
              <a:ext uri="{FF2B5EF4-FFF2-40B4-BE49-F238E27FC236}">
                <a16:creationId xmlns:a16="http://schemas.microsoft.com/office/drawing/2014/main" id="{7915FC4D-CBDF-1744-9B02-40068E43CC36}"/>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111" name="circle 3  - decorative">
              <a:extLst>
                <a:ext uri="{FF2B5EF4-FFF2-40B4-BE49-F238E27FC236}">
                  <a16:creationId xmlns:a16="http://schemas.microsoft.com/office/drawing/2014/main" id="{D4AA84F6-2712-394E-B3C9-5A41CA83ECD9}"/>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2" name="Chev 1 - decorative">
              <a:extLst>
                <a:ext uri="{FF2B5EF4-FFF2-40B4-BE49-F238E27FC236}">
                  <a16:creationId xmlns:a16="http://schemas.microsoft.com/office/drawing/2014/main" id="{36007F19-01EF-6043-B607-FC986F0F2222}"/>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113" name="Group 112">
            <a:extLst>
              <a:ext uri="{FF2B5EF4-FFF2-40B4-BE49-F238E27FC236}">
                <a16:creationId xmlns:a16="http://schemas.microsoft.com/office/drawing/2014/main" id="{23942016-E289-144A-95DD-36C14DAC2F40}"/>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114" name="circle 3  - decorative">
              <a:extLst>
                <a:ext uri="{FF2B5EF4-FFF2-40B4-BE49-F238E27FC236}">
                  <a16:creationId xmlns:a16="http://schemas.microsoft.com/office/drawing/2014/main" id="{67D96E2B-792C-F84F-9289-BCF5FBBD6589}"/>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5" name="Chev 1 - decorative">
              <a:extLst>
                <a:ext uri="{FF2B5EF4-FFF2-40B4-BE49-F238E27FC236}">
                  <a16:creationId xmlns:a16="http://schemas.microsoft.com/office/drawing/2014/main" id="{2AB4142B-90B5-9246-A129-57D42DDCA83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16" name="Chev 1 - decorative">
            <a:extLst>
              <a:ext uri="{FF2B5EF4-FFF2-40B4-BE49-F238E27FC236}">
                <a16:creationId xmlns:a16="http://schemas.microsoft.com/office/drawing/2014/main" id="{ADC522AC-0720-514E-BEA9-8DBB737CF992}"/>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117" name="Chev 1 - decorative">
            <a:extLst>
              <a:ext uri="{FF2B5EF4-FFF2-40B4-BE49-F238E27FC236}">
                <a16:creationId xmlns:a16="http://schemas.microsoft.com/office/drawing/2014/main" id="{45F89E80-8B65-6543-A5B9-CDC4C174A5D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118" name="Chev 1 - decorative">
            <a:extLst>
              <a:ext uri="{FF2B5EF4-FFF2-40B4-BE49-F238E27FC236}">
                <a16:creationId xmlns:a16="http://schemas.microsoft.com/office/drawing/2014/main" id="{5B2E4C16-AEEB-354A-867C-C36D9A63610A}"/>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119" name="White circle - decorative">
            <a:extLst>
              <a:ext uri="{FF2B5EF4-FFF2-40B4-BE49-F238E27FC236}">
                <a16:creationId xmlns:a16="http://schemas.microsoft.com/office/drawing/2014/main" id="{85100A52-D8ED-F349-A733-DA875EFF55A6}"/>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469198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bg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©2021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4" r:id="rId3"/>
    <p:sldLayoutId id="2147483672" r:id="rId4"/>
    <p:sldLayoutId id="2147483673" r:id="rId5"/>
    <p:sldLayoutId id="2147483657" r:id="rId6"/>
    <p:sldLayoutId id="2147483658" r:id="rId7"/>
    <p:sldLayoutId id="2147483659"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hyperlink" Target="https://eab.com/wp-content/uploads/2021/09/PDF-ITF-Security-Incident-Response-Tabletop-Exercise-After-Action-Report-9.20.21.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3" Type="http://schemas.openxmlformats.org/officeDocument/2006/relationships/hyperlink" Target="https://www.nist.gov/itl/smallbusinesscyber/cybersecurity-basics/glossary"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801E-CDAF-4EFF-9CCB-B282F46EB6F4}"/>
              </a:ext>
            </a:extLst>
          </p:cNvPr>
          <p:cNvSpPr>
            <a:spLocks noGrp="1"/>
          </p:cNvSpPr>
          <p:nvPr>
            <p:ph type="title"/>
          </p:nvPr>
        </p:nvSpPr>
        <p:spPr>
          <a:xfrm>
            <a:off x="812800" y="2203377"/>
            <a:ext cx="4389120" cy="692497"/>
          </a:xfrm>
        </p:spPr>
        <p:txBody>
          <a:bodyPr/>
          <a:lstStyle/>
          <a:p>
            <a:r>
              <a:rPr lang="en-US" dirty="0"/>
              <a:t>Security Incident Response   Tabletop Exercises</a:t>
            </a:r>
          </a:p>
        </p:txBody>
      </p:sp>
      <p:sp>
        <p:nvSpPr>
          <p:cNvPr id="3" name="Text Placeholder 2">
            <a:extLst>
              <a:ext uri="{FF2B5EF4-FFF2-40B4-BE49-F238E27FC236}">
                <a16:creationId xmlns:a16="http://schemas.microsoft.com/office/drawing/2014/main" id="{54AFA248-048C-46A3-8433-70192E3606F6}"/>
              </a:ext>
            </a:extLst>
          </p:cNvPr>
          <p:cNvSpPr>
            <a:spLocks noGrp="1"/>
          </p:cNvSpPr>
          <p:nvPr>
            <p:ph type="body" sz="quarter" idx="13"/>
          </p:nvPr>
        </p:nvSpPr>
        <p:spPr>
          <a:xfrm>
            <a:off x="812800" y="3009900"/>
            <a:ext cx="4972538" cy="169277"/>
          </a:xfrm>
        </p:spPr>
        <p:txBody>
          <a:bodyPr/>
          <a:lstStyle/>
          <a:p>
            <a:r>
              <a:rPr lang="en-US" dirty="0"/>
              <a:t>Mobilizing Crisis Leaders to Respond to Security Incident Emergencies</a:t>
            </a:r>
          </a:p>
        </p:txBody>
      </p:sp>
      <p:sp>
        <p:nvSpPr>
          <p:cNvPr id="4" name="Text Placeholder 3">
            <a:extLst>
              <a:ext uri="{FF2B5EF4-FFF2-40B4-BE49-F238E27FC236}">
                <a16:creationId xmlns:a16="http://schemas.microsoft.com/office/drawing/2014/main" id="{154B26D1-2D44-45D9-8628-0CCC8CCA58F2}"/>
              </a:ext>
            </a:extLst>
          </p:cNvPr>
          <p:cNvSpPr>
            <a:spLocks noGrp="1"/>
          </p:cNvSpPr>
          <p:nvPr>
            <p:ph type="body" sz="quarter" idx="14"/>
          </p:nvPr>
        </p:nvSpPr>
        <p:spPr>
          <a:xfrm>
            <a:off x="3954163" y="4384289"/>
            <a:ext cx="2168826" cy="138499"/>
          </a:xfrm>
        </p:spPr>
        <p:txBody>
          <a:bodyPr/>
          <a:lstStyle/>
          <a:p>
            <a:r>
              <a:rPr lang="en-US" dirty="0"/>
              <a:t>IT Forum</a:t>
            </a:r>
          </a:p>
        </p:txBody>
      </p:sp>
    </p:spTree>
    <p:extLst>
      <p:ext uri="{BB962C8B-B14F-4D97-AF65-F5344CB8AC3E}">
        <p14:creationId xmlns:p14="http://schemas.microsoft.com/office/powerpoint/2010/main" val="156789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Ground Rules</a:t>
            </a:r>
          </a:p>
        </p:txBody>
      </p:sp>
      <p:grpSp>
        <p:nvGrpSpPr>
          <p:cNvPr id="2" name="Group 1">
            <a:extLst>
              <a:ext uri="{FF2B5EF4-FFF2-40B4-BE49-F238E27FC236}">
                <a16:creationId xmlns:a16="http://schemas.microsoft.com/office/drawing/2014/main" id="{34270BDE-42BE-4C27-97F4-27D6B2FAA2D8}"/>
              </a:ext>
            </a:extLst>
          </p:cNvPr>
          <p:cNvGrpSpPr/>
          <p:nvPr/>
        </p:nvGrpSpPr>
        <p:grpSpPr>
          <a:xfrm>
            <a:off x="256216" y="1359159"/>
            <a:ext cx="2535109" cy="299689"/>
            <a:chOff x="256216" y="1359160"/>
            <a:chExt cx="2535109" cy="299689"/>
          </a:xfrm>
        </p:grpSpPr>
        <p:sp>
          <p:nvSpPr>
            <p:cNvPr id="17" name="TextBox 16"/>
            <p:cNvSpPr txBox="1"/>
            <p:nvPr/>
          </p:nvSpPr>
          <p:spPr bwMode="gray">
            <a:xfrm>
              <a:off x="462631" y="1381850"/>
              <a:ext cx="2328694" cy="276999"/>
            </a:xfrm>
            <a:prstGeom prst="rect">
              <a:avLst/>
            </a:prstGeom>
            <a:noFill/>
          </p:spPr>
          <p:txBody>
            <a:bodyPr wrap="square" lIns="0" tIns="0" rIns="0" bIns="0" rtlCol="0">
              <a:spAutoFit/>
            </a:bodyPr>
            <a:lstStyle/>
            <a:p>
              <a:r>
                <a:rPr lang="en-US" sz="900" dirty="0"/>
                <a:t>Even though it feels odd, try to behave as though this is really happening.</a:t>
              </a:r>
            </a:p>
          </p:txBody>
        </p:sp>
        <p:sp>
          <p:nvSpPr>
            <p:cNvPr id="20" name="TextBox 19"/>
            <p:cNvSpPr txBox="1"/>
            <p:nvPr/>
          </p:nvSpPr>
          <p:spPr bwMode="gray">
            <a:xfrm>
              <a:off x="256216" y="1359160"/>
              <a:ext cx="125034" cy="276999"/>
            </a:xfrm>
            <a:prstGeom prst="rect">
              <a:avLst/>
            </a:prstGeom>
            <a:noFill/>
          </p:spPr>
          <p:txBody>
            <a:bodyPr wrap="none" lIns="0" tIns="0" rIns="0" bIns="0" rtlCol="0">
              <a:spAutoFit/>
            </a:bodyPr>
            <a:lstStyle/>
            <a:p>
              <a:r>
                <a:rPr lang="en-US" sz="1800" dirty="0">
                  <a:solidFill>
                    <a:schemeClr val="tx2"/>
                  </a:solidFill>
                  <a:latin typeface="+mj-lt"/>
                </a:rPr>
                <a:t>1</a:t>
              </a:r>
            </a:p>
          </p:txBody>
        </p:sp>
      </p:grpSp>
      <p:grpSp>
        <p:nvGrpSpPr>
          <p:cNvPr id="3" name="Group 2">
            <a:extLst>
              <a:ext uri="{FF2B5EF4-FFF2-40B4-BE49-F238E27FC236}">
                <a16:creationId xmlns:a16="http://schemas.microsoft.com/office/drawing/2014/main" id="{F3783ABD-F50F-4112-82CB-4DD9DC0FC2BB}"/>
              </a:ext>
            </a:extLst>
          </p:cNvPr>
          <p:cNvGrpSpPr/>
          <p:nvPr/>
        </p:nvGrpSpPr>
        <p:grpSpPr>
          <a:xfrm>
            <a:off x="280194" y="2400300"/>
            <a:ext cx="2535109" cy="830997"/>
            <a:chOff x="256216" y="1969211"/>
            <a:chExt cx="2535109" cy="830997"/>
          </a:xfrm>
        </p:grpSpPr>
        <p:sp>
          <p:nvSpPr>
            <p:cNvPr id="18" name="TextBox 17"/>
            <p:cNvSpPr txBox="1"/>
            <p:nvPr/>
          </p:nvSpPr>
          <p:spPr bwMode="gray">
            <a:xfrm>
              <a:off x="462631" y="1969211"/>
              <a:ext cx="2328694" cy="830997"/>
            </a:xfrm>
            <a:prstGeom prst="rect">
              <a:avLst/>
            </a:prstGeom>
            <a:noFill/>
          </p:spPr>
          <p:txBody>
            <a:bodyPr wrap="square" lIns="0" tIns="0" rIns="0" bIns="0" rtlCol="0">
              <a:spAutoFit/>
            </a:bodyPr>
            <a:lstStyle/>
            <a:p>
              <a:r>
                <a:rPr lang="en-US" sz="900" dirty="0"/>
                <a:t>You’ll inevitably want more information than is provided but work with what you have. Plan for possible contingencies and state your assumptions about what you believe to be true or what you do not know. </a:t>
              </a:r>
            </a:p>
          </p:txBody>
        </p:sp>
        <p:sp>
          <p:nvSpPr>
            <p:cNvPr id="21" name="TextBox 20"/>
            <p:cNvSpPr txBox="1"/>
            <p:nvPr/>
          </p:nvSpPr>
          <p:spPr bwMode="gray">
            <a:xfrm>
              <a:off x="256216" y="1969211"/>
              <a:ext cx="125034" cy="276999"/>
            </a:xfrm>
            <a:prstGeom prst="rect">
              <a:avLst/>
            </a:prstGeom>
            <a:noFill/>
          </p:spPr>
          <p:txBody>
            <a:bodyPr wrap="none" lIns="0" tIns="0" rIns="0" bIns="0" rtlCol="0">
              <a:spAutoFit/>
            </a:bodyPr>
            <a:lstStyle/>
            <a:p>
              <a:r>
                <a:rPr lang="en-US" sz="1800" dirty="0">
                  <a:solidFill>
                    <a:schemeClr val="tx2"/>
                  </a:solidFill>
                  <a:latin typeface="+mj-lt"/>
                </a:rPr>
                <a:t>2</a:t>
              </a:r>
            </a:p>
          </p:txBody>
        </p:sp>
      </p:grpSp>
      <p:grpSp>
        <p:nvGrpSpPr>
          <p:cNvPr id="4" name="Group 3">
            <a:extLst>
              <a:ext uri="{FF2B5EF4-FFF2-40B4-BE49-F238E27FC236}">
                <a16:creationId xmlns:a16="http://schemas.microsoft.com/office/drawing/2014/main" id="{F477C1C7-C962-465A-A257-47688B6B84F8}"/>
              </a:ext>
            </a:extLst>
          </p:cNvPr>
          <p:cNvGrpSpPr/>
          <p:nvPr/>
        </p:nvGrpSpPr>
        <p:grpSpPr>
          <a:xfrm>
            <a:off x="280194" y="3914811"/>
            <a:ext cx="2535109" cy="276999"/>
            <a:chOff x="256216" y="3686160"/>
            <a:chExt cx="2535109" cy="276999"/>
          </a:xfrm>
        </p:grpSpPr>
        <p:sp>
          <p:nvSpPr>
            <p:cNvPr id="19" name="TextBox 18"/>
            <p:cNvSpPr txBox="1"/>
            <p:nvPr/>
          </p:nvSpPr>
          <p:spPr bwMode="gray">
            <a:xfrm>
              <a:off x="462631" y="3686160"/>
              <a:ext cx="2328694" cy="276999"/>
            </a:xfrm>
            <a:prstGeom prst="rect">
              <a:avLst/>
            </a:prstGeom>
            <a:noFill/>
          </p:spPr>
          <p:txBody>
            <a:bodyPr wrap="square" lIns="0" tIns="0" rIns="0" bIns="0" rtlCol="0">
              <a:spAutoFit/>
            </a:bodyPr>
            <a:lstStyle/>
            <a:p>
              <a:r>
                <a:rPr lang="en-US" sz="900" dirty="0"/>
                <a:t>You </a:t>
              </a:r>
              <a:r>
                <a:rPr lang="en-US" sz="900" b="1" dirty="0"/>
                <a:t>may not </a:t>
              </a:r>
              <a:r>
                <a:rPr lang="en-US" sz="900" dirty="0"/>
                <a:t>use your smartphone to call, text, or research during the activity</a:t>
              </a:r>
            </a:p>
          </p:txBody>
        </p:sp>
        <p:sp>
          <p:nvSpPr>
            <p:cNvPr id="22" name="TextBox 21"/>
            <p:cNvSpPr txBox="1"/>
            <p:nvPr/>
          </p:nvSpPr>
          <p:spPr bwMode="gray">
            <a:xfrm>
              <a:off x="256216" y="3686160"/>
              <a:ext cx="125034" cy="276999"/>
            </a:xfrm>
            <a:prstGeom prst="rect">
              <a:avLst/>
            </a:prstGeom>
            <a:noFill/>
          </p:spPr>
          <p:txBody>
            <a:bodyPr wrap="none" lIns="0" tIns="0" rIns="0" bIns="0" rtlCol="0">
              <a:spAutoFit/>
            </a:bodyPr>
            <a:lstStyle/>
            <a:p>
              <a:r>
                <a:rPr lang="en-US" sz="1800" dirty="0">
                  <a:solidFill>
                    <a:schemeClr val="tx2"/>
                  </a:solidFill>
                  <a:latin typeface="+mj-lt"/>
                </a:rPr>
                <a:t>3</a:t>
              </a:r>
            </a:p>
          </p:txBody>
        </p:sp>
      </p:grpSp>
      <p:sp>
        <p:nvSpPr>
          <p:cNvPr id="11" name="TextBox 10">
            <a:extLst>
              <a:ext uri="{FF2B5EF4-FFF2-40B4-BE49-F238E27FC236}">
                <a16:creationId xmlns:a16="http://schemas.microsoft.com/office/drawing/2014/main" id="{B32F71D3-6393-453E-B9FA-891EE8F8A1FB}"/>
              </a:ext>
            </a:extLst>
          </p:cNvPr>
          <p:cNvSpPr txBox="1"/>
          <p:nvPr/>
        </p:nvSpPr>
        <p:spPr bwMode="gray">
          <a:xfrm>
            <a:off x="269875" y="885788"/>
            <a:ext cx="4753942" cy="153888"/>
          </a:xfrm>
          <a:prstGeom prst="rect">
            <a:avLst/>
          </a:prstGeom>
          <a:noFill/>
        </p:spPr>
        <p:txBody>
          <a:bodyPr wrap="square" lIns="0" tIns="0" rIns="0" bIns="0" rtlCol="0">
            <a:spAutoFit/>
          </a:bodyPr>
          <a:lstStyle/>
          <a:p>
            <a:r>
              <a:rPr lang="en-US" sz="1000" b="1" dirty="0"/>
              <a:t>Tabletop Exercise Rules of Engagement</a:t>
            </a:r>
          </a:p>
        </p:txBody>
      </p:sp>
      <p:grpSp>
        <p:nvGrpSpPr>
          <p:cNvPr id="5" name="Group 4">
            <a:extLst>
              <a:ext uri="{FF2B5EF4-FFF2-40B4-BE49-F238E27FC236}">
                <a16:creationId xmlns:a16="http://schemas.microsoft.com/office/drawing/2014/main" id="{50494238-F64D-4B14-A582-D57370C2A7BD}"/>
              </a:ext>
            </a:extLst>
          </p:cNvPr>
          <p:cNvGrpSpPr/>
          <p:nvPr/>
        </p:nvGrpSpPr>
        <p:grpSpPr>
          <a:xfrm>
            <a:off x="3622929" y="1381849"/>
            <a:ext cx="2521655" cy="1107997"/>
            <a:chOff x="3622929" y="1381849"/>
            <a:chExt cx="2521655" cy="1107997"/>
          </a:xfrm>
        </p:grpSpPr>
        <p:sp>
          <p:nvSpPr>
            <p:cNvPr id="12" name="TextBox 11">
              <a:extLst>
                <a:ext uri="{FF2B5EF4-FFF2-40B4-BE49-F238E27FC236}">
                  <a16:creationId xmlns:a16="http://schemas.microsoft.com/office/drawing/2014/main" id="{8E9691B0-5E42-42B2-822E-8637A01BA265}"/>
                </a:ext>
              </a:extLst>
            </p:cNvPr>
            <p:cNvSpPr txBox="1"/>
            <p:nvPr/>
          </p:nvSpPr>
          <p:spPr bwMode="gray">
            <a:xfrm>
              <a:off x="3622929" y="1381849"/>
              <a:ext cx="125034" cy="276999"/>
            </a:xfrm>
            <a:prstGeom prst="rect">
              <a:avLst/>
            </a:prstGeom>
            <a:noFill/>
          </p:spPr>
          <p:txBody>
            <a:bodyPr wrap="none" lIns="0" tIns="0" rIns="0" bIns="0" rtlCol="0">
              <a:spAutoFit/>
            </a:bodyPr>
            <a:lstStyle/>
            <a:p>
              <a:r>
                <a:rPr lang="en-US" sz="1800" dirty="0">
                  <a:solidFill>
                    <a:schemeClr val="tx2"/>
                  </a:solidFill>
                  <a:latin typeface="+mj-lt"/>
                </a:rPr>
                <a:t>4</a:t>
              </a:r>
            </a:p>
          </p:txBody>
        </p:sp>
        <p:sp>
          <p:nvSpPr>
            <p:cNvPr id="13" name="Text Placeholder 31">
              <a:extLst>
                <a:ext uri="{FF2B5EF4-FFF2-40B4-BE49-F238E27FC236}">
                  <a16:creationId xmlns:a16="http://schemas.microsoft.com/office/drawing/2014/main" id="{BF5AA28A-4ED5-454D-8AA8-1B01514A8A4B}"/>
                </a:ext>
              </a:extLst>
            </p:cNvPr>
            <p:cNvSpPr txBox="1">
              <a:spLocks/>
            </p:cNvSpPr>
            <p:nvPr/>
          </p:nvSpPr>
          <p:spPr bwMode="gray">
            <a:xfrm>
              <a:off x="3823592" y="1381850"/>
              <a:ext cx="2320992" cy="110799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t>Thinking out loud can sometimes keep others from thinking clearly. Try to take notes and only speak when you’re ready to share, unless the whole group is at a loss and you must all brainstorm together to generate ideas.</a:t>
              </a:r>
            </a:p>
          </p:txBody>
        </p:sp>
      </p:grpSp>
      <p:grpSp>
        <p:nvGrpSpPr>
          <p:cNvPr id="7" name="Group 6">
            <a:extLst>
              <a:ext uri="{FF2B5EF4-FFF2-40B4-BE49-F238E27FC236}">
                <a16:creationId xmlns:a16="http://schemas.microsoft.com/office/drawing/2014/main" id="{DC55F8AD-F3DA-43AC-B8FA-F35A8A437096}"/>
              </a:ext>
            </a:extLst>
          </p:cNvPr>
          <p:cNvGrpSpPr/>
          <p:nvPr/>
        </p:nvGrpSpPr>
        <p:grpSpPr>
          <a:xfrm>
            <a:off x="3622929" y="2400300"/>
            <a:ext cx="2546558" cy="830997"/>
            <a:chOff x="3622929" y="2400300"/>
            <a:chExt cx="2546558" cy="830997"/>
          </a:xfrm>
        </p:grpSpPr>
        <p:sp>
          <p:nvSpPr>
            <p:cNvPr id="14" name="TextBox 13">
              <a:extLst>
                <a:ext uri="{FF2B5EF4-FFF2-40B4-BE49-F238E27FC236}">
                  <a16:creationId xmlns:a16="http://schemas.microsoft.com/office/drawing/2014/main" id="{3BA30474-820D-418D-AC21-6B574E42F970}"/>
                </a:ext>
              </a:extLst>
            </p:cNvPr>
            <p:cNvSpPr txBox="1"/>
            <p:nvPr/>
          </p:nvSpPr>
          <p:spPr bwMode="gray">
            <a:xfrm>
              <a:off x="3622929" y="2400300"/>
              <a:ext cx="125034" cy="276999"/>
            </a:xfrm>
            <a:prstGeom prst="rect">
              <a:avLst/>
            </a:prstGeom>
            <a:noFill/>
          </p:spPr>
          <p:txBody>
            <a:bodyPr wrap="none" lIns="0" tIns="0" rIns="0" bIns="0" rtlCol="0">
              <a:spAutoFit/>
            </a:bodyPr>
            <a:lstStyle/>
            <a:p>
              <a:r>
                <a:rPr lang="en-US" sz="1800" dirty="0">
                  <a:solidFill>
                    <a:schemeClr val="tx2"/>
                  </a:solidFill>
                  <a:latin typeface="+mj-lt"/>
                </a:rPr>
                <a:t>5</a:t>
              </a:r>
            </a:p>
          </p:txBody>
        </p:sp>
        <p:sp>
          <p:nvSpPr>
            <p:cNvPr id="15" name="Text Placeholder 31">
              <a:extLst>
                <a:ext uri="{FF2B5EF4-FFF2-40B4-BE49-F238E27FC236}">
                  <a16:creationId xmlns:a16="http://schemas.microsoft.com/office/drawing/2014/main" id="{55E9D51C-594C-477E-B74F-FAF42A6A561A}"/>
                </a:ext>
              </a:extLst>
            </p:cNvPr>
            <p:cNvSpPr txBox="1">
              <a:spLocks/>
            </p:cNvSpPr>
            <p:nvPr/>
          </p:nvSpPr>
          <p:spPr bwMode="gray">
            <a:xfrm>
              <a:off x="3823592" y="2400300"/>
              <a:ext cx="2345895" cy="83099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t>Remember, a tabletop exercise is a “no-fault zone” where people can ask any question and admit uncertainty – it is a test of our plans, not of our leaders. There are no “hidden agendas” or trick questions in this exercise.</a:t>
              </a:r>
            </a:p>
          </p:txBody>
        </p:sp>
      </p:grpSp>
      <p:grpSp>
        <p:nvGrpSpPr>
          <p:cNvPr id="8" name="Group 7">
            <a:extLst>
              <a:ext uri="{FF2B5EF4-FFF2-40B4-BE49-F238E27FC236}">
                <a16:creationId xmlns:a16="http://schemas.microsoft.com/office/drawing/2014/main" id="{AC30CEEF-9D34-4164-A46A-CFA276B8E8A3}"/>
              </a:ext>
            </a:extLst>
          </p:cNvPr>
          <p:cNvGrpSpPr/>
          <p:nvPr/>
        </p:nvGrpSpPr>
        <p:grpSpPr>
          <a:xfrm>
            <a:off x="3622929" y="3914811"/>
            <a:ext cx="2212307" cy="276999"/>
            <a:chOff x="3622929" y="3776312"/>
            <a:chExt cx="2212307" cy="276999"/>
          </a:xfrm>
        </p:grpSpPr>
        <p:sp>
          <p:nvSpPr>
            <p:cNvPr id="24" name="TextBox 23">
              <a:extLst>
                <a:ext uri="{FF2B5EF4-FFF2-40B4-BE49-F238E27FC236}">
                  <a16:creationId xmlns:a16="http://schemas.microsoft.com/office/drawing/2014/main" id="{43B2DE4D-C311-4E94-BB11-B579E6FA92DA}"/>
                </a:ext>
              </a:extLst>
            </p:cNvPr>
            <p:cNvSpPr txBox="1"/>
            <p:nvPr/>
          </p:nvSpPr>
          <p:spPr bwMode="gray">
            <a:xfrm>
              <a:off x="3622929" y="3776312"/>
              <a:ext cx="125034" cy="276999"/>
            </a:xfrm>
            <a:prstGeom prst="rect">
              <a:avLst/>
            </a:prstGeom>
            <a:noFill/>
          </p:spPr>
          <p:txBody>
            <a:bodyPr wrap="none" lIns="0" tIns="0" rIns="0" bIns="0" rtlCol="0">
              <a:spAutoFit/>
            </a:bodyPr>
            <a:lstStyle/>
            <a:p>
              <a:r>
                <a:rPr lang="en-US" sz="1800" dirty="0">
                  <a:solidFill>
                    <a:schemeClr val="tx2"/>
                  </a:solidFill>
                  <a:latin typeface="+mj-lt"/>
                </a:rPr>
                <a:t>6</a:t>
              </a:r>
            </a:p>
          </p:txBody>
        </p:sp>
        <p:sp>
          <p:nvSpPr>
            <p:cNvPr id="26" name="Text Placeholder 31">
              <a:extLst>
                <a:ext uri="{FF2B5EF4-FFF2-40B4-BE49-F238E27FC236}">
                  <a16:creationId xmlns:a16="http://schemas.microsoft.com/office/drawing/2014/main" id="{4EA84A4A-DE2A-464D-B662-547B7DAF92FC}"/>
                </a:ext>
              </a:extLst>
            </p:cNvPr>
            <p:cNvSpPr txBox="1">
              <a:spLocks/>
            </p:cNvSpPr>
            <p:nvPr/>
          </p:nvSpPr>
          <p:spPr bwMode="gray">
            <a:xfrm>
              <a:off x="3823592" y="3845561"/>
              <a:ext cx="2011644"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t>Any additional rules or questions?</a:t>
              </a:r>
            </a:p>
          </p:txBody>
        </p:sp>
      </p:grpSp>
    </p:spTree>
    <p:custDataLst>
      <p:tags r:id="rId1"/>
    </p:custDataLst>
    <p:extLst>
      <p:ext uri="{BB962C8B-B14F-4D97-AF65-F5344CB8AC3E}">
        <p14:creationId xmlns:p14="http://schemas.microsoft.com/office/powerpoint/2010/main" val="384195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0757-AFB6-49C0-B6EE-4C41A8D13B10}"/>
              </a:ext>
            </a:extLst>
          </p:cNvPr>
          <p:cNvSpPr>
            <a:spLocks noGrp="1"/>
          </p:cNvSpPr>
          <p:nvPr>
            <p:ph type="title"/>
          </p:nvPr>
        </p:nvSpPr>
        <p:spPr/>
        <p:txBody>
          <a:bodyPr/>
          <a:lstStyle/>
          <a:p>
            <a:r>
              <a:rPr lang="en-US" dirty="0"/>
              <a:t>1</a:t>
            </a:r>
          </a:p>
        </p:txBody>
      </p:sp>
      <p:sp>
        <p:nvSpPr>
          <p:cNvPr id="3" name="Text Placeholder 2">
            <a:extLst>
              <a:ext uri="{FF2B5EF4-FFF2-40B4-BE49-F238E27FC236}">
                <a16:creationId xmlns:a16="http://schemas.microsoft.com/office/drawing/2014/main" id="{8CBA4033-F789-4DBC-B770-FBA32F67C156}"/>
              </a:ext>
            </a:extLst>
          </p:cNvPr>
          <p:cNvSpPr>
            <a:spLocks noGrp="1"/>
          </p:cNvSpPr>
          <p:nvPr>
            <p:ph type="body" sz="quarter" idx="13"/>
          </p:nvPr>
        </p:nvSpPr>
        <p:spPr>
          <a:xfrm>
            <a:off x="1363152" y="1184641"/>
            <a:ext cx="3749040" cy="138499"/>
          </a:xfrm>
        </p:spPr>
        <p:txBody>
          <a:bodyPr/>
          <a:lstStyle/>
          <a:p>
            <a:r>
              <a:rPr lang="en-US" sz="900" dirty="0">
                <a:latin typeface="+mn-lt"/>
              </a:rPr>
              <a:t>Why Conduct a Tabletop Exercise? </a:t>
            </a:r>
          </a:p>
        </p:txBody>
      </p:sp>
      <p:sp>
        <p:nvSpPr>
          <p:cNvPr id="4" name="Text Placeholder 3">
            <a:extLst>
              <a:ext uri="{FF2B5EF4-FFF2-40B4-BE49-F238E27FC236}">
                <a16:creationId xmlns:a16="http://schemas.microsoft.com/office/drawing/2014/main" id="{5EBB8D5A-9968-4683-924C-A4396808B512}"/>
              </a:ext>
            </a:extLst>
          </p:cNvPr>
          <p:cNvSpPr>
            <a:spLocks noGrp="1"/>
          </p:cNvSpPr>
          <p:nvPr>
            <p:ph type="body" sz="quarter" idx="17"/>
          </p:nvPr>
        </p:nvSpPr>
        <p:spPr/>
        <p:txBody>
          <a:bodyPr/>
          <a:lstStyle/>
          <a:p>
            <a:r>
              <a:rPr lang="en-US" dirty="0"/>
              <a:t>2</a:t>
            </a:r>
          </a:p>
        </p:txBody>
      </p:sp>
      <p:sp>
        <p:nvSpPr>
          <p:cNvPr id="5" name="Text Placeholder 4">
            <a:extLst>
              <a:ext uri="{FF2B5EF4-FFF2-40B4-BE49-F238E27FC236}">
                <a16:creationId xmlns:a16="http://schemas.microsoft.com/office/drawing/2014/main" id="{F7DFC682-25D4-4CE9-BD6F-56E8D8D75295}"/>
              </a:ext>
            </a:extLst>
          </p:cNvPr>
          <p:cNvSpPr>
            <a:spLocks noGrp="1"/>
          </p:cNvSpPr>
          <p:nvPr>
            <p:ph type="body" sz="quarter" idx="18"/>
          </p:nvPr>
        </p:nvSpPr>
        <p:spPr/>
        <p:txBody>
          <a:bodyPr/>
          <a:lstStyle/>
          <a:p>
            <a:r>
              <a:rPr lang="en-US" dirty="0"/>
              <a:t>Guidelines and Ground Rules: Preparing for a Tabletop Exercise </a:t>
            </a:r>
          </a:p>
        </p:txBody>
      </p:sp>
      <p:sp>
        <p:nvSpPr>
          <p:cNvPr id="6" name="Text Placeholder 5">
            <a:extLst>
              <a:ext uri="{FF2B5EF4-FFF2-40B4-BE49-F238E27FC236}">
                <a16:creationId xmlns:a16="http://schemas.microsoft.com/office/drawing/2014/main" id="{7E42C15C-1963-4B6A-94EC-B834EB53DCFC}"/>
              </a:ext>
            </a:extLst>
          </p:cNvPr>
          <p:cNvSpPr>
            <a:spLocks noGrp="1"/>
          </p:cNvSpPr>
          <p:nvPr>
            <p:ph type="body" sz="quarter" idx="19"/>
          </p:nvPr>
        </p:nvSpPr>
        <p:spPr/>
        <p:txBody>
          <a:bodyPr/>
          <a:lstStyle/>
          <a:p>
            <a:r>
              <a:rPr lang="en-US" dirty="0"/>
              <a:t>3</a:t>
            </a:r>
          </a:p>
        </p:txBody>
      </p:sp>
      <p:sp>
        <p:nvSpPr>
          <p:cNvPr id="7" name="Text Placeholder 6">
            <a:extLst>
              <a:ext uri="{FF2B5EF4-FFF2-40B4-BE49-F238E27FC236}">
                <a16:creationId xmlns:a16="http://schemas.microsoft.com/office/drawing/2014/main" id="{B9F06C53-A14A-4686-8CFD-2AAB56700390}"/>
              </a:ext>
            </a:extLst>
          </p:cNvPr>
          <p:cNvSpPr>
            <a:spLocks noGrp="1"/>
          </p:cNvSpPr>
          <p:nvPr>
            <p:ph type="body" sz="quarter" idx="20"/>
          </p:nvPr>
        </p:nvSpPr>
        <p:spPr>
          <a:xfrm>
            <a:off x="1363152" y="2177409"/>
            <a:ext cx="3917186" cy="492443"/>
          </a:xfrm>
        </p:spPr>
        <p:txBody>
          <a:bodyPr/>
          <a:lstStyle/>
          <a:p>
            <a:r>
              <a:rPr lang="en-US" sz="1600" dirty="0">
                <a:latin typeface="+mj-lt"/>
              </a:rPr>
              <a:t>Incident Response Prompt and Scenarios</a:t>
            </a:r>
          </a:p>
        </p:txBody>
      </p:sp>
      <p:sp>
        <p:nvSpPr>
          <p:cNvPr id="8" name="Text Placeholder 7">
            <a:extLst>
              <a:ext uri="{FF2B5EF4-FFF2-40B4-BE49-F238E27FC236}">
                <a16:creationId xmlns:a16="http://schemas.microsoft.com/office/drawing/2014/main" id="{2B3287F4-B47A-46CD-B4C7-77E83B3095C4}"/>
              </a:ext>
            </a:extLst>
          </p:cNvPr>
          <p:cNvSpPr>
            <a:spLocks noGrp="1"/>
          </p:cNvSpPr>
          <p:nvPr>
            <p:ph type="body" sz="quarter" idx="21"/>
          </p:nvPr>
        </p:nvSpPr>
        <p:spPr/>
        <p:txBody>
          <a:bodyPr/>
          <a:lstStyle/>
          <a:p>
            <a:r>
              <a:rPr lang="en-US" dirty="0"/>
              <a:t>4</a:t>
            </a:r>
          </a:p>
        </p:txBody>
      </p:sp>
      <p:sp>
        <p:nvSpPr>
          <p:cNvPr id="9" name="Text Placeholder 8">
            <a:extLst>
              <a:ext uri="{FF2B5EF4-FFF2-40B4-BE49-F238E27FC236}">
                <a16:creationId xmlns:a16="http://schemas.microsoft.com/office/drawing/2014/main" id="{90358F0B-B050-4B7C-A509-E17CE97D2476}"/>
              </a:ext>
            </a:extLst>
          </p:cNvPr>
          <p:cNvSpPr>
            <a:spLocks noGrp="1"/>
          </p:cNvSpPr>
          <p:nvPr>
            <p:ph type="body" sz="quarter" idx="22"/>
          </p:nvPr>
        </p:nvSpPr>
        <p:spPr/>
        <p:txBody>
          <a:bodyPr/>
          <a:lstStyle/>
          <a:p>
            <a:r>
              <a:rPr lang="en-US" dirty="0"/>
              <a:t>Discussion: Lessons Learned and “After-Action”</a:t>
            </a:r>
          </a:p>
        </p:txBody>
      </p:sp>
    </p:spTree>
    <p:extLst>
      <p:ext uri="{BB962C8B-B14F-4D97-AF65-F5344CB8AC3E}">
        <p14:creationId xmlns:p14="http://schemas.microsoft.com/office/powerpoint/2010/main" val="266718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D8976-7981-4551-B21A-5E2334B2F688}"/>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ADE66910-4B05-4C94-AD51-5560D6626A41}"/>
              </a:ext>
            </a:extLst>
          </p:cNvPr>
          <p:cNvSpPr>
            <a:spLocks noGrp="1"/>
          </p:cNvSpPr>
          <p:nvPr>
            <p:ph type="title"/>
          </p:nvPr>
        </p:nvSpPr>
        <p:spPr/>
        <p:txBody>
          <a:bodyPr/>
          <a:lstStyle/>
          <a:p>
            <a:r>
              <a:rPr lang="en-US" dirty="0"/>
              <a:t>Responding to a Security Event: Part A</a:t>
            </a:r>
          </a:p>
        </p:txBody>
      </p:sp>
      <p:sp>
        <p:nvSpPr>
          <p:cNvPr id="5" name="Text Placeholder 4">
            <a:extLst>
              <a:ext uri="{FF2B5EF4-FFF2-40B4-BE49-F238E27FC236}">
                <a16:creationId xmlns:a16="http://schemas.microsoft.com/office/drawing/2014/main" id="{9D360B96-8FFF-4E56-8DBB-17526E9D4AAC}"/>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B58E19D0-DA31-44C0-B417-C66965EA4C8F}"/>
              </a:ext>
            </a:extLst>
          </p:cNvPr>
          <p:cNvSpPr>
            <a:spLocks noGrp="1"/>
          </p:cNvSpPr>
          <p:nvPr>
            <p:ph type="body" sz="quarter" idx="18"/>
          </p:nvPr>
        </p:nvSpPr>
        <p:spPr/>
        <p:txBody>
          <a:bodyPr/>
          <a:lstStyle/>
          <a:p>
            <a:endParaRPr lang="en-US"/>
          </a:p>
        </p:txBody>
      </p:sp>
      <p:sp>
        <p:nvSpPr>
          <p:cNvPr id="7" name="TextBox 6">
            <a:extLst>
              <a:ext uri="{FF2B5EF4-FFF2-40B4-BE49-F238E27FC236}">
                <a16:creationId xmlns:a16="http://schemas.microsoft.com/office/drawing/2014/main" id="{79B60E10-3085-4D05-B7AF-ECF4C27C2C6A}"/>
              </a:ext>
            </a:extLst>
          </p:cNvPr>
          <p:cNvSpPr txBox="1"/>
          <p:nvPr/>
        </p:nvSpPr>
        <p:spPr>
          <a:xfrm>
            <a:off x="277813" y="1278222"/>
            <a:ext cx="5845175" cy="1077218"/>
          </a:xfrm>
          <a:prstGeom prst="rect">
            <a:avLst/>
          </a:prstGeom>
          <a:noFill/>
        </p:spPr>
        <p:txBody>
          <a:bodyPr wrap="square" lIns="0" tIns="0" rIns="0" bIns="0" rtlCol="0">
            <a:spAutoFit/>
          </a:bodyPr>
          <a:lstStyle/>
          <a:p>
            <a:r>
              <a:rPr lang="en-US" sz="1000" dirty="0"/>
              <a:t>A security analyst has reported to the CIO that data related to [INSTITUTION] and related credentials appears to have been posted to Twitter.</a:t>
            </a:r>
          </a:p>
          <a:p>
            <a:endParaRPr lang="en-US" sz="1000" dirty="0"/>
          </a:p>
          <a:p>
            <a:r>
              <a:rPr lang="en-US" sz="1000" dirty="0"/>
              <a:t>The CIO has followed up with the security analyst by phone and email, collecting screenshots and URLs from the original social media post.</a:t>
            </a:r>
          </a:p>
          <a:p>
            <a:endParaRPr lang="en-US" sz="1000" dirty="0"/>
          </a:p>
          <a:p>
            <a:r>
              <a:rPr lang="en-US" sz="1000" dirty="0"/>
              <a:t>The President has asked for an update by the end of the day.</a:t>
            </a:r>
          </a:p>
        </p:txBody>
      </p:sp>
      <p:sp>
        <p:nvSpPr>
          <p:cNvPr id="9" name="TextBox 8">
            <a:extLst>
              <a:ext uri="{FF2B5EF4-FFF2-40B4-BE49-F238E27FC236}">
                <a16:creationId xmlns:a16="http://schemas.microsoft.com/office/drawing/2014/main" id="{A07F998F-6087-4667-B6F6-2F752AB09ABD}"/>
              </a:ext>
            </a:extLst>
          </p:cNvPr>
          <p:cNvSpPr txBox="1"/>
          <p:nvPr/>
        </p:nvSpPr>
        <p:spPr bwMode="gray">
          <a:xfrm>
            <a:off x="0" y="3401395"/>
            <a:ext cx="6400800" cy="1121393"/>
          </a:xfrm>
          <a:prstGeom prst="rect">
            <a:avLst/>
          </a:prstGeom>
          <a:solidFill>
            <a:schemeClr val="accent5"/>
          </a:solidFill>
          <a:ln w="12700">
            <a:noFill/>
            <a:miter lim="800000"/>
          </a:ln>
        </p:spPr>
        <p:txBody>
          <a:bodyPr wrap="square" lIns="137160" tIns="91440" rIns="137160" bIns="0" rtlCol="0">
            <a:noAutofit/>
          </a:bodyPr>
          <a:lstStyle/>
          <a:p>
            <a:pPr>
              <a:spcBef>
                <a:spcPts val="300"/>
              </a:spcBef>
            </a:pPr>
            <a:endParaRPr lang="en-US" sz="1000" b="1" dirty="0">
              <a:solidFill>
                <a:schemeClr val="bg1"/>
              </a:solidFill>
            </a:endParaRPr>
          </a:p>
        </p:txBody>
      </p:sp>
      <p:sp>
        <p:nvSpPr>
          <p:cNvPr id="10" name="TextBox 9">
            <a:extLst>
              <a:ext uri="{FF2B5EF4-FFF2-40B4-BE49-F238E27FC236}">
                <a16:creationId xmlns:a16="http://schemas.microsoft.com/office/drawing/2014/main" id="{7A3F5DF4-52B8-4336-94B1-BE52C36DA3DA}"/>
              </a:ext>
            </a:extLst>
          </p:cNvPr>
          <p:cNvSpPr txBox="1"/>
          <p:nvPr/>
        </p:nvSpPr>
        <p:spPr>
          <a:xfrm>
            <a:off x="284199" y="3496084"/>
            <a:ext cx="4731556" cy="138499"/>
          </a:xfrm>
          <a:prstGeom prst="rect">
            <a:avLst/>
          </a:prstGeom>
          <a:noFill/>
        </p:spPr>
        <p:txBody>
          <a:bodyPr wrap="square" lIns="0" tIns="0" rIns="0" bIns="0" rtlCol="0">
            <a:spAutoFit/>
          </a:bodyPr>
          <a:lstStyle/>
          <a:p>
            <a:pPr>
              <a:spcBef>
                <a:spcPts val="500"/>
              </a:spcBef>
            </a:pPr>
            <a:r>
              <a:rPr lang="en-US" sz="900" b="1" dirty="0">
                <a:solidFill>
                  <a:schemeClr val="bg1"/>
                </a:solidFill>
              </a:rPr>
              <a:t>Discussion Questions</a:t>
            </a:r>
          </a:p>
        </p:txBody>
      </p:sp>
      <p:sp>
        <p:nvSpPr>
          <p:cNvPr id="12" name="TextBox 11">
            <a:extLst>
              <a:ext uri="{FF2B5EF4-FFF2-40B4-BE49-F238E27FC236}">
                <a16:creationId xmlns:a16="http://schemas.microsoft.com/office/drawing/2014/main" id="{2E36FD3B-514B-40B9-A328-A1332380B380}"/>
              </a:ext>
            </a:extLst>
          </p:cNvPr>
          <p:cNvSpPr txBox="1"/>
          <p:nvPr/>
        </p:nvSpPr>
        <p:spPr bwMode="gray">
          <a:xfrm>
            <a:off x="2155025" y="3920384"/>
            <a:ext cx="938130" cy="246221"/>
          </a:xfrm>
          <a:prstGeom prst="rect">
            <a:avLst/>
          </a:prstGeom>
          <a:noFill/>
        </p:spPr>
        <p:txBody>
          <a:bodyPr wrap="square" lIns="0" tIns="0" rIns="0" bIns="0" rtlCol="0">
            <a:spAutoFit/>
          </a:bodyPr>
          <a:lstStyle/>
          <a:p>
            <a:r>
              <a:rPr lang="en-US" sz="800" dirty="0">
                <a:solidFill>
                  <a:schemeClr val="bg1"/>
                </a:solidFill>
              </a:rPr>
              <a:t>Who needs to know about this?</a:t>
            </a:r>
          </a:p>
        </p:txBody>
      </p:sp>
      <p:sp>
        <p:nvSpPr>
          <p:cNvPr id="16" name="TextBox 15">
            <a:extLst>
              <a:ext uri="{FF2B5EF4-FFF2-40B4-BE49-F238E27FC236}">
                <a16:creationId xmlns:a16="http://schemas.microsoft.com/office/drawing/2014/main" id="{56ABBBD7-505A-4C3D-95EE-BF164D836E62}"/>
              </a:ext>
            </a:extLst>
          </p:cNvPr>
          <p:cNvSpPr txBox="1"/>
          <p:nvPr/>
        </p:nvSpPr>
        <p:spPr bwMode="gray">
          <a:xfrm>
            <a:off x="606593" y="3920383"/>
            <a:ext cx="905551" cy="246221"/>
          </a:xfrm>
          <a:prstGeom prst="rect">
            <a:avLst/>
          </a:prstGeom>
          <a:noFill/>
        </p:spPr>
        <p:txBody>
          <a:bodyPr wrap="square" lIns="0" tIns="0" rIns="0" bIns="0" rtlCol="0">
            <a:spAutoFit/>
          </a:bodyPr>
          <a:lstStyle/>
          <a:p>
            <a:r>
              <a:rPr lang="en-US" sz="800" dirty="0">
                <a:solidFill>
                  <a:schemeClr val="bg1"/>
                </a:solidFill>
              </a:rPr>
              <a:t>Is this a   security incident?</a:t>
            </a:r>
          </a:p>
        </p:txBody>
      </p:sp>
      <p:cxnSp>
        <p:nvCxnSpPr>
          <p:cNvPr id="17" name="Straight Connector 16">
            <a:extLst>
              <a:ext uri="{FF2B5EF4-FFF2-40B4-BE49-F238E27FC236}">
                <a16:creationId xmlns:a16="http://schemas.microsoft.com/office/drawing/2014/main" id="{8C7F29E1-DA6B-49DB-BBB1-8B10A7D4EC7E}"/>
              </a:ext>
              <a:ext uri="{C183D7F6-B498-43B3-948B-1728B52AA6E4}">
                <adec:decorative xmlns:adec="http://schemas.microsoft.com/office/drawing/2017/decorative" val="1"/>
              </a:ext>
            </a:extLst>
          </p:cNvPr>
          <p:cNvCxnSpPr>
            <a:cxnSpLocks/>
          </p:cNvCxnSpPr>
          <p:nvPr/>
        </p:nvCxnSpPr>
        <p:spPr bwMode="gray">
          <a:xfrm>
            <a:off x="0" y="3693898"/>
            <a:ext cx="640080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F6F291-EB42-4863-86B2-3B01B805105A}"/>
              </a:ext>
            </a:extLst>
          </p:cNvPr>
          <p:cNvSpPr txBox="1"/>
          <p:nvPr/>
        </p:nvSpPr>
        <p:spPr bwMode="gray">
          <a:xfrm>
            <a:off x="3705719" y="3920383"/>
            <a:ext cx="938130" cy="369332"/>
          </a:xfrm>
          <a:prstGeom prst="rect">
            <a:avLst/>
          </a:prstGeom>
          <a:noFill/>
        </p:spPr>
        <p:txBody>
          <a:bodyPr wrap="square" lIns="0" tIns="0" rIns="0" bIns="0" rtlCol="0">
            <a:spAutoFit/>
          </a:bodyPr>
          <a:lstStyle/>
          <a:p>
            <a:r>
              <a:rPr lang="en-US" sz="800" dirty="0">
                <a:solidFill>
                  <a:schemeClr val="bg1"/>
                </a:solidFill>
              </a:rPr>
              <a:t>What information do you need that you do not have?</a:t>
            </a:r>
          </a:p>
        </p:txBody>
      </p:sp>
      <p:sp>
        <p:nvSpPr>
          <p:cNvPr id="22" name="Oval 21">
            <a:extLst>
              <a:ext uri="{FF2B5EF4-FFF2-40B4-BE49-F238E27FC236}">
                <a16:creationId xmlns:a16="http://schemas.microsoft.com/office/drawing/2014/main" id="{2D9B3070-1285-4B47-B7FE-00D30957DD93}"/>
              </a:ext>
            </a:extLst>
          </p:cNvPr>
          <p:cNvSpPr/>
          <p:nvPr/>
        </p:nvSpPr>
        <p:spPr bwMode="gray">
          <a:xfrm>
            <a:off x="284199" y="392064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1</a:t>
            </a:r>
          </a:p>
        </p:txBody>
      </p:sp>
      <p:sp>
        <p:nvSpPr>
          <p:cNvPr id="23" name="Oval 22">
            <a:extLst>
              <a:ext uri="{FF2B5EF4-FFF2-40B4-BE49-F238E27FC236}">
                <a16:creationId xmlns:a16="http://schemas.microsoft.com/office/drawing/2014/main" id="{D2D0C3E1-B1C8-420E-87B1-1742CA2443FA}"/>
              </a:ext>
            </a:extLst>
          </p:cNvPr>
          <p:cNvSpPr/>
          <p:nvPr/>
        </p:nvSpPr>
        <p:spPr bwMode="gray">
          <a:xfrm>
            <a:off x="1832943" y="392064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2</a:t>
            </a:r>
          </a:p>
        </p:txBody>
      </p:sp>
      <p:sp>
        <p:nvSpPr>
          <p:cNvPr id="24" name="Oval 23">
            <a:extLst>
              <a:ext uri="{FF2B5EF4-FFF2-40B4-BE49-F238E27FC236}">
                <a16:creationId xmlns:a16="http://schemas.microsoft.com/office/drawing/2014/main" id="{4E933CAB-7503-4350-A56E-C21E2E4EEF5A}"/>
              </a:ext>
            </a:extLst>
          </p:cNvPr>
          <p:cNvSpPr/>
          <p:nvPr/>
        </p:nvSpPr>
        <p:spPr bwMode="gray">
          <a:xfrm>
            <a:off x="3381687" y="3920383"/>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3</a:t>
            </a:r>
          </a:p>
        </p:txBody>
      </p:sp>
      <p:sp>
        <p:nvSpPr>
          <p:cNvPr id="25" name="Oval 24">
            <a:extLst>
              <a:ext uri="{FF2B5EF4-FFF2-40B4-BE49-F238E27FC236}">
                <a16:creationId xmlns:a16="http://schemas.microsoft.com/office/drawing/2014/main" id="{E3E7F77B-D0D0-4553-80E8-8C0E77524C39}"/>
              </a:ext>
            </a:extLst>
          </p:cNvPr>
          <p:cNvSpPr/>
          <p:nvPr/>
        </p:nvSpPr>
        <p:spPr bwMode="gray">
          <a:xfrm>
            <a:off x="4930431" y="392064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4</a:t>
            </a:r>
          </a:p>
        </p:txBody>
      </p:sp>
      <p:sp>
        <p:nvSpPr>
          <p:cNvPr id="26" name="TextBox 25">
            <a:extLst>
              <a:ext uri="{FF2B5EF4-FFF2-40B4-BE49-F238E27FC236}">
                <a16:creationId xmlns:a16="http://schemas.microsoft.com/office/drawing/2014/main" id="{9095716F-8385-4C21-91DF-E751AEF401AE}"/>
              </a:ext>
            </a:extLst>
          </p:cNvPr>
          <p:cNvSpPr txBox="1"/>
          <p:nvPr/>
        </p:nvSpPr>
        <p:spPr bwMode="gray">
          <a:xfrm>
            <a:off x="5256414" y="3920383"/>
            <a:ext cx="859536" cy="246221"/>
          </a:xfrm>
          <a:prstGeom prst="rect">
            <a:avLst/>
          </a:prstGeom>
          <a:noFill/>
        </p:spPr>
        <p:txBody>
          <a:bodyPr wrap="square" lIns="0" tIns="0" rIns="0" bIns="0" rtlCol="0">
            <a:spAutoFit/>
          </a:bodyPr>
          <a:lstStyle/>
          <a:p>
            <a:r>
              <a:rPr lang="en-US" sz="800" dirty="0">
                <a:solidFill>
                  <a:schemeClr val="bg1"/>
                </a:solidFill>
              </a:rPr>
              <a:t>What are the next steps?</a:t>
            </a:r>
          </a:p>
        </p:txBody>
      </p:sp>
      <p:sp>
        <p:nvSpPr>
          <p:cNvPr id="27" name="TextBox 26">
            <a:extLst>
              <a:ext uri="{FF2B5EF4-FFF2-40B4-BE49-F238E27FC236}">
                <a16:creationId xmlns:a16="http://schemas.microsoft.com/office/drawing/2014/main" id="{2A998283-5E0D-47AC-932A-B01D8871D9B4}"/>
              </a:ext>
            </a:extLst>
          </p:cNvPr>
          <p:cNvSpPr txBox="1"/>
          <p:nvPr/>
        </p:nvSpPr>
        <p:spPr>
          <a:xfrm>
            <a:off x="277813" y="934811"/>
            <a:ext cx="2143518" cy="153888"/>
          </a:xfrm>
          <a:prstGeom prst="rect">
            <a:avLst/>
          </a:prstGeom>
          <a:noFill/>
        </p:spPr>
        <p:txBody>
          <a:bodyPr wrap="square" lIns="0" tIns="0" rIns="0" bIns="0" rtlCol="0">
            <a:spAutoFit/>
          </a:bodyPr>
          <a:lstStyle/>
          <a:p>
            <a:r>
              <a:rPr lang="en-US" sz="1000" b="1" dirty="0"/>
              <a:t>Thursday, October 8 @ 2PM</a:t>
            </a:r>
          </a:p>
        </p:txBody>
      </p:sp>
    </p:spTree>
    <p:extLst>
      <p:ext uri="{BB962C8B-B14F-4D97-AF65-F5344CB8AC3E}">
        <p14:creationId xmlns:p14="http://schemas.microsoft.com/office/powerpoint/2010/main" val="245371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D8976-7981-4551-B21A-5E2334B2F688}"/>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ADE66910-4B05-4C94-AD51-5560D6626A41}"/>
              </a:ext>
            </a:extLst>
          </p:cNvPr>
          <p:cNvSpPr>
            <a:spLocks noGrp="1"/>
          </p:cNvSpPr>
          <p:nvPr>
            <p:ph type="title"/>
          </p:nvPr>
        </p:nvSpPr>
        <p:spPr/>
        <p:txBody>
          <a:bodyPr/>
          <a:lstStyle/>
          <a:p>
            <a:r>
              <a:rPr lang="en-US" dirty="0"/>
              <a:t>Responding to Security Event: Part B</a:t>
            </a:r>
          </a:p>
        </p:txBody>
      </p:sp>
      <p:sp>
        <p:nvSpPr>
          <p:cNvPr id="5" name="Text Placeholder 4">
            <a:extLst>
              <a:ext uri="{FF2B5EF4-FFF2-40B4-BE49-F238E27FC236}">
                <a16:creationId xmlns:a16="http://schemas.microsoft.com/office/drawing/2014/main" id="{9D360B96-8FFF-4E56-8DBB-17526E9D4AAC}"/>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B58E19D0-DA31-44C0-B417-C66965EA4C8F}"/>
              </a:ext>
            </a:extLst>
          </p:cNvPr>
          <p:cNvSpPr>
            <a:spLocks noGrp="1"/>
          </p:cNvSpPr>
          <p:nvPr>
            <p:ph type="body" sz="quarter" idx="18"/>
          </p:nvPr>
        </p:nvSpPr>
        <p:spPr/>
        <p:txBody>
          <a:bodyPr/>
          <a:lstStyle/>
          <a:p>
            <a:endParaRPr lang="en-US"/>
          </a:p>
        </p:txBody>
      </p:sp>
      <p:pic>
        <p:nvPicPr>
          <p:cNvPr id="8" name="Picture 6" descr="A screenshot of a social media post&#10;&#10;Description automatically generated">
            <a:extLst>
              <a:ext uri="{FF2B5EF4-FFF2-40B4-BE49-F238E27FC236}">
                <a16:creationId xmlns:a16="http://schemas.microsoft.com/office/drawing/2014/main" id="{86392002-2079-47A7-878D-70127CEBB514}"/>
              </a:ext>
            </a:extLst>
          </p:cNvPr>
          <p:cNvPicPr>
            <a:picLocks noChangeAspect="1"/>
          </p:cNvPicPr>
          <p:nvPr/>
        </p:nvPicPr>
        <p:blipFill rotWithShape="1">
          <a:blip r:embed="rId3"/>
          <a:srcRect r="5229"/>
          <a:stretch/>
        </p:blipFill>
        <p:spPr>
          <a:xfrm>
            <a:off x="1585759" y="744199"/>
            <a:ext cx="4585466" cy="2952756"/>
          </a:xfrm>
          <a:prstGeom prst="rect">
            <a:avLst/>
          </a:prstGeom>
          <a:ln>
            <a:solidFill>
              <a:schemeClr val="bg2"/>
            </a:solidFill>
          </a:ln>
        </p:spPr>
      </p:pic>
      <p:sp>
        <p:nvSpPr>
          <p:cNvPr id="9" name="TextBox 8">
            <a:extLst>
              <a:ext uri="{FF2B5EF4-FFF2-40B4-BE49-F238E27FC236}">
                <a16:creationId xmlns:a16="http://schemas.microsoft.com/office/drawing/2014/main" id="{455B07F2-462B-4E2B-8E64-7067AA3F8848}"/>
              </a:ext>
            </a:extLst>
          </p:cNvPr>
          <p:cNvSpPr txBox="1"/>
          <p:nvPr/>
        </p:nvSpPr>
        <p:spPr>
          <a:xfrm>
            <a:off x="280195" y="1222727"/>
            <a:ext cx="1205706" cy="2308324"/>
          </a:xfrm>
          <a:prstGeom prst="rect">
            <a:avLst/>
          </a:prstGeom>
          <a:noFill/>
        </p:spPr>
        <p:txBody>
          <a:bodyPr wrap="square" lIns="0" tIns="0" rIns="0" bIns="0" rtlCol="0">
            <a:spAutoFit/>
          </a:bodyPr>
          <a:lstStyle/>
          <a:p>
            <a:r>
              <a:rPr lang="en-US" sz="1000" dirty="0"/>
              <a:t>Multiple members of the security team have reported computer problems to the Service Desk.</a:t>
            </a:r>
          </a:p>
          <a:p>
            <a:pPr marL="171450" indent="-171450">
              <a:buFont typeface="Arial" panose="020B0604020202020204" pitchFamily="34" charset="0"/>
              <a:buChar char="•"/>
            </a:pPr>
            <a:endParaRPr lang="en-US" sz="1000" dirty="0"/>
          </a:p>
          <a:p>
            <a:r>
              <a:rPr lang="en-US" sz="1000" dirty="0"/>
              <a:t>Each ticket is reporting a similar situation: a message has popped up on their computer with a disturbing message.</a:t>
            </a:r>
          </a:p>
        </p:txBody>
      </p:sp>
      <p:sp>
        <p:nvSpPr>
          <p:cNvPr id="22" name="TextBox 21">
            <a:extLst>
              <a:ext uri="{FF2B5EF4-FFF2-40B4-BE49-F238E27FC236}">
                <a16:creationId xmlns:a16="http://schemas.microsoft.com/office/drawing/2014/main" id="{2DD57EB1-59CE-4F0D-9C62-D1F2AFEA3D30}"/>
              </a:ext>
            </a:extLst>
          </p:cNvPr>
          <p:cNvSpPr txBox="1"/>
          <p:nvPr/>
        </p:nvSpPr>
        <p:spPr>
          <a:xfrm>
            <a:off x="277813" y="740627"/>
            <a:ext cx="1271653" cy="307777"/>
          </a:xfrm>
          <a:prstGeom prst="rect">
            <a:avLst/>
          </a:prstGeom>
          <a:noFill/>
        </p:spPr>
        <p:txBody>
          <a:bodyPr wrap="square" lIns="0" tIns="0" rIns="0" bIns="0" rtlCol="0">
            <a:spAutoFit/>
          </a:bodyPr>
          <a:lstStyle/>
          <a:p>
            <a:r>
              <a:rPr lang="en-US" sz="1000" b="1" dirty="0"/>
              <a:t>Thursday, October 8 @ 5PM</a:t>
            </a:r>
          </a:p>
        </p:txBody>
      </p:sp>
      <p:sp>
        <p:nvSpPr>
          <p:cNvPr id="43" name="TextBox 42">
            <a:extLst>
              <a:ext uri="{FF2B5EF4-FFF2-40B4-BE49-F238E27FC236}">
                <a16:creationId xmlns:a16="http://schemas.microsoft.com/office/drawing/2014/main" id="{146191CA-ED26-460B-B2C0-DD2BCF8E37CE}"/>
              </a:ext>
            </a:extLst>
          </p:cNvPr>
          <p:cNvSpPr txBox="1"/>
          <p:nvPr/>
        </p:nvSpPr>
        <p:spPr bwMode="gray">
          <a:xfrm>
            <a:off x="0" y="3816365"/>
            <a:ext cx="6400800" cy="733262"/>
          </a:xfrm>
          <a:prstGeom prst="rect">
            <a:avLst/>
          </a:prstGeom>
          <a:solidFill>
            <a:schemeClr val="accent5"/>
          </a:solidFill>
          <a:ln w="12700">
            <a:noFill/>
            <a:miter lim="800000"/>
          </a:ln>
        </p:spPr>
        <p:txBody>
          <a:bodyPr wrap="square" lIns="137160" tIns="91440" rIns="137160" bIns="0" rtlCol="0">
            <a:noAutofit/>
          </a:bodyPr>
          <a:lstStyle/>
          <a:p>
            <a:pPr>
              <a:spcBef>
                <a:spcPts val="300"/>
              </a:spcBef>
            </a:pPr>
            <a:endParaRPr lang="en-US" sz="1000" b="1" dirty="0">
              <a:solidFill>
                <a:schemeClr val="bg1"/>
              </a:solidFill>
            </a:endParaRPr>
          </a:p>
        </p:txBody>
      </p:sp>
      <p:sp>
        <p:nvSpPr>
          <p:cNvPr id="44" name="TextBox 43">
            <a:extLst>
              <a:ext uri="{FF2B5EF4-FFF2-40B4-BE49-F238E27FC236}">
                <a16:creationId xmlns:a16="http://schemas.microsoft.com/office/drawing/2014/main" id="{CBA4A5DE-84B4-41C8-B163-F0AA2A8CF56B}"/>
              </a:ext>
            </a:extLst>
          </p:cNvPr>
          <p:cNvSpPr txBox="1"/>
          <p:nvPr/>
        </p:nvSpPr>
        <p:spPr>
          <a:xfrm>
            <a:off x="284199" y="3868836"/>
            <a:ext cx="4731556" cy="138499"/>
          </a:xfrm>
          <a:prstGeom prst="rect">
            <a:avLst/>
          </a:prstGeom>
          <a:noFill/>
        </p:spPr>
        <p:txBody>
          <a:bodyPr wrap="square" lIns="0" tIns="0" rIns="0" bIns="0" rtlCol="0">
            <a:spAutoFit/>
          </a:bodyPr>
          <a:lstStyle/>
          <a:p>
            <a:pPr>
              <a:spcBef>
                <a:spcPts val="500"/>
              </a:spcBef>
            </a:pPr>
            <a:r>
              <a:rPr lang="en-US" sz="900" b="1" dirty="0">
                <a:solidFill>
                  <a:schemeClr val="bg1"/>
                </a:solidFill>
              </a:rPr>
              <a:t>Discussion Questions</a:t>
            </a:r>
          </a:p>
        </p:txBody>
      </p:sp>
      <p:sp>
        <p:nvSpPr>
          <p:cNvPr id="45" name="TextBox 44">
            <a:extLst>
              <a:ext uri="{FF2B5EF4-FFF2-40B4-BE49-F238E27FC236}">
                <a16:creationId xmlns:a16="http://schemas.microsoft.com/office/drawing/2014/main" id="{8D1D18CA-D3BC-4607-B7AA-3FE9AE47E653}"/>
              </a:ext>
            </a:extLst>
          </p:cNvPr>
          <p:cNvSpPr txBox="1"/>
          <p:nvPr/>
        </p:nvSpPr>
        <p:spPr bwMode="gray">
          <a:xfrm>
            <a:off x="2155025" y="4108039"/>
            <a:ext cx="938130" cy="246221"/>
          </a:xfrm>
          <a:prstGeom prst="rect">
            <a:avLst/>
          </a:prstGeom>
          <a:noFill/>
        </p:spPr>
        <p:txBody>
          <a:bodyPr wrap="square" lIns="0" tIns="0" rIns="0" bIns="0" rtlCol="0">
            <a:spAutoFit/>
          </a:bodyPr>
          <a:lstStyle/>
          <a:p>
            <a:r>
              <a:rPr lang="en-US" sz="800" dirty="0">
                <a:solidFill>
                  <a:schemeClr val="bg1"/>
                </a:solidFill>
              </a:rPr>
              <a:t>Who needs to know about this?</a:t>
            </a:r>
          </a:p>
        </p:txBody>
      </p:sp>
      <p:sp>
        <p:nvSpPr>
          <p:cNvPr id="46" name="TextBox 45">
            <a:extLst>
              <a:ext uri="{FF2B5EF4-FFF2-40B4-BE49-F238E27FC236}">
                <a16:creationId xmlns:a16="http://schemas.microsoft.com/office/drawing/2014/main" id="{CCE857C2-E828-475F-8405-D0234B9A92CA}"/>
              </a:ext>
            </a:extLst>
          </p:cNvPr>
          <p:cNvSpPr txBox="1"/>
          <p:nvPr/>
        </p:nvSpPr>
        <p:spPr bwMode="gray">
          <a:xfrm>
            <a:off x="606593" y="4108038"/>
            <a:ext cx="905551" cy="246221"/>
          </a:xfrm>
          <a:prstGeom prst="rect">
            <a:avLst/>
          </a:prstGeom>
          <a:noFill/>
        </p:spPr>
        <p:txBody>
          <a:bodyPr wrap="square" lIns="0" tIns="0" rIns="0" bIns="0" rtlCol="0">
            <a:spAutoFit/>
          </a:bodyPr>
          <a:lstStyle/>
          <a:p>
            <a:r>
              <a:rPr lang="en-US" sz="800" dirty="0">
                <a:solidFill>
                  <a:schemeClr val="bg1"/>
                </a:solidFill>
              </a:rPr>
              <a:t>Is this a   security incident?</a:t>
            </a:r>
          </a:p>
        </p:txBody>
      </p:sp>
      <p:cxnSp>
        <p:nvCxnSpPr>
          <p:cNvPr id="47" name="Straight Connector 46">
            <a:extLst>
              <a:ext uri="{FF2B5EF4-FFF2-40B4-BE49-F238E27FC236}">
                <a16:creationId xmlns:a16="http://schemas.microsoft.com/office/drawing/2014/main" id="{A37C603E-F27E-48B2-8CC2-9275FFF8EF68}"/>
              </a:ext>
              <a:ext uri="{C183D7F6-B498-43B3-948B-1728B52AA6E4}">
                <adec:decorative xmlns:adec="http://schemas.microsoft.com/office/drawing/2017/decorative" val="1"/>
              </a:ext>
            </a:extLst>
          </p:cNvPr>
          <p:cNvCxnSpPr>
            <a:cxnSpLocks/>
          </p:cNvCxnSpPr>
          <p:nvPr/>
        </p:nvCxnSpPr>
        <p:spPr bwMode="gray">
          <a:xfrm>
            <a:off x="0" y="4024448"/>
            <a:ext cx="640080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5E38A21-3ED5-4A63-BCB9-40B178B125CA}"/>
              </a:ext>
            </a:extLst>
          </p:cNvPr>
          <p:cNvSpPr txBox="1"/>
          <p:nvPr/>
        </p:nvSpPr>
        <p:spPr bwMode="gray">
          <a:xfrm>
            <a:off x="3705719" y="4108038"/>
            <a:ext cx="938130" cy="369332"/>
          </a:xfrm>
          <a:prstGeom prst="rect">
            <a:avLst/>
          </a:prstGeom>
          <a:noFill/>
        </p:spPr>
        <p:txBody>
          <a:bodyPr wrap="square" lIns="0" tIns="0" rIns="0" bIns="0" rtlCol="0">
            <a:spAutoFit/>
          </a:bodyPr>
          <a:lstStyle/>
          <a:p>
            <a:r>
              <a:rPr lang="en-US" sz="800" dirty="0">
                <a:solidFill>
                  <a:schemeClr val="bg1"/>
                </a:solidFill>
              </a:rPr>
              <a:t>What information do you need that you do not have?</a:t>
            </a:r>
          </a:p>
        </p:txBody>
      </p:sp>
      <p:sp>
        <p:nvSpPr>
          <p:cNvPr id="49" name="Oval 48">
            <a:extLst>
              <a:ext uri="{FF2B5EF4-FFF2-40B4-BE49-F238E27FC236}">
                <a16:creationId xmlns:a16="http://schemas.microsoft.com/office/drawing/2014/main" id="{D0A14714-EADC-4F16-9157-F261BC3A2783}"/>
              </a:ext>
            </a:extLst>
          </p:cNvPr>
          <p:cNvSpPr/>
          <p:nvPr/>
        </p:nvSpPr>
        <p:spPr bwMode="gray">
          <a:xfrm>
            <a:off x="284199" y="4108295"/>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1</a:t>
            </a:r>
          </a:p>
        </p:txBody>
      </p:sp>
      <p:sp>
        <p:nvSpPr>
          <p:cNvPr id="50" name="Oval 49">
            <a:extLst>
              <a:ext uri="{FF2B5EF4-FFF2-40B4-BE49-F238E27FC236}">
                <a16:creationId xmlns:a16="http://schemas.microsoft.com/office/drawing/2014/main" id="{3E097DAE-C053-4E66-8FF5-C7740847F06B}"/>
              </a:ext>
            </a:extLst>
          </p:cNvPr>
          <p:cNvSpPr/>
          <p:nvPr/>
        </p:nvSpPr>
        <p:spPr bwMode="gray">
          <a:xfrm>
            <a:off x="1832943" y="4108295"/>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2</a:t>
            </a:r>
          </a:p>
        </p:txBody>
      </p:sp>
      <p:sp>
        <p:nvSpPr>
          <p:cNvPr id="51" name="Oval 50">
            <a:extLst>
              <a:ext uri="{FF2B5EF4-FFF2-40B4-BE49-F238E27FC236}">
                <a16:creationId xmlns:a16="http://schemas.microsoft.com/office/drawing/2014/main" id="{537C4F8D-6769-408B-AFD4-8719A4961716}"/>
              </a:ext>
            </a:extLst>
          </p:cNvPr>
          <p:cNvSpPr/>
          <p:nvPr/>
        </p:nvSpPr>
        <p:spPr bwMode="gray">
          <a:xfrm>
            <a:off x="3381687" y="410803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3</a:t>
            </a:r>
          </a:p>
        </p:txBody>
      </p:sp>
      <p:sp>
        <p:nvSpPr>
          <p:cNvPr id="52" name="Oval 51">
            <a:extLst>
              <a:ext uri="{FF2B5EF4-FFF2-40B4-BE49-F238E27FC236}">
                <a16:creationId xmlns:a16="http://schemas.microsoft.com/office/drawing/2014/main" id="{639C5EE9-A801-479A-BEA9-6C4A7ED3D1A0}"/>
              </a:ext>
            </a:extLst>
          </p:cNvPr>
          <p:cNvSpPr/>
          <p:nvPr/>
        </p:nvSpPr>
        <p:spPr bwMode="gray">
          <a:xfrm>
            <a:off x="4930431" y="4108295"/>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4</a:t>
            </a:r>
          </a:p>
        </p:txBody>
      </p:sp>
      <p:sp>
        <p:nvSpPr>
          <p:cNvPr id="53" name="TextBox 52">
            <a:extLst>
              <a:ext uri="{FF2B5EF4-FFF2-40B4-BE49-F238E27FC236}">
                <a16:creationId xmlns:a16="http://schemas.microsoft.com/office/drawing/2014/main" id="{E4355735-F0A9-4BB6-8221-34959D196B3E}"/>
              </a:ext>
            </a:extLst>
          </p:cNvPr>
          <p:cNvSpPr txBox="1"/>
          <p:nvPr/>
        </p:nvSpPr>
        <p:spPr bwMode="gray">
          <a:xfrm>
            <a:off x="5256414" y="4108038"/>
            <a:ext cx="859536" cy="246221"/>
          </a:xfrm>
          <a:prstGeom prst="rect">
            <a:avLst/>
          </a:prstGeom>
          <a:noFill/>
        </p:spPr>
        <p:txBody>
          <a:bodyPr wrap="square" lIns="0" tIns="0" rIns="0" bIns="0" rtlCol="0">
            <a:spAutoFit/>
          </a:bodyPr>
          <a:lstStyle/>
          <a:p>
            <a:r>
              <a:rPr lang="en-US" sz="800" dirty="0">
                <a:solidFill>
                  <a:schemeClr val="bg1"/>
                </a:solidFill>
              </a:rPr>
              <a:t>What are the next steps?</a:t>
            </a:r>
          </a:p>
        </p:txBody>
      </p:sp>
    </p:spTree>
    <p:extLst>
      <p:ext uri="{BB962C8B-B14F-4D97-AF65-F5344CB8AC3E}">
        <p14:creationId xmlns:p14="http://schemas.microsoft.com/office/powerpoint/2010/main" val="3644802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D8976-7981-4551-B21A-5E2334B2F688}"/>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ADE66910-4B05-4C94-AD51-5560D6626A41}"/>
              </a:ext>
            </a:extLst>
          </p:cNvPr>
          <p:cNvSpPr>
            <a:spLocks noGrp="1"/>
          </p:cNvSpPr>
          <p:nvPr>
            <p:ph type="title"/>
          </p:nvPr>
        </p:nvSpPr>
        <p:spPr/>
        <p:txBody>
          <a:bodyPr/>
          <a:lstStyle/>
          <a:p>
            <a:r>
              <a:rPr lang="en-US" dirty="0"/>
              <a:t>Responding to a Security Incident: Part C</a:t>
            </a:r>
          </a:p>
        </p:txBody>
      </p:sp>
      <p:sp>
        <p:nvSpPr>
          <p:cNvPr id="5" name="Text Placeholder 4">
            <a:extLst>
              <a:ext uri="{FF2B5EF4-FFF2-40B4-BE49-F238E27FC236}">
                <a16:creationId xmlns:a16="http://schemas.microsoft.com/office/drawing/2014/main" id="{9D360B96-8FFF-4E56-8DBB-17526E9D4AAC}"/>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B58E19D0-DA31-44C0-B417-C66965EA4C8F}"/>
              </a:ext>
            </a:extLst>
          </p:cNvPr>
          <p:cNvSpPr>
            <a:spLocks noGrp="1"/>
          </p:cNvSpPr>
          <p:nvPr>
            <p:ph type="body" sz="quarter" idx="18"/>
          </p:nvPr>
        </p:nvSpPr>
        <p:spPr/>
        <p:txBody>
          <a:bodyPr/>
          <a:lstStyle/>
          <a:p>
            <a:endParaRPr lang="en-US"/>
          </a:p>
        </p:txBody>
      </p:sp>
      <p:sp>
        <p:nvSpPr>
          <p:cNvPr id="7" name="TextBox 6">
            <a:extLst>
              <a:ext uri="{FF2B5EF4-FFF2-40B4-BE49-F238E27FC236}">
                <a16:creationId xmlns:a16="http://schemas.microsoft.com/office/drawing/2014/main" id="{79B60E10-3085-4D05-B7AF-ECF4C27C2C6A}"/>
              </a:ext>
            </a:extLst>
          </p:cNvPr>
          <p:cNvSpPr txBox="1"/>
          <p:nvPr/>
        </p:nvSpPr>
        <p:spPr>
          <a:xfrm>
            <a:off x="280194" y="1278222"/>
            <a:ext cx="5842793" cy="1846659"/>
          </a:xfrm>
          <a:prstGeom prst="rect">
            <a:avLst/>
          </a:prstGeom>
          <a:noFill/>
        </p:spPr>
        <p:txBody>
          <a:bodyPr wrap="square" lIns="0" tIns="0" rIns="0" bIns="0" rtlCol="0">
            <a:spAutoFit/>
          </a:bodyPr>
          <a:lstStyle/>
          <a:p>
            <a:r>
              <a:rPr lang="en-US" sz="1000" dirty="0"/>
              <a:t>Late Thursday night into Friday morning, Information Security has received multiple alerts from its endpoint detection and response system.</a:t>
            </a:r>
          </a:p>
          <a:p>
            <a:pPr marL="171450" indent="-171450">
              <a:buFont typeface="Arial" panose="020B0604020202020204" pitchFamily="34" charset="0"/>
              <a:buChar char="•"/>
            </a:pPr>
            <a:endParaRPr lang="en-US" sz="1000" dirty="0"/>
          </a:p>
          <a:p>
            <a:r>
              <a:rPr lang="en-US" sz="1000" dirty="0"/>
              <a:t>Internal documents have been posted online by the same account. Some of these documents include data extracts showing name, DOB, SSN, address, and other information.</a:t>
            </a:r>
          </a:p>
          <a:p>
            <a:endParaRPr lang="en-US" sz="1000" dirty="0"/>
          </a:p>
          <a:p>
            <a:r>
              <a:rPr lang="en-US" sz="1000" dirty="0"/>
              <a:t>Multiple partners have contacted [INSTITUTION] management asking for more details.</a:t>
            </a:r>
          </a:p>
          <a:p>
            <a:pPr marL="171450" indent="-171450">
              <a:buFont typeface="Arial" panose="020B0604020202020204" pitchFamily="34" charset="0"/>
              <a:buChar char="•"/>
            </a:pPr>
            <a:endParaRPr lang="en-US" sz="1000" dirty="0"/>
          </a:p>
          <a:p>
            <a:r>
              <a:rPr lang="en-US" sz="1000" dirty="0"/>
              <a:t>There is increased pressure on [INSTITUTION] to make a public statement as The Chronicle and [LOCAL NEWS OUTLET] have asked for comment.</a:t>
            </a:r>
          </a:p>
          <a:p>
            <a:endParaRPr lang="en-US" sz="1000" dirty="0"/>
          </a:p>
        </p:txBody>
      </p:sp>
      <p:sp>
        <p:nvSpPr>
          <p:cNvPr id="9" name="TextBox 8">
            <a:extLst>
              <a:ext uri="{FF2B5EF4-FFF2-40B4-BE49-F238E27FC236}">
                <a16:creationId xmlns:a16="http://schemas.microsoft.com/office/drawing/2014/main" id="{0122FCCB-A15B-4CCD-A39F-B1DBDFCB6FCD}"/>
              </a:ext>
            </a:extLst>
          </p:cNvPr>
          <p:cNvSpPr txBox="1"/>
          <p:nvPr/>
        </p:nvSpPr>
        <p:spPr>
          <a:xfrm>
            <a:off x="277813" y="934811"/>
            <a:ext cx="2143518" cy="153888"/>
          </a:xfrm>
          <a:prstGeom prst="rect">
            <a:avLst/>
          </a:prstGeom>
          <a:noFill/>
        </p:spPr>
        <p:txBody>
          <a:bodyPr wrap="square" lIns="0" tIns="0" rIns="0" bIns="0" rtlCol="0">
            <a:spAutoFit/>
          </a:bodyPr>
          <a:lstStyle/>
          <a:p>
            <a:r>
              <a:rPr lang="en-US" sz="1000" b="1" dirty="0"/>
              <a:t>Friday, October 9 @ 10AM</a:t>
            </a:r>
          </a:p>
        </p:txBody>
      </p:sp>
      <p:sp>
        <p:nvSpPr>
          <p:cNvPr id="19" name="TextBox 18">
            <a:extLst>
              <a:ext uri="{FF2B5EF4-FFF2-40B4-BE49-F238E27FC236}">
                <a16:creationId xmlns:a16="http://schemas.microsoft.com/office/drawing/2014/main" id="{E09403D2-3D85-4900-BA7A-8ED080F922AA}"/>
              </a:ext>
            </a:extLst>
          </p:cNvPr>
          <p:cNvSpPr txBox="1"/>
          <p:nvPr/>
        </p:nvSpPr>
        <p:spPr bwMode="gray">
          <a:xfrm>
            <a:off x="1" y="3401395"/>
            <a:ext cx="6400800" cy="1121393"/>
          </a:xfrm>
          <a:prstGeom prst="rect">
            <a:avLst/>
          </a:prstGeom>
          <a:solidFill>
            <a:schemeClr val="accent5"/>
          </a:solidFill>
          <a:ln w="12700">
            <a:noFill/>
            <a:miter lim="800000"/>
          </a:ln>
        </p:spPr>
        <p:txBody>
          <a:bodyPr wrap="square" lIns="137160" tIns="91440" rIns="137160" bIns="0" rtlCol="0">
            <a:noAutofit/>
          </a:bodyPr>
          <a:lstStyle/>
          <a:p>
            <a:pPr>
              <a:spcBef>
                <a:spcPts val="300"/>
              </a:spcBef>
            </a:pPr>
            <a:endParaRPr lang="en-US" sz="1000" b="1" dirty="0">
              <a:solidFill>
                <a:schemeClr val="bg1"/>
              </a:solidFill>
            </a:endParaRPr>
          </a:p>
        </p:txBody>
      </p:sp>
      <p:sp>
        <p:nvSpPr>
          <p:cNvPr id="20" name="TextBox 19">
            <a:extLst>
              <a:ext uri="{FF2B5EF4-FFF2-40B4-BE49-F238E27FC236}">
                <a16:creationId xmlns:a16="http://schemas.microsoft.com/office/drawing/2014/main" id="{F7EE83A0-294F-4B5D-93A1-05E5F22E8AA9}"/>
              </a:ext>
            </a:extLst>
          </p:cNvPr>
          <p:cNvSpPr txBox="1"/>
          <p:nvPr/>
        </p:nvSpPr>
        <p:spPr>
          <a:xfrm>
            <a:off x="277813" y="3496084"/>
            <a:ext cx="4731556" cy="138499"/>
          </a:xfrm>
          <a:prstGeom prst="rect">
            <a:avLst/>
          </a:prstGeom>
          <a:noFill/>
        </p:spPr>
        <p:txBody>
          <a:bodyPr wrap="square" lIns="0" tIns="0" rIns="0" bIns="0" rtlCol="0">
            <a:spAutoFit/>
          </a:bodyPr>
          <a:lstStyle/>
          <a:p>
            <a:pPr>
              <a:spcBef>
                <a:spcPts val="500"/>
              </a:spcBef>
            </a:pPr>
            <a:r>
              <a:rPr lang="en-US" sz="900" b="1" dirty="0">
                <a:solidFill>
                  <a:schemeClr val="bg1"/>
                </a:solidFill>
              </a:rPr>
              <a:t>Discussion Questions</a:t>
            </a:r>
          </a:p>
        </p:txBody>
      </p:sp>
      <p:sp>
        <p:nvSpPr>
          <p:cNvPr id="21" name="TextBox 20">
            <a:extLst>
              <a:ext uri="{FF2B5EF4-FFF2-40B4-BE49-F238E27FC236}">
                <a16:creationId xmlns:a16="http://schemas.microsoft.com/office/drawing/2014/main" id="{40B3BEBD-34E0-4538-9125-7609301238B9}"/>
              </a:ext>
            </a:extLst>
          </p:cNvPr>
          <p:cNvSpPr txBox="1"/>
          <p:nvPr/>
        </p:nvSpPr>
        <p:spPr bwMode="gray">
          <a:xfrm>
            <a:off x="2565270" y="3920384"/>
            <a:ext cx="1591056" cy="246221"/>
          </a:xfrm>
          <a:prstGeom prst="rect">
            <a:avLst/>
          </a:prstGeom>
          <a:noFill/>
        </p:spPr>
        <p:txBody>
          <a:bodyPr wrap="square" lIns="0" tIns="0" rIns="0" bIns="0" rtlCol="0">
            <a:spAutoFit/>
          </a:bodyPr>
          <a:lstStyle/>
          <a:p>
            <a:r>
              <a:rPr lang="en-US" sz="800" dirty="0">
                <a:solidFill>
                  <a:schemeClr val="bg1"/>
                </a:solidFill>
              </a:rPr>
              <a:t>What are our next steps?</a:t>
            </a:r>
          </a:p>
        </p:txBody>
      </p:sp>
      <p:sp>
        <p:nvSpPr>
          <p:cNvPr id="22" name="TextBox 21">
            <a:extLst>
              <a:ext uri="{FF2B5EF4-FFF2-40B4-BE49-F238E27FC236}">
                <a16:creationId xmlns:a16="http://schemas.microsoft.com/office/drawing/2014/main" id="{03EC9E3A-AF93-45CE-960C-A169638A0C20}"/>
              </a:ext>
            </a:extLst>
          </p:cNvPr>
          <p:cNvSpPr txBox="1"/>
          <p:nvPr/>
        </p:nvSpPr>
        <p:spPr bwMode="gray">
          <a:xfrm>
            <a:off x="601638" y="3920383"/>
            <a:ext cx="1591056" cy="246221"/>
          </a:xfrm>
          <a:prstGeom prst="rect">
            <a:avLst/>
          </a:prstGeom>
          <a:noFill/>
        </p:spPr>
        <p:txBody>
          <a:bodyPr wrap="square" lIns="0" tIns="0" rIns="0" bIns="0" rtlCol="0">
            <a:spAutoFit/>
          </a:bodyPr>
          <a:lstStyle/>
          <a:p>
            <a:r>
              <a:rPr lang="en-US" sz="800" dirty="0">
                <a:solidFill>
                  <a:schemeClr val="bg1"/>
                </a:solidFill>
              </a:rPr>
              <a:t>Who should be notified?</a:t>
            </a:r>
          </a:p>
        </p:txBody>
      </p:sp>
      <p:cxnSp>
        <p:nvCxnSpPr>
          <p:cNvPr id="23" name="Straight Connector 22">
            <a:extLst>
              <a:ext uri="{FF2B5EF4-FFF2-40B4-BE49-F238E27FC236}">
                <a16:creationId xmlns:a16="http://schemas.microsoft.com/office/drawing/2014/main" id="{B86C4D46-A3BD-4FEC-8EAA-1675C3F7F181}"/>
              </a:ext>
              <a:ext uri="{C183D7F6-B498-43B3-948B-1728B52AA6E4}">
                <adec:decorative xmlns:adec="http://schemas.microsoft.com/office/drawing/2017/decorative" val="1"/>
              </a:ext>
            </a:extLst>
          </p:cNvPr>
          <p:cNvCxnSpPr>
            <a:cxnSpLocks/>
          </p:cNvCxnSpPr>
          <p:nvPr/>
        </p:nvCxnSpPr>
        <p:spPr bwMode="gray">
          <a:xfrm>
            <a:off x="0" y="3693898"/>
            <a:ext cx="640080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6437825-9B13-493C-B596-D93B36CF0A31}"/>
              </a:ext>
            </a:extLst>
          </p:cNvPr>
          <p:cNvSpPr txBox="1"/>
          <p:nvPr/>
        </p:nvSpPr>
        <p:spPr bwMode="gray">
          <a:xfrm>
            <a:off x="4536953" y="3920383"/>
            <a:ext cx="1586034" cy="246221"/>
          </a:xfrm>
          <a:prstGeom prst="rect">
            <a:avLst/>
          </a:prstGeom>
          <a:noFill/>
        </p:spPr>
        <p:txBody>
          <a:bodyPr wrap="square" lIns="0" tIns="0" rIns="0" bIns="0" rtlCol="0">
            <a:spAutoFit/>
          </a:bodyPr>
          <a:lstStyle/>
          <a:p>
            <a:r>
              <a:rPr lang="en-US" sz="800" dirty="0">
                <a:solidFill>
                  <a:schemeClr val="bg1"/>
                </a:solidFill>
              </a:rPr>
              <a:t>What information do we need that we have not acquired?</a:t>
            </a:r>
          </a:p>
        </p:txBody>
      </p:sp>
      <p:sp>
        <p:nvSpPr>
          <p:cNvPr id="25" name="Oval 24">
            <a:extLst>
              <a:ext uri="{FF2B5EF4-FFF2-40B4-BE49-F238E27FC236}">
                <a16:creationId xmlns:a16="http://schemas.microsoft.com/office/drawing/2014/main" id="{A0372C6F-E296-4BB2-AE39-18677B854968}"/>
              </a:ext>
            </a:extLst>
          </p:cNvPr>
          <p:cNvSpPr/>
          <p:nvPr/>
        </p:nvSpPr>
        <p:spPr bwMode="gray">
          <a:xfrm>
            <a:off x="277813" y="392064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1</a:t>
            </a:r>
          </a:p>
        </p:txBody>
      </p:sp>
      <p:sp>
        <p:nvSpPr>
          <p:cNvPr id="26" name="Oval 25">
            <a:extLst>
              <a:ext uri="{FF2B5EF4-FFF2-40B4-BE49-F238E27FC236}">
                <a16:creationId xmlns:a16="http://schemas.microsoft.com/office/drawing/2014/main" id="{9B9E69E1-2CCB-4D22-832B-CC32D6D7EFB7}"/>
              </a:ext>
            </a:extLst>
          </p:cNvPr>
          <p:cNvSpPr/>
          <p:nvPr/>
        </p:nvSpPr>
        <p:spPr bwMode="gray">
          <a:xfrm>
            <a:off x="2244392" y="392064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2</a:t>
            </a:r>
          </a:p>
        </p:txBody>
      </p:sp>
      <p:sp>
        <p:nvSpPr>
          <p:cNvPr id="27" name="Oval 26">
            <a:extLst>
              <a:ext uri="{FF2B5EF4-FFF2-40B4-BE49-F238E27FC236}">
                <a16:creationId xmlns:a16="http://schemas.microsoft.com/office/drawing/2014/main" id="{485B60CE-371D-4D9B-A4D5-C9874C093C9E}"/>
              </a:ext>
            </a:extLst>
          </p:cNvPr>
          <p:cNvSpPr/>
          <p:nvPr/>
        </p:nvSpPr>
        <p:spPr bwMode="gray">
          <a:xfrm>
            <a:off x="4210970" y="3920383"/>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3</a:t>
            </a:r>
          </a:p>
        </p:txBody>
      </p:sp>
    </p:spTree>
    <p:extLst>
      <p:ext uri="{BB962C8B-B14F-4D97-AF65-F5344CB8AC3E}">
        <p14:creationId xmlns:p14="http://schemas.microsoft.com/office/powerpoint/2010/main" val="197804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4">
            <a:extLst>
              <a:ext uri="{FF2B5EF4-FFF2-40B4-BE49-F238E27FC236}">
                <a16:creationId xmlns:a16="http://schemas.microsoft.com/office/drawing/2014/main" id="{70C00741-9EFB-439C-87BC-2836BAAC16D7}"/>
              </a:ext>
            </a:extLst>
          </p:cNvPr>
          <p:cNvSpPr>
            <a:spLocks noGrp="1"/>
          </p:cNvSpPr>
          <p:nvPr>
            <p:ph type="body" sz="quarter" idx="19"/>
          </p:nvPr>
        </p:nvSpPr>
        <p:spPr>
          <a:xfrm>
            <a:off x="0" y="4403825"/>
            <a:ext cx="2046204" cy="230832"/>
          </a:xfrm>
        </p:spPr>
        <p:txBody>
          <a:bodyPr/>
          <a:lstStyle/>
          <a:p>
            <a:endParaRPr lang="en-US" dirty="0"/>
          </a:p>
        </p:txBody>
      </p:sp>
      <p:sp>
        <p:nvSpPr>
          <p:cNvPr id="2" name="Text Placeholder 1">
            <a:extLst>
              <a:ext uri="{FF2B5EF4-FFF2-40B4-BE49-F238E27FC236}">
                <a16:creationId xmlns:a16="http://schemas.microsoft.com/office/drawing/2014/main" id="{99555E40-9BE3-486F-B0CF-3832FF4214F7}"/>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44E45362-91EB-4BD7-AC47-E7C608421975}"/>
              </a:ext>
            </a:extLst>
          </p:cNvPr>
          <p:cNvSpPr>
            <a:spLocks noGrp="1"/>
          </p:cNvSpPr>
          <p:nvPr>
            <p:ph type="title"/>
          </p:nvPr>
        </p:nvSpPr>
        <p:spPr>
          <a:xfrm>
            <a:off x="280193" y="317005"/>
            <a:ext cx="5840413" cy="249299"/>
          </a:xfrm>
        </p:spPr>
        <p:txBody>
          <a:bodyPr/>
          <a:lstStyle/>
          <a:p>
            <a:r>
              <a:rPr lang="en-US" dirty="0"/>
              <a:t>Responding to a Security Incident: Part D</a:t>
            </a:r>
          </a:p>
        </p:txBody>
      </p:sp>
      <p:sp>
        <p:nvSpPr>
          <p:cNvPr id="4" name="Text Placeholder 3">
            <a:extLst>
              <a:ext uri="{FF2B5EF4-FFF2-40B4-BE49-F238E27FC236}">
                <a16:creationId xmlns:a16="http://schemas.microsoft.com/office/drawing/2014/main" id="{F0A4CFF3-90F0-4949-8BEB-F82963C863EF}"/>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E021B999-433A-41DE-AA70-259F78FAFC90}"/>
              </a:ext>
            </a:extLst>
          </p:cNvPr>
          <p:cNvSpPr>
            <a:spLocks noGrp="1"/>
          </p:cNvSpPr>
          <p:nvPr>
            <p:ph type="body" sz="quarter" idx="18"/>
          </p:nvPr>
        </p:nvSpPr>
        <p:spPr/>
        <p:txBody>
          <a:bodyPr/>
          <a:lstStyle/>
          <a:p>
            <a:endParaRPr lang="en-US"/>
          </a:p>
        </p:txBody>
      </p:sp>
      <p:sp>
        <p:nvSpPr>
          <p:cNvPr id="7" name="TextBox 6">
            <a:extLst>
              <a:ext uri="{FF2B5EF4-FFF2-40B4-BE49-F238E27FC236}">
                <a16:creationId xmlns:a16="http://schemas.microsoft.com/office/drawing/2014/main" id="{A218AD6B-CF09-40A9-A1AD-00A99AEC2C72}"/>
              </a:ext>
            </a:extLst>
          </p:cNvPr>
          <p:cNvSpPr txBox="1"/>
          <p:nvPr/>
        </p:nvSpPr>
        <p:spPr>
          <a:xfrm>
            <a:off x="280194" y="1278222"/>
            <a:ext cx="5842794" cy="1384995"/>
          </a:xfrm>
          <a:prstGeom prst="rect">
            <a:avLst/>
          </a:prstGeom>
          <a:noFill/>
        </p:spPr>
        <p:txBody>
          <a:bodyPr wrap="square" lIns="0" tIns="0" rIns="0" bIns="0" rtlCol="0">
            <a:spAutoFit/>
          </a:bodyPr>
          <a:lstStyle/>
          <a:p>
            <a:r>
              <a:rPr lang="en-US" sz="1000" dirty="0"/>
              <a:t>Information Security has confirmed the source of the leaked documents to have come from [COLLABORATION TOOL]; an unknown person was able to use a remote access tool to acquire these documents.</a:t>
            </a:r>
          </a:p>
          <a:p>
            <a:endParaRPr lang="en-US" sz="1000" dirty="0"/>
          </a:p>
          <a:p>
            <a:r>
              <a:rPr lang="en-US" sz="1000" dirty="0"/>
              <a:t>The remote access tool and malware has been removed from mailboxes to prevent reinfection.</a:t>
            </a:r>
          </a:p>
          <a:p>
            <a:endParaRPr lang="en-US" sz="1000" dirty="0"/>
          </a:p>
          <a:p>
            <a:r>
              <a:rPr lang="en-US" sz="1000" dirty="0"/>
              <a:t>All infected endpoints are reformatted and files are restored using backups from [DATA RECOVERY SYSTEM].</a:t>
            </a:r>
          </a:p>
        </p:txBody>
      </p:sp>
      <p:sp>
        <p:nvSpPr>
          <p:cNvPr id="8" name="TextBox 7">
            <a:extLst>
              <a:ext uri="{FF2B5EF4-FFF2-40B4-BE49-F238E27FC236}">
                <a16:creationId xmlns:a16="http://schemas.microsoft.com/office/drawing/2014/main" id="{B1999190-D3FD-4477-A36F-FBC07676646B}"/>
              </a:ext>
            </a:extLst>
          </p:cNvPr>
          <p:cNvSpPr txBox="1"/>
          <p:nvPr/>
        </p:nvSpPr>
        <p:spPr>
          <a:xfrm>
            <a:off x="277813" y="934811"/>
            <a:ext cx="2143518" cy="153888"/>
          </a:xfrm>
          <a:prstGeom prst="rect">
            <a:avLst/>
          </a:prstGeom>
          <a:noFill/>
        </p:spPr>
        <p:txBody>
          <a:bodyPr wrap="square" lIns="0" tIns="0" rIns="0" bIns="0" rtlCol="0">
            <a:spAutoFit/>
          </a:bodyPr>
          <a:lstStyle/>
          <a:p>
            <a:r>
              <a:rPr lang="en-US" sz="1000" b="1" dirty="0"/>
              <a:t>Friday, October 9 @ 6PM</a:t>
            </a:r>
          </a:p>
        </p:txBody>
      </p:sp>
      <p:sp>
        <p:nvSpPr>
          <p:cNvPr id="22" name="TextBox 21">
            <a:extLst>
              <a:ext uri="{FF2B5EF4-FFF2-40B4-BE49-F238E27FC236}">
                <a16:creationId xmlns:a16="http://schemas.microsoft.com/office/drawing/2014/main" id="{9B2E0C43-DE36-4296-8587-ED64D11A47E6}"/>
              </a:ext>
            </a:extLst>
          </p:cNvPr>
          <p:cNvSpPr txBox="1"/>
          <p:nvPr/>
        </p:nvSpPr>
        <p:spPr bwMode="gray">
          <a:xfrm>
            <a:off x="0" y="3401395"/>
            <a:ext cx="6400800" cy="1121393"/>
          </a:xfrm>
          <a:prstGeom prst="rect">
            <a:avLst/>
          </a:prstGeom>
          <a:solidFill>
            <a:schemeClr val="accent5"/>
          </a:solidFill>
          <a:ln w="12700">
            <a:noFill/>
            <a:miter lim="800000"/>
          </a:ln>
        </p:spPr>
        <p:txBody>
          <a:bodyPr wrap="square" lIns="137160" tIns="91440" rIns="137160" bIns="0" rtlCol="0">
            <a:noAutofit/>
          </a:bodyPr>
          <a:lstStyle/>
          <a:p>
            <a:pPr>
              <a:spcBef>
                <a:spcPts val="300"/>
              </a:spcBef>
            </a:pPr>
            <a:endParaRPr lang="en-US" sz="1000" b="1" dirty="0">
              <a:solidFill>
                <a:schemeClr val="bg1"/>
              </a:solidFill>
            </a:endParaRPr>
          </a:p>
        </p:txBody>
      </p:sp>
      <p:sp>
        <p:nvSpPr>
          <p:cNvPr id="23" name="TextBox 22">
            <a:extLst>
              <a:ext uri="{FF2B5EF4-FFF2-40B4-BE49-F238E27FC236}">
                <a16:creationId xmlns:a16="http://schemas.microsoft.com/office/drawing/2014/main" id="{9959C834-1E0B-4D3B-896A-1743EB547764}"/>
              </a:ext>
            </a:extLst>
          </p:cNvPr>
          <p:cNvSpPr txBox="1"/>
          <p:nvPr/>
        </p:nvSpPr>
        <p:spPr>
          <a:xfrm>
            <a:off x="284199" y="3496084"/>
            <a:ext cx="4731556" cy="138499"/>
          </a:xfrm>
          <a:prstGeom prst="rect">
            <a:avLst/>
          </a:prstGeom>
          <a:noFill/>
        </p:spPr>
        <p:txBody>
          <a:bodyPr wrap="square" lIns="0" tIns="0" rIns="0" bIns="0" rtlCol="0">
            <a:spAutoFit/>
          </a:bodyPr>
          <a:lstStyle/>
          <a:p>
            <a:pPr>
              <a:spcBef>
                <a:spcPts val="500"/>
              </a:spcBef>
            </a:pPr>
            <a:r>
              <a:rPr lang="en-US" sz="900" b="1" dirty="0">
                <a:solidFill>
                  <a:schemeClr val="bg1"/>
                </a:solidFill>
              </a:rPr>
              <a:t>Discussion Questions</a:t>
            </a:r>
          </a:p>
        </p:txBody>
      </p:sp>
      <p:sp>
        <p:nvSpPr>
          <p:cNvPr id="24" name="TextBox 23">
            <a:extLst>
              <a:ext uri="{FF2B5EF4-FFF2-40B4-BE49-F238E27FC236}">
                <a16:creationId xmlns:a16="http://schemas.microsoft.com/office/drawing/2014/main" id="{7BB79EFE-29FA-4E8E-8CB1-C555605BF18F}"/>
              </a:ext>
            </a:extLst>
          </p:cNvPr>
          <p:cNvSpPr txBox="1"/>
          <p:nvPr/>
        </p:nvSpPr>
        <p:spPr bwMode="gray">
          <a:xfrm>
            <a:off x="2106567" y="3880319"/>
            <a:ext cx="1082545" cy="369332"/>
          </a:xfrm>
          <a:prstGeom prst="rect">
            <a:avLst/>
          </a:prstGeom>
          <a:noFill/>
        </p:spPr>
        <p:txBody>
          <a:bodyPr wrap="square" lIns="0" tIns="0" rIns="0" bIns="0" rtlCol="0">
            <a:spAutoFit/>
          </a:bodyPr>
          <a:lstStyle/>
          <a:p>
            <a:r>
              <a:rPr lang="en-US" sz="800" dirty="0">
                <a:solidFill>
                  <a:schemeClr val="bg1"/>
                </a:solidFill>
              </a:rPr>
              <a:t>What partner outreach needs to occur and by whom?</a:t>
            </a:r>
          </a:p>
        </p:txBody>
      </p:sp>
      <p:sp>
        <p:nvSpPr>
          <p:cNvPr id="25" name="TextBox 24">
            <a:extLst>
              <a:ext uri="{FF2B5EF4-FFF2-40B4-BE49-F238E27FC236}">
                <a16:creationId xmlns:a16="http://schemas.microsoft.com/office/drawing/2014/main" id="{23589D26-8CEC-4C6E-960D-5968D71A4BF8}"/>
              </a:ext>
            </a:extLst>
          </p:cNvPr>
          <p:cNvSpPr txBox="1"/>
          <p:nvPr/>
        </p:nvSpPr>
        <p:spPr bwMode="gray">
          <a:xfrm>
            <a:off x="606592" y="3880318"/>
            <a:ext cx="1060342" cy="369332"/>
          </a:xfrm>
          <a:prstGeom prst="rect">
            <a:avLst/>
          </a:prstGeom>
          <a:noFill/>
        </p:spPr>
        <p:txBody>
          <a:bodyPr wrap="square" lIns="0" tIns="0" rIns="0" bIns="0" rtlCol="0">
            <a:spAutoFit/>
          </a:bodyPr>
          <a:lstStyle/>
          <a:p>
            <a:r>
              <a:rPr lang="en-US" sz="800" dirty="0">
                <a:solidFill>
                  <a:schemeClr val="bg1"/>
                </a:solidFill>
              </a:rPr>
              <a:t>What additional clean-up needs to take place?</a:t>
            </a:r>
          </a:p>
        </p:txBody>
      </p:sp>
      <p:cxnSp>
        <p:nvCxnSpPr>
          <p:cNvPr id="26" name="Straight Connector 25">
            <a:extLst>
              <a:ext uri="{FF2B5EF4-FFF2-40B4-BE49-F238E27FC236}">
                <a16:creationId xmlns:a16="http://schemas.microsoft.com/office/drawing/2014/main" id="{BB36CABE-AB3B-416A-AD76-429B22461989}"/>
              </a:ext>
              <a:ext uri="{C183D7F6-B498-43B3-948B-1728B52AA6E4}">
                <adec:decorative xmlns:adec="http://schemas.microsoft.com/office/drawing/2017/decorative" val="1"/>
              </a:ext>
            </a:extLst>
          </p:cNvPr>
          <p:cNvCxnSpPr>
            <a:cxnSpLocks/>
          </p:cNvCxnSpPr>
          <p:nvPr/>
        </p:nvCxnSpPr>
        <p:spPr bwMode="gray">
          <a:xfrm>
            <a:off x="0" y="3693898"/>
            <a:ext cx="640080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08B7CA7-6FB3-41B6-B5BC-6EC865656F6B}"/>
              </a:ext>
            </a:extLst>
          </p:cNvPr>
          <p:cNvSpPr txBox="1"/>
          <p:nvPr/>
        </p:nvSpPr>
        <p:spPr bwMode="gray">
          <a:xfrm>
            <a:off x="3593266" y="3880318"/>
            <a:ext cx="977344" cy="492443"/>
          </a:xfrm>
          <a:prstGeom prst="rect">
            <a:avLst/>
          </a:prstGeom>
          <a:noFill/>
        </p:spPr>
        <p:txBody>
          <a:bodyPr wrap="square" lIns="0" tIns="0" rIns="0" bIns="0" rtlCol="0">
            <a:spAutoFit/>
          </a:bodyPr>
          <a:lstStyle/>
          <a:p>
            <a:r>
              <a:rPr lang="en-US" sz="800" dirty="0">
                <a:solidFill>
                  <a:schemeClr val="bg1"/>
                </a:solidFill>
              </a:rPr>
              <a:t>Do we need a proactive incident communications strategy?</a:t>
            </a:r>
          </a:p>
        </p:txBody>
      </p:sp>
      <p:sp>
        <p:nvSpPr>
          <p:cNvPr id="28" name="Oval 27">
            <a:extLst>
              <a:ext uri="{FF2B5EF4-FFF2-40B4-BE49-F238E27FC236}">
                <a16:creationId xmlns:a16="http://schemas.microsoft.com/office/drawing/2014/main" id="{6C538D03-D5D3-4518-9F1F-697394511CD4}"/>
              </a:ext>
            </a:extLst>
          </p:cNvPr>
          <p:cNvSpPr/>
          <p:nvPr/>
        </p:nvSpPr>
        <p:spPr bwMode="gray">
          <a:xfrm>
            <a:off x="284199" y="3880575"/>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1</a:t>
            </a:r>
          </a:p>
        </p:txBody>
      </p:sp>
      <p:sp>
        <p:nvSpPr>
          <p:cNvPr id="29" name="Oval 28">
            <a:extLst>
              <a:ext uri="{FF2B5EF4-FFF2-40B4-BE49-F238E27FC236}">
                <a16:creationId xmlns:a16="http://schemas.microsoft.com/office/drawing/2014/main" id="{08017D68-CB23-41DF-A20E-E5C29C5EE429}"/>
              </a:ext>
            </a:extLst>
          </p:cNvPr>
          <p:cNvSpPr/>
          <p:nvPr/>
        </p:nvSpPr>
        <p:spPr bwMode="gray">
          <a:xfrm>
            <a:off x="1767899" y="3880575"/>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2</a:t>
            </a:r>
          </a:p>
        </p:txBody>
      </p:sp>
      <p:sp>
        <p:nvSpPr>
          <p:cNvPr id="30" name="Oval 29">
            <a:extLst>
              <a:ext uri="{FF2B5EF4-FFF2-40B4-BE49-F238E27FC236}">
                <a16:creationId xmlns:a16="http://schemas.microsoft.com/office/drawing/2014/main" id="{9367EC38-839E-4B38-8B34-EF5C3EB04CA3}"/>
              </a:ext>
            </a:extLst>
          </p:cNvPr>
          <p:cNvSpPr/>
          <p:nvPr/>
        </p:nvSpPr>
        <p:spPr bwMode="gray">
          <a:xfrm>
            <a:off x="3251599" y="388031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3</a:t>
            </a:r>
          </a:p>
        </p:txBody>
      </p:sp>
      <p:sp>
        <p:nvSpPr>
          <p:cNvPr id="31" name="Oval 30">
            <a:extLst>
              <a:ext uri="{FF2B5EF4-FFF2-40B4-BE49-F238E27FC236}">
                <a16:creationId xmlns:a16="http://schemas.microsoft.com/office/drawing/2014/main" id="{9404081C-781D-43D8-B590-7C2DAA483DE8}"/>
              </a:ext>
            </a:extLst>
          </p:cNvPr>
          <p:cNvSpPr/>
          <p:nvPr/>
        </p:nvSpPr>
        <p:spPr bwMode="gray">
          <a:xfrm>
            <a:off x="4735300" y="3887021"/>
            <a:ext cx="199558"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4</a:t>
            </a:r>
          </a:p>
        </p:txBody>
      </p:sp>
      <p:sp>
        <p:nvSpPr>
          <p:cNvPr id="32" name="TextBox 31">
            <a:extLst>
              <a:ext uri="{FF2B5EF4-FFF2-40B4-BE49-F238E27FC236}">
                <a16:creationId xmlns:a16="http://schemas.microsoft.com/office/drawing/2014/main" id="{C61D7156-903C-4FB5-9A53-EB8A99C6A02E}"/>
              </a:ext>
            </a:extLst>
          </p:cNvPr>
          <p:cNvSpPr txBox="1"/>
          <p:nvPr/>
        </p:nvSpPr>
        <p:spPr bwMode="gray">
          <a:xfrm>
            <a:off x="5059644" y="3880318"/>
            <a:ext cx="1056957" cy="369332"/>
          </a:xfrm>
          <a:prstGeom prst="rect">
            <a:avLst/>
          </a:prstGeom>
          <a:noFill/>
        </p:spPr>
        <p:txBody>
          <a:bodyPr wrap="square" lIns="0" tIns="0" rIns="0" bIns="0" rtlCol="0">
            <a:spAutoFit/>
          </a:bodyPr>
          <a:lstStyle/>
          <a:p>
            <a:r>
              <a:rPr lang="en-US" sz="800" dirty="0">
                <a:solidFill>
                  <a:schemeClr val="bg1"/>
                </a:solidFill>
              </a:rPr>
              <a:t>How do we prioritize the actions we have to take?</a:t>
            </a:r>
          </a:p>
        </p:txBody>
      </p:sp>
    </p:spTree>
    <p:extLst>
      <p:ext uri="{BB962C8B-B14F-4D97-AF65-F5344CB8AC3E}">
        <p14:creationId xmlns:p14="http://schemas.microsoft.com/office/powerpoint/2010/main" val="19276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0757-AFB6-49C0-B6EE-4C41A8D13B10}"/>
              </a:ext>
            </a:extLst>
          </p:cNvPr>
          <p:cNvSpPr>
            <a:spLocks noGrp="1"/>
          </p:cNvSpPr>
          <p:nvPr>
            <p:ph type="title"/>
          </p:nvPr>
        </p:nvSpPr>
        <p:spPr/>
        <p:txBody>
          <a:bodyPr/>
          <a:lstStyle/>
          <a:p>
            <a:r>
              <a:rPr lang="en-US" dirty="0"/>
              <a:t>1</a:t>
            </a:r>
          </a:p>
        </p:txBody>
      </p:sp>
      <p:sp>
        <p:nvSpPr>
          <p:cNvPr id="3" name="Text Placeholder 2">
            <a:extLst>
              <a:ext uri="{FF2B5EF4-FFF2-40B4-BE49-F238E27FC236}">
                <a16:creationId xmlns:a16="http://schemas.microsoft.com/office/drawing/2014/main" id="{8CBA4033-F789-4DBC-B770-FBA32F67C156}"/>
              </a:ext>
            </a:extLst>
          </p:cNvPr>
          <p:cNvSpPr>
            <a:spLocks noGrp="1"/>
          </p:cNvSpPr>
          <p:nvPr>
            <p:ph type="body" sz="quarter" idx="13"/>
          </p:nvPr>
        </p:nvSpPr>
        <p:spPr>
          <a:xfrm>
            <a:off x="1363152" y="1184641"/>
            <a:ext cx="3749040" cy="138499"/>
          </a:xfrm>
        </p:spPr>
        <p:txBody>
          <a:bodyPr/>
          <a:lstStyle/>
          <a:p>
            <a:r>
              <a:rPr lang="en-US" sz="900" dirty="0">
                <a:latin typeface="+mn-lt"/>
              </a:rPr>
              <a:t>Why Conduct a Tabletop Exercise? </a:t>
            </a:r>
          </a:p>
        </p:txBody>
      </p:sp>
      <p:sp>
        <p:nvSpPr>
          <p:cNvPr id="4" name="Text Placeholder 3">
            <a:extLst>
              <a:ext uri="{FF2B5EF4-FFF2-40B4-BE49-F238E27FC236}">
                <a16:creationId xmlns:a16="http://schemas.microsoft.com/office/drawing/2014/main" id="{5EBB8D5A-9968-4683-924C-A4396808B512}"/>
              </a:ext>
            </a:extLst>
          </p:cNvPr>
          <p:cNvSpPr>
            <a:spLocks noGrp="1"/>
          </p:cNvSpPr>
          <p:nvPr>
            <p:ph type="body" sz="quarter" idx="17"/>
          </p:nvPr>
        </p:nvSpPr>
        <p:spPr/>
        <p:txBody>
          <a:bodyPr/>
          <a:lstStyle/>
          <a:p>
            <a:r>
              <a:rPr lang="en-US" dirty="0"/>
              <a:t>2</a:t>
            </a:r>
          </a:p>
        </p:txBody>
      </p:sp>
      <p:sp>
        <p:nvSpPr>
          <p:cNvPr id="5" name="Text Placeholder 4">
            <a:extLst>
              <a:ext uri="{FF2B5EF4-FFF2-40B4-BE49-F238E27FC236}">
                <a16:creationId xmlns:a16="http://schemas.microsoft.com/office/drawing/2014/main" id="{F7DFC682-25D4-4CE9-BD6F-56E8D8D75295}"/>
              </a:ext>
            </a:extLst>
          </p:cNvPr>
          <p:cNvSpPr>
            <a:spLocks noGrp="1"/>
          </p:cNvSpPr>
          <p:nvPr>
            <p:ph type="body" sz="quarter" idx="18"/>
          </p:nvPr>
        </p:nvSpPr>
        <p:spPr/>
        <p:txBody>
          <a:bodyPr/>
          <a:lstStyle/>
          <a:p>
            <a:r>
              <a:rPr lang="en-US" dirty="0"/>
              <a:t>Guidelines and Ground Rules: Preparing for a Tabletop Exercise </a:t>
            </a:r>
          </a:p>
        </p:txBody>
      </p:sp>
      <p:sp>
        <p:nvSpPr>
          <p:cNvPr id="6" name="Text Placeholder 5">
            <a:extLst>
              <a:ext uri="{FF2B5EF4-FFF2-40B4-BE49-F238E27FC236}">
                <a16:creationId xmlns:a16="http://schemas.microsoft.com/office/drawing/2014/main" id="{7E42C15C-1963-4B6A-94EC-B834EB53DCFC}"/>
              </a:ext>
            </a:extLst>
          </p:cNvPr>
          <p:cNvSpPr>
            <a:spLocks noGrp="1"/>
          </p:cNvSpPr>
          <p:nvPr>
            <p:ph type="body" sz="quarter" idx="19"/>
          </p:nvPr>
        </p:nvSpPr>
        <p:spPr/>
        <p:txBody>
          <a:bodyPr/>
          <a:lstStyle/>
          <a:p>
            <a:r>
              <a:rPr lang="en-US" dirty="0"/>
              <a:t>3</a:t>
            </a:r>
          </a:p>
        </p:txBody>
      </p:sp>
      <p:sp>
        <p:nvSpPr>
          <p:cNvPr id="7" name="Text Placeholder 6">
            <a:extLst>
              <a:ext uri="{FF2B5EF4-FFF2-40B4-BE49-F238E27FC236}">
                <a16:creationId xmlns:a16="http://schemas.microsoft.com/office/drawing/2014/main" id="{B9F06C53-A14A-4686-8CFD-2AAB56700390}"/>
              </a:ext>
            </a:extLst>
          </p:cNvPr>
          <p:cNvSpPr>
            <a:spLocks noGrp="1"/>
          </p:cNvSpPr>
          <p:nvPr>
            <p:ph type="body" sz="quarter" idx="20"/>
          </p:nvPr>
        </p:nvSpPr>
        <p:spPr>
          <a:xfrm>
            <a:off x="1363152" y="2354381"/>
            <a:ext cx="3749040" cy="138499"/>
          </a:xfrm>
        </p:spPr>
        <p:txBody>
          <a:bodyPr/>
          <a:lstStyle/>
          <a:p>
            <a:r>
              <a:rPr lang="en-US" dirty="0"/>
              <a:t>Incident Response Prompt and Scenarios</a:t>
            </a:r>
          </a:p>
        </p:txBody>
      </p:sp>
      <p:sp>
        <p:nvSpPr>
          <p:cNvPr id="8" name="Text Placeholder 7">
            <a:extLst>
              <a:ext uri="{FF2B5EF4-FFF2-40B4-BE49-F238E27FC236}">
                <a16:creationId xmlns:a16="http://schemas.microsoft.com/office/drawing/2014/main" id="{2B3287F4-B47A-46CD-B4C7-77E83B3095C4}"/>
              </a:ext>
            </a:extLst>
          </p:cNvPr>
          <p:cNvSpPr>
            <a:spLocks noGrp="1"/>
          </p:cNvSpPr>
          <p:nvPr>
            <p:ph type="body" sz="quarter" idx="21"/>
          </p:nvPr>
        </p:nvSpPr>
        <p:spPr/>
        <p:txBody>
          <a:bodyPr/>
          <a:lstStyle/>
          <a:p>
            <a:r>
              <a:rPr lang="en-US" dirty="0"/>
              <a:t>4</a:t>
            </a:r>
          </a:p>
        </p:txBody>
      </p:sp>
      <p:sp>
        <p:nvSpPr>
          <p:cNvPr id="9" name="Text Placeholder 8">
            <a:extLst>
              <a:ext uri="{FF2B5EF4-FFF2-40B4-BE49-F238E27FC236}">
                <a16:creationId xmlns:a16="http://schemas.microsoft.com/office/drawing/2014/main" id="{90358F0B-B050-4B7C-A509-E17CE97D2476}"/>
              </a:ext>
            </a:extLst>
          </p:cNvPr>
          <p:cNvSpPr>
            <a:spLocks noGrp="1"/>
          </p:cNvSpPr>
          <p:nvPr>
            <p:ph type="body" sz="quarter" idx="22"/>
          </p:nvPr>
        </p:nvSpPr>
        <p:spPr>
          <a:xfrm>
            <a:off x="1363152" y="2759459"/>
            <a:ext cx="3749040" cy="492443"/>
          </a:xfrm>
        </p:spPr>
        <p:txBody>
          <a:bodyPr/>
          <a:lstStyle/>
          <a:p>
            <a:r>
              <a:rPr lang="en-US" sz="1600" dirty="0">
                <a:latin typeface="+mj-lt"/>
              </a:rPr>
              <a:t>Discussion: Lessons Learned and </a:t>
            </a:r>
            <a:br>
              <a:rPr lang="en-US" sz="1600" dirty="0">
                <a:latin typeface="+mj-lt"/>
              </a:rPr>
            </a:br>
            <a:r>
              <a:rPr lang="en-US" sz="1600" dirty="0">
                <a:latin typeface="+mj-lt"/>
              </a:rPr>
              <a:t>“After-Action”</a:t>
            </a:r>
          </a:p>
        </p:txBody>
      </p:sp>
    </p:spTree>
    <p:extLst>
      <p:ext uri="{BB962C8B-B14F-4D97-AF65-F5344CB8AC3E}">
        <p14:creationId xmlns:p14="http://schemas.microsoft.com/office/powerpoint/2010/main" val="31673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0FB62-915D-4FFF-BC1F-91B8120582E0}"/>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937A153E-AE4B-468C-A071-25D0F8EB5852}"/>
              </a:ext>
            </a:extLst>
          </p:cNvPr>
          <p:cNvSpPr>
            <a:spLocks noGrp="1"/>
          </p:cNvSpPr>
          <p:nvPr>
            <p:ph type="title"/>
          </p:nvPr>
        </p:nvSpPr>
        <p:spPr/>
        <p:txBody>
          <a:bodyPr/>
          <a:lstStyle/>
          <a:p>
            <a:r>
              <a:rPr lang="en-US" dirty="0"/>
              <a:t>“Hot Wash” Debrief on Lessons Learned</a:t>
            </a:r>
          </a:p>
        </p:txBody>
      </p:sp>
      <p:sp>
        <p:nvSpPr>
          <p:cNvPr id="4" name="Text Placeholder 3">
            <a:extLst>
              <a:ext uri="{FF2B5EF4-FFF2-40B4-BE49-F238E27FC236}">
                <a16:creationId xmlns:a16="http://schemas.microsoft.com/office/drawing/2014/main" id="{78DB5049-D925-412F-98CD-7D5CE5D12386}"/>
              </a:ext>
            </a:extLst>
          </p:cNvPr>
          <p:cNvSpPr>
            <a:spLocks noGrp="1"/>
          </p:cNvSpPr>
          <p:nvPr>
            <p:ph type="body" sz="quarter" idx="15"/>
          </p:nvPr>
        </p:nvSpPr>
        <p:spPr/>
        <p:txBody>
          <a:bodyPr/>
          <a:lstStyle/>
          <a:p>
            <a:r>
              <a:rPr lang="en-US" dirty="0"/>
              <a:t>Four Key Questions to Consider</a:t>
            </a:r>
          </a:p>
        </p:txBody>
      </p:sp>
      <p:sp>
        <p:nvSpPr>
          <p:cNvPr id="5" name="Text Placeholder 4">
            <a:extLst>
              <a:ext uri="{FF2B5EF4-FFF2-40B4-BE49-F238E27FC236}">
                <a16:creationId xmlns:a16="http://schemas.microsoft.com/office/drawing/2014/main" id="{92656538-BAE9-46E1-89C4-D0FDD30CBC77}"/>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E924B71A-5702-4677-BB52-68C7A8B3BF59}"/>
              </a:ext>
            </a:extLst>
          </p:cNvPr>
          <p:cNvSpPr>
            <a:spLocks noGrp="1"/>
          </p:cNvSpPr>
          <p:nvPr>
            <p:ph type="body" sz="quarter" idx="18"/>
          </p:nvPr>
        </p:nvSpPr>
        <p:spPr/>
        <p:txBody>
          <a:bodyPr/>
          <a:lstStyle/>
          <a:p>
            <a:endParaRPr lang="en-US"/>
          </a:p>
        </p:txBody>
      </p:sp>
      <p:grpSp>
        <p:nvGrpSpPr>
          <p:cNvPr id="22" name="Group 21">
            <a:extLst>
              <a:ext uri="{FF2B5EF4-FFF2-40B4-BE49-F238E27FC236}">
                <a16:creationId xmlns:a16="http://schemas.microsoft.com/office/drawing/2014/main" id="{71EA8831-386B-4C17-BABC-D750E7638450}"/>
              </a:ext>
            </a:extLst>
          </p:cNvPr>
          <p:cNvGrpSpPr/>
          <p:nvPr/>
        </p:nvGrpSpPr>
        <p:grpSpPr>
          <a:xfrm>
            <a:off x="277813" y="1073394"/>
            <a:ext cx="2922587" cy="216694"/>
            <a:chOff x="277813" y="1073394"/>
            <a:chExt cx="2922587" cy="216694"/>
          </a:xfrm>
        </p:grpSpPr>
        <p:sp>
          <p:nvSpPr>
            <p:cNvPr id="7" name="Oval 6">
              <a:extLst>
                <a:ext uri="{FF2B5EF4-FFF2-40B4-BE49-F238E27FC236}">
                  <a16:creationId xmlns:a16="http://schemas.microsoft.com/office/drawing/2014/main" id="{471D26BB-7A71-4F91-8AD5-63028F9CE811}"/>
                </a:ext>
              </a:extLst>
            </p:cNvPr>
            <p:cNvSpPr/>
            <p:nvPr/>
          </p:nvSpPr>
          <p:spPr bwMode="gray">
            <a:xfrm>
              <a:off x="277813" y="1073394"/>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1</a:t>
              </a:r>
            </a:p>
          </p:txBody>
        </p:sp>
        <p:sp>
          <p:nvSpPr>
            <p:cNvPr id="13" name="TextBox 12">
              <a:extLst>
                <a:ext uri="{FF2B5EF4-FFF2-40B4-BE49-F238E27FC236}">
                  <a16:creationId xmlns:a16="http://schemas.microsoft.com/office/drawing/2014/main" id="{6C7EE95E-CFB1-4156-8FC2-842E77ECD53C}"/>
                </a:ext>
              </a:extLst>
            </p:cNvPr>
            <p:cNvSpPr txBox="1"/>
            <p:nvPr/>
          </p:nvSpPr>
          <p:spPr>
            <a:xfrm>
              <a:off x="627321" y="1108640"/>
              <a:ext cx="2573079" cy="138499"/>
            </a:xfrm>
            <a:prstGeom prst="rect">
              <a:avLst/>
            </a:prstGeom>
            <a:noFill/>
          </p:spPr>
          <p:txBody>
            <a:bodyPr wrap="square" lIns="0" tIns="0" rIns="0" bIns="0" rtlCol="0">
              <a:spAutoFit/>
            </a:bodyPr>
            <a:lstStyle/>
            <a:p>
              <a:pPr>
                <a:spcBef>
                  <a:spcPts val="500"/>
                </a:spcBef>
              </a:pPr>
              <a:r>
                <a:rPr lang="en-US" sz="900" dirty="0"/>
                <a:t>What worked well in this tabletop exercise?</a:t>
              </a:r>
            </a:p>
          </p:txBody>
        </p:sp>
      </p:grpSp>
      <p:grpSp>
        <p:nvGrpSpPr>
          <p:cNvPr id="21" name="Group 20">
            <a:extLst>
              <a:ext uri="{FF2B5EF4-FFF2-40B4-BE49-F238E27FC236}">
                <a16:creationId xmlns:a16="http://schemas.microsoft.com/office/drawing/2014/main" id="{BD0757DC-9882-4D0C-82DF-4A7A2EA82784}"/>
              </a:ext>
            </a:extLst>
          </p:cNvPr>
          <p:cNvGrpSpPr/>
          <p:nvPr/>
        </p:nvGrpSpPr>
        <p:grpSpPr>
          <a:xfrm>
            <a:off x="277813" y="1894786"/>
            <a:ext cx="2922587" cy="415498"/>
            <a:chOff x="277813" y="1769217"/>
            <a:chExt cx="2922587" cy="415498"/>
          </a:xfrm>
        </p:grpSpPr>
        <p:sp>
          <p:nvSpPr>
            <p:cNvPr id="8" name="Oval 7">
              <a:extLst>
                <a:ext uri="{FF2B5EF4-FFF2-40B4-BE49-F238E27FC236}">
                  <a16:creationId xmlns:a16="http://schemas.microsoft.com/office/drawing/2014/main" id="{87900FAC-71F8-47EC-A084-885B9004C18C}"/>
                </a:ext>
              </a:extLst>
            </p:cNvPr>
            <p:cNvSpPr/>
            <p:nvPr/>
          </p:nvSpPr>
          <p:spPr bwMode="gray">
            <a:xfrm>
              <a:off x="277813" y="179937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2</a:t>
              </a:r>
            </a:p>
          </p:txBody>
        </p:sp>
        <p:sp>
          <p:nvSpPr>
            <p:cNvPr id="15" name="TextBox 14">
              <a:extLst>
                <a:ext uri="{FF2B5EF4-FFF2-40B4-BE49-F238E27FC236}">
                  <a16:creationId xmlns:a16="http://schemas.microsoft.com/office/drawing/2014/main" id="{0E9B23B6-4A4D-470F-907A-D4B200CFA1AB}"/>
                </a:ext>
              </a:extLst>
            </p:cNvPr>
            <p:cNvSpPr txBox="1"/>
            <p:nvPr/>
          </p:nvSpPr>
          <p:spPr>
            <a:xfrm>
              <a:off x="627321" y="1769217"/>
              <a:ext cx="2573079" cy="415498"/>
            </a:xfrm>
            <a:prstGeom prst="rect">
              <a:avLst/>
            </a:prstGeom>
            <a:noFill/>
          </p:spPr>
          <p:txBody>
            <a:bodyPr wrap="square" lIns="0" tIns="0" rIns="0" bIns="0" rtlCol="0">
              <a:spAutoFit/>
            </a:bodyPr>
            <a:lstStyle/>
            <a:p>
              <a:r>
                <a:rPr lang="en-US" sz="900" dirty="0"/>
                <a:t>What did we seem to struggle with in this tabletop exercise? What might be our areas for improvement? </a:t>
              </a:r>
            </a:p>
          </p:txBody>
        </p:sp>
      </p:grpSp>
      <p:grpSp>
        <p:nvGrpSpPr>
          <p:cNvPr id="20" name="Group 19">
            <a:extLst>
              <a:ext uri="{FF2B5EF4-FFF2-40B4-BE49-F238E27FC236}">
                <a16:creationId xmlns:a16="http://schemas.microsoft.com/office/drawing/2014/main" id="{7B8BE144-F254-487A-B9D2-44162FEDE0C1}"/>
              </a:ext>
            </a:extLst>
          </p:cNvPr>
          <p:cNvGrpSpPr/>
          <p:nvPr/>
        </p:nvGrpSpPr>
        <p:grpSpPr>
          <a:xfrm>
            <a:off x="277813" y="2776483"/>
            <a:ext cx="2922588" cy="276999"/>
            <a:chOff x="277813" y="2506418"/>
            <a:chExt cx="2922588" cy="276999"/>
          </a:xfrm>
        </p:grpSpPr>
        <p:sp>
          <p:nvSpPr>
            <p:cNvPr id="9" name="Oval 8">
              <a:extLst>
                <a:ext uri="{FF2B5EF4-FFF2-40B4-BE49-F238E27FC236}">
                  <a16:creationId xmlns:a16="http://schemas.microsoft.com/office/drawing/2014/main" id="{8A27B537-A843-4F34-B32D-D957DDAC6BED}"/>
                </a:ext>
              </a:extLst>
            </p:cNvPr>
            <p:cNvSpPr/>
            <p:nvPr/>
          </p:nvSpPr>
          <p:spPr bwMode="gray">
            <a:xfrm>
              <a:off x="277813" y="2525346"/>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3</a:t>
              </a:r>
            </a:p>
          </p:txBody>
        </p:sp>
        <p:sp>
          <p:nvSpPr>
            <p:cNvPr id="16" name="TextBox 15">
              <a:extLst>
                <a:ext uri="{FF2B5EF4-FFF2-40B4-BE49-F238E27FC236}">
                  <a16:creationId xmlns:a16="http://schemas.microsoft.com/office/drawing/2014/main" id="{D71B7A14-8D3C-408D-942D-2FF432A2A7C2}"/>
                </a:ext>
              </a:extLst>
            </p:cNvPr>
            <p:cNvSpPr txBox="1"/>
            <p:nvPr/>
          </p:nvSpPr>
          <p:spPr>
            <a:xfrm>
              <a:off x="627321" y="2506418"/>
              <a:ext cx="2573080" cy="276999"/>
            </a:xfrm>
            <a:prstGeom prst="rect">
              <a:avLst/>
            </a:prstGeom>
            <a:noFill/>
          </p:spPr>
          <p:txBody>
            <a:bodyPr wrap="square" lIns="0" tIns="0" rIns="0" bIns="0" rtlCol="0">
              <a:spAutoFit/>
            </a:bodyPr>
            <a:lstStyle/>
            <a:p>
              <a:r>
                <a:rPr lang="en-US" sz="900" dirty="0"/>
                <a:t>What were the biggest discrepancies in our expectations or understandings?</a:t>
              </a:r>
            </a:p>
          </p:txBody>
        </p:sp>
      </p:grpSp>
      <p:grpSp>
        <p:nvGrpSpPr>
          <p:cNvPr id="19" name="Group 18">
            <a:extLst>
              <a:ext uri="{FF2B5EF4-FFF2-40B4-BE49-F238E27FC236}">
                <a16:creationId xmlns:a16="http://schemas.microsoft.com/office/drawing/2014/main" id="{5D6EFDE6-9D37-4837-9406-27DB00F3C1F0}"/>
              </a:ext>
            </a:extLst>
          </p:cNvPr>
          <p:cNvGrpSpPr/>
          <p:nvPr/>
        </p:nvGrpSpPr>
        <p:grpSpPr>
          <a:xfrm>
            <a:off x="277814" y="3658179"/>
            <a:ext cx="2922587" cy="276999"/>
            <a:chOff x="277813" y="3217286"/>
            <a:chExt cx="2922587" cy="276999"/>
          </a:xfrm>
        </p:grpSpPr>
        <p:sp>
          <p:nvSpPr>
            <p:cNvPr id="10" name="Oval 9">
              <a:extLst>
                <a:ext uri="{FF2B5EF4-FFF2-40B4-BE49-F238E27FC236}">
                  <a16:creationId xmlns:a16="http://schemas.microsoft.com/office/drawing/2014/main" id="{1BE71093-24BE-4257-999F-987A84896153}"/>
                </a:ext>
              </a:extLst>
            </p:cNvPr>
            <p:cNvSpPr/>
            <p:nvPr/>
          </p:nvSpPr>
          <p:spPr bwMode="gray">
            <a:xfrm>
              <a:off x="277813" y="3251322"/>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4</a:t>
              </a:r>
            </a:p>
          </p:txBody>
        </p:sp>
        <p:sp>
          <p:nvSpPr>
            <p:cNvPr id="17" name="TextBox 16">
              <a:extLst>
                <a:ext uri="{FF2B5EF4-FFF2-40B4-BE49-F238E27FC236}">
                  <a16:creationId xmlns:a16="http://schemas.microsoft.com/office/drawing/2014/main" id="{D84056EC-321B-49DC-BCAF-23A454903751}"/>
                </a:ext>
              </a:extLst>
            </p:cNvPr>
            <p:cNvSpPr txBox="1"/>
            <p:nvPr/>
          </p:nvSpPr>
          <p:spPr>
            <a:xfrm>
              <a:off x="627320" y="3217286"/>
              <a:ext cx="2573080" cy="276999"/>
            </a:xfrm>
            <a:prstGeom prst="rect">
              <a:avLst/>
            </a:prstGeom>
            <a:noFill/>
          </p:spPr>
          <p:txBody>
            <a:bodyPr wrap="square" lIns="0" tIns="0" rIns="0" bIns="0" rtlCol="0">
              <a:spAutoFit/>
            </a:bodyPr>
            <a:lstStyle/>
            <a:p>
              <a:r>
                <a:rPr lang="en-US" sz="900" dirty="0"/>
                <a:t>What other perspectives were missing that should be included going forward?</a:t>
              </a:r>
            </a:p>
          </p:txBody>
        </p:sp>
      </p:grpSp>
      <p:sp>
        <p:nvSpPr>
          <p:cNvPr id="23" name="Text Placeholder 1">
            <a:extLst>
              <a:ext uri="{FF2B5EF4-FFF2-40B4-BE49-F238E27FC236}">
                <a16:creationId xmlns:a16="http://schemas.microsoft.com/office/drawing/2014/main" id="{F757E90A-4B56-480E-B902-D0DDD27761FA}"/>
              </a:ext>
            </a:extLst>
          </p:cNvPr>
          <p:cNvSpPr txBox="1">
            <a:spLocks/>
          </p:cNvSpPr>
          <p:nvPr/>
        </p:nvSpPr>
        <p:spPr bwMode="gray">
          <a:xfrm>
            <a:off x="3338622" y="1397894"/>
            <a:ext cx="2784365" cy="2330895"/>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6"/>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Conducting a “Hot Wash” Debrief</a:t>
            </a:r>
          </a:p>
          <a:p>
            <a:pPr marL="171450" indent="-171450"/>
            <a:r>
              <a:rPr lang="en-US" dirty="0"/>
              <a:t>In a “round robin” format, allow every participant to share few minutes of thoughts, asking participants not to repeat one another.</a:t>
            </a:r>
          </a:p>
          <a:p>
            <a:pPr marL="171450" indent="-171450"/>
            <a:r>
              <a:rPr lang="en-US" dirty="0"/>
              <a:t>Once every participant has spoken, ask the facilitator and observer to share notes. </a:t>
            </a:r>
          </a:p>
          <a:p>
            <a:pPr marL="171450" indent="-171450"/>
            <a:r>
              <a:rPr lang="en-US" dirty="0"/>
              <a:t>Finally, time permitting, begin to identify specific shortcomings worth addressing (next slide). </a:t>
            </a:r>
          </a:p>
          <a:p>
            <a:pPr marL="0" lvl="0" indent="0">
              <a:buSzTx/>
              <a:buNone/>
              <a:defRPr/>
            </a:pPr>
            <a:endParaRPr lang="en-US" dirty="0"/>
          </a:p>
        </p:txBody>
      </p:sp>
      <p:grpSp>
        <p:nvGrpSpPr>
          <p:cNvPr id="24" name="Group 23">
            <a:extLst>
              <a:ext uri="{FF2B5EF4-FFF2-40B4-BE49-F238E27FC236}">
                <a16:creationId xmlns:a16="http://schemas.microsoft.com/office/drawing/2014/main" id="{7A63D5ED-B730-43DF-ADDF-C6F39E727CD6}"/>
              </a:ext>
            </a:extLst>
          </p:cNvPr>
          <p:cNvGrpSpPr/>
          <p:nvPr/>
        </p:nvGrpSpPr>
        <p:grpSpPr>
          <a:xfrm>
            <a:off x="5851316" y="1397894"/>
            <a:ext cx="271672" cy="181522"/>
            <a:chOff x="2466467" y="1795635"/>
            <a:chExt cx="271672" cy="181522"/>
          </a:xfrm>
        </p:grpSpPr>
        <p:sp>
          <p:nvSpPr>
            <p:cNvPr id="25" name="Rectangle 24">
              <a:extLst>
                <a:ext uri="{FF2B5EF4-FFF2-40B4-BE49-F238E27FC236}">
                  <a16:creationId xmlns:a16="http://schemas.microsoft.com/office/drawing/2014/main" id="{A2B4EDB1-9987-494A-8395-1E0E12113B3C}"/>
                </a:ext>
                <a:ext uri="{C183D7F6-B498-43B3-948B-1728B52AA6E4}">
                  <adec:decorative xmlns:adec="http://schemas.microsoft.com/office/drawing/2017/decorative" val="1"/>
                </a:ext>
              </a:extLst>
            </p:cNvPr>
            <p:cNvSpPr/>
            <p:nvPr/>
          </p:nvSpPr>
          <p:spPr bwMode="gray">
            <a:xfrm>
              <a:off x="2466467" y="1795635"/>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Round Same Side Corner Rectangle 53">
              <a:extLst>
                <a:ext uri="{FF2B5EF4-FFF2-40B4-BE49-F238E27FC236}">
                  <a16:creationId xmlns:a16="http://schemas.microsoft.com/office/drawing/2014/main" id="{5901B500-DF6A-4415-8694-29C7A3C305C7}"/>
                </a:ext>
                <a:ext uri="{C183D7F6-B498-43B3-948B-1728B52AA6E4}">
                  <adec:decorative xmlns:adec="http://schemas.microsoft.com/office/drawing/2017/decorative" val="1"/>
                </a:ext>
              </a:extLst>
            </p:cNvPr>
            <p:cNvSpPr/>
            <p:nvPr/>
          </p:nvSpPr>
          <p:spPr bwMode="gray">
            <a:xfrm rot="10800000">
              <a:off x="2466467" y="1795635"/>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L-Shape 26">
              <a:extLst>
                <a:ext uri="{FF2B5EF4-FFF2-40B4-BE49-F238E27FC236}">
                  <a16:creationId xmlns:a16="http://schemas.microsoft.com/office/drawing/2014/main" id="{39A197F6-7E1F-41D4-9733-7CAE41604662}"/>
                </a:ext>
                <a:ext uri="{C183D7F6-B498-43B3-948B-1728B52AA6E4}">
                  <adec:decorative xmlns:adec="http://schemas.microsoft.com/office/drawing/2017/decorative" val="1"/>
                </a:ext>
              </a:extLst>
            </p:cNvPr>
            <p:cNvSpPr/>
            <p:nvPr/>
          </p:nvSpPr>
          <p:spPr bwMode="gray">
            <a:xfrm rot="18900000">
              <a:off x="2501631" y="1837853"/>
              <a:ext cx="143443" cy="73274"/>
            </a:xfrm>
            <a:prstGeom prst="corner">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rPr>
                <a:t> </a:t>
              </a:r>
            </a:p>
          </p:txBody>
        </p:sp>
      </p:grpSp>
    </p:spTree>
    <p:extLst>
      <p:ext uri="{BB962C8B-B14F-4D97-AF65-F5344CB8AC3E}">
        <p14:creationId xmlns:p14="http://schemas.microsoft.com/office/powerpoint/2010/main" val="78438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E62777-62F5-4B8F-BE32-606F772402EA}"/>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3F84C672-9D84-49D7-9A8D-E022662EC72E}"/>
              </a:ext>
            </a:extLst>
          </p:cNvPr>
          <p:cNvSpPr>
            <a:spLocks noGrp="1"/>
          </p:cNvSpPr>
          <p:nvPr>
            <p:ph type="title"/>
          </p:nvPr>
        </p:nvSpPr>
        <p:spPr/>
        <p:txBody>
          <a:bodyPr/>
          <a:lstStyle/>
          <a:p>
            <a:r>
              <a:rPr lang="en-US" dirty="0"/>
              <a:t>Crafting an After-Action Report </a:t>
            </a:r>
          </a:p>
        </p:txBody>
      </p:sp>
      <p:sp>
        <p:nvSpPr>
          <p:cNvPr id="4" name="Text Placeholder 3">
            <a:extLst>
              <a:ext uri="{FF2B5EF4-FFF2-40B4-BE49-F238E27FC236}">
                <a16:creationId xmlns:a16="http://schemas.microsoft.com/office/drawing/2014/main" id="{973B9E6A-FC29-40F2-B071-316E390EBB45}"/>
              </a:ext>
            </a:extLst>
          </p:cNvPr>
          <p:cNvSpPr>
            <a:spLocks noGrp="1"/>
          </p:cNvSpPr>
          <p:nvPr>
            <p:ph type="body" sz="quarter" idx="15"/>
          </p:nvPr>
        </p:nvSpPr>
        <p:spPr/>
        <p:txBody>
          <a:bodyPr/>
          <a:lstStyle/>
          <a:p>
            <a:r>
              <a:rPr lang="en-US" dirty="0"/>
              <a:t>Identifying Concrete Next Steps after the Debrief</a:t>
            </a:r>
          </a:p>
        </p:txBody>
      </p:sp>
      <p:sp>
        <p:nvSpPr>
          <p:cNvPr id="5" name="Text Placeholder 4">
            <a:extLst>
              <a:ext uri="{FF2B5EF4-FFF2-40B4-BE49-F238E27FC236}">
                <a16:creationId xmlns:a16="http://schemas.microsoft.com/office/drawing/2014/main" id="{638FF769-9962-4583-A540-6F1A448CC3F4}"/>
              </a:ext>
            </a:extLst>
          </p:cNvPr>
          <p:cNvSpPr>
            <a:spLocks noGrp="1"/>
          </p:cNvSpPr>
          <p:nvPr>
            <p:ph type="body" sz="quarter" idx="19"/>
          </p:nvPr>
        </p:nvSpPr>
        <p:spPr>
          <a:xfrm>
            <a:off x="0" y="4252501"/>
            <a:ext cx="2990850" cy="382156"/>
          </a:xfrm>
        </p:spPr>
        <p:txBody>
          <a:bodyPr/>
          <a:lstStyle/>
          <a:p>
            <a:r>
              <a:rPr lang="en-US" sz="400" dirty="0"/>
              <a:t>For priority, use 3=most urgent, 2=important and time-sensitive, and 1=relevant and would be helpful, but not urgent. Higher priority deficiencies could be those that most impact our educational and research missions, most endanger the health and safety of our community, or most violate regulations and laws. Lower priority deficiencies would be those that merely seek to confirm to best practices or industry standards or that would enhance the quality of the response.</a:t>
            </a:r>
          </a:p>
          <a:p>
            <a:endParaRPr lang="en-US" sz="400" dirty="0"/>
          </a:p>
        </p:txBody>
      </p:sp>
      <p:sp>
        <p:nvSpPr>
          <p:cNvPr id="6" name="Text Placeholder 5">
            <a:extLst>
              <a:ext uri="{FF2B5EF4-FFF2-40B4-BE49-F238E27FC236}">
                <a16:creationId xmlns:a16="http://schemas.microsoft.com/office/drawing/2014/main" id="{CA4AB156-0C01-4CE7-937A-D740F181F582}"/>
              </a:ext>
            </a:extLst>
          </p:cNvPr>
          <p:cNvSpPr>
            <a:spLocks noGrp="1"/>
          </p:cNvSpPr>
          <p:nvPr>
            <p:ph type="body" sz="quarter" idx="18"/>
          </p:nvPr>
        </p:nvSpPr>
        <p:spPr/>
        <p:txBody>
          <a:bodyPr/>
          <a:lstStyle/>
          <a:p>
            <a:endParaRPr lang="en-US"/>
          </a:p>
        </p:txBody>
      </p:sp>
      <p:pic>
        <p:nvPicPr>
          <p:cNvPr id="20" name="Picture 19">
            <a:extLst>
              <a:ext uri="{FF2B5EF4-FFF2-40B4-BE49-F238E27FC236}">
                <a16:creationId xmlns:a16="http://schemas.microsoft.com/office/drawing/2014/main" id="{1999B0AE-D1CF-4358-81D1-91F2B2E371E1}"/>
              </a:ext>
            </a:extLst>
          </p:cNvPr>
          <p:cNvPicPr>
            <a:picLocks noChangeAspect="1"/>
          </p:cNvPicPr>
          <p:nvPr/>
        </p:nvPicPr>
        <p:blipFill>
          <a:blip r:embed="rId3"/>
          <a:stretch>
            <a:fillRect/>
          </a:stretch>
        </p:blipFill>
        <p:spPr>
          <a:xfrm>
            <a:off x="1050585" y="1832862"/>
            <a:ext cx="1764298" cy="2285999"/>
          </a:xfrm>
          <a:prstGeom prst="rect">
            <a:avLst/>
          </a:prstGeom>
          <a:ln>
            <a:solidFill>
              <a:schemeClr val="accent1"/>
            </a:solidFill>
          </a:ln>
        </p:spPr>
      </p:pic>
      <p:sp>
        <p:nvSpPr>
          <p:cNvPr id="12" name="Text Placeholder 1">
            <a:extLst>
              <a:ext uri="{FF2B5EF4-FFF2-40B4-BE49-F238E27FC236}">
                <a16:creationId xmlns:a16="http://schemas.microsoft.com/office/drawing/2014/main" id="{D1E964DA-567D-4E9F-B87A-7D891F13EB66}"/>
              </a:ext>
            </a:extLst>
          </p:cNvPr>
          <p:cNvSpPr txBox="1">
            <a:spLocks/>
          </p:cNvSpPr>
          <p:nvPr/>
        </p:nvSpPr>
        <p:spPr bwMode="gray">
          <a:xfrm>
            <a:off x="3338622" y="1397894"/>
            <a:ext cx="2784365" cy="2133405"/>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6"/>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Benefits of Creating an </a:t>
            </a:r>
            <a:br>
              <a:rPr lang="en-US" sz="1000" b="1" dirty="0"/>
            </a:br>
            <a:r>
              <a:rPr lang="en-US" sz="1000" b="1" dirty="0"/>
              <a:t>After-Action Report</a:t>
            </a:r>
          </a:p>
          <a:p>
            <a:pPr marL="117475" lvl="0" indent="-117475"/>
            <a:r>
              <a:rPr lang="en-US" dirty="0"/>
              <a:t>Outline vulnerabilities in existing policies and practices</a:t>
            </a:r>
          </a:p>
          <a:p>
            <a:pPr marL="117475" lvl="0" indent="-117475"/>
            <a:r>
              <a:rPr lang="en-US" dirty="0"/>
              <a:t>Highlight areas for improvement</a:t>
            </a:r>
          </a:p>
          <a:p>
            <a:pPr marL="117475" lvl="0" indent="-117475">
              <a:buSzTx/>
              <a:defRPr/>
            </a:pPr>
            <a:r>
              <a:rPr lang="en-US" dirty="0"/>
              <a:t>Articulate concrete next steps, and track progress as a team</a:t>
            </a:r>
          </a:p>
          <a:p>
            <a:pPr marL="0" lvl="0" indent="0">
              <a:buSzTx/>
              <a:buNone/>
              <a:defRPr/>
            </a:pPr>
            <a:endParaRPr lang="en-US" dirty="0"/>
          </a:p>
          <a:p>
            <a:pPr marL="0" lvl="0" indent="0">
              <a:buSzTx/>
              <a:buNone/>
              <a:defRPr/>
            </a:pPr>
            <a:r>
              <a:rPr lang="en-US" b="1" dirty="0"/>
              <a:t>Access the After-Action Report Template </a:t>
            </a:r>
            <a:r>
              <a:rPr lang="en-US" b="1" dirty="0">
                <a:hlinkClick r:id="rId4"/>
              </a:rPr>
              <a:t>Here</a:t>
            </a:r>
            <a:endParaRPr lang="en-US" b="1" dirty="0"/>
          </a:p>
        </p:txBody>
      </p:sp>
      <p:pic>
        <p:nvPicPr>
          <p:cNvPr id="8" name="Picture 7">
            <a:extLst>
              <a:ext uri="{FF2B5EF4-FFF2-40B4-BE49-F238E27FC236}">
                <a16:creationId xmlns:a16="http://schemas.microsoft.com/office/drawing/2014/main" id="{4A6E49C2-2496-4C1D-9A7F-616B90785295}"/>
              </a:ext>
            </a:extLst>
          </p:cNvPr>
          <p:cNvPicPr>
            <a:picLocks noChangeAspect="1"/>
          </p:cNvPicPr>
          <p:nvPr/>
        </p:nvPicPr>
        <p:blipFill>
          <a:blip r:embed="rId5"/>
          <a:stretch>
            <a:fillRect/>
          </a:stretch>
        </p:blipFill>
        <p:spPr>
          <a:xfrm>
            <a:off x="277811" y="1384206"/>
            <a:ext cx="1766713" cy="2299688"/>
          </a:xfrm>
          <a:prstGeom prst="rect">
            <a:avLst/>
          </a:prstGeom>
          <a:ln>
            <a:solidFill>
              <a:schemeClr val="accent1"/>
            </a:solidFill>
          </a:ln>
        </p:spPr>
      </p:pic>
      <p:grpSp>
        <p:nvGrpSpPr>
          <p:cNvPr id="13" name="Group 12">
            <a:extLst>
              <a:ext uri="{FF2B5EF4-FFF2-40B4-BE49-F238E27FC236}">
                <a16:creationId xmlns:a16="http://schemas.microsoft.com/office/drawing/2014/main" id="{EB5BE62F-8FCB-499E-82FF-6A3E9229B200}"/>
              </a:ext>
            </a:extLst>
          </p:cNvPr>
          <p:cNvGrpSpPr/>
          <p:nvPr/>
        </p:nvGrpSpPr>
        <p:grpSpPr>
          <a:xfrm>
            <a:off x="5851316" y="1397894"/>
            <a:ext cx="271672" cy="181522"/>
            <a:chOff x="2466467" y="2671179"/>
            <a:chExt cx="271672" cy="181522"/>
          </a:xfrm>
        </p:grpSpPr>
        <p:sp>
          <p:nvSpPr>
            <p:cNvPr id="14" name="Rectangle 13">
              <a:extLst>
                <a:ext uri="{FF2B5EF4-FFF2-40B4-BE49-F238E27FC236}">
                  <a16:creationId xmlns:a16="http://schemas.microsoft.com/office/drawing/2014/main" id="{BEF26131-1BB3-4F61-9CDF-EE90CD8FF161}"/>
                </a:ext>
                <a:ext uri="{C183D7F6-B498-43B3-948B-1728B52AA6E4}">
                  <adec:decorative xmlns:adec="http://schemas.microsoft.com/office/drawing/2017/decorative" val="1"/>
                </a:ext>
              </a:extLst>
            </p:cNvPr>
            <p:cNvSpPr/>
            <p:nvPr/>
          </p:nvSpPr>
          <p:spPr bwMode="gray">
            <a:xfrm>
              <a:off x="2466467" y="267117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Round Same Side Corner Rectangle 76">
              <a:extLst>
                <a:ext uri="{FF2B5EF4-FFF2-40B4-BE49-F238E27FC236}">
                  <a16:creationId xmlns:a16="http://schemas.microsoft.com/office/drawing/2014/main" id="{06EFD637-0473-4A48-BC03-9ADFB920AE38}"/>
                </a:ext>
                <a:ext uri="{C183D7F6-B498-43B3-948B-1728B52AA6E4}">
                  <adec:decorative xmlns:adec="http://schemas.microsoft.com/office/drawing/2017/decorative" val="1"/>
                </a:ext>
              </a:extLst>
            </p:cNvPr>
            <p:cNvSpPr/>
            <p:nvPr/>
          </p:nvSpPr>
          <p:spPr bwMode="gray">
            <a:xfrm rot="10800000">
              <a:off x="2466467" y="2671179"/>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16" name="Group 15">
              <a:extLst>
                <a:ext uri="{FF2B5EF4-FFF2-40B4-BE49-F238E27FC236}">
                  <a16:creationId xmlns:a16="http://schemas.microsoft.com/office/drawing/2014/main" id="{2E4CB440-A8C7-41AE-AA50-CAB7A0450227}"/>
                </a:ext>
                <a:ext uri="{C183D7F6-B498-43B3-948B-1728B52AA6E4}">
                  <adec:decorative xmlns:adec="http://schemas.microsoft.com/office/drawing/2017/decorative" val="1"/>
                </a:ext>
              </a:extLst>
            </p:cNvPr>
            <p:cNvGrpSpPr/>
            <p:nvPr/>
          </p:nvGrpSpPr>
          <p:grpSpPr>
            <a:xfrm>
              <a:off x="2499937" y="2708167"/>
              <a:ext cx="146831" cy="107544"/>
              <a:chOff x="2504868" y="2700738"/>
              <a:chExt cx="146831" cy="107544"/>
            </a:xfrm>
          </p:grpSpPr>
          <p:sp>
            <p:nvSpPr>
              <p:cNvPr id="17" name="Rectangle 16">
                <a:extLst>
                  <a:ext uri="{FF2B5EF4-FFF2-40B4-BE49-F238E27FC236}">
                    <a16:creationId xmlns:a16="http://schemas.microsoft.com/office/drawing/2014/main" id="{28189522-0C7E-442C-A60E-1A43E4A4D1F3}"/>
                  </a:ext>
                </a:extLst>
              </p:cNvPr>
              <p:cNvSpPr/>
              <p:nvPr/>
            </p:nvSpPr>
            <p:spPr bwMode="gray">
              <a:xfrm>
                <a:off x="2504868" y="2780850"/>
                <a:ext cx="731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E05B2A49-C826-4A25-ADB1-F1673EF362C5}"/>
                  </a:ext>
                </a:extLst>
              </p:cNvPr>
              <p:cNvSpPr/>
              <p:nvPr/>
            </p:nvSpPr>
            <p:spPr bwMode="gray">
              <a:xfrm>
                <a:off x="2541707" y="2740794"/>
                <a:ext cx="731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1659588B-262A-418E-925D-E558627EF053}"/>
                  </a:ext>
                </a:extLst>
              </p:cNvPr>
              <p:cNvSpPr/>
              <p:nvPr/>
            </p:nvSpPr>
            <p:spPr bwMode="gray">
              <a:xfrm>
                <a:off x="2578547" y="2700738"/>
                <a:ext cx="731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394163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0757-AFB6-49C0-B6EE-4C41A8D13B10}"/>
              </a:ext>
            </a:extLst>
          </p:cNvPr>
          <p:cNvSpPr>
            <a:spLocks noGrp="1"/>
          </p:cNvSpPr>
          <p:nvPr>
            <p:ph type="title"/>
          </p:nvPr>
        </p:nvSpPr>
        <p:spPr/>
        <p:txBody>
          <a:bodyPr/>
          <a:lstStyle/>
          <a:p>
            <a:r>
              <a:rPr lang="en-US" dirty="0"/>
              <a:t>1</a:t>
            </a:r>
          </a:p>
        </p:txBody>
      </p:sp>
      <p:sp>
        <p:nvSpPr>
          <p:cNvPr id="3" name="Text Placeholder 2">
            <a:extLst>
              <a:ext uri="{FF2B5EF4-FFF2-40B4-BE49-F238E27FC236}">
                <a16:creationId xmlns:a16="http://schemas.microsoft.com/office/drawing/2014/main" id="{8CBA4033-F789-4DBC-B770-FBA32F67C156}"/>
              </a:ext>
            </a:extLst>
          </p:cNvPr>
          <p:cNvSpPr>
            <a:spLocks noGrp="1"/>
          </p:cNvSpPr>
          <p:nvPr>
            <p:ph type="body" sz="quarter" idx="13"/>
          </p:nvPr>
        </p:nvSpPr>
        <p:spPr>
          <a:xfrm>
            <a:off x="1363152" y="1130780"/>
            <a:ext cx="3749040" cy="246221"/>
          </a:xfrm>
        </p:spPr>
        <p:txBody>
          <a:bodyPr/>
          <a:lstStyle/>
          <a:p>
            <a:r>
              <a:rPr lang="en-US" dirty="0"/>
              <a:t>Why Conduct a Tabletop Exercise? </a:t>
            </a:r>
          </a:p>
        </p:txBody>
      </p:sp>
      <p:sp>
        <p:nvSpPr>
          <p:cNvPr id="4" name="Text Placeholder 3">
            <a:extLst>
              <a:ext uri="{FF2B5EF4-FFF2-40B4-BE49-F238E27FC236}">
                <a16:creationId xmlns:a16="http://schemas.microsoft.com/office/drawing/2014/main" id="{5EBB8D5A-9968-4683-924C-A4396808B512}"/>
              </a:ext>
            </a:extLst>
          </p:cNvPr>
          <p:cNvSpPr>
            <a:spLocks noGrp="1"/>
          </p:cNvSpPr>
          <p:nvPr>
            <p:ph type="body" sz="quarter" idx="17"/>
          </p:nvPr>
        </p:nvSpPr>
        <p:spPr/>
        <p:txBody>
          <a:bodyPr/>
          <a:lstStyle/>
          <a:p>
            <a:r>
              <a:rPr lang="en-US" dirty="0"/>
              <a:t>2</a:t>
            </a:r>
          </a:p>
        </p:txBody>
      </p:sp>
      <p:sp>
        <p:nvSpPr>
          <p:cNvPr id="5" name="Text Placeholder 4">
            <a:extLst>
              <a:ext uri="{FF2B5EF4-FFF2-40B4-BE49-F238E27FC236}">
                <a16:creationId xmlns:a16="http://schemas.microsoft.com/office/drawing/2014/main" id="{F7DFC682-25D4-4CE9-BD6F-56E8D8D75295}"/>
              </a:ext>
            </a:extLst>
          </p:cNvPr>
          <p:cNvSpPr>
            <a:spLocks noGrp="1"/>
          </p:cNvSpPr>
          <p:nvPr>
            <p:ph type="body" sz="quarter" idx="18"/>
          </p:nvPr>
        </p:nvSpPr>
        <p:spPr>
          <a:xfrm>
            <a:off x="1363152" y="1703081"/>
            <a:ext cx="3749040" cy="276999"/>
          </a:xfrm>
        </p:spPr>
        <p:txBody>
          <a:bodyPr/>
          <a:lstStyle/>
          <a:p>
            <a:r>
              <a:rPr lang="en-US" dirty="0"/>
              <a:t>Guidelines and Ground Rules: Preparing for a Security Incident Response Tabletop Exercise </a:t>
            </a:r>
          </a:p>
        </p:txBody>
      </p:sp>
      <p:sp>
        <p:nvSpPr>
          <p:cNvPr id="6" name="Text Placeholder 5">
            <a:extLst>
              <a:ext uri="{FF2B5EF4-FFF2-40B4-BE49-F238E27FC236}">
                <a16:creationId xmlns:a16="http://schemas.microsoft.com/office/drawing/2014/main" id="{7E42C15C-1963-4B6A-94EC-B834EB53DCFC}"/>
              </a:ext>
            </a:extLst>
          </p:cNvPr>
          <p:cNvSpPr>
            <a:spLocks noGrp="1"/>
          </p:cNvSpPr>
          <p:nvPr>
            <p:ph type="body" sz="quarter" idx="19"/>
          </p:nvPr>
        </p:nvSpPr>
        <p:spPr/>
        <p:txBody>
          <a:bodyPr/>
          <a:lstStyle/>
          <a:p>
            <a:r>
              <a:rPr lang="en-US" dirty="0"/>
              <a:t>3</a:t>
            </a:r>
          </a:p>
        </p:txBody>
      </p:sp>
      <p:sp>
        <p:nvSpPr>
          <p:cNvPr id="7" name="Text Placeholder 6">
            <a:extLst>
              <a:ext uri="{FF2B5EF4-FFF2-40B4-BE49-F238E27FC236}">
                <a16:creationId xmlns:a16="http://schemas.microsoft.com/office/drawing/2014/main" id="{B9F06C53-A14A-4686-8CFD-2AAB56700390}"/>
              </a:ext>
            </a:extLst>
          </p:cNvPr>
          <p:cNvSpPr>
            <a:spLocks noGrp="1"/>
          </p:cNvSpPr>
          <p:nvPr>
            <p:ph type="body" sz="quarter" idx="20"/>
          </p:nvPr>
        </p:nvSpPr>
        <p:spPr>
          <a:xfrm>
            <a:off x="1363152" y="2354381"/>
            <a:ext cx="3749040" cy="138499"/>
          </a:xfrm>
        </p:spPr>
        <p:txBody>
          <a:bodyPr/>
          <a:lstStyle/>
          <a:p>
            <a:r>
              <a:rPr lang="en-US" dirty="0"/>
              <a:t>Incident Response Prompt and Scenarios</a:t>
            </a:r>
          </a:p>
        </p:txBody>
      </p:sp>
      <p:sp>
        <p:nvSpPr>
          <p:cNvPr id="8" name="Text Placeholder 7">
            <a:extLst>
              <a:ext uri="{FF2B5EF4-FFF2-40B4-BE49-F238E27FC236}">
                <a16:creationId xmlns:a16="http://schemas.microsoft.com/office/drawing/2014/main" id="{2B3287F4-B47A-46CD-B4C7-77E83B3095C4}"/>
              </a:ext>
            </a:extLst>
          </p:cNvPr>
          <p:cNvSpPr>
            <a:spLocks noGrp="1"/>
          </p:cNvSpPr>
          <p:nvPr>
            <p:ph type="body" sz="quarter" idx="21"/>
          </p:nvPr>
        </p:nvSpPr>
        <p:spPr/>
        <p:txBody>
          <a:bodyPr/>
          <a:lstStyle/>
          <a:p>
            <a:r>
              <a:rPr lang="en-US" dirty="0"/>
              <a:t>4</a:t>
            </a:r>
          </a:p>
        </p:txBody>
      </p:sp>
      <p:sp>
        <p:nvSpPr>
          <p:cNvPr id="9" name="Text Placeholder 8">
            <a:extLst>
              <a:ext uri="{FF2B5EF4-FFF2-40B4-BE49-F238E27FC236}">
                <a16:creationId xmlns:a16="http://schemas.microsoft.com/office/drawing/2014/main" id="{90358F0B-B050-4B7C-A509-E17CE97D2476}"/>
              </a:ext>
            </a:extLst>
          </p:cNvPr>
          <p:cNvSpPr>
            <a:spLocks noGrp="1"/>
          </p:cNvSpPr>
          <p:nvPr>
            <p:ph type="body" sz="quarter" idx="22"/>
          </p:nvPr>
        </p:nvSpPr>
        <p:spPr/>
        <p:txBody>
          <a:bodyPr/>
          <a:lstStyle/>
          <a:p>
            <a:r>
              <a:rPr lang="en-US" dirty="0"/>
              <a:t>Discussion: Lessons Learned and “After-Action”</a:t>
            </a:r>
          </a:p>
        </p:txBody>
      </p:sp>
    </p:spTree>
    <p:extLst>
      <p:ext uri="{BB962C8B-B14F-4D97-AF65-F5344CB8AC3E}">
        <p14:creationId xmlns:p14="http://schemas.microsoft.com/office/powerpoint/2010/main" val="175545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Tabletop Exercise?</a:t>
            </a:r>
          </a:p>
        </p:txBody>
      </p:sp>
      <p:sp>
        <p:nvSpPr>
          <p:cNvPr id="24" name="Text Placeholder 1"/>
          <p:cNvSpPr txBox="1">
            <a:spLocks/>
          </p:cNvSpPr>
          <p:nvPr/>
        </p:nvSpPr>
        <p:spPr bwMode="gray">
          <a:xfrm>
            <a:off x="3839966" y="1024312"/>
            <a:ext cx="2103634"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r">
              <a:buNone/>
            </a:pPr>
            <a:r>
              <a:rPr lang="en-US" b="1" dirty="0"/>
              <a:t>Rigorous</a:t>
            </a:r>
          </a:p>
          <a:p>
            <a:pPr marL="0" indent="0" algn="r">
              <a:buNone/>
            </a:pPr>
            <a:r>
              <a:rPr lang="en-US" dirty="0"/>
              <a:t>Allow leaders to assess coordination, communication, and decision-making capabilities</a:t>
            </a:r>
          </a:p>
        </p:txBody>
      </p:sp>
      <p:sp>
        <p:nvSpPr>
          <p:cNvPr id="27" name="Text Placeholder 1"/>
          <p:cNvSpPr txBox="1">
            <a:spLocks/>
          </p:cNvSpPr>
          <p:nvPr/>
        </p:nvSpPr>
        <p:spPr bwMode="gray">
          <a:xfrm>
            <a:off x="425192" y="3889009"/>
            <a:ext cx="2404635"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Cross-Functional</a:t>
            </a:r>
          </a:p>
          <a:p>
            <a:pPr marL="0" indent="0">
              <a:buNone/>
            </a:pPr>
            <a:r>
              <a:rPr lang="en-US" dirty="0"/>
              <a:t>Can include a curated group of relevant stakeholders, from the president’s cabinet to divisional leadership teams</a:t>
            </a:r>
          </a:p>
        </p:txBody>
      </p:sp>
      <p:sp>
        <p:nvSpPr>
          <p:cNvPr id="25" name="Text Placeholder 1"/>
          <p:cNvSpPr txBox="1">
            <a:spLocks/>
          </p:cNvSpPr>
          <p:nvPr/>
        </p:nvSpPr>
        <p:spPr bwMode="gray">
          <a:xfrm>
            <a:off x="425192" y="987264"/>
            <a:ext cx="2329122" cy="4796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Immersive</a:t>
            </a:r>
          </a:p>
          <a:p>
            <a:pPr marL="0" indent="0">
              <a:buNone/>
            </a:pPr>
            <a:r>
              <a:rPr lang="en-US" dirty="0"/>
              <a:t>Provides rich, detailed description of a high-probability incident</a:t>
            </a:r>
          </a:p>
        </p:txBody>
      </p:sp>
      <p:sp>
        <p:nvSpPr>
          <p:cNvPr id="26" name="Text Placeholder 1"/>
          <p:cNvSpPr txBox="1">
            <a:spLocks/>
          </p:cNvSpPr>
          <p:nvPr/>
        </p:nvSpPr>
        <p:spPr bwMode="gray">
          <a:xfrm>
            <a:off x="3839966" y="3889009"/>
            <a:ext cx="2103634"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r">
              <a:buNone/>
            </a:pPr>
            <a:r>
              <a:rPr lang="en-US" b="1" dirty="0"/>
              <a:t>Efficient</a:t>
            </a:r>
          </a:p>
          <a:p>
            <a:pPr marL="0" indent="0" algn="r">
              <a:buNone/>
            </a:pPr>
            <a:r>
              <a:rPr lang="en-US" dirty="0"/>
              <a:t>Requires only a few hours of time and can be completed with existing staff and resources</a:t>
            </a:r>
          </a:p>
        </p:txBody>
      </p:sp>
      <p:grpSp>
        <p:nvGrpSpPr>
          <p:cNvPr id="3" name="Group 2">
            <a:extLst>
              <a:ext uri="{FF2B5EF4-FFF2-40B4-BE49-F238E27FC236}">
                <a16:creationId xmlns:a16="http://schemas.microsoft.com/office/drawing/2014/main" id="{F7ABD763-81EA-4130-A4C1-F9C31EB86753}"/>
              </a:ext>
            </a:extLst>
          </p:cNvPr>
          <p:cNvGrpSpPr/>
          <p:nvPr/>
        </p:nvGrpSpPr>
        <p:grpSpPr>
          <a:xfrm>
            <a:off x="1933371" y="1598657"/>
            <a:ext cx="2286000" cy="2286000"/>
            <a:chOff x="2743398" y="2236591"/>
            <a:chExt cx="914004" cy="916756"/>
          </a:xfrm>
        </p:grpSpPr>
        <p:sp>
          <p:nvSpPr>
            <p:cNvPr id="30" name="Oval 29"/>
            <p:cNvSpPr/>
            <p:nvPr/>
          </p:nvSpPr>
          <p:spPr bwMode="gray">
            <a:xfrm>
              <a:off x="2743398" y="2236591"/>
              <a:ext cx="914004" cy="916756"/>
            </a:xfrm>
            <a:prstGeom prst="ellipse">
              <a:avLst/>
            </a:prstGeom>
            <a:noFill/>
            <a:ln w="12700" cap="rnd">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cxnSpLocks/>
              <a:stCxn id="30" idx="5"/>
            </p:cNvCxnSpPr>
            <p:nvPr/>
          </p:nvCxnSpPr>
          <p:spPr bwMode="gray">
            <a:xfrm>
              <a:off x="3523549" y="3019091"/>
              <a:ext cx="78516" cy="63269"/>
            </a:xfrm>
            <a:prstGeom prst="line">
              <a:avLst/>
            </a:prstGeom>
            <a:noFill/>
            <a:ln w="12700" cap="rnd">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a:cxnSpLocks/>
              <a:endCxn id="30" idx="3"/>
            </p:cNvCxnSpPr>
            <p:nvPr/>
          </p:nvCxnSpPr>
          <p:spPr bwMode="gray">
            <a:xfrm flipV="1">
              <a:off x="2799046" y="3019091"/>
              <a:ext cx="78205" cy="63269"/>
            </a:xfrm>
            <a:prstGeom prst="line">
              <a:avLst/>
            </a:prstGeom>
            <a:noFill/>
            <a:ln w="12700" cap="rnd">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a:cxnSpLocks/>
              <a:stCxn id="30" idx="7"/>
            </p:cNvCxnSpPr>
            <p:nvPr/>
          </p:nvCxnSpPr>
          <p:spPr bwMode="gray">
            <a:xfrm flipV="1">
              <a:off x="3523549" y="2298132"/>
              <a:ext cx="78164" cy="72715"/>
            </a:xfrm>
            <a:prstGeom prst="line">
              <a:avLst/>
            </a:prstGeom>
            <a:noFill/>
            <a:ln w="12700" cap="rnd">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bwMode="gray">
            <a:xfrm rot="2700000">
              <a:off x="2802823" y="2329837"/>
              <a:ext cx="91676" cy="0"/>
            </a:xfrm>
            <a:prstGeom prst="line">
              <a:avLst/>
            </a:prstGeom>
            <a:noFill/>
            <a:ln w="12700" cap="rnd">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nvGrpSpPr>
          <p:cNvPr id="4" name="Group 3">
            <a:extLst>
              <a:ext uri="{FF2B5EF4-FFF2-40B4-BE49-F238E27FC236}">
                <a16:creationId xmlns:a16="http://schemas.microsoft.com/office/drawing/2014/main" id="{6BBA2CA7-E0F1-4615-974C-79C6AA35641B}"/>
              </a:ext>
            </a:extLst>
          </p:cNvPr>
          <p:cNvGrpSpPr/>
          <p:nvPr/>
        </p:nvGrpSpPr>
        <p:grpSpPr>
          <a:xfrm>
            <a:off x="2072654" y="2326158"/>
            <a:ext cx="2007434" cy="692497"/>
            <a:chOff x="2450385" y="2444199"/>
            <a:chExt cx="1678071" cy="692497"/>
          </a:xfrm>
        </p:grpSpPr>
        <p:sp>
          <p:nvSpPr>
            <p:cNvPr id="22" name="TextBox 21">
              <a:extLst>
                <a:ext uri="{FF2B5EF4-FFF2-40B4-BE49-F238E27FC236}">
                  <a16:creationId xmlns:a16="http://schemas.microsoft.com/office/drawing/2014/main" id="{EF51179F-67B4-41E0-9158-6B2696B81F63}"/>
                </a:ext>
              </a:extLst>
            </p:cNvPr>
            <p:cNvSpPr txBox="1"/>
            <p:nvPr/>
          </p:nvSpPr>
          <p:spPr>
            <a:xfrm>
              <a:off x="2450385" y="2444199"/>
              <a:ext cx="1678071" cy="692497"/>
            </a:xfrm>
            <a:prstGeom prst="rect">
              <a:avLst/>
            </a:prstGeom>
            <a:noFill/>
          </p:spPr>
          <p:txBody>
            <a:bodyPr wrap="square" lIns="0" tIns="0" rIns="0" bIns="0" rtlCol="0">
              <a:spAutoFit/>
            </a:bodyPr>
            <a:lstStyle/>
            <a:p>
              <a:pPr algn="ctr">
                <a:spcBef>
                  <a:spcPts val="500"/>
                </a:spcBef>
              </a:pPr>
              <a:r>
                <a:rPr lang="en-US" sz="900" b="1" dirty="0"/>
                <a:t>Tabletop Exercise: </a:t>
              </a:r>
              <a:r>
                <a:rPr lang="en-US" sz="900" dirty="0"/>
                <a:t>Team-based simulation activities that allow leaders to practice staff and resource mobilization in response to a short-term incident</a:t>
              </a:r>
              <a:endParaRPr lang="en-US" sz="900" b="1" dirty="0"/>
            </a:p>
          </p:txBody>
        </p:sp>
        <p:cxnSp>
          <p:nvCxnSpPr>
            <p:cNvPr id="23" name="Straight Connector 22">
              <a:extLst>
                <a:ext uri="{FF2B5EF4-FFF2-40B4-BE49-F238E27FC236}">
                  <a16:creationId xmlns:a16="http://schemas.microsoft.com/office/drawing/2014/main" id="{45800C1A-7B7F-42E5-AD5A-138D2D04EC56}"/>
                </a:ext>
              </a:extLst>
            </p:cNvPr>
            <p:cNvCxnSpPr>
              <a:cxnSpLocks/>
            </p:cNvCxnSpPr>
            <p:nvPr/>
          </p:nvCxnSpPr>
          <p:spPr bwMode="gray">
            <a:xfrm>
              <a:off x="2491155" y="2584477"/>
              <a:ext cx="959732" cy="0"/>
            </a:xfrm>
            <a:prstGeom prst="line">
              <a:avLst/>
            </a:prstGeom>
            <a:noFill/>
            <a:ln w="12700" cap="flat" cmpd="sng" algn="ctr">
              <a:solidFill>
                <a:schemeClr val="tx2"/>
              </a:solidFill>
              <a:prstDash val="solid"/>
              <a:miter lim="800000"/>
            </a:ln>
            <a:effectLst/>
          </p:spPr>
        </p:cxnSp>
      </p:grpSp>
    </p:spTree>
    <p:custDataLst>
      <p:tags r:id="rId1"/>
    </p:custDataLst>
    <p:extLst>
      <p:ext uri="{BB962C8B-B14F-4D97-AF65-F5344CB8AC3E}">
        <p14:creationId xmlns:p14="http://schemas.microsoft.com/office/powerpoint/2010/main" val="216332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719963-5E7C-44FB-8B81-76DA4F11B393}"/>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E615C4A9-C584-4797-A664-9A2791A0A4E1}"/>
              </a:ext>
            </a:extLst>
          </p:cNvPr>
          <p:cNvSpPr>
            <a:spLocks noGrp="1"/>
          </p:cNvSpPr>
          <p:nvPr>
            <p:ph type="body" sz="quarter" idx="19"/>
          </p:nvPr>
        </p:nvSpPr>
        <p:spPr>
          <a:xfrm>
            <a:off x="-1" y="4403825"/>
            <a:ext cx="3477659" cy="230832"/>
          </a:xfrm>
        </p:spPr>
        <p:txBody>
          <a:bodyPr/>
          <a:lstStyle/>
          <a:p>
            <a:r>
              <a:rPr lang="en-US" dirty="0"/>
              <a:t>NIST defines a </a:t>
            </a:r>
            <a:r>
              <a:rPr lang="en-US" i="1" dirty="0"/>
              <a:t>data breach </a:t>
            </a:r>
            <a:r>
              <a:rPr lang="en-US" dirty="0"/>
              <a:t>as “An incident that involves sensitive, protected, or confidential information being copied, transmitted, viewed, stolen, or used by an individual unauthorized to do so.”</a:t>
            </a:r>
          </a:p>
        </p:txBody>
      </p:sp>
      <p:sp>
        <p:nvSpPr>
          <p:cNvPr id="6" name="Text Placeholder 5">
            <a:extLst>
              <a:ext uri="{FF2B5EF4-FFF2-40B4-BE49-F238E27FC236}">
                <a16:creationId xmlns:a16="http://schemas.microsoft.com/office/drawing/2014/main" id="{90033E0C-27B8-40F4-8CBE-B676F6EB7AA8}"/>
              </a:ext>
            </a:extLst>
          </p:cNvPr>
          <p:cNvSpPr>
            <a:spLocks noGrp="1"/>
          </p:cNvSpPr>
          <p:nvPr>
            <p:ph type="body" sz="quarter" idx="18"/>
          </p:nvPr>
        </p:nvSpPr>
        <p:spPr>
          <a:xfrm>
            <a:off x="4617530" y="4600545"/>
            <a:ext cx="1783270" cy="206534"/>
          </a:xfrm>
        </p:spPr>
        <p:txBody>
          <a:bodyPr/>
          <a:lstStyle/>
          <a:p>
            <a:r>
              <a:rPr lang="en-US" dirty="0"/>
              <a:t>Source: NIST, “</a:t>
            </a:r>
            <a:r>
              <a:rPr lang="en-US" dirty="0">
                <a:hlinkClick r:id="rId3"/>
              </a:rPr>
              <a:t>Cybersecurity Basics Glossary</a:t>
            </a:r>
            <a:r>
              <a:rPr lang="en-US" dirty="0"/>
              <a:t>”, </a:t>
            </a:r>
            <a:r>
              <a:rPr lang="en-US" i="1" dirty="0"/>
              <a:t>NIST</a:t>
            </a:r>
            <a:r>
              <a:rPr lang="en-US" dirty="0"/>
              <a:t>, February 28, 2019; EAB interviews and analysis.</a:t>
            </a:r>
          </a:p>
        </p:txBody>
      </p:sp>
      <p:grpSp>
        <p:nvGrpSpPr>
          <p:cNvPr id="17" name="Group 16">
            <a:extLst>
              <a:ext uri="{FF2B5EF4-FFF2-40B4-BE49-F238E27FC236}">
                <a16:creationId xmlns:a16="http://schemas.microsoft.com/office/drawing/2014/main" id="{F7EDA2B8-EA85-4285-9B5F-1CCF3BCBEAA8}"/>
              </a:ext>
            </a:extLst>
          </p:cNvPr>
          <p:cNvGrpSpPr/>
          <p:nvPr/>
        </p:nvGrpSpPr>
        <p:grpSpPr>
          <a:xfrm>
            <a:off x="529080" y="990983"/>
            <a:ext cx="5342639" cy="2174404"/>
            <a:chOff x="332088" y="2110150"/>
            <a:chExt cx="2718096" cy="1691636"/>
          </a:xfrm>
        </p:grpSpPr>
        <p:grpSp>
          <p:nvGrpSpPr>
            <p:cNvPr id="18" name="Group 17">
              <a:extLst>
                <a:ext uri="{FF2B5EF4-FFF2-40B4-BE49-F238E27FC236}">
                  <a16:creationId xmlns:a16="http://schemas.microsoft.com/office/drawing/2014/main" id="{BC6A4920-E428-4F57-905F-61BFBA4D5CD1}"/>
                </a:ext>
              </a:extLst>
            </p:cNvPr>
            <p:cNvGrpSpPr/>
            <p:nvPr/>
          </p:nvGrpSpPr>
          <p:grpSpPr>
            <a:xfrm>
              <a:off x="332088" y="2144759"/>
              <a:ext cx="1310915" cy="1657027"/>
              <a:chOff x="1066763" y="2485594"/>
              <a:chExt cx="777405" cy="982658"/>
            </a:xfrm>
          </p:grpSpPr>
          <p:sp>
            <p:nvSpPr>
              <p:cNvPr id="26" name="Rectangle 25">
                <a:extLst>
                  <a:ext uri="{FF2B5EF4-FFF2-40B4-BE49-F238E27FC236}">
                    <a16:creationId xmlns:a16="http://schemas.microsoft.com/office/drawing/2014/main" id="{ACA2DA31-9FE2-41D6-B98E-1AFF5C7AE04D}"/>
                  </a:ext>
                </a:extLst>
              </p:cNvPr>
              <p:cNvSpPr/>
              <p:nvPr/>
            </p:nvSpPr>
            <p:spPr bwMode="gray">
              <a:xfrm>
                <a:off x="1066763" y="2688467"/>
                <a:ext cx="777405" cy="54864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a:extLst>
                  <a:ext uri="{FF2B5EF4-FFF2-40B4-BE49-F238E27FC236}">
                    <a16:creationId xmlns:a16="http://schemas.microsoft.com/office/drawing/2014/main" id="{8DAFF2BA-96CD-43C8-A415-A2F98F62C3BF}"/>
                  </a:ext>
                </a:extLst>
              </p:cNvPr>
              <p:cNvSpPr/>
              <p:nvPr/>
            </p:nvSpPr>
            <p:spPr bwMode="gray">
              <a:xfrm>
                <a:off x="1121869" y="2745953"/>
                <a:ext cx="722299" cy="7222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Isosceles Triangle 27">
                <a:extLst>
                  <a:ext uri="{FF2B5EF4-FFF2-40B4-BE49-F238E27FC236}">
                    <a16:creationId xmlns:a16="http://schemas.microsoft.com/office/drawing/2014/main" id="{BB503316-1B34-4B6D-8BC0-327BD062B006}"/>
                  </a:ext>
                </a:extLst>
              </p:cNvPr>
              <p:cNvSpPr/>
              <p:nvPr/>
            </p:nvSpPr>
            <p:spPr bwMode="gray">
              <a:xfrm>
                <a:off x="1709936" y="2485594"/>
                <a:ext cx="133831" cy="144543"/>
              </a:xfrm>
              <a:prstGeom prst="triangle">
                <a:avLst>
                  <a:gd name="adj" fmla="val 10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9" name="Group 18">
              <a:extLst>
                <a:ext uri="{FF2B5EF4-FFF2-40B4-BE49-F238E27FC236}">
                  <a16:creationId xmlns:a16="http://schemas.microsoft.com/office/drawing/2014/main" id="{17EB84A5-8B47-4864-A0BF-C1B281A30372}"/>
                </a:ext>
              </a:extLst>
            </p:cNvPr>
            <p:cNvGrpSpPr/>
            <p:nvPr/>
          </p:nvGrpSpPr>
          <p:grpSpPr>
            <a:xfrm>
              <a:off x="1739269" y="2110150"/>
              <a:ext cx="1310915" cy="1314929"/>
              <a:chOff x="1949146" y="2462520"/>
              <a:chExt cx="777405" cy="779785"/>
            </a:xfrm>
          </p:grpSpPr>
          <p:sp>
            <p:nvSpPr>
              <p:cNvPr id="23" name="Rectangle 22">
                <a:extLst>
                  <a:ext uri="{FF2B5EF4-FFF2-40B4-BE49-F238E27FC236}">
                    <a16:creationId xmlns:a16="http://schemas.microsoft.com/office/drawing/2014/main" id="{0DE80C89-B41E-46D5-ADA2-86EF5EAA176D}"/>
                  </a:ext>
                </a:extLst>
              </p:cNvPr>
              <p:cNvSpPr/>
              <p:nvPr/>
            </p:nvSpPr>
            <p:spPr bwMode="gray">
              <a:xfrm>
                <a:off x="1949146" y="2462520"/>
                <a:ext cx="777405" cy="54864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4" name="Rectangle 23">
                <a:extLst>
                  <a:ext uri="{FF2B5EF4-FFF2-40B4-BE49-F238E27FC236}">
                    <a16:creationId xmlns:a16="http://schemas.microsoft.com/office/drawing/2014/main" id="{1FB21F7A-A455-4721-848C-498053ECFF3A}"/>
                  </a:ext>
                </a:extLst>
              </p:cNvPr>
              <p:cNvSpPr/>
              <p:nvPr/>
            </p:nvSpPr>
            <p:spPr bwMode="gray">
              <a:xfrm>
                <a:off x="2004252" y="2520006"/>
                <a:ext cx="722299" cy="7222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29" name="TextBox 28">
            <a:extLst>
              <a:ext uri="{FF2B5EF4-FFF2-40B4-BE49-F238E27FC236}">
                <a16:creationId xmlns:a16="http://schemas.microsoft.com/office/drawing/2014/main" id="{6411FF3E-AC3E-4B57-96F5-50D76B9509D2}"/>
              </a:ext>
            </a:extLst>
          </p:cNvPr>
          <p:cNvSpPr txBox="1"/>
          <p:nvPr/>
        </p:nvSpPr>
        <p:spPr>
          <a:xfrm>
            <a:off x="846258" y="1990871"/>
            <a:ext cx="2125541" cy="730969"/>
          </a:xfrm>
          <a:prstGeom prst="rect">
            <a:avLst/>
          </a:prstGeom>
          <a:noFill/>
        </p:spPr>
        <p:txBody>
          <a:bodyPr wrap="square" lIns="0" tIns="0" rIns="0" bIns="0" rtlCol="0">
            <a:spAutoFit/>
          </a:bodyPr>
          <a:lstStyle/>
          <a:p>
            <a:pPr>
              <a:spcBef>
                <a:spcPts val="300"/>
              </a:spcBef>
            </a:pPr>
            <a:r>
              <a:rPr lang="en-US" sz="900" dirty="0"/>
              <a:t>An event where there is </a:t>
            </a:r>
            <a:r>
              <a:rPr lang="en-US" sz="900" b="1" dirty="0"/>
              <a:t>potential for harm </a:t>
            </a:r>
            <a:r>
              <a:rPr lang="en-US" sz="900" dirty="0"/>
              <a:t>to occur</a:t>
            </a:r>
          </a:p>
          <a:p>
            <a:pPr marL="118872" indent="-118872">
              <a:spcBef>
                <a:spcPts val="300"/>
              </a:spcBef>
              <a:buFont typeface="Arial" panose="020B0604020202020204" pitchFamily="34" charset="0"/>
              <a:buChar char="•"/>
            </a:pPr>
            <a:r>
              <a:rPr lang="en-US" sz="900" dirty="0"/>
              <a:t>Ex: User received a phishing message and reported it to the security team</a:t>
            </a:r>
          </a:p>
        </p:txBody>
      </p:sp>
      <p:sp>
        <p:nvSpPr>
          <p:cNvPr id="30" name="TextBox 29">
            <a:extLst>
              <a:ext uri="{FF2B5EF4-FFF2-40B4-BE49-F238E27FC236}">
                <a16:creationId xmlns:a16="http://schemas.microsoft.com/office/drawing/2014/main" id="{45801822-8ADF-4C11-B0B5-2D4EE7DA5FEE}"/>
              </a:ext>
            </a:extLst>
          </p:cNvPr>
          <p:cNvSpPr txBox="1"/>
          <p:nvPr/>
        </p:nvSpPr>
        <p:spPr>
          <a:xfrm>
            <a:off x="3601965" y="1465628"/>
            <a:ext cx="2103822" cy="1046440"/>
          </a:xfrm>
          <a:prstGeom prst="rect">
            <a:avLst/>
          </a:prstGeom>
          <a:noFill/>
        </p:spPr>
        <p:txBody>
          <a:bodyPr wrap="square" lIns="0" tIns="0" rIns="0" bIns="0" rtlCol="0">
            <a:spAutoFit/>
          </a:bodyPr>
          <a:lstStyle/>
          <a:p>
            <a:pPr>
              <a:spcBef>
                <a:spcPts val="300"/>
              </a:spcBef>
            </a:pPr>
            <a:r>
              <a:rPr lang="en-US" sz="900" dirty="0"/>
              <a:t>An event where there is </a:t>
            </a:r>
            <a:r>
              <a:rPr lang="en-US" sz="900" b="1" dirty="0"/>
              <a:t>confirmed harm </a:t>
            </a:r>
          </a:p>
          <a:p>
            <a:pPr marL="118872" indent="-118872">
              <a:spcBef>
                <a:spcPts val="300"/>
              </a:spcBef>
              <a:buFont typeface="Arial" panose="020B0604020202020204" pitchFamily="34" charset="0"/>
              <a:buChar char="•"/>
            </a:pPr>
            <a:r>
              <a:rPr lang="en-US" sz="900" i="1" dirty="0"/>
              <a:t>Not all security incidents rise to the level of security incident </a:t>
            </a:r>
          </a:p>
          <a:p>
            <a:pPr marL="118872" indent="-118872">
              <a:spcBef>
                <a:spcPts val="300"/>
              </a:spcBef>
              <a:buFont typeface="Arial" panose="020B0604020202020204" pitchFamily="34" charset="0"/>
              <a:buChar char="•"/>
            </a:pPr>
            <a:r>
              <a:rPr lang="en-US" sz="900" dirty="0"/>
              <a:t>Ex: User received a phishing message, opened the attached file, and installed ransomware</a:t>
            </a:r>
          </a:p>
        </p:txBody>
      </p:sp>
      <p:sp>
        <p:nvSpPr>
          <p:cNvPr id="20" name="Title 2">
            <a:extLst>
              <a:ext uri="{FF2B5EF4-FFF2-40B4-BE49-F238E27FC236}">
                <a16:creationId xmlns:a16="http://schemas.microsoft.com/office/drawing/2014/main" id="{DF7B1581-771A-4BC8-8C8D-5CC5CB3D61F1}"/>
              </a:ext>
            </a:extLst>
          </p:cNvPr>
          <p:cNvSpPr>
            <a:spLocks noGrp="1"/>
          </p:cNvSpPr>
          <p:nvPr>
            <p:ph type="title"/>
          </p:nvPr>
        </p:nvSpPr>
        <p:spPr>
          <a:xfrm>
            <a:off x="280194" y="309824"/>
            <a:ext cx="5212080" cy="256480"/>
          </a:xfrm>
        </p:spPr>
        <p:txBody>
          <a:bodyPr/>
          <a:lstStyle/>
          <a:p>
            <a:r>
              <a:rPr lang="en-US" dirty="0"/>
              <a:t>What is a Security Incident?</a:t>
            </a:r>
          </a:p>
        </p:txBody>
      </p:sp>
      <p:sp>
        <p:nvSpPr>
          <p:cNvPr id="21" name="Text Placeholder 3">
            <a:extLst>
              <a:ext uri="{FF2B5EF4-FFF2-40B4-BE49-F238E27FC236}">
                <a16:creationId xmlns:a16="http://schemas.microsoft.com/office/drawing/2014/main" id="{20B23EDD-2640-42C1-8448-5B2E6331A4AF}"/>
              </a:ext>
            </a:extLst>
          </p:cNvPr>
          <p:cNvSpPr>
            <a:spLocks noGrp="1"/>
          </p:cNvSpPr>
          <p:nvPr>
            <p:ph type="body" sz="quarter" idx="15"/>
          </p:nvPr>
        </p:nvSpPr>
        <p:spPr>
          <a:xfrm>
            <a:off x="280195" y="657732"/>
            <a:ext cx="5842794" cy="184666"/>
          </a:xfrm>
        </p:spPr>
        <p:txBody>
          <a:bodyPr/>
          <a:lstStyle/>
          <a:p>
            <a:r>
              <a:rPr lang="en-US" dirty="0"/>
              <a:t>Key Cybersecurity Terminology </a:t>
            </a:r>
          </a:p>
        </p:txBody>
      </p:sp>
      <p:sp>
        <p:nvSpPr>
          <p:cNvPr id="34" name="Text Placeholder 1">
            <a:extLst>
              <a:ext uri="{FF2B5EF4-FFF2-40B4-BE49-F238E27FC236}">
                <a16:creationId xmlns:a16="http://schemas.microsoft.com/office/drawing/2014/main" id="{14E27589-34C9-4932-833F-235A83E11B0E}"/>
              </a:ext>
              <a:ext uri="{C183D7F6-B498-43B3-948B-1728B52AA6E4}">
                <adec:decorative xmlns:adec="http://schemas.microsoft.com/office/drawing/2017/decorative" val="1"/>
              </a:ext>
            </a:extLst>
          </p:cNvPr>
          <p:cNvSpPr txBox="1">
            <a:spLocks/>
          </p:cNvSpPr>
          <p:nvPr/>
        </p:nvSpPr>
        <p:spPr bwMode="gray">
          <a:xfrm>
            <a:off x="264446" y="3347955"/>
            <a:ext cx="5858542" cy="1081835"/>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6"/>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endParaRPr lang="en-US" sz="800" i="1" dirty="0"/>
          </a:p>
          <a:p>
            <a:pPr marL="0" indent="0">
              <a:buNone/>
            </a:pPr>
            <a:endParaRPr lang="en-US" sz="800" i="1" dirty="0"/>
          </a:p>
          <a:p>
            <a:pPr marL="0" indent="0">
              <a:buNone/>
            </a:pPr>
            <a:endParaRPr lang="en-US" sz="800" i="1" dirty="0"/>
          </a:p>
          <a:p>
            <a:pPr marL="0" indent="0">
              <a:buNone/>
            </a:pPr>
            <a:endParaRPr lang="en-US" sz="800" i="1" dirty="0"/>
          </a:p>
        </p:txBody>
      </p:sp>
      <p:grpSp>
        <p:nvGrpSpPr>
          <p:cNvPr id="25" name="Group 24">
            <a:extLst>
              <a:ext uri="{FF2B5EF4-FFF2-40B4-BE49-F238E27FC236}">
                <a16:creationId xmlns:a16="http://schemas.microsoft.com/office/drawing/2014/main" id="{D019DA44-7277-4109-9FF1-B58B42C1F174}"/>
              </a:ext>
              <a:ext uri="{C183D7F6-B498-43B3-948B-1728B52AA6E4}">
                <adec:decorative xmlns:adec="http://schemas.microsoft.com/office/drawing/2017/decorative" val="1"/>
              </a:ext>
            </a:extLst>
          </p:cNvPr>
          <p:cNvGrpSpPr/>
          <p:nvPr/>
        </p:nvGrpSpPr>
        <p:grpSpPr>
          <a:xfrm>
            <a:off x="5851316" y="3347955"/>
            <a:ext cx="271672" cy="181522"/>
            <a:chOff x="492836" y="1358941"/>
            <a:chExt cx="271672" cy="181522"/>
          </a:xfrm>
        </p:grpSpPr>
        <p:sp>
          <p:nvSpPr>
            <p:cNvPr id="31" name="Rectangle 30">
              <a:extLst>
                <a:ext uri="{FF2B5EF4-FFF2-40B4-BE49-F238E27FC236}">
                  <a16:creationId xmlns:a16="http://schemas.microsoft.com/office/drawing/2014/main" id="{EA25806C-0306-4297-8173-C19741CB8158}"/>
                </a:ext>
                <a:ext uri="{C183D7F6-B498-43B3-948B-1728B52AA6E4}">
                  <adec:decorative xmlns:adec="http://schemas.microsoft.com/office/drawing/2017/decorative" val="1"/>
                </a:ext>
              </a:extLst>
            </p:cNvPr>
            <p:cNvSpPr/>
            <p:nvPr/>
          </p:nvSpPr>
          <p:spPr bwMode="gray">
            <a:xfrm>
              <a:off x="492836" y="135894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2" name="Round Same Side Corner Rectangle 80">
              <a:extLst>
                <a:ext uri="{FF2B5EF4-FFF2-40B4-BE49-F238E27FC236}">
                  <a16:creationId xmlns:a16="http://schemas.microsoft.com/office/drawing/2014/main" id="{B2DF04FB-54E3-4075-8879-DBE01535DF3B}"/>
                </a:ext>
                <a:ext uri="{C183D7F6-B498-43B3-948B-1728B52AA6E4}">
                  <adec:decorative xmlns:adec="http://schemas.microsoft.com/office/drawing/2017/decorative" val="1"/>
                </a:ext>
              </a:extLst>
            </p:cNvPr>
            <p:cNvSpPr/>
            <p:nvPr/>
          </p:nvSpPr>
          <p:spPr bwMode="gray">
            <a:xfrm rot="10800000">
              <a:off x="492836" y="1358941"/>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3" name="Freeform 11">
              <a:extLst>
                <a:ext uri="{FF2B5EF4-FFF2-40B4-BE49-F238E27FC236}">
                  <a16:creationId xmlns:a16="http://schemas.microsoft.com/office/drawing/2014/main" id="{99939A38-B523-4D53-9781-1741852D09E2}"/>
                </a:ext>
                <a:ext uri="{C183D7F6-B498-43B3-948B-1728B52AA6E4}">
                  <adec:decorative xmlns:adec="http://schemas.microsoft.com/office/drawing/2017/decorative" val="1"/>
                </a:ext>
              </a:extLst>
            </p:cNvPr>
            <p:cNvSpPr>
              <a:spLocks noChangeAspect="1" noEditPoints="1"/>
            </p:cNvSpPr>
            <p:nvPr/>
          </p:nvSpPr>
          <p:spPr bwMode="gray">
            <a:xfrm>
              <a:off x="584384" y="1376549"/>
              <a:ext cx="30677" cy="146304"/>
            </a:xfrm>
            <a:custGeom>
              <a:avLst/>
              <a:gdLst>
                <a:gd name="T0" fmla="*/ 27 w 681"/>
                <a:gd name="T1" fmla="*/ 2713 h 3356"/>
                <a:gd name="T2" fmla="*/ 657 w 681"/>
                <a:gd name="T3" fmla="*/ 2713 h 3356"/>
                <a:gd name="T4" fmla="*/ 657 w 681"/>
                <a:gd name="T5" fmla="*/ 3356 h 3356"/>
                <a:gd name="T6" fmla="*/ 27 w 681"/>
                <a:gd name="T7" fmla="*/ 3356 h 3356"/>
                <a:gd name="T8" fmla="*/ 27 w 681"/>
                <a:gd name="T9" fmla="*/ 2713 h 3356"/>
                <a:gd name="T10" fmla="*/ 0 w 681"/>
                <a:gd name="T11" fmla="*/ 0 h 3356"/>
                <a:gd name="T12" fmla="*/ 681 w 681"/>
                <a:gd name="T13" fmla="*/ 0 h 3356"/>
                <a:gd name="T14" fmla="*/ 681 w 681"/>
                <a:gd name="T15" fmla="*/ 787 h 3356"/>
                <a:gd name="T16" fmla="*/ 520 w 681"/>
                <a:gd name="T17" fmla="*/ 2491 h 3356"/>
                <a:gd name="T18" fmla="*/ 164 w 681"/>
                <a:gd name="T19" fmla="*/ 2491 h 3356"/>
                <a:gd name="T20" fmla="*/ 0 w 681"/>
                <a:gd name="T21" fmla="*/ 787 h 3356"/>
                <a:gd name="T22" fmla="*/ 0 w 681"/>
                <a:gd name="T23" fmla="*/ 0 h 3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1" h="3356">
                  <a:moveTo>
                    <a:pt x="27" y="2713"/>
                  </a:moveTo>
                  <a:lnTo>
                    <a:pt x="657" y="2713"/>
                  </a:lnTo>
                  <a:lnTo>
                    <a:pt x="657" y="3356"/>
                  </a:lnTo>
                  <a:lnTo>
                    <a:pt x="27" y="3356"/>
                  </a:lnTo>
                  <a:lnTo>
                    <a:pt x="27" y="2713"/>
                  </a:lnTo>
                  <a:close/>
                  <a:moveTo>
                    <a:pt x="0" y="0"/>
                  </a:moveTo>
                  <a:lnTo>
                    <a:pt x="681" y="0"/>
                  </a:lnTo>
                  <a:lnTo>
                    <a:pt x="681" y="787"/>
                  </a:lnTo>
                  <a:lnTo>
                    <a:pt x="520" y="2491"/>
                  </a:lnTo>
                  <a:lnTo>
                    <a:pt x="164" y="2491"/>
                  </a:lnTo>
                  <a:lnTo>
                    <a:pt x="0" y="78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a:extLst>
              <a:ext uri="{FF2B5EF4-FFF2-40B4-BE49-F238E27FC236}">
                <a16:creationId xmlns:a16="http://schemas.microsoft.com/office/drawing/2014/main" id="{1E3187BF-E32C-4679-98CF-4D55EE67CE6E}"/>
              </a:ext>
            </a:extLst>
          </p:cNvPr>
          <p:cNvSpPr txBox="1"/>
          <p:nvPr/>
        </p:nvSpPr>
        <p:spPr>
          <a:xfrm>
            <a:off x="398309" y="3725244"/>
            <a:ext cx="5604182" cy="592470"/>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b="1" dirty="0"/>
              <a:t>Do not describe a security event or an incident as a data breach. </a:t>
            </a:r>
            <a:r>
              <a:rPr lang="en-US" sz="900" dirty="0"/>
              <a:t>Misuse of the term could expose the institution to additional risk and obligations.</a:t>
            </a:r>
          </a:p>
          <a:p>
            <a:pPr marL="118872" indent="-118872">
              <a:spcBef>
                <a:spcPts val="300"/>
              </a:spcBef>
              <a:buFont typeface="Arial" panose="020B0604020202020204" pitchFamily="34" charset="0"/>
              <a:buChar char="•"/>
            </a:pPr>
            <a:r>
              <a:rPr lang="en-US" sz="900" dirty="0"/>
              <a:t>The term </a:t>
            </a:r>
            <a:r>
              <a:rPr lang="en-US" sz="900" i="1" dirty="0"/>
              <a:t>data breach</a:t>
            </a:r>
            <a:r>
              <a:rPr lang="en-US" sz="900" i="1" baseline="30000" dirty="0"/>
              <a:t>1</a:t>
            </a:r>
            <a:r>
              <a:rPr lang="en-US" sz="900" i="1" dirty="0"/>
              <a:t> </a:t>
            </a:r>
            <a:r>
              <a:rPr lang="en-US" sz="900" dirty="0"/>
              <a:t>has a very specific legal definition and each state is subject to different data breach laws. </a:t>
            </a:r>
          </a:p>
        </p:txBody>
      </p:sp>
      <p:sp>
        <p:nvSpPr>
          <p:cNvPr id="37" name="TextBox 36">
            <a:extLst>
              <a:ext uri="{FF2B5EF4-FFF2-40B4-BE49-F238E27FC236}">
                <a16:creationId xmlns:a16="http://schemas.microsoft.com/office/drawing/2014/main" id="{FD67422F-754B-4636-8CA7-D4C6FDD91156}"/>
              </a:ext>
            </a:extLst>
          </p:cNvPr>
          <p:cNvSpPr txBox="1"/>
          <p:nvPr/>
        </p:nvSpPr>
        <p:spPr>
          <a:xfrm>
            <a:off x="398307" y="3469427"/>
            <a:ext cx="5146959" cy="153888"/>
          </a:xfrm>
          <a:prstGeom prst="rect">
            <a:avLst/>
          </a:prstGeom>
          <a:noFill/>
        </p:spPr>
        <p:txBody>
          <a:bodyPr wrap="square" lIns="0" tIns="0" rIns="0" bIns="0" rtlCol="0">
            <a:spAutoFit/>
          </a:bodyPr>
          <a:lstStyle/>
          <a:p>
            <a:pPr>
              <a:spcBef>
                <a:spcPts val="300"/>
              </a:spcBef>
            </a:pPr>
            <a:r>
              <a:rPr lang="en-US" sz="1000" b="1" dirty="0"/>
              <a:t>Use of Data Breach Terminology Can Open Institutions Up to Risk  </a:t>
            </a:r>
            <a:endParaRPr lang="en-US" sz="900" dirty="0"/>
          </a:p>
        </p:txBody>
      </p:sp>
      <p:sp>
        <p:nvSpPr>
          <p:cNvPr id="38" name="TextBox 37">
            <a:extLst>
              <a:ext uri="{FF2B5EF4-FFF2-40B4-BE49-F238E27FC236}">
                <a16:creationId xmlns:a16="http://schemas.microsoft.com/office/drawing/2014/main" id="{3BC3733B-46D2-4B87-948B-C83573038D4B}"/>
              </a:ext>
            </a:extLst>
          </p:cNvPr>
          <p:cNvSpPr txBox="1"/>
          <p:nvPr/>
        </p:nvSpPr>
        <p:spPr>
          <a:xfrm>
            <a:off x="3601965" y="1214052"/>
            <a:ext cx="2103822" cy="153888"/>
          </a:xfrm>
          <a:prstGeom prst="rect">
            <a:avLst/>
          </a:prstGeom>
          <a:noFill/>
        </p:spPr>
        <p:txBody>
          <a:bodyPr wrap="square" lIns="0" tIns="0" rIns="0" bIns="0" rtlCol="0">
            <a:spAutoFit/>
          </a:bodyPr>
          <a:lstStyle/>
          <a:p>
            <a:pPr>
              <a:spcBef>
                <a:spcPts val="300"/>
              </a:spcBef>
            </a:pPr>
            <a:r>
              <a:rPr lang="en-US" sz="1000" b="1" dirty="0"/>
              <a:t>Security Incident </a:t>
            </a:r>
            <a:endParaRPr lang="en-US" sz="900" dirty="0"/>
          </a:p>
        </p:txBody>
      </p:sp>
      <p:sp>
        <p:nvSpPr>
          <p:cNvPr id="39" name="TextBox 38">
            <a:extLst>
              <a:ext uri="{FF2B5EF4-FFF2-40B4-BE49-F238E27FC236}">
                <a16:creationId xmlns:a16="http://schemas.microsoft.com/office/drawing/2014/main" id="{1805C0EA-B153-4DC0-B473-945C0ECA4623}"/>
              </a:ext>
            </a:extLst>
          </p:cNvPr>
          <p:cNvSpPr txBox="1"/>
          <p:nvPr/>
        </p:nvSpPr>
        <p:spPr>
          <a:xfrm>
            <a:off x="846258" y="1726056"/>
            <a:ext cx="2103822" cy="153888"/>
          </a:xfrm>
          <a:prstGeom prst="rect">
            <a:avLst/>
          </a:prstGeom>
          <a:noFill/>
        </p:spPr>
        <p:txBody>
          <a:bodyPr wrap="square" lIns="0" tIns="0" rIns="0" bIns="0" rtlCol="0">
            <a:spAutoFit/>
          </a:bodyPr>
          <a:lstStyle/>
          <a:p>
            <a:pPr>
              <a:spcBef>
                <a:spcPts val="300"/>
              </a:spcBef>
            </a:pPr>
            <a:r>
              <a:rPr lang="en-US" sz="1000" b="1" dirty="0"/>
              <a:t>Security Event</a:t>
            </a:r>
            <a:endParaRPr lang="en-US" sz="900" dirty="0"/>
          </a:p>
        </p:txBody>
      </p:sp>
    </p:spTree>
    <p:extLst>
      <p:ext uri="{BB962C8B-B14F-4D97-AF65-F5344CB8AC3E}">
        <p14:creationId xmlns:p14="http://schemas.microsoft.com/office/powerpoint/2010/main" val="414233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Setting the Table</a:t>
            </a:r>
          </a:p>
        </p:txBody>
      </p:sp>
      <p:sp>
        <p:nvSpPr>
          <p:cNvPr id="30" name="Text Placeholder 12">
            <a:extLst>
              <a:ext uri="{FF2B5EF4-FFF2-40B4-BE49-F238E27FC236}">
                <a16:creationId xmlns:a16="http://schemas.microsoft.com/office/drawing/2014/main" id="{0DD64102-C427-44F8-9C4A-EBCEC6A7587E}"/>
              </a:ext>
            </a:extLst>
          </p:cNvPr>
          <p:cNvSpPr txBox="1">
            <a:spLocks/>
          </p:cNvSpPr>
          <p:nvPr/>
        </p:nvSpPr>
        <p:spPr bwMode="gray">
          <a:xfrm>
            <a:off x="280195" y="657732"/>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Accelerating IT’s Response to Future Security Incidents</a:t>
            </a:r>
          </a:p>
        </p:txBody>
      </p:sp>
      <p:sp>
        <p:nvSpPr>
          <p:cNvPr id="12" name="TextBox 11">
            <a:extLst>
              <a:ext uri="{FF2B5EF4-FFF2-40B4-BE49-F238E27FC236}">
                <a16:creationId xmlns:a16="http://schemas.microsoft.com/office/drawing/2014/main" id="{E3FC707D-C72A-4445-B4B8-C908C465EC71}"/>
              </a:ext>
            </a:extLst>
          </p:cNvPr>
          <p:cNvSpPr txBox="1"/>
          <p:nvPr/>
        </p:nvSpPr>
        <p:spPr>
          <a:xfrm>
            <a:off x="277813" y="1185292"/>
            <a:ext cx="5212080" cy="153888"/>
          </a:xfrm>
          <a:prstGeom prst="rect">
            <a:avLst/>
          </a:prstGeom>
          <a:noFill/>
        </p:spPr>
        <p:txBody>
          <a:bodyPr wrap="square" lIns="0" tIns="0" rIns="0" bIns="0" rtlCol="0">
            <a:spAutoFit/>
          </a:bodyPr>
          <a:lstStyle/>
          <a:p>
            <a:pPr>
              <a:spcBef>
                <a:spcPts val="500"/>
              </a:spcBef>
            </a:pPr>
            <a:r>
              <a:rPr lang="en-US" sz="1000" b="1" dirty="0"/>
              <a:t>Why Tabletop Exercises Are Superior to Simply Distributing a Plan</a:t>
            </a:r>
          </a:p>
        </p:txBody>
      </p:sp>
      <p:grpSp>
        <p:nvGrpSpPr>
          <p:cNvPr id="9" name="Group 8">
            <a:extLst>
              <a:ext uri="{FF2B5EF4-FFF2-40B4-BE49-F238E27FC236}">
                <a16:creationId xmlns:a16="http://schemas.microsoft.com/office/drawing/2014/main" id="{13D5E419-12AB-4C8A-A5B4-3B68B8E159EE}"/>
              </a:ext>
            </a:extLst>
          </p:cNvPr>
          <p:cNvGrpSpPr/>
          <p:nvPr/>
        </p:nvGrpSpPr>
        <p:grpSpPr>
          <a:xfrm>
            <a:off x="1767560" y="1610279"/>
            <a:ext cx="1363446" cy="2193431"/>
            <a:chOff x="1633653" y="1610279"/>
            <a:chExt cx="1363446" cy="2193431"/>
          </a:xfrm>
        </p:grpSpPr>
        <p:grpSp>
          <p:nvGrpSpPr>
            <p:cNvPr id="15" name="Group 14">
              <a:extLst>
                <a:ext uri="{FF2B5EF4-FFF2-40B4-BE49-F238E27FC236}">
                  <a16:creationId xmlns:a16="http://schemas.microsoft.com/office/drawing/2014/main" id="{4B9CE7E6-51DD-4002-B8BC-F6E87D50EDDC}"/>
                </a:ext>
              </a:extLst>
            </p:cNvPr>
            <p:cNvGrpSpPr/>
            <p:nvPr/>
          </p:nvGrpSpPr>
          <p:grpSpPr>
            <a:xfrm>
              <a:off x="1633653" y="2186822"/>
              <a:ext cx="1363446" cy="1616888"/>
              <a:chOff x="277813" y="3037048"/>
              <a:chExt cx="1363446" cy="1616888"/>
            </a:xfrm>
          </p:grpSpPr>
          <p:sp>
            <p:nvSpPr>
              <p:cNvPr id="31" name="Text Placeholder 1"/>
              <p:cNvSpPr txBox="1">
                <a:spLocks/>
              </p:cNvSpPr>
              <p:nvPr/>
            </p:nvSpPr>
            <p:spPr bwMode="gray">
              <a:xfrm>
                <a:off x="278312" y="3481820"/>
                <a:ext cx="1362947" cy="117211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Raise novel questions that existing protocol doesn’t address</a:t>
                </a:r>
              </a:p>
              <a:p>
                <a:r>
                  <a:rPr lang="en-US" dirty="0"/>
                  <a:t>Allow leaders to compare interpretation of current policy</a:t>
                </a:r>
              </a:p>
            </p:txBody>
          </p:sp>
          <p:sp>
            <p:nvSpPr>
              <p:cNvPr id="7" name="TextBox 6"/>
              <p:cNvSpPr txBox="1"/>
              <p:nvPr/>
            </p:nvSpPr>
            <p:spPr bwMode="gray">
              <a:xfrm>
                <a:off x="277813" y="3037048"/>
                <a:ext cx="1350461" cy="276999"/>
              </a:xfrm>
              <a:prstGeom prst="rect">
                <a:avLst/>
              </a:prstGeom>
              <a:noFill/>
            </p:spPr>
            <p:txBody>
              <a:bodyPr wrap="square" lIns="0" tIns="0" rIns="0" bIns="0" rtlCol="0">
                <a:spAutoFit/>
              </a:bodyPr>
              <a:lstStyle/>
              <a:p>
                <a:r>
                  <a:rPr lang="en-US" sz="900" b="1" dirty="0">
                    <a:ea typeface="Verdana" panose="020B0604030504040204" pitchFamily="34" charset="0"/>
                    <a:cs typeface="Verdana" panose="020B0604030504040204" pitchFamily="34" charset="0"/>
                  </a:rPr>
                  <a:t>Plan for the Unanticipated</a:t>
                </a:r>
              </a:p>
            </p:txBody>
          </p:sp>
        </p:grpSp>
        <p:pic>
          <p:nvPicPr>
            <p:cNvPr id="26" name="Picture 25">
              <a:extLst>
                <a:ext uri="{FF2B5EF4-FFF2-40B4-BE49-F238E27FC236}">
                  <a16:creationId xmlns:a16="http://schemas.microsoft.com/office/drawing/2014/main" id="{52DB2B83-1C09-4D6E-9C1E-6E42332EBBA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653" y="1610279"/>
              <a:ext cx="254224" cy="459442"/>
            </a:xfrm>
            <a:prstGeom prst="rect">
              <a:avLst/>
            </a:prstGeom>
          </p:spPr>
        </p:pic>
      </p:grpSp>
      <p:grpSp>
        <p:nvGrpSpPr>
          <p:cNvPr id="8" name="Group 7">
            <a:extLst>
              <a:ext uri="{FF2B5EF4-FFF2-40B4-BE49-F238E27FC236}">
                <a16:creationId xmlns:a16="http://schemas.microsoft.com/office/drawing/2014/main" id="{AE2ADF13-8D63-4C54-B4DC-9F1F96FB1617}"/>
              </a:ext>
            </a:extLst>
          </p:cNvPr>
          <p:cNvGrpSpPr/>
          <p:nvPr/>
        </p:nvGrpSpPr>
        <p:grpSpPr>
          <a:xfrm>
            <a:off x="3270293" y="1611811"/>
            <a:ext cx="1362948" cy="2053573"/>
            <a:chOff x="3172094" y="1611811"/>
            <a:chExt cx="1362948" cy="2053573"/>
          </a:xfrm>
        </p:grpSpPr>
        <p:grpSp>
          <p:nvGrpSpPr>
            <p:cNvPr id="18" name="Group 17">
              <a:extLst>
                <a:ext uri="{FF2B5EF4-FFF2-40B4-BE49-F238E27FC236}">
                  <a16:creationId xmlns:a16="http://schemas.microsoft.com/office/drawing/2014/main" id="{A2F68BB9-D2D4-4DA2-9F3C-A474A4B6F21D}"/>
                </a:ext>
              </a:extLst>
            </p:cNvPr>
            <p:cNvGrpSpPr/>
            <p:nvPr/>
          </p:nvGrpSpPr>
          <p:grpSpPr>
            <a:xfrm>
              <a:off x="3172094" y="2186823"/>
              <a:ext cx="1362948" cy="1478561"/>
              <a:chOff x="1852239" y="3037049"/>
              <a:chExt cx="1362948" cy="1478561"/>
            </a:xfrm>
          </p:grpSpPr>
          <p:sp>
            <p:nvSpPr>
              <p:cNvPr id="32" name="Text Placeholder 1"/>
              <p:cNvSpPr txBox="1">
                <a:spLocks/>
              </p:cNvSpPr>
              <p:nvPr/>
            </p:nvSpPr>
            <p:spPr bwMode="gray">
              <a:xfrm>
                <a:off x="1852239" y="3481994"/>
                <a:ext cx="1362948" cy="103361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Identify if policies and plans rely on scarce resources or individual efforts</a:t>
                </a:r>
              </a:p>
              <a:p>
                <a:r>
                  <a:rPr lang="en-US" dirty="0"/>
                  <a:t>Assess communication practices</a:t>
                </a:r>
              </a:p>
            </p:txBody>
          </p:sp>
          <p:sp>
            <p:nvSpPr>
              <p:cNvPr id="10" name="TextBox 9"/>
              <p:cNvSpPr txBox="1"/>
              <p:nvPr/>
            </p:nvSpPr>
            <p:spPr bwMode="gray">
              <a:xfrm>
                <a:off x="1852239" y="3037049"/>
                <a:ext cx="1280160" cy="276999"/>
              </a:xfrm>
              <a:prstGeom prst="rect">
                <a:avLst/>
              </a:prstGeom>
              <a:noFill/>
            </p:spPr>
            <p:txBody>
              <a:bodyPr wrap="square" lIns="0" tIns="0" rIns="0" bIns="0" rtlCol="0">
                <a:spAutoFit/>
              </a:bodyPr>
              <a:lstStyle/>
              <a:p>
                <a:r>
                  <a:rPr lang="en-US" sz="900" b="1" dirty="0"/>
                  <a:t>Evaluate Existing Protocols</a:t>
                </a:r>
              </a:p>
            </p:txBody>
          </p:sp>
        </p:grpSp>
        <p:pic>
          <p:nvPicPr>
            <p:cNvPr id="27" name="Picture 26">
              <a:extLst>
                <a:ext uri="{FF2B5EF4-FFF2-40B4-BE49-F238E27FC236}">
                  <a16:creationId xmlns:a16="http://schemas.microsoft.com/office/drawing/2014/main" id="{F1CC9968-6260-4A45-9BD2-3539C6AA8A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2094" y="1611811"/>
              <a:ext cx="303232" cy="457910"/>
            </a:xfrm>
            <a:prstGeom prst="rect">
              <a:avLst/>
            </a:prstGeom>
          </p:spPr>
        </p:pic>
      </p:grpSp>
      <p:grpSp>
        <p:nvGrpSpPr>
          <p:cNvPr id="5" name="Group 4">
            <a:extLst>
              <a:ext uri="{FF2B5EF4-FFF2-40B4-BE49-F238E27FC236}">
                <a16:creationId xmlns:a16="http://schemas.microsoft.com/office/drawing/2014/main" id="{65A64AC8-3465-496E-B8B7-F2A352089549}"/>
              </a:ext>
            </a:extLst>
          </p:cNvPr>
          <p:cNvGrpSpPr/>
          <p:nvPr/>
        </p:nvGrpSpPr>
        <p:grpSpPr>
          <a:xfrm>
            <a:off x="4772529" y="1610279"/>
            <a:ext cx="1350458" cy="1916606"/>
            <a:chOff x="4772529" y="1610279"/>
            <a:chExt cx="1350458" cy="1916606"/>
          </a:xfrm>
        </p:grpSpPr>
        <p:grpSp>
          <p:nvGrpSpPr>
            <p:cNvPr id="19" name="Group 18">
              <a:extLst>
                <a:ext uri="{FF2B5EF4-FFF2-40B4-BE49-F238E27FC236}">
                  <a16:creationId xmlns:a16="http://schemas.microsoft.com/office/drawing/2014/main" id="{BB9BCEB2-1429-48E4-96FA-DA5EE429DBAD}"/>
                </a:ext>
              </a:extLst>
            </p:cNvPr>
            <p:cNvGrpSpPr/>
            <p:nvPr/>
          </p:nvGrpSpPr>
          <p:grpSpPr>
            <a:xfrm>
              <a:off x="4772529" y="2186823"/>
              <a:ext cx="1350458" cy="1340062"/>
              <a:chOff x="3377567" y="3037049"/>
              <a:chExt cx="1418129" cy="1340062"/>
            </a:xfrm>
          </p:grpSpPr>
          <p:sp>
            <p:nvSpPr>
              <p:cNvPr id="34" name="Text Placeholder 1"/>
              <p:cNvSpPr txBox="1">
                <a:spLocks/>
              </p:cNvSpPr>
              <p:nvPr/>
            </p:nvSpPr>
            <p:spPr bwMode="gray">
              <a:xfrm>
                <a:off x="3377567" y="3481994"/>
                <a:ext cx="1362948" cy="89511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Accelerate decision-making on who “owns” what</a:t>
                </a:r>
              </a:p>
              <a:p>
                <a:r>
                  <a:rPr lang="en-US" dirty="0"/>
                  <a:t>Vet if teams and departments can deliver on execution</a:t>
                </a:r>
              </a:p>
            </p:txBody>
          </p:sp>
          <p:sp>
            <p:nvSpPr>
              <p:cNvPr id="16" name="TextBox 15"/>
              <p:cNvSpPr txBox="1"/>
              <p:nvPr/>
            </p:nvSpPr>
            <p:spPr bwMode="gray">
              <a:xfrm>
                <a:off x="3377567" y="3037049"/>
                <a:ext cx="1418129" cy="276999"/>
              </a:xfrm>
              <a:prstGeom prst="rect">
                <a:avLst/>
              </a:prstGeom>
              <a:noFill/>
            </p:spPr>
            <p:txBody>
              <a:bodyPr wrap="square" lIns="0" tIns="0" rIns="0" bIns="0" rtlCol="0">
                <a:spAutoFit/>
              </a:bodyPr>
              <a:lstStyle/>
              <a:p>
                <a:r>
                  <a:rPr lang="en-US" sz="900" b="1" dirty="0"/>
                  <a:t>Clarify Capabilities and Responsibilities</a:t>
                </a:r>
              </a:p>
            </p:txBody>
          </p:sp>
        </p:grpSp>
        <p:pic>
          <p:nvPicPr>
            <p:cNvPr id="37" name="Picture 36">
              <a:extLst>
                <a:ext uri="{FF2B5EF4-FFF2-40B4-BE49-F238E27FC236}">
                  <a16:creationId xmlns:a16="http://schemas.microsoft.com/office/drawing/2014/main" id="{F479F4FD-030A-4CC6-A56E-154B834BE9D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529" y="1610279"/>
              <a:ext cx="375211" cy="459442"/>
            </a:xfrm>
            <a:prstGeom prst="rect">
              <a:avLst/>
            </a:prstGeom>
          </p:spPr>
        </p:pic>
      </p:grpSp>
      <p:grpSp>
        <p:nvGrpSpPr>
          <p:cNvPr id="4" name="Group 3">
            <a:extLst>
              <a:ext uri="{FF2B5EF4-FFF2-40B4-BE49-F238E27FC236}">
                <a16:creationId xmlns:a16="http://schemas.microsoft.com/office/drawing/2014/main" id="{B241A5D2-BFB2-48D2-8BC1-0BFE4FC7AFCA}"/>
              </a:ext>
            </a:extLst>
          </p:cNvPr>
          <p:cNvGrpSpPr/>
          <p:nvPr/>
        </p:nvGrpSpPr>
        <p:grpSpPr>
          <a:xfrm>
            <a:off x="277813" y="1611275"/>
            <a:ext cx="1350460" cy="2040638"/>
            <a:chOff x="4926462" y="1612521"/>
            <a:chExt cx="1350460" cy="2040638"/>
          </a:xfrm>
        </p:grpSpPr>
        <p:grpSp>
          <p:nvGrpSpPr>
            <p:cNvPr id="20" name="Group 19">
              <a:extLst>
                <a:ext uri="{FF2B5EF4-FFF2-40B4-BE49-F238E27FC236}">
                  <a16:creationId xmlns:a16="http://schemas.microsoft.com/office/drawing/2014/main" id="{B05FBD82-CFA3-47BD-9BCE-2D9C1928B31D}"/>
                </a:ext>
              </a:extLst>
            </p:cNvPr>
            <p:cNvGrpSpPr/>
            <p:nvPr/>
          </p:nvGrpSpPr>
          <p:grpSpPr>
            <a:xfrm>
              <a:off x="4926462" y="2186823"/>
              <a:ext cx="1350460" cy="1466336"/>
              <a:chOff x="4926462" y="3037049"/>
              <a:chExt cx="1350460" cy="1466336"/>
            </a:xfrm>
          </p:grpSpPr>
          <p:sp>
            <p:nvSpPr>
              <p:cNvPr id="35" name="Text Placeholder 1"/>
              <p:cNvSpPr txBox="1">
                <a:spLocks/>
              </p:cNvSpPr>
              <p:nvPr/>
            </p:nvSpPr>
            <p:spPr bwMode="gray">
              <a:xfrm>
                <a:off x="4926462" y="3469769"/>
                <a:ext cx="1278766" cy="103361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Allow teams to rehearse high-stakes decisions in a low-stress setting</a:t>
                </a:r>
              </a:p>
              <a:p>
                <a:r>
                  <a:rPr lang="en-US" dirty="0"/>
                  <a:t>Build collective problem-solving skills</a:t>
                </a:r>
              </a:p>
            </p:txBody>
          </p:sp>
          <p:sp>
            <p:nvSpPr>
              <p:cNvPr id="13" name="TextBox 12"/>
              <p:cNvSpPr txBox="1"/>
              <p:nvPr/>
            </p:nvSpPr>
            <p:spPr bwMode="gray">
              <a:xfrm>
                <a:off x="4926462" y="3037049"/>
                <a:ext cx="1350460" cy="276999"/>
              </a:xfrm>
              <a:prstGeom prst="rect">
                <a:avLst/>
              </a:prstGeom>
              <a:noFill/>
            </p:spPr>
            <p:txBody>
              <a:bodyPr wrap="square" lIns="0" tIns="0" rIns="0" bIns="0" rtlCol="0">
                <a:spAutoFit/>
              </a:bodyPr>
              <a:lstStyle/>
              <a:p>
                <a:r>
                  <a:rPr lang="en-US" sz="900" b="1" dirty="0"/>
                  <a:t>Practice Readiness  and Response</a:t>
                </a:r>
                <a:endParaRPr lang="en-US" sz="800" b="1" dirty="0"/>
              </a:p>
            </p:txBody>
          </p:sp>
        </p:grpSp>
        <p:pic>
          <p:nvPicPr>
            <p:cNvPr id="3" name="Picture 2" descr="A close up of a logo&#10;&#10;Description automatically generated">
              <a:extLst>
                <a:ext uri="{FF2B5EF4-FFF2-40B4-BE49-F238E27FC236}">
                  <a16:creationId xmlns:a16="http://schemas.microsoft.com/office/drawing/2014/main" id="{4738CFD1-DC8E-4239-9C48-200DE3E620FC}"/>
                </a:ext>
              </a:extLst>
            </p:cNvPr>
            <p:cNvPicPr>
              <a:picLocks noChangeAspect="1"/>
            </p:cNvPicPr>
            <p:nvPr/>
          </p:nvPicPr>
          <p:blipFill>
            <a:blip r:embed="rId7"/>
            <a:stretch>
              <a:fillRect/>
            </a:stretch>
          </p:blipFill>
          <p:spPr>
            <a:xfrm>
              <a:off x="4926462" y="1612521"/>
              <a:ext cx="702823" cy="457200"/>
            </a:xfrm>
            <a:prstGeom prst="rect">
              <a:avLst/>
            </a:prstGeom>
          </p:spPr>
        </p:pic>
      </p:grpSp>
    </p:spTree>
    <p:custDataLst>
      <p:tags r:id="rId1"/>
    </p:custDataLst>
    <p:extLst>
      <p:ext uri="{BB962C8B-B14F-4D97-AF65-F5344CB8AC3E}">
        <p14:creationId xmlns:p14="http://schemas.microsoft.com/office/powerpoint/2010/main" val="198134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
          <p:cNvSpPr txBox="1">
            <a:spLocks/>
          </p:cNvSpPr>
          <p:nvPr/>
        </p:nvSpPr>
        <p:spPr bwMode="gray">
          <a:xfrm>
            <a:off x="3150293" y="2018221"/>
            <a:ext cx="1554480" cy="113107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Facilitated discussion </a:t>
            </a:r>
            <a:br>
              <a:rPr lang="en-US" dirty="0"/>
            </a:br>
            <a:r>
              <a:rPr lang="en-US" dirty="0"/>
              <a:t>of existing protocol</a:t>
            </a:r>
          </a:p>
          <a:p>
            <a:r>
              <a:rPr lang="en-US" dirty="0"/>
              <a:t>Identification of </a:t>
            </a:r>
            <a:br>
              <a:rPr lang="en-US" dirty="0"/>
            </a:br>
            <a:r>
              <a:rPr lang="en-US" dirty="0"/>
              <a:t>protocol vulnerabilities</a:t>
            </a:r>
          </a:p>
          <a:p>
            <a:pPr marL="0" indent="0">
              <a:buNone/>
            </a:pPr>
            <a:endParaRPr lang="en-US" dirty="0"/>
          </a:p>
          <a:p>
            <a:pPr marL="0" indent="0">
              <a:buNone/>
            </a:pPr>
            <a:r>
              <a:rPr lang="en-US" sz="800" i="1" dirty="0"/>
              <a:t>Recommended time: </a:t>
            </a:r>
            <a:br>
              <a:rPr lang="en-US" sz="800" i="1" dirty="0"/>
            </a:br>
            <a:r>
              <a:rPr lang="en-US" sz="800" i="1" dirty="0"/>
              <a:t>15-20 mins</a:t>
            </a:r>
          </a:p>
        </p:txBody>
      </p:sp>
      <p:sp>
        <p:nvSpPr>
          <p:cNvPr id="29" name="Text Placeholder 1"/>
          <p:cNvSpPr txBox="1">
            <a:spLocks/>
          </p:cNvSpPr>
          <p:nvPr/>
        </p:nvSpPr>
        <p:spPr bwMode="gray">
          <a:xfrm>
            <a:off x="1714053" y="2018221"/>
            <a:ext cx="1486347" cy="113107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Introduction of </a:t>
            </a:r>
            <a:br>
              <a:rPr lang="en-US" dirty="0"/>
            </a:br>
            <a:r>
              <a:rPr lang="en-US" dirty="0"/>
              <a:t>the incident</a:t>
            </a:r>
          </a:p>
          <a:p>
            <a:r>
              <a:rPr lang="en-US" dirty="0"/>
              <a:t>Facilitated response discussion</a:t>
            </a:r>
          </a:p>
          <a:p>
            <a:pPr marL="0" indent="0">
              <a:buNone/>
            </a:pPr>
            <a:endParaRPr lang="en-US" dirty="0"/>
          </a:p>
          <a:p>
            <a:pPr marL="0" indent="0">
              <a:buNone/>
            </a:pPr>
            <a:r>
              <a:rPr lang="en-US" sz="800" i="1" dirty="0"/>
              <a:t>Recommended time: </a:t>
            </a:r>
            <a:br>
              <a:rPr lang="en-US" sz="800" i="1" dirty="0"/>
            </a:br>
            <a:r>
              <a:rPr lang="en-US" sz="800" i="1" dirty="0"/>
              <a:t>30-40 mins</a:t>
            </a:r>
          </a:p>
        </p:txBody>
      </p:sp>
      <p:sp>
        <p:nvSpPr>
          <p:cNvPr id="28" name="Text Placeholder 1"/>
          <p:cNvSpPr txBox="1">
            <a:spLocks/>
          </p:cNvSpPr>
          <p:nvPr/>
        </p:nvSpPr>
        <p:spPr bwMode="gray">
          <a:xfrm>
            <a:off x="277238" y="2009842"/>
            <a:ext cx="1554480" cy="113107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Review the purpose </a:t>
            </a:r>
            <a:br>
              <a:rPr lang="en-US" dirty="0"/>
            </a:br>
            <a:r>
              <a:rPr lang="en-US" dirty="0"/>
              <a:t>of the exercise</a:t>
            </a:r>
          </a:p>
          <a:p>
            <a:r>
              <a:rPr lang="en-US" dirty="0"/>
              <a:t>Establish rules of engagement</a:t>
            </a:r>
          </a:p>
          <a:p>
            <a:pPr marL="0" indent="0">
              <a:buNone/>
            </a:pPr>
            <a:endParaRPr lang="en-US" dirty="0"/>
          </a:p>
          <a:p>
            <a:pPr marL="0" indent="0">
              <a:buNone/>
            </a:pPr>
            <a:r>
              <a:rPr lang="en-US" sz="800" i="1" dirty="0"/>
              <a:t>Recommended time: </a:t>
            </a:r>
            <a:br>
              <a:rPr lang="en-US" sz="800" i="1" dirty="0"/>
            </a:br>
            <a:r>
              <a:rPr lang="en-US" sz="800" i="1" dirty="0"/>
              <a:t>5-10 mins</a:t>
            </a:r>
          </a:p>
        </p:txBody>
      </p:sp>
      <p:sp>
        <p:nvSpPr>
          <p:cNvPr id="11" name="Title 10"/>
          <p:cNvSpPr>
            <a:spLocks noGrp="1"/>
          </p:cNvSpPr>
          <p:nvPr>
            <p:ph type="title"/>
          </p:nvPr>
        </p:nvSpPr>
        <p:spPr/>
        <p:txBody>
          <a:bodyPr/>
          <a:lstStyle/>
          <a:p>
            <a:r>
              <a:rPr lang="en-US" dirty="0"/>
              <a:t>Components of Today’s Exercise</a:t>
            </a:r>
          </a:p>
        </p:txBody>
      </p:sp>
      <p:sp>
        <p:nvSpPr>
          <p:cNvPr id="8" name="Pentagon 7"/>
          <p:cNvSpPr/>
          <p:nvPr/>
        </p:nvSpPr>
        <p:spPr bwMode="gray">
          <a:xfrm>
            <a:off x="277813" y="1345814"/>
            <a:ext cx="1554480" cy="457200"/>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Intro &amp; Ground Rules</a:t>
            </a:r>
            <a:endParaRPr lang="en-US" sz="900" dirty="0">
              <a:solidFill>
                <a:schemeClr val="bg1"/>
              </a:solidFill>
            </a:endParaRPr>
          </a:p>
        </p:txBody>
      </p:sp>
      <p:sp>
        <p:nvSpPr>
          <p:cNvPr id="14" name="Chevron 13"/>
          <p:cNvSpPr/>
          <p:nvPr/>
        </p:nvSpPr>
        <p:spPr bwMode="gray">
          <a:xfrm>
            <a:off x="1714053" y="1350657"/>
            <a:ext cx="1554480" cy="457200"/>
          </a:xfrm>
          <a:prstGeom prst="chevron">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Incident Response</a:t>
            </a:r>
          </a:p>
        </p:txBody>
      </p:sp>
      <p:sp>
        <p:nvSpPr>
          <p:cNvPr id="16" name="Chevron 15"/>
          <p:cNvSpPr/>
          <p:nvPr/>
        </p:nvSpPr>
        <p:spPr bwMode="gray">
          <a:xfrm>
            <a:off x="3150293" y="1362113"/>
            <a:ext cx="1554480" cy="457200"/>
          </a:xfrm>
          <a:prstGeom prst="chevron">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Post-Incident Debrief</a:t>
            </a:r>
          </a:p>
        </p:txBody>
      </p:sp>
      <p:sp>
        <p:nvSpPr>
          <p:cNvPr id="18" name="Chevron 15">
            <a:extLst>
              <a:ext uri="{FF2B5EF4-FFF2-40B4-BE49-F238E27FC236}">
                <a16:creationId xmlns:a16="http://schemas.microsoft.com/office/drawing/2014/main" id="{0F751E6D-E64A-4EE8-8F71-19F2886FCAC9}"/>
              </a:ext>
            </a:extLst>
          </p:cNvPr>
          <p:cNvSpPr/>
          <p:nvPr/>
        </p:nvSpPr>
        <p:spPr bwMode="gray">
          <a:xfrm>
            <a:off x="4586534" y="1362112"/>
            <a:ext cx="1554480" cy="457200"/>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“Hot Wash” Discussion and After-Action</a:t>
            </a:r>
            <a:endParaRPr lang="en-US" sz="900" i="1" dirty="0">
              <a:solidFill>
                <a:schemeClr val="bg1"/>
              </a:solidFill>
            </a:endParaRPr>
          </a:p>
        </p:txBody>
      </p:sp>
      <p:sp>
        <p:nvSpPr>
          <p:cNvPr id="21" name="Text Placeholder 1">
            <a:extLst>
              <a:ext uri="{FF2B5EF4-FFF2-40B4-BE49-F238E27FC236}">
                <a16:creationId xmlns:a16="http://schemas.microsoft.com/office/drawing/2014/main" id="{68080152-A4B8-46F3-891A-600160646B78}"/>
              </a:ext>
            </a:extLst>
          </p:cNvPr>
          <p:cNvSpPr txBox="1">
            <a:spLocks/>
          </p:cNvSpPr>
          <p:nvPr/>
        </p:nvSpPr>
        <p:spPr bwMode="gray">
          <a:xfrm>
            <a:off x="4617013" y="2018221"/>
            <a:ext cx="1554480" cy="113107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Review lessons learned and key takeaways</a:t>
            </a:r>
          </a:p>
          <a:p>
            <a:r>
              <a:rPr lang="en-US" dirty="0"/>
              <a:t>Document challenges and concrete next steps</a:t>
            </a:r>
          </a:p>
          <a:p>
            <a:endParaRPr lang="en-US" dirty="0"/>
          </a:p>
          <a:p>
            <a:pPr marL="0" indent="0">
              <a:buNone/>
            </a:pPr>
            <a:r>
              <a:rPr lang="en-US" sz="800" i="1" dirty="0"/>
              <a:t>Recommended time: </a:t>
            </a:r>
            <a:br>
              <a:rPr lang="en-US" sz="800" i="1" dirty="0"/>
            </a:br>
            <a:r>
              <a:rPr lang="en-US" sz="800" i="1" dirty="0"/>
              <a:t>20 mins</a:t>
            </a:r>
          </a:p>
        </p:txBody>
      </p:sp>
      <p:sp>
        <p:nvSpPr>
          <p:cNvPr id="12" name="TextBox 11">
            <a:extLst>
              <a:ext uri="{FF2B5EF4-FFF2-40B4-BE49-F238E27FC236}">
                <a16:creationId xmlns:a16="http://schemas.microsoft.com/office/drawing/2014/main" id="{EB91BE75-75E5-4D9D-8833-658A3322DDD3}"/>
              </a:ext>
            </a:extLst>
          </p:cNvPr>
          <p:cNvSpPr txBox="1"/>
          <p:nvPr/>
        </p:nvSpPr>
        <p:spPr bwMode="gray">
          <a:xfrm>
            <a:off x="2405443" y="3794334"/>
            <a:ext cx="1589915" cy="384721"/>
          </a:xfrm>
          <a:prstGeom prst="rect">
            <a:avLst/>
          </a:prstGeom>
          <a:noFill/>
        </p:spPr>
        <p:txBody>
          <a:bodyPr wrap="square" lIns="0" tIns="0" rIns="0" bIns="0" rtlCol="0" anchor="ctr">
            <a:spAutoFit/>
          </a:bodyPr>
          <a:lstStyle/>
          <a:p>
            <a:pPr>
              <a:spcBef>
                <a:spcPts val="314"/>
              </a:spcBef>
              <a:defRPr/>
            </a:pPr>
            <a:r>
              <a:rPr lang="en-US" sz="2500" kern="0" dirty="0">
                <a:solidFill>
                  <a:schemeClr val="accent4"/>
                </a:solidFill>
                <a:latin typeface="+mj-lt"/>
              </a:rPr>
              <a:t>90 minutes</a:t>
            </a:r>
          </a:p>
        </p:txBody>
      </p:sp>
      <p:sp>
        <p:nvSpPr>
          <p:cNvPr id="13" name="TextBox 12">
            <a:extLst>
              <a:ext uri="{FF2B5EF4-FFF2-40B4-BE49-F238E27FC236}">
                <a16:creationId xmlns:a16="http://schemas.microsoft.com/office/drawing/2014/main" id="{17A69AF8-71E8-4923-8AB8-7C4C0C232785}"/>
              </a:ext>
            </a:extLst>
          </p:cNvPr>
          <p:cNvSpPr txBox="1"/>
          <p:nvPr/>
        </p:nvSpPr>
        <p:spPr>
          <a:xfrm>
            <a:off x="2366824" y="3544182"/>
            <a:ext cx="1667153" cy="138499"/>
          </a:xfrm>
          <a:prstGeom prst="rect">
            <a:avLst/>
          </a:prstGeom>
          <a:noFill/>
        </p:spPr>
        <p:txBody>
          <a:bodyPr wrap="square" lIns="0" tIns="0" rIns="0" bIns="0" rtlCol="0">
            <a:spAutoFit/>
          </a:bodyPr>
          <a:lstStyle/>
          <a:p>
            <a:pPr algn="ctr">
              <a:spcBef>
                <a:spcPts val="500"/>
              </a:spcBef>
            </a:pPr>
            <a:r>
              <a:rPr lang="en-US" sz="900" b="1" kern="0" dirty="0"/>
              <a:t>Total Recommended Time</a:t>
            </a:r>
          </a:p>
        </p:txBody>
      </p:sp>
    </p:spTree>
    <p:custDataLst>
      <p:tags r:id="rId1"/>
    </p:custDataLst>
    <p:extLst>
      <p:ext uri="{BB962C8B-B14F-4D97-AF65-F5344CB8AC3E}">
        <p14:creationId xmlns:p14="http://schemas.microsoft.com/office/powerpoint/2010/main" val="422956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0757-AFB6-49C0-B6EE-4C41A8D13B10}"/>
              </a:ext>
            </a:extLst>
          </p:cNvPr>
          <p:cNvSpPr>
            <a:spLocks noGrp="1"/>
          </p:cNvSpPr>
          <p:nvPr>
            <p:ph type="title"/>
          </p:nvPr>
        </p:nvSpPr>
        <p:spPr/>
        <p:txBody>
          <a:bodyPr/>
          <a:lstStyle/>
          <a:p>
            <a:r>
              <a:rPr lang="en-US" dirty="0"/>
              <a:t>1</a:t>
            </a:r>
          </a:p>
        </p:txBody>
      </p:sp>
      <p:sp>
        <p:nvSpPr>
          <p:cNvPr id="3" name="Text Placeholder 2">
            <a:extLst>
              <a:ext uri="{FF2B5EF4-FFF2-40B4-BE49-F238E27FC236}">
                <a16:creationId xmlns:a16="http://schemas.microsoft.com/office/drawing/2014/main" id="{8CBA4033-F789-4DBC-B770-FBA32F67C156}"/>
              </a:ext>
            </a:extLst>
          </p:cNvPr>
          <p:cNvSpPr>
            <a:spLocks noGrp="1"/>
          </p:cNvSpPr>
          <p:nvPr>
            <p:ph type="body" sz="quarter" idx="13"/>
          </p:nvPr>
        </p:nvSpPr>
        <p:spPr>
          <a:xfrm>
            <a:off x="1363152" y="1184641"/>
            <a:ext cx="3749040" cy="138499"/>
          </a:xfrm>
        </p:spPr>
        <p:txBody>
          <a:bodyPr/>
          <a:lstStyle/>
          <a:p>
            <a:r>
              <a:rPr lang="en-US" sz="900" dirty="0">
                <a:latin typeface="+mn-lt"/>
              </a:rPr>
              <a:t>Why Conduct a Tabletop Exercise? </a:t>
            </a:r>
          </a:p>
        </p:txBody>
      </p:sp>
      <p:sp>
        <p:nvSpPr>
          <p:cNvPr id="4" name="Text Placeholder 3">
            <a:extLst>
              <a:ext uri="{FF2B5EF4-FFF2-40B4-BE49-F238E27FC236}">
                <a16:creationId xmlns:a16="http://schemas.microsoft.com/office/drawing/2014/main" id="{5EBB8D5A-9968-4683-924C-A4396808B512}"/>
              </a:ext>
            </a:extLst>
          </p:cNvPr>
          <p:cNvSpPr>
            <a:spLocks noGrp="1"/>
          </p:cNvSpPr>
          <p:nvPr>
            <p:ph type="body" sz="quarter" idx="17"/>
          </p:nvPr>
        </p:nvSpPr>
        <p:spPr/>
        <p:txBody>
          <a:bodyPr/>
          <a:lstStyle/>
          <a:p>
            <a:r>
              <a:rPr lang="en-US" dirty="0"/>
              <a:t>2</a:t>
            </a:r>
          </a:p>
        </p:txBody>
      </p:sp>
      <p:sp>
        <p:nvSpPr>
          <p:cNvPr id="5" name="Text Placeholder 4">
            <a:extLst>
              <a:ext uri="{FF2B5EF4-FFF2-40B4-BE49-F238E27FC236}">
                <a16:creationId xmlns:a16="http://schemas.microsoft.com/office/drawing/2014/main" id="{F7DFC682-25D4-4CE9-BD6F-56E8D8D75295}"/>
              </a:ext>
            </a:extLst>
          </p:cNvPr>
          <p:cNvSpPr>
            <a:spLocks noGrp="1"/>
          </p:cNvSpPr>
          <p:nvPr>
            <p:ph type="body" sz="quarter" idx="18"/>
          </p:nvPr>
        </p:nvSpPr>
        <p:spPr>
          <a:xfrm>
            <a:off x="1363152" y="1595359"/>
            <a:ext cx="3749040" cy="492443"/>
          </a:xfrm>
        </p:spPr>
        <p:txBody>
          <a:bodyPr/>
          <a:lstStyle/>
          <a:p>
            <a:r>
              <a:rPr lang="en-US" sz="1600" dirty="0">
                <a:latin typeface="+mj-lt"/>
              </a:rPr>
              <a:t>Guidelines and Ground Rules: Preparing for a Tabletop Exercise </a:t>
            </a:r>
          </a:p>
        </p:txBody>
      </p:sp>
      <p:sp>
        <p:nvSpPr>
          <p:cNvPr id="6" name="Text Placeholder 5">
            <a:extLst>
              <a:ext uri="{FF2B5EF4-FFF2-40B4-BE49-F238E27FC236}">
                <a16:creationId xmlns:a16="http://schemas.microsoft.com/office/drawing/2014/main" id="{7E42C15C-1963-4B6A-94EC-B834EB53DCFC}"/>
              </a:ext>
            </a:extLst>
          </p:cNvPr>
          <p:cNvSpPr>
            <a:spLocks noGrp="1"/>
          </p:cNvSpPr>
          <p:nvPr>
            <p:ph type="body" sz="quarter" idx="19"/>
          </p:nvPr>
        </p:nvSpPr>
        <p:spPr/>
        <p:txBody>
          <a:bodyPr/>
          <a:lstStyle/>
          <a:p>
            <a:r>
              <a:rPr lang="en-US" dirty="0"/>
              <a:t>3</a:t>
            </a:r>
          </a:p>
        </p:txBody>
      </p:sp>
      <p:sp>
        <p:nvSpPr>
          <p:cNvPr id="7" name="Text Placeholder 6">
            <a:extLst>
              <a:ext uri="{FF2B5EF4-FFF2-40B4-BE49-F238E27FC236}">
                <a16:creationId xmlns:a16="http://schemas.microsoft.com/office/drawing/2014/main" id="{B9F06C53-A14A-4686-8CFD-2AAB56700390}"/>
              </a:ext>
            </a:extLst>
          </p:cNvPr>
          <p:cNvSpPr>
            <a:spLocks noGrp="1"/>
          </p:cNvSpPr>
          <p:nvPr>
            <p:ph type="body" sz="quarter" idx="20"/>
          </p:nvPr>
        </p:nvSpPr>
        <p:spPr>
          <a:xfrm>
            <a:off x="1363152" y="2354381"/>
            <a:ext cx="3749040" cy="138499"/>
          </a:xfrm>
        </p:spPr>
        <p:txBody>
          <a:bodyPr/>
          <a:lstStyle/>
          <a:p>
            <a:r>
              <a:rPr lang="en-US" dirty="0"/>
              <a:t>Incident Response Prompt and Scenarios</a:t>
            </a:r>
          </a:p>
        </p:txBody>
      </p:sp>
      <p:sp>
        <p:nvSpPr>
          <p:cNvPr id="8" name="Text Placeholder 7">
            <a:extLst>
              <a:ext uri="{FF2B5EF4-FFF2-40B4-BE49-F238E27FC236}">
                <a16:creationId xmlns:a16="http://schemas.microsoft.com/office/drawing/2014/main" id="{2B3287F4-B47A-46CD-B4C7-77E83B3095C4}"/>
              </a:ext>
            </a:extLst>
          </p:cNvPr>
          <p:cNvSpPr>
            <a:spLocks noGrp="1"/>
          </p:cNvSpPr>
          <p:nvPr>
            <p:ph type="body" sz="quarter" idx="21"/>
          </p:nvPr>
        </p:nvSpPr>
        <p:spPr/>
        <p:txBody>
          <a:bodyPr/>
          <a:lstStyle/>
          <a:p>
            <a:r>
              <a:rPr lang="en-US" dirty="0"/>
              <a:t>4</a:t>
            </a:r>
          </a:p>
        </p:txBody>
      </p:sp>
      <p:sp>
        <p:nvSpPr>
          <p:cNvPr id="9" name="Text Placeholder 8">
            <a:extLst>
              <a:ext uri="{FF2B5EF4-FFF2-40B4-BE49-F238E27FC236}">
                <a16:creationId xmlns:a16="http://schemas.microsoft.com/office/drawing/2014/main" id="{90358F0B-B050-4B7C-A509-E17CE97D2476}"/>
              </a:ext>
            </a:extLst>
          </p:cNvPr>
          <p:cNvSpPr>
            <a:spLocks noGrp="1"/>
          </p:cNvSpPr>
          <p:nvPr>
            <p:ph type="body" sz="quarter" idx="22"/>
          </p:nvPr>
        </p:nvSpPr>
        <p:spPr/>
        <p:txBody>
          <a:bodyPr/>
          <a:lstStyle/>
          <a:p>
            <a:r>
              <a:rPr lang="en-US" dirty="0"/>
              <a:t>Discussion: Lessons Learned and “After-Action”</a:t>
            </a:r>
          </a:p>
        </p:txBody>
      </p:sp>
    </p:spTree>
    <p:extLst>
      <p:ext uri="{BB962C8B-B14F-4D97-AF65-F5344CB8AC3E}">
        <p14:creationId xmlns:p14="http://schemas.microsoft.com/office/powerpoint/2010/main" val="399618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gray">
          <a:xfrm>
            <a:off x="274639" y="1260228"/>
            <a:ext cx="1834636" cy="27432"/>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3" name="Text Placeholder 5"/>
          <p:cNvSpPr txBox="1">
            <a:spLocks/>
          </p:cNvSpPr>
          <p:nvPr/>
        </p:nvSpPr>
        <p:spPr bwMode="gray">
          <a:xfrm>
            <a:off x="280194" y="1544297"/>
            <a:ext cx="1876581"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Existing Protocol Review</a:t>
            </a:r>
          </a:p>
        </p:txBody>
      </p:sp>
      <p:sp>
        <p:nvSpPr>
          <p:cNvPr id="55" name="Text Placeholder 31"/>
          <p:cNvSpPr txBox="1">
            <a:spLocks/>
          </p:cNvSpPr>
          <p:nvPr/>
        </p:nvSpPr>
        <p:spPr bwMode="gray">
          <a:xfrm>
            <a:off x="269875" y="1827109"/>
            <a:ext cx="1833180" cy="59247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82880" indent="-182880">
              <a:spcBef>
                <a:spcPts val="300"/>
              </a:spcBef>
              <a:buFont typeface="+mj-lt"/>
              <a:buAutoNum type="arabicPeriod"/>
            </a:pPr>
            <a:r>
              <a:rPr lang="en-US" sz="900" dirty="0"/>
              <a:t>Invoke all protocols in place</a:t>
            </a:r>
          </a:p>
          <a:p>
            <a:pPr marL="182880" indent="-182880">
              <a:spcBef>
                <a:spcPts val="300"/>
              </a:spcBef>
              <a:buFont typeface="+mj-lt"/>
              <a:buAutoNum type="arabicPeriod"/>
            </a:pPr>
            <a:r>
              <a:rPr lang="en-US" sz="900" dirty="0"/>
              <a:t>Identify when/why we should deviate from </a:t>
            </a:r>
            <a:br>
              <a:rPr lang="en-US" sz="900" dirty="0"/>
            </a:br>
            <a:r>
              <a:rPr lang="en-US" sz="900" dirty="0"/>
              <a:t>those protocols</a:t>
            </a:r>
          </a:p>
        </p:txBody>
      </p:sp>
      <p:sp>
        <p:nvSpPr>
          <p:cNvPr id="7" name="Oval 6"/>
          <p:cNvSpPr/>
          <p:nvPr/>
        </p:nvSpPr>
        <p:spPr bwMode="gray">
          <a:xfrm>
            <a:off x="944335" y="1022762"/>
            <a:ext cx="482804" cy="473206"/>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074" name="Picture 2" descr="L:\Public\Share\ABC Templates and Resources\EAB Templates and Resources\EAB Art Icons Logos\EAB Icons\Clipboard_checkmar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083579" y="1095018"/>
            <a:ext cx="204317" cy="289156"/>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bwMode="gray">
          <a:xfrm>
            <a:off x="2256127" y="1260228"/>
            <a:ext cx="1834636" cy="27432"/>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Oval 22"/>
          <p:cNvSpPr/>
          <p:nvPr/>
        </p:nvSpPr>
        <p:spPr bwMode="gray">
          <a:xfrm>
            <a:off x="2932043" y="1023625"/>
            <a:ext cx="482804" cy="473206"/>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2" name="Rectangle 61"/>
          <p:cNvSpPr/>
          <p:nvPr/>
        </p:nvSpPr>
        <p:spPr bwMode="gray">
          <a:xfrm>
            <a:off x="4243835" y="1260228"/>
            <a:ext cx="1834636" cy="27432"/>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Oval 23"/>
          <p:cNvSpPr/>
          <p:nvPr/>
        </p:nvSpPr>
        <p:spPr bwMode="gray">
          <a:xfrm>
            <a:off x="4919751" y="1023625"/>
            <a:ext cx="482804" cy="473206"/>
          </a:xfrm>
          <a:prstGeom prst="ellipse">
            <a:avLst/>
          </a:prstGeom>
          <a:solidFill>
            <a:schemeClr val="bg1"/>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Title 12"/>
          <p:cNvSpPr>
            <a:spLocks noGrp="1"/>
          </p:cNvSpPr>
          <p:nvPr>
            <p:ph type="title"/>
          </p:nvPr>
        </p:nvSpPr>
        <p:spPr/>
        <p:txBody>
          <a:bodyPr/>
          <a:lstStyle/>
          <a:p>
            <a:r>
              <a:rPr lang="en-US" dirty="0"/>
              <a:t>Our Goals for Today</a:t>
            </a:r>
          </a:p>
        </p:txBody>
      </p:sp>
      <p:sp>
        <p:nvSpPr>
          <p:cNvPr id="41" name="Text Placeholder 5"/>
          <p:cNvSpPr txBox="1">
            <a:spLocks/>
          </p:cNvSpPr>
          <p:nvPr/>
        </p:nvSpPr>
        <p:spPr bwMode="gray">
          <a:xfrm>
            <a:off x="2294994" y="1544297"/>
            <a:ext cx="1545103"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Role Call</a:t>
            </a:r>
          </a:p>
        </p:txBody>
      </p:sp>
      <p:sp>
        <p:nvSpPr>
          <p:cNvPr id="43" name="Text Placeholder 31"/>
          <p:cNvSpPr txBox="1">
            <a:spLocks/>
          </p:cNvSpPr>
          <p:nvPr/>
        </p:nvSpPr>
        <p:spPr bwMode="gray">
          <a:xfrm>
            <a:off x="2294803" y="1827109"/>
            <a:ext cx="1757283" cy="73096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82880" indent="-182880">
              <a:spcBef>
                <a:spcPts val="300"/>
              </a:spcBef>
              <a:buFont typeface="+mj-lt"/>
              <a:buAutoNum type="arabicPeriod"/>
            </a:pPr>
            <a:r>
              <a:rPr lang="en-US" sz="900" dirty="0"/>
              <a:t>Highlight key roles that attendees play in          incident response</a:t>
            </a:r>
          </a:p>
          <a:p>
            <a:pPr marL="182880" indent="-182880">
              <a:spcBef>
                <a:spcPts val="300"/>
              </a:spcBef>
              <a:buFont typeface="+mj-lt"/>
              <a:buAutoNum type="arabicPeriod"/>
            </a:pPr>
            <a:r>
              <a:rPr lang="en-US" sz="900" dirty="0"/>
              <a:t>Identify cross-team responsibilities</a:t>
            </a:r>
          </a:p>
        </p:txBody>
      </p:sp>
      <p:sp>
        <p:nvSpPr>
          <p:cNvPr id="44" name="Text Placeholder 5"/>
          <p:cNvSpPr txBox="1">
            <a:spLocks/>
          </p:cNvSpPr>
          <p:nvPr/>
        </p:nvSpPr>
        <p:spPr bwMode="gray">
          <a:xfrm>
            <a:off x="4244026" y="1544297"/>
            <a:ext cx="1545103"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Vulnerability Analysis</a:t>
            </a:r>
          </a:p>
        </p:txBody>
      </p:sp>
      <p:sp>
        <p:nvSpPr>
          <p:cNvPr id="45" name="Text Placeholder 31"/>
          <p:cNvSpPr txBox="1">
            <a:spLocks/>
          </p:cNvSpPr>
          <p:nvPr/>
        </p:nvSpPr>
        <p:spPr bwMode="gray">
          <a:xfrm>
            <a:off x="4243835" y="1827109"/>
            <a:ext cx="1834636" cy="86946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82880" indent="-182880">
              <a:spcBef>
                <a:spcPts val="300"/>
              </a:spcBef>
              <a:buFont typeface="+mj-lt"/>
              <a:buAutoNum type="arabicPeriod"/>
            </a:pPr>
            <a:r>
              <a:rPr lang="en-US" sz="900" dirty="0"/>
              <a:t>Uncover vulnerabilities in current protocols </a:t>
            </a:r>
          </a:p>
          <a:p>
            <a:pPr marL="182880" indent="-182880">
              <a:spcBef>
                <a:spcPts val="300"/>
              </a:spcBef>
              <a:buFont typeface="+mj-lt"/>
              <a:buAutoNum type="arabicPeriod"/>
            </a:pPr>
            <a:r>
              <a:rPr lang="en-US" sz="900" dirty="0"/>
              <a:t>Remedy overreliance on individuals, resources, or systems that may not </a:t>
            </a:r>
            <a:br>
              <a:rPr lang="en-US" sz="900" dirty="0"/>
            </a:br>
            <a:r>
              <a:rPr lang="en-US" sz="900" dirty="0"/>
              <a:t>be available</a:t>
            </a:r>
          </a:p>
        </p:txBody>
      </p:sp>
      <p:sp>
        <p:nvSpPr>
          <p:cNvPr id="27" name="Text Placeholder 1">
            <a:extLst>
              <a:ext uri="{FF2B5EF4-FFF2-40B4-BE49-F238E27FC236}">
                <a16:creationId xmlns:a16="http://schemas.microsoft.com/office/drawing/2014/main" id="{2929604C-2611-4DB8-8267-6BE43EE8BD41}"/>
              </a:ext>
            </a:extLst>
          </p:cNvPr>
          <p:cNvSpPr txBox="1">
            <a:spLocks/>
          </p:cNvSpPr>
          <p:nvPr/>
        </p:nvSpPr>
        <p:spPr bwMode="gray">
          <a:xfrm>
            <a:off x="597579" y="3134983"/>
            <a:ext cx="5191550" cy="922817"/>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6"/>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Suggested Participants</a:t>
            </a:r>
          </a:p>
          <a:p>
            <a:pPr marL="0" indent="0">
              <a:buNone/>
            </a:pPr>
            <a:r>
              <a:rPr lang="en-US" sz="1000" dirty="0"/>
              <a:t>Key IT/security function stakeholders and incident response/emergency management personnel in place</a:t>
            </a:r>
          </a:p>
        </p:txBody>
      </p:sp>
      <p:grpSp>
        <p:nvGrpSpPr>
          <p:cNvPr id="28" name="Group 27">
            <a:extLst>
              <a:ext uri="{FF2B5EF4-FFF2-40B4-BE49-F238E27FC236}">
                <a16:creationId xmlns:a16="http://schemas.microsoft.com/office/drawing/2014/main" id="{29056200-6929-43ED-B4CC-7B07B8134CA5}"/>
              </a:ext>
            </a:extLst>
          </p:cNvPr>
          <p:cNvGrpSpPr/>
          <p:nvPr/>
        </p:nvGrpSpPr>
        <p:grpSpPr>
          <a:xfrm>
            <a:off x="5517457" y="3134983"/>
            <a:ext cx="271672" cy="181522"/>
            <a:chOff x="2466467" y="2671179"/>
            <a:chExt cx="271672" cy="181522"/>
          </a:xfrm>
        </p:grpSpPr>
        <p:sp>
          <p:nvSpPr>
            <p:cNvPr id="29" name="Rectangle 28">
              <a:extLst>
                <a:ext uri="{FF2B5EF4-FFF2-40B4-BE49-F238E27FC236}">
                  <a16:creationId xmlns:a16="http://schemas.microsoft.com/office/drawing/2014/main" id="{7312A8A8-4700-4047-BDEA-FA4A49C4C9A1}"/>
                </a:ext>
                <a:ext uri="{C183D7F6-B498-43B3-948B-1728B52AA6E4}">
                  <adec:decorative xmlns:adec="http://schemas.microsoft.com/office/drawing/2017/decorative" val="1"/>
                </a:ext>
              </a:extLst>
            </p:cNvPr>
            <p:cNvSpPr/>
            <p:nvPr/>
          </p:nvSpPr>
          <p:spPr bwMode="gray">
            <a:xfrm>
              <a:off x="2466467" y="267117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0" name="Round Same Side Corner Rectangle 76">
              <a:extLst>
                <a:ext uri="{FF2B5EF4-FFF2-40B4-BE49-F238E27FC236}">
                  <a16:creationId xmlns:a16="http://schemas.microsoft.com/office/drawing/2014/main" id="{956384E9-2F11-4674-BD41-8FDB892C265A}"/>
                </a:ext>
                <a:ext uri="{C183D7F6-B498-43B3-948B-1728B52AA6E4}">
                  <adec:decorative xmlns:adec="http://schemas.microsoft.com/office/drawing/2017/decorative" val="1"/>
                </a:ext>
              </a:extLst>
            </p:cNvPr>
            <p:cNvSpPr/>
            <p:nvPr/>
          </p:nvSpPr>
          <p:spPr bwMode="gray">
            <a:xfrm rot="10800000">
              <a:off x="2466467" y="2671179"/>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1" name="Group 30">
              <a:extLst>
                <a:ext uri="{FF2B5EF4-FFF2-40B4-BE49-F238E27FC236}">
                  <a16:creationId xmlns:a16="http://schemas.microsoft.com/office/drawing/2014/main" id="{CD243756-244F-44C8-9C6F-318C989874B7}"/>
                </a:ext>
                <a:ext uri="{C183D7F6-B498-43B3-948B-1728B52AA6E4}">
                  <adec:decorative xmlns:adec="http://schemas.microsoft.com/office/drawing/2017/decorative" val="1"/>
                </a:ext>
              </a:extLst>
            </p:cNvPr>
            <p:cNvGrpSpPr/>
            <p:nvPr/>
          </p:nvGrpSpPr>
          <p:grpSpPr>
            <a:xfrm>
              <a:off x="2499937" y="2708167"/>
              <a:ext cx="146831" cy="107544"/>
              <a:chOff x="2504868" y="2700738"/>
              <a:chExt cx="146831" cy="107544"/>
            </a:xfrm>
          </p:grpSpPr>
          <p:sp>
            <p:nvSpPr>
              <p:cNvPr id="32" name="Rectangle 31">
                <a:extLst>
                  <a:ext uri="{FF2B5EF4-FFF2-40B4-BE49-F238E27FC236}">
                    <a16:creationId xmlns:a16="http://schemas.microsoft.com/office/drawing/2014/main" id="{F39124C2-0445-4012-95F2-F71D5EF56CB1}"/>
                  </a:ext>
                </a:extLst>
              </p:cNvPr>
              <p:cNvSpPr/>
              <p:nvPr/>
            </p:nvSpPr>
            <p:spPr bwMode="gray">
              <a:xfrm>
                <a:off x="2504868" y="2780850"/>
                <a:ext cx="731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a:extLst>
                  <a:ext uri="{FF2B5EF4-FFF2-40B4-BE49-F238E27FC236}">
                    <a16:creationId xmlns:a16="http://schemas.microsoft.com/office/drawing/2014/main" id="{39AB9852-8487-4387-B867-09F25141A1CC}"/>
                  </a:ext>
                </a:extLst>
              </p:cNvPr>
              <p:cNvSpPr/>
              <p:nvPr/>
            </p:nvSpPr>
            <p:spPr bwMode="gray">
              <a:xfrm>
                <a:off x="2541707" y="2740794"/>
                <a:ext cx="731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08F2015E-FCB2-4FBB-9CE7-85FF309A0549}"/>
                  </a:ext>
                </a:extLst>
              </p:cNvPr>
              <p:cNvSpPr/>
              <p:nvPr/>
            </p:nvSpPr>
            <p:spPr bwMode="gray">
              <a:xfrm>
                <a:off x="2578547" y="2700738"/>
                <a:ext cx="731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35" name="Text Placeholder 12">
            <a:extLst>
              <a:ext uri="{FF2B5EF4-FFF2-40B4-BE49-F238E27FC236}">
                <a16:creationId xmlns:a16="http://schemas.microsoft.com/office/drawing/2014/main" id="{987BF79A-CD7F-4D71-B731-E50BC8C40CF8}"/>
              </a:ext>
            </a:extLst>
          </p:cNvPr>
          <p:cNvSpPr txBox="1">
            <a:spLocks/>
          </p:cNvSpPr>
          <p:nvPr/>
        </p:nvSpPr>
        <p:spPr bwMode="gray">
          <a:xfrm>
            <a:off x="280195" y="657732"/>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Learning Objectives for the Tabletop Exercise</a:t>
            </a:r>
          </a:p>
        </p:txBody>
      </p:sp>
      <p:pic>
        <p:nvPicPr>
          <p:cNvPr id="3" name="Picture 2" descr="A picture containing building&#10;&#10;Description automatically generated">
            <a:extLst>
              <a:ext uri="{FF2B5EF4-FFF2-40B4-BE49-F238E27FC236}">
                <a16:creationId xmlns:a16="http://schemas.microsoft.com/office/drawing/2014/main" id="{FEA6939C-5003-48C2-A938-B76BCB0CBCA3}"/>
              </a:ext>
            </a:extLst>
          </p:cNvPr>
          <p:cNvPicPr>
            <a:picLocks noChangeAspect="1"/>
          </p:cNvPicPr>
          <p:nvPr/>
        </p:nvPicPr>
        <p:blipFill>
          <a:blip r:embed="rId5"/>
          <a:stretch>
            <a:fillRect/>
          </a:stretch>
        </p:blipFill>
        <p:spPr>
          <a:xfrm>
            <a:off x="3045961" y="1079576"/>
            <a:ext cx="254966" cy="320040"/>
          </a:xfrm>
          <a:prstGeom prst="rect">
            <a:avLst/>
          </a:prstGeom>
        </p:spPr>
      </p:pic>
      <p:pic>
        <p:nvPicPr>
          <p:cNvPr id="8" name="Picture 7" descr="A picture containing light&#10;&#10;Description automatically generated">
            <a:extLst>
              <a:ext uri="{FF2B5EF4-FFF2-40B4-BE49-F238E27FC236}">
                <a16:creationId xmlns:a16="http://schemas.microsoft.com/office/drawing/2014/main" id="{AF98DE71-2C39-4051-B005-A90658DCDF98}"/>
              </a:ext>
            </a:extLst>
          </p:cNvPr>
          <p:cNvPicPr>
            <a:picLocks noChangeAspect="1"/>
          </p:cNvPicPr>
          <p:nvPr/>
        </p:nvPicPr>
        <p:blipFill>
          <a:blip r:embed="rId6"/>
          <a:stretch>
            <a:fillRect/>
          </a:stretch>
        </p:blipFill>
        <p:spPr>
          <a:xfrm>
            <a:off x="5052872" y="1108396"/>
            <a:ext cx="216561" cy="320040"/>
          </a:xfrm>
          <a:prstGeom prst="rect">
            <a:avLst/>
          </a:prstGeom>
        </p:spPr>
      </p:pic>
    </p:spTree>
    <p:custDataLst>
      <p:tags r:id="rId1"/>
    </p:custDataLst>
    <p:extLst>
      <p:ext uri="{BB962C8B-B14F-4D97-AF65-F5344CB8AC3E}">
        <p14:creationId xmlns:p14="http://schemas.microsoft.com/office/powerpoint/2010/main" val="110026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Attendee Roles</a:t>
            </a:r>
          </a:p>
        </p:txBody>
      </p:sp>
      <p:cxnSp>
        <p:nvCxnSpPr>
          <p:cNvPr id="10" name="Straight Arrow Connector 9"/>
          <p:cNvCxnSpPr>
            <a:cxnSpLocks/>
          </p:cNvCxnSpPr>
          <p:nvPr/>
        </p:nvCxnSpPr>
        <p:spPr bwMode="gray">
          <a:xfrm>
            <a:off x="3124675" y="1482527"/>
            <a:ext cx="0" cy="548640"/>
          </a:xfrm>
          <a:prstGeom prst="straightConnector1">
            <a:avLst/>
          </a:prstGeom>
          <a:ln w="12700">
            <a:solidFill>
              <a:schemeClr val="accent5"/>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gray">
          <a:xfrm>
            <a:off x="794294" y="1830726"/>
            <a:ext cx="0" cy="200441"/>
          </a:xfrm>
          <a:prstGeom prst="straightConnector1">
            <a:avLst/>
          </a:prstGeom>
          <a:ln w="12700">
            <a:solidFill>
              <a:schemeClr val="accent5"/>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gray">
          <a:xfrm>
            <a:off x="5379461" y="1828050"/>
            <a:ext cx="0" cy="203117"/>
          </a:xfrm>
          <a:prstGeom prst="straightConnector1">
            <a:avLst/>
          </a:prstGeom>
          <a:ln w="12700">
            <a:solidFill>
              <a:schemeClr val="accent5"/>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902641" y="1724963"/>
            <a:ext cx="4396520" cy="0"/>
          </a:xfrm>
          <a:prstGeom prst="line">
            <a:avLst/>
          </a:prstGeom>
          <a:ln w="1270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gray">
          <a:xfrm>
            <a:off x="2009739" y="1178483"/>
            <a:ext cx="2226733" cy="276999"/>
          </a:xfrm>
          <a:prstGeom prst="rect">
            <a:avLst/>
          </a:prstGeom>
          <a:noFill/>
        </p:spPr>
        <p:txBody>
          <a:bodyPr wrap="square" lIns="0" tIns="0" rIns="0" bIns="0" rtlCol="0">
            <a:spAutoFit/>
          </a:bodyPr>
          <a:lstStyle/>
          <a:p>
            <a:pPr algn="ctr">
              <a:spcBef>
                <a:spcPts val="500"/>
              </a:spcBef>
            </a:pPr>
            <a:r>
              <a:rPr lang="en-US" sz="900" b="1" dirty="0"/>
              <a:t>IT, </a:t>
            </a:r>
            <a:r>
              <a:rPr lang="en-US" sz="900" b="1"/>
              <a:t>Crisis Response, </a:t>
            </a:r>
            <a:r>
              <a:rPr lang="en-US" sz="900" b="1" dirty="0"/>
              <a:t>or </a:t>
            </a:r>
            <a:br>
              <a:rPr lang="en-US" sz="900" b="1" dirty="0"/>
            </a:br>
            <a:r>
              <a:rPr lang="en-US" sz="900" b="1" dirty="0"/>
              <a:t>Leadership Team</a:t>
            </a:r>
          </a:p>
        </p:txBody>
      </p:sp>
      <p:sp>
        <p:nvSpPr>
          <p:cNvPr id="17" name="TextBox 16"/>
          <p:cNvSpPr txBox="1"/>
          <p:nvPr/>
        </p:nvSpPr>
        <p:spPr bwMode="gray">
          <a:xfrm>
            <a:off x="411920" y="2638704"/>
            <a:ext cx="1476449" cy="138499"/>
          </a:xfrm>
          <a:prstGeom prst="rect">
            <a:avLst/>
          </a:prstGeom>
          <a:noFill/>
        </p:spPr>
        <p:txBody>
          <a:bodyPr wrap="square" lIns="0" tIns="0" rIns="0" bIns="0" rtlCol="0">
            <a:spAutoFit/>
          </a:bodyPr>
          <a:lstStyle/>
          <a:p>
            <a:pPr>
              <a:spcBef>
                <a:spcPts val="500"/>
              </a:spcBef>
            </a:pPr>
            <a:r>
              <a:rPr lang="en-US" sz="900" b="1" dirty="0"/>
              <a:t>Facilitator</a:t>
            </a:r>
          </a:p>
        </p:txBody>
      </p:sp>
      <p:sp>
        <p:nvSpPr>
          <p:cNvPr id="18" name="TextBox 17"/>
          <p:cNvSpPr txBox="1"/>
          <p:nvPr/>
        </p:nvSpPr>
        <p:spPr bwMode="gray">
          <a:xfrm>
            <a:off x="411921" y="2849898"/>
            <a:ext cx="1670230" cy="1438855"/>
          </a:xfrm>
          <a:prstGeom prst="rect">
            <a:avLst/>
          </a:prstGeom>
          <a:noFill/>
        </p:spPr>
        <p:txBody>
          <a:bodyPr wrap="square" lIns="0" tIns="0" rIns="0" bIns="0" rtlCol="0">
            <a:spAutoFit/>
          </a:bodyPr>
          <a:lstStyle/>
          <a:p>
            <a:pPr marL="119063" indent="-119063">
              <a:spcBef>
                <a:spcPts val="500"/>
              </a:spcBef>
              <a:buFont typeface="Arial" panose="020B0604020202020204" pitchFamily="34" charset="0"/>
              <a:buChar char="•"/>
            </a:pPr>
            <a:r>
              <a:rPr lang="en-US" sz="900" dirty="0"/>
              <a:t>Oversee the exercise</a:t>
            </a:r>
          </a:p>
          <a:p>
            <a:pPr marL="119063" indent="-119063">
              <a:spcBef>
                <a:spcPts val="500"/>
              </a:spcBef>
              <a:buFont typeface="Arial" panose="020B0604020202020204" pitchFamily="34" charset="0"/>
              <a:buChar char="•"/>
            </a:pPr>
            <a:r>
              <a:rPr lang="en-US" sz="900" dirty="0"/>
              <a:t>Read the incident information, and ask targeted discussion questions throughout</a:t>
            </a:r>
          </a:p>
          <a:p>
            <a:pPr marL="119063" indent="-119063">
              <a:spcBef>
                <a:spcPts val="500"/>
              </a:spcBef>
              <a:buFont typeface="Arial" panose="020B0604020202020204" pitchFamily="34" charset="0"/>
              <a:buChar char="•"/>
            </a:pPr>
            <a:r>
              <a:rPr lang="en-US" sz="900" dirty="0"/>
              <a:t>Keep the group on pace</a:t>
            </a:r>
          </a:p>
          <a:p>
            <a:pPr marL="119063" indent="-119063">
              <a:spcBef>
                <a:spcPts val="500"/>
              </a:spcBef>
              <a:buFont typeface="Arial" panose="020B0604020202020204" pitchFamily="34" charset="0"/>
              <a:buChar char="•"/>
            </a:pPr>
            <a:r>
              <a:rPr lang="en-US" sz="900" dirty="0"/>
              <a:t>Ensure broad and representative participation</a:t>
            </a:r>
          </a:p>
        </p:txBody>
      </p:sp>
      <p:sp>
        <p:nvSpPr>
          <p:cNvPr id="20" name="TextBox 19"/>
          <p:cNvSpPr txBox="1"/>
          <p:nvPr/>
        </p:nvSpPr>
        <p:spPr bwMode="gray">
          <a:xfrm>
            <a:off x="2449271" y="2638704"/>
            <a:ext cx="1476449" cy="138499"/>
          </a:xfrm>
          <a:prstGeom prst="rect">
            <a:avLst/>
          </a:prstGeom>
          <a:noFill/>
        </p:spPr>
        <p:txBody>
          <a:bodyPr wrap="square" lIns="0" tIns="0" rIns="0" bIns="0" rtlCol="0">
            <a:spAutoFit/>
          </a:bodyPr>
          <a:lstStyle/>
          <a:p>
            <a:pPr>
              <a:spcBef>
                <a:spcPts val="500"/>
              </a:spcBef>
            </a:pPr>
            <a:r>
              <a:rPr lang="en-US" sz="900" b="1" dirty="0"/>
              <a:t>Participants</a:t>
            </a:r>
          </a:p>
        </p:txBody>
      </p:sp>
      <p:sp>
        <p:nvSpPr>
          <p:cNvPr id="21" name="TextBox 20"/>
          <p:cNvSpPr txBox="1"/>
          <p:nvPr/>
        </p:nvSpPr>
        <p:spPr bwMode="gray">
          <a:xfrm>
            <a:off x="2449272" y="2849898"/>
            <a:ext cx="1670230" cy="756617"/>
          </a:xfrm>
          <a:prstGeom prst="rect">
            <a:avLst/>
          </a:prstGeom>
          <a:noFill/>
        </p:spPr>
        <p:txBody>
          <a:bodyPr wrap="square" lIns="0" tIns="0" rIns="0" bIns="0" rtlCol="0">
            <a:spAutoFit/>
          </a:bodyPr>
          <a:lstStyle/>
          <a:p>
            <a:pPr marL="119063" indent="-119063">
              <a:spcBef>
                <a:spcPts val="500"/>
              </a:spcBef>
              <a:buFont typeface="Arial" panose="020B0604020202020204" pitchFamily="34" charset="0"/>
              <a:buChar char="•"/>
            </a:pPr>
            <a:r>
              <a:rPr lang="en-US" sz="900" dirty="0"/>
              <a:t>Play themselves (unless otherwise specified)</a:t>
            </a:r>
          </a:p>
          <a:p>
            <a:pPr marL="119063" indent="-119063">
              <a:spcBef>
                <a:spcPts val="500"/>
              </a:spcBef>
              <a:buFont typeface="Arial" panose="020B0604020202020204" pitchFamily="34" charset="0"/>
              <a:buChar char="•"/>
            </a:pPr>
            <a:r>
              <a:rPr lang="en-US" sz="900" dirty="0"/>
              <a:t>Respond to the incidents as if they’re actually happening</a:t>
            </a:r>
          </a:p>
        </p:txBody>
      </p:sp>
      <p:sp>
        <p:nvSpPr>
          <p:cNvPr id="22" name="TextBox 21"/>
          <p:cNvSpPr txBox="1"/>
          <p:nvPr/>
        </p:nvSpPr>
        <p:spPr bwMode="gray">
          <a:xfrm>
            <a:off x="4458709" y="2638704"/>
            <a:ext cx="1476449" cy="138499"/>
          </a:xfrm>
          <a:prstGeom prst="rect">
            <a:avLst/>
          </a:prstGeom>
          <a:noFill/>
        </p:spPr>
        <p:txBody>
          <a:bodyPr wrap="square" lIns="0" tIns="0" rIns="0" bIns="0" rtlCol="0">
            <a:spAutoFit/>
          </a:bodyPr>
          <a:lstStyle/>
          <a:p>
            <a:pPr>
              <a:spcBef>
                <a:spcPts val="500"/>
              </a:spcBef>
            </a:pPr>
            <a:r>
              <a:rPr lang="en-US" sz="900" b="1" dirty="0"/>
              <a:t>Observer/Evaluator</a:t>
            </a:r>
          </a:p>
        </p:txBody>
      </p:sp>
      <p:sp>
        <p:nvSpPr>
          <p:cNvPr id="23" name="TextBox 22"/>
          <p:cNvSpPr txBox="1"/>
          <p:nvPr/>
        </p:nvSpPr>
        <p:spPr bwMode="gray">
          <a:xfrm>
            <a:off x="4458710" y="2849898"/>
            <a:ext cx="1670230" cy="1033616"/>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Take notes on quality of dialogue and decision-making, as well as group dynamics</a:t>
            </a:r>
          </a:p>
          <a:p>
            <a:pPr marL="171450" indent="-171450">
              <a:spcBef>
                <a:spcPts val="500"/>
              </a:spcBef>
              <a:buFont typeface="Arial" panose="020B0604020202020204" pitchFamily="34" charset="0"/>
              <a:buChar char="•"/>
            </a:pPr>
            <a:r>
              <a:rPr lang="en-US" sz="900" dirty="0"/>
              <a:t>Share observations during after-action planning</a:t>
            </a:r>
          </a:p>
        </p:txBody>
      </p:sp>
      <p:sp>
        <p:nvSpPr>
          <p:cNvPr id="24" name="Oval 23"/>
          <p:cNvSpPr/>
          <p:nvPr/>
        </p:nvSpPr>
        <p:spPr bwMode="gray">
          <a:xfrm>
            <a:off x="685947" y="162346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sp>
        <p:nvSpPr>
          <p:cNvPr id="25" name="Oval 24"/>
          <p:cNvSpPr/>
          <p:nvPr/>
        </p:nvSpPr>
        <p:spPr bwMode="gray">
          <a:xfrm>
            <a:off x="3016328" y="162346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sp>
        <p:nvSpPr>
          <p:cNvPr id="26" name="Oval 25"/>
          <p:cNvSpPr/>
          <p:nvPr/>
        </p:nvSpPr>
        <p:spPr bwMode="gray">
          <a:xfrm>
            <a:off x="5265487" y="162346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839220" y="784532"/>
            <a:ext cx="566928" cy="364724"/>
          </a:xfrm>
          <a:prstGeom prst="rect">
            <a:avLst/>
          </a:prstGeom>
        </p:spPr>
      </p:pic>
      <p:pic>
        <p:nvPicPr>
          <p:cNvPr id="31" name="Picture 30">
            <a:extLst>
              <a:ext uri="{FF2B5EF4-FFF2-40B4-BE49-F238E27FC236}">
                <a16:creationId xmlns:a16="http://schemas.microsoft.com/office/drawing/2014/main" id="{47529376-E99E-4BFC-B859-5ED94021767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00" y="2076313"/>
            <a:ext cx="339987" cy="459442"/>
          </a:xfrm>
          <a:prstGeom prst="rect">
            <a:avLst/>
          </a:prstGeom>
        </p:spPr>
      </p:pic>
      <p:pic>
        <p:nvPicPr>
          <p:cNvPr id="32" name="Picture 31">
            <a:extLst>
              <a:ext uri="{FF2B5EF4-FFF2-40B4-BE49-F238E27FC236}">
                <a16:creationId xmlns:a16="http://schemas.microsoft.com/office/drawing/2014/main" id="{B09058D1-62D9-47D4-AD5A-309AF0FCE0D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8023" y="2157329"/>
            <a:ext cx="708118" cy="297410"/>
          </a:xfrm>
          <a:prstGeom prst="rect">
            <a:avLst/>
          </a:prstGeom>
        </p:spPr>
      </p:pic>
      <p:pic>
        <p:nvPicPr>
          <p:cNvPr id="33" name="Picture 32">
            <a:extLst>
              <a:ext uri="{FF2B5EF4-FFF2-40B4-BE49-F238E27FC236}">
                <a16:creationId xmlns:a16="http://schemas.microsoft.com/office/drawing/2014/main" id="{3B5665AB-DFCC-449B-AE9D-D5AEA8BFDCF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6933" y="2115366"/>
            <a:ext cx="459442" cy="381337"/>
          </a:xfrm>
          <a:prstGeom prst="rect">
            <a:avLst/>
          </a:prstGeom>
        </p:spPr>
      </p:pic>
    </p:spTree>
    <p:custDataLst>
      <p:tags r:id="rId1"/>
    </p:custDataLst>
    <p:extLst>
      <p:ext uri="{BB962C8B-B14F-4D97-AF65-F5344CB8AC3E}">
        <p14:creationId xmlns:p14="http://schemas.microsoft.com/office/powerpoint/2010/main" val="2793161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33" id="{88412BBE-4FCD-524C-B11E-592F50A607A6}" vid="{B7754DBC-AE32-3D47-BC50-D105C3A06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On-screen GLG Graphic Layout Guide 031621</Template>
  <TotalTime>5760</TotalTime>
  <Words>2409</Words>
  <Application>Microsoft Office PowerPoint</Application>
  <PresentationFormat>Custom</PresentationFormat>
  <Paragraphs>271</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Rockwell</vt:lpstr>
      <vt:lpstr>Verdana</vt:lpstr>
      <vt:lpstr>Wingdings</vt:lpstr>
      <vt:lpstr>EAB1 4x3 On-screen</vt:lpstr>
      <vt:lpstr>Security Incident Response   Tabletop Exercises</vt:lpstr>
      <vt:lpstr>1</vt:lpstr>
      <vt:lpstr>What is a Tabletop Exercise?</vt:lpstr>
      <vt:lpstr>What is a Security Incident?</vt:lpstr>
      <vt:lpstr>Setting the Table</vt:lpstr>
      <vt:lpstr>Components of Today’s Exercise</vt:lpstr>
      <vt:lpstr>1</vt:lpstr>
      <vt:lpstr>Our Goals for Today</vt:lpstr>
      <vt:lpstr>Attendee Roles</vt:lpstr>
      <vt:lpstr>Ground Rules</vt:lpstr>
      <vt:lpstr>1</vt:lpstr>
      <vt:lpstr>Responding to a Security Event: Part A</vt:lpstr>
      <vt:lpstr>Responding to Security Event: Part B</vt:lpstr>
      <vt:lpstr>Responding to a Security Incident: Part C</vt:lpstr>
      <vt:lpstr>Responding to a Security Incident: Part D</vt:lpstr>
      <vt:lpstr>1</vt:lpstr>
      <vt:lpstr>“Hot Wash” Debrief on Lessons Learned</vt:lpstr>
      <vt:lpstr>Crafting an After-Action Report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Incident Response   Tabletop Exercises</dc:title>
  <dc:subject/>
  <dc:creator>Panthagani, Abhilash</dc:creator>
  <cp:lastModifiedBy>Demou, Kristina</cp:lastModifiedBy>
  <cp:revision>10</cp:revision>
  <dcterms:created xsi:type="dcterms:W3CDTF">2021-09-16T17:37:44Z</dcterms:created>
  <dcterms:modified xsi:type="dcterms:W3CDTF">2021-09-29T16:33:30Z</dcterms:modified>
  <cp:category/>
</cp:coreProperties>
</file>