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</p:sldIdLst>
  <p:sldSz cx="73152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536" y="-3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646133"/>
            <a:ext cx="6217920" cy="350181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282989"/>
            <a:ext cx="5486400" cy="2428451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762-E261-4CEE-9AD0-71E205835C48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BFBA-EE52-4220-9ACE-1962A73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44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762-E261-4CEE-9AD0-71E205835C48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BFBA-EE52-4220-9ACE-1962A73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0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35517"/>
            <a:ext cx="1577340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5517"/>
            <a:ext cx="4640580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762-E261-4CEE-9AD0-71E205835C48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BFBA-EE52-4220-9ACE-1962A73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67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762-E261-4CEE-9AD0-71E205835C48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BFBA-EE52-4220-9ACE-1962A73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839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507618"/>
            <a:ext cx="6309360" cy="4184014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731215"/>
            <a:ext cx="6309360" cy="2200274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762-E261-4CEE-9AD0-71E205835C48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BFBA-EE52-4220-9ACE-1962A73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39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762-E261-4CEE-9AD0-71E205835C48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BFBA-EE52-4220-9ACE-1962A73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8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35519"/>
            <a:ext cx="6309360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465706"/>
            <a:ext cx="3094672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674110"/>
            <a:ext cx="309467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465706"/>
            <a:ext cx="3109913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674110"/>
            <a:ext cx="3109913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762-E261-4CEE-9AD0-71E205835C48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BFBA-EE52-4220-9ACE-1962A73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4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762-E261-4CEE-9AD0-71E205835C48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BFBA-EE52-4220-9ACE-1962A73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1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762-E261-4CEE-9AD0-71E205835C48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BFBA-EE52-4220-9ACE-1962A73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133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448226"/>
            <a:ext cx="3703320" cy="7147983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762-E261-4CEE-9AD0-71E205835C48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BFBA-EE52-4220-9ACE-1962A73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67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448226"/>
            <a:ext cx="3703320" cy="7147983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762-E261-4CEE-9AD0-71E205835C48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3BFBA-EE52-4220-9ACE-1962A73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82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35519"/>
            <a:ext cx="630936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677584"/>
            <a:ext cx="630936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9322649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06762-E261-4CEE-9AD0-71E205835C48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9322649"/>
            <a:ext cx="24688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9322649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3BFBA-EE52-4220-9ACE-1962A73E8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7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witchita.transfer.degree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hyperlink" Target="witchita.transfer.degree" TargetMode="Externa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16F7C8B1-8B67-4DD3-92FD-2E264BBD1BBD}"/>
              </a:ext>
            </a:extLst>
          </p:cNvPr>
          <p:cNvSpPr/>
          <p:nvPr/>
        </p:nvSpPr>
        <p:spPr bwMode="gray">
          <a:xfrm>
            <a:off x="197147" y="3204558"/>
            <a:ext cx="3039036" cy="3779905"/>
          </a:xfrm>
          <a:prstGeom prst="rect">
            <a:avLst/>
          </a:prstGeom>
          <a:noFill/>
          <a:ln w="19050" cap="flat" cmpd="sng" algn="ctr">
            <a:solidFill>
              <a:srgbClr val="A0A4A9"/>
            </a:solidFill>
            <a:prstDash val="solid"/>
            <a:miter lim="800000"/>
          </a:ln>
          <a:effectLst/>
        </p:spPr>
        <p:txBody>
          <a:bodyPr rot="0" spcFirstLastPara="0" vert="horz" wrap="square" lIns="282633" tIns="211975" rIns="282633" bIns="211975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defTabSz="787288" eaLnBrk="1" fontAlgn="auto" latinLnBrk="0" hangingPunct="1">
              <a:lnSpc>
                <a:spcPct val="110000"/>
              </a:lnSpc>
              <a:spcBef>
                <a:spcPts val="3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333E48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“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333E48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Transfer students are a vital and large portion of our student community at Wichita State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333E48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. Providing them a more fluid process to onboard into Shocker Nation will not only facilitate their academic endeavors, but help them plug into student life, internships and more.” </a:t>
            </a:r>
          </a:p>
          <a:p>
            <a:pPr marL="0" marR="0" lvl="0" indent="0" algn="r" defTabSz="787288" eaLnBrk="1" fontAlgn="auto" latinLnBrk="0" hangingPunct="1">
              <a:lnSpc>
                <a:spcPct val="110000"/>
              </a:lnSpc>
              <a:spcBef>
                <a:spcPts val="3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333E48"/>
                </a:solidFill>
                <a:effectLst/>
                <a:uLnTx/>
                <a:uFillTx/>
                <a:latin typeface="Rockwell"/>
                <a:ea typeface="+mn-ea"/>
                <a:cs typeface="+mn-cs"/>
              </a:rPr>
              <a:t>Bobby Gandu, Director of Admissions</a:t>
            </a:r>
          </a:p>
        </p:txBody>
      </p:sp>
      <p:pic>
        <p:nvPicPr>
          <p:cNvPr id="37" name="Picture 36" descr="Logo">
            <a:extLst>
              <a:ext uri="{FF2B5EF4-FFF2-40B4-BE49-F238E27FC236}">
                <a16:creationId xmlns:a16="http://schemas.microsoft.com/office/drawing/2014/main" id="{DC7833DC-EF62-469C-995C-477B233DAEA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06" y="333829"/>
            <a:ext cx="3110598" cy="774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headerlogo" descr="Cowley College logo">
            <a:extLst>
              <a:ext uri="{FF2B5EF4-FFF2-40B4-BE49-F238E27FC236}">
                <a16:creationId xmlns:a16="http://schemas.microsoft.com/office/drawing/2014/main" id="{530797FB-A483-4522-9A7A-89BB8A444D0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521" y="159380"/>
            <a:ext cx="2041411" cy="933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E229C06D-BA7F-4445-A7D3-57EC061F42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45" y="1603917"/>
            <a:ext cx="6908341" cy="1179976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5DBABE14-8AB2-4419-BED3-BC5BA1CBD198}"/>
              </a:ext>
            </a:extLst>
          </p:cNvPr>
          <p:cNvSpPr/>
          <p:nvPr/>
        </p:nvSpPr>
        <p:spPr bwMode="gray">
          <a:xfrm>
            <a:off x="-2283662" y="393087"/>
            <a:ext cx="2177184" cy="32807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666E76"/>
            </a:solidFill>
            <a:prstDash val="solid"/>
            <a:miter lim="800000"/>
          </a:ln>
          <a:effectLst/>
        </p:spPr>
        <p:txBody>
          <a:bodyPr rot="0" spcFirstLastPara="0" vert="horz" wrap="square" lIns="70658" tIns="35329" rIns="70658" bIns="3532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87288" eaLnBrk="1" fontAlgn="auto" latinLnBrk="0" hangingPunct="1">
              <a:lnSpc>
                <a:spcPct val="100000"/>
              </a:lnSpc>
              <a:spcBef>
                <a:spcPts val="3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73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+mn-cs"/>
              </a:rPr>
              <a:t>Customize header with your logo and 2-year partner logo – or preferred header.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36E61CD-15C8-41F6-934F-B6F5B9CD6A8D}"/>
              </a:ext>
            </a:extLst>
          </p:cNvPr>
          <p:cNvGrpSpPr/>
          <p:nvPr/>
        </p:nvGrpSpPr>
        <p:grpSpPr bwMode="gray">
          <a:xfrm>
            <a:off x="46024" y="2914513"/>
            <a:ext cx="582656" cy="517719"/>
            <a:chOff x="1184558" y="1125416"/>
            <a:chExt cx="423178" cy="36174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2417D5A4-DC18-4A55-A717-4D6D40CCCBBC}"/>
                </a:ext>
              </a:extLst>
            </p:cNvPr>
            <p:cNvSpPr/>
            <p:nvPr/>
          </p:nvSpPr>
          <p:spPr bwMode="gray">
            <a:xfrm>
              <a:off x="1184558" y="1125416"/>
              <a:ext cx="423178" cy="3617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70658" tIns="35329" rIns="70658" bIns="35329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87288" eaLnBrk="1" fontAlgn="auto" latinLnBrk="0" hangingPunct="1">
                <a:lnSpc>
                  <a:spcPct val="100000"/>
                </a:lnSpc>
                <a:spcBef>
                  <a:spcPts val="386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73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E7D106F3-0680-459E-86D5-1AC9F5A9AFE1}"/>
                </a:ext>
              </a:extLst>
            </p:cNvPr>
            <p:cNvGrpSpPr/>
            <p:nvPr/>
          </p:nvGrpSpPr>
          <p:grpSpPr bwMode="gray">
            <a:xfrm flipH="1" flipV="1">
              <a:off x="1245161" y="1176800"/>
              <a:ext cx="315403" cy="272386"/>
              <a:chOff x="3359444" y="2551001"/>
              <a:chExt cx="394764" cy="340924"/>
            </a:xfrm>
          </p:grpSpPr>
          <p:sp>
            <p:nvSpPr>
              <p:cNvPr id="58" name="Freeform 10">
                <a:extLst>
                  <a:ext uri="{FF2B5EF4-FFF2-40B4-BE49-F238E27FC236}">
                    <a16:creationId xmlns:a16="http://schemas.microsoft.com/office/drawing/2014/main" id="{5C09BBE8-2A94-4FAA-9A03-CFC8459898EA}"/>
                  </a:ext>
                </a:extLst>
              </p:cNvPr>
              <p:cNvSpPr>
                <a:spLocks/>
              </p:cNvSpPr>
              <p:nvPr/>
            </p:nvSpPr>
            <p:spPr bwMode="gray">
              <a:xfrm rot="10800000">
                <a:off x="3359444" y="2551001"/>
                <a:ext cx="182786" cy="340924"/>
              </a:xfrm>
              <a:custGeom>
                <a:avLst/>
                <a:gdLst>
                  <a:gd name="T0" fmla="*/ 1467 w 1517"/>
                  <a:gd name="T1" fmla="*/ 169 h 2830"/>
                  <a:gd name="T2" fmla="*/ 1364 w 1517"/>
                  <a:gd name="T3" fmla="*/ 277 h 2830"/>
                  <a:gd name="T4" fmla="*/ 1246 w 1517"/>
                  <a:gd name="T5" fmla="*/ 406 h 2830"/>
                  <a:gd name="T6" fmla="*/ 1121 w 1517"/>
                  <a:gd name="T7" fmla="*/ 548 h 2830"/>
                  <a:gd name="T8" fmla="*/ 994 w 1517"/>
                  <a:gd name="T9" fmla="*/ 700 h 2830"/>
                  <a:gd name="T10" fmla="*/ 874 w 1517"/>
                  <a:gd name="T11" fmla="*/ 854 h 2830"/>
                  <a:gd name="T12" fmla="*/ 766 w 1517"/>
                  <a:gd name="T13" fmla="*/ 1006 h 2830"/>
                  <a:gd name="T14" fmla="*/ 676 w 1517"/>
                  <a:gd name="T15" fmla="*/ 1148 h 2830"/>
                  <a:gd name="T16" fmla="*/ 613 w 1517"/>
                  <a:gd name="T17" fmla="*/ 1277 h 2830"/>
                  <a:gd name="T18" fmla="*/ 581 w 1517"/>
                  <a:gd name="T19" fmla="*/ 1385 h 2830"/>
                  <a:gd name="T20" fmla="*/ 586 w 1517"/>
                  <a:gd name="T21" fmla="*/ 1451 h 2830"/>
                  <a:gd name="T22" fmla="*/ 615 w 1517"/>
                  <a:gd name="T23" fmla="*/ 1481 h 2830"/>
                  <a:gd name="T24" fmla="*/ 652 w 1517"/>
                  <a:gd name="T25" fmla="*/ 1493 h 2830"/>
                  <a:gd name="T26" fmla="*/ 679 w 1517"/>
                  <a:gd name="T27" fmla="*/ 1495 h 2830"/>
                  <a:gd name="T28" fmla="*/ 770 w 1517"/>
                  <a:gd name="T29" fmla="*/ 1496 h 2830"/>
                  <a:gd name="T30" fmla="*/ 873 w 1517"/>
                  <a:gd name="T31" fmla="*/ 1500 h 2830"/>
                  <a:gd name="T32" fmla="*/ 983 w 1517"/>
                  <a:gd name="T33" fmla="*/ 1512 h 2830"/>
                  <a:gd name="T34" fmla="*/ 1094 w 1517"/>
                  <a:gd name="T35" fmla="*/ 1535 h 2830"/>
                  <a:gd name="T36" fmla="*/ 1202 w 1517"/>
                  <a:gd name="T37" fmla="*/ 1574 h 2830"/>
                  <a:gd name="T38" fmla="*/ 1302 w 1517"/>
                  <a:gd name="T39" fmla="*/ 1632 h 2830"/>
                  <a:gd name="T40" fmla="*/ 1389 w 1517"/>
                  <a:gd name="T41" fmla="*/ 1714 h 2830"/>
                  <a:gd name="T42" fmla="*/ 1456 w 1517"/>
                  <a:gd name="T43" fmla="*/ 1822 h 2830"/>
                  <a:gd name="T44" fmla="*/ 1501 w 1517"/>
                  <a:gd name="T45" fmla="*/ 1959 h 2830"/>
                  <a:gd name="T46" fmla="*/ 1517 w 1517"/>
                  <a:gd name="T47" fmla="*/ 2132 h 2830"/>
                  <a:gd name="T48" fmla="*/ 1497 w 1517"/>
                  <a:gd name="T49" fmla="*/ 2279 h 2830"/>
                  <a:gd name="T50" fmla="*/ 1440 w 1517"/>
                  <a:gd name="T51" fmla="*/ 2424 h 2830"/>
                  <a:gd name="T52" fmla="*/ 1347 w 1517"/>
                  <a:gd name="T53" fmla="*/ 2559 h 2830"/>
                  <a:gd name="T54" fmla="*/ 1224 w 1517"/>
                  <a:gd name="T55" fmla="*/ 2676 h 2830"/>
                  <a:gd name="T56" fmla="*/ 1071 w 1517"/>
                  <a:gd name="T57" fmla="*/ 2766 h 2830"/>
                  <a:gd name="T58" fmla="*/ 891 w 1517"/>
                  <a:gd name="T59" fmla="*/ 2819 h 2830"/>
                  <a:gd name="T60" fmla="*/ 692 w 1517"/>
                  <a:gd name="T61" fmla="*/ 2828 h 2830"/>
                  <a:gd name="T62" fmla="*/ 513 w 1517"/>
                  <a:gd name="T63" fmla="*/ 2793 h 2830"/>
                  <a:gd name="T64" fmla="*/ 361 w 1517"/>
                  <a:gd name="T65" fmla="*/ 2723 h 2830"/>
                  <a:gd name="T66" fmla="*/ 237 w 1517"/>
                  <a:gd name="T67" fmla="*/ 2624 h 2830"/>
                  <a:gd name="T68" fmla="*/ 140 w 1517"/>
                  <a:gd name="T69" fmla="*/ 2503 h 2830"/>
                  <a:gd name="T70" fmla="*/ 68 w 1517"/>
                  <a:gd name="T71" fmla="*/ 2368 h 2830"/>
                  <a:gd name="T72" fmla="*/ 22 w 1517"/>
                  <a:gd name="T73" fmla="*/ 2224 h 2830"/>
                  <a:gd name="T74" fmla="*/ 2 w 1517"/>
                  <a:gd name="T75" fmla="*/ 2080 h 2830"/>
                  <a:gd name="T76" fmla="*/ 5 w 1517"/>
                  <a:gd name="T77" fmla="*/ 1929 h 2830"/>
                  <a:gd name="T78" fmla="*/ 29 w 1517"/>
                  <a:gd name="T79" fmla="*/ 1767 h 2830"/>
                  <a:gd name="T80" fmla="*/ 77 w 1517"/>
                  <a:gd name="T81" fmla="*/ 1595 h 2830"/>
                  <a:gd name="T82" fmla="*/ 152 w 1517"/>
                  <a:gd name="T83" fmla="*/ 1415 h 2830"/>
                  <a:gd name="T84" fmla="*/ 257 w 1517"/>
                  <a:gd name="T85" fmla="*/ 1222 h 2830"/>
                  <a:gd name="T86" fmla="*/ 394 w 1517"/>
                  <a:gd name="T87" fmla="*/ 1014 h 2830"/>
                  <a:gd name="T88" fmla="*/ 565 w 1517"/>
                  <a:gd name="T89" fmla="*/ 790 h 2830"/>
                  <a:gd name="T90" fmla="*/ 774 w 1517"/>
                  <a:gd name="T91" fmla="*/ 547 h 2830"/>
                  <a:gd name="T92" fmla="*/ 1024 w 1517"/>
                  <a:gd name="T93" fmla="*/ 285 h 2830"/>
                  <a:gd name="T94" fmla="*/ 1318 w 1517"/>
                  <a:gd name="T95" fmla="*/ 0 h 28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517" h="2830">
                    <a:moveTo>
                      <a:pt x="1318" y="0"/>
                    </a:moveTo>
                    <a:lnTo>
                      <a:pt x="1497" y="139"/>
                    </a:lnTo>
                    <a:lnTo>
                      <a:pt x="1467" y="169"/>
                    </a:lnTo>
                    <a:lnTo>
                      <a:pt x="1434" y="203"/>
                    </a:lnTo>
                    <a:lnTo>
                      <a:pt x="1399" y="239"/>
                    </a:lnTo>
                    <a:lnTo>
                      <a:pt x="1364" y="277"/>
                    </a:lnTo>
                    <a:lnTo>
                      <a:pt x="1326" y="318"/>
                    </a:lnTo>
                    <a:lnTo>
                      <a:pt x="1286" y="361"/>
                    </a:lnTo>
                    <a:lnTo>
                      <a:pt x="1246" y="406"/>
                    </a:lnTo>
                    <a:lnTo>
                      <a:pt x="1205" y="452"/>
                    </a:lnTo>
                    <a:lnTo>
                      <a:pt x="1163" y="499"/>
                    </a:lnTo>
                    <a:lnTo>
                      <a:pt x="1121" y="548"/>
                    </a:lnTo>
                    <a:lnTo>
                      <a:pt x="1078" y="598"/>
                    </a:lnTo>
                    <a:lnTo>
                      <a:pt x="1036" y="649"/>
                    </a:lnTo>
                    <a:lnTo>
                      <a:pt x="994" y="700"/>
                    </a:lnTo>
                    <a:lnTo>
                      <a:pt x="954" y="751"/>
                    </a:lnTo>
                    <a:lnTo>
                      <a:pt x="913" y="803"/>
                    </a:lnTo>
                    <a:lnTo>
                      <a:pt x="874" y="854"/>
                    </a:lnTo>
                    <a:lnTo>
                      <a:pt x="836" y="906"/>
                    </a:lnTo>
                    <a:lnTo>
                      <a:pt x="801" y="956"/>
                    </a:lnTo>
                    <a:lnTo>
                      <a:pt x="766" y="1006"/>
                    </a:lnTo>
                    <a:lnTo>
                      <a:pt x="733" y="1055"/>
                    </a:lnTo>
                    <a:lnTo>
                      <a:pt x="704" y="1102"/>
                    </a:lnTo>
                    <a:lnTo>
                      <a:pt x="676" y="1148"/>
                    </a:lnTo>
                    <a:lnTo>
                      <a:pt x="652" y="1193"/>
                    </a:lnTo>
                    <a:lnTo>
                      <a:pt x="630" y="1236"/>
                    </a:lnTo>
                    <a:lnTo>
                      <a:pt x="613" y="1277"/>
                    </a:lnTo>
                    <a:lnTo>
                      <a:pt x="599" y="1315"/>
                    </a:lnTo>
                    <a:lnTo>
                      <a:pt x="587" y="1351"/>
                    </a:lnTo>
                    <a:lnTo>
                      <a:pt x="581" y="1385"/>
                    </a:lnTo>
                    <a:lnTo>
                      <a:pt x="579" y="1415"/>
                    </a:lnTo>
                    <a:lnTo>
                      <a:pt x="580" y="1435"/>
                    </a:lnTo>
                    <a:lnTo>
                      <a:pt x="586" y="1451"/>
                    </a:lnTo>
                    <a:lnTo>
                      <a:pt x="594" y="1464"/>
                    </a:lnTo>
                    <a:lnTo>
                      <a:pt x="604" y="1474"/>
                    </a:lnTo>
                    <a:lnTo>
                      <a:pt x="615" y="1481"/>
                    </a:lnTo>
                    <a:lnTo>
                      <a:pt x="627" y="1487"/>
                    </a:lnTo>
                    <a:lnTo>
                      <a:pt x="639" y="1491"/>
                    </a:lnTo>
                    <a:lnTo>
                      <a:pt x="652" y="1493"/>
                    </a:lnTo>
                    <a:lnTo>
                      <a:pt x="663" y="1495"/>
                    </a:lnTo>
                    <a:lnTo>
                      <a:pt x="672" y="1495"/>
                    </a:lnTo>
                    <a:lnTo>
                      <a:pt x="679" y="1495"/>
                    </a:lnTo>
                    <a:lnTo>
                      <a:pt x="708" y="1495"/>
                    </a:lnTo>
                    <a:lnTo>
                      <a:pt x="738" y="1495"/>
                    </a:lnTo>
                    <a:lnTo>
                      <a:pt x="770" y="1496"/>
                    </a:lnTo>
                    <a:lnTo>
                      <a:pt x="804" y="1497"/>
                    </a:lnTo>
                    <a:lnTo>
                      <a:pt x="838" y="1498"/>
                    </a:lnTo>
                    <a:lnTo>
                      <a:pt x="873" y="1500"/>
                    </a:lnTo>
                    <a:lnTo>
                      <a:pt x="910" y="1503"/>
                    </a:lnTo>
                    <a:lnTo>
                      <a:pt x="946" y="1507"/>
                    </a:lnTo>
                    <a:lnTo>
                      <a:pt x="983" y="1512"/>
                    </a:lnTo>
                    <a:lnTo>
                      <a:pt x="1020" y="1518"/>
                    </a:lnTo>
                    <a:lnTo>
                      <a:pt x="1058" y="1526"/>
                    </a:lnTo>
                    <a:lnTo>
                      <a:pt x="1094" y="1535"/>
                    </a:lnTo>
                    <a:lnTo>
                      <a:pt x="1131" y="1547"/>
                    </a:lnTo>
                    <a:lnTo>
                      <a:pt x="1167" y="1560"/>
                    </a:lnTo>
                    <a:lnTo>
                      <a:pt x="1202" y="1574"/>
                    </a:lnTo>
                    <a:lnTo>
                      <a:pt x="1237" y="1591"/>
                    </a:lnTo>
                    <a:lnTo>
                      <a:pt x="1271" y="1611"/>
                    </a:lnTo>
                    <a:lnTo>
                      <a:pt x="1302" y="1632"/>
                    </a:lnTo>
                    <a:lnTo>
                      <a:pt x="1333" y="1657"/>
                    </a:lnTo>
                    <a:lnTo>
                      <a:pt x="1362" y="1684"/>
                    </a:lnTo>
                    <a:lnTo>
                      <a:pt x="1389" y="1714"/>
                    </a:lnTo>
                    <a:lnTo>
                      <a:pt x="1414" y="1746"/>
                    </a:lnTo>
                    <a:lnTo>
                      <a:pt x="1436" y="1782"/>
                    </a:lnTo>
                    <a:lnTo>
                      <a:pt x="1456" y="1822"/>
                    </a:lnTo>
                    <a:lnTo>
                      <a:pt x="1474" y="1863"/>
                    </a:lnTo>
                    <a:lnTo>
                      <a:pt x="1489" y="1910"/>
                    </a:lnTo>
                    <a:lnTo>
                      <a:pt x="1501" y="1959"/>
                    </a:lnTo>
                    <a:lnTo>
                      <a:pt x="1509" y="2013"/>
                    </a:lnTo>
                    <a:lnTo>
                      <a:pt x="1515" y="2071"/>
                    </a:lnTo>
                    <a:lnTo>
                      <a:pt x="1517" y="2132"/>
                    </a:lnTo>
                    <a:lnTo>
                      <a:pt x="1515" y="2180"/>
                    </a:lnTo>
                    <a:lnTo>
                      <a:pt x="1508" y="2229"/>
                    </a:lnTo>
                    <a:lnTo>
                      <a:pt x="1497" y="2279"/>
                    </a:lnTo>
                    <a:lnTo>
                      <a:pt x="1482" y="2328"/>
                    </a:lnTo>
                    <a:lnTo>
                      <a:pt x="1463" y="2376"/>
                    </a:lnTo>
                    <a:lnTo>
                      <a:pt x="1440" y="2424"/>
                    </a:lnTo>
                    <a:lnTo>
                      <a:pt x="1413" y="2470"/>
                    </a:lnTo>
                    <a:lnTo>
                      <a:pt x="1382" y="2515"/>
                    </a:lnTo>
                    <a:lnTo>
                      <a:pt x="1347" y="2559"/>
                    </a:lnTo>
                    <a:lnTo>
                      <a:pt x="1310" y="2601"/>
                    </a:lnTo>
                    <a:lnTo>
                      <a:pt x="1269" y="2640"/>
                    </a:lnTo>
                    <a:lnTo>
                      <a:pt x="1224" y="2676"/>
                    </a:lnTo>
                    <a:lnTo>
                      <a:pt x="1176" y="2710"/>
                    </a:lnTo>
                    <a:lnTo>
                      <a:pt x="1125" y="2739"/>
                    </a:lnTo>
                    <a:lnTo>
                      <a:pt x="1071" y="2766"/>
                    </a:lnTo>
                    <a:lnTo>
                      <a:pt x="1014" y="2788"/>
                    </a:lnTo>
                    <a:lnTo>
                      <a:pt x="954" y="2806"/>
                    </a:lnTo>
                    <a:lnTo>
                      <a:pt x="891" y="2819"/>
                    </a:lnTo>
                    <a:lnTo>
                      <a:pt x="826" y="2827"/>
                    </a:lnTo>
                    <a:lnTo>
                      <a:pt x="759" y="2830"/>
                    </a:lnTo>
                    <a:lnTo>
                      <a:pt x="692" y="2828"/>
                    </a:lnTo>
                    <a:lnTo>
                      <a:pt x="629" y="2821"/>
                    </a:lnTo>
                    <a:lnTo>
                      <a:pt x="570" y="2809"/>
                    </a:lnTo>
                    <a:lnTo>
                      <a:pt x="513" y="2793"/>
                    </a:lnTo>
                    <a:lnTo>
                      <a:pt x="459" y="2773"/>
                    </a:lnTo>
                    <a:lnTo>
                      <a:pt x="409" y="2750"/>
                    </a:lnTo>
                    <a:lnTo>
                      <a:pt x="361" y="2723"/>
                    </a:lnTo>
                    <a:lnTo>
                      <a:pt x="317" y="2692"/>
                    </a:lnTo>
                    <a:lnTo>
                      <a:pt x="275" y="2660"/>
                    </a:lnTo>
                    <a:lnTo>
                      <a:pt x="237" y="2624"/>
                    </a:lnTo>
                    <a:lnTo>
                      <a:pt x="202" y="2586"/>
                    </a:lnTo>
                    <a:lnTo>
                      <a:pt x="169" y="2546"/>
                    </a:lnTo>
                    <a:lnTo>
                      <a:pt x="140" y="2503"/>
                    </a:lnTo>
                    <a:lnTo>
                      <a:pt x="112" y="2459"/>
                    </a:lnTo>
                    <a:lnTo>
                      <a:pt x="89" y="2414"/>
                    </a:lnTo>
                    <a:lnTo>
                      <a:pt x="68" y="2368"/>
                    </a:lnTo>
                    <a:lnTo>
                      <a:pt x="50" y="2321"/>
                    </a:lnTo>
                    <a:lnTo>
                      <a:pt x="35" y="2273"/>
                    </a:lnTo>
                    <a:lnTo>
                      <a:pt x="22" y="2224"/>
                    </a:lnTo>
                    <a:lnTo>
                      <a:pt x="12" y="2176"/>
                    </a:lnTo>
                    <a:lnTo>
                      <a:pt x="6" y="2128"/>
                    </a:lnTo>
                    <a:lnTo>
                      <a:pt x="2" y="2080"/>
                    </a:lnTo>
                    <a:lnTo>
                      <a:pt x="0" y="2032"/>
                    </a:lnTo>
                    <a:lnTo>
                      <a:pt x="1" y="1980"/>
                    </a:lnTo>
                    <a:lnTo>
                      <a:pt x="5" y="1929"/>
                    </a:lnTo>
                    <a:lnTo>
                      <a:pt x="10" y="1876"/>
                    </a:lnTo>
                    <a:lnTo>
                      <a:pt x="18" y="1822"/>
                    </a:lnTo>
                    <a:lnTo>
                      <a:pt x="29" y="1767"/>
                    </a:lnTo>
                    <a:lnTo>
                      <a:pt x="43" y="1711"/>
                    </a:lnTo>
                    <a:lnTo>
                      <a:pt x="58" y="1654"/>
                    </a:lnTo>
                    <a:lnTo>
                      <a:pt x="77" y="1595"/>
                    </a:lnTo>
                    <a:lnTo>
                      <a:pt x="99" y="1536"/>
                    </a:lnTo>
                    <a:lnTo>
                      <a:pt x="124" y="1476"/>
                    </a:lnTo>
                    <a:lnTo>
                      <a:pt x="152" y="1415"/>
                    </a:lnTo>
                    <a:lnTo>
                      <a:pt x="183" y="1352"/>
                    </a:lnTo>
                    <a:lnTo>
                      <a:pt x="218" y="1288"/>
                    </a:lnTo>
                    <a:lnTo>
                      <a:pt x="257" y="1222"/>
                    </a:lnTo>
                    <a:lnTo>
                      <a:pt x="299" y="1154"/>
                    </a:lnTo>
                    <a:lnTo>
                      <a:pt x="344" y="1085"/>
                    </a:lnTo>
                    <a:lnTo>
                      <a:pt x="394" y="1014"/>
                    </a:lnTo>
                    <a:lnTo>
                      <a:pt x="447" y="942"/>
                    </a:lnTo>
                    <a:lnTo>
                      <a:pt x="504" y="866"/>
                    </a:lnTo>
                    <a:lnTo>
                      <a:pt x="565" y="790"/>
                    </a:lnTo>
                    <a:lnTo>
                      <a:pt x="630" y="711"/>
                    </a:lnTo>
                    <a:lnTo>
                      <a:pt x="700" y="631"/>
                    </a:lnTo>
                    <a:lnTo>
                      <a:pt x="774" y="547"/>
                    </a:lnTo>
                    <a:lnTo>
                      <a:pt x="853" y="463"/>
                    </a:lnTo>
                    <a:lnTo>
                      <a:pt x="936" y="375"/>
                    </a:lnTo>
                    <a:lnTo>
                      <a:pt x="1024" y="285"/>
                    </a:lnTo>
                    <a:lnTo>
                      <a:pt x="1117" y="193"/>
                    </a:lnTo>
                    <a:lnTo>
                      <a:pt x="1215" y="97"/>
                    </a:lnTo>
                    <a:lnTo>
                      <a:pt x="1318" y="0"/>
                    </a:lnTo>
                    <a:close/>
                  </a:path>
                </a:pathLst>
              </a:custGeom>
              <a:solidFill>
                <a:srgbClr val="0070C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0658" tIns="35329" rIns="70658" bIns="35329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2004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4008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96012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0020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4028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64008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05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endParaRPr>
              </a:p>
            </p:txBody>
          </p:sp>
          <p:sp>
            <p:nvSpPr>
              <p:cNvPr id="59" name="Freeform 11">
                <a:extLst>
                  <a:ext uri="{FF2B5EF4-FFF2-40B4-BE49-F238E27FC236}">
                    <a16:creationId xmlns:a16="http://schemas.microsoft.com/office/drawing/2014/main" id="{9A0309F9-7A1E-4398-B99A-E750B2EB3559}"/>
                  </a:ext>
                </a:extLst>
              </p:cNvPr>
              <p:cNvSpPr>
                <a:spLocks/>
              </p:cNvSpPr>
              <p:nvPr/>
            </p:nvSpPr>
            <p:spPr bwMode="gray">
              <a:xfrm rot="10800000">
                <a:off x="3571423" y="2551001"/>
                <a:ext cx="182785" cy="340924"/>
              </a:xfrm>
              <a:custGeom>
                <a:avLst/>
                <a:gdLst>
                  <a:gd name="T0" fmla="*/ 1471 w 1517"/>
                  <a:gd name="T1" fmla="*/ 165 h 2830"/>
                  <a:gd name="T2" fmla="*/ 1374 w 1517"/>
                  <a:gd name="T3" fmla="*/ 265 h 2830"/>
                  <a:gd name="T4" fmla="*/ 1256 w 1517"/>
                  <a:gd name="T5" fmla="*/ 394 h 2830"/>
                  <a:gd name="T6" fmla="*/ 1125 w 1517"/>
                  <a:gd name="T7" fmla="*/ 540 h 2830"/>
                  <a:gd name="T8" fmla="*/ 993 w 1517"/>
                  <a:gd name="T9" fmla="*/ 700 h 2830"/>
                  <a:gd name="T10" fmla="*/ 871 w 1517"/>
                  <a:gd name="T11" fmla="*/ 864 h 2830"/>
                  <a:gd name="T12" fmla="*/ 767 w 1517"/>
                  <a:gd name="T13" fmla="*/ 1025 h 2830"/>
                  <a:gd name="T14" fmla="*/ 689 w 1517"/>
                  <a:gd name="T15" fmla="*/ 1158 h 2830"/>
                  <a:gd name="T16" fmla="*/ 634 w 1517"/>
                  <a:gd name="T17" fmla="*/ 1253 h 2830"/>
                  <a:gd name="T18" fmla="*/ 603 w 1517"/>
                  <a:gd name="T19" fmla="*/ 1319 h 2830"/>
                  <a:gd name="T20" fmla="*/ 585 w 1517"/>
                  <a:gd name="T21" fmla="*/ 1363 h 2830"/>
                  <a:gd name="T22" fmla="*/ 579 w 1517"/>
                  <a:gd name="T23" fmla="*/ 1393 h 2830"/>
                  <a:gd name="T24" fmla="*/ 578 w 1517"/>
                  <a:gd name="T25" fmla="*/ 1415 h 2830"/>
                  <a:gd name="T26" fmla="*/ 591 w 1517"/>
                  <a:gd name="T27" fmla="*/ 1464 h 2830"/>
                  <a:gd name="T28" fmla="*/ 619 w 1517"/>
                  <a:gd name="T29" fmla="*/ 1487 h 2830"/>
                  <a:gd name="T30" fmla="*/ 655 w 1517"/>
                  <a:gd name="T31" fmla="*/ 1495 h 2830"/>
                  <a:gd name="T32" fmla="*/ 708 w 1517"/>
                  <a:gd name="T33" fmla="*/ 1495 h 2830"/>
                  <a:gd name="T34" fmla="*/ 804 w 1517"/>
                  <a:gd name="T35" fmla="*/ 1497 h 2830"/>
                  <a:gd name="T36" fmla="*/ 909 w 1517"/>
                  <a:gd name="T37" fmla="*/ 1503 h 2830"/>
                  <a:gd name="T38" fmla="*/ 1020 w 1517"/>
                  <a:gd name="T39" fmla="*/ 1518 h 2830"/>
                  <a:gd name="T40" fmla="*/ 1131 w 1517"/>
                  <a:gd name="T41" fmla="*/ 1547 h 2830"/>
                  <a:gd name="T42" fmla="*/ 1237 w 1517"/>
                  <a:gd name="T43" fmla="*/ 1591 h 2830"/>
                  <a:gd name="T44" fmla="*/ 1333 w 1517"/>
                  <a:gd name="T45" fmla="*/ 1657 h 2830"/>
                  <a:gd name="T46" fmla="*/ 1414 w 1517"/>
                  <a:gd name="T47" fmla="*/ 1746 h 2830"/>
                  <a:gd name="T48" fmla="*/ 1474 w 1517"/>
                  <a:gd name="T49" fmla="*/ 1863 h 2830"/>
                  <a:gd name="T50" fmla="*/ 1510 w 1517"/>
                  <a:gd name="T51" fmla="*/ 2013 h 2830"/>
                  <a:gd name="T52" fmla="*/ 1515 w 1517"/>
                  <a:gd name="T53" fmla="*/ 2180 h 2830"/>
                  <a:gd name="T54" fmla="*/ 1482 w 1517"/>
                  <a:gd name="T55" fmla="*/ 2328 h 2830"/>
                  <a:gd name="T56" fmla="*/ 1413 w 1517"/>
                  <a:gd name="T57" fmla="*/ 2470 h 2830"/>
                  <a:gd name="T58" fmla="*/ 1310 w 1517"/>
                  <a:gd name="T59" fmla="*/ 2601 h 2830"/>
                  <a:gd name="T60" fmla="*/ 1176 w 1517"/>
                  <a:gd name="T61" fmla="*/ 2710 h 2830"/>
                  <a:gd name="T62" fmla="*/ 1014 w 1517"/>
                  <a:gd name="T63" fmla="*/ 2788 h 2830"/>
                  <a:gd name="T64" fmla="*/ 826 w 1517"/>
                  <a:gd name="T65" fmla="*/ 2827 h 2830"/>
                  <a:gd name="T66" fmla="*/ 629 w 1517"/>
                  <a:gd name="T67" fmla="*/ 2821 h 2830"/>
                  <a:gd name="T68" fmla="*/ 459 w 1517"/>
                  <a:gd name="T69" fmla="*/ 2773 h 2830"/>
                  <a:gd name="T70" fmla="*/ 316 w 1517"/>
                  <a:gd name="T71" fmla="*/ 2692 h 2830"/>
                  <a:gd name="T72" fmla="*/ 201 w 1517"/>
                  <a:gd name="T73" fmla="*/ 2586 h 2830"/>
                  <a:gd name="T74" fmla="*/ 112 w 1517"/>
                  <a:gd name="T75" fmla="*/ 2459 h 2830"/>
                  <a:gd name="T76" fmla="*/ 50 w 1517"/>
                  <a:gd name="T77" fmla="*/ 2321 h 2830"/>
                  <a:gd name="T78" fmla="*/ 12 w 1517"/>
                  <a:gd name="T79" fmla="*/ 2176 h 2830"/>
                  <a:gd name="T80" fmla="*/ 0 w 1517"/>
                  <a:gd name="T81" fmla="*/ 2032 h 2830"/>
                  <a:gd name="T82" fmla="*/ 10 w 1517"/>
                  <a:gd name="T83" fmla="*/ 1876 h 2830"/>
                  <a:gd name="T84" fmla="*/ 42 w 1517"/>
                  <a:gd name="T85" fmla="*/ 1711 h 2830"/>
                  <a:gd name="T86" fmla="*/ 99 w 1517"/>
                  <a:gd name="T87" fmla="*/ 1536 h 2830"/>
                  <a:gd name="T88" fmla="*/ 184 w 1517"/>
                  <a:gd name="T89" fmla="*/ 1352 h 2830"/>
                  <a:gd name="T90" fmla="*/ 298 w 1517"/>
                  <a:gd name="T91" fmla="*/ 1154 h 2830"/>
                  <a:gd name="T92" fmla="*/ 446 w 1517"/>
                  <a:gd name="T93" fmla="*/ 942 h 2830"/>
                  <a:gd name="T94" fmla="*/ 630 w 1517"/>
                  <a:gd name="T95" fmla="*/ 711 h 2830"/>
                  <a:gd name="T96" fmla="*/ 853 w 1517"/>
                  <a:gd name="T97" fmla="*/ 463 h 2830"/>
                  <a:gd name="T98" fmla="*/ 1117 w 1517"/>
                  <a:gd name="T99" fmla="*/ 193 h 28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517" h="2830">
                    <a:moveTo>
                      <a:pt x="1317" y="0"/>
                    </a:moveTo>
                    <a:lnTo>
                      <a:pt x="1496" y="139"/>
                    </a:lnTo>
                    <a:lnTo>
                      <a:pt x="1471" y="165"/>
                    </a:lnTo>
                    <a:lnTo>
                      <a:pt x="1441" y="195"/>
                    </a:lnTo>
                    <a:lnTo>
                      <a:pt x="1409" y="229"/>
                    </a:lnTo>
                    <a:lnTo>
                      <a:pt x="1374" y="265"/>
                    </a:lnTo>
                    <a:lnTo>
                      <a:pt x="1336" y="305"/>
                    </a:lnTo>
                    <a:lnTo>
                      <a:pt x="1296" y="348"/>
                    </a:lnTo>
                    <a:lnTo>
                      <a:pt x="1256" y="394"/>
                    </a:lnTo>
                    <a:lnTo>
                      <a:pt x="1213" y="440"/>
                    </a:lnTo>
                    <a:lnTo>
                      <a:pt x="1169" y="489"/>
                    </a:lnTo>
                    <a:lnTo>
                      <a:pt x="1125" y="540"/>
                    </a:lnTo>
                    <a:lnTo>
                      <a:pt x="1081" y="593"/>
                    </a:lnTo>
                    <a:lnTo>
                      <a:pt x="1037" y="646"/>
                    </a:lnTo>
                    <a:lnTo>
                      <a:pt x="993" y="700"/>
                    </a:lnTo>
                    <a:lnTo>
                      <a:pt x="952" y="754"/>
                    </a:lnTo>
                    <a:lnTo>
                      <a:pt x="910" y="809"/>
                    </a:lnTo>
                    <a:lnTo>
                      <a:pt x="871" y="864"/>
                    </a:lnTo>
                    <a:lnTo>
                      <a:pt x="833" y="918"/>
                    </a:lnTo>
                    <a:lnTo>
                      <a:pt x="799" y="972"/>
                    </a:lnTo>
                    <a:lnTo>
                      <a:pt x="767" y="1025"/>
                    </a:lnTo>
                    <a:lnTo>
                      <a:pt x="738" y="1076"/>
                    </a:lnTo>
                    <a:lnTo>
                      <a:pt x="712" y="1120"/>
                    </a:lnTo>
                    <a:lnTo>
                      <a:pt x="689" y="1158"/>
                    </a:lnTo>
                    <a:lnTo>
                      <a:pt x="668" y="1194"/>
                    </a:lnTo>
                    <a:lnTo>
                      <a:pt x="650" y="1226"/>
                    </a:lnTo>
                    <a:lnTo>
                      <a:pt x="634" y="1253"/>
                    </a:lnTo>
                    <a:lnTo>
                      <a:pt x="622" y="1279"/>
                    </a:lnTo>
                    <a:lnTo>
                      <a:pt x="611" y="1300"/>
                    </a:lnTo>
                    <a:lnTo>
                      <a:pt x="603" y="1319"/>
                    </a:lnTo>
                    <a:lnTo>
                      <a:pt x="596" y="1336"/>
                    </a:lnTo>
                    <a:lnTo>
                      <a:pt x="590" y="1350"/>
                    </a:lnTo>
                    <a:lnTo>
                      <a:pt x="585" y="1363"/>
                    </a:lnTo>
                    <a:lnTo>
                      <a:pt x="582" y="1374"/>
                    </a:lnTo>
                    <a:lnTo>
                      <a:pt x="580" y="1384"/>
                    </a:lnTo>
                    <a:lnTo>
                      <a:pt x="579" y="1393"/>
                    </a:lnTo>
                    <a:lnTo>
                      <a:pt x="579" y="1401"/>
                    </a:lnTo>
                    <a:lnTo>
                      <a:pt x="578" y="1408"/>
                    </a:lnTo>
                    <a:lnTo>
                      <a:pt x="578" y="1415"/>
                    </a:lnTo>
                    <a:lnTo>
                      <a:pt x="580" y="1435"/>
                    </a:lnTo>
                    <a:lnTo>
                      <a:pt x="584" y="1451"/>
                    </a:lnTo>
                    <a:lnTo>
                      <a:pt x="591" y="1464"/>
                    </a:lnTo>
                    <a:lnTo>
                      <a:pt x="599" y="1474"/>
                    </a:lnTo>
                    <a:lnTo>
                      <a:pt x="608" y="1481"/>
                    </a:lnTo>
                    <a:lnTo>
                      <a:pt x="619" y="1487"/>
                    </a:lnTo>
                    <a:lnTo>
                      <a:pt x="631" y="1491"/>
                    </a:lnTo>
                    <a:lnTo>
                      <a:pt x="643" y="1493"/>
                    </a:lnTo>
                    <a:lnTo>
                      <a:pt x="655" y="1495"/>
                    </a:lnTo>
                    <a:lnTo>
                      <a:pt x="667" y="1495"/>
                    </a:lnTo>
                    <a:lnTo>
                      <a:pt x="678" y="1495"/>
                    </a:lnTo>
                    <a:lnTo>
                      <a:pt x="708" y="1495"/>
                    </a:lnTo>
                    <a:lnTo>
                      <a:pt x="737" y="1495"/>
                    </a:lnTo>
                    <a:lnTo>
                      <a:pt x="770" y="1496"/>
                    </a:lnTo>
                    <a:lnTo>
                      <a:pt x="804" y="1497"/>
                    </a:lnTo>
                    <a:lnTo>
                      <a:pt x="837" y="1498"/>
                    </a:lnTo>
                    <a:lnTo>
                      <a:pt x="873" y="1500"/>
                    </a:lnTo>
                    <a:lnTo>
                      <a:pt x="909" y="1503"/>
                    </a:lnTo>
                    <a:lnTo>
                      <a:pt x="946" y="1507"/>
                    </a:lnTo>
                    <a:lnTo>
                      <a:pt x="983" y="1512"/>
                    </a:lnTo>
                    <a:lnTo>
                      <a:pt x="1020" y="1518"/>
                    </a:lnTo>
                    <a:lnTo>
                      <a:pt x="1058" y="1526"/>
                    </a:lnTo>
                    <a:lnTo>
                      <a:pt x="1094" y="1535"/>
                    </a:lnTo>
                    <a:lnTo>
                      <a:pt x="1131" y="1547"/>
                    </a:lnTo>
                    <a:lnTo>
                      <a:pt x="1167" y="1560"/>
                    </a:lnTo>
                    <a:lnTo>
                      <a:pt x="1203" y="1574"/>
                    </a:lnTo>
                    <a:lnTo>
                      <a:pt x="1237" y="1591"/>
                    </a:lnTo>
                    <a:lnTo>
                      <a:pt x="1270" y="1611"/>
                    </a:lnTo>
                    <a:lnTo>
                      <a:pt x="1303" y="1632"/>
                    </a:lnTo>
                    <a:lnTo>
                      <a:pt x="1333" y="1657"/>
                    </a:lnTo>
                    <a:lnTo>
                      <a:pt x="1362" y="1684"/>
                    </a:lnTo>
                    <a:lnTo>
                      <a:pt x="1388" y="1714"/>
                    </a:lnTo>
                    <a:lnTo>
                      <a:pt x="1414" y="1746"/>
                    </a:lnTo>
                    <a:lnTo>
                      <a:pt x="1436" y="1782"/>
                    </a:lnTo>
                    <a:lnTo>
                      <a:pt x="1457" y="1822"/>
                    </a:lnTo>
                    <a:lnTo>
                      <a:pt x="1474" y="1863"/>
                    </a:lnTo>
                    <a:lnTo>
                      <a:pt x="1489" y="1910"/>
                    </a:lnTo>
                    <a:lnTo>
                      <a:pt x="1500" y="1959"/>
                    </a:lnTo>
                    <a:lnTo>
                      <a:pt x="1510" y="2013"/>
                    </a:lnTo>
                    <a:lnTo>
                      <a:pt x="1515" y="2071"/>
                    </a:lnTo>
                    <a:lnTo>
                      <a:pt x="1517" y="2132"/>
                    </a:lnTo>
                    <a:lnTo>
                      <a:pt x="1515" y="2180"/>
                    </a:lnTo>
                    <a:lnTo>
                      <a:pt x="1508" y="2229"/>
                    </a:lnTo>
                    <a:lnTo>
                      <a:pt x="1497" y="2279"/>
                    </a:lnTo>
                    <a:lnTo>
                      <a:pt x="1482" y="2328"/>
                    </a:lnTo>
                    <a:lnTo>
                      <a:pt x="1463" y="2376"/>
                    </a:lnTo>
                    <a:lnTo>
                      <a:pt x="1439" y="2424"/>
                    </a:lnTo>
                    <a:lnTo>
                      <a:pt x="1413" y="2470"/>
                    </a:lnTo>
                    <a:lnTo>
                      <a:pt x="1382" y="2515"/>
                    </a:lnTo>
                    <a:lnTo>
                      <a:pt x="1347" y="2559"/>
                    </a:lnTo>
                    <a:lnTo>
                      <a:pt x="1310" y="2601"/>
                    </a:lnTo>
                    <a:lnTo>
                      <a:pt x="1268" y="2640"/>
                    </a:lnTo>
                    <a:lnTo>
                      <a:pt x="1224" y="2676"/>
                    </a:lnTo>
                    <a:lnTo>
                      <a:pt x="1176" y="2710"/>
                    </a:lnTo>
                    <a:lnTo>
                      <a:pt x="1125" y="2739"/>
                    </a:lnTo>
                    <a:lnTo>
                      <a:pt x="1070" y="2766"/>
                    </a:lnTo>
                    <a:lnTo>
                      <a:pt x="1014" y="2788"/>
                    </a:lnTo>
                    <a:lnTo>
                      <a:pt x="954" y="2806"/>
                    </a:lnTo>
                    <a:lnTo>
                      <a:pt x="891" y="2819"/>
                    </a:lnTo>
                    <a:lnTo>
                      <a:pt x="826" y="2827"/>
                    </a:lnTo>
                    <a:lnTo>
                      <a:pt x="758" y="2830"/>
                    </a:lnTo>
                    <a:lnTo>
                      <a:pt x="693" y="2828"/>
                    </a:lnTo>
                    <a:lnTo>
                      <a:pt x="629" y="2821"/>
                    </a:lnTo>
                    <a:lnTo>
                      <a:pt x="569" y="2809"/>
                    </a:lnTo>
                    <a:lnTo>
                      <a:pt x="513" y="2793"/>
                    </a:lnTo>
                    <a:lnTo>
                      <a:pt x="459" y="2773"/>
                    </a:lnTo>
                    <a:lnTo>
                      <a:pt x="409" y="2750"/>
                    </a:lnTo>
                    <a:lnTo>
                      <a:pt x="361" y="2723"/>
                    </a:lnTo>
                    <a:lnTo>
                      <a:pt x="316" y="2692"/>
                    </a:lnTo>
                    <a:lnTo>
                      <a:pt x="275" y="2660"/>
                    </a:lnTo>
                    <a:lnTo>
                      <a:pt x="237" y="2624"/>
                    </a:lnTo>
                    <a:lnTo>
                      <a:pt x="201" y="2586"/>
                    </a:lnTo>
                    <a:lnTo>
                      <a:pt x="168" y="2546"/>
                    </a:lnTo>
                    <a:lnTo>
                      <a:pt x="139" y="2503"/>
                    </a:lnTo>
                    <a:lnTo>
                      <a:pt x="112" y="2459"/>
                    </a:lnTo>
                    <a:lnTo>
                      <a:pt x="89" y="2414"/>
                    </a:lnTo>
                    <a:lnTo>
                      <a:pt x="67" y="2368"/>
                    </a:lnTo>
                    <a:lnTo>
                      <a:pt x="50" y="2321"/>
                    </a:lnTo>
                    <a:lnTo>
                      <a:pt x="35" y="2273"/>
                    </a:lnTo>
                    <a:lnTo>
                      <a:pt x="22" y="2224"/>
                    </a:lnTo>
                    <a:lnTo>
                      <a:pt x="12" y="2176"/>
                    </a:lnTo>
                    <a:lnTo>
                      <a:pt x="5" y="2128"/>
                    </a:lnTo>
                    <a:lnTo>
                      <a:pt x="1" y="2080"/>
                    </a:lnTo>
                    <a:lnTo>
                      <a:pt x="0" y="2032"/>
                    </a:lnTo>
                    <a:lnTo>
                      <a:pt x="1" y="1980"/>
                    </a:lnTo>
                    <a:lnTo>
                      <a:pt x="4" y="1929"/>
                    </a:lnTo>
                    <a:lnTo>
                      <a:pt x="10" y="1876"/>
                    </a:lnTo>
                    <a:lnTo>
                      <a:pt x="18" y="1822"/>
                    </a:lnTo>
                    <a:lnTo>
                      <a:pt x="29" y="1767"/>
                    </a:lnTo>
                    <a:lnTo>
                      <a:pt x="42" y="1711"/>
                    </a:lnTo>
                    <a:lnTo>
                      <a:pt x="58" y="1654"/>
                    </a:lnTo>
                    <a:lnTo>
                      <a:pt x="78" y="1595"/>
                    </a:lnTo>
                    <a:lnTo>
                      <a:pt x="99" y="1536"/>
                    </a:lnTo>
                    <a:lnTo>
                      <a:pt x="124" y="1476"/>
                    </a:lnTo>
                    <a:lnTo>
                      <a:pt x="152" y="1415"/>
                    </a:lnTo>
                    <a:lnTo>
                      <a:pt x="184" y="1352"/>
                    </a:lnTo>
                    <a:lnTo>
                      <a:pt x="218" y="1288"/>
                    </a:lnTo>
                    <a:lnTo>
                      <a:pt x="256" y="1222"/>
                    </a:lnTo>
                    <a:lnTo>
                      <a:pt x="298" y="1154"/>
                    </a:lnTo>
                    <a:lnTo>
                      <a:pt x="344" y="1085"/>
                    </a:lnTo>
                    <a:lnTo>
                      <a:pt x="393" y="1014"/>
                    </a:lnTo>
                    <a:lnTo>
                      <a:pt x="446" y="942"/>
                    </a:lnTo>
                    <a:lnTo>
                      <a:pt x="503" y="866"/>
                    </a:lnTo>
                    <a:lnTo>
                      <a:pt x="565" y="790"/>
                    </a:lnTo>
                    <a:lnTo>
                      <a:pt x="630" y="711"/>
                    </a:lnTo>
                    <a:lnTo>
                      <a:pt x="700" y="631"/>
                    </a:lnTo>
                    <a:lnTo>
                      <a:pt x="774" y="547"/>
                    </a:lnTo>
                    <a:lnTo>
                      <a:pt x="853" y="463"/>
                    </a:lnTo>
                    <a:lnTo>
                      <a:pt x="936" y="375"/>
                    </a:lnTo>
                    <a:lnTo>
                      <a:pt x="1024" y="285"/>
                    </a:lnTo>
                    <a:lnTo>
                      <a:pt x="1117" y="193"/>
                    </a:lnTo>
                    <a:lnTo>
                      <a:pt x="1215" y="97"/>
                    </a:lnTo>
                    <a:lnTo>
                      <a:pt x="1317" y="0"/>
                    </a:lnTo>
                    <a:close/>
                  </a:path>
                </a:pathLst>
              </a:custGeom>
              <a:solidFill>
                <a:srgbClr val="0070C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0658" tIns="35329" rIns="70658" bIns="35329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2004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4008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96012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0020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4028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64008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05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654C1D7-A733-45EB-AB04-06E25CEA4778}"/>
              </a:ext>
            </a:extLst>
          </p:cNvPr>
          <p:cNvGrpSpPr/>
          <p:nvPr/>
        </p:nvGrpSpPr>
        <p:grpSpPr bwMode="gray">
          <a:xfrm rot="10800000">
            <a:off x="2950470" y="6736010"/>
            <a:ext cx="583440" cy="538498"/>
            <a:chOff x="1184558" y="1125416"/>
            <a:chExt cx="423178" cy="36174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A03ECD76-C058-4BD6-9363-15967EBD65D3}"/>
                </a:ext>
              </a:extLst>
            </p:cNvPr>
            <p:cNvSpPr/>
            <p:nvPr/>
          </p:nvSpPr>
          <p:spPr bwMode="gray">
            <a:xfrm>
              <a:off x="1184558" y="1125416"/>
              <a:ext cx="423178" cy="3617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70658" tIns="35329" rIns="70658" bIns="35329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787288" eaLnBrk="1" fontAlgn="auto" latinLnBrk="0" hangingPunct="1">
                <a:lnSpc>
                  <a:spcPct val="100000"/>
                </a:lnSpc>
                <a:spcBef>
                  <a:spcPts val="386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73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F8CFE2CC-A608-4E13-B4BD-D18F50AD523A}"/>
                </a:ext>
              </a:extLst>
            </p:cNvPr>
            <p:cNvGrpSpPr/>
            <p:nvPr/>
          </p:nvGrpSpPr>
          <p:grpSpPr bwMode="gray">
            <a:xfrm flipH="1" flipV="1">
              <a:off x="1245161" y="1176800"/>
              <a:ext cx="315403" cy="272386"/>
              <a:chOff x="3359444" y="2551001"/>
              <a:chExt cx="394764" cy="340924"/>
            </a:xfrm>
          </p:grpSpPr>
          <p:sp>
            <p:nvSpPr>
              <p:cNvPr id="63" name="Freeform 15">
                <a:extLst>
                  <a:ext uri="{FF2B5EF4-FFF2-40B4-BE49-F238E27FC236}">
                    <a16:creationId xmlns:a16="http://schemas.microsoft.com/office/drawing/2014/main" id="{F16FE6DF-CF35-4F21-B676-5989106EA51D}"/>
                  </a:ext>
                </a:extLst>
              </p:cNvPr>
              <p:cNvSpPr>
                <a:spLocks/>
              </p:cNvSpPr>
              <p:nvPr/>
            </p:nvSpPr>
            <p:spPr bwMode="gray">
              <a:xfrm rot="10800000">
                <a:off x="3359444" y="2551001"/>
                <a:ext cx="182786" cy="340924"/>
              </a:xfrm>
              <a:custGeom>
                <a:avLst/>
                <a:gdLst>
                  <a:gd name="T0" fmla="*/ 1467 w 1517"/>
                  <a:gd name="T1" fmla="*/ 169 h 2830"/>
                  <a:gd name="T2" fmla="*/ 1364 w 1517"/>
                  <a:gd name="T3" fmla="*/ 277 h 2830"/>
                  <a:gd name="T4" fmla="*/ 1246 w 1517"/>
                  <a:gd name="T5" fmla="*/ 406 h 2830"/>
                  <a:gd name="T6" fmla="*/ 1121 w 1517"/>
                  <a:gd name="T7" fmla="*/ 548 h 2830"/>
                  <a:gd name="T8" fmla="*/ 994 w 1517"/>
                  <a:gd name="T9" fmla="*/ 700 h 2830"/>
                  <a:gd name="T10" fmla="*/ 874 w 1517"/>
                  <a:gd name="T11" fmla="*/ 854 h 2830"/>
                  <a:gd name="T12" fmla="*/ 766 w 1517"/>
                  <a:gd name="T13" fmla="*/ 1006 h 2830"/>
                  <a:gd name="T14" fmla="*/ 676 w 1517"/>
                  <a:gd name="T15" fmla="*/ 1148 h 2830"/>
                  <a:gd name="T16" fmla="*/ 613 w 1517"/>
                  <a:gd name="T17" fmla="*/ 1277 h 2830"/>
                  <a:gd name="T18" fmla="*/ 581 w 1517"/>
                  <a:gd name="T19" fmla="*/ 1385 h 2830"/>
                  <a:gd name="T20" fmla="*/ 586 w 1517"/>
                  <a:gd name="T21" fmla="*/ 1451 h 2830"/>
                  <a:gd name="T22" fmla="*/ 615 w 1517"/>
                  <a:gd name="T23" fmla="*/ 1481 h 2830"/>
                  <a:gd name="T24" fmla="*/ 652 w 1517"/>
                  <a:gd name="T25" fmla="*/ 1493 h 2830"/>
                  <a:gd name="T26" fmla="*/ 679 w 1517"/>
                  <a:gd name="T27" fmla="*/ 1495 h 2830"/>
                  <a:gd name="T28" fmla="*/ 770 w 1517"/>
                  <a:gd name="T29" fmla="*/ 1496 h 2830"/>
                  <a:gd name="T30" fmla="*/ 873 w 1517"/>
                  <a:gd name="T31" fmla="*/ 1500 h 2830"/>
                  <a:gd name="T32" fmla="*/ 983 w 1517"/>
                  <a:gd name="T33" fmla="*/ 1512 h 2830"/>
                  <a:gd name="T34" fmla="*/ 1094 w 1517"/>
                  <a:gd name="T35" fmla="*/ 1535 h 2830"/>
                  <a:gd name="T36" fmla="*/ 1202 w 1517"/>
                  <a:gd name="T37" fmla="*/ 1574 h 2830"/>
                  <a:gd name="T38" fmla="*/ 1302 w 1517"/>
                  <a:gd name="T39" fmla="*/ 1632 h 2830"/>
                  <a:gd name="T40" fmla="*/ 1389 w 1517"/>
                  <a:gd name="T41" fmla="*/ 1714 h 2830"/>
                  <a:gd name="T42" fmla="*/ 1456 w 1517"/>
                  <a:gd name="T43" fmla="*/ 1822 h 2830"/>
                  <a:gd name="T44" fmla="*/ 1501 w 1517"/>
                  <a:gd name="T45" fmla="*/ 1959 h 2830"/>
                  <a:gd name="T46" fmla="*/ 1517 w 1517"/>
                  <a:gd name="T47" fmla="*/ 2132 h 2830"/>
                  <a:gd name="T48" fmla="*/ 1497 w 1517"/>
                  <a:gd name="T49" fmla="*/ 2279 h 2830"/>
                  <a:gd name="T50" fmla="*/ 1440 w 1517"/>
                  <a:gd name="T51" fmla="*/ 2424 h 2830"/>
                  <a:gd name="T52" fmla="*/ 1347 w 1517"/>
                  <a:gd name="T53" fmla="*/ 2559 h 2830"/>
                  <a:gd name="T54" fmla="*/ 1224 w 1517"/>
                  <a:gd name="T55" fmla="*/ 2676 h 2830"/>
                  <a:gd name="T56" fmla="*/ 1071 w 1517"/>
                  <a:gd name="T57" fmla="*/ 2766 h 2830"/>
                  <a:gd name="T58" fmla="*/ 891 w 1517"/>
                  <a:gd name="T59" fmla="*/ 2819 h 2830"/>
                  <a:gd name="T60" fmla="*/ 692 w 1517"/>
                  <a:gd name="T61" fmla="*/ 2828 h 2830"/>
                  <a:gd name="T62" fmla="*/ 513 w 1517"/>
                  <a:gd name="T63" fmla="*/ 2793 h 2830"/>
                  <a:gd name="T64" fmla="*/ 361 w 1517"/>
                  <a:gd name="T65" fmla="*/ 2723 h 2830"/>
                  <a:gd name="T66" fmla="*/ 237 w 1517"/>
                  <a:gd name="T67" fmla="*/ 2624 h 2830"/>
                  <a:gd name="T68" fmla="*/ 140 w 1517"/>
                  <a:gd name="T69" fmla="*/ 2503 h 2830"/>
                  <a:gd name="T70" fmla="*/ 68 w 1517"/>
                  <a:gd name="T71" fmla="*/ 2368 h 2830"/>
                  <a:gd name="T72" fmla="*/ 22 w 1517"/>
                  <a:gd name="T73" fmla="*/ 2224 h 2830"/>
                  <a:gd name="T74" fmla="*/ 2 w 1517"/>
                  <a:gd name="T75" fmla="*/ 2080 h 2830"/>
                  <a:gd name="T76" fmla="*/ 5 w 1517"/>
                  <a:gd name="T77" fmla="*/ 1929 h 2830"/>
                  <a:gd name="T78" fmla="*/ 29 w 1517"/>
                  <a:gd name="T79" fmla="*/ 1767 h 2830"/>
                  <a:gd name="T80" fmla="*/ 77 w 1517"/>
                  <a:gd name="T81" fmla="*/ 1595 h 2830"/>
                  <a:gd name="T82" fmla="*/ 152 w 1517"/>
                  <a:gd name="T83" fmla="*/ 1415 h 2830"/>
                  <a:gd name="T84" fmla="*/ 257 w 1517"/>
                  <a:gd name="T85" fmla="*/ 1222 h 2830"/>
                  <a:gd name="T86" fmla="*/ 394 w 1517"/>
                  <a:gd name="T87" fmla="*/ 1014 h 2830"/>
                  <a:gd name="T88" fmla="*/ 565 w 1517"/>
                  <a:gd name="T89" fmla="*/ 790 h 2830"/>
                  <a:gd name="T90" fmla="*/ 774 w 1517"/>
                  <a:gd name="T91" fmla="*/ 547 h 2830"/>
                  <a:gd name="T92" fmla="*/ 1024 w 1517"/>
                  <a:gd name="T93" fmla="*/ 285 h 2830"/>
                  <a:gd name="T94" fmla="*/ 1318 w 1517"/>
                  <a:gd name="T95" fmla="*/ 0 h 28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517" h="2830">
                    <a:moveTo>
                      <a:pt x="1318" y="0"/>
                    </a:moveTo>
                    <a:lnTo>
                      <a:pt x="1497" y="139"/>
                    </a:lnTo>
                    <a:lnTo>
                      <a:pt x="1467" y="169"/>
                    </a:lnTo>
                    <a:lnTo>
                      <a:pt x="1434" y="203"/>
                    </a:lnTo>
                    <a:lnTo>
                      <a:pt x="1399" y="239"/>
                    </a:lnTo>
                    <a:lnTo>
                      <a:pt x="1364" y="277"/>
                    </a:lnTo>
                    <a:lnTo>
                      <a:pt x="1326" y="318"/>
                    </a:lnTo>
                    <a:lnTo>
                      <a:pt x="1286" y="361"/>
                    </a:lnTo>
                    <a:lnTo>
                      <a:pt x="1246" y="406"/>
                    </a:lnTo>
                    <a:lnTo>
                      <a:pt x="1205" y="452"/>
                    </a:lnTo>
                    <a:lnTo>
                      <a:pt x="1163" y="499"/>
                    </a:lnTo>
                    <a:lnTo>
                      <a:pt x="1121" y="548"/>
                    </a:lnTo>
                    <a:lnTo>
                      <a:pt x="1078" y="598"/>
                    </a:lnTo>
                    <a:lnTo>
                      <a:pt x="1036" y="649"/>
                    </a:lnTo>
                    <a:lnTo>
                      <a:pt x="994" y="700"/>
                    </a:lnTo>
                    <a:lnTo>
                      <a:pt x="954" y="751"/>
                    </a:lnTo>
                    <a:lnTo>
                      <a:pt x="913" y="803"/>
                    </a:lnTo>
                    <a:lnTo>
                      <a:pt x="874" y="854"/>
                    </a:lnTo>
                    <a:lnTo>
                      <a:pt x="836" y="906"/>
                    </a:lnTo>
                    <a:lnTo>
                      <a:pt x="801" y="956"/>
                    </a:lnTo>
                    <a:lnTo>
                      <a:pt x="766" y="1006"/>
                    </a:lnTo>
                    <a:lnTo>
                      <a:pt x="733" y="1055"/>
                    </a:lnTo>
                    <a:lnTo>
                      <a:pt x="704" y="1102"/>
                    </a:lnTo>
                    <a:lnTo>
                      <a:pt x="676" y="1148"/>
                    </a:lnTo>
                    <a:lnTo>
                      <a:pt x="652" y="1193"/>
                    </a:lnTo>
                    <a:lnTo>
                      <a:pt x="630" y="1236"/>
                    </a:lnTo>
                    <a:lnTo>
                      <a:pt x="613" y="1277"/>
                    </a:lnTo>
                    <a:lnTo>
                      <a:pt x="599" y="1315"/>
                    </a:lnTo>
                    <a:lnTo>
                      <a:pt x="587" y="1351"/>
                    </a:lnTo>
                    <a:lnTo>
                      <a:pt x="581" y="1385"/>
                    </a:lnTo>
                    <a:lnTo>
                      <a:pt x="579" y="1415"/>
                    </a:lnTo>
                    <a:lnTo>
                      <a:pt x="580" y="1435"/>
                    </a:lnTo>
                    <a:lnTo>
                      <a:pt x="586" y="1451"/>
                    </a:lnTo>
                    <a:lnTo>
                      <a:pt x="594" y="1464"/>
                    </a:lnTo>
                    <a:lnTo>
                      <a:pt x="604" y="1474"/>
                    </a:lnTo>
                    <a:lnTo>
                      <a:pt x="615" y="1481"/>
                    </a:lnTo>
                    <a:lnTo>
                      <a:pt x="627" y="1487"/>
                    </a:lnTo>
                    <a:lnTo>
                      <a:pt x="639" y="1491"/>
                    </a:lnTo>
                    <a:lnTo>
                      <a:pt x="652" y="1493"/>
                    </a:lnTo>
                    <a:lnTo>
                      <a:pt x="663" y="1495"/>
                    </a:lnTo>
                    <a:lnTo>
                      <a:pt x="672" y="1495"/>
                    </a:lnTo>
                    <a:lnTo>
                      <a:pt x="679" y="1495"/>
                    </a:lnTo>
                    <a:lnTo>
                      <a:pt x="708" y="1495"/>
                    </a:lnTo>
                    <a:lnTo>
                      <a:pt x="738" y="1495"/>
                    </a:lnTo>
                    <a:lnTo>
                      <a:pt x="770" y="1496"/>
                    </a:lnTo>
                    <a:lnTo>
                      <a:pt x="804" y="1497"/>
                    </a:lnTo>
                    <a:lnTo>
                      <a:pt x="838" y="1498"/>
                    </a:lnTo>
                    <a:lnTo>
                      <a:pt x="873" y="1500"/>
                    </a:lnTo>
                    <a:lnTo>
                      <a:pt x="910" y="1503"/>
                    </a:lnTo>
                    <a:lnTo>
                      <a:pt x="946" y="1507"/>
                    </a:lnTo>
                    <a:lnTo>
                      <a:pt x="983" y="1512"/>
                    </a:lnTo>
                    <a:lnTo>
                      <a:pt x="1020" y="1518"/>
                    </a:lnTo>
                    <a:lnTo>
                      <a:pt x="1058" y="1526"/>
                    </a:lnTo>
                    <a:lnTo>
                      <a:pt x="1094" y="1535"/>
                    </a:lnTo>
                    <a:lnTo>
                      <a:pt x="1131" y="1547"/>
                    </a:lnTo>
                    <a:lnTo>
                      <a:pt x="1167" y="1560"/>
                    </a:lnTo>
                    <a:lnTo>
                      <a:pt x="1202" y="1574"/>
                    </a:lnTo>
                    <a:lnTo>
                      <a:pt x="1237" y="1591"/>
                    </a:lnTo>
                    <a:lnTo>
                      <a:pt x="1271" y="1611"/>
                    </a:lnTo>
                    <a:lnTo>
                      <a:pt x="1302" y="1632"/>
                    </a:lnTo>
                    <a:lnTo>
                      <a:pt x="1333" y="1657"/>
                    </a:lnTo>
                    <a:lnTo>
                      <a:pt x="1362" y="1684"/>
                    </a:lnTo>
                    <a:lnTo>
                      <a:pt x="1389" y="1714"/>
                    </a:lnTo>
                    <a:lnTo>
                      <a:pt x="1414" y="1746"/>
                    </a:lnTo>
                    <a:lnTo>
                      <a:pt x="1436" y="1782"/>
                    </a:lnTo>
                    <a:lnTo>
                      <a:pt x="1456" y="1822"/>
                    </a:lnTo>
                    <a:lnTo>
                      <a:pt x="1474" y="1863"/>
                    </a:lnTo>
                    <a:lnTo>
                      <a:pt x="1489" y="1910"/>
                    </a:lnTo>
                    <a:lnTo>
                      <a:pt x="1501" y="1959"/>
                    </a:lnTo>
                    <a:lnTo>
                      <a:pt x="1509" y="2013"/>
                    </a:lnTo>
                    <a:lnTo>
                      <a:pt x="1515" y="2071"/>
                    </a:lnTo>
                    <a:lnTo>
                      <a:pt x="1517" y="2132"/>
                    </a:lnTo>
                    <a:lnTo>
                      <a:pt x="1515" y="2180"/>
                    </a:lnTo>
                    <a:lnTo>
                      <a:pt x="1508" y="2229"/>
                    </a:lnTo>
                    <a:lnTo>
                      <a:pt x="1497" y="2279"/>
                    </a:lnTo>
                    <a:lnTo>
                      <a:pt x="1482" y="2328"/>
                    </a:lnTo>
                    <a:lnTo>
                      <a:pt x="1463" y="2376"/>
                    </a:lnTo>
                    <a:lnTo>
                      <a:pt x="1440" y="2424"/>
                    </a:lnTo>
                    <a:lnTo>
                      <a:pt x="1413" y="2470"/>
                    </a:lnTo>
                    <a:lnTo>
                      <a:pt x="1382" y="2515"/>
                    </a:lnTo>
                    <a:lnTo>
                      <a:pt x="1347" y="2559"/>
                    </a:lnTo>
                    <a:lnTo>
                      <a:pt x="1310" y="2601"/>
                    </a:lnTo>
                    <a:lnTo>
                      <a:pt x="1269" y="2640"/>
                    </a:lnTo>
                    <a:lnTo>
                      <a:pt x="1224" y="2676"/>
                    </a:lnTo>
                    <a:lnTo>
                      <a:pt x="1176" y="2710"/>
                    </a:lnTo>
                    <a:lnTo>
                      <a:pt x="1125" y="2739"/>
                    </a:lnTo>
                    <a:lnTo>
                      <a:pt x="1071" y="2766"/>
                    </a:lnTo>
                    <a:lnTo>
                      <a:pt x="1014" y="2788"/>
                    </a:lnTo>
                    <a:lnTo>
                      <a:pt x="954" y="2806"/>
                    </a:lnTo>
                    <a:lnTo>
                      <a:pt x="891" y="2819"/>
                    </a:lnTo>
                    <a:lnTo>
                      <a:pt x="826" y="2827"/>
                    </a:lnTo>
                    <a:lnTo>
                      <a:pt x="759" y="2830"/>
                    </a:lnTo>
                    <a:lnTo>
                      <a:pt x="692" y="2828"/>
                    </a:lnTo>
                    <a:lnTo>
                      <a:pt x="629" y="2821"/>
                    </a:lnTo>
                    <a:lnTo>
                      <a:pt x="570" y="2809"/>
                    </a:lnTo>
                    <a:lnTo>
                      <a:pt x="513" y="2793"/>
                    </a:lnTo>
                    <a:lnTo>
                      <a:pt x="459" y="2773"/>
                    </a:lnTo>
                    <a:lnTo>
                      <a:pt x="409" y="2750"/>
                    </a:lnTo>
                    <a:lnTo>
                      <a:pt x="361" y="2723"/>
                    </a:lnTo>
                    <a:lnTo>
                      <a:pt x="317" y="2692"/>
                    </a:lnTo>
                    <a:lnTo>
                      <a:pt x="275" y="2660"/>
                    </a:lnTo>
                    <a:lnTo>
                      <a:pt x="237" y="2624"/>
                    </a:lnTo>
                    <a:lnTo>
                      <a:pt x="202" y="2586"/>
                    </a:lnTo>
                    <a:lnTo>
                      <a:pt x="169" y="2546"/>
                    </a:lnTo>
                    <a:lnTo>
                      <a:pt x="140" y="2503"/>
                    </a:lnTo>
                    <a:lnTo>
                      <a:pt x="112" y="2459"/>
                    </a:lnTo>
                    <a:lnTo>
                      <a:pt x="89" y="2414"/>
                    </a:lnTo>
                    <a:lnTo>
                      <a:pt x="68" y="2368"/>
                    </a:lnTo>
                    <a:lnTo>
                      <a:pt x="50" y="2321"/>
                    </a:lnTo>
                    <a:lnTo>
                      <a:pt x="35" y="2273"/>
                    </a:lnTo>
                    <a:lnTo>
                      <a:pt x="22" y="2224"/>
                    </a:lnTo>
                    <a:lnTo>
                      <a:pt x="12" y="2176"/>
                    </a:lnTo>
                    <a:lnTo>
                      <a:pt x="6" y="2128"/>
                    </a:lnTo>
                    <a:lnTo>
                      <a:pt x="2" y="2080"/>
                    </a:lnTo>
                    <a:lnTo>
                      <a:pt x="0" y="2032"/>
                    </a:lnTo>
                    <a:lnTo>
                      <a:pt x="1" y="1980"/>
                    </a:lnTo>
                    <a:lnTo>
                      <a:pt x="5" y="1929"/>
                    </a:lnTo>
                    <a:lnTo>
                      <a:pt x="10" y="1876"/>
                    </a:lnTo>
                    <a:lnTo>
                      <a:pt x="18" y="1822"/>
                    </a:lnTo>
                    <a:lnTo>
                      <a:pt x="29" y="1767"/>
                    </a:lnTo>
                    <a:lnTo>
                      <a:pt x="43" y="1711"/>
                    </a:lnTo>
                    <a:lnTo>
                      <a:pt x="58" y="1654"/>
                    </a:lnTo>
                    <a:lnTo>
                      <a:pt x="77" y="1595"/>
                    </a:lnTo>
                    <a:lnTo>
                      <a:pt x="99" y="1536"/>
                    </a:lnTo>
                    <a:lnTo>
                      <a:pt x="124" y="1476"/>
                    </a:lnTo>
                    <a:lnTo>
                      <a:pt x="152" y="1415"/>
                    </a:lnTo>
                    <a:lnTo>
                      <a:pt x="183" y="1352"/>
                    </a:lnTo>
                    <a:lnTo>
                      <a:pt x="218" y="1288"/>
                    </a:lnTo>
                    <a:lnTo>
                      <a:pt x="257" y="1222"/>
                    </a:lnTo>
                    <a:lnTo>
                      <a:pt x="299" y="1154"/>
                    </a:lnTo>
                    <a:lnTo>
                      <a:pt x="344" y="1085"/>
                    </a:lnTo>
                    <a:lnTo>
                      <a:pt x="394" y="1014"/>
                    </a:lnTo>
                    <a:lnTo>
                      <a:pt x="447" y="942"/>
                    </a:lnTo>
                    <a:lnTo>
                      <a:pt x="504" y="866"/>
                    </a:lnTo>
                    <a:lnTo>
                      <a:pt x="565" y="790"/>
                    </a:lnTo>
                    <a:lnTo>
                      <a:pt x="630" y="711"/>
                    </a:lnTo>
                    <a:lnTo>
                      <a:pt x="700" y="631"/>
                    </a:lnTo>
                    <a:lnTo>
                      <a:pt x="774" y="547"/>
                    </a:lnTo>
                    <a:lnTo>
                      <a:pt x="853" y="463"/>
                    </a:lnTo>
                    <a:lnTo>
                      <a:pt x="936" y="375"/>
                    </a:lnTo>
                    <a:lnTo>
                      <a:pt x="1024" y="285"/>
                    </a:lnTo>
                    <a:lnTo>
                      <a:pt x="1117" y="193"/>
                    </a:lnTo>
                    <a:lnTo>
                      <a:pt x="1215" y="97"/>
                    </a:lnTo>
                    <a:lnTo>
                      <a:pt x="1318" y="0"/>
                    </a:lnTo>
                    <a:close/>
                  </a:path>
                </a:pathLst>
              </a:custGeom>
              <a:solidFill>
                <a:srgbClr val="0070C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0658" tIns="35329" rIns="70658" bIns="35329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2004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4008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96012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0020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4028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64008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05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endParaRPr>
              </a:p>
            </p:txBody>
          </p:sp>
          <p:sp>
            <p:nvSpPr>
              <p:cNvPr id="64" name="Freeform 16">
                <a:extLst>
                  <a:ext uri="{FF2B5EF4-FFF2-40B4-BE49-F238E27FC236}">
                    <a16:creationId xmlns:a16="http://schemas.microsoft.com/office/drawing/2014/main" id="{08E86A0C-4A9A-45E0-A38E-19F85289E8F5}"/>
                  </a:ext>
                </a:extLst>
              </p:cNvPr>
              <p:cNvSpPr>
                <a:spLocks/>
              </p:cNvSpPr>
              <p:nvPr/>
            </p:nvSpPr>
            <p:spPr bwMode="gray">
              <a:xfrm rot="10800000">
                <a:off x="3571423" y="2551001"/>
                <a:ext cx="182785" cy="340924"/>
              </a:xfrm>
              <a:custGeom>
                <a:avLst/>
                <a:gdLst>
                  <a:gd name="T0" fmla="*/ 1471 w 1517"/>
                  <a:gd name="T1" fmla="*/ 165 h 2830"/>
                  <a:gd name="T2" fmla="*/ 1374 w 1517"/>
                  <a:gd name="T3" fmla="*/ 265 h 2830"/>
                  <a:gd name="T4" fmla="*/ 1256 w 1517"/>
                  <a:gd name="T5" fmla="*/ 394 h 2830"/>
                  <a:gd name="T6" fmla="*/ 1125 w 1517"/>
                  <a:gd name="T7" fmla="*/ 540 h 2830"/>
                  <a:gd name="T8" fmla="*/ 993 w 1517"/>
                  <a:gd name="T9" fmla="*/ 700 h 2830"/>
                  <a:gd name="T10" fmla="*/ 871 w 1517"/>
                  <a:gd name="T11" fmla="*/ 864 h 2830"/>
                  <a:gd name="T12" fmla="*/ 767 w 1517"/>
                  <a:gd name="T13" fmla="*/ 1025 h 2830"/>
                  <a:gd name="T14" fmla="*/ 689 w 1517"/>
                  <a:gd name="T15" fmla="*/ 1158 h 2830"/>
                  <a:gd name="T16" fmla="*/ 634 w 1517"/>
                  <a:gd name="T17" fmla="*/ 1253 h 2830"/>
                  <a:gd name="T18" fmla="*/ 603 w 1517"/>
                  <a:gd name="T19" fmla="*/ 1319 h 2830"/>
                  <a:gd name="T20" fmla="*/ 585 w 1517"/>
                  <a:gd name="T21" fmla="*/ 1363 h 2830"/>
                  <a:gd name="T22" fmla="*/ 579 w 1517"/>
                  <a:gd name="T23" fmla="*/ 1393 h 2830"/>
                  <a:gd name="T24" fmla="*/ 578 w 1517"/>
                  <a:gd name="T25" fmla="*/ 1415 h 2830"/>
                  <a:gd name="T26" fmla="*/ 591 w 1517"/>
                  <a:gd name="T27" fmla="*/ 1464 h 2830"/>
                  <a:gd name="T28" fmla="*/ 619 w 1517"/>
                  <a:gd name="T29" fmla="*/ 1487 h 2830"/>
                  <a:gd name="T30" fmla="*/ 655 w 1517"/>
                  <a:gd name="T31" fmla="*/ 1495 h 2830"/>
                  <a:gd name="T32" fmla="*/ 708 w 1517"/>
                  <a:gd name="T33" fmla="*/ 1495 h 2830"/>
                  <a:gd name="T34" fmla="*/ 804 w 1517"/>
                  <a:gd name="T35" fmla="*/ 1497 h 2830"/>
                  <a:gd name="T36" fmla="*/ 909 w 1517"/>
                  <a:gd name="T37" fmla="*/ 1503 h 2830"/>
                  <a:gd name="T38" fmla="*/ 1020 w 1517"/>
                  <a:gd name="T39" fmla="*/ 1518 h 2830"/>
                  <a:gd name="T40" fmla="*/ 1131 w 1517"/>
                  <a:gd name="T41" fmla="*/ 1547 h 2830"/>
                  <a:gd name="T42" fmla="*/ 1237 w 1517"/>
                  <a:gd name="T43" fmla="*/ 1591 h 2830"/>
                  <a:gd name="T44" fmla="*/ 1333 w 1517"/>
                  <a:gd name="T45" fmla="*/ 1657 h 2830"/>
                  <a:gd name="T46" fmla="*/ 1414 w 1517"/>
                  <a:gd name="T47" fmla="*/ 1746 h 2830"/>
                  <a:gd name="T48" fmla="*/ 1474 w 1517"/>
                  <a:gd name="T49" fmla="*/ 1863 h 2830"/>
                  <a:gd name="T50" fmla="*/ 1510 w 1517"/>
                  <a:gd name="T51" fmla="*/ 2013 h 2830"/>
                  <a:gd name="T52" fmla="*/ 1515 w 1517"/>
                  <a:gd name="T53" fmla="*/ 2180 h 2830"/>
                  <a:gd name="T54" fmla="*/ 1482 w 1517"/>
                  <a:gd name="T55" fmla="*/ 2328 h 2830"/>
                  <a:gd name="T56" fmla="*/ 1413 w 1517"/>
                  <a:gd name="T57" fmla="*/ 2470 h 2830"/>
                  <a:gd name="T58" fmla="*/ 1310 w 1517"/>
                  <a:gd name="T59" fmla="*/ 2601 h 2830"/>
                  <a:gd name="T60" fmla="*/ 1176 w 1517"/>
                  <a:gd name="T61" fmla="*/ 2710 h 2830"/>
                  <a:gd name="T62" fmla="*/ 1014 w 1517"/>
                  <a:gd name="T63" fmla="*/ 2788 h 2830"/>
                  <a:gd name="T64" fmla="*/ 826 w 1517"/>
                  <a:gd name="T65" fmla="*/ 2827 h 2830"/>
                  <a:gd name="T66" fmla="*/ 629 w 1517"/>
                  <a:gd name="T67" fmla="*/ 2821 h 2830"/>
                  <a:gd name="T68" fmla="*/ 459 w 1517"/>
                  <a:gd name="T69" fmla="*/ 2773 h 2830"/>
                  <a:gd name="T70" fmla="*/ 316 w 1517"/>
                  <a:gd name="T71" fmla="*/ 2692 h 2830"/>
                  <a:gd name="T72" fmla="*/ 201 w 1517"/>
                  <a:gd name="T73" fmla="*/ 2586 h 2830"/>
                  <a:gd name="T74" fmla="*/ 112 w 1517"/>
                  <a:gd name="T75" fmla="*/ 2459 h 2830"/>
                  <a:gd name="T76" fmla="*/ 50 w 1517"/>
                  <a:gd name="T77" fmla="*/ 2321 h 2830"/>
                  <a:gd name="T78" fmla="*/ 12 w 1517"/>
                  <a:gd name="T79" fmla="*/ 2176 h 2830"/>
                  <a:gd name="T80" fmla="*/ 0 w 1517"/>
                  <a:gd name="T81" fmla="*/ 2032 h 2830"/>
                  <a:gd name="T82" fmla="*/ 10 w 1517"/>
                  <a:gd name="T83" fmla="*/ 1876 h 2830"/>
                  <a:gd name="T84" fmla="*/ 42 w 1517"/>
                  <a:gd name="T85" fmla="*/ 1711 h 2830"/>
                  <a:gd name="T86" fmla="*/ 99 w 1517"/>
                  <a:gd name="T87" fmla="*/ 1536 h 2830"/>
                  <a:gd name="T88" fmla="*/ 184 w 1517"/>
                  <a:gd name="T89" fmla="*/ 1352 h 2830"/>
                  <a:gd name="T90" fmla="*/ 298 w 1517"/>
                  <a:gd name="T91" fmla="*/ 1154 h 2830"/>
                  <a:gd name="T92" fmla="*/ 446 w 1517"/>
                  <a:gd name="T93" fmla="*/ 942 h 2830"/>
                  <a:gd name="T94" fmla="*/ 630 w 1517"/>
                  <a:gd name="T95" fmla="*/ 711 h 2830"/>
                  <a:gd name="T96" fmla="*/ 853 w 1517"/>
                  <a:gd name="T97" fmla="*/ 463 h 2830"/>
                  <a:gd name="T98" fmla="*/ 1117 w 1517"/>
                  <a:gd name="T99" fmla="*/ 193 h 28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517" h="2830">
                    <a:moveTo>
                      <a:pt x="1317" y="0"/>
                    </a:moveTo>
                    <a:lnTo>
                      <a:pt x="1496" y="139"/>
                    </a:lnTo>
                    <a:lnTo>
                      <a:pt x="1471" y="165"/>
                    </a:lnTo>
                    <a:lnTo>
                      <a:pt x="1441" y="195"/>
                    </a:lnTo>
                    <a:lnTo>
                      <a:pt x="1409" y="229"/>
                    </a:lnTo>
                    <a:lnTo>
                      <a:pt x="1374" y="265"/>
                    </a:lnTo>
                    <a:lnTo>
                      <a:pt x="1336" y="305"/>
                    </a:lnTo>
                    <a:lnTo>
                      <a:pt x="1296" y="348"/>
                    </a:lnTo>
                    <a:lnTo>
                      <a:pt x="1256" y="394"/>
                    </a:lnTo>
                    <a:lnTo>
                      <a:pt x="1213" y="440"/>
                    </a:lnTo>
                    <a:lnTo>
                      <a:pt x="1169" y="489"/>
                    </a:lnTo>
                    <a:lnTo>
                      <a:pt x="1125" y="540"/>
                    </a:lnTo>
                    <a:lnTo>
                      <a:pt x="1081" y="593"/>
                    </a:lnTo>
                    <a:lnTo>
                      <a:pt x="1037" y="646"/>
                    </a:lnTo>
                    <a:lnTo>
                      <a:pt x="993" y="700"/>
                    </a:lnTo>
                    <a:lnTo>
                      <a:pt x="952" y="754"/>
                    </a:lnTo>
                    <a:lnTo>
                      <a:pt x="910" y="809"/>
                    </a:lnTo>
                    <a:lnTo>
                      <a:pt x="871" y="864"/>
                    </a:lnTo>
                    <a:lnTo>
                      <a:pt x="833" y="918"/>
                    </a:lnTo>
                    <a:lnTo>
                      <a:pt x="799" y="972"/>
                    </a:lnTo>
                    <a:lnTo>
                      <a:pt x="767" y="1025"/>
                    </a:lnTo>
                    <a:lnTo>
                      <a:pt x="738" y="1076"/>
                    </a:lnTo>
                    <a:lnTo>
                      <a:pt x="712" y="1120"/>
                    </a:lnTo>
                    <a:lnTo>
                      <a:pt x="689" y="1158"/>
                    </a:lnTo>
                    <a:lnTo>
                      <a:pt x="668" y="1194"/>
                    </a:lnTo>
                    <a:lnTo>
                      <a:pt x="650" y="1226"/>
                    </a:lnTo>
                    <a:lnTo>
                      <a:pt x="634" y="1253"/>
                    </a:lnTo>
                    <a:lnTo>
                      <a:pt x="622" y="1279"/>
                    </a:lnTo>
                    <a:lnTo>
                      <a:pt x="611" y="1300"/>
                    </a:lnTo>
                    <a:lnTo>
                      <a:pt x="603" y="1319"/>
                    </a:lnTo>
                    <a:lnTo>
                      <a:pt x="596" y="1336"/>
                    </a:lnTo>
                    <a:lnTo>
                      <a:pt x="590" y="1350"/>
                    </a:lnTo>
                    <a:lnTo>
                      <a:pt x="585" y="1363"/>
                    </a:lnTo>
                    <a:lnTo>
                      <a:pt x="582" y="1374"/>
                    </a:lnTo>
                    <a:lnTo>
                      <a:pt x="580" y="1384"/>
                    </a:lnTo>
                    <a:lnTo>
                      <a:pt x="579" y="1393"/>
                    </a:lnTo>
                    <a:lnTo>
                      <a:pt x="579" y="1401"/>
                    </a:lnTo>
                    <a:lnTo>
                      <a:pt x="578" y="1408"/>
                    </a:lnTo>
                    <a:lnTo>
                      <a:pt x="578" y="1415"/>
                    </a:lnTo>
                    <a:lnTo>
                      <a:pt x="580" y="1435"/>
                    </a:lnTo>
                    <a:lnTo>
                      <a:pt x="584" y="1451"/>
                    </a:lnTo>
                    <a:lnTo>
                      <a:pt x="591" y="1464"/>
                    </a:lnTo>
                    <a:lnTo>
                      <a:pt x="599" y="1474"/>
                    </a:lnTo>
                    <a:lnTo>
                      <a:pt x="608" y="1481"/>
                    </a:lnTo>
                    <a:lnTo>
                      <a:pt x="619" y="1487"/>
                    </a:lnTo>
                    <a:lnTo>
                      <a:pt x="631" y="1491"/>
                    </a:lnTo>
                    <a:lnTo>
                      <a:pt x="643" y="1493"/>
                    </a:lnTo>
                    <a:lnTo>
                      <a:pt x="655" y="1495"/>
                    </a:lnTo>
                    <a:lnTo>
                      <a:pt x="667" y="1495"/>
                    </a:lnTo>
                    <a:lnTo>
                      <a:pt x="678" y="1495"/>
                    </a:lnTo>
                    <a:lnTo>
                      <a:pt x="708" y="1495"/>
                    </a:lnTo>
                    <a:lnTo>
                      <a:pt x="737" y="1495"/>
                    </a:lnTo>
                    <a:lnTo>
                      <a:pt x="770" y="1496"/>
                    </a:lnTo>
                    <a:lnTo>
                      <a:pt x="804" y="1497"/>
                    </a:lnTo>
                    <a:lnTo>
                      <a:pt x="837" y="1498"/>
                    </a:lnTo>
                    <a:lnTo>
                      <a:pt x="873" y="1500"/>
                    </a:lnTo>
                    <a:lnTo>
                      <a:pt x="909" y="1503"/>
                    </a:lnTo>
                    <a:lnTo>
                      <a:pt x="946" y="1507"/>
                    </a:lnTo>
                    <a:lnTo>
                      <a:pt x="983" y="1512"/>
                    </a:lnTo>
                    <a:lnTo>
                      <a:pt x="1020" y="1518"/>
                    </a:lnTo>
                    <a:lnTo>
                      <a:pt x="1058" y="1526"/>
                    </a:lnTo>
                    <a:lnTo>
                      <a:pt x="1094" y="1535"/>
                    </a:lnTo>
                    <a:lnTo>
                      <a:pt x="1131" y="1547"/>
                    </a:lnTo>
                    <a:lnTo>
                      <a:pt x="1167" y="1560"/>
                    </a:lnTo>
                    <a:lnTo>
                      <a:pt x="1203" y="1574"/>
                    </a:lnTo>
                    <a:lnTo>
                      <a:pt x="1237" y="1591"/>
                    </a:lnTo>
                    <a:lnTo>
                      <a:pt x="1270" y="1611"/>
                    </a:lnTo>
                    <a:lnTo>
                      <a:pt x="1303" y="1632"/>
                    </a:lnTo>
                    <a:lnTo>
                      <a:pt x="1333" y="1657"/>
                    </a:lnTo>
                    <a:lnTo>
                      <a:pt x="1362" y="1684"/>
                    </a:lnTo>
                    <a:lnTo>
                      <a:pt x="1388" y="1714"/>
                    </a:lnTo>
                    <a:lnTo>
                      <a:pt x="1414" y="1746"/>
                    </a:lnTo>
                    <a:lnTo>
                      <a:pt x="1436" y="1782"/>
                    </a:lnTo>
                    <a:lnTo>
                      <a:pt x="1457" y="1822"/>
                    </a:lnTo>
                    <a:lnTo>
                      <a:pt x="1474" y="1863"/>
                    </a:lnTo>
                    <a:lnTo>
                      <a:pt x="1489" y="1910"/>
                    </a:lnTo>
                    <a:lnTo>
                      <a:pt x="1500" y="1959"/>
                    </a:lnTo>
                    <a:lnTo>
                      <a:pt x="1510" y="2013"/>
                    </a:lnTo>
                    <a:lnTo>
                      <a:pt x="1515" y="2071"/>
                    </a:lnTo>
                    <a:lnTo>
                      <a:pt x="1517" y="2132"/>
                    </a:lnTo>
                    <a:lnTo>
                      <a:pt x="1515" y="2180"/>
                    </a:lnTo>
                    <a:lnTo>
                      <a:pt x="1508" y="2229"/>
                    </a:lnTo>
                    <a:lnTo>
                      <a:pt x="1497" y="2279"/>
                    </a:lnTo>
                    <a:lnTo>
                      <a:pt x="1482" y="2328"/>
                    </a:lnTo>
                    <a:lnTo>
                      <a:pt x="1463" y="2376"/>
                    </a:lnTo>
                    <a:lnTo>
                      <a:pt x="1439" y="2424"/>
                    </a:lnTo>
                    <a:lnTo>
                      <a:pt x="1413" y="2470"/>
                    </a:lnTo>
                    <a:lnTo>
                      <a:pt x="1382" y="2515"/>
                    </a:lnTo>
                    <a:lnTo>
                      <a:pt x="1347" y="2559"/>
                    </a:lnTo>
                    <a:lnTo>
                      <a:pt x="1310" y="2601"/>
                    </a:lnTo>
                    <a:lnTo>
                      <a:pt x="1268" y="2640"/>
                    </a:lnTo>
                    <a:lnTo>
                      <a:pt x="1224" y="2676"/>
                    </a:lnTo>
                    <a:lnTo>
                      <a:pt x="1176" y="2710"/>
                    </a:lnTo>
                    <a:lnTo>
                      <a:pt x="1125" y="2739"/>
                    </a:lnTo>
                    <a:lnTo>
                      <a:pt x="1070" y="2766"/>
                    </a:lnTo>
                    <a:lnTo>
                      <a:pt x="1014" y="2788"/>
                    </a:lnTo>
                    <a:lnTo>
                      <a:pt x="954" y="2806"/>
                    </a:lnTo>
                    <a:lnTo>
                      <a:pt x="891" y="2819"/>
                    </a:lnTo>
                    <a:lnTo>
                      <a:pt x="826" y="2827"/>
                    </a:lnTo>
                    <a:lnTo>
                      <a:pt x="758" y="2830"/>
                    </a:lnTo>
                    <a:lnTo>
                      <a:pt x="693" y="2828"/>
                    </a:lnTo>
                    <a:lnTo>
                      <a:pt x="629" y="2821"/>
                    </a:lnTo>
                    <a:lnTo>
                      <a:pt x="569" y="2809"/>
                    </a:lnTo>
                    <a:lnTo>
                      <a:pt x="513" y="2793"/>
                    </a:lnTo>
                    <a:lnTo>
                      <a:pt x="459" y="2773"/>
                    </a:lnTo>
                    <a:lnTo>
                      <a:pt x="409" y="2750"/>
                    </a:lnTo>
                    <a:lnTo>
                      <a:pt x="361" y="2723"/>
                    </a:lnTo>
                    <a:lnTo>
                      <a:pt x="316" y="2692"/>
                    </a:lnTo>
                    <a:lnTo>
                      <a:pt x="275" y="2660"/>
                    </a:lnTo>
                    <a:lnTo>
                      <a:pt x="237" y="2624"/>
                    </a:lnTo>
                    <a:lnTo>
                      <a:pt x="201" y="2586"/>
                    </a:lnTo>
                    <a:lnTo>
                      <a:pt x="168" y="2546"/>
                    </a:lnTo>
                    <a:lnTo>
                      <a:pt x="139" y="2503"/>
                    </a:lnTo>
                    <a:lnTo>
                      <a:pt x="112" y="2459"/>
                    </a:lnTo>
                    <a:lnTo>
                      <a:pt x="89" y="2414"/>
                    </a:lnTo>
                    <a:lnTo>
                      <a:pt x="67" y="2368"/>
                    </a:lnTo>
                    <a:lnTo>
                      <a:pt x="50" y="2321"/>
                    </a:lnTo>
                    <a:lnTo>
                      <a:pt x="35" y="2273"/>
                    </a:lnTo>
                    <a:lnTo>
                      <a:pt x="22" y="2224"/>
                    </a:lnTo>
                    <a:lnTo>
                      <a:pt x="12" y="2176"/>
                    </a:lnTo>
                    <a:lnTo>
                      <a:pt x="5" y="2128"/>
                    </a:lnTo>
                    <a:lnTo>
                      <a:pt x="1" y="2080"/>
                    </a:lnTo>
                    <a:lnTo>
                      <a:pt x="0" y="2032"/>
                    </a:lnTo>
                    <a:lnTo>
                      <a:pt x="1" y="1980"/>
                    </a:lnTo>
                    <a:lnTo>
                      <a:pt x="4" y="1929"/>
                    </a:lnTo>
                    <a:lnTo>
                      <a:pt x="10" y="1876"/>
                    </a:lnTo>
                    <a:lnTo>
                      <a:pt x="18" y="1822"/>
                    </a:lnTo>
                    <a:lnTo>
                      <a:pt x="29" y="1767"/>
                    </a:lnTo>
                    <a:lnTo>
                      <a:pt x="42" y="1711"/>
                    </a:lnTo>
                    <a:lnTo>
                      <a:pt x="58" y="1654"/>
                    </a:lnTo>
                    <a:lnTo>
                      <a:pt x="78" y="1595"/>
                    </a:lnTo>
                    <a:lnTo>
                      <a:pt x="99" y="1536"/>
                    </a:lnTo>
                    <a:lnTo>
                      <a:pt x="124" y="1476"/>
                    </a:lnTo>
                    <a:lnTo>
                      <a:pt x="152" y="1415"/>
                    </a:lnTo>
                    <a:lnTo>
                      <a:pt x="184" y="1352"/>
                    </a:lnTo>
                    <a:lnTo>
                      <a:pt x="218" y="1288"/>
                    </a:lnTo>
                    <a:lnTo>
                      <a:pt x="256" y="1222"/>
                    </a:lnTo>
                    <a:lnTo>
                      <a:pt x="298" y="1154"/>
                    </a:lnTo>
                    <a:lnTo>
                      <a:pt x="344" y="1085"/>
                    </a:lnTo>
                    <a:lnTo>
                      <a:pt x="393" y="1014"/>
                    </a:lnTo>
                    <a:lnTo>
                      <a:pt x="446" y="942"/>
                    </a:lnTo>
                    <a:lnTo>
                      <a:pt x="503" y="866"/>
                    </a:lnTo>
                    <a:lnTo>
                      <a:pt x="565" y="790"/>
                    </a:lnTo>
                    <a:lnTo>
                      <a:pt x="630" y="711"/>
                    </a:lnTo>
                    <a:lnTo>
                      <a:pt x="700" y="631"/>
                    </a:lnTo>
                    <a:lnTo>
                      <a:pt x="774" y="547"/>
                    </a:lnTo>
                    <a:lnTo>
                      <a:pt x="853" y="463"/>
                    </a:lnTo>
                    <a:lnTo>
                      <a:pt x="936" y="375"/>
                    </a:lnTo>
                    <a:lnTo>
                      <a:pt x="1024" y="285"/>
                    </a:lnTo>
                    <a:lnTo>
                      <a:pt x="1117" y="193"/>
                    </a:lnTo>
                    <a:lnTo>
                      <a:pt x="1215" y="97"/>
                    </a:lnTo>
                    <a:lnTo>
                      <a:pt x="1317" y="0"/>
                    </a:lnTo>
                    <a:close/>
                  </a:path>
                </a:pathLst>
              </a:custGeom>
              <a:solidFill>
                <a:srgbClr val="0070C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70658" tIns="35329" rIns="70658" bIns="35329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2004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4008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96012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0020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4028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algn="l" defTabSz="640080" rtl="0" eaLnBrk="1" latinLnBrk="0" hangingPunct="1"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64008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05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endParaRPr>
              </a:p>
            </p:txBody>
          </p:sp>
        </p:grpSp>
      </p:grpSp>
      <p:sp>
        <p:nvSpPr>
          <p:cNvPr id="65" name="Rectangle 64">
            <a:extLst>
              <a:ext uri="{FF2B5EF4-FFF2-40B4-BE49-F238E27FC236}">
                <a16:creationId xmlns:a16="http://schemas.microsoft.com/office/drawing/2014/main" id="{CB43F7FB-4755-4AC3-A63B-798B6D91149F}"/>
              </a:ext>
            </a:extLst>
          </p:cNvPr>
          <p:cNvSpPr/>
          <p:nvPr/>
        </p:nvSpPr>
        <p:spPr bwMode="gray">
          <a:xfrm>
            <a:off x="-2283662" y="3234620"/>
            <a:ext cx="2177184" cy="51772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666E76"/>
            </a:solidFill>
            <a:prstDash val="solid"/>
            <a:miter lim="800000"/>
          </a:ln>
          <a:effectLst/>
        </p:spPr>
        <p:txBody>
          <a:bodyPr rot="0" spcFirstLastPara="0" vert="horz" wrap="square" lIns="70658" tIns="35329" rIns="70658" bIns="3532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87288" eaLnBrk="1" fontAlgn="auto" latinLnBrk="0" hangingPunct="1">
              <a:lnSpc>
                <a:spcPct val="100000"/>
              </a:lnSpc>
              <a:spcBef>
                <a:spcPts val="3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73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+mn-cs"/>
              </a:rPr>
              <a:t>Insert quote showcasing </a:t>
            </a:r>
            <a:r>
              <a:rPr lang="en-US" sz="773" kern="0" dirty="0">
                <a:latin typeface="Verdana"/>
              </a:rPr>
              <a:t>value of transfer students </a:t>
            </a:r>
            <a:r>
              <a:rPr kumimoji="0" lang="en-US" sz="773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+mn-cs"/>
              </a:rPr>
              <a:t>by President, Vice President of Enrollment Management, or Director of Admissions</a:t>
            </a:r>
          </a:p>
        </p:txBody>
      </p:sp>
      <p:sp>
        <p:nvSpPr>
          <p:cNvPr id="66" name="TextBox 148">
            <a:extLst>
              <a:ext uri="{FF2B5EF4-FFF2-40B4-BE49-F238E27FC236}">
                <a16:creationId xmlns:a16="http://schemas.microsoft.com/office/drawing/2014/main" id="{6B1464C7-27F8-44D3-BF22-D74B7F362019}"/>
              </a:ext>
            </a:extLst>
          </p:cNvPr>
          <p:cNvSpPr txBox="1"/>
          <p:nvPr/>
        </p:nvSpPr>
        <p:spPr bwMode="gray">
          <a:xfrm>
            <a:off x="3522431" y="3220591"/>
            <a:ext cx="1734844" cy="36261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787288"/>
            <a:r>
              <a:rPr lang="en-US" sz="14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Intuitive Transfer Gateway Answers Key Transfer Questions in Real Time </a:t>
            </a:r>
          </a:p>
          <a:p>
            <a:pPr defTabSz="787288"/>
            <a:endParaRPr lang="en-US" sz="1200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706557">
              <a:defRPr/>
            </a:pPr>
            <a:r>
              <a:rPr lang="en-US" sz="1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Every year, more than a 1000 students transfer to Wichita State University. </a:t>
            </a:r>
            <a:endParaRPr lang="en-US" sz="1200" kern="0" dirty="0">
              <a:solidFill>
                <a:sysClr val="windowText" lastClr="000000"/>
              </a:solidFill>
              <a:ea typeface="Times New Roman" panose="02020603050405020304" pitchFamily="18" charset="0"/>
            </a:endParaRPr>
          </a:p>
          <a:p>
            <a:pPr defTabSz="706557">
              <a:defRPr/>
            </a:pPr>
            <a:r>
              <a:rPr lang="en-US" sz="1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kern="0" dirty="0">
              <a:solidFill>
                <a:sysClr val="windowText" lastClr="000000"/>
              </a:solidFill>
              <a:ea typeface="Times New Roman" panose="02020603050405020304" pitchFamily="18" charset="0"/>
            </a:endParaRPr>
          </a:p>
          <a:p>
            <a:pPr defTabSz="706557">
              <a:defRPr/>
            </a:pPr>
            <a:r>
              <a:rPr lang="en-US" sz="1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These students are a vital part of the campus community, enriching the student body while creating their own unique Shocker experience.</a:t>
            </a:r>
            <a:endParaRPr lang="en-US" sz="1200" kern="0" dirty="0">
              <a:solidFill>
                <a:sysClr val="windowText" lastClr="000000"/>
              </a:solidFill>
              <a:ea typeface="Times New Roman" panose="02020603050405020304" pitchFamily="18" charset="0"/>
            </a:endParaRPr>
          </a:p>
          <a:p>
            <a:pPr defTabSz="706557">
              <a:defRPr/>
            </a:pPr>
            <a:r>
              <a:rPr lang="en-US" sz="1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kern="0" dirty="0">
              <a:solidFill>
                <a:sysClr val="windowText" lastClr="000000"/>
              </a:solidFill>
              <a:ea typeface="Times New Roman" panose="02020603050405020304" pitchFamily="18" charset="0"/>
            </a:endParaRPr>
          </a:p>
          <a:p>
            <a:pPr defTabSz="706557">
              <a:defRPr/>
            </a:pPr>
            <a:r>
              <a:rPr lang="en-US" sz="1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 transfer process, however, is not always easy.</a:t>
            </a:r>
            <a:endParaRPr lang="en-US" sz="1200" kern="0" dirty="0">
              <a:solidFill>
                <a:sysClr val="windowText" lastClr="0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6752A73-3EB4-44CF-85B2-2D93506BE7DB}"/>
              </a:ext>
            </a:extLst>
          </p:cNvPr>
          <p:cNvSpPr/>
          <p:nvPr/>
        </p:nvSpPr>
        <p:spPr bwMode="gray">
          <a:xfrm>
            <a:off x="5375085" y="3204558"/>
            <a:ext cx="1734844" cy="233564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787288"/>
            <a:r>
              <a:rPr lang="en-US" sz="1200" dirty="0">
                <a:solidFill>
                  <a:srgbClr val="333E4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WSU’s Transfer Gateway is a new technology designed to </a:t>
            </a:r>
            <a:r>
              <a:rPr lang="en-US" sz="1200" b="1" dirty="0">
                <a:solidFill>
                  <a:srgbClr val="333E4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engage students early</a:t>
            </a:r>
            <a:r>
              <a:rPr lang="en-US" sz="1200" dirty="0">
                <a:solidFill>
                  <a:srgbClr val="333E4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keep them on track to enroll, and </a:t>
            </a:r>
            <a:r>
              <a:rPr lang="en-US" sz="1200" b="1" dirty="0">
                <a:solidFill>
                  <a:srgbClr val="333E4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answer their key transfer questions </a:t>
            </a:r>
            <a:r>
              <a:rPr lang="en-US" sz="1200" dirty="0">
                <a:solidFill>
                  <a:srgbClr val="333E4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 the search process:</a:t>
            </a:r>
            <a:endParaRPr lang="en-US" sz="1200" dirty="0">
              <a:solidFill>
                <a:srgbClr val="333E48"/>
              </a:solidFill>
              <a:ea typeface="Times New Roman" panose="02020603050405020304" pitchFamily="18" charset="0"/>
            </a:endParaRPr>
          </a:p>
          <a:p>
            <a:pPr defTabSz="787288"/>
            <a:r>
              <a:rPr lang="en-US" sz="1200" dirty="0">
                <a:solidFill>
                  <a:srgbClr val="333E4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solidFill>
                <a:srgbClr val="333E48"/>
              </a:solidFill>
              <a:ea typeface="Times New Roman" panose="02020603050405020304" pitchFamily="18" charset="0"/>
            </a:endParaRPr>
          </a:p>
          <a:p>
            <a:pPr marL="264959" indent="-264959" defTabSz="787288">
              <a:buFont typeface="Symbol" panose="05050102010706020507" pitchFamily="18" charset="2"/>
              <a:buChar char=""/>
            </a:pPr>
            <a:r>
              <a:rPr lang="en-US" sz="1200" i="1" dirty="0">
                <a:solidFill>
                  <a:srgbClr val="333E4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How will credits transfer?</a:t>
            </a:r>
            <a:endParaRPr lang="en-US" sz="1200" i="1" dirty="0">
              <a:solidFill>
                <a:srgbClr val="333E48"/>
              </a:solidFill>
              <a:ea typeface="Times New Roman" panose="02020603050405020304" pitchFamily="18" charset="0"/>
            </a:endParaRPr>
          </a:p>
          <a:p>
            <a:pPr marL="264959" indent="-264959" defTabSz="787288">
              <a:buFont typeface="Symbol" panose="05050102010706020507" pitchFamily="18" charset="2"/>
              <a:buChar char=""/>
            </a:pPr>
            <a:r>
              <a:rPr lang="en-US" sz="1200" i="1" dirty="0">
                <a:solidFill>
                  <a:srgbClr val="333E4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How long will it take to graduate? </a:t>
            </a:r>
            <a:endParaRPr lang="en-US" sz="1200" i="1" dirty="0">
              <a:solidFill>
                <a:srgbClr val="333E48"/>
              </a:solidFill>
              <a:ea typeface="Times New Roman" panose="02020603050405020304" pitchFamily="18" charset="0"/>
            </a:endParaRPr>
          </a:p>
          <a:p>
            <a:pPr marL="264959" indent="-264959" defTabSz="787288">
              <a:buFont typeface="Symbol" panose="05050102010706020507" pitchFamily="18" charset="2"/>
              <a:buChar char=""/>
            </a:pPr>
            <a:r>
              <a:rPr lang="en-US" sz="1200" i="1" dirty="0">
                <a:solidFill>
                  <a:srgbClr val="333E4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How much will it cost?</a:t>
            </a:r>
            <a:endParaRPr lang="en-US" sz="1200" i="1" dirty="0">
              <a:solidFill>
                <a:srgbClr val="333E48"/>
              </a:solidFill>
              <a:ea typeface="Times New Roman" panose="02020603050405020304" pitchFamily="18" charset="0"/>
            </a:endParaRPr>
          </a:p>
          <a:p>
            <a:pPr defTabSz="787288">
              <a:lnSpc>
                <a:spcPct val="107000"/>
              </a:lnSpc>
            </a:pPr>
            <a:r>
              <a:rPr lang="en-US" sz="1200" dirty="0">
                <a:solidFill>
                  <a:srgbClr val="333E4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solidFill>
                <a:srgbClr val="333E48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787288">
              <a:lnSpc>
                <a:spcPct val="107000"/>
              </a:lnSpc>
            </a:pPr>
            <a:r>
              <a:rPr lang="en-US" sz="1200" dirty="0">
                <a:solidFill>
                  <a:srgbClr val="333E4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 Gateway will enable </a:t>
            </a:r>
            <a:r>
              <a:rPr lang="en-US" sz="1200" b="1" dirty="0">
                <a:solidFill>
                  <a:srgbClr val="333E4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better support for transfer students</a:t>
            </a:r>
            <a:r>
              <a:rPr lang="en-US" sz="1200" dirty="0">
                <a:solidFill>
                  <a:srgbClr val="333E4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333E48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and help us more closely align with you, our two-year transfer partner!</a:t>
            </a:r>
          </a:p>
          <a:p>
            <a:pPr defTabSz="787288">
              <a:lnSpc>
                <a:spcPct val="107000"/>
              </a:lnSpc>
            </a:pPr>
            <a:r>
              <a:rPr lang="en-US" sz="1200" dirty="0">
                <a:solidFill>
                  <a:sysClr val="window" lastClr="FFFF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solidFill>
                <a:sysClr val="window" lastClr="FFFFFF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787288"/>
            <a:r>
              <a:rPr lang="en-US" sz="1200" dirty="0">
                <a:solidFill>
                  <a:sysClr val="window" lastClr="FFFF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solidFill>
                <a:sysClr val="window" lastClr="FFFFFF"/>
              </a:solidFill>
              <a:ea typeface="Times New Roman" panose="02020603050405020304" pitchFamily="18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2618A317-836F-40D2-A39C-9188ECD051BF}"/>
              </a:ext>
            </a:extLst>
          </p:cNvPr>
          <p:cNvSpPr/>
          <p:nvPr/>
        </p:nvSpPr>
        <p:spPr bwMode="gray">
          <a:xfrm>
            <a:off x="197148" y="7326035"/>
            <a:ext cx="6900338" cy="2111942"/>
          </a:xfrm>
          <a:prstGeom prst="rect">
            <a:avLst/>
          </a:prstGeom>
          <a:solidFill>
            <a:srgbClr val="D6D8DA"/>
          </a:solidFill>
          <a:ln w="12700" cap="flat" cmpd="sng" algn="ctr">
            <a:solidFill>
              <a:srgbClr val="666E76"/>
            </a:solidFill>
            <a:prstDash val="solid"/>
            <a:miter lim="800000"/>
          </a:ln>
          <a:effectLst/>
        </p:spPr>
        <p:txBody>
          <a:bodyPr rot="0" spcFirstLastPara="0" vert="horz" wrap="square" lIns="70658" tIns="35329" rIns="70658" bIns="3532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87288" eaLnBrk="1" fontAlgn="auto" latinLnBrk="0" hangingPunct="1">
              <a:lnSpc>
                <a:spcPct val="100000"/>
              </a:lnSpc>
              <a:spcBef>
                <a:spcPts val="3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73" b="0" i="0" u="none" strike="noStrike" kern="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B2DB362-EB5F-45EB-BAAF-D207AA9FDFBD}"/>
              </a:ext>
            </a:extLst>
          </p:cNvPr>
          <p:cNvSpPr txBox="1"/>
          <p:nvPr/>
        </p:nvSpPr>
        <p:spPr bwMode="gray">
          <a:xfrm>
            <a:off x="841649" y="8254022"/>
            <a:ext cx="1425812" cy="1384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787288">
              <a:spcBef>
                <a:spcPts val="386"/>
              </a:spcBef>
            </a:pPr>
            <a:r>
              <a:rPr lang="en-US" sz="900" i="1" dirty="0">
                <a:solidFill>
                  <a:srgbClr val="333E48"/>
                </a:solidFill>
                <a:latin typeface="Verdana"/>
              </a:rPr>
              <a:t>Is transferring worth it?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F8D8359-A867-4DCC-9BA0-E0A1869D528C}"/>
              </a:ext>
            </a:extLst>
          </p:cNvPr>
          <p:cNvSpPr txBox="1"/>
          <p:nvPr/>
        </p:nvSpPr>
        <p:spPr bwMode="gray">
          <a:xfrm>
            <a:off x="2699958" y="8243427"/>
            <a:ext cx="1886714" cy="1384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787288">
              <a:spcBef>
                <a:spcPts val="386"/>
              </a:spcBef>
            </a:pPr>
            <a:r>
              <a:rPr lang="en-US" sz="900" i="1" dirty="0">
                <a:solidFill>
                  <a:srgbClr val="333E48"/>
                </a:solidFill>
                <a:latin typeface="Verdana"/>
              </a:rPr>
              <a:t>How will my credits transfer? 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17AE7840-866D-4450-A61B-8FF73CBDFE1F}"/>
              </a:ext>
            </a:extLst>
          </p:cNvPr>
          <p:cNvSpPr txBox="1"/>
          <p:nvPr/>
        </p:nvSpPr>
        <p:spPr bwMode="gray">
          <a:xfrm>
            <a:off x="4817362" y="8243427"/>
            <a:ext cx="1886714" cy="1384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787288">
              <a:spcBef>
                <a:spcPts val="386"/>
              </a:spcBef>
            </a:pPr>
            <a:r>
              <a:rPr lang="en-US" sz="900" i="1" dirty="0">
                <a:solidFill>
                  <a:srgbClr val="333E48"/>
                </a:solidFill>
                <a:latin typeface="Verdana"/>
              </a:rPr>
              <a:t>What do I need to do to apply?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93349892-9F16-4F40-9D46-DB242A24B6F6}"/>
              </a:ext>
            </a:extLst>
          </p:cNvPr>
          <p:cNvSpPr txBox="1"/>
          <p:nvPr/>
        </p:nvSpPr>
        <p:spPr bwMode="gray">
          <a:xfrm>
            <a:off x="670809" y="8503374"/>
            <a:ext cx="1863870" cy="743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787288">
              <a:spcBef>
                <a:spcPts val="386"/>
              </a:spcBef>
            </a:pPr>
            <a:r>
              <a:rPr lang="en-US" sz="900" b="1" dirty="0">
                <a:solidFill>
                  <a:srgbClr val="0070CD"/>
                </a:solidFill>
                <a:latin typeface="Verdana"/>
              </a:rPr>
              <a:t>Major and Career Exploration</a:t>
            </a:r>
          </a:p>
          <a:p>
            <a:pPr algn="ctr" defTabSz="787288">
              <a:spcBef>
                <a:spcPts val="386"/>
              </a:spcBef>
            </a:pPr>
            <a:r>
              <a:rPr lang="en-US" sz="900" dirty="0">
                <a:solidFill>
                  <a:srgbClr val="333E48"/>
                </a:solidFill>
                <a:latin typeface="Verdana"/>
              </a:rPr>
              <a:t>Compare majors and associated career paths, including salary and job demand</a:t>
            </a:r>
          </a:p>
        </p:txBody>
      </p:sp>
      <p:sp>
        <p:nvSpPr>
          <p:cNvPr id="88" name="Chevron 28">
            <a:extLst>
              <a:ext uri="{FF2B5EF4-FFF2-40B4-BE49-F238E27FC236}">
                <a16:creationId xmlns:a16="http://schemas.microsoft.com/office/drawing/2014/main" id="{97F1EE64-D0AC-44DE-ABF7-0209D74CC18E}"/>
              </a:ext>
            </a:extLst>
          </p:cNvPr>
          <p:cNvSpPr/>
          <p:nvPr/>
        </p:nvSpPr>
        <p:spPr bwMode="gray">
          <a:xfrm>
            <a:off x="485030" y="7725379"/>
            <a:ext cx="2155787" cy="433453"/>
          </a:xfrm>
          <a:prstGeom prst="chevron">
            <a:avLst/>
          </a:prstGeom>
          <a:solidFill>
            <a:srgbClr val="004A8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113098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    Search </a:t>
            </a:r>
          </a:p>
        </p:txBody>
      </p:sp>
      <p:sp>
        <p:nvSpPr>
          <p:cNvPr id="89" name="Chevron 29">
            <a:extLst>
              <a:ext uri="{FF2B5EF4-FFF2-40B4-BE49-F238E27FC236}">
                <a16:creationId xmlns:a16="http://schemas.microsoft.com/office/drawing/2014/main" id="{FBBCE0D8-DF7F-4B48-8F3A-061FC2CC2CAF}"/>
              </a:ext>
            </a:extLst>
          </p:cNvPr>
          <p:cNvSpPr/>
          <p:nvPr/>
        </p:nvSpPr>
        <p:spPr bwMode="gray">
          <a:xfrm>
            <a:off x="2677789" y="7725379"/>
            <a:ext cx="2006263" cy="433453"/>
          </a:xfrm>
          <a:prstGeom prst="chevron">
            <a:avLst/>
          </a:prstGeom>
          <a:solidFill>
            <a:srgbClr val="004A8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113098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         Application</a:t>
            </a:r>
          </a:p>
        </p:txBody>
      </p:sp>
      <p:sp>
        <p:nvSpPr>
          <p:cNvPr id="90" name="Chevron 30">
            <a:extLst>
              <a:ext uri="{FF2B5EF4-FFF2-40B4-BE49-F238E27FC236}">
                <a16:creationId xmlns:a16="http://schemas.microsoft.com/office/drawing/2014/main" id="{BF4EFCAC-9B87-4E06-ADD6-B26F5D76DA2B}"/>
              </a:ext>
            </a:extLst>
          </p:cNvPr>
          <p:cNvSpPr/>
          <p:nvPr/>
        </p:nvSpPr>
        <p:spPr bwMode="gray">
          <a:xfrm>
            <a:off x="4691270" y="7725380"/>
            <a:ext cx="2138900" cy="419153"/>
          </a:xfrm>
          <a:prstGeom prst="chevron">
            <a:avLst/>
          </a:prstGeom>
          <a:solidFill>
            <a:srgbClr val="004A8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113098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</a:rPr>
              <a:t>       Enrollment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D9CAFD2-2FDE-4398-AE56-C11745170B59}"/>
              </a:ext>
            </a:extLst>
          </p:cNvPr>
          <p:cNvSpPr txBox="1"/>
          <p:nvPr/>
        </p:nvSpPr>
        <p:spPr bwMode="gray">
          <a:xfrm>
            <a:off x="2815245" y="8535140"/>
            <a:ext cx="1731349" cy="743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787288">
              <a:spcBef>
                <a:spcPts val="386"/>
              </a:spcBef>
            </a:pPr>
            <a:r>
              <a:rPr lang="en-US" sz="900" b="1" dirty="0">
                <a:solidFill>
                  <a:srgbClr val="0070CD"/>
                </a:solidFill>
                <a:latin typeface="Verdana"/>
              </a:rPr>
              <a:t>Self-Service Credit Estimation</a:t>
            </a:r>
          </a:p>
          <a:p>
            <a:pPr algn="ctr" defTabSz="787288">
              <a:spcBef>
                <a:spcPts val="386"/>
              </a:spcBef>
            </a:pPr>
            <a:r>
              <a:rPr lang="en-US" sz="900" dirty="0">
                <a:solidFill>
                  <a:srgbClr val="333E48"/>
                </a:solidFill>
                <a:latin typeface="Verdana"/>
              </a:rPr>
              <a:t>Check how prior coursework will transfer and view progress across programs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4F785D2-3E11-4045-B18E-42DF9F28F402}"/>
              </a:ext>
            </a:extLst>
          </p:cNvPr>
          <p:cNvSpPr txBox="1"/>
          <p:nvPr/>
        </p:nvSpPr>
        <p:spPr bwMode="gray">
          <a:xfrm>
            <a:off x="4872210" y="8501699"/>
            <a:ext cx="1777019" cy="8822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defTabSz="787288">
              <a:spcBef>
                <a:spcPts val="386"/>
              </a:spcBef>
            </a:pPr>
            <a:r>
              <a:rPr lang="en-US" sz="900" b="1" dirty="0">
                <a:solidFill>
                  <a:srgbClr val="0070CD"/>
                </a:solidFill>
                <a:latin typeface="Verdana"/>
              </a:rPr>
              <a:t>Checklist to           Enrollment</a:t>
            </a:r>
          </a:p>
          <a:p>
            <a:pPr algn="ctr" defTabSz="787288">
              <a:spcBef>
                <a:spcPts val="386"/>
              </a:spcBef>
            </a:pPr>
            <a:r>
              <a:rPr lang="en-US" sz="900" dirty="0">
                <a:solidFill>
                  <a:srgbClr val="333E48"/>
                </a:solidFill>
                <a:latin typeface="Verdana"/>
              </a:rPr>
              <a:t>View a customized list of key events and deadlines to stay on track for application, deposit and enrollment</a:t>
            </a:r>
          </a:p>
        </p:txBody>
      </p:sp>
      <p:pic>
        <p:nvPicPr>
          <p:cNvPr id="93" name="Picture 4">
            <a:extLst>
              <a:ext uri="{FF2B5EF4-FFF2-40B4-BE49-F238E27FC236}">
                <a16:creationId xmlns:a16="http://schemas.microsoft.com/office/drawing/2014/main" id="{E94AB8D9-126D-406D-8C43-ABEF66D95A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2488" y="7790084"/>
            <a:ext cx="476692" cy="314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4">
            <a:extLst>
              <a:ext uri="{FF2B5EF4-FFF2-40B4-BE49-F238E27FC236}">
                <a16:creationId xmlns:a16="http://schemas.microsoft.com/office/drawing/2014/main" id="{F683DEB3-7DC8-41F9-8F2B-4D576BF27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02972" y="7776908"/>
            <a:ext cx="262222" cy="336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4">
            <a:extLst>
              <a:ext uri="{FF2B5EF4-FFF2-40B4-BE49-F238E27FC236}">
                <a16:creationId xmlns:a16="http://schemas.microsoft.com/office/drawing/2014/main" id="{E61A9F4F-8730-463D-B292-D633D7D805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81229" y="7769497"/>
            <a:ext cx="322291" cy="306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6" name="TextBox 148">
            <a:extLst>
              <a:ext uri="{FF2B5EF4-FFF2-40B4-BE49-F238E27FC236}">
                <a16:creationId xmlns:a16="http://schemas.microsoft.com/office/drawing/2014/main" id="{86BC9B4F-AF16-42ED-81E2-0A9E0F06661E}"/>
              </a:ext>
            </a:extLst>
          </p:cNvPr>
          <p:cNvSpPr txBox="1"/>
          <p:nvPr/>
        </p:nvSpPr>
        <p:spPr bwMode="gray">
          <a:xfrm>
            <a:off x="330541" y="7444406"/>
            <a:ext cx="6803918" cy="33797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787288"/>
            <a:r>
              <a:rPr lang="en-US" sz="1000" b="1" dirty="0">
                <a:solidFill>
                  <a:srgbClr val="333E48"/>
                </a:solidFill>
                <a:latin typeface="Verdana"/>
              </a:rPr>
              <a:t>WSU’s Transfer Gateway: Student-Facing Web Tool To Support Students Through Enrollment </a:t>
            </a:r>
            <a:endParaRPr lang="en-US" sz="1000" dirty="0">
              <a:solidFill>
                <a:srgbClr val="333E48"/>
              </a:solidFill>
              <a:latin typeface="Verdana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1DB92CD7-0041-42AA-8E3F-23C8740C7673}"/>
              </a:ext>
            </a:extLst>
          </p:cNvPr>
          <p:cNvSpPr/>
          <p:nvPr/>
        </p:nvSpPr>
        <p:spPr bwMode="gray">
          <a:xfrm>
            <a:off x="189145" y="9588739"/>
            <a:ext cx="6900338" cy="350393"/>
          </a:xfrm>
          <a:prstGeom prst="rect">
            <a:avLst/>
          </a:prstGeom>
          <a:solidFill>
            <a:srgbClr val="004A88"/>
          </a:solidFill>
          <a:ln w="12700" cap="flat" cmpd="sng" algn="ctr">
            <a:solidFill>
              <a:srgbClr val="666E76"/>
            </a:solidFill>
            <a:prstDash val="solid"/>
            <a:miter lim="800000"/>
          </a:ln>
          <a:effectLst/>
        </p:spPr>
        <p:txBody>
          <a:bodyPr rot="0" spcFirstLastPara="0" vert="horz" wrap="square" lIns="70658" tIns="35329" rIns="70658" bIns="353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87288" eaLnBrk="1" fontAlgn="auto" latinLnBrk="0" hangingPunct="1">
              <a:lnSpc>
                <a:spcPct val="100000"/>
              </a:lnSpc>
              <a:spcBef>
                <a:spcPts val="3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7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FFC18609-1B5C-4AD8-9E2B-F56A17DA201C}"/>
              </a:ext>
            </a:extLst>
          </p:cNvPr>
          <p:cNvSpPr/>
          <p:nvPr/>
        </p:nvSpPr>
        <p:spPr bwMode="gray">
          <a:xfrm>
            <a:off x="-2283662" y="1284194"/>
            <a:ext cx="2177184" cy="51772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666E76"/>
            </a:solidFill>
            <a:prstDash val="solid"/>
            <a:miter lim="800000"/>
          </a:ln>
          <a:effectLst/>
        </p:spPr>
        <p:txBody>
          <a:bodyPr rot="0" spcFirstLastPara="0" vert="horz" wrap="square" lIns="70658" tIns="35329" rIns="70658" bIns="3532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87288" eaLnBrk="1" fontAlgn="auto" latinLnBrk="0" hangingPunct="1">
              <a:lnSpc>
                <a:spcPct val="100000"/>
              </a:lnSpc>
              <a:spcBef>
                <a:spcPts val="3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73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+mn-cs"/>
              </a:rPr>
              <a:t>Customize title and photo with picture of your Transfer Admissions website, or other transfer themed stock photo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DED5006E-6774-4832-AE6C-C0C431F836B6}"/>
              </a:ext>
            </a:extLst>
          </p:cNvPr>
          <p:cNvSpPr/>
          <p:nvPr/>
        </p:nvSpPr>
        <p:spPr bwMode="gray">
          <a:xfrm>
            <a:off x="7396177" y="3173372"/>
            <a:ext cx="2177184" cy="40983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666E76"/>
            </a:solidFill>
            <a:prstDash val="solid"/>
            <a:miter lim="800000"/>
          </a:ln>
          <a:effectLst/>
        </p:spPr>
        <p:txBody>
          <a:bodyPr rot="0" spcFirstLastPara="0" vert="horz" wrap="square" lIns="70658" tIns="35329" rIns="70658" bIns="3532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87288" eaLnBrk="1" fontAlgn="auto" latinLnBrk="0" hangingPunct="1">
              <a:lnSpc>
                <a:spcPct val="100000"/>
              </a:lnSpc>
              <a:spcBef>
                <a:spcPts val="3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73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+mn-cs"/>
              </a:rPr>
              <a:t>Update with compelling transfer data and value proposition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3B6FCE52-F1E7-4834-80F4-A8B3715EA0E0}"/>
              </a:ext>
            </a:extLst>
          </p:cNvPr>
          <p:cNvSpPr/>
          <p:nvPr/>
        </p:nvSpPr>
        <p:spPr bwMode="gray">
          <a:xfrm>
            <a:off x="-2283662" y="9596750"/>
            <a:ext cx="2177184" cy="35039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666E76"/>
            </a:solidFill>
            <a:prstDash val="solid"/>
            <a:miter lim="800000"/>
          </a:ln>
          <a:effectLst/>
        </p:spPr>
        <p:txBody>
          <a:bodyPr rot="0" spcFirstLastPara="0" vert="horz" wrap="square" lIns="70658" tIns="35329" rIns="70658" bIns="3532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87288" eaLnBrk="1" fontAlgn="auto" latinLnBrk="0" hangingPunct="1">
              <a:lnSpc>
                <a:spcPct val="100000"/>
              </a:lnSpc>
              <a:spcBef>
                <a:spcPts val="3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73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+mn-cs"/>
              </a:rPr>
              <a:t>Update footer with your brand/color scheme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18F1BCF-D17D-4181-BC49-EEB87DDB8983}"/>
              </a:ext>
            </a:extLst>
          </p:cNvPr>
          <p:cNvSpPr/>
          <p:nvPr/>
        </p:nvSpPr>
        <p:spPr>
          <a:xfrm>
            <a:off x="189145" y="1247657"/>
            <a:ext cx="6900338" cy="348556"/>
          </a:xfrm>
          <a:prstGeom prst="rect">
            <a:avLst/>
          </a:prstGeom>
          <a:solidFill>
            <a:srgbClr val="333E48"/>
          </a:solidFill>
          <a:ln w="25400" cap="flat" cmpd="sng" algn="ctr">
            <a:solidFill>
              <a:srgbClr val="C4C7CA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70658" tIns="35329" rIns="70658" bIns="353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87288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18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45" b="1" i="0" u="none" strike="noStrike" kern="0" cap="none" spc="0" normalizeH="0" baseline="0" noProof="0" dirty="0">
                <a:ln>
                  <a:noFill/>
                </a:ln>
                <a:solidFill>
                  <a:srgbClr val="F6D900"/>
                </a:solidFill>
                <a:effectLst/>
                <a:uLnTx/>
                <a:uFillTx/>
                <a:latin typeface="Verdana"/>
                <a:ea typeface="Calibri" panose="020F0502020204030204" pitchFamily="34" charset="0"/>
                <a:cs typeface="Times New Roman" panose="02020603050405020304" pitchFamily="18" charset="0"/>
              </a:rPr>
              <a:t>Transfer Portal Advisor Resource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079A0CB-29FE-443A-8DDA-D644B15CEAC8}"/>
              </a:ext>
            </a:extLst>
          </p:cNvPr>
          <p:cNvSpPr/>
          <p:nvPr/>
        </p:nvSpPr>
        <p:spPr>
          <a:xfrm>
            <a:off x="189145" y="9594990"/>
            <a:ext cx="6900338" cy="331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520"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Verdana"/>
              </a:rPr>
              <a:t>Access the Transfer Gateway online: </a:t>
            </a:r>
            <a:r>
              <a:rPr lang="en-US" sz="1400" b="1" i="1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8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witchita.transfer.degree</a:t>
            </a:r>
            <a:r>
              <a:rPr lang="en-US" sz="1400" i="1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8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en-US" sz="1200" i="1" dirty="0">
              <a:solidFill>
                <a:schemeClr val="bg1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19209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 descr="Logo">
            <a:extLst>
              <a:ext uri="{FF2B5EF4-FFF2-40B4-BE49-F238E27FC236}">
                <a16:creationId xmlns:a16="http://schemas.microsoft.com/office/drawing/2014/main" id="{DC7833DC-EF62-469C-995C-477B233DAEA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06" y="333829"/>
            <a:ext cx="3110598" cy="774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headerlogo" descr="Cowley College logo">
            <a:extLst>
              <a:ext uri="{FF2B5EF4-FFF2-40B4-BE49-F238E27FC236}">
                <a16:creationId xmlns:a16="http://schemas.microsoft.com/office/drawing/2014/main" id="{530797FB-A483-4522-9A7A-89BB8A444D0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521" y="159380"/>
            <a:ext cx="2041411" cy="933401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5DBABE14-8AB2-4419-BED3-BC5BA1CBD198}"/>
              </a:ext>
            </a:extLst>
          </p:cNvPr>
          <p:cNvSpPr/>
          <p:nvPr/>
        </p:nvSpPr>
        <p:spPr bwMode="gray">
          <a:xfrm>
            <a:off x="-2283662" y="393087"/>
            <a:ext cx="2177184" cy="32807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666E76"/>
            </a:solidFill>
            <a:prstDash val="solid"/>
            <a:miter lim="800000"/>
          </a:ln>
          <a:effectLst/>
        </p:spPr>
        <p:txBody>
          <a:bodyPr rot="0" spcFirstLastPara="0" vert="horz" wrap="square" lIns="70658" tIns="35329" rIns="70658" bIns="3532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87288" eaLnBrk="1" fontAlgn="auto" latinLnBrk="0" hangingPunct="1">
              <a:lnSpc>
                <a:spcPct val="100000"/>
              </a:lnSpc>
              <a:spcBef>
                <a:spcPts val="3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73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+mn-cs"/>
              </a:rPr>
              <a:t>Customize header with your logo and 2-year partner logo – or preferred header.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CB43F7FB-4755-4AC3-A63B-798B6D91149F}"/>
              </a:ext>
            </a:extLst>
          </p:cNvPr>
          <p:cNvSpPr/>
          <p:nvPr/>
        </p:nvSpPr>
        <p:spPr bwMode="gray">
          <a:xfrm>
            <a:off x="7480539" y="3703070"/>
            <a:ext cx="2177184" cy="380957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666E76"/>
            </a:solidFill>
            <a:prstDash val="solid"/>
            <a:miter lim="800000"/>
          </a:ln>
          <a:effectLst/>
        </p:spPr>
        <p:txBody>
          <a:bodyPr rot="0" spcFirstLastPara="0" vert="horz" wrap="square" lIns="70658" tIns="35329" rIns="70658" bIns="3532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87288" eaLnBrk="1" fontAlgn="auto" latinLnBrk="0" hangingPunct="1">
              <a:lnSpc>
                <a:spcPct val="100000"/>
              </a:lnSpc>
              <a:spcBef>
                <a:spcPts val="3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73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+mn-cs"/>
              </a:rPr>
              <a:t>Update </a:t>
            </a:r>
            <a:r>
              <a:rPr lang="en-US" sz="773" kern="0" dirty="0">
                <a:latin typeface="Verdana"/>
              </a:rPr>
              <a:t>with other value propositions for advisors</a:t>
            </a:r>
            <a:endParaRPr kumimoji="0" lang="en-US" sz="773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1DB92CD7-0041-42AA-8E3F-23C8740C7673}"/>
              </a:ext>
            </a:extLst>
          </p:cNvPr>
          <p:cNvSpPr/>
          <p:nvPr/>
        </p:nvSpPr>
        <p:spPr bwMode="gray">
          <a:xfrm>
            <a:off x="189145" y="9588739"/>
            <a:ext cx="6900338" cy="350393"/>
          </a:xfrm>
          <a:prstGeom prst="rect">
            <a:avLst/>
          </a:prstGeom>
          <a:solidFill>
            <a:srgbClr val="004A88"/>
          </a:solidFill>
          <a:ln w="12700" cap="flat" cmpd="sng" algn="ctr">
            <a:solidFill>
              <a:srgbClr val="666E76"/>
            </a:solidFill>
            <a:prstDash val="solid"/>
            <a:miter lim="800000"/>
          </a:ln>
          <a:effectLst/>
        </p:spPr>
        <p:txBody>
          <a:bodyPr rot="0" spcFirstLastPara="0" vert="horz" wrap="square" lIns="70658" tIns="35329" rIns="70658" bIns="353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87288" eaLnBrk="1" fontAlgn="auto" latinLnBrk="0" hangingPunct="1">
              <a:lnSpc>
                <a:spcPct val="100000"/>
              </a:lnSpc>
              <a:spcBef>
                <a:spcPts val="3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7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FFC18609-1B5C-4AD8-9E2B-F56A17DA201C}"/>
              </a:ext>
            </a:extLst>
          </p:cNvPr>
          <p:cNvSpPr/>
          <p:nvPr/>
        </p:nvSpPr>
        <p:spPr bwMode="gray">
          <a:xfrm>
            <a:off x="-2283662" y="1284193"/>
            <a:ext cx="2177184" cy="918317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666E76"/>
            </a:solidFill>
            <a:prstDash val="solid"/>
            <a:miter lim="800000"/>
          </a:ln>
          <a:effectLst/>
        </p:spPr>
        <p:txBody>
          <a:bodyPr rot="0" spcFirstLastPara="0" vert="horz" wrap="square" lIns="70658" tIns="35329" rIns="70658" bIns="3532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787288">
              <a:spcBef>
                <a:spcPts val="386"/>
              </a:spcBef>
            </a:pPr>
            <a:r>
              <a:rPr lang="en-US" sz="773" kern="0" dirty="0">
                <a:latin typeface="Verdana"/>
              </a:rPr>
              <a:t>Customize header value but target portal benefit to transfer process that would resonate with 2-year partners</a:t>
            </a:r>
          </a:p>
          <a:p>
            <a:pPr lvl="0" algn="ctr" defTabSz="787288">
              <a:spcBef>
                <a:spcPts val="386"/>
              </a:spcBef>
            </a:pPr>
            <a:endParaRPr lang="en-US" sz="773" kern="0" dirty="0">
              <a:latin typeface="Verdana"/>
            </a:endParaRPr>
          </a:p>
          <a:p>
            <a:pPr lvl="0" algn="ctr" defTabSz="787288">
              <a:spcBef>
                <a:spcPts val="386"/>
              </a:spcBef>
            </a:pPr>
            <a:r>
              <a:rPr lang="en-US" sz="773" kern="0" dirty="0">
                <a:latin typeface="Verdana"/>
              </a:rPr>
              <a:t>Customize photo with your students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3B6FCE52-F1E7-4834-80F4-A8B3715EA0E0}"/>
              </a:ext>
            </a:extLst>
          </p:cNvPr>
          <p:cNvSpPr/>
          <p:nvPr/>
        </p:nvSpPr>
        <p:spPr bwMode="gray">
          <a:xfrm>
            <a:off x="-2283662" y="9596750"/>
            <a:ext cx="2177184" cy="35039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666E76"/>
            </a:solidFill>
            <a:prstDash val="solid"/>
            <a:miter lim="800000"/>
          </a:ln>
          <a:effectLst/>
        </p:spPr>
        <p:txBody>
          <a:bodyPr rot="0" spcFirstLastPara="0" vert="horz" wrap="square" lIns="70658" tIns="35329" rIns="70658" bIns="3532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87288" eaLnBrk="1" fontAlgn="auto" latinLnBrk="0" hangingPunct="1">
              <a:lnSpc>
                <a:spcPct val="100000"/>
              </a:lnSpc>
              <a:spcBef>
                <a:spcPts val="3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73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+mn-cs"/>
              </a:rPr>
              <a:t>Update footer with your brand/color scheme</a:t>
            </a:r>
          </a:p>
        </p:txBody>
      </p:sp>
      <p:pic>
        <p:nvPicPr>
          <p:cNvPr id="45" name="Picture 44" descr="Student Life">
            <a:extLst>
              <a:ext uri="{FF2B5EF4-FFF2-40B4-BE49-F238E27FC236}">
                <a16:creationId xmlns:a16="http://schemas.microsoft.com/office/drawing/2014/main" id="{22B010B2-FEA5-42AE-A925-592992DD783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42" y="1544506"/>
            <a:ext cx="6654118" cy="1612162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77D5554D-8697-4C0C-B746-5D1B6BFDC9BE}"/>
              </a:ext>
            </a:extLst>
          </p:cNvPr>
          <p:cNvSpPr/>
          <p:nvPr/>
        </p:nvSpPr>
        <p:spPr>
          <a:xfrm>
            <a:off x="330542" y="1209358"/>
            <a:ext cx="6644390" cy="376862"/>
          </a:xfrm>
          <a:prstGeom prst="rect">
            <a:avLst/>
          </a:prstGeom>
          <a:solidFill>
            <a:srgbClr val="333E48"/>
          </a:solidFill>
          <a:ln w="25400" cap="flat" cmpd="sng" algn="ctr">
            <a:solidFill>
              <a:srgbClr val="C4C7CA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70658" tIns="35329" rIns="70658" bIns="353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87288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18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45" b="1" i="0" u="none" strike="noStrike" kern="0" cap="none" spc="0" normalizeH="0" baseline="0" noProof="0" dirty="0">
                <a:ln>
                  <a:noFill/>
                </a:ln>
                <a:solidFill>
                  <a:srgbClr val="F6D900"/>
                </a:solidFill>
                <a:effectLst/>
                <a:uLnTx/>
                <a:uFillTx/>
                <a:latin typeface="Verdana"/>
                <a:ea typeface="Calibri" panose="020F0502020204030204" pitchFamily="34" charset="0"/>
                <a:cs typeface="Times New Roman" panose="02020603050405020304" pitchFamily="18" charset="0"/>
              </a:rPr>
              <a:t>Portal Makes The Transfer Process Seamless</a:t>
            </a:r>
          </a:p>
        </p:txBody>
      </p:sp>
      <p:sp>
        <p:nvSpPr>
          <p:cNvPr id="48" name="TextBox 107">
            <a:extLst>
              <a:ext uri="{FF2B5EF4-FFF2-40B4-BE49-F238E27FC236}">
                <a16:creationId xmlns:a16="http://schemas.microsoft.com/office/drawing/2014/main" id="{69B7AE1C-5E38-49F9-8725-EE97FFDA05C8}"/>
              </a:ext>
            </a:extLst>
          </p:cNvPr>
          <p:cNvSpPr txBox="1"/>
          <p:nvPr/>
        </p:nvSpPr>
        <p:spPr bwMode="gray">
          <a:xfrm>
            <a:off x="433477" y="3322113"/>
            <a:ext cx="3088387" cy="38095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787288"/>
            <a:r>
              <a:rPr lang="en-US" sz="12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Portal Helps Students Stay On Track For Transfer To WSU, Saving Time and Money </a:t>
            </a:r>
            <a:endParaRPr lang="en-US" sz="1400" dirty="0">
              <a:solidFill>
                <a:srgbClr val="333E48"/>
              </a:solidFill>
              <a:ea typeface="Times New Roman" panose="02020603050405020304" pitchFamily="18" charset="0"/>
            </a:endParaRPr>
          </a:p>
        </p:txBody>
      </p:sp>
      <p:sp>
        <p:nvSpPr>
          <p:cNvPr id="49" name="TextBox 107">
            <a:extLst>
              <a:ext uri="{FF2B5EF4-FFF2-40B4-BE49-F238E27FC236}">
                <a16:creationId xmlns:a16="http://schemas.microsoft.com/office/drawing/2014/main" id="{798BD7FC-B25D-4894-B2C0-43208088C60E}"/>
              </a:ext>
            </a:extLst>
          </p:cNvPr>
          <p:cNvSpPr txBox="1"/>
          <p:nvPr/>
        </p:nvSpPr>
        <p:spPr bwMode="gray">
          <a:xfrm>
            <a:off x="3825142" y="3320269"/>
            <a:ext cx="3264341" cy="34642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787288"/>
            <a:r>
              <a:rPr lang="en-US" sz="1200" b="1" dirty="0">
                <a:solidFill>
                  <a:srgbClr val="333E48"/>
                </a:solidFill>
              </a:rPr>
              <a:t>Portal Helps 2-Year Advisors Better Support Students Seeking Transfer To WSU </a:t>
            </a:r>
            <a:endParaRPr lang="en-US" sz="1200" dirty="0">
              <a:solidFill>
                <a:srgbClr val="333E48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D6BCEAA-D6E9-479A-8BAC-F1B532977721}"/>
              </a:ext>
            </a:extLst>
          </p:cNvPr>
          <p:cNvSpPr/>
          <p:nvPr/>
        </p:nvSpPr>
        <p:spPr bwMode="gray">
          <a:xfrm>
            <a:off x="588398" y="3853832"/>
            <a:ext cx="2878372" cy="299448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787288"/>
            <a:r>
              <a:rPr lang="en-US" sz="12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Benefits for Students:</a:t>
            </a:r>
            <a:endParaRPr lang="en-US" sz="1200" dirty="0">
              <a:solidFill>
                <a:srgbClr val="333E48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defTabSz="787288">
              <a:lnSpc>
                <a:spcPct val="107000"/>
              </a:lnSpc>
            </a:pPr>
            <a:r>
              <a:rPr lang="en-US" sz="1200" b="1" i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solidFill>
                <a:srgbClr val="333E48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2479" indent="-132479" defTabSz="787288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200" b="1" i="1" u="sng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Major and Career Exploration </a:t>
            </a: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Students compare majors and associated career paths to determine best fit</a:t>
            </a:r>
            <a:endParaRPr lang="en-US" sz="1200" dirty="0">
              <a:solidFill>
                <a:srgbClr val="333E48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787288"/>
            <a:r>
              <a:rPr lang="en-US" sz="120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solidFill>
                <a:srgbClr val="333E48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2479" indent="-132479" defTabSz="787288">
              <a:buFont typeface="Arial" panose="020B0604020202020204" pitchFamily="34" charset="0"/>
              <a:buChar char="•"/>
            </a:pPr>
            <a:r>
              <a:rPr lang="en-US" sz="1200" b="1" i="1" u="sng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Self-service Credit Estimation</a:t>
            </a:r>
            <a:br>
              <a:rPr lang="en-US" sz="1200" dirty="0">
                <a:solidFill>
                  <a:srgbClr val="333E4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Students enter prior coursework and receive unofficial credit and progress-to-degree estimates across programs </a:t>
            </a:r>
            <a:endParaRPr lang="en-US" sz="1200" dirty="0">
              <a:solidFill>
                <a:srgbClr val="333E48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defTabSz="787288"/>
            <a:r>
              <a:rPr lang="en-US" sz="1200" b="1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>
              <a:solidFill>
                <a:srgbClr val="333E48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2479" indent="-132479" defTabSz="787288">
              <a:buFont typeface="Arial" panose="020B0604020202020204" pitchFamily="34" charset="0"/>
              <a:buChar char="•"/>
            </a:pPr>
            <a:r>
              <a:rPr lang="en-US" sz="1200" b="1" i="1" u="sng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Checklist to Enrollment </a:t>
            </a:r>
            <a:br>
              <a:rPr lang="en-US" sz="1200" dirty="0">
                <a:solidFill>
                  <a:srgbClr val="333E4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1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Students receive a customized checklist of key events and deadlines to stay on track to apply and enroll </a:t>
            </a:r>
            <a:endParaRPr lang="en-US" sz="1200" dirty="0">
              <a:solidFill>
                <a:srgbClr val="333E48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8DB4D4F-26C0-41DB-B6DC-91F41E651025}"/>
              </a:ext>
            </a:extLst>
          </p:cNvPr>
          <p:cNvSpPr/>
          <p:nvPr/>
        </p:nvSpPr>
        <p:spPr bwMode="gray">
          <a:xfrm>
            <a:off x="401672" y="3752339"/>
            <a:ext cx="3230084" cy="3095974"/>
          </a:xfrm>
          <a:prstGeom prst="rect">
            <a:avLst/>
          </a:prstGeom>
          <a:noFill/>
          <a:ln w="12700">
            <a:solidFill>
              <a:schemeClr val="accent3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0658" tIns="35329" rIns="70658" bIns="3532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787288">
              <a:spcBef>
                <a:spcPts val="386"/>
              </a:spcBef>
            </a:pPr>
            <a:endParaRPr lang="en-US" sz="1200" dirty="0" err="1">
              <a:solidFill>
                <a:srgbClr val="FFFFFF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19BDA23-10BF-4937-A128-981E5C0981D8}"/>
              </a:ext>
            </a:extLst>
          </p:cNvPr>
          <p:cNvSpPr/>
          <p:nvPr/>
        </p:nvSpPr>
        <p:spPr bwMode="gray">
          <a:xfrm>
            <a:off x="3946053" y="3830291"/>
            <a:ext cx="2967475" cy="21306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787288"/>
            <a:r>
              <a:rPr lang="en-US" sz="1200" b="1" dirty="0">
                <a:solidFill>
                  <a:srgbClr val="333E48"/>
                </a:solidFill>
              </a:rPr>
              <a:t>Benefits for 2-Year Advisors:</a:t>
            </a:r>
            <a:endParaRPr lang="en-US" sz="1200" dirty="0">
              <a:solidFill>
                <a:srgbClr val="333E48"/>
              </a:solidFill>
            </a:endParaRPr>
          </a:p>
          <a:p>
            <a:pPr defTabSz="787288"/>
            <a:r>
              <a:rPr lang="en-US" sz="1200" b="1" i="1" dirty="0">
                <a:solidFill>
                  <a:srgbClr val="333E48"/>
                </a:solidFill>
              </a:rPr>
              <a:t> </a:t>
            </a:r>
            <a:endParaRPr lang="en-US" sz="1200" dirty="0">
              <a:solidFill>
                <a:srgbClr val="333E48"/>
              </a:solidFill>
            </a:endParaRPr>
          </a:p>
          <a:p>
            <a:pPr marL="132479" indent="-132479" defTabSz="787288">
              <a:buFont typeface="Arial" panose="020B0604020202020204" pitchFamily="34" charset="0"/>
              <a:buChar char="•"/>
            </a:pPr>
            <a:r>
              <a:rPr lang="en-US" sz="1200" b="1" i="1" u="sng" dirty="0">
                <a:solidFill>
                  <a:srgbClr val="333E48"/>
                </a:solidFill>
              </a:rPr>
              <a:t>Easy Access To Credit Estimates</a:t>
            </a:r>
            <a:r>
              <a:rPr lang="en-US" sz="1200" dirty="0">
                <a:solidFill>
                  <a:srgbClr val="333E48"/>
                </a:solidFill>
              </a:rPr>
              <a:t> Show students how their credit will transfer without needing to keep track of course equivalencies</a:t>
            </a:r>
          </a:p>
          <a:p>
            <a:pPr defTabSz="787288"/>
            <a:r>
              <a:rPr lang="en-US" sz="1200" dirty="0">
                <a:solidFill>
                  <a:srgbClr val="333E48"/>
                </a:solidFill>
              </a:rPr>
              <a:t> </a:t>
            </a:r>
          </a:p>
          <a:p>
            <a:pPr marL="132479" indent="-132479" defTabSz="787288">
              <a:buFont typeface="Arial" panose="020B0604020202020204" pitchFamily="34" charset="0"/>
              <a:buChar char="•"/>
            </a:pPr>
            <a:r>
              <a:rPr lang="en-US" sz="1200" b="1" i="1" u="sng" dirty="0">
                <a:solidFill>
                  <a:srgbClr val="333E48"/>
                </a:solidFill>
              </a:rPr>
              <a:t>Stronger Programmatic Alignment</a:t>
            </a:r>
            <a:br>
              <a:rPr lang="en-US" sz="1200" dirty="0">
                <a:solidFill>
                  <a:srgbClr val="333E48"/>
                </a:solidFill>
              </a:rPr>
            </a:br>
            <a:r>
              <a:rPr lang="en-US" sz="1200" dirty="0">
                <a:solidFill>
                  <a:srgbClr val="333E48"/>
                </a:solidFill>
              </a:rPr>
              <a:t>The Portal helps ensure that course equivalencies are up-to-date, allowing us to identify and proactively close gaps</a:t>
            </a:r>
          </a:p>
          <a:p>
            <a:pPr defTabSz="787288"/>
            <a:r>
              <a:rPr lang="en-US" sz="1200" b="1" i="1" dirty="0">
                <a:solidFill>
                  <a:srgbClr val="333E48"/>
                </a:solidFill>
              </a:rPr>
              <a:t> </a:t>
            </a:r>
            <a:endParaRPr lang="en-US" sz="1200" dirty="0">
              <a:solidFill>
                <a:srgbClr val="333E48"/>
              </a:solidFill>
            </a:endParaRPr>
          </a:p>
          <a:p>
            <a:pPr marL="132479" indent="-132479" defTabSz="787288">
              <a:buFont typeface="Arial" panose="020B0604020202020204" pitchFamily="34" charset="0"/>
              <a:buChar char="•"/>
            </a:pPr>
            <a:r>
              <a:rPr lang="en-US" sz="1200" b="1" i="1" u="sng" dirty="0">
                <a:solidFill>
                  <a:srgbClr val="333E48"/>
                </a:solidFill>
              </a:rPr>
              <a:t>WSU Commitment To Transfer</a:t>
            </a:r>
            <a:br>
              <a:rPr lang="en-US" sz="1200" dirty="0">
                <a:solidFill>
                  <a:srgbClr val="333E48"/>
                </a:solidFill>
              </a:rPr>
            </a:br>
            <a:r>
              <a:rPr lang="en-US" sz="1200" dirty="0">
                <a:solidFill>
                  <a:srgbClr val="333E48"/>
                </a:solidFill>
              </a:rPr>
              <a:t>An admissions-facing dashboard provides visibility into transfer roadblocks and  enables deeper support for transfer students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42118D3-E1F2-4FF2-B827-24AF31867D32}"/>
              </a:ext>
            </a:extLst>
          </p:cNvPr>
          <p:cNvSpPr/>
          <p:nvPr/>
        </p:nvSpPr>
        <p:spPr bwMode="gray">
          <a:xfrm>
            <a:off x="3832614" y="3751285"/>
            <a:ext cx="3152046" cy="3097028"/>
          </a:xfrm>
          <a:prstGeom prst="rect">
            <a:avLst/>
          </a:prstGeom>
          <a:noFill/>
          <a:ln w="12700">
            <a:solidFill>
              <a:schemeClr val="accent3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0658" tIns="35329" rIns="70658" bIns="3532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787288">
              <a:spcBef>
                <a:spcPts val="386"/>
              </a:spcBef>
            </a:pPr>
            <a:endParaRPr lang="en-US" sz="1200" dirty="0" err="1">
              <a:solidFill>
                <a:srgbClr val="FFFFFF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40354DD-39D5-4C10-B7A4-800AC8F92062}"/>
              </a:ext>
            </a:extLst>
          </p:cNvPr>
          <p:cNvSpPr/>
          <p:nvPr/>
        </p:nvSpPr>
        <p:spPr bwMode="gray">
          <a:xfrm>
            <a:off x="401672" y="7108820"/>
            <a:ext cx="6573260" cy="2305524"/>
          </a:xfrm>
          <a:prstGeom prst="rect">
            <a:avLst/>
          </a:prstGeom>
          <a:solidFill>
            <a:schemeClr val="bg2"/>
          </a:solidFill>
          <a:ln w="12700">
            <a:solidFill>
              <a:schemeClr val="accent3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0658" tIns="35329" rIns="70658" bIns="3532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787288">
              <a:spcBef>
                <a:spcPts val="386"/>
              </a:spcBef>
            </a:pPr>
            <a:endParaRPr lang="en-US" sz="773" dirty="0" err="1">
              <a:solidFill>
                <a:srgbClr val="FFFFFF"/>
              </a:solidFill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5A5E6C0B-104D-4072-BF97-0FA94413377C}"/>
              </a:ext>
            </a:extLst>
          </p:cNvPr>
          <p:cNvSpPr/>
          <p:nvPr/>
        </p:nvSpPr>
        <p:spPr>
          <a:xfrm>
            <a:off x="524786" y="7163485"/>
            <a:ext cx="63053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87288"/>
            <a:r>
              <a:rPr lang="en-US" sz="12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Key Student Questions:</a:t>
            </a:r>
            <a:endParaRPr lang="en-US" sz="1200" dirty="0">
              <a:solidFill>
                <a:srgbClr val="333E48"/>
              </a:solidFill>
              <a:ea typeface="Times New Roman" panose="02020603050405020304" pitchFamily="18" charset="0"/>
            </a:endParaRPr>
          </a:p>
          <a:p>
            <a:pPr marL="264959" indent="-264959" defTabSz="787288">
              <a:spcBef>
                <a:spcPts val="600"/>
              </a:spcBef>
              <a:buFont typeface="+mj-lt"/>
              <a:buAutoNum type="arabicPeriod"/>
            </a:pPr>
            <a:r>
              <a:rPr lang="en-US" sz="12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How do I access the Transfer Gateway?</a:t>
            </a:r>
            <a:r>
              <a:rPr lang="en-US" sz="1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 Transfer Gateway can be accessed from </a:t>
            </a:r>
            <a:r>
              <a:rPr lang="en-US" sz="1200" b="1" i="1" dirty="0">
                <a:solidFill>
                  <a:schemeClr val="accent1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5" action="ppaction://hlinkfile"/>
              </a:rPr>
              <a:t>witchita.transfer.degree</a:t>
            </a:r>
            <a:r>
              <a:rPr lang="en-US" sz="1200" i="1" dirty="0">
                <a:solidFill>
                  <a:schemeClr val="accent1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5" action="ppaction://hlinkfile"/>
              </a:rPr>
              <a:t> </a:t>
            </a:r>
            <a:r>
              <a:rPr lang="en-US" sz="120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or from the transfer admissions page on the WSU website.</a:t>
            </a:r>
            <a:endParaRPr lang="en-US" sz="1200" dirty="0">
              <a:solidFill>
                <a:srgbClr val="333E48"/>
              </a:solidFill>
              <a:ea typeface="Times New Roman" panose="02020603050405020304" pitchFamily="18" charset="0"/>
            </a:endParaRPr>
          </a:p>
          <a:p>
            <a:pPr marL="264959" indent="-264959" defTabSz="787288">
              <a:spcBef>
                <a:spcPts val="600"/>
              </a:spcBef>
              <a:buFont typeface="+mj-lt"/>
              <a:buAutoNum type="arabicPeriod"/>
            </a:pPr>
            <a:r>
              <a:rPr lang="en-US" sz="12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If I use the Portal, do I still need to send transcripts? </a:t>
            </a:r>
            <a:r>
              <a:rPr lang="en-US" sz="120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Yes, the Portal provides an unofficial estimation of credit. Official transcripts are required as part of the application process and to determine final evaluations.</a:t>
            </a:r>
            <a:endParaRPr lang="en-US" sz="1200" dirty="0">
              <a:solidFill>
                <a:srgbClr val="333E48"/>
              </a:solidFill>
              <a:ea typeface="Times New Roman" panose="02020603050405020304" pitchFamily="18" charset="0"/>
            </a:endParaRPr>
          </a:p>
          <a:p>
            <a:pPr marL="264959" indent="-264959" defTabSz="787288">
              <a:spcBef>
                <a:spcPts val="600"/>
              </a:spcBef>
              <a:buFont typeface="+mj-lt"/>
              <a:buAutoNum type="arabicPeriod"/>
            </a:pPr>
            <a:r>
              <a:rPr lang="en-US" sz="12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Can my 2-</a:t>
            </a:r>
            <a:r>
              <a:rPr lang="en-US" sz="1200" b="1" dirty="0">
                <a:solidFill>
                  <a:srgbClr val="333E4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year advisor help me with the Portal?</a:t>
            </a:r>
            <a:r>
              <a:rPr lang="en-US" sz="1200" b="1" i="1" dirty="0">
                <a:solidFill>
                  <a:srgbClr val="333E4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333E4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Sure!</a:t>
            </a:r>
            <a:r>
              <a:rPr lang="en-US" sz="1200" b="1" i="1" dirty="0">
                <a:solidFill>
                  <a:srgbClr val="333E4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333E4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WSU has a transfer partnership with your 2-year College. Advisors have been trained on the Portal and can offer assistance.</a:t>
            </a:r>
            <a:r>
              <a:rPr lang="en-US" sz="1200" b="1" i="1" dirty="0">
                <a:solidFill>
                  <a:srgbClr val="333E4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solidFill>
                <a:srgbClr val="333E48"/>
              </a:solidFill>
              <a:ea typeface="Times New Roman" panose="02020603050405020304" pitchFamily="18" charset="0"/>
            </a:endParaRPr>
          </a:p>
          <a:p>
            <a:pPr marL="264959" indent="-264959" defTabSz="787288">
              <a:spcBef>
                <a:spcPts val="600"/>
              </a:spcBef>
              <a:buFont typeface="+mj-lt"/>
              <a:buAutoNum type="arabicPeriod"/>
            </a:pPr>
            <a:r>
              <a:rPr lang="en-US" sz="1200" b="1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How do I contact at WSU if I have questions on the Portal results? </a:t>
            </a:r>
            <a:r>
              <a:rPr lang="en-US" sz="1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Neal Hoelting is your primary point of contact. He can be reached at </a:t>
            </a:r>
            <a:r>
              <a:rPr lang="en-US" sz="1200" b="1" dirty="0">
                <a:solidFill>
                  <a:srgbClr val="0070CD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Neal.Hoelting@wichita.edu</a:t>
            </a:r>
            <a:r>
              <a:rPr lang="en-US" sz="1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200" b="1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solidFill>
                <a:srgbClr val="333E48"/>
              </a:solidFill>
              <a:ea typeface="Times New Roman" panose="02020603050405020304" pitchFamily="18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1DE2788-ACC1-4425-9D40-C6E290858368}"/>
              </a:ext>
            </a:extLst>
          </p:cNvPr>
          <p:cNvSpPr/>
          <p:nvPr/>
        </p:nvSpPr>
        <p:spPr bwMode="gray">
          <a:xfrm>
            <a:off x="-2283662" y="7252440"/>
            <a:ext cx="2177184" cy="350393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666E76"/>
            </a:solidFill>
            <a:prstDash val="solid"/>
            <a:miter lim="800000"/>
          </a:ln>
          <a:effectLst/>
        </p:spPr>
        <p:txBody>
          <a:bodyPr rot="0" spcFirstLastPara="0" vert="horz" wrap="square" lIns="70658" tIns="35329" rIns="70658" bIns="3532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787288" eaLnBrk="1" fontAlgn="auto" latinLnBrk="0" hangingPunct="1">
              <a:lnSpc>
                <a:spcPct val="100000"/>
              </a:lnSpc>
              <a:spcBef>
                <a:spcPts val="3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73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+mn-ea"/>
                <a:cs typeface="+mn-cs"/>
              </a:rPr>
              <a:t>Update with top 4 key questions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E45A9C6-D56B-4490-BD40-C1E683C52FB6}"/>
              </a:ext>
            </a:extLst>
          </p:cNvPr>
          <p:cNvSpPr/>
          <p:nvPr/>
        </p:nvSpPr>
        <p:spPr>
          <a:xfrm>
            <a:off x="189145" y="9594990"/>
            <a:ext cx="6900338" cy="331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520">
              <a:lnSpc>
                <a:spcPct val="120000"/>
              </a:lnSpc>
            </a:pPr>
            <a:r>
              <a:rPr lang="en-US" sz="1200" dirty="0">
                <a:solidFill>
                  <a:schemeClr val="bg1"/>
                </a:solidFill>
                <a:latin typeface="Verdana"/>
              </a:rPr>
              <a:t>Access the Transfer Gateway online: </a:t>
            </a:r>
            <a:r>
              <a:rPr lang="en-US" sz="1400" b="1" i="1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5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witchita.transfer.degree</a:t>
            </a:r>
            <a:r>
              <a:rPr lang="en-US" sz="1400" i="1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5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en-US" sz="1200" i="1" dirty="0">
              <a:solidFill>
                <a:schemeClr val="bg1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982397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</TotalTime>
  <Words>537</Words>
  <Application>Microsoft Office PowerPoint</Application>
  <PresentationFormat>Custom</PresentationFormat>
  <Paragraphs>68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Rockwell</vt:lpstr>
      <vt:lpstr>Symbol</vt:lpstr>
      <vt:lpstr>Times New Roman</vt:lpstr>
      <vt:lpstr>Verdana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Akalonu, Allison</dc:creator>
  <cp:lastModifiedBy>Akalonu, Allison</cp:lastModifiedBy>
  <cp:revision>10</cp:revision>
  <dcterms:created xsi:type="dcterms:W3CDTF">2019-06-07T00:50:25Z</dcterms:created>
  <dcterms:modified xsi:type="dcterms:W3CDTF">2019-06-10T16:06:07Z</dcterms:modified>
</cp:coreProperties>
</file>