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3152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1364" y="-21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646133"/>
            <a:ext cx="6217920" cy="3501813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282990"/>
            <a:ext cx="5486400" cy="2428451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808" indent="0" algn="ctr">
              <a:buNone/>
              <a:defRPr sz="1600"/>
            </a:lvl2pPr>
            <a:lvl3pPr marL="731616" indent="0" algn="ctr">
              <a:buNone/>
              <a:defRPr sz="1440"/>
            </a:lvl3pPr>
            <a:lvl4pPr marL="1097423" indent="0" algn="ctr">
              <a:buNone/>
              <a:defRPr sz="1280"/>
            </a:lvl4pPr>
            <a:lvl5pPr marL="1463230" indent="0" algn="ctr">
              <a:buNone/>
              <a:defRPr sz="1280"/>
            </a:lvl5pPr>
            <a:lvl6pPr marL="1829038" indent="0" algn="ctr">
              <a:buNone/>
              <a:defRPr sz="1280"/>
            </a:lvl6pPr>
            <a:lvl7pPr marL="2194846" indent="0" algn="ctr">
              <a:buNone/>
              <a:defRPr sz="1280"/>
            </a:lvl7pPr>
            <a:lvl8pPr marL="2560654" indent="0" algn="ctr">
              <a:buNone/>
              <a:defRPr sz="1280"/>
            </a:lvl8pPr>
            <a:lvl9pPr marL="2926461" indent="0" algn="ctr">
              <a:buNone/>
              <a:defRPr sz="12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D8EF-3019-479B-BDCF-6E2D5C1B0DE0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250D1-76EA-411C-8A97-B12E7EFB3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869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D8EF-3019-479B-BDCF-6E2D5C1B0DE0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250D1-76EA-411C-8A97-B12E7EFB3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171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535521"/>
            <a:ext cx="1577340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5521"/>
            <a:ext cx="4640580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D8EF-3019-479B-BDCF-6E2D5C1B0DE0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250D1-76EA-411C-8A97-B12E7EFB3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05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D8EF-3019-479B-BDCF-6E2D5C1B0DE0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250D1-76EA-411C-8A97-B12E7EFB3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493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2507618"/>
            <a:ext cx="6309360" cy="4184014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6731215"/>
            <a:ext cx="6309360" cy="2200274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/>
                </a:solidFill>
              </a:defRPr>
            </a:lvl1pPr>
            <a:lvl2pPr marL="3658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31616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097423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4pPr>
            <a:lvl5pPr marL="146323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5pPr>
            <a:lvl6pPr marL="1829038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6pPr>
            <a:lvl7pPr marL="2194846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7pPr>
            <a:lvl8pPr marL="2560654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8pPr>
            <a:lvl9pPr marL="2926461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D8EF-3019-479B-BDCF-6E2D5C1B0DE0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250D1-76EA-411C-8A97-B12E7EFB3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150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2677584"/>
            <a:ext cx="310896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2677584"/>
            <a:ext cx="310896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D8EF-3019-479B-BDCF-6E2D5C1B0DE0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250D1-76EA-411C-8A97-B12E7EFB3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145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535523"/>
            <a:ext cx="6309360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2465706"/>
            <a:ext cx="3094672" cy="1208404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808" indent="0">
              <a:buNone/>
              <a:defRPr sz="1600" b="1"/>
            </a:lvl2pPr>
            <a:lvl3pPr marL="731616" indent="0">
              <a:buNone/>
              <a:defRPr sz="1440" b="1"/>
            </a:lvl3pPr>
            <a:lvl4pPr marL="1097423" indent="0">
              <a:buNone/>
              <a:defRPr sz="1280" b="1"/>
            </a:lvl4pPr>
            <a:lvl5pPr marL="1463230" indent="0">
              <a:buNone/>
              <a:defRPr sz="1280" b="1"/>
            </a:lvl5pPr>
            <a:lvl6pPr marL="1829038" indent="0">
              <a:buNone/>
              <a:defRPr sz="1280" b="1"/>
            </a:lvl6pPr>
            <a:lvl7pPr marL="2194846" indent="0">
              <a:buNone/>
              <a:defRPr sz="1280" b="1"/>
            </a:lvl7pPr>
            <a:lvl8pPr marL="2560654" indent="0">
              <a:buNone/>
              <a:defRPr sz="1280" b="1"/>
            </a:lvl8pPr>
            <a:lvl9pPr marL="2926461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3674110"/>
            <a:ext cx="309467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2" y="2465706"/>
            <a:ext cx="3109913" cy="1208404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808" indent="0">
              <a:buNone/>
              <a:defRPr sz="1600" b="1"/>
            </a:lvl2pPr>
            <a:lvl3pPr marL="731616" indent="0">
              <a:buNone/>
              <a:defRPr sz="1440" b="1"/>
            </a:lvl3pPr>
            <a:lvl4pPr marL="1097423" indent="0">
              <a:buNone/>
              <a:defRPr sz="1280" b="1"/>
            </a:lvl4pPr>
            <a:lvl5pPr marL="1463230" indent="0">
              <a:buNone/>
              <a:defRPr sz="1280" b="1"/>
            </a:lvl5pPr>
            <a:lvl6pPr marL="1829038" indent="0">
              <a:buNone/>
              <a:defRPr sz="1280" b="1"/>
            </a:lvl6pPr>
            <a:lvl7pPr marL="2194846" indent="0">
              <a:buNone/>
              <a:defRPr sz="1280" b="1"/>
            </a:lvl7pPr>
            <a:lvl8pPr marL="2560654" indent="0">
              <a:buNone/>
              <a:defRPr sz="1280" b="1"/>
            </a:lvl8pPr>
            <a:lvl9pPr marL="2926461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2" y="3674110"/>
            <a:ext cx="3109913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D8EF-3019-479B-BDCF-6E2D5C1B0DE0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250D1-76EA-411C-8A97-B12E7EFB3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690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D8EF-3019-479B-BDCF-6E2D5C1B0DE0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250D1-76EA-411C-8A97-B12E7EFB3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987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D8EF-3019-479B-BDCF-6E2D5C1B0DE0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250D1-76EA-411C-8A97-B12E7EFB3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69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70560"/>
            <a:ext cx="2359342" cy="234696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448230"/>
            <a:ext cx="3703320" cy="7147983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3017524"/>
            <a:ext cx="2359342" cy="5590329"/>
          </a:xfrm>
        </p:spPr>
        <p:txBody>
          <a:bodyPr/>
          <a:lstStyle>
            <a:lvl1pPr marL="0" indent="0">
              <a:buNone/>
              <a:defRPr sz="1280"/>
            </a:lvl1pPr>
            <a:lvl2pPr marL="365808" indent="0">
              <a:buNone/>
              <a:defRPr sz="1120"/>
            </a:lvl2pPr>
            <a:lvl3pPr marL="731616" indent="0">
              <a:buNone/>
              <a:defRPr sz="960"/>
            </a:lvl3pPr>
            <a:lvl4pPr marL="1097423" indent="0">
              <a:buNone/>
              <a:defRPr sz="800"/>
            </a:lvl4pPr>
            <a:lvl5pPr marL="1463230" indent="0">
              <a:buNone/>
              <a:defRPr sz="800"/>
            </a:lvl5pPr>
            <a:lvl6pPr marL="1829038" indent="0">
              <a:buNone/>
              <a:defRPr sz="800"/>
            </a:lvl6pPr>
            <a:lvl7pPr marL="2194846" indent="0">
              <a:buNone/>
              <a:defRPr sz="800"/>
            </a:lvl7pPr>
            <a:lvl8pPr marL="2560654" indent="0">
              <a:buNone/>
              <a:defRPr sz="800"/>
            </a:lvl8pPr>
            <a:lvl9pPr marL="2926461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D8EF-3019-479B-BDCF-6E2D5C1B0DE0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250D1-76EA-411C-8A97-B12E7EFB3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463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70560"/>
            <a:ext cx="2359342" cy="234696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448230"/>
            <a:ext cx="3703320" cy="7147983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808" indent="0">
              <a:buNone/>
              <a:defRPr sz="2240"/>
            </a:lvl2pPr>
            <a:lvl3pPr marL="731616" indent="0">
              <a:buNone/>
              <a:defRPr sz="1920"/>
            </a:lvl3pPr>
            <a:lvl4pPr marL="1097423" indent="0">
              <a:buNone/>
              <a:defRPr sz="1600"/>
            </a:lvl4pPr>
            <a:lvl5pPr marL="1463230" indent="0">
              <a:buNone/>
              <a:defRPr sz="1600"/>
            </a:lvl5pPr>
            <a:lvl6pPr marL="1829038" indent="0">
              <a:buNone/>
              <a:defRPr sz="1600"/>
            </a:lvl6pPr>
            <a:lvl7pPr marL="2194846" indent="0">
              <a:buNone/>
              <a:defRPr sz="1600"/>
            </a:lvl7pPr>
            <a:lvl8pPr marL="2560654" indent="0">
              <a:buNone/>
              <a:defRPr sz="1600"/>
            </a:lvl8pPr>
            <a:lvl9pPr marL="2926461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3017524"/>
            <a:ext cx="2359342" cy="5590329"/>
          </a:xfrm>
        </p:spPr>
        <p:txBody>
          <a:bodyPr/>
          <a:lstStyle>
            <a:lvl1pPr marL="0" indent="0">
              <a:buNone/>
              <a:defRPr sz="1280"/>
            </a:lvl1pPr>
            <a:lvl2pPr marL="365808" indent="0">
              <a:buNone/>
              <a:defRPr sz="1120"/>
            </a:lvl2pPr>
            <a:lvl3pPr marL="731616" indent="0">
              <a:buNone/>
              <a:defRPr sz="960"/>
            </a:lvl3pPr>
            <a:lvl4pPr marL="1097423" indent="0">
              <a:buNone/>
              <a:defRPr sz="800"/>
            </a:lvl4pPr>
            <a:lvl5pPr marL="1463230" indent="0">
              <a:buNone/>
              <a:defRPr sz="800"/>
            </a:lvl5pPr>
            <a:lvl6pPr marL="1829038" indent="0">
              <a:buNone/>
              <a:defRPr sz="800"/>
            </a:lvl6pPr>
            <a:lvl7pPr marL="2194846" indent="0">
              <a:buNone/>
              <a:defRPr sz="800"/>
            </a:lvl7pPr>
            <a:lvl8pPr marL="2560654" indent="0">
              <a:buNone/>
              <a:defRPr sz="800"/>
            </a:lvl8pPr>
            <a:lvl9pPr marL="2926461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ED8EF-3019-479B-BDCF-6E2D5C1B0DE0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250D1-76EA-411C-8A97-B12E7EFB3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722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535523"/>
            <a:ext cx="6309360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2677584"/>
            <a:ext cx="6309360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9322653"/>
            <a:ext cx="164592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ED8EF-3019-479B-BDCF-6E2D5C1B0DE0}" type="datetimeFigureOut">
              <a:rPr lang="en-US" smtClean="0"/>
              <a:t>6/6/2019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9322653"/>
            <a:ext cx="246888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9322653"/>
            <a:ext cx="164592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250D1-76EA-411C-8A97-B12E7EFB3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369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31616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904" indent="-182904" algn="l" defTabSz="731616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712" indent="-182904" algn="l" defTabSz="731616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520" indent="-182904" algn="l" defTabSz="731616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326" indent="-182904" algn="l" defTabSz="731616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6134" indent="-182904" algn="l" defTabSz="731616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942" indent="-182904" algn="l" defTabSz="731616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750" indent="-182904" algn="l" defTabSz="731616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558" indent="-182904" algn="l" defTabSz="731616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9365" indent="-182904" algn="l" defTabSz="731616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616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808" algn="l" defTabSz="731616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616" algn="l" defTabSz="731616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423" algn="l" defTabSz="731616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230" algn="l" defTabSz="731616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9038" algn="l" defTabSz="731616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846" algn="l" defTabSz="731616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654" algn="l" defTabSz="731616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461" algn="l" defTabSz="731616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hyperlink" Target="witchita.transfer.degree" TargetMode="External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Placeholder 20">
            <a:extLst>
              <a:ext uri="{FF2B5EF4-FFF2-40B4-BE49-F238E27FC236}">
                <a16:creationId xmlns:a16="http://schemas.microsoft.com/office/drawing/2014/main" id="{13E26D13-43C4-454A-9D0D-8F46673A4E8A}"/>
              </a:ext>
            </a:extLst>
          </p:cNvPr>
          <p:cNvSpPr txBox="1">
            <a:spLocks/>
          </p:cNvSpPr>
          <p:nvPr/>
        </p:nvSpPr>
        <p:spPr bwMode="gray">
          <a:xfrm>
            <a:off x="275156" y="756269"/>
            <a:ext cx="6755498" cy="200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defTabSz="134115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-114300" algn="l" defTabSz="1341150" rtl="0" eaLnBrk="1" latinLnBrk="0" hangingPunct="1">
              <a:lnSpc>
                <a:spcPct val="100000"/>
              </a:lnSpc>
              <a:spcBef>
                <a:spcPts val="500"/>
              </a:spcBef>
              <a:buFont typeface="Verdana" panose="020B0604030504040204" pitchFamily="34" charset="0"/>
              <a:buChar char="–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" indent="-114300" algn="l" defTabSz="134115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7200" indent="-114300" algn="l" defTabSz="1341150" rtl="0" eaLnBrk="1" latinLnBrk="0" hangingPunct="1">
              <a:lnSpc>
                <a:spcPct val="100000"/>
              </a:lnSpc>
              <a:spcBef>
                <a:spcPts val="500"/>
              </a:spcBef>
              <a:buFont typeface="Verdana" panose="020B0604030504040204" pitchFamily="34" charset="0"/>
              <a:buChar char="–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1500" indent="-114300" algn="l" defTabSz="134115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85800" indent="-114300" algn="l" defTabSz="1341150" rtl="0" eaLnBrk="1" latinLnBrk="0" hangingPunct="1">
              <a:lnSpc>
                <a:spcPct val="100000"/>
              </a:lnSpc>
              <a:spcBef>
                <a:spcPts val="500"/>
              </a:spcBef>
              <a:buFont typeface="Verdana" panose="020B0604030504040204" pitchFamily="34" charset="0"/>
              <a:buChar char="–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00100" indent="-114300" algn="l" defTabSz="134115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14400" indent="-114300" algn="l" defTabSz="1341150" rtl="0" eaLnBrk="1" latinLnBrk="0" hangingPunct="1">
              <a:lnSpc>
                <a:spcPct val="100000"/>
              </a:lnSpc>
              <a:spcBef>
                <a:spcPts val="500"/>
              </a:spcBef>
              <a:buFont typeface="Verdana" panose="020B0604030504040204" pitchFamily="34" charset="0"/>
              <a:buChar char="–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28700" indent="-114300" algn="l" defTabSz="134115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341324"/>
            <a:r>
              <a:rPr lang="en-US" dirty="0">
                <a:solidFill>
                  <a:srgbClr val="333E48"/>
                </a:solidFill>
                <a:latin typeface="Verdana"/>
              </a:rPr>
              <a:t>Technology to Improve the Transfer Student Enrollment Process</a:t>
            </a:r>
          </a:p>
        </p:txBody>
      </p:sp>
      <p:sp>
        <p:nvSpPr>
          <p:cNvPr id="48" name="Title 19">
            <a:extLst>
              <a:ext uri="{FF2B5EF4-FFF2-40B4-BE49-F238E27FC236}">
                <a16:creationId xmlns:a16="http://schemas.microsoft.com/office/drawing/2014/main" id="{DEDA55AB-FF82-42B0-93EE-20DEB4EB0F89}"/>
              </a:ext>
            </a:extLst>
          </p:cNvPr>
          <p:cNvSpPr txBox="1">
            <a:spLocks/>
          </p:cNvSpPr>
          <p:nvPr/>
        </p:nvSpPr>
        <p:spPr bwMode="gray">
          <a:xfrm>
            <a:off x="279320" y="436049"/>
            <a:ext cx="6755498" cy="276999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algn="l" defTabSz="13411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spc="50" baseline="0">
                <a:solidFill>
                  <a:schemeClr val="accent5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1341324"/>
            <a:r>
              <a:rPr lang="en-US" dirty="0">
                <a:solidFill>
                  <a:srgbClr val="004A88"/>
                </a:solidFill>
                <a:latin typeface="Rockwell"/>
              </a:rPr>
              <a:t>Introducing the WSU Transfer Gateway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35DB785D-6F90-45E3-B5DF-3411B5E104BC}"/>
              </a:ext>
            </a:extLst>
          </p:cNvPr>
          <p:cNvCxnSpPr/>
          <p:nvPr/>
        </p:nvCxnSpPr>
        <p:spPr bwMode="gray">
          <a:xfrm flipV="1">
            <a:off x="279003" y="1133921"/>
            <a:ext cx="0" cy="822960"/>
          </a:xfrm>
          <a:prstGeom prst="line">
            <a:avLst/>
          </a:prstGeom>
          <a:noFill/>
          <a:ln w="31750" cap="flat" cmpd="sng" algn="ctr">
            <a:solidFill>
              <a:srgbClr val="F28B00"/>
            </a:solidFill>
            <a:prstDash val="solid"/>
            <a:miter lim="800000"/>
            <a:headEnd type="none"/>
            <a:tailEnd type="none"/>
          </a:ln>
          <a:effectLst/>
        </p:spPr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D1D891DA-D510-4EFA-BF3B-09B6CC7F4B74}"/>
              </a:ext>
            </a:extLst>
          </p:cNvPr>
          <p:cNvSpPr/>
          <p:nvPr/>
        </p:nvSpPr>
        <p:spPr bwMode="gray">
          <a:xfrm>
            <a:off x="179320" y="7872802"/>
            <a:ext cx="6965748" cy="1617451"/>
          </a:xfrm>
          <a:prstGeom prst="rect">
            <a:avLst/>
          </a:prstGeom>
          <a:solidFill>
            <a:srgbClr val="004A8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14520">
              <a:spcBef>
                <a:spcPts val="500"/>
              </a:spcBef>
            </a:pPr>
            <a:endParaRPr lang="en-US" sz="1000" kern="0" dirty="0" err="1">
              <a:solidFill>
                <a:srgbClr val="FFFFFF"/>
              </a:solidFill>
              <a:latin typeface="Verdana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8CD64DF-4222-4D6A-9EA7-BD7A80ADDB54}"/>
              </a:ext>
            </a:extLst>
          </p:cNvPr>
          <p:cNvSpPr txBox="1"/>
          <p:nvPr/>
        </p:nvSpPr>
        <p:spPr bwMode="gray">
          <a:xfrm>
            <a:off x="3740018" y="8768201"/>
            <a:ext cx="12746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520">
              <a:spcBef>
                <a:spcPts val="500"/>
              </a:spcBef>
            </a:pPr>
            <a:r>
              <a:rPr lang="en-US" sz="900" dirty="0">
                <a:solidFill>
                  <a:srgbClr val="FFFFFF"/>
                </a:solidFill>
                <a:latin typeface="Verdana"/>
              </a:rPr>
              <a:t>Transfer student graduation rate</a:t>
            </a: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FA4F7F97-6A4B-4FA2-B70A-2C60D6DC74E9}"/>
              </a:ext>
            </a:extLst>
          </p:cNvPr>
          <p:cNvGrpSpPr/>
          <p:nvPr/>
        </p:nvGrpSpPr>
        <p:grpSpPr bwMode="gray">
          <a:xfrm>
            <a:off x="2081133" y="8312717"/>
            <a:ext cx="1266365" cy="870981"/>
            <a:chOff x="4243565" y="6090001"/>
            <a:chExt cx="1241864" cy="799026"/>
          </a:xfrm>
        </p:grpSpPr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CDB4244F-346A-4CC9-ABAD-5469BAAA8299}"/>
                </a:ext>
              </a:extLst>
            </p:cNvPr>
            <p:cNvSpPr txBox="1"/>
            <p:nvPr/>
          </p:nvSpPr>
          <p:spPr bwMode="gray">
            <a:xfrm>
              <a:off x="4243565" y="6507855"/>
              <a:ext cx="1241864" cy="38117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defTabSz="914520">
                <a:spcBef>
                  <a:spcPts val="500"/>
                </a:spcBef>
              </a:pPr>
              <a:r>
                <a:rPr lang="en-US" sz="900" dirty="0">
                  <a:solidFill>
                    <a:srgbClr val="FFFFFF"/>
                  </a:solidFill>
                  <a:latin typeface="Verdana"/>
                </a:rPr>
                <a:t>Percentage of total enrollment that are transfer students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578DC68C-5A2C-45F4-BF2E-052F0D54EE83}"/>
                </a:ext>
              </a:extLst>
            </p:cNvPr>
            <p:cNvSpPr txBox="1"/>
            <p:nvPr/>
          </p:nvSpPr>
          <p:spPr bwMode="gray">
            <a:xfrm>
              <a:off x="4245968" y="6090001"/>
              <a:ext cx="963671" cy="35293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defTabSz="914520"/>
              <a:r>
                <a:rPr lang="en-US" sz="2500" dirty="0">
                  <a:solidFill>
                    <a:srgbClr val="F28B00"/>
                  </a:solidFill>
                  <a:latin typeface="Rockwell"/>
                </a:rPr>
                <a:t>XXX</a:t>
              </a:r>
              <a:endParaRPr lang="en-US" sz="2500" baseline="30000" dirty="0">
                <a:solidFill>
                  <a:srgbClr val="F28B00"/>
                </a:solidFill>
                <a:latin typeface="Rockwell"/>
              </a:endParaRP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2E9F7F93-C71E-49ED-BF98-7EDAE20D799D}"/>
              </a:ext>
            </a:extLst>
          </p:cNvPr>
          <p:cNvGrpSpPr/>
          <p:nvPr/>
        </p:nvGrpSpPr>
        <p:grpSpPr bwMode="gray">
          <a:xfrm>
            <a:off x="5398376" y="8312718"/>
            <a:ext cx="1410286" cy="966921"/>
            <a:chOff x="6522747" y="6090001"/>
            <a:chExt cx="1383000" cy="887040"/>
          </a:xfrm>
        </p:grpSpPr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C5705E07-8326-49CD-AF1B-6E990C62C2A7}"/>
                </a:ext>
              </a:extLst>
            </p:cNvPr>
            <p:cNvSpPr txBox="1"/>
            <p:nvPr/>
          </p:nvSpPr>
          <p:spPr bwMode="gray">
            <a:xfrm>
              <a:off x="6522747" y="6468811"/>
              <a:ext cx="1383000" cy="5082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defTabSz="914520">
                <a:spcBef>
                  <a:spcPts val="500"/>
                </a:spcBef>
              </a:pPr>
              <a:r>
                <a:rPr lang="en-US" sz="900" dirty="0">
                  <a:solidFill>
                    <a:srgbClr val="FFFFFF"/>
                  </a:solidFill>
                  <a:latin typeface="Verdana"/>
                </a:rPr>
                <a:t>Average number of course equivalencies reviewed annually by staff and faculty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C4396B96-2591-4B70-97B3-97311569B3D8}"/>
                </a:ext>
              </a:extLst>
            </p:cNvPr>
            <p:cNvSpPr txBox="1"/>
            <p:nvPr/>
          </p:nvSpPr>
          <p:spPr bwMode="gray">
            <a:xfrm>
              <a:off x="6524633" y="6090001"/>
              <a:ext cx="1199932" cy="35293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defTabSz="914520"/>
              <a:r>
                <a:rPr lang="en-US" sz="2500" dirty="0">
                  <a:solidFill>
                    <a:srgbClr val="F28B00"/>
                  </a:solidFill>
                  <a:latin typeface="Rockwell"/>
                </a:rPr>
                <a:t>XXX</a:t>
              </a:r>
              <a:endParaRPr lang="en-US" sz="2500" baseline="30000" dirty="0">
                <a:solidFill>
                  <a:srgbClr val="F28B00"/>
                </a:solidFill>
                <a:latin typeface="Rockwell"/>
              </a:endParaRPr>
            </a:p>
          </p:txBody>
        </p:sp>
      </p:grpSp>
      <p:sp>
        <p:nvSpPr>
          <p:cNvPr id="61" name="TextBox 60">
            <a:extLst>
              <a:ext uri="{FF2B5EF4-FFF2-40B4-BE49-F238E27FC236}">
                <a16:creationId xmlns:a16="http://schemas.microsoft.com/office/drawing/2014/main" id="{4A6B8423-7DAA-4AE0-A77F-19C0BFEFBBA9}"/>
              </a:ext>
            </a:extLst>
          </p:cNvPr>
          <p:cNvSpPr txBox="1"/>
          <p:nvPr/>
        </p:nvSpPr>
        <p:spPr bwMode="gray">
          <a:xfrm>
            <a:off x="344360" y="7998928"/>
            <a:ext cx="2221461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520">
              <a:spcBef>
                <a:spcPts val="500"/>
              </a:spcBef>
            </a:pPr>
            <a:r>
              <a:rPr lang="en-US" sz="1000" b="1" dirty="0">
                <a:solidFill>
                  <a:srgbClr val="FFFFFF"/>
                </a:solidFill>
                <a:latin typeface="Verdana"/>
              </a:rPr>
              <a:t>WSU Transfer by the Numbers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BB6FC42B-8F1A-4D1E-9EC3-894E20EF5BA0}"/>
              </a:ext>
            </a:extLst>
          </p:cNvPr>
          <p:cNvGrpSpPr>
            <a:grpSpLocks noChangeAspect="1"/>
          </p:cNvGrpSpPr>
          <p:nvPr/>
        </p:nvGrpSpPr>
        <p:grpSpPr>
          <a:xfrm>
            <a:off x="233951" y="2358849"/>
            <a:ext cx="2853570" cy="2165216"/>
            <a:chOff x="5098641" y="977210"/>
            <a:chExt cx="4577298" cy="3473135"/>
          </a:xfrm>
        </p:grpSpPr>
        <p:pic>
          <p:nvPicPr>
            <p:cNvPr id="68" name="Picture 67">
              <a:extLst>
                <a:ext uri="{FF2B5EF4-FFF2-40B4-BE49-F238E27FC236}">
                  <a16:creationId xmlns:a16="http://schemas.microsoft.com/office/drawing/2014/main" id="{B0D8CD1B-2690-435A-AF0C-3D68A5DF1A2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gray">
            <a:xfrm>
              <a:off x="5098641" y="977210"/>
              <a:ext cx="4577298" cy="3473135"/>
            </a:xfrm>
            <a:prstGeom prst="rect">
              <a:avLst/>
            </a:prstGeom>
          </p:spPr>
        </p:pic>
        <p:pic>
          <p:nvPicPr>
            <p:cNvPr id="69" name="Picture 68">
              <a:extLst>
                <a:ext uri="{FF2B5EF4-FFF2-40B4-BE49-F238E27FC236}">
                  <a16:creationId xmlns:a16="http://schemas.microsoft.com/office/drawing/2014/main" id="{1938159C-6F1F-4C33-9ED3-D28B19D3431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36150" y="1165722"/>
              <a:ext cx="3855654" cy="2119209"/>
            </a:xfrm>
            <a:prstGeom prst="rect">
              <a:avLst/>
            </a:prstGeom>
            <a:ln>
              <a:solidFill>
                <a:srgbClr val="333E48"/>
              </a:solidFill>
            </a:ln>
          </p:spPr>
        </p:pic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973EFDBA-1919-4640-B39E-EAEAC4CED209}"/>
              </a:ext>
            </a:extLst>
          </p:cNvPr>
          <p:cNvGrpSpPr/>
          <p:nvPr/>
        </p:nvGrpSpPr>
        <p:grpSpPr>
          <a:xfrm>
            <a:off x="3835210" y="2366504"/>
            <a:ext cx="2927565" cy="232669"/>
            <a:chOff x="4137591" y="1589227"/>
            <a:chExt cx="2927565" cy="232669"/>
          </a:xfrm>
        </p:grpSpPr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DE4A92ED-199A-4FD9-A8E6-0E779A8A0634}"/>
                </a:ext>
              </a:extLst>
            </p:cNvPr>
            <p:cNvSpPr txBox="1"/>
            <p:nvPr/>
          </p:nvSpPr>
          <p:spPr bwMode="gray">
            <a:xfrm>
              <a:off x="4603806" y="1635204"/>
              <a:ext cx="2461350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defTabSz="914520">
                <a:spcBef>
                  <a:spcPts val="1200"/>
                </a:spcBef>
              </a:pPr>
              <a:r>
                <a:rPr lang="en-US" sz="1000" i="1" kern="0" dirty="0">
                  <a:solidFill>
                    <a:srgbClr val="333E48"/>
                  </a:solidFill>
                  <a:latin typeface="Verdana"/>
                </a:rPr>
                <a:t>Major and Career Exploration</a:t>
              </a:r>
            </a:p>
          </p:txBody>
        </p:sp>
        <p:pic>
          <p:nvPicPr>
            <p:cNvPr id="73" name="Picture 72">
              <a:extLst>
                <a:ext uri="{FF2B5EF4-FFF2-40B4-BE49-F238E27FC236}">
                  <a16:creationId xmlns:a16="http://schemas.microsoft.com/office/drawing/2014/main" id="{229619B4-2600-45F0-AC0C-3ECD6788DC7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37591" y="1589227"/>
              <a:ext cx="352529" cy="232669"/>
            </a:xfrm>
            <a:prstGeom prst="rect">
              <a:avLst/>
            </a:prstGeom>
            <a:solidFill>
              <a:srgbClr val="FFFFFF"/>
            </a:solidFill>
          </p:spPr>
        </p:pic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10FD03FE-B884-4CFD-A163-4687E81B5F8D}"/>
              </a:ext>
            </a:extLst>
          </p:cNvPr>
          <p:cNvGrpSpPr/>
          <p:nvPr/>
        </p:nvGrpSpPr>
        <p:grpSpPr>
          <a:xfrm>
            <a:off x="3845921" y="2774367"/>
            <a:ext cx="2916852" cy="316757"/>
            <a:chOff x="4148304" y="1926833"/>
            <a:chExt cx="2916852" cy="316757"/>
          </a:xfrm>
        </p:grpSpPr>
        <p:pic>
          <p:nvPicPr>
            <p:cNvPr id="75" name="Picture 74">
              <a:extLst>
                <a:ext uri="{FF2B5EF4-FFF2-40B4-BE49-F238E27FC236}">
                  <a16:creationId xmlns:a16="http://schemas.microsoft.com/office/drawing/2014/main" id="{4E9A7123-B3A7-44EB-8A59-6E4ACEF5F27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48304" y="1926833"/>
              <a:ext cx="331103" cy="316757"/>
            </a:xfrm>
            <a:prstGeom prst="rect">
              <a:avLst/>
            </a:prstGeom>
            <a:solidFill>
              <a:srgbClr val="FFFFFF"/>
            </a:solidFill>
          </p:spPr>
        </p:pic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E2222C00-DFBD-45F5-8792-0A868E4F11E9}"/>
                </a:ext>
              </a:extLst>
            </p:cNvPr>
            <p:cNvSpPr txBox="1"/>
            <p:nvPr/>
          </p:nvSpPr>
          <p:spPr bwMode="gray">
            <a:xfrm>
              <a:off x="4603806" y="1992501"/>
              <a:ext cx="2461350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defTabSz="914520">
                <a:spcBef>
                  <a:spcPts val="1200"/>
                </a:spcBef>
              </a:pPr>
              <a:r>
                <a:rPr lang="en-US" sz="1000" i="1" kern="0" dirty="0">
                  <a:solidFill>
                    <a:srgbClr val="333E48"/>
                  </a:solidFill>
                  <a:latin typeface="Verdana"/>
                </a:rPr>
                <a:t>Real-time Credit Estimation</a:t>
              </a: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E989EB0D-CB43-4A9C-A78F-23524B258770}"/>
              </a:ext>
            </a:extLst>
          </p:cNvPr>
          <p:cNvGrpSpPr/>
          <p:nvPr/>
        </p:nvGrpSpPr>
        <p:grpSpPr>
          <a:xfrm>
            <a:off x="3838446" y="3266322"/>
            <a:ext cx="2924329" cy="319513"/>
            <a:chOff x="4140827" y="2348527"/>
            <a:chExt cx="2924329" cy="319513"/>
          </a:xfrm>
        </p:grpSpPr>
        <p:pic>
          <p:nvPicPr>
            <p:cNvPr id="78" name="Picture 77">
              <a:extLst>
                <a:ext uri="{FF2B5EF4-FFF2-40B4-BE49-F238E27FC236}">
                  <a16:creationId xmlns:a16="http://schemas.microsoft.com/office/drawing/2014/main" id="{FA217A1F-539E-4B1B-B437-351AA786B8D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40827" y="2348527"/>
              <a:ext cx="346056" cy="303375"/>
            </a:xfrm>
            <a:prstGeom prst="rect">
              <a:avLst/>
            </a:prstGeom>
            <a:solidFill>
              <a:srgbClr val="FFFFFF"/>
            </a:solidFill>
          </p:spPr>
        </p:pic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04486522-017E-4C32-8ED5-F9ABCCFDCAED}"/>
                </a:ext>
              </a:extLst>
            </p:cNvPr>
            <p:cNvSpPr txBox="1"/>
            <p:nvPr/>
          </p:nvSpPr>
          <p:spPr bwMode="gray">
            <a:xfrm>
              <a:off x="4603806" y="2360263"/>
              <a:ext cx="246135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defTabSz="914520">
                <a:spcBef>
                  <a:spcPts val="1200"/>
                </a:spcBef>
              </a:pPr>
              <a:r>
                <a:rPr lang="en-US" sz="1000" i="1" kern="0" dirty="0">
                  <a:solidFill>
                    <a:srgbClr val="333E48"/>
                  </a:solidFill>
                  <a:latin typeface="Verdana"/>
                </a:rPr>
                <a:t>Checklist of Deadlines and Events to Enrollment</a:t>
              </a:r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D4101987-50C9-4665-BE88-4A1FC22615C9}"/>
              </a:ext>
            </a:extLst>
          </p:cNvPr>
          <p:cNvGrpSpPr/>
          <p:nvPr/>
        </p:nvGrpSpPr>
        <p:grpSpPr>
          <a:xfrm>
            <a:off x="3805017" y="3784878"/>
            <a:ext cx="2957756" cy="310525"/>
            <a:chOff x="4107400" y="2788743"/>
            <a:chExt cx="2957756" cy="310525"/>
          </a:xfrm>
        </p:grpSpPr>
        <p:pic>
          <p:nvPicPr>
            <p:cNvPr id="81" name="Picture 80">
              <a:extLst>
                <a:ext uri="{FF2B5EF4-FFF2-40B4-BE49-F238E27FC236}">
                  <a16:creationId xmlns:a16="http://schemas.microsoft.com/office/drawing/2014/main" id="{5A2FD7BD-7325-45F8-B749-08EA962C317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07400" y="2788743"/>
              <a:ext cx="412910" cy="304176"/>
            </a:xfrm>
            <a:prstGeom prst="rect">
              <a:avLst/>
            </a:prstGeom>
            <a:solidFill>
              <a:srgbClr val="FFFFFF"/>
            </a:solidFill>
          </p:spPr>
        </p:pic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A1935516-F67A-4D15-9C80-C7E9A98AF470}"/>
                </a:ext>
              </a:extLst>
            </p:cNvPr>
            <p:cNvSpPr txBox="1"/>
            <p:nvPr/>
          </p:nvSpPr>
          <p:spPr bwMode="gray">
            <a:xfrm>
              <a:off x="4603806" y="2791491"/>
              <a:ext cx="246135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defTabSz="914520">
                <a:spcBef>
                  <a:spcPts val="1200"/>
                </a:spcBef>
              </a:pPr>
              <a:r>
                <a:rPr lang="en-US" sz="1000" i="1" kern="0" dirty="0">
                  <a:solidFill>
                    <a:srgbClr val="333E48"/>
                  </a:solidFill>
                  <a:latin typeface="Verdana"/>
                </a:rPr>
                <a:t>Monitor Usage, Track Pipeline, Enable Proactive Outreach</a:t>
              </a:r>
            </a:p>
          </p:txBody>
        </p: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519D1B3F-99F9-4461-B9EB-62163AC0C3C1}"/>
              </a:ext>
            </a:extLst>
          </p:cNvPr>
          <p:cNvSpPr txBox="1"/>
          <p:nvPr/>
        </p:nvSpPr>
        <p:spPr bwMode="gray">
          <a:xfrm>
            <a:off x="459676" y="1144345"/>
            <a:ext cx="6457953" cy="64230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914520">
              <a:lnSpc>
                <a:spcPct val="120000"/>
              </a:lnSpc>
            </a:pPr>
            <a:r>
              <a:rPr lang="en-US" sz="1050" b="1" dirty="0">
                <a:solidFill>
                  <a:srgbClr val="333E48"/>
                </a:solidFill>
                <a:latin typeface="Verdana"/>
              </a:rPr>
              <a:t>WSU’s student-facing, web-based technology </a:t>
            </a:r>
            <a:r>
              <a:rPr lang="en-US" sz="1050" dirty="0">
                <a:solidFill>
                  <a:srgbClr val="333E48"/>
                </a:solidFill>
                <a:latin typeface="Verdana"/>
              </a:rPr>
              <a:t>integrates with institutional course equivalency and degree audit data to provide an </a:t>
            </a:r>
            <a:r>
              <a:rPr lang="en-US" sz="1050" b="1" dirty="0">
                <a:solidFill>
                  <a:srgbClr val="333E48"/>
                </a:solidFill>
                <a:latin typeface="Verdana"/>
              </a:rPr>
              <a:t>unofficial credit estimation </a:t>
            </a:r>
            <a:r>
              <a:rPr lang="en-US" sz="1050" dirty="0">
                <a:solidFill>
                  <a:srgbClr val="333E48"/>
                </a:solidFill>
                <a:latin typeface="Verdana"/>
              </a:rPr>
              <a:t>and </a:t>
            </a:r>
            <a:r>
              <a:rPr lang="en-US" sz="1050" b="1" dirty="0">
                <a:solidFill>
                  <a:srgbClr val="333E48"/>
                </a:solidFill>
                <a:latin typeface="Verdana"/>
              </a:rPr>
              <a:t>seamless transfer process</a:t>
            </a:r>
            <a:r>
              <a:rPr lang="en-US" sz="1050" dirty="0">
                <a:solidFill>
                  <a:srgbClr val="333E48"/>
                </a:solidFill>
                <a:latin typeface="Verdana"/>
              </a:rPr>
              <a:t>. By prompting transfer prospects to save their information, our Admissions team can provide </a:t>
            </a:r>
            <a:r>
              <a:rPr lang="en-US" sz="1050" b="1" dirty="0">
                <a:solidFill>
                  <a:srgbClr val="333E48"/>
                </a:solidFill>
                <a:latin typeface="Verdana"/>
              </a:rPr>
              <a:t>early and intentional outreach </a:t>
            </a:r>
            <a:r>
              <a:rPr lang="en-US" sz="1050" dirty="0">
                <a:solidFill>
                  <a:srgbClr val="333E48"/>
                </a:solidFill>
                <a:latin typeface="Verdana"/>
              </a:rPr>
              <a:t>to support the student’s journey into WSU.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7AA4E552-5CF6-42C1-9CF4-D49D0606770A}"/>
              </a:ext>
            </a:extLst>
          </p:cNvPr>
          <p:cNvSpPr txBox="1"/>
          <p:nvPr/>
        </p:nvSpPr>
        <p:spPr bwMode="gray">
          <a:xfrm>
            <a:off x="481315" y="8763423"/>
            <a:ext cx="1164605" cy="4154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520">
              <a:spcBef>
                <a:spcPts val="500"/>
              </a:spcBef>
            </a:pPr>
            <a:r>
              <a:rPr lang="en-US" sz="900" dirty="0">
                <a:solidFill>
                  <a:srgbClr val="FFFFFF"/>
                </a:solidFill>
                <a:latin typeface="Verdana"/>
              </a:rPr>
              <a:t>Number of currently enrolled transfer students</a:t>
            </a:r>
          </a:p>
        </p:txBody>
      </p: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E15F880A-4AD9-4DB6-B7FA-593053CDB500}"/>
              </a:ext>
            </a:extLst>
          </p:cNvPr>
          <p:cNvGrpSpPr/>
          <p:nvPr/>
        </p:nvGrpSpPr>
        <p:grpSpPr>
          <a:xfrm>
            <a:off x="179320" y="4803155"/>
            <a:ext cx="6965748" cy="2704267"/>
            <a:chOff x="700542" y="4591910"/>
            <a:chExt cx="8518380" cy="3363245"/>
          </a:xfrm>
        </p:grpSpPr>
        <p:pic>
          <p:nvPicPr>
            <p:cNvPr id="116" name="Picture 4">
              <a:extLst>
                <a:ext uri="{FF2B5EF4-FFF2-40B4-BE49-F238E27FC236}">
                  <a16:creationId xmlns:a16="http://schemas.microsoft.com/office/drawing/2014/main" id="{5A14D171-0AAE-4512-8655-F2B6AFF0AE3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681732" y="5145463"/>
              <a:ext cx="346839" cy="2289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19265941-3CEB-4014-B03D-4AF20188E8B3}"/>
                </a:ext>
              </a:extLst>
            </p:cNvPr>
            <p:cNvSpPr txBox="1"/>
            <p:nvPr/>
          </p:nvSpPr>
          <p:spPr bwMode="gray">
            <a:xfrm>
              <a:off x="1311976" y="5942686"/>
              <a:ext cx="1086350" cy="326056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486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1" u="none" strike="noStrike" kern="0" cap="none" spc="0" normalizeH="0" baseline="0" noProof="0" dirty="0">
                  <a:ln>
                    <a:noFill/>
                  </a:ln>
                  <a:solidFill>
                    <a:srgbClr val="333E48"/>
                  </a:solidFill>
                  <a:effectLst/>
                  <a:uLnTx/>
                  <a:uFillTx/>
                  <a:latin typeface="Verdana"/>
                </a:rPr>
                <a:t>Is transferring worth it? </a:t>
              </a:r>
            </a:p>
          </p:txBody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E5643A81-E1AB-48B5-BFFD-BE722730E013}"/>
                </a:ext>
              </a:extLst>
            </p:cNvPr>
            <p:cNvSpPr txBox="1"/>
            <p:nvPr/>
          </p:nvSpPr>
          <p:spPr bwMode="gray">
            <a:xfrm>
              <a:off x="3185058" y="5942685"/>
              <a:ext cx="1225513" cy="326056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486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1" u="none" strike="noStrike" kern="0" cap="none" spc="0" normalizeH="0" baseline="0" noProof="0" dirty="0">
                  <a:ln>
                    <a:noFill/>
                  </a:ln>
                  <a:solidFill>
                    <a:srgbClr val="333E48"/>
                  </a:solidFill>
                  <a:effectLst/>
                  <a:uLnTx/>
                  <a:uFillTx/>
                  <a:latin typeface="Verdana"/>
                </a:rPr>
                <a:t>How will my credits transfer? </a:t>
              </a:r>
            </a:p>
          </p:txBody>
        </p: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1089F0E3-E619-4D93-8544-7C193BBB57B9}"/>
                </a:ext>
              </a:extLst>
            </p:cNvPr>
            <p:cNvSpPr txBox="1"/>
            <p:nvPr/>
          </p:nvSpPr>
          <p:spPr bwMode="gray">
            <a:xfrm>
              <a:off x="5154209" y="5942685"/>
              <a:ext cx="1182545" cy="326056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486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1" u="none" strike="noStrike" kern="0" cap="none" spc="0" normalizeH="0" baseline="0" noProof="0" dirty="0">
                  <a:ln>
                    <a:noFill/>
                  </a:ln>
                  <a:solidFill>
                    <a:srgbClr val="333E48"/>
                  </a:solidFill>
                  <a:effectLst/>
                  <a:uLnTx/>
                  <a:uFillTx/>
                  <a:latin typeface="Verdana"/>
                </a:rPr>
                <a:t>What do I need to do to apply? </a:t>
              </a:r>
            </a:p>
          </p:txBody>
        </p:sp>
        <p:pic>
          <p:nvPicPr>
            <p:cNvPr id="120" name="Picture 4">
              <a:extLst>
                <a:ext uri="{FF2B5EF4-FFF2-40B4-BE49-F238E27FC236}">
                  <a16:creationId xmlns:a16="http://schemas.microsoft.com/office/drawing/2014/main" id="{6A7C7959-5C39-4F3D-9E6D-277D67D3A96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669489" y="5045335"/>
              <a:ext cx="256651" cy="3290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1" name="Picture 4">
              <a:extLst>
                <a:ext uri="{FF2B5EF4-FFF2-40B4-BE49-F238E27FC236}">
                  <a16:creationId xmlns:a16="http://schemas.microsoft.com/office/drawing/2014/main" id="{A5A432F6-3FBA-4D6F-A3C4-9CC8E139B71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569749" y="5041524"/>
              <a:ext cx="350370" cy="3328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2" name="Picture 4">
              <a:extLst>
                <a:ext uri="{FF2B5EF4-FFF2-40B4-BE49-F238E27FC236}">
                  <a16:creationId xmlns:a16="http://schemas.microsoft.com/office/drawing/2014/main" id="{A7B4C233-88D1-4438-83D1-ABC6A3B319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7909978" y="5086596"/>
              <a:ext cx="299770" cy="2877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5549FC8C-3E52-4193-A1A3-E03CC3454BE5}"/>
                </a:ext>
              </a:extLst>
            </p:cNvPr>
            <p:cNvSpPr txBox="1"/>
            <p:nvPr/>
          </p:nvSpPr>
          <p:spPr bwMode="gray">
            <a:xfrm>
              <a:off x="7276154" y="5953303"/>
              <a:ext cx="1589977" cy="326056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486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1" u="none" strike="noStrike" kern="0" cap="none" spc="0" normalizeH="0" baseline="0" noProof="0" dirty="0">
                  <a:ln>
                    <a:noFill/>
                  </a:ln>
                  <a:solidFill>
                    <a:srgbClr val="333E48"/>
                  </a:solidFill>
                  <a:effectLst/>
                  <a:uLnTx/>
                  <a:uFillTx/>
                  <a:latin typeface="Verdana"/>
                </a:rPr>
                <a:t>How can I maximize my resources?</a:t>
              </a:r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AF8D05AC-4B1B-40E9-90C7-C198D7A427D5}"/>
                </a:ext>
              </a:extLst>
            </p:cNvPr>
            <p:cNvSpPr txBox="1"/>
            <p:nvPr/>
          </p:nvSpPr>
          <p:spPr bwMode="gray">
            <a:xfrm>
              <a:off x="1123276" y="6385677"/>
              <a:ext cx="1463751" cy="121667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486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0" cap="none" spc="0" normalizeH="0" baseline="0" noProof="0" dirty="0">
                  <a:ln>
                    <a:noFill/>
                  </a:ln>
                  <a:solidFill>
                    <a:srgbClr val="0070CD"/>
                  </a:solidFill>
                  <a:effectLst/>
                  <a:uLnTx/>
                  <a:uFillTx/>
                  <a:latin typeface="Verdana"/>
                </a:rPr>
                <a:t>Major and Career Exploration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486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333E48"/>
                  </a:solidFill>
                  <a:effectLst/>
                  <a:uLnTx/>
                  <a:uFillTx/>
                  <a:latin typeface="Verdana"/>
                </a:rPr>
                <a:t>Compare majors and associated career paths, including salary and job demand</a:t>
              </a:r>
            </a:p>
          </p:txBody>
        </p:sp>
        <p:sp>
          <p:nvSpPr>
            <p:cNvPr id="125" name="Chevron 39">
              <a:extLst>
                <a:ext uri="{FF2B5EF4-FFF2-40B4-BE49-F238E27FC236}">
                  <a16:creationId xmlns:a16="http://schemas.microsoft.com/office/drawing/2014/main" id="{C58F47FC-E88F-4CA2-B13F-8652575BD689}"/>
                </a:ext>
              </a:extLst>
            </p:cNvPr>
            <p:cNvSpPr/>
            <p:nvPr/>
          </p:nvSpPr>
          <p:spPr bwMode="gray">
            <a:xfrm>
              <a:off x="891694" y="5445717"/>
              <a:ext cx="1926917" cy="451817"/>
            </a:xfrm>
            <a:prstGeom prst="chevron">
              <a:avLst/>
            </a:prstGeom>
            <a:solidFill>
              <a:srgbClr val="004A8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142049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Verdana"/>
                </a:rPr>
                <a:t>Search</a:t>
              </a:r>
            </a:p>
          </p:txBody>
        </p:sp>
        <p:sp>
          <p:nvSpPr>
            <p:cNvPr id="126" name="Chevron 40">
              <a:extLst>
                <a:ext uri="{FF2B5EF4-FFF2-40B4-BE49-F238E27FC236}">
                  <a16:creationId xmlns:a16="http://schemas.microsoft.com/office/drawing/2014/main" id="{C3304DEE-A858-49A2-B08C-5B999E2CA4D2}"/>
                </a:ext>
              </a:extLst>
            </p:cNvPr>
            <p:cNvSpPr/>
            <p:nvPr/>
          </p:nvSpPr>
          <p:spPr bwMode="gray">
            <a:xfrm>
              <a:off x="2836580" y="5445717"/>
              <a:ext cx="1926917" cy="451817"/>
            </a:xfrm>
            <a:prstGeom prst="chevron">
              <a:avLst/>
            </a:prstGeom>
            <a:solidFill>
              <a:srgbClr val="004A8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142049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Verdana"/>
                </a:rPr>
                <a:t>Application</a:t>
              </a:r>
            </a:p>
          </p:txBody>
        </p:sp>
        <p:sp>
          <p:nvSpPr>
            <p:cNvPr id="127" name="Chevron 41">
              <a:extLst>
                <a:ext uri="{FF2B5EF4-FFF2-40B4-BE49-F238E27FC236}">
                  <a16:creationId xmlns:a16="http://schemas.microsoft.com/office/drawing/2014/main" id="{040CF9C6-2B04-47FD-9B85-A688F64CBCA2}"/>
                </a:ext>
              </a:extLst>
            </p:cNvPr>
            <p:cNvSpPr/>
            <p:nvPr/>
          </p:nvSpPr>
          <p:spPr bwMode="gray">
            <a:xfrm>
              <a:off x="4781474" y="5445717"/>
              <a:ext cx="1926917" cy="451817"/>
            </a:xfrm>
            <a:prstGeom prst="chevron">
              <a:avLst/>
            </a:prstGeom>
            <a:solidFill>
              <a:srgbClr val="004A8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142049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Verdana"/>
                </a:rPr>
                <a:t>Enrollment</a:t>
              </a:r>
            </a:p>
          </p:txBody>
        </p:sp>
        <p:sp>
          <p:nvSpPr>
            <p:cNvPr id="128" name="Chevron 42">
              <a:extLst>
                <a:ext uri="{FF2B5EF4-FFF2-40B4-BE49-F238E27FC236}">
                  <a16:creationId xmlns:a16="http://schemas.microsoft.com/office/drawing/2014/main" id="{91CE722C-21F4-460B-AF50-E5BF0F0A0993}"/>
                </a:ext>
              </a:extLst>
            </p:cNvPr>
            <p:cNvSpPr/>
            <p:nvPr/>
          </p:nvSpPr>
          <p:spPr bwMode="gray">
            <a:xfrm>
              <a:off x="7096400" y="5445717"/>
              <a:ext cx="1926917" cy="451817"/>
            </a:xfrm>
            <a:prstGeom prst="chevron">
              <a:avLst/>
            </a:prstGeom>
            <a:solidFill>
              <a:srgbClr val="004A8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1420492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Verdana"/>
                </a:rPr>
                <a:t>Support</a:t>
              </a:r>
            </a:p>
          </p:txBody>
        </p:sp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5AC71CE4-C5BF-4837-910B-A908478EBF1A}"/>
                </a:ext>
              </a:extLst>
            </p:cNvPr>
            <p:cNvCxnSpPr/>
            <p:nvPr/>
          </p:nvCxnSpPr>
          <p:spPr bwMode="gray">
            <a:xfrm flipH="1">
              <a:off x="6876315" y="5074979"/>
              <a:ext cx="4468" cy="2615610"/>
            </a:xfrm>
            <a:prstGeom prst="line">
              <a:avLst/>
            </a:prstGeom>
            <a:noFill/>
            <a:ln w="12700" cap="flat" cmpd="sng" algn="ctr">
              <a:solidFill>
                <a:srgbClr val="666E76"/>
              </a:solidFill>
              <a:prstDash val="dash"/>
              <a:miter lim="800000"/>
              <a:headEnd type="none"/>
              <a:tailEnd type="none"/>
            </a:ln>
            <a:effectLst/>
          </p:spPr>
        </p:cxnSp>
        <p:sp>
          <p:nvSpPr>
            <p:cNvPr id="130" name="TextBox 129">
              <a:extLst>
                <a:ext uri="{FF2B5EF4-FFF2-40B4-BE49-F238E27FC236}">
                  <a16:creationId xmlns:a16="http://schemas.microsoft.com/office/drawing/2014/main" id="{F13158CA-DFF8-4C4E-BD92-EFDA7F3902AA}"/>
                </a:ext>
              </a:extLst>
            </p:cNvPr>
            <p:cNvSpPr txBox="1"/>
            <p:nvPr/>
          </p:nvSpPr>
          <p:spPr bwMode="gray">
            <a:xfrm>
              <a:off x="2929238" y="6404239"/>
              <a:ext cx="1770392" cy="137970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486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0" cap="none" spc="0" normalizeH="0" baseline="0" noProof="0" dirty="0">
                  <a:ln>
                    <a:noFill/>
                  </a:ln>
                  <a:solidFill>
                    <a:srgbClr val="0070CD"/>
                  </a:solidFill>
                  <a:effectLst/>
                  <a:uLnTx/>
                  <a:uFillTx/>
                  <a:latin typeface="Verdana"/>
                </a:rPr>
                <a:t>Pre-Application    Self-Service Credit Estimation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486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333E48"/>
                  </a:solidFill>
                  <a:effectLst/>
                  <a:uLnTx/>
                  <a:uFillTx/>
                  <a:latin typeface="Verdana"/>
                </a:rPr>
                <a:t>Check how prior coursework will transfer and view progress to various degrees prior to applying</a:t>
              </a: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/>
              </a:endParaRPr>
            </a:p>
          </p:txBody>
        </p: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F6F246A6-2E03-4139-9B00-69E78C08E192}"/>
                </a:ext>
              </a:extLst>
            </p:cNvPr>
            <p:cNvSpPr txBox="1"/>
            <p:nvPr/>
          </p:nvSpPr>
          <p:spPr bwMode="gray">
            <a:xfrm>
              <a:off x="4899229" y="6420149"/>
              <a:ext cx="1684424" cy="121667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486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0" cap="none" spc="0" normalizeH="0" baseline="0" noProof="0" dirty="0">
                  <a:ln>
                    <a:noFill/>
                  </a:ln>
                  <a:solidFill>
                    <a:srgbClr val="0070CD"/>
                  </a:solidFill>
                  <a:effectLst/>
                  <a:uLnTx/>
                  <a:uFillTx/>
                  <a:latin typeface="Verdana"/>
                </a:rPr>
                <a:t>Checklist to Enrollment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486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333E48"/>
                  </a:solidFill>
                  <a:effectLst/>
                  <a:uLnTx/>
                  <a:uFillTx/>
                  <a:latin typeface="Verdana"/>
                </a:rPr>
                <a:t>View key events and deadlines to stay on track based on transitional needs of transfers </a:t>
              </a:r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9AE61CF3-845F-4D9A-A32B-B1A7950D2C96}"/>
                </a:ext>
              </a:extLst>
            </p:cNvPr>
            <p:cNvSpPr txBox="1"/>
            <p:nvPr/>
          </p:nvSpPr>
          <p:spPr bwMode="gray">
            <a:xfrm>
              <a:off x="7347753" y="6385677"/>
              <a:ext cx="1424214" cy="105364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486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0" cap="none" spc="0" normalizeH="0" baseline="0" noProof="0" dirty="0">
                  <a:ln>
                    <a:noFill/>
                  </a:ln>
                  <a:solidFill>
                    <a:srgbClr val="0070CD"/>
                  </a:solidFill>
                  <a:effectLst/>
                  <a:uLnTx/>
                  <a:uFillTx/>
                  <a:latin typeface="Verdana"/>
                </a:rPr>
                <a:t>Admissions Dashboard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486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333E48"/>
                  </a:solidFill>
                  <a:effectLst/>
                  <a:uLnTx/>
                  <a:uFillTx/>
                  <a:latin typeface="Verdana"/>
                </a:rPr>
                <a:t>Monitor usage and track prospects in pipeline to ensure targeted outreach</a:t>
              </a:r>
            </a:p>
          </p:txBody>
        </p: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0DC99A00-3567-479E-B6C0-88373780793B}"/>
                </a:ext>
              </a:extLst>
            </p:cNvPr>
            <p:cNvSpPr txBox="1"/>
            <p:nvPr/>
          </p:nvSpPr>
          <p:spPr bwMode="gray">
            <a:xfrm>
              <a:off x="902369" y="4816754"/>
              <a:ext cx="991409" cy="16302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486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1" u="none" strike="noStrike" kern="0" cap="none" spc="0" normalizeH="0" baseline="0" noProof="0" dirty="0">
                  <a:ln>
                    <a:noFill/>
                  </a:ln>
                  <a:solidFill>
                    <a:srgbClr val="333E48"/>
                  </a:solidFill>
                  <a:effectLst/>
                  <a:uLnTx/>
                  <a:uFillTx/>
                  <a:latin typeface="Verdana"/>
                </a:rPr>
                <a:t>Student-facing</a:t>
              </a:r>
            </a:p>
          </p:txBody>
        </p:sp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612C7A4C-AEF8-446E-B56B-B8E4035E608A}"/>
                </a:ext>
              </a:extLst>
            </p:cNvPr>
            <p:cNvSpPr txBox="1"/>
            <p:nvPr/>
          </p:nvSpPr>
          <p:spPr bwMode="gray">
            <a:xfrm>
              <a:off x="7027683" y="4791610"/>
              <a:ext cx="1187945" cy="17224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486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1" u="none" strike="noStrike" kern="0" cap="none" spc="0" normalizeH="0" baseline="0" noProof="0" dirty="0">
                  <a:ln>
                    <a:noFill/>
                  </a:ln>
                  <a:solidFill>
                    <a:srgbClr val="333E48"/>
                  </a:solidFill>
                  <a:effectLst/>
                  <a:uLnTx/>
                  <a:uFillTx/>
                  <a:latin typeface="Verdana"/>
                </a:rPr>
                <a:t>WSU Admissions</a:t>
              </a:r>
            </a:p>
          </p:txBody>
        </p:sp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76F6BE77-4607-43D5-B206-A0CFD0586FCF}"/>
                </a:ext>
              </a:extLst>
            </p:cNvPr>
            <p:cNvSpPr/>
            <p:nvPr/>
          </p:nvSpPr>
          <p:spPr bwMode="gray">
            <a:xfrm>
              <a:off x="700542" y="4690763"/>
              <a:ext cx="8518380" cy="3264392"/>
            </a:xfrm>
            <a:prstGeom prst="rect">
              <a:avLst/>
            </a:prstGeom>
            <a:noFill/>
            <a:ln w="12700" cap="flat" cmpd="sng" algn="ctr">
              <a:solidFill>
                <a:srgbClr val="0070CD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88751" tIns="44376" rIns="88751" bIns="44376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486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E61111E0-71EC-42AB-BEED-A832BA95FDF9}"/>
                </a:ext>
              </a:extLst>
            </p:cNvPr>
            <p:cNvSpPr txBox="1"/>
            <p:nvPr/>
          </p:nvSpPr>
          <p:spPr bwMode="gray">
            <a:xfrm>
              <a:off x="3735088" y="4591910"/>
              <a:ext cx="2449287" cy="164212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486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1" u="none" strike="noStrike" kern="0" cap="none" spc="0" normalizeH="0" baseline="0" noProof="0" dirty="0">
                  <a:ln>
                    <a:noFill/>
                  </a:ln>
                  <a:solidFill>
                    <a:srgbClr val="333E48"/>
                  </a:solidFill>
                  <a:effectLst/>
                  <a:uLnTx/>
                  <a:uFillTx/>
                  <a:latin typeface="Verdana"/>
                </a:rPr>
                <a:t>End-to-end Prospect Support</a:t>
              </a:r>
            </a:p>
          </p:txBody>
        </p: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id="{2A68AD0E-6C2C-40E7-93E8-492D87590389}"/>
              </a:ext>
            </a:extLst>
          </p:cNvPr>
          <p:cNvSpPr txBox="1"/>
          <p:nvPr/>
        </p:nvSpPr>
        <p:spPr bwMode="gray">
          <a:xfrm>
            <a:off x="489132" y="8274289"/>
            <a:ext cx="982684" cy="3847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520"/>
            <a:r>
              <a:rPr lang="en-US" sz="2500" dirty="0">
                <a:solidFill>
                  <a:srgbClr val="F28B00"/>
                </a:solidFill>
                <a:latin typeface="Rockwell"/>
              </a:rPr>
              <a:t>XXX+</a:t>
            </a:r>
            <a:endParaRPr lang="en-US" sz="2500" baseline="30000" dirty="0">
              <a:solidFill>
                <a:srgbClr val="F28B00"/>
              </a:solidFill>
              <a:latin typeface="Rockwell"/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0F82781D-5A49-4419-A06A-26E1A4A37ADE}"/>
              </a:ext>
            </a:extLst>
          </p:cNvPr>
          <p:cNvSpPr txBox="1"/>
          <p:nvPr/>
        </p:nvSpPr>
        <p:spPr bwMode="gray">
          <a:xfrm>
            <a:off x="3740018" y="8312717"/>
            <a:ext cx="982684" cy="3847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520"/>
            <a:r>
              <a:rPr lang="en-US" sz="2500" dirty="0">
                <a:solidFill>
                  <a:srgbClr val="F28B00"/>
                </a:solidFill>
                <a:latin typeface="Rockwell"/>
              </a:rPr>
              <a:t>XXX</a:t>
            </a:r>
            <a:endParaRPr lang="en-US" sz="2500" baseline="30000" dirty="0">
              <a:solidFill>
                <a:srgbClr val="F28B00"/>
              </a:solidFill>
              <a:latin typeface="Rockwell"/>
            </a:endParaRP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7879423A-A3A6-4DE1-AFDC-EC4C5FD92468}"/>
              </a:ext>
            </a:extLst>
          </p:cNvPr>
          <p:cNvSpPr/>
          <p:nvPr/>
        </p:nvSpPr>
        <p:spPr bwMode="gray">
          <a:xfrm>
            <a:off x="-2336662" y="1133921"/>
            <a:ext cx="2177184" cy="428408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rgbClr val="666E76"/>
            </a:solidFill>
            <a:prstDash val="solid"/>
            <a:miter lim="800000"/>
          </a:ln>
          <a:effectLst/>
        </p:spPr>
        <p:txBody>
          <a:bodyPr rot="0" spcFirstLastPara="0" vert="horz" wrap="square" lIns="70658" tIns="35329" rIns="70658" bIns="3532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787288" eaLnBrk="1" fontAlgn="auto" latinLnBrk="0" hangingPunct="1">
              <a:lnSpc>
                <a:spcPct val="100000"/>
              </a:lnSpc>
              <a:spcBef>
                <a:spcPts val="38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73" kern="0" dirty="0">
                <a:latin typeface="Verdana"/>
              </a:rPr>
              <a:t>Customize tagline and summary paragraph to reflect institutional goals/objective of Transfer Portal</a:t>
            </a:r>
            <a:endParaRPr kumimoji="0" lang="en-US" sz="773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935DE895-251F-416F-9DB6-6ED722152CB9}"/>
              </a:ext>
            </a:extLst>
          </p:cNvPr>
          <p:cNvSpPr/>
          <p:nvPr/>
        </p:nvSpPr>
        <p:spPr bwMode="gray">
          <a:xfrm>
            <a:off x="-2336662" y="7872802"/>
            <a:ext cx="2177184" cy="94524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rgbClr val="666E76"/>
            </a:solidFill>
            <a:prstDash val="solid"/>
            <a:miter lim="800000"/>
          </a:ln>
          <a:effectLst/>
        </p:spPr>
        <p:txBody>
          <a:bodyPr rot="0" spcFirstLastPara="0" vert="horz" wrap="square" lIns="70658" tIns="35329" rIns="70658" bIns="3532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787288" eaLnBrk="1" fontAlgn="auto" latinLnBrk="0" hangingPunct="1">
              <a:lnSpc>
                <a:spcPct val="100000"/>
              </a:lnSpc>
              <a:spcBef>
                <a:spcPts val="38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73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+mn-cs"/>
              </a:rPr>
              <a:t>Update with interesting transfer enrollment and retention data that is available. Other ideas include: top transfer in academic programs, average # of transfer credit, top transfer feeder institutions, # of transfer feeder institutions, Fall/Spring enrollment</a:t>
            </a:r>
            <a:r>
              <a:rPr lang="en-US" sz="773" kern="0" dirty="0">
                <a:latin typeface="Verdana"/>
              </a:rPr>
              <a:t> </a:t>
            </a:r>
            <a:endParaRPr kumimoji="0" lang="en-US" sz="773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1F53EA9A-D9D9-46F1-AC62-47D10AD02228}"/>
              </a:ext>
            </a:extLst>
          </p:cNvPr>
          <p:cNvSpPr/>
          <p:nvPr/>
        </p:nvSpPr>
        <p:spPr bwMode="gray">
          <a:xfrm>
            <a:off x="-2336662" y="381127"/>
            <a:ext cx="2177184" cy="428408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rgbClr val="666E76"/>
            </a:solidFill>
            <a:prstDash val="solid"/>
            <a:miter lim="800000"/>
          </a:ln>
          <a:effectLst/>
        </p:spPr>
        <p:txBody>
          <a:bodyPr rot="0" spcFirstLastPara="0" vert="horz" wrap="square" lIns="70658" tIns="35329" rIns="70658" bIns="3532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787288" eaLnBrk="1" fontAlgn="auto" latinLnBrk="0" hangingPunct="1">
              <a:lnSpc>
                <a:spcPct val="100000"/>
              </a:lnSpc>
              <a:spcBef>
                <a:spcPts val="38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73" kern="0" dirty="0">
                <a:latin typeface="Verdana"/>
              </a:rPr>
              <a:t>Update resource with institutional colors, logo, brand</a:t>
            </a:r>
            <a:endParaRPr kumimoji="0" lang="en-US" sz="773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4ED188FA-B579-44E6-8163-9B16527341BE}"/>
              </a:ext>
            </a:extLst>
          </p:cNvPr>
          <p:cNvSpPr/>
          <p:nvPr/>
        </p:nvSpPr>
        <p:spPr>
          <a:xfrm>
            <a:off x="525003" y="9633331"/>
            <a:ext cx="5211244" cy="331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520">
              <a:lnSpc>
                <a:spcPct val="120000"/>
              </a:lnSpc>
            </a:pPr>
            <a:r>
              <a:rPr lang="en-US" sz="1200" dirty="0">
                <a:solidFill>
                  <a:srgbClr val="333E48"/>
                </a:solidFill>
                <a:latin typeface="Verdana"/>
              </a:rPr>
              <a:t>Access the Transfer Gateway online: </a:t>
            </a:r>
            <a:r>
              <a:rPr lang="en-US" sz="1400" b="1" i="1" dirty="0">
                <a:solidFill>
                  <a:srgbClr val="4472C4"/>
                </a:solidFill>
                <a:ea typeface="Times New Roman" panose="02020603050405020304" pitchFamily="18" charset="0"/>
                <a:cs typeface="Times New Roman" panose="02020603050405020304" pitchFamily="18" charset="0"/>
                <a:hlinkClick r:id="rId11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witchita.transfer.degree</a:t>
            </a:r>
            <a:r>
              <a:rPr lang="en-US" sz="1400" i="1" dirty="0">
                <a:solidFill>
                  <a:srgbClr val="4472C4"/>
                </a:solidFill>
                <a:ea typeface="Times New Roman" panose="02020603050405020304" pitchFamily="18" charset="0"/>
                <a:cs typeface="Times New Roman" panose="02020603050405020304" pitchFamily="18" charset="0"/>
                <a:hlinkClick r:id="rId11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endParaRPr lang="en-US" sz="1200" i="1" dirty="0">
              <a:solidFill>
                <a:srgbClr val="333E48"/>
              </a:solidFill>
              <a:latin typeface="Verdana"/>
            </a:endParaRPr>
          </a:p>
        </p:txBody>
      </p:sp>
      <p:sp>
        <p:nvSpPr>
          <p:cNvPr id="144" name="Isosceles Triangle 143">
            <a:extLst>
              <a:ext uri="{FF2B5EF4-FFF2-40B4-BE49-F238E27FC236}">
                <a16:creationId xmlns:a16="http://schemas.microsoft.com/office/drawing/2014/main" id="{A99ADD9B-1BE3-45B7-AEFA-0A72F777C8B1}"/>
              </a:ext>
            </a:extLst>
          </p:cNvPr>
          <p:cNvSpPr/>
          <p:nvPr/>
        </p:nvSpPr>
        <p:spPr>
          <a:xfrm rot="5400000">
            <a:off x="306743" y="9694335"/>
            <a:ext cx="232554" cy="249847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417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306</Words>
  <Application>Microsoft Office PowerPoint</Application>
  <PresentationFormat>Custom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Rockwell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Akalonu, Allison</dc:creator>
  <cp:lastModifiedBy>Akalonu, Allison</cp:lastModifiedBy>
  <cp:revision>6</cp:revision>
  <dcterms:created xsi:type="dcterms:W3CDTF">2019-06-07T02:22:51Z</dcterms:created>
  <dcterms:modified xsi:type="dcterms:W3CDTF">2019-06-07T03:32:49Z</dcterms:modified>
</cp:coreProperties>
</file>