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31"/>
  </p:notesMasterIdLst>
  <p:handoutMasterIdLst>
    <p:handoutMasterId r:id="rId32"/>
  </p:handoutMasterIdLst>
  <p:sldIdLst>
    <p:sldId id="267" r:id="rId3"/>
    <p:sldId id="430" r:id="rId4"/>
    <p:sldId id="769" r:id="rId5"/>
    <p:sldId id="283" r:id="rId6"/>
    <p:sldId id="2145707538" r:id="rId7"/>
    <p:sldId id="637" r:id="rId8"/>
    <p:sldId id="632" r:id="rId9"/>
    <p:sldId id="2145707646" r:id="rId10"/>
    <p:sldId id="2145707647" r:id="rId11"/>
    <p:sldId id="2145707650" r:id="rId12"/>
    <p:sldId id="2145707522" r:id="rId13"/>
    <p:sldId id="2145707551" r:id="rId14"/>
    <p:sldId id="2145707698" r:id="rId15"/>
    <p:sldId id="284" r:id="rId16"/>
    <p:sldId id="2145707688" r:id="rId17"/>
    <p:sldId id="2639" r:id="rId18"/>
    <p:sldId id="2638" r:id="rId19"/>
    <p:sldId id="444" r:id="rId20"/>
    <p:sldId id="442" r:id="rId21"/>
    <p:sldId id="3339" r:id="rId22"/>
    <p:sldId id="651" r:id="rId23"/>
    <p:sldId id="2644" r:id="rId24"/>
    <p:sldId id="2908" r:id="rId25"/>
    <p:sldId id="2145707701" r:id="rId26"/>
    <p:sldId id="1743" r:id="rId27"/>
    <p:sldId id="2145707651" r:id="rId28"/>
    <p:sldId id="2145707700" r:id="rId29"/>
    <p:sldId id="2145707695" r:id="rId30"/>
  </p:sldIdLst>
  <p:sldSz cx="6400800" cy="4800600"/>
  <p:notesSz cx="6858000" cy="9144000"/>
  <p:custDataLst>
    <p:tags r:id="rId33"/>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521415D9-36F7-43E2-AB2F-B90AF26B5E84}">
      <p14:sectionLst xmlns:p14="http://schemas.microsoft.com/office/powerpoint/2010/main">
        <p14:section name="Relevant K-12" id="{5B3F7760-492C-46FB-B4AA-D84E422D39D5}">
          <p14:sldIdLst>
            <p14:sldId id="267"/>
            <p14:sldId id="430"/>
            <p14:sldId id="769"/>
            <p14:sldId id="283"/>
            <p14:sldId id="2145707538"/>
            <p14:sldId id="637"/>
            <p14:sldId id="632"/>
            <p14:sldId id="2145707646"/>
            <p14:sldId id="2145707647"/>
            <p14:sldId id="2145707650"/>
            <p14:sldId id="2145707522"/>
            <p14:sldId id="2145707551"/>
            <p14:sldId id="2145707698"/>
            <p14:sldId id="284"/>
            <p14:sldId id="2145707688"/>
            <p14:sldId id="2639"/>
            <p14:sldId id="2638"/>
            <p14:sldId id="444"/>
            <p14:sldId id="442"/>
            <p14:sldId id="3339"/>
            <p14:sldId id="651"/>
            <p14:sldId id="2644"/>
            <p14:sldId id="2908"/>
            <p14:sldId id="2145707701"/>
            <p14:sldId id="1743"/>
            <p14:sldId id="2145707651"/>
            <p14:sldId id="2145707700"/>
            <p14:sldId id="21457076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7CD243-DEAA-D30D-D0B3-6432E574F161}" name="Adams, Megan" initials="AM" userId="S::madams@eab.com::39841718-3d25-4f40-ab55-9948c746d6c4" providerId="AD"/>
  <p188:author id="{41048C8E-C617-1469-6CB9-97756E91FE2C}" name="Sullivan, Margaret" initials="SM" userId="S::MSullivan@eab.com::afe984fc-2e47-4eef-9424-4e40087647c8" providerId="AD"/>
  <p188:author id="{77D44790-E3ED-37F3-8E6F-4255D4D7CBD5}" name="McNeill, Meredith" initials="MM" userId="S::MMcNeill@eab.com::caaa95fc-a985-41b0-a54b-0b91442bbbd9" providerId="AD"/>
  <p188:author id="{6B9DCACD-E7D2-DEB3-FE01-D03D19E5ABEB}" name="Hussak, Larisa" initials="HL" userId="S::lhussak@eab.com::f322d7a8-1381-4c16-b444-cc93e0e5b36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F1F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4" autoAdjust="0"/>
    <p:restoredTop sz="67043" autoAdjust="0"/>
  </p:normalViewPr>
  <p:slideViewPr>
    <p:cSldViewPr snapToGrid="0" showGuides="1">
      <p:cViewPr varScale="1">
        <p:scale>
          <a:sx n="58" d="100"/>
          <a:sy n="58" d="100"/>
        </p:scale>
        <p:origin x="2228" y="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0" d="100"/>
          <a:sy n="50" d="100"/>
        </p:scale>
        <p:origin x="157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13E-1944-A015-A5FC87FFB600}"/>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13E-1944-A015-A5FC87FFB6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Traditional Workforce</c:v>
                </c:pt>
              </c:strCache>
            </c:strRef>
          </c:tx>
          <c:spPr>
            <a:solidFill>
              <a:schemeClr val="accent5"/>
            </a:solidFill>
            <a:ln>
              <a:noFill/>
            </a:ln>
            <a:effectLst/>
          </c:spPr>
          <c:invertIfNegative val="0"/>
          <c:cat>
            <c:strRef>
              <c:f>Sheet1!$A$2:$A$6</c:f>
              <c:strCache>
                <c:ptCount val="5"/>
                <c:pt idx="0">
                  <c:v>Never</c:v>
                </c:pt>
                <c:pt idx="1">
                  <c:v>&gt;1 year ago</c:v>
                </c:pt>
                <c:pt idx="2">
                  <c:v>Within the last year</c:v>
                </c:pt>
                <c:pt idx="3">
                  <c:v>Within the last 6 months</c:v>
                </c:pt>
                <c:pt idx="4">
                  <c:v>Within the last month</c:v>
                </c:pt>
              </c:strCache>
            </c:strRef>
          </c:cat>
          <c:val>
            <c:numRef>
              <c:f>Sheet1!$B$2:$B$6</c:f>
              <c:numCache>
                <c:formatCode>General</c:formatCode>
                <c:ptCount val="5"/>
                <c:pt idx="0">
                  <c:v>17</c:v>
                </c:pt>
                <c:pt idx="1">
                  <c:v>32</c:v>
                </c:pt>
                <c:pt idx="2">
                  <c:v>11</c:v>
                </c:pt>
                <c:pt idx="3">
                  <c:v>18</c:v>
                </c:pt>
                <c:pt idx="4">
                  <c:v>22</c:v>
                </c:pt>
              </c:numCache>
            </c:numRef>
          </c:val>
          <c:extLst>
            <c:ext xmlns:c16="http://schemas.microsoft.com/office/drawing/2014/chart" uri="{C3380CC4-5D6E-409C-BE32-E72D297353CC}">
              <c16:uniqueId val="{00000000-AD5F-D243-9161-BC6D2D77EBF3}"/>
            </c:ext>
          </c:extLst>
        </c:ser>
        <c:ser>
          <c:idx val="1"/>
          <c:order val="1"/>
          <c:tx>
            <c:strRef>
              <c:f>Sheet1!$C$1</c:f>
              <c:strCache>
                <c:ptCount val="1"/>
                <c:pt idx="0">
                  <c:v>Alternative Workforce</c:v>
                </c:pt>
              </c:strCache>
            </c:strRef>
          </c:tx>
          <c:spPr>
            <a:solidFill>
              <a:schemeClr val="accent6"/>
            </a:solidFill>
            <a:ln>
              <a:noFill/>
            </a:ln>
            <a:effectLst/>
          </c:spPr>
          <c:invertIfNegative val="0"/>
          <c:cat>
            <c:strRef>
              <c:f>Sheet1!$A$2:$A$6</c:f>
              <c:strCache>
                <c:ptCount val="5"/>
                <c:pt idx="0">
                  <c:v>Never</c:v>
                </c:pt>
                <c:pt idx="1">
                  <c:v>&gt;1 year ago</c:v>
                </c:pt>
                <c:pt idx="2">
                  <c:v>Within the last year</c:v>
                </c:pt>
                <c:pt idx="3">
                  <c:v>Within the last 6 months</c:v>
                </c:pt>
                <c:pt idx="4">
                  <c:v>Within the last month</c:v>
                </c:pt>
              </c:strCache>
            </c:strRef>
          </c:cat>
          <c:val>
            <c:numRef>
              <c:f>Sheet1!$C$2:$C$6</c:f>
              <c:numCache>
                <c:formatCode>General</c:formatCode>
                <c:ptCount val="5"/>
                <c:pt idx="0">
                  <c:v>8</c:v>
                </c:pt>
                <c:pt idx="1">
                  <c:v>24</c:v>
                </c:pt>
                <c:pt idx="2">
                  <c:v>9</c:v>
                </c:pt>
                <c:pt idx="3">
                  <c:v>18</c:v>
                </c:pt>
                <c:pt idx="4">
                  <c:v>42</c:v>
                </c:pt>
              </c:numCache>
            </c:numRef>
          </c:val>
          <c:extLst>
            <c:ext xmlns:c16="http://schemas.microsoft.com/office/drawing/2014/chart" uri="{C3380CC4-5D6E-409C-BE32-E72D297353CC}">
              <c16:uniqueId val="{00000001-AD5F-D243-9161-BC6D2D77EBF3}"/>
            </c:ext>
          </c:extLst>
        </c:ser>
        <c:dLbls>
          <c:showLegendKey val="0"/>
          <c:showVal val="0"/>
          <c:showCatName val="0"/>
          <c:showSerName val="0"/>
          <c:showPercent val="0"/>
          <c:showBubbleSize val="0"/>
        </c:dLbls>
        <c:gapWidth val="182"/>
        <c:axId val="718251728"/>
        <c:axId val="718097504"/>
      </c:barChart>
      <c:catAx>
        <c:axId val="718251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18097504"/>
        <c:crosses val="autoZero"/>
        <c:auto val="1"/>
        <c:lblAlgn val="ctr"/>
        <c:lblOffset val="100"/>
        <c:noMultiLvlLbl val="0"/>
      </c:catAx>
      <c:valAx>
        <c:axId val="718097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18251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Share of US Workforce</c:v>
                </c:pt>
              </c:strCache>
            </c:strRef>
          </c:tx>
          <c:spPr>
            <a:solidFill>
              <a:schemeClr val="accent5"/>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2-AB1C-C043-991C-DD832BFA4A4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BC6-1444-9CB4-20465217C1CF}"/>
              </c:ext>
            </c:extLst>
          </c:dPt>
          <c:cat>
            <c:strRef>
              <c:f>Sheet1!$A$2:$A$3</c:f>
              <c:strCache>
                <c:ptCount val="2"/>
                <c:pt idx="0">
                  <c:v>Traditional Workforce</c:v>
                </c:pt>
                <c:pt idx="1">
                  <c:v>Alternative Workforce</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0-AB1C-C043-991C-DD832BFA4A47}"/>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BD15-C649-A4A5-0CC2D53C90F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BD15-C649-A4A5-0CC2D53C90F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5-C649-A4A5-0CC2D53C90F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BD15-C649-A4A5-0CC2D53C90F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13E-1944-A015-A5FC87FFB600}"/>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13E-1944-A015-A5FC87FFB6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BD15-C649-A4A5-0CC2D53C90F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BD15-C649-A4A5-0CC2D53C90F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5-C649-A4A5-0CC2D53C90F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BD15-C649-A4A5-0CC2D53C90F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37094891107389"/>
          <c:y val="4.2672241447300696E-2"/>
          <c:w val="0.82355016614405896"/>
          <c:h val="0.86626818877564271"/>
        </c:manualLayout>
      </c:layout>
      <c:lineChart>
        <c:grouping val="standard"/>
        <c:varyColors val="0"/>
        <c:ser>
          <c:idx val="0"/>
          <c:order val="0"/>
          <c:tx>
            <c:strRef>
              <c:f>Sheet1!$B$1</c:f>
              <c:strCache>
                <c:ptCount val="1"/>
                <c:pt idx="0">
                  <c:v>HS Grad Rate</c:v>
                </c:pt>
              </c:strCache>
            </c:strRef>
          </c:tx>
          <c:spPr>
            <a:ln w="28575" cap="rnd">
              <a:solidFill>
                <a:schemeClr val="accent6"/>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0.0%</c:formatCode>
                <c:ptCount val="11"/>
                <c:pt idx="0">
                  <c:v>0</c:v>
                </c:pt>
                <c:pt idx="1">
                  <c:v>1.155286890789764E-2</c:v>
                </c:pt>
                <c:pt idx="2">
                  <c:v>2.7303839827957033E-2</c:v>
                </c:pt>
                <c:pt idx="3">
                  <c:v>3.1829792433004211E-2</c:v>
                </c:pt>
                <c:pt idx="4">
                  <c:v>3.7701802216799418E-2</c:v>
                </c:pt>
                <c:pt idx="5">
                  <c:v>4.25101124225713E-2</c:v>
                </c:pt>
                <c:pt idx="6">
                  <c:v>4.5466775583028474E-2</c:v>
                </c:pt>
                <c:pt idx="7">
                  <c:v>4.9845716373334348E-2</c:v>
                </c:pt>
                <c:pt idx="8">
                  <c:v>5.9198803771511876E-2</c:v>
                </c:pt>
                <c:pt idx="9">
                  <c:v>5.9108968314123933E-2</c:v>
                </c:pt>
                <c:pt idx="10">
                  <c:v>6.9938718615432105E-2</c:v>
                </c:pt>
              </c:numCache>
            </c:numRef>
          </c:val>
          <c:smooth val="0"/>
          <c:extLst>
            <c:ext xmlns:c16="http://schemas.microsoft.com/office/drawing/2014/chart" uri="{C3380CC4-5D6E-409C-BE32-E72D297353CC}">
              <c16:uniqueId val="{00000000-07EF-4114-8BA2-E785C70DE1BC}"/>
            </c:ext>
          </c:extLst>
        </c:ser>
        <c:ser>
          <c:idx val="1"/>
          <c:order val="1"/>
          <c:tx>
            <c:strRef>
              <c:f>Sheet1!$C$1</c:f>
              <c:strCache>
                <c:ptCount val="1"/>
                <c:pt idx="0">
                  <c:v>College-Going Rate</c:v>
                </c:pt>
              </c:strCache>
            </c:strRef>
          </c:tx>
          <c:spPr>
            <a:ln w="28575" cap="rnd">
              <a:solidFill>
                <a:schemeClr val="accent5"/>
              </a:solidFill>
              <a:round/>
            </a:ln>
            <a:effectLst/>
          </c:spPr>
          <c:marker>
            <c:symbol val="none"/>
          </c:marker>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0.0%</c:formatCode>
                <c:ptCount val="11"/>
                <c:pt idx="0">
                  <c:v>0</c:v>
                </c:pt>
                <c:pt idx="1">
                  <c:v>4.5550293012659449E-3</c:v>
                </c:pt>
                <c:pt idx="2">
                  <c:v>1.1950279813734532E-2</c:v>
                </c:pt>
                <c:pt idx="3">
                  <c:v>-4.8753356724624552E-3</c:v>
                </c:pt>
                <c:pt idx="4">
                  <c:v>-1.2684191690479629E-2</c:v>
                </c:pt>
                <c:pt idx="5">
                  <c:v>-1.471768366948234E-2</c:v>
                </c:pt>
                <c:pt idx="6">
                  <c:v>-8.2448614343252347E-3</c:v>
                </c:pt>
                <c:pt idx="7">
                  <c:v>-2.502051391404414E-2</c:v>
                </c:pt>
                <c:pt idx="8">
                  <c:v>-4.5966306120885925E-2</c:v>
                </c:pt>
                <c:pt idx="9">
                  <c:v>-4.9296832979169092E-2</c:v>
                </c:pt>
                <c:pt idx="10">
                  <c:v>-5.6317051538956719E-2</c:v>
                </c:pt>
              </c:numCache>
            </c:numRef>
          </c:val>
          <c:smooth val="0"/>
          <c:extLst>
            <c:ext xmlns:c16="http://schemas.microsoft.com/office/drawing/2014/chart" uri="{C3380CC4-5D6E-409C-BE32-E72D297353CC}">
              <c16:uniqueId val="{00000001-07EF-4114-8BA2-E785C70DE1BC}"/>
            </c:ext>
          </c:extLst>
        </c:ser>
        <c:dLbls>
          <c:showLegendKey val="0"/>
          <c:showVal val="0"/>
          <c:showCatName val="0"/>
          <c:showSerName val="0"/>
          <c:showPercent val="0"/>
          <c:showBubbleSize val="0"/>
        </c:dLbls>
        <c:smooth val="0"/>
        <c:axId val="1148484616"/>
        <c:axId val="1148488224"/>
      </c:lineChart>
      <c:catAx>
        <c:axId val="1148484616"/>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48488224"/>
        <c:crosses val="autoZero"/>
        <c:auto val="1"/>
        <c:lblAlgn val="ctr"/>
        <c:lblOffset val="100"/>
        <c:tickLblSkip val="2"/>
        <c:noMultiLvlLbl val="0"/>
      </c:catAx>
      <c:valAx>
        <c:axId val="1148488224"/>
        <c:scaling>
          <c:orientation val="minMax"/>
        </c:scaling>
        <c:delete val="0"/>
        <c:axPos val="l"/>
        <c:numFmt formatCode="\+0%;\ \-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48484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4"/>
            </a:solidFill>
            <a:ln>
              <a:noFill/>
            </a:ln>
          </c:spPr>
          <c:dPt>
            <c:idx val="0"/>
            <c:bubble3D val="0"/>
            <c:spPr>
              <a:solidFill>
                <a:schemeClr val="accent4">
                  <a:lumMod val="40000"/>
                  <a:lumOff val="60000"/>
                </a:schemeClr>
              </a:solidFill>
              <a:ln w="19050">
                <a:noFill/>
              </a:ln>
              <a:effectLst/>
            </c:spPr>
            <c:extLst>
              <c:ext xmlns:c16="http://schemas.microsoft.com/office/drawing/2014/chart" uri="{C3380CC4-5D6E-409C-BE32-E72D297353CC}">
                <c16:uniqueId val="{00000002-E2EC-45EB-93C9-1E4CA011F6EB}"/>
              </c:ext>
            </c:extLst>
          </c:dPt>
          <c:dPt>
            <c:idx val="1"/>
            <c:bubble3D val="0"/>
            <c:spPr>
              <a:solidFill>
                <a:schemeClr val="accent4"/>
              </a:solidFill>
              <a:ln w="19050">
                <a:noFill/>
              </a:ln>
              <a:effectLst/>
            </c:spPr>
            <c:extLst>
              <c:ext xmlns:c16="http://schemas.microsoft.com/office/drawing/2014/chart" uri="{C3380CC4-5D6E-409C-BE32-E72D297353CC}">
                <c16:uniqueId val="{00000003-0C75-4A73-9486-4BF777DA8758}"/>
              </c:ext>
            </c:extLst>
          </c:dPt>
          <c:cat>
            <c:strRef>
              <c:f>Sheet1!$A$2:$A$3</c:f>
              <c:strCache>
                <c:ptCount val="2"/>
                <c:pt idx="0">
                  <c:v>1st Qtr</c:v>
                </c:pt>
                <c:pt idx="1">
                  <c:v>2nd Qtr</c:v>
                </c:pt>
              </c:strCache>
            </c:strRef>
          </c:cat>
          <c:val>
            <c:numRef>
              <c:f>Sheet1!$B$2:$B$3</c:f>
              <c:numCache>
                <c:formatCode>General</c:formatCode>
                <c:ptCount val="2"/>
                <c:pt idx="0">
                  <c:v>2932579</c:v>
                </c:pt>
                <c:pt idx="1">
                  <c:v>7958982</c:v>
                </c:pt>
              </c:numCache>
            </c:numRef>
          </c:val>
          <c:extLst>
            <c:ext xmlns:c16="http://schemas.microsoft.com/office/drawing/2014/chart" uri="{C3380CC4-5D6E-409C-BE32-E72D297353CC}">
              <c16:uniqueId val="{00000000-E2EC-45EB-93C9-1E4CA011F6E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2-777F-4B37-BB00-DE32BA5151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7F-4B37-BB00-DE32BA51515B}"/>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4-777F-4B37-BB00-DE32BA51515B}"/>
              </c:ext>
            </c:extLst>
          </c:dPt>
          <c:cat>
            <c:strRef>
              <c:f>Sheet1!$A$2:$A$4</c:f>
              <c:strCache>
                <c:ptCount val="3"/>
                <c:pt idx="0">
                  <c:v>Plan to</c:v>
                </c:pt>
                <c:pt idx="1">
                  <c:v>Undecided</c:v>
                </c:pt>
                <c:pt idx="2">
                  <c:v>Not Interested</c:v>
                </c:pt>
              </c:strCache>
            </c:strRef>
          </c:cat>
          <c:val>
            <c:numRef>
              <c:f>Sheet1!$B$2:$B$4</c:f>
              <c:numCache>
                <c:formatCode>0%</c:formatCode>
                <c:ptCount val="3"/>
                <c:pt idx="0">
                  <c:v>0.38</c:v>
                </c:pt>
                <c:pt idx="1">
                  <c:v>0.32</c:v>
                </c:pt>
                <c:pt idx="2">
                  <c:v>0.3</c:v>
                </c:pt>
              </c:numCache>
            </c:numRef>
          </c:val>
          <c:extLst>
            <c:ext xmlns:c16="http://schemas.microsoft.com/office/drawing/2014/chart" uri="{C3380CC4-5D6E-409C-BE32-E72D297353CC}">
              <c16:uniqueId val="{00000000-777F-4B37-BB00-DE32BA51515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93E2C-C7CF-4856-8103-DBB5BA30D42B}" type="datetimeFigureOut">
              <a:rPr lang="en-US" smtClean="0"/>
              <a:t>7/11/2022</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7/11/2022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3836123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2725270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85420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117879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18</a:t>
            </a:fld>
            <a:endParaRPr lang="en-US" dirty="0"/>
          </a:p>
        </p:txBody>
      </p:sp>
    </p:spTree>
    <p:extLst>
      <p:ext uri="{BB962C8B-B14F-4D97-AF65-F5344CB8AC3E}">
        <p14:creationId xmlns:p14="http://schemas.microsoft.com/office/powerpoint/2010/main" val="1186773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19</a:t>
            </a:fld>
            <a:endParaRPr lang="en-US" dirty="0"/>
          </a:p>
        </p:txBody>
      </p:sp>
    </p:spTree>
    <p:extLst>
      <p:ext uri="{BB962C8B-B14F-4D97-AF65-F5344CB8AC3E}">
        <p14:creationId xmlns:p14="http://schemas.microsoft.com/office/powerpoint/2010/main" val="711838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20</a:t>
            </a:fld>
            <a:endParaRPr lang="en-US" dirty="0"/>
          </a:p>
        </p:txBody>
      </p:sp>
    </p:spTree>
    <p:extLst>
      <p:ext uri="{BB962C8B-B14F-4D97-AF65-F5344CB8AC3E}">
        <p14:creationId xmlns:p14="http://schemas.microsoft.com/office/powerpoint/2010/main" val="1189782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22</a:t>
            </a:fld>
            <a:endParaRPr lang="en-US" dirty="0"/>
          </a:p>
        </p:txBody>
      </p:sp>
    </p:spTree>
    <p:extLst>
      <p:ext uri="{BB962C8B-B14F-4D97-AF65-F5344CB8AC3E}">
        <p14:creationId xmlns:p14="http://schemas.microsoft.com/office/powerpoint/2010/main" val="62648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23</a:t>
            </a:fld>
            <a:endParaRPr lang="en-US" dirty="0"/>
          </a:p>
        </p:txBody>
      </p:sp>
    </p:spTree>
    <p:extLst>
      <p:ext uri="{BB962C8B-B14F-4D97-AF65-F5344CB8AC3E}">
        <p14:creationId xmlns:p14="http://schemas.microsoft.com/office/powerpoint/2010/main" val="1072525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537667" rtl="0" eaLnBrk="1" fontAlgn="auto" latinLnBrk="0" hangingPunct="1">
              <a:lnSpc>
                <a:spcPct val="100000"/>
              </a:lnSpc>
              <a:spcBef>
                <a:spcPts val="0"/>
              </a:spcBef>
              <a:spcAft>
                <a:spcPts val="0"/>
              </a:spcAft>
              <a:buClrTx/>
              <a:buSzTx/>
              <a:buFontTx/>
              <a:buNone/>
              <a:tabLst/>
              <a:defRPr/>
            </a:pPr>
            <a:fld id="{BF4803AB-2594-4B0A-8DC3-A3880FE8631C}"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53766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7313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227313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5</a:t>
            </a:fld>
            <a:endParaRPr lang="en-US" dirty="0"/>
          </a:p>
        </p:txBody>
      </p:sp>
    </p:spTree>
    <p:extLst>
      <p:ext uri="{BB962C8B-B14F-4D97-AF65-F5344CB8AC3E}">
        <p14:creationId xmlns:p14="http://schemas.microsoft.com/office/powerpoint/2010/main" val="309032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231418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7</a:t>
            </a:fld>
            <a:endParaRPr lang="en-US" dirty="0"/>
          </a:p>
        </p:txBody>
      </p:sp>
    </p:spTree>
    <p:extLst>
      <p:ext uri="{BB962C8B-B14F-4D97-AF65-F5344CB8AC3E}">
        <p14:creationId xmlns:p14="http://schemas.microsoft.com/office/powerpoint/2010/main" val="143254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458454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2008408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3452821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163" y="250825"/>
            <a:ext cx="6677025" cy="5008563"/>
          </a:xfrm>
        </p:spPr>
      </p:sp>
      <p:sp>
        <p:nvSpPr>
          <p:cNvPr id="3" name="Notes Placeholder 2"/>
          <p:cNvSpPr>
            <a:spLocks noGrp="1"/>
          </p:cNvSpPr>
          <p:nvPr>
            <p:ph type="body" idx="1"/>
          </p:nvPr>
        </p:nvSpPr>
        <p:spPr/>
        <p:txBody>
          <a:bodyPr/>
          <a:lstStyle/>
          <a:p>
            <a:pPr defTabSz="941749">
              <a:defRPr/>
            </a:pPr>
            <a:endParaRPr lang="en-US" dirty="0"/>
          </a:p>
        </p:txBody>
      </p:sp>
    </p:spTree>
    <p:extLst>
      <p:ext uri="{BB962C8B-B14F-4D97-AF65-F5344CB8AC3E}">
        <p14:creationId xmlns:p14="http://schemas.microsoft.com/office/powerpoint/2010/main" val="1400919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chart" Target="../charts/chart6.xml"/><Relationship Id="rId4" Type="http://schemas.openxmlformats.org/officeDocument/2006/relationships/chart" Target="../charts/chart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hyperlink" Target="https://eab.box.com/v/EAB-Branding"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hyperlink" Target="https://eab.box.com/v/EAB-Branding"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Blue box - decorative">
            <a:extLst>
              <a:ext uri="{FF2B5EF4-FFF2-40B4-BE49-F238E27FC236}">
                <a16:creationId xmlns:a16="http://schemas.microsoft.com/office/drawing/2014/main" id="{06E0381F-5CDC-E548-A9CB-7C4CF3DDB074}"/>
              </a:ex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userDrawn="1"/>
        </p:nvCxnSpPr>
        <p:spPr bwMode="gray">
          <a:xfrm>
            <a:off x="268700" y="2490160"/>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91928D3-8700-E345-981B-6108E298F94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166154" y="761673"/>
            <a:ext cx="2562920" cy="1922189"/>
          </a:xfrm>
          <a:prstGeom prst="rect">
            <a:avLst/>
          </a:prstGeom>
          <a:ln w="12700">
            <a:solidFill>
              <a:schemeClr val="accent1"/>
            </a:solidFill>
          </a:ln>
        </p:spPr>
      </p:pic>
      <p:grpSp>
        <p:nvGrpSpPr>
          <p:cNvPr id="24" name="Group 23">
            <a:extLst>
              <a:ext uri="{FF2B5EF4-FFF2-40B4-BE49-F238E27FC236}">
                <a16:creationId xmlns:a16="http://schemas.microsoft.com/office/drawing/2014/main" id="{70BE0799-E276-B541-811B-43C8D4A26B82}"/>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25" name="Rectangle 24">
              <a:extLst>
                <a:ext uri="{FF2B5EF4-FFF2-40B4-BE49-F238E27FC236}">
                  <a16:creationId xmlns:a16="http://schemas.microsoft.com/office/drawing/2014/main" id="{733C428A-296C-7E47-BC5C-DEB7AA47B125}"/>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7" name="Picture 26" descr="A screenshot of a cell phone&#10;&#10;Description automatically generated">
              <a:extLst>
                <a:ext uri="{FF2B5EF4-FFF2-40B4-BE49-F238E27FC236}">
                  <a16:creationId xmlns:a16="http://schemas.microsoft.com/office/drawing/2014/main" id="{51F19827-BFA2-FC4C-8C94-60955AEC38AE}"/>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32" name="Picture 31" descr="A screenshot of a cell phone&#10;&#10;Description automatically generated">
              <a:extLst>
                <a:ext uri="{FF2B5EF4-FFF2-40B4-BE49-F238E27FC236}">
                  <a16:creationId xmlns:a16="http://schemas.microsoft.com/office/drawing/2014/main" id="{BFFD36CC-7FF9-E24D-B9C2-F9F97C8492F4}"/>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34" name="EAB logo">
            <a:extLst>
              <a:ext uri="{FF2B5EF4-FFF2-40B4-BE49-F238E27FC236}">
                <a16:creationId xmlns:a16="http://schemas.microsoft.com/office/drawing/2014/main" id="{DCEBAC1A-3DB1-BB4D-8C24-A231E3F3D05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761673"/>
            <a:ext cx="1244214" cy="477850"/>
          </a:xfrm>
          <a:prstGeom prst="rect">
            <a:avLst/>
          </a:prstGeom>
        </p:spPr>
      </p:pic>
      <p:sp>
        <p:nvSpPr>
          <p:cNvPr id="47" name="Template edition">
            <a:extLst>
              <a:ext uri="{FF2B5EF4-FFF2-40B4-BE49-F238E27FC236}">
                <a16:creationId xmlns:a16="http://schemas.microsoft.com/office/drawing/2014/main" id="{6F5E0118-C46E-3348-9DAE-9B50CD5DC66C}"/>
              </a:ext>
              <a:ext uri="{C183D7F6-B498-43B3-948B-1728B52AA6E4}">
                <adec:decorative xmlns:adec="http://schemas.microsoft.com/office/drawing/2017/decorative" val="0"/>
              </a:ext>
            </a:extLst>
          </p:cNvPr>
          <p:cNvSpPr/>
          <p:nvPr userDrawn="1"/>
        </p:nvSpPr>
        <p:spPr bwMode="gray">
          <a:xfrm>
            <a:off x="0" y="1294"/>
            <a:ext cx="6400800" cy="477843"/>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January 2022 </a:t>
            </a:r>
            <a:r>
              <a:rPr lang="en-US" sz="1400" b="1" baseline="0" dirty="0">
                <a:solidFill>
                  <a:schemeClr val="bg1"/>
                </a:solidFill>
              </a:rPr>
              <a:t>Edition</a:t>
            </a:r>
            <a:endParaRPr lang="en-US" sz="1400" b="1" dirty="0">
              <a:solidFill>
                <a:schemeClr val="bg1"/>
              </a:solidFill>
            </a:endParaRPr>
          </a:p>
        </p:txBody>
      </p:sp>
      <p:sp>
        <p:nvSpPr>
          <p:cNvPr id="48" name="Slide title">
            <a:extLst>
              <a:ext uri="{FF2B5EF4-FFF2-40B4-BE49-F238E27FC236}">
                <a16:creationId xmlns:a16="http://schemas.microsoft.com/office/drawing/2014/main" id="{B0915DD3-35CC-9E43-807D-2361F15C88E1}"/>
              </a:ext>
            </a:extLst>
          </p:cNvPr>
          <p:cNvSpPr txBox="1"/>
          <p:nvPr userDrawn="1"/>
        </p:nvSpPr>
        <p:spPr bwMode="gray">
          <a:xfrm>
            <a:off x="264105" y="1605894"/>
            <a:ext cx="2068331" cy="784830"/>
          </a:xfrm>
          <a:prstGeom prst="rect">
            <a:avLst/>
          </a:prstGeom>
          <a:noFill/>
        </p:spPr>
        <p:txBody>
          <a:bodyPr wrap="square" lIns="0" tIns="0" rIns="0" bIns="0" rtlCol="0">
            <a:spAutoFit/>
          </a:bodyPr>
          <a:lstStyle/>
          <a:p>
            <a:pPr algn="l">
              <a:spcBef>
                <a:spcPts val="500"/>
              </a:spcBef>
            </a:pPr>
            <a:r>
              <a:rPr lang="en-US" sz="2000" b="0" dirty="0">
                <a:solidFill>
                  <a:schemeClr val="bg1"/>
                </a:solidFill>
              </a:rPr>
              <a:t>Presentation Template 4x3 </a:t>
            </a:r>
            <a:r>
              <a:rPr lang="en-US" sz="1100" b="0" dirty="0">
                <a:solidFill>
                  <a:schemeClr val="bg1"/>
                </a:solidFill>
              </a:rPr>
              <a:t>(7"x5.25")</a:t>
            </a:r>
            <a:endParaRPr lang="en-US" sz="2000" b="0" dirty="0">
              <a:solidFill>
                <a:schemeClr val="bg1"/>
              </a:solidFill>
            </a:endParaRPr>
          </a:p>
        </p:txBody>
      </p:sp>
      <p:sp>
        <p:nvSpPr>
          <p:cNvPr id="49" name="Bullets">
            <a:extLst>
              <a:ext uri="{FF2B5EF4-FFF2-40B4-BE49-F238E27FC236}">
                <a16:creationId xmlns:a16="http://schemas.microsoft.com/office/drawing/2014/main" id="{8C72C8AD-4A09-7543-A8B2-9A2DE2217091}"/>
              </a:ext>
            </a:extLst>
          </p:cNvPr>
          <p:cNvSpPr txBox="1"/>
          <p:nvPr userDrawn="1"/>
        </p:nvSpPr>
        <p:spPr bwMode="gray">
          <a:xfrm>
            <a:off x="277812" y="2632329"/>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err="1">
                <a:solidFill>
                  <a:schemeClr val="bg1"/>
                </a:solidFill>
              </a:rPr>
              <a:t>All</a:t>
            </a:r>
            <a:r>
              <a:rPr lang="pt-BR" sz="900" b="1" dirty="0">
                <a:solidFill>
                  <a:schemeClr val="bg1"/>
                </a:solidFill>
              </a:rPr>
              <a:t> </a:t>
            </a:r>
            <a:r>
              <a:rPr lang="pt-BR" sz="900" b="1" dirty="0" err="1">
                <a:solidFill>
                  <a:schemeClr val="bg1"/>
                </a:solidFill>
              </a:rPr>
              <a:t>presentations</a:t>
            </a:r>
            <a:r>
              <a:rPr lang="pt-BR" sz="900" b="1" dirty="0">
                <a:solidFill>
                  <a:schemeClr val="bg1"/>
                </a:solidFill>
              </a:rPr>
              <a:t>:</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Webinars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50" name="Save time">
            <a:extLst>
              <a:ext uri="{FF2B5EF4-FFF2-40B4-BE49-F238E27FC236}">
                <a16:creationId xmlns:a16="http://schemas.microsoft.com/office/drawing/2014/main" id="{CCA53FEC-6F88-7B40-8EFB-0D4B18A79AED}"/>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51" name="Print format">
            <a:extLst>
              <a:ext uri="{FF2B5EF4-FFF2-40B4-BE49-F238E27FC236}">
                <a16:creationId xmlns:a16="http://schemas.microsoft.com/office/drawing/2014/main" id="{817EE14B-9B11-5E4C-8D44-BFC93D7CA535}"/>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52" name="Need help">
            <a:extLst>
              <a:ext uri="{FF2B5EF4-FFF2-40B4-BE49-F238E27FC236}">
                <a16:creationId xmlns:a16="http://schemas.microsoft.com/office/drawing/2014/main" id="{B2F6F565-4714-204C-9F4C-FCB45F51B27A}"/>
              </a:ext>
            </a:extLst>
          </p:cNvPr>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16x9 format? </a:t>
            </a:r>
            <a:br>
              <a:rPr lang="en-US" sz="900" b="1" dirty="0">
                <a:solidFill>
                  <a:schemeClr val="bg1"/>
                </a:solidFill>
              </a:rPr>
            </a:br>
            <a:r>
              <a:rPr lang="en-US" sz="900" b="0" dirty="0">
                <a:solidFill>
                  <a:schemeClr val="bg1"/>
                </a:solidFill>
              </a:rPr>
              <a:t>Email DSS-Requests@eab.com</a:t>
            </a:r>
          </a:p>
        </p:txBody>
      </p:sp>
    </p:spTree>
    <p:custDataLst>
      <p:tags r:id="rId1"/>
    </p:custDataLst>
    <p:extLst>
      <p:ext uri="{BB962C8B-B14F-4D97-AF65-F5344CB8AC3E}">
        <p14:creationId xmlns:p14="http://schemas.microsoft.com/office/powerpoint/2010/main" val="358567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6"/>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Pr>
        <a:solidFill>
          <a:schemeClr val="accent5"/>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C9CFAEA-17B6-4FC6-B736-008C9F649D6B}"/>
              </a:ext>
            </a:extLst>
          </p:cNvPr>
          <p:cNvPicPr>
            <a:picLocks noChangeAspect="1"/>
          </p:cNvPicPr>
          <p:nvPr userDrawn="1"/>
        </p:nvPicPr>
        <p:blipFill>
          <a:blip r:embed="rId3"/>
          <a:stretch>
            <a:fillRect/>
          </a:stretch>
        </p:blipFill>
        <p:spPr>
          <a:xfrm>
            <a:off x="508" y="0"/>
            <a:ext cx="6399784" cy="4800600"/>
          </a:xfrm>
          <a:prstGeom prst="rect">
            <a:avLst/>
          </a:prstGeom>
        </p:spPr>
      </p:pic>
      <p:grpSp>
        <p:nvGrpSpPr>
          <p:cNvPr id="2" name="Group 1">
            <a:extLst>
              <a:ext uri="{FF2B5EF4-FFF2-40B4-BE49-F238E27FC236}">
                <a16:creationId xmlns:a16="http://schemas.microsoft.com/office/drawing/2014/main" id="{EF6FAE66-006C-0B40-932E-705BAEFADA13}"/>
              </a:ext>
            </a:extLst>
          </p:cNvPr>
          <p:cNvGrpSpPr/>
          <p:nvPr userDrawn="1"/>
        </p:nvGrpSpPr>
        <p:grpSpPr>
          <a:xfrm>
            <a:off x="2113475" y="374393"/>
            <a:ext cx="3874395" cy="1733215"/>
            <a:chOff x="2113475" y="374393"/>
            <a:chExt cx="3874395" cy="1733215"/>
          </a:xfrm>
        </p:grpSpPr>
        <p:pic>
          <p:nvPicPr>
            <p:cNvPr id="26" name="Picture 25" descr="A black and white logo&#10;&#10;Description automatically generated with low confidence">
              <a:extLst>
                <a:ext uri="{FF2B5EF4-FFF2-40B4-BE49-F238E27FC236}">
                  <a16:creationId xmlns:a16="http://schemas.microsoft.com/office/drawing/2014/main" id="{5A774E0D-2155-4B2C-B424-59193186EB03}"/>
                </a:ext>
              </a:extLst>
            </p:cNvPr>
            <p:cNvPicPr>
              <a:picLocks noChangeAspect="1"/>
            </p:cNvPicPr>
            <p:nvPr userDrawn="1"/>
          </p:nvPicPr>
          <p:blipFill>
            <a:blip r:embed="rId4"/>
            <a:stretch>
              <a:fillRect/>
            </a:stretch>
          </p:blipFill>
          <p:spPr>
            <a:xfrm>
              <a:off x="4557336" y="374393"/>
              <a:ext cx="1371600" cy="557784"/>
            </a:xfrm>
            <a:prstGeom prst="rect">
              <a:avLst/>
            </a:prstGeom>
          </p:spPr>
        </p:pic>
        <p:grpSp>
          <p:nvGrpSpPr>
            <p:cNvPr id="10" name="Group 9">
              <a:extLst>
                <a:ext uri="{FF2B5EF4-FFF2-40B4-BE49-F238E27FC236}">
                  <a16:creationId xmlns:a16="http://schemas.microsoft.com/office/drawing/2014/main" id="{6273ED32-7E5C-054F-B930-1FB15B335904}"/>
                </a:ext>
              </a:extLst>
            </p:cNvPr>
            <p:cNvGrpSpPr/>
            <p:nvPr userDrawn="1"/>
          </p:nvGrpSpPr>
          <p:grpSpPr>
            <a:xfrm>
              <a:off x="2113475" y="1158138"/>
              <a:ext cx="3874395" cy="949470"/>
              <a:chOff x="3245801" y="1370214"/>
              <a:chExt cx="3874395" cy="949470"/>
            </a:xfrm>
          </p:grpSpPr>
          <p:pic>
            <p:nvPicPr>
              <p:cNvPr id="11" name="Graphic 10">
                <a:extLst>
                  <a:ext uri="{FF2B5EF4-FFF2-40B4-BE49-F238E27FC236}">
                    <a16:creationId xmlns:a16="http://schemas.microsoft.com/office/drawing/2014/main" id="{7025375E-D2DD-864A-A8E2-3A340275D4E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4883861" y="2136804"/>
                <a:ext cx="182880" cy="182880"/>
              </a:xfrm>
              <a:prstGeom prst="rect">
                <a:avLst/>
              </a:prstGeom>
            </p:spPr>
          </p:pic>
          <p:pic>
            <p:nvPicPr>
              <p:cNvPr id="12" name="Graphic 11">
                <a:extLst>
                  <a:ext uri="{FF2B5EF4-FFF2-40B4-BE49-F238E27FC236}">
                    <a16:creationId xmlns:a16="http://schemas.microsoft.com/office/drawing/2014/main" id="{A3F16BFA-C68E-484A-B601-187DB543DDF8}"/>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6193514" y="2136804"/>
                <a:ext cx="182880" cy="182880"/>
              </a:xfrm>
              <a:prstGeom prst="rect">
                <a:avLst/>
              </a:prstGeom>
            </p:spPr>
          </p:pic>
          <p:pic>
            <p:nvPicPr>
              <p:cNvPr id="18" name="Graphic 17">
                <a:extLst>
                  <a:ext uri="{FF2B5EF4-FFF2-40B4-BE49-F238E27FC236}">
                    <a16:creationId xmlns:a16="http://schemas.microsoft.com/office/drawing/2014/main" id="{1B4CBDE4-64FC-064A-A34B-734EF627B96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4028459" y="2136804"/>
                <a:ext cx="182880" cy="182880"/>
              </a:xfrm>
              <a:prstGeom prst="rect">
                <a:avLst/>
              </a:prstGeom>
            </p:spPr>
          </p:pic>
          <p:pic>
            <p:nvPicPr>
              <p:cNvPr id="19" name="Graphic 18">
                <a:extLst>
                  <a:ext uri="{FF2B5EF4-FFF2-40B4-BE49-F238E27FC236}">
                    <a16:creationId xmlns:a16="http://schemas.microsoft.com/office/drawing/2014/main" id="{AEC3CDD8-176E-DA44-B55D-472FD06F856E}"/>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3245801" y="2136804"/>
                <a:ext cx="182880" cy="182880"/>
              </a:xfrm>
              <a:prstGeom prst="rect">
                <a:avLst/>
              </a:prstGeom>
            </p:spPr>
          </p:pic>
          <p:sp>
            <p:nvSpPr>
              <p:cNvPr id="20" name="EAb locations, phone, website">
                <a:extLst>
                  <a:ext uri="{FF2B5EF4-FFF2-40B4-BE49-F238E27FC236}">
                    <a16:creationId xmlns:a16="http://schemas.microsoft.com/office/drawing/2014/main" id="{FC89286D-4175-B847-9CEC-C0D816A638EF}"/>
                  </a:ext>
                  <a:ext uri="{C183D7F6-B498-43B3-948B-1728B52AA6E4}">
                    <adec:decorative xmlns:adec="http://schemas.microsoft.com/office/drawing/2017/decorative" val="1"/>
                  </a:ext>
                </a:extLst>
              </p:cNvPr>
              <p:cNvSpPr txBox="1"/>
              <p:nvPr userDrawn="1"/>
            </p:nvSpPr>
            <p:spPr bwMode="gray">
              <a:xfrm>
                <a:off x="3245801" y="1370214"/>
                <a:ext cx="3822654" cy="651460"/>
              </a:xfrm>
              <a:prstGeom prst="rect">
                <a:avLst/>
              </a:prstGeom>
              <a:noFill/>
            </p:spPr>
            <p:txBody>
              <a:bodyPr wrap="square" lIns="0" tIns="0" rIns="0" bIns="0" rtlCol="0">
                <a:spAutoFit/>
              </a:bodyPr>
              <a:lstStyle/>
              <a:p>
                <a:pPr algn="r">
                  <a:spcBef>
                    <a:spcPts val="500"/>
                  </a:spcBef>
                </a:pPr>
                <a:r>
                  <a:rPr lang="en-US" sz="1000" spc="0" baseline="0" dirty="0">
                    <a:solidFill>
                      <a:schemeClr val="bg1"/>
                    </a:solidFill>
                    <a:latin typeface="+mn-lt"/>
                    <a:ea typeface="Verdana" panose="020B0604030504040204" pitchFamily="34" charset="0"/>
                    <a:cs typeface="Verdana" panose="020B0604030504040204" pitchFamily="34" charset="0"/>
                  </a:rPr>
                  <a:t>Washington DC | Richmond | Birmingham | Minneapolis</a:t>
                </a:r>
              </a:p>
              <a:p>
                <a:pPr algn="r">
                  <a:spcBef>
                    <a:spcPts val="1100"/>
                  </a:spcBef>
                </a:pPr>
                <a:endParaRPr lang="en-US" sz="400" spc="0" baseline="0" dirty="0">
                  <a:solidFill>
                    <a:schemeClr val="bg1"/>
                  </a:solidFill>
                  <a:latin typeface="+mn-lt"/>
                  <a:ea typeface="Verdana" panose="020B0604030504040204" pitchFamily="34" charset="0"/>
                  <a:cs typeface="Verdana" panose="020B0604030504040204" pitchFamily="34" charset="0"/>
                </a:endParaRPr>
              </a:p>
              <a:p>
                <a:pPr algn="r">
                  <a:spcBef>
                    <a:spcPts val="1100"/>
                  </a:spcBef>
                </a:pPr>
                <a:r>
                  <a:rPr lang="en-US" sz="1000" spc="0" baseline="0" dirty="0">
                    <a:solidFill>
                      <a:schemeClr val="bg1"/>
                    </a:solidFill>
                    <a:latin typeface="+mn-lt"/>
                    <a:ea typeface="Verdana" panose="020B0604030504040204" pitchFamily="34" charset="0"/>
                    <a:cs typeface="Verdana" panose="020B0604030504040204" pitchFamily="34" charset="0"/>
                  </a:rPr>
                  <a:t>202-747-1000 | </a:t>
                </a:r>
                <a:r>
                  <a:rPr lang="en-US" sz="1000" b="1" spc="0" baseline="0" dirty="0" err="1">
                    <a:solidFill>
                      <a:schemeClr val="bg1"/>
                    </a:solidFill>
                    <a:latin typeface="+mn-lt"/>
                    <a:ea typeface="Verdana" panose="020B0604030504040204" pitchFamily="34" charset="0"/>
                    <a:cs typeface="Verdana" panose="020B0604030504040204" pitchFamily="34" charset="0"/>
                  </a:rPr>
                  <a:t>eab.com</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2" name="EAb locations, phone, website">
                <a:extLst>
                  <a:ext uri="{FF2B5EF4-FFF2-40B4-BE49-F238E27FC236}">
                    <a16:creationId xmlns:a16="http://schemas.microsoft.com/office/drawing/2014/main" id="{864AA60D-4F78-9142-9B16-5FA4F68B622E}"/>
                  </a:ext>
                  <a:ext uri="{C183D7F6-B498-43B3-948B-1728B52AA6E4}">
                    <adec:decorative xmlns:adec="http://schemas.microsoft.com/office/drawing/2017/decorative" val="1"/>
                  </a:ext>
                </a:extLst>
              </p:cNvPr>
              <p:cNvSpPr txBox="1"/>
              <p:nvPr userDrawn="1"/>
            </p:nvSpPr>
            <p:spPr bwMode="gray">
              <a:xfrm>
                <a:off x="3472969" y="215174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3" name="EAb locations, phone, website">
                <a:extLst>
                  <a:ext uri="{FF2B5EF4-FFF2-40B4-BE49-F238E27FC236}">
                    <a16:creationId xmlns:a16="http://schemas.microsoft.com/office/drawing/2014/main" id="{D10AE8D0-D103-374C-89EF-9F9D7FDD3DA7}"/>
                  </a:ext>
                  <a:ext uri="{C183D7F6-B498-43B3-948B-1728B52AA6E4}">
                    <adec:decorative xmlns:adec="http://schemas.microsoft.com/office/drawing/2017/decorative" val="1"/>
                  </a:ext>
                </a:extLst>
              </p:cNvPr>
              <p:cNvSpPr txBox="1"/>
              <p:nvPr userDrawn="1"/>
            </p:nvSpPr>
            <p:spPr bwMode="gray">
              <a:xfrm>
                <a:off x="5110087" y="215130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WeAreEAB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FDFE1762-3F4A-7E42-AFC8-90740BAFFFDE}"/>
                  </a:ext>
                </a:extLst>
              </p:cNvPr>
              <p:cNvSpPr/>
              <p:nvPr/>
            </p:nvSpPr>
            <p:spPr bwMode="gray">
              <a:xfrm>
                <a:off x="4244857" y="2151300"/>
                <a:ext cx="725236" cy="153888"/>
              </a:xfrm>
              <a:prstGeom prst="rect">
                <a:avLst/>
              </a:prstGeom>
            </p:spPr>
            <p:txBody>
              <a:bodyPr wrap="square" lIns="0" tIns="0" rIns="0" bIns="0">
                <a:spAutoFit/>
              </a:bodyPr>
              <a:lstStyle/>
              <a:p>
                <a:r>
                  <a:rPr lang="en-US" sz="1000" b="1" dirty="0">
                    <a:solidFill>
                      <a:schemeClr val="bg1"/>
                    </a:solidFill>
                  </a:rPr>
                  <a:t>@</a:t>
                </a:r>
                <a:r>
                  <a:rPr lang="en-US" sz="1000" b="1" dirty="0" err="1">
                    <a:solidFill>
                      <a:schemeClr val="bg1"/>
                    </a:solidFill>
                  </a:rPr>
                  <a:t>eab</a:t>
                </a:r>
                <a:r>
                  <a:rPr lang="en-US" sz="1000" b="1" dirty="0">
                    <a:solidFill>
                      <a:schemeClr val="bg1"/>
                    </a:solidFill>
                  </a:rPr>
                  <a:t>_</a:t>
                </a:r>
              </a:p>
            </p:txBody>
          </p:sp>
          <p:sp>
            <p:nvSpPr>
              <p:cNvPr id="27" name="EAb locations, phone, website">
                <a:extLst>
                  <a:ext uri="{FF2B5EF4-FFF2-40B4-BE49-F238E27FC236}">
                    <a16:creationId xmlns:a16="http://schemas.microsoft.com/office/drawing/2014/main" id="{9561058F-4B60-1E4A-887B-A3F8ACC4672E}"/>
                  </a:ext>
                  <a:ext uri="{C183D7F6-B498-43B3-948B-1728B52AA6E4}">
                    <adec:decorative xmlns:adec="http://schemas.microsoft.com/office/drawing/2017/decorative" val="1"/>
                  </a:ext>
                </a:extLst>
              </p:cNvPr>
              <p:cNvSpPr txBox="1"/>
              <p:nvPr userDrawn="1"/>
            </p:nvSpPr>
            <p:spPr bwMode="gray">
              <a:xfrm>
                <a:off x="6416106" y="215130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eab.life</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grp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Blue box - decorative">
            <a:extLst>
              <a:ext uri="{FF2B5EF4-FFF2-40B4-BE49-F238E27FC236}">
                <a16:creationId xmlns:a16="http://schemas.microsoft.com/office/drawing/2014/main" id="{06E0381F-5CDC-E548-A9CB-7C4CF3DDB074}"/>
              </a:ex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91928D3-8700-E345-981B-6108E298F94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166154" y="761673"/>
            <a:ext cx="2562920" cy="1922189"/>
          </a:xfrm>
          <a:prstGeom prst="rect">
            <a:avLst/>
          </a:prstGeom>
          <a:ln w="12700">
            <a:solidFill>
              <a:schemeClr val="accent1"/>
            </a:solidFill>
          </a:ln>
        </p:spPr>
      </p:pic>
      <p:grpSp>
        <p:nvGrpSpPr>
          <p:cNvPr id="24" name="Group 23">
            <a:extLst>
              <a:ext uri="{FF2B5EF4-FFF2-40B4-BE49-F238E27FC236}">
                <a16:creationId xmlns:a16="http://schemas.microsoft.com/office/drawing/2014/main" id="{70BE0799-E276-B541-811B-43C8D4A26B82}"/>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25" name="Rectangle 24">
              <a:extLst>
                <a:ext uri="{FF2B5EF4-FFF2-40B4-BE49-F238E27FC236}">
                  <a16:creationId xmlns:a16="http://schemas.microsoft.com/office/drawing/2014/main" id="{733C428A-296C-7E47-BC5C-DEB7AA47B125}"/>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7" name="Picture 26" descr="A screenshot of a cell phone&#10;&#10;Description automatically generated">
              <a:extLst>
                <a:ext uri="{FF2B5EF4-FFF2-40B4-BE49-F238E27FC236}">
                  <a16:creationId xmlns:a16="http://schemas.microsoft.com/office/drawing/2014/main" id="{51F19827-BFA2-FC4C-8C94-60955AEC38AE}"/>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32" name="Picture 31" descr="A screenshot of a cell phone&#10;&#10;Description automatically generated">
              <a:extLst>
                <a:ext uri="{FF2B5EF4-FFF2-40B4-BE49-F238E27FC236}">
                  <a16:creationId xmlns:a16="http://schemas.microsoft.com/office/drawing/2014/main" id="{BFFD36CC-7FF9-E24D-B9C2-F9F97C8492F4}"/>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34" name="EAB logo">
            <a:extLst>
              <a:ext uri="{FF2B5EF4-FFF2-40B4-BE49-F238E27FC236}">
                <a16:creationId xmlns:a16="http://schemas.microsoft.com/office/drawing/2014/main" id="{DCEBAC1A-3DB1-BB4D-8C24-A231E3F3D05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47" name="Template edition">
            <a:extLst>
              <a:ext uri="{FF2B5EF4-FFF2-40B4-BE49-F238E27FC236}">
                <a16:creationId xmlns:a16="http://schemas.microsoft.com/office/drawing/2014/main" id="{6F5E0118-C46E-3348-9DAE-9B50CD5DC66C}"/>
              </a:ext>
              <a:ext uri="{C183D7F6-B498-43B3-948B-1728B52AA6E4}">
                <adec:decorative xmlns:adec="http://schemas.microsoft.com/office/drawing/2017/decorative" val="0"/>
              </a:ext>
            </a:extLst>
          </p:cNvPr>
          <p:cNvSpPr/>
          <p:nvPr userDrawn="1"/>
        </p:nvSpPr>
        <p:spPr bwMode="gray">
          <a:xfrm>
            <a:off x="0" y="1294"/>
            <a:ext cx="6400800" cy="477843"/>
          </a:xfrm>
          <a:prstGeom prst="rect">
            <a:avLst/>
          </a:prstGeom>
          <a:solidFill>
            <a:srgbClr val="CF10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1"/>
                </a:solidFill>
              </a:rPr>
              <a:t>March 2021 </a:t>
            </a:r>
            <a:r>
              <a:rPr lang="en-US" sz="1400" b="1" baseline="0" dirty="0">
                <a:solidFill>
                  <a:schemeClr val="bg1"/>
                </a:solidFill>
              </a:rPr>
              <a:t>Edition</a:t>
            </a:r>
            <a:endParaRPr lang="en-US" sz="1400" b="1" dirty="0">
              <a:solidFill>
                <a:schemeClr val="bg1"/>
              </a:solidFill>
            </a:endParaRPr>
          </a:p>
        </p:txBody>
      </p:sp>
      <p:sp>
        <p:nvSpPr>
          <p:cNvPr id="48" name="Slide title">
            <a:extLst>
              <a:ext uri="{FF2B5EF4-FFF2-40B4-BE49-F238E27FC236}">
                <a16:creationId xmlns:a16="http://schemas.microsoft.com/office/drawing/2014/main" id="{B0915DD3-35CC-9E43-807D-2361F15C88E1}"/>
              </a:ext>
            </a:extLst>
          </p:cNvPr>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49" name="Bullets">
            <a:extLst>
              <a:ext uri="{FF2B5EF4-FFF2-40B4-BE49-F238E27FC236}">
                <a16:creationId xmlns:a16="http://schemas.microsoft.com/office/drawing/2014/main" id="{8C72C8AD-4A09-7543-A8B2-9A2DE2217091}"/>
              </a:ext>
            </a:extLst>
          </p:cNvPr>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50" name="Save time">
            <a:extLst>
              <a:ext uri="{FF2B5EF4-FFF2-40B4-BE49-F238E27FC236}">
                <a16:creationId xmlns:a16="http://schemas.microsoft.com/office/drawing/2014/main" id="{CCA53FEC-6F88-7B40-8EFB-0D4B18A79AED}"/>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51" name="Print format">
            <a:extLst>
              <a:ext uri="{FF2B5EF4-FFF2-40B4-BE49-F238E27FC236}">
                <a16:creationId xmlns:a16="http://schemas.microsoft.com/office/drawing/2014/main" id="{817EE14B-9B11-5E4C-8D44-BFC93D7CA535}"/>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52" name="Need help">
            <a:extLst>
              <a:ext uri="{FF2B5EF4-FFF2-40B4-BE49-F238E27FC236}">
                <a16:creationId xmlns:a16="http://schemas.microsoft.com/office/drawing/2014/main" id="{B2F6F565-4714-204C-9F4C-FCB45F51B27A}"/>
              </a:ext>
            </a:extLst>
          </p:cNvPr>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
        <p:nvSpPr>
          <p:cNvPr id="53" name="TextBox 52">
            <a:extLst>
              <a:ext uri="{FF2B5EF4-FFF2-40B4-BE49-F238E27FC236}">
                <a16:creationId xmlns:a16="http://schemas.microsoft.com/office/drawing/2014/main" id="{332F7599-1B8B-D045-9E89-9F5430788BF8}"/>
              </a:ext>
            </a:extLst>
          </p:cNvPr>
          <p:cNvSpPr txBox="1"/>
          <p:nvPr userDrawn="1"/>
        </p:nvSpPr>
        <p:spPr>
          <a:xfrm>
            <a:off x="3825465" y="170966"/>
            <a:ext cx="2417204" cy="138499"/>
          </a:xfrm>
          <a:prstGeom prst="rect">
            <a:avLst/>
          </a:prstGeom>
          <a:noFill/>
        </p:spPr>
        <p:txBody>
          <a:bodyPr wrap="square" lIns="0" tIns="0" rIns="0" bIns="0" rtlCol="0">
            <a:spAutoFit/>
          </a:bodyPr>
          <a:lstStyle/>
          <a:p>
            <a:pPr>
              <a:spcBef>
                <a:spcPts val="200"/>
              </a:spcBef>
            </a:pPr>
            <a:r>
              <a:rPr lang="en-US" sz="900" b="1" dirty="0">
                <a:solidFill>
                  <a:schemeClr val="bg1"/>
                </a:solidFill>
              </a:rPr>
              <a:t>Edit: </a:t>
            </a:r>
            <a:r>
              <a:rPr lang="en-US" sz="900" dirty="0">
                <a:solidFill>
                  <a:schemeClr val="bg1"/>
                </a:solidFill>
              </a:rPr>
              <a:t>two stats updated on EAB in Brief</a:t>
            </a:r>
          </a:p>
        </p:txBody>
      </p:sp>
    </p:spTree>
    <p:custDataLst>
      <p:tags r:id="rId1"/>
    </p:custDataLst>
    <p:extLst>
      <p:ext uri="{BB962C8B-B14F-4D97-AF65-F5344CB8AC3E}">
        <p14:creationId xmlns:p14="http://schemas.microsoft.com/office/powerpoint/2010/main" val="336252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34" name="Template edition"/>
          <p:cNvSpPr/>
          <p:nvPr userDrawn="1"/>
        </p:nvSpPr>
        <p:spPr bwMode="gray">
          <a:xfrm>
            <a:off x="0" y="-1"/>
            <a:ext cx="6400800" cy="4778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Top Two 2020</a:t>
            </a:r>
            <a:r>
              <a:rPr lang="en-US" sz="1400" b="1" baseline="0" dirty="0">
                <a:solidFill>
                  <a:schemeClr val="bg1"/>
                </a:solidFill>
              </a:rPr>
              <a:t> New Template Branding Rules </a:t>
            </a:r>
            <a:endParaRPr lang="en-US" sz="1400" b="1" dirty="0">
              <a:solidFill>
                <a:schemeClr val="bg1"/>
              </a:solidFill>
            </a:endParaRPr>
          </a:p>
        </p:txBody>
      </p: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677291" y="699773"/>
            <a:ext cx="2414245" cy="153888"/>
          </a:xfrm>
          <a:prstGeom prst="rect">
            <a:avLst/>
          </a:prstGeom>
          <a:noFill/>
        </p:spPr>
        <p:txBody>
          <a:bodyPr vert="horz" wrap="square" lIns="0" tIns="0" rIns="0" bIns="0" rtlCol="0">
            <a:spAutoFit/>
          </a:bodyPr>
          <a:lstStyle/>
          <a:p>
            <a:pPr>
              <a:spcBef>
                <a:spcPts val="500"/>
              </a:spcBef>
            </a:pPr>
            <a:r>
              <a:rPr lang="en-US" sz="1000" b="1" dirty="0"/>
              <a:t>Color Usage</a:t>
            </a:r>
          </a:p>
        </p:txBody>
      </p:sp>
      <p:grpSp>
        <p:nvGrpSpPr>
          <p:cNvPr id="35" name="Group 34">
            <a:extLst>
              <a:ext uri="{FF2B5EF4-FFF2-40B4-BE49-F238E27FC236}">
                <a16:creationId xmlns:a16="http://schemas.microsoft.com/office/drawing/2014/main" id="{B513D5A8-E466-9841-84D3-328ED923472D}"/>
              </a:ext>
            </a:extLst>
          </p:cNvPr>
          <p:cNvGrpSpPr/>
          <p:nvPr userDrawn="1"/>
        </p:nvGrpSpPr>
        <p:grpSpPr bwMode="gray">
          <a:xfrm>
            <a:off x="276673" y="2377590"/>
            <a:ext cx="300604" cy="307777"/>
            <a:chOff x="553145" y="2965876"/>
            <a:chExt cx="300604" cy="307777"/>
          </a:xfrm>
        </p:grpSpPr>
        <p:sp>
          <p:nvSpPr>
            <p:cNvPr id="38" name="Oval 37">
              <a:extLst>
                <a:ext uri="{FF2B5EF4-FFF2-40B4-BE49-F238E27FC236}">
                  <a16:creationId xmlns:a16="http://schemas.microsoft.com/office/drawing/2014/main" id="{E85ED91A-AA14-F84D-A67E-59B97F06EC98}"/>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TextBox 36">
              <a:extLst>
                <a:ext uri="{FF2B5EF4-FFF2-40B4-BE49-F238E27FC236}">
                  <a16:creationId xmlns:a16="http://schemas.microsoft.com/office/drawing/2014/main" id="{7A80FFC2-33A3-444B-B5A0-DAE150414B56}"/>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677291" y="2454534"/>
            <a:ext cx="5353994" cy="153888"/>
          </a:xfrm>
          <a:prstGeom prst="rect">
            <a:avLst/>
          </a:prstGeom>
          <a:noFill/>
        </p:spPr>
        <p:txBody>
          <a:bodyPr vert="horz" wrap="square" lIns="0" tIns="0" rIns="0" bIns="0" rtlCol="0">
            <a:spAutoFit/>
          </a:bodyPr>
          <a:lstStyle/>
          <a:p>
            <a:pPr>
              <a:spcBef>
                <a:spcPts val="500"/>
              </a:spcBef>
            </a:pPr>
            <a:r>
              <a:rPr lang="en-US" sz="1000" b="1" dirty="0"/>
              <a:t>EAB Chart Templates Populate Dark to Light </a:t>
            </a:r>
            <a:r>
              <a:rPr lang="en-US" sz="1000" b="0" dirty="0"/>
              <a:t>(see call to action for more info)</a:t>
            </a:r>
            <a:endParaRPr lang="en-US" sz="1000" b="1" dirty="0"/>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2779797" y="1174825"/>
            <a:ext cx="1474434" cy="756617"/>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900" dirty="0"/>
              <a:t>Only use 7 main colors (in green boxes)</a:t>
            </a:r>
          </a:p>
          <a:p>
            <a:pPr marL="114300" indent="-114300">
              <a:spcBef>
                <a:spcPts val="500"/>
              </a:spcBef>
              <a:buFont typeface="Arial" panose="020B0604020202020204" pitchFamily="34" charset="0"/>
              <a:buChar char="•"/>
              <a:tabLst/>
            </a:pPr>
            <a:r>
              <a:rPr lang="en-US" sz="900" dirty="0"/>
              <a:t>Do not use these 3 colors; </a:t>
            </a:r>
            <a:r>
              <a:rPr lang="en-US" sz="900" b="0" i="0" dirty="0"/>
              <a:t>exception: charts (see below)</a:t>
            </a:r>
            <a:endParaRPr lang="en-US" sz="900" dirty="0"/>
          </a:p>
        </p:txBody>
      </p:sp>
      <p:grpSp>
        <p:nvGrpSpPr>
          <p:cNvPr id="55" name="Group 54">
            <a:extLst>
              <a:ext uri="{FF2B5EF4-FFF2-40B4-BE49-F238E27FC236}">
                <a16:creationId xmlns:a16="http://schemas.microsoft.com/office/drawing/2014/main" id="{437DD57D-8B55-0941-B315-5995D2A5B913}"/>
              </a:ext>
            </a:extLst>
          </p:cNvPr>
          <p:cNvGrpSpPr/>
          <p:nvPr userDrawn="1"/>
        </p:nvGrpSpPr>
        <p:grpSpPr bwMode="gray">
          <a:xfrm>
            <a:off x="276673" y="622829"/>
            <a:ext cx="300604" cy="307777"/>
            <a:chOff x="553145" y="2965876"/>
            <a:chExt cx="300604" cy="307777"/>
          </a:xfrm>
        </p:grpSpPr>
        <p:sp>
          <p:nvSpPr>
            <p:cNvPr id="56" name="Oval 55">
              <a:extLst>
                <a:ext uri="{FF2B5EF4-FFF2-40B4-BE49-F238E27FC236}">
                  <a16:creationId xmlns:a16="http://schemas.microsoft.com/office/drawing/2014/main" id="{3593260D-343E-4040-AF19-97EFE84D0A95}"/>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TextBox 56">
              <a:extLst>
                <a:ext uri="{FF2B5EF4-FFF2-40B4-BE49-F238E27FC236}">
                  <a16:creationId xmlns:a16="http://schemas.microsoft.com/office/drawing/2014/main" id="{1C04CFF4-93DA-A942-9133-552DB1B8618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58" name="Rectangle 57">
            <a:extLst>
              <a:ext uri="{FF2B5EF4-FFF2-40B4-BE49-F238E27FC236}">
                <a16:creationId xmlns:a16="http://schemas.microsoft.com/office/drawing/2014/main" id="{B2B6A2EE-5F6C-8345-8B8E-0B922DA57622}"/>
              </a:ext>
              <a:ext uri="{C183D7F6-B498-43B3-948B-1728B52AA6E4}">
                <adec:decorative xmlns:adec="http://schemas.microsoft.com/office/drawing/2017/decorative" val="1"/>
              </a:ext>
            </a:extLst>
          </p:cNvPr>
          <p:cNvSpPr/>
          <p:nvPr userDrawn="1"/>
        </p:nvSpPr>
        <p:spPr bwMode="gray">
          <a:xfrm>
            <a:off x="8481360" y="-1208793"/>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59" name="Rectangle 58">
            <a:extLst>
              <a:ext uri="{FF2B5EF4-FFF2-40B4-BE49-F238E27FC236}">
                <a16:creationId xmlns:a16="http://schemas.microsoft.com/office/drawing/2014/main" id="{2848DDDC-61D8-7B4A-93AD-B6784B435605}"/>
              </a:ext>
              <a:ext uri="{C183D7F6-B498-43B3-948B-1728B52AA6E4}">
                <adec:decorative xmlns:adec="http://schemas.microsoft.com/office/drawing/2017/decorative" val="1"/>
              </a:ext>
            </a:extLst>
          </p:cNvPr>
          <p:cNvSpPr/>
          <p:nvPr userDrawn="1"/>
        </p:nvSpPr>
        <p:spPr bwMode="gray">
          <a:xfrm>
            <a:off x="9327171" y="-1208793"/>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60" name="Rectangle 59">
            <a:extLst>
              <a:ext uri="{FF2B5EF4-FFF2-40B4-BE49-F238E27FC236}">
                <a16:creationId xmlns:a16="http://schemas.microsoft.com/office/drawing/2014/main" id="{AFFCACC8-DC64-D248-8D98-9FD92020E9A9}"/>
              </a:ext>
              <a:ext uri="{C183D7F6-B498-43B3-948B-1728B52AA6E4}">
                <adec:decorative xmlns:adec="http://schemas.microsoft.com/office/drawing/2017/decorative" val="1"/>
              </a:ext>
            </a:extLst>
          </p:cNvPr>
          <p:cNvSpPr/>
          <p:nvPr userDrawn="1"/>
        </p:nvSpPr>
        <p:spPr bwMode="gray">
          <a:xfrm>
            <a:off x="10172982" y="-1208793"/>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61" name="Rectangle 60">
            <a:extLst>
              <a:ext uri="{FF2B5EF4-FFF2-40B4-BE49-F238E27FC236}">
                <a16:creationId xmlns:a16="http://schemas.microsoft.com/office/drawing/2014/main" id="{6B01AAFA-C9F7-4C4A-A989-C0FF36970CEC}"/>
              </a:ext>
              <a:ext uri="{C183D7F6-B498-43B3-948B-1728B52AA6E4}">
                <adec:decorative xmlns:adec="http://schemas.microsoft.com/office/drawing/2017/decorative" val="1"/>
              </a:ext>
            </a:extLst>
          </p:cNvPr>
          <p:cNvSpPr/>
          <p:nvPr userDrawn="1"/>
        </p:nvSpPr>
        <p:spPr bwMode="gray">
          <a:xfrm>
            <a:off x="7635549" y="-1208793"/>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62" name="Rectangle 61">
            <a:extLst>
              <a:ext uri="{FF2B5EF4-FFF2-40B4-BE49-F238E27FC236}">
                <a16:creationId xmlns:a16="http://schemas.microsoft.com/office/drawing/2014/main" id="{5EE5238F-E118-D444-9633-8A74CE2C9B57}"/>
              </a:ext>
              <a:ext uri="{C183D7F6-B498-43B3-948B-1728B52AA6E4}">
                <adec:decorative xmlns:adec="http://schemas.microsoft.com/office/drawing/2017/decorative" val="1"/>
              </a:ext>
            </a:extLst>
          </p:cNvPr>
          <p:cNvSpPr/>
          <p:nvPr userDrawn="1"/>
        </p:nvSpPr>
        <p:spPr bwMode="gray">
          <a:xfrm>
            <a:off x="6771156" y="-1208793"/>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64" name="Chart 63">
            <a:extLst>
              <a:ext uri="{FF2B5EF4-FFF2-40B4-BE49-F238E27FC236}">
                <a16:creationId xmlns:a16="http://schemas.microsoft.com/office/drawing/2014/main" id="{0DBD1674-B662-B242-935D-885AF0C73F8F}"/>
              </a:ext>
            </a:extLst>
          </p:cNvPr>
          <p:cNvGraphicFramePr/>
          <p:nvPr userDrawn="1">
            <p:extLst>
              <p:ext uri="{D42A27DB-BD31-4B8C-83A1-F6EECF244321}">
                <p14:modId xmlns:p14="http://schemas.microsoft.com/office/powerpoint/2010/main" val="2240452265"/>
              </p:ext>
            </p:extLst>
          </p:nvPr>
        </p:nvGraphicFramePr>
        <p:xfrm>
          <a:off x="3339053" y="2789560"/>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Placeholder 1">
            <a:extLst>
              <a:ext uri="{FF2B5EF4-FFF2-40B4-BE49-F238E27FC236}">
                <a16:creationId xmlns:a16="http://schemas.microsoft.com/office/drawing/2014/main" id="{979520A7-0732-4A47-A151-7085EC4B9811}"/>
              </a:ext>
              <a:ext uri="{C183D7F6-B498-43B3-948B-1728B52AA6E4}">
                <adec:decorative xmlns:adec="http://schemas.microsoft.com/office/drawing/2017/decorative" val="0"/>
              </a:ext>
            </a:extLst>
          </p:cNvPr>
          <p:cNvSpPr txBox="1">
            <a:spLocks/>
          </p:cNvSpPr>
          <p:nvPr userDrawn="1"/>
        </p:nvSpPr>
        <p:spPr bwMode="gray">
          <a:xfrm>
            <a:off x="3665405" y="3255093"/>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66" name="TextBox 65">
            <a:extLst>
              <a:ext uri="{FF2B5EF4-FFF2-40B4-BE49-F238E27FC236}">
                <a16:creationId xmlns:a16="http://schemas.microsoft.com/office/drawing/2014/main" id="{ADD4BF7E-0D73-334D-8B83-84F7756D57BF}"/>
              </a:ext>
              <a:ext uri="{C183D7F6-B498-43B3-948B-1728B52AA6E4}">
                <adec:decorative xmlns:adec="http://schemas.microsoft.com/office/drawing/2017/decorative" val="1"/>
              </a:ext>
            </a:extLst>
          </p:cNvPr>
          <p:cNvSpPr txBox="1"/>
          <p:nvPr userDrawn="1"/>
        </p:nvSpPr>
        <p:spPr bwMode="gray">
          <a:xfrm>
            <a:off x="3634901" y="3555001"/>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2090563106"/>
              </p:ext>
            </p:extLst>
          </p:nvPr>
        </p:nvGraphicFramePr>
        <p:xfrm>
          <a:off x="604257" y="2731741"/>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a:extLst>
              <a:ext uri="{FF2B5EF4-FFF2-40B4-BE49-F238E27FC236}">
                <a16:creationId xmlns:a16="http://schemas.microsoft.com/office/drawing/2014/main" id="{CEF7F41F-A899-BB4E-94D6-714B45740B44}"/>
              </a:ext>
            </a:extLst>
          </p:cNvPr>
          <p:cNvSpPr txBox="1"/>
          <p:nvPr userDrawn="1"/>
        </p:nvSpPr>
        <p:spPr bwMode="gray">
          <a:xfrm>
            <a:off x="3142959" y="2798653"/>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69" name="Chart 68">
            <a:extLst>
              <a:ext uri="{FF2B5EF4-FFF2-40B4-BE49-F238E27FC236}">
                <a16:creationId xmlns:a16="http://schemas.microsoft.com/office/drawing/2014/main" id="{50678E99-4969-B646-A974-327A9B383BBD}"/>
              </a:ext>
            </a:extLst>
          </p:cNvPr>
          <p:cNvGraphicFramePr/>
          <p:nvPr userDrawn="1">
            <p:extLst>
              <p:ext uri="{D42A27DB-BD31-4B8C-83A1-F6EECF244321}">
                <p14:modId xmlns:p14="http://schemas.microsoft.com/office/powerpoint/2010/main" val="2466607550"/>
              </p:ext>
            </p:extLst>
          </p:nvPr>
        </p:nvGraphicFramePr>
        <p:xfrm>
          <a:off x="4997960" y="2775384"/>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8F866375-8EB5-D24A-898D-EC6CFD3390A7}"/>
              </a:ext>
            </a:extLst>
          </p:cNvPr>
          <p:cNvSpPr txBox="1"/>
          <p:nvPr userDrawn="1"/>
        </p:nvSpPr>
        <p:spPr bwMode="gray">
          <a:xfrm>
            <a:off x="4699935" y="2784477"/>
            <a:ext cx="1828800" cy="153888"/>
          </a:xfrm>
          <a:prstGeom prst="rect">
            <a:avLst/>
          </a:prstGeom>
          <a:noFill/>
        </p:spPr>
        <p:txBody>
          <a:bodyPr wrap="square" lIns="0" tIns="0" rIns="0" bIns="0" rtlCol="0">
            <a:spAutoFit/>
          </a:bodyPr>
          <a:lstStyle/>
          <a:p>
            <a:pPr algn="ctr"/>
            <a:r>
              <a:rPr lang="en-US" sz="1000" b="1" dirty="0"/>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726632" y="2753601"/>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12" name="Group 11">
            <a:extLst>
              <a:ext uri="{FF2B5EF4-FFF2-40B4-BE49-F238E27FC236}">
                <a16:creationId xmlns:a16="http://schemas.microsoft.com/office/drawing/2014/main" id="{F2AEE0DF-FBBC-2648-BB7D-5EB6DB3BE691}"/>
              </a:ext>
            </a:extLst>
          </p:cNvPr>
          <p:cNvGrpSpPr/>
          <p:nvPr userDrawn="1"/>
        </p:nvGrpSpPr>
        <p:grpSpPr>
          <a:xfrm>
            <a:off x="712017" y="946056"/>
            <a:ext cx="1946124" cy="1216144"/>
            <a:chOff x="712016" y="1045288"/>
            <a:chExt cx="2168345"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27909"/>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75277"/>
                  <a:ext cx="0" cy="532755"/>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6"/>
              <a:ext cx="1141895" cy="10304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4220886"/>
            <a:ext cx="6400800" cy="579714"/>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000" b="0" dirty="0">
                <a:solidFill>
                  <a:schemeClr val="bg1"/>
                </a:solidFill>
              </a:rPr>
              <a:t>Directions to install EAB chart templates and convert old files into the new </a:t>
            </a:r>
            <a:br>
              <a:rPr lang="en-US" sz="1000" b="0" dirty="0">
                <a:solidFill>
                  <a:schemeClr val="bg1"/>
                </a:solidFill>
              </a:rPr>
            </a:br>
            <a:r>
              <a:rPr lang="en-US" sz="1000" b="0" dirty="0">
                <a:solidFill>
                  <a:schemeClr val="bg1"/>
                </a:solidFill>
              </a:rPr>
              <a:t>templates are in the PDF here: </a:t>
            </a:r>
            <a:r>
              <a:rPr lang="en-US" sz="1000" b="0" u="sng" dirty="0">
                <a:solidFill>
                  <a:schemeClr val="bg1"/>
                </a:solidFill>
              </a:rPr>
              <a:t>https://</a:t>
            </a:r>
            <a:r>
              <a:rPr lang="en-US" sz="1000" b="0" u="sng" dirty="0" err="1">
                <a:solidFill>
                  <a:schemeClr val="bg1"/>
                </a:solidFill>
              </a:rPr>
              <a:t>eab.box.com</a:t>
            </a:r>
            <a:r>
              <a:rPr lang="en-US" sz="1000" b="0" u="sng" dirty="0">
                <a:solidFill>
                  <a:schemeClr val="bg1"/>
                </a:solidFill>
              </a:rPr>
              <a:t>/v/EAB-Templates.</a:t>
            </a:r>
          </a:p>
        </p:txBody>
      </p:sp>
      <p:sp>
        <p:nvSpPr>
          <p:cNvPr id="3" name="Triangle 2">
            <a:extLst>
              <a:ext uri="{FF2B5EF4-FFF2-40B4-BE49-F238E27FC236}">
                <a16:creationId xmlns:a16="http://schemas.microsoft.com/office/drawing/2014/main" id="{638817FD-7E16-AC41-91C0-0B73D796B86D}"/>
              </a:ext>
            </a:extLst>
          </p:cNvPr>
          <p:cNvSpPr/>
          <p:nvPr userDrawn="1"/>
        </p:nvSpPr>
        <p:spPr bwMode="gray">
          <a:xfrm rot="5400000">
            <a:off x="608552" y="4357047"/>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a:extLst>
              <a:ext uri="{FF2B5EF4-FFF2-40B4-BE49-F238E27FC236}">
                <a16:creationId xmlns:a16="http://schemas.microsoft.com/office/drawing/2014/main" id="{D1C8130E-95F0-4441-8A5D-3F448DE96FCE}"/>
              </a:ext>
            </a:extLst>
          </p:cNvPr>
          <p:cNvSpPr txBox="1"/>
          <p:nvPr userDrawn="1"/>
        </p:nvSpPr>
        <p:spPr bwMode="gray">
          <a:xfrm>
            <a:off x="4644332" y="1174207"/>
            <a:ext cx="1386953" cy="820738"/>
          </a:xfrm>
          <a:prstGeom prst="rect">
            <a:avLst/>
          </a:prstGeom>
          <a:noFill/>
        </p:spPr>
        <p:txBody>
          <a:bodyPr vert="horz" wrap="square" lIns="0" tIns="0" rIns="0" bIns="0" rtlCol="0">
            <a:spAutoFit/>
          </a:bodyPr>
          <a:lstStyle/>
          <a:p>
            <a:pPr>
              <a:spcBef>
                <a:spcPts val="500"/>
              </a:spcBef>
            </a:pPr>
            <a:r>
              <a:rPr lang="en-US" sz="900" b="1" dirty="0"/>
              <a:t>Text Colors</a:t>
            </a:r>
          </a:p>
          <a:p>
            <a:pPr marL="114300" indent="-114300">
              <a:spcBef>
                <a:spcPts val="500"/>
              </a:spcBef>
              <a:buFont typeface="Arial" panose="020B0604020202020204" pitchFamily="34" charset="0"/>
              <a:buChar char="•"/>
              <a:tabLst/>
            </a:pPr>
            <a:r>
              <a:rPr lang="en-US" sz="900" b="1" dirty="0"/>
              <a:t>ALL </a:t>
            </a:r>
            <a:r>
              <a:rPr lang="en-US" sz="900" dirty="0"/>
              <a:t>text is dark gray</a:t>
            </a:r>
          </a:p>
          <a:p>
            <a:pPr marL="114300" indent="-114300">
              <a:spcBef>
                <a:spcPts val="500"/>
              </a:spcBef>
              <a:buFont typeface="Arial" panose="020B0604020202020204" pitchFamily="34" charset="0"/>
              <a:buChar char="•"/>
              <a:tabLst/>
            </a:pPr>
            <a:r>
              <a:rPr lang="en-US" sz="900" b="1" dirty="0"/>
              <a:t>Exception: </a:t>
            </a:r>
            <a:r>
              <a:rPr lang="en-US" sz="900" dirty="0"/>
              <a:t>large data numbers are orange or blue</a:t>
            </a:r>
          </a:p>
        </p:txBody>
      </p:sp>
    </p:spTree>
    <p:custDataLst>
      <p:tags r:id="rId1"/>
    </p:custDataLst>
    <p:extLst>
      <p:ext uri="{BB962C8B-B14F-4D97-AF65-F5344CB8AC3E}">
        <p14:creationId xmlns:p14="http://schemas.microsoft.com/office/powerpoint/2010/main" val="481710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Goes Here</a:t>
            </a:r>
          </a:p>
        </p:txBody>
      </p:sp>
    </p:spTree>
    <p:custDataLst>
      <p:tags r:id="rId1"/>
    </p:custDataLst>
    <p:extLst>
      <p:ext uri="{BB962C8B-B14F-4D97-AF65-F5344CB8AC3E}">
        <p14:creationId xmlns:p14="http://schemas.microsoft.com/office/powerpoint/2010/main" val="2242710384"/>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8,000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2,100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9.5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294189830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8,000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2,100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9.5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25712233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34" name="Template edition"/>
          <p:cNvSpPr/>
          <p:nvPr userDrawn="1"/>
        </p:nvSpPr>
        <p:spPr bwMode="gray">
          <a:xfrm>
            <a:off x="0" y="-1"/>
            <a:ext cx="6400800" cy="4778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EAB Color and </a:t>
            </a:r>
            <a:r>
              <a:rPr lang="en-US" sz="1400" b="1" baseline="0" dirty="0">
                <a:solidFill>
                  <a:schemeClr val="bg1"/>
                </a:solidFill>
              </a:rPr>
              <a:t>Branding Guidelines</a:t>
            </a:r>
            <a:endParaRPr lang="en-US" sz="1400" b="1" dirty="0">
              <a:solidFill>
                <a:schemeClr val="bg1"/>
              </a:solidFill>
            </a:endParaRPr>
          </a:p>
        </p:txBody>
      </p: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677291" y="699773"/>
            <a:ext cx="2414245" cy="153888"/>
          </a:xfrm>
          <a:prstGeom prst="rect">
            <a:avLst/>
          </a:prstGeom>
          <a:noFill/>
        </p:spPr>
        <p:txBody>
          <a:bodyPr vert="horz" wrap="square" lIns="0" tIns="0" rIns="0" bIns="0" rtlCol="0">
            <a:spAutoFit/>
          </a:bodyPr>
          <a:lstStyle/>
          <a:p>
            <a:pPr>
              <a:spcBef>
                <a:spcPts val="500"/>
              </a:spcBef>
            </a:pPr>
            <a:r>
              <a:rPr lang="en-US" sz="1000" b="1" dirty="0"/>
              <a:t>Color Usage</a:t>
            </a:r>
          </a:p>
        </p:txBody>
      </p:sp>
      <p:grpSp>
        <p:nvGrpSpPr>
          <p:cNvPr id="35" name="Group 34">
            <a:extLst>
              <a:ext uri="{FF2B5EF4-FFF2-40B4-BE49-F238E27FC236}">
                <a16:creationId xmlns:a16="http://schemas.microsoft.com/office/drawing/2014/main" id="{B513D5A8-E466-9841-84D3-328ED923472D}"/>
              </a:ext>
            </a:extLst>
          </p:cNvPr>
          <p:cNvGrpSpPr/>
          <p:nvPr userDrawn="1"/>
        </p:nvGrpSpPr>
        <p:grpSpPr bwMode="gray">
          <a:xfrm>
            <a:off x="276673" y="2377590"/>
            <a:ext cx="300604" cy="307777"/>
            <a:chOff x="553145" y="2965876"/>
            <a:chExt cx="300604" cy="307777"/>
          </a:xfrm>
        </p:grpSpPr>
        <p:sp>
          <p:nvSpPr>
            <p:cNvPr id="38" name="Oval 37">
              <a:extLst>
                <a:ext uri="{FF2B5EF4-FFF2-40B4-BE49-F238E27FC236}">
                  <a16:creationId xmlns:a16="http://schemas.microsoft.com/office/drawing/2014/main" id="{E85ED91A-AA14-F84D-A67E-59B97F06EC98}"/>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TextBox 36">
              <a:extLst>
                <a:ext uri="{FF2B5EF4-FFF2-40B4-BE49-F238E27FC236}">
                  <a16:creationId xmlns:a16="http://schemas.microsoft.com/office/drawing/2014/main" id="{7A80FFC2-33A3-444B-B5A0-DAE150414B56}"/>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677291" y="2454534"/>
            <a:ext cx="5353994" cy="153888"/>
          </a:xfrm>
          <a:prstGeom prst="rect">
            <a:avLst/>
          </a:prstGeom>
          <a:noFill/>
        </p:spPr>
        <p:txBody>
          <a:bodyPr vert="horz" wrap="square" lIns="0" tIns="0" rIns="0" bIns="0" rtlCol="0">
            <a:spAutoFit/>
          </a:bodyPr>
          <a:lstStyle/>
          <a:p>
            <a:pPr>
              <a:spcBef>
                <a:spcPts val="500"/>
              </a:spcBef>
            </a:pPr>
            <a:r>
              <a:rPr lang="en-US" sz="1000" b="1" dirty="0"/>
              <a:t>EAB Chart Templates Populate Dark to Light </a:t>
            </a:r>
            <a:r>
              <a:rPr lang="en-US" sz="1000" b="0" dirty="0"/>
              <a:t>(see call to action for more info)</a:t>
            </a:r>
            <a:endParaRPr lang="en-US" sz="1000" b="1" dirty="0"/>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2743461" y="1174825"/>
            <a:ext cx="1474434" cy="75661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sz="900" dirty="0"/>
              <a:t>Only use 7 main colors (outlined in green)</a:t>
            </a:r>
          </a:p>
          <a:p>
            <a:pPr marL="0" indent="0">
              <a:spcBef>
                <a:spcPts val="500"/>
              </a:spcBef>
              <a:buFont typeface="Arial" panose="020B0604020202020204" pitchFamily="34" charset="0"/>
              <a:buNone/>
              <a:tabLst/>
            </a:pPr>
            <a:r>
              <a:rPr lang="en-US" sz="900" dirty="0"/>
              <a:t>Do not use these 3 colors; </a:t>
            </a:r>
            <a:r>
              <a:rPr lang="en-US" sz="900" b="0" i="0" dirty="0"/>
              <a:t>exception: charts (see below)</a:t>
            </a:r>
            <a:endParaRPr lang="en-US" sz="900" dirty="0"/>
          </a:p>
        </p:txBody>
      </p:sp>
      <p:grpSp>
        <p:nvGrpSpPr>
          <p:cNvPr id="55" name="Group 54">
            <a:extLst>
              <a:ext uri="{FF2B5EF4-FFF2-40B4-BE49-F238E27FC236}">
                <a16:creationId xmlns:a16="http://schemas.microsoft.com/office/drawing/2014/main" id="{437DD57D-8B55-0941-B315-5995D2A5B913}"/>
              </a:ext>
            </a:extLst>
          </p:cNvPr>
          <p:cNvGrpSpPr/>
          <p:nvPr userDrawn="1"/>
        </p:nvGrpSpPr>
        <p:grpSpPr bwMode="gray">
          <a:xfrm>
            <a:off x="276673" y="622829"/>
            <a:ext cx="300604" cy="307777"/>
            <a:chOff x="553145" y="2965876"/>
            <a:chExt cx="300604" cy="307777"/>
          </a:xfrm>
        </p:grpSpPr>
        <p:sp>
          <p:nvSpPr>
            <p:cNvPr id="56" name="Oval 55">
              <a:extLst>
                <a:ext uri="{FF2B5EF4-FFF2-40B4-BE49-F238E27FC236}">
                  <a16:creationId xmlns:a16="http://schemas.microsoft.com/office/drawing/2014/main" id="{3593260D-343E-4040-AF19-97EFE84D0A95}"/>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TextBox 56">
              <a:extLst>
                <a:ext uri="{FF2B5EF4-FFF2-40B4-BE49-F238E27FC236}">
                  <a16:creationId xmlns:a16="http://schemas.microsoft.com/office/drawing/2014/main" id="{1C04CFF4-93DA-A942-9133-552DB1B8618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58" name="Rectangle 57">
            <a:extLst>
              <a:ext uri="{FF2B5EF4-FFF2-40B4-BE49-F238E27FC236}">
                <a16:creationId xmlns:a16="http://schemas.microsoft.com/office/drawing/2014/main" id="{B2B6A2EE-5F6C-8345-8B8E-0B922DA57622}"/>
              </a:ext>
              <a:ext uri="{C183D7F6-B498-43B3-948B-1728B52AA6E4}">
                <adec:decorative xmlns:adec="http://schemas.microsoft.com/office/drawing/2017/decorative" val="1"/>
              </a:ext>
            </a:extLst>
          </p:cNvPr>
          <p:cNvSpPr/>
          <p:nvPr userDrawn="1"/>
        </p:nvSpPr>
        <p:spPr bwMode="gray">
          <a:xfrm>
            <a:off x="8481360" y="-1208793"/>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59" name="Rectangle 58">
            <a:extLst>
              <a:ext uri="{FF2B5EF4-FFF2-40B4-BE49-F238E27FC236}">
                <a16:creationId xmlns:a16="http://schemas.microsoft.com/office/drawing/2014/main" id="{2848DDDC-61D8-7B4A-93AD-B6784B435605}"/>
              </a:ext>
              <a:ext uri="{C183D7F6-B498-43B3-948B-1728B52AA6E4}">
                <adec:decorative xmlns:adec="http://schemas.microsoft.com/office/drawing/2017/decorative" val="1"/>
              </a:ext>
            </a:extLst>
          </p:cNvPr>
          <p:cNvSpPr/>
          <p:nvPr userDrawn="1"/>
        </p:nvSpPr>
        <p:spPr bwMode="gray">
          <a:xfrm>
            <a:off x="9327171" y="-1208793"/>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60" name="Rectangle 59">
            <a:extLst>
              <a:ext uri="{FF2B5EF4-FFF2-40B4-BE49-F238E27FC236}">
                <a16:creationId xmlns:a16="http://schemas.microsoft.com/office/drawing/2014/main" id="{AFFCACC8-DC64-D248-8D98-9FD92020E9A9}"/>
              </a:ext>
              <a:ext uri="{C183D7F6-B498-43B3-948B-1728B52AA6E4}">
                <adec:decorative xmlns:adec="http://schemas.microsoft.com/office/drawing/2017/decorative" val="1"/>
              </a:ext>
            </a:extLst>
          </p:cNvPr>
          <p:cNvSpPr/>
          <p:nvPr userDrawn="1"/>
        </p:nvSpPr>
        <p:spPr bwMode="gray">
          <a:xfrm>
            <a:off x="10172982" y="-1208793"/>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61" name="Rectangle 60">
            <a:extLst>
              <a:ext uri="{FF2B5EF4-FFF2-40B4-BE49-F238E27FC236}">
                <a16:creationId xmlns:a16="http://schemas.microsoft.com/office/drawing/2014/main" id="{6B01AAFA-C9F7-4C4A-A989-C0FF36970CEC}"/>
              </a:ext>
              <a:ext uri="{C183D7F6-B498-43B3-948B-1728B52AA6E4}">
                <adec:decorative xmlns:adec="http://schemas.microsoft.com/office/drawing/2017/decorative" val="1"/>
              </a:ext>
            </a:extLst>
          </p:cNvPr>
          <p:cNvSpPr/>
          <p:nvPr userDrawn="1"/>
        </p:nvSpPr>
        <p:spPr bwMode="gray">
          <a:xfrm>
            <a:off x="7635549" y="-1208793"/>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62" name="Rectangle 61">
            <a:extLst>
              <a:ext uri="{FF2B5EF4-FFF2-40B4-BE49-F238E27FC236}">
                <a16:creationId xmlns:a16="http://schemas.microsoft.com/office/drawing/2014/main" id="{5EE5238F-E118-D444-9633-8A74CE2C9B57}"/>
              </a:ext>
              <a:ext uri="{C183D7F6-B498-43B3-948B-1728B52AA6E4}">
                <adec:decorative xmlns:adec="http://schemas.microsoft.com/office/drawing/2017/decorative" val="1"/>
              </a:ext>
            </a:extLst>
          </p:cNvPr>
          <p:cNvSpPr/>
          <p:nvPr userDrawn="1"/>
        </p:nvSpPr>
        <p:spPr bwMode="gray">
          <a:xfrm>
            <a:off x="6771156" y="-1208793"/>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64" name="Chart 63">
            <a:extLst>
              <a:ext uri="{FF2B5EF4-FFF2-40B4-BE49-F238E27FC236}">
                <a16:creationId xmlns:a16="http://schemas.microsoft.com/office/drawing/2014/main" id="{0DBD1674-B662-B242-935D-885AF0C73F8F}"/>
              </a:ext>
            </a:extLst>
          </p:cNvPr>
          <p:cNvGraphicFramePr/>
          <p:nvPr userDrawn="1">
            <p:extLst>
              <p:ext uri="{D42A27DB-BD31-4B8C-83A1-F6EECF244321}">
                <p14:modId xmlns:p14="http://schemas.microsoft.com/office/powerpoint/2010/main" val="2240452265"/>
              </p:ext>
            </p:extLst>
          </p:nvPr>
        </p:nvGraphicFramePr>
        <p:xfrm>
          <a:off x="3339053" y="2789560"/>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Placeholder 1">
            <a:extLst>
              <a:ext uri="{FF2B5EF4-FFF2-40B4-BE49-F238E27FC236}">
                <a16:creationId xmlns:a16="http://schemas.microsoft.com/office/drawing/2014/main" id="{979520A7-0732-4A47-A151-7085EC4B9811}"/>
              </a:ext>
              <a:ext uri="{C183D7F6-B498-43B3-948B-1728B52AA6E4}">
                <adec:decorative xmlns:adec="http://schemas.microsoft.com/office/drawing/2017/decorative" val="0"/>
              </a:ext>
            </a:extLst>
          </p:cNvPr>
          <p:cNvSpPr txBox="1">
            <a:spLocks/>
          </p:cNvSpPr>
          <p:nvPr userDrawn="1"/>
        </p:nvSpPr>
        <p:spPr bwMode="gray">
          <a:xfrm>
            <a:off x="3665405" y="3255093"/>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66" name="TextBox 65">
            <a:extLst>
              <a:ext uri="{FF2B5EF4-FFF2-40B4-BE49-F238E27FC236}">
                <a16:creationId xmlns:a16="http://schemas.microsoft.com/office/drawing/2014/main" id="{ADD4BF7E-0D73-334D-8B83-84F7756D57BF}"/>
              </a:ext>
              <a:ext uri="{C183D7F6-B498-43B3-948B-1728B52AA6E4}">
                <adec:decorative xmlns:adec="http://schemas.microsoft.com/office/drawing/2017/decorative" val="1"/>
              </a:ext>
            </a:extLst>
          </p:cNvPr>
          <p:cNvSpPr txBox="1"/>
          <p:nvPr userDrawn="1"/>
        </p:nvSpPr>
        <p:spPr bwMode="gray">
          <a:xfrm>
            <a:off x="3634901" y="3555001"/>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2090563106"/>
              </p:ext>
            </p:extLst>
          </p:nvPr>
        </p:nvGraphicFramePr>
        <p:xfrm>
          <a:off x="604257" y="2731741"/>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a:extLst>
              <a:ext uri="{FF2B5EF4-FFF2-40B4-BE49-F238E27FC236}">
                <a16:creationId xmlns:a16="http://schemas.microsoft.com/office/drawing/2014/main" id="{CEF7F41F-A899-BB4E-94D6-714B45740B44}"/>
              </a:ext>
            </a:extLst>
          </p:cNvPr>
          <p:cNvSpPr txBox="1"/>
          <p:nvPr userDrawn="1"/>
        </p:nvSpPr>
        <p:spPr bwMode="gray">
          <a:xfrm>
            <a:off x="3142959" y="2798653"/>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69" name="Chart 68">
            <a:extLst>
              <a:ext uri="{FF2B5EF4-FFF2-40B4-BE49-F238E27FC236}">
                <a16:creationId xmlns:a16="http://schemas.microsoft.com/office/drawing/2014/main" id="{50678E99-4969-B646-A974-327A9B383BBD}"/>
              </a:ext>
            </a:extLst>
          </p:cNvPr>
          <p:cNvGraphicFramePr/>
          <p:nvPr userDrawn="1">
            <p:extLst>
              <p:ext uri="{D42A27DB-BD31-4B8C-83A1-F6EECF244321}">
                <p14:modId xmlns:p14="http://schemas.microsoft.com/office/powerpoint/2010/main" val="2466607550"/>
              </p:ext>
            </p:extLst>
          </p:nvPr>
        </p:nvGraphicFramePr>
        <p:xfrm>
          <a:off x="4997960" y="2775384"/>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8F866375-8EB5-D24A-898D-EC6CFD3390A7}"/>
              </a:ext>
            </a:extLst>
          </p:cNvPr>
          <p:cNvSpPr txBox="1"/>
          <p:nvPr userDrawn="1"/>
        </p:nvSpPr>
        <p:spPr bwMode="gray">
          <a:xfrm>
            <a:off x="4699935" y="2784477"/>
            <a:ext cx="1828800" cy="153888"/>
          </a:xfrm>
          <a:prstGeom prst="rect">
            <a:avLst/>
          </a:prstGeom>
          <a:noFill/>
        </p:spPr>
        <p:txBody>
          <a:bodyPr wrap="square" lIns="0" tIns="0" rIns="0" bIns="0" rtlCol="0">
            <a:spAutoFit/>
          </a:bodyPr>
          <a:lstStyle/>
          <a:p>
            <a:pPr algn="ctr"/>
            <a:r>
              <a:rPr lang="en-US" sz="1000" b="1" dirty="0"/>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726632" y="2753601"/>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12" name="Group 11">
            <a:extLst>
              <a:ext uri="{FF2B5EF4-FFF2-40B4-BE49-F238E27FC236}">
                <a16:creationId xmlns:a16="http://schemas.microsoft.com/office/drawing/2014/main" id="{F2AEE0DF-FBBC-2648-BB7D-5EB6DB3BE691}"/>
              </a:ext>
            </a:extLst>
          </p:cNvPr>
          <p:cNvGrpSpPr/>
          <p:nvPr userDrawn="1"/>
        </p:nvGrpSpPr>
        <p:grpSpPr>
          <a:xfrm>
            <a:off x="712017" y="946056"/>
            <a:ext cx="1946124" cy="1216144"/>
            <a:chOff x="712016" y="1045288"/>
            <a:chExt cx="2168345"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27909"/>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75277"/>
                  <a:ext cx="0" cy="532755"/>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4"/>
              <a:ext cx="1141895" cy="264891"/>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4220886"/>
            <a:ext cx="6400800" cy="579714"/>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000" b="0" dirty="0">
                <a:solidFill>
                  <a:schemeClr val="bg1"/>
                </a:solidFill>
              </a:rPr>
              <a:t>Directions to install EAB chart templates and convert old files into the new </a:t>
            </a:r>
            <a:br>
              <a:rPr lang="en-US" sz="1000" b="0" dirty="0">
                <a:solidFill>
                  <a:schemeClr val="bg1"/>
                </a:solidFill>
              </a:rPr>
            </a:br>
            <a:r>
              <a:rPr lang="en-US" sz="1000" b="0" dirty="0">
                <a:solidFill>
                  <a:schemeClr val="bg1"/>
                </a:solidFill>
              </a:rPr>
              <a:t>templates are in the PDF here: </a:t>
            </a:r>
            <a:r>
              <a:rPr lang="en-US" sz="1000" b="0" u="sng" dirty="0">
                <a:solidFill>
                  <a:schemeClr val="bg1"/>
                </a:solidFill>
              </a:rPr>
              <a:t>https://</a:t>
            </a:r>
            <a:r>
              <a:rPr lang="en-US" sz="1000" b="0" u="sng" dirty="0" err="1">
                <a:solidFill>
                  <a:schemeClr val="bg1"/>
                </a:solidFill>
              </a:rPr>
              <a:t>eab.box.com</a:t>
            </a:r>
            <a:r>
              <a:rPr lang="en-US" sz="1000" b="0" u="sng" dirty="0">
                <a:solidFill>
                  <a:schemeClr val="bg1"/>
                </a:solidFill>
              </a:rPr>
              <a:t>/v/EAB-Templates.</a:t>
            </a:r>
          </a:p>
        </p:txBody>
      </p:sp>
      <p:sp>
        <p:nvSpPr>
          <p:cNvPr id="3" name="Triangle 2">
            <a:extLst>
              <a:ext uri="{FF2B5EF4-FFF2-40B4-BE49-F238E27FC236}">
                <a16:creationId xmlns:a16="http://schemas.microsoft.com/office/drawing/2014/main" id="{638817FD-7E16-AC41-91C0-0B73D796B86D}"/>
              </a:ext>
            </a:extLst>
          </p:cNvPr>
          <p:cNvSpPr/>
          <p:nvPr userDrawn="1"/>
        </p:nvSpPr>
        <p:spPr bwMode="gray">
          <a:xfrm rot="5400000">
            <a:off x="608552" y="4357047"/>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a:extLst>
              <a:ext uri="{FF2B5EF4-FFF2-40B4-BE49-F238E27FC236}">
                <a16:creationId xmlns:a16="http://schemas.microsoft.com/office/drawing/2014/main" id="{D1C8130E-95F0-4441-8A5D-3F448DE96FCE}"/>
              </a:ext>
            </a:extLst>
          </p:cNvPr>
          <p:cNvSpPr txBox="1"/>
          <p:nvPr userDrawn="1"/>
        </p:nvSpPr>
        <p:spPr bwMode="gray">
          <a:xfrm>
            <a:off x="4644332" y="1174207"/>
            <a:ext cx="1386953" cy="820738"/>
          </a:xfrm>
          <a:prstGeom prst="rect">
            <a:avLst/>
          </a:prstGeom>
          <a:noFill/>
        </p:spPr>
        <p:txBody>
          <a:bodyPr vert="horz" wrap="square" lIns="0" tIns="0" rIns="0" bIns="0" rtlCol="0">
            <a:spAutoFit/>
          </a:bodyPr>
          <a:lstStyle/>
          <a:p>
            <a:pPr>
              <a:spcBef>
                <a:spcPts val="500"/>
              </a:spcBef>
            </a:pPr>
            <a:r>
              <a:rPr lang="en-US" sz="900" b="1" dirty="0"/>
              <a:t>Text Colors</a:t>
            </a:r>
          </a:p>
          <a:p>
            <a:pPr marL="114300" indent="-114300">
              <a:spcBef>
                <a:spcPts val="500"/>
              </a:spcBef>
              <a:buFont typeface="Arial" panose="020B0604020202020204" pitchFamily="34" charset="0"/>
              <a:buChar char="•"/>
              <a:tabLst/>
            </a:pPr>
            <a:r>
              <a:rPr lang="en-US" sz="900" b="1" dirty="0"/>
              <a:t>ALL </a:t>
            </a:r>
            <a:r>
              <a:rPr lang="en-US" sz="900" dirty="0"/>
              <a:t>text is dark gray</a:t>
            </a:r>
          </a:p>
          <a:p>
            <a:pPr marL="114300" indent="-114300">
              <a:spcBef>
                <a:spcPts val="500"/>
              </a:spcBef>
              <a:buFont typeface="Arial" panose="020B0604020202020204" pitchFamily="34" charset="0"/>
              <a:buChar char="•"/>
              <a:tabLst/>
            </a:pPr>
            <a:r>
              <a:rPr lang="en-US" sz="900" b="1" dirty="0"/>
              <a:t>Exception: </a:t>
            </a:r>
            <a:r>
              <a:rPr lang="en-US" sz="900" dirty="0"/>
              <a:t>large data numbers are orange, blue, or teal</a:t>
            </a:r>
          </a:p>
        </p:txBody>
      </p:sp>
    </p:spTree>
    <p:custDataLst>
      <p:tags r:id="rId1"/>
    </p:custDataLst>
    <p:extLst>
      <p:ext uri="{BB962C8B-B14F-4D97-AF65-F5344CB8AC3E}">
        <p14:creationId xmlns:p14="http://schemas.microsoft.com/office/powerpoint/2010/main" val="151442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b="0" cap="all" spc="0" baseline="0" dirty="0">
                <a:solidFill>
                  <a:schemeClr val="bg1"/>
                </a:solidFill>
                <a:latin typeface="+mn-lt"/>
              </a:rPr>
              <a:t>Roadmap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944536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054270437"/>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94959935"/>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056912594"/>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3726499760"/>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214011736"/>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1416763120"/>
      </p:ext>
    </p:extLst>
  </p:cSld>
  <p:clrMapOvr>
    <a:masterClrMapping/>
  </p:clrMapOvr>
  <p:extLst>
    <p:ext uri="{DCECCB84-F9BA-43D5-87BE-67443E8EF086}">
      <p15:sldGuideLst xmlns:p15="http://schemas.microsoft.com/office/powerpoint/2012/main">
        <p15:guide id="1" pos="234">
          <p15:clr>
            <a:srgbClr val="FBAE40"/>
          </p15:clr>
        </p15:guide>
        <p15:guide id="2" orient="horz" pos="2591">
          <p15:clr>
            <a:srgbClr val="FBAE40"/>
          </p15:clr>
        </p15:guide>
        <p15:guide id="3" orient="horz" pos="273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889896546"/>
      </p:ext>
    </p:extLst>
  </p:cSld>
  <p:clrMapOvr>
    <a:masterClrMapping/>
  </p:clrMapOvr>
  <p:extLst>
    <p:ext uri="{DCECCB84-F9BA-43D5-87BE-67443E8EF086}">
      <p15:sldGuideLst xmlns:p15="http://schemas.microsoft.com/office/powerpoint/2012/main">
        <p15:guide id="1" orient="horz" pos="263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587470116"/>
      </p:ext>
    </p:extLst>
  </p:cSld>
  <p:clrMapOvr>
    <a:masterClrMapping/>
  </p:clrMapOvr>
  <p:extLst>
    <p:ext uri="{DCECCB84-F9BA-43D5-87BE-67443E8EF086}">
      <p15:sldGuideLst xmlns:p15="http://schemas.microsoft.com/office/powerpoint/2012/main">
        <p15:guide id="1" pos="432">
          <p15:clr>
            <a:srgbClr val="FBAE40"/>
          </p15:clr>
        </p15:guide>
        <p15:guide id="2" orient="horz" pos="195">
          <p15:clr>
            <a:srgbClr val="FBAE40"/>
          </p15:clr>
        </p15:guide>
        <p15:guide id="3" pos="27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6560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646FFBD-B4CC-48C8-9D4D-B341B933CAF0}"/>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Product Name Goes Here</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3137432742"/>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30438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7B1E57-E2F9-8B47-A365-9A6D077AE8FA}"/>
              </a:ext>
              <a:ext uri="{C183D7F6-B498-43B3-948B-1728B52AA6E4}">
                <adec:decorative xmlns:adec="http://schemas.microsoft.com/office/drawing/2017/decorative" val="1"/>
              </a:ext>
            </a:extLst>
          </p:cNvPr>
          <p:cNvGrpSpPr/>
          <p:nvPr userDrawn="1"/>
        </p:nvGrpSpPr>
        <p:grpSpPr>
          <a:xfrm>
            <a:off x="277814" y="3459988"/>
            <a:ext cx="5845174" cy="960120"/>
            <a:chOff x="277814" y="3459988"/>
            <a:chExt cx="5845174" cy="960120"/>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8"/>
              <a:ext cx="1239997" cy="475537"/>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277814" y="4047346"/>
              <a:ext cx="5845174" cy="372762"/>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   Chicago</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1925078"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606553"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416478"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7128"/>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a:cxnSpLocks/>
            </p:cNvCxnSpPr>
            <p:nvPr userDrawn="1"/>
          </p:nvCxnSpPr>
          <p:spPr bwMode="gray">
            <a:xfrm>
              <a:off x="4225045" y="4062317"/>
              <a:ext cx="0" cy="125936"/>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Line 3">
              <a:extLst>
                <a:ext uri="{FF2B5EF4-FFF2-40B4-BE49-F238E27FC236}">
                  <a16:creationId xmlns:a16="http://schemas.microsoft.com/office/drawing/2014/main" id="{2CFC8E89-E697-1143-896A-C65F275E1341}"/>
                </a:ext>
                <a:ext uri="{C183D7F6-B498-43B3-948B-1728B52AA6E4}">
                  <adec:decorative xmlns:adec="http://schemas.microsoft.com/office/drawing/2017/decorative" val="1"/>
                </a:ext>
              </a:extLst>
            </p:cNvPr>
            <p:cNvCxnSpPr>
              <a:cxnSpLocks/>
            </p:cNvCxnSpPr>
            <p:nvPr userDrawn="1"/>
          </p:nvCxnSpPr>
          <p:spPr bwMode="gray">
            <a:xfrm>
              <a:off x="4896991" y="4062317"/>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13064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Impact Branded">
    <p:bg bwMode="gray">
      <p:bgPr>
        <a:solidFill>
          <a:schemeClr val="accent5"/>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16C50B67-273C-48B7-A6BA-E8BA250A85FA}"/>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531293"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02416767"/>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8,000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2,100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9.5M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62" name="Text Placeholder 1">
            <a:extLst>
              <a:ext uri="{FF2B5EF4-FFF2-40B4-BE49-F238E27FC236}">
                <a16:creationId xmlns:a16="http://schemas.microsoft.com/office/drawing/2014/main" id="{E9F18274-BA99-47BA-B92D-895A423FDB64}"/>
              </a:ext>
              <a:ext uri="{C183D7F6-B498-43B3-948B-1728B52AA6E4}">
                <adec:decorative xmlns:adec="http://schemas.microsoft.com/office/drawing/2017/decorative" val="1"/>
              </a:ext>
            </a:extLst>
          </p:cNvPr>
          <p:cNvSpPr txBox="1">
            <a:spLocks/>
          </p:cNvSpPr>
          <p:nvPr userDrawn="1"/>
        </p:nvSpPr>
        <p:spPr bwMode="gray">
          <a:xfrm>
            <a:off x="6473763" y="2078244"/>
            <a:ext cx="1382195" cy="1076325"/>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B1CC2CA-B39D-4323-B515-1E1A3B09A349}"/>
              </a:ext>
              <a:ext uri="{C183D7F6-B498-43B3-948B-1728B52AA6E4}">
                <adec:decorative xmlns:adec="http://schemas.microsoft.com/office/drawing/2017/decorative" val="1"/>
              </a:ext>
            </a:extLst>
          </p:cNvPr>
          <p:cNvSpPr txBox="1"/>
          <p:nvPr userDrawn="1"/>
        </p:nvSpPr>
        <p:spPr bwMode="gray">
          <a:xfrm>
            <a:off x="6557350" y="2134257"/>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New EAB in brief one-pager coming soon!!!</a:t>
            </a:r>
          </a:p>
        </p:txBody>
      </p:sp>
      <p:sp>
        <p:nvSpPr>
          <p:cNvPr id="69" name="TextBox 68">
            <a:extLst>
              <a:ext uri="{FF2B5EF4-FFF2-40B4-BE49-F238E27FC236}">
                <a16:creationId xmlns:a16="http://schemas.microsoft.com/office/drawing/2014/main" id="{7EB0B9AE-4249-4021-994F-5F2E72C98AF7}"/>
              </a:ext>
              <a:ext uri="{C183D7F6-B498-43B3-948B-1728B52AA6E4}">
                <adec:decorative xmlns:adec="http://schemas.microsoft.com/office/drawing/2017/decorative" val="1"/>
              </a:ext>
            </a:extLst>
          </p:cNvPr>
          <p:cNvSpPr txBox="1"/>
          <p:nvPr userDrawn="1"/>
        </p:nvSpPr>
        <p:spPr bwMode="gray">
          <a:xfrm>
            <a:off x="6557350" y="2806589"/>
            <a:ext cx="1267383" cy="246221"/>
          </a:xfrm>
          <a:prstGeom prst="rect">
            <a:avLst/>
          </a:prstGeom>
          <a:noFill/>
        </p:spPr>
        <p:txBody>
          <a:bodyPr wrap="square" lIns="0" tIns="0" rIns="0" bIns="0" rtlCol="0">
            <a:spAutoFit/>
          </a:bodyPr>
          <a:lstStyle/>
          <a:p>
            <a:pPr>
              <a:spcBef>
                <a:spcPts val="500"/>
              </a:spcBef>
            </a:pPr>
            <a:r>
              <a:rPr lang="en-US" sz="800" b="1" dirty="0">
                <a:solidFill>
                  <a:schemeClr val="bg1"/>
                </a:solidFill>
                <a:latin typeface="Arial" panose="020B0604020202020204" pitchFamily="34" charset="0"/>
                <a:cs typeface="Arial" panose="020B0604020202020204" pitchFamily="34" charset="0"/>
              </a:rPr>
              <a:t>Questions: email </a:t>
            </a:r>
            <a:br>
              <a:rPr lang="en-US" sz="800" b="1" dirty="0">
                <a:solidFill>
                  <a:schemeClr val="bg1"/>
                </a:solidFill>
                <a:latin typeface="Arial" panose="020B0604020202020204" pitchFamily="34" charset="0"/>
                <a:cs typeface="Arial" panose="020B0604020202020204" pitchFamily="34" charset="0"/>
              </a:rPr>
            </a:b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936D79D5-6648-40F9-8551-F1BD4CB15949}"/>
              </a:ext>
            </a:extLst>
          </p:cNvPr>
          <p:cNvPicPr>
            <a:picLocks noChangeAspect="1"/>
          </p:cNvPicPr>
          <p:nvPr userDrawn="1"/>
        </p:nvPicPr>
        <p:blipFill>
          <a:blip r:embed="rId3"/>
          <a:stretch>
            <a:fillRect/>
          </a:stretch>
        </p:blipFill>
        <p:spPr>
          <a:xfrm>
            <a:off x="508" y="0"/>
            <a:ext cx="6399784" cy="4800600"/>
          </a:xfrm>
          <a:prstGeom prst="rect">
            <a:avLst/>
          </a:prstGeom>
        </p:spPr>
      </p:pic>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Branded">
    <p:bg bwMode="gray">
      <p:bgPr>
        <a:solidFill>
          <a:schemeClr val="accent5"/>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16C50B67-273C-48B7-A6BA-E8BA250A85FA}"/>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531293"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957556385"/>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eab.com/" TargetMode="Externa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ags" Target="../tags/tag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hyperlink" Target="https://www.eab.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17"/>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©2022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6"/>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54" r:id="rId3"/>
    <p:sldLayoutId id="2147483652" r:id="rId4"/>
    <p:sldLayoutId id="2147483657" r:id="rId5"/>
    <p:sldLayoutId id="2147483658" r:id="rId6"/>
    <p:sldLayoutId id="2147483659" r:id="rId7"/>
    <p:sldLayoutId id="2147483661" r:id="rId8"/>
    <p:sldLayoutId id="2147483677" r:id="rId9"/>
    <p:sldLayoutId id="2147483663" r:id="rId10"/>
    <p:sldLayoutId id="2147483669" r:id="rId11"/>
    <p:sldLayoutId id="2147483662" r:id="rId12"/>
    <p:sldLayoutId id="2147483670" r:id="rId13"/>
    <p:sldLayoutId id="2147483671" r:id="rId14"/>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2"/>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©2021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1"/>
    </p:custDataLst>
    <p:extLst>
      <p:ext uri="{BB962C8B-B14F-4D97-AF65-F5344CB8AC3E}">
        <p14:creationId xmlns:p14="http://schemas.microsoft.com/office/powerpoint/2010/main" val="15630550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intelligent.com/1-in-3-recent-high-school-grads-skipping-college-because-its-a-waste-of-mone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ces.ed.gov/pubs2015/2015037rev2.pdf" TargetMode="External"/><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www.intelligent.com/1-in-3-recent-high-school-grads-skipping-college-because-its-a-waste-of-money/" TargetMode="External"/><Relationship Id="rId4" Type="http://schemas.openxmlformats.org/officeDocument/2006/relationships/hyperlink" Target="https://www.wiche.edu/resources/knocking-at-the-college-door-10th-edi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bls.gov/emp/tables/education-summary.htm" TargetMode="External"/><Relationship Id="rId2" Type="http://schemas.openxmlformats.org/officeDocument/2006/relationships/hyperlink" Target="https://cew.georgetown.edu/wp-content/uploads/Americas-Divided-Recovery-web.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41.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7.wdp"/><Relationship Id="rId5" Type="http://schemas.microsoft.com/office/2007/relationships/hdphoto" Target="../media/hdphoto6.wdp"/><Relationship Id="rId4" Type="http://schemas.microsoft.com/office/2007/relationships/hdphoto" Target="../media/hdphoto5.wdp"/><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philasd.org/research/wp-content/uploads/sites/90/2021/10/2020-21-Senior-Exit-Survey-District-Level-Report-Slide-Deck-October-2021.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801E-CDAF-4EFF-9CCB-B282F46EB6F4}"/>
              </a:ext>
            </a:extLst>
          </p:cNvPr>
          <p:cNvSpPr>
            <a:spLocks noGrp="1"/>
          </p:cNvSpPr>
          <p:nvPr>
            <p:ph type="title"/>
          </p:nvPr>
        </p:nvSpPr>
        <p:spPr>
          <a:xfrm>
            <a:off x="812800" y="2203377"/>
            <a:ext cx="4714976" cy="692497"/>
          </a:xfrm>
        </p:spPr>
        <p:txBody>
          <a:bodyPr/>
          <a:lstStyle/>
          <a:p>
            <a:r>
              <a:rPr lang="en-US" dirty="0"/>
              <a:t>Pathways to </a:t>
            </a:r>
            <a:br>
              <a:rPr lang="en-US" dirty="0"/>
            </a:br>
            <a:r>
              <a:rPr lang="en-US" dirty="0"/>
              <a:t>Postsecondary Success</a:t>
            </a:r>
          </a:p>
        </p:txBody>
      </p:sp>
      <p:sp>
        <p:nvSpPr>
          <p:cNvPr id="3" name="Text Placeholder 2">
            <a:extLst>
              <a:ext uri="{FF2B5EF4-FFF2-40B4-BE49-F238E27FC236}">
                <a16:creationId xmlns:a16="http://schemas.microsoft.com/office/drawing/2014/main" id="{54AFA248-048C-46A3-8433-70192E3606F6}"/>
              </a:ext>
            </a:extLst>
          </p:cNvPr>
          <p:cNvSpPr>
            <a:spLocks noGrp="1"/>
          </p:cNvSpPr>
          <p:nvPr>
            <p:ph type="body" sz="quarter" idx="13"/>
          </p:nvPr>
        </p:nvSpPr>
        <p:spPr>
          <a:xfrm>
            <a:off x="812800" y="3020406"/>
            <a:ext cx="4389120" cy="169277"/>
          </a:xfrm>
        </p:spPr>
        <p:txBody>
          <a:bodyPr/>
          <a:lstStyle/>
          <a:p>
            <a:r>
              <a:rPr lang="en-US" dirty="0"/>
              <a:t>How EAB Can Bring Together K-12 and Higher Education</a:t>
            </a:r>
          </a:p>
        </p:txBody>
      </p:sp>
      <p:sp>
        <p:nvSpPr>
          <p:cNvPr id="4" name="Text Placeholder 3">
            <a:extLst>
              <a:ext uri="{FF2B5EF4-FFF2-40B4-BE49-F238E27FC236}">
                <a16:creationId xmlns:a16="http://schemas.microsoft.com/office/drawing/2014/main" id="{154B26D1-2D44-45D9-8628-0CCC8CCA58F2}"/>
              </a:ext>
            </a:extLst>
          </p:cNvPr>
          <p:cNvSpPr>
            <a:spLocks noGrp="1"/>
          </p:cNvSpPr>
          <p:nvPr>
            <p:ph type="body" sz="quarter" idx="14"/>
          </p:nvPr>
        </p:nvSpPr>
        <p:spPr/>
        <p:txBody>
          <a:bodyPr/>
          <a:lstStyle/>
          <a:p>
            <a:r>
              <a:rPr lang="en-US" dirty="0"/>
              <a:t>District Leadership Forum </a:t>
            </a:r>
          </a:p>
        </p:txBody>
      </p:sp>
    </p:spTree>
    <p:extLst>
      <p:ext uri="{BB962C8B-B14F-4D97-AF65-F5344CB8AC3E}">
        <p14:creationId xmlns:p14="http://schemas.microsoft.com/office/powerpoint/2010/main" val="1567899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hart 52">
            <a:extLst>
              <a:ext uri="{FF2B5EF4-FFF2-40B4-BE49-F238E27FC236}">
                <a16:creationId xmlns:a16="http://schemas.microsoft.com/office/drawing/2014/main" id="{28517CD7-60CB-4469-89C2-EF9037DD604C}"/>
              </a:ext>
            </a:extLst>
          </p:cNvPr>
          <p:cNvGraphicFramePr/>
          <p:nvPr>
            <p:extLst>
              <p:ext uri="{D42A27DB-BD31-4B8C-83A1-F6EECF244321}">
                <p14:modId xmlns:p14="http://schemas.microsoft.com/office/powerpoint/2010/main" val="2689092744"/>
              </p:ext>
            </p:extLst>
          </p:nvPr>
        </p:nvGraphicFramePr>
        <p:xfrm>
          <a:off x="1722088" y="1235390"/>
          <a:ext cx="3009964" cy="246545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E35DBF7D-A92D-45A5-B262-1B7AAE1E0749}"/>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A4E5ECCE-42BD-4BDC-A986-1DD09E106F0B}"/>
              </a:ext>
            </a:extLst>
          </p:cNvPr>
          <p:cNvSpPr>
            <a:spLocks noGrp="1"/>
          </p:cNvSpPr>
          <p:nvPr>
            <p:ph type="title"/>
          </p:nvPr>
        </p:nvSpPr>
        <p:spPr>
          <a:xfrm>
            <a:off x="280194" y="317005"/>
            <a:ext cx="6051494" cy="249299"/>
          </a:xfrm>
        </p:spPr>
        <p:txBody>
          <a:bodyPr/>
          <a:lstStyle/>
          <a:p>
            <a:r>
              <a:rPr lang="en-US" dirty="0"/>
              <a:t>Greater Inclination to Enroll than We Assume</a:t>
            </a:r>
          </a:p>
        </p:txBody>
      </p:sp>
      <p:sp>
        <p:nvSpPr>
          <p:cNvPr id="5" name="Text Placeholder 4">
            <a:extLst>
              <a:ext uri="{FF2B5EF4-FFF2-40B4-BE49-F238E27FC236}">
                <a16:creationId xmlns:a16="http://schemas.microsoft.com/office/drawing/2014/main" id="{1B84B601-B824-4278-AC70-1D0A3F89A59A}"/>
              </a:ext>
            </a:extLst>
          </p:cNvPr>
          <p:cNvSpPr>
            <a:spLocks noGrp="1"/>
          </p:cNvSpPr>
          <p:nvPr>
            <p:ph type="body" sz="quarter" idx="19"/>
          </p:nvPr>
        </p:nvSpPr>
        <p:spPr>
          <a:xfrm>
            <a:off x="-1" y="4480769"/>
            <a:ext cx="2288381" cy="153888"/>
          </a:xfrm>
        </p:spPr>
        <p:txBody>
          <a:bodyPr/>
          <a:lstStyle/>
          <a:p>
            <a:r>
              <a:rPr lang="en-US" dirty="0"/>
              <a:t>Online survey conducted by Intelligent.com of 1,250 Americans 18-24 not currently enrolled in higher education, Jan. 2022. </a:t>
            </a:r>
          </a:p>
        </p:txBody>
      </p:sp>
      <p:sp>
        <p:nvSpPr>
          <p:cNvPr id="6" name="Text Placeholder 5">
            <a:extLst>
              <a:ext uri="{FF2B5EF4-FFF2-40B4-BE49-F238E27FC236}">
                <a16:creationId xmlns:a16="http://schemas.microsoft.com/office/drawing/2014/main" id="{9C2F44C9-A314-4388-A44D-79A707BDD36F}"/>
              </a:ext>
            </a:extLst>
          </p:cNvPr>
          <p:cNvSpPr>
            <a:spLocks noGrp="1"/>
          </p:cNvSpPr>
          <p:nvPr>
            <p:ph type="body" sz="quarter" idx="18"/>
          </p:nvPr>
        </p:nvSpPr>
        <p:spPr>
          <a:xfrm>
            <a:off x="2533650" y="4600547"/>
            <a:ext cx="3867151" cy="200055"/>
          </a:xfrm>
        </p:spPr>
        <p:txBody>
          <a:bodyPr/>
          <a:lstStyle/>
          <a:p>
            <a:r>
              <a:rPr lang="en-US" dirty="0"/>
              <a:t>Source: EAB Analysis of American Community Survey Data; Intelligent.com, “1 in 3 Recent HS Grads Skipping College Because It’s a ‘Waste of Money’”, Feb. 1, 2022, </a:t>
            </a:r>
            <a:r>
              <a:rPr lang="en-US" dirty="0">
                <a:hlinkClick r:id="rId4"/>
              </a:rPr>
              <a:t>(link) </a:t>
            </a:r>
            <a:r>
              <a:rPr lang="en-US" dirty="0"/>
              <a:t>; EAB Interviews and Analysis. </a:t>
            </a:r>
          </a:p>
        </p:txBody>
      </p:sp>
      <p:sp>
        <p:nvSpPr>
          <p:cNvPr id="26" name="TextBox 25">
            <a:extLst>
              <a:ext uri="{FF2B5EF4-FFF2-40B4-BE49-F238E27FC236}">
                <a16:creationId xmlns:a16="http://schemas.microsoft.com/office/drawing/2014/main" id="{AD50EE33-2CE5-42EC-8D0D-131879771495}"/>
              </a:ext>
            </a:extLst>
          </p:cNvPr>
          <p:cNvSpPr txBox="1"/>
          <p:nvPr/>
        </p:nvSpPr>
        <p:spPr>
          <a:xfrm>
            <a:off x="266401" y="887937"/>
            <a:ext cx="5429250" cy="138499"/>
          </a:xfrm>
          <a:prstGeom prst="rect">
            <a:avLst/>
          </a:prstGeom>
          <a:noFill/>
        </p:spPr>
        <p:txBody>
          <a:bodyPr wrap="square" lIns="0" tIns="0" rIns="0" bIns="0" rtlCol="0">
            <a:spAutoFit/>
          </a:bodyPr>
          <a:lstStyle/>
          <a:p>
            <a:pPr>
              <a:spcBef>
                <a:spcPts val="500"/>
              </a:spcBef>
            </a:pPr>
            <a:r>
              <a:rPr lang="en-US" sz="900" i="1" dirty="0"/>
              <a:t>“Do You Plan to Enroll in College in the Future?” (18-24-Year-Olds Not in College), 2021</a:t>
            </a:r>
          </a:p>
        </p:txBody>
      </p:sp>
      <p:sp>
        <p:nvSpPr>
          <p:cNvPr id="29" name="TextBox 28">
            <a:extLst>
              <a:ext uri="{FF2B5EF4-FFF2-40B4-BE49-F238E27FC236}">
                <a16:creationId xmlns:a16="http://schemas.microsoft.com/office/drawing/2014/main" id="{5747818A-A655-4018-AA61-62F0A07CEAF6}"/>
              </a:ext>
            </a:extLst>
          </p:cNvPr>
          <p:cNvSpPr txBox="1"/>
          <p:nvPr/>
        </p:nvSpPr>
        <p:spPr>
          <a:xfrm>
            <a:off x="3339127" y="2086258"/>
            <a:ext cx="891982" cy="276999"/>
          </a:xfrm>
          <a:prstGeom prst="rect">
            <a:avLst/>
          </a:prstGeom>
          <a:noFill/>
        </p:spPr>
        <p:txBody>
          <a:bodyPr wrap="square" lIns="0" tIns="0" rIns="0" bIns="0" rtlCol="0">
            <a:spAutoFit/>
          </a:bodyPr>
          <a:lstStyle/>
          <a:p>
            <a:pPr>
              <a:spcBef>
                <a:spcPts val="500"/>
              </a:spcBef>
            </a:pPr>
            <a:r>
              <a:rPr lang="en-US" sz="900" dirty="0">
                <a:solidFill>
                  <a:schemeClr val="bg1"/>
                </a:solidFill>
              </a:rPr>
              <a:t>Plan to Enroll in the Future</a:t>
            </a:r>
          </a:p>
        </p:txBody>
      </p:sp>
      <p:sp>
        <p:nvSpPr>
          <p:cNvPr id="57" name="TextBox 56">
            <a:extLst>
              <a:ext uri="{FF2B5EF4-FFF2-40B4-BE49-F238E27FC236}">
                <a16:creationId xmlns:a16="http://schemas.microsoft.com/office/drawing/2014/main" id="{432B1784-F406-40FA-A306-EE881F4DE666}"/>
              </a:ext>
            </a:extLst>
          </p:cNvPr>
          <p:cNvSpPr txBox="1"/>
          <p:nvPr/>
        </p:nvSpPr>
        <p:spPr>
          <a:xfrm>
            <a:off x="2793938" y="3068833"/>
            <a:ext cx="891982" cy="138499"/>
          </a:xfrm>
          <a:prstGeom prst="rect">
            <a:avLst/>
          </a:prstGeom>
          <a:noFill/>
        </p:spPr>
        <p:txBody>
          <a:bodyPr wrap="square" lIns="0" tIns="0" rIns="0" bIns="0" rtlCol="0">
            <a:spAutoFit/>
          </a:bodyPr>
          <a:lstStyle/>
          <a:p>
            <a:pPr>
              <a:spcBef>
                <a:spcPts val="500"/>
              </a:spcBef>
            </a:pPr>
            <a:r>
              <a:rPr lang="en-US" sz="900" dirty="0">
                <a:solidFill>
                  <a:schemeClr val="bg1"/>
                </a:solidFill>
              </a:rPr>
              <a:t>Undecided</a:t>
            </a:r>
          </a:p>
        </p:txBody>
      </p:sp>
      <p:sp>
        <p:nvSpPr>
          <p:cNvPr id="93" name="TextBox 92">
            <a:extLst>
              <a:ext uri="{FF2B5EF4-FFF2-40B4-BE49-F238E27FC236}">
                <a16:creationId xmlns:a16="http://schemas.microsoft.com/office/drawing/2014/main" id="{EF3A20AC-6E13-4487-9F3A-9BA067A885BE}"/>
              </a:ext>
            </a:extLst>
          </p:cNvPr>
          <p:cNvSpPr txBox="1"/>
          <p:nvPr/>
        </p:nvSpPr>
        <p:spPr>
          <a:xfrm>
            <a:off x="2039220" y="1911541"/>
            <a:ext cx="844291" cy="307777"/>
          </a:xfrm>
          <a:prstGeom prst="rect">
            <a:avLst/>
          </a:prstGeom>
          <a:noFill/>
        </p:spPr>
        <p:txBody>
          <a:bodyPr wrap="square" lIns="0" tIns="0" rIns="0" bIns="0" rtlCol="0">
            <a:spAutoFit/>
          </a:bodyPr>
          <a:lstStyle/>
          <a:p>
            <a:pPr algn="r">
              <a:spcBef>
                <a:spcPts val="500"/>
              </a:spcBef>
            </a:pPr>
            <a:r>
              <a:rPr lang="en-US" sz="2000" dirty="0">
                <a:latin typeface="+mj-lt"/>
              </a:rPr>
              <a:t>30%</a:t>
            </a:r>
          </a:p>
        </p:txBody>
      </p:sp>
      <p:sp>
        <p:nvSpPr>
          <p:cNvPr id="94" name="TextBox 93">
            <a:extLst>
              <a:ext uri="{FF2B5EF4-FFF2-40B4-BE49-F238E27FC236}">
                <a16:creationId xmlns:a16="http://schemas.microsoft.com/office/drawing/2014/main" id="{1E53B1D6-85D9-4676-B4A4-BDD138AB5DC9}"/>
              </a:ext>
            </a:extLst>
          </p:cNvPr>
          <p:cNvSpPr txBox="1"/>
          <p:nvPr/>
        </p:nvSpPr>
        <p:spPr>
          <a:xfrm>
            <a:off x="2461366" y="2756195"/>
            <a:ext cx="844291" cy="307777"/>
          </a:xfrm>
          <a:prstGeom prst="rect">
            <a:avLst/>
          </a:prstGeom>
          <a:noFill/>
        </p:spPr>
        <p:txBody>
          <a:bodyPr wrap="square" lIns="0" tIns="0" rIns="0" bIns="0" rtlCol="0">
            <a:spAutoFit/>
          </a:bodyPr>
          <a:lstStyle/>
          <a:p>
            <a:pPr algn="r">
              <a:spcBef>
                <a:spcPts val="500"/>
              </a:spcBef>
            </a:pPr>
            <a:r>
              <a:rPr lang="en-US" sz="2000" dirty="0">
                <a:solidFill>
                  <a:schemeClr val="bg1"/>
                </a:solidFill>
                <a:latin typeface="+mj-lt"/>
              </a:rPr>
              <a:t>32%</a:t>
            </a:r>
          </a:p>
        </p:txBody>
      </p:sp>
      <p:sp>
        <p:nvSpPr>
          <p:cNvPr id="95" name="TextBox 94">
            <a:extLst>
              <a:ext uri="{FF2B5EF4-FFF2-40B4-BE49-F238E27FC236}">
                <a16:creationId xmlns:a16="http://schemas.microsoft.com/office/drawing/2014/main" id="{59D174B0-99BF-458B-AC55-49BF03206760}"/>
              </a:ext>
            </a:extLst>
          </p:cNvPr>
          <p:cNvSpPr txBox="1"/>
          <p:nvPr/>
        </p:nvSpPr>
        <p:spPr>
          <a:xfrm>
            <a:off x="3297979" y="1773620"/>
            <a:ext cx="567966" cy="307777"/>
          </a:xfrm>
          <a:prstGeom prst="rect">
            <a:avLst/>
          </a:prstGeom>
          <a:noFill/>
        </p:spPr>
        <p:txBody>
          <a:bodyPr wrap="square" lIns="0" tIns="0" rIns="0" bIns="0" rtlCol="0">
            <a:spAutoFit/>
          </a:bodyPr>
          <a:lstStyle/>
          <a:p>
            <a:pPr algn="r">
              <a:spcBef>
                <a:spcPts val="500"/>
              </a:spcBef>
            </a:pPr>
            <a:r>
              <a:rPr lang="en-US" sz="2000" dirty="0">
                <a:solidFill>
                  <a:schemeClr val="bg1"/>
                </a:solidFill>
                <a:latin typeface="+mj-lt"/>
              </a:rPr>
              <a:t>38%</a:t>
            </a:r>
          </a:p>
        </p:txBody>
      </p:sp>
      <p:sp>
        <p:nvSpPr>
          <p:cNvPr id="96" name="TextBox 95">
            <a:extLst>
              <a:ext uri="{FF2B5EF4-FFF2-40B4-BE49-F238E27FC236}">
                <a16:creationId xmlns:a16="http://schemas.microsoft.com/office/drawing/2014/main" id="{F487E796-E5B3-4070-9447-D46589896B36}"/>
              </a:ext>
            </a:extLst>
          </p:cNvPr>
          <p:cNvSpPr txBox="1"/>
          <p:nvPr/>
        </p:nvSpPr>
        <p:spPr>
          <a:xfrm>
            <a:off x="2366370" y="2208114"/>
            <a:ext cx="891982" cy="138499"/>
          </a:xfrm>
          <a:prstGeom prst="rect">
            <a:avLst/>
          </a:prstGeom>
          <a:noFill/>
        </p:spPr>
        <p:txBody>
          <a:bodyPr wrap="square" lIns="0" tIns="0" rIns="0" bIns="0" rtlCol="0">
            <a:spAutoFit/>
          </a:bodyPr>
          <a:lstStyle/>
          <a:p>
            <a:pPr>
              <a:spcBef>
                <a:spcPts val="500"/>
              </a:spcBef>
            </a:pPr>
            <a:r>
              <a:rPr lang="en-US" sz="900" dirty="0"/>
              <a:t>Not Interested</a:t>
            </a:r>
          </a:p>
        </p:txBody>
      </p:sp>
      <p:grpSp>
        <p:nvGrpSpPr>
          <p:cNvPr id="16" name="Group 15">
            <a:extLst>
              <a:ext uri="{FF2B5EF4-FFF2-40B4-BE49-F238E27FC236}">
                <a16:creationId xmlns:a16="http://schemas.microsoft.com/office/drawing/2014/main" id="{80A4EA68-5288-4B02-9F9A-A33A24266E7B}"/>
              </a:ext>
            </a:extLst>
          </p:cNvPr>
          <p:cNvGrpSpPr/>
          <p:nvPr/>
        </p:nvGrpSpPr>
        <p:grpSpPr>
          <a:xfrm>
            <a:off x="4805" y="1145336"/>
            <a:ext cx="2361565" cy="2698261"/>
            <a:chOff x="4805" y="1715450"/>
            <a:chExt cx="2361565" cy="2698261"/>
          </a:xfrm>
        </p:grpSpPr>
        <p:sp>
          <p:nvSpPr>
            <p:cNvPr id="15" name="Rectangle 14">
              <a:extLst>
                <a:ext uri="{FF2B5EF4-FFF2-40B4-BE49-F238E27FC236}">
                  <a16:creationId xmlns:a16="http://schemas.microsoft.com/office/drawing/2014/main" id="{E2CBA886-60BD-4A55-B135-549A81A1FA69}"/>
                </a:ext>
              </a:extLst>
            </p:cNvPr>
            <p:cNvSpPr/>
            <p:nvPr/>
          </p:nvSpPr>
          <p:spPr bwMode="gray">
            <a:xfrm>
              <a:off x="4805" y="1715450"/>
              <a:ext cx="1974025" cy="26982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TextBox 57">
              <a:extLst>
                <a:ext uri="{FF2B5EF4-FFF2-40B4-BE49-F238E27FC236}">
                  <a16:creationId xmlns:a16="http://schemas.microsoft.com/office/drawing/2014/main" id="{9C69D40F-6CAF-4199-A179-A51E95564613}"/>
                </a:ext>
              </a:extLst>
            </p:cNvPr>
            <p:cNvSpPr txBox="1"/>
            <p:nvPr/>
          </p:nvSpPr>
          <p:spPr>
            <a:xfrm>
              <a:off x="287814" y="1941420"/>
              <a:ext cx="1632878" cy="138499"/>
            </a:xfrm>
            <a:prstGeom prst="rect">
              <a:avLst/>
            </a:prstGeom>
            <a:noFill/>
          </p:spPr>
          <p:txBody>
            <a:bodyPr wrap="square" lIns="0" tIns="0" rIns="0" bIns="0" rtlCol="0">
              <a:spAutoFit/>
            </a:bodyPr>
            <a:lstStyle/>
            <a:p>
              <a:pPr>
                <a:spcBef>
                  <a:spcPts val="500"/>
                </a:spcBef>
              </a:pPr>
              <a:r>
                <a:rPr lang="en-US" sz="900" b="1" dirty="0"/>
                <a:t>A ‘Hard No’ from a Few</a:t>
              </a:r>
            </a:p>
          </p:txBody>
        </p:sp>
        <p:sp>
          <p:nvSpPr>
            <p:cNvPr id="60" name="TextBox 59">
              <a:extLst>
                <a:ext uri="{FF2B5EF4-FFF2-40B4-BE49-F238E27FC236}">
                  <a16:creationId xmlns:a16="http://schemas.microsoft.com/office/drawing/2014/main" id="{05D47A4D-8B20-4E36-A958-B223EE26BBCA}"/>
                </a:ext>
              </a:extLst>
            </p:cNvPr>
            <p:cNvSpPr txBox="1"/>
            <p:nvPr/>
          </p:nvSpPr>
          <p:spPr>
            <a:xfrm>
              <a:off x="121928" y="2290691"/>
              <a:ext cx="844291" cy="381927"/>
            </a:xfrm>
            <a:prstGeom prst="rect">
              <a:avLst/>
            </a:prstGeom>
            <a:noFill/>
          </p:spPr>
          <p:txBody>
            <a:bodyPr wrap="square" lIns="0" tIns="0" rIns="0" bIns="0" rtlCol="0">
              <a:spAutoFit/>
            </a:bodyPr>
            <a:lstStyle/>
            <a:p>
              <a:pPr algn="r">
                <a:spcBef>
                  <a:spcPts val="500"/>
                </a:spcBef>
              </a:pPr>
              <a:r>
                <a:rPr lang="en-US" sz="2400" dirty="0">
                  <a:solidFill>
                    <a:schemeClr val="accent5"/>
                  </a:solidFill>
                  <a:latin typeface="+mj-lt"/>
                </a:rPr>
                <a:t>2.5M</a:t>
              </a:r>
            </a:p>
          </p:txBody>
        </p:sp>
        <p:sp>
          <p:nvSpPr>
            <p:cNvPr id="8" name="TextBox 7">
              <a:extLst>
                <a:ext uri="{FF2B5EF4-FFF2-40B4-BE49-F238E27FC236}">
                  <a16:creationId xmlns:a16="http://schemas.microsoft.com/office/drawing/2014/main" id="{7E6B7E8D-46F0-4B1F-B023-4AF22B90AE2C}"/>
                </a:ext>
              </a:extLst>
            </p:cNvPr>
            <p:cNvSpPr txBox="1"/>
            <p:nvPr/>
          </p:nvSpPr>
          <p:spPr>
            <a:xfrm>
              <a:off x="544074" y="2986135"/>
              <a:ext cx="1094627" cy="276999"/>
            </a:xfrm>
            <a:prstGeom prst="rect">
              <a:avLst/>
            </a:prstGeom>
            <a:noFill/>
          </p:spPr>
          <p:txBody>
            <a:bodyPr wrap="square" lIns="0" tIns="0" rIns="0" bIns="0" rtlCol="0">
              <a:spAutoFit/>
            </a:bodyPr>
            <a:lstStyle/>
            <a:p>
              <a:pPr>
                <a:spcBef>
                  <a:spcPts val="500"/>
                </a:spcBef>
              </a:pPr>
              <a:r>
                <a:rPr lang="en-US" sz="900" dirty="0"/>
                <a:t>“College is a waste of money”</a:t>
              </a:r>
            </a:p>
          </p:txBody>
        </p:sp>
        <p:sp>
          <p:nvSpPr>
            <p:cNvPr id="62" name="TextBox 61">
              <a:extLst>
                <a:ext uri="{FF2B5EF4-FFF2-40B4-BE49-F238E27FC236}">
                  <a16:creationId xmlns:a16="http://schemas.microsoft.com/office/drawing/2014/main" id="{8FCCB633-0253-49AD-BFCD-15D0DFC38812}"/>
                </a:ext>
              </a:extLst>
            </p:cNvPr>
            <p:cNvSpPr txBox="1"/>
            <p:nvPr/>
          </p:nvSpPr>
          <p:spPr>
            <a:xfrm>
              <a:off x="322896" y="2760127"/>
              <a:ext cx="1454467" cy="138499"/>
            </a:xfrm>
            <a:prstGeom prst="rect">
              <a:avLst/>
            </a:prstGeom>
            <a:noFill/>
          </p:spPr>
          <p:txBody>
            <a:bodyPr wrap="square" lIns="0" tIns="0" rIns="0" bIns="0" rtlCol="0">
              <a:spAutoFit/>
            </a:bodyPr>
            <a:lstStyle/>
            <a:p>
              <a:pPr>
                <a:spcBef>
                  <a:spcPts val="500"/>
                </a:spcBef>
              </a:pPr>
              <a:r>
                <a:rPr lang="en-US" sz="900" i="1" dirty="0"/>
                <a:t>Not attending because: </a:t>
              </a:r>
            </a:p>
          </p:txBody>
        </p:sp>
        <p:sp>
          <p:nvSpPr>
            <p:cNvPr id="9" name="Isosceles Triangle 8">
              <a:extLst>
                <a:ext uri="{FF2B5EF4-FFF2-40B4-BE49-F238E27FC236}">
                  <a16:creationId xmlns:a16="http://schemas.microsoft.com/office/drawing/2014/main" id="{D56355D1-1C68-4091-8F48-142AD9BEC44B}"/>
                </a:ext>
              </a:extLst>
            </p:cNvPr>
            <p:cNvSpPr/>
            <p:nvPr/>
          </p:nvSpPr>
          <p:spPr bwMode="gray">
            <a:xfrm rot="5400000">
              <a:off x="373323" y="3036558"/>
              <a:ext cx="77510" cy="66819"/>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TextBox 64">
              <a:extLst>
                <a:ext uri="{FF2B5EF4-FFF2-40B4-BE49-F238E27FC236}">
                  <a16:creationId xmlns:a16="http://schemas.microsoft.com/office/drawing/2014/main" id="{E4FA019C-1DEF-41DA-B901-9D2FA6023AC4}"/>
                </a:ext>
              </a:extLst>
            </p:cNvPr>
            <p:cNvSpPr txBox="1"/>
            <p:nvPr/>
          </p:nvSpPr>
          <p:spPr>
            <a:xfrm>
              <a:off x="544074" y="3368934"/>
              <a:ext cx="1326213" cy="276999"/>
            </a:xfrm>
            <a:prstGeom prst="rect">
              <a:avLst/>
            </a:prstGeom>
            <a:noFill/>
          </p:spPr>
          <p:txBody>
            <a:bodyPr wrap="square" lIns="0" tIns="0" rIns="0" bIns="0" rtlCol="0">
              <a:spAutoFit/>
            </a:bodyPr>
            <a:lstStyle/>
            <a:p>
              <a:pPr>
                <a:spcBef>
                  <a:spcPts val="500"/>
                </a:spcBef>
              </a:pPr>
              <a:r>
                <a:rPr lang="en-US" sz="900" dirty="0"/>
                <a:t>“I don’t need a degree to get a good job”</a:t>
              </a:r>
            </a:p>
          </p:txBody>
        </p:sp>
        <p:sp>
          <p:nvSpPr>
            <p:cNvPr id="68" name="Isosceles Triangle 67">
              <a:extLst>
                <a:ext uri="{FF2B5EF4-FFF2-40B4-BE49-F238E27FC236}">
                  <a16:creationId xmlns:a16="http://schemas.microsoft.com/office/drawing/2014/main" id="{9AAC437B-FDA6-4B75-B498-36BB142CDB84}"/>
                </a:ext>
              </a:extLst>
            </p:cNvPr>
            <p:cNvSpPr/>
            <p:nvPr/>
          </p:nvSpPr>
          <p:spPr bwMode="gray">
            <a:xfrm rot="5400000">
              <a:off x="373323" y="3419357"/>
              <a:ext cx="77510" cy="66819"/>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1" name="Straight Connector 110">
              <a:extLst>
                <a:ext uri="{FF2B5EF4-FFF2-40B4-BE49-F238E27FC236}">
                  <a16:creationId xmlns:a16="http://schemas.microsoft.com/office/drawing/2014/main" id="{3E86DAE9-D9BF-4B18-B589-811605D6F872}"/>
                </a:ext>
              </a:extLst>
            </p:cNvPr>
            <p:cNvCxnSpPr>
              <a:cxnSpLocks/>
            </p:cNvCxnSpPr>
            <p:nvPr/>
          </p:nvCxnSpPr>
          <p:spPr bwMode="gray">
            <a:xfrm flipH="1">
              <a:off x="2039220" y="2477396"/>
              <a:ext cx="3271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0F9397E3-AEB6-4A57-8DF5-FC88D5125D21}"/>
              </a:ext>
            </a:extLst>
          </p:cNvPr>
          <p:cNvSpPr/>
          <p:nvPr/>
        </p:nvSpPr>
        <p:spPr bwMode="gray">
          <a:xfrm>
            <a:off x="4499700" y="1151220"/>
            <a:ext cx="1901100" cy="269826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a:extLst>
              <a:ext uri="{FF2B5EF4-FFF2-40B4-BE49-F238E27FC236}">
                <a16:creationId xmlns:a16="http://schemas.microsoft.com/office/drawing/2014/main" id="{28FB3793-5D72-4C6E-B08E-8F20BC46CF3F}"/>
              </a:ext>
            </a:extLst>
          </p:cNvPr>
          <p:cNvSpPr txBox="1"/>
          <p:nvPr/>
        </p:nvSpPr>
        <p:spPr>
          <a:xfrm>
            <a:off x="4551183" y="1712975"/>
            <a:ext cx="747280" cy="381927"/>
          </a:xfrm>
          <a:prstGeom prst="rect">
            <a:avLst/>
          </a:prstGeom>
          <a:noFill/>
        </p:spPr>
        <p:txBody>
          <a:bodyPr wrap="square" lIns="0" tIns="0" rIns="0" bIns="0" rtlCol="0">
            <a:spAutoFit/>
          </a:bodyPr>
          <a:lstStyle/>
          <a:p>
            <a:pPr algn="r">
              <a:spcBef>
                <a:spcPts val="500"/>
              </a:spcBef>
            </a:pPr>
            <a:r>
              <a:rPr lang="en-US" sz="2400" dirty="0">
                <a:solidFill>
                  <a:schemeClr val="accent6"/>
                </a:solidFill>
                <a:latin typeface="+mj-lt"/>
              </a:rPr>
              <a:t>5.8M</a:t>
            </a:r>
          </a:p>
        </p:txBody>
      </p:sp>
      <p:sp>
        <p:nvSpPr>
          <p:cNvPr id="98" name="TextBox 97">
            <a:extLst>
              <a:ext uri="{FF2B5EF4-FFF2-40B4-BE49-F238E27FC236}">
                <a16:creationId xmlns:a16="http://schemas.microsoft.com/office/drawing/2014/main" id="{A4F35332-3F8D-46C2-9CB1-47DA1D8D5F87}"/>
              </a:ext>
            </a:extLst>
          </p:cNvPr>
          <p:cNvSpPr txBox="1"/>
          <p:nvPr/>
        </p:nvSpPr>
        <p:spPr>
          <a:xfrm>
            <a:off x="4628729" y="1370799"/>
            <a:ext cx="1660290" cy="276999"/>
          </a:xfrm>
          <a:prstGeom prst="rect">
            <a:avLst/>
          </a:prstGeom>
          <a:noFill/>
        </p:spPr>
        <p:txBody>
          <a:bodyPr wrap="square" lIns="0" tIns="0" rIns="0" bIns="0" rtlCol="0">
            <a:spAutoFit/>
          </a:bodyPr>
          <a:lstStyle/>
          <a:p>
            <a:pPr>
              <a:spcBef>
                <a:spcPts val="500"/>
              </a:spcBef>
            </a:pPr>
            <a:r>
              <a:rPr lang="en-US" sz="900" b="1" dirty="0">
                <a:solidFill>
                  <a:schemeClr val="bg1"/>
                </a:solidFill>
              </a:rPr>
              <a:t>But Most are Open </a:t>
            </a:r>
            <a:br>
              <a:rPr lang="en-US" sz="900" b="1" dirty="0">
                <a:solidFill>
                  <a:schemeClr val="bg1"/>
                </a:solidFill>
              </a:rPr>
            </a:br>
            <a:r>
              <a:rPr lang="en-US" sz="900" b="1" dirty="0">
                <a:solidFill>
                  <a:schemeClr val="bg1"/>
                </a:solidFill>
              </a:rPr>
              <a:t>to College</a:t>
            </a:r>
          </a:p>
        </p:txBody>
      </p:sp>
      <p:sp>
        <p:nvSpPr>
          <p:cNvPr id="100" name="TextBox 99">
            <a:extLst>
              <a:ext uri="{FF2B5EF4-FFF2-40B4-BE49-F238E27FC236}">
                <a16:creationId xmlns:a16="http://schemas.microsoft.com/office/drawing/2014/main" id="{0B7B8D61-5C57-49CC-9D6C-1773C3B023B6}"/>
              </a:ext>
            </a:extLst>
          </p:cNvPr>
          <p:cNvSpPr txBox="1"/>
          <p:nvPr/>
        </p:nvSpPr>
        <p:spPr>
          <a:xfrm>
            <a:off x="4895317" y="2420963"/>
            <a:ext cx="1231601" cy="138499"/>
          </a:xfrm>
          <a:prstGeom prst="rect">
            <a:avLst/>
          </a:prstGeom>
          <a:noFill/>
        </p:spPr>
        <p:txBody>
          <a:bodyPr wrap="square" lIns="0" tIns="0" rIns="0" bIns="0" rtlCol="0">
            <a:spAutoFit/>
          </a:bodyPr>
          <a:lstStyle/>
          <a:p>
            <a:pPr>
              <a:spcBef>
                <a:spcPts val="500"/>
              </a:spcBef>
            </a:pPr>
            <a:r>
              <a:rPr lang="en-US" sz="900" dirty="0">
                <a:solidFill>
                  <a:schemeClr val="bg1"/>
                </a:solidFill>
              </a:rPr>
              <a:t>“Working full-time”</a:t>
            </a:r>
          </a:p>
        </p:txBody>
      </p:sp>
      <p:sp>
        <p:nvSpPr>
          <p:cNvPr id="101" name="TextBox 100">
            <a:extLst>
              <a:ext uri="{FF2B5EF4-FFF2-40B4-BE49-F238E27FC236}">
                <a16:creationId xmlns:a16="http://schemas.microsoft.com/office/drawing/2014/main" id="{1717A6C7-D9E0-459E-9EF9-24A44DBA48BC}"/>
              </a:ext>
            </a:extLst>
          </p:cNvPr>
          <p:cNvSpPr txBox="1"/>
          <p:nvPr/>
        </p:nvSpPr>
        <p:spPr>
          <a:xfrm>
            <a:off x="4672451" y="2184519"/>
            <a:ext cx="1454467" cy="138499"/>
          </a:xfrm>
          <a:prstGeom prst="rect">
            <a:avLst/>
          </a:prstGeom>
          <a:noFill/>
        </p:spPr>
        <p:txBody>
          <a:bodyPr wrap="square" lIns="0" tIns="0" rIns="0" bIns="0" rtlCol="0">
            <a:spAutoFit/>
          </a:bodyPr>
          <a:lstStyle/>
          <a:p>
            <a:pPr>
              <a:spcBef>
                <a:spcPts val="500"/>
              </a:spcBef>
            </a:pPr>
            <a:r>
              <a:rPr lang="en-US" sz="900" i="1" dirty="0">
                <a:solidFill>
                  <a:schemeClr val="bg1"/>
                </a:solidFill>
              </a:rPr>
              <a:t>Not attending because: </a:t>
            </a:r>
          </a:p>
        </p:txBody>
      </p:sp>
      <p:sp>
        <p:nvSpPr>
          <p:cNvPr id="102" name="Isosceles Triangle 101">
            <a:extLst>
              <a:ext uri="{FF2B5EF4-FFF2-40B4-BE49-F238E27FC236}">
                <a16:creationId xmlns:a16="http://schemas.microsoft.com/office/drawing/2014/main" id="{EE4F7F27-2063-4786-A44A-8EB12748AF89}"/>
              </a:ext>
            </a:extLst>
          </p:cNvPr>
          <p:cNvSpPr/>
          <p:nvPr/>
        </p:nvSpPr>
        <p:spPr bwMode="gray">
          <a:xfrm rot="5400000">
            <a:off x="4724566" y="2471386"/>
            <a:ext cx="77510" cy="66819"/>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TextBox 103">
            <a:extLst>
              <a:ext uri="{FF2B5EF4-FFF2-40B4-BE49-F238E27FC236}">
                <a16:creationId xmlns:a16="http://schemas.microsoft.com/office/drawing/2014/main" id="{9972EDE6-3284-4DC1-AA69-3B0C2351881B}"/>
              </a:ext>
            </a:extLst>
          </p:cNvPr>
          <p:cNvSpPr txBox="1"/>
          <p:nvPr/>
        </p:nvSpPr>
        <p:spPr>
          <a:xfrm>
            <a:off x="4895315" y="2783939"/>
            <a:ext cx="1393704" cy="276999"/>
          </a:xfrm>
          <a:prstGeom prst="rect">
            <a:avLst/>
          </a:prstGeom>
          <a:noFill/>
        </p:spPr>
        <p:txBody>
          <a:bodyPr wrap="square" lIns="0" tIns="0" rIns="0" bIns="0" rtlCol="0">
            <a:spAutoFit/>
          </a:bodyPr>
          <a:lstStyle/>
          <a:p>
            <a:pPr>
              <a:spcBef>
                <a:spcPts val="500"/>
              </a:spcBef>
            </a:pPr>
            <a:r>
              <a:rPr lang="en-US" sz="900" dirty="0">
                <a:solidFill>
                  <a:schemeClr val="bg1"/>
                </a:solidFill>
              </a:rPr>
              <a:t>“Disruption/uncertainty from the pandemic”</a:t>
            </a:r>
          </a:p>
        </p:txBody>
      </p:sp>
      <p:sp>
        <p:nvSpPr>
          <p:cNvPr id="105" name="Isosceles Triangle 104">
            <a:extLst>
              <a:ext uri="{FF2B5EF4-FFF2-40B4-BE49-F238E27FC236}">
                <a16:creationId xmlns:a16="http://schemas.microsoft.com/office/drawing/2014/main" id="{9483F96F-559D-41D7-8434-02C6FEBF369D}"/>
              </a:ext>
            </a:extLst>
          </p:cNvPr>
          <p:cNvSpPr/>
          <p:nvPr/>
        </p:nvSpPr>
        <p:spPr bwMode="gray">
          <a:xfrm rot="5400000">
            <a:off x="4724564" y="2834362"/>
            <a:ext cx="77510" cy="66819"/>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TextBox 105">
            <a:extLst>
              <a:ext uri="{FF2B5EF4-FFF2-40B4-BE49-F238E27FC236}">
                <a16:creationId xmlns:a16="http://schemas.microsoft.com/office/drawing/2014/main" id="{2C1AC23A-FBAF-4CE7-84AB-7C96261417AE}"/>
              </a:ext>
            </a:extLst>
          </p:cNvPr>
          <p:cNvSpPr txBox="1"/>
          <p:nvPr/>
        </p:nvSpPr>
        <p:spPr>
          <a:xfrm>
            <a:off x="4895315" y="3176236"/>
            <a:ext cx="1393704" cy="138499"/>
          </a:xfrm>
          <a:prstGeom prst="rect">
            <a:avLst/>
          </a:prstGeom>
          <a:noFill/>
        </p:spPr>
        <p:txBody>
          <a:bodyPr wrap="square" lIns="0" tIns="0" rIns="0" bIns="0" rtlCol="0">
            <a:spAutoFit/>
          </a:bodyPr>
          <a:lstStyle/>
          <a:p>
            <a:pPr>
              <a:spcBef>
                <a:spcPts val="500"/>
              </a:spcBef>
            </a:pPr>
            <a:r>
              <a:rPr lang="en-US" sz="900" dirty="0">
                <a:solidFill>
                  <a:schemeClr val="bg1"/>
                </a:solidFill>
              </a:rPr>
              <a:t>“Couldn’t afford it”</a:t>
            </a:r>
          </a:p>
        </p:txBody>
      </p:sp>
      <p:sp>
        <p:nvSpPr>
          <p:cNvPr id="107" name="Isosceles Triangle 106">
            <a:extLst>
              <a:ext uri="{FF2B5EF4-FFF2-40B4-BE49-F238E27FC236}">
                <a16:creationId xmlns:a16="http://schemas.microsoft.com/office/drawing/2014/main" id="{0C10849A-A619-4A4A-8732-565AB3E21865}"/>
              </a:ext>
            </a:extLst>
          </p:cNvPr>
          <p:cNvSpPr/>
          <p:nvPr/>
        </p:nvSpPr>
        <p:spPr bwMode="gray">
          <a:xfrm rot="5400000">
            <a:off x="4724564" y="3207609"/>
            <a:ext cx="77510" cy="66819"/>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TextBox 107">
            <a:extLst>
              <a:ext uri="{FF2B5EF4-FFF2-40B4-BE49-F238E27FC236}">
                <a16:creationId xmlns:a16="http://schemas.microsoft.com/office/drawing/2014/main" id="{F5209667-6A59-40B2-B3F8-B82E68320015}"/>
              </a:ext>
            </a:extLst>
          </p:cNvPr>
          <p:cNvSpPr txBox="1"/>
          <p:nvPr/>
        </p:nvSpPr>
        <p:spPr>
          <a:xfrm>
            <a:off x="4898611" y="3493918"/>
            <a:ext cx="1393704" cy="276999"/>
          </a:xfrm>
          <a:prstGeom prst="rect">
            <a:avLst/>
          </a:prstGeom>
          <a:noFill/>
        </p:spPr>
        <p:txBody>
          <a:bodyPr wrap="square" lIns="0" tIns="0" rIns="0" bIns="0" rtlCol="0">
            <a:spAutoFit/>
          </a:bodyPr>
          <a:lstStyle/>
          <a:p>
            <a:pPr>
              <a:spcBef>
                <a:spcPts val="500"/>
              </a:spcBef>
            </a:pPr>
            <a:r>
              <a:rPr lang="en-US" sz="900" dirty="0">
                <a:solidFill>
                  <a:schemeClr val="bg1"/>
                </a:solidFill>
              </a:rPr>
              <a:t>“Don’t know what </a:t>
            </a:r>
            <a:br>
              <a:rPr lang="en-US" sz="900" dirty="0">
                <a:solidFill>
                  <a:schemeClr val="bg1"/>
                </a:solidFill>
              </a:rPr>
            </a:br>
            <a:r>
              <a:rPr lang="en-US" sz="900" dirty="0">
                <a:solidFill>
                  <a:schemeClr val="bg1"/>
                </a:solidFill>
              </a:rPr>
              <a:t>to study”</a:t>
            </a:r>
          </a:p>
        </p:txBody>
      </p:sp>
      <p:sp>
        <p:nvSpPr>
          <p:cNvPr id="109" name="Isosceles Triangle 108">
            <a:extLst>
              <a:ext uri="{FF2B5EF4-FFF2-40B4-BE49-F238E27FC236}">
                <a16:creationId xmlns:a16="http://schemas.microsoft.com/office/drawing/2014/main" id="{7557C24E-F617-4A6E-AAF3-DCBE53409F75}"/>
              </a:ext>
            </a:extLst>
          </p:cNvPr>
          <p:cNvSpPr/>
          <p:nvPr/>
        </p:nvSpPr>
        <p:spPr bwMode="gray">
          <a:xfrm rot="5400000">
            <a:off x="4727860" y="3525291"/>
            <a:ext cx="77510" cy="66819"/>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0" name="Straight Connector 109">
            <a:extLst>
              <a:ext uri="{FF2B5EF4-FFF2-40B4-BE49-F238E27FC236}">
                <a16:creationId xmlns:a16="http://schemas.microsoft.com/office/drawing/2014/main" id="{86AC81D5-BF94-4392-AD61-3E0120E38CD0}"/>
              </a:ext>
            </a:extLst>
          </p:cNvPr>
          <p:cNvCxnSpPr>
            <a:cxnSpLocks/>
          </p:cNvCxnSpPr>
          <p:nvPr/>
        </p:nvCxnSpPr>
        <p:spPr bwMode="gray">
          <a:xfrm flipH="1">
            <a:off x="4231109" y="1907282"/>
            <a:ext cx="21208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933C222-221B-4C7F-B6A8-C11A207CE436}"/>
              </a:ext>
            </a:extLst>
          </p:cNvPr>
          <p:cNvCxnSpPr>
            <a:cxnSpLocks/>
          </p:cNvCxnSpPr>
          <p:nvPr/>
        </p:nvCxnSpPr>
        <p:spPr bwMode="gray">
          <a:xfrm>
            <a:off x="4492815" y="1151220"/>
            <a:ext cx="6885" cy="269826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36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5" grpId="0"/>
      <p:bldP spid="98" grpId="0"/>
      <p:bldP spid="100" grpId="0"/>
      <p:bldP spid="101" grpId="0"/>
      <p:bldP spid="102" grpId="0" animBg="1"/>
      <p:bldP spid="104" grpId="0"/>
      <p:bldP spid="105" grpId="0" animBg="1"/>
      <p:bldP spid="106" grpId="0"/>
      <p:bldP spid="107" grpId="0" animBg="1"/>
      <p:bldP spid="108" grpId="0"/>
      <p:bldP spid="1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4C5867-768F-49CB-823B-910EA8829CDE}"/>
              </a:ext>
            </a:extLst>
          </p:cNvPr>
          <p:cNvSpPr/>
          <p:nvPr/>
        </p:nvSpPr>
        <p:spPr bwMode="gray">
          <a:xfrm>
            <a:off x="0" y="3708575"/>
            <a:ext cx="6400798" cy="35876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a:extLst>
              <a:ext uri="{FF2B5EF4-FFF2-40B4-BE49-F238E27FC236}">
                <a16:creationId xmlns:a16="http://schemas.microsoft.com/office/drawing/2014/main" id="{F993F4CC-0EAF-44D5-BDB0-4E83DFC34307}"/>
              </a:ext>
            </a:extLst>
          </p:cNvPr>
          <p:cNvSpPr/>
          <p:nvPr/>
        </p:nvSpPr>
        <p:spPr bwMode="gray">
          <a:xfrm>
            <a:off x="1756937" y="1473742"/>
            <a:ext cx="2914524" cy="16742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 name="Group 16">
            <a:extLst>
              <a:ext uri="{FF2B5EF4-FFF2-40B4-BE49-F238E27FC236}">
                <a16:creationId xmlns:a16="http://schemas.microsoft.com/office/drawing/2014/main" id="{572ECFD1-D343-4838-93AF-BF58D1F9E248}"/>
              </a:ext>
            </a:extLst>
          </p:cNvPr>
          <p:cNvGrpSpPr/>
          <p:nvPr/>
        </p:nvGrpSpPr>
        <p:grpSpPr>
          <a:xfrm>
            <a:off x="2" y="1468211"/>
            <a:ext cx="6400798" cy="2268383"/>
            <a:chOff x="2" y="1734911"/>
            <a:chExt cx="6400798" cy="1829583"/>
          </a:xfrm>
          <a:solidFill>
            <a:schemeClr val="bg2"/>
          </a:solidFill>
        </p:grpSpPr>
        <p:grpSp>
          <p:nvGrpSpPr>
            <p:cNvPr id="7" name="Group 6"/>
            <p:cNvGrpSpPr/>
            <p:nvPr/>
          </p:nvGrpSpPr>
          <p:grpSpPr>
            <a:xfrm>
              <a:off x="2" y="1734911"/>
              <a:ext cx="6400798" cy="1829583"/>
              <a:chOff x="2" y="2009531"/>
              <a:chExt cx="6400798" cy="1829583"/>
            </a:xfrm>
            <a:grpFill/>
          </p:grpSpPr>
          <p:sp>
            <p:nvSpPr>
              <p:cNvPr id="223" name="Rectangle 222"/>
              <p:cNvSpPr/>
              <p:nvPr/>
            </p:nvSpPr>
            <p:spPr bwMode="gray">
              <a:xfrm>
                <a:off x="2" y="2018615"/>
                <a:ext cx="1756936" cy="1819624"/>
              </a:xfrm>
              <a:prstGeom prst="rect">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4" name="Right Triangle 223"/>
              <p:cNvSpPr/>
              <p:nvPr/>
            </p:nvSpPr>
            <p:spPr bwMode="gray">
              <a:xfrm>
                <a:off x="2075196" y="3579916"/>
                <a:ext cx="941471" cy="259198"/>
              </a:xfrm>
              <a:prstGeom prst="rtTriangl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5" name="Right Triangle 224"/>
              <p:cNvSpPr/>
              <p:nvPr/>
            </p:nvSpPr>
            <p:spPr bwMode="gray">
              <a:xfrm rot="16200000">
                <a:off x="3714465" y="3191781"/>
                <a:ext cx="259198" cy="1021069"/>
              </a:xfrm>
              <a:prstGeom prst="rtTriangl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6" name="Right Triangle 225"/>
              <p:cNvSpPr/>
              <p:nvPr/>
            </p:nvSpPr>
            <p:spPr bwMode="gray">
              <a:xfrm>
                <a:off x="1756937" y="2017300"/>
                <a:ext cx="386907" cy="1821814"/>
              </a:xfrm>
              <a:prstGeom prst="rtTriangl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7" name="Rectangle 226"/>
              <p:cNvSpPr/>
              <p:nvPr/>
            </p:nvSpPr>
            <p:spPr bwMode="gray">
              <a:xfrm>
                <a:off x="4671461" y="2009531"/>
                <a:ext cx="1729339" cy="1822384"/>
              </a:xfrm>
              <a:prstGeom prst="rect">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29" name="Right Triangle 228"/>
              <p:cNvSpPr/>
              <p:nvPr/>
            </p:nvSpPr>
            <p:spPr bwMode="gray">
              <a:xfrm>
                <a:off x="1845362" y="2546089"/>
                <a:ext cx="386907" cy="1283686"/>
              </a:xfrm>
              <a:prstGeom prst="rtTriangl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0" name="Right Triangle 229"/>
              <p:cNvSpPr/>
              <p:nvPr/>
            </p:nvSpPr>
            <p:spPr bwMode="gray">
              <a:xfrm rot="16200000">
                <a:off x="3570654" y="2728966"/>
                <a:ext cx="1814712" cy="386905"/>
              </a:xfrm>
              <a:prstGeom prst="rtTriangl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sp>
          <p:nvSpPr>
            <p:cNvPr id="74" name="Right Triangle 73">
              <a:extLst>
                <a:ext uri="{FF2B5EF4-FFF2-40B4-BE49-F238E27FC236}">
                  <a16:creationId xmlns:a16="http://schemas.microsoft.com/office/drawing/2014/main" id="{60D710D8-608F-4FFF-B7EF-8FF35C8EA277}"/>
                </a:ext>
              </a:extLst>
            </p:cNvPr>
            <p:cNvSpPr/>
            <p:nvPr/>
          </p:nvSpPr>
          <p:spPr bwMode="gray">
            <a:xfrm>
              <a:off x="2195972" y="3426573"/>
              <a:ext cx="1550197" cy="137921"/>
            </a:xfrm>
            <a:prstGeom prst="rtTriangle">
              <a:avLst/>
            </a:prstGeom>
            <a:grp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sp>
        <p:nvSpPr>
          <p:cNvPr id="3" name="Text Placeholder 2"/>
          <p:cNvSpPr>
            <a:spLocks noGrp="1"/>
          </p:cNvSpPr>
          <p:nvPr>
            <p:ph type="body" sz="quarter" idx="16"/>
          </p:nvPr>
        </p:nvSpPr>
        <p:spPr>
          <a:xfrm>
            <a:off x="269875" y="97401"/>
            <a:ext cx="2560320" cy="123111"/>
          </a:xfrm>
        </p:spPr>
        <p:txBody>
          <a:bodyPr/>
          <a:lstStyle/>
          <a:p>
            <a:endParaRPr lang="en-US" dirty="0"/>
          </a:p>
        </p:txBody>
      </p:sp>
      <p:sp>
        <p:nvSpPr>
          <p:cNvPr id="4" name="Text Placeholder 3"/>
          <p:cNvSpPr>
            <a:spLocks noGrp="1"/>
          </p:cNvSpPr>
          <p:nvPr>
            <p:ph type="body" sz="quarter" idx="18"/>
          </p:nvPr>
        </p:nvSpPr>
        <p:spPr>
          <a:xfrm>
            <a:off x="2570806" y="4292769"/>
            <a:ext cx="3829994" cy="507831"/>
          </a:xfrm>
        </p:spPr>
        <p:txBody>
          <a:bodyPr/>
          <a:lstStyle/>
          <a:p>
            <a:r>
              <a:rPr lang="en-US" dirty="0"/>
              <a:t>Source:  NCES, High School Longitudinal Study of 2009, 2013 Update, (</a:t>
            </a:r>
            <a:r>
              <a:rPr lang="en-US" dirty="0">
                <a:hlinkClick r:id="rId3"/>
              </a:rPr>
              <a:t>link</a:t>
            </a:r>
            <a:r>
              <a:rPr lang="en-US" dirty="0"/>
              <a:t>);  WICHE, Knocking at the College Door 10</a:t>
            </a:r>
            <a:r>
              <a:rPr lang="en-US" baseline="30000" dirty="0"/>
              <a:t>th</a:t>
            </a:r>
            <a:r>
              <a:rPr lang="en-US" dirty="0"/>
              <a:t> Edition, 2020 (</a:t>
            </a:r>
            <a:r>
              <a:rPr lang="en-US" dirty="0">
                <a:hlinkClick r:id="rId4"/>
              </a:rPr>
              <a:t>link</a:t>
            </a:r>
            <a:r>
              <a:rPr lang="en-US" dirty="0"/>
              <a:t>); EAB Analysis of Community Population Survey data;  IPEDS Fall First-Time Enrollment Figures; EAB Analysis of the 2020 American Community Survey; Intelligent.com, “1 in 3 Recent HS Grads Skipping College Because It’s a ‘Waste of Money’”, Feb. 1, 2022, </a:t>
            </a:r>
            <a:r>
              <a:rPr lang="en-US" dirty="0">
                <a:hlinkClick r:id="rId5"/>
              </a:rPr>
              <a:t>(link) </a:t>
            </a:r>
            <a:r>
              <a:rPr lang="en-US" dirty="0"/>
              <a:t>; EAB Interviews and Analysis.</a:t>
            </a:r>
          </a:p>
        </p:txBody>
      </p:sp>
      <p:sp>
        <p:nvSpPr>
          <p:cNvPr id="6" name="Title 5"/>
          <p:cNvSpPr>
            <a:spLocks noGrp="1"/>
          </p:cNvSpPr>
          <p:nvPr>
            <p:ph type="title"/>
          </p:nvPr>
        </p:nvSpPr>
        <p:spPr>
          <a:xfrm>
            <a:off x="269874" y="317005"/>
            <a:ext cx="6382925" cy="249299"/>
          </a:xfrm>
        </p:spPr>
        <p:txBody>
          <a:bodyPr/>
          <a:lstStyle/>
          <a:p>
            <a:r>
              <a:rPr lang="en-US" dirty="0"/>
              <a:t>Significant Number “Melting” Before Fall Start</a:t>
            </a:r>
          </a:p>
        </p:txBody>
      </p:sp>
      <p:sp>
        <p:nvSpPr>
          <p:cNvPr id="68" name="Text Placeholder 1"/>
          <p:cNvSpPr>
            <a:spLocks noGrp="1"/>
          </p:cNvSpPr>
          <p:nvPr>
            <p:ph type="body" sz="quarter" idx="15"/>
          </p:nvPr>
        </p:nvSpPr>
        <p:spPr>
          <a:xfrm>
            <a:off x="280194" y="640267"/>
            <a:ext cx="5998205" cy="184666"/>
          </a:xfrm>
        </p:spPr>
        <p:txBody>
          <a:bodyPr/>
          <a:lstStyle/>
          <a:p>
            <a:endParaRPr lang="en-US" dirty="0"/>
          </a:p>
        </p:txBody>
      </p:sp>
      <p:sp>
        <p:nvSpPr>
          <p:cNvPr id="53" name="Rectangle 52"/>
          <p:cNvSpPr/>
          <p:nvPr/>
        </p:nvSpPr>
        <p:spPr bwMode="gray">
          <a:xfrm>
            <a:off x="367806" y="2598187"/>
            <a:ext cx="1425125" cy="138499"/>
          </a:xfrm>
          <a:prstGeom prst="rect">
            <a:avLst/>
          </a:prstGeom>
        </p:spPr>
        <p:txBody>
          <a:bodyPr wrap="square" lIns="0" tIns="0" rIns="0" bIns="0" anchor="t" anchorCtr="0">
            <a:spAutoFit/>
          </a:bodyPr>
          <a:lstStyle/>
          <a:p>
            <a:pPr>
              <a:spcBef>
                <a:spcPts val="500"/>
              </a:spcBef>
            </a:pPr>
            <a:r>
              <a:rPr lang="en-US" sz="900" dirty="0"/>
              <a:t>Of 8.3M non-consumers</a:t>
            </a:r>
            <a:endParaRPr lang="en-US" sz="900" dirty="0">
              <a:solidFill>
                <a:schemeClr val="accent4"/>
              </a:solidFill>
            </a:endParaRPr>
          </a:p>
        </p:txBody>
      </p:sp>
      <p:sp>
        <p:nvSpPr>
          <p:cNvPr id="54" name="Rectangle 53"/>
          <p:cNvSpPr/>
          <p:nvPr/>
        </p:nvSpPr>
        <p:spPr bwMode="gray">
          <a:xfrm>
            <a:off x="401773" y="2211440"/>
            <a:ext cx="1180728" cy="384721"/>
          </a:xfrm>
          <a:prstGeom prst="rect">
            <a:avLst/>
          </a:prstGeom>
        </p:spPr>
        <p:txBody>
          <a:bodyPr wrap="square" lIns="0" tIns="0" rIns="0" bIns="0">
            <a:spAutoFit/>
          </a:bodyPr>
          <a:lstStyle/>
          <a:p>
            <a:r>
              <a:rPr lang="en-US" sz="2500" dirty="0">
                <a:solidFill>
                  <a:schemeClr val="accent5"/>
                </a:solidFill>
                <a:latin typeface="+mj-lt"/>
              </a:rPr>
              <a:t>21-25%</a:t>
            </a:r>
          </a:p>
        </p:txBody>
      </p:sp>
      <p:sp>
        <p:nvSpPr>
          <p:cNvPr id="55" name="Rectangle 54"/>
          <p:cNvSpPr/>
          <p:nvPr/>
        </p:nvSpPr>
        <p:spPr bwMode="gray">
          <a:xfrm>
            <a:off x="4932533" y="2598187"/>
            <a:ext cx="1251226" cy="830997"/>
          </a:xfrm>
          <a:prstGeom prst="rect">
            <a:avLst/>
          </a:prstGeom>
        </p:spPr>
        <p:txBody>
          <a:bodyPr wrap="square" lIns="0" tIns="0" rIns="0" bIns="0" anchor="t" anchorCtr="0">
            <a:spAutoFit/>
          </a:bodyPr>
          <a:lstStyle/>
          <a:p>
            <a:pPr>
              <a:spcBef>
                <a:spcPts val="500"/>
              </a:spcBef>
            </a:pPr>
            <a:r>
              <a:rPr lang="en-US" sz="900" dirty="0"/>
              <a:t>Of 18-24-year-olds who had never attended college before said they </a:t>
            </a:r>
            <a:r>
              <a:rPr lang="en-US" sz="900" b="1" dirty="0"/>
              <a:t>applied to college in the past year.</a:t>
            </a:r>
            <a:r>
              <a:rPr lang="en-US" sz="900" b="1" baseline="30000" dirty="0"/>
              <a:t>1 </a:t>
            </a:r>
            <a:endParaRPr lang="en-US" sz="900" b="1" dirty="0"/>
          </a:p>
        </p:txBody>
      </p:sp>
      <p:sp>
        <p:nvSpPr>
          <p:cNvPr id="57" name="Rectangle 56"/>
          <p:cNvSpPr/>
          <p:nvPr/>
        </p:nvSpPr>
        <p:spPr bwMode="gray">
          <a:xfrm>
            <a:off x="4957349" y="2211440"/>
            <a:ext cx="908151" cy="384721"/>
          </a:xfrm>
          <a:prstGeom prst="rect">
            <a:avLst/>
          </a:prstGeom>
        </p:spPr>
        <p:txBody>
          <a:bodyPr wrap="square" lIns="0" tIns="0" rIns="0" bIns="0">
            <a:spAutoFit/>
          </a:bodyPr>
          <a:lstStyle/>
          <a:p>
            <a:r>
              <a:rPr lang="en-US" sz="2500" dirty="0">
                <a:solidFill>
                  <a:schemeClr val="accent5"/>
                </a:solidFill>
                <a:latin typeface="+mj-lt"/>
              </a:rPr>
              <a:t>61%</a:t>
            </a:r>
          </a:p>
        </p:txBody>
      </p:sp>
      <p:pic>
        <p:nvPicPr>
          <p:cNvPr id="5" name="Picture 4" descr="Icon&#10;&#10;Description automatically generated">
            <a:extLst>
              <a:ext uri="{FF2B5EF4-FFF2-40B4-BE49-F238E27FC236}">
                <a16:creationId xmlns:a16="http://schemas.microsoft.com/office/drawing/2014/main" id="{9A75BFBB-504C-4A7F-B747-C85F01D800AE}"/>
              </a:ext>
            </a:extLst>
          </p:cNvPr>
          <p:cNvPicPr>
            <a:picLocks noChangeAspect="1"/>
          </p:cNvPicPr>
          <p:nvPr/>
        </p:nvPicPr>
        <p:blipFill>
          <a:blip r:embed="rId6"/>
          <a:stretch>
            <a:fillRect/>
          </a:stretch>
        </p:blipFill>
        <p:spPr>
          <a:xfrm>
            <a:off x="668282" y="894496"/>
            <a:ext cx="457200" cy="579249"/>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39CA6E94-E422-45AB-93B7-0EB4AE0EF87D}"/>
              </a:ext>
            </a:extLst>
          </p:cNvPr>
          <p:cNvPicPr>
            <a:picLocks noChangeAspect="1"/>
          </p:cNvPicPr>
          <p:nvPr/>
        </p:nvPicPr>
        <p:blipFill>
          <a:blip r:embed="rId7"/>
          <a:stretch>
            <a:fillRect/>
          </a:stretch>
        </p:blipFill>
        <p:spPr>
          <a:xfrm>
            <a:off x="5018001" y="1003182"/>
            <a:ext cx="457200" cy="460268"/>
          </a:xfrm>
          <a:prstGeom prst="rect">
            <a:avLst/>
          </a:prstGeom>
        </p:spPr>
      </p:pic>
      <p:sp>
        <p:nvSpPr>
          <p:cNvPr id="38" name="Freeform 50">
            <a:extLst>
              <a:ext uri="{FF2B5EF4-FFF2-40B4-BE49-F238E27FC236}">
                <a16:creationId xmlns:a16="http://schemas.microsoft.com/office/drawing/2014/main" id="{3C62BEE2-49C9-47A7-B45B-6C7AE17D7866}"/>
              </a:ext>
              <a:ext uri="{C183D7F6-B498-43B3-948B-1728B52AA6E4}">
                <adec:decorative xmlns:adec="http://schemas.microsoft.com/office/drawing/2017/decorative" val="1"/>
              </a:ext>
            </a:extLst>
          </p:cNvPr>
          <p:cNvSpPr/>
          <p:nvPr/>
        </p:nvSpPr>
        <p:spPr bwMode="gray">
          <a:xfrm>
            <a:off x="2570806" y="1435565"/>
            <a:ext cx="274320" cy="237744"/>
          </a:xfrm>
          <a:custGeom>
            <a:avLst/>
            <a:gdLst>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141694 w 396146"/>
              <a:gd name="connsiteY5" fmla="*/ 141694 h 283388"/>
              <a:gd name="connsiteX6" fmla="*/ 0 w 396146"/>
              <a:gd name="connsiteY6" fmla="*/ 0 h 283388"/>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94177 w 396146"/>
              <a:gd name="connsiteY5" fmla="*/ 189712 h 283388"/>
              <a:gd name="connsiteX6" fmla="*/ 141694 w 396146"/>
              <a:gd name="connsiteY6" fmla="*/ 141694 h 283388"/>
              <a:gd name="connsiteX7" fmla="*/ 0 w 396146"/>
              <a:gd name="connsiteY7" fmla="*/ 0 h 283388"/>
              <a:gd name="connsiteX0" fmla="*/ 0 w 396146"/>
              <a:gd name="connsiteY0" fmla="*/ 0 h 283388"/>
              <a:gd name="connsiteX1" fmla="*/ 254452 w 396146"/>
              <a:gd name="connsiteY1" fmla="*/ 0 h 283388"/>
              <a:gd name="connsiteX2" fmla="*/ 396146 w 396146"/>
              <a:gd name="connsiteY2" fmla="*/ 141694 h 283388"/>
              <a:gd name="connsiteX3" fmla="*/ 341827 w 396146"/>
              <a:gd name="connsiteY3" fmla="*/ 189712 h 283388"/>
              <a:gd name="connsiteX4" fmla="*/ 254452 w 396146"/>
              <a:gd name="connsiteY4" fmla="*/ 283388 h 283388"/>
              <a:gd name="connsiteX5" fmla="*/ 0 w 396146"/>
              <a:gd name="connsiteY5" fmla="*/ 283388 h 283388"/>
              <a:gd name="connsiteX6" fmla="*/ 94177 w 396146"/>
              <a:gd name="connsiteY6" fmla="*/ 189712 h 283388"/>
              <a:gd name="connsiteX7" fmla="*/ 141694 w 396146"/>
              <a:gd name="connsiteY7" fmla="*/ 141694 h 283388"/>
              <a:gd name="connsiteX8" fmla="*/ 0 w 396146"/>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60712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60712 w 402539"/>
              <a:gd name="connsiteY8" fmla="*/ 0 h 283388"/>
              <a:gd name="connsiteX0" fmla="*/ 203587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203587 w 402539"/>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63113 w 341827"/>
              <a:gd name="connsiteY7" fmla="*/ 108357 h 283388"/>
              <a:gd name="connsiteX8" fmla="*/ 142875 w 341827"/>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172759 w 341827"/>
              <a:gd name="connsiteY6" fmla="*/ 189712 h 283388"/>
              <a:gd name="connsiteX7" fmla="*/ 63113 w 341827"/>
              <a:gd name="connsiteY7" fmla="*/ 108357 h 283388"/>
              <a:gd name="connsiteX8" fmla="*/ 142875 w 341827"/>
              <a:gd name="connsiteY8" fmla="*/ 0 h 283388"/>
              <a:gd name="connsiteX0" fmla="*/ 85725 w 284677"/>
              <a:gd name="connsiteY0" fmla="*/ 0 h 283388"/>
              <a:gd name="connsiteX1" fmla="*/ 197302 w 284677"/>
              <a:gd name="connsiteY1" fmla="*/ 0 h 283388"/>
              <a:gd name="connsiteX2" fmla="*/ 124684 w 284677"/>
              <a:gd name="connsiteY2" fmla="*/ 108357 h 283388"/>
              <a:gd name="connsiteX3" fmla="*/ 284677 w 284677"/>
              <a:gd name="connsiteY3" fmla="*/ 189712 h 283388"/>
              <a:gd name="connsiteX4" fmla="*/ 197302 w 284677"/>
              <a:gd name="connsiteY4" fmla="*/ 283388 h 283388"/>
              <a:gd name="connsiteX5" fmla="*/ 0 w 284677"/>
              <a:gd name="connsiteY5" fmla="*/ 283388 h 283388"/>
              <a:gd name="connsiteX6" fmla="*/ 115609 w 284677"/>
              <a:gd name="connsiteY6" fmla="*/ 189712 h 283388"/>
              <a:gd name="connsiteX7" fmla="*/ 5963 w 284677"/>
              <a:gd name="connsiteY7" fmla="*/ 108357 h 283388"/>
              <a:gd name="connsiteX8" fmla="*/ 85725 w 284677"/>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97302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13959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85725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02" h="283388">
                <a:moveTo>
                  <a:pt x="114300" y="0"/>
                </a:moveTo>
                <a:lnTo>
                  <a:pt x="235402" y="0"/>
                </a:lnTo>
                <a:lnTo>
                  <a:pt x="124684" y="108357"/>
                </a:lnTo>
                <a:lnTo>
                  <a:pt x="234671" y="189712"/>
                </a:lnTo>
                <a:lnTo>
                  <a:pt x="113959" y="283388"/>
                </a:lnTo>
                <a:lnTo>
                  <a:pt x="0" y="283388"/>
                </a:lnTo>
                <a:lnTo>
                  <a:pt x="115609" y="189712"/>
                </a:lnTo>
                <a:lnTo>
                  <a:pt x="5963" y="108357"/>
                </a:lnTo>
                <a:lnTo>
                  <a:pt x="11430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1000" dirty="0">
                <a:solidFill>
                  <a:schemeClr val="bg2"/>
                </a:solidFill>
                <a:latin typeface="+mj-lt"/>
              </a:rPr>
              <a:t> </a:t>
            </a:r>
          </a:p>
        </p:txBody>
      </p:sp>
      <p:sp>
        <p:nvSpPr>
          <p:cNvPr id="39" name="Freeform 50">
            <a:extLst>
              <a:ext uri="{FF2B5EF4-FFF2-40B4-BE49-F238E27FC236}">
                <a16:creationId xmlns:a16="http://schemas.microsoft.com/office/drawing/2014/main" id="{DFD3721E-6CBB-429E-9CCD-6CD3F28965F2}"/>
              </a:ext>
              <a:ext uri="{C183D7F6-B498-43B3-948B-1728B52AA6E4}">
                <adec:decorative xmlns:adec="http://schemas.microsoft.com/office/drawing/2017/decorative" val="1"/>
              </a:ext>
            </a:extLst>
          </p:cNvPr>
          <p:cNvSpPr/>
          <p:nvPr/>
        </p:nvSpPr>
        <p:spPr bwMode="gray">
          <a:xfrm>
            <a:off x="3880756" y="1442039"/>
            <a:ext cx="274320" cy="237744"/>
          </a:xfrm>
          <a:custGeom>
            <a:avLst/>
            <a:gdLst>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141694 w 396146"/>
              <a:gd name="connsiteY5" fmla="*/ 141694 h 283388"/>
              <a:gd name="connsiteX6" fmla="*/ 0 w 396146"/>
              <a:gd name="connsiteY6" fmla="*/ 0 h 283388"/>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94177 w 396146"/>
              <a:gd name="connsiteY5" fmla="*/ 189712 h 283388"/>
              <a:gd name="connsiteX6" fmla="*/ 141694 w 396146"/>
              <a:gd name="connsiteY6" fmla="*/ 141694 h 283388"/>
              <a:gd name="connsiteX7" fmla="*/ 0 w 396146"/>
              <a:gd name="connsiteY7" fmla="*/ 0 h 283388"/>
              <a:gd name="connsiteX0" fmla="*/ 0 w 396146"/>
              <a:gd name="connsiteY0" fmla="*/ 0 h 283388"/>
              <a:gd name="connsiteX1" fmla="*/ 254452 w 396146"/>
              <a:gd name="connsiteY1" fmla="*/ 0 h 283388"/>
              <a:gd name="connsiteX2" fmla="*/ 396146 w 396146"/>
              <a:gd name="connsiteY2" fmla="*/ 141694 h 283388"/>
              <a:gd name="connsiteX3" fmla="*/ 341827 w 396146"/>
              <a:gd name="connsiteY3" fmla="*/ 189712 h 283388"/>
              <a:gd name="connsiteX4" fmla="*/ 254452 w 396146"/>
              <a:gd name="connsiteY4" fmla="*/ 283388 h 283388"/>
              <a:gd name="connsiteX5" fmla="*/ 0 w 396146"/>
              <a:gd name="connsiteY5" fmla="*/ 283388 h 283388"/>
              <a:gd name="connsiteX6" fmla="*/ 94177 w 396146"/>
              <a:gd name="connsiteY6" fmla="*/ 189712 h 283388"/>
              <a:gd name="connsiteX7" fmla="*/ 141694 w 396146"/>
              <a:gd name="connsiteY7" fmla="*/ 141694 h 283388"/>
              <a:gd name="connsiteX8" fmla="*/ 0 w 396146"/>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60712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60712 w 402539"/>
              <a:gd name="connsiteY8" fmla="*/ 0 h 283388"/>
              <a:gd name="connsiteX0" fmla="*/ 203587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203587 w 402539"/>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63113 w 341827"/>
              <a:gd name="connsiteY7" fmla="*/ 108357 h 283388"/>
              <a:gd name="connsiteX8" fmla="*/ 142875 w 341827"/>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172759 w 341827"/>
              <a:gd name="connsiteY6" fmla="*/ 189712 h 283388"/>
              <a:gd name="connsiteX7" fmla="*/ 63113 w 341827"/>
              <a:gd name="connsiteY7" fmla="*/ 108357 h 283388"/>
              <a:gd name="connsiteX8" fmla="*/ 142875 w 341827"/>
              <a:gd name="connsiteY8" fmla="*/ 0 h 283388"/>
              <a:gd name="connsiteX0" fmla="*/ 85725 w 284677"/>
              <a:gd name="connsiteY0" fmla="*/ 0 h 283388"/>
              <a:gd name="connsiteX1" fmla="*/ 197302 w 284677"/>
              <a:gd name="connsiteY1" fmla="*/ 0 h 283388"/>
              <a:gd name="connsiteX2" fmla="*/ 124684 w 284677"/>
              <a:gd name="connsiteY2" fmla="*/ 108357 h 283388"/>
              <a:gd name="connsiteX3" fmla="*/ 284677 w 284677"/>
              <a:gd name="connsiteY3" fmla="*/ 189712 h 283388"/>
              <a:gd name="connsiteX4" fmla="*/ 197302 w 284677"/>
              <a:gd name="connsiteY4" fmla="*/ 283388 h 283388"/>
              <a:gd name="connsiteX5" fmla="*/ 0 w 284677"/>
              <a:gd name="connsiteY5" fmla="*/ 283388 h 283388"/>
              <a:gd name="connsiteX6" fmla="*/ 115609 w 284677"/>
              <a:gd name="connsiteY6" fmla="*/ 189712 h 283388"/>
              <a:gd name="connsiteX7" fmla="*/ 5963 w 284677"/>
              <a:gd name="connsiteY7" fmla="*/ 108357 h 283388"/>
              <a:gd name="connsiteX8" fmla="*/ 85725 w 284677"/>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97302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13959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85725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02" h="283388">
                <a:moveTo>
                  <a:pt x="114300" y="0"/>
                </a:moveTo>
                <a:lnTo>
                  <a:pt x="235402" y="0"/>
                </a:lnTo>
                <a:lnTo>
                  <a:pt x="124684" y="108357"/>
                </a:lnTo>
                <a:lnTo>
                  <a:pt x="234671" y="189712"/>
                </a:lnTo>
                <a:lnTo>
                  <a:pt x="113959" y="283388"/>
                </a:lnTo>
                <a:lnTo>
                  <a:pt x="0" y="283388"/>
                </a:lnTo>
                <a:lnTo>
                  <a:pt x="115609" y="189712"/>
                </a:lnTo>
                <a:lnTo>
                  <a:pt x="5963" y="108357"/>
                </a:lnTo>
                <a:lnTo>
                  <a:pt x="11430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1000" dirty="0">
                <a:solidFill>
                  <a:schemeClr val="bg2"/>
                </a:solidFill>
                <a:latin typeface="+mj-lt"/>
              </a:rPr>
              <a:t> </a:t>
            </a:r>
          </a:p>
        </p:txBody>
      </p:sp>
      <p:sp>
        <p:nvSpPr>
          <p:cNvPr id="61" name="TextBox 60">
            <a:extLst>
              <a:ext uri="{FF2B5EF4-FFF2-40B4-BE49-F238E27FC236}">
                <a16:creationId xmlns:a16="http://schemas.microsoft.com/office/drawing/2014/main" id="{B65C82CE-0DD6-45E4-957C-5A774A4B2B1B}"/>
              </a:ext>
            </a:extLst>
          </p:cNvPr>
          <p:cNvSpPr txBox="1"/>
          <p:nvPr/>
        </p:nvSpPr>
        <p:spPr>
          <a:xfrm>
            <a:off x="2455405" y="2211440"/>
            <a:ext cx="1653550" cy="369332"/>
          </a:xfrm>
          <a:prstGeom prst="rect">
            <a:avLst/>
          </a:prstGeom>
          <a:noFill/>
        </p:spPr>
        <p:txBody>
          <a:bodyPr wrap="square" lIns="0" tIns="0" rIns="0" bIns="0" rtlCol="0">
            <a:spAutoFit/>
          </a:bodyPr>
          <a:lstStyle/>
          <a:p>
            <a:pPr>
              <a:spcBef>
                <a:spcPts val="500"/>
              </a:spcBef>
            </a:pPr>
            <a:r>
              <a:rPr lang="en-US" sz="2400" dirty="0">
                <a:solidFill>
                  <a:schemeClr val="accent3"/>
                </a:solidFill>
                <a:latin typeface="+mj-lt"/>
              </a:rPr>
              <a:t>253K - 310K </a:t>
            </a:r>
          </a:p>
        </p:txBody>
      </p:sp>
      <p:sp>
        <p:nvSpPr>
          <p:cNvPr id="62" name="TextBox 61">
            <a:extLst>
              <a:ext uri="{FF2B5EF4-FFF2-40B4-BE49-F238E27FC236}">
                <a16:creationId xmlns:a16="http://schemas.microsoft.com/office/drawing/2014/main" id="{0459ED82-7D15-4500-9752-7DC5778FF876}"/>
              </a:ext>
            </a:extLst>
          </p:cNvPr>
          <p:cNvSpPr txBox="1"/>
          <p:nvPr/>
        </p:nvSpPr>
        <p:spPr>
          <a:xfrm>
            <a:off x="2455405" y="3050322"/>
            <a:ext cx="1611679" cy="276999"/>
          </a:xfrm>
          <a:prstGeom prst="rect">
            <a:avLst/>
          </a:prstGeom>
          <a:noFill/>
        </p:spPr>
        <p:txBody>
          <a:bodyPr wrap="square" lIns="0" tIns="0" rIns="0" bIns="0" rtlCol="0">
            <a:spAutoFit/>
          </a:bodyPr>
          <a:lstStyle/>
          <a:p>
            <a:pPr>
              <a:spcBef>
                <a:spcPts val="500"/>
              </a:spcBef>
            </a:pPr>
            <a:r>
              <a:rPr lang="en-US" sz="900" i="1" dirty="0"/>
              <a:t>Estimated</a:t>
            </a:r>
            <a:r>
              <a:rPr lang="en-US" sz="900" i="1" baseline="30000" dirty="0"/>
              <a:t>1</a:t>
            </a:r>
            <a:r>
              <a:rPr lang="en-US" sz="900" i="1" dirty="0"/>
              <a:t> for </a:t>
            </a:r>
            <a:br>
              <a:rPr lang="en-US" sz="900" i="1" dirty="0"/>
            </a:br>
            <a:r>
              <a:rPr lang="en-US" sz="900" i="1" dirty="0"/>
              <a:t>Pre-Pandemic years</a:t>
            </a:r>
            <a:endParaRPr lang="en-US" sz="900" b="1" dirty="0"/>
          </a:p>
        </p:txBody>
      </p:sp>
      <p:sp>
        <p:nvSpPr>
          <p:cNvPr id="73" name="TextBox 72">
            <a:extLst>
              <a:ext uri="{FF2B5EF4-FFF2-40B4-BE49-F238E27FC236}">
                <a16:creationId xmlns:a16="http://schemas.microsoft.com/office/drawing/2014/main" id="{E6CFA7FB-F6DA-4661-832A-D7B59F84AF9B}"/>
              </a:ext>
            </a:extLst>
          </p:cNvPr>
          <p:cNvSpPr txBox="1"/>
          <p:nvPr/>
        </p:nvSpPr>
        <p:spPr>
          <a:xfrm>
            <a:off x="2455405" y="2598187"/>
            <a:ext cx="1747371" cy="415498"/>
          </a:xfrm>
          <a:prstGeom prst="rect">
            <a:avLst/>
          </a:prstGeom>
          <a:noFill/>
        </p:spPr>
        <p:txBody>
          <a:bodyPr wrap="square" lIns="0" tIns="0" rIns="0" bIns="0" rtlCol="0">
            <a:spAutoFit/>
          </a:bodyPr>
          <a:lstStyle/>
          <a:p>
            <a:pPr>
              <a:spcBef>
                <a:spcPts val="500"/>
              </a:spcBef>
            </a:pPr>
            <a:r>
              <a:rPr lang="en-US" sz="900" b="1" dirty="0"/>
              <a:t>Seniors Accepted, but Not Enrolled Each Year, 10% of First-Time Attendees</a:t>
            </a:r>
          </a:p>
        </p:txBody>
      </p:sp>
      <p:sp>
        <p:nvSpPr>
          <p:cNvPr id="28" name="Text Placeholder 4">
            <a:extLst>
              <a:ext uri="{FF2B5EF4-FFF2-40B4-BE49-F238E27FC236}">
                <a16:creationId xmlns:a16="http://schemas.microsoft.com/office/drawing/2014/main" id="{668141DB-E266-4FB7-8F98-F4B20229DE36}"/>
              </a:ext>
            </a:extLst>
          </p:cNvPr>
          <p:cNvSpPr>
            <a:spLocks noGrp="1"/>
          </p:cNvSpPr>
          <p:nvPr>
            <p:ph type="body" sz="quarter" idx="19"/>
          </p:nvPr>
        </p:nvSpPr>
        <p:spPr>
          <a:xfrm>
            <a:off x="0" y="4391001"/>
            <a:ext cx="2046204" cy="243656"/>
          </a:xfrm>
        </p:spPr>
        <p:txBody>
          <a:bodyPr/>
          <a:lstStyle/>
          <a:p>
            <a:r>
              <a:rPr lang="en-US" dirty="0"/>
              <a:t>Estimated by applying HSLS proportions to estimates of HS graduates and estimates of college enrollment in 2020</a:t>
            </a:r>
          </a:p>
          <a:p>
            <a:r>
              <a:rPr lang="en-US" dirty="0"/>
              <a:t>ACS Estimates for 2020</a:t>
            </a:r>
          </a:p>
        </p:txBody>
      </p:sp>
      <p:sp>
        <p:nvSpPr>
          <p:cNvPr id="29" name="L-Shape 28">
            <a:extLst>
              <a:ext uri="{FF2B5EF4-FFF2-40B4-BE49-F238E27FC236}">
                <a16:creationId xmlns:a16="http://schemas.microsoft.com/office/drawing/2014/main" id="{FF968B18-26A8-4181-9083-86373A4434F9}"/>
              </a:ext>
            </a:extLst>
          </p:cNvPr>
          <p:cNvSpPr/>
          <p:nvPr/>
        </p:nvSpPr>
        <p:spPr bwMode="gray">
          <a:xfrm rot="18900000">
            <a:off x="440199" y="2905869"/>
            <a:ext cx="208553" cy="113332"/>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0" name="Multiply 26">
            <a:extLst>
              <a:ext uri="{FF2B5EF4-FFF2-40B4-BE49-F238E27FC236}">
                <a16:creationId xmlns:a16="http://schemas.microsoft.com/office/drawing/2014/main" id="{E83534B6-4285-4430-9ED6-C9728D2F4D8E}"/>
              </a:ext>
            </a:extLst>
          </p:cNvPr>
          <p:cNvSpPr/>
          <p:nvPr/>
        </p:nvSpPr>
        <p:spPr bwMode="gray">
          <a:xfrm>
            <a:off x="407315" y="3530184"/>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a:solidFill>
                <a:schemeClr val="bg2"/>
              </a:solidFill>
            </a:endParaRPr>
          </a:p>
        </p:txBody>
      </p:sp>
      <p:sp>
        <p:nvSpPr>
          <p:cNvPr id="31" name="TextBox 30">
            <a:extLst>
              <a:ext uri="{FF2B5EF4-FFF2-40B4-BE49-F238E27FC236}">
                <a16:creationId xmlns:a16="http://schemas.microsoft.com/office/drawing/2014/main" id="{5B8ED3BC-C759-4675-8E5B-94023B0FA3DD}"/>
              </a:ext>
            </a:extLst>
          </p:cNvPr>
          <p:cNvSpPr txBox="1"/>
          <p:nvPr/>
        </p:nvSpPr>
        <p:spPr>
          <a:xfrm>
            <a:off x="807439" y="2905412"/>
            <a:ext cx="648461" cy="138499"/>
          </a:xfrm>
          <a:prstGeom prst="rect">
            <a:avLst/>
          </a:prstGeom>
          <a:noFill/>
        </p:spPr>
        <p:txBody>
          <a:bodyPr wrap="square" lIns="0" tIns="0" rIns="0" bIns="0" rtlCol="0">
            <a:spAutoFit/>
          </a:bodyPr>
          <a:lstStyle/>
          <a:p>
            <a:pPr>
              <a:spcBef>
                <a:spcPts val="500"/>
              </a:spcBef>
            </a:pPr>
            <a:r>
              <a:rPr lang="en-US" sz="900" b="1" dirty="0"/>
              <a:t>Applied</a:t>
            </a:r>
          </a:p>
        </p:txBody>
      </p:sp>
      <p:sp>
        <p:nvSpPr>
          <p:cNvPr id="32" name="L-Shape 31">
            <a:extLst>
              <a:ext uri="{FF2B5EF4-FFF2-40B4-BE49-F238E27FC236}">
                <a16:creationId xmlns:a16="http://schemas.microsoft.com/office/drawing/2014/main" id="{1BF7D52F-7073-440B-A7C3-0C28A5B6AA5A}"/>
              </a:ext>
            </a:extLst>
          </p:cNvPr>
          <p:cNvSpPr/>
          <p:nvPr/>
        </p:nvSpPr>
        <p:spPr bwMode="gray">
          <a:xfrm rot="18900000">
            <a:off x="440199" y="3218026"/>
            <a:ext cx="208553" cy="113332"/>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3" name="TextBox 32">
            <a:extLst>
              <a:ext uri="{FF2B5EF4-FFF2-40B4-BE49-F238E27FC236}">
                <a16:creationId xmlns:a16="http://schemas.microsoft.com/office/drawing/2014/main" id="{36B92FC2-C6A8-4ECA-A7A1-F8D78D7F635B}"/>
              </a:ext>
            </a:extLst>
          </p:cNvPr>
          <p:cNvSpPr txBox="1"/>
          <p:nvPr/>
        </p:nvSpPr>
        <p:spPr>
          <a:xfrm>
            <a:off x="807439" y="3251754"/>
            <a:ext cx="648461" cy="138499"/>
          </a:xfrm>
          <a:prstGeom prst="rect">
            <a:avLst/>
          </a:prstGeom>
          <a:noFill/>
        </p:spPr>
        <p:txBody>
          <a:bodyPr wrap="square" lIns="0" tIns="0" rIns="0" bIns="0" rtlCol="0">
            <a:spAutoFit/>
          </a:bodyPr>
          <a:lstStyle/>
          <a:p>
            <a:pPr>
              <a:spcBef>
                <a:spcPts val="500"/>
              </a:spcBef>
            </a:pPr>
            <a:r>
              <a:rPr lang="en-US" sz="900" b="1" dirty="0"/>
              <a:t>Accepted</a:t>
            </a:r>
          </a:p>
        </p:txBody>
      </p:sp>
      <p:sp>
        <p:nvSpPr>
          <p:cNvPr id="35" name="TextBox 34">
            <a:extLst>
              <a:ext uri="{FF2B5EF4-FFF2-40B4-BE49-F238E27FC236}">
                <a16:creationId xmlns:a16="http://schemas.microsoft.com/office/drawing/2014/main" id="{E2A8940B-22CC-4AD2-A031-8A8F53799009}"/>
              </a:ext>
            </a:extLst>
          </p:cNvPr>
          <p:cNvSpPr txBox="1"/>
          <p:nvPr/>
        </p:nvSpPr>
        <p:spPr>
          <a:xfrm>
            <a:off x="807439" y="3598095"/>
            <a:ext cx="830954" cy="138499"/>
          </a:xfrm>
          <a:prstGeom prst="rect">
            <a:avLst/>
          </a:prstGeom>
          <a:noFill/>
        </p:spPr>
        <p:txBody>
          <a:bodyPr wrap="square" lIns="0" tIns="0" rIns="0" bIns="0" rtlCol="0">
            <a:spAutoFit/>
          </a:bodyPr>
          <a:lstStyle/>
          <a:p>
            <a:pPr>
              <a:spcBef>
                <a:spcPts val="500"/>
              </a:spcBef>
            </a:pPr>
            <a:r>
              <a:rPr lang="en-US" sz="900" b="1" dirty="0"/>
              <a:t>Didn’t Enroll</a:t>
            </a:r>
          </a:p>
        </p:txBody>
      </p:sp>
      <p:sp>
        <p:nvSpPr>
          <p:cNvPr id="37" name="TextBox 36">
            <a:extLst>
              <a:ext uri="{FF2B5EF4-FFF2-40B4-BE49-F238E27FC236}">
                <a16:creationId xmlns:a16="http://schemas.microsoft.com/office/drawing/2014/main" id="{333D0293-6338-43EA-9198-6AAAA9E96FB2}"/>
              </a:ext>
            </a:extLst>
          </p:cNvPr>
          <p:cNvSpPr txBox="1"/>
          <p:nvPr/>
        </p:nvSpPr>
        <p:spPr>
          <a:xfrm>
            <a:off x="301021" y="1730128"/>
            <a:ext cx="1402985" cy="415498"/>
          </a:xfrm>
          <a:prstGeom prst="rect">
            <a:avLst/>
          </a:prstGeom>
          <a:noFill/>
        </p:spPr>
        <p:txBody>
          <a:bodyPr wrap="square" lIns="0" tIns="0" rIns="0" bIns="0" rtlCol="0">
            <a:spAutoFit/>
          </a:bodyPr>
          <a:lstStyle/>
          <a:p>
            <a:pPr>
              <a:spcBef>
                <a:spcPts val="500"/>
              </a:spcBef>
            </a:pPr>
            <a:r>
              <a:rPr lang="en-US" sz="900" b="1" dirty="0"/>
              <a:t>Summer Melt Drives Nearly a Quarter of Nonconsumption</a:t>
            </a:r>
          </a:p>
        </p:txBody>
      </p:sp>
      <p:sp>
        <p:nvSpPr>
          <p:cNvPr id="40" name="TextBox 39">
            <a:extLst>
              <a:ext uri="{FF2B5EF4-FFF2-40B4-BE49-F238E27FC236}">
                <a16:creationId xmlns:a16="http://schemas.microsoft.com/office/drawing/2014/main" id="{F45D937C-4FB3-4A07-89D8-1F755335097C}"/>
              </a:ext>
            </a:extLst>
          </p:cNvPr>
          <p:cNvSpPr txBox="1"/>
          <p:nvPr/>
        </p:nvSpPr>
        <p:spPr>
          <a:xfrm>
            <a:off x="4920997" y="1730128"/>
            <a:ext cx="1402985" cy="415498"/>
          </a:xfrm>
          <a:prstGeom prst="rect">
            <a:avLst/>
          </a:prstGeom>
          <a:noFill/>
        </p:spPr>
        <p:txBody>
          <a:bodyPr wrap="square" lIns="0" tIns="0" rIns="0" bIns="0" rtlCol="0">
            <a:spAutoFit/>
          </a:bodyPr>
          <a:lstStyle/>
          <a:p>
            <a:pPr>
              <a:spcBef>
                <a:spcPts val="500"/>
              </a:spcBef>
            </a:pPr>
            <a:r>
              <a:rPr lang="en-US" sz="900" b="1" dirty="0"/>
              <a:t>Majority of Non-Consumers are Recent Applicants</a:t>
            </a:r>
          </a:p>
        </p:txBody>
      </p:sp>
    </p:spTree>
    <p:extLst>
      <p:ext uri="{BB962C8B-B14F-4D97-AF65-F5344CB8AC3E}">
        <p14:creationId xmlns:p14="http://schemas.microsoft.com/office/powerpoint/2010/main" val="330432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5097C34F-8172-0646-9AEE-CD102D3478E8}"/>
              </a:ext>
            </a:extLst>
          </p:cNvPr>
          <p:cNvCxnSpPr>
            <a:cxnSpLocks/>
          </p:cNvCxnSpPr>
          <p:nvPr/>
        </p:nvCxnSpPr>
        <p:spPr bwMode="gray">
          <a:xfrm>
            <a:off x="948112" y="2699601"/>
            <a:ext cx="4481958" cy="2301"/>
          </a:xfrm>
          <a:prstGeom prst="straightConnector1">
            <a:avLst/>
          </a:prstGeom>
          <a:solidFill>
            <a:schemeClr val="accent1"/>
          </a:solidFill>
          <a:ln w="28575" cap="flat" cmpd="sng" algn="ctr">
            <a:solidFill>
              <a:schemeClr val="accent6"/>
            </a:solidFill>
            <a:prstDash val="solid"/>
            <a:miter lim="800000"/>
            <a:headEnd type="none" w="med" len="med"/>
            <a:tailEnd type="none"/>
          </a:ln>
          <a:effectLst/>
        </p:spPr>
      </p:cxnSp>
      <p:sp>
        <p:nvSpPr>
          <p:cNvPr id="45" name="Oval 44">
            <a:extLst>
              <a:ext uri="{FF2B5EF4-FFF2-40B4-BE49-F238E27FC236}">
                <a16:creationId xmlns:a16="http://schemas.microsoft.com/office/drawing/2014/main" id="{3F02615F-24DC-B34A-B17A-FCCCF87308D7}"/>
              </a:ext>
            </a:extLst>
          </p:cNvPr>
          <p:cNvSpPr>
            <a:spLocks noChangeAspect="1"/>
          </p:cNvSpPr>
          <p:nvPr/>
        </p:nvSpPr>
        <p:spPr bwMode="gray">
          <a:xfrm>
            <a:off x="857551" y="2426431"/>
            <a:ext cx="548640" cy="5486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3" name="Title 2">
            <a:extLst>
              <a:ext uri="{FF2B5EF4-FFF2-40B4-BE49-F238E27FC236}">
                <a16:creationId xmlns:a16="http://schemas.microsoft.com/office/drawing/2014/main" id="{40E1513F-244E-6840-8FE7-4F5E9F37D7C2}"/>
              </a:ext>
            </a:extLst>
          </p:cNvPr>
          <p:cNvSpPr>
            <a:spLocks noGrp="1"/>
          </p:cNvSpPr>
          <p:nvPr>
            <p:ph type="title"/>
          </p:nvPr>
        </p:nvSpPr>
        <p:spPr>
          <a:xfrm>
            <a:off x="280194" y="317005"/>
            <a:ext cx="5530976" cy="249299"/>
          </a:xfrm>
        </p:spPr>
        <p:txBody>
          <a:bodyPr/>
          <a:lstStyle/>
          <a:p>
            <a:r>
              <a:rPr lang="en-US" dirty="0"/>
              <a:t>How Progressive Institutions Are Closing the Gap</a:t>
            </a:r>
          </a:p>
        </p:txBody>
      </p:sp>
      <p:sp>
        <p:nvSpPr>
          <p:cNvPr id="47" name="Oval 46">
            <a:extLst>
              <a:ext uri="{FF2B5EF4-FFF2-40B4-BE49-F238E27FC236}">
                <a16:creationId xmlns:a16="http://schemas.microsoft.com/office/drawing/2014/main" id="{48CFAE74-C6B4-954C-B25A-C5FF2BBA21BF}"/>
              </a:ext>
            </a:extLst>
          </p:cNvPr>
          <p:cNvSpPr>
            <a:spLocks noChangeAspect="1"/>
          </p:cNvSpPr>
          <p:nvPr/>
        </p:nvSpPr>
        <p:spPr bwMode="gray">
          <a:xfrm>
            <a:off x="2249990" y="2426431"/>
            <a:ext cx="548640" cy="54864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a:extLst>
              <a:ext uri="{FF2B5EF4-FFF2-40B4-BE49-F238E27FC236}">
                <a16:creationId xmlns:a16="http://schemas.microsoft.com/office/drawing/2014/main" id="{2141FBA7-3311-964B-8727-330F8C0E7793}"/>
              </a:ext>
            </a:extLst>
          </p:cNvPr>
          <p:cNvSpPr>
            <a:spLocks noChangeAspect="1"/>
          </p:cNvSpPr>
          <p:nvPr/>
        </p:nvSpPr>
        <p:spPr bwMode="gray">
          <a:xfrm>
            <a:off x="3642429" y="2426431"/>
            <a:ext cx="548640" cy="5486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a:extLst>
              <a:ext uri="{FF2B5EF4-FFF2-40B4-BE49-F238E27FC236}">
                <a16:creationId xmlns:a16="http://schemas.microsoft.com/office/drawing/2014/main" id="{5B5D4D05-306C-1944-B04B-285D16682873}"/>
              </a:ext>
            </a:extLst>
          </p:cNvPr>
          <p:cNvSpPr>
            <a:spLocks noChangeAspect="1"/>
          </p:cNvSpPr>
          <p:nvPr/>
        </p:nvSpPr>
        <p:spPr bwMode="gray">
          <a:xfrm>
            <a:off x="5034867" y="2426431"/>
            <a:ext cx="548640" cy="54864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TextBox 50">
            <a:extLst>
              <a:ext uri="{FF2B5EF4-FFF2-40B4-BE49-F238E27FC236}">
                <a16:creationId xmlns:a16="http://schemas.microsoft.com/office/drawing/2014/main" id="{24CB73D0-57C7-5D4F-8F58-E5C671408519}"/>
              </a:ext>
            </a:extLst>
          </p:cNvPr>
          <p:cNvSpPr txBox="1"/>
          <p:nvPr/>
        </p:nvSpPr>
        <p:spPr>
          <a:xfrm>
            <a:off x="280194" y="3589235"/>
            <a:ext cx="1610156" cy="941283"/>
          </a:xfrm>
          <a:prstGeom prst="rect">
            <a:avLst/>
          </a:prstGeom>
          <a:noFill/>
        </p:spPr>
        <p:txBody>
          <a:bodyPr wrap="square" lIns="0" tIns="0" rIns="0" bIns="0" rtlCol="0">
            <a:spAutoFit/>
          </a:bodyPr>
          <a:lstStyle/>
          <a:p>
            <a:pPr algn="ctr">
              <a:spcBef>
                <a:spcPts val="500"/>
              </a:spcBef>
            </a:pPr>
            <a:r>
              <a:rPr lang="en-US" sz="1000" b="1" dirty="0"/>
              <a:t>Locate Your Nonconsumption Population</a:t>
            </a:r>
          </a:p>
          <a:p>
            <a:pPr algn="ctr">
              <a:spcBef>
                <a:spcPts val="500"/>
              </a:spcBef>
            </a:pPr>
            <a:r>
              <a:rPr lang="en-US" sz="900" dirty="0"/>
              <a:t>Invest in data-sharing and K-12 partnerships to size local market  </a:t>
            </a:r>
          </a:p>
        </p:txBody>
      </p:sp>
      <p:sp>
        <p:nvSpPr>
          <p:cNvPr id="52" name="TextBox 51">
            <a:extLst>
              <a:ext uri="{FF2B5EF4-FFF2-40B4-BE49-F238E27FC236}">
                <a16:creationId xmlns:a16="http://schemas.microsoft.com/office/drawing/2014/main" id="{BC773D21-8FA9-C74A-B297-97848DE3C175}"/>
              </a:ext>
            </a:extLst>
          </p:cNvPr>
          <p:cNvSpPr txBox="1"/>
          <p:nvPr/>
        </p:nvSpPr>
        <p:spPr>
          <a:xfrm>
            <a:off x="1617311" y="1393235"/>
            <a:ext cx="1720800" cy="925894"/>
          </a:xfrm>
          <a:prstGeom prst="rect">
            <a:avLst/>
          </a:prstGeom>
          <a:noFill/>
        </p:spPr>
        <p:txBody>
          <a:bodyPr wrap="square" lIns="0" tIns="0" rIns="0" bIns="0" rtlCol="0">
            <a:spAutoFit/>
          </a:bodyPr>
          <a:lstStyle/>
          <a:p>
            <a:pPr lvl="0" algn="ctr">
              <a:spcBef>
                <a:spcPts val="500"/>
              </a:spcBef>
            </a:pPr>
            <a:r>
              <a:rPr lang="en-US" sz="1000" b="1" dirty="0">
                <a:solidFill>
                  <a:srgbClr val="333E48"/>
                </a:solidFill>
              </a:rPr>
              <a:t>Identify Your Competition</a:t>
            </a:r>
          </a:p>
          <a:p>
            <a:pPr lvl="0" algn="ctr">
              <a:spcBef>
                <a:spcPts val="500"/>
              </a:spcBef>
            </a:pPr>
            <a:r>
              <a:rPr lang="en-US" sz="900" dirty="0">
                <a:solidFill>
                  <a:srgbClr val="333E48"/>
                </a:solidFill>
              </a:rPr>
              <a:t>Explore labor market data, CBO</a:t>
            </a:r>
            <a:r>
              <a:rPr lang="en-US" sz="900" baseline="30000" dirty="0">
                <a:solidFill>
                  <a:srgbClr val="333E48"/>
                </a:solidFill>
              </a:rPr>
              <a:t>1</a:t>
            </a:r>
            <a:r>
              <a:rPr lang="en-US" sz="900" dirty="0">
                <a:solidFill>
                  <a:srgbClr val="333E48"/>
                </a:solidFill>
              </a:rPr>
              <a:t> intel to identify what students are choosing instead of you</a:t>
            </a:r>
          </a:p>
        </p:txBody>
      </p:sp>
      <p:sp>
        <p:nvSpPr>
          <p:cNvPr id="54" name="TextBox 53">
            <a:extLst>
              <a:ext uri="{FF2B5EF4-FFF2-40B4-BE49-F238E27FC236}">
                <a16:creationId xmlns:a16="http://schemas.microsoft.com/office/drawing/2014/main" id="{080B566A-BDEF-FE43-8E15-C260761B9030}"/>
              </a:ext>
            </a:extLst>
          </p:cNvPr>
          <p:cNvSpPr txBox="1"/>
          <p:nvPr/>
        </p:nvSpPr>
        <p:spPr>
          <a:xfrm>
            <a:off x="3009750" y="3589235"/>
            <a:ext cx="1720800" cy="787395"/>
          </a:xfrm>
          <a:prstGeom prst="rect">
            <a:avLst/>
          </a:prstGeom>
          <a:noFill/>
        </p:spPr>
        <p:txBody>
          <a:bodyPr wrap="square" lIns="0" tIns="0" rIns="0" bIns="0" rtlCol="0">
            <a:spAutoFit/>
          </a:bodyPr>
          <a:lstStyle/>
          <a:p>
            <a:pPr lvl="0" algn="ctr">
              <a:spcBef>
                <a:spcPts val="500"/>
              </a:spcBef>
            </a:pPr>
            <a:r>
              <a:rPr lang="en-US" sz="1000" b="1" dirty="0">
                <a:solidFill>
                  <a:srgbClr val="333E48"/>
                </a:solidFill>
              </a:rPr>
              <a:t>Appeal Directly to </a:t>
            </a:r>
            <a:br>
              <a:rPr lang="en-US" sz="1000" b="1" dirty="0">
                <a:solidFill>
                  <a:srgbClr val="333E48"/>
                </a:solidFill>
              </a:rPr>
            </a:br>
            <a:r>
              <a:rPr lang="en-US" sz="1000" b="1" dirty="0">
                <a:solidFill>
                  <a:srgbClr val="333E48"/>
                </a:solidFill>
              </a:rPr>
              <a:t>Non-Consumers</a:t>
            </a:r>
          </a:p>
          <a:p>
            <a:pPr lvl="0" algn="ctr">
              <a:spcBef>
                <a:spcPts val="500"/>
              </a:spcBef>
            </a:pPr>
            <a:r>
              <a:rPr lang="en-US" sz="900" dirty="0">
                <a:solidFill>
                  <a:srgbClr val="333E48"/>
                </a:solidFill>
              </a:rPr>
              <a:t>Craft program portfolio and student experience with these students at the center</a:t>
            </a:r>
          </a:p>
        </p:txBody>
      </p:sp>
      <p:sp>
        <p:nvSpPr>
          <p:cNvPr id="55" name="TextBox 54">
            <a:extLst>
              <a:ext uri="{FF2B5EF4-FFF2-40B4-BE49-F238E27FC236}">
                <a16:creationId xmlns:a16="http://schemas.microsoft.com/office/drawing/2014/main" id="{9B50B76C-749F-8B43-8D98-D2D0D61E146E}"/>
              </a:ext>
            </a:extLst>
          </p:cNvPr>
          <p:cNvSpPr txBox="1"/>
          <p:nvPr/>
        </p:nvSpPr>
        <p:spPr>
          <a:xfrm>
            <a:off x="4402188" y="1393235"/>
            <a:ext cx="1720800" cy="787395"/>
          </a:xfrm>
          <a:prstGeom prst="rect">
            <a:avLst/>
          </a:prstGeom>
          <a:noFill/>
        </p:spPr>
        <p:txBody>
          <a:bodyPr wrap="square" lIns="0" tIns="0" rIns="0" bIns="0" rtlCol="0">
            <a:spAutoFit/>
          </a:bodyPr>
          <a:lstStyle/>
          <a:p>
            <a:pPr lvl="0" algn="ctr">
              <a:spcBef>
                <a:spcPts val="500"/>
              </a:spcBef>
            </a:pPr>
            <a:r>
              <a:rPr lang="en-US" sz="1000" b="1" dirty="0">
                <a:solidFill>
                  <a:srgbClr val="333E48"/>
                </a:solidFill>
              </a:rPr>
              <a:t>Eliminate </a:t>
            </a:r>
            <a:br>
              <a:rPr lang="en-US" sz="1000" b="1" dirty="0">
                <a:solidFill>
                  <a:srgbClr val="333E48"/>
                </a:solidFill>
              </a:rPr>
            </a:br>
            <a:r>
              <a:rPr lang="en-US" sz="1000" b="1" dirty="0">
                <a:solidFill>
                  <a:srgbClr val="333E48"/>
                </a:solidFill>
              </a:rPr>
              <a:t>Legacy Barriers</a:t>
            </a:r>
          </a:p>
          <a:p>
            <a:pPr lvl="0" algn="ctr">
              <a:spcBef>
                <a:spcPts val="500"/>
              </a:spcBef>
            </a:pPr>
            <a:r>
              <a:rPr lang="en-US" sz="900" dirty="0">
                <a:solidFill>
                  <a:srgbClr val="333E48"/>
                </a:solidFill>
              </a:rPr>
              <a:t>Deploy targeted support to streamline enrollment and reduce summer melt</a:t>
            </a:r>
          </a:p>
        </p:txBody>
      </p:sp>
      <p:pic>
        <p:nvPicPr>
          <p:cNvPr id="16" name="Picture 15">
            <a:extLst>
              <a:ext uri="{FF2B5EF4-FFF2-40B4-BE49-F238E27FC236}">
                <a16:creationId xmlns:a16="http://schemas.microsoft.com/office/drawing/2014/main" id="{45D4BB53-26A6-46DD-8F21-DD0987A5672A}"/>
              </a:ext>
            </a:extLst>
          </p:cNvPr>
          <p:cNvPicPr>
            <a:picLocks noChangeAspect="1"/>
          </p:cNvPicPr>
          <p:nvPr/>
        </p:nvPicPr>
        <p:blipFill>
          <a:blip r:embed="rId3"/>
          <a:stretch>
            <a:fillRect/>
          </a:stretch>
        </p:blipFill>
        <p:spPr>
          <a:xfrm>
            <a:off x="4894933" y="911036"/>
            <a:ext cx="560538" cy="457200"/>
          </a:xfrm>
          <a:prstGeom prst="rect">
            <a:avLst/>
          </a:prstGeom>
        </p:spPr>
      </p:pic>
      <p:sp>
        <p:nvSpPr>
          <p:cNvPr id="17" name="TextBox 16">
            <a:extLst>
              <a:ext uri="{FF2B5EF4-FFF2-40B4-BE49-F238E27FC236}">
                <a16:creationId xmlns:a16="http://schemas.microsoft.com/office/drawing/2014/main" id="{514057D1-71B2-4F08-9637-B60F1CA23BF5}"/>
              </a:ext>
            </a:extLst>
          </p:cNvPr>
          <p:cNvSpPr txBox="1"/>
          <p:nvPr/>
        </p:nvSpPr>
        <p:spPr bwMode="gray">
          <a:xfrm>
            <a:off x="1083514" y="2508391"/>
            <a:ext cx="96715" cy="384721"/>
          </a:xfrm>
          <a:prstGeom prst="rect">
            <a:avLst/>
          </a:prstGeom>
          <a:noFill/>
        </p:spPr>
        <p:txBody>
          <a:bodyPr wrap="square" lIns="0" tIns="0" rIns="0" bIns="0" rtlCol="0">
            <a:spAutoFit/>
          </a:bodyPr>
          <a:lstStyle/>
          <a:p>
            <a:pPr algn="ctr">
              <a:spcBef>
                <a:spcPts val="500"/>
              </a:spcBef>
            </a:pPr>
            <a:r>
              <a:rPr lang="en-US" sz="2500" dirty="0">
                <a:solidFill>
                  <a:schemeClr val="bg1"/>
                </a:solidFill>
                <a:latin typeface="+mj-lt"/>
              </a:rPr>
              <a:t>1</a:t>
            </a:r>
          </a:p>
        </p:txBody>
      </p:sp>
      <p:sp>
        <p:nvSpPr>
          <p:cNvPr id="18" name="TextBox 17">
            <a:extLst>
              <a:ext uri="{FF2B5EF4-FFF2-40B4-BE49-F238E27FC236}">
                <a16:creationId xmlns:a16="http://schemas.microsoft.com/office/drawing/2014/main" id="{F5731AA1-58AE-4ABC-96CA-AEFC5B74115D}"/>
              </a:ext>
            </a:extLst>
          </p:cNvPr>
          <p:cNvSpPr txBox="1"/>
          <p:nvPr/>
        </p:nvSpPr>
        <p:spPr bwMode="gray">
          <a:xfrm>
            <a:off x="5260830" y="2508391"/>
            <a:ext cx="96715" cy="384721"/>
          </a:xfrm>
          <a:prstGeom prst="rect">
            <a:avLst/>
          </a:prstGeom>
          <a:noFill/>
        </p:spPr>
        <p:txBody>
          <a:bodyPr wrap="square" lIns="0" tIns="0" rIns="0" bIns="0" rtlCol="0">
            <a:spAutoFit/>
          </a:bodyPr>
          <a:lstStyle/>
          <a:p>
            <a:pPr algn="ctr">
              <a:spcBef>
                <a:spcPts val="500"/>
              </a:spcBef>
            </a:pPr>
            <a:r>
              <a:rPr lang="en-US" sz="2500" dirty="0">
                <a:solidFill>
                  <a:schemeClr val="bg1"/>
                </a:solidFill>
                <a:latin typeface="+mj-lt"/>
              </a:rPr>
              <a:t>4</a:t>
            </a:r>
          </a:p>
        </p:txBody>
      </p:sp>
      <p:sp>
        <p:nvSpPr>
          <p:cNvPr id="19" name="TextBox 18">
            <a:extLst>
              <a:ext uri="{FF2B5EF4-FFF2-40B4-BE49-F238E27FC236}">
                <a16:creationId xmlns:a16="http://schemas.microsoft.com/office/drawing/2014/main" id="{16C21665-AD01-4A6C-9522-E771B3C43852}"/>
              </a:ext>
            </a:extLst>
          </p:cNvPr>
          <p:cNvSpPr txBox="1"/>
          <p:nvPr/>
        </p:nvSpPr>
        <p:spPr bwMode="gray">
          <a:xfrm>
            <a:off x="3868392" y="2508391"/>
            <a:ext cx="96715" cy="384721"/>
          </a:xfrm>
          <a:prstGeom prst="rect">
            <a:avLst/>
          </a:prstGeom>
          <a:noFill/>
        </p:spPr>
        <p:txBody>
          <a:bodyPr wrap="square" lIns="0" tIns="0" rIns="0" bIns="0" rtlCol="0">
            <a:spAutoFit/>
          </a:bodyPr>
          <a:lstStyle/>
          <a:p>
            <a:pPr algn="ctr">
              <a:spcBef>
                <a:spcPts val="500"/>
              </a:spcBef>
            </a:pPr>
            <a:r>
              <a:rPr lang="en-US" sz="2500" dirty="0">
                <a:solidFill>
                  <a:schemeClr val="bg1"/>
                </a:solidFill>
                <a:latin typeface="+mj-lt"/>
              </a:rPr>
              <a:t>3</a:t>
            </a:r>
          </a:p>
        </p:txBody>
      </p:sp>
      <p:sp>
        <p:nvSpPr>
          <p:cNvPr id="20" name="TextBox 19">
            <a:extLst>
              <a:ext uri="{FF2B5EF4-FFF2-40B4-BE49-F238E27FC236}">
                <a16:creationId xmlns:a16="http://schemas.microsoft.com/office/drawing/2014/main" id="{F14AFAD0-DDBA-440A-961C-305FF7A4165B}"/>
              </a:ext>
            </a:extLst>
          </p:cNvPr>
          <p:cNvSpPr txBox="1"/>
          <p:nvPr/>
        </p:nvSpPr>
        <p:spPr bwMode="gray">
          <a:xfrm>
            <a:off x="2475953" y="2508391"/>
            <a:ext cx="96715" cy="384721"/>
          </a:xfrm>
          <a:prstGeom prst="rect">
            <a:avLst/>
          </a:prstGeom>
          <a:noFill/>
        </p:spPr>
        <p:txBody>
          <a:bodyPr wrap="square" lIns="0" tIns="0" rIns="0" bIns="0" rtlCol="0">
            <a:spAutoFit/>
          </a:bodyPr>
          <a:lstStyle/>
          <a:p>
            <a:pPr algn="ctr">
              <a:spcBef>
                <a:spcPts val="500"/>
              </a:spcBef>
            </a:pPr>
            <a:r>
              <a:rPr lang="en-US" sz="2500" dirty="0">
                <a:solidFill>
                  <a:schemeClr val="bg1"/>
                </a:solidFill>
                <a:latin typeface="+mj-lt"/>
              </a:rPr>
              <a:t>2</a:t>
            </a:r>
          </a:p>
        </p:txBody>
      </p:sp>
      <p:sp>
        <p:nvSpPr>
          <p:cNvPr id="21" name="Text Placeholder 4">
            <a:extLst>
              <a:ext uri="{FF2B5EF4-FFF2-40B4-BE49-F238E27FC236}">
                <a16:creationId xmlns:a16="http://schemas.microsoft.com/office/drawing/2014/main" id="{456E7603-A129-4425-BD6F-E1939850DC9E}"/>
              </a:ext>
            </a:extLst>
          </p:cNvPr>
          <p:cNvSpPr txBox="1">
            <a:spLocks/>
          </p:cNvSpPr>
          <p:nvPr/>
        </p:nvSpPr>
        <p:spPr bwMode="gray">
          <a:xfrm>
            <a:off x="0" y="4557713"/>
            <a:ext cx="2046204" cy="76944"/>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Community-Based Organizations</a:t>
            </a:r>
          </a:p>
        </p:txBody>
      </p:sp>
      <p:pic>
        <p:nvPicPr>
          <p:cNvPr id="1026" name="Picture 2" descr="Logo - Compton College">
            <a:extLst>
              <a:ext uri="{FF2B5EF4-FFF2-40B4-BE49-F238E27FC236}">
                <a16:creationId xmlns:a16="http://schemas.microsoft.com/office/drawing/2014/main" id="{368D4656-B3A1-4FB5-B86B-429014FE4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654" y="3024797"/>
            <a:ext cx="341236"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s | Ohio University">
            <a:extLst>
              <a:ext uri="{FF2B5EF4-FFF2-40B4-BE49-F238E27FC236}">
                <a16:creationId xmlns:a16="http://schemas.microsoft.com/office/drawing/2014/main" id="{875D0F01-1896-4BCF-95D6-6C4909855A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3626" y="3021330"/>
            <a:ext cx="509531"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uston Community College | HCC">
            <a:extLst>
              <a:ext uri="{FF2B5EF4-FFF2-40B4-BE49-F238E27FC236}">
                <a16:creationId xmlns:a16="http://schemas.microsoft.com/office/drawing/2014/main" id="{37E612C8-5B99-4493-B905-EF5A63BBDA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2830" y="911036"/>
            <a:ext cx="822960" cy="457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3">
            <a:extLst>
              <a:ext uri="{FF2B5EF4-FFF2-40B4-BE49-F238E27FC236}">
                <a16:creationId xmlns:a16="http://schemas.microsoft.com/office/drawing/2014/main" id="{3DA5E0A6-B33C-44EB-B516-0102A12F3821}"/>
              </a:ext>
            </a:extLst>
          </p:cNvPr>
          <p:cNvSpPr txBox="1">
            <a:spLocks/>
          </p:cNvSpPr>
          <p:nvPr/>
        </p:nvSpPr>
        <p:spPr bwMode="gray">
          <a:xfrm>
            <a:off x="280195" y="657732"/>
            <a:ext cx="5842794" cy="18466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Four Key Steps in Identifying and Enrolling Non-Consumers</a:t>
            </a:r>
          </a:p>
        </p:txBody>
      </p:sp>
    </p:spTree>
    <p:extLst>
      <p:ext uri="{BB962C8B-B14F-4D97-AF65-F5344CB8AC3E}">
        <p14:creationId xmlns:p14="http://schemas.microsoft.com/office/powerpoint/2010/main" val="2557739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9E5D-99D8-FBFC-DA49-304A52D7118D}"/>
              </a:ext>
            </a:extLst>
          </p:cNvPr>
          <p:cNvSpPr>
            <a:spLocks noGrp="1"/>
          </p:cNvSpPr>
          <p:nvPr>
            <p:ph type="title"/>
          </p:nvPr>
        </p:nvSpPr>
        <p:spPr/>
        <p:txBody>
          <a:bodyPr/>
          <a:lstStyle/>
          <a:p>
            <a:r>
              <a:rPr lang="en-US" dirty="0"/>
              <a:t>Questions for Discussion</a:t>
            </a:r>
          </a:p>
        </p:txBody>
      </p:sp>
      <p:sp>
        <p:nvSpPr>
          <p:cNvPr id="3" name="Text Placeholder 2">
            <a:extLst>
              <a:ext uri="{FF2B5EF4-FFF2-40B4-BE49-F238E27FC236}">
                <a16:creationId xmlns:a16="http://schemas.microsoft.com/office/drawing/2014/main" id="{32C241D0-5E45-98FD-C196-5587FD215564}"/>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05F96A45-051B-B52E-7E49-A379A4AB0388}"/>
              </a:ext>
            </a:extLst>
          </p:cNvPr>
          <p:cNvSpPr>
            <a:spLocks noGrp="1"/>
          </p:cNvSpPr>
          <p:nvPr>
            <p:ph type="body" sz="quarter" idx="17"/>
          </p:nvPr>
        </p:nvSpPr>
        <p:spPr>
          <a:xfrm>
            <a:off x="531293" y="1727589"/>
            <a:ext cx="4241053" cy="2502545"/>
          </a:xfrm>
        </p:spPr>
        <p:txBody>
          <a:bodyPr/>
          <a:lstStyle/>
          <a:p>
            <a:r>
              <a:rPr lang="en-US" dirty="0"/>
              <a:t>How closely are you monitoring college matriculation among your graduating classes?</a:t>
            </a:r>
          </a:p>
          <a:p>
            <a:r>
              <a:rPr lang="en-US" dirty="0"/>
              <a:t>Are you engaged in any data-sharing or re-enrollment campaigns with local campuses?</a:t>
            </a:r>
          </a:p>
          <a:p>
            <a:r>
              <a:rPr lang="en-US" dirty="0"/>
              <a:t>Do your dual or concurrent enrollment programs lead to matriculation? </a:t>
            </a:r>
          </a:p>
          <a:p>
            <a:r>
              <a:rPr lang="en-US" dirty="0"/>
              <a:t>Would your community agree that college is worth it? </a:t>
            </a:r>
          </a:p>
        </p:txBody>
      </p:sp>
      <p:sp>
        <p:nvSpPr>
          <p:cNvPr id="5" name="Text Placeholder 4">
            <a:extLst>
              <a:ext uri="{FF2B5EF4-FFF2-40B4-BE49-F238E27FC236}">
                <a16:creationId xmlns:a16="http://schemas.microsoft.com/office/drawing/2014/main" id="{DBF66AFC-2548-DE59-A92B-D415A6DEE611}"/>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C0B64DDF-2D85-5BCD-CA98-8DF3ED5B296B}"/>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185759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A3CA8F-47FC-834E-9CCA-1FAEAF1801E4}"/>
              </a:ext>
            </a:extLst>
          </p:cNvPr>
          <p:cNvSpPr/>
          <p:nvPr/>
        </p:nvSpPr>
        <p:spPr bwMode="gray">
          <a:xfrm>
            <a:off x="2743200" y="0"/>
            <a:ext cx="36576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05B91938-8A01-334B-A72A-E0A759BFD2D9}"/>
              </a:ext>
            </a:extLst>
          </p:cNvPr>
          <p:cNvSpPr txBox="1"/>
          <p:nvPr/>
        </p:nvSpPr>
        <p:spPr>
          <a:xfrm>
            <a:off x="3865942" y="1278485"/>
            <a:ext cx="1997163" cy="553998"/>
          </a:xfrm>
          <a:prstGeom prst="rect">
            <a:avLst/>
          </a:prstGeom>
          <a:noFill/>
        </p:spPr>
        <p:txBody>
          <a:bodyPr wrap="square" lIns="0" tIns="0" rIns="0" bIns="0" rtlCol="0">
            <a:spAutoFit/>
          </a:bodyPr>
          <a:lstStyle/>
          <a:p>
            <a:pPr marL="9525" indent="-9525">
              <a:spcBef>
                <a:spcPts val="500"/>
              </a:spcBef>
            </a:pPr>
            <a:r>
              <a:rPr lang="en-US" sz="1200" dirty="0"/>
              <a:t>46% of middle skill, 31% of high skill occupations subject to  “degree reset”</a:t>
            </a:r>
          </a:p>
        </p:txBody>
      </p:sp>
      <p:sp>
        <p:nvSpPr>
          <p:cNvPr id="9" name="TextBox 8">
            <a:extLst>
              <a:ext uri="{FF2B5EF4-FFF2-40B4-BE49-F238E27FC236}">
                <a16:creationId xmlns:a16="http://schemas.microsoft.com/office/drawing/2014/main" id="{6E2105B1-324E-D145-908C-0A7AF0872656}"/>
              </a:ext>
            </a:extLst>
          </p:cNvPr>
          <p:cNvSpPr txBox="1"/>
          <p:nvPr/>
        </p:nvSpPr>
        <p:spPr>
          <a:xfrm>
            <a:off x="394334" y="1032617"/>
            <a:ext cx="1067588" cy="1015663"/>
          </a:xfrm>
          <a:prstGeom prst="rect">
            <a:avLst/>
          </a:prstGeom>
          <a:noFill/>
        </p:spPr>
        <p:txBody>
          <a:bodyPr wrap="square" lIns="0" tIns="0" rIns="0" bIns="0" rtlCol="0">
            <a:spAutoFit/>
          </a:bodyPr>
          <a:lstStyle/>
          <a:p>
            <a:pPr>
              <a:spcBef>
                <a:spcPts val="500"/>
              </a:spcBef>
            </a:pPr>
            <a:r>
              <a:rPr lang="en-US" sz="6600" dirty="0">
                <a:solidFill>
                  <a:schemeClr val="accent6"/>
                </a:solidFill>
                <a:latin typeface="+mj-lt"/>
              </a:rPr>
              <a:t>2</a:t>
            </a:r>
          </a:p>
        </p:txBody>
      </p:sp>
      <p:sp>
        <p:nvSpPr>
          <p:cNvPr id="10" name="TextBox 9">
            <a:extLst>
              <a:ext uri="{FF2B5EF4-FFF2-40B4-BE49-F238E27FC236}">
                <a16:creationId xmlns:a16="http://schemas.microsoft.com/office/drawing/2014/main" id="{06B24F4F-8A43-C947-B2EA-69E70DAAD05B}"/>
              </a:ext>
            </a:extLst>
          </p:cNvPr>
          <p:cNvSpPr txBox="1"/>
          <p:nvPr/>
        </p:nvSpPr>
        <p:spPr>
          <a:xfrm>
            <a:off x="394334" y="2070047"/>
            <a:ext cx="2138882" cy="1231106"/>
          </a:xfrm>
          <a:prstGeom prst="rect">
            <a:avLst/>
          </a:prstGeom>
          <a:noFill/>
        </p:spPr>
        <p:txBody>
          <a:bodyPr wrap="square" lIns="0" tIns="0" rIns="0" bIns="0" rtlCol="0">
            <a:spAutoFit/>
          </a:bodyPr>
          <a:lstStyle/>
          <a:p>
            <a:pPr marL="9525" indent="-9525">
              <a:spcBef>
                <a:spcPts val="500"/>
              </a:spcBef>
            </a:pPr>
            <a:r>
              <a:rPr lang="en-US" sz="2000" dirty="0">
                <a:solidFill>
                  <a:schemeClr val="bg1"/>
                </a:solidFill>
              </a:rPr>
              <a:t>Understanding Labor Market Shifts Impacting Career Success</a:t>
            </a:r>
          </a:p>
        </p:txBody>
      </p:sp>
      <p:sp>
        <p:nvSpPr>
          <p:cNvPr id="3" name="Triangle 2">
            <a:extLst>
              <a:ext uri="{FF2B5EF4-FFF2-40B4-BE49-F238E27FC236}">
                <a16:creationId xmlns:a16="http://schemas.microsoft.com/office/drawing/2014/main" id="{7FB60D4F-DF6F-4145-863F-267200F5F581}"/>
              </a:ext>
            </a:extLst>
          </p:cNvPr>
          <p:cNvSpPr/>
          <p:nvPr/>
        </p:nvSpPr>
        <p:spPr bwMode="gray">
          <a:xfrm rot="5400000">
            <a:off x="3367399" y="1372542"/>
            <a:ext cx="334407" cy="1812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7A97F429-E69F-0941-9D7F-848FCE6837DC}"/>
              </a:ext>
            </a:extLst>
          </p:cNvPr>
          <p:cNvSpPr txBox="1"/>
          <p:nvPr/>
        </p:nvSpPr>
        <p:spPr>
          <a:xfrm>
            <a:off x="3854367" y="2196016"/>
            <a:ext cx="1701635" cy="553998"/>
          </a:xfrm>
          <a:prstGeom prst="rect">
            <a:avLst/>
          </a:prstGeom>
          <a:noFill/>
        </p:spPr>
        <p:txBody>
          <a:bodyPr wrap="square" lIns="0" tIns="0" rIns="0" bIns="0" rtlCol="0">
            <a:spAutoFit/>
          </a:bodyPr>
          <a:lstStyle/>
          <a:p>
            <a:pPr marL="9525" indent="-9525">
              <a:spcBef>
                <a:spcPts val="500"/>
              </a:spcBef>
            </a:pPr>
            <a:r>
              <a:rPr lang="en-US" sz="1200" dirty="0"/>
              <a:t>50% of jobs held by HS diploma holders at risk automation</a:t>
            </a:r>
          </a:p>
        </p:txBody>
      </p:sp>
      <p:sp>
        <p:nvSpPr>
          <p:cNvPr id="22" name="Triangle 21">
            <a:extLst>
              <a:ext uri="{FF2B5EF4-FFF2-40B4-BE49-F238E27FC236}">
                <a16:creationId xmlns:a16="http://schemas.microsoft.com/office/drawing/2014/main" id="{79D867AA-655E-CE4D-BF72-87602D63E3F5}"/>
              </a:ext>
            </a:extLst>
          </p:cNvPr>
          <p:cNvSpPr/>
          <p:nvPr/>
        </p:nvSpPr>
        <p:spPr bwMode="gray">
          <a:xfrm rot="5400000">
            <a:off x="3355824" y="2290073"/>
            <a:ext cx="334407" cy="1812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4939B590-908E-4479-0491-57A014C83C70}"/>
              </a:ext>
            </a:extLst>
          </p:cNvPr>
          <p:cNvSpPr txBox="1"/>
          <p:nvPr/>
        </p:nvSpPr>
        <p:spPr>
          <a:xfrm>
            <a:off x="3865942" y="3177405"/>
            <a:ext cx="1922210" cy="553998"/>
          </a:xfrm>
          <a:prstGeom prst="rect">
            <a:avLst/>
          </a:prstGeom>
          <a:noFill/>
        </p:spPr>
        <p:txBody>
          <a:bodyPr wrap="square" lIns="0" tIns="0" rIns="0" bIns="0" rtlCol="0">
            <a:spAutoFit/>
          </a:bodyPr>
          <a:lstStyle/>
          <a:p>
            <a:pPr marL="9525" indent="-9525">
              <a:spcBef>
                <a:spcPts val="500"/>
              </a:spcBef>
            </a:pPr>
            <a:r>
              <a:rPr lang="en-US" sz="1200" dirty="0"/>
              <a:t>More than half of Gen-Z aspire to run their own business within 10 years</a:t>
            </a:r>
          </a:p>
        </p:txBody>
      </p:sp>
      <p:sp>
        <p:nvSpPr>
          <p:cNvPr id="12" name="Triangle 21">
            <a:extLst>
              <a:ext uri="{FF2B5EF4-FFF2-40B4-BE49-F238E27FC236}">
                <a16:creationId xmlns:a16="http://schemas.microsoft.com/office/drawing/2014/main" id="{12BE66A4-9590-2916-06D9-50D14450F73F}"/>
              </a:ext>
            </a:extLst>
          </p:cNvPr>
          <p:cNvSpPr/>
          <p:nvPr/>
        </p:nvSpPr>
        <p:spPr bwMode="gray">
          <a:xfrm rot="5400000">
            <a:off x="3367399" y="3271462"/>
            <a:ext cx="334407" cy="1812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9883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AC2A83-D87C-D930-A7C4-D424B828DECF}"/>
              </a:ext>
            </a:extLst>
          </p:cNvPr>
          <p:cNvSpPr/>
          <p:nvPr/>
        </p:nvSpPr>
        <p:spPr bwMode="gray">
          <a:xfrm>
            <a:off x="-247338" y="3534922"/>
            <a:ext cx="7536305" cy="9605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CCF96918-AD5D-ABD7-92BE-D5EB84CF2E7B}"/>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97768C82-1F50-7E2B-B808-FFFE1B903C94}"/>
              </a:ext>
            </a:extLst>
          </p:cNvPr>
          <p:cNvSpPr>
            <a:spLocks noGrp="1"/>
          </p:cNvSpPr>
          <p:nvPr>
            <p:ph type="title"/>
          </p:nvPr>
        </p:nvSpPr>
        <p:spPr>
          <a:xfrm>
            <a:off x="280193" y="317005"/>
            <a:ext cx="6294383" cy="249299"/>
          </a:xfrm>
        </p:spPr>
        <p:txBody>
          <a:bodyPr/>
          <a:lstStyle/>
          <a:p>
            <a:r>
              <a:rPr lang="en-US" dirty="0"/>
              <a:t>Value of a Degree Continues to Rise</a:t>
            </a:r>
          </a:p>
        </p:txBody>
      </p:sp>
      <p:sp>
        <p:nvSpPr>
          <p:cNvPr id="7" name="Rectangle 6">
            <a:extLst>
              <a:ext uri="{FF2B5EF4-FFF2-40B4-BE49-F238E27FC236}">
                <a16:creationId xmlns:a16="http://schemas.microsoft.com/office/drawing/2014/main" id="{2CB7433D-AD11-0D12-5981-76FBE6249180}"/>
              </a:ext>
            </a:extLst>
          </p:cNvPr>
          <p:cNvSpPr/>
          <p:nvPr/>
        </p:nvSpPr>
        <p:spPr bwMode="gray">
          <a:xfrm>
            <a:off x="4817083" y="707664"/>
            <a:ext cx="1583717" cy="249273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1ED94899-4630-D850-54A6-934F2199AA7E}"/>
              </a:ext>
            </a:extLst>
          </p:cNvPr>
          <p:cNvSpPr txBox="1"/>
          <p:nvPr/>
        </p:nvSpPr>
        <p:spPr>
          <a:xfrm>
            <a:off x="5001828" y="889415"/>
            <a:ext cx="735779" cy="430887"/>
          </a:xfrm>
          <a:prstGeom prst="rect">
            <a:avLst/>
          </a:prstGeom>
          <a:noFill/>
        </p:spPr>
        <p:txBody>
          <a:bodyPr wrap="none" lIns="0" tIns="0" rIns="0" bIns="0" rtlCol="0">
            <a:spAutoFit/>
          </a:bodyPr>
          <a:lstStyle/>
          <a:p>
            <a:pPr>
              <a:spcBef>
                <a:spcPts val="500"/>
              </a:spcBef>
            </a:pPr>
            <a:r>
              <a:rPr lang="en-US" sz="2800" dirty="0">
                <a:solidFill>
                  <a:schemeClr val="accent2"/>
                </a:solidFill>
                <a:latin typeface="+mj-lt"/>
              </a:rPr>
              <a:t>99%</a:t>
            </a:r>
          </a:p>
        </p:txBody>
      </p:sp>
      <p:sp>
        <p:nvSpPr>
          <p:cNvPr id="9" name="TextBox 8">
            <a:extLst>
              <a:ext uri="{FF2B5EF4-FFF2-40B4-BE49-F238E27FC236}">
                <a16:creationId xmlns:a16="http://schemas.microsoft.com/office/drawing/2014/main" id="{E6CDF3E9-8DFD-5E86-2E03-71E89AFEC53F}"/>
              </a:ext>
            </a:extLst>
          </p:cNvPr>
          <p:cNvSpPr txBox="1"/>
          <p:nvPr/>
        </p:nvSpPr>
        <p:spPr>
          <a:xfrm>
            <a:off x="5001828" y="1340086"/>
            <a:ext cx="1159225" cy="415498"/>
          </a:xfrm>
          <a:prstGeom prst="rect">
            <a:avLst/>
          </a:prstGeom>
          <a:noFill/>
        </p:spPr>
        <p:txBody>
          <a:bodyPr wrap="square" lIns="0" tIns="0" rIns="0" bIns="0" rtlCol="0">
            <a:spAutoFit/>
          </a:bodyPr>
          <a:lstStyle/>
          <a:p>
            <a:pPr>
              <a:spcBef>
                <a:spcPts val="500"/>
              </a:spcBef>
            </a:pPr>
            <a:r>
              <a:rPr lang="en-US" sz="900" b="1" dirty="0"/>
              <a:t>of new jobs created </a:t>
            </a:r>
            <a:r>
              <a:rPr lang="en-US" sz="900" dirty="0"/>
              <a:t>require a </a:t>
            </a:r>
            <a:br>
              <a:rPr lang="en-US" sz="900" dirty="0"/>
            </a:br>
            <a:r>
              <a:rPr lang="en-US" sz="900" dirty="0"/>
              <a:t>2 or 4-year degree</a:t>
            </a:r>
          </a:p>
        </p:txBody>
      </p:sp>
      <p:sp>
        <p:nvSpPr>
          <p:cNvPr id="10" name="TextBox 9">
            <a:extLst>
              <a:ext uri="{FF2B5EF4-FFF2-40B4-BE49-F238E27FC236}">
                <a16:creationId xmlns:a16="http://schemas.microsoft.com/office/drawing/2014/main" id="{55A7FC86-FE8E-883A-D10A-0F5891FCA582}"/>
              </a:ext>
            </a:extLst>
          </p:cNvPr>
          <p:cNvSpPr txBox="1"/>
          <p:nvPr/>
        </p:nvSpPr>
        <p:spPr>
          <a:xfrm>
            <a:off x="5001828" y="2042951"/>
            <a:ext cx="392736" cy="430887"/>
          </a:xfrm>
          <a:prstGeom prst="rect">
            <a:avLst/>
          </a:prstGeom>
          <a:noFill/>
        </p:spPr>
        <p:txBody>
          <a:bodyPr wrap="none" lIns="0" tIns="0" rIns="0" bIns="0" rtlCol="0">
            <a:spAutoFit/>
          </a:bodyPr>
          <a:lstStyle/>
          <a:p>
            <a:pPr>
              <a:spcBef>
                <a:spcPts val="500"/>
              </a:spcBef>
            </a:pPr>
            <a:r>
              <a:rPr lang="en-US" sz="2800" dirty="0">
                <a:solidFill>
                  <a:schemeClr val="accent2"/>
                </a:solidFill>
                <a:latin typeface="+mj-lt"/>
              </a:rPr>
              <a:t>7x</a:t>
            </a:r>
          </a:p>
        </p:txBody>
      </p:sp>
      <p:sp>
        <p:nvSpPr>
          <p:cNvPr id="11" name="TextBox 10">
            <a:extLst>
              <a:ext uri="{FF2B5EF4-FFF2-40B4-BE49-F238E27FC236}">
                <a16:creationId xmlns:a16="http://schemas.microsoft.com/office/drawing/2014/main" id="{BBD1A18B-00E2-FC6E-0ABE-E07039DA9180}"/>
              </a:ext>
            </a:extLst>
          </p:cNvPr>
          <p:cNvSpPr txBox="1"/>
          <p:nvPr/>
        </p:nvSpPr>
        <p:spPr>
          <a:xfrm>
            <a:off x="5001828" y="2493622"/>
            <a:ext cx="1219809" cy="553998"/>
          </a:xfrm>
          <a:prstGeom prst="rect">
            <a:avLst/>
          </a:prstGeom>
          <a:noFill/>
        </p:spPr>
        <p:txBody>
          <a:bodyPr wrap="square" lIns="0" tIns="0" rIns="0" bIns="0" rtlCol="0">
            <a:spAutoFit/>
          </a:bodyPr>
          <a:lstStyle/>
          <a:p>
            <a:pPr>
              <a:spcBef>
                <a:spcPts val="500"/>
              </a:spcBef>
            </a:pPr>
            <a:r>
              <a:rPr lang="en-US" sz="900" b="1" dirty="0"/>
              <a:t>projected growth of jobs </a:t>
            </a:r>
            <a:r>
              <a:rPr lang="en-US" sz="900" dirty="0"/>
              <a:t>for degree holders in the next 10 years</a:t>
            </a:r>
            <a:endParaRPr lang="en-US" sz="900" b="1" dirty="0"/>
          </a:p>
        </p:txBody>
      </p:sp>
      <p:grpSp>
        <p:nvGrpSpPr>
          <p:cNvPr id="12" name="Group 11">
            <a:extLst>
              <a:ext uri="{FF2B5EF4-FFF2-40B4-BE49-F238E27FC236}">
                <a16:creationId xmlns:a16="http://schemas.microsoft.com/office/drawing/2014/main" id="{59BB9C28-BD1B-5C56-656C-8C8C7B6B6110}"/>
              </a:ext>
            </a:extLst>
          </p:cNvPr>
          <p:cNvGrpSpPr/>
          <p:nvPr/>
        </p:nvGrpSpPr>
        <p:grpSpPr>
          <a:xfrm>
            <a:off x="-30715" y="1002514"/>
            <a:ext cx="4470881" cy="1831612"/>
            <a:chOff x="-30715" y="1459718"/>
            <a:chExt cx="4470881" cy="1831612"/>
          </a:xfrm>
        </p:grpSpPr>
        <p:cxnSp>
          <p:nvCxnSpPr>
            <p:cNvPr id="13" name="Straight Connector 12">
              <a:extLst>
                <a:ext uri="{FF2B5EF4-FFF2-40B4-BE49-F238E27FC236}">
                  <a16:creationId xmlns:a16="http://schemas.microsoft.com/office/drawing/2014/main" id="{0062E346-DACB-95CF-6B0E-E6931A0276AF}"/>
                </a:ext>
              </a:extLst>
            </p:cNvPr>
            <p:cNvCxnSpPr>
              <a:cxnSpLocks/>
            </p:cNvCxnSpPr>
            <p:nvPr/>
          </p:nvCxnSpPr>
          <p:spPr bwMode="gray">
            <a:xfrm>
              <a:off x="-30715" y="1553753"/>
              <a:ext cx="342123" cy="0"/>
            </a:xfrm>
            <a:prstGeom prst="line">
              <a:avLst/>
            </a:prstGeom>
            <a:ln w="28575">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7B7F55-1E2B-321A-5398-2F6DB6D87B0F}"/>
                </a:ext>
              </a:extLst>
            </p:cNvPr>
            <p:cNvCxnSpPr>
              <a:cxnSpLocks/>
            </p:cNvCxnSpPr>
            <p:nvPr/>
          </p:nvCxnSpPr>
          <p:spPr bwMode="gray">
            <a:xfrm flipV="1">
              <a:off x="306754" y="1462192"/>
              <a:ext cx="544606" cy="101459"/>
            </a:xfrm>
            <a:prstGeom prst="line">
              <a:avLst/>
            </a:prstGeom>
            <a:ln w="28575">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54ACC3-B575-EBB9-EED4-4AD7A273311C}"/>
                </a:ext>
              </a:extLst>
            </p:cNvPr>
            <p:cNvCxnSpPr>
              <a:cxnSpLocks/>
            </p:cNvCxnSpPr>
            <p:nvPr/>
          </p:nvCxnSpPr>
          <p:spPr bwMode="gray">
            <a:xfrm>
              <a:off x="858341" y="1459718"/>
              <a:ext cx="251356" cy="369794"/>
            </a:xfrm>
            <a:prstGeom prst="line">
              <a:avLst/>
            </a:prstGeom>
            <a:ln w="28575">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E231C94-F422-6F71-45DB-499F10B0718C}"/>
                </a:ext>
              </a:extLst>
            </p:cNvPr>
            <p:cNvCxnSpPr>
              <a:cxnSpLocks/>
            </p:cNvCxnSpPr>
            <p:nvPr/>
          </p:nvCxnSpPr>
          <p:spPr bwMode="gray">
            <a:xfrm>
              <a:off x="1103799" y="1829512"/>
              <a:ext cx="324749" cy="1117450"/>
            </a:xfrm>
            <a:prstGeom prst="line">
              <a:avLst/>
            </a:prstGeom>
            <a:ln w="28575">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EFA519-51D0-C958-0681-2A081B1B5059}"/>
                </a:ext>
              </a:extLst>
            </p:cNvPr>
            <p:cNvCxnSpPr>
              <a:cxnSpLocks/>
            </p:cNvCxnSpPr>
            <p:nvPr/>
          </p:nvCxnSpPr>
          <p:spPr bwMode="gray">
            <a:xfrm flipV="1">
              <a:off x="1430875" y="2793544"/>
              <a:ext cx="865782" cy="150945"/>
            </a:xfrm>
            <a:prstGeom prst="line">
              <a:avLst/>
            </a:prstGeom>
            <a:ln w="28575">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B85289-7813-2635-9409-9EA80A8485B1}"/>
                </a:ext>
              </a:extLst>
            </p:cNvPr>
            <p:cNvCxnSpPr>
              <a:cxnSpLocks/>
            </p:cNvCxnSpPr>
            <p:nvPr/>
          </p:nvCxnSpPr>
          <p:spPr bwMode="gray">
            <a:xfrm>
              <a:off x="2298984" y="2793544"/>
              <a:ext cx="272303" cy="0"/>
            </a:xfrm>
            <a:prstGeom prst="line">
              <a:avLst/>
            </a:prstGeom>
            <a:ln w="28575">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425600-967B-3272-0201-820F4CED1DC1}"/>
                </a:ext>
              </a:extLst>
            </p:cNvPr>
            <p:cNvCxnSpPr>
              <a:cxnSpLocks/>
            </p:cNvCxnSpPr>
            <p:nvPr/>
          </p:nvCxnSpPr>
          <p:spPr bwMode="gray">
            <a:xfrm>
              <a:off x="2559651" y="2793544"/>
              <a:ext cx="330487" cy="150945"/>
            </a:xfrm>
            <a:prstGeom prst="line">
              <a:avLst/>
            </a:prstGeom>
            <a:ln w="28575">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97637E-0003-9B96-7963-F7F06819EC65}"/>
                </a:ext>
              </a:extLst>
            </p:cNvPr>
            <p:cNvCxnSpPr>
              <a:cxnSpLocks/>
            </p:cNvCxnSpPr>
            <p:nvPr/>
          </p:nvCxnSpPr>
          <p:spPr bwMode="gray">
            <a:xfrm>
              <a:off x="2876782" y="2944488"/>
              <a:ext cx="274021" cy="37119"/>
            </a:xfrm>
            <a:prstGeom prst="line">
              <a:avLst/>
            </a:prstGeom>
            <a:ln w="28575">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2DA274-2807-9F57-3090-82EE31DB7FE8}"/>
                </a:ext>
              </a:extLst>
            </p:cNvPr>
            <p:cNvCxnSpPr>
              <a:cxnSpLocks/>
            </p:cNvCxnSpPr>
            <p:nvPr/>
          </p:nvCxnSpPr>
          <p:spPr bwMode="gray">
            <a:xfrm>
              <a:off x="3150804" y="2976658"/>
              <a:ext cx="396466" cy="148477"/>
            </a:xfrm>
            <a:prstGeom prst="line">
              <a:avLst/>
            </a:prstGeom>
            <a:ln w="28575">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8C77C58-1405-F670-07CF-E06F534F4A38}"/>
                </a:ext>
              </a:extLst>
            </p:cNvPr>
            <p:cNvCxnSpPr>
              <a:cxnSpLocks/>
            </p:cNvCxnSpPr>
            <p:nvPr/>
          </p:nvCxnSpPr>
          <p:spPr bwMode="gray">
            <a:xfrm>
              <a:off x="3546456" y="3132551"/>
              <a:ext cx="299068" cy="56923"/>
            </a:xfrm>
            <a:prstGeom prst="line">
              <a:avLst/>
            </a:prstGeom>
            <a:ln w="28575">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01038E-7AFC-6641-D196-2F586AF2F15D}"/>
                </a:ext>
              </a:extLst>
            </p:cNvPr>
            <p:cNvCxnSpPr>
              <a:cxnSpLocks/>
            </p:cNvCxnSpPr>
            <p:nvPr/>
          </p:nvCxnSpPr>
          <p:spPr bwMode="gray">
            <a:xfrm>
              <a:off x="3845523" y="3189475"/>
              <a:ext cx="215282" cy="101855"/>
            </a:xfrm>
            <a:prstGeom prst="line">
              <a:avLst/>
            </a:prstGeom>
            <a:ln w="28575">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C6D6D78-9788-4D02-918E-F8DCA8EE9C5E}"/>
                </a:ext>
              </a:extLst>
            </p:cNvPr>
            <p:cNvCxnSpPr>
              <a:cxnSpLocks/>
            </p:cNvCxnSpPr>
            <p:nvPr/>
          </p:nvCxnSpPr>
          <p:spPr bwMode="gray">
            <a:xfrm>
              <a:off x="4063133" y="3291330"/>
              <a:ext cx="377033" cy="0"/>
            </a:xfrm>
            <a:prstGeom prst="straightConnector1">
              <a:avLst/>
            </a:prstGeom>
            <a:ln w="28575">
              <a:solidFill>
                <a:schemeClr val="accent6"/>
              </a:solidFill>
              <a:headEnd type="oval" w="sm" len="sm"/>
              <a:tailEnd type="triangle"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4296FA7-CFD4-46F0-1B03-3AF6DB4AFEF4}"/>
              </a:ext>
            </a:extLst>
          </p:cNvPr>
          <p:cNvGrpSpPr/>
          <p:nvPr/>
        </p:nvGrpSpPr>
        <p:grpSpPr>
          <a:xfrm>
            <a:off x="-30715" y="1036539"/>
            <a:ext cx="4445282" cy="1375272"/>
            <a:chOff x="-30715" y="1493743"/>
            <a:chExt cx="4445282" cy="1375272"/>
          </a:xfrm>
        </p:grpSpPr>
        <p:cxnSp>
          <p:nvCxnSpPr>
            <p:cNvPr id="26" name="Straight Connector 25">
              <a:extLst>
                <a:ext uri="{FF2B5EF4-FFF2-40B4-BE49-F238E27FC236}">
                  <a16:creationId xmlns:a16="http://schemas.microsoft.com/office/drawing/2014/main" id="{0D4B96DA-BD44-336D-728B-0694823E3CD0}"/>
                </a:ext>
              </a:extLst>
            </p:cNvPr>
            <p:cNvCxnSpPr>
              <a:cxnSpLocks/>
            </p:cNvCxnSpPr>
            <p:nvPr/>
          </p:nvCxnSpPr>
          <p:spPr bwMode="gray">
            <a:xfrm flipV="1">
              <a:off x="-30715" y="1512921"/>
              <a:ext cx="312889" cy="131693"/>
            </a:xfrm>
            <a:prstGeom prst="line">
              <a:avLst/>
            </a:prstGeom>
            <a:ln w="28575">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44DB32B-3DA4-16A7-ECED-1F0E9D421222}"/>
                </a:ext>
              </a:extLst>
            </p:cNvPr>
            <p:cNvCxnSpPr>
              <a:cxnSpLocks/>
            </p:cNvCxnSpPr>
            <p:nvPr/>
          </p:nvCxnSpPr>
          <p:spPr bwMode="gray">
            <a:xfrm>
              <a:off x="282174" y="1493743"/>
              <a:ext cx="296883" cy="111659"/>
            </a:xfrm>
            <a:prstGeom prst="line">
              <a:avLst/>
            </a:prstGeom>
            <a:ln w="28575">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1265F4-D822-35C0-36F7-9C8CF19C8EE8}"/>
                </a:ext>
              </a:extLst>
            </p:cNvPr>
            <p:cNvCxnSpPr>
              <a:cxnSpLocks/>
            </p:cNvCxnSpPr>
            <p:nvPr/>
          </p:nvCxnSpPr>
          <p:spPr bwMode="gray">
            <a:xfrm flipV="1">
              <a:off x="579056" y="1524623"/>
              <a:ext cx="250050" cy="90797"/>
            </a:xfrm>
            <a:prstGeom prst="line">
              <a:avLst/>
            </a:prstGeom>
            <a:ln w="28575">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1DB1D8C-43E3-5FA9-D5B7-D34C5E4CC019}"/>
                </a:ext>
              </a:extLst>
            </p:cNvPr>
            <p:cNvCxnSpPr>
              <a:cxnSpLocks/>
            </p:cNvCxnSpPr>
            <p:nvPr/>
          </p:nvCxnSpPr>
          <p:spPr bwMode="gray">
            <a:xfrm>
              <a:off x="829106" y="1530709"/>
              <a:ext cx="314991" cy="201217"/>
            </a:xfrm>
            <a:prstGeom prst="line">
              <a:avLst/>
            </a:prstGeom>
            <a:ln w="28575">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CF381F-26A6-D241-9D70-C780DDD8D275}"/>
                </a:ext>
              </a:extLst>
            </p:cNvPr>
            <p:cNvCxnSpPr>
              <a:cxnSpLocks/>
            </p:cNvCxnSpPr>
            <p:nvPr/>
          </p:nvCxnSpPr>
          <p:spPr bwMode="gray">
            <a:xfrm>
              <a:off x="1148242" y="1743939"/>
              <a:ext cx="280306" cy="1012880"/>
            </a:xfrm>
            <a:prstGeom prst="line">
              <a:avLst/>
            </a:prstGeom>
            <a:ln w="28575">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1EDFBA7-7CE0-7D9D-51E7-D0534130BC42}"/>
                </a:ext>
              </a:extLst>
            </p:cNvPr>
            <p:cNvCxnSpPr>
              <a:cxnSpLocks/>
            </p:cNvCxnSpPr>
            <p:nvPr/>
          </p:nvCxnSpPr>
          <p:spPr bwMode="gray">
            <a:xfrm>
              <a:off x="1428548" y="2739095"/>
              <a:ext cx="265113" cy="129920"/>
            </a:xfrm>
            <a:prstGeom prst="line">
              <a:avLst/>
            </a:prstGeom>
            <a:ln w="28575">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E35C8A7-2407-3244-98BA-D6D31E98980C}"/>
                </a:ext>
              </a:extLst>
            </p:cNvPr>
            <p:cNvCxnSpPr>
              <a:cxnSpLocks/>
            </p:cNvCxnSpPr>
            <p:nvPr/>
          </p:nvCxnSpPr>
          <p:spPr bwMode="gray">
            <a:xfrm flipV="1">
              <a:off x="1702978" y="2786931"/>
              <a:ext cx="484292" cy="82084"/>
            </a:xfrm>
            <a:prstGeom prst="line">
              <a:avLst/>
            </a:prstGeom>
            <a:ln w="28575">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79341E5-33B5-D4A9-64D1-A95416EF1495}"/>
                </a:ext>
              </a:extLst>
            </p:cNvPr>
            <p:cNvCxnSpPr>
              <a:cxnSpLocks/>
            </p:cNvCxnSpPr>
            <p:nvPr/>
          </p:nvCxnSpPr>
          <p:spPr bwMode="gray">
            <a:xfrm flipV="1">
              <a:off x="2184843" y="1630208"/>
              <a:ext cx="1560047" cy="1160861"/>
            </a:xfrm>
            <a:prstGeom prst="line">
              <a:avLst/>
            </a:prstGeom>
            <a:ln w="28575">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953CF8-7885-6E0A-318F-88AD340FA8A3}"/>
                </a:ext>
              </a:extLst>
            </p:cNvPr>
            <p:cNvCxnSpPr>
              <a:cxnSpLocks/>
            </p:cNvCxnSpPr>
            <p:nvPr/>
          </p:nvCxnSpPr>
          <p:spPr bwMode="gray">
            <a:xfrm>
              <a:off x="3744891" y="1623571"/>
              <a:ext cx="275247" cy="11321"/>
            </a:xfrm>
            <a:prstGeom prst="line">
              <a:avLst/>
            </a:prstGeom>
            <a:ln w="28575">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3FEDF8D-72A1-0D90-15D7-210246508FB8}"/>
                </a:ext>
              </a:extLst>
            </p:cNvPr>
            <p:cNvCxnSpPr>
              <a:cxnSpLocks/>
            </p:cNvCxnSpPr>
            <p:nvPr/>
          </p:nvCxnSpPr>
          <p:spPr bwMode="gray">
            <a:xfrm flipV="1">
              <a:off x="4020138" y="1493743"/>
              <a:ext cx="394429" cy="141149"/>
            </a:xfrm>
            <a:prstGeom prst="straightConnector1">
              <a:avLst/>
            </a:prstGeom>
            <a:ln w="28575">
              <a:solidFill>
                <a:schemeClr val="accent4"/>
              </a:solidFill>
              <a:headEnd type="oval" w="sm" len="sm"/>
              <a:tailEnd type="triangle" w="lg" len="lg"/>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EAE7FA09-70F9-054C-C764-60333E2BC78A}"/>
              </a:ext>
            </a:extLst>
          </p:cNvPr>
          <p:cNvSpPr txBox="1"/>
          <p:nvPr/>
        </p:nvSpPr>
        <p:spPr>
          <a:xfrm>
            <a:off x="579056" y="741805"/>
            <a:ext cx="873637" cy="138499"/>
          </a:xfrm>
          <a:prstGeom prst="rect">
            <a:avLst/>
          </a:prstGeom>
          <a:noFill/>
        </p:spPr>
        <p:txBody>
          <a:bodyPr wrap="none" lIns="0" tIns="0" rIns="0" bIns="0" rtlCol="0">
            <a:spAutoFit/>
          </a:bodyPr>
          <a:lstStyle/>
          <a:p>
            <a:pPr>
              <a:spcBef>
                <a:spcPts val="500"/>
              </a:spcBef>
            </a:pPr>
            <a:r>
              <a:rPr lang="en-US" sz="900" dirty="0"/>
              <a:t>Economic peak</a:t>
            </a:r>
          </a:p>
        </p:txBody>
      </p:sp>
      <p:sp>
        <p:nvSpPr>
          <p:cNvPr id="37" name="TextBox 36">
            <a:extLst>
              <a:ext uri="{FF2B5EF4-FFF2-40B4-BE49-F238E27FC236}">
                <a16:creationId xmlns:a16="http://schemas.microsoft.com/office/drawing/2014/main" id="{699AE5CA-996B-D8DC-D9AA-A41ED1026D5C}"/>
              </a:ext>
            </a:extLst>
          </p:cNvPr>
          <p:cNvSpPr txBox="1"/>
          <p:nvPr/>
        </p:nvSpPr>
        <p:spPr>
          <a:xfrm>
            <a:off x="984019" y="2585782"/>
            <a:ext cx="1107368" cy="138499"/>
          </a:xfrm>
          <a:prstGeom prst="rect">
            <a:avLst/>
          </a:prstGeom>
          <a:noFill/>
        </p:spPr>
        <p:txBody>
          <a:bodyPr wrap="square" lIns="0" tIns="0" rIns="0" bIns="0" rtlCol="0">
            <a:spAutoFit/>
          </a:bodyPr>
          <a:lstStyle/>
          <a:p>
            <a:pPr>
              <a:spcBef>
                <a:spcPts val="500"/>
              </a:spcBef>
            </a:pPr>
            <a:r>
              <a:rPr lang="en-US" sz="900" dirty="0"/>
              <a:t>Recession trough</a:t>
            </a:r>
          </a:p>
        </p:txBody>
      </p:sp>
      <p:sp>
        <p:nvSpPr>
          <p:cNvPr id="38" name="TextBox 37">
            <a:extLst>
              <a:ext uri="{FF2B5EF4-FFF2-40B4-BE49-F238E27FC236}">
                <a16:creationId xmlns:a16="http://schemas.microsoft.com/office/drawing/2014/main" id="{8C88A13D-D668-F67A-A98D-3043D4ECE2D7}"/>
              </a:ext>
            </a:extLst>
          </p:cNvPr>
          <p:cNvSpPr txBox="1"/>
          <p:nvPr/>
        </p:nvSpPr>
        <p:spPr>
          <a:xfrm>
            <a:off x="3225452" y="829306"/>
            <a:ext cx="1113183" cy="138499"/>
          </a:xfrm>
          <a:prstGeom prst="rect">
            <a:avLst/>
          </a:prstGeom>
          <a:noFill/>
        </p:spPr>
        <p:txBody>
          <a:bodyPr wrap="square" lIns="0" tIns="0" rIns="0" bIns="0" rtlCol="0">
            <a:spAutoFit/>
          </a:bodyPr>
          <a:lstStyle/>
          <a:p>
            <a:pPr>
              <a:spcBef>
                <a:spcPts val="500"/>
              </a:spcBef>
            </a:pPr>
            <a:r>
              <a:rPr lang="en-US" sz="900" b="1" dirty="0"/>
              <a:t>Degree-holders</a:t>
            </a:r>
          </a:p>
        </p:txBody>
      </p:sp>
      <p:sp>
        <p:nvSpPr>
          <p:cNvPr id="39" name="TextBox 38">
            <a:extLst>
              <a:ext uri="{FF2B5EF4-FFF2-40B4-BE49-F238E27FC236}">
                <a16:creationId xmlns:a16="http://schemas.microsoft.com/office/drawing/2014/main" id="{0237D407-663D-2E23-090B-B4F18EDBC586}"/>
              </a:ext>
            </a:extLst>
          </p:cNvPr>
          <p:cNvSpPr txBox="1"/>
          <p:nvPr/>
        </p:nvSpPr>
        <p:spPr>
          <a:xfrm>
            <a:off x="2951514" y="2905139"/>
            <a:ext cx="1604902" cy="138499"/>
          </a:xfrm>
          <a:prstGeom prst="rect">
            <a:avLst/>
          </a:prstGeom>
          <a:noFill/>
        </p:spPr>
        <p:txBody>
          <a:bodyPr wrap="square" lIns="0" tIns="0" rIns="0" bIns="0" rtlCol="0">
            <a:spAutoFit/>
          </a:bodyPr>
          <a:lstStyle/>
          <a:p>
            <a:pPr>
              <a:spcBef>
                <a:spcPts val="500"/>
              </a:spcBef>
            </a:pPr>
            <a:r>
              <a:rPr lang="en-US" sz="900" b="1" dirty="0"/>
              <a:t>Non-degree holders</a:t>
            </a:r>
          </a:p>
        </p:txBody>
      </p:sp>
      <p:cxnSp>
        <p:nvCxnSpPr>
          <p:cNvPr id="40" name="Straight Arrow Connector 39">
            <a:extLst>
              <a:ext uri="{FF2B5EF4-FFF2-40B4-BE49-F238E27FC236}">
                <a16:creationId xmlns:a16="http://schemas.microsoft.com/office/drawing/2014/main" id="{3E700595-98E3-78F1-A426-143D3AAB06F1}"/>
              </a:ext>
            </a:extLst>
          </p:cNvPr>
          <p:cNvCxnSpPr>
            <a:cxnSpLocks/>
          </p:cNvCxnSpPr>
          <p:nvPr/>
        </p:nvCxnSpPr>
        <p:spPr bwMode="gray">
          <a:xfrm>
            <a:off x="-30715" y="3172297"/>
            <a:ext cx="45871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DC389FE-58D9-44E6-0940-C14B250DFD08}"/>
              </a:ext>
            </a:extLst>
          </p:cNvPr>
          <p:cNvSpPr txBox="1"/>
          <p:nvPr/>
        </p:nvSpPr>
        <p:spPr>
          <a:xfrm>
            <a:off x="1863766" y="3249064"/>
            <a:ext cx="804996" cy="123111"/>
          </a:xfrm>
          <a:prstGeom prst="rect">
            <a:avLst/>
          </a:prstGeom>
          <a:noFill/>
        </p:spPr>
        <p:txBody>
          <a:bodyPr wrap="square" lIns="0" tIns="0" rIns="0" bIns="0" rtlCol="0">
            <a:spAutoFit/>
          </a:bodyPr>
          <a:lstStyle/>
          <a:p>
            <a:pPr algn="ctr">
              <a:spcBef>
                <a:spcPts val="500"/>
              </a:spcBef>
            </a:pPr>
            <a:r>
              <a:rPr lang="en-US" sz="800" b="1" dirty="0"/>
              <a:t>TIME</a:t>
            </a:r>
          </a:p>
        </p:txBody>
      </p:sp>
      <p:sp>
        <p:nvSpPr>
          <p:cNvPr id="43" name="Text Placeholder 116">
            <a:extLst>
              <a:ext uri="{FF2B5EF4-FFF2-40B4-BE49-F238E27FC236}">
                <a16:creationId xmlns:a16="http://schemas.microsoft.com/office/drawing/2014/main" id="{0C4A73C4-1B51-A406-9943-CE0083848D7D}"/>
              </a:ext>
            </a:extLst>
          </p:cNvPr>
          <p:cNvSpPr txBox="1">
            <a:spLocks/>
          </p:cNvSpPr>
          <p:nvPr/>
        </p:nvSpPr>
        <p:spPr bwMode="gray">
          <a:xfrm>
            <a:off x="3106842" y="4523601"/>
            <a:ext cx="3293958" cy="276999"/>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Sources: Georgetown University Center for Education &amp; the Workforce. </a:t>
            </a:r>
            <a:r>
              <a:rPr lang="en-US" dirty="0">
                <a:hlinkClick r:id="rId2"/>
              </a:rPr>
              <a:t>America's Divided Recovery: College Haves And Have-nots</a:t>
            </a:r>
            <a:r>
              <a:rPr lang="en-US" dirty="0"/>
              <a:t>, 2016; U.S. Bureau of Labor Statistics, </a:t>
            </a:r>
            <a:r>
              <a:rPr lang="en-US" dirty="0">
                <a:hlinkClick r:id="rId3"/>
              </a:rPr>
              <a:t>Occupations that Need More Education for Entry are Projected to Grow Faster Than Average</a:t>
            </a:r>
            <a:r>
              <a:rPr lang="en-US" dirty="0"/>
              <a:t>, 2021; EAB interviews and analysis.</a:t>
            </a:r>
          </a:p>
        </p:txBody>
      </p:sp>
      <p:grpSp>
        <p:nvGrpSpPr>
          <p:cNvPr id="62" name="Group 61">
            <a:extLst>
              <a:ext uri="{FF2B5EF4-FFF2-40B4-BE49-F238E27FC236}">
                <a16:creationId xmlns:a16="http://schemas.microsoft.com/office/drawing/2014/main" id="{4BE477B5-B7CB-F307-2060-4EF95BCC96F2}"/>
              </a:ext>
            </a:extLst>
          </p:cNvPr>
          <p:cNvGrpSpPr/>
          <p:nvPr/>
        </p:nvGrpSpPr>
        <p:grpSpPr>
          <a:xfrm>
            <a:off x="1195476" y="3596903"/>
            <a:ext cx="1419274" cy="836614"/>
            <a:chOff x="204810" y="3689961"/>
            <a:chExt cx="1419274" cy="836614"/>
          </a:xfrm>
        </p:grpSpPr>
        <p:sp>
          <p:nvSpPr>
            <p:cNvPr id="64" name="Rectangle 63">
              <a:extLst>
                <a:ext uri="{FF2B5EF4-FFF2-40B4-BE49-F238E27FC236}">
                  <a16:creationId xmlns:a16="http://schemas.microsoft.com/office/drawing/2014/main" id="{94DFD9E9-049F-97E1-230F-F273A4FDDCCE}"/>
                </a:ext>
              </a:extLst>
            </p:cNvPr>
            <p:cNvSpPr/>
            <p:nvPr/>
          </p:nvSpPr>
          <p:spPr bwMode="gray">
            <a:xfrm>
              <a:off x="303330" y="4111077"/>
              <a:ext cx="1320754" cy="415498"/>
            </a:xfrm>
            <a:prstGeom prst="rect">
              <a:avLst/>
            </a:prstGeom>
          </p:spPr>
          <p:txBody>
            <a:bodyPr wrap="square" lIns="0" tIns="0" rIns="0" bIns="0" anchor="t" anchorCtr="0">
              <a:spAutoFit/>
            </a:bodyPr>
            <a:lstStyle/>
            <a:p>
              <a:pPr>
                <a:spcBef>
                  <a:spcPts val="500"/>
                </a:spcBef>
              </a:pPr>
              <a:r>
                <a:rPr lang="en-US" sz="900" dirty="0">
                  <a:solidFill>
                    <a:schemeClr val="bg1"/>
                  </a:solidFill>
                </a:rPr>
                <a:t>Likelihood of having health insurance through employment</a:t>
              </a:r>
            </a:p>
          </p:txBody>
        </p:sp>
        <p:sp>
          <p:nvSpPr>
            <p:cNvPr id="65" name="Rectangle 64">
              <a:extLst>
                <a:ext uri="{FF2B5EF4-FFF2-40B4-BE49-F238E27FC236}">
                  <a16:creationId xmlns:a16="http://schemas.microsoft.com/office/drawing/2014/main" id="{B0884F81-5E3E-641F-8C92-4F151610C36C}"/>
                </a:ext>
              </a:extLst>
            </p:cNvPr>
            <p:cNvSpPr/>
            <p:nvPr/>
          </p:nvSpPr>
          <p:spPr bwMode="gray">
            <a:xfrm>
              <a:off x="204810" y="3689961"/>
              <a:ext cx="902847" cy="369332"/>
            </a:xfrm>
            <a:prstGeom prst="rect">
              <a:avLst/>
            </a:prstGeom>
          </p:spPr>
          <p:txBody>
            <a:bodyPr wrap="square" lIns="0" tIns="0" rIns="0" bIns="0">
              <a:spAutoFit/>
            </a:bodyPr>
            <a:lstStyle/>
            <a:p>
              <a:r>
                <a:rPr lang="en-US" sz="2400" dirty="0">
                  <a:solidFill>
                    <a:schemeClr val="tx2"/>
                  </a:solidFill>
                  <a:latin typeface="+mj-lt"/>
                </a:rPr>
                <a:t>+47%</a:t>
              </a:r>
            </a:p>
          </p:txBody>
        </p:sp>
        <p:cxnSp>
          <p:nvCxnSpPr>
            <p:cNvPr id="66" name="Straight Connector 65">
              <a:extLst>
                <a:ext uri="{FF2B5EF4-FFF2-40B4-BE49-F238E27FC236}">
                  <a16:creationId xmlns:a16="http://schemas.microsoft.com/office/drawing/2014/main" id="{5128CE96-CE58-9C10-A30A-9A6177B0D188}"/>
                </a:ext>
              </a:extLst>
            </p:cNvPr>
            <p:cNvCxnSpPr/>
            <p:nvPr/>
          </p:nvCxnSpPr>
          <p:spPr bwMode="gray">
            <a:xfrm>
              <a:off x="301728" y="4071595"/>
              <a:ext cx="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A668270C-0A39-7C3A-BAA6-154B063B9BCF}"/>
              </a:ext>
            </a:extLst>
          </p:cNvPr>
          <p:cNvGrpSpPr/>
          <p:nvPr/>
        </p:nvGrpSpPr>
        <p:grpSpPr>
          <a:xfrm>
            <a:off x="4840676" y="3596332"/>
            <a:ext cx="1368992" cy="837757"/>
            <a:chOff x="3556982" y="3639878"/>
            <a:chExt cx="1399673" cy="837757"/>
          </a:xfrm>
        </p:grpSpPr>
        <p:sp>
          <p:nvSpPr>
            <p:cNvPr id="58" name="Rectangle 57">
              <a:extLst>
                <a:ext uri="{FF2B5EF4-FFF2-40B4-BE49-F238E27FC236}">
                  <a16:creationId xmlns:a16="http://schemas.microsoft.com/office/drawing/2014/main" id="{3CC48D2C-D29D-B35B-3643-00DD417F6356}"/>
                </a:ext>
              </a:extLst>
            </p:cNvPr>
            <p:cNvSpPr/>
            <p:nvPr/>
          </p:nvSpPr>
          <p:spPr bwMode="gray">
            <a:xfrm>
              <a:off x="3635901" y="4062137"/>
              <a:ext cx="1320754" cy="415498"/>
            </a:xfrm>
            <a:prstGeom prst="rect">
              <a:avLst/>
            </a:prstGeom>
          </p:spPr>
          <p:txBody>
            <a:bodyPr wrap="square" lIns="0" tIns="0" rIns="0" bIns="0" anchor="t" anchorCtr="0">
              <a:spAutoFit/>
            </a:bodyPr>
            <a:lstStyle/>
            <a:p>
              <a:pPr>
                <a:spcBef>
                  <a:spcPts val="500"/>
                </a:spcBef>
              </a:pPr>
              <a:r>
                <a:rPr lang="en-US" sz="900" dirty="0">
                  <a:solidFill>
                    <a:schemeClr val="bg1"/>
                  </a:solidFill>
                </a:rPr>
                <a:t>Likelihood of reporting health to be very good or excellent</a:t>
              </a:r>
            </a:p>
          </p:txBody>
        </p:sp>
        <p:sp>
          <p:nvSpPr>
            <p:cNvPr id="59" name="Rectangle 58">
              <a:extLst>
                <a:ext uri="{FF2B5EF4-FFF2-40B4-BE49-F238E27FC236}">
                  <a16:creationId xmlns:a16="http://schemas.microsoft.com/office/drawing/2014/main" id="{4226CEC3-284E-5735-754C-CECBBA332762}"/>
                </a:ext>
              </a:extLst>
            </p:cNvPr>
            <p:cNvSpPr/>
            <p:nvPr/>
          </p:nvSpPr>
          <p:spPr bwMode="gray">
            <a:xfrm>
              <a:off x="3556982" y="3639878"/>
              <a:ext cx="902847" cy="369332"/>
            </a:xfrm>
            <a:prstGeom prst="rect">
              <a:avLst/>
            </a:prstGeom>
          </p:spPr>
          <p:txBody>
            <a:bodyPr wrap="square" lIns="0" tIns="0" rIns="0" bIns="0">
              <a:spAutoFit/>
            </a:bodyPr>
            <a:lstStyle/>
            <a:p>
              <a:r>
                <a:rPr lang="en-US" sz="2400" dirty="0">
                  <a:solidFill>
                    <a:schemeClr val="tx2"/>
                  </a:solidFill>
                  <a:latin typeface="+mj-lt"/>
                </a:rPr>
                <a:t>+44%</a:t>
              </a:r>
            </a:p>
          </p:txBody>
        </p:sp>
        <p:cxnSp>
          <p:nvCxnSpPr>
            <p:cNvPr id="60" name="Straight Connector 59">
              <a:extLst>
                <a:ext uri="{FF2B5EF4-FFF2-40B4-BE49-F238E27FC236}">
                  <a16:creationId xmlns:a16="http://schemas.microsoft.com/office/drawing/2014/main" id="{68C07A85-0F85-4D35-3808-00E10D94D806}"/>
                </a:ext>
              </a:extLst>
            </p:cNvPr>
            <p:cNvCxnSpPr/>
            <p:nvPr/>
          </p:nvCxnSpPr>
          <p:spPr bwMode="gray">
            <a:xfrm>
              <a:off x="3634299" y="4022655"/>
              <a:ext cx="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B09DBF92-7EF5-F4B3-749D-7D81E1ADE14D}"/>
              </a:ext>
            </a:extLst>
          </p:cNvPr>
          <p:cNvGrpSpPr/>
          <p:nvPr/>
        </p:nvGrpSpPr>
        <p:grpSpPr>
          <a:xfrm>
            <a:off x="3018076" y="3596903"/>
            <a:ext cx="1419274" cy="836614"/>
            <a:chOff x="1878936" y="3692524"/>
            <a:chExt cx="1419274" cy="836614"/>
          </a:xfrm>
        </p:grpSpPr>
        <p:sp>
          <p:nvSpPr>
            <p:cNvPr id="52" name="Rectangle 51">
              <a:extLst>
                <a:ext uri="{FF2B5EF4-FFF2-40B4-BE49-F238E27FC236}">
                  <a16:creationId xmlns:a16="http://schemas.microsoft.com/office/drawing/2014/main" id="{A6AEBCE4-47FA-DF70-AF8F-C09D44BE687C}"/>
                </a:ext>
              </a:extLst>
            </p:cNvPr>
            <p:cNvSpPr/>
            <p:nvPr/>
          </p:nvSpPr>
          <p:spPr bwMode="gray">
            <a:xfrm>
              <a:off x="1977456" y="4113640"/>
              <a:ext cx="1320754" cy="415498"/>
            </a:xfrm>
            <a:prstGeom prst="rect">
              <a:avLst/>
            </a:prstGeom>
          </p:spPr>
          <p:txBody>
            <a:bodyPr wrap="square" lIns="0" tIns="0" rIns="0" bIns="0" anchor="t" anchorCtr="0">
              <a:spAutoFit/>
            </a:bodyPr>
            <a:lstStyle/>
            <a:p>
              <a:pPr>
                <a:spcBef>
                  <a:spcPts val="500"/>
                </a:spcBef>
              </a:pPr>
              <a:r>
                <a:rPr lang="en-US" sz="900" dirty="0">
                  <a:solidFill>
                    <a:schemeClr val="bg1"/>
                  </a:solidFill>
                </a:rPr>
                <a:t>Likelihood of having a retirement plan through employment</a:t>
              </a:r>
            </a:p>
          </p:txBody>
        </p:sp>
        <p:sp>
          <p:nvSpPr>
            <p:cNvPr id="53" name="Rectangle 52">
              <a:extLst>
                <a:ext uri="{FF2B5EF4-FFF2-40B4-BE49-F238E27FC236}">
                  <a16:creationId xmlns:a16="http://schemas.microsoft.com/office/drawing/2014/main" id="{48E70C24-E3EB-5ACE-75F6-216399B812CB}"/>
                </a:ext>
              </a:extLst>
            </p:cNvPr>
            <p:cNvSpPr/>
            <p:nvPr/>
          </p:nvSpPr>
          <p:spPr bwMode="gray">
            <a:xfrm>
              <a:off x="1878936" y="3692524"/>
              <a:ext cx="902847" cy="369332"/>
            </a:xfrm>
            <a:prstGeom prst="rect">
              <a:avLst/>
            </a:prstGeom>
          </p:spPr>
          <p:txBody>
            <a:bodyPr wrap="square" lIns="0" tIns="0" rIns="0" bIns="0">
              <a:spAutoFit/>
            </a:bodyPr>
            <a:lstStyle/>
            <a:p>
              <a:r>
                <a:rPr lang="en-US" sz="2400" dirty="0">
                  <a:solidFill>
                    <a:schemeClr val="tx2"/>
                  </a:solidFill>
                  <a:latin typeface="+mj-lt"/>
                </a:rPr>
                <a:t>+72%</a:t>
              </a:r>
            </a:p>
          </p:txBody>
        </p:sp>
        <p:cxnSp>
          <p:nvCxnSpPr>
            <p:cNvPr id="54" name="Straight Connector 53">
              <a:extLst>
                <a:ext uri="{FF2B5EF4-FFF2-40B4-BE49-F238E27FC236}">
                  <a16:creationId xmlns:a16="http://schemas.microsoft.com/office/drawing/2014/main" id="{9629DCF4-9AC4-7CD7-E79C-E29FD356B79D}"/>
                </a:ext>
              </a:extLst>
            </p:cNvPr>
            <p:cNvCxnSpPr/>
            <p:nvPr/>
          </p:nvCxnSpPr>
          <p:spPr bwMode="gray">
            <a:xfrm>
              <a:off x="1975854" y="4074158"/>
              <a:ext cx="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F87FF420-FB3B-42A3-B6D5-51E1EBEF4B2A}"/>
              </a:ext>
            </a:extLst>
          </p:cNvPr>
          <p:cNvCxnSpPr/>
          <p:nvPr/>
        </p:nvCxnSpPr>
        <p:spPr bwMode="gray">
          <a:xfrm>
            <a:off x="5026468" y="4118572"/>
            <a:ext cx="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1213DCB-DC98-B221-2FCB-12B6BC689798}"/>
              </a:ext>
            </a:extLst>
          </p:cNvPr>
          <p:cNvSpPr txBox="1"/>
          <p:nvPr/>
        </p:nvSpPr>
        <p:spPr>
          <a:xfrm>
            <a:off x="333759" y="3748289"/>
            <a:ext cx="810338" cy="415498"/>
          </a:xfrm>
          <a:prstGeom prst="rect">
            <a:avLst/>
          </a:prstGeom>
          <a:noFill/>
        </p:spPr>
        <p:txBody>
          <a:bodyPr wrap="square" lIns="0" tIns="0" rIns="0" bIns="0" rtlCol="0">
            <a:spAutoFit/>
          </a:bodyPr>
          <a:lstStyle/>
          <a:p>
            <a:pPr>
              <a:spcBef>
                <a:spcPts val="500"/>
              </a:spcBef>
            </a:pPr>
            <a:r>
              <a:rPr lang="en-US" sz="900" b="1" dirty="0">
                <a:solidFill>
                  <a:schemeClr val="bg1"/>
                </a:solidFill>
              </a:rPr>
              <a:t>Benefits Beyond the Degree</a:t>
            </a:r>
          </a:p>
        </p:txBody>
      </p:sp>
    </p:spTree>
    <p:extLst>
      <p:ext uri="{BB962C8B-B14F-4D97-AF65-F5344CB8AC3E}">
        <p14:creationId xmlns:p14="http://schemas.microsoft.com/office/powerpoint/2010/main" val="84449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6B7725B-F7FB-4345-AFAE-5B2640022FDA}"/>
              </a:ext>
            </a:extLst>
          </p:cNvPr>
          <p:cNvSpPr/>
          <p:nvPr/>
        </p:nvSpPr>
        <p:spPr bwMode="gray">
          <a:xfrm>
            <a:off x="280194" y="856648"/>
            <a:ext cx="5774097" cy="138603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 name="Text Placeholder 1">
            <a:extLst>
              <a:ext uri="{FF2B5EF4-FFF2-40B4-BE49-F238E27FC236}">
                <a16:creationId xmlns:a16="http://schemas.microsoft.com/office/drawing/2014/main" id="{7287D883-A002-AC41-AB05-B07731F2EEB3}"/>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6A603A8F-0CE3-B248-AEAD-9C3525FB91FD}"/>
              </a:ext>
            </a:extLst>
          </p:cNvPr>
          <p:cNvSpPr>
            <a:spLocks noGrp="1"/>
          </p:cNvSpPr>
          <p:nvPr>
            <p:ph type="title"/>
          </p:nvPr>
        </p:nvSpPr>
        <p:spPr>
          <a:xfrm>
            <a:off x="280194" y="335610"/>
            <a:ext cx="5485339" cy="249299"/>
          </a:xfrm>
        </p:spPr>
        <p:txBody>
          <a:bodyPr/>
          <a:lstStyle/>
          <a:p>
            <a:r>
              <a:rPr lang="en-US" dirty="0"/>
              <a:t>Yet Labor Shortage Creates Enticing Alternatives</a:t>
            </a:r>
          </a:p>
        </p:txBody>
      </p:sp>
      <p:sp>
        <p:nvSpPr>
          <p:cNvPr id="6" name="Text Placeholder 5">
            <a:extLst>
              <a:ext uri="{FF2B5EF4-FFF2-40B4-BE49-F238E27FC236}">
                <a16:creationId xmlns:a16="http://schemas.microsoft.com/office/drawing/2014/main" id="{0DB167BD-506D-1E48-9513-7EF3577807FC}"/>
              </a:ext>
            </a:extLst>
          </p:cNvPr>
          <p:cNvSpPr>
            <a:spLocks noGrp="1"/>
          </p:cNvSpPr>
          <p:nvPr>
            <p:ph type="body" sz="quarter" idx="18"/>
          </p:nvPr>
        </p:nvSpPr>
        <p:spPr/>
        <p:txBody>
          <a:bodyPr/>
          <a:lstStyle/>
          <a:p>
            <a:endParaRPr lang="en-US"/>
          </a:p>
        </p:txBody>
      </p:sp>
      <p:pic>
        <p:nvPicPr>
          <p:cNvPr id="18" name="Picture 17" descr="Application&#10;&#10;Description automatically generated with low confidence">
            <a:extLst>
              <a:ext uri="{FF2B5EF4-FFF2-40B4-BE49-F238E27FC236}">
                <a16:creationId xmlns:a16="http://schemas.microsoft.com/office/drawing/2014/main" id="{7D4D2ABB-7F73-7E46-A40D-35EF5431AB83}"/>
              </a:ext>
            </a:extLst>
          </p:cNvPr>
          <p:cNvPicPr>
            <a:picLocks noChangeAspect="1"/>
          </p:cNvPicPr>
          <p:nvPr/>
        </p:nvPicPr>
        <p:blipFill>
          <a:blip r:embed="rId3"/>
          <a:stretch>
            <a:fillRect/>
          </a:stretch>
        </p:blipFill>
        <p:spPr>
          <a:xfrm>
            <a:off x="2342331" y="2600302"/>
            <a:ext cx="3886506" cy="1941689"/>
          </a:xfrm>
          <a:prstGeom prst="rect">
            <a:avLst/>
          </a:prstGeom>
        </p:spPr>
      </p:pic>
      <p:sp>
        <p:nvSpPr>
          <p:cNvPr id="21" name="TextBox 20">
            <a:extLst>
              <a:ext uri="{FF2B5EF4-FFF2-40B4-BE49-F238E27FC236}">
                <a16:creationId xmlns:a16="http://schemas.microsoft.com/office/drawing/2014/main" id="{80EA8CDA-94D3-AD45-9A7A-61456F8C518E}"/>
              </a:ext>
            </a:extLst>
          </p:cNvPr>
          <p:cNvSpPr txBox="1"/>
          <p:nvPr/>
        </p:nvSpPr>
        <p:spPr>
          <a:xfrm>
            <a:off x="442762" y="2432187"/>
            <a:ext cx="2419491" cy="138499"/>
          </a:xfrm>
          <a:prstGeom prst="rect">
            <a:avLst/>
          </a:prstGeom>
          <a:noFill/>
        </p:spPr>
        <p:txBody>
          <a:bodyPr wrap="square" lIns="0" tIns="0" rIns="0" bIns="0" rtlCol="0">
            <a:spAutoFit/>
          </a:bodyPr>
          <a:lstStyle/>
          <a:p>
            <a:r>
              <a:rPr lang="en-US" sz="900" b="1" dirty="0"/>
              <a:t>Not All “Degree Resets” Will Last</a:t>
            </a:r>
          </a:p>
        </p:txBody>
      </p:sp>
      <p:sp>
        <p:nvSpPr>
          <p:cNvPr id="22" name="TextBox 21">
            <a:extLst>
              <a:ext uri="{FF2B5EF4-FFF2-40B4-BE49-F238E27FC236}">
                <a16:creationId xmlns:a16="http://schemas.microsoft.com/office/drawing/2014/main" id="{BE093B6B-588E-674E-9C89-8F2F360BD434}"/>
              </a:ext>
            </a:extLst>
          </p:cNvPr>
          <p:cNvSpPr txBox="1"/>
          <p:nvPr/>
        </p:nvSpPr>
        <p:spPr>
          <a:xfrm>
            <a:off x="436184" y="2812799"/>
            <a:ext cx="1373508" cy="138499"/>
          </a:xfrm>
          <a:prstGeom prst="rect">
            <a:avLst/>
          </a:prstGeom>
          <a:noFill/>
        </p:spPr>
        <p:txBody>
          <a:bodyPr wrap="square" lIns="0" tIns="0" rIns="0" bIns="0" rtlCol="0">
            <a:spAutoFit/>
          </a:bodyPr>
          <a:lstStyle/>
          <a:p>
            <a:r>
              <a:rPr lang="en-US" sz="900" b="1" dirty="0"/>
              <a:t>Structural Resets</a:t>
            </a:r>
          </a:p>
        </p:txBody>
      </p:sp>
      <p:sp>
        <p:nvSpPr>
          <p:cNvPr id="23" name="TextBox 22">
            <a:extLst>
              <a:ext uri="{FF2B5EF4-FFF2-40B4-BE49-F238E27FC236}">
                <a16:creationId xmlns:a16="http://schemas.microsoft.com/office/drawing/2014/main" id="{29D66681-DEC3-404C-926E-97FB322768B1}"/>
              </a:ext>
            </a:extLst>
          </p:cNvPr>
          <p:cNvSpPr txBox="1"/>
          <p:nvPr/>
        </p:nvSpPr>
        <p:spPr>
          <a:xfrm>
            <a:off x="442762" y="3701052"/>
            <a:ext cx="1373508" cy="138499"/>
          </a:xfrm>
          <a:prstGeom prst="rect">
            <a:avLst/>
          </a:prstGeom>
          <a:noFill/>
        </p:spPr>
        <p:txBody>
          <a:bodyPr wrap="square" lIns="0" tIns="0" rIns="0" bIns="0" rtlCol="0">
            <a:spAutoFit/>
          </a:bodyPr>
          <a:lstStyle/>
          <a:p>
            <a:r>
              <a:rPr lang="en-US" sz="900" b="1" dirty="0"/>
              <a:t>Cyclical Resets</a:t>
            </a:r>
          </a:p>
        </p:txBody>
      </p:sp>
      <p:sp>
        <p:nvSpPr>
          <p:cNvPr id="24" name="TextBox 23">
            <a:extLst>
              <a:ext uri="{FF2B5EF4-FFF2-40B4-BE49-F238E27FC236}">
                <a16:creationId xmlns:a16="http://schemas.microsoft.com/office/drawing/2014/main" id="{3B08CD95-849B-AE4B-9FB2-AEA924508114}"/>
              </a:ext>
            </a:extLst>
          </p:cNvPr>
          <p:cNvSpPr txBox="1"/>
          <p:nvPr/>
        </p:nvSpPr>
        <p:spPr>
          <a:xfrm>
            <a:off x="436183" y="3011856"/>
            <a:ext cx="1806501" cy="369332"/>
          </a:xfrm>
          <a:prstGeom prst="rect">
            <a:avLst/>
          </a:prstGeom>
          <a:noFill/>
        </p:spPr>
        <p:txBody>
          <a:bodyPr wrap="square" lIns="0" tIns="0" rIns="0" bIns="0" rtlCol="0">
            <a:spAutoFit/>
          </a:bodyPr>
          <a:lstStyle/>
          <a:p>
            <a:r>
              <a:rPr lang="en-US" sz="800" dirty="0"/>
              <a:t>Clear decline in jobs requiring a degree, based on proven performance of alternative hires.</a:t>
            </a:r>
          </a:p>
        </p:txBody>
      </p:sp>
      <p:sp>
        <p:nvSpPr>
          <p:cNvPr id="25" name="TextBox 24">
            <a:extLst>
              <a:ext uri="{FF2B5EF4-FFF2-40B4-BE49-F238E27FC236}">
                <a16:creationId xmlns:a16="http://schemas.microsoft.com/office/drawing/2014/main" id="{74271138-5BE2-FD44-9138-E78EC9772361}"/>
              </a:ext>
            </a:extLst>
          </p:cNvPr>
          <p:cNvSpPr txBox="1"/>
          <p:nvPr/>
        </p:nvSpPr>
        <p:spPr>
          <a:xfrm>
            <a:off x="442762" y="3944693"/>
            <a:ext cx="1662122" cy="369332"/>
          </a:xfrm>
          <a:prstGeom prst="rect">
            <a:avLst/>
          </a:prstGeom>
          <a:noFill/>
        </p:spPr>
        <p:txBody>
          <a:bodyPr wrap="square" lIns="0" tIns="0" rIns="0" bIns="0" rtlCol="0">
            <a:spAutoFit/>
          </a:bodyPr>
          <a:lstStyle/>
          <a:p>
            <a:r>
              <a:rPr lang="en-US" sz="800" dirty="0"/>
              <a:t>Degree resets driven by labor shortage. Resilience of shift unlikely or unknown.</a:t>
            </a:r>
          </a:p>
        </p:txBody>
      </p:sp>
      <p:sp>
        <p:nvSpPr>
          <p:cNvPr id="26" name="TextBox 25">
            <a:extLst>
              <a:ext uri="{FF2B5EF4-FFF2-40B4-BE49-F238E27FC236}">
                <a16:creationId xmlns:a16="http://schemas.microsoft.com/office/drawing/2014/main" id="{C3E31D02-ED03-1F42-8CCA-208AE93A4CE2}"/>
              </a:ext>
            </a:extLst>
          </p:cNvPr>
          <p:cNvSpPr txBox="1"/>
          <p:nvPr/>
        </p:nvSpPr>
        <p:spPr>
          <a:xfrm>
            <a:off x="2712806" y="2456274"/>
            <a:ext cx="3033562" cy="107722"/>
          </a:xfrm>
          <a:prstGeom prst="rect">
            <a:avLst/>
          </a:prstGeom>
          <a:noFill/>
        </p:spPr>
        <p:txBody>
          <a:bodyPr wrap="square" lIns="0" tIns="0" rIns="0" bIns="0" rtlCol="0">
            <a:spAutoFit/>
          </a:bodyPr>
          <a:lstStyle/>
          <a:p>
            <a:r>
              <a:rPr lang="en-US" sz="700" i="1" dirty="0"/>
              <a:t>% of job listings requiring a BA+, 2017-2020 (EMSI/Burning Glass)</a:t>
            </a:r>
          </a:p>
        </p:txBody>
      </p:sp>
      <p:sp>
        <p:nvSpPr>
          <p:cNvPr id="27" name="TextBox 26">
            <a:extLst>
              <a:ext uri="{FF2B5EF4-FFF2-40B4-BE49-F238E27FC236}">
                <a16:creationId xmlns:a16="http://schemas.microsoft.com/office/drawing/2014/main" id="{57AB4629-AC80-E94C-8C11-E45DF4D46C3C}"/>
              </a:ext>
            </a:extLst>
          </p:cNvPr>
          <p:cNvSpPr txBox="1"/>
          <p:nvPr/>
        </p:nvSpPr>
        <p:spPr>
          <a:xfrm>
            <a:off x="3332113" y="1355025"/>
            <a:ext cx="787882" cy="369332"/>
          </a:xfrm>
          <a:prstGeom prst="rect">
            <a:avLst/>
          </a:prstGeom>
          <a:noFill/>
        </p:spPr>
        <p:txBody>
          <a:bodyPr wrap="square" lIns="0" tIns="0" rIns="0" bIns="0" rtlCol="0">
            <a:spAutoFit/>
          </a:bodyPr>
          <a:lstStyle/>
          <a:p>
            <a:pPr algn="ctr"/>
            <a:r>
              <a:rPr lang="en-US" sz="2400" dirty="0">
                <a:solidFill>
                  <a:schemeClr val="accent6"/>
                </a:solidFill>
                <a:latin typeface="+mj-lt"/>
              </a:rPr>
              <a:t>46%</a:t>
            </a:r>
          </a:p>
        </p:txBody>
      </p:sp>
      <p:sp>
        <p:nvSpPr>
          <p:cNvPr id="29" name="TextBox 28">
            <a:extLst>
              <a:ext uri="{FF2B5EF4-FFF2-40B4-BE49-F238E27FC236}">
                <a16:creationId xmlns:a16="http://schemas.microsoft.com/office/drawing/2014/main" id="{2BCBF6E5-D537-5B4B-A511-4D16C0B7C12D}"/>
              </a:ext>
            </a:extLst>
          </p:cNvPr>
          <p:cNvSpPr txBox="1"/>
          <p:nvPr/>
        </p:nvSpPr>
        <p:spPr>
          <a:xfrm>
            <a:off x="3258575" y="1741982"/>
            <a:ext cx="923182" cy="276999"/>
          </a:xfrm>
          <a:prstGeom prst="rect">
            <a:avLst/>
          </a:prstGeom>
          <a:noFill/>
        </p:spPr>
        <p:txBody>
          <a:bodyPr wrap="square" lIns="0" tIns="0" rIns="0" bIns="0" rtlCol="0">
            <a:spAutoFit/>
          </a:bodyPr>
          <a:lstStyle/>
          <a:p>
            <a:pPr algn="ctr"/>
            <a:r>
              <a:rPr lang="en-US" sz="900" dirty="0">
                <a:solidFill>
                  <a:schemeClr val="bg1"/>
                </a:solidFill>
              </a:rPr>
              <a:t>“Mid-skill” occupations</a:t>
            </a:r>
            <a:endParaRPr lang="en-US" sz="900" b="1" dirty="0">
              <a:solidFill>
                <a:schemeClr val="bg1"/>
              </a:solidFill>
            </a:endParaRPr>
          </a:p>
        </p:txBody>
      </p:sp>
      <p:sp>
        <p:nvSpPr>
          <p:cNvPr id="30" name="TextBox 29">
            <a:extLst>
              <a:ext uri="{FF2B5EF4-FFF2-40B4-BE49-F238E27FC236}">
                <a16:creationId xmlns:a16="http://schemas.microsoft.com/office/drawing/2014/main" id="{4442B997-4849-2E4F-B419-F4B7FE8E426C}"/>
              </a:ext>
            </a:extLst>
          </p:cNvPr>
          <p:cNvSpPr txBox="1"/>
          <p:nvPr/>
        </p:nvSpPr>
        <p:spPr>
          <a:xfrm>
            <a:off x="4583017" y="1355025"/>
            <a:ext cx="787882" cy="369332"/>
          </a:xfrm>
          <a:prstGeom prst="rect">
            <a:avLst/>
          </a:prstGeom>
          <a:noFill/>
        </p:spPr>
        <p:txBody>
          <a:bodyPr wrap="square" lIns="0" tIns="0" rIns="0" bIns="0" rtlCol="0">
            <a:spAutoFit/>
          </a:bodyPr>
          <a:lstStyle/>
          <a:p>
            <a:pPr algn="ctr"/>
            <a:r>
              <a:rPr lang="en-US" sz="2400" dirty="0">
                <a:solidFill>
                  <a:schemeClr val="accent6"/>
                </a:solidFill>
                <a:latin typeface="+mj-lt"/>
              </a:rPr>
              <a:t>31%</a:t>
            </a:r>
          </a:p>
        </p:txBody>
      </p:sp>
      <p:sp>
        <p:nvSpPr>
          <p:cNvPr id="31" name="TextBox 30">
            <a:extLst>
              <a:ext uri="{FF2B5EF4-FFF2-40B4-BE49-F238E27FC236}">
                <a16:creationId xmlns:a16="http://schemas.microsoft.com/office/drawing/2014/main" id="{AADE2ADA-CC94-8C4F-AEA1-908D619D53D6}"/>
              </a:ext>
            </a:extLst>
          </p:cNvPr>
          <p:cNvSpPr txBox="1"/>
          <p:nvPr/>
        </p:nvSpPr>
        <p:spPr>
          <a:xfrm>
            <a:off x="4509479" y="1741982"/>
            <a:ext cx="923182" cy="276999"/>
          </a:xfrm>
          <a:prstGeom prst="rect">
            <a:avLst/>
          </a:prstGeom>
          <a:noFill/>
        </p:spPr>
        <p:txBody>
          <a:bodyPr wrap="square" lIns="0" tIns="0" rIns="0" bIns="0" rtlCol="0">
            <a:spAutoFit/>
          </a:bodyPr>
          <a:lstStyle/>
          <a:p>
            <a:pPr algn="ctr"/>
            <a:r>
              <a:rPr lang="en-US" sz="900" dirty="0">
                <a:solidFill>
                  <a:schemeClr val="bg1"/>
                </a:solidFill>
              </a:rPr>
              <a:t>“High-skill” occupations</a:t>
            </a:r>
            <a:endParaRPr lang="en-US" sz="900" b="1" dirty="0">
              <a:solidFill>
                <a:schemeClr val="bg1"/>
              </a:solidFill>
            </a:endParaRPr>
          </a:p>
        </p:txBody>
      </p:sp>
      <p:sp>
        <p:nvSpPr>
          <p:cNvPr id="32" name="TextBox 31">
            <a:extLst>
              <a:ext uri="{FF2B5EF4-FFF2-40B4-BE49-F238E27FC236}">
                <a16:creationId xmlns:a16="http://schemas.microsoft.com/office/drawing/2014/main" id="{F197DABA-2930-3145-B9BD-CE2B9BA23DEC}"/>
              </a:ext>
            </a:extLst>
          </p:cNvPr>
          <p:cNvSpPr txBox="1"/>
          <p:nvPr/>
        </p:nvSpPr>
        <p:spPr>
          <a:xfrm>
            <a:off x="439546" y="1025632"/>
            <a:ext cx="4134092" cy="138499"/>
          </a:xfrm>
          <a:prstGeom prst="rect">
            <a:avLst/>
          </a:prstGeom>
          <a:noFill/>
        </p:spPr>
        <p:txBody>
          <a:bodyPr wrap="square" lIns="0" tIns="0" rIns="0" bIns="0" rtlCol="0">
            <a:spAutoFit/>
          </a:bodyPr>
          <a:lstStyle/>
          <a:p>
            <a:r>
              <a:rPr lang="en-US" sz="900" b="1" dirty="0">
                <a:solidFill>
                  <a:schemeClr val="bg1"/>
                </a:solidFill>
              </a:rPr>
              <a:t>Companies Are Expanding the Avenues to Well-Paying Work</a:t>
            </a:r>
          </a:p>
        </p:txBody>
      </p:sp>
      <p:sp>
        <p:nvSpPr>
          <p:cNvPr id="33" name="TextBox 32">
            <a:extLst>
              <a:ext uri="{FF2B5EF4-FFF2-40B4-BE49-F238E27FC236}">
                <a16:creationId xmlns:a16="http://schemas.microsoft.com/office/drawing/2014/main" id="{7E979783-7821-C949-BE91-EADAB562B7C0}"/>
              </a:ext>
            </a:extLst>
          </p:cNvPr>
          <p:cNvSpPr txBox="1"/>
          <p:nvPr/>
        </p:nvSpPr>
        <p:spPr>
          <a:xfrm>
            <a:off x="710524" y="1385803"/>
            <a:ext cx="1799921" cy="415498"/>
          </a:xfrm>
          <a:prstGeom prst="rect">
            <a:avLst/>
          </a:prstGeom>
          <a:noFill/>
        </p:spPr>
        <p:txBody>
          <a:bodyPr wrap="square" lIns="0" tIns="0" rIns="0" bIns="0" rtlCol="0">
            <a:spAutoFit/>
          </a:bodyPr>
          <a:lstStyle/>
          <a:p>
            <a:r>
              <a:rPr lang="en-US" sz="900" dirty="0">
                <a:solidFill>
                  <a:schemeClr val="bg1"/>
                </a:solidFill>
              </a:rPr>
              <a:t>Percentage of occupations experiencing material ”degree resets,” 2017-2019</a:t>
            </a:r>
          </a:p>
        </p:txBody>
      </p:sp>
      <p:sp>
        <p:nvSpPr>
          <p:cNvPr id="20" name="Triangle 19">
            <a:extLst>
              <a:ext uri="{FF2B5EF4-FFF2-40B4-BE49-F238E27FC236}">
                <a16:creationId xmlns:a16="http://schemas.microsoft.com/office/drawing/2014/main" id="{71ED689C-9854-1D47-A9AE-5109259A4F00}"/>
              </a:ext>
            </a:extLst>
          </p:cNvPr>
          <p:cNvSpPr/>
          <p:nvPr/>
        </p:nvSpPr>
        <p:spPr bwMode="gray">
          <a:xfrm rot="5400000">
            <a:off x="2643763" y="1554461"/>
            <a:ext cx="242557" cy="181470"/>
          </a:xfrm>
          <a:prstGeom prst="triangle">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Tree>
    <p:extLst>
      <p:ext uri="{BB962C8B-B14F-4D97-AF65-F5344CB8AC3E}">
        <p14:creationId xmlns:p14="http://schemas.microsoft.com/office/powerpoint/2010/main" val="4074256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BCD6D11-73F9-D64E-9D7C-76CDA8FEB6FD}"/>
              </a:ext>
            </a:extLst>
          </p:cNvPr>
          <p:cNvSpPr/>
          <p:nvPr/>
        </p:nvSpPr>
        <p:spPr bwMode="gray">
          <a:xfrm>
            <a:off x="0" y="3744227"/>
            <a:ext cx="6400800" cy="72189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042FBD9E-0DDD-E84E-8607-9FA7ACDBCAA9}"/>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EB0F7852-174F-E646-807C-D139E844DEA9}"/>
              </a:ext>
            </a:extLst>
          </p:cNvPr>
          <p:cNvSpPr>
            <a:spLocks noGrp="1"/>
          </p:cNvSpPr>
          <p:nvPr>
            <p:ph type="title"/>
          </p:nvPr>
        </p:nvSpPr>
        <p:spPr/>
        <p:txBody>
          <a:bodyPr/>
          <a:lstStyle/>
          <a:p>
            <a:r>
              <a:rPr lang="en-US" dirty="0"/>
              <a:t>The Era of Automation is Just Beginning</a:t>
            </a:r>
          </a:p>
        </p:txBody>
      </p:sp>
      <p:sp>
        <p:nvSpPr>
          <p:cNvPr id="6" name="Text Placeholder 5">
            <a:extLst>
              <a:ext uri="{FF2B5EF4-FFF2-40B4-BE49-F238E27FC236}">
                <a16:creationId xmlns:a16="http://schemas.microsoft.com/office/drawing/2014/main" id="{AD8E582E-6F60-AA49-8330-141CE53974BC}"/>
              </a:ext>
            </a:extLst>
          </p:cNvPr>
          <p:cNvSpPr>
            <a:spLocks noGrp="1"/>
          </p:cNvSpPr>
          <p:nvPr>
            <p:ph type="body" sz="quarter" idx="18"/>
          </p:nvPr>
        </p:nvSpPr>
        <p:spPr>
          <a:xfrm>
            <a:off x="3889248" y="4569305"/>
            <a:ext cx="2511552" cy="200055"/>
          </a:xfrm>
        </p:spPr>
        <p:txBody>
          <a:bodyPr/>
          <a:lstStyle/>
          <a:p>
            <a:pPr algn="r"/>
            <a:r>
              <a:rPr lang="en-US" dirty="0" err="1"/>
              <a:t>Sources:PwC</a:t>
            </a:r>
            <a:r>
              <a:rPr lang="en-US" dirty="0"/>
              <a:t>, </a:t>
            </a:r>
            <a:r>
              <a:rPr lang="en-US" i="1" dirty="0"/>
              <a:t>Will Robots Really Steal Our Jobs?</a:t>
            </a:r>
            <a:r>
              <a:rPr lang="en-US" dirty="0"/>
              <a:t>; McKinsey &amp; Co (2019) </a:t>
            </a:r>
            <a:r>
              <a:rPr lang="en-US" i="1" dirty="0"/>
              <a:t>Four Fundamentals of Workplace Automation</a:t>
            </a:r>
            <a:r>
              <a:rPr lang="en-US" dirty="0"/>
              <a:t>; EAB Interviews and Analysis</a:t>
            </a:r>
            <a:endParaRPr lang="en-US" i="1" dirty="0"/>
          </a:p>
        </p:txBody>
      </p:sp>
      <p:pic>
        <p:nvPicPr>
          <p:cNvPr id="8" name="Picture 7" descr="Chart, line chart&#10;&#10;Description automatically generated">
            <a:extLst>
              <a:ext uri="{FF2B5EF4-FFF2-40B4-BE49-F238E27FC236}">
                <a16:creationId xmlns:a16="http://schemas.microsoft.com/office/drawing/2014/main" id="{90C87621-936D-9643-8B6F-B31669EA60EA}"/>
              </a:ext>
            </a:extLst>
          </p:cNvPr>
          <p:cNvPicPr>
            <a:picLocks noChangeAspect="1"/>
          </p:cNvPicPr>
          <p:nvPr/>
        </p:nvPicPr>
        <p:blipFill>
          <a:blip r:embed="rId3"/>
          <a:stretch>
            <a:fillRect/>
          </a:stretch>
        </p:blipFill>
        <p:spPr>
          <a:xfrm>
            <a:off x="2108938" y="912110"/>
            <a:ext cx="4030505" cy="2566379"/>
          </a:xfrm>
          <a:prstGeom prst="rect">
            <a:avLst/>
          </a:prstGeom>
        </p:spPr>
      </p:pic>
      <p:grpSp>
        <p:nvGrpSpPr>
          <p:cNvPr id="9" name="Group 8">
            <a:extLst>
              <a:ext uri="{FF2B5EF4-FFF2-40B4-BE49-F238E27FC236}">
                <a16:creationId xmlns:a16="http://schemas.microsoft.com/office/drawing/2014/main" id="{3BD88F5E-283E-6B44-A7D5-2BEA04C4785C}"/>
              </a:ext>
            </a:extLst>
          </p:cNvPr>
          <p:cNvGrpSpPr/>
          <p:nvPr/>
        </p:nvGrpSpPr>
        <p:grpSpPr>
          <a:xfrm>
            <a:off x="280194" y="898578"/>
            <a:ext cx="1648525" cy="2509853"/>
            <a:chOff x="4474464" y="966525"/>
            <a:chExt cx="1648525" cy="2509853"/>
          </a:xfrm>
        </p:grpSpPr>
        <p:sp>
          <p:nvSpPr>
            <p:cNvPr id="13" name="Rectangle 12">
              <a:extLst>
                <a:ext uri="{FF2B5EF4-FFF2-40B4-BE49-F238E27FC236}">
                  <a16:creationId xmlns:a16="http://schemas.microsoft.com/office/drawing/2014/main" id="{6FD67366-824B-5641-8716-FBFB31A613BB}"/>
                </a:ext>
              </a:extLst>
            </p:cNvPr>
            <p:cNvSpPr/>
            <p:nvPr/>
          </p:nvSpPr>
          <p:spPr bwMode="gray">
            <a:xfrm>
              <a:off x="4474464" y="966525"/>
              <a:ext cx="1648525" cy="1101054"/>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13537DC0-3A61-1343-B46A-FF2DA529ECA2}"/>
                </a:ext>
              </a:extLst>
            </p:cNvPr>
            <p:cNvSpPr/>
            <p:nvPr/>
          </p:nvSpPr>
          <p:spPr bwMode="gray">
            <a:xfrm>
              <a:off x="4474464" y="2214294"/>
              <a:ext cx="1648525" cy="1262084"/>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a:extLst>
                <a:ext uri="{FF2B5EF4-FFF2-40B4-BE49-F238E27FC236}">
                  <a16:creationId xmlns:a16="http://schemas.microsoft.com/office/drawing/2014/main" id="{9736C72E-F252-F64C-91AE-82F5AB34CD44}"/>
                </a:ext>
              </a:extLst>
            </p:cNvPr>
            <p:cNvSpPr txBox="1"/>
            <p:nvPr/>
          </p:nvSpPr>
          <p:spPr>
            <a:xfrm>
              <a:off x="4676145" y="1503255"/>
              <a:ext cx="1285743" cy="415498"/>
            </a:xfrm>
            <a:prstGeom prst="rect">
              <a:avLst/>
            </a:prstGeom>
            <a:noFill/>
          </p:spPr>
          <p:txBody>
            <a:bodyPr wrap="square" lIns="0" tIns="0" rIns="0" bIns="0" rtlCol="0">
              <a:spAutoFit/>
            </a:bodyPr>
            <a:lstStyle/>
            <a:p>
              <a:pPr>
                <a:spcBef>
                  <a:spcPts val="500"/>
                </a:spcBef>
              </a:pPr>
              <a:r>
                <a:rPr lang="en-US" sz="900" b="1" dirty="0"/>
                <a:t>of jobs held by HS diploma holders </a:t>
              </a:r>
              <a:r>
                <a:rPr lang="en-US" sz="900" dirty="0"/>
                <a:t>are at risk of automation</a:t>
              </a:r>
            </a:p>
          </p:txBody>
        </p:sp>
        <p:sp>
          <p:nvSpPr>
            <p:cNvPr id="16" name="TextBox 15">
              <a:extLst>
                <a:ext uri="{FF2B5EF4-FFF2-40B4-BE49-F238E27FC236}">
                  <a16:creationId xmlns:a16="http://schemas.microsoft.com/office/drawing/2014/main" id="{C3A8200D-59AD-8940-8EB4-60F613C47C96}"/>
                </a:ext>
              </a:extLst>
            </p:cNvPr>
            <p:cNvSpPr txBox="1"/>
            <p:nvPr/>
          </p:nvSpPr>
          <p:spPr>
            <a:xfrm>
              <a:off x="4676144" y="1098985"/>
              <a:ext cx="1159765" cy="338554"/>
            </a:xfrm>
            <a:prstGeom prst="rect">
              <a:avLst/>
            </a:prstGeom>
            <a:noFill/>
          </p:spPr>
          <p:txBody>
            <a:bodyPr wrap="square" lIns="0" tIns="0" rIns="0" bIns="0" rtlCol="0">
              <a:spAutoFit/>
            </a:bodyPr>
            <a:lstStyle/>
            <a:p>
              <a:pPr>
                <a:spcBef>
                  <a:spcPts val="500"/>
                </a:spcBef>
              </a:pPr>
              <a:r>
                <a:rPr lang="en-US" sz="2200" dirty="0">
                  <a:solidFill>
                    <a:schemeClr val="accent6"/>
                  </a:solidFill>
                  <a:latin typeface="+mj-lt"/>
                </a:rPr>
                <a:t>50%</a:t>
              </a:r>
            </a:p>
          </p:txBody>
        </p:sp>
        <p:sp>
          <p:nvSpPr>
            <p:cNvPr id="17" name="TextBox 16">
              <a:extLst>
                <a:ext uri="{FF2B5EF4-FFF2-40B4-BE49-F238E27FC236}">
                  <a16:creationId xmlns:a16="http://schemas.microsoft.com/office/drawing/2014/main" id="{3FF781D3-ED61-1A44-B5C8-5CAC0D08DD2B}"/>
                </a:ext>
              </a:extLst>
            </p:cNvPr>
            <p:cNvSpPr txBox="1"/>
            <p:nvPr/>
          </p:nvSpPr>
          <p:spPr>
            <a:xfrm>
              <a:off x="4676144" y="2754411"/>
              <a:ext cx="1285744" cy="553998"/>
            </a:xfrm>
            <a:prstGeom prst="rect">
              <a:avLst/>
            </a:prstGeom>
            <a:noFill/>
          </p:spPr>
          <p:txBody>
            <a:bodyPr wrap="square" lIns="0" tIns="0" rIns="0" bIns="0" rtlCol="0">
              <a:spAutoFit/>
            </a:bodyPr>
            <a:lstStyle/>
            <a:p>
              <a:pPr>
                <a:spcBef>
                  <a:spcPts val="500"/>
                </a:spcBef>
              </a:pPr>
              <a:r>
                <a:rPr lang="en-US" sz="900" b="1" dirty="0"/>
                <a:t>of occupations </a:t>
              </a:r>
              <a:r>
                <a:rPr lang="en-US" sz="900" dirty="0"/>
                <a:t>could have 30% of tasks automated with current technology</a:t>
              </a:r>
            </a:p>
          </p:txBody>
        </p:sp>
        <p:sp>
          <p:nvSpPr>
            <p:cNvPr id="18" name="TextBox 17">
              <a:extLst>
                <a:ext uri="{FF2B5EF4-FFF2-40B4-BE49-F238E27FC236}">
                  <a16:creationId xmlns:a16="http://schemas.microsoft.com/office/drawing/2014/main" id="{85ED336D-79DE-4C48-848C-D0D197B3D0FC}"/>
                </a:ext>
              </a:extLst>
            </p:cNvPr>
            <p:cNvSpPr txBox="1"/>
            <p:nvPr/>
          </p:nvSpPr>
          <p:spPr>
            <a:xfrm>
              <a:off x="4676144" y="2384726"/>
              <a:ext cx="1159765" cy="338554"/>
            </a:xfrm>
            <a:prstGeom prst="rect">
              <a:avLst/>
            </a:prstGeom>
            <a:noFill/>
          </p:spPr>
          <p:txBody>
            <a:bodyPr wrap="square" lIns="0" tIns="0" rIns="0" bIns="0" rtlCol="0">
              <a:spAutoFit/>
            </a:bodyPr>
            <a:lstStyle/>
            <a:p>
              <a:pPr>
                <a:spcBef>
                  <a:spcPts val="500"/>
                </a:spcBef>
              </a:pPr>
              <a:r>
                <a:rPr lang="en-US" sz="2200" dirty="0">
                  <a:solidFill>
                    <a:schemeClr val="accent6"/>
                  </a:solidFill>
                  <a:latin typeface="+mj-lt"/>
                </a:rPr>
                <a:t>60%</a:t>
              </a:r>
            </a:p>
          </p:txBody>
        </p:sp>
      </p:grpSp>
      <p:sp>
        <p:nvSpPr>
          <p:cNvPr id="28" name="Text Placeholder 3">
            <a:extLst>
              <a:ext uri="{FF2B5EF4-FFF2-40B4-BE49-F238E27FC236}">
                <a16:creationId xmlns:a16="http://schemas.microsoft.com/office/drawing/2014/main" id="{7E63D4BD-C6EF-434D-A109-8465A99F7FE8}"/>
              </a:ext>
            </a:extLst>
          </p:cNvPr>
          <p:cNvSpPr txBox="1">
            <a:spLocks/>
          </p:cNvSpPr>
          <p:nvPr/>
        </p:nvSpPr>
        <p:spPr bwMode="gray">
          <a:xfrm>
            <a:off x="844003" y="4127195"/>
            <a:ext cx="1187504" cy="153888"/>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000" b="1" dirty="0"/>
              <a:t>18</a:t>
            </a:r>
            <a:r>
              <a:rPr lang="en-US" sz="1000" dirty="0"/>
              <a:t> different jobs</a:t>
            </a:r>
          </a:p>
        </p:txBody>
      </p:sp>
      <p:sp>
        <p:nvSpPr>
          <p:cNvPr id="29" name="Text Placeholder 3">
            <a:extLst>
              <a:ext uri="{FF2B5EF4-FFF2-40B4-BE49-F238E27FC236}">
                <a16:creationId xmlns:a16="http://schemas.microsoft.com/office/drawing/2014/main" id="{B7FD0D67-674B-9F45-97DE-1BB58D16B824}"/>
              </a:ext>
            </a:extLst>
          </p:cNvPr>
          <p:cNvSpPr txBox="1">
            <a:spLocks/>
          </p:cNvSpPr>
          <p:nvPr/>
        </p:nvSpPr>
        <p:spPr bwMode="gray">
          <a:xfrm>
            <a:off x="4511636" y="4125300"/>
            <a:ext cx="1574134" cy="153888"/>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000" b="1" dirty="0"/>
              <a:t>15</a:t>
            </a:r>
            <a:r>
              <a:rPr lang="en-US" sz="1000" dirty="0"/>
              <a:t> different residences</a:t>
            </a:r>
          </a:p>
        </p:txBody>
      </p:sp>
      <p:sp>
        <p:nvSpPr>
          <p:cNvPr id="30" name="Text Placeholder 3">
            <a:extLst>
              <a:ext uri="{FF2B5EF4-FFF2-40B4-BE49-F238E27FC236}">
                <a16:creationId xmlns:a16="http://schemas.microsoft.com/office/drawing/2014/main" id="{B81E6F22-91DE-7B4E-B196-8242DB6FC769}"/>
              </a:ext>
            </a:extLst>
          </p:cNvPr>
          <p:cNvSpPr txBox="1">
            <a:spLocks/>
          </p:cNvSpPr>
          <p:nvPr/>
        </p:nvSpPr>
        <p:spPr bwMode="gray">
          <a:xfrm>
            <a:off x="2581120" y="4125301"/>
            <a:ext cx="2135270" cy="153888"/>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000" b="1" dirty="0"/>
              <a:t>6</a:t>
            </a:r>
            <a:r>
              <a:rPr lang="en-US" sz="1000" dirty="0"/>
              <a:t> different “careers”</a:t>
            </a:r>
          </a:p>
        </p:txBody>
      </p:sp>
      <p:grpSp>
        <p:nvGrpSpPr>
          <p:cNvPr id="36" name="Group 35">
            <a:extLst>
              <a:ext uri="{FF2B5EF4-FFF2-40B4-BE49-F238E27FC236}">
                <a16:creationId xmlns:a16="http://schemas.microsoft.com/office/drawing/2014/main" id="{D665CE2B-F90C-044A-A19F-B1CA0F8F2009}"/>
              </a:ext>
            </a:extLst>
          </p:cNvPr>
          <p:cNvGrpSpPr>
            <a:grpSpLocks noChangeAspect="1"/>
          </p:cNvGrpSpPr>
          <p:nvPr/>
        </p:nvGrpSpPr>
        <p:grpSpPr>
          <a:xfrm>
            <a:off x="4151750" y="4078482"/>
            <a:ext cx="274320" cy="274320"/>
            <a:chOff x="4450131" y="3952292"/>
            <a:chExt cx="457200" cy="457200"/>
          </a:xfrm>
        </p:grpSpPr>
        <p:grpSp>
          <p:nvGrpSpPr>
            <p:cNvPr id="19" name="Group 18">
              <a:extLst>
                <a:ext uri="{FF2B5EF4-FFF2-40B4-BE49-F238E27FC236}">
                  <a16:creationId xmlns:a16="http://schemas.microsoft.com/office/drawing/2014/main" id="{186EB181-7506-8044-BA44-32926A2006FB}"/>
                </a:ext>
              </a:extLst>
            </p:cNvPr>
            <p:cNvGrpSpPr/>
            <p:nvPr/>
          </p:nvGrpSpPr>
          <p:grpSpPr>
            <a:xfrm>
              <a:off x="4450131" y="3952292"/>
              <a:ext cx="457200" cy="457200"/>
              <a:chOff x="835011" y="2005436"/>
              <a:chExt cx="1143758" cy="1143758"/>
            </a:xfrm>
          </p:grpSpPr>
          <p:sp>
            <p:nvSpPr>
              <p:cNvPr id="20" name="Oval 19">
                <a:extLst>
                  <a:ext uri="{FF2B5EF4-FFF2-40B4-BE49-F238E27FC236}">
                    <a16:creationId xmlns:a16="http://schemas.microsoft.com/office/drawing/2014/main" id="{E52FE282-0CC0-724B-9E28-7C71915C8B44}"/>
                  </a:ext>
                </a:extLst>
              </p:cNvPr>
              <p:cNvSpPr/>
              <p:nvPr/>
            </p:nvSpPr>
            <p:spPr bwMode="gray">
              <a:xfrm>
                <a:off x="835011" y="2005436"/>
                <a:ext cx="1143758" cy="1143758"/>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7EF021A4-CCA0-A747-BD86-C40B1D944AA9}"/>
                  </a:ext>
                </a:extLst>
              </p:cNvPr>
              <p:cNvSpPr/>
              <p:nvPr/>
            </p:nvSpPr>
            <p:spPr bwMode="gray">
              <a:xfrm>
                <a:off x="920890" y="2091315"/>
                <a:ext cx="972000" cy="9720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31" name="Picture 30">
              <a:extLst>
                <a:ext uri="{FF2B5EF4-FFF2-40B4-BE49-F238E27FC236}">
                  <a16:creationId xmlns:a16="http://schemas.microsoft.com/office/drawing/2014/main" id="{907B4DE0-4AB1-C94B-B66C-DAFCA85297DF}"/>
                </a:ext>
              </a:extLst>
            </p:cNvPr>
            <p:cNvPicPr>
              <a:picLocks noChangeAspect="1"/>
            </p:cNvPicPr>
            <p:nvPr/>
          </p:nvPicPr>
          <p:blipFill>
            <a:blip r:embed="rId4">
              <a:lum bright="70000" contrast="-70000"/>
            </a:blip>
            <a:stretch>
              <a:fillRect/>
            </a:stretch>
          </p:blipFill>
          <p:spPr>
            <a:xfrm>
              <a:off x="4560346" y="4071072"/>
              <a:ext cx="236770" cy="197308"/>
            </a:xfrm>
            <a:prstGeom prst="rect">
              <a:avLst/>
            </a:prstGeom>
          </p:spPr>
        </p:pic>
      </p:grpSp>
      <p:grpSp>
        <p:nvGrpSpPr>
          <p:cNvPr id="35" name="Group 34">
            <a:extLst>
              <a:ext uri="{FF2B5EF4-FFF2-40B4-BE49-F238E27FC236}">
                <a16:creationId xmlns:a16="http://schemas.microsoft.com/office/drawing/2014/main" id="{6814AB87-369E-1D41-A9E4-43B8FF37C1BF}"/>
              </a:ext>
            </a:extLst>
          </p:cNvPr>
          <p:cNvGrpSpPr>
            <a:grpSpLocks noChangeAspect="1"/>
          </p:cNvGrpSpPr>
          <p:nvPr/>
        </p:nvGrpSpPr>
        <p:grpSpPr>
          <a:xfrm>
            <a:off x="2188855" y="4081249"/>
            <a:ext cx="274320" cy="274320"/>
            <a:chOff x="2403015" y="3954861"/>
            <a:chExt cx="457200" cy="457200"/>
          </a:xfrm>
        </p:grpSpPr>
        <p:grpSp>
          <p:nvGrpSpPr>
            <p:cNvPr id="22" name="Group 21">
              <a:extLst>
                <a:ext uri="{FF2B5EF4-FFF2-40B4-BE49-F238E27FC236}">
                  <a16:creationId xmlns:a16="http://schemas.microsoft.com/office/drawing/2014/main" id="{95C35F5D-AF5F-3640-A39B-B3C755BB622B}"/>
                </a:ext>
              </a:extLst>
            </p:cNvPr>
            <p:cNvGrpSpPr/>
            <p:nvPr/>
          </p:nvGrpSpPr>
          <p:grpSpPr>
            <a:xfrm>
              <a:off x="2403015" y="3954861"/>
              <a:ext cx="457200" cy="457200"/>
              <a:chOff x="835011" y="2005436"/>
              <a:chExt cx="1143758" cy="1143758"/>
            </a:xfrm>
          </p:grpSpPr>
          <p:sp>
            <p:nvSpPr>
              <p:cNvPr id="23" name="Oval 22">
                <a:extLst>
                  <a:ext uri="{FF2B5EF4-FFF2-40B4-BE49-F238E27FC236}">
                    <a16:creationId xmlns:a16="http://schemas.microsoft.com/office/drawing/2014/main" id="{EDAB08D9-4A84-944E-8F3F-C3497491BAE4}"/>
                  </a:ext>
                </a:extLst>
              </p:cNvPr>
              <p:cNvSpPr/>
              <p:nvPr/>
            </p:nvSpPr>
            <p:spPr bwMode="gray">
              <a:xfrm>
                <a:off x="920890" y="2091315"/>
                <a:ext cx="972000" cy="9720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CA85C8CB-C7D4-1B4E-B5E3-BA86E80E0F4C}"/>
                  </a:ext>
                </a:extLst>
              </p:cNvPr>
              <p:cNvSpPr/>
              <p:nvPr/>
            </p:nvSpPr>
            <p:spPr bwMode="gray">
              <a:xfrm>
                <a:off x="835011" y="2005436"/>
                <a:ext cx="1143758" cy="1143758"/>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32" name="Picture 31">
              <a:extLst>
                <a:ext uri="{FF2B5EF4-FFF2-40B4-BE49-F238E27FC236}">
                  <a16:creationId xmlns:a16="http://schemas.microsoft.com/office/drawing/2014/main" id="{ABFA20A6-3B92-ED47-8ECD-660C50724A85}"/>
                </a:ext>
              </a:extLst>
            </p:cNvPr>
            <p:cNvPicPr>
              <a:picLocks noChangeAspect="1"/>
            </p:cNvPicPr>
            <p:nvPr/>
          </p:nvPicPr>
          <p:blipFill>
            <a:blip r:embed="rId5">
              <a:lum bright="70000" contrast="-70000"/>
            </a:blip>
            <a:stretch>
              <a:fillRect/>
            </a:stretch>
          </p:blipFill>
          <p:spPr>
            <a:xfrm>
              <a:off x="2507517" y="4078330"/>
              <a:ext cx="236770" cy="236770"/>
            </a:xfrm>
            <a:prstGeom prst="rect">
              <a:avLst/>
            </a:prstGeom>
          </p:spPr>
        </p:pic>
      </p:grpSp>
      <p:grpSp>
        <p:nvGrpSpPr>
          <p:cNvPr id="34" name="Group 33">
            <a:extLst>
              <a:ext uri="{FF2B5EF4-FFF2-40B4-BE49-F238E27FC236}">
                <a16:creationId xmlns:a16="http://schemas.microsoft.com/office/drawing/2014/main" id="{AD95EF91-12A3-DB47-8C74-BAE5ABBA390E}"/>
              </a:ext>
            </a:extLst>
          </p:cNvPr>
          <p:cNvGrpSpPr>
            <a:grpSpLocks noChangeAspect="1"/>
          </p:cNvGrpSpPr>
          <p:nvPr/>
        </p:nvGrpSpPr>
        <p:grpSpPr>
          <a:xfrm>
            <a:off x="481874" y="4078483"/>
            <a:ext cx="274320" cy="274320"/>
            <a:chOff x="481876" y="3957107"/>
            <a:chExt cx="457200" cy="457200"/>
          </a:xfrm>
        </p:grpSpPr>
        <p:grpSp>
          <p:nvGrpSpPr>
            <p:cNvPr id="25" name="Group 24">
              <a:extLst>
                <a:ext uri="{FF2B5EF4-FFF2-40B4-BE49-F238E27FC236}">
                  <a16:creationId xmlns:a16="http://schemas.microsoft.com/office/drawing/2014/main" id="{FB59304E-BDA3-3343-8F1F-C068827A934C}"/>
                </a:ext>
              </a:extLst>
            </p:cNvPr>
            <p:cNvGrpSpPr/>
            <p:nvPr/>
          </p:nvGrpSpPr>
          <p:grpSpPr>
            <a:xfrm>
              <a:off x="481876" y="3957107"/>
              <a:ext cx="457200" cy="457200"/>
              <a:chOff x="835011" y="2005436"/>
              <a:chExt cx="1143758" cy="1143758"/>
            </a:xfrm>
          </p:grpSpPr>
          <p:sp>
            <p:nvSpPr>
              <p:cNvPr id="26" name="Oval 25">
                <a:extLst>
                  <a:ext uri="{FF2B5EF4-FFF2-40B4-BE49-F238E27FC236}">
                    <a16:creationId xmlns:a16="http://schemas.microsoft.com/office/drawing/2014/main" id="{F2C03944-F00B-3247-A3BF-2D2964301A07}"/>
                  </a:ext>
                </a:extLst>
              </p:cNvPr>
              <p:cNvSpPr/>
              <p:nvPr/>
            </p:nvSpPr>
            <p:spPr bwMode="gray">
              <a:xfrm>
                <a:off x="920890" y="2091315"/>
                <a:ext cx="972000" cy="9720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3842A21-37F2-7A4A-8CE4-F970DB927DEF}"/>
                  </a:ext>
                </a:extLst>
              </p:cNvPr>
              <p:cNvSpPr/>
              <p:nvPr/>
            </p:nvSpPr>
            <p:spPr bwMode="gray">
              <a:xfrm>
                <a:off x="835011" y="2005436"/>
                <a:ext cx="1143758" cy="1143758"/>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33" name="Picture 32">
              <a:extLst>
                <a:ext uri="{FF2B5EF4-FFF2-40B4-BE49-F238E27FC236}">
                  <a16:creationId xmlns:a16="http://schemas.microsoft.com/office/drawing/2014/main" id="{7C80DD78-2012-7A41-9E5D-AEA770B8298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610561" y="4057519"/>
              <a:ext cx="209799" cy="228872"/>
            </a:xfrm>
            <a:prstGeom prst="rect">
              <a:avLst/>
            </a:prstGeom>
          </p:spPr>
        </p:pic>
      </p:grpSp>
      <p:sp>
        <p:nvSpPr>
          <p:cNvPr id="38" name="Text Placeholder 3">
            <a:extLst>
              <a:ext uri="{FF2B5EF4-FFF2-40B4-BE49-F238E27FC236}">
                <a16:creationId xmlns:a16="http://schemas.microsoft.com/office/drawing/2014/main" id="{8FB31417-F775-A54F-9B75-8FE96F48C523}"/>
              </a:ext>
            </a:extLst>
          </p:cNvPr>
          <p:cNvSpPr txBox="1">
            <a:spLocks/>
          </p:cNvSpPr>
          <p:nvPr/>
        </p:nvSpPr>
        <p:spPr bwMode="gray">
          <a:xfrm>
            <a:off x="502470" y="3821412"/>
            <a:ext cx="3676807" cy="153888"/>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000" b="1" dirty="0"/>
              <a:t>Projections for Gen Z Lifetime Employment</a:t>
            </a:r>
            <a:endParaRPr lang="en-US" sz="1000" dirty="0"/>
          </a:p>
        </p:txBody>
      </p:sp>
    </p:spTree>
    <p:extLst>
      <p:ext uri="{BB962C8B-B14F-4D97-AF65-F5344CB8AC3E}">
        <p14:creationId xmlns:p14="http://schemas.microsoft.com/office/powerpoint/2010/main" val="241740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BB306-96B9-1845-99E2-AA32D7D79352}"/>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FF4A135F-EDE3-A04B-9E29-A4C7B8B53E61}"/>
              </a:ext>
            </a:extLst>
          </p:cNvPr>
          <p:cNvSpPr>
            <a:spLocks noGrp="1"/>
          </p:cNvSpPr>
          <p:nvPr>
            <p:ph type="title"/>
          </p:nvPr>
        </p:nvSpPr>
        <p:spPr>
          <a:xfrm>
            <a:off x="280193" y="317005"/>
            <a:ext cx="5674553" cy="249299"/>
          </a:xfrm>
        </p:spPr>
        <p:txBody>
          <a:bodyPr/>
          <a:lstStyle/>
          <a:p>
            <a:r>
              <a:rPr lang="en-US" dirty="0"/>
              <a:t>Employers Constantly Searching for “New” Skills</a:t>
            </a:r>
          </a:p>
        </p:txBody>
      </p:sp>
      <p:sp>
        <p:nvSpPr>
          <p:cNvPr id="6" name="Text Placeholder 5">
            <a:extLst>
              <a:ext uri="{FF2B5EF4-FFF2-40B4-BE49-F238E27FC236}">
                <a16:creationId xmlns:a16="http://schemas.microsoft.com/office/drawing/2014/main" id="{05697AB5-00B9-264B-BA32-3427E11E4749}"/>
              </a:ext>
            </a:extLst>
          </p:cNvPr>
          <p:cNvSpPr>
            <a:spLocks noGrp="1"/>
          </p:cNvSpPr>
          <p:nvPr>
            <p:ph type="body" sz="quarter" idx="18"/>
          </p:nvPr>
        </p:nvSpPr>
        <p:spPr>
          <a:xfrm>
            <a:off x="2548467" y="4523601"/>
            <a:ext cx="3852334" cy="276999"/>
          </a:xfrm>
        </p:spPr>
        <p:txBody>
          <a:bodyPr/>
          <a:lstStyle/>
          <a:p>
            <a:r>
              <a:rPr lang="en-US" dirty="0"/>
              <a:t>Sources: Statista (2022), Number of Freelancers in the U.S. 2017-2028; Deloitte LLP (2019) </a:t>
            </a:r>
            <a:r>
              <a:rPr lang="en-US" i="1" dirty="0"/>
              <a:t>The Gig Economy and GBS Delivery Models; </a:t>
            </a:r>
            <a:r>
              <a:rPr lang="en-US" dirty="0" err="1"/>
              <a:t>PriceWaterhouseCooper</a:t>
            </a:r>
            <a:r>
              <a:rPr lang="en-US" dirty="0"/>
              <a:t> (2020), </a:t>
            </a:r>
            <a:r>
              <a:rPr lang="en-US" i="1" dirty="0"/>
              <a:t>Workforce of the Future: The Competing Forces Shaping 2030</a:t>
            </a:r>
            <a:endParaRPr lang="en-US" dirty="0"/>
          </a:p>
        </p:txBody>
      </p:sp>
      <p:graphicFrame>
        <p:nvGraphicFramePr>
          <p:cNvPr id="7" name="Chart 6">
            <a:extLst>
              <a:ext uri="{FF2B5EF4-FFF2-40B4-BE49-F238E27FC236}">
                <a16:creationId xmlns:a16="http://schemas.microsoft.com/office/drawing/2014/main" id="{CDD418B9-13C4-DB43-B0E3-2512072F9CB6}"/>
              </a:ext>
            </a:extLst>
          </p:cNvPr>
          <p:cNvGraphicFramePr/>
          <p:nvPr/>
        </p:nvGraphicFramePr>
        <p:xfrm>
          <a:off x="3094459" y="1356543"/>
          <a:ext cx="3028530" cy="24643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D80A73E-FA33-EE40-84DC-738CF12E499E}"/>
              </a:ext>
            </a:extLst>
          </p:cNvPr>
          <p:cNvGraphicFramePr/>
          <p:nvPr/>
        </p:nvGraphicFramePr>
        <p:xfrm>
          <a:off x="-38501" y="978660"/>
          <a:ext cx="3201908" cy="246436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58A4CA1-2931-F84E-8BBD-FD4F615BFCF4}"/>
              </a:ext>
            </a:extLst>
          </p:cNvPr>
          <p:cNvSpPr txBox="1"/>
          <p:nvPr/>
        </p:nvSpPr>
        <p:spPr>
          <a:xfrm>
            <a:off x="1121131" y="1763315"/>
            <a:ext cx="878446" cy="369332"/>
          </a:xfrm>
          <a:prstGeom prst="rect">
            <a:avLst/>
          </a:prstGeom>
          <a:noFill/>
        </p:spPr>
        <p:txBody>
          <a:bodyPr wrap="none" lIns="0" tIns="0" rIns="0" bIns="0" rtlCol="0">
            <a:spAutoFit/>
          </a:bodyPr>
          <a:lstStyle/>
          <a:p>
            <a:pPr>
              <a:spcBef>
                <a:spcPts val="500"/>
              </a:spcBef>
            </a:pPr>
            <a:r>
              <a:rPr lang="en-US" sz="2400" b="1" dirty="0">
                <a:solidFill>
                  <a:schemeClr val="tx2"/>
                </a:solidFill>
              </a:rPr>
              <a:t>2027</a:t>
            </a:r>
          </a:p>
        </p:txBody>
      </p:sp>
      <p:sp>
        <p:nvSpPr>
          <p:cNvPr id="11" name="TextBox 10">
            <a:extLst>
              <a:ext uri="{FF2B5EF4-FFF2-40B4-BE49-F238E27FC236}">
                <a16:creationId xmlns:a16="http://schemas.microsoft.com/office/drawing/2014/main" id="{43F2B694-7B6F-0441-8C61-B63340CA3C65}"/>
              </a:ext>
            </a:extLst>
          </p:cNvPr>
          <p:cNvSpPr txBox="1"/>
          <p:nvPr/>
        </p:nvSpPr>
        <p:spPr>
          <a:xfrm>
            <a:off x="832978" y="2210842"/>
            <a:ext cx="1458948" cy="461665"/>
          </a:xfrm>
          <a:prstGeom prst="rect">
            <a:avLst/>
          </a:prstGeom>
          <a:noFill/>
        </p:spPr>
        <p:txBody>
          <a:bodyPr wrap="square" lIns="0" tIns="0" rIns="0" bIns="0" rtlCol="0">
            <a:spAutoFit/>
          </a:bodyPr>
          <a:lstStyle/>
          <a:p>
            <a:pPr algn="ctr">
              <a:spcBef>
                <a:spcPts val="500"/>
              </a:spcBef>
            </a:pPr>
            <a:r>
              <a:rPr lang="en-US" sz="1000" dirty="0"/>
              <a:t>Gig-economy projected to reach 50% of US workforce </a:t>
            </a:r>
          </a:p>
        </p:txBody>
      </p:sp>
      <p:sp>
        <p:nvSpPr>
          <p:cNvPr id="12" name="TextBox 11">
            <a:extLst>
              <a:ext uri="{FF2B5EF4-FFF2-40B4-BE49-F238E27FC236}">
                <a16:creationId xmlns:a16="http://schemas.microsoft.com/office/drawing/2014/main" id="{573312E9-DD5D-7440-9F94-BF14117EF7BF}"/>
              </a:ext>
            </a:extLst>
          </p:cNvPr>
          <p:cNvSpPr txBox="1"/>
          <p:nvPr/>
        </p:nvSpPr>
        <p:spPr>
          <a:xfrm>
            <a:off x="3190775" y="906294"/>
            <a:ext cx="2440004" cy="276999"/>
          </a:xfrm>
          <a:prstGeom prst="rect">
            <a:avLst/>
          </a:prstGeom>
          <a:noFill/>
        </p:spPr>
        <p:txBody>
          <a:bodyPr wrap="square" lIns="0" tIns="0" rIns="0" bIns="0" rtlCol="0">
            <a:spAutoFit/>
          </a:bodyPr>
          <a:lstStyle/>
          <a:p>
            <a:pPr>
              <a:spcBef>
                <a:spcPts val="500"/>
              </a:spcBef>
            </a:pPr>
            <a:r>
              <a:rPr lang="en-US" sz="900" b="1" dirty="0"/>
              <a:t>Alternative Workers More Likely to Possess Current, In-Demand Skills</a:t>
            </a:r>
          </a:p>
        </p:txBody>
      </p:sp>
      <p:cxnSp>
        <p:nvCxnSpPr>
          <p:cNvPr id="14" name="Straight Connector 13">
            <a:extLst>
              <a:ext uri="{FF2B5EF4-FFF2-40B4-BE49-F238E27FC236}">
                <a16:creationId xmlns:a16="http://schemas.microsoft.com/office/drawing/2014/main" id="{825A9C9A-82FC-EB43-A401-3C4361191933}"/>
              </a:ext>
            </a:extLst>
          </p:cNvPr>
          <p:cNvCxnSpPr>
            <a:cxnSpLocks/>
          </p:cNvCxnSpPr>
          <p:nvPr/>
        </p:nvCxnSpPr>
        <p:spPr bwMode="gray">
          <a:xfrm>
            <a:off x="2954956" y="796605"/>
            <a:ext cx="0" cy="3050501"/>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3DCEF0-13E9-F244-BDCF-96F66B9CEAE2}"/>
              </a:ext>
            </a:extLst>
          </p:cNvPr>
          <p:cNvCxnSpPr/>
          <p:nvPr/>
        </p:nvCxnSpPr>
        <p:spPr bwMode="gray">
          <a:xfrm>
            <a:off x="2656573" y="2235230"/>
            <a:ext cx="298383" cy="0"/>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B6EA1B9-302F-1B43-9E4F-F265D0C668CB}"/>
              </a:ext>
            </a:extLst>
          </p:cNvPr>
          <p:cNvSpPr txBox="1"/>
          <p:nvPr/>
        </p:nvSpPr>
        <p:spPr>
          <a:xfrm>
            <a:off x="3200399" y="1221649"/>
            <a:ext cx="2565133" cy="215444"/>
          </a:xfrm>
          <a:prstGeom prst="rect">
            <a:avLst/>
          </a:prstGeom>
          <a:noFill/>
        </p:spPr>
        <p:txBody>
          <a:bodyPr wrap="square" lIns="0" tIns="0" rIns="0" bIns="0" rtlCol="0">
            <a:spAutoFit/>
          </a:bodyPr>
          <a:lstStyle/>
          <a:p>
            <a:pPr>
              <a:spcBef>
                <a:spcPts val="500"/>
              </a:spcBef>
            </a:pPr>
            <a:r>
              <a:rPr lang="en-US" sz="700" dirty="0"/>
              <a:t>Timeframe for most recent development of new skills, Traditional vs Alternative workforce (2019, Deloitte LLP)</a:t>
            </a:r>
          </a:p>
        </p:txBody>
      </p:sp>
      <p:sp>
        <p:nvSpPr>
          <p:cNvPr id="18" name="Rectangle 17">
            <a:extLst>
              <a:ext uri="{FF2B5EF4-FFF2-40B4-BE49-F238E27FC236}">
                <a16:creationId xmlns:a16="http://schemas.microsoft.com/office/drawing/2014/main" id="{7FC865FD-4A5E-A94E-AA66-62C9E6DC4FA8}"/>
              </a:ext>
            </a:extLst>
          </p:cNvPr>
          <p:cNvSpPr/>
          <p:nvPr/>
        </p:nvSpPr>
        <p:spPr bwMode="gray">
          <a:xfrm>
            <a:off x="0" y="3946595"/>
            <a:ext cx="6400800" cy="5668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Box 18">
            <a:extLst>
              <a:ext uri="{FF2B5EF4-FFF2-40B4-BE49-F238E27FC236}">
                <a16:creationId xmlns:a16="http://schemas.microsoft.com/office/drawing/2014/main" id="{A2AFA4AB-D92B-3F48-A293-6CAA3BFE499F}"/>
              </a:ext>
            </a:extLst>
          </p:cNvPr>
          <p:cNvSpPr txBox="1"/>
          <p:nvPr/>
        </p:nvSpPr>
        <p:spPr>
          <a:xfrm>
            <a:off x="2167380" y="4099458"/>
            <a:ext cx="3195034" cy="276999"/>
          </a:xfrm>
          <a:prstGeom prst="rect">
            <a:avLst/>
          </a:prstGeom>
          <a:noFill/>
        </p:spPr>
        <p:txBody>
          <a:bodyPr wrap="square" lIns="0" tIns="0" rIns="0" bIns="0" rtlCol="0">
            <a:spAutoFit/>
          </a:bodyPr>
          <a:lstStyle/>
          <a:p>
            <a:pPr>
              <a:spcBef>
                <a:spcPts val="500"/>
              </a:spcBef>
            </a:pPr>
            <a:r>
              <a:rPr lang="en-US" sz="900" dirty="0"/>
              <a:t>Of the general population believe that “few people” will have stable long-term employment in the future </a:t>
            </a:r>
            <a:r>
              <a:rPr lang="en-US" sz="700" dirty="0"/>
              <a:t>(PwC) </a:t>
            </a:r>
            <a:endParaRPr lang="en-US" sz="900" dirty="0"/>
          </a:p>
        </p:txBody>
      </p:sp>
      <p:sp>
        <p:nvSpPr>
          <p:cNvPr id="21" name="TextBox 20">
            <a:extLst>
              <a:ext uri="{FF2B5EF4-FFF2-40B4-BE49-F238E27FC236}">
                <a16:creationId xmlns:a16="http://schemas.microsoft.com/office/drawing/2014/main" id="{CA4F5663-B7F7-3747-A0C0-53C97715C141}"/>
              </a:ext>
            </a:extLst>
          </p:cNvPr>
          <p:cNvSpPr txBox="1"/>
          <p:nvPr/>
        </p:nvSpPr>
        <p:spPr>
          <a:xfrm>
            <a:off x="1426492" y="4049589"/>
            <a:ext cx="631583" cy="369332"/>
          </a:xfrm>
          <a:prstGeom prst="rect">
            <a:avLst/>
          </a:prstGeom>
          <a:noFill/>
        </p:spPr>
        <p:txBody>
          <a:bodyPr wrap="none" lIns="0" tIns="0" rIns="0" bIns="0" rtlCol="0">
            <a:spAutoFit/>
          </a:bodyPr>
          <a:lstStyle/>
          <a:p>
            <a:pPr>
              <a:spcBef>
                <a:spcPts val="500"/>
              </a:spcBef>
            </a:pPr>
            <a:r>
              <a:rPr lang="en-US" sz="2400" dirty="0">
                <a:solidFill>
                  <a:schemeClr val="accent5"/>
                </a:solidFill>
                <a:latin typeface="+mj-lt"/>
              </a:rPr>
              <a:t>60%</a:t>
            </a:r>
          </a:p>
        </p:txBody>
      </p:sp>
      <p:sp>
        <p:nvSpPr>
          <p:cNvPr id="4" name="Rectangle 3">
            <a:extLst>
              <a:ext uri="{FF2B5EF4-FFF2-40B4-BE49-F238E27FC236}">
                <a16:creationId xmlns:a16="http://schemas.microsoft.com/office/drawing/2014/main" id="{B17A3C3F-294F-7D4F-9A75-7E831B92B6B8}"/>
              </a:ext>
            </a:extLst>
          </p:cNvPr>
          <p:cNvSpPr/>
          <p:nvPr/>
        </p:nvSpPr>
        <p:spPr bwMode="gray">
          <a:xfrm>
            <a:off x="706885" y="3450133"/>
            <a:ext cx="253947" cy="9958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a:extLst>
              <a:ext uri="{FF2B5EF4-FFF2-40B4-BE49-F238E27FC236}">
                <a16:creationId xmlns:a16="http://schemas.microsoft.com/office/drawing/2014/main" id="{1AC98E79-B3B8-EC4D-98BF-5FC98481BAE6}"/>
              </a:ext>
            </a:extLst>
          </p:cNvPr>
          <p:cNvSpPr/>
          <p:nvPr/>
        </p:nvSpPr>
        <p:spPr bwMode="gray">
          <a:xfrm>
            <a:off x="706884" y="3647732"/>
            <a:ext cx="253947" cy="995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a:extLst>
              <a:ext uri="{FF2B5EF4-FFF2-40B4-BE49-F238E27FC236}">
                <a16:creationId xmlns:a16="http://schemas.microsoft.com/office/drawing/2014/main" id="{481E1A13-CFD5-B847-8647-8E0084ADE91F}"/>
              </a:ext>
            </a:extLst>
          </p:cNvPr>
          <p:cNvSpPr txBox="1"/>
          <p:nvPr/>
        </p:nvSpPr>
        <p:spPr>
          <a:xfrm>
            <a:off x="1051422" y="3438371"/>
            <a:ext cx="1458948" cy="123111"/>
          </a:xfrm>
          <a:prstGeom prst="rect">
            <a:avLst/>
          </a:prstGeom>
          <a:noFill/>
        </p:spPr>
        <p:txBody>
          <a:bodyPr wrap="square" lIns="0" tIns="0" rIns="0" bIns="0" rtlCol="0">
            <a:spAutoFit/>
          </a:bodyPr>
          <a:lstStyle/>
          <a:p>
            <a:pPr>
              <a:spcBef>
                <a:spcPts val="500"/>
              </a:spcBef>
            </a:pPr>
            <a:r>
              <a:rPr lang="en-US" sz="800" dirty="0"/>
              <a:t>= Traditional Workforce</a:t>
            </a:r>
          </a:p>
        </p:txBody>
      </p:sp>
      <p:sp>
        <p:nvSpPr>
          <p:cNvPr id="23" name="TextBox 22">
            <a:extLst>
              <a:ext uri="{FF2B5EF4-FFF2-40B4-BE49-F238E27FC236}">
                <a16:creationId xmlns:a16="http://schemas.microsoft.com/office/drawing/2014/main" id="{C8E55FEC-C540-3B40-954C-223ACAEE0B97}"/>
              </a:ext>
            </a:extLst>
          </p:cNvPr>
          <p:cNvSpPr txBox="1"/>
          <p:nvPr/>
        </p:nvSpPr>
        <p:spPr>
          <a:xfrm>
            <a:off x="1051422" y="3625080"/>
            <a:ext cx="1458948" cy="123111"/>
          </a:xfrm>
          <a:prstGeom prst="rect">
            <a:avLst/>
          </a:prstGeom>
          <a:noFill/>
        </p:spPr>
        <p:txBody>
          <a:bodyPr wrap="square" lIns="0" tIns="0" rIns="0" bIns="0" rtlCol="0">
            <a:spAutoFit/>
          </a:bodyPr>
          <a:lstStyle/>
          <a:p>
            <a:pPr>
              <a:spcBef>
                <a:spcPts val="500"/>
              </a:spcBef>
            </a:pPr>
            <a:r>
              <a:rPr lang="en-US" sz="800" dirty="0"/>
              <a:t>= Alternative Workforce</a:t>
            </a:r>
          </a:p>
        </p:txBody>
      </p:sp>
      <p:sp>
        <p:nvSpPr>
          <p:cNvPr id="24" name="TextBox 23">
            <a:extLst>
              <a:ext uri="{FF2B5EF4-FFF2-40B4-BE49-F238E27FC236}">
                <a16:creationId xmlns:a16="http://schemas.microsoft.com/office/drawing/2014/main" id="{C5A0C578-3D6D-E449-A635-FF6D075989B8}"/>
              </a:ext>
            </a:extLst>
          </p:cNvPr>
          <p:cNvSpPr txBox="1"/>
          <p:nvPr/>
        </p:nvSpPr>
        <p:spPr>
          <a:xfrm>
            <a:off x="4237262" y="3617283"/>
            <a:ext cx="167290" cy="123111"/>
          </a:xfrm>
          <a:prstGeom prst="rect">
            <a:avLst/>
          </a:prstGeom>
          <a:noFill/>
        </p:spPr>
        <p:txBody>
          <a:bodyPr wrap="square" lIns="0" tIns="0" rIns="0" bIns="0" rtlCol="0">
            <a:spAutoFit/>
          </a:bodyPr>
          <a:lstStyle/>
          <a:p>
            <a:pPr algn="ctr">
              <a:spcBef>
                <a:spcPts val="500"/>
              </a:spcBef>
            </a:pPr>
            <a:r>
              <a:rPr lang="en-US" sz="800" dirty="0">
                <a:solidFill>
                  <a:schemeClr val="bg2">
                    <a:lumMod val="25000"/>
                  </a:schemeClr>
                </a:solidFill>
              </a:rPr>
              <a:t>%</a:t>
            </a:r>
          </a:p>
        </p:txBody>
      </p:sp>
    </p:spTree>
    <p:extLst>
      <p:ext uri="{BB962C8B-B14F-4D97-AF65-F5344CB8AC3E}">
        <p14:creationId xmlns:p14="http://schemas.microsoft.com/office/powerpoint/2010/main" val="326905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93C432-3E64-E641-ADF6-629D3A911A5E}"/>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F70BDAD3-3826-B045-BEC6-86ACD85FEF48}"/>
              </a:ext>
            </a:extLst>
          </p:cNvPr>
          <p:cNvSpPr>
            <a:spLocks noGrp="1"/>
          </p:cNvSpPr>
          <p:nvPr>
            <p:ph type="title"/>
          </p:nvPr>
        </p:nvSpPr>
        <p:spPr/>
        <p:txBody>
          <a:bodyPr/>
          <a:lstStyle/>
          <a:p>
            <a:r>
              <a:rPr lang="en-US" dirty="0"/>
              <a:t>Gen Z Places a Premium on Entrepreneurship</a:t>
            </a:r>
          </a:p>
        </p:txBody>
      </p:sp>
      <p:sp>
        <p:nvSpPr>
          <p:cNvPr id="6" name="Text Placeholder 5">
            <a:extLst>
              <a:ext uri="{FF2B5EF4-FFF2-40B4-BE49-F238E27FC236}">
                <a16:creationId xmlns:a16="http://schemas.microsoft.com/office/drawing/2014/main" id="{97F40EBA-490B-F541-B9E0-EB9CAA1AD67E}"/>
              </a:ext>
            </a:extLst>
          </p:cNvPr>
          <p:cNvSpPr>
            <a:spLocks noGrp="1"/>
          </p:cNvSpPr>
          <p:nvPr>
            <p:ph type="body" sz="quarter" idx="18"/>
          </p:nvPr>
        </p:nvSpPr>
        <p:spPr>
          <a:xfrm>
            <a:off x="2690993" y="4523601"/>
            <a:ext cx="3709807" cy="276999"/>
          </a:xfrm>
        </p:spPr>
        <p:txBody>
          <a:bodyPr/>
          <a:lstStyle/>
          <a:p>
            <a:r>
              <a:rPr lang="en-US" dirty="0"/>
              <a:t>Source: EY &amp; JA Worldwide (2021), </a:t>
            </a:r>
            <a:r>
              <a:rPr lang="en-US" i="1" dirty="0"/>
              <a:t>Gen Z is Poised to Reframe the Future, But Are Business and Education Ready?; </a:t>
            </a:r>
            <a:r>
              <a:rPr lang="en-US" dirty="0"/>
              <a:t>Gallup (2017), </a:t>
            </a:r>
            <a:r>
              <a:rPr lang="en-US" i="1" dirty="0"/>
              <a:t>Forty Percent of 5</a:t>
            </a:r>
            <a:r>
              <a:rPr lang="en-US" i="1" baseline="30000" dirty="0"/>
              <a:t>th</a:t>
            </a:r>
            <a:r>
              <a:rPr lang="en-US" i="1" dirty="0"/>
              <a:t>-12</a:t>
            </a:r>
            <a:r>
              <a:rPr lang="en-US" i="1" baseline="30000" dirty="0"/>
              <a:t>th</a:t>
            </a:r>
            <a:r>
              <a:rPr lang="en-US" i="1" dirty="0"/>
              <a:t> Graders Plan to Start a Business; </a:t>
            </a:r>
            <a:r>
              <a:rPr lang="en-US" dirty="0"/>
              <a:t>EAB Interviews and Analysis</a:t>
            </a:r>
          </a:p>
        </p:txBody>
      </p:sp>
      <p:pic>
        <p:nvPicPr>
          <p:cNvPr id="47" name="Picture 46">
            <a:extLst>
              <a:ext uri="{FF2B5EF4-FFF2-40B4-BE49-F238E27FC236}">
                <a16:creationId xmlns:a16="http://schemas.microsoft.com/office/drawing/2014/main" id="{37AB0BC7-98C0-FF4C-9364-BA6F32D0C001}"/>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940529" y="1315233"/>
            <a:ext cx="364236" cy="457200"/>
          </a:xfrm>
          <a:prstGeom prst="rect">
            <a:avLst/>
          </a:prstGeom>
          <a:solidFill>
            <a:schemeClr val="bg1"/>
          </a:solidFill>
        </p:spPr>
      </p:pic>
      <p:pic>
        <p:nvPicPr>
          <p:cNvPr id="48" name="Picture 47">
            <a:extLst>
              <a:ext uri="{FF2B5EF4-FFF2-40B4-BE49-F238E27FC236}">
                <a16:creationId xmlns:a16="http://schemas.microsoft.com/office/drawing/2014/main" id="{4671DC54-3630-3F49-9464-06EA22DDC813}"/>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524017" y="1315233"/>
            <a:ext cx="364236" cy="457200"/>
          </a:xfrm>
          <a:prstGeom prst="rect">
            <a:avLst/>
          </a:prstGeom>
          <a:solidFill>
            <a:schemeClr val="bg1"/>
          </a:solidFill>
        </p:spPr>
      </p:pic>
      <p:pic>
        <p:nvPicPr>
          <p:cNvPr id="49" name="Picture 48">
            <a:extLst>
              <a:ext uri="{FF2B5EF4-FFF2-40B4-BE49-F238E27FC236}">
                <a16:creationId xmlns:a16="http://schemas.microsoft.com/office/drawing/2014/main" id="{58D887DE-791D-7747-82AE-ABED20496537}"/>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2107505" y="1315233"/>
            <a:ext cx="364236" cy="457200"/>
          </a:xfrm>
          <a:prstGeom prst="rect">
            <a:avLst/>
          </a:prstGeom>
          <a:solidFill>
            <a:schemeClr val="bg1"/>
          </a:solidFill>
        </p:spPr>
      </p:pic>
      <p:pic>
        <p:nvPicPr>
          <p:cNvPr id="50" name="Picture 49">
            <a:extLst>
              <a:ext uri="{FF2B5EF4-FFF2-40B4-BE49-F238E27FC236}">
                <a16:creationId xmlns:a16="http://schemas.microsoft.com/office/drawing/2014/main" id="{CAF96987-D1FC-5C45-A8CD-6A6FEAE088F4}"/>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brightnessContrast bright="-40000" contrast="-20000"/>
                    </a14:imgEffect>
                  </a14:imgLayer>
                </a14:imgProps>
              </a:ext>
            </a:extLst>
          </a:blip>
          <a:stretch>
            <a:fillRect/>
          </a:stretch>
        </p:blipFill>
        <p:spPr>
          <a:xfrm>
            <a:off x="2690993" y="1315233"/>
            <a:ext cx="364236" cy="457200"/>
          </a:xfrm>
          <a:prstGeom prst="rect">
            <a:avLst/>
          </a:prstGeom>
          <a:solidFill>
            <a:schemeClr val="bg1"/>
          </a:solidFill>
        </p:spPr>
      </p:pic>
      <p:pic>
        <p:nvPicPr>
          <p:cNvPr id="51" name="Picture 50">
            <a:extLst>
              <a:ext uri="{FF2B5EF4-FFF2-40B4-BE49-F238E27FC236}">
                <a16:creationId xmlns:a16="http://schemas.microsoft.com/office/drawing/2014/main" id="{31986269-BEAF-DE49-BBE5-0A356E4C1916}"/>
              </a:ext>
            </a:extLst>
          </p:cNvPr>
          <p:cNvPicPr>
            <a:picLocks noChangeAspect="1"/>
          </p:cNvPicPr>
          <p:nvPr/>
        </p:nvPicPr>
        <p:blipFill>
          <a:blip r:embed="rId9"/>
          <a:stretch>
            <a:fillRect/>
          </a:stretch>
        </p:blipFill>
        <p:spPr>
          <a:xfrm>
            <a:off x="3274481" y="1315233"/>
            <a:ext cx="364236" cy="457200"/>
          </a:xfrm>
          <a:prstGeom prst="rect">
            <a:avLst/>
          </a:prstGeom>
        </p:spPr>
      </p:pic>
      <p:pic>
        <p:nvPicPr>
          <p:cNvPr id="52" name="Picture 51">
            <a:extLst>
              <a:ext uri="{FF2B5EF4-FFF2-40B4-BE49-F238E27FC236}">
                <a16:creationId xmlns:a16="http://schemas.microsoft.com/office/drawing/2014/main" id="{1539C198-7F97-774B-A2E7-5BC0E817C302}"/>
              </a:ext>
            </a:extLst>
          </p:cNvPr>
          <p:cNvPicPr>
            <a:picLocks noChangeAspect="1"/>
          </p:cNvPicPr>
          <p:nvPr/>
        </p:nvPicPr>
        <p:blipFill>
          <a:blip r:embed="rId9"/>
          <a:stretch>
            <a:fillRect/>
          </a:stretch>
        </p:blipFill>
        <p:spPr>
          <a:xfrm>
            <a:off x="3857969" y="1315233"/>
            <a:ext cx="364236" cy="457200"/>
          </a:xfrm>
          <a:prstGeom prst="rect">
            <a:avLst/>
          </a:prstGeom>
        </p:spPr>
      </p:pic>
      <p:pic>
        <p:nvPicPr>
          <p:cNvPr id="53" name="Picture 52">
            <a:extLst>
              <a:ext uri="{FF2B5EF4-FFF2-40B4-BE49-F238E27FC236}">
                <a16:creationId xmlns:a16="http://schemas.microsoft.com/office/drawing/2014/main" id="{ED994D28-2F0A-9B43-8043-D6CCF73342A8}"/>
              </a:ext>
            </a:extLst>
          </p:cNvPr>
          <p:cNvPicPr>
            <a:picLocks noChangeAspect="1"/>
          </p:cNvPicPr>
          <p:nvPr/>
        </p:nvPicPr>
        <p:blipFill>
          <a:blip r:embed="rId9"/>
          <a:stretch>
            <a:fillRect/>
          </a:stretch>
        </p:blipFill>
        <p:spPr>
          <a:xfrm>
            <a:off x="4441457" y="1315233"/>
            <a:ext cx="364236" cy="457200"/>
          </a:xfrm>
          <a:prstGeom prst="rect">
            <a:avLst/>
          </a:prstGeom>
        </p:spPr>
      </p:pic>
      <p:pic>
        <p:nvPicPr>
          <p:cNvPr id="54" name="Picture 53">
            <a:extLst>
              <a:ext uri="{FF2B5EF4-FFF2-40B4-BE49-F238E27FC236}">
                <a16:creationId xmlns:a16="http://schemas.microsoft.com/office/drawing/2014/main" id="{6E53A199-9386-264D-87E6-B4E46E676CFD}"/>
              </a:ext>
            </a:extLst>
          </p:cNvPr>
          <p:cNvPicPr>
            <a:picLocks noChangeAspect="1"/>
          </p:cNvPicPr>
          <p:nvPr/>
        </p:nvPicPr>
        <p:blipFill>
          <a:blip r:embed="rId9"/>
          <a:stretch>
            <a:fillRect/>
          </a:stretch>
        </p:blipFill>
        <p:spPr>
          <a:xfrm>
            <a:off x="5024945" y="1315233"/>
            <a:ext cx="364236" cy="457200"/>
          </a:xfrm>
          <a:prstGeom prst="rect">
            <a:avLst/>
          </a:prstGeom>
        </p:spPr>
      </p:pic>
      <p:pic>
        <p:nvPicPr>
          <p:cNvPr id="55" name="Picture 54">
            <a:extLst>
              <a:ext uri="{FF2B5EF4-FFF2-40B4-BE49-F238E27FC236}">
                <a16:creationId xmlns:a16="http://schemas.microsoft.com/office/drawing/2014/main" id="{A1199577-E27D-8C47-89FA-88B94FF0A90C}"/>
              </a:ext>
            </a:extLst>
          </p:cNvPr>
          <p:cNvPicPr>
            <a:picLocks noChangeAspect="1"/>
          </p:cNvPicPr>
          <p:nvPr/>
        </p:nvPicPr>
        <p:blipFill>
          <a:blip r:embed="rId9"/>
          <a:stretch>
            <a:fillRect/>
          </a:stretch>
        </p:blipFill>
        <p:spPr>
          <a:xfrm>
            <a:off x="5608432" y="1315233"/>
            <a:ext cx="364236" cy="457200"/>
          </a:xfrm>
          <a:prstGeom prst="rect">
            <a:avLst/>
          </a:prstGeom>
        </p:spPr>
      </p:pic>
      <p:pic>
        <p:nvPicPr>
          <p:cNvPr id="56" name="Picture 55">
            <a:extLst>
              <a:ext uri="{FF2B5EF4-FFF2-40B4-BE49-F238E27FC236}">
                <a16:creationId xmlns:a16="http://schemas.microsoft.com/office/drawing/2014/main" id="{0BD283D6-F8BC-774A-9739-795403D65843}"/>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57041" y="1315233"/>
            <a:ext cx="364236" cy="457200"/>
          </a:xfrm>
          <a:prstGeom prst="rect">
            <a:avLst/>
          </a:prstGeom>
          <a:solidFill>
            <a:schemeClr val="bg1"/>
          </a:solidFill>
        </p:spPr>
      </p:pic>
      <p:sp>
        <p:nvSpPr>
          <p:cNvPr id="57" name="Text Placeholder 3">
            <a:extLst>
              <a:ext uri="{FF2B5EF4-FFF2-40B4-BE49-F238E27FC236}">
                <a16:creationId xmlns:a16="http://schemas.microsoft.com/office/drawing/2014/main" id="{938AC7FC-2330-F34F-BE0D-57BE4877960A}"/>
              </a:ext>
            </a:extLst>
          </p:cNvPr>
          <p:cNvSpPr txBox="1">
            <a:spLocks/>
          </p:cNvSpPr>
          <p:nvPr/>
        </p:nvSpPr>
        <p:spPr bwMode="gray">
          <a:xfrm>
            <a:off x="253637" y="931135"/>
            <a:ext cx="6159228" cy="153888"/>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000" b="1" dirty="0"/>
              <a:t>More than half of Gen Z aspire to run their own business within 10 years (EY, 2020)</a:t>
            </a:r>
          </a:p>
        </p:txBody>
      </p:sp>
      <p:cxnSp>
        <p:nvCxnSpPr>
          <p:cNvPr id="59" name="Straight Connector 58">
            <a:extLst>
              <a:ext uri="{FF2B5EF4-FFF2-40B4-BE49-F238E27FC236}">
                <a16:creationId xmlns:a16="http://schemas.microsoft.com/office/drawing/2014/main" id="{A23AFE63-07D5-EE47-9EA7-93480B61E874}"/>
              </a:ext>
            </a:extLst>
          </p:cNvPr>
          <p:cNvCxnSpPr>
            <a:cxnSpLocks/>
          </p:cNvCxnSpPr>
          <p:nvPr/>
        </p:nvCxnSpPr>
        <p:spPr bwMode="gray">
          <a:xfrm>
            <a:off x="2002055" y="1953931"/>
            <a:ext cx="11261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7AE07E4-2B1F-DD44-A1B0-67627C27A52A}"/>
              </a:ext>
            </a:extLst>
          </p:cNvPr>
          <p:cNvCxnSpPr>
            <a:cxnSpLocks/>
          </p:cNvCxnSpPr>
          <p:nvPr/>
        </p:nvCxnSpPr>
        <p:spPr bwMode="gray">
          <a:xfrm>
            <a:off x="2565133" y="1953931"/>
            <a:ext cx="0" cy="207547"/>
          </a:xfrm>
          <a:prstGeom prst="line">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EFE136FB-E190-9149-BB8D-8219B439F360}"/>
              </a:ext>
            </a:extLst>
          </p:cNvPr>
          <p:cNvSpPr txBox="1">
            <a:spLocks/>
          </p:cNvSpPr>
          <p:nvPr/>
        </p:nvSpPr>
        <p:spPr bwMode="gray">
          <a:xfrm>
            <a:off x="2002054" y="2260464"/>
            <a:ext cx="1198345" cy="400110"/>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2600" dirty="0">
                <a:solidFill>
                  <a:schemeClr val="accent6"/>
                </a:solidFill>
                <a:latin typeface="+mj-lt"/>
              </a:rPr>
              <a:t>20%+</a:t>
            </a:r>
          </a:p>
        </p:txBody>
      </p:sp>
      <p:sp>
        <p:nvSpPr>
          <p:cNvPr id="69" name="Text Placeholder 3">
            <a:extLst>
              <a:ext uri="{FF2B5EF4-FFF2-40B4-BE49-F238E27FC236}">
                <a16:creationId xmlns:a16="http://schemas.microsoft.com/office/drawing/2014/main" id="{CB1E2D06-4978-B841-BA0F-90074206D88C}"/>
              </a:ext>
            </a:extLst>
          </p:cNvPr>
          <p:cNvSpPr txBox="1">
            <a:spLocks/>
          </p:cNvSpPr>
          <p:nvPr/>
        </p:nvSpPr>
        <p:spPr bwMode="gray">
          <a:xfrm>
            <a:off x="2021305" y="2659533"/>
            <a:ext cx="2089952" cy="27679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900" dirty="0"/>
              <a:t>Of working age Gen Z have already started their own business (2017)</a:t>
            </a:r>
          </a:p>
        </p:txBody>
      </p:sp>
      <p:sp>
        <p:nvSpPr>
          <p:cNvPr id="70" name="Rectangle 69">
            <a:extLst>
              <a:ext uri="{FF2B5EF4-FFF2-40B4-BE49-F238E27FC236}">
                <a16:creationId xmlns:a16="http://schemas.microsoft.com/office/drawing/2014/main" id="{0F4F8BCF-50C1-9A4E-BFB3-75C5CE90723A}"/>
              </a:ext>
            </a:extLst>
          </p:cNvPr>
          <p:cNvSpPr/>
          <p:nvPr/>
        </p:nvSpPr>
        <p:spPr bwMode="gray">
          <a:xfrm>
            <a:off x="353085" y="3234087"/>
            <a:ext cx="5619583" cy="12566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Box 70">
            <a:extLst>
              <a:ext uri="{FF2B5EF4-FFF2-40B4-BE49-F238E27FC236}">
                <a16:creationId xmlns:a16="http://schemas.microsoft.com/office/drawing/2014/main" id="{BC37E422-B851-7B47-ABF8-02111CD4228B}"/>
              </a:ext>
            </a:extLst>
          </p:cNvPr>
          <p:cNvSpPr txBox="1"/>
          <p:nvPr/>
        </p:nvSpPr>
        <p:spPr>
          <a:xfrm>
            <a:off x="572725" y="3441633"/>
            <a:ext cx="5035707" cy="507831"/>
          </a:xfrm>
          <a:prstGeom prst="rect">
            <a:avLst/>
          </a:prstGeom>
          <a:noFill/>
        </p:spPr>
        <p:txBody>
          <a:bodyPr wrap="square" lIns="0" tIns="0" rIns="0" bIns="0" rtlCol="0">
            <a:spAutoFit/>
          </a:bodyPr>
          <a:lstStyle/>
          <a:p>
            <a:pPr>
              <a:spcBef>
                <a:spcPts val="500"/>
              </a:spcBef>
            </a:pPr>
            <a:r>
              <a:rPr lang="en-US" sz="1100" dirty="0">
                <a:solidFill>
                  <a:schemeClr val="bg1"/>
                </a:solidFill>
              </a:rPr>
              <a:t>“The barrier to entry is drastically lower now. […] In today’s world if anyone—whether they’re in Gen Z or not—wants to start a business they can take all necessary steps independently, and within 24 hours.”</a:t>
            </a:r>
            <a:endParaRPr lang="en-US" sz="1000" dirty="0">
              <a:solidFill>
                <a:schemeClr val="bg1"/>
              </a:solidFill>
            </a:endParaRPr>
          </a:p>
        </p:txBody>
      </p:sp>
      <p:sp>
        <p:nvSpPr>
          <p:cNvPr id="72" name="TextBox 71">
            <a:extLst>
              <a:ext uri="{FF2B5EF4-FFF2-40B4-BE49-F238E27FC236}">
                <a16:creationId xmlns:a16="http://schemas.microsoft.com/office/drawing/2014/main" id="{42C0673D-CA00-A348-B8CB-98479CCA90B8}"/>
              </a:ext>
            </a:extLst>
          </p:cNvPr>
          <p:cNvSpPr txBox="1"/>
          <p:nvPr/>
        </p:nvSpPr>
        <p:spPr>
          <a:xfrm>
            <a:off x="500537" y="4038167"/>
            <a:ext cx="5255348" cy="341119"/>
          </a:xfrm>
          <a:prstGeom prst="rect">
            <a:avLst/>
          </a:prstGeom>
          <a:noFill/>
        </p:spPr>
        <p:txBody>
          <a:bodyPr wrap="square" lIns="0" tIns="0" rIns="0" bIns="0" rtlCol="0">
            <a:spAutoFit/>
          </a:bodyPr>
          <a:lstStyle/>
          <a:p>
            <a:pPr algn="r">
              <a:spcBef>
                <a:spcPts val="500"/>
              </a:spcBef>
            </a:pPr>
            <a:r>
              <a:rPr lang="en-US" sz="900" dirty="0">
                <a:solidFill>
                  <a:schemeClr val="bg1"/>
                </a:solidFill>
              </a:rPr>
              <a:t>Jonah Stillman</a:t>
            </a:r>
          </a:p>
          <a:p>
            <a:pPr algn="r">
              <a:spcBef>
                <a:spcPts val="500"/>
              </a:spcBef>
            </a:pPr>
            <a:r>
              <a:rPr lang="en-US" sz="900" dirty="0">
                <a:solidFill>
                  <a:schemeClr val="bg1"/>
                </a:solidFill>
              </a:rPr>
              <a:t>Founder, Gen Guru</a:t>
            </a:r>
          </a:p>
        </p:txBody>
      </p:sp>
    </p:spTree>
    <p:extLst>
      <p:ext uri="{BB962C8B-B14F-4D97-AF65-F5344CB8AC3E}">
        <p14:creationId xmlns:p14="http://schemas.microsoft.com/office/powerpoint/2010/main" val="406069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3245D3B8-A337-44EA-82D0-16ECB60B9E68}"/>
              </a:ext>
            </a:extLst>
          </p:cNvPr>
          <p:cNvSpPr>
            <a:spLocks noChangeAspect="1"/>
          </p:cNvSpPr>
          <p:nvPr/>
        </p:nvSpPr>
        <p:spPr bwMode="gray">
          <a:xfrm>
            <a:off x="1643399" y="492307"/>
            <a:ext cx="4572000" cy="4572000"/>
          </a:xfrm>
          <a:prstGeom prst="ellipse">
            <a:avLst/>
          </a:prstGeom>
          <a:noFill/>
          <a:ln w="22225" cap="rnd">
            <a:solidFill>
              <a:schemeClr val="accent4"/>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55D15F1E-20B2-4B1E-96B4-E0D9479B12F1}"/>
              </a:ext>
            </a:extLst>
          </p:cNvPr>
          <p:cNvSpPr/>
          <p:nvPr/>
        </p:nvSpPr>
        <p:spPr bwMode="gray">
          <a:xfrm>
            <a:off x="1742449" y="591357"/>
            <a:ext cx="4373900" cy="4373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Oval 1">
            <a:extLst>
              <a:ext uri="{FF2B5EF4-FFF2-40B4-BE49-F238E27FC236}">
                <a16:creationId xmlns:a16="http://schemas.microsoft.com/office/drawing/2014/main" id="{48F40248-6A06-471B-BA0C-C3D05E2A01E1}"/>
              </a:ext>
            </a:extLst>
          </p:cNvPr>
          <p:cNvSpPr/>
          <p:nvPr/>
        </p:nvSpPr>
        <p:spPr bwMode="gray">
          <a:xfrm>
            <a:off x="1293846" y="483346"/>
            <a:ext cx="1458039" cy="14580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 name="Group 6"/>
          <p:cNvGrpSpPr/>
          <p:nvPr/>
        </p:nvGrpSpPr>
        <p:grpSpPr bwMode="gray">
          <a:xfrm>
            <a:off x="1659340" y="899475"/>
            <a:ext cx="701651" cy="600380"/>
            <a:chOff x="875323" y="2298542"/>
            <a:chExt cx="307976" cy="263525"/>
          </a:xfrm>
          <a:solidFill>
            <a:schemeClr val="bg1"/>
          </a:solidFill>
        </p:grpSpPr>
        <p:sp>
          <p:nvSpPr>
            <p:cNvPr id="8" name="Freeform 7"/>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 name="Text Placeholder 4"/>
          <p:cNvSpPr>
            <a:spLocks noGrp="1"/>
          </p:cNvSpPr>
          <p:nvPr>
            <p:ph type="body" sz="quarter" idx="17"/>
          </p:nvPr>
        </p:nvSpPr>
        <p:spPr>
          <a:xfrm>
            <a:off x="2365642" y="2091622"/>
            <a:ext cx="3127515" cy="1353832"/>
          </a:xfrm>
        </p:spPr>
        <p:txBody>
          <a:bodyPr/>
          <a:lstStyle/>
          <a:p>
            <a:pPr algn="ctr">
              <a:lnSpc>
                <a:spcPct val="110000"/>
              </a:lnSpc>
            </a:pPr>
            <a:r>
              <a:rPr lang="en-US" sz="1200" dirty="0">
                <a:solidFill>
                  <a:schemeClr val="tx1"/>
                </a:solidFill>
              </a:rPr>
              <a:t>All my focus is on school reopening and learning recovery, plus whatever walks through my door that morning. I really hope someone else has college access figured out.</a:t>
            </a:r>
          </a:p>
          <a:p>
            <a:pPr algn="ctr">
              <a:lnSpc>
                <a:spcPct val="110000"/>
              </a:lnSpc>
            </a:pPr>
            <a:r>
              <a:rPr lang="en-US" sz="1200" dirty="0">
                <a:solidFill>
                  <a:schemeClr val="tx1"/>
                </a:solidFill>
              </a:rPr>
              <a:t>- District Leadership Forum Partner</a:t>
            </a:r>
          </a:p>
        </p:txBody>
      </p:sp>
    </p:spTree>
    <p:custDataLst>
      <p:tags r:id="rId1"/>
    </p:custDataLst>
    <p:extLst>
      <p:ext uri="{BB962C8B-B14F-4D97-AF65-F5344CB8AC3E}">
        <p14:creationId xmlns:p14="http://schemas.microsoft.com/office/powerpoint/2010/main" val="385420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6C748D-0527-724F-BBD6-7E42BD89FD52}"/>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E079F699-7E58-F742-8202-681CC26D7AB1}"/>
              </a:ext>
            </a:extLst>
          </p:cNvPr>
          <p:cNvSpPr>
            <a:spLocks noGrp="1"/>
          </p:cNvSpPr>
          <p:nvPr>
            <p:ph type="title"/>
          </p:nvPr>
        </p:nvSpPr>
        <p:spPr/>
        <p:txBody>
          <a:bodyPr/>
          <a:lstStyle/>
          <a:p>
            <a:r>
              <a:rPr lang="en-US" dirty="0"/>
              <a:t>Essential Questions for District Leaders</a:t>
            </a:r>
          </a:p>
        </p:txBody>
      </p:sp>
      <p:sp>
        <p:nvSpPr>
          <p:cNvPr id="63" name="TextBox 62">
            <a:extLst>
              <a:ext uri="{FF2B5EF4-FFF2-40B4-BE49-F238E27FC236}">
                <a16:creationId xmlns:a16="http://schemas.microsoft.com/office/drawing/2014/main" id="{254BEE4D-7578-3A46-8F59-3BA6C063086D}"/>
              </a:ext>
            </a:extLst>
          </p:cNvPr>
          <p:cNvSpPr txBox="1"/>
          <p:nvPr/>
        </p:nvSpPr>
        <p:spPr>
          <a:xfrm>
            <a:off x="639017" y="1567502"/>
            <a:ext cx="1533151" cy="1184940"/>
          </a:xfrm>
          <a:prstGeom prst="rect">
            <a:avLst/>
          </a:prstGeom>
          <a:noFill/>
        </p:spPr>
        <p:txBody>
          <a:bodyPr wrap="square" lIns="0" tIns="0" rIns="0" bIns="0" rtlCol="0">
            <a:spAutoFit/>
          </a:bodyPr>
          <a:lstStyle/>
          <a:p>
            <a:pPr algn="ctr">
              <a:spcBef>
                <a:spcPts val="500"/>
              </a:spcBef>
            </a:pPr>
            <a:r>
              <a:rPr lang="en-US" sz="1100" dirty="0"/>
              <a:t>How are we helping students from historically underserved populations to </a:t>
            </a:r>
            <a:r>
              <a:rPr lang="en-US" sz="1100" b="1" dirty="0">
                <a:solidFill>
                  <a:schemeClr val="accent6"/>
                </a:solidFill>
              </a:rPr>
              <a:t>maintain a college-bound identity</a:t>
            </a:r>
            <a:r>
              <a:rPr lang="en-US" sz="1100" dirty="0">
                <a:solidFill>
                  <a:schemeClr val="accent6"/>
                </a:solidFill>
              </a:rPr>
              <a:t>?</a:t>
            </a:r>
          </a:p>
        </p:txBody>
      </p:sp>
      <p:sp>
        <p:nvSpPr>
          <p:cNvPr id="64" name="TextBox 63">
            <a:extLst>
              <a:ext uri="{FF2B5EF4-FFF2-40B4-BE49-F238E27FC236}">
                <a16:creationId xmlns:a16="http://schemas.microsoft.com/office/drawing/2014/main" id="{86EB4824-CC96-524B-9D83-F794A32DB1ED}"/>
              </a:ext>
            </a:extLst>
          </p:cNvPr>
          <p:cNvSpPr txBox="1"/>
          <p:nvPr/>
        </p:nvSpPr>
        <p:spPr>
          <a:xfrm>
            <a:off x="2401081" y="1567502"/>
            <a:ext cx="1615890" cy="1184940"/>
          </a:xfrm>
          <a:prstGeom prst="rect">
            <a:avLst/>
          </a:prstGeom>
          <a:noFill/>
        </p:spPr>
        <p:txBody>
          <a:bodyPr wrap="square" lIns="0" tIns="0" rIns="0" bIns="0" rtlCol="0">
            <a:spAutoFit/>
          </a:bodyPr>
          <a:lstStyle/>
          <a:p>
            <a:pPr algn="ctr">
              <a:spcBef>
                <a:spcPts val="500"/>
              </a:spcBef>
            </a:pPr>
            <a:r>
              <a:rPr lang="en-US" sz="1100" dirty="0"/>
              <a:t>How are we helping students to </a:t>
            </a:r>
            <a:r>
              <a:rPr lang="en-US" sz="1100" b="1" dirty="0">
                <a:solidFill>
                  <a:schemeClr val="accent4"/>
                </a:solidFill>
              </a:rPr>
              <a:t>understand potential career options</a:t>
            </a:r>
            <a:r>
              <a:rPr lang="en-US" sz="1100" dirty="0"/>
              <a:t> as they prepare for a turbulent economy?</a:t>
            </a:r>
          </a:p>
        </p:txBody>
      </p:sp>
      <p:sp>
        <p:nvSpPr>
          <p:cNvPr id="66" name="TextBox 65">
            <a:extLst>
              <a:ext uri="{FF2B5EF4-FFF2-40B4-BE49-F238E27FC236}">
                <a16:creationId xmlns:a16="http://schemas.microsoft.com/office/drawing/2014/main" id="{23B531DA-E1AE-7445-81E2-C4680088D36A}"/>
              </a:ext>
            </a:extLst>
          </p:cNvPr>
          <p:cNvSpPr txBox="1"/>
          <p:nvPr/>
        </p:nvSpPr>
        <p:spPr>
          <a:xfrm>
            <a:off x="4245884" y="1567502"/>
            <a:ext cx="1548124" cy="1184940"/>
          </a:xfrm>
          <a:prstGeom prst="rect">
            <a:avLst/>
          </a:prstGeom>
          <a:noFill/>
        </p:spPr>
        <p:txBody>
          <a:bodyPr wrap="square" lIns="0" tIns="0" rIns="0" bIns="0" rtlCol="0">
            <a:spAutoFit/>
          </a:bodyPr>
          <a:lstStyle/>
          <a:p>
            <a:pPr algn="ctr">
              <a:spcBef>
                <a:spcPts val="500"/>
              </a:spcBef>
            </a:pPr>
            <a:r>
              <a:rPr lang="en-US" sz="1100" dirty="0"/>
              <a:t>How are we            engaging students            </a:t>
            </a:r>
            <a:r>
              <a:rPr lang="en-US" sz="1100" b="1" dirty="0">
                <a:solidFill>
                  <a:schemeClr val="accent5"/>
                </a:solidFill>
              </a:rPr>
              <a:t>in entrepreneurial opportunities</a:t>
            </a:r>
            <a:r>
              <a:rPr lang="en-US" sz="1100" dirty="0">
                <a:solidFill>
                  <a:schemeClr val="accent5"/>
                </a:solidFill>
              </a:rPr>
              <a:t> to build skill and experience          (and joy)?</a:t>
            </a:r>
            <a:endParaRPr lang="en-US" sz="1100" dirty="0"/>
          </a:p>
        </p:txBody>
      </p:sp>
      <p:pic>
        <p:nvPicPr>
          <p:cNvPr id="68" name="Picture 67">
            <a:extLst>
              <a:ext uri="{FF2B5EF4-FFF2-40B4-BE49-F238E27FC236}">
                <a16:creationId xmlns:a16="http://schemas.microsoft.com/office/drawing/2014/main" id="{406A0CD9-86AE-7345-9563-AFF6117B6FDB}"/>
              </a:ext>
            </a:extLst>
          </p:cNvPr>
          <p:cNvPicPr>
            <a:picLocks noChangeAspect="1"/>
          </p:cNvPicPr>
          <p:nvPr/>
        </p:nvPicPr>
        <p:blipFill>
          <a:blip r:embed="rId3"/>
          <a:stretch>
            <a:fillRect/>
          </a:stretch>
        </p:blipFill>
        <p:spPr>
          <a:xfrm>
            <a:off x="1176992" y="995491"/>
            <a:ext cx="457200" cy="457200"/>
          </a:xfrm>
          <a:prstGeom prst="rect">
            <a:avLst/>
          </a:prstGeom>
        </p:spPr>
      </p:pic>
      <p:pic>
        <p:nvPicPr>
          <p:cNvPr id="69" name="Picture 68">
            <a:extLst>
              <a:ext uri="{FF2B5EF4-FFF2-40B4-BE49-F238E27FC236}">
                <a16:creationId xmlns:a16="http://schemas.microsoft.com/office/drawing/2014/main" id="{01F1F45B-B649-9E45-8272-E8BC464ABEA0}"/>
              </a:ext>
            </a:extLst>
          </p:cNvPr>
          <p:cNvPicPr>
            <a:picLocks noChangeAspect="1"/>
          </p:cNvPicPr>
          <p:nvPr/>
        </p:nvPicPr>
        <p:blipFill>
          <a:blip r:embed="rId4"/>
          <a:stretch>
            <a:fillRect/>
          </a:stretch>
        </p:blipFill>
        <p:spPr>
          <a:xfrm>
            <a:off x="2980426" y="995491"/>
            <a:ext cx="457200" cy="457200"/>
          </a:xfrm>
          <a:prstGeom prst="rect">
            <a:avLst/>
          </a:prstGeom>
        </p:spPr>
      </p:pic>
      <p:pic>
        <p:nvPicPr>
          <p:cNvPr id="71" name="Picture 70">
            <a:extLst>
              <a:ext uri="{FF2B5EF4-FFF2-40B4-BE49-F238E27FC236}">
                <a16:creationId xmlns:a16="http://schemas.microsoft.com/office/drawing/2014/main" id="{05CB91C4-E743-4A4A-88BF-BFA7388EDB3F}"/>
              </a:ext>
            </a:extLst>
          </p:cNvPr>
          <p:cNvPicPr>
            <a:picLocks noChangeAspect="1"/>
          </p:cNvPicPr>
          <p:nvPr/>
        </p:nvPicPr>
        <p:blipFill>
          <a:blip r:embed="rId5"/>
          <a:stretch>
            <a:fillRect/>
          </a:stretch>
        </p:blipFill>
        <p:spPr>
          <a:xfrm>
            <a:off x="4893454" y="995491"/>
            <a:ext cx="252984" cy="457200"/>
          </a:xfrm>
          <a:prstGeom prst="rect">
            <a:avLst/>
          </a:prstGeom>
        </p:spPr>
      </p:pic>
      <p:sp>
        <p:nvSpPr>
          <p:cNvPr id="12" name="TextBox 11">
            <a:extLst>
              <a:ext uri="{FF2B5EF4-FFF2-40B4-BE49-F238E27FC236}">
                <a16:creationId xmlns:a16="http://schemas.microsoft.com/office/drawing/2014/main" id="{33522A96-B93D-8949-99B5-77648F090051}"/>
              </a:ext>
            </a:extLst>
          </p:cNvPr>
          <p:cNvSpPr txBox="1"/>
          <p:nvPr/>
        </p:nvSpPr>
        <p:spPr>
          <a:xfrm>
            <a:off x="704733" y="3351761"/>
            <a:ext cx="1330997" cy="884858"/>
          </a:xfrm>
          <a:prstGeom prst="rect">
            <a:avLst/>
          </a:prstGeom>
          <a:noFill/>
        </p:spPr>
        <p:txBody>
          <a:bodyPr wrap="square" lIns="0" tIns="0" rIns="0" bIns="0" rtlCol="0">
            <a:spAutoFit/>
          </a:bodyPr>
          <a:lstStyle/>
          <a:p>
            <a:pPr>
              <a:spcBef>
                <a:spcPts val="500"/>
              </a:spcBef>
            </a:pPr>
            <a:r>
              <a:rPr lang="en-US" sz="900" dirty="0"/>
              <a:t>How are you </a:t>
            </a:r>
            <a:r>
              <a:rPr lang="en-US" sz="900" b="1" dirty="0"/>
              <a:t>talking</a:t>
            </a:r>
            <a:r>
              <a:rPr lang="en-US" sz="900" dirty="0"/>
              <a:t> about this issue with:</a:t>
            </a:r>
          </a:p>
          <a:p>
            <a:pPr marL="171450" indent="-171450">
              <a:spcBef>
                <a:spcPts val="500"/>
              </a:spcBef>
              <a:buFont typeface="Arial" panose="020B0604020202020204" pitchFamily="34" charset="0"/>
              <a:buChar char="•"/>
            </a:pPr>
            <a:r>
              <a:rPr lang="en-US" sz="900" dirty="0"/>
              <a:t>Students?</a:t>
            </a:r>
          </a:p>
          <a:p>
            <a:pPr marL="171450" indent="-171450">
              <a:spcBef>
                <a:spcPts val="500"/>
              </a:spcBef>
              <a:buFont typeface="Arial" panose="020B0604020202020204" pitchFamily="34" charset="0"/>
              <a:buChar char="•"/>
            </a:pPr>
            <a:r>
              <a:rPr lang="en-US" sz="900" dirty="0"/>
              <a:t>Parents?</a:t>
            </a:r>
          </a:p>
          <a:p>
            <a:pPr marL="171450" indent="-171450">
              <a:spcBef>
                <a:spcPts val="500"/>
              </a:spcBef>
              <a:buFont typeface="Arial" panose="020B0604020202020204" pitchFamily="34" charset="0"/>
              <a:buChar char="•"/>
            </a:pPr>
            <a:r>
              <a:rPr lang="en-US" sz="900" dirty="0"/>
              <a:t>Teachers?</a:t>
            </a:r>
          </a:p>
        </p:txBody>
      </p:sp>
      <p:sp>
        <p:nvSpPr>
          <p:cNvPr id="13" name="TextBox 12">
            <a:extLst>
              <a:ext uri="{FF2B5EF4-FFF2-40B4-BE49-F238E27FC236}">
                <a16:creationId xmlns:a16="http://schemas.microsoft.com/office/drawing/2014/main" id="{DA67AAAE-D4A0-FD4E-BDA5-EA95EA93F76D}"/>
              </a:ext>
            </a:extLst>
          </p:cNvPr>
          <p:cNvSpPr txBox="1"/>
          <p:nvPr/>
        </p:nvSpPr>
        <p:spPr>
          <a:xfrm>
            <a:off x="2566155" y="3351761"/>
            <a:ext cx="1268490" cy="682238"/>
          </a:xfrm>
          <a:prstGeom prst="rect">
            <a:avLst/>
          </a:prstGeom>
          <a:noFill/>
        </p:spPr>
        <p:txBody>
          <a:bodyPr wrap="square" lIns="0" tIns="0" rIns="0" bIns="0" rtlCol="0">
            <a:spAutoFit/>
          </a:bodyPr>
          <a:lstStyle/>
          <a:p>
            <a:pPr>
              <a:spcBef>
                <a:spcPts val="500"/>
              </a:spcBef>
            </a:pPr>
            <a:r>
              <a:rPr lang="en-US" sz="900" dirty="0"/>
              <a:t>What are you </a:t>
            </a:r>
            <a:r>
              <a:rPr lang="en-US" sz="900" b="1" dirty="0"/>
              <a:t>doing </a:t>
            </a:r>
            <a:r>
              <a:rPr lang="en-US" sz="900" dirty="0"/>
              <a:t>about this issue?</a:t>
            </a:r>
          </a:p>
          <a:p>
            <a:pPr marL="171450" indent="-171450">
              <a:spcBef>
                <a:spcPts val="500"/>
              </a:spcBef>
              <a:buFont typeface="Arial" panose="020B0604020202020204" pitchFamily="34" charset="0"/>
              <a:buChar char="•"/>
            </a:pPr>
            <a:r>
              <a:rPr lang="en-US" sz="900" dirty="0"/>
              <a:t>Existing practices</a:t>
            </a:r>
          </a:p>
          <a:p>
            <a:pPr marL="171450" indent="-171450">
              <a:spcBef>
                <a:spcPts val="500"/>
              </a:spcBef>
              <a:buFont typeface="Arial" panose="020B0604020202020204" pitchFamily="34" charset="0"/>
              <a:buChar char="•"/>
            </a:pPr>
            <a:r>
              <a:rPr lang="en-US" sz="900" dirty="0"/>
              <a:t>New initiatives</a:t>
            </a:r>
          </a:p>
        </p:txBody>
      </p:sp>
      <p:sp>
        <p:nvSpPr>
          <p:cNvPr id="14" name="TextBox 13">
            <a:extLst>
              <a:ext uri="{FF2B5EF4-FFF2-40B4-BE49-F238E27FC236}">
                <a16:creationId xmlns:a16="http://schemas.microsoft.com/office/drawing/2014/main" id="{353EE2D1-5402-4C45-9F94-86173CA6C5F1}"/>
              </a:ext>
            </a:extLst>
          </p:cNvPr>
          <p:cNvSpPr txBox="1"/>
          <p:nvPr/>
        </p:nvSpPr>
        <p:spPr>
          <a:xfrm>
            <a:off x="4405160" y="3351761"/>
            <a:ext cx="1447255" cy="820738"/>
          </a:xfrm>
          <a:prstGeom prst="rect">
            <a:avLst/>
          </a:prstGeom>
          <a:noFill/>
        </p:spPr>
        <p:txBody>
          <a:bodyPr wrap="square" lIns="0" tIns="0" rIns="0" bIns="0" rtlCol="0">
            <a:spAutoFit/>
          </a:bodyPr>
          <a:lstStyle/>
          <a:p>
            <a:pPr>
              <a:spcBef>
                <a:spcPts val="500"/>
              </a:spcBef>
            </a:pPr>
            <a:r>
              <a:rPr lang="en-US" sz="900" dirty="0"/>
              <a:t>On this issue:</a:t>
            </a:r>
          </a:p>
          <a:p>
            <a:pPr marL="171450" indent="-171450">
              <a:spcBef>
                <a:spcPts val="500"/>
              </a:spcBef>
              <a:buFont typeface="Arial" panose="020B0604020202020204" pitchFamily="34" charset="0"/>
              <a:buChar char="•"/>
            </a:pPr>
            <a:r>
              <a:rPr lang="en-US" sz="900" dirty="0"/>
              <a:t>Do we </a:t>
            </a:r>
            <a:r>
              <a:rPr lang="en-US" sz="900" b="1" dirty="0"/>
              <a:t>need help </a:t>
            </a:r>
            <a:r>
              <a:rPr lang="en-US" sz="900" dirty="0"/>
              <a:t>from other districts?</a:t>
            </a:r>
          </a:p>
          <a:p>
            <a:pPr marL="171450" indent="-171450">
              <a:spcBef>
                <a:spcPts val="500"/>
              </a:spcBef>
              <a:buFont typeface="Arial" panose="020B0604020202020204" pitchFamily="34" charset="0"/>
              <a:buChar char="•"/>
            </a:pPr>
            <a:r>
              <a:rPr lang="en-US" sz="900" dirty="0"/>
              <a:t>Can we </a:t>
            </a:r>
            <a:r>
              <a:rPr lang="en-US" sz="900" b="1" dirty="0"/>
              <a:t>provide help </a:t>
            </a:r>
            <a:r>
              <a:rPr lang="en-US" sz="900" dirty="0"/>
              <a:t>to other districts?</a:t>
            </a:r>
          </a:p>
        </p:txBody>
      </p:sp>
      <p:sp>
        <p:nvSpPr>
          <p:cNvPr id="15" name="Rounded Rectangle 14">
            <a:extLst>
              <a:ext uri="{FF2B5EF4-FFF2-40B4-BE49-F238E27FC236}">
                <a16:creationId xmlns:a16="http://schemas.microsoft.com/office/drawing/2014/main" id="{4A6E336F-7866-004C-90CC-17443C256891}"/>
              </a:ext>
            </a:extLst>
          </p:cNvPr>
          <p:cNvSpPr/>
          <p:nvPr/>
        </p:nvSpPr>
        <p:spPr bwMode="gray">
          <a:xfrm>
            <a:off x="443619" y="3109973"/>
            <a:ext cx="1692998" cy="131503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ounded Rectangle 15">
            <a:extLst>
              <a:ext uri="{FF2B5EF4-FFF2-40B4-BE49-F238E27FC236}">
                <a16:creationId xmlns:a16="http://schemas.microsoft.com/office/drawing/2014/main" id="{029CB376-CDFF-8640-B38D-8B4BFC5035CE}"/>
              </a:ext>
            </a:extLst>
          </p:cNvPr>
          <p:cNvSpPr/>
          <p:nvPr/>
        </p:nvSpPr>
        <p:spPr bwMode="gray">
          <a:xfrm>
            <a:off x="2353901" y="3109973"/>
            <a:ext cx="1692998" cy="131503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ounded Rectangle 16">
            <a:extLst>
              <a:ext uri="{FF2B5EF4-FFF2-40B4-BE49-F238E27FC236}">
                <a16:creationId xmlns:a16="http://schemas.microsoft.com/office/drawing/2014/main" id="{42E57277-E8B2-0A47-B576-6A716951D7B4}"/>
              </a:ext>
            </a:extLst>
          </p:cNvPr>
          <p:cNvSpPr/>
          <p:nvPr/>
        </p:nvSpPr>
        <p:spPr bwMode="gray">
          <a:xfrm>
            <a:off x="4264183" y="3104613"/>
            <a:ext cx="1692998" cy="131503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 name="Straight Connector 17">
            <a:extLst>
              <a:ext uri="{FF2B5EF4-FFF2-40B4-BE49-F238E27FC236}">
                <a16:creationId xmlns:a16="http://schemas.microsoft.com/office/drawing/2014/main" id="{28793C13-ED4E-C140-99E4-3469478BAAFF}"/>
              </a:ext>
            </a:extLst>
          </p:cNvPr>
          <p:cNvCxnSpPr/>
          <p:nvPr/>
        </p:nvCxnSpPr>
        <p:spPr bwMode="gray">
          <a:xfrm>
            <a:off x="280194" y="2932981"/>
            <a:ext cx="573088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riangle 18">
            <a:extLst>
              <a:ext uri="{FF2B5EF4-FFF2-40B4-BE49-F238E27FC236}">
                <a16:creationId xmlns:a16="http://schemas.microsoft.com/office/drawing/2014/main" id="{9CFDD97C-166C-7F4E-93ED-9FCD6862163E}"/>
              </a:ext>
            </a:extLst>
          </p:cNvPr>
          <p:cNvSpPr/>
          <p:nvPr/>
        </p:nvSpPr>
        <p:spPr bwMode="gray">
          <a:xfrm rot="10800000">
            <a:off x="3056086" y="2854500"/>
            <a:ext cx="292953" cy="189781"/>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 Placeholder 3">
            <a:extLst>
              <a:ext uri="{FF2B5EF4-FFF2-40B4-BE49-F238E27FC236}">
                <a16:creationId xmlns:a16="http://schemas.microsoft.com/office/drawing/2014/main" id="{4F44FDFE-ED80-F541-9DED-EEFABA6BC6D4}"/>
              </a:ext>
            </a:extLst>
          </p:cNvPr>
          <p:cNvSpPr>
            <a:spLocks noGrp="1"/>
          </p:cNvSpPr>
          <p:nvPr>
            <p:ph type="body" sz="quarter" idx="15"/>
          </p:nvPr>
        </p:nvSpPr>
        <p:spPr>
          <a:xfrm>
            <a:off x="280195" y="657732"/>
            <a:ext cx="5842794" cy="184666"/>
          </a:xfrm>
        </p:spPr>
        <p:txBody>
          <a:bodyPr/>
          <a:lstStyle/>
          <a:p>
            <a:r>
              <a:rPr lang="en-US" dirty="0"/>
              <a:t>Postsecondary Choices</a:t>
            </a:r>
          </a:p>
        </p:txBody>
      </p:sp>
    </p:spTree>
    <p:extLst>
      <p:ext uri="{BB962C8B-B14F-4D97-AF65-F5344CB8AC3E}">
        <p14:creationId xmlns:p14="http://schemas.microsoft.com/office/powerpoint/2010/main" val="427251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A3CA8F-47FC-834E-9CCA-1FAEAF1801E4}"/>
              </a:ext>
            </a:extLst>
          </p:cNvPr>
          <p:cNvSpPr/>
          <p:nvPr/>
        </p:nvSpPr>
        <p:spPr bwMode="gray">
          <a:xfrm>
            <a:off x="2743200" y="0"/>
            <a:ext cx="36576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05B91938-8A01-334B-A72A-E0A759BFD2D9}"/>
              </a:ext>
            </a:extLst>
          </p:cNvPr>
          <p:cNvSpPr txBox="1"/>
          <p:nvPr/>
        </p:nvSpPr>
        <p:spPr>
          <a:xfrm>
            <a:off x="3865942" y="1250351"/>
            <a:ext cx="1997163" cy="369332"/>
          </a:xfrm>
          <a:prstGeom prst="rect">
            <a:avLst/>
          </a:prstGeom>
          <a:noFill/>
        </p:spPr>
        <p:txBody>
          <a:bodyPr wrap="square" lIns="0" tIns="0" rIns="0" bIns="0" rtlCol="0">
            <a:spAutoFit/>
          </a:bodyPr>
          <a:lstStyle/>
          <a:p>
            <a:pPr marL="9525" indent="-9525">
              <a:spcBef>
                <a:spcPts val="500"/>
              </a:spcBef>
            </a:pPr>
            <a:r>
              <a:rPr lang="en-US" sz="1200" dirty="0"/>
              <a:t>Postsecondary Success Resource Center</a:t>
            </a:r>
          </a:p>
        </p:txBody>
      </p:sp>
      <p:sp>
        <p:nvSpPr>
          <p:cNvPr id="9" name="TextBox 8">
            <a:extLst>
              <a:ext uri="{FF2B5EF4-FFF2-40B4-BE49-F238E27FC236}">
                <a16:creationId xmlns:a16="http://schemas.microsoft.com/office/drawing/2014/main" id="{6E2105B1-324E-D145-908C-0A7AF0872656}"/>
              </a:ext>
            </a:extLst>
          </p:cNvPr>
          <p:cNvSpPr txBox="1"/>
          <p:nvPr/>
        </p:nvSpPr>
        <p:spPr>
          <a:xfrm>
            <a:off x="394334" y="1032617"/>
            <a:ext cx="1067588" cy="1015663"/>
          </a:xfrm>
          <a:prstGeom prst="rect">
            <a:avLst/>
          </a:prstGeom>
          <a:noFill/>
        </p:spPr>
        <p:txBody>
          <a:bodyPr wrap="square" lIns="0" tIns="0" rIns="0" bIns="0" rtlCol="0">
            <a:spAutoFit/>
          </a:bodyPr>
          <a:lstStyle/>
          <a:p>
            <a:pPr>
              <a:spcBef>
                <a:spcPts val="500"/>
              </a:spcBef>
            </a:pPr>
            <a:r>
              <a:rPr lang="en-US" sz="6600" dirty="0">
                <a:solidFill>
                  <a:schemeClr val="accent6"/>
                </a:solidFill>
                <a:latin typeface="+mj-lt"/>
              </a:rPr>
              <a:t>3</a:t>
            </a:r>
          </a:p>
        </p:txBody>
      </p:sp>
      <p:sp>
        <p:nvSpPr>
          <p:cNvPr id="10" name="TextBox 9">
            <a:extLst>
              <a:ext uri="{FF2B5EF4-FFF2-40B4-BE49-F238E27FC236}">
                <a16:creationId xmlns:a16="http://schemas.microsoft.com/office/drawing/2014/main" id="{06B24F4F-8A43-C947-B2EA-69E70DAAD05B}"/>
              </a:ext>
            </a:extLst>
          </p:cNvPr>
          <p:cNvSpPr txBox="1"/>
          <p:nvPr/>
        </p:nvSpPr>
        <p:spPr>
          <a:xfrm>
            <a:off x="394334" y="2070047"/>
            <a:ext cx="2138882" cy="1231106"/>
          </a:xfrm>
          <a:prstGeom prst="rect">
            <a:avLst/>
          </a:prstGeom>
          <a:noFill/>
        </p:spPr>
        <p:txBody>
          <a:bodyPr wrap="square" lIns="0" tIns="0" rIns="0" bIns="0" rtlCol="0">
            <a:spAutoFit/>
          </a:bodyPr>
          <a:lstStyle/>
          <a:p>
            <a:pPr marL="9525" indent="-9525">
              <a:spcBef>
                <a:spcPts val="500"/>
              </a:spcBef>
            </a:pPr>
            <a:r>
              <a:rPr lang="en-US" sz="2000" dirty="0">
                <a:solidFill>
                  <a:schemeClr val="bg1"/>
                </a:solidFill>
              </a:rPr>
              <a:t>Signature EAB Initiatives Connecting K-12 and Higher Ed</a:t>
            </a:r>
          </a:p>
        </p:txBody>
      </p:sp>
      <p:sp>
        <p:nvSpPr>
          <p:cNvPr id="3" name="Triangle 2">
            <a:extLst>
              <a:ext uri="{FF2B5EF4-FFF2-40B4-BE49-F238E27FC236}">
                <a16:creationId xmlns:a16="http://schemas.microsoft.com/office/drawing/2014/main" id="{7FB60D4F-DF6F-4145-863F-267200F5F581}"/>
              </a:ext>
            </a:extLst>
          </p:cNvPr>
          <p:cNvSpPr/>
          <p:nvPr/>
        </p:nvSpPr>
        <p:spPr bwMode="gray">
          <a:xfrm rot="5400000">
            <a:off x="3367399" y="1344408"/>
            <a:ext cx="334407" cy="1812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595A12DF-F0F6-494E-AFEE-DD4C43FE8780}"/>
              </a:ext>
            </a:extLst>
          </p:cNvPr>
          <p:cNvSpPr txBox="1"/>
          <p:nvPr/>
        </p:nvSpPr>
        <p:spPr>
          <a:xfrm>
            <a:off x="3865942" y="2193688"/>
            <a:ext cx="1997163" cy="369332"/>
          </a:xfrm>
          <a:prstGeom prst="rect">
            <a:avLst/>
          </a:prstGeom>
          <a:noFill/>
        </p:spPr>
        <p:txBody>
          <a:bodyPr wrap="square" lIns="0" tIns="0" rIns="0" bIns="0" rtlCol="0">
            <a:spAutoFit/>
          </a:bodyPr>
          <a:lstStyle/>
          <a:p>
            <a:pPr marL="9525" indent="-9525">
              <a:spcBef>
                <a:spcPts val="500"/>
              </a:spcBef>
            </a:pPr>
            <a:r>
              <a:rPr lang="en-US" sz="1200" dirty="0"/>
              <a:t>College Greenlight and Greenlight Match</a:t>
            </a:r>
          </a:p>
        </p:txBody>
      </p:sp>
      <p:sp>
        <p:nvSpPr>
          <p:cNvPr id="13" name="Triangle 12">
            <a:extLst>
              <a:ext uri="{FF2B5EF4-FFF2-40B4-BE49-F238E27FC236}">
                <a16:creationId xmlns:a16="http://schemas.microsoft.com/office/drawing/2014/main" id="{3451AFE4-19ED-C047-A0EB-84ED4542EE75}"/>
              </a:ext>
            </a:extLst>
          </p:cNvPr>
          <p:cNvSpPr/>
          <p:nvPr/>
        </p:nvSpPr>
        <p:spPr bwMode="gray">
          <a:xfrm rot="5400000">
            <a:off x="3367399" y="2287745"/>
            <a:ext cx="334407" cy="1812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7A97F429-E69F-0941-9D7F-848FCE6837DC}"/>
              </a:ext>
            </a:extLst>
          </p:cNvPr>
          <p:cNvSpPr txBox="1"/>
          <p:nvPr/>
        </p:nvSpPr>
        <p:spPr>
          <a:xfrm>
            <a:off x="3854367" y="3137025"/>
            <a:ext cx="1805769" cy="369332"/>
          </a:xfrm>
          <a:prstGeom prst="rect">
            <a:avLst/>
          </a:prstGeom>
          <a:noFill/>
        </p:spPr>
        <p:txBody>
          <a:bodyPr wrap="square" lIns="0" tIns="0" rIns="0" bIns="0" rtlCol="0">
            <a:spAutoFit/>
          </a:bodyPr>
          <a:lstStyle/>
          <a:p>
            <a:pPr marL="9525" indent="-9525">
              <a:spcBef>
                <a:spcPts val="500"/>
              </a:spcBef>
            </a:pPr>
            <a:r>
              <a:rPr lang="en-US" sz="1200" dirty="0"/>
              <a:t>Career Readiness and College Access Toolkits</a:t>
            </a:r>
          </a:p>
        </p:txBody>
      </p:sp>
      <p:sp>
        <p:nvSpPr>
          <p:cNvPr id="22" name="Triangle 21">
            <a:extLst>
              <a:ext uri="{FF2B5EF4-FFF2-40B4-BE49-F238E27FC236}">
                <a16:creationId xmlns:a16="http://schemas.microsoft.com/office/drawing/2014/main" id="{79D867AA-655E-CE4D-BF72-87602D63E3F5}"/>
              </a:ext>
            </a:extLst>
          </p:cNvPr>
          <p:cNvSpPr/>
          <p:nvPr/>
        </p:nvSpPr>
        <p:spPr bwMode="gray">
          <a:xfrm rot="5400000">
            <a:off x="3355824" y="3231082"/>
            <a:ext cx="334407" cy="1812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63179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938871-C71A-4D53-82D5-0E71B06F8BCA}"/>
              </a:ext>
            </a:extLst>
          </p:cNvPr>
          <p:cNvSpPr>
            <a:spLocks noGrp="1"/>
          </p:cNvSpPr>
          <p:nvPr>
            <p:ph type="title"/>
          </p:nvPr>
        </p:nvSpPr>
        <p:spPr>
          <a:xfrm>
            <a:off x="326565" y="317005"/>
            <a:ext cx="5747671" cy="249299"/>
          </a:xfrm>
        </p:spPr>
        <p:txBody>
          <a:bodyPr/>
          <a:lstStyle/>
          <a:p>
            <a:pPr algn="ctr"/>
            <a:r>
              <a:rPr lang="en-US" dirty="0"/>
              <a:t>K-12 Postsecondary Success Resource Center</a:t>
            </a:r>
          </a:p>
        </p:txBody>
      </p:sp>
      <p:sp>
        <p:nvSpPr>
          <p:cNvPr id="9" name="Text Placeholder 8">
            <a:extLst>
              <a:ext uri="{FF2B5EF4-FFF2-40B4-BE49-F238E27FC236}">
                <a16:creationId xmlns:a16="http://schemas.microsoft.com/office/drawing/2014/main" id="{83606F92-07CE-4796-A06F-670DC30044CA}"/>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AEFDFB45-89F8-43FA-BE6C-4B3EACFCB515}"/>
              </a:ext>
            </a:extLst>
          </p:cNvPr>
          <p:cNvSpPr>
            <a:spLocks noGrp="1"/>
          </p:cNvSpPr>
          <p:nvPr>
            <p:ph type="body" sz="quarter" idx="18"/>
          </p:nvPr>
        </p:nvSpPr>
        <p:spPr/>
        <p:txBody>
          <a:bodyPr/>
          <a:lstStyle/>
          <a:p>
            <a:endParaRPr lang="en-US"/>
          </a:p>
        </p:txBody>
      </p:sp>
      <p:sp>
        <p:nvSpPr>
          <p:cNvPr id="122" name="TextBox 121">
            <a:extLst>
              <a:ext uri="{FF2B5EF4-FFF2-40B4-BE49-F238E27FC236}">
                <a16:creationId xmlns:a16="http://schemas.microsoft.com/office/drawing/2014/main" id="{3B021F43-670C-48AD-98A5-18BCAB4383F9}"/>
              </a:ext>
            </a:extLst>
          </p:cNvPr>
          <p:cNvSpPr txBox="1"/>
          <p:nvPr/>
        </p:nvSpPr>
        <p:spPr>
          <a:xfrm>
            <a:off x="326565" y="1460554"/>
            <a:ext cx="1990689" cy="1723549"/>
          </a:xfrm>
          <a:prstGeom prst="rect">
            <a:avLst/>
          </a:prstGeom>
          <a:noFill/>
        </p:spPr>
        <p:txBody>
          <a:bodyPr wrap="square" lIns="0" tIns="0" rIns="0" bIns="0" rtlCol="0">
            <a:spAutoFit/>
          </a:bodyPr>
          <a:lstStyle/>
          <a:p>
            <a:pPr>
              <a:spcBef>
                <a:spcPts val="500"/>
              </a:spcBef>
            </a:pPr>
            <a:r>
              <a:rPr lang="en-US" sz="1600" dirty="0">
                <a:solidFill>
                  <a:schemeClr val="bg1"/>
                </a:solidFill>
                <a:latin typeface="+mj-lt"/>
              </a:rPr>
              <a:t>9 ready-to-use resources </a:t>
            </a:r>
            <a:r>
              <a:rPr lang="en-US" sz="1600" b="1" dirty="0">
                <a:solidFill>
                  <a:schemeClr val="bg1"/>
                </a:solidFill>
                <a:latin typeface="+mj-lt"/>
              </a:rPr>
              <a:t>for </a:t>
            </a:r>
            <a:r>
              <a:rPr lang="en-US" sz="1600" b="1" dirty="0">
                <a:solidFill>
                  <a:schemeClr val="accent6"/>
                </a:solidFill>
                <a:latin typeface="+mj-lt"/>
              </a:rPr>
              <a:t>District Leaders</a:t>
            </a:r>
            <a:r>
              <a:rPr lang="en-US" sz="1600" b="1" dirty="0">
                <a:solidFill>
                  <a:schemeClr val="bg1"/>
                </a:solidFill>
                <a:latin typeface="+mj-lt"/>
              </a:rPr>
              <a:t> </a:t>
            </a:r>
            <a:r>
              <a:rPr lang="en-US" sz="1600" dirty="0">
                <a:solidFill>
                  <a:schemeClr val="bg1"/>
                </a:solidFill>
                <a:latin typeface="+mj-lt"/>
              </a:rPr>
              <a:t>and </a:t>
            </a:r>
            <a:r>
              <a:rPr lang="en-US" sz="1600" b="1" dirty="0">
                <a:solidFill>
                  <a:schemeClr val="accent6"/>
                </a:solidFill>
                <a:latin typeface="+mj-lt"/>
              </a:rPr>
              <a:t>College Counselors </a:t>
            </a:r>
            <a:r>
              <a:rPr lang="en-US" sz="1600" dirty="0">
                <a:solidFill>
                  <a:schemeClr val="bg1"/>
                </a:solidFill>
                <a:latin typeface="+mj-lt"/>
              </a:rPr>
              <a:t>to support the success of their students</a:t>
            </a:r>
          </a:p>
        </p:txBody>
      </p:sp>
      <p:grpSp>
        <p:nvGrpSpPr>
          <p:cNvPr id="27" name="Group 26">
            <a:extLst>
              <a:ext uri="{FF2B5EF4-FFF2-40B4-BE49-F238E27FC236}">
                <a16:creationId xmlns:a16="http://schemas.microsoft.com/office/drawing/2014/main" id="{486DC3C0-9936-4444-A1D3-2590C4BDA17D}"/>
              </a:ext>
            </a:extLst>
          </p:cNvPr>
          <p:cNvGrpSpPr/>
          <p:nvPr/>
        </p:nvGrpSpPr>
        <p:grpSpPr bwMode="gray">
          <a:xfrm>
            <a:off x="2458686" y="1015341"/>
            <a:ext cx="4193018" cy="3479607"/>
            <a:chOff x="2755073" y="1015341"/>
            <a:chExt cx="4193018" cy="3479607"/>
          </a:xfrm>
        </p:grpSpPr>
        <p:sp>
          <p:nvSpPr>
            <p:cNvPr id="28" name="Oval 7">
              <a:extLst>
                <a:ext uri="{FF2B5EF4-FFF2-40B4-BE49-F238E27FC236}">
                  <a16:creationId xmlns:a16="http://schemas.microsoft.com/office/drawing/2014/main" id="{90F3B016-1C1E-432E-B3E9-C0E374436D7B}"/>
                </a:ext>
              </a:extLst>
            </p:cNvPr>
            <p:cNvSpPr/>
            <p:nvPr/>
          </p:nvSpPr>
          <p:spPr bwMode="gray">
            <a:xfrm>
              <a:off x="2755073" y="3507725"/>
              <a:ext cx="4193018" cy="387743"/>
            </a:xfrm>
            <a:custGeom>
              <a:avLst/>
              <a:gdLst/>
              <a:ahLst/>
              <a:cxnLst/>
              <a:rect l="l" t="t" r="r" b="b"/>
              <a:pathLst>
                <a:path w="4193018" h="387743">
                  <a:moveTo>
                    <a:pt x="2096508" y="110089"/>
                  </a:moveTo>
                  <a:cubicBezTo>
                    <a:pt x="2050235" y="110089"/>
                    <a:pt x="2012724" y="147600"/>
                    <a:pt x="2012724" y="193873"/>
                  </a:cubicBezTo>
                  <a:cubicBezTo>
                    <a:pt x="2012724" y="240146"/>
                    <a:pt x="2050235" y="277657"/>
                    <a:pt x="2096508" y="277657"/>
                  </a:cubicBezTo>
                  <a:cubicBezTo>
                    <a:pt x="2142781" y="277657"/>
                    <a:pt x="2180292" y="240146"/>
                    <a:pt x="2180292" y="193873"/>
                  </a:cubicBezTo>
                  <a:cubicBezTo>
                    <a:pt x="2180292" y="147600"/>
                    <a:pt x="2142781" y="110089"/>
                    <a:pt x="2096508" y="110089"/>
                  </a:cubicBezTo>
                  <a:close/>
                  <a:moveTo>
                    <a:pt x="0" y="0"/>
                  </a:moveTo>
                  <a:lnTo>
                    <a:pt x="4193018" y="0"/>
                  </a:lnTo>
                  <a:lnTo>
                    <a:pt x="4193018" y="275181"/>
                  </a:lnTo>
                  <a:cubicBezTo>
                    <a:pt x="4193018" y="337347"/>
                    <a:pt x="4142622" y="387743"/>
                    <a:pt x="4080456" y="387743"/>
                  </a:cubicBezTo>
                  <a:lnTo>
                    <a:pt x="112562" y="387743"/>
                  </a:lnTo>
                  <a:cubicBezTo>
                    <a:pt x="50396" y="387743"/>
                    <a:pt x="0" y="337347"/>
                    <a:pt x="0" y="275181"/>
                  </a:cubicBezTo>
                  <a:close/>
                </a:path>
              </a:pathLst>
            </a:cu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9" name="Rounded Rectangle 16">
              <a:extLst>
                <a:ext uri="{FF2B5EF4-FFF2-40B4-BE49-F238E27FC236}">
                  <a16:creationId xmlns:a16="http://schemas.microsoft.com/office/drawing/2014/main" id="{A192D46F-8E5D-48A1-BE40-A53332B7ACFF}"/>
                </a:ext>
              </a:extLst>
            </p:cNvPr>
            <p:cNvSpPr/>
            <p:nvPr/>
          </p:nvSpPr>
          <p:spPr bwMode="gray">
            <a:xfrm>
              <a:off x="4212527" y="3895469"/>
              <a:ext cx="1278113" cy="599479"/>
            </a:xfrm>
            <a:custGeom>
              <a:avLst/>
              <a:gdLst>
                <a:gd name="connsiteX0" fmla="*/ 1052686 w 1278113"/>
                <a:gd name="connsiteY0" fmla="*/ 0 h 599479"/>
                <a:gd name="connsiteX1" fmla="*/ 1065794 w 1278113"/>
                <a:gd name="connsiteY1" fmla="*/ 173680 h 599479"/>
                <a:gd name="connsiteX2" fmla="*/ 1114599 w 1278113"/>
                <a:gd name="connsiteY2" fmla="*/ 439975 h 599479"/>
                <a:gd name="connsiteX3" fmla="*/ 1278112 w 1278113"/>
                <a:gd name="connsiteY3" fmla="*/ 563626 h 599479"/>
                <a:gd name="connsiteX4" fmla="*/ 1104900 w 1278113"/>
                <a:gd name="connsiteY4" fmla="*/ 598725 h 599479"/>
                <a:gd name="connsiteX5" fmla="*/ 1076099 w 1278113"/>
                <a:gd name="connsiteY5" fmla="*/ 310211 h 599479"/>
                <a:gd name="connsiteX6" fmla="*/ 1097930 w 1278113"/>
                <a:gd name="connsiteY6" fmla="*/ 599472 h 599479"/>
                <a:gd name="connsiteX7" fmla="*/ 171624 w 1278113"/>
                <a:gd name="connsiteY7" fmla="*/ 599472 h 599479"/>
                <a:gd name="connsiteX8" fmla="*/ 171702 w 1278113"/>
                <a:gd name="connsiteY8" fmla="*/ 598746 h 599479"/>
                <a:gd name="connsiteX9" fmla="*/ 1 w 1278113"/>
                <a:gd name="connsiteY9" fmla="*/ 563625 h 599479"/>
                <a:gd name="connsiteX10" fmla="*/ 163514 w 1278113"/>
                <a:gd name="connsiteY10" fmla="*/ 439974 h 599479"/>
                <a:gd name="connsiteX11" fmla="*/ 232744 w 1278113"/>
                <a:gd name="connsiteY11" fmla="*/ 2381 h 599479"/>
                <a:gd name="connsiteX12" fmla="*/ 235918 w 1278113"/>
                <a:gd name="connsiteY12" fmla="*/ 4762 h 599479"/>
                <a:gd name="connsiteX13" fmla="*/ 1052686 w 1278113"/>
                <a:gd name="connsiteY13" fmla="*/ 0 h 599479"/>
                <a:gd name="connsiteX0" fmla="*/ 1052686 w 1278113"/>
                <a:gd name="connsiteY0" fmla="*/ 0 h 599479"/>
                <a:gd name="connsiteX1" fmla="*/ 1065794 w 1278113"/>
                <a:gd name="connsiteY1" fmla="*/ 173680 h 599479"/>
                <a:gd name="connsiteX2" fmla="*/ 1114599 w 1278113"/>
                <a:gd name="connsiteY2" fmla="*/ 439975 h 599479"/>
                <a:gd name="connsiteX3" fmla="*/ 1278112 w 1278113"/>
                <a:gd name="connsiteY3" fmla="*/ 563626 h 599479"/>
                <a:gd name="connsiteX4" fmla="*/ 1104900 w 1278113"/>
                <a:gd name="connsiteY4" fmla="*/ 598725 h 599479"/>
                <a:gd name="connsiteX5" fmla="*/ 1076099 w 1278113"/>
                <a:gd name="connsiteY5" fmla="*/ 310211 h 599479"/>
                <a:gd name="connsiteX6" fmla="*/ 171624 w 1278113"/>
                <a:gd name="connsiteY6" fmla="*/ 599472 h 599479"/>
                <a:gd name="connsiteX7" fmla="*/ 171702 w 1278113"/>
                <a:gd name="connsiteY7" fmla="*/ 598746 h 599479"/>
                <a:gd name="connsiteX8" fmla="*/ 1 w 1278113"/>
                <a:gd name="connsiteY8" fmla="*/ 563625 h 599479"/>
                <a:gd name="connsiteX9" fmla="*/ 163514 w 1278113"/>
                <a:gd name="connsiteY9" fmla="*/ 439974 h 599479"/>
                <a:gd name="connsiteX10" fmla="*/ 232744 w 1278113"/>
                <a:gd name="connsiteY10" fmla="*/ 2381 h 599479"/>
                <a:gd name="connsiteX11" fmla="*/ 235918 w 1278113"/>
                <a:gd name="connsiteY11" fmla="*/ 4762 h 599479"/>
                <a:gd name="connsiteX12" fmla="*/ 1052686 w 1278113"/>
                <a:gd name="connsiteY12" fmla="*/ 0 h 599479"/>
                <a:gd name="connsiteX0" fmla="*/ 1052686 w 1278113"/>
                <a:gd name="connsiteY0" fmla="*/ 0 h 599479"/>
                <a:gd name="connsiteX1" fmla="*/ 1065794 w 1278113"/>
                <a:gd name="connsiteY1" fmla="*/ 173680 h 599479"/>
                <a:gd name="connsiteX2" fmla="*/ 1114599 w 1278113"/>
                <a:gd name="connsiteY2" fmla="*/ 439975 h 599479"/>
                <a:gd name="connsiteX3" fmla="*/ 1278112 w 1278113"/>
                <a:gd name="connsiteY3" fmla="*/ 563626 h 599479"/>
                <a:gd name="connsiteX4" fmla="*/ 1104900 w 1278113"/>
                <a:gd name="connsiteY4" fmla="*/ 598725 h 599479"/>
                <a:gd name="connsiteX5" fmla="*/ 171624 w 1278113"/>
                <a:gd name="connsiteY5" fmla="*/ 599472 h 599479"/>
                <a:gd name="connsiteX6" fmla="*/ 171702 w 1278113"/>
                <a:gd name="connsiteY6" fmla="*/ 598746 h 599479"/>
                <a:gd name="connsiteX7" fmla="*/ 1 w 1278113"/>
                <a:gd name="connsiteY7" fmla="*/ 563625 h 599479"/>
                <a:gd name="connsiteX8" fmla="*/ 163514 w 1278113"/>
                <a:gd name="connsiteY8" fmla="*/ 439974 h 599479"/>
                <a:gd name="connsiteX9" fmla="*/ 232744 w 1278113"/>
                <a:gd name="connsiteY9" fmla="*/ 2381 h 599479"/>
                <a:gd name="connsiteX10" fmla="*/ 235918 w 1278113"/>
                <a:gd name="connsiteY10" fmla="*/ 4762 h 599479"/>
                <a:gd name="connsiteX11" fmla="*/ 1052686 w 1278113"/>
                <a:gd name="connsiteY11" fmla="*/ 0 h 59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8113" h="599479">
                  <a:moveTo>
                    <a:pt x="1052686" y="0"/>
                  </a:moveTo>
                  <a:lnTo>
                    <a:pt x="1065794" y="173680"/>
                  </a:lnTo>
                  <a:cubicBezTo>
                    <a:pt x="1078211" y="277787"/>
                    <a:pt x="1092996" y="378105"/>
                    <a:pt x="1114599" y="439975"/>
                  </a:cubicBezTo>
                  <a:cubicBezTo>
                    <a:pt x="1152699" y="479248"/>
                    <a:pt x="1278538" y="536771"/>
                    <a:pt x="1278112" y="563626"/>
                  </a:cubicBezTo>
                  <a:cubicBezTo>
                    <a:pt x="1275730" y="607679"/>
                    <a:pt x="1158478" y="598725"/>
                    <a:pt x="1104900" y="598725"/>
                  </a:cubicBezTo>
                  <a:lnTo>
                    <a:pt x="171624" y="599472"/>
                  </a:lnTo>
                  <a:lnTo>
                    <a:pt x="171702" y="598746"/>
                  </a:lnTo>
                  <a:cubicBezTo>
                    <a:pt x="117465" y="598886"/>
                    <a:pt x="2361" y="607269"/>
                    <a:pt x="1" y="563625"/>
                  </a:cubicBezTo>
                  <a:cubicBezTo>
                    <a:pt x="-425" y="536770"/>
                    <a:pt x="125414" y="479247"/>
                    <a:pt x="163514" y="439974"/>
                  </a:cubicBezTo>
                  <a:cubicBezTo>
                    <a:pt x="197145" y="343656"/>
                    <a:pt x="214252" y="154159"/>
                    <a:pt x="232744" y="2381"/>
                  </a:cubicBezTo>
                  <a:lnTo>
                    <a:pt x="235918" y="4762"/>
                  </a:lnTo>
                  <a:lnTo>
                    <a:pt x="1052686" y="0"/>
                  </a:lnTo>
                  <a:close/>
                </a:path>
              </a:pathLst>
            </a:cu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0" name="Round Same Side Corner Rectangle 18">
              <a:extLst>
                <a:ext uri="{FF2B5EF4-FFF2-40B4-BE49-F238E27FC236}">
                  <a16:creationId xmlns:a16="http://schemas.microsoft.com/office/drawing/2014/main" id="{6DB0325B-407A-4C18-A250-89CB5454D085}"/>
                </a:ext>
              </a:extLst>
            </p:cNvPr>
            <p:cNvSpPr/>
            <p:nvPr/>
          </p:nvSpPr>
          <p:spPr bwMode="gray">
            <a:xfrm>
              <a:off x="2755073" y="1015341"/>
              <a:ext cx="4193018" cy="2497960"/>
            </a:xfrm>
            <a:prstGeom prst="round2SameRect">
              <a:avLst>
                <a:gd name="adj1" fmla="val 4465"/>
                <a:gd name="adj2" fmla="val 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1" name="Rectangle 30">
              <a:extLst>
                <a:ext uri="{FF2B5EF4-FFF2-40B4-BE49-F238E27FC236}">
                  <a16:creationId xmlns:a16="http://schemas.microsoft.com/office/drawing/2014/main" id="{0E6B2EAC-4F6E-4973-80EF-10247D18BCAF}"/>
                </a:ext>
              </a:extLst>
            </p:cNvPr>
            <p:cNvSpPr/>
            <p:nvPr/>
          </p:nvSpPr>
          <p:spPr bwMode="gray">
            <a:xfrm>
              <a:off x="2896507" y="1172416"/>
              <a:ext cx="3910152" cy="2203441"/>
            </a:xfrm>
            <a:prstGeom prst="rect">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pic>
        <p:nvPicPr>
          <p:cNvPr id="8" name="Picture 7">
            <a:extLst>
              <a:ext uri="{FF2B5EF4-FFF2-40B4-BE49-F238E27FC236}">
                <a16:creationId xmlns:a16="http://schemas.microsoft.com/office/drawing/2014/main" id="{FEFA9080-869B-A17F-2A01-296CC7F621A9}"/>
              </a:ext>
            </a:extLst>
          </p:cNvPr>
          <p:cNvPicPr>
            <a:picLocks noChangeAspect="1"/>
          </p:cNvPicPr>
          <p:nvPr/>
        </p:nvPicPr>
        <p:blipFill rotWithShape="1">
          <a:blip r:embed="rId3"/>
          <a:srcRect l="9374" t="40826" r="13693"/>
          <a:stretch/>
        </p:blipFill>
        <p:spPr>
          <a:xfrm>
            <a:off x="2636194" y="1219816"/>
            <a:ext cx="3821703" cy="1653503"/>
          </a:xfrm>
          <a:prstGeom prst="rect">
            <a:avLst/>
          </a:prstGeom>
        </p:spPr>
      </p:pic>
      <p:pic>
        <p:nvPicPr>
          <p:cNvPr id="14" name="Picture 13">
            <a:extLst>
              <a:ext uri="{FF2B5EF4-FFF2-40B4-BE49-F238E27FC236}">
                <a16:creationId xmlns:a16="http://schemas.microsoft.com/office/drawing/2014/main" id="{419DA323-6A63-4E66-E5E5-0F0DCE3D2055}"/>
              </a:ext>
            </a:extLst>
          </p:cNvPr>
          <p:cNvPicPr>
            <a:picLocks noChangeAspect="1"/>
          </p:cNvPicPr>
          <p:nvPr/>
        </p:nvPicPr>
        <p:blipFill rotWithShape="1">
          <a:blip r:embed="rId4"/>
          <a:srcRect l="1226" t="24209" r="2594" b="19706"/>
          <a:stretch/>
        </p:blipFill>
        <p:spPr>
          <a:xfrm>
            <a:off x="2636194" y="2068785"/>
            <a:ext cx="3821703" cy="1253571"/>
          </a:xfrm>
          <a:prstGeom prst="rect">
            <a:avLst/>
          </a:prstGeom>
        </p:spPr>
      </p:pic>
    </p:spTree>
    <p:extLst>
      <p:ext uri="{BB962C8B-B14F-4D97-AF65-F5344CB8AC3E}">
        <p14:creationId xmlns:p14="http://schemas.microsoft.com/office/powerpoint/2010/main" val="4181971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E3FB98A3-5686-D903-C3A3-DA1134D33A48}"/>
              </a:ext>
            </a:extLst>
          </p:cNvPr>
          <p:cNvPicPr>
            <a:picLocks noChangeAspect="1"/>
          </p:cNvPicPr>
          <p:nvPr/>
        </p:nvPicPr>
        <p:blipFill rotWithShape="1">
          <a:blip r:embed="rId3">
            <a:alphaModFix amt="10000"/>
          </a:blip>
          <a:srcRect r="29132" b="41407"/>
          <a:stretch/>
        </p:blipFill>
        <p:spPr>
          <a:xfrm>
            <a:off x="3469493" y="2404738"/>
            <a:ext cx="2625372" cy="1986255"/>
          </a:xfrm>
          <a:prstGeom prst="rect">
            <a:avLst/>
          </a:prstGeom>
        </p:spPr>
      </p:pic>
      <p:sp>
        <p:nvSpPr>
          <p:cNvPr id="2" name="Text Placeholder 1">
            <a:extLst>
              <a:ext uri="{FF2B5EF4-FFF2-40B4-BE49-F238E27FC236}">
                <a16:creationId xmlns:a16="http://schemas.microsoft.com/office/drawing/2014/main" id="{2865B803-48E7-9E4D-8E0D-AA10C2DE49D9}"/>
              </a:ext>
            </a:extLst>
          </p:cNvPr>
          <p:cNvSpPr>
            <a:spLocks noGrp="1"/>
          </p:cNvSpPr>
          <p:nvPr>
            <p:ph type="body" sz="quarter" idx="16"/>
          </p:nvPr>
        </p:nvSpPr>
        <p:spPr/>
        <p:txBody>
          <a:bodyPr/>
          <a:lstStyle/>
          <a:p>
            <a:r>
              <a:rPr lang="en-US" dirty="0"/>
              <a:t>Greenlight Match</a:t>
            </a:r>
          </a:p>
        </p:txBody>
      </p:sp>
      <p:sp>
        <p:nvSpPr>
          <p:cNvPr id="3" name="Title 2">
            <a:extLst>
              <a:ext uri="{FF2B5EF4-FFF2-40B4-BE49-F238E27FC236}">
                <a16:creationId xmlns:a16="http://schemas.microsoft.com/office/drawing/2014/main" id="{26F2CC18-108F-184E-82E2-515CC63A5D38}"/>
              </a:ext>
            </a:extLst>
          </p:cNvPr>
          <p:cNvSpPr>
            <a:spLocks noGrp="1"/>
          </p:cNvSpPr>
          <p:nvPr>
            <p:ph type="title"/>
          </p:nvPr>
        </p:nvSpPr>
        <p:spPr>
          <a:xfrm>
            <a:off x="280195" y="344705"/>
            <a:ext cx="5620832" cy="221599"/>
          </a:xfrm>
        </p:spPr>
        <p:txBody>
          <a:bodyPr/>
          <a:lstStyle/>
          <a:p>
            <a:r>
              <a:rPr lang="en-US" sz="1600" dirty="0"/>
              <a:t>EAB’s Demonstrated Commitment to Access and Equity</a:t>
            </a:r>
          </a:p>
        </p:txBody>
      </p:sp>
      <p:pic>
        <p:nvPicPr>
          <p:cNvPr id="10" name="Picture 9">
            <a:extLst>
              <a:ext uri="{FF2B5EF4-FFF2-40B4-BE49-F238E27FC236}">
                <a16:creationId xmlns:a16="http://schemas.microsoft.com/office/drawing/2014/main" id="{7C3BB779-9FDE-4A97-8F9D-19CB64C0E83D}"/>
              </a:ext>
            </a:extLst>
          </p:cNvPr>
          <p:cNvPicPr>
            <a:picLocks noChangeAspect="1"/>
          </p:cNvPicPr>
          <p:nvPr/>
        </p:nvPicPr>
        <p:blipFill rotWithShape="1">
          <a:blip r:embed="rId4"/>
          <a:srcRect t="1416" r="71"/>
          <a:stretch/>
        </p:blipFill>
        <p:spPr>
          <a:xfrm>
            <a:off x="403612" y="2803038"/>
            <a:ext cx="2576264" cy="1371600"/>
          </a:xfrm>
          <a:prstGeom prst="rect">
            <a:avLst/>
          </a:prstGeom>
        </p:spPr>
      </p:pic>
      <p:grpSp>
        <p:nvGrpSpPr>
          <p:cNvPr id="28" name="Group 27">
            <a:extLst>
              <a:ext uri="{FF2B5EF4-FFF2-40B4-BE49-F238E27FC236}">
                <a16:creationId xmlns:a16="http://schemas.microsoft.com/office/drawing/2014/main" id="{E90E570D-233B-40EE-B125-FEB300C53B80}"/>
              </a:ext>
            </a:extLst>
          </p:cNvPr>
          <p:cNvGrpSpPr/>
          <p:nvPr/>
        </p:nvGrpSpPr>
        <p:grpSpPr>
          <a:xfrm>
            <a:off x="383361" y="2273221"/>
            <a:ext cx="2894637" cy="489811"/>
            <a:chOff x="411695" y="4181408"/>
            <a:chExt cx="2894637" cy="489811"/>
          </a:xfrm>
        </p:grpSpPr>
        <p:grpSp>
          <p:nvGrpSpPr>
            <p:cNvPr id="24" name="Group 23">
              <a:extLst>
                <a:ext uri="{FF2B5EF4-FFF2-40B4-BE49-F238E27FC236}">
                  <a16:creationId xmlns:a16="http://schemas.microsoft.com/office/drawing/2014/main" id="{00165D82-16DB-45CE-BA1A-FA0B1C2B26E0}"/>
                </a:ext>
              </a:extLst>
            </p:cNvPr>
            <p:cNvGrpSpPr/>
            <p:nvPr/>
          </p:nvGrpSpPr>
          <p:grpSpPr>
            <a:xfrm>
              <a:off x="411695" y="4181408"/>
              <a:ext cx="850392" cy="489811"/>
              <a:chOff x="411695" y="4181408"/>
              <a:chExt cx="850392" cy="489811"/>
            </a:xfrm>
          </p:grpSpPr>
          <p:sp>
            <p:nvSpPr>
              <p:cNvPr id="13" name="Rectangle 12">
                <a:extLst>
                  <a:ext uri="{FF2B5EF4-FFF2-40B4-BE49-F238E27FC236}">
                    <a16:creationId xmlns:a16="http://schemas.microsoft.com/office/drawing/2014/main" id="{38DB665C-4756-4C49-8539-8F9F84744580}"/>
                  </a:ext>
                </a:extLst>
              </p:cNvPr>
              <p:cNvSpPr/>
              <p:nvPr/>
            </p:nvSpPr>
            <p:spPr bwMode="gray">
              <a:xfrm>
                <a:off x="421924" y="4181408"/>
                <a:ext cx="566928" cy="215444"/>
              </a:xfrm>
              <a:prstGeom prst="rect">
                <a:avLst/>
              </a:prstGeom>
              <a:effectLst/>
            </p:spPr>
            <p:txBody>
              <a:bodyPr wrap="square" lIns="0" tIns="0" rIns="0" bIns="0">
                <a:spAutoFit/>
              </a:bodyPr>
              <a:lstStyle/>
              <a:p>
                <a:pPr>
                  <a:spcBef>
                    <a:spcPts val="300"/>
                  </a:spcBef>
                </a:pPr>
                <a:r>
                  <a:rPr lang="en-US" sz="1400" dirty="0">
                    <a:solidFill>
                      <a:schemeClr val="accent6"/>
                    </a:solidFill>
                    <a:latin typeface="+mj-lt"/>
                  </a:rPr>
                  <a:t>1,500+</a:t>
                </a:r>
              </a:p>
            </p:txBody>
          </p:sp>
          <p:sp>
            <p:nvSpPr>
              <p:cNvPr id="14" name="Rectangle 13">
                <a:extLst>
                  <a:ext uri="{FF2B5EF4-FFF2-40B4-BE49-F238E27FC236}">
                    <a16:creationId xmlns:a16="http://schemas.microsoft.com/office/drawing/2014/main" id="{C82B18B1-9EAB-4ADF-AF05-BEA535F9EBF1}"/>
                  </a:ext>
                </a:extLst>
              </p:cNvPr>
              <p:cNvSpPr/>
              <p:nvPr/>
            </p:nvSpPr>
            <p:spPr bwMode="gray">
              <a:xfrm>
                <a:off x="411695" y="4424998"/>
                <a:ext cx="850392" cy="246221"/>
              </a:xfrm>
              <a:prstGeom prst="rect">
                <a:avLst/>
              </a:prstGeom>
            </p:spPr>
            <p:txBody>
              <a:bodyPr wrap="square" lIns="0" tIns="0" rIns="0" bIns="0">
                <a:spAutoFit/>
              </a:bodyPr>
              <a:lstStyle/>
              <a:p>
                <a:pPr>
                  <a:spcBef>
                    <a:spcPts val="300"/>
                  </a:spcBef>
                </a:pPr>
                <a:r>
                  <a:rPr lang="en-US" sz="800" dirty="0"/>
                  <a:t>Total Greenlight Schools/CBOs</a:t>
                </a:r>
              </a:p>
            </p:txBody>
          </p:sp>
        </p:grpSp>
        <p:grpSp>
          <p:nvGrpSpPr>
            <p:cNvPr id="26" name="Group 25">
              <a:extLst>
                <a:ext uri="{FF2B5EF4-FFF2-40B4-BE49-F238E27FC236}">
                  <a16:creationId xmlns:a16="http://schemas.microsoft.com/office/drawing/2014/main" id="{A29B25FE-E696-434C-9ACD-D1817EA97F7A}"/>
                </a:ext>
              </a:extLst>
            </p:cNvPr>
            <p:cNvGrpSpPr/>
            <p:nvPr/>
          </p:nvGrpSpPr>
          <p:grpSpPr>
            <a:xfrm>
              <a:off x="1548798" y="4181408"/>
              <a:ext cx="781121" cy="480583"/>
              <a:chOff x="1537498" y="4181408"/>
              <a:chExt cx="781121" cy="480583"/>
            </a:xfrm>
          </p:grpSpPr>
          <p:sp>
            <p:nvSpPr>
              <p:cNvPr id="19" name="Rectangle 18">
                <a:extLst>
                  <a:ext uri="{FF2B5EF4-FFF2-40B4-BE49-F238E27FC236}">
                    <a16:creationId xmlns:a16="http://schemas.microsoft.com/office/drawing/2014/main" id="{4A14C156-539C-4ADD-B7F2-F2C9B45A1685}"/>
                  </a:ext>
                </a:extLst>
              </p:cNvPr>
              <p:cNvSpPr/>
              <p:nvPr/>
            </p:nvSpPr>
            <p:spPr bwMode="gray">
              <a:xfrm>
                <a:off x="1537498" y="4415770"/>
                <a:ext cx="781121" cy="246221"/>
              </a:xfrm>
              <a:prstGeom prst="rect">
                <a:avLst/>
              </a:prstGeom>
            </p:spPr>
            <p:txBody>
              <a:bodyPr wrap="square" lIns="0" tIns="0" rIns="0" bIns="0">
                <a:spAutoFit/>
              </a:bodyPr>
              <a:lstStyle/>
              <a:p>
                <a:pPr>
                  <a:spcBef>
                    <a:spcPts val="300"/>
                  </a:spcBef>
                </a:pPr>
                <a:r>
                  <a:rPr lang="en-US" sz="800" dirty="0"/>
                  <a:t>Partner Institutions</a:t>
                </a:r>
              </a:p>
            </p:txBody>
          </p:sp>
          <p:sp>
            <p:nvSpPr>
              <p:cNvPr id="22" name="Rectangle 21">
                <a:extLst>
                  <a:ext uri="{FF2B5EF4-FFF2-40B4-BE49-F238E27FC236}">
                    <a16:creationId xmlns:a16="http://schemas.microsoft.com/office/drawing/2014/main" id="{3D445661-26B8-4D86-ADE1-E4CDD7015683}"/>
                  </a:ext>
                </a:extLst>
              </p:cNvPr>
              <p:cNvSpPr/>
              <p:nvPr/>
            </p:nvSpPr>
            <p:spPr bwMode="gray">
              <a:xfrm>
                <a:off x="1576223" y="4181408"/>
                <a:ext cx="411480" cy="215444"/>
              </a:xfrm>
              <a:prstGeom prst="rect">
                <a:avLst/>
              </a:prstGeom>
              <a:effectLst/>
            </p:spPr>
            <p:txBody>
              <a:bodyPr wrap="square" lIns="0" tIns="0" rIns="0" bIns="0">
                <a:spAutoFit/>
              </a:bodyPr>
              <a:lstStyle/>
              <a:p>
                <a:pPr>
                  <a:spcBef>
                    <a:spcPts val="300"/>
                  </a:spcBef>
                </a:pPr>
                <a:r>
                  <a:rPr lang="en-US" sz="1400" dirty="0">
                    <a:solidFill>
                      <a:schemeClr val="accent6"/>
                    </a:solidFill>
                    <a:latin typeface="+mj-lt"/>
                  </a:rPr>
                  <a:t>400+</a:t>
                </a:r>
              </a:p>
            </p:txBody>
          </p:sp>
        </p:grpSp>
        <p:grpSp>
          <p:nvGrpSpPr>
            <p:cNvPr id="27" name="Group 26">
              <a:extLst>
                <a:ext uri="{FF2B5EF4-FFF2-40B4-BE49-F238E27FC236}">
                  <a16:creationId xmlns:a16="http://schemas.microsoft.com/office/drawing/2014/main" id="{72A64F20-9A09-4FF2-B2F3-692D33B9F7B9}"/>
                </a:ext>
              </a:extLst>
            </p:cNvPr>
            <p:cNvGrpSpPr/>
            <p:nvPr/>
          </p:nvGrpSpPr>
          <p:grpSpPr>
            <a:xfrm>
              <a:off x="2455941" y="4181408"/>
              <a:ext cx="850391" cy="480583"/>
              <a:chOff x="2455941" y="4181408"/>
              <a:chExt cx="850391" cy="480583"/>
            </a:xfrm>
          </p:grpSpPr>
          <p:sp>
            <p:nvSpPr>
              <p:cNvPr id="20" name="Rectangle 19">
                <a:extLst>
                  <a:ext uri="{FF2B5EF4-FFF2-40B4-BE49-F238E27FC236}">
                    <a16:creationId xmlns:a16="http://schemas.microsoft.com/office/drawing/2014/main" id="{5C6E6B40-9615-406A-8C68-DCE623B52F4E}"/>
                  </a:ext>
                </a:extLst>
              </p:cNvPr>
              <p:cNvSpPr/>
              <p:nvPr/>
            </p:nvSpPr>
            <p:spPr bwMode="gray">
              <a:xfrm>
                <a:off x="2455941" y="4415770"/>
                <a:ext cx="850391" cy="246221"/>
              </a:xfrm>
              <a:prstGeom prst="rect">
                <a:avLst/>
              </a:prstGeom>
            </p:spPr>
            <p:txBody>
              <a:bodyPr wrap="square" lIns="0" tIns="0" rIns="0" bIns="0">
                <a:spAutoFit/>
              </a:bodyPr>
              <a:lstStyle/>
              <a:p>
                <a:pPr>
                  <a:spcBef>
                    <a:spcPts val="300"/>
                  </a:spcBef>
                </a:pPr>
                <a:r>
                  <a:rPr lang="en-US" sz="800" dirty="0"/>
                  <a:t>Students served across network</a:t>
                </a:r>
              </a:p>
            </p:txBody>
          </p:sp>
          <p:sp>
            <p:nvSpPr>
              <p:cNvPr id="23" name="Rectangle 22">
                <a:extLst>
                  <a:ext uri="{FF2B5EF4-FFF2-40B4-BE49-F238E27FC236}">
                    <a16:creationId xmlns:a16="http://schemas.microsoft.com/office/drawing/2014/main" id="{FE147862-F8A3-4DBC-863B-8BB8145087D1}"/>
                  </a:ext>
                </a:extLst>
              </p:cNvPr>
              <p:cNvSpPr/>
              <p:nvPr/>
            </p:nvSpPr>
            <p:spPr bwMode="gray">
              <a:xfrm>
                <a:off x="2510806" y="4181408"/>
                <a:ext cx="521208" cy="215444"/>
              </a:xfrm>
              <a:prstGeom prst="rect">
                <a:avLst/>
              </a:prstGeom>
              <a:effectLst/>
            </p:spPr>
            <p:txBody>
              <a:bodyPr wrap="square" lIns="0" tIns="0" rIns="0" bIns="0">
                <a:spAutoFit/>
              </a:bodyPr>
              <a:lstStyle/>
              <a:p>
                <a:pPr>
                  <a:spcBef>
                    <a:spcPts val="300"/>
                  </a:spcBef>
                </a:pPr>
                <a:r>
                  <a:rPr lang="en-US" sz="1400" dirty="0">
                    <a:solidFill>
                      <a:schemeClr val="accent6"/>
                    </a:solidFill>
                    <a:latin typeface="+mj-lt"/>
                  </a:rPr>
                  <a:t>750K+</a:t>
                </a:r>
              </a:p>
            </p:txBody>
          </p:sp>
        </p:grpSp>
      </p:grpSp>
      <p:cxnSp>
        <p:nvCxnSpPr>
          <p:cNvPr id="29" name="Straight Connector 28">
            <a:extLst>
              <a:ext uri="{FF2B5EF4-FFF2-40B4-BE49-F238E27FC236}">
                <a16:creationId xmlns:a16="http://schemas.microsoft.com/office/drawing/2014/main" id="{CF592FBA-1C89-4E5E-B872-DBC7B7C9891C}"/>
              </a:ext>
            </a:extLst>
          </p:cNvPr>
          <p:cNvCxnSpPr>
            <a:cxnSpLocks/>
          </p:cNvCxnSpPr>
          <p:nvPr/>
        </p:nvCxnSpPr>
        <p:spPr bwMode="gray">
          <a:xfrm flipH="1">
            <a:off x="3380232" y="834942"/>
            <a:ext cx="0" cy="365760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5FD11CA-E9BD-433F-9E93-DED23D9B3166}"/>
              </a:ext>
            </a:extLst>
          </p:cNvPr>
          <p:cNvSpPr txBox="1"/>
          <p:nvPr/>
        </p:nvSpPr>
        <p:spPr>
          <a:xfrm>
            <a:off x="439358" y="1700766"/>
            <a:ext cx="2576259" cy="507831"/>
          </a:xfrm>
          <a:prstGeom prst="rect">
            <a:avLst/>
          </a:prstGeom>
          <a:noFill/>
        </p:spPr>
        <p:txBody>
          <a:bodyPr wrap="square">
            <a:spAutoFit/>
          </a:bodyPr>
          <a:lstStyle/>
          <a:p>
            <a:pPr marL="0" indent="0">
              <a:buFontTx/>
              <a:buNone/>
            </a:pPr>
            <a:r>
              <a:rPr lang="en-US" sz="900" dirty="0"/>
              <a:t>Leading college admissions advocacy network addressing challenges of college access, undermatching, and affordability</a:t>
            </a:r>
          </a:p>
        </p:txBody>
      </p:sp>
      <p:pic>
        <p:nvPicPr>
          <p:cNvPr id="43" name="Picture 42">
            <a:extLst>
              <a:ext uri="{FF2B5EF4-FFF2-40B4-BE49-F238E27FC236}">
                <a16:creationId xmlns:a16="http://schemas.microsoft.com/office/drawing/2014/main" id="{68D1DC56-4F01-4D86-958B-F92B94B3E6A4}"/>
              </a:ext>
            </a:extLst>
          </p:cNvPr>
          <p:cNvPicPr>
            <a:picLocks noChangeAspect="1"/>
          </p:cNvPicPr>
          <p:nvPr/>
        </p:nvPicPr>
        <p:blipFill>
          <a:blip r:embed="rId5"/>
          <a:srcRect/>
          <a:stretch/>
        </p:blipFill>
        <p:spPr>
          <a:xfrm>
            <a:off x="593356" y="976479"/>
            <a:ext cx="2096263" cy="525160"/>
          </a:xfrm>
          <a:prstGeom prst="rect">
            <a:avLst/>
          </a:prstGeom>
        </p:spPr>
      </p:pic>
      <p:sp>
        <p:nvSpPr>
          <p:cNvPr id="40" name="TextBox 39">
            <a:extLst>
              <a:ext uri="{FF2B5EF4-FFF2-40B4-BE49-F238E27FC236}">
                <a16:creationId xmlns:a16="http://schemas.microsoft.com/office/drawing/2014/main" id="{B1705210-11C5-9A36-FF6B-CE43BB944D88}"/>
              </a:ext>
            </a:extLst>
          </p:cNvPr>
          <p:cNvSpPr txBox="1"/>
          <p:nvPr/>
        </p:nvSpPr>
        <p:spPr>
          <a:xfrm>
            <a:off x="3415973" y="1700766"/>
            <a:ext cx="2955092" cy="507831"/>
          </a:xfrm>
          <a:prstGeom prst="rect">
            <a:avLst/>
          </a:prstGeom>
          <a:noFill/>
        </p:spPr>
        <p:txBody>
          <a:bodyPr wrap="square">
            <a:spAutoFit/>
          </a:bodyPr>
          <a:lstStyle>
            <a:defPPr>
              <a:defRPr lang="en-US"/>
            </a:defPPr>
            <a:lvl1pPr indent="0">
              <a:buFontTx/>
              <a:buNone/>
              <a:defRPr sz="900"/>
            </a:lvl1pPr>
          </a:lstStyle>
          <a:p>
            <a:r>
              <a:rPr lang="en-US" dirty="0"/>
              <a:t>A streamlined, equitable student-college match process that aims to promote access.  Results from our pilot launch in Chicagoland this year. </a:t>
            </a:r>
          </a:p>
        </p:txBody>
      </p:sp>
      <p:grpSp>
        <p:nvGrpSpPr>
          <p:cNvPr id="4" name="Group 3">
            <a:extLst>
              <a:ext uri="{FF2B5EF4-FFF2-40B4-BE49-F238E27FC236}">
                <a16:creationId xmlns:a16="http://schemas.microsoft.com/office/drawing/2014/main" id="{E973C1FB-5185-E733-DC93-116E10C8308E}"/>
              </a:ext>
            </a:extLst>
          </p:cNvPr>
          <p:cNvGrpSpPr/>
          <p:nvPr/>
        </p:nvGrpSpPr>
        <p:grpSpPr>
          <a:xfrm>
            <a:off x="3846915" y="2488665"/>
            <a:ext cx="2430748" cy="369332"/>
            <a:chOff x="3846915" y="2488665"/>
            <a:chExt cx="2430748" cy="369332"/>
          </a:xfrm>
        </p:grpSpPr>
        <p:sp>
          <p:nvSpPr>
            <p:cNvPr id="77" name="Rectangle 76">
              <a:extLst>
                <a:ext uri="{FF2B5EF4-FFF2-40B4-BE49-F238E27FC236}">
                  <a16:creationId xmlns:a16="http://schemas.microsoft.com/office/drawing/2014/main" id="{75FDED00-515C-BAFC-CEC6-D1FD42D418C8}"/>
                </a:ext>
              </a:extLst>
            </p:cNvPr>
            <p:cNvSpPr/>
            <p:nvPr/>
          </p:nvSpPr>
          <p:spPr bwMode="gray">
            <a:xfrm>
              <a:off x="3846915" y="2488665"/>
              <a:ext cx="195566" cy="215444"/>
            </a:xfrm>
            <a:prstGeom prst="rect">
              <a:avLst/>
            </a:prstGeom>
          </p:spPr>
          <p:txBody>
            <a:bodyPr wrap="none" lIns="0" tIns="0" rIns="0" bIns="0">
              <a:spAutoFit/>
            </a:bodyPr>
            <a:lstStyle/>
            <a:p>
              <a:pPr algn="r"/>
              <a:r>
                <a:rPr lang="en-US" sz="1400" dirty="0">
                  <a:solidFill>
                    <a:schemeClr val="accent4"/>
                  </a:solidFill>
                  <a:latin typeface="+mj-lt"/>
                </a:rPr>
                <a:t>24</a:t>
              </a:r>
              <a:endParaRPr lang="en-US" sz="1400" cap="all" dirty="0"/>
            </a:p>
          </p:txBody>
        </p:sp>
        <p:sp>
          <p:nvSpPr>
            <p:cNvPr id="78" name="TextBox 77">
              <a:extLst>
                <a:ext uri="{FF2B5EF4-FFF2-40B4-BE49-F238E27FC236}">
                  <a16:creationId xmlns:a16="http://schemas.microsoft.com/office/drawing/2014/main" id="{99C04026-4B20-BD00-5DD4-D37E9FAC483F}"/>
                </a:ext>
              </a:extLst>
            </p:cNvPr>
            <p:cNvSpPr txBox="1"/>
            <p:nvPr/>
          </p:nvSpPr>
          <p:spPr bwMode="gray">
            <a:xfrm>
              <a:off x="4166356" y="2488665"/>
              <a:ext cx="754166" cy="246221"/>
            </a:xfrm>
            <a:prstGeom prst="rect">
              <a:avLst/>
            </a:prstGeom>
            <a:noFill/>
          </p:spPr>
          <p:txBody>
            <a:bodyPr wrap="square" lIns="0" tIns="0" rIns="0" bIns="0" rtlCol="0">
              <a:spAutoFit/>
            </a:bodyPr>
            <a:lstStyle/>
            <a:p>
              <a:pPr>
                <a:spcBef>
                  <a:spcPts val="300"/>
                </a:spcBef>
              </a:pPr>
              <a:r>
                <a:rPr lang="en-US" sz="800" dirty="0"/>
                <a:t>Participating </a:t>
              </a:r>
              <a:br>
                <a:rPr lang="en-US" sz="800" dirty="0"/>
              </a:br>
              <a:r>
                <a:rPr lang="en-US" sz="800" dirty="0"/>
                <a:t>CBOs</a:t>
              </a:r>
            </a:p>
          </p:txBody>
        </p:sp>
        <p:sp>
          <p:nvSpPr>
            <p:cNvPr id="75" name="TextBox 74">
              <a:extLst>
                <a:ext uri="{FF2B5EF4-FFF2-40B4-BE49-F238E27FC236}">
                  <a16:creationId xmlns:a16="http://schemas.microsoft.com/office/drawing/2014/main" id="{92A0BE39-1C68-627F-1E9E-BDC0389B3834}"/>
                </a:ext>
              </a:extLst>
            </p:cNvPr>
            <p:cNvSpPr txBox="1"/>
            <p:nvPr/>
          </p:nvSpPr>
          <p:spPr bwMode="gray">
            <a:xfrm>
              <a:off x="5485600" y="2488665"/>
              <a:ext cx="792063" cy="369332"/>
            </a:xfrm>
            <a:prstGeom prst="rect">
              <a:avLst/>
            </a:prstGeom>
            <a:noFill/>
          </p:spPr>
          <p:txBody>
            <a:bodyPr wrap="square" lIns="0" tIns="0" rIns="0" bIns="0" rtlCol="0">
              <a:spAutoFit/>
            </a:bodyPr>
            <a:lstStyle/>
            <a:p>
              <a:pPr>
                <a:spcBef>
                  <a:spcPts val="300"/>
                </a:spcBef>
              </a:pPr>
              <a:r>
                <a:rPr lang="en-US" sz="800" dirty="0"/>
                <a:t>Participating Colleges and Universities</a:t>
              </a:r>
            </a:p>
          </p:txBody>
        </p:sp>
        <p:sp>
          <p:nvSpPr>
            <p:cNvPr id="76" name="Rectangle 75">
              <a:extLst>
                <a:ext uri="{FF2B5EF4-FFF2-40B4-BE49-F238E27FC236}">
                  <a16:creationId xmlns:a16="http://schemas.microsoft.com/office/drawing/2014/main" id="{0741DFB1-E179-CBD6-1F9D-CF7ABA811C69}"/>
                </a:ext>
              </a:extLst>
            </p:cNvPr>
            <p:cNvSpPr/>
            <p:nvPr/>
          </p:nvSpPr>
          <p:spPr bwMode="gray">
            <a:xfrm>
              <a:off x="5186544" y="2488665"/>
              <a:ext cx="195566" cy="215444"/>
            </a:xfrm>
            <a:prstGeom prst="rect">
              <a:avLst/>
            </a:prstGeom>
          </p:spPr>
          <p:txBody>
            <a:bodyPr wrap="none" lIns="0" tIns="0" rIns="0" bIns="0">
              <a:spAutoFit/>
            </a:bodyPr>
            <a:lstStyle/>
            <a:p>
              <a:pPr algn="r"/>
              <a:r>
                <a:rPr lang="en-US" sz="1400" dirty="0">
                  <a:solidFill>
                    <a:schemeClr val="accent4"/>
                  </a:solidFill>
                  <a:latin typeface="+mj-lt"/>
                </a:rPr>
                <a:t>10</a:t>
              </a:r>
              <a:endParaRPr lang="en-US" sz="1400" cap="all" dirty="0"/>
            </a:p>
          </p:txBody>
        </p:sp>
      </p:grpSp>
      <p:grpSp>
        <p:nvGrpSpPr>
          <p:cNvPr id="5" name="Group 4">
            <a:extLst>
              <a:ext uri="{FF2B5EF4-FFF2-40B4-BE49-F238E27FC236}">
                <a16:creationId xmlns:a16="http://schemas.microsoft.com/office/drawing/2014/main" id="{5B8017C8-DC74-1BC0-2D1A-79E8C3132224}"/>
              </a:ext>
            </a:extLst>
          </p:cNvPr>
          <p:cNvGrpSpPr/>
          <p:nvPr/>
        </p:nvGrpSpPr>
        <p:grpSpPr>
          <a:xfrm>
            <a:off x="3749131" y="3188392"/>
            <a:ext cx="2445696" cy="369332"/>
            <a:chOff x="3749131" y="3188392"/>
            <a:chExt cx="2445696" cy="369332"/>
          </a:xfrm>
        </p:grpSpPr>
        <p:sp>
          <p:nvSpPr>
            <p:cNvPr id="71" name="Rectangle 70">
              <a:extLst>
                <a:ext uri="{FF2B5EF4-FFF2-40B4-BE49-F238E27FC236}">
                  <a16:creationId xmlns:a16="http://schemas.microsoft.com/office/drawing/2014/main" id="{6A85F838-5CC9-0AA9-2459-C037A4964B6F}"/>
                </a:ext>
              </a:extLst>
            </p:cNvPr>
            <p:cNvSpPr/>
            <p:nvPr/>
          </p:nvSpPr>
          <p:spPr bwMode="gray">
            <a:xfrm>
              <a:off x="3749131" y="3188392"/>
              <a:ext cx="293350" cy="215444"/>
            </a:xfrm>
            <a:prstGeom prst="rect">
              <a:avLst/>
            </a:prstGeom>
          </p:spPr>
          <p:txBody>
            <a:bodyPr wrap="none" lIns="0" tIns="0" rIns="0" bIns="0">
              <a:spAutoFit/>
            </a:bodyPr>
            <a:lstStyle/>
            <a:p>
              <a:pPr algn="r"/>
              <a:r>
                <a:rPr lang="en-US" sz="1400" dirty="0">
                  <a:solidFill>
                    <a:schemeClr val="accent4"/>
                  </a:solidFill>
                  <a:latin typeface="+mj-lt"/>
                </a:rPr>
                <a:t>658</a:t>
              </a:r>
              <a:endParaRPr lang="en-US" sz="1400" cap="all" dirty="0"/>
            </a:p>
          </p:txBody>
        </p:sp>
        <p:sp>
          <p:nvSpPr>
            <p:cNvPr id="72" name="TextBox 71">
              <a:extLst>
                <a:ext uri="{FF2B5EF4-FFF2-40B4-BE49-F238E27FC236}">
                  <a16:creationId xmlns:a16="http://schemas.microsoft.com/office/drawing/2014/main" id="{F2F0AB98-1396-3395-326A-5D7D275410A6}"/>
                </a:ext>
              </a:extLst>
            </p:cNvPr>
            <p:cNvSpPr txBox="1"/>
            <p:nvPr/>
          </p:nvSpPr>
          <p:spPr bwMode="gray">
            <a:xfrm>
              <a:off x="4166355" y="3188392"/>
              <a:ext cx="812310" cy="369332"/>
            </a:xfrm>
            <a:prstGeom prst="rect">
              <a:avLst/>
            </a:prstGeom>
            <a:noFill/>
          </p:spPr>
          <p:txBody>
            <a:bodyPr wrap="square" lIns="0" tIns="0" rIns="0" bIns="0" rtlCol="0">
              <a:spAutoFit/>
            </a:bodyPr>
            <a:lstStyle/>
            <a:p>
              <a:pPr>
                <a:spcBef>
                  <a:spcPts val="300"/>
                </a:spcBef>
              </a:pPr>
              <a:r>
                <a:rPr lang="en-US" sz="800" dirty="0"/>
                <a:t>Students Nominated </a:t>
              </a:r>
              <a:br>
                <a:rPr lang="en-US" sz="800" dirty="0"/>
              </a:br>
              <a:r>
                <a:rPr lang="en-US" sz="800" dirty="0"/>
                <a:t>On Platform</a:t>
              </a:r>
            </a:p>
          </p:txBody>
        </p:sp>
        <p:sp>
          <p:nvSpPr>
            <p:cNvPr id="65" name="TextBox 64">
              <a:extLst>
                <a:ext uri="{FF2B5EF4-FFF2-40B4-BE49-F238E27FC236}">
                  <a16:creationId xmlns:a16="http://schemas.microsoft.com/office/drawing/2014/main" id="{C8B13B18-347C-90D0-A486-E912CE31928A}"/>
                </a:ext>
              </a:extLst>
            </p:cNvPr>
            <p:cNvSpPr txBox="1"/>
            <p:nvPr/>
          </p:nvSpPr>
          <p:spPr bwMode="gray">
            <a:xfrm>
              <a:off x="5485600" y="3188392"/>
              <a:ext cx="709227" cy="369332"/>
            </a:xfrm>
            <a:prstGeom prst="rect">
              <a:avLst/>
            </a:prstGeom>
            <a:noFill/>
          </p:spPr>
          <p:txBody>
            <a:bodyPr wrap="square" lIns="0" tIns="0" rIns="0" bIns="0" rtlCol="0">
              <a:spAutoFit/>
            </a:bodyPr>
            <a:lstStyle/>
            <a:p>
              <a:pPr>
                <a:spcBef>
                  <a:spcPts val="300"/>
                </a:spcBef>
              </a:pPr>
              <a:r>
                <a:rPr lang="en-US" sz="800" dirty="0"/>
                <a:t>Admissions Offers Made By Colleges</a:t>
              </a:r>
            </a:p>
          </p:txBody>
        </p:sp>
        <p:sp>
          <p:nvSpPr>
            <p:cNvPr id="70" name="Rectangle 69">
              <a:extLst>
                <a:ext uri="{FF2B5EF4-FFF2-40B4-BE49-F238E27FC236}">
                  <a16:creationId xmlns:a16="http://schemas.microsoft.com/office/drawing/2014/main" id="{DB8345C5-D909-22A5-44B0-7FD18FF39628}"/>
                </a:ext>
              </a:extLst>
            </p:cNvPr>
            <p:cNvSpPr/>
            <p:nvPr/>
          </p:nvSpPr>
          <p:spPr bwMode="gray">
            <a:xfrm>
              <a:off x="4938078" y="3188392"/>
              <a:ext cx="444032" cy="215444"/>
            </a:xfrm>
            <a:prstGeom prst="rect">
              <a:avLst/>
            </a:prstGeom>
          </p:spPr>
          <p:txBody>
            <a:bodyPr wrap="none" lIns="0" tIns="0" rIns="0" bIns="0">
              <a:spAutoFit/>
            </a:bodyPr>
            <a:lstStyle/>
            <a:p>
              <a:pPr algn="r"/>
              <a:r>
                <a:rPr lang="en-US" sz="1400" dirty="0">
                  <a:solidFill>
                    <a:schemeClr val="accent4"/>
                  </a:solidFill>
                  <a:latin typeface="+mj-lt"/>
                </a:rPr>
                <a:t>1,960</a:t>
              </a:r>
              <a:endParaRPr lang="en-US" sz="1400" cap="all" dirty="0"/>
            </a:p>
          </p:txBody>
        </p:sp>
      </p:grpSp>
      <p:grpSp>
        <p:nvGrpSpPr>
          <p:cNvPr id="6" name="Group 5">
            <a:extLst>
              <a:ext uri="{FF2B5EF4-FFF2-40B4-BE49-F238E27FC236}">
                <a16:creationId xmlns:a16="http://schemas.microsoft.com/office/drawing/2014/main" id="{C37A8B24-82AD-877D-587C-37E33040ACEC}"/>
              </a:ext>
            </a:extLst>
          </p:cNvPr>
          <p:cNvGrpSpPr/>
          <p:nvPr/>
        </p:nvGrpSpPr>
        <p:grpSpPr>
          <a:xfrm>
            <a:off x="3494254" y="3827701"/>
            <a:ext cx="2725469" cy="492443"/>
            <a:chOff x="3494254" y="3827701"/>
            <a:chExt cx="2725469" cy="492443"/>
          </a:xfrm>
        </p:grpSpPr>
        <p:sp>
          <p:nvSpPr>
            <p:cNvPr id="53" name="Rectangle 52">
              <a:extLst>
                <a:ext uri="{FF2B5EF4-FFF2-40B4-BE49-F238E27FC236}">
                  <a16:creationId xmlns:a16="http://schemas.microsoft.com/office/drawing/2014/main" id="{51A17422-BADE-55F5-BEEE-C7869BCE66B8}"/>
                </a:ext>
              </a:extLst>
            </p:cNvPr>
            <p:cNvSpPr/>
            <p:nvPr/>
          </p:nvSpPr>
          <p:spPr bwMode="gray">
            <a:xfrm>
              <a:off x="3494254" y="3827701"/>
              <a:ext cx="548227" cy="215444"/>
            </a:xfrm>
            <a:prstGeom prst="rect">
              <a:avLst/>
            </a:prstGeom>
          </p:spPr>
          <p:txBody>
            <a:bodyPr wrap="none" lIns="0" tIns="0" rIns="0" bIns="0">
              <a:spAutoFit/>
            </a:bodyPr>
            <a:lstStyle/>
            <a:p>
              <a:pPr algn="r"/>
              <a:r>
                <a:rPr lang="en-US" sz="1400" dirty="0">
                  <a:solidFill>
                    <a:schemeClr val="accent4"/>
                  </a:solidFill>
                  <a:latin typeface="+mj-lt"/>
                </a:rPr>
                <a:t>$135M</a:t>
              </a:r>
              <a:endParaRPr lang="en-US" sz="1400" cap="all" dirty="0"/>
            </a:p>
          </p:txBody>
        </p:sp>
        <p:sp>
          <p:nvSpPr>
            <p:cNvPr id="55" name="TextBox 54">
              <a:extLst>
                <a:ext uri="{FF2B5EF4-FFF2-40B4-BE49-F238E27FC236}">
                  <a16:creationId xmlns:a16="http://schemas.microsoft.com/office/drawing/2014/main" id="{F37F86A7-4B13-491C-0F25-A8EA49789CCE}"/>
                </a:ext>
              </a:extLst>
            </p:cNvPr>
            <p:cNvSpPr txBox="1"/>
            <p:nvPr/>
          </p:nvSpPr>
          <p:spPr bwMode="gray">
            <a:xfrm>
              <a:off x="4166355" y="3827701"/>
              <a:ext cx="837562" cy="492443"/>
            </a:xfrm>
            <a:prstGeom prst="rect">
              <a:avLst/>
            </a:prstGeom>
            <a:noFill/>
          </p:spPr>
          <p:txBody>
            <a:bodyPr wrap="square" lIns="0" tIns="0" rIns="0" bIns="0" rtlCol="0">
              <a:spAutoFit/>
            </a:bodyPr>
            <a:lstStyle/>
            <a:p>
              <a:pPr>
                <a:spcBef>
                  <a:spcPts val="300"/>
                </a:spcBef>
              </a:pPr>
              <a:r>
                <a:rPr lang="en-US" sz="800" dirty="0"/>
                <a:t>Total Scholarship Dollars Awarded To Students</a:t>
              </a:r>
            </a:p>
          </p:txBody>
        </p:sp>
        <p:sp>
          <p:nvSpPr>
            <p:cNvPr id="49" name="TextBox 48">
              <a:extLst>
                <a:ext uri="{FF2B5EF4-FFF2-40B4-BE49-F238E27FC236}">
                  <a16:creationId xmlns:a16="http://schemas.microsoft.com/office/drawing/2014/main" id="{D2CB949E-CECC-7DDA-3BAE-72B7C88652D8}"/>
                </a:ext>
              </a:extLst>
            </p:cNvPr>
            <p:cNvSpPr txBox="1"/>
            <p:nvPr/>
          </p:nvSpPr>
          <p:spPr bwMode="gray">
            <a:xfrm>
              <a:off x="5485600" y="3827701"/>
              <a:ext cx="734123" cy="369332"/>
            </a:xfrm>
            <a:prstGeom prst="rect">
              <a:avLst/>
            </a:prstGeom>
            <a:noFill/>
          </p:spPr>
          <p:txBody>
            <a:bodyPr wrap="square" lIns="0" tIns="0" rIns="0" bIns="0" rtlCol="0">
              <a:spAutoFit/>
            </a:bodyPr>
            <a:lstStyle/>
            <a:p>
              <a:pPr>
                <a:spcBef>
                  <a:spcPts val="300"/>
                </a:spcBef>
              </a:pPr>
              <a:r>
                <a:rPr lang="en-US" sz="800" dirty="0"/>
                <a:t>College-Student Matches</a:t>
              </a:r>
            </a:p>
          </p:txBody>
        </p:sp>
        <p:sp>
          <p:nvSpPr>
            <p:cNvPr id="50" name="Rectangle 49">
              <a:extLst>
                <a:ext uri="{FF2B5EF4-FFF2-40B4-BE49-F238E27FC236}">
                  <a16:creationId xmlns:a16="http://schemas.microsoft.com/office/drawing/2014/main" id="{6C5B3D81-7B45-9472-B7FA-913140056F20}"/>
                </a:ext>
              </a:extLst>
            </p:cNvPr>
            <p:cNvSpPr/>
            <p:nvPr/>
          </p:nvSpPr>
          <p:spPr bwMode="gray">
            <a:xfrm>
              <a:off x="5088760" y="3827701"/>
              <a:ext cx="293350" cy="215444"/>
            </a:xfrm>
            <a:prstGeom prst="rect">
              <a:avLst/>
            </a:prstGeom>
          </p:spPr>
          <p:txBody>
            <a:bodyPr wrap="none" lIns="0" tIns="0" rIns="0" bIns="0">
              <a:spAutoFit/>
            </a:bodyPr>
            <a:lstStyle/>
            <a:p>
              <a:pPr algn="r"/>
              <a:r>
                <a:rPr lang="en-US" sz="1400" dirty="0">
                  <a:solidFill>
                    <a:schemeClr val="accent4"/>
                  </a:solidFill>
                  <a:latin typeface="+mj-lt"/>
                </a:rPr>
                <a:t>726</a:t>
              </a:r>
              <a:endParaRPr lang="en-US" sz="1400" cap="all" dirty="0"/>
            </a:p>
          </p:txBody>
        </p:sp>
      </p:grpSp>
      <p:pic>
        <p:nvPicPr>
          <p:cNvPr id="79" name="Picture 78" descr="A black and white sign&#10;&#10;Description automatically generated with low confidence">
            <a:extLst>
              <a:ext uri="{FF2B5EF4-FFF2-40B4-BE49-F238E27FC236}">
                <a16:creationId xmlns:a16="http://schemas.microsoft.com/office/drawing/2014/main" id="{D9747BCA-088C-5F95-F5A0-586C33A60713}"/>
              </a:ext>
            </a:extLst>
          </p:cNvPr>
          <p:cNvPicPr>
            <a:picLocks noChangeAspect="1"/>
          </p:cNvPicPr>
          <p:nvPr/>
        </p:nvPicPr>
        <p:blipFill>
          <a:blip r:embed="rId6"/>
          <a:stretch>
            <a:fillRect/>
          </a:stretch>
        </p:blipFill>
        <p:spPr>
          <a:xfrm>
            <a:off x="3744848" y="1021783"/>
            <a:ext cx="2015335" cy="521208"/>
          </a:xfrm>
          <a:prstGeom prst="rect">
            <a:avLst/>
          </a:prstGeom>
        </p:spPr>
      </p:pic>
    </p:spTree>
    <p:extLst>
      <p:ext uri="{BB962C8B-B14F-4D97-AF65-F5344CB8AC3E}">
        <p14:creationId xmlns:p14="http://schemas.microsoft.com/office/powerpoint/2010/main" val="4038761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2A05C24-83CA-E86F-85FD-FDC98001934C}"/>
              </a:ext>
            </a:extLst>
          </p:cNvPr>
          <p:cNvSpPr/>
          <p:nvPr/>
        </p:nvSpPr>
        <p:spPr bwMode="gray">
          <a:xfrm>
            <a:off x="3653221" y="699764"/>
            <a:ext cx="2320569" cy="22373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a:extLst>
              <a:ext uri="{FF2B5EF4-FFF2-40B4-BE49-F238E27FC236}">
                <a16:creationId xmlns:a16="http://schemas.microsoft.com/office/drawing/2014/main" id="{C629E5A0-A58A-A3F7-4627-E46F7591E256}"/>
              </a:ext>
            </a:extLst>
          </p:cNvPr>
          <p:cNvSpPr/>
          <p:nvPr/>
        </p:nvSpPr>
        <p:spPr bwMode="gray">
          <a:xfrm>
            <a:off x="402810" y="699764"/>
            <a:ext cx="2320569" cy="22373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3" name="Group 42">
            <a:extLst>
              <a:ext uri="{FF2B5EF4-FFF2-40B4-BE49-F238E27FC236}">
                <a16:creationId xmlns:a16="http://schemas.microsoft.com/office/drawing/2014/main" id="{8FB40EF3-FBD6-7606-D069-A9F5C27BC860}"/>
              </a:ext>
            </a:extLst>
          </p:cNvPr>
          <p:cNvGrpSpPr/>
          <p:nvPr/>
        </p:nvGrpSpPr>
        <p:grpSpPr>
          <a:xfrm>
            <a:off x="522258" y="804413"/>
            <a:ext cx="2320570" cy="2160458"/>
            <a:chOff x="513025" y="804413"/>
            <a:chExt cx="2320570" cy="2160458"/>
          </a:xfrm>
        </p:grpSpPr>
        <p:pic>
          <p:nvPicPr>
            <p:cNvPr id="8" name="Picture 7">
              <a:extLst>
                <a:ext uri="{FF2B5EF4-FFF2-40B4-BE49-F238E27FC236}">
                  <a16:creationId xmlns:a16="http://schemas.microsoft.com/office/drawing/2014/main" id="{BABF4B2F-BC48-81A0-F4D0-E25C0C6B4257}"/>
                </a:ext>
              </a:extLst>
            </p:cNvPr>
            <p:cNvPicPr>
              <a:picLocks noChangeAspect="1"/>
            </p:cNvPicPr>
            <p:nvPr/>
          </p:nvPicPr>
          <p:blipFill rotWithShape="1">
            <a:blip r:embed="rId2"/>
            <a:srcRect t="28352"/>
            <a:stretch/>
          </p:blipFill>
          <p:spPr>
            <a:xfrm>
              <a:off x="513025" y="804413"/>
              <a:ext cx="2320570" cy="2160458"/>
            </a:xfrm>
            <a:prstGeom prst="rect">
              <a:avLst/>
            </a:prstGeom>
            <a:ln>
              <a:solidFill>
                <a:schemeClr val="accent5"/>
              </a:solidFill>
            </a:ln>
          </p:spPr>
        </p:pic>
        <p:pic>
          <p:nvPicPr>
            <p:cNvPr id="36" name="Picture 35">
              <a:extLst>
                <a:ext uri="{FF2B5EF4-FFF2-40B4-BE49-F238E27FC236}">
                  <a16:creationId xmlns:a16="http://schemas.microsoft.com/office/drawing/2014/main" id="{E7F5F7D2-DA96-3DE8-39FE-C9010AADBBC1}"/>
                </a:ext>
              </a:extLst>
            </p:cNvPr>
            <p:cNvPicPr>
              <a:picLocks noChangeAspect="1"/>
            </p:cNvPicPr>
            <p:nvPr/>
          </p:nvPicPr>
          <p:blipFill rotWithShape="1">
            <a:blip r:embed="rId2"/>
            <a:srcRect l="12059" t="33276" r="25395" b="48243"/>
            <a:stretch/>
          </p:blipFill>
          <p:spPr>
            <a:xfrm>
              <a:off x="564118" y="846084"/>
              <a:ext cx="2190448" cy="841013"/>
            </a:xfrm>
            <a:prstGeom prst="rect">
              <a:avLst/>
            </a:prstGeom>
            <a:ln>
              <a:noFill/>
            </a:ln>
          </p:spPr>
        </p:pic>
      </p:grpSp>
      <p:grpSp>
        <p:nvGrpSpPr>
          <p:cNvPr id="44" name="Group 43">
            <a:extLst>
              <a:ext uri="{FF2B5EF4-FFF2-40B4-BE49-F238E27FC236}">
                <a16:creationId xmlns:a16="http://schemas.microsoft.com/office/drawing/2014/main" id="{FFE7155D-FF67-16B0-00EA-1EEDE17AC798}"/>
              </a:ext>
            </a:extLst>
          </p:cNvPr>
          <p:cNvGrpSpPr/>
          <p:nvPr/>
        </p:nvGrpSpPr>
        <p:grpSpPr>
          <a:xfrm>
            <a:off x="3531239" y="803407"/>
            <a:ext cx="2320570" cy="2160458"/>
            <a:chOff x="3531239" y="803407"/>
            <a:chExt cx="2320570" cy="2160458"/>
          </a:xfrm>
        </p:grpSpPr>
        <p:pic>
          <p:nvPicPr>
            <p:cNvPr id="10" name="Picture 9">
              <a:extLst>
                <a:ext uri="{FF2B5EF4-FFF2-40B4-BE49-F238E27FC236}">
                  <a16:creationId xmlns:a16="http://schemas.microsoft.com/office/drawing/2014/main" id="{8C1C0E94-33BB-E96F-0026-F6364A9F2080}"/>
                </a:ext>
              </a:extLst>
            </p:cNvPr>
            <p:cNvPicPr>
              <a:picLocks noChangeAspect="1"/>
            </p:cNvPicPr>
            <p:nvPr/>
          </p:nvPicPr>
          <p:blipFill rotWithShape="1">
            <a:blip r:embed="rId3"/>
            <a:srcRect t="28323"/>
            <a:stretch/>
          </p:blipFill>
          <p:spPr>
            <a:xfrm>
              <a:off x="3531239" y="803407"/>
              <a:ext cx="2320570" cy="2160458"/>
            </a:xfrm>
            <a:prstGeom prst="rect">
              <a:avLst/>
            </a:prstGeom>
            <a:ln>
              <a:solidFill>
                <a:schemeClr val="accent5"/>
              </a:solidFill>
            </a:ln>
          </p:spPr>
        </p:pic>
        <p:grpSp>
          <p:nvGrpSpPr>
            <p:cNvPr id="40" name="Group 39">
              <a:extLst>
                <a:ext uri="{FF2B5EF4-FFF2-40B4-BE49-F238E27FC236}">
                  <a16:creationId xmlns:a16="http://schemas.microsoft.com/office/drawing/2014/main" id="{8C721215-201E-37C1-6039-69A23FE899FC}"/>
                </a:ext>
              </a:extLst>
            </p:cNvPr>
            <p:cNvGrpSpPr/>
            <p:nvPr/>
          </p:nvGrpSpPr>
          <p:grpSpPr>
            <a:xfrm>
              <a:off x="3612801" y="889233"/>
              <a:ext cx="1998903" cy="850643"/>
              <a:chOff x="3922677" y="880077"/>
              <a:chExt cx="1998903" cy="850643"/>
            </a:xfrm>
          </p:grpSpPr>
          <p:pic>
            <p:nvPicPr>
              <p:cNvPr id="37" name="Picture 36">
                <a:extLst>
                  <a:ext uri="{FF2B5EF4-FFF2-40B4-BE49-F238E27FC236}">
                    <a16:creationId xmlns:a16="http://schemas.microsoft.com/office/drawing/2014/main" id="{18DBD634-3EF6-00B6-0508-D43D51133682}"/>
                  </a:ext>
                </a:extLst>
              </p:cNvPr>
              <p:cNvPicPr>
                <a:picLocks noChangeAspect="1"/>
              </p:cNvPicPr>
              <p:nvPr/>
            </p:nvPicPr>
            <p:blipFill rotWithShape="1">
              <a:blip r:embed="rId3"/>
              <a:srcRect l="40159" t="38696" r="6075" b="54623"/>
              <a:stretch/>
            </p:blipFill>
            <p:spPr>
              <a:xfrm>
                <a:off x="3987030" y="1113026"/>
                <a:ext cx="1934550" cy="312240"/>
              </a:xfrm>
              <a:prstGeom prst="rect">
                <a:avLst/>
              </a:prstGeom>
              <a:ln>
                <a:noFill/>
              </a:ln>
            </p:spPr>
          </p:pic>
          <p:pic>
            <p:nvPicPr>
              <p:cNvPr id="38" name="Picture 37">
                <a:extLst>
                  <a:ext uri="{FF2B5EF4-FFF2-40B4-BE49-F238E27FC236}">
                    <a16:creationId xmlns:a16="http://schemas.microsoft.com/office/drawing/2014/main" id="{8EA0B4AF-95A8-0760-C458-5771E85920D1}"/>
                  </a:ext>
                </a:extLst>
              </p:cNvPr>
              <p:cNvPicPr>
                <a:picLocks noChangeAspect="1"/>
              </p:cNvPicPr>
              <p:nvPr/>
            </p:nvPicPr>
            <p:blipFill rotWithShape="1">
              <a:blip r:embed="rId3"/>
              <a:srcRect l="11349" t="38696" r="59136" b="55116"/>
              <a:stretch/>
            </p:blipFill>
            <p:spPr>
              <a:xfrm>
                <a:off x="3956244" y="880077"/>
                <a:ext cx="1095510" cy="298370"/>
              </a:xfrm>
              <a:prstGeom prst="rect">
                <a:avLst/>
              </a:prstGeom>
              <a:ln>
                <a:noFill/>
              </a:ln>
            </p:spPr>
          </p:pic>
          <p:pic>
            <p:nvPicPr>
              <p:cNvPr id="39" name="Picture 38">
                <a:extLst>
                  <a:ext uri="{FF2B5EF4-FFF2-40B4-BE49-F238E27FC236}">
                    <a16:creationId xmlns:a16="http://schemas.microsoft.com/office/drawing/2014/main" id="{DA27755D-EB8C-36A0-8D63-4674B22BBF9A}"/>
                  </a:ext>
                </a:extLst>
              </p:cNvPr>
              <p:cNvPicPr>
                <a:picLocks noChangeAspect="1"/>
              </p:cNvPicPr>
              <p:nvPr/>
            </p:nvPicPr>
            <p:blipFill rotWithShape="1">
              <a:blip r:embed="rId3"/>
              <a:srcRect l="9838" t="46104" r="39595" b="47215"/>
              <a:stretch/>
            </p:blipFill>
            <p:spPr>
              <a:xfrm>
                <a:off x="3922677" y="1408612"/>
                <a:ext cx="1876921" cy="322108"/>
              </a:xfrm>
              <a:prstGeom prst="rect">
                <a:avLst/>
              </a:prstGeom>
              <a:ln>
                <a:noFill/>
              </a:ln>
            </p:spPr>
          </p:pic>
        </p:grpSp>
      </p:grpSp>
      <p:sp>
        <p:nvSpPr>
          <p:cNvPr id="2" name="Text Placeholder 1">
            <a:extLst>
              <a:ext uri="{FF2B5EF4-FFF2-40B4-BE49-F238E27FC236}">
                <a16:creationId xmlns:a16="http://schemas.microsoft.com/office/drawing/2014/main" id="{533845ED-2B22-3783-EBC4-6B524B2E8C24}"/>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AA4A56C3-56F1-CF5C-3298-21C8D3E50DDE}"/>
              </a:ext>
            </a:extLst>
          </p:cNvPr>
          <p:cNvSpPr>
            <a:spLocks noGrp="1"/>
          </p:cNvSpPr>
          <p:nvPr>
            <p:ph type="title"/>
          </p:nvPr>
        </p:nvSpPr>
        <p:spPr>
          <a:xfrm>
            <a:off x="280193" y="123106"/>
            <a:ext cx="6083661" cy="443198"/>
          </a:xfrm>
        </p:spPr>
        <p:txBody>
          <a:bodyPr/>
          <a:lstStyle/>
          <a:p>
            <a:r>
              <a:rPr lang="en-US" sz="1600" dirty="0"/>
              <a:t>Two Comprehensive Toolkits to Boost Postsecondary Success</a:t>
            </a:r>
          </a:p>
        </p:txBody>
      </p:sp>
      <p:sp>
        <p:nvSpPr>
          <p:cNvPr id="6" name="Text Placeholder 5">
            <a:extLst>
              <a:ext uri="{FF2B5EF4-FFF2-40B4-BE49-F238E27FC236}">
                <a16:creationId xmlns:a16="http://schemas.microsoft.com/office/drawing/2014/main" id="{B82E460A-4E36-CFA4-5D51-8352D6A1E320}"/>
              </a:ext>
            </a:extLst>
          </p:cNvPr>
          <p:cNvSpPr>
            <a:spLocks noGrp="1"/>
          </p:cNvSpPr>
          <p:nvPr>
            <p:ph type="body" sz="quarter" idx="18"/>
          </p:nvPr>
        </p:nvSpPr>
        <p:spPr/>
        <p:txBody>
          <a:bodyPr/>
          <a:lstStyle/>
          <a:p>
            <a:endParaRPr lang="en-US"/>
          </a:p>
        </p:txBody>
      </p:sp>
      <p:sp>
        <p:nvSpPr>
          <p:cNvPr id="11" name="Rectangle 10">
            <a:extLst>
              <a:ext uri="{FF2B5EF4-FFF2-40B4-BE49-F238E27FC236}">
                <a16:creationId xmlns:a16="http://schemas.microsoft.com/office/drawing/2014/main" id="{B95B76F4-65AA-F60C-87C4-9A990BB2305E}"/>
              </a:ext>
            </a:extLst>
          </p:cNvPr>
          <p:cNvSpPr/>
          <p:nvPr/>
        </p:nvSpPr>
        <p:spPr bwMode="gray">
          <a:xfrm>
            <a:off x="0" y="2367585"/>
            <a:ext cx="6400800" cy="202349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TextBox 52">
            <a:extLst>
              <a:ext uri="{FF2B5EF4-FFF2-40B4-BE49-F238E27FC236}">
                <a16:creationId xmlns:a16="http://schemas.microsoft.com/office/drawing/2014/main" id="{AFB650E2-9CED-2228-6010-84494FE6F4EC}"/>
              </a:ext>
            </a:extLst>
          </p:cNvPr>
          <p:cNvSpPr txBox="1"/>
          <p:nvPr/>
        </p:nvSpPr>
        <p:spPr>
          <a:xfrm>
            <a:off x="280194" y="2441579"/>
            <a:ext cx="2755280" cy="153888"/>
          </a:xfrm>
          <a:prstGeom prst="rect">
            <a:avLst/>
          </a:prstGeom>
          <a:noFill/>
        </p:spPr>
        <p:txBody>
          <a:bodyPr wrap="square" lIns="0" tIns="0" rIns="0" bIns="0" rtlCol="0">
            <a:spAutoFit/>
          </a:bodyPr>
          <a:lstStyle/>
          <a:p>
            <a:pPr>
              <a:spcBef>
                <a:spcPts val="500"/>
              </a:spcBef>
            </a:pPr>
            <a:r>
              <a:rPr lang="en-US" sz="1000" b="1" dirty="0">
                <a:solidFill>
                  <a:schemeClr val="bg1"/>
                </a:solidFill>
              </a:rPr>
              <a:t>16 strategies to help your district…</a:t>
            </a:r>
          </a:p>
        </p:txBody>
      </p:sp>
      <p:sp>
        <p:nvSpPr>
          <p:cNvPr id="69" name="TextBox 68">
            <a:extLst>
              <a:ext uri="{FF2B5EF4-FFF2-40B4-BE49-F238E27FC236}">
                <a16:creationId xmlns:a16="http://schemas.microsoft.com/office/drawing/2014/main" id="{9C283E90-CF0A-F22F-5C17-15500B13F0AA}"/>
              </a:ext>
            </a:extLst>
          </p:cNvPr>
          <p:cNvSpPr txBox="1"/>
          <p:nvPr/>
        </p:nvSpPr>
        <p:spPr>
          <a:xfrm>
            <a:off x="859965" y="2767921"/>
            <a:ext cx="1552082" cy="276999"/>
          </a:xfrm>
          <a:prstGeom prst="rect">
            <a:avLst/>
          </a:prstGeom>
          <a:noFill/>
        </p:spPr>
        <p:txBody>
          <a:bodyPr wrap="square" lIns="0" tIns="0" rIns="0" bIns="0" rtlCol="0">
            <a:spAutoFit/>
          </a:bodyPr>
          <a:lstStyle/>
          <a:p>
            <a:pPr>
              <a:spcBef>
                <a:spcPts val="500"/>
              </a:spcBef>
            </a:pPr>
            <a:r>
              <a:rPr lang="en-US" sz="900" dirty="0">
                <a:solidFill>
                  <a:schemeClr val="bg1"/>
                </a:solidFill>
              </a:rPr>
              <a:t>Cultivate early and broad career awareness</a:t>
            </a:r>
          </a:p>
        </p:txBody>
      </p:sp>
      <p:sp>
        <p:nvSpPr>
          <p:cNvPr id="71" name="TextBox 70">
            <a:extLst>
              <a:ext uri="{FF2B5EF4-FFF2-40B4-BE49-F238E27FC236}">
                <a16:creationId xmlns:a16="http://schemas.microsoft.com/office/drawing/2014/main" id="{10EDC2AC-FA20-83B4-3F6A-F9E54AFED29D}"/>
              </a:ext>
            </a:extLst>
          </p:cNvPr>
          <p:cNvSpPr txBox="1"/>
          <p:nvPr/>
        </p:nvSpPr>
        <p:spPr>
          <a:xfrm>
            <a:off x="868778" y="3182590"/>
            <a:ext cx="1552082" cy="276999"/>
          </a:xfrm>
          <a:prstGeom prst="rect">
            <a:avLst/>
          </a:prstGeom>
          <a:noFill/>
        </p:spPr>
        <p:txBody>
          <a:bodyPr wrap="square" lIns="0" tIns="0" rIns="0" bIns="0" rtlCol="0">
            <a:spAutoFit/>
          </a:bodyPr>
          <a:lstStyle/>
          <a:p>
            <a:pPr>
              <a:spcBef>
                <a:spcPts val="500"/>
              </a:spcBef>
            </a:pPr>
            <a:r>
              <a:rPr lang="en-US" sz="900" dirty="0">
                <a:solidFill>
                  <a:schemeClr val="bg1"/>
                </a:solidFill>
              </a:rPr>
              <a:t>Increase access to career experiences</a:t>
            </a:r>
          </a:p>
        </p:txBody>
      </p:sp>
      <p:sp>
        <p:nvSpPr>
          <p:cNvPr id="73" name="TextBox 72">
            <a:extLst>
              <a:ext uri="{FF2B5EF4-FFF2-40B4-BE49-F238E27FC236}">
                <a16:creationId xmlns:a16="http://schemas.microsoft.com/office/drawing/2014/main" id="{5CAD5327-1097-EBCB-29E1-23ABE9D7B883}"/>
              </a:ext>
            </a:extLst>
          </p:cNvPr>
          <p:cNvSpPr txBox="1"/>
          <p:nvPr/>
        </p:nvSpPr>
        <p:spPr>
          <a:xfrm>
            <a:off x="868777" y="3597259"/>
            <a:ext cx="1864917" cy="276999"/>
          </a:xfrm>
          <a:prstGeom prst="rect">
            <a:avLst/>
          </a:prstGeom>
          <a:noFill/>
        </p:spPr>
        <p:txBody>
          <a:bodyPr wrap="square" lIns="0" tIns="0" rIns="0" bIns="0" rtlCol="0">
            <a:spAutoFit/>
          </a:bodyPr>
          <a:lstStyle/>
          <a:p>
            <a:pPr>
              <a:spcBef>
                <a:spcPts val="500"/>
              </a:spcBef>
            </a:pPr>
            <a:r>
              <a:rPr lang="en-US" sz="900" dirty="0">
                <a:solidFill>
                  <a:schemeClr val="bg1"/>
                </a:solidFill>
              </a:rPr>
              <a:t>Offer personalized and frequent career decision support</a:t>
            </a:r>
          </a:p>
        </p:txBody>
      </p:sp>
      <p:sp>
        <p:nvSpPr>
          <p:cNvPr id="74" name="TextBox 73">
            <a:extLst>
              <a:ext uri="{FF2B5EF4-FFF2-40B4-BE49-F238E27FC236}">
                <a16:creationId xmlns:a16="http://schemas.microsoft.com/office/drawing/2014/main" id="{39BE9D30-6C31-E9EA-1A67-67308E7549FB}"/>
              </a:ext>
            </a:extLst>
          </p:cNvPr>
          <p:cNvSpPr txBox="1"/>
          <p:nvPr/>
        </p:nvSpPr>
        <p:spPr>
          <a:xfrm>
            <a:off x="3480277" y="2441579"/>
            <a:ext cx="2755280" cy="153888"/>
          </a:xfrm>
          <a:prstGeom prst="rect">
            <a:avLst/>
          </a:prstGeom>
          <a:noFill/>
        </p:spPr>
        <p:txBody>
          <a:bodyPr wrap="square" lIns="0" tIns="0" rIns="0" bIns="0" rtlCol="0">
            <a:spAutoFit/>
          </a:bodyPr>
          <a:lstStyle/>
          <a:p>
            <a:pPr>
              <a:spcBef>
                <a:spcPts val="500"/>
              </a:spcBef>
            </a:pPr>
            <a:r>
              <a:rPr lang="en-US" sz="1000" b="1" dirty="0">
                <a:solidFill>
                  <a:schemeClr val="bg1"/>
                </a:solidFill>
              </a:rPr>
              <a:t>14 strategies to help your district…</a:t>
            </a:r>
          </a:p>
        </p:txBody>
      </p:sp>
      <p:sp>
        <p:nvSpPr>
          <p:cNvPr id="80" name="TextBox 79">
            <a:extLst>
              <a:ext uri="{FF2B5EF4-FFF2-40B4-BE49-F238E27FC236}">
                <a16:creationId xmlns:a16="http://schemas.microsoft.com/office/drawing/2014/main" id="{D2640A36-3070-6C50-E27C-52A5524EF4AD}"/>
              </a:ext>
            </a:extLst>
          </p:cNvPr>
          <p:cNvSpPr txBox="1"/>
          <p:nvPr/>
        </p:nvSpPr>
        <p:spPr>
          <a:xfrm>
            <a:off x="4120780" y="2792031"/>
            <a:ext cx="1552082" cy="276999"/>
          </a:xfrm>
          <a:prstGeom prst="rect">
            <a:avLst/>
          </a:prstGeom>
          <a:noFill/>
        </p:spPr>
        <p:txBody>
          <a:bodyPr wrap="square" lIns="0" tIns="0" rIns="0" bIns="0" rtlCol="0">
            <a:spAutoFit/>
          </a:bodyPr>
          <a:lstStyle/>
          <a:p>
            <a:pPr>
              <a:spcBef>
                <a:spcPts val="500"/>
              </a:spcBef>
            </a:pPr>
            <a:r>
              <a:rPr lang="en-US" sz="900" dirty="0">
                <a:solidFill>
                  <a:schemeClr val="bg1"/>
                </a:solidFill>
              </a:rPr>
              <a:t>Create a culture of high student expectations</a:t>
            </a:r>
          </a:p>
        </p:txBody>
      </p:sp>
      <p:sp>
        <p:nvSpPr>
          <p:cNvPr id="82" name="TextBox 81">
            <a:extLst>
              <a:ext uri="{FF2B5EF4-FFF2-40B4-BE49-F238E27FC236}">
                <a16:creationId xmlns:a16="http://schemas.microsoft.com/office/drawing/2014/main" id="{1A00C6CA-67FC-02A3-BE85-14B8167EBCA7}"/>
              </a:ext>
            </a:extLst>
          </p:cNvPr>
          <p:cNvSpPr txBox="1"/>
          <p:nvPr/>
        </p:nvSpPr>
        <p:spPr>
          <a:xfrm>
            <a:off x="4129592" y="3198663"/>
            <a:ext cx="1796073" cy="276999"/>
          </a:xfrm>
          <a:prstGeom prst="rect">
            <a:avLst/>
          </a:prstGeom>
          <a:noFill/>
        </p:spPr>
        <p:txBody>
          <a:bodyPr wrap="square" lIns="0" tIns="0" rIns="0" bIns="0" rtlCol="0">
            <a:spAutoFit/>
          </a:bodyPr>
          <a:lstStyle/>
          <a:p>
            <a:pPr>
              <a:spcBef>
                <a:spcPts val="500"/>
              </a:spcBef>
            </a:pPr>
            <a:r>
              <a:rPr lang="en-US" sz="900" dirty="0">
                <a:solidFill>
                  <a:schemeClr val="bg1"/>
                </a:solidFill>
              </a:rPr>
              <a:t>Build student confidence through advanced coursework</a:t>
            </a:r>
          </a:p>
        </p:txBody>
      </p:sp>
      <p:sp>
        <p:nvSpPr>
          <p:cNvPr id="84" name="TextBox 83">
            <a:extLst>
              <a:ext uri="{FF2B5EF4-FFF2-40B4-BE49-F238E27FC236}">
                <a16:creationId xmlns:a16="http://schemas.microsoft.com/office/drawing/2014/main" id="{4CBD2055-379E-44B4-40E7-09CBCBD60C59}"/>
              </a:ext>
            </a:extLst>
          </p:cNvPr>
          <p:cNvSpPr txBox="1"/>
          <p:nvPr/>
        </p:nvSpPr>
        <p:spPr>
          <a:xfrm>
            <a:off x="4129593" y="3605295"/>
            <a:ext cx="1774234" cy="276999"/>
          </a:xfrm>
          <a:prstGeom prst="rect">
            <a:avLst/>
          </a:prstGeom>
          <a:noFill/>
        </p:spPr>
        <p:txBody>
          <a:bodyPr wrap="square" lIns="0" tIns="0" rIns="0" bIns="0" rtlCol="0">
            <a:spAutoFit/>
          </a:bodyPr>
          <a:lstStyle/>
          <a:p>
            <a:pPr>
              <a:spcBef>
                <a:spcPts val="500"/>
              </a:spcBef>
            </a:pPr>
            <a:r>
              <a:rPr lang="en-US" sz="900" dirty="0">
                <a:solidFill>
                  <a:schemeClr val="bg1"/>
                </a:solidFill>
              </a:rPr>
              <a:t>Ensure college choice focuses on likelihood of success</a:t>
            </a:r>
          </a:p>
        </p:txBody>
      </p:sp>
      <p:sp>
        <p:nvSpPr>
          <p:cNvPr id="85" name="Isosceles Triangle 84">
            <a:extLst>
              <a:ext uri="{FF2B5EF4-FFF2-40B4-BE49-F238E27FC236}">
                <a16:creationId xmlns:a16="http://schemas.microsoft.com/office/drawing/2014/main" id="{93BB4EBF-A6CA-72C3-2311-92221FF198BD}"/>
              </a:ext>
            </a:extLst>
          </p:cNvPr>
          <p:cNvSpPr/>
          <p:nvPr/>
        </p:nvSpPr>
        <p:spPr bwMode="gray">
          <a:xfrm rot="5400000">
            <a:off x="623259" y="2806623"/>
            <a:ext cx="126458" cy="8595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Isosceles Triangle 85">
            <a:extLst>
              <a:ext uri="{FF2B5EF4-FFF2-40B4-BE49-F238E27FC236}">
                <a16:creationId xmlns:a16="http://schemas.microsoft.com/office/drawing/2014/main" id="{7FE0BC28-10BD-E9BA-5135-914C690E4756}"/>
              </a:ext>
            </a:extLst>
          </p:cNvPr>
          <p:cNvSpPr/>
          <p:nvPr/>
        </p:nvSpPr>
        <p:spPr bwMode="gray">
          <a:xfrm rot="5400000">
            <a:off x="631194" y="3219155"/>
            <a:ext cx="126458" cy="8595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Isosceles Triangle 86">
            <a:extLst>
              <a:ext uri="{FF2B5EF4-FFF2-40B4-BE49-F238E27FC236}">
                <a16:creationId xmlns:a16="http://schemas.microsoft.com/office/drawing/2014/main" id="{DB0BD993-0D15-9881-DFDF-75DEA66B7B69}"/>
              </a:ext>
            </a:extLst>
          </p:cNvPr>
          <p:cNvSpPr/>
          <p:nvPr/>
        </p:nvSpPr>
        <p:spPr bwMode="gray">
          <a:xfrm rot="5400000">
            <a:off x="631194" y="3631687"/>
            <a:ext cx="126458" cy="8595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Isosceles Triangle 87">
            <a:extLst>
              <a:ext uri="{FF2B5EF4-FFF2-40B4-BE49-F238E27FC236}">
                <a16:creationId xmlns:a16="http://schemas.microsoft.com/office/drawing/2014/main" id="{8E7BDD79-65EA-A0C4-F501-2F2E10E816BD}"/>
              </a:ext>
            </a:extLst>
          </p:cNvPr>
          <p:cNvSpPr/>
          <p:nvPr/>
        </p:nvSpPr>
        <p:spPr bwMode="gray">
          <a:xfrm rot="5400000">
            <a:off x="3895976" y="2818692"/>
            <a:ext cx="126458" cy="8595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Isosceles Triangle 88">
            <a:extLst>
              <a:ext uri="{FF2B5EF4-FFF2-40B4-BE49-F238E27FC236}">
                <a16:creationId xmlns:a16="http://schemas.microsoft.com/office/drawing/2014/main" id="{BA4F06C7-FF9F-FF79-5A9F-0EADE8AE6105}"/>
              </a:ext>
            </a:extLst>
          </p:cNvPr>
          <p:cNvSpPr/>
          <p:nvPr/>
        </p:nvSpPr>
        <p:spPr bwMode="gray">
          <a:xfrm rot="5400000">
            <a:off x="3903911" y="3223187"/>
            <a:ext cx="126458" cy="8595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Isosceles Triangle 89">
            <a:extLst>
              <a:ext uri="{FF2B5EF4-FFF2-40B4-BE49-F238E27FC236}">
                <a16:creationId xmlns:a16="http://schemas.microsoft.com/office/drawing/2014/main" id="{18F67AF9-5EA9-9CB4-5C75-89A0805590CB}"/>
              </a:ext>
            </a:extLst>
          </p:cNvPr>
          <p:cNvSpPr/>
          <p:nvPr/>
        </p:nvSpPr>
        <p:spPr bwMode="gray">
          <a:xfrm rot="5400000">
            <a:off x="3903911" y="3627682"/>
            <a:ext cx="126458" cy="8595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TextBox 90">
            <a:extLst>
              <a:ext uri="{FF2B5EF4-FFF2-40B4-BE49-F238E27FC236}">
                <a16:creationId xmlns:a16="http://schemas.microsoft.com/office/drawing/2014/main" id="{05C4F025-59DE-F279-1BAD-F4517314C0BE}"/>
              </a:ext>
            </a:extLst>
          </p:cNvPr>
          <p:cNvSpPr txBox="1"/>
          <p:nvPr/>
        </p:nvSpPr>
        <p:spPr>
          <a:xfrm>
            <a:off x="4129592" y="4011927"/>
            <a:ext cx="1774234" cy="276999"/>
          </a:xfrm>
          <a:prstGeom prst="rect">
            <a:avLst/>
          </a:prstGeom>
          <a:noFill/>
        </p:spPr>
        <p:txBody>
          <a:bodyPr wrap="square" lIns="0" tIns="0" rIns="0" bIns="0" rtlCol="0">
            <a:spAutoFit/>
          </a:bodyPr>
          <a:lstStyle/>
          <a:p>
            <a:pPr>
              <a:spcBef>
                <a:spcPts val="500"/>
              </a:spcBef>
            </a:pPr>
            <a:r>
              <a:rPr lang="en-US" sz="900" dirty="0">
                <a:solidFill>
                  <a:schemeClr val="bg1"/>
                </a:solidFill>
              </a:rPr>
              <a:t>Remove barriers to application and matriculation</a:t>
            </a:r>
          </a:p>
        </p:txBody>
      </p:sp>
      <p:sp>
        <p:nvSpPr>
          <p:cNvPr id="92" name="Isosceles Triangle 91">
            <a:extLst>
              <a:ext uri="{FF2B5EF4-FFF2-40B4-BE49-F238E27FC236}">
                <a16:creationId xmlns:a16="http://schemas.microsoft.com/office/drawing/2014/main" id="{86CC88EE-199A-DA8F-8830-ABEE6D466214}"/>
              </a:ext>
            </a:extLst>
          </p:cNvPr>
          <p:cNvSpPr/>
          <p:nvPr/>
        </p:nvSpPr>
        <p:spPr bwMode="gray">
          <a:xfrm rot="5400000">
            <a:off x="3903910" y="4032178"/>
            <a:ext cx="126458" cy="8595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TextBox 92">
            <a:extLst>
              <a:ext uri="{FF2B5EF4-FFF2-40B4-BE49-F238E27FC236}">
                <a16:creationId xmlns:a16="http://schemas.microsoft.com/office/drawing/2014/main" id="{BB3C73F4-CAC6-BD3C-FD43-40FCAA3C6010}"/>
              </a:ext>
            </a:extLst>
          </p:cNvPr>
          <p:cNvSpPr txBox="1"/>
          <p:nvPr/>
        </p:nvSpPr>
        <p:spPr>
          <a:xfrm>
            <a:off x="872436" y="4011927"/>
            <a:ext cx="1864917" cy="276999"/>
          </a:xfrm>
          <a:prstGeom prst="rect">
            <a:avLst/>
          </a:prstGeom>
          <a:noFill/>
        </p:spPr>
        <p:txBody>
          <a:bodyPr wrap="square" lIns="0" tIns="0" rIns="0" bIns="0" rtlCol="0">
            <a:spAutoFit/>
          </a:bodyPr>
          <a:lstStyle/>
          <a:p>
            <a:pPr>
              <a:spcBef>
                <a:spcPts val="500"/>
              </a:spcBef>
            </a:pPr>
            <a:r>
              <a:rPr lang="en-US" sz="900" dirty="0">
                <a:solidFill>
                  <a:schemeClr val="bg1"/>
                </a:solidFill>
              </a:rPr>
              <a:t>Formally aid workplace transitions</a:t>
            </a:r>
          </a:p>
        </p:txBody>
      </p:sp>
      <p:sp>
        <p:nvSpPr>
          <p:cNvPr id="94" name="Isosceles Triangle 93">
            <a:extLst>
              <a:ext uri="{FF2B5EF4-FFF2-40B4-BE49-F238E27FC236}">
                <a16:creationId xmlns:a16="http://schemas.microsoft.com/office/drawing/2014/main" id="{F1589F5E-BFD9-53E7-F19F-8CC5499CF0DA}"/>
              </a:ext>
            </a:extLst>
          </p:cNvPr>
          <p:cNvSpPr/>
          <p:nvPr/>
        </p:nvSpPr>
        <p:spPr bwMode="gray">
          <a:xfrm rot="5400000">
            <a:off x="634853" y="4044219"/>
            <a:ext cx="126458" cy="8595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0" name="Straight Connector 99">
            <a:extLst>
              <a:ext uri="{FF2B5EF4-FFF2-40B4-BE49-F238E27FC236}">
                <a16:creationId xmlns:a16="http://schemas.microsoft.com/office/drawing/2014/main" id="{EBD8AD8B-5CD1-A2E5-B600-CC83C840FF64}"/>
              </a:ext>
            </a:extLst>
          </p:cNvPr>
          <p:cNvCxnSpPr>
            <a:cxnSpLocks/>
          </p:cNvCxnSpPr>
          <p:nvPr/>
        </p:nvCxnSpPr>
        <p:spPr bwMode="gray">
          <a:xfrm>
            <a:off x="361534" y="2647756"/>
            <a:ext cx="751735"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77E6C06-89E5-7C7B-8FF7-71FA522A032E}"/>
              </a:ext>
            </a:extLst>
          </p:cNvPr>
          <p:cNvCxnSpPr>
            <a:cxnSpLocks/>
          </p:cNvCxnSpPr>
          <p:nvPr/>
        </p:nvCxnSpPr>
        <p:spPr bwMode="gray">
          <a:xfrm>
            <a:off x="3588104" y="2647756"/>
            <a:ext cx="751735"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948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F1EB2B-CAAB-444B-8759-9824295B0E48}"/>
              </a:ext>
            </a:extLst>
          </p:cNvPr>
          <p:cNvSpPr txBox="1"/>
          <p:nvPr/>
        </p:nvSpPr>
        <p:spPr>
          <a:xfrm>
            <a:off x="279056" y="1028973"/>
            <a:ext cx="4453488" cy="2308324"/>
          </a:xfrm>
          <a:prstGeom prst="rect">
            <a:avLst/>
          </a:prstGeom>
          <a:noFill/>
        </p:spPr>
        <p:txBody>
          <a:bodyPr wrap="square" lIns="0" tIns="0" rIns="0" bIns="0" rtlCol="0">
            <a:spAutoFit/>
          </a:bodyPr>
          <a:lstStyle/>
          <a:p>
            <a:r>
              <a:rPr lang="en-US" sz="2400" dirty="0">
                <a:solidFill>
                  <a:schemeClr val="bg1"/>
                </a:solidFill>
                <a:latin typeface="+mj-lt"/>
              </a:rPr>
              <a:t>Final Thoughts</a:t>
            </a:r>
          </a:p>
          <a:p>
            <a:endParaRPr lang="en-US" sz="1400" dirty="0">
              <a:solidFill>
                <a:schemeClr val="bg1"/>
              </a:solidFill>
            </a:endParaRPr>
          </a:p>
          <a:p>
            <a:endParaRPr lang="en-US" sz="1400" dirty="0">
              <a:solidFill>
                <a:schemeClr val="bg1"/>
              </a:solidFill>
            </a:endParaRPr>
          </a:p>
          <a:p>
            <a:r>
              <a:rPr lang="en-US" sz="1400" dirty="0">
                <a:solidFill>
                  <a:schemeClr val="bg1"/>
                </a:solidFill>
              </a:rPr>
              <a:t>Please take a moment to complete today’s session evaluations. You may leave your completed forms at your seat or hand to any member of our staff. </a:t>
            </a:r>
          </a:p>
          <a:p>
            <a:endParaRPr lang="en-US" sz="1400" dirty="0">
              <a:solidFill>
                <a:schemeClr val="bg1"/>
              </a:solidFill>
            </a:endParaRPr>
          </a:p>
          <a:p>
            <a:r>
              <a:rPr lang="en-US" sz="1400" dirty="0">
                <a:solidFill>
                  <a:schemeClr val="bg1"/>
                </a:solidFill>
              </a:rPr>
              <a:t>Thank you for taking the time to give us feedback on your experience today. </a:t>
            </a:r>
          </a:p>
        </p:txBody>
      </p:sp>
      <p:cxnSp>
        <p:nvCxnSpPr>
          <p:cNvPr id="14" name="Straight Connector 13">
            <a:extLst>
              <a:ext uri="{FF2B5EF4-FFF2-40B4-BE49-F238E27FC236}">
                <a16:creationId xmlns:a16="http://schemas.microsoft.com/office/drawing/2014/main" id="{91D33F29-BC43-7149-AC11-6D88D65EC978}"/>
              </a:ext>
            </a:extLst>
          </p:cNvPr>
          <p:cNvCxnSpPr>
            <a:cxnSpLocks/>
          </p:cNvCxnSpPr>
          <p:nvPr/>
        </p:nvCxnSpPr>
        <p:spPr bwMode="gray">
          <a:xfrm>
            <a:off x="277813" y="1593980"/>
            <a:ext cx="53886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609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986EEA-20E2-4C4E-A08D-4763CB47B14C}"/>
              </a:ext>
            </a:extLst>
          </p:cNvPr>
          <p:cNvSpPr>
            <a:spLocks noGrp="1"/>
          </p:cNvSpPr>
          <p:nvPr>
            <p:ph type="body" sz="quarter" idx="16"/>
          </p:nvPr>
        </p:nvSpPr>
        <p:spPr/>
        <p:txBody>
          <a:bodyPr/>
          <a:lstStyle/>
          <a:p>
            <a:endParaRPr lang="en-US"/>
          </a:p>
        </p:txBody>
      </p:sp>
      <p:sp>
        <p:nvSpPr>
          <p:cNvPr id="6" name="Title 5">
            <a:extLst>
              <a:ext uri="{FF2B5EF4-FFF2-40B4-BE49-F238E27FC236}">
                <a16:creationId xmlns:a16="http://schemas.microsoft.com/office/drawing/2014/main" id="{6D08490D-C7BE-4F52-8637-702F60B97EF6}"/>
              </a:ext>
            </a:extLst>
          </p:cNvPr>
          <p:cNvSpPr>
            <a:spLocks noGrp="1"/>
          </p:cNvSpPr>
          <p:nvPr>
            <p:ph type="title"/>
          </p:nvPr>
        </p:nvSpPr>
        <p:spPr>
          <a:xfrm>
            <a:off x="280194" y="317005"/>
            <a:ext cx="6267840" cy="249299"/>
          </a:xfrm>
        </p:spPr>
        <p:txBody>
          <a:bodyPr/>
          <a:lstStyle/>
          <a:p>
            <a:r>
              <a:rPr lang="en-US" dirty="0"/>
              <a:t>Two-Day Agenda</a:t>
            </a:r>
          </a:p>
        </p:txBody>
      </p:sp>
      <p:sp>
        <p:nvSpPr>
          <p:cNvPr id="31" name="Rectangle 30">
            <a:extLst>
              <a:ext uri="{FF2B5EF4-FFF2-40B4-BE49-F238E27FC236}">
                <a16:creationId xmlns:a16="http://schemas.microsoft.com/office/drawing/2014/main" id="{4DC7BDDE-1A82-425B-AB96-6C9B79C1560E}"/>
              </a:ext>
            </a:extLst>
          </p:cNvPr>
          <p:cNvSpPr/>
          <p:nvPr/>
        </p:nvSpPr>
        <p:spPr bwMode="gray">
          <a:xfrm>
            <a:off x="1" y="788228"/>
            <a:ext cx="6400799" cy="3899215"/>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cxnSp>
        <p:nvCxnSpPr>
          <p:cNvPr id="46" name="Straight Connector 45">
            <a:extLst>
              <a:ext uri="{FF2B5EF4-FFF2-40B4-BE49-F238E27FC236}">
                <a16:creationId xmlns:a16="http://schemas.microsoft.com/office/drawing/2014/main" id="{F1E691C5-BDD2-47D3-846E-C0811CBD9AE8}"/>
              </a:ext>
            </a:extLst>
          </p:cNvPr>
          <p:cNvCxnSpPr/>
          <p:nvPr/>
        </p:nvCxnSpPr>
        <p:spPr bwMode="gray">
          <a:xfrm>
            <a:off x="1" y="746417"/>
            <a:ext cx="6400799" cy="0"/>
          </a:xfrm>
          <a:prstGeom prst="line">
            <a:avLst/>
          </a:prstGeom>
          <a:ln w="762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907EB89-8764-4D27-B757-CD5BE6A18A70}"/>
              </a:ext>
            </a:extLst>
          </p:cNvPr>
          <p:cNvSpPr txBox="1"/>
          <p:nvPr/>
        </p:nvSpPr>
        <p:spPr bwMode="gray">
          <a:xfrm>
            <a:off x="1038715" y="1073387"/>
            <a:ext cx="5013818" cy="1446550"/>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Verdana"/>
                <a:ea typeface="+mn-ea"/>
                <a:cs typeface="+mn-cs"/>
              </a:rPr>
              <a:t>Welcome: Building the Conditions for Employees to Thrive </a:t>
            </a:r>
          </a:p>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lumMod val="65000"/>
                </a:srgbClr>
              </a:solidFill>
              <a:effectLst/>
              <a:uLnTx/>
              <a:uFillTx/>
              <a:latin typeface="Verdana"/>
              <a:ea typeface="+mn-ea"/>
              <a:cs typeface="+mn-cs"/>
            </a:endParaRPr>
          </a:p>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Verdana"/>
                <a:ea typeface="+mn-ea"/>
                <a:cs typeface="+mn-cs"/>
              </a:rPr>
              <a:t>Navigating Divisive Conversations and Preventing District Flashpoints</a:t>
            </a:r>
          </a:p>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lumMod val="65000"/>
                </a:srgbClr>
              </a:solidFill>
              <a:effectLst/>
              <a:uLnTx/>
              <a:uFillTx/>
              <a:latin typeface="Verdana"/>
              <a:ea typeface="+mn-ea"/>
              <a:cs typeface="+mn-cs"/>
            </a:endParaRPr>
          </a:p>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Verdana"/>
                <a:ea typeface="+mn-ea"/>
                <a:cs typeface="+mn-cs"/>
              </a:rPr>
              <a:t>Pathways to Postsecondary Success: How EAB Can Bring Together </a:t>
            </a:r>
          </a:p>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Verdana"/>
                <a:ea typeface="+mn-ea"/>
                <a:cs typeface="+mn-cs"/>
              </a:rPr>
              <a:t>K-12 and Higher Ed</a:t>
            </a:r>
          </a:p>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lumMod val="65000"/>
                </a:srgbClr>
              </a:solidFill>
              <a:effectLst/>
              <a:uLnTx/>
              <a:uFillTx/>
              <a:latin typeface="Verdana"/>
              <a:ea typeface="+mn-ea"/>
              <a:cs typeface="+mn-cs"/>
            </a:endParaRPr>
          </a:p>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Verdana"/>
                <a:ea typeface="+mn-ea"/>
                <a:cs typeface="+mn-cs"/>
              </a:rPr>
              <a:t>Wrap-Up and Adjournment </a:t>
            </a:r>
          </a:p>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lumMod val="65000"/>
                </a:srgbClr>
              </a:solidFill>
              <a:effectLst/>
              <a:uLnTx/>
              <a:uFillTx/>
              <a:latin typeface="Verdana"/>
              <a:ea typeface="+mn-ea"/>
              <a:cs typeface="+mn-cs"/>
            </a:endParaRPr>
          </a:p>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Verdana"/>
                <a:ea typeface="+mn-ea"/>
                <a:cs typeface="+mn-cs"/>
              </a:rPr>
              <a:t>Dinner at Teddy &amp; the Bully Bar </a:t>
            </a:r>
            <a:endParaRPr kumimoji="0" lang="en-US" sz="1100" b="0" i="1" u="none" strike="noStrike" kern="1200" cap="none" spc="0" normalizeH="0" baseline="0" noProof="0" dirty="0">
              <a:ln>
                <a:noFill/>
              </a:ln>
              <a:solidFill>
                <a:srgbClr val="FFFFFF">
                  <a:lumMod val="65000"/>
                </a:srgbClr>
              </a:solidFill>
              <a:effectLst/>
              <a:uLnTx/>
              <a:uFillTx/>
              <a:latin typeface="Verdana"/>
              <a:ea typeface="+mn-ea"/>
              <a:cs typeface="+mn-cs"/>
            </a:endParaRPr>
          </a:p>
        </p:txBody>
      </p:sp>
      <p:cxnSp>
        <p:nvCxnSpPr>
          <p:cNvPr id="74" name="Straight Connector 73">
            <a:extLst>
              <a:ext uri="{FF2B5EF4-FFF2-40B4-BE49-F238E27FC236}">
                <a16:creationId xmlns:a16="http://schemas.microsoft.com/office/drawing/2014/main" id="{1CD6203D-9AF6-495F-9A60-8D40D2EFB5FB}"/>
              </a:ext>
            </a:extLst>
          </p:cNvPr>
          <p:cNvCxnSpPr>
            <a:cxnSpLocks/>
          </p:cNvCxnSpPr>
          <p:nvPr/>
        </p:nvCxnSpPr>
        <p:spPr bwMode="gray">
          <a:xfrm flipV="1">
            <a:off x="905503" y="909723"/>
            <a:ext cx="0" cy="1670378"/>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FF6BD69-9860-4039-8EE0-5520C111BAA9}"/>
              </a:ext>
            </a:extLst>
          </p:cNvPr>
          <p:cNvSpPr txBox="1"/>
          <p:nvPr/>
        </p:nvSpPr>
        <p:spPr bwMode="gray">
          <a:xfrm>
            <a:off x="177658" y="854370"/>
            <a:ext cx="580818" cy="184666"/>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ED8B00">
                    <a:lumMod val="50000"/>
                  </a:srgbClr>
                </a:solidFill>
                <a:effectLst/>
                <a:uLnTx/>
                <a:uFillTx/>
                <a:latin typeface="Verdana"/>
                <a:ea typeface="+mn-ea"/>
                <a:cs typeface="+mn-cs"/>
              </a:rPr>
              <a:t>Day 1</a:t>
            </a:r>
          </a:p>
        </p:txBody>
      </p:sp>
      <p:sp>
        <p:nvSpPr>
          <p:cNvPr id="24" name="TextBox 23">
            <a:extLst>
              <a:ext uri="{FF2B5EF4-FFF2-40B4-BE49-F238E27FC236}">
                <a16:creationId xmlns:a16="http://schemas.microsoft.com/office/drawing/2014/main" id="{C62B2B9F-31D3-428A-BE77-D2AC7FD69A7B}"/>
              </a:ext>
            </a:extLst>
          </p:cNvPr>
          <p:cNvSpPr txBox="1"/>
          <p:nvPr/>
        </p:nvSpPr>
        <p:spPr bwMode="gray">
          <a:xfrm>
            <a:off x="177658" y="2065293"/>
            <a:ext cx="993031"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Verdana"/>
                <a:ea typeface="+mn-ea"/>
                <a:cs typeface="+mn-cs"/>
              </a:rPr>
              <a:t>5:30pm</a:t>
            </a:r>
          </a:p>
        </p:txBody>
      </p:sp>
      <p:sp>
        <p:nvSpPr>
          <p:cNvPr id="23" name="TextBox 22">
            <a:extLst>
              <a:ext uri="{FF2B5EF4-FFF2-40B4-BE49-F238E27FC236}">
                <a16:creationId xmlns:a16="http://schemas.microsoft.com/office/drawing/2014/main" id="{F2AC29EE-61FE-D546-3F8D-B046790FF7B3}"/>
              </a:ext>
            </a:extLst>
          </p:cNvPr>
          <p:cNvSpPr txBox="1"/>
          <p:nvPr/>
        </p:nvSpPr>
        <p:spPr bwMode="gray">
          <a:xfrm>
            <a:off x="177658" y="2796453"/>
            <a:ext cx="580818" cy="184666"/>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ED8B00"/>
                </a:solidFill>
                <a:effectLst/>
                <a:uLnTx/>
                <a:uFillTx/>
                <a:latin typeface="Verdana"/>
                <a:ea typeface="+mn-ea"/>
                <a:cs typeface="+mn-cs"/>
              </a:rPr>
              <a:t>Day 2</a:t>
            </a:r>
          </a:p>
        </p:txBody>
      </p:sp>
      <p:cxnSp>
        <p:nvCxnSpPr>
          <p:cNvPr id="28" name="Straight Connector 27">
            <a:extLst>
              <a:ext uri="{FF2B5EF4-FFF2-40B4-BE49-F238E27FC236}">
                <a16:creationId xmlns:a16="http://schemas.microsoft.com/office/drawing/2014/main" id="{20DC6A76-5579-FEE2-2759-87279A96C3BD}"/>
              </a:ext>
            </a:extLst>
          </p:cNvPr>
          <p:cNvCxnSpPr>
            <a:cxnSpLocks/>
          </p:cNvCxnSpPr>
          <p:nvPr/>
        </p:nvCxnSpPr>
        <p:spPr bwMode="gray">
          <a:xfrm flipV="1">
            <a:off x="905503" y="2796453"/>
            <a:ext cx="0" cy="1733182"/>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296A18D-BD15-EDFB-EFCC-D1810F650686}"/>
              </a:ext>
            </a:extLst>
          </p:cNvPr>
          <p:cNvSpPr txBox="1"/>
          <p:nvPr/>
        </p:nvSpPr>
        <p:spPr bwMode="gray">
          <a:xfrm>
            <a:off x="177658" y="2344890"/>
            <a:ext cx="993031"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Verdana"/>
                <a:ea typeface="+mn-ea"/>
                <a:cs typeface="+mn-cs"/>
              </a:rPr>
              <a:t>6:30pm</a:t>
            </a:r>
          </a:p>
        </p:txBody>
      </p:sp>
      <p:sp>
        <p:nvSpPr>
          <p:cNvPr id="30" name="TextBox 29">
            <a:extLst>
              <a:ext uri="{FF2B5EF4-FFF2-40B4-BE49-F238E27FC236}">
                <a16:creationId xmlns:a16="http://schemas.microsoft.com/office/drawing/2014/main" id="{AB0C6DC3-213E-88F4-A761-B274CBBFBD59}"/>
              </a:ext>
            </a:extLst>
          </p:cNvPr>
          <p:cNvSpPr txBox="1"/>
          <p:nvPr/>
        </p:nvSpPr>
        <p:spPr bwMode="gray">
          <a:xfrm>
            <a:off x="177658" y="1356364"/>
            <a:ext cx="993031"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Verdana"/>
                <a:ea typeface="+mn-ea"/>
                <a:cs typeface="+mn-cs"/>
              </a:rPr>
              <a:t>1:30pm</a:t>
            </a:r>
          </a:p>
        </p:txBody>
      </p:sp>
      <p:sp>
        <p:nvSpPr>
          <p:cNvPr id="33" name="TextBox 32">
            <a:extLst>
              <a:ext uri="{FF2B5EF4-FFF2-40B4-BE49-F238E27FC236}">
                <a16:creationId xmlns:a16="http://schemas.microsoft.com/office/drawing/2014/main" id="{D0096941-C786-DA60-C288-AB3DB410B383}"/>
              </a:ext>
            </a:extLst>
          </p:cNvPr>
          <p:cNvSpPr txBox="1"/>
          <p:nvPr/>
        </p:nvSpPr>
        <p:spPr bwMode="gray">
          <a:xfrm>
            <a:off x="177658" y="1075238"/>
            <a:ext cx="993031"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Verdana"/>
                <a:ea typeface="+mn-ea"/>
                <a:cs typeface="+mn-cs"/>
              </a:rPr>
              <a:t>1:00pm</a:t>
            </a:r>
          </a:p>
        </p:txBody>
      </p:sp>
      <p:sp>
        <p:nvSpPr>
          <p:cNvPr id="34" name="TextBox 33">
            <a:extLst>
              <a:ext uri="{FF2B5EF4-FFF2-40B4-BE49-F238E27FC236}">
                <a16:creationId xmlns:a16="http://schemas.microsoft.com/office/drawing/2014/main" id="{0A02F7A9-1905-AA1E-2F9B-31D9817B0016}"/>
              </a:ext>
            </a:extLst>
          </p:cNvPr>
          <p:cNvSpPr txBox="1"/>
          <p:nvPr/>
        </p:nvSpPr>
        <p:spPr bwMode="gray">
          <a:xfrm>
            <a:off x="177658" y="4302393"/>
            <a:ext cx="993031"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Verdana"/>
                <a:ea typeface="+mn-ea"/>
                <a:cs typeface="+mn-cs"/>
              </a:rPr>
              <a:t>12:00pm</a:t>
            </a:r>
            <a:endParaRPr kumimoji="0" lang="en-US" sz="1100" b="0" i="0" u="none" strike="noStrike" kern="1200" cap="none" spc="0" normalizeH="0" baseline="0" noProof="0" dirty="0">
              <a:ln>
                <a:noFill/>
              </a:ln>
              <a:solidFill>
                <a:srgbClr val="00B1B0"/>
              </a:solidFill>
              <a:effectLst/>
              <a:uLnTx/>
              <a:uFillTx/>
              <a:latin typeface="Verdana"/>
              <a:ea typeface="+mn-ea"/>
              <a:cs typeface="+mn-cs"/>
            </a:endParaRPr>
          </a:p>
        </p:txBody>
      </p:sp>
      <p:sp>
        <p:nvSpPr>
          <p:cNvPr id="36" name="TextBox 35">
            <a:extLst>
              <a:ext uri="{FF2B5EF4-FFF2-40B4-BE49-F238E27FC236}">
                <a16:creationId xmlns:a16="http://schemas.microsoft.com/office/drawing/2014/main" id="{AF061A62-1FCB-71A8-17E7-0857F2832801}"/>
              </a:ext>
            </a:extLst>
          </p:cNvPr>
          <p:cNvSpPr txBox="1"/>
          <p:nvPr/>
        </p:nvSpPr>
        <p:spPr bwMode="gray">
          <a:xfrm>
            <a:off x="177658" y="3320244"/>
            <a:ext cx="993031"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Verdana"/>
                <a:ea typeface="+mn-ea"/>
                <a:cs typeface="+mn-cs"/>
              </a:rPr>
              <a:t>8:30am</a:t>
            </a:r>
            <a:endParaRPr kumimoji="0" lang="en-US" sz="1100" b="0" i="0" u="none" strike="noStrike" kern="1200" cap="none" spc="0" normalizeH="0" baseline="0" noProof="0" dirty="0">
              <a:ln>
                <a:noFill/>
              </a:ln>
              <a:solidFill>
                <a:srgbClr val="00B1B0"/>
              </a:solidFill>
              <a:effectLst/>
              <a:uLnTx/>
              <a:uFillTx/>
              <a:latin typeface="Verdana"/>
              <a:ea typeface="+mn-ea"/>
              <a:cs typeface="+mn-cs"/>
            </a:endParaRPr>
          </a:p>
        </p:txBody>
      </p:sp>
      <p:sp>
        <p:nvSpPr>
          <p:cNvPr id="37" name="TextBox 36">
            <a:extLst>
              <a:ext uri="{FF2B5EF4-FFF2-40B4-BE49-F238E27FC236}">
                <a16:creationId xmlns:a16="http://schemas.microsoft.com/office/drawing/2014/main" id="{4A827036-C238-8B12-F927-49830441AB3C}"/>
              </a:ext>
            </a:extLst>
          </p:cNvPr>
          <p:cNvSpPr txBox="1"/>
          <p:nvPr/>
        </p:nvSpPr>
        <p:spPr bwMode="gray">
          <a:xfrm>
            <a:off x="177658" y="4029982"/>
            <a:ext cx="993031"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Verdana"/>
                <a:ea typeface="+mn-ea"/>
                <a:cs typeface="+mn-cs"/>
              </a:rPr>
              <a:t>10:15am</a:t>
            </a:r>
            <a:endParaRPr kumimoji="0" lang="en-US" sz="1100" b="0" i="0" u="none" strike="noStrike" kern="1200" cap="none" spc="0" normalizeH="0" baseline="0" noProof="0" dirty="0">
              <a:ln>
                <a:noFill/>
              </a:ln>
              <a:solidFill>
                <a:srgbClr val="00B1B0"/>
              </a:solidFill>
              <a:effectLst/>
              <a:uLnTx/>
              <a:uFillTx/>
              <a:latin typeface="Verdana"/>
              <a:ea typeface="+mn-ea"/>
              <a:cs typeface="+mn-cs"/>
            </a:endParaRPr>
          </a:p>
        </p:txBody>
      </p:sp>
      <p:sp>
        <p:nvSpPr>
          <p:cNvPr id="25" name="TextBox 24">
            <a:extLst>
              <a:ext uri="{FF2B5EF4-FFF2-40B4-BE49-F238E27FC236}">
                <a16:creationId xmlns:a16="http://schemas.microsoft.com/office/drawing/2014/main" id="{C7F476C0-6A11-EF42-7503-117DE2D6E689}"/>
              </a:ext>
            </a:extLst>
          </p:cNvPr>
          <p:cNvSpPr txBox="1"/>
          <p:nvPr/>
        </p:nvSpPr>
        <p:spPr bwMode="gray">
          <a:xfrm>
            <a:off x="177658" y="3598713"/>
            <a:ext cx="993031"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Verdana"/>
                <a:ea typeface="+mn-ea"/>
                <a:cs typeface="+mn-cs"/>
              </a:rPr>
              <a:t>9:00am</a:t>
            </a:r>
            <a:endParaRPr kumimoji="0" lang="en-US" sz="1100" b="0" i="0" u="none" strike="noStrike" kern="1200" cap="none" spc="0" normalizeH="0" baseline="0" noProof="0" dirty="0">
              <a:ln>
                <a:noFill/>
              </a:ln>
              <a:solidFill>
                <a:srgbClr val="00B1B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8FFB911A-5072-AF04-0CA8-8AB9C47CC2DD}"/>
              </a:ext>
            </a:extLst>
          </p:cNvPr>
          <p:cNvSpPr txBox="1"/>
          <p:nvPr/>
        </p:nvSpPr>
        <p:spPr bwMode="gray">
          <a:xfrm>
            <a:off x="1038714" y="3040274"/>
            <a:ext cx="5013818" cy="1446550"/>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Verdana"/>
                <a:ea typeface="+mn-ea"/>
                <a:cs typeface="+mn-cs"/>
              </a:rPr>
              <a:t>Continental Breakfast</a:t>
            </a:r>
          </a:p>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Verdana"/>
                <a:ea typeface="+mn-ea"/>
                <a:cs typeface="+mn-cs"/>
              </a:rPr>
              <a:t>Bringing Lessons Learned Back to Your District </a:t>
            </a:r>
          </a:p>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Verdana"/>
                <a:ea typeface="+mn-ea"/>
                <a:cs typeface="+mn-cs"/>
              </a:rPr>
              <a:t>Data and Donuts: Elevating Crucial Conversations from Surprising Insights</a:t>
            </a:r>
          </a:p>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Verdana"/>
                <a:ea typeface="+mn-ea"/>
                <a:cs typeface="+mn-cs"/>
              </a:rPr>
              <a:t>Supporting Successful and Sustainable School Leadership </a:t>
            </a:r>
          </a:p>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Verdana"/>
                <a:ea typeface="+mn-ea"/>
                <a:cs typeface="+mn-cs"/>
              </a:rPr>
              <a:t>Next Steps and Goodbyes</a:t>
            </a:r>
            <a:endParaRPr kumimoji="0" lang="en-US" sz="1100" b="0" i="1" u="none" strike="noStrike" kern="1200" cap="none" spc="0" normalizeH="0" baseline="0" noProof="0" dirty="0">
              <a:ln>
                <a:noFill/>
              </a:ln>
              <a:solidFill>
                <a:srgbClr val="FFFFFF"/>
              </a:solidFill>
              <a:effectLst/>
              <a:uLnTx/>
              <a:uFillTx/>
              <a:latin typeface="Verdana"/>
              <a:ea typeface="+mn-ea"/>
              <a:cs typeface="+mn-cs"/>
            </a:endParaRPr>
          </a:p>
        </p:txBody>
      </p:sp>
      <p:sp>
        <p:nvSpPr>
          <p:cNvPr id="26" name="TextBox 25">
            <a:extLst>
              <a:ext uri="{FF2B5EF4-FFF2-40B4-BE49-F238E27FC236}">
                <a16:creationId xmlns:a16="http://schemas.microsoft.com/office/drawing/2014/main" id="{0183FF74-35C7-F6EF-AC9A-BA3C6FFA0812}"/>
              </a:ext>
            </a:extLst>
          </p:cNvPr>
          <p:cNvSpPr txBox="1"/>
          <p:nvPr/>
        </p:nvSpPr>
        <p:spPr bwMode="gray">
          <a:xfrm>
            <a:off x="177658" y="1627305"/>
            <a:ext cx="993031"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100" b="0" i="0" u="none" strike="noStrike" kern="1200" cap="none" spc="0" normalizeH="0" baseline="0" noProof="0" dirty="0">
                <a:ln>
                  <a:noFill/>
                </a:ln>
                <a:solidFill>
                  <a:srgbClr val="FFFFFF">
                    <a:lumMod val="65000"/>
                  </a:srgbClr>
                </a:solidFill>
                <a:effectLst/>
                <a:uLnTx/>
                <a:uFillTx/>
                <a:latin typeface="Verdana"/>
                <a:ea typeface="+mn-ea"/>
                <a:cs typeface="+mn-cs"/>
              </a:rPr>
              <a:t>4:30pm</a:t>
            </a:r>
          </a:p>
        </p:txBody>
      </p:sp>
      <p:sp>
        <p:nvSpPr>
          <p:cNvPr id="27" name="TextBox 26">
            <a:extLst>
              <a:ext uri="{FF2B5EF4-FFF2-40B4-BE49-F238E27FC236}">
                <a16:creationId xmlns:a16="http://schemas.microsoft.com/office/drawing/2014/main" id="{D72A0443-C757-1FC7-291D-4F8755ACD2CB}"/>
              </a:ext>
            </a:extLst>
          </p:cNvPr>
          <p:cNvSpPr txBox="1"/>
          <p:nvPr/>
        </p:nvSpPr>
        <p:spPr bwMode="gray">
          <a:xfrm>
            <a:off x="177657" y="3025355"/>
            <a:ext cx="993031" cy="16927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Verdana"/>
                <a:ea typeface="+mn-ea"/>
                <a:cs typeface="+mn-cs"/>
              </a:rPr>
              <a:t>8:00am</a:t>
            </a:r>
            <a:endParaRPr kumimoji="0" lang="en-US" sz="1100" b="0" i="0" u="none" strike="noStrike" kern="1200" cap="none" spc="0" normalizeH="0" baseline="0" noProof="0" dirty="0">
              <a:ln>
                <a:noFill/>
              </a:ln>
              <a:solidFill>
                <a:srgbClr val="00B1B0"/>
              </a:solidFill>
              <a:effectLst/>
              <a:uLnTx/>
              <a:uFillTx/>
              <a:latin typeface="Verdana"/>
              <a:ea typeface="+mn-ea"/>
              <a:cs typeface="+mn-cs"/>
            </a:endParaRPr>
          </a:p>
        </p:txBody>
      </p:sp>
    </p:spTree>
    <p:extLst>
      <p:ext uri="{BB962C8B-B14F-4D97-AF65-F5344CB8AC3E}">
        <p14:creationId xmlns:p14="http://schemas.microsoft.com/office/powerpoint/2010/main" val="3977069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C5E440E-2BD7-E143-B1E3-0843046EE4EF}"/>
              </a:ext>
            </a:extLst>
          </p:cNvPr>
          <p:cNvPicPr>
            <a:picLocks noChangeAspect="1"/>
          </p:cNvPicPr>
          <p:nvPr/>
        </p:nvPicPr>
        <p:blipFill>
          <a:blip r:embed="rId2"/>
          <a:stretch>
            <a:fillRect/>
          </a:stretch>
        </p:blipFill>
        <p:spPr>
          <a:xfrm>
            <a:off x="0" y="965631"/>
            <a:ext cx="3196091" cy="3801176"/>
          </a:xfrm>
          <a:prstGeom prst="rect">
            <a:avLst/>
          </a:prstGeom>
        </p:spPr>
      </p:pic>
      <p:sp>
        <p:nvSpPr>
          <p:cNvPr id="2" name="Text Placeholder 1">
            <a:extLst>
              <a:ext uri="{FF2B5EF4-FFF2-40B4-BE49-F238E27FC236}">
                <a16:creationId xmlns:a16="http://schemas.microsoft.com/office/drawing/2014/main" id="{036D2059-2266-1960-5ACD-87A78837B6F2}"/>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2BE670E6-3E05-2793-7FA9-F3CAFFD086B9}"/>
              </a:ext>
            </a:extLst>
          </p:cNvPr>
          <p:cNvSpPr>
            <a:spLocks noGrp="1"/>
          </p:cNvSpPr>
          <p:nvPr>
            <p:ph type="title"/>
          </p:nvPr>
        </p:nvSpPr>
        <p:spPr/>
        <p:txBody>
          <a:bodyPr/>
          <a:lstStyle/>
          <a:p>
            <a:r>
              <a:rPr lang="en-US" dirty="0"/>
              <a:t>Join Us This Evening </a:t>
            </a:r>
          </a:p>
        </p:txBody>
      </p:sp>
      <p:sp>
        <p:nvSpPr>
          <p:cNvPr id="4" name="Text Placeholder 3">
            <a:extLst>
              <a:ext uri="{FF2B5EF4-FFF2-40B4-BE49-F238E27FC236}">
                <a16:creationId xmlns:a16="http://schemas.microsoft.com/office/drawing/2014/main" id="{10773470-95A4-975D-95F5-41E70495779D}"/>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B0E7666B-FAD3-887C-189C-6578B010FEEE}"/>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96D5FAC4-25F5-1EE9-3D5F-3A7D8A981D64}"/>
              </a:ext>
            </a:extLst>
          </p:cNvPr>
          <p:cNvSpPr>
            <a:spLocks noGrp="1"/>
          </p:cNvSpPr>
          <p:nvPr>
            <p:ph type="body" sz="quarter" idx="18"/>
          </p:nvPr>
        </p:nvSpPr>
        <p:spPr/>
        <p:txBody>
          <a:bodyPr/>
          <a:lstStyle/>
          <a:p>
            <a:endParaRPr lang="en-US"/>
          </a:p>
        </p:txBody>
      </p:sp>
      <p:sp>
        <p:nvSpPr>
          <p:cNvPr id="9" name="TextBox 8">
            <a:extLst>
              <a:ext uri="{FF2B5EF4-FFF2-40B4-BE49-F238E27FC236}">
                <a16:creationId xmlns:a16="http://schemas.microsoft.com/office/drawing/2014/main" id="{A9A8DF1A-0549-D620-9D13-7AF66B072F4B}"/>
              </a:ext>
            </a:extLst>
          </p:cNvPr>
          <p:cNvSpPr txBox="1"/>
          <p:nvPr/>
        </p:nvSpPr>
        <p:spPr bwMode="gray">
          <a:xfrm>
            <a:off x="3397967" y="1135531"/>
            <a:ext cx="2879164" cy="3524042"/>
          </a:xfrm>
          <a:prstGeom prst="rect">
            <a:avLst/>
          </a:prstGeom>
          <a:noFill/>
        </p:spPr>
        <p:txBody>
          <a:bodyPr wrap="square" lIns="0" tIns="0" rIns="0" bIns="0" rtlCol="0">
            <a:spAutoFit/>
          </a:bodyPr>
          <a:lstStyle/>
          <a:p>
            <a:pPr>
              <a:spcBef>
                <a:spcPts val="500"/>
              </a:spcBef>
            </a:pPr>
            <a:r>
              <a:rPr lang="en-US" sz="1200" dirty="0"/>
              <a:t>We’ll meet at 6:30pm at </a:t>
            </a:r>
            <a:r>
              <a:rPr lang="en-US" sz="1200" b="1" dirty="0"/>
              <a:t>Teddy &amp; the Bully Bar </a:t>
            </a:r>
            <a:r>
              <a:rPr lang="en-US" sz="1200" dirty="0"/>
              <a:t>for a reception followed by dinner. </a:t>
            </a:r>
          </a:p>
          <a:p>
            <a:pPr>
              <a:spcBef>
                <a:spcPts val="500"/>
              </a:spcBef>
            </a:pPr>
            <a:endParaRPr lang="en-US" sz="1200" dirty="0"/>
          </a:p>
          <a:p>
            <a:pPr>
              <a:spcBef>
                <a:spcPts val="500"/>
              </a:spcBef>
            </a:pPr>
            <a:r>
              <a:rPr lang="en-US" sz="1200" dirty="0"/>
              <a:t>The restaurant is a 15 min walk from the office or 8 min walk from the Marriot Georgetown via M St to </a:t>
            </a:r>
            <a:br>
              <a:rPr lang="en-US" sz="1200" dirty="0"/>
            </a:br>
            <a:r>
              <a:rPr lang="en-US" sz="1200" dirty="0"/>
              <a:t>1200 19</a:t>
            </a:r>
            <a:r>
              <a:rPr lang="en-US" sz="1200" baseline="30000" dirty="0"/>
              <a:t>th</a:t>
            </a:r>
            <a:r>
              <a:rPr lang="en-US" sz="1200" dirty="0"/>
              <a:t> St NW.</a:t>
            </a:r>
          </a:p>
          <a:p>
            <a:pPr>
              <a:spcBef>
                <a:spcPts val="500"/>
              </a:spcBef>
            </a:pPr>
            <a:endParaRPr lang="en-US" sz="1200" dirty="0"/>
          </a:p>
          <a:p>
            <a:pPr>
              <a:spcBef>
                <a:spcPts val="500"/>
              </a:spcBef>
            </a:pPr>
            <a:r>
              <a:rPr lang="en-US" sz="1200" dirty="0"/>
              <a:t>We’ll have a group leave from the lobby of the hotel at 6:15 if you’d like to walk together.</a:t>
            </a:r>
          </a:p>
          <a:p>
            <a:pPr>
              <a:spcBef>
                <a:spcPts val="500"/>
              </a:spcBef>
            </a:pPr>
            <a:endParaRPr lang="en-US" sz="1200" dirty="0"/>
          </a:p>
          <a:p>
            <a:pPr>
              <a:spcBef>
                <a:spcPts val="500"/>
              </a:spcBef>
            </a:pPr>
            <a:r>
              <a:rPr lang="en-US" sz="1200" dirty="0"/>
              <a:t>If your plans have changed and you’d like to join us, please just stop by the registration desk to let us know. We’d love to have you!</a:t>
            </a:r>
          </a:p>
        </p:txBody>
      </p:sp>
    </p:spTree>
    <p:extLst>
      <p:ext uri="{BB962C8B-B14F-4D97-AF65-F5344CB8AC3E}">
        <p14:creationId xmlns:p14="http://schemas.microsoft.com/office/powerpoint/2010/main" val="2238938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16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08490D-C7BE-4F52-8637-702F60B97EF6}"/>
              </a:ext>
            </a:extLst>
          </p:cNvPr>
          <p:cNvSpPr>
            <a:spLocks noGrp="1"/>
          </p:cNvSpPr>
          <p:nvPr>
            <p:ph type="title"/>
          </p:nvPr>
        </p:nvSpPr>
        <p:spPr>
          <a:xfrm>
            <a:off x="279056" y="309824"/>
            <a:ext cx="3902242" cy="256480"/>
          </a:xfrm>
        </p:spPr>
        <p:txBody>
          <a:bodyPr/>
          <a:lstStyle/>
          <a:p>
            <a:r>
              <a:rPr lang="en-US" dirty="0"/>
              <a:t>Good News. We’re Here to Help.</a:t>
            </a:r>
          </a:p>
        </p:txBody>
      </p:sp>
      <p:sp>
        <p:nvSpPr>
          <p:cNvPr id="13" name="Text Placeholder 12">
            <a:extLst>
              <a:ext uri="{FF2B5EF4-FFF2-40B4-BE49-F238E27FC236}">
                <a16:creationId xmlns:a16="http://schemas.microsoft.com/office/drawing/2014/main" id="{3C65748A-3E81-495E-95C4-85A79941E7BB}"/>
              </a:ext>
            </a:extLst>
          </p:cNvPr>
          <p:cNvSpPr>
            <a:spLocks noGrp="1"/>
          </p:cNvSpPr>
          <p:nvPr>
            <p:ph type="body" sz="quarter" idx="19"/>
          </p:nvPr>
        </p:nvSpPr>
        <p:spPr/>
        <p:txBody>
          <a:bodyPr/>
          <a:lstStyle/>
          <a:p>
            <a:endParaRPr lang="en-US"/>
          </a:p>
        </p:txBody>
      </p:sp>
      <p:sp>
        <p:nvSpPr>
          <p:cNvPr id="11" name="Text Placeholder 10">
            <a:extLst>
              <a:ext uri="{FF2B5EF4-FFF2-40B4-BE49-F238E27FC236}">
                <a16:creationId xmlns:a16="http://schemas.microsoft.com/office/drawing/2014/main" id="{B2D50976-AD10-45A9-8B0A-3D8BB7E6AE5B}"/>
              </a:ext>
            </a:extLst>
          </p:cNvPr>
          <p:cNvSpPr>
            <a:spLocks noGrp="1"/>
          </p:cNvSpPr>
          <p:nvPr>
            <p:ph type="body" sz="quarter" idx="18"/>
          </p:nvPr>
        </p:nvSpPr>
        <p:spPr/>
        <p:txBody>
          <a:bodyPr/>
          <a:lstStyle/>
          <a:p>
            <a:endParaRPr lang="en-US"/>
          </a:p>
        </p:txBody>
      </p:sp>
      <p:cxnSp>
        <p:nvCxnSpPr>
          <p:cNvPr id="46" name="Straight Connector 45">
            <a:extLst>
              <a:ext uri="{FF2B5EF4-FFF2-40B4-BE49-F238E27FC236}">
                <a16:creationId xmlns:a16="http://schemas.microsoft.com/office/drawing/2014/main" id="{F1E691C5-BDD2-47D3-846E-C0811CBD9AE8}"/>
              </a:ext>
            </a:extLst>
          </p:cNvPr>
          <p:cNvCxnSpPr/>
          <p:nvPr/>
        </p:nvCxnSpPr>
        <p:spPr bwMode="gray">
          <a:xfrm>
            <a:off x="1" y="831066"/>
            <a:ext cx="6400799" cy="0"/>
          </a:xfrm>
          <a:prstGeom prst="line">
            <a:avLst/>
          </a:prstGeom>
          <a:ln w="762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BC50E7A-D709-4F47-B09C-BFFB0B181E4D}"/>
              </a:ext>
            </a:extLst>
          </p:cNvPr>
          <p:cNvGrpSpPr/>
          <p:nvPr/>
        </p:nvGrpSpPr>
        <p:grpSpPr>
          <a:xfrm>
            <a:off x="1171791" y="1482309"/>
            <a:ext cx="4790357" cy="580781"/>
            <a:chOff x="1451839" y="2917731"/>
            <a:chExt cx="4043236" cy="580781"/>
          </a:xfrm>
        </p:grpSpPr>
        <p:sp>
          <p:nvSpPr>
            <p:cNvPr id="22" name="TextBox 21">
              <a:extLst>
                <a:ext uri="{FF2B5EF4-FFF2-40B4-BE49-F238E27FC236}">
                  <a16:creationId xmlns:a16="http://schemas.microsoft.com/office/drawing/2014/main" id="{271E4625-067B-4A72-868A-DDBD307447FA}"/>
                </a:ext>
              </a:extLst>
            </p:cNvPr>
            <p:cNvSpPr txBox="1"/>
            <p:nvPr/>
          </p:nvSpPr>
          <p:spPr bwMode="gray">
            <a:xfrm>
              <a:off x="1541523" y="3023455"/>
              <a:ext cx="3953552" cy="338554"/>
            </a:xfrm>
            <a:prstGeom prst="rect">
              <a:avLst/>
            </a:prstGeom>
            <a:noFill/>
          </p:spPr>
          <p:txBody>
            <a:bodyPr wrap="square" lIns="0" tIns="0" rIns="0" bIns="0" rtlCol="0">
              <a:spAutoFit/>
            </a:bodyPr>
            <a:lstStyle/>
            <a:p>
              <a:pPr>
                <a:spcBef>
                  <a:spcPts val="500"/>
                </a:spcBef>
              </a:pPr>
              <a:r>
                <a:rPr lang="en-US" sz="1100" dirty="0">
                  <a:solidFill>
                    <a:schemeClr val="bg1"/>
                  </a:solidFill>
                </a:rPr>
                <a:t>Update the group on college access and describe </a:t>
              </a:r>
              <a:r>
                <a:rPr lang="en-US" sz="1100" b="1" dirty="0">
                  <a:solidFill>
                    <a:schemeClr val="accent6"/>
                  </a:solidFill>
                </a:rPr>
                <a:t>why higher education could use your help reaching “non-consumers”</a:t>
              </a:r>
            </a:p>
          </p:txBody>
        </p:sp>
        <p:cxnSp>
          <p:nvCxnSpPr>
            <p:cNvPr id="23" name="Straight Connector 22">
              <a:extLst>
                <a:ext uri="{FF2B5EF4-FFF2-40B4-BE49-F238E27FC236}">
                  <a16:creationId xmlns:a16="http://schemas.microsoft.com/office/drawing/2014/main" id="{50492C66-136A-4C7E-A4ED-8C70919F37CC}"/>
                </a:ext>
              </a:extLst>
            </p:cNvPr>
            <p:cNvCxnSpPr>
              <a:cxnSpLocks/>
            </p:cNvCxnSpPr>
            <p:nvPr/>
          </p:nvCxnSpPr>
          <p:spPr bwMode="gray">
            <a:xfrm flipV="1">
              <a:off x="1451839" y="2917731"/>
              <a:ext cx="1" cy="58078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grpSp>
      <p:pic>
        <p:nvPicPr>
          <p:cNvPr id="26" name="Picture 25" descr="A picture containing icon&#10;&#10;Description automatically generated">
            <a:extLst>
              <a:ext uri="{FF2B5EF4-FFF2-40B4-BE49-F238E27FC236}">
                <a16:creationId xmlns:a16="http://schemas.microsoft.com/office/drawing/2014/main" id="{C3EE1CAE-3742-4F7E-BE3A-81E928A4639C}"/>
              </a:ext>
            </a:extLst>
          </p:cNvPr>
          <p:cNvPicPr>
            <a:picLocks noChangeAspect="1"/>
          </p:cNvPicPr>
          <p:nvPr/>
        </p:nvPicPr>
        <p:blipFill>
          <a:blip r:embed="rId3">
            <a:lum bright="70000" contrast="-70000"/>
          </a:blip>
          <a:stretch>
            <a:fillRect/>
          </a:stretch>
        </p:blipFill>
        <p:spPr>
          <a:xfrm>
            <a:off x="568902" y="2472439"/>
            <a:ext cx="512559" cy="377585"/>
          </a:xfrm>
          <a:prstGeom prst="rect">
            <a:avLst/>
          </a:prstGeom>
        </p:spPr>
      </p:pic>
      <p:grpSp>
        <p:nvGrpSpPr>
          <p:cNvPr id="16" name="Group 15">
            <a:extLst>
              <a:ext uri="{FF2B5EF4-FFF2-40B4-BE49-F238E27FC236}">
                <a16:creationId xmlns:a16="http://schemas.microsoft.com/office/drawing/2014/main" id="{FA2C3EAF-6380-43B0-A277-EEE0DB19321C}"/>
              </a:ext>
            </a:extLst>
          </p:cNvPr>
          <p:cNvGrpSpPr/>
          <p:nvPr/>
        </p:nvGrpSpPr>
        <p:grpSpPr>
          <a:xfrm>
            <a:off x="1171792" y="2425366"/>
            <a:ext cx="4880688" cy="580781"/>
            <a:chOff x="1451839" y="2151475"/>
            <a:chExt cx="4880688" cy="580781"/>
          </a:xfrm>
        </p:grpSpPr>
        <p:sp>
          <p:nvSpPr>
            <p:cNvPr id="39" name="TextBox 38">
              <a:extLst>
                <a:ext uri="{FF2B5EF4-FFF2-40B4-BE49-F238E27FC236}">
                  <a16:creationId xmlns:a16="http://schemas.microsoft.com/office/drawing/2014/main" id="{4FF6BD69-9860-4039-8EE0-5520C111BAA9}"/>
                </a:ext>
              </a:extLst>
            </p:cNvPr>
            <p:cNvSpPr txBox="1"/>
            <p:nvPr/>
          </p:nvSpPr>
          <p:spPr bwMode="gray">
            <a:xfrm>
              <a:off x="1542170" y="2257199"/>
              <a:ext cx="4790357" cy="338554"/>
            </a:xfrm>
            <a:prstGeom prst="rect">
              <a:avLst/>
            </a:prstGeom>
            <a:noFill/>
          </p:spPr>
          <p:txBody>
            <a:bodyPr wrap="square" lIns="0" tIns="0" rIns="0" bIns="0" rtlCol="0">
              <a:spAutoFit/>
            </a:bodyPr>
            <a:lstStyle/>
            <a:p>
              <a:pPr>
                <a:spcBef>
                  <a:spcPts val="500"/>
                </a:spcBef>
              </a:pPr>
              <a:r>
                <a:rPr lang="en-US" sz="1100" dirty="0">
                  <a:solidFill>
                    <a:schemeClr val="bg1"/>
                  </a:solidFill>
                </a:rPr>
                <a:t>Overview </a:t>
              </a:r>
              <a:r>
                <a:rPr lang="en-US" sz="1100" b="1" dirty="0">
                  <a:solidFill>
                    <a:schemeClr val="accent6"/>
                  </a:solidFill>
                </a:rPr>
                <a:t>current labor market trends </a:t>
              </a:r>
              <a:r>
                <a:rPr lang="en-US" sz="1100" dirty="0">
                  <a:solidFill>
                    <a:schemeClr val="bg1"/>
                  </a:solidFill>
                </a:rPr>
                <a:t>relevant to students pursuing employment after graduation</a:t>
              </a:r>
            </a:p>
          </p:txBody>
        </p:sp>
        <p:cxnSp>
          <p:nvCxnSpPr>
            <p:cNvPr id="62" name="Straight Connector 61">
              <a:extLst>
                <a:ext uri="{FF2B5EF4-FFF2-40B4-BE49-F238E27FC236}">
                  <a16:creationId xmlns:a16="http://schemas.microsoft.com/office/drawing/2014/main" id="{6DADD6B6-6B86-4513-B020-333A368330C4}"/>
                </a:ext>
              </a:extLst>
            </p:cNvPr>
            <p:cNvCxnSpPr>
              <a:cxnSpLocks/>
            </p:cNvCxnSpPr>
            <p:nvPr/>
          </p:nvCxnSpPr>
          <p:spPr bwMode="gray">
            <a:xfrm flipV="1">
              <a:off x="1451839" y="2151475"/>
              <a:ext cx="1" cy="58078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6F117F78-97AC-47AD-923B-7B689D56E5FF}"/>
              </a:ext>
            </a:extLst>
          </p:cNvPr>
          <p:cNvSpPr/>
          <p:nvPr/>
        </p:nvSpPr>
        <p:spPr bwMode="gray">
          <a:xfrm>
            <a:off x="5083923" y="309824"/>
            <a:ext cx="164971" cy="13909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 name="Group 23">
            <a:extLst>
              <a:ext uri="{FF2B5EF4-FFF2-40B4-BE49-F238E27FC236}">
                <a16:creationId xmlns:a16="http://schemas.microsoft.com/office/drawing/2014/main" id="{6CA245E8-6C7E-BFB1-C1D7-82FBB543C6EC}"/>
              </a:ext>
            </a:extLst>
          </p:cNvPr>
          <p:cNvGrpSpPr/>
          <p:nvPr/>
        </p:nvGrpSpPr>
        <p:grpSpPr>
          <a:xfrm>
            <a:off x="629966" y="3471181"/>
            <a:ext cx="5300129" cy="613555"/>
            <a:chOff x="663833" y="3184864"/>
            <a:chExt cx="5300129" cy="613555"/>
          </a:xfrm>
        </p:grpSpPr>
        <p:grpSp>
          <p:nvGrpSpPr>
            <p:cNvPr id="25" name="Group 24">
              <a:extLst>
                <a:ext uri="{FF2B5EF4-FFF2-40B4-BE49-F238E27FC236}">
                  <a16:creationId xmlns:a16="http://schemas.microsoft.com/office/drawing/2014/main" id="{8CECDC08-D37B-DFF6-CC5E-FB4DCF37A940}"/>
                </a:ext>
              </a:extLst>
            </p:cNvPr>
            <p:cNvGrpSpPr/>
            <p:nvPr/>
          </p:nvGrpSpPr>
          <p:grpSpPr>
            <a:xfrm>
              <a:off x="1205658" y="3184864"/>
              <a:ext cx="4758304" cy="613555"/>
              <a:chOff x="1451839" y="3580375"/>
              <a:chExt cx="4758304" cy="613555"/>
            </a:xfrm>
          </p:grpSpPr>
          <p:sp>
            <p:nvSpPr>
              <p:cNvPr id="29" name="TextBox 28">
                <a:extLst>
                  <a:ext uri="{FF2B5EF4-FFF2-40B4-BE49-F238E27FC236}">
                    <a16:creationId xmlns:a16="http://schemas.microsoft.com/office/drawing/2014/main" id="{67E920C1-88A5-E892-8305-D74958002579}"/>
                  </a:ext>
                </a:extLst>
              </p:cNvPr>
              <p:cNvSpPr txBox="1"/>
              <p:nvPr/>
            </p:nvSpPr>
            <p:spPr bwMode="gray">
              <a:xfrm>
                <a:off x="1567913" y="3686099"/>
                <a:ext cx="4642230" cy="507831"/>
              </a:xfrm>
              <a:prstGeom prst="rect">
                <a:avLst/>
              </a:prstGeom>
              <a:noFill/>
            </p:spPr>
            <p:txBody>
              <a:bodyPr wrap="square" lIns="0" tIns="0" rIns="0" bIns="0" rtlCol="0">
                <a:spAutoFit/>
              </a:bodyPr>
              <a:lstStyle/>
              <a:p>
                <a:pPr>
                  <a:spcBef>
                    <a:spcPts val="500"/>
                  </a:spcBef>
                </a:pPr>
                <a:r>
                  <a:rPr lang="en-US" sz="1100" dirty="0">
                    <a:solidFill>
                      <a:schemeClr val="bg1"/>
                    </a:solidFill>
                  </a:rPr>
                  <a:t>Share </a:t>
                </a:r>
                <a:r>
                  <a:rPr lang="en-US" sz="1100" b="1" dirty="0">
                    <a:solidFill>
                      <a:schemeClr val="accent6"/>
                    </a:solidFill>
                  </a:rPr>
                  <a:t>nine resources for district leaders and school counselors </a:t>
                </a:r>
                <a:r>
                  <a:rPr lang="en-US" sz="1100" dirty="0">
                    <a:solidFill>
                      <a:schemeClr val="bg1"/>
                    </a:solidFill>
                  </a:rPr>
                  <a:t>to use now to support Postsecondary student success</a:t>
                </a:r>
              </a:p>
            </p:txBody>
          </p:sp>
          <p:cxnSp>
            <p:nvCxnSpPr>
              <p:cNvPr id="30" name="Straight Connector 29">
                <a:extLst>
                  <a:ext uri="{FF2B5EF4-FFF2-40B4-BE49-F238E27FC236}">
                    <a16:creationId xmlns:a16="http://schemas.microsoft.com/office/drawing/2014/main" id="{600CCA09-1705-749A-4C56-9A37F4680B4A}"/>
                  </a:ext>
                </a:extLst>
              </p:cNvPr>
              <p:cNvCxnSpPr>
                <a:cxnSpLocks/>
              </p:cNvCxnSpPr>
              <p:nvPr/>
            </p:nvCxnSpPr>
            <p:spPr bwMode="gray">
              <a:xfrm flipV="1">
                <a:off x="1451839" y="3580375"/>
                <a:ext cx="1" cy="58078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grpSp>
        <p:pic>
          <p:nvPicPr>
            <p:cNvPr id="27" name="Picture 26" descr="Icon&#10;&#10;Description automatically generated">
              <a:extLst>
                <a:ext uri="{FF2B5EF4-FFF2-40B4-BE49-F238E27FC236}">
                  <a16:creationId xmlns:a16="http://schemas.microsoft.com/office/drawing/2014/main" id="{F442A07D-F78D-0A18-1DF2-E8DED9FD7E18}"/>
                </a:ext>
              </a:extLst>
            </p:cNvPr>
            <p:cNvPicPr>
              <a:picLocks noChangeAspect="1"/>
            </p:cNvPicPr>
            <p:nvPr/>
          </p:nvPicPr>
          <p:blipFill>
            <a:blip r:embed="rId4">
              <a:lum bright="70000" contrast="-70000"/>
            </a:blip>
            <a:stretch>
              <a:fillRect/>
            </a:stretch>
          </p:blipFill>
          <p:spPr>
            <a:xfrm>
              <a:off x="663833" y="3245371"/>
              <a:ext cx="451494" cy="383770"/>
            </a:xfrm>
            <a:prstGeom prst="rect">
              <a:avLst/>
            </a:prstGeom>
          </p:spPr>
        </p:pic>
      </p:grpSp>
      <p:pic>
        <p:nvPicPr>
          <p:cNvPr id="3" name="Picture 2">
            <a:extLst>
              <a:ext uri="{FF2B5EF4-FFF2-40B4-BE49-F238E27FC236}">
                <a16:creationId xmlns:a16="http://schemas.microsoft.com/office/drawing/2014/main" id="{34F95F89-140F-393E-0AC4-46C781CE7DA2}"/>
              </a:ext>
            </a:extLst>
          </p:cNvPr>
          <p:cNvPicPr>
            <a:picLocks noChangeAspect="1"/>
          </p:cNvPicPr>
          <p:nvPr/>
        </p:nvPicPr>
        <p:blipFill>
          <a:blip r:embed="rId5">
            <a:biLevel thresh="50000"/>
          </a:blip>
          <a:stretch>
            <a:fillRect/>
          </a:stretch>
        </p:blipFill>
        <p:spPr>
          <a:xfrm>
            <a:off x="724001" y="1425980"/>
            <a:ext cx="357460" cy="450190"/>
          </a:xfrm>
          <a:prstGeom prst="rect">
            <a:avLst/>
          </a:prstGeom>
        </p:spPr>
      </p:pic>
      <p:sp>
        <p:nvSpPr>
          <p:cNvPr id="20" name="TextBox 19">
            <a:extLst>
              <a:ext uri="{FF2B5EF4-FFF2-40B4-BE49-F238E27FC236}">
                <a16:creationId xmlns:a16="http://schemas.microsoft.com/office/drawing/2014/main" id="{9BDC0357-8FDC-6F54-EA96-90D5F038139A}"/>
              </a:ext>
            </a:extLst>
          </p:cNvPr>
          <p:cNvSpPr txBox="1"/>
          <p:nvPr/>
        </p:nvSpPr>
        <p:spPr bwMode="gray">
          <a:xfrm>
            <a:off x="279056" y="1045807"/>
            <a:ext cx="4684101" cy="169277"/>
          </a:xfrm>
          <a:prstGeom prst="rect">
            <a:avLst/>
          </a:prstGeom>
          <a:noFill/>
        </p:spPr>
        <p:txBody>
          <a:bodyPr wrap="square" lIns="0" tIns="0" rIns="0" bIns="0" rtlCol="0">
            <a:spAutoFit/>
          </a:bodyPr>
          <a:lstStyle/>
          <a:p>
            <a:pPr>
              <a:spcBef>
                <a:spcPts val="500"/>
              </a:spcBef>
            </a:pPr>
            <a:r>
              <a:rPr lang="en-US" sz="1100" i="1" dirty="0">
                <a:solidFill>
                  <a:schemeClr val="bg1"/>
                </a:solidFill>
              </a:rPr>
              <a:t>Objectives for Today’s Session</a:t>
            </a:r>
            <a:endParaRPr lang="en-US" sz="1100" b="1" i="1" dirty="0">
              <a:solidFill>
                <a:schemeClr val="accent6"/>
              </a:solidFill>
            </a:endParaRPr>
          </a:p>
        </p:txBody>
      </p:sp>
    </p:spTree>
    <p:extLst>
      <p:ext uri="{BB962C8B-B14F-4D97-AF65-F5344CB8AC3E}">
        <p14:creationId xmlns:p14="http://schemas.microsoft.com/office/powerpoint/2010/main" val="59506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A3CA8F-47FC-834E-9CCA-1FAEAF1801E4}"/>
              </a:ext>
            </a:extLst>
          </p:cNvPr>
          <p:cNvSpPr/>
          <p:nvPr/>
        </p:nvSpPr>
        <p:spPr bwMode="gray">
          <a:xfrm>
            <a:off x="2743200" y="0"/>
            <a:ext cx="36576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05B91938-8A01-334B-A72A-E0A759BFD2D9}"/>
              </a:ext>
            </a:extLst>
          </p:cNvPr>
          <p:cNvSpPr txBox="1"/>
          <p:nvPr/>
        </p:nvSpPr>
        <p:spPr>
          <a:xfrm>
            <a:off x="3865942" y="1250351"/>
            <a:ext cx="1997163" cy="553998"/>
          </a:xfrm>
          <a:prstGeom prst="rect">
            <a:avLst/>
          </a:prstGeom>
          <a:noFill/>
        </p:spPr>
        <p:txBody>
          <a:bodyPr wrap="square" lIns="0" tIns="0" rIns="0" bIns="0" rtlCol="0">
            <a:spAutoFit/>
          </a:bodyPr>
          <a:lstStyle/>
          <a:p>
            <a:pPr marL="9525" indent="-9525">
              <a:spcBef>
                <a:spcPts val="500"/>
              </a:spcBef>
            </a:pPr>
            <a:r>
              <a:rPr lang="en-US" sz="1200" dirty="0"/>
              <a:t>Non-consumers include 8.3M HS graduates between ages 18-24</a:t>
            </a:r>
          </a:p>
        </p:txBody>
      </p:sp>
      <p:sp>
        <p:nvSpPr>
          <p:cNvPr id="9" name="TextBox 8">
            <a:extLst>
              <a:ext uri="{FF2B5EF4-FFF2-40B4-BE49-F238E27FC236}">
                <a16:creationId xmlns:a16="http://schemas.microsoft.com/office/drawing/2014/main" id="{6E2105B1-324E-D145-908C-0A7AF0872656}"/>
              </a:ext>
            </a:extLst>
          </p:cNvPr>
          <p:cNvSpPr txBox="1"/>
          <p:nvPr/>
        </p:nvSpPr>
        <p:spPr>
          <a:xfrm>
            <a:off x="394334" y="1032617"/>
            <a:ext cx="1067588" cy="1015663"/>
          </a:xfrm>
          <a:prstGeom prst="rect">
            <a:avLst/>
          </a:prstGeom>
          <a:noFill/>
        </p:spPr>
        <p:txBody>
          <a:bodyPr wrap="square" lIns="0" tIns="0" rIns="0" bIns="0" rtlCol="0">
            <a:spAutoFit/>
          </a:bodyPr>
          <a:lstStyle/>
          <a:p>
            <a:pPr>
              <a:spcBef>
                <a:spcPts val="500"/>
              </a:spcBef>
            </a:pPr>
            <a:r>
              <a:rPr lang="en-US" sz="6600" dirty="0">
                <a:solidFill>
                  <a:schemeClr val="accent6"/>
                </a:solidFill>
                <a:latin typeface="+mj-lt"/>
              </a:rPr>
              <a:t>1</a:t>
            </a:r>
          </a:p>
        </p:txBody>
      </p:sp>
      <p:sp>
        <p:nvSpPr>
          <p:cNvPr id="10" name="TextBox 9">
            <a:extLst>
              <a:ext uri="{FF2B5EF4-FFF2-40B4-BE49-F238E27FC236}">
                <a16:creationId xmlns:a16="http://schemas.microsoft.com/office/drawing/2014/main" id="{06B24F4F-8A43-C947-B2EA-69E70DAAD05B}"/>
              </a:ext>
            </a:extLst>
          </p:cNvPr>
          <p:cNvSpPr txBox="1"/>
          <p:nvPr/>
        </p:nvSpPr>
        <p:spPr>
          <a:xfrm>
            <a:off x="394334" y="2070047"/>
            <a:ext cx="2138882" cy="1231106"/>
          </a:xfrm>
          <a:prstGeom prst="rect">
            <a:avLst/>
          </a:prstGeom>
          <a:noFill/>
        </p:spPr>
        <p:txBody>
          <a:bodyPr wrap="square" lIns="0" tIns="0" rIns="0" bIns="0" rtlCol="0">
            <a:spAutoFit/>
          </a:bodyPr>
          <a:lstStyle/>
          <a:p>
            <a:pPr marL="9525" indent="-9525">
              <a:spcBef>
                <a:spcPts val="500"/>
              </a:spcBef>
            </a:pPr>
            <a:r>
              <a:rPr lang="en-US" sz="2000" dirty="0">
                <a:solidFill>
                  <a:schemeClr val="bg1"/>
                </a:solidFill>
              </a:rPr>
              <a:t>Reaching the Population of Higher Ed </a:t>
            </a:r>
            <a:br>
              <a:rPr lang="en-US" sz="2000" dirty="0">
                <a:solidFill>
                  <a:schemeClr val="bg1"/>
                </a:solidFill>
              </a:rPr>
            </a:br>
            <a:r>
              <a:rPr lang="en-US" sz="2000" dirty="0">
                <a:solidFill>
                  <a:schemeClr val="bg1"/>
                </a:solidFill>
              </a:rPr>
              <a:t>Non-Consumers</a:t>
            </a:r>
          </a:p>
        </p:txBody>
      </p:sp>
      <p:sp>
        <p:nvSpPr>
          <p:cNvPr id="3" name="Triangle 2">
            <a:extLst>
              <a:ext uri="{FF2B5EF4-FFF2-40B4-BE49-F238E27FC236}">
                <a16:creationId xmlns:a16="http://schemas.microsoft.com/office/drawing/2014/main" id="{7FB60D4F-DF6F-4145-863F-267200F5F581}"/>
              </a:ext>
            </a:extLst>
          </p:cNvPr>
          <p:cNvSpPr/>
          <p:nvPr/>
        </p:nvSpPr>
        <p:spPr bwMode="gray">
          <a:xfrm rot="5400000">
            <a:off x="3367399" y="1344408"/>
            <a:ext cx="334407" cy="1812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595A12DF-F0F6-494E-AFEE-DD4C43FE8780}"/>
              </a:ext>
            </a:extLst>
          </p:cNvPr>
          <p:cNvSpPr txBox="1"/>
          <p:nvPr/>
        </p:nvSpPr>
        <p:spPr>
          <a:xfrm>
            <a:off x="3865942" y="2193688"/>
            <a:ext cx="2285091" cy="553998"/>
          </a:xfrm>
          <a:prstGeom prst="rect">
            <a:avLst/>
          </a:prstGeom>
          <a:noFill/>
        </p:spPr>
        <p:txBody>
          <a:bodyPr wrap="square" lIns="0" tIns="0" rIns="0" bIns="0" rtlCol="0">
            <a:spAutoFit/>
          </a:bodyPr>
          <a:lstStyle/>
          <a:p>
            <a:pPr marL="9525" indent="-9525">
              <a:spcBef>
                <a:spcPts val="500"/>
              </a:spcBef>
            </a:pPr>
            <a:r>
              <a:rPr lang="en-US" sz="1200" dirty="0"/>
              <a:t>70% of this group has expressed interest in or openness to enrollment</a:t>
            </a:r>
          </a:p>
        </p:txBody>
      </p:sp>
      <p:sp>
        <p:nvSpPr>
          <p:cNvPr id="13" name="Triangle 12">
            <a:extLst>
              <a:ext uri="{FF2B5EF4-FFF2-40B4-BE49-F238E27FC236}">
                <a16:creationId xmlns:a16="http://schemas.microsoft.com/office/drawing/2014/main" id="{3451AFE4-19ED-C047-A0EB-84ED4542EE75}"/>
              </a:ext>
            </a:extLst>
          </p:cNvPr>
          <p:cNvSpPr/>
          <p:nvPr/>
        </p:nvSpPr>
        <p:spPr bwMode="gray">
          <a:xfrm rot="5400000">
            <a:off x="3367399" y="2287745"/>
            <a:ext cx="334407" cy="1812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7A97F429-E69F-0941-9D7F-848FCE6837DC}"/>
              </a:ext>
            </a:extLst>
          </p:cNvPr>
          <p:cNvSpPr txBox="1"/>
          <p:nvPr/>
        </p:nvSpPr>
        <p:spPr>
          <a:xfrm>
            <a:off x="3854367" y="3137025"/>
            <a:ext cx="1701635" cy="553998"/>
          </a:xfrm>
          <a:prstGeom prst="rect">
            <a:avLst/>
          </a:prstGeom>
          <a:noFill/>
        </p:spPr>
        <p:txBody>
          <a:bodyPr wrap="square" lIns="0" tIns="0" rIns="0" bIns="0" rtlCol="0">
            <a:spAutoFit/>
          </a:bodyPr>
          <a:lstStyle/>
          <a:p>
            <a:pPr marL="9525" indent="-9525">
              <a:spcBef>
                <a:spcPts val="500"/>
              </a:spcBef>
            </a:pPr>
            <a:r>
              <a:rPr lang="en-US" sz="1200" dirty="0"/>
              <a:t>Non-consumers are present in every state and district</a:t>
            </a:r>
          </a:p>
        </p:txBody>
      </p:sp>
      <p:sp>
        <p:nvSpPr>
          <p:cNvPr id="22" name="Triangle 21">
            <a:extLst>
              <a:ext uri="{FF2B5EF4-FFF2-40B4-BE49-F238E27FC236}">
                <a16:creationId xmlns:a16="http://schemas.microsoft.com/office/drawing/2014/main" id="{79D867AA-655E-CE4D-BF72-87602D63E3F5}"/>
              </a:ext>
            </a:extLst>
          </p:cNvPr>
          <p:cNvSpPr/>
          <p:nvPr/>
        </p:nvSpPr>
        <p:spPr bwMode="gray">
          <a:xfrm rot="5400000">
            <a:off x="3355824" y="3231082"/>
            <a:ext cx="334407" cy="1812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6553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AE14A-FE0C-44A3-8984-6371215DD162}"/>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41306376-66DE-4BA4-AF0E-CA1D9A617D0F}"/>
              </a:ext>
            </a:extLst>
          </p:cNvPr>
          <p:cNvSpPr>
            <a:spLocks noGrp="1"/>
          </p:cNvSpPr>
          <p:nvPr>
            <p:ph type="title"/>
          </p:nvPr>
        </p:nvSpPr>
        <p:spPr>
          <a:xfrm>
            <a:off x="280194" y="317005"/>
            <a:ext cx="5606256" cy="249299"/>
          </a:xfrm>
        </p:spPr>
        <p:txBody>
          <a:bodyPr/>
          <a:lstStyle/>
          <a:p>
            <a:r>
              <a:rPr lang="en-US" dirty="0"/>
              <a:t>Higher Ed Turning Its Attention to Non-Consumers</a:t>
            </a:r>
          </a:p>
        </p:txBody>
      </p:sp>
      <p:sp>
        <p:nvSpPr>
          <p:cNvPr id="25" name="TextBox 24">
            <a:extLst>
              <a:ext uri="{FF2B5EF4-FFF2-40B4-BE49-F238E27FC236}">
                <a16:creationId xmlns:a16="http://schemas.microsoft.com/office/drawing/2014/main" id="{5F4D7300-4A31-4B73-B170-C989D0682841}"/>
              </a:ext>
            </a:extLst>
          </p:cNvPr>
          <p:cNvSpPr txBox="1"/>
          <p:nvPr/>
        </p:nvSpPr>
        <p:spPr>
          <a:xfrm>
            <a:off x="223992" y="808279"/>
            <a:ext cx="3070422" cy="153888"/>
          </a:xfrm>
          <a:prstGeom prst="rect">
            <a:avLst/>
          </a:prstGeom>
          <a:noFill/>
        </p:spPr>
        <p:txBody>
          <a:bodyPr wrap="square" lIns="0" tIns="0" rIns="0" bIns="0" rtlCol="0">
            <a:spAutoFit/>
          </a:bodyPr>
          <a:lstStyle/>
          <a:p>
            <a:pPr>
              <a:spcBef>
                <a:spcPts val="500"/>
              </a:spcBef>
            </a:pPr>
            <a:r>
              <a:rPr lang="en-US" sz="1000" b="1" dirty="0"/>
              <a:t>Non-Consumer Market Growing Every Year</a:t>
            </a:r>
          </a:p>
        </p:txBody>
      </p:sp>
      <p:grpSp>
        <p:nvGrpSpPr>
          <p:cNvPr id="8" name="Group 7">
            <a:extLst>
              <a:ext uri="{FF2B5EF4-FFF2-40B4-BE49-F238E27FC236}">
                <a16:creationId xmlns:a16="http://schemas.microsoft.com/office/drawing/2014/main" id="{AE756D8D-2268-4F3A-9F45-7A162DA33166}"/>
              </a:ext>
            </a:extLst>
          </p:cNvPr>
          <p:cNvGrpSpPr/>
          <p:nvPr/>
        </p:nvGrpSpPr>
        <p:grpSpPr>
          <a:xfrm>
            <a:off x="154742" y="1020950"/>
            <a:ext cx="3724069" cy="3558999"/>
            <a:chOff x="333463" y="1015596"/>
            <a:chExt cx="3724069" cy="3558999"/>
          </a:xfrm>
        </p:grpSpPr>
        <p:sp>
          <p:nvSpPr>
            <p:cNvPr id="32" name="TextBox 31">
              <a:extLst>
                <a:ext uri="{FF2B5EF4-FFF2-40B4-BE49-F238E27FC236}">
                  <a16:creationId xmlns:a16="http://schemas.microsoft.com/office/drawing/2014/main" id="{C22A6EC4-EC0C-4257-8456-C905D6BECCF4}"/>
                </a:ext>
              </a:extLst>
            </p:cNvPr>
            <p:cNvSpPr txBox="1"/>
            <p:nvPr/>
          </p:nvSpPr>
          <p:spPr>
            <a:xfrm>
              <a:off x="456534" y="1015596"/>
              <a:ext cx="3192856" cy="127695"/>
            </a:xfrm>
            <a:prstGeom prst="rect">
              <a:avLst/>
            </a:prstGeom>
            <a:noFill/>
          </p:spPr>
          <p:txBody>
            <a:bodyPr wrap="square" lIns="0" tIns="0" rIns="0" bIns="0" rtlCol="0">
              <a:spAutoFit/>
            </a:bodyPr>
            <a:lstStyle/>
            <a:p>
              <a:pPr>
                <a:spcBef>
                  <a:spcPts val="500"/>
                </a:spcBef>
              </a:pPr>
              <a:r>
                <a:rPr lang="en-US" sz="900" i="1" dirty="0"/>
                <a:t>Change in K-12 to College Pipeline (2010 to 2020)</a:t>
              </a:r>
            </a:p>
          </p:txBody>
        </p:sp>
        <p:sp>
          <p:nvSpPr>
            <p:cNvPr id="43" name="TextBox 42">
              <a:extLst>
                <a:ext uri="{FF2B5EF4-FFF2-40B4-BE49-F238E27FC236}">
                  <a16:creationId xmlns:a16="http://schemas.microsoft.com/office/drawing/2014/main" id="{269BFCD5-D9A3-4978-9A6E-A80D43C44D7B}"/>
                </a:ext>
              </a:extLst>
            </p:cNvPr>
            <p:cNvSpPr txBox="1"/>
            <p:nvPr/>
          </p:nvSpPr>
          <p:spPr>
            <a:xfrm rot="16200000">
              <a:off x="-399005" y="2328530"/>
              <a:ext cx="1603436" cy="138499"/>
            </a:xfrm>
            <a:prstGeom prst="rect">
              <a:avLst/>
            </a:prstGeom>
            <a:noFill/>
          </p:spPr>
          <p:txBody>
            <a:bodyPr wrap="square" lIns="0" tIns="0" rIns="0" bIns="0" rtlCol="0">
              <a:spAutoFit/>
            </a:bodyPr>
            <a:lstStyle/>
            <a:p>
              <a:pPr>
                <a:spcBef>
                  <a:spcPts val="500"/>
                </a:spcBef>
              </a:pPr>
              <a:r>
                <a:rPr lang="en-US" sz="900" i="1" dirty="0"/>
                <a:t>Change from 2010 </a:t>
              </a:r>
            </a:p>
          </p:txBody>
        </p:sp>
        <p:grpSp>
          <p:nvGrpSpPr>
            <p:cNvPr id="4" name="Group 3">
              <a:extLst>
                <a:ext uri="{FF2B5EF4-FFF2-40B4-BE49-F238E27FC236}">
                  <a16:creationId xmlns:a16="http://schemas.microsoft.com/office/drawing/2014/main" id="{0AF85423-4A5F-40CC-8712-509FD8079A47}"/>
                </a:ext>
              </a:extLst>
            </p:cNvPr>
            <p:cNvGrpSpPr/>
            <p:nvPr/>
          </p:nvGrpSpPr>
          <p:grpSpPr>
            <a:xfrm>
              <a:off x="510351" y="1200150"/>
              <a:ext cx="3547181" cy="3374445"/>
              <a:chOff x="510351" y="1200150"/>
              <a:chExt cx="3695889" cy="3374445"/>
            </a:xfrm>
          </p:grpSpPr>
          <p:sp>
            <p:nvSpPr>
              <p:cNvPr id="53" name="Freeform: Shape 52">
                <a:extLst>
                  <a:ext uri="{FF2B5EF4-FFF2-40B4-BE49-F238E27FC236}">
                    <a16:creationId xmlns:a16="http://schemas.microsoft.com/office/drawing/2014/main" id="{1B50B8A3-4C5A-4E1B-9E8B-57CBFD88C753}"/>
                  </a:ext>
                </a:extLst>
              </p:cNvPr>
              <p:cNvSpPr/>
              <p:nvPr/>
            </p:nvSpPr>
            <p:spPr bwMode="gray">
              <a:xfrm>
                <a:off x="1123951" y="1522735"/>
                <a:ext cx="2784876" cy="2317204"/>
              </a:xfrm>
              <a:custGeom>
                <a:avLst/>
                <a:gdLst>
                  <a:gd name="connsiteX0" fmla="*/ 0 w 3175867"/>
                  <a:gd name="connsiteY0" fmla="*/ 1244476 h 2248086"/>
                  <a:gd name="connsiteX1" fmla="*/ 321155 w 3175867"/>
                  <a:gd name="connsiteY1" fmla="*/ 1039294 h 2248086"/>
                  <a:gd name="connsiteX2" fmla="*/ 646770 w 3175867"/>
                  <a:gd name="connsiteY2" fmla="*/ 762744 h 2248086"/>
                  <a:gd name="connsiteX3" fmla="*/ 990228 w 3175867"/>
                  <a:gd name="connsiteY3" fmla="*/ 669073 h 2248086"/>
                  <a:gd name="connsiteX4" fmla="*/ 1280160 w 3175867"/>
                  <a:gd name="connsiteY4" fmla="*/ 566482 h 2248086"/>
                  <a:gd name="connsiteX5" fmla="*/ 1574552 w 3175867"/>
                  <a:gd name="connsiteY5" fmla="*/ 490654 h 2248086"/>
                  <a:gd name="connsiteX6" fmla="*/ 1891246 w 3175867"/>
                  <a:gd name="connsiteY6" fmla="*/ 432668 h 2248086"/>
                  <a:gd name="connsiteX7" fmla="*/ 2225783 w 3175867"/>
                  <a:gd name="connsiteY7" fmla="*/ 370221 h 2248086"/>
                  <a:gd name="connsiteX8" fmla="*/ 2538017 w 3175867"/>
                  <a:gd name="connsiteY8" fmla="*/ 200722 h 2248086"/>
                  <a:gd name="connsiteX9" fmla="*/ 2863633 w 3175867"/>
                  <a:gd name="connsiteY9" fmla="*/ 196262 h 2248086"/>
                  <a:gd name="connsiteX10" fmla="*/ 3175867 w 3175867"/>
                  <a:gd name="connsiteY10" fmla="*/ 0 h 2248086"/>
                  <a:gd name="connsiteX11" fmla="*/ 3175867 w 3175867"/>
                  <a:gd name="connsiteY11" fmla="*/ 2248086 h 2248086"/>
                  <a:gd name="connsiteX12" fmla="*/ 2863633 w 3175867"/>
                  <a:gd name="connsiteY12" fmla="*/ 2105351 h 2248086"/>
                  <a:gd name="connsiteX13" fmla="*/ 2538017 w 3175867"/>
                  <a:gd name="connsiteY13" fmla="*/ 2056285 h 2248086"/>
                  <a:gd name="connsiteX14" fmla="*/ 2212401 w 3175867"/>
                  <a:gd name="connsiteY14" fmla="*/ 1681604 h 2248086"/>
                  <a:gd name="connsiteX15" fmla="*/ 1918009 w 3175867"/>
                  <a:gd name="connsiteY15" fmla="*/ 1387212 h 2248086"/>
                  <a:gd name="connsiteX16" fmla="*/ 1601315 w 3175867"/>
                  <a:gd name="connsiteY16" fmla="*/ 1503185 h 2248086"/>
                  <a:gd name="connsiteX17" fmla="*/ 1280160 w 3175867"/>
                  <a:gd name="connsiteY17" fmla="*/ 1467501 h 2248086"/>
                  <a:gd name="connsiteX18" fmla="*/ 950083 w 3175867"/>
                  <a:gd name="connsiteY18" fmla="*/ 1324765 h 2248086"/>
                  <a:gd name="connsiteX19" fmla="*/ 646770 w 3175867"/>
                  <a:gd name="connsiteY19" fmla="*/ 1034833 h 2248086"/>
                  <a:gd name="connsiteX20" fmla="*/ 307773 w 3175867"/>
                  <a:gd name="connsiteY20" fmla="*/ 1168648 h 2248086"/>
                  <a:gd name="connsiteX21" fmla="*/ 0 w 3175867"/>
                  <a:gd name="connsiteY21" fmla="*/ 1244476 h 224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867" h="2248086">
                    <a:moveTo>
                      <a:pt x="0" y="1244476"/>
                    </a:moveTo>
                    <a:lnTo>
                      <a:pt x="321155" y="1039294"/>
                    </a:lnTo>
                    <a:lnTo>
                      <a:pt x="646770" y="762744"/>
                    </a:lnTo>
                    <a:lnTo>
                      <a:pt x="990228" y="669073"/>
                    </a:lnTo>
                    <a:lnTo>
                      <a:pt x="1280160" y="566482"/>
                    </a:lnTo>
                    <a:lnTo>
                      <a:pt x="1574552" y="490654"/>
                    </a:lnTo>
                    <a:lnTo>
                      <a:pt x="1891246" y="432668"/>
                    </a:lnTo>
                    <a:lnTo>
                      <a:pt x="2225783" y="370221"/>
                    </a:lnTo>
                    <a:lnTo>
                      <a:pt x="2538017" y="200722"/>
                    </a:lnTo>
                    <a:lnTo>
                      <a:pt x="2863633" y="196262"/>
                    </a:lnTo>
                    <a:lnTo>
                      <a:pt x="3175867" y="0"/>
                    </a:lnTo>
                    <a:lnTo>
                      <a:pt x="3175867" y="2248086"/>
                    </a:lnTo>
                    <a:lnTo>
                      <a:pt x="2863633" y="2105351"/>
                    </a:lnTo>
                    <a:lnTo>
                      <a:pt x="2538017" y="2056285"/>
                    </a:lnTo>
                    <a:lnTo>
                      <a:pt x="2212401" y="1681604"/>
                    </a:lnTo>
                    <a:lnTo>
                      <a:pt x="1918009" y="1387212"/>
                    </a:lnTo>
                    <a:lnTo>
                      <a:pt x="1601315" y="1503185"/>
                    </a:lnTo>
                    <a:lnTo>
                      <a:pt x="1280160" y="1467501"/>
                    </a:lnTo>
                    <a:lnTo>
                      <a:pt x="950083" y="1324765"/>
                    </a:lnTo>
                    <a:lnTo>
                      <a:pt x="646770" y="1034833"/>
                    </a:lnTo>
                    <a:lnTo>
                      <a:pt x="307773" y="1168648"/>
                    </a:lnTo>
                    <a:lnTo>
                      <a:pt x="0" y="1244476"/>
                    </a:lnTo>
                    <a:close/>
                  </a:path>
                </a:pathLst>
              </a:cu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7" name="Chart 16">
                <a:extLst>
                  <a:ext uri="{FF2B5EF4-FFF2-40B4-BE49-F238E27FC236}">
                    <a16:creationId xmlns:a16="http://schemas.microsoft.com/office/drawing/2014/main" id="{E8F3D48E-9EAC-4D6D-B569-D1CA528437FE}"/>
                  </a:ext>
                </a:extLst>
              </p:cNvPr>
              <p:cNvGraphicFramePr/>
              <p:nvPr/>
            </p:nvGraphicFramePr>
            <p:xfrm>
              <a:off x="510351" y="1200150"/>
              <a:ext cx="3695889" cy="3374445"/>
            </p:xfrm>
            <a:graphic>
              <a:graphicData uri="http://schemas.openxmlformats.org/drawingml/2006/chart">
                <c:chart xmlns:c="http://schemas.openxmlformats.org/drawingml/2006/chart" xmlns:r="http://schemas.openxmlformats.org/officeDocument/2006/relationships" r:id="rId3"/>
              </a:graphicData>
            </a:graphic>
          </p:graphicFrame>
        </p:grpSp>
        <p:sp>
          <p:nvSpPr>
            <p:cNvPr id="10" name="TextBox 9">
              <a:extLst>
                <a:ext uri="{FF2B5EF4-FFF2-40B4-BE49-F238E27FC236}">
                  <a16:creationId xmlns:a16="http://schemas.microsoft.com/office/drawing/2014/main" id="{EFD87239-011B-4B9A-A001-181EB77B1CFB}"/>
                </a:ext>
              </a:extLst>
            </p:cNvPr>
            <p:cNvSpPr txBox="1"/>
            <p:nvPr/>
          </p:nvSpPr>
          <p:spPr>
            <a:xfrm>
              <a:off x="2378015" y="1245534"/>
              <a:ext cx="1229986" cy="350220"/>
            </a:xfrm>
            <a:prstGeom prst="rect">
              <a:avLst/>
            </a:prstGeom>
            <a:noFill/>
          </p:spPr>
          <p:txBody>
            <a:bodyPr wrap="square" lIns="0" tIns="0" rIns="0" bIns="0" rtlCol="0">
              <a:spAutoFit/>
            </a:bodyPr>
            <a:lstStyle/>
            <a:p>
              <a:pPr algn="r">
                <a:spcBef>
                  <a:spcPts val="500"/>
                </a:spcBef>
              </a:pPr>
              <a:r>
                <a:rPr lang="en-US" sz="2400" dirty="0">
                  <a:solidFill>
                    <a:schemeClr val="accent6"/>
                  </a:solidFill>
                  <a:latin typeface="+mj-lt"/>
                </a:rPr>
                <a:t>+7.2%</a:t>
              </a:r>
            </a:p>
          </p:txBody>
        </p:sp>
        <p:sp>
          <p:nvSpPr>
            <p:cNvPr id="41" name="TextBox 40">
              <a:extLst>
                <a:ext uri="{FF2B5EF4-FFF2-40B4-BE49-F238E27FC236}">
                  <a16:creationId xmlns:a16="http://schemas.microsoft.com/office/drawing/2014/main" id="{F14AA6E9-826F-4893-8259-C7D34DDD8D42}"/>
                </a:ext>
              </a:extLst>
            </p:cNvPr>
            <p:cNvSpPr txBox="1"/>
            <p:nvPr/>
          </p:nvSpPr>
          <p:spPr>
            <a:xfrm>
              <a:off x="1555750" y="1289312"/>
              <a:ext cx="1074958" cy="276999"/>
            </a:xfrm>
            <a:prstGeom prst="rect">
              <a:avLst/>
            </a:prstGeom>
            <a:noFill/>
          </p:spPr>
          <p:txBody>
            <a:bodyPr wrap="square" lIns="0" tIns="0" rIns="0" bIns="0" rtlCol="0">
              <a:spAutoFit/>
            </a:bodyPr>
            <a:lstStyle/>
            <a:p>
              <a:pPr>
                <a:spcBef>
                  <a:spcPts val="500"/>
                </a:spcBef>
              </a:pPr>
              <a:r>
                <a:rPr lang="en-US" sz="900" dirty="0"/>
                <a:t>Increase in HS Graduation Rate</a:t>
              </a:r>
            </a:p>
          </p:txBody>
        </p:sp>
        <p:sp>
          <p:nvSpPr>
            <p:cNvPr id="30" name="TextBox 29">
              <a:extLst>
                <a:ext uri="{FF2B5EF4-FFF2-40B4-BE49-F238E27FC236}">
                  <a16:creationId xmlns:a16="http://schemas.microsoft.com/office/drawing/2014/main" id="{31A2F390-61F5-4343-92E8-3C9342634E94}"/>
                </a:ext>
              </a:extLst>
            </p:cNvPr>
            <p:cNvSpPr txBox="1"/>
            <p:nvPr/>
          </p:nvSpPr>
          <p:spPr>
            <a:xfrm>
              <a:off x="2378015" y="3834357"/>
              <a:ext cx="1229986" cy="350220"/>
            </a:xfrm>
            <a:prstGeom prst="rect">
              <a:avLst/>
            </a:prstGeom>
            <a:noFill/>
          </p:spPr>
          <p:txBody>
            <a:bodyPr wrap="square" lIns="0" tIns="0" rIns="0" bIns="0" rtlCol="0">
              <a:spAutoFit/>
            </a:bodyPr>
            <a:lstStyle/>
            <a:p>
              <a:pPr algn="r">
                <a:spcBef>
                  <a:spcPts val="500"/>
                </a:spcBef>
              </a:pPr>
              <a:r>
                <a:rPr lang="en-US" sz="2400" dirty="0">
                  <a:solidFill>
                    <a:schemeClr val="accent5"/>
                  </a:solidFill>
                  <a:latin typeface="+mj-lt"/>
                </a:rPr>
                <a:t>-4.6%</a:t>
              </a:r>
            </a:p>
          </p:txBody>
        </p:sp>
        <p:sp>
          <p:nvSpPr>
            <p:cNvPr id="31" name="TextBox 30">
              <a:extLst>
                <a:ext uri="{FF2B5EF4-FFF2-40B4-BE49-F238E27FC236}">
                  <a16:creationId xmlns:a16="http://schemas.microsoft.com/office/drawing/2014/main" id="{6F64C316-8771-429D-8089-E64DCF054961}"/>
                </a:ext>
              </a:extLst>
            </p:cNvPr>
            <p:cNvSpPr txBox="1"/>
            <p:nvPr/>
          </p:nvSpPr>
          <p:spPr>
            <a:xfrm>
              <a:off x="1555750" y="3878135"/>
              <a:ext cx="1138260" cy="276999"/>
            </a:xfrm>
            <a:prstGeom prst="rect">
              <a:avLst/>
            </a:prstGeom>
            <a:noFill/>
          </p:spPr>
          <p:txBody>
            <a:bodyPr wrap="square" lIns="0" tIns="0" rIns="0" bIns="0" rtlCol="0">
              <a:spAutoFit/>
            </a:bodyPr>
            <a:lstStyle/>
            <a:p>
              <a:pPr>
                <a:spcBef>
                  <a:spcPts val="500"/>
                </a:spcBef>
              </a:pPr>
              <a:r>
                <a:rPr lang="en-US" sz="900" dirty="0"/>
                <a:t>Decrease in College Enrollment Rate</a:t>
              </a:r>
            </a:p>
          </p:txBody>
        </p:sp>
      </p:grpSp>
      <p:sp>
        <p:nvSpPr>
          <p:cNvPr id="6" name="Text Placeholder 5">
            <a:extLst>
              <a:ext uri="{FF2B5EF4-FFF2-40B4-BE49-F238E27FC236}">
                <a16:creationId xmlns:a16="http://schemas.microsoft.com/office/drawing/2014/main" id="{F4B768DB-C9FF-4C8D-9083-880C9A1CD8CE}"/>
              </a:ext>
            </a:extLst>
          </p:cNvPr>
          <p:cNvSpPr>
            <a:spLocks noGrp="1"/>
          </p:cNvSpPr>
          <p:nvPr>
            <p:ph type="body" sz="quarter" idx="18"/>
          </p:nvPr>
        </p:nvSpPr>
        <p:spPr>
          <a:xfrm>
            <a:off x="2947990" y="4600545"/>
            <a:ext cx="3452810" cy="200055"/>
          </a:xfrm>
        </p:spPr>
        <p:txBody>
          <a:bodyPr/>
          <a:lstStyle/>
          <a:p>
            <a:r>
              <a:rPr lang="en-US" dirty="0"/>
              <a:t>Source: EAB Analysis of American Community Survey Data, McKinsey and Co. (2021), “COVID-19 and education: The lingering effects of unfinished learning”; EAB interviews and analysis.</a:t>
            </a:r>
          </a:p>
        </p:txBody>
      </p:sp>
      <p:sp>
        <p:nvSpPr>
          <p:cNvPr id="14" name="Text Placeholder 13">
            <a:extLst>
              <a:ext uri="{FF2B5EF4-FFF2-40B4-BE49-F238E27FC236}">
                <a16:creationId xmlns:a16="http://schemas.microsoft.com/office/drawing/2014/main" id="{2B82016C-5196-488E-8BF8-3C7545648422}"/>
              </a:ext>
            </a:extLst>
          </p:cNvPr>
          <p:cNvSpPr>
            <a:spLocks noGrp="1"/>
          </p:cNvSpPr>
          <p:nvPr>
            <p:ph type="body" sz="quarter" idx="19"/>
          </p:nvPr>
        </p:nvSpPr>
        <p:spPr/>
        <p:txBody>
          <a:bodyPr/>
          <a:lstStyle/>
          <a:p>
            <a:endParaRPr lang="en-US"/>
          </a:p>
        </p:txBody>
      </p:sp>
      <p:sp>
        <p:nvSpPr>
          <p:cNvPr id="49" name="TextBox 48">
            <a:extLst>
              <a:ext uri="{FF2B5EF4-FFF2-40B4-BE49-F238E27FC236}">
                <a16:creationId xmlns:a16="http://schemas.microsoft.com/office/drawing/2014/main" id="{D54369AC-6033-478C-830B-754880546FC1}"/>
              </a:ext>
            </a:extLst>
          </p:cNvPr>
          <p:cNvSpPr txBox="1"/>
          <p:nvPr/>
        </p:nvSpPr>
        <p:spPr>
          <a:xfrm>
            <a:off x="3868403" y="1202872"/>
            <a:ext cx="2609075" cy="307777"/>
          </a:xfrm>
          <a:prstGeom prst="rect">
            <a:avLst/>
          </a:prstGeom>
          <a:noFill/>
        </p:spPr>
        <p:txBody>
          <a:bodyPr wrap="square" lIns="0" tIns="0" rIns="0" bIns="0" rtlCol="0">
            <a:spAutoFit/>
          </a:bodyPr>
          <a:lstStyle/>
          <a:p>
            <a:pPr>
              <a:spcBef>
                <a:spcPts val="500"/>
              </a:spcBef>
            </a:pPr>
            <a:r>
              <a:rPr lang="en-US" sz="1000" b="1" dirty="0"/>
              <a:t>Pandemic Likely to </a:t>
            </a:r>
            <a:br>
              <a:rPr lang="en-US" sz="1000" b="1" dirty="0"/>
            </a:br>
            <a:r>
              <a:rPr lang="en-US" sz="1000" b="1" dirty="0"/>
              <a:t>Increase Nonconsumption</a:t>
            </a:r>
          </a:p>
        </p:txBody>
      </p:sp>
      <p:sp>
        <p:nvSpPr>
          <p:cNvPr id="50" name="TextBox 49">
            <a:extLst>
              <a:ext uri="{FF2B5EF4-FFF2-40B4-BE49-F238E27FC236}">
                <a16:creationId xmlns:a16="http://schemas.microsoft.com/office/drawing/2014/main" id="{6C506B29-FF04-4DE0-8635-3D4F7B093445}"/>
              </a:ext>
            </a:extLst>
          </p:cNvPr>
          <p:cNvSpPr txBox="1"/>
          <p:nvPr/>
        </p:nvSpPr>
        <p:spPr>
          <a:xfrm>
            <a:off x="4182276" y="2694246"/>
            <a:ext cx="1493457" cy="307777"/>
          </a:xfrm>
          <a:prstGeom prst="rect">
            <a:avLst/>
          </a:prstGeom>
          <a:noFill/>
        </p:spPr>
        <p:txBody>
          <a:bodyPr wrap="square" lIns="0" tIns="0" rIns="0" bIns="0" rtlCol="0">
            <a:spAutoFit/>
          </a:bodyPr>
          <a:lstStyle/>
          <a:p>
            <a:pPr>
              <a:spcBef>
                <a:spcPts val="500"/>
              </a:spcBef>
            </a:pPr>
            <a:r>
              <a:rPr lang="en-US" sz="1000" dirty="0"/>
              <a:t>Of seniors </a:t>
            </a:r>
            <a:r>
              <a:rPr lang="en-US" sz="1000" b="1" dirty="0"/>
              <a:t>abandoned  college plans</a:t>
            </a:r>
          </a:p>
        </p:txBody>
      </p:sp>
      <p:sp>
        <p:nvSpPr>
          <p:cNvPr id="54" name="TextBox 53">
            <a:extLst>
              <a:ext uri="{FF2B5EF4-FFF2-40B4-BE49-F238E27FC236}">
                <a16:creationId xmlns:a16="http://schemas.microsoft.com/office/drawing/2014/main" id="{A673432F-6707-4A1F-9F0F-6EC5C0599B05}"/>
              </a:ext>
            </a:extLst>
          </p:cNvPr>
          <p:cNvSpPr txBox="1"/>
          <p:nvPr/>
        </p:nvSpPr>
        <p:spPr>
          <a:xfrm>
            <a:off x="4166791" y="1994184"/>
            <a:ext cx="1514838" cy="307777"/>
          </a:xfrm>
          <a:prstGeom prst="rect">
            <a:avLst/>
          </a:prstGeom>
          <a:noFill/>
        </p:spPr>
        <p:txBody>
          <a:bodyPr wrap="square" lIns="0" tIns="0" rIns="0" bIns="0" rtlCol="0">
            <a:spAutoFit/>
          </a:bodyPr>
          <a:lstStyle/>
          <a:p>
            <a:pPr>
              <a:spcBef>
                <a:spcPts val="500"/>
              </a:spcBef>
            </a:pPr>
            <a:r>
              <a:rPr lang="en-US" sz="1000" dirty="0"/>
              <a:t>Increase in </a:t>
            </a:r>
            <a:r>
              <a:rPr lang="en-US" sz="1000" b="1" dirty="0"/>
              <a:t>absent students </a:t>
            </a:r>
            <a:r>
              <a:rPr lang="en-US" sz="1000" dirty="0"/>
              <a:t>grades 8-12</a:t>
            </a:r>
          </a:p>
        </p:txBody>
      </p:sp>
      <p:sp>
        <p:nvSpPr>
          <p:cNvPr id="55" name="TextBox 54">
            <a:extLst>
              <a:ext uri="{FF2B5EF4-FFF2-40B4-BE49-F238E27FC236}">
                <a16:creationId xmlns:a16="http://schemas.microsoft.com/office/drawing/2014/main" id="{4988F533-3ED0-43A1-8DBC-4E3BAE31CF58}"/>
              </a:ext>
            </a:extLst>
          </p:cNvPr>
          <p:cNvSpPr txBox="1"/>
          <p:nvPr/>
        </p:nvSpPr>
        <p:spPr>
          <a:xfrm>
            <a:off x="3968983" y="2386469"/>
            <a:ext cx="710880" cy="307777"/>
          </a:xfrm>
          <a:prstGeom prst="rect">
            <a:avLst/>
          </a:prstGeom>
          <a:noFill/>
        </p:spPr>
        <p:txBody>
          <a:bodyPr wrap="square" lIns="0" tIns="0" rIns="0" bIns="0" rtlCol="0">
            <a:spAutoFit/>
          </a:bodyPr>
          <a:lstStyle/>
          <a:p>
            <a:pPr algn="r">
              <a:spcBef>
                <a:spcPts val="500"/>
              </a:spcBef>
            </a:pPr>
            <a:r>
              <a:rPr lang="en-US" sz="2000" dirty="0">
                <a:solidFill>
                  <a:schemeClr val="accent4"/>
                </a:solidFill>
                <a:latin typeface="+mj-lt"/>
              </a:rPr>
              <a:t>17%</a:t>
            </a:r>
          </a:p>
        </p:txBody>
      </p:sp>
      <p:sp>
        <p:nvSpPr>
          <p:cNvPr id="56" name="TextBox 55">
            <a:extLst>
              <a:ext uri="{FF2B5EF4-FFF2-40B4-BE49-F238E27FC236}">
                <a16:creationId xmlns:a16="http://schemas.microsoft.com/office/drawing/2014/main" id="{63549AF0-A75B-42AF-BF00-124E4E8A9493}"/>
              </a:ext>
            </a:extLst>
          </p:cNvPr>
          <p:cNvSpPr txBox="1"/>
          <p:nvPr/>
        </p:nvSpPr>
        <p:spPr>
          <a:xfrm>
            <a:off x="4166791" y="3587189"/>
            <a:ext cx="2012300" cy="307777"/>
          </a:xfrm>
          <a:prstGeom prst="rect">
            <a:avLst/>
          </a:prstGeom>
          <a:noFill/>
        </p:spPr>
        <p:txBody>
          <a:bodyPr wrap="square" lIns="0" tIns="0" rIns="0" bIns="0" rtlCol="0">
            <a:spAutoFit/>
          </a:bodyPr>
          <a:lstStyle/>
          <a:p>
            <a:pPr>
              <a:spcBef>
                <a:spcPts val="500"/>
              </a:spcBef>
            </a:pPr>
            <a:r>
              <a:rPr lang="en-US" sz="1000" dirty="0"/>
              <a:t>Of 3</a:t>
            </a:r>
            <a:r>
              <a:rPr lang="en-US" sz="1000" baseline="30000" dirty="0"/>
              <a:t>rd</a:t>
            </a:r>
            <a:r>
              <a:rPr lang="en-US" sz="1000" dirty="0"/>
              <a:t> graders behind in reading </a:t>
            </a:r>
            <a:r>
              <a:rPr lang="en-US" sz="1000" b="1" dirty="0"/>
              <a:t>catch up </a:t>
            </a:r>
            <a:r>
              <a:rPr lang="en-US" sz="1000" dirty="0"/>
              <a:t>by end of HS</a:t>
            </a:r>
          </a:p>
        </p:txBody>
      </p:sp>
      <p:sp>
        <p:nvSpPr>
          <p:cNvPr id="57" name="TextBox 56">
            <a:extLst>
              <a:ext uri="{FF2B5EF4-FFF2-40B4-BE49-F238E27FC236}">
                <a16:creationId xmlns:a16="http://schemas.microsoft.com/office/drawing/2014/main" id="{FE8411F8-0759-4844-BDE3-7F0C98AAE972}"/>
              </a:ext>
            </a:extLst>
          </p:cNvPr>
          <p:cNvSpPr txBox="1"/>
          <p:nvPr/>
        </p:nvSpPr>
        <p:spPr>
          <a:xfrm>
            <a:off x="4012876" y="1687364"/>
            <a:ext cx="875010" cy="307777"/>
          </a:xfrm>
          <a:prstGeom prst="rect">
            <a:avLst/>
          </a:prstGeom>
          <a:noFill/>
        </p:spPr>
        <p:txBody>
          <a:bodyPr wrap="square" lIns="0" tIns="0" rIns="0" bIns="0" rtlCol="0">
            <a:spAutoFit/>
          </a:bodyPr>
          <a:lstStyle/>
          <a:p>
            <a:pPr algn="r">
              <a:spcBef>
                <a:spcPts val="500"/>
              </a:spcBef>
            </a:pPr>
            <a:r>
              <a:rPr lang="en-US" sz="2000" dirty="0">
                <a:solidFill>
                  <a:schemeClr val="accent4"/>
                </a:solidFill>
                <a:latin typeface="+mj-lt"/>
              </a:rPr>
              <a:t>+2.3M</a:t>
            </a:r>
          </a:p>
        </p:txBody>
      </p:sp>
      <p:sp>
        <p:nvSpPr>
          <p:cNvPr id="58" name="TextBox 57">
            <a:extLst>
              <a:ext uri="{FF2B5EF4-FFF2-40B4-BE49-F238E27FC236}">
                <a16:creationId xmlns:a16="http://schemas.microsoft.com/office/drawing/2014/main" id="{42783C5F-03E9-4B92-AA42-40BD5038ABC4}"/>
              </a:ext>
            </a:extLst>
          </p:cNvPr>
          <p:cNvSpPr txBox="1"/>
          <p:nvPr/>
        </p:nvSpPr>
        <p:spPr>
          <a:xfrm>
            <a:off x="4166791" y="3297651"/>
            <a:ext cx="659785" cy="307777"/>
          </a:xfrm>
          <a:prstGeom prst="rect">
            <a:avLst/>
          </a:prstGeom>
          <a:noFill/>
        </p:spPr>
        <p:txBody>
          <a:bodyPr wrap="square" lIns="0" tIns="0" rIns="0" bIns="0" rtlCol="0">
            <a:spAutoFit/>
          </a:bodyPr>
          <a:lstStyle/>
          <a:p>
            <a:pPr>
              <a:spcBef>
                <a:spcPts val="500"/>
              </a:spcBef>
            </a:pPr>
            <a:r>
              <a:rPr lang="en-US" sz="2000" dirty="0">
                <a:solidFill>
                  <a:schemeClr val="accent4"/>
                </a:solidFill>
                <a:latin typeface="+mj-lt"/>
              </a:rPr>
              <a:t>25%</a:t>
            </a:r>
          </a:p>
        </p:txBody>
      </p:sp>
      <p:sp>
        <p:nvSpPr>
          <p:cNvPr id="33" name="TextBox 32">
            <a:extLst>
              <a:ext uri="{FF2B5EF4-FFF2-40B4-BE49-F238E27FC236}">
                <a16:creationId xmlns:a16="http://schemas.microsoft.com/office/drawing/2014/main" id="{C011D2E7-EFF6-45D9-B198-51F6B22B7023}"/>
              </a:ext>
            </a:extLst>
          </p:cNvPr>
          <p:cNvSpPr txBox="1"/>
          <p:nvPr/>
        </p:nvSpPr>
        <p:spPr>
          <a:xfrm>
            <a:off x="3940749" y="1560535"/>
            <a:ext cx="3192856" cy="138499"/>
          </a:xfrm>
          <a:prstGeom prst="rect">
            <a:avLst/>
          </a:prstGeom>
          <a:noFill/>
        </p:spPr>
        <p:txBody>
          <a:bodyPr wrap="square" lIns="0" tIns="0" rIns="0" bIns="0" rtlCol="0">
            <a:spAutoFit/>
          </a:bodyPr>
          <a:lstStyle/>
          <a:p>
            <a:pPr>
              <a:spcBef>
                <a:spcPts val="500"/>
              </a:spcBef>
            </a:pPr>
            <a:r>
              <a:rPr lang="en-US" sz="900" i="1" dirty="0"/>
              <a:t>Short-term Disengagement</a:t>
            </a:r>
          </a:p>
        </p:txBody>
      </p:sp>
      <p:sp>
        <p:nvSpPr>
          <p:cNvPr id="34" name="TextBox 33">
            <a:extLst>
              <a:ext uri="{FF2B5EF4-FFF2-40B4-BE49-F238E27FC236}">
                <a16:creationId xmlns:a16="http://schemas.microsoft.com/office/drawing/2014/main" id="{9FEC78AF-D06A-4AC2-83C0-2E90721E92DD}"/>
              </a:ext>
            </a:extLst>
          </p:cNvPr>
          <p:cNvSpPr txBox="1"/>
          <p:nvPr/>
        </p:nvSpPr>
        <p:spPr>
          <a:xfrm>
            <a:off x="3943139" y="3165964"/>
            <a:ext cx="2167969" cy="138499"/>
          </a:xfrm>
          <a:prstGeom prst="rect">
            <a:avLst/>
          </a:prstGeom>
          <a:noFill/>
        </p:spPr>
        <p:txBody>
          <a:bodyPr wrap="square" lIns="0" tIns="0" rIns="0" bIns="0" rtlCol="0">
            <a:spAutoFit/>
          </a:bodyPr>
          <a:lstStyle/>
          <a:p>
            <a:pPr>
              <a:spcBef>
                <a:spcPts val="500"/>
              </a:spcBef>
            </a:pPr>
            <a:r>
              <a:rPr lang="en-US" sz="900" i="1" dirty="0"/>
              <a:t>Long-term Barriers</a:t>
            </a:r>
          </a:p>
        </p:txBody>
      </p:sp>
    </p:spTree>
    <p:extLst>
      <p:ext uri="{BB962C8B-B14F-4D97-AF65-F5344CB8AC3E}">
        <p14:creationId xmlns:p14="http://schemas.microsoft.com/office/powerpoint/2010/main" val="43676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4" grpId="0"/>
      <p:bldP spid="55" grpId="0"/>
      <p:bldP spid="56" grpId="0"/>
      <p:bldP spid="57" grpId="0"/>
      <p:bldP spid="58"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DDCDB9-A665-46EB-BED2-4E863C4E3B66}"/>
              </a:ext>
            </a:extLst>
          </p:cNvPr>
          <p:cNvSpPr/>
          <p:nvPr/>
        </p:nvSpPr>
        <p:spPr bwMode="gray">
          <a:xfrm>
            <a:off x="0" y="1071352"/>
            <a:ext cx="6361146" cy="323939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a:extLst>
              <a:ext uri="{FF2B5EF4-FFF2-40B4-BE49-F238E27FC236}">
                <a16:creationId xmlns:a16="http://schemas.microsoft.com/office/drawing/2014/main" id="{B8401849-1A30-416E-A088-680DC93E1902}"/>
              </a:ext>
            </a:extLst>
          </p:cNvPr>
          <p:cNvSpPr/>
          <p:nvPr/>
        </p:nvSpPr>
        <p:spPr bwMode="gray">
          <a:xfrm>
            <a:off x="1798656" y="1185705"/>
            <a:ext cx="2132128" cy="3044652"/>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40E1513F-244E-6840-8FE7-4F5E9F37D7C2}"/>
              </a:ext>
            </a:extLst>
          </p:cNvPr>
          <p:cNvSpPr>
            <a:spLocks noGrp="1"/>
          </p:cNvSpPr>
          <p:nvPr>
            <p:ph type="title"/>
          </p:nvPr>
        </p:nvSpPr>
        <p:spPr>
          <a:xfrm>
            <a:off x="280194" y="317005"/>
            <a:ext cx="5212080" cy="249299"/>
          </a:xfrm>
        </p:spPr>
        <p:txBody>
          <a:bodyPr/>
          <a:lstStyle/>
          <a:p>
            <a:r>
              <a:rPr lang="en-US" dirty="0"/>
              <a:t>An Untapped Pool With Great Potential</a:t>
            </a:r>
          </a:p>
        </p:txBody>
      </p:sp>
      <p:cxnSp>
        <p:nvCxnSpPr>
          <p:cNvPr id="4" name="Straight Connector 3">
            <a:extLst>
              <a:ext uri="{FF2B5EF4-FFF2-40B4-BE49-F238E27FC236}">
                <a16:creationId xmlns:a16="http://schemas.microsoft.com/office/drawing/2014/main" id="{98D91994-D9CC-4221-BDBF-BC5379D4DAC3}"/>
              </a:ext>
            </a:extLst>
          </p:cNvPr>
          <p:cNvCxnSpPr>
            <a:cxnSpLocks/>
          </p:cNvCxnSpPr>
          <p:nvPr/>
        </p:nvCxnSpPr>
        <p:spPr bwMode="gray">
          <a:xfrm>
            <a:off x="0" y="2720282"/>
            <a:ext cx="6400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2141FBA7-3311-964B-8727-330F8C0E7793}"/>
              </a:ext>
            </a:extLst>
          </p:cNvPr>
          <p:cNvSpPr>
            <a:spLocks noChangeAspect="1"/>
          </p:cNvSpPr>
          <p:nvPr/>
        </p:nvSpPr>
        <p:spPr bwMode="gray">
          <a:xfrm>
            <a:off x="4203772" y="2455106"/>
            <a:ext cx="530352" cy="5303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Oval 49">
            <a:extLst>
              <a:ext uri="{FF2B5EF4-FFF2-40B4-BE49-F238E27FC236}">
                <a16:creationId xmlns:a16="http://schemas.microsoft.com/office/drawing/2014/main" id="{5B5D4D05-306C-1944-B04B-285D16682873}"/>
              </a:ext>
            </a:extLst>
          </p:cNvPr>
          <p:cNvSpPr>
            <a:spLocks noChangeAspect="1"/>
          </p:cNvSpPr>
          <p:nvPr/>
        </p:nvSpPr>
        <p:spPr bwMode="gray">
          <a:xfrm>
            <a:off x="5440581" y="2528258"/>
            <a:ext cx="384048" cy="38404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1F28DF85-0AAB-441C-973F-D4D7580CF84A}"/>
              </a:ext>
            </a:extLst>
          </p:cNvPr>
          <p:cNvGrpSpPr/>
          <p:nvPr/>
        </p:nvGrpSpPr>
        <p:grpSpPr>
          <a:xfrm>
            <a:off x="421757" y="1214090"/>
            <a:ext cx="1101512" cy="799738"/>
            <a:chOff x="250741" y="2442245"/>
            <a:chExt cx="1101512" cy="799738"/>
          </a:xfrm>
        </p:grpSpPr>
        <p:sp>
          <p:nvSpPr>
            <p:cNvPr id="17" name="TextBox 16">
              <a:extLst>
                <a:ext uri="{FF2B5EF4-FFF2-40B4-BE49-F238E27FC236}">
                  <a16:creationId xmlns:a16="http://schemas.microsoft.com/office/drawing/2014/main" id="{8EB6F9DE-5104-4687-8011-01E51AE8B882}"/>
                </a:ext>
              </a:extLst>
            </p:cNvPr>
            <p:cNvSpPr txBox="1"/>
            <p:nvPr/>
          </p:nvSpPr>
          <p:spPr>
            <a:xfrm>
              <a:off x="367476" y="2442245"/>
              <a:ext cx="868043" cy="369332"/>
            </a:xfrm>
            <a:prstGeom prst="rect">
              <a:avLst/>
            </a:prstGeom>
            <a:noFill/>
          </p:spPr>
          <p:txBody>
            <a:bodyPr wrap="square" lIns="0" tIns="0" rIns="0" bIns="0" rtlCol="0">
              <a:spAutoFit/>
            </a:bodyPr>
            <a:lstStyle/>
            <a:p>
              <a:pPr algn="r"/>
              <a:r>
                <a:rPr lang="en-US" sz="2400" dirty="0">
                  <a:solidFill>
                    <a:schemeClr val="accent5"/>
                  </a:solidFill>
                  <a:latin typeface="Rockwell" panose="02060603020205020403" pitchFamily="18" charset="0"/>
                </a:rPr>
                <a:t>10.9M</a:t>
              </a:r>
            </a:p>
          </p:txBody>
        </p:sp>
        <p:sp>
          <p:nvSpPr>
            <p:cNvPr id="18" name="TextBox 17">
              <a:extLst>
                <a:ext uri="{FF2B5EF4-FFF2-40B4-BE49-F238E27FC236}">
                  <a16:creationId xmlns:a16="http://schemas.microsoft.com/office/drawing/2014/main" id="{E6B80210-222E-4259-8CEA-15B281015E8F}"/>
                </a:ext>
              </a:extLst>
            </p:cNvPr>
            <p:cNvSpPr txBox="1"/>
            <p:nvPr/>
          </p:nvSpPr>
          <p:spPr bwMode="gray">
            <a:xfrm>
              <a:off x="250741" y="2826485"/>
              <a:ext cx="1101512" cy="4154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00"/>
                </a:spcBef>
              </a:pPr>
              <a:r>
                <a:rPr lang="en-US" sz="900" b="1" dirty="0">
                  <a:latin typeface="Verdana" panose="020B0604030504040204" pitchFamily="34" charset="0"/>
                  <a:ea typeface="Verdana" panose="020B0604030504040204" pitchFamily="34" charset="0"/>
                </a:rPr>
                <a:t>Undergrads </a:t>
              </a:r>
              <a:br>
                <a:rPr lang="en-US" sz="900" b="1" dirty="0">
                  <a:latin typeface="Verdana" panose="020B0604030504040204" pitchFamily="34" charset="0"/>
                  <a:ea typeface="Verdana" panose="020B0604030504040204" pitchFamily="34" charset="0"/>
                </a:rPr>
              </a:br>
              <a:r>
                <a:rPr lang="en-US" sz="900" b="1" dirty="0">
                  <a:latin typeface="Verdana" panose="020B0604030504040204" pitchFamily="34" charset="0"/>
                  <a:ea typeface="Verdana" panose="020B0604030504040204" pitchFamily="34" charset="0"/>
                </a:rPr>
                <a:t>(2- and 4-Yr) </a:t>
              </a:r>
              <a:br>
                <a:rPr lang="en-US" sz="900" b="1" dirty="0">
                  <a:latin typeface="Verdana" panose="020B0604030504040204" pitchFamily="34" charset="0"/>
                  <a:ea typeface="Verdana" panose="020B0604030504040204" pitchFamily="34" charset="0"/>
                </a:rPr>
              </a:br>
              <a:r>
                <a:rPr lang="en-US" sz="900" b="1" dirty="0">
                  <a:latin typeface="Verdana" panose="020B0604030504040204" pitchFamily="34" charset="0"/>
                  <a:ea typeface="Verdana" panose="020B0604030504040204" pitchFamily="34" charset="0"/>
                </a:rPr>
                <a:t>18-24 Years Old</a:t>
              </a:r>
            </a:p>
          </p:txBody>
        </p:sp>
      </p:grpSp>
      <p:grpSp>
        <p:nvGrpSpPr>
          <p:cNvPr id="19" name="Group 18">
            <a:extLst>
              <a:ext uri="{FF2B5EF4-FFF2-40B4-BE49-F238E27FC236}">
                <a16:creationId xmlns:a16="http://schemas.microsoft.com/office/drawing/2014/main" id="{02F8186B-550D-472C-BE2B-5BC46A21CE19}"/>
              </a:ext>
            </a:extLst>
          </p:cNvPr>
          <p:cNvGrpSpPr/>
          <p:nvPr/>
        </p:nvGrpSpPr>
        <p:grpSpPr>
          <a:xfrm>
            <a:off x="3989559" y="1214090"/>
            <a:ext cx="958778" cy="650986"/>
            <a:chOff x="228197" y="2986639"/>
            <a:chExt cx="958778" cy="650986"/>
          </a:xfrm>
        </p:grpSpPr>
        <p:sp>
          <p:nvSpPr>
            <p:cNvPr id="20" name="TextBox 19">
              <a:extLst>
                <a:ext uri="{FF2B5EF4-FFF2-40B4-BE49-F238E27FC236}">
                  <a16:creationId xmlns:a16="http://schemas.microsoft.com/office/drawing/2014/main" id="{DA9E877E-ECFA-41E9-81D1-1BCB28A179F5}"/>
                </a:ext>
              </a:extLst>
            </p:cNvPr>
            <p:cNvSpPr txBox="1"/>
            <p:nvPr/>
          </p:nvSpPr>
          <p:spPr>
            <a:xfrm>
              <a:off x="357987" y="2986639"/>
              <a:ext cx="699198" cy="369332"/>
            </a:xfrm>
            <a:prstGeom prst="rect">
              <a:avLst/>
            </a:prstGeom>
            <a:noFill/>
          </p:spPr>
          <p:txBody>
            <a:bodyPr wrap="square" lIns="0" tIns="0" rIns="0" bIns="0" rtlCol="0">
              <a:spAutoFit/>
            </a:bodyPr>
            <a:lstStyle/>
            <a:p>
              <a:pPr algn="r"/>
              <a:r>
                <a:rPr lang="en-US" sz="2400" dirty="0">
                  <a:solidFill>
                    <a:schemeClr val="accent5"/>
                  </a:solidFill>
                  <a:latin typeface="Rockwell" panose="02060603020205020403" pitchFamily="18" charset="0"/>
                </a:rPr>
                <a:t>4.2M</a:t>
              </a:r>
            </a:p>
          </p:txBody>
        </p:sp>
        <p:sp>
          <p:nvSpPr>
            <p:cNvPr id="21" name="TextBox 20">
              <a:extLst>
                <a:ext uri="{FF2B5EF4-FFF2-40B4-BE49-F238E27FC236}">
                  <a16:creationId xmlns:a16="http://schemas.microsoft.com/office/drawing/2014/main" id="{09BC122E-264D-4C40-9A8E-2E73779A37FB}"/>
                </a:ext>
              </a:extLst>
            </p:cNvPr>
            <p:cNvSpPr txBox="1"/>
            <p:nvPr/>
          </p:nvSpPr>
          <p:spPr bwMode="gray">
            <a:xfrm>
              <a:off x="228197" y="3360626"/>
              <a:ext cx="958778" cy="2769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00"/>
                </a:spcBef>
              </a:pPr>
              <a:r>
                <a:rPr lang="en-US" sz="900" b="1" dirty="0">
                  <a:latin typeface="Verdana" panose="020B0604030504040204" pitchFamily="34" charset="0"/>
                  <a:ea typeface="Verdana" panose="020B0604030504040204" pitchFamily="34" charset="0"/>
                </a:rPr>
                <a:t>Adult UGs </a:t>
              </a:r>
              <a:br>
                <a:rPr lang="en-US" sz="900" b="1" dirty="0">
                  <a:latin typeface="Verdana" panose="020B0604030504040204" pitchFamily="34" charset="0"/>
                  <a:ea typeface="Verdana" panose="020B0604030504040204" pitchFamily="34" charset="0"/>
                </a:rPr>
              </a:br>
              <a:r>
                <a:rPr lang="en-US" sz="900" b="1" dirty="0">
                  <a:latin typeface="Verdana" panose="020B0604030504040204" pitchFamily="34" charset="0"/>
                  <a:ea typeface="Verdana" panose="020B0604030504040204" pitchFamily="34" charset="0"/>
                </a:rPr>
                <a:t>25+ Years Old</a:t>
              </a:r>
            </a:p>
          </p:txBody>
        </p:sp>
      </p:grpSp>
      <p:grpSp>
        <p:nvGrpSpPr>
          <p:cNvPr id="22" name="Group 21">
            <a:extLst>
              <a:ext uri="{FF2B5EF4-FFF2-40B4-BE49-F238E27FC236}">
                <a16:creationId xmlns:a16="http://schemas.microsoft.com/office/drawing/2014/main" id="{F4386974-815C-4FA7-86B8-2D2BE8A62B37}"/>
              </a:ext>
            </a:extLst>
          </p:cNvPr>
          <p:cNvGrpSpPr/>
          <p:nvPr/>
        </p:nvGrpSpPr>
        <p:grpSpPr>
          <a:xfrm>
            <a:off x="5277942" y="1214090"/>
            <a:ext cx="709327" cy="646331"/>
            <a:chOff x="356547" y="3500398"/>
            <a:chExt cx="709327" cy="646331"/>
          </a:xfrm>
        </p:grpSpPr>
        <p:sp>
          <p:nvSpPr>
            <p:cNvPr id="23" name="TextBox 22">
              <a:extLst>
                <a:ext uri="{FF2B5EF4-FFF2-40B4-BE49-F238E27FC236}">
                  <a16:creationId xmlns:a16="http://schemas.microsoft.com/office/drawing/2014/main" id="{3821B28D-5B03-48CE-AF78-ECBFE4D0C7A9}"/>
                </a:ext>
              </a:extLst>
            </p:cNvPr>
            <p:cNvSpPr txBox="1"/>
            <p:nvPr/>
          </p:nvSpPr>
          <p:spPr>
            <a:xfrm>
              <a:off x="356547" y="3500398"/>
              <a:ext cx="709327" cy="369332"/>
            </a:xfrm>
            <a:prstGeom prst="rect">
              <a:avLst/>
            </a:prstGeom>
            <a:noFill/>
          </p:spPr>
          <p:txBody>
            <a:bodyPr wrap="square" lIns="0" tIns="0" rIns="0" bIns="0" rtlCol="0">
              <a:spAutoFit/>
            </a:bodyPr>
            <a:lstStyle/>
            <a:p>
              <a:pPr algn="r"/>
              <a:r>
                <a:rPr lang="en-US" sz="2400" dirty="0">
                  <a:solidFill>
                    <a:schemeClr val="accent5"/>
                  </a:solidFill>
                  <a:latin typeface="Rockwell" panose="02060603020205020403" pitchFamily="18" charset="0"/>
                </a:rPr>
                <a:t>3.1M</a:t>
              </a:r>
            </a:p>
          </p:txBody>
        </p:sp>
        <p:sp>
          <p:nvSpPr>
            <p:cNvPr id="24" name="TextBox 23">
              <a:extLst>
                <a:ext uri="{FF2B5EF4-FFF2-40B4-BE49-F238E27FC236}">
                  <a16:creationId xmlns:a16="http://schemas.microsoft.com/office/drawing/2014/main" id="{2A5BDEC9-805C-46AD-8D21-CEA43788A591}"/>
                </a:ext>
              </a:extLst>
            </p:cNvPr>
            <p:cNvSpPr txBox="1"/>
            <p:nvPr/>
          </p:nvSpPr>
          <p:spPr bwMode="gray">
            <a:xfrm>
              <a:off x="370120" y="3869730"/>
              <a:ext cx="682181" cy="2769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00"/>
                </a:spcBef>
              </a:pPr>
              <a:r>
                <a:rPr lang="en-US" sz="900" b="1" dirty="0">
                  <a:latin typeface="Verdana" panose="020B0604030504040204" pitchFamily="34" charset="0"/>
                  <a:ea typeface="Verdana" panose="020B0604030504040204" pitchFamily="34" charset="0"/>
                </a:rPr>
                <a:t>All Grad Students</a:t>
              </a:r>
            </a:p>
          </p:txBody>
        </p:sp>
      </p:grpSp>
      <p:grpSp>
        <p:nvGrpSpPr>
          <p:cNvPr id="9" name="Group 8">
            <a:extLst>
              <a:ext uri="{FF2B5EF4-FFF2-40B4-BE49-F238E27FC236}">
                <a16:creationId xmlns:a16="http://schemas.microsoft.com/office/drawing/2014/main" id="{BE21CB54-9124-429F-BA89-A54AEFAF7AA4}"/>
              </a:ext>
            </a:extLst>
          </p:cNvPr>
          <p:cNvGrpSpPr/>
          <p:nvPr/>
        </p:nvGrpSpPr>
        <p:grpSpPr>
          <a:xfrm>
            <a:off x="1820061" y="3406082"/>
            <a:ext cx="2060980" cy="735764"/>
            <a:chOff x="1689432" y="3406082"/>
            <a:chExt cx="2060980" cy="735764"/>
          </a:xfrm>
        </p:grpSpPr>
        <p:grpSp>
          <p:nvGrpSpPr>
            <p:cNvPr id="7" name="Group 6">
              <a:extLst>
                <a:ext uri="{FF2B5EF4-FFF2-40B4-BE49-F238E27FC236}">
                  <a16:creationId xmlns:a16="http://schemas.microsoft.com/office/drawing/2014/main" id="{FECDF3BC-3849-40FA-BFDA-F39CD5C1D9C7}"/>
                </a:ext>
              </a:extLst>
            </p:cNvPr>
            <p:cNvGrpSpPr/>
            <p:nvPr/>
          </p:nvGrpSpPr>
          <p:grpSpPr>
            <a:xfrm>
              <a:off x="1689432" y="3406082"/>
              <a:ext cx="2060980" cy="369332"/>
              <a:chOff x="1689432" y="3406082"/>
              <a:chExt cx="2060980" cy="369332"/>
            </a:xfrm>
          </p:grpSpPr>
          <p:sp>
            <p:nvSpPr>
              <p:cNvPr id="25" name="TextBox 24">
                <a:extLst>
                  <a:ext uri="{FF2B5EF4-FFF2-40B4-BE49-F238E27FC236}">
                    <a16:creationId xmlns:a16="http://schemas.microsoft.com/office/drawing/2014/main" id="{3476C822-194C-4073-9248-2E8DEE69A6C4}"/>
                  </a:ext>
                </a:extLst>
              </p:cNvPr>
              <p:cNvSpPr txBox="1"/>
              <p:nvPr/>
            </p:nvSpPr>
            <p:spPr>
              <a:xfrm>
                <a:off x="1689432" y="3406082"/>
                <a:ext cx="807708" cy="369332"/>
              </a:xfrm>
              <a:prstGeom prst="rect">
                <a:avLst/>
              </a:prstGeom>
              <a:noFill/>
            </p:spPr>
            <p:txBody>
              <a:bodyPr wrap="square" lIns="0" tIns="0" rIns="0" bIns="0" rtlCol="0">
                <a:spAutoFit/>
              </a:bodyPr>
              <a:lstStyle/>
              <a:p>
                <a:pPr algn="r"/>
                <a:r>
                  <a:rPr lang="en-US" sz="2400" dirty="0">
                    <a:solidFill>
                      <a:schemeClr val="accent4"/>
                    </a:solidFill>
                    <a:latin typeface="Rockwell" panose="02060603020205020403" pitchFamily="18" charset="0"/>
                  </a:rPr>
                  <a:t>8.3M</a:t>
                </a:r>
              </a:p>
            </p:txBody>
          </p:sp>
          <p:sp>
            <p:nvSpPr>
              <p:cNvPr id="26" name="TextBox 25">
                <a:extLst>
                  <a:ext uri="{FF2B5EF4-FFF2-40B4-BE49-F238E27FC236}">
                    <a16:creationId xmlns:a16="http://schemas.microsoft.com/office/drawing/2014/main" id="{09657673-1BD5-4694-B218-DF9E5D2E4D17}"/>
                  </a:ext>
                </a:extLst>
              </p:cNvPr>
              <p:cNvSpPr txBox="1"/>
              <p:nvPr/>
            </p:nvSpPr>
            <p:spPr bwMode="gray">
              <a:xfrm>
                <a:off x="2650387" y="3452249"/>
                <a:ext cx="1100025" cy="2769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500"/>
                  </a:spcBef>
                </a:pPr>
                <a:r>
                  <a:rPr lang="en-US" sz="900" b="1" dirty="0">
                    <a:latin typeface="Verdana" panose="020B0604030504040204" pitchFamily="34" charset="0"/>
                    <a:ea typeface="Verdana" panose="020B0604030504040204" pitchFamily="34" charset="0"/>
                  </a:rPr>
                  <a:t>18-24-year-old Non-Consumers</a:t>
                </a:r>
              </a:p>
            </p:txBody>
          </p:sp>
        </p:grpSp>
        <p:grpSp>
          <p:nvGrpSpPr>
            <p:cNvPr id="8" name="Group 7">
              <a:extLst>
                <a:ext uri="{FF2B5EF4-FFF2-40B4-BE49-F238E27FC236}">
                  <a16:creationId xmlns:a16="http://schemas.microsoft.com/office/drawing/2014/main" id="{7B3F2008-9C73-43D6-81A2-37E67BC9C54D}"/>
                </a:ext>
              </a:extLst>
            </p:cNvPr>
            <p:cNvGrpSpPr/>
            <p:nvPr/>
          </p:nvGrpSpPr>
          <p:grpSpPr>
            <a:xfrm>
              <a:off x="1968504" y="3834069"/>
              <a:ext cx="1502837" cy="307777"/>
              <a:chOff x="1909187" y="3834069"/>
              <a:chExt cx="1502837" cy="307777"/>
            </a:xfrm>
          </p:grpSpPr>
          <p:sp>
            <p:nvSpPr>
              <p:cNvPr id="28" name="TextBox 27">
                <a:extLst>
                  <a:ext uri="{FF2B5EF4-FFF2-40B4-BE49-F238E27FC236}">
                    <a16:creationId xmlns:a16="http://schemas.microsoft.com/office/drawing/2014/main" id="{8E9DBBEB-4BDC-49CA-BECF-7E4A7D33A1B0}"/>
                  </a:ext>
                </a:extLst>
              </p:cNvPr>
              <p:cNvSpPr txBox="1"/>
              <p:nvPr/>
            </p:nvSpPr>
            <p:spPr>
              <a:xfrm>
                <a:off x="1909187" y="3834069"/>
                <a:ext cx="604322" cy="307777"/>
              </a:xfrm>
              <a:prstGeom prst="rect">
                <a:avLst/>
              </a:prstGeom>
              <a:noFill/>
            </p:spPr>
            <p:txBody>
              <a:bodyPr wrap="square" lIns="0" tIns="0" rIns="0" bIns="0" rtlCol="0">
                <a:spAutoFit/>
              </a:bodyPr>
              <a:lstStyle/>
              <a:p>
                <a:pPr algn="r"/>
                <a:r>
                  <a:rPr lang="en-US" sz="2000" dirty="0">
                    <a:solidFill>
                      <a:schemeClr val="accent4"/>
                    </a:solidFill>
                    <a:latin typeface="Rockwell" panose="02060603020205020403" pitchFamily="18" charset="0"/>
                  </a:rPr>
                  <a:t>32%</a:t>
                </a:r>
              </a:p>
            </p:txBody>
          </p:sp>
          <p:sp>
            <p:nvSpPr>
              <p:cNvPr id="29" name="TextBox 28">
                <a:extLst>
                  <a:ext uri="{FF2B5EF4-FFF2-40B4-BE49-F238E27FC236}">
                    <a16:creationId xmlns:a16="http://schemas.microsoft.com/office/drawing/2014/main" id="{CDCC95DD-8BB9-43DB-ACBB-82DA46DD1704}"/>
                  </a:ext>
                </a:extLst>
              </p:cNvPr>
              <p:cNvSpPr txBox="1"/>
              <p:nvPr/>
            </p:nvSpPr>
            <p:spPr bwMode="gray">
              <a:xfrm>
                <a:off x="2650387" y="3849458"/>
                <a:ext cx="761637" cy="2769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500"/>
                  </a:spcBef>
                </a:pPr>
                <a:r>
                  <a:rPr lang="en-US" sz="900" dirty="0">
                    <a:latin typeface="Verdana" panose="020B0604030504040204" pitchFamily="34" charset="0"/>
                    <a:ea typeface="Verdana" panose="020B0604030504040204" pitchFamily="34" charset="0"/>
                  </a:rPr>
                  <a:t>Of total 18-24-year-olds</a:t>
                </a:r>
              </a:p>
            </p:txBody>
          </p:sp>
        </p:grpSp>
      </p:grpSp>
      <p:sp>
        <p:nvSpPr>
          <p:cNvPr id="32" name="Text Placeholder 5">
            <a:extLst>
              <a:ext uri="{FF2B5EF4-FFF2-40B4-BE49-F238E27FC236}">
                <a16:creationId xmlns:a16="http://schemas.microsoft.com/office/drawing/2014/main" id="{84F45EB1-18C8-47B8-9D8F-133B757B12E5}"/>
              </a:ext>
            </a:extLst>
          </p:cNvPr>
          <p:cNvSpPr txBox="1">
            <a:spLocks/>
          </p:cNvSpPr>
          <p:nvPr/>
        </p:nvSpPr>
        <p:spPr bwMode="gray">
          <a:xfrm>
            <a:off x="2947990" y="4600545"/>
            <a:ext cx="3452810" cy="200055"/>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EAB Analysis of American Community Survey Data, NCES Digest of Education Statistics, Tables 303.50, 303.70; EAB interviews and analysis. </a:t>
            </a:r>
          </a:p>
        </p:txBody>
      </p:sp>
      <p:cxnSp>
        <p:nvCxnSpPr>
          <p:cNvPr id="33" name="Straight Connector 32">
            <a:extLst>
              <a:ext uri="{FF2B5EF4-FFF2-40B4-BE49-F238E27FC236}">
                <a16:creationId xmlns:a16="http://schemas.microsoft.com/office/drawing/2014/main" id="{3A20B552-6416-4F29-B742-262E70DD47DE}"/>
              </a:ext>
            </a:extLst>
          </p:cNvPr>
          <p:cNvCxnSpPr>
            <a:cxnSpLocks/>
          </p:cNvCxnSpPr>
          <p:nvPr/>
        </p:nvCxnSpPr>
        <p:spPr bwMode="gray">
          <a:xfrm>
            <a:off x="-19122" y="1071352"/>
            <a:ext cx="641992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CC1D59-3FE8-4F3A-A49E-C4BD964EA380}"/>
              </a:ext>
            </a:extLst>
          </p:cNvPr>
          <p:cNvCxnSpPr>
            <a:cxnSpLocks/>
          </p:cNvCxnSpPr>
          <p:nvPr/>
        </p:nvCxnSpPr>
        <p:spPr bwMode="gray">
          <a:xfrm>
            <a:off x="0" y="4310743"/>
            <a:ext cx="641992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48CFAE74-C6B4-954C-B25A-C5FF2BBA21BF}"/>
              </a:ext>
            </a:extLst>
          </p:cNvPr>
          <p:cNvSpPr>
            <a:spLocks noChangeAspect="1"/>
          </p:cNvSpPr>
          <p:nvPr/>
        </p:nvSpPr>
        <p:spPr bwMode="gray">
          <a:xfrm>
            <a:off x="2269491" y="2165831"/>
            <a:ext cx="1042416" cy="10424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6" name="Chart 5">
            <a:extLst>
              <a:ext uri="{FF2B5EF4-FFF2-40B4-BE49-F238E27FC236}">
                <a16:creationId xmlns:a16="http://schemas.microsoft.com/office/drawing/2014/main" id="{E3AD6C19-4D8E-4D3F-9D6F-15E18125E976}"/>
              </a:ext>
            </a:extLst>
          </p:cNvPr>
          <p:cNvGraphicFramePr>
            <a:graphicFrameLocks noChangeAspect="1"/>
          </p:cNvGraphicFramePr>
          <p:nvPr/>
        </p:nvGraphicFramePr>
        <p:xfrm>
          <a:off x="180865" y="1899039"/>
          <a:ext cx="1655064" cy="1655064"/>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3">
            <a:extLst>
              <a:ext uri="{FF2B5EF4-FFF2-40B4-BE49-F238E27FC236}">
                <a16:creationId xmlns:a16="http://schemas.microsoft.com/office/drawing/2014/main" id="{03121D59-B6E5-4C53-B1A0-FAF32396EE96}"/>
              </a:ext>
            </a:extLst>
          </p:cNvPr>
          <p:cNvSpPr txBox="1">
            <a:spLocks/>
          </p:cNvSpPr>
          <p:nvPr/>
        </p:nvSpPr>
        <p:spPr bwMode="gray">
          <a:xfrm>
            <a:off x="280195" y="657732"/>
            <a:ext cx="5842794" cy="18466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Sizing the Nonconsumption Opportunity</a:t>
            </a:r>
          </a:p>
        </p:txBody>
      </p:sp>
      <p:sp>
        <p:nvSpPr>
          <p:cNvPr id="11" name="TextBox 10">
            <a:extLst>
              <a:ext uri="{FF2B5EF4-FFF2-40B4-BE49-F238E27FC236}">
                <a16:creationId xmlns:a16="http://schemas.microsoft.com/office/drawing/2014/main" id="{5035456F-D81D-4EA4-A383-3BBE56D5369A}"/>
              </a:ext>
            </a:extLst>
          </p:cNvPr>
          <p:cNvSpPr txBox="1"/>
          <p:nvPr/>
        </p:nvSpPr>
        <p:spPr>
          <a:xfrm>
            <a:off x="468373" y="2518445"/>
            <a:ext cx="553707" cy="138499"/>
          </a:xfrm>
          <a:prstGeom prst="rect">
            <a:avLst/>
          </a:prstGeom>
          <a:noFill/>
        </p:spPr>
        <p:txBody>
          <a:bodyPr wrap="square" lIns="0" tIns="0" rIns="0" bIns="0" rtlCol="0">
            <a:spAutoFit/>
          </a:bodyPr>
          <a:lstStyle/>
          <a:p>
            <a:pPr>
              <a:spcBef>
                <a:spcPts val="500"/>
              </a:spcBef>
            </a:pPr>
            <a:r>
              <a:rPr lang="en-US" sz="900" i="1" dirty="0">
                <a:solidFill>
                  <a:schemeClr val="bg1"/>
                </a:solidFill>
              </a:rPr>
              <a:t>4-Year</a:t>
            </a:r>
          </a:p>
        </p:txBody>
      </p:sp>
      <p:sp>
        <p:nvSpPr>
          <p:cNvPr id="35" name="TextBox 34">
            <a:extLst>
              <a:ext uri="{FF2B5EF4-FFF2-40B4-BE49-F238E27FC236}">
                <a16:creationId xmlns:a16="http://schemas.microsoft.com/office/drawing/2014/main" id="{A2679D52-1C45-4C3B-A86B-031055B09932}"/>
              </a:ext>
            </a:extLst>
          </p:cNvPr>
          <p:cNvSpPr txBox="1"/>
          <p:nvPr/>
        </p:nvSpPr>
        <p:spPr>
          <a:xfrm>
            <a:off x="1111185" y="2518445"/>
            <a:ext cx="553707" cy="138499"/>
          </a:xfrm>
          <a:prstGeom prst="rect">
            <a:avLst/>
          </a:prstGeom>
          <a:noFill/>
        </p:spPr>
        <p:txBody>
          <a:bodyPr wrap="square" lIns="0" tIns="0" rIns="0" bIns="0" rtlCol="0">
            <a:spAutoFit/>
          </a:bodyPr>
          <a:lstStyle/>
          <a:p>
            <a:pPr>
              <a:spcBef>
                <a:spcPts val="500"/>
              </a:spcBef>
            </a:pPr>
            <a:r>
              <a:rPr lang="en-US" sz="900" i="1" dirty="0"/>
              <a:t>2-Year</a:t>
            </a:r>
          </a:p>
        </p:txBody>
      </p:sp>
    </p:spTree>
    <p:extLst>
      <p:ext uri="{BB962C8B-B14F-4D97-AF65-F5344CB8AC3E}">
        <p14:creationId xmlns:p14="http://schemas.microsoft.com/office/powerpoint/2010/main" val="375970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772E5599-E4D5-C244-828C-D1F7A20E44D1}"/>
              </a:ext>
            </a:extLst>
          </p:cNvPr>
          <p:cNvGrpSpPr/>
          <p:nvPr/>
        </p:nvGrpSpPr>
        <p:grpSpPr>
          <a:xfrm>
            <a:off x="727011" y="1967336"/>
            <a:ext cx="1143758" cy="1143758"/>
            <a:chOff x="835011" y="2005436"/>
            <a:chExt cx="1143758" cy="1143758"/>
          </a:xfrm>
        </p:grpSpPr>
        <p:sp>
          <p:nvSpPr>
            <p:cNvPr id="7" name="Oval 6">
              <a:extLst>
                <a:ext uri="{FF2B5EF4-FFF2-40B4-BE49-F238E27FC236}">
                  <a16:creationId xmlns:a16="http://schemas.microsoft.com/office/drawing/2014/main" id="{60AEC4FF-4D5B-DB48-B454-81059BBC21B6}"/>
                </a:ext>
              </a:extLst>
            </p:cNvPr>
            <p:cNvSpPr/>
            <p:nvPr/>
          </p:nvSpPr>
          <p:spPr bwMode="gray">
            <a:xfrm>
              <a:off x="920890" y="2091315"/>
              <a:ext cx="972000" cy="9720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AC5ABE7A-C5F4-214E-9E4B-89A306D5339B}"/>
                </a:ext>
              </a:extLst>
            </p:cNvPr>
            <p:cNvSpPr/>
            <p:nvPr/>
          </p:nvSpPr>
          <p:spPr bwMode="gray">
            <a:xfrm>
              <a:off x="835011" y="2005436"/>
              <a:ext cx="1143758" cy="1143758"/>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9" name="Group 38">
            <a:extLst>
              <a:ext uri="{FF2B5EF4-FFF2-40B4-BE49-F238E27FC236}">
                <a16:creationId xmlns:a16="http://schemas.microsoft.com/office/drawing/2014/main" id="{20F19271-4EA7-3F4A-9CE4-16B940F630B9}"/>
              </a:ext>
            </a:extLst>
          </p:cNvPr>
          <p:cNvGrpSpPr/>
          <p:nvPr/>
        </p:nvGrpSpPr>
        <p:grpSpPr>
          <a:xfrm>
            <a:off x="2620611" y="1967336"/>
            <a:ext cx="1143758" cy="1143758"/>
            <a:chOff x="2620611" y="2005436"/>
            <a:chExt cx="1143758" cy="1143758"/>
          </a:xfrm>
        </p:grpSpPr>
        <p:sp>
          <p:nvSpPr>
            <p:cNvPr id="25" name="Oval 24">
              <a:extLst>
                <a:ext uri="{FF2B5EF4-FFF2-40B4-BE49-F238E27FC236}">
                  <a16:creationId xmlns:a16="http://schemas.microsoft.com/office/drawing/2014/main" id="{6123815D-CAB9-0C44-84E0-C8721EEA4C39}"/>
                </a:ext>
              </a:extLst>
            </p:cNvPr>
            <p:cNvSpPr/>
            <p:nvPr/>
          </p:nvSpPr>
          <p:spPr bwMode="gray">
            <a:xfrm>
              <a:off x="2706490" y="2091315"/>
              <a:ext cx="972000" cy="9720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D260DE7F-2C70-1744-B167-9B0C4AFD51A4}"/>
                </a:ext>
              </a:extLst>
            </p:cNvPr>
            <p:cNvSpPr/>
            <p:nvPr/>
          </p:nvSpPr>
          <p:spPr bwMode="gray">
            <a:xfrm>
              <a:off x="2620611" y="2005436"/>
              <a:ext cx="1143758" cy="1143758"/>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0" name="Group 39">
            <a:extLst>
              <a:ext uri="{FF2B5EF4-FFF2-40B4-BE49-F238E27FC236}">
                <a16:creationId xmlns:a16="http://schemas.microsoft.com/office/drawing/2014/main" id="{3F7B0492-E699-714A-99D2-A3D0266A6570}"/>
              </a:ext>
            </a:extLst>
          </p:cNvPr>
          <p:cNvGrpSpPr/>
          <p:nvPr/>
        </p:nvGrpSpPr>
        <p:grpSpPr>
          <a:xfrm>
            <a:off x="4514211" y="1967336"/>
            <a:ext cx="1143758" cy="1143758"/>
            <a:chOff x="4406211" y="2005436"/>
            <a:chExt cx="1143758" cy="1143758"/>
          </a:xfrm>
        </p:grpSpPr>
        <p:sp>
          <p:nvSpPr>
            <p:cNvPr id="31" name="Oval 30">
              <a:extLst>
                <a:ext uri="{FF2B5EF4-FFF2-40B4-BE49-F238E27FC236}">
                  <a16:creationId xmlns:a16="http://schemas.microsoft.com/office/drawing/2014/main" id="{70BA6256-6458-FC4D-96E0-396971281EC9}"/>
                </a:ext>
              </a:extLst>
            </p:cNvPr>
            <p:cNvSpPr/>
            <p:nvPr/>
          </p:nvSpPr>
          <p:spPr bwMode="gray">
            <a:xfrm>
              <a:off x="4492090" y="2091315"/>
              <a:ext cx="972000" cy="9720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F15DB54B-C048-2D42-A38C-97FE9A8ADFC0}"/>
                </a:ext>
              </a:extLst>
            </p:cNvPr>
            <p:cNvSpPr/>
            <p:nvPr/>
          </p:nvSpPr>
          <p:spPr bwMode="gray">
            <a:xfrm>
              <a:off x="4406211" y="2005436"/>
              <a:ext cx="1143758" cy="1143758"/>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itle 2">
            <a:extLst>
              <a:ext uri="{FF2B5EF4-FFF2-40B4-BE49-F238E27FC236}">
                <a16:creationId xmlns:a16="http://schemas.microsoft.com/office/drawing/2014/main" id="{91E6F61B-9A7B-F442-84B9-97C9FB531589}"/>
              </a:ext>
            </a:extLst>
          </p:cNvPr>
          <p:cNvSpPr>
            <a:spLocks noGrp="1"/>
          </p:cNvSpPr>
          <p:nvPr>
            <p:ph type="title"/>
          </p:nvPr>
        </p:nvSpPr>
        <p:spPr>
          <a:xfrm>
            <a:off x="280194" y="317005"/>
            <a:ext cx="5842794" cy="249299"/>
          </a:xfrm>
        </p:spPr>
        <p:txBody>
          <a:bodyPr/>
          <a:lstStyle/>
          <a:p>
            <a:r>
              <a:rPr lang="en-US" dirty="0"/>
              <a:t>Nonconsumption Market Often Met With Skepticism</a:t>
            </a:r>
          </a:p>
        </p:txBody>
      </p:sp>
      <p:sp>
        <p:nvSpPr>
          <p:cNvPr id="16" name="TextBox 15">
            <a:extLst>
              <a:ext uri="{FF2B5EF4-FFF2-40B4-BE49-F238E27FC236}">
                <a16:creationId xmlns:a16="http://schemas.microsoft.com/office/drawing/2014/main" id="{C3F3B333-5C4C-2E40-8EFD-1E94DDB2BA5B}"/>
              </a:ext>
            </a:extLst>
          </p:cNvPr>
          <p:cNvSpPr txBox="1"/>
          <p:nvPr/>
        </p:nvSpPr>
        <p:spPr>
          <a:xfrm>
            <a:off x="691835" y="3281574"/>
            <a:ext cx="1143758" cy="553998"/>
          </a:xfrm>
          <a:prstGeom prst="rect">
            <a:avLst/>
          </a:prstGeom>
          <a:noFill/>
        </p:spPr>
        <p:txBody>
          <a:bodyPr wrap="square" lIns="0" tIns="0" rIns="0" bIns="0" rtlCol="0">
            <a:spAutoFit/>
          </a:bodyPr>
          <a:lstStyle/>
          <a:p>
            <a:pPr algn="ctr">
              <a:spcBef>
                <a:spcPts val="500"/>
              </a:spcBef>
            </a:pPr>
            <a:r>
              <a:rPr lang="en-US" sz="900" i="1" dirty="0"/>
              <a:t>“This is not really a population that our institution is designed to serve”</a:t>
            </a:r>
          </a:p>
        </p:txBody>
      </p:sp>
      <p:sp>
        <p:nvSpPr>
          <p:cNvPr id="17" name="TextBox 16">
            <a:extLst>
              <a:ext uri="{FF2B5EF4-FFF2-40B4-BE49-F238E27FC236}">
                <a16:creationId xmlns:a16="http://schemas.microsoft.com/office/drawing/2014/main" id="{9251FD2D-DA88-714D-9D2A-8F6C1103106C}"/>
              </a:ext>
            </a:extLst>
          </p:cNvPr>
          <p:cNvSpPr txBox="1"/>
          <p:nvPr/>
        </p:nvSpPr>
        <p:spPr>
          <a:xfrm>
            <a:off x="546825" y="1639289"/>
            <a:ext cx="1504130" cy="215444"/>
          </a:xfrm>
          <a:prstGeom prst="rect">
            <a:avLst/>
          </a:prstGeom>
          <a:noFill/>
        </p:spPr>
        <p:txBody>
          <a:bodyPr wrap="square" lIns="0" tIns="0" rIns="0" bIns="0" rtlCol="0">
            <a:spAutoFit/>
          </a:bodyPr>
          <a:lstStyle/>
          <a:p>
            <a:pPr algn="ctr">
              <a:spcBef>
                <a:spcPts val="500"/>
              </a:spcBef>
            </a:pPr>
            <a:r>
              <a:rPr lang="en-US" sz="1400" dirty="0">
                <a:solidFill>
                  <a:schemeClr val="accent3"/>
                </a:solidFill>
                <a:latin typeface="+mj-lt"/>
              </a:rPr>
              <a:t>Not Our Students</a:t>
            </a:r>
          </a:p>
        </p:txBody>
      </p:sp>
      <p:sp>
        <p:nvSpPr>
          <p:cNvPr id="27" name="TextBox 26">
            <a:extLst>
              <a:ext uri="{FF2B5EF4-FFF2-40B4-BE49-F238E27FC236}">
                <a16:creationId xmlns:a16="http://schemas.microsoft.com/office/drawing/2014/main" id="{B9C8777C-9BE9-C842-92AF-1E1E6792C1BB}"/>
              </a:ext>
            </a:extLst>
          </p:cNvPr>
          <p:cNvSpPr txBox="1"/>
          <p:nvPr/>
        </p:nvSpPr>
        <p:spPr>
          <a:xfrm>
            <a:off x="2655787" y="3281574"/>
            <a:ext cx="1073406" cy="553998"/>
          </a:xfrm>
          <a:prstGeom prst="rect">
            <a:avLst/>
          </a:prstGeom>
          <a:noFill/>
        </p:spPr>
        <p:txBody>
          <a:bodyPr wrap="square" lIns="0" tIns="0" rIns="0" bIns="0" rtlCol="0">
            <a:spAutoFit/>
          </a:bodyPr>
          <a:lstStyle/>
          <a:p>
            <a:pPr algn="ctr">
              <a:spcBef>
                <a:spcPts val="500"/>
              </a:spcBef>
            </a:pPr>
            <a:r>
              <a:rPr lang="en-US" sz="900" i="1" dirty="0"/>
              <a:t>“From what I’ve seen, these people don’t want to be in college”</a:t>
            </a:r>
          </a:p>
        </p:txBody>
      </p:sp>
      <p:sp>
        <p:nvSpPr>
          <p:cNvPr id="33" name="TextBox 32">
            <a:extLst>
              <a:ext uri="{FF2B5EF4-FFF2-40B4-BE49-F238E27FC236}">
                <a16:creationId xmlns:a16="http://schemas.microsoft.com/office/drawing/2014/main" id="{88E0710E-C9E5-4146-996E-074E48F63BB6}"/>
              </a:ext>
            </a:extLst>
          </p:cNvPr>
          <p:cNvSpPr txBox="1"/>
          <p:nvPr/>
        </p:nvSpPr>
        <p:spPr>
          <a:xfrm>
            <a:off x="4455709" y="3276740"/>
            <a:ext cx="1304590" cy="692497"/>
          </a:xfrm>
          <a:prstGeom prst="rect">
            <a:avLst/>
          </a:prstGeom>
          <a:noFill/>
        </p:spPr>
        <p:txBody>
          <a:bodyPr wrap="square" lIns="0" tIns="0" rIns="0" bIns="0" rtlCol="0">
            <a:spAutoFit/>
          </a:bodyPr>
          <a:lstStyle/>
          <a:p>
            <a:pPr algn="ctr">
              <a:spcBef>
                <a:spcPts val="500"/>
              </a:spcBef>
            </a:pPr>
            <a:r>
              <a:rPr lang="en-US" sz="900" i="1" dirty="0"/>
              <a:t>“It would be a major investment—in time and resources—to even locate these students”</a:t>
            </a:r>
          </a:p>
        </p:txBody>
      </p:sp>
      <p:sp>
        <p:nvSpPr>
          <p:cNvPr id="49" name="TextBox 48">
            <a:extLst>
              <a:ext uri="{FF2B5EF4-FFF2-40B4-BE49-F238E27FC236}">
                <a16:creationId xmlns:a16="http://schemas.microsoft.com/office/drawing/2014/main" id="{5AF8A768-D127-4459-A75E-28346C85527D}"/>
              </a:ext>
            </a:extLst>
          </p:cNvPr>
          <p:cNvSpPr txBox="1"/>
          <p:nvPr/>
        </p:nvSpPr>
        <p:spPr>
          <a:xfrm>
            <a:off x="2440425" y="1639289"/>
            <a:ext cx="1504130" cy="215444"/>
          </a:xfrm>
          <a:prstGeom prst="rect">
            <a:avLst/>
          </a:prstGeom>
          <a:noFill/>
        </p:spPr>
        <p:txBody>
          <a:bodyPr wrap="square" lIns="0" tIns="0" rIns="0" bIns="0" rtlCol="0">
            <a:spAutoFit/>
          </a:bodyPr>
          <a:lstStyle/>
          <a:p>
            <a:pPr algn="ctr">
              <a:spcBef>
                <a:spcPts val="500"/>
              </a:spcBef>
            </a:pPr>
            <a:r>
              <a:rPr lang="en-US" sz="1400" dirty="0">
                <a:solidFill>
                  <a:schemeClr val="accent3"/>
                </a:solidFill>
                <a:latin typeface="+mj-lt"/>
              </a:rPr>
              <a:t>Uninterested</a:t>
            </a:r>
          </a:p>
        </p:txBody>
      </p:sp>
      <p:sp>
        <p:nvSpPr>
          <p:cNvPr id="50" name="TextBox 49">
            <a:extLst>
              <a:ext uri="{FF2B5EF4-FFF2-40B4-BE49-F238E27FC236}">
                <a16:creationId xmlns:a16="http://schemas.microsoft.com/office/drawing/2014/main" id="{F19BA265-1A4F-4DE2-A3B1-0C2851808BBC}"/>
              </a:ext>
            </a:extLst>
          </p:cNvPr>
          <p:cNvSpPr txBox="1"/>
          <p:nvPr/>
        </p:nvSpPr>
        <p:spPr>
          <a:xfrm>
            <a:off x="4349847" y="1639289"/>
            <a:ext cx="1504130" cy="215444"/>
          </a:xfrm>
          <a:prstGeom prst="rect">
            <a:avLst/>
          </a:prstGeom>
          <a:noFill/>
        </p:spPr>
        <p:txBody>
          <a:bodyPr wrap="square" lIns="0" tIns="0" rIns="0" bIns="0" rtlCol="0">
            <a:spAutoFit/>
          </a:bodyPr>
          <a:lstStyle/>
          <a:p>
            <a:pPr algn="ctr">
              <a:spcBef>
                <a:spcPts val="500"/>
              </a:spcBef>
            </a:pPr>
            <a:r>
              <a:rPr lang="en-US" sz="1400" dirty="0">
                <a:solidFill>
                  <a:schemeClr val="accent3"/>
                </a:solidFill>
                <a:latin typeface="+mj-lt"/>
              </a:rPr>
              <a:t>Hard to Reach</a:t>
            </a:r>
          </a:p>
        </p:txBody>
      </p:sp>
      <p:sp>
        <p:nvSpPr>
          <p:cNvPr id="54" name="Multiply 150">
            <a:extLst>
              <a:ext uri="{FF2B5EF4-FFF2-40B4-BE49-F238E27FC236}">
                <a16:creationId xmlns:a16="http://schemas.microsoft.com/office/drawing/2014/main" id="{61396053-ABB9-4219-B196-4022D579C703}"/>
              </a:ext>
              <a:ext uri="{C183D7F6-B498-43B3-948B-1728B52AA6E4}">
                <adec:decorative xmlns:adec="http://schemas.microsoft.com/office/drawing/2017/decorative" val="1"/>
              </a:ext>
            </a:extLst>
          </p:cNvPr>
          <p:cNvSpPr/>
          <p:nvPr/>
        </p:nvSpPr>
        <p:spPr bwMode="gray">
          <a:xfrm>
            <a:off x="2559688" y="1894016"/>
            <a:ext cx="457200" cy="457200"/>
          </a:xfrm>
          <a:prstGeom prst="mathMultiply">
            <a:avLst/>
          </a:prstGeom>
          <a:solidFill>
            <a:schemeClr val="tx2"/>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59" name="Multiply 150">
            <a:extLst>
              <a:ext uri="{FF2B5EF4-FFF2-40B4-BE49-F238E27FC236}">
                <a16:creationId xmlns:a16="http://schemas.microsoft.com/office/drawing/2014/main" id="{651B5B3A-D118-4166-B6D0-04E770B8944A}"/>
              </a:ext>
              <a:ext uri="{C183D7F6-B498-43B3-948B-1728B52AA6E4}">
                <adec:decorative xmlns:adec="http://schemas.microsoft.com/office/drawing/2017/decorative" val="1"/>
              </a:ext>
            </a:extLst>
          </p:cNvPr>
          <p:cNvSpPr/>
          <p:nvPr/>
        </p:nvSpPr>
        <p:spPr bwMode="gray">
          <a:xfrm>
            <a:off x="628909" y="1943526"/>
            <a:ext cx="457200" cy="457200"/>
          </a:xfrm>
          <a:prstGeom prst="mathMultiply">
            <a:avLst/>
          </a:prstGeom>
          <a:solidFill>
            <a:schemeClr val="tx2"/>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64" name="Multiply 150">
            <a:extLst>
              <a:ext uri="{FF2B5EF4-FFF2-40B4-BE49-F238E27FC236}">
                <a16:creationId xmlns:a16="http://schemas.microsoft.com/office/drawing/2014/main" id="{829A6295-CFBE-43E3-925F-B352DDF501C2}"/>
              </a:ext>
              <a:ext uri="{C183D7F6-B498-43B3-948B-1728B52AA6E4}">
                <adec:decorative xmlns:adec="http://schemas.microsoft.com/office/drawing/2017/decorative" val="1"/>
              </a:ext>
            </a:extLst>
          </p:cNvPr>
          <p:cNvSpPr/>
          <p:nvPr/>
        </p:nvSpPr>
        <p:spPr bwMode="gray">
          <a:xfrm>
            <a:off x="4455709" y="1894016"/>
            <a:ext cx="457200" cy="457200"/>
          </a:xfrm>
          <a:prstGeom prst="mathMultiply">
            <a:avLst/>
          </a:prstGeom>
          <a:solidFill>
            <a:schemeClr val="tx2"/>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pic>
        <p:nvPicPr>
          <p:cNvPr id="4" name="Picture 3" descr="Icon&#10;&#10;Description automatically generated">
            <a:extLst>
              <a:ext uri="{FF2B5EF4-FFF2-40B4-BE49-F238E27FC236}">
                <a16:creationId xmlns:a16="http://schemas.microsoft.com/office/drawing/2014/main" id="{FF3390B2-BDA8-4588-AEFE-B6970E4349C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1086109" y="2236694"/>
            <a:ext cx="437083" cy="548640"/>
          </a:xfrm>
          <a:prstGeom prst="rect">
            <a:avLst/>
          </a:prstGeom>
        </p:spPr>
      </p:pic>
      <p:pic>
        <p:nvPicPr>
          <p:cNvPr id="6" name="Picture 5" descr="Icon&#10;&#10;Description automatically generated">
            <a:extLst>
              <a:ext uri="{FF2B5EF4-FFF2-40B4-BE49-F238E27FC236}">
                <a16:creationId xmlns:a16="http://schemas.microsoft.com/office/drawing/2014/main" id="{261AB6DA-80DD-4238-B801-A9AF5E57D8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4781872" y="2327988"/>
            <a:ext cx="640080" cy="422454"/>
          </a:xfrm>
          <a:prstGeom prst="rect">
            <a:avLst/>
          </a:prstGeom>
        </p:spPr>
      </p:pic>
      <p:pic>
        <p:nvPicPr>
          <p:cNvPr id="10" name="Picture 9" descr="A picture containing text, sign&#10;&#10;Description automatically generated">
            <a:extLst>
              <a:ext uri="{FF2B5EF4-FFF2-40B4-BE49-F238E27FC236}">
                <a16:creationId xmlns:a16="http://schemas.microsoft.com/office/drawing/2014/main" id="{936DDB38-ACC0-492B-9455-F686724F1D26}"/>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a:off x="2962013" y="2310615"/>
            <a:ext cx="457200" cy="457200"/>
          </a:xfrm>
          <a:prstGeom prst="rect">
            <a:avLst/>
          </a:prstGeom>
        </p:spPr>
      </p:pic>
    </p:spTree>
    <p:extLst>
      <p:ext uri="{BB962C8B-B14F-4D97-AF65-F5344CB8AC3E}">
        <p14:creationId xmlns:p14="http://schemas.microsoft.com/office/powerpoint/2010/main" val="379842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93609-6D4D-4219-BAF6-B4CA946DA0D2}"/>
              </a:ext>
            </a:extLst>
          </p:cNvPr>
          <p:cNvSpPr>
            <a:spLocks noGrp="1"/>
          </p:cNvSpPr>
          <p:nvPr>
            <p:ph type="body" sz="quarter" idx="16"/>
          </p:nvPr>
        </p:nvSpPr>
        <p:spPr/>
        <p:txBody>
          <a:bodyPr/>
          <a:lstStyle/>
          <a:p>
            <a:endParaRPr lang="en-US"/>
          </a:p>
        </p:txBody>
      </p:sp>
      <p:sp>
        <p:nvSpPr>
          <p:cNvPr id="6" name="Text Placeholder 5">
            <a:extLst>
              <a:ext uri="{FF2B5EF4-FFF2-40B4-BE49-F238E27FC236}">
                <a16:creationId xmlns:a16="http://schemas.microsoft.com/office/drawing/2014/main" id="{9BD66415-C770-441D-8D7C-BA0A489266F9}"/>
              </a:ext>
            </a:extLst>
          </p:cNvPr>
          <p:cNvSpPr>
            <a:spLocks noGrp="1"/>
          </p:cNvSpPr>
          <p:nvPr>
            <p:ph type="body" sz="quarter" idx="18"/>
          </p:nvPr>
        </p:nvSpPr>
        <p:spPr>
          <a:xfrm>
            <a:off x="4509917" y="4600547"/>
            <a:ext cx="1890884" cy="200055"/>
          </a:xfrm>
        </p:spPr>
        <p:txBody>
          <a:bodyPr/>
          <a:lstStyle/>
          <a:p>
            <a:r>
              <a:rPr lang="en-US" dirty="0"/>
              <a:t>Source: EAB analysis of American Communities Survey data; EAB interviews and analysis.</a:t>
            </a:r>
          </a:p>
        </p:txBody>
      </p:sp>
      <p:grpSp>
        <p:nvGrpSpPr>
          <p:cNvPr id="92" name="Group 91">
            <a:extLst>
              <a:ext uri="{FF2B5EF4-FFF2-40B4-BE49-F238E27FC236}">
                <a16:creationId xmlns:a16="http://schemas.microsoft.com/office/drawing/2014/main" id="{E23E8C98-3CB8-4585-8BC7-3A5EE85E1C97}"/>
              </a:ext>
            </a:extLst>
          </p:cNvPr>
          <p:cNvGrpSpPr/>
          <p:nvPr/>
        </p:nvGrpSpPr>
        <p:grpSpPr>
          <a:xfrm>
            <a:off x="324676" y="4220088"/>
            <a:ext cx="3785834" cy="254206"/>
            <a:chOff x="324676" y="4095068"/>
            <a:chExt cx="3785834" cy="254206"/>
          </a:xfrm>
        </p:grpSpPr>
        <p:sp>
          <p:nvSpPr>
            <p:cNvPr id="119" name="Rectangle 118">
              <a:extLst>
                <a:ext uri="{FF2B5EF4-FFF2-40B4-BE49-F238E27FC236}">
                  <a16:creationId xmlns:a16="http://schemas.microsoft.com/office/drawing/2014/main" id="{6FF6ACAA-A5DA-4D6C-92CF-72B3AC084B93}"/>
                </a:ext>
              </a:extLst>
            </p:cNvPr>
            <p:cNvSpPr/>
            <p:nvPr/>
          </p:nvSpPr>
          <p:spPr bwMode="gray">
            <a:xfrm>
              <a:off x="324676" y="4095068"/>
              <a:ext cx="3772832" cy="25420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 name="Group 3">
              <a:extLst>
                <a:ext uri="{FF2B5EF4-FFF2-40B4-BE49-F238E27FC236}">
                  <a16:creationId xmlns:a16="http://schemas.microsoft.com/office/drawing/2014/main" id="{D62C3CC8-FC19-401A-BEE3-6A3A33B6562D}"/>
                </a:ext>
              </a:extLst>
            </p:cNvPr>
            <p:cNvGrpSpPr/>
            <p:nvPr/>
          </p:nvGrpSpPr>
          <p:grpSpPr>
            <a:xfrm>
              <a:off x="426745" y="4160616"/>
              <a:ext cx="3683765" cy="123111"/>
              <a:chOff x="444559" y="4170233"/>
              <a:chExt cx="3683765" cy="123111"/>
            </a:xfrm>
          </p:grpSpPr>
          <p:grpSp>
            <p:nvGrpSpPr>
              <p:cNvPr id="94" name="Group 93">
                <a:extLst>
                  <a:ext uri="{FF2B5EF4-FFF2-40B4-BE49-F238E27FC236}">
                    <a16:creationId xmlns:a16="http://schemas.microsoft.com/office/drawing/2014/main" id="{D1E64ED8-B8F9-4605-ADBA-DF2790999CAD}"/>
                  </a:ext>
                </a:extLst>
              </p:cNvPr>
              <p:cNvGrpSpPr/>
              <p:nvPr/>
            </p:nvGrpSpPr>
            <p:grpSpPr>
              <a:xfrm>
                <a:off x="1212321" y="4170233"/>
                <a:ext cx="612718" cy="123111"/>
                <a:chOff x="4985777" y="3326362"/>
                <a:chExt cx="612718" cy="123111"/>
              </a:xfrm>
            </p:grpSpPr>
            <p:sp>
              <p:nvSpPr>
                <p:cNvPr id="95" name="TextBox 94">
                  <a:extLst>
                    <a:ext uri="{FF2B5EF4-FFF2-40B4-BE49-F238E27FC236}">
                      <a16:creationId xmlns:a16="http://schemas.microsoft.com/office/drawing/2014/main" id="{736E4D86-37B4-45AA-9D36-2F208E8D137F}"/>
                    </a:ext>
                  </a:extLst>
                </p:cNvPr>
                <p:cNvSpPr txBox="1"/>
                <p:nvPr/>
              </p:nvSpPr>
              <p:spPr>
                <a:xfrm>
                  <a:off x="5161333" y="3326362"/>
                  <a:ext cx="437162" cy="123111"/>
                </a:xfrm>
                <a:prstGeom prst="rect">
                  <a:avLst/>
                </a:prstGeom>
                <a:noFill/>
              </p:spPr>
              <p:txBody>
                <a:bodyPr wrap="square" lIns="0" tIns="0" rIns="0" bIns="0" rtlCol="0">
                  <a:spAutoFit/>
                </a:bodyPr>
                <a:lstStyle/>
                <a:p>
                  <a:pPr>
                    <a:spcBef>
                      <a:spcPts val="500"/>
                    </a:spcBef>
                  </a:pPr>
                  <a:r>
                    <a:rPr lang="en-US" sz="800" dirty="0"/>
                    <a:t>25-30%</a:t>
                  </a:r>
                </a:p>
              </p:txBody>
            </p:sp>
            <p:sp>
              <p:nvSpPr>
                <p:cNvPr id="96" name="Rectangle 95">
                  <a:extLst>
                    <a:ext uri="{FF2B5EF4-FFF2-40B4-BE49-F238E27FC236}">
                      <a16:creationId xmlns:a16="http://schemas.microsoft.com/office/drawing/2014/main" id="{7E8B9FC6-5F79-474E-A32F-7898ED46DE18}"/>
                    </a:ext>
                  </a:extLst>
                </p:cNvPr>
                <p:cNvSpPr/>
                <p:nvPr/>
              </p:nvSpPr>
              <p:spPr bwMode="gray">
                <a:xfrm>
                  <a:off x="4985777" y="3333618"/>
                  <a:ext cx="108599" cy="108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97" name="Group 96">
                <a:extLst>
                  <a:ext uri="{FF2B5EF4-FFF2-40B4-BE49-F238E27FC236}">
                    <a16:creationId xmlns:a16="http://schemas.microsoft.com/office/drawing/2014/main" id="{1E1F7984-178A-4121-A7AB-41642AFA1FDC}"/>
                  </a:ext>
                </a:extLst>
              </p:cNvPr>
              <p:cNvGrpSpPr/>
              <p:nvPr/>
            </p:nvGrpSpPr>
            <p:grpSpPr>
              <a:xfrm>
                <a:off x="444559" y="4170233"/>
                <a:ext cx="612718" cy="123111"/>
                <a:chOff x="4985777" y="3326362"/>
                <a:chExt cx="612718" cy="123111"/>
              </a:xfrm>
            </p:grpSpPr>
            <p:sp>
              <p:nvSpPr>
                <p:cNvPr id="98" name="TextBox 97">
                  <a:extLst>
                    <a:ext uri="{FF2B5EF4-FFF2-40B4-BE49-F238E27FC236}">
                      <a16:creationId xmlns:a16="http://schemas.microsoft.com/office/drawing/2014/main" id="{BF8002D8-682E-4B96-A39A-9B31D72DF255}"/>
                    </a:ext>
                  </a:extLst>
                </p:cNvPr>
                <p:cNvSpPr txBox="1"/>
                <p:nvPr/>
              </p:nvSpPr>
              <p:spPr>
                <a:xfrm>
                  <a:off x="5161333" y="3326362"/>
                  <a:ext cx="437162" cy="123111"/>
                </a:xfrm>
                <a:prstGeom prst="rect">
                  <a:avLst/>
                </a:prstGeom>
                <a:noFill/>
              </p:spPr>
              <p:txBody>
                <a:bodyPr wrap="square" lIns="0" tIns="0" rIns="0" bIns="0" rtlCol="0">
                  <a:spAutoFit/>
                </a:bodyPr>
                <a:lstStyle/>
                <a:p>
                  <a:pPr>
                    <a:spcBef>
                      <a:spcPts val="500"/>
                    </a:spcBef>
                  </a:pPr>
                  <a:r>
                    <a:rPr lang="en-US" sz="800" dirty="0"/>
                    <a:t>20-25%</a:t>
                  </a:r>
                </a:p>
              </p:txBody>
            </p:sp>
            <p:sp>
              <p:nvSpPr>
                <p:cNvPr id="99" name="Rectangle 98">
                  <a:extLst>
                    <a:ext uri="{FF2B5EF4-FFF2-40B4-BE49-F238E27FC236}">
                      <a16:creationId xmlns:a16="http://schemas.microsoft.com/office/drawing/2014/main" id="{0BD2F1FF-A9C1-494C-81B1-73EBD483629B}"/>
                    </a:ext>
                  </a:extLst>
                </p:cNvPr>
                <p:cNvSpPr/>
                <p:nvPr/>
              </p:nvSpPr>
              <p:spPr bwMode="gray">
                <a:xfrm>
                  <a:off x="4985777" y="3333618"/>
                  <a:ext cx="108599" cy="108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00" name="Group 99">
                <a:extLst>
                  <a:ext uri="{FF2B5EF4-FFF2-40B4-BE49-F238E27FC236}">
                    <a16:creationId xmlns:a16="http://schemas.microsoft.com/office/drawing/2014/main" id="{DA2A7C60-A6FC-4ED9-A39F-6E390A70E937}"/>
                  </a:ext>
                </a:extLst>
              </p:cNvPr>
              <p:cNvGrpSpPr/>
              <p:nvPr/>
            </p:nvGrpSpPr>
            <p:grpSpPr>
              <a:xfrm>
                <a:off x="3515606" y="4170233"/>
                <a:ext cx="612718" cy="123111"/>
                <a:chOff x="4985777" y="3326362"/>
                <a:chExt cx="612718" cy="123111"/>
              </a:xfrm>
            </p:grpSpPr>
            <p:sp>
              <p:nvSpPr>
                <p:cNvPr id="101" name="TextBox 100">
                  <a:extLst>
                    <a:ext uri="{FF2B5EF4-FFF2-40B4-BE49-F238E27FC236}">
                      <a16:creationId xmlns:a16="http://schemas.microsoft.com/office/drawing/2014/main" id="{556B2560-52DE-43DB-8DC4-9C436D041374}"/>
                    </a:ext>
                  </a:extLst>
                </p:cNvPr>
                <p:cNvSpPr txBox="1"/>
                <p:nvPr/>
              </p:nvSpPr>
              <p:spPr>
                <a:xfrm>
                  <a:off x="5161333" y="3326362"/>
                  <a:ext cx="437162" cy="123111"/>
                </a:xfrm>
                <a:prstGeom prst="rect">
                  <a:avLst/>
                </a:prstGeom>
                <a:noFill/>
              </p:spPr>
              <p:txBody>
                <a:bodyPr wrap="square" lIns="0" tIns="0" rIns="0" bIns="0" rtlCol="0">
                  <a:spAutoFit/>
                </a:bodyPr>
                <a:lstStyle/>
                <a:p>
                  <a:pPr>
                    <a:spcBef>
                      <a:spcPts val="500"/>
                    </a:spcBef>
                  </a:pPr>
                  <a:r>
                    <a:rPr lang="en-US" sz="800" dirty="0"/>
                    <a:t>40%+</a:t>
                  </a:r>
                </a:p>
              </p:txBody>
            </p:sp>
            <p:sp>
              <p:nvSpPr>
                <p:cNvPr id="102" name="Rectangle 101">
                  <a:extLst>
                    <a:ext uri="{FF2B5EF4-FFF2-40B4-BE49-F238E27FC236}">
                      <a16:creationId xmlns:a16="http://schemas.microsoft.com/office/drawing/2014/main" id="{CA6F0383-4278-4F5D-BCA9-058194D18CA6}"/>
                    </a:ext>
                  </a:extLst>
                </p:cNvPr>
                <p:cNvSpPr/>
                <p:nvPr/>
              </p:nvSpPr>
              <p:spPr bwMode="gray">
                <a:xfrm>
                  <a:off x="4985777" y="3333618"/>
                  <a:ext cx="108599" cy="1085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03" name="Group 102">
                <a:extLst>
                  <a:ext uri="{FF2B5EF4-FFF2-40B4-BE49-F238E27FC236}">
                    <a16:creationId xmlns:a16="http://schemas.microsoft.com/office/drawing/2014/main" id="{FF98BB89-1BB1-4EEC-9C4B-60234D753F6D}"/>
                  </a:ext>
                </a:extLst>
              </p:cNvPr>
              <p:cNvGrpSpPr/>
              <p:nvPr/>
            </p:nvGrpSpPr>
            <p:grpSpPr>
              <a:xfrm>
                <a:off x="1980083" y="4170233"/>
                <a:ext cx="612718" cy="123111"/>
                <a:chOff x="4985777" y="3326362"/>
                <a:chExt cx="612718" cy="123111"/>
              </a:xfrm>
            </p:grpSpPr>
            <p:sp>
              <p:nvSpPr>
                <p:cNvPr id="104" name="TextBox 103">
                  <a:extLst>
                    <a:ext uri="{FF2B5EF4-FFF2-40B4-BE49-F238E27FC236}">
                      <a16:creationId xmlns:a16="http://schemas.microsoft.com/office/drawing/2014/main" id="{6BF146C9-4ED1-43E8-B5E2-1A2B51B629E3}"/>
                    </a:ext>
                  </a:extLst>
                </p:cNvPr>
                <p:cNvSpPr txBox="1"/>
                <p:nvPr/>
              </p:nvSpPr>
              <p:spPr>
                <a:xfrm>
                  <a:off x="5161333" y="3326362"/>
                  <a:ext cx="437162" cy="123111"/>
                </a:xfrm>
                <a:prstGeom prst="rect">
                  <a:avLst/>
                </a:prstGeom>
                <a:noFill/>
              </p:spPr>
              <p:txBody>
                <a:bodyPr wrap="square" lIns="0" tIns="0" rIns="0" bIns="0" rtlCol="0">
                  <a:spAutoFit/>
                </a:bodyPr>
                <a:lstStyle/>
                <a:p>
                  <a:pPr>
                    <a:spcBef>
                      <a:spcPts val="500"/>
                    </a:spcBef>
                  </a:pPr>
                  <a:r>
                    <a:rPr lang="en-US" sz="800" dirty="0"/>
                    <a:t>30-35%</a:t>
                  </a:r>
                </a:p>
              </p:txBody>
            </p:sp>
            <p:sp>
              <p:nvSpPr>
                <p:cNvPr id="105" name="Rectangle 104">
                  <a:extLst>
                    <a:ext uri="{FF2B5EF4-FFF2-40B4-BE49-F238E27FC236}">
                      <a16:creationId xmlns:a16="http://schemas.microsoft.com/office/drawing/2014/main" id="{8A32DEEE-E7EE-468E-BB5B-A312B927629D}"/>
                    </a:ext>
                  </a:extLst>
                </p:cNvPr>
                <p:cNvSpPr/>
                <p:nvPr/>
              </p:nvSpPr>
              <p:spPr bwMode="gray">
                <a:xfrm>
                  <a:off x="4985777" y="3333618"/>
                  <a:ext cx="108599" cy="108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6" name="Group 105">
                <a:extLst>
                  <a:ext uri="{FF2B5EF4-FFF2-40B4-BE49-F238E27FC236}">
                    <a16:creationId xmlns:a16="http://schemas.microsoft.com/office/drawing/2014/main" id="{861019D8-7C43-4063-8BBC-A2CB4E568D89}"/>
                  </a:ext>
                </a:extLst>
              </p:cNvPr>
              <p:cNvGrpSpPr/>
              <p:nvPr/>
            </p:nvGrpSpPr>
            <p:grpSpPr>
              <a:xfrm>
                <a:off x="2747845" y="4170233"/>
                <a:ext cx="612718" cy="123111"/>
                <a:chOff x="4985777" y="3326362"/>
                <a:chExt cx="612718" cy="123111"/>
              </a:xfrm>
            </p:grpSpPr>
            <p:sp>
              <p:nvSpPr>
                <p:cNvPr id="107" name="TextBox 106">
                  <a:extLst>
                    <a:ext uri="{FF2B5EF4-FFF2-40B4-BE49-F238E27FC236}">
                      <a16:creationId xmlns:a16="http://schemas.microsoft.com/office/drawing/2014/main" id="{50E5130F-D8A8-441D-AF0F-9E58E229A051}"/>
                    </a:ext>
                  </a:extLst>
                </p:cNvPr>
                <p:cNvSpPr txBox="1"/>
                <p:nvPr/>
              </p:nvSpPr>
              <p:spPr>
                <a:xfrm>
                  <a:off x="5161333" y="3326362"/>
                  <a:ext cx="437162" cy="123111"/>
                </a:xfrm>
                <a:prstGeom prst="rect">
                  <a:avLst/>
                </a:prstGeom>
                <a:noFill/>
              </p:spPr>
              <p:txBody>
                <a:bodyPr wrap="square" lIns="0" tIns="0" rIns="0" bIns="0" rtlCol="0">
                  <a:spAutoFit/>
                </a:bodyPr>
                <a:lstStyle/>
                <a:p>
                  <a:pPr>
                    <a:spcBef>
                      <a:spcPts val="500"/>
                    </a:spcBef>
                  </a:pPr>
                  <a:r>
                    <a:rPr lang="en-US" sz="800" dirty="0"/>
                    <a:t>35-40%</a:t>
                  </a:r>
                </a:p>
              </p:txBody>
            </p:sp>
            <p:sp>
              <p:nvSpPr>
                <p:cNvPr id="108" name="Rectangle 107">
                  <a:extLst>
                    <a:ext uri="{FF2B5EF4-FFF2-40B4-BE49-F238E27FC236}">
                      <a16:creationId xmlns:a16="http://schemas.microsoft.com/office/drawing/2014/main" id="{22899158-B096-42FD-972F-2D10B8C3C953}"/>
                    </a:ext>
                  </a:extLst>
                </p:cNvPr>
                <p:cNvSpPr/>
                <p:nvPr/>
              </p:nvSpPr>
              <p:spPr bwMode="gray">
                <a:xfrm>
                  <a:off x="4985777" y="3333618"/>
                  <a:ext cx="108599" cy="1085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grpSp>
        <p:nvGrpSpPr>
          <p:cNvPr id="7" name="Group 6">
            <a:extLst>
              <a:ext uri="{FF2B5EF4-FFF2-40B4-BE49-F238E27FC236}">
                <a16:creationId xmlns:a16="http://schemas.microsoft.com/office/drawing/2014/main" id="{DB06BACF-1B65-49D3-9EAB-A24E250B3985}"/>
              </a:ext>
              <a:ext uri="{C183D7F6-B498-43B3-948B-1728B52AA6E4}">
                <adec:decorative xmlns:adec="http://schemas.microsoft.com/office/drawing/2017/decorative" val="1"/>
              </a:ext>
            </a:extLst>
          </p:cNvPr>
          <p:cNvGrpSpPr/>
          <p:nvPr/>
        </p:nvGrpSpPr>
        <p:grpSpPr>
          <a:xfrm>
            <a:off x="374729" y="1238869"/>
            <a:ext cx="4173037" cy="2627676"/>
            <a:chOff x="1113881" y="1909399"/>
            <a:chExt cx="4173037" cy="2627676"/>
          </a:xfrm>
        </p:grpSpPr>
        <p:sp>
          <p:nvSpPr>
            <p:cNvPr id="8" name="Freeform 20">
              <a:extLst>
                <a:ext uri="{FF2B5EF4-FFF2-40B4-BE49-F238E27FC236}">
                  <a16:creationId xmlns:a16="http://schemas.microsoft.com/office/drawing/2014/main" id="{9F169C83-44EB-4557-91DB-1E17EA389428}"/>
                </a:ext>
                <a:ext uri="{C183D7F6-B498-43B3-948B-1728B52AA6E4}">
                  <adec:decorative xmlns:adec="http://schemas.microsoft.com/office/drawing/2017/decorative" val="1"/>
                </a:ext>
              </a:extLst>
            </p:cNvPr>
            <p:cNvSpPr>
              <a:spLocks/>
            </p:cNvSpPr>
            <p:nvPr/>
          </p:nvSpPr>
          <p:spPr bwMode="gray">
            <a:xfrm>
              <a:off x="3879262" y="3542537"/>
              <a:ext cx="303596" cy="495256"/>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solidFill>
              <a:schemeClr val="accent4"/>
            </a:solidFill>
            <a:ln w="9525">
              <a:solidFill>
                <a:schemeClr val="bg1"/>
              </a:solidFill>
              <a:round/>
              <a:headEnd/>
              <a:tailEnd/>
            </a:ln>
          </p:spPr>
          <p:txBody>
            <a:bodyPr/>
            <a:lstStyle/>
            <a:p>
              <a:endParaRPr lang="en-US"/>
            </a:p>
          </p:txBody>
        </p:sp>
        <p:grpSp>
          <p:nvGrpSpPr>
            <p:cNvPr id="9" name="Group 110">
              <a:extLst>
                <a:ext uri="{FF2B5EF4-FFF2-40B4-BE49-F238E27FC236}">
                  <a16:creationId xmlns:a16="http://schemas.microsoft.com/office/drawing/2014/main" id="{CA564D1A-0E7D-44AF-9D75-778B7D6DAD3F}"/>
                </a:ext>
                <a:ext uri="{C183D7F6-B498-43B3-948B-1728B52AA6E4}">
                  <adec:decorative xmlns:adec="http://schemas.microsoft.com/office/drawing/2017/decorative" val="1"/>
                </a:ext>
              </a:extLst>
            </p:cNvPr>
            <p:cNvGrpSpPr/>
            <p:nvPr/>
          </p:nvGrpSpPr>
          <p:grpSpPr bwMode="gray">
            <a:xfrm>
              <a:off x="1265276" y="3826805"/>
              <a:ext cx="919646" cy="662759"/>
              <a:chOff x="753918" y="3464849"/>
              <a:chExt cx="1112868" cy="802007"/>
            </a:xfrm>
            <a:solidFill>
              <a:schemeClr val="accent1"/>
            </a:solidFill>
          </p:grpSpPr>
          <p:sp>
            <p:nvSpPr>
              <p:cNvPr id="82" name="Freeform 21">
                <a:extLst>
                  <a:ext uri="{FF2B5EF4-FFF2-40B4-BE49-F238E27FC236}">
                    <a16:creationId xmlns:a16="http://schemas.microsoft.com/office/drawing/2014/main" id="{70D77B4C-2263-486E-B1EE-EC19BE32B07F}"/>
                  </a:ext>
                </a:extLst>
              </p:cNvPr>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bg1"/>
                </a:solidFill>
                <a:round/>
                <a:headEnd/>
                <a:tailEnd/>
              </a:ln>
            </p:spPr>
            <p:txBody>
              <a:bodyPr/>
              <a:lstStyle/>
              <a:p>
                <a:endParaRPr lang="en-US"/>
              </a:p>
            </p:txBody>
          </p:sp>
          <p:sp>
            <p:nvSpPr>
              <p:cNvPr id="83" name="Freeform 22">
                <a:extLst>
                  <a:ext uri="{FF2B5EF4-FFF2-40B4-BE49-F238E27FC236}">
                    <a16:creationId xmlns:a16="http://schemas.microsoft.com/office/drawing/2014/main" id="{36529A4C-AE09-4B40-9391-19DE4A1FAFFA}"/>
                  </a:ext>
                </a:extLst>
              </p:cNvPr>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9525">
                <a:solidFill>
                  <a:schemeClr val="bg1"/>
                </a:solidFill>
                <a:round/>
                <a:headEnd/>
                <a:tailEnd/>
              </a:ln>
            </p:spPr>
            <p:txBody>
              <a:bodyPr/>
              <a:lstStyle/>
              <a:p>
                <a:endParaRPr lang="en-US"/>
              </a:p>
            </p:txBody>
          </p:sp>
          <p:sp>
            <p:nvSpPr>
              <p:cNvPr id="84" name="Freeform 23">
                <a:extLst>
                  <a:ext uri="{FF2B5EF4-FFF2-40B4-BE49-F238E27FC236}">
                    <a16:creationId xmlns:a16="http://schemas.microsoft.com/office/drawing/2014/main" id="{48FA5929-32A0-4F46-AC4A-94D18BC4797C}"/>
                  </a:ext>
                </a:extLst>
              </p:cNvPr>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9525">
                <a:solidFill>
                  <a:schemeClr val="bg1"/>
                </a:solidFill>
                <a:round/>
                <a:headEnd/>
                <a:tailEnd/>
              </a:ln>
            </p:spPr>
            <p:txBody>
              <a:bodyPr/>
              <a:lstStyle/>
              <a:p>
                <a:endParaRPr lang="en-US"/>
              </a:p>
            </p:txBody>
          </p:sp>
          <p:sp>
            <p:nvSpPr>
              <p:cNvPr id="85" name="Freeform 24">
                <a:extLst>
                  <a:ext uri="{FF2B5EF4-FFF2-40B4-BE49-F238E27FC236}">
                    <a16:creationId xmlns:a16="http://schemas.microsoft.com/office/drawing/2014/main" id="{20153771-2411-4787-9DB9-9C6A95CFA82D}"/>
                  </a:ext>
                </a:extLst>
              </p:cNvPr>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solidFill>
                <a:schemeClr val="accent5"/>
              </a:solidFill>
              <a:ln w="9525">
                <a:solidFill>
                  <a:schemeClr val="bg1"/>
                </a:solidFill>
                <a:round/>
                <a:headEnd/>
                <a:tailEnd/>
              </a:ln>
            </p:spPr>
            <p:txBody>
              <a:bodyPr/>
              <a:lstStyle/>
              <a:p>
                <a:endParaRPr lang="en-US"/>
              </a:p>
            </p:txBody>
          </p:sp>
          <p:sp>
            <p:nvSpPr>
              <p:cNvPr id="86" name="Freeform 25">
                <a:extLst>
                  <a:ext uri="{FF2B5EF4-FFF2-40B4-BE49-F238E27FC236}">
                    <a16:creationId xmlns:a16="http://schemas.microsoft.com/office/drawing/2014/main" id="{389E23A9-7F93-40FD-9CCC-5B84233FDE80}"/>
                  </a:ext>
                </a:extLst>
              </p:cNvPr>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solidFill>
                <a:schemeClr val="accent5"/>
              </a:solidFill>
              <a:ln w="9525">
                <a:solidFill>
                  <a:schemeClr val="bg1"/>
                </a:solidFill>
                <a:round/>
                <a:headEnd/>
                <a:tailEnd/>
              </a:ln>
            </p:spPr>
            <p:txBody>
              <a:bodyPr/>
              <a:lstStyle/>
              <a:p>
                <a:endParaRPr lang="en-US"/>
              </a:p>
            </p:txBody>
          </p:sp>
          <p:sp>
            <p:nvSpPr>
              <p:cNvPr id="87" name="Freeform 26">
                <a:extLst>
                  <a:ext uri="{FF2B5EF4-FFF2-40B4-BE49-F238E27FC236}">
                    <a16:creationId xmlns:a16="http://schemas.microsoft.com/office/drawing/2014/main" id="{161DEB15-E977-4D6F-BEA7-E0D6AC7E0790}"/>
                  </a:ext>
                </a:extLst>
              </p:cNvPr>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solidFill>
                <a:schemeClr val="accent5"/>
              </a:solidFill>
              <a:ln w="9525">
                <a:solidFill>
                  <a:schemeClr val="bg1"/>
                </a:solidFill>
                <a:round/>
                <a:headEnd/>
                <a:tailEnd/>
              </a:ln>
            </p:spPr>
            <p:txBody>
              <a:bodyPr/>
              <a:lstStyle/>
              <a:p>
                <a:endParaRPr lang="en-US"/>
              </a:p>
            </p:txBody>
          </p:sp>
          <p:sp>
            <p:nvSpPr>
              <p:cNvPr id="88" name="Freeform 27">
                <a:extLst>
                  <a:ext uri="{FF2B5EF4-FFF2-40B4-BE49-F238E27FC236}">
                    <a16:creationId xmlns:a16="http://schemas.microsoft.com/office/drawing/2014/main" id="{6D49E1D0-DCE8-494E-81D0-A992A7AAB81F}"/>
                  </a:ext>
                </a:extLst>
              </p:cNvPr>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solidFill>
                <a:schemeClr val="accent5"/>
              </a:solidFill>
              <a:ln w="9525">
                <a:solidFill>
                  <a:schemeClr val="bg1"/>
                </a:solidFill>
                <a:round/>
                <a:headEnd/>
                <a:tailEnd/>
              </a:ln>
            </p:spPr>
            <p:txBody>
              <a:bodyPr/>
              <a:lstStyle/>
              <a:p>
                <a:endParaRPr lang="en-US"/>
              </a:p>
            </p:txBody>
          </p:sp>
          <p:sp>
            <p:nvSpPr>
              <p:cNvPr id="89" name="Freeform 28">
                <a:extLst>
                  <a:ext uri="{FF2B5EF4-FFF2-40B4-BE49-F238E27FC236}">
                    <a16:creationId xmlns:a16="http://schemas.microsoft.com/office/drawing/2014/main" id="{4975877D-79A4-4BA2-82FB-140077645385}"/>
                  </a:ext>
                </a:extLst>
              </p:cNvPr>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bg1"/>
                </a:solidFill>
                <a:round/>
                <a:headEnd/>
                <a:tailEnd/>
              </a:ln>
            </p:spPr>
            <p:txBody>
              <a:bodyPr/>
              <a:lstStyle/>
              <a:p>
                <a:endParaRPr lang="en-US"/>
              </a:p>
            </p:txBody>
          </p:sp>
        </p:grpSp>
        <p:sp>
          <p:nvSpPr>
            <p:cNvPr id="10" name="Freeform 29">
              <a:extLst>
                <a:ext uri="{FF2B5EF4-FFF2-40B4-BE49-F238E27FC236}">
                  <a16:creationId xmlns:a16="http://schemas.microsoft.com/office/drawing/2014/main" id="{AB42B312-CD17-41CD-996A-BFB7084E319A}"/>
                </a:ext>
                <a:ext uri="{C183D7F6-B498-43B3-948B-1728B52AA6E4}">
                  <adec:decorative xmlns:adec="http://schemas.microsoft.com/office/drawing/2017/decorative" val="1"/>
                </a:ext>
              </a:extLst>
            </p:cNvPr>
            <p:cNvSpPr>
              <a:spLocks/>
            </p:cNvSpPr>
            <p:nvPr/>
          </p:nvSpPr>
          <p:spPr bwMode="gray">
            <a:xfrm>
              <a:off x="1656649" y="3235719"/>
              <a:ext cx="545990" cy="632961"/>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solidFill>
              <a:schemeClr val="accent3"/>
            </a:solidFill>
            <a:ln w="9525">
              <a:solidFill>
                <a:schemeClr val="bg1"/>
              </a:solidFill>
              <a:round/>
              <a:headEnd/>
              <a:tailEnd/>
            </a:ln>
          </p:spPr>
          <p:txBody>
            <a:bodyPr/>
            <a:lstStyle/>
            <a:p>
              <a:endParaRPr lang="en-US"/>
            </a:p>
          </p:txBody>
        </p:sp>
        <p:sp>
          <p:nvSpPr>
            <p:cNvPr id="11" name="Freeform 30">
              <a:extLst>
                <a:ext uri="{FF2B5EF4-FFF2-40B4-BE49-F238E27FC236}">
                  <a16:creationId xmlns:a16="http://schemas.microsoft.com/office/drawing/2014/main" id="{3D38C7B8-A437-4620-9D1D-D0F044AE050B}"/>
                </a:ext>
                <a:ext uri="{C183D7F6-B498-43B3-948B-1728B52AA6E4}">
                  <adec:decorative xmlns:adec="http://schemas.microsoft.com/office/drawing/2017/decorative" val="1"/>
                </a:ext>
              </a:extLst>
            </p:cNvPr>
            <p:cNvSpPr>
              <a:spLocks/>
            </p:cNvSpPr>
            <p:nvPr/>
          </p:nvSpPr>
          <p:spPr bwMode="gray">
            <a:xfrm>
              <a:off x="3350989" y="3417715"/>
              <a:ext cx="402647" cy="362383"/>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solidFill>
              <a:schemeClr val="accent5"/>
            </a:solidFill>
            <a:ln w="9525">
              <a:solidFill>
                <a:schemeClr val="bg1"/>
              </a:solidFill>
              <a:round/>
              <a:headEnd/>
              <a:tailEnd/>
            </a:ln>
          </p:spPr>
          <p:txBody>
            <a:bodyPr/>
            <a:lstStyle/>
            <a:p>
              <a:endParaRPr lang="en-US"/>
            </a:p>
          </p:txBody>
        </p:sp>
        <p:sp>
          <p:nvSpPr>
            <p:cNvPr id="12" name="Freeform 31">
              <a:extLst>
                <a:ext uri="{FF2B5EF4-FFF2-40B4-BE49-F238E27FC236}">
                  <a16:creationId xmlns:a16="http://schemas.microsoft.com/office/drawing/2014/main" id="{86504C71-B240-4FCF-AC89-6CEB52A2875A}"/>
                </a:ext>
                <a:ext uri="{C183D7F6-B498-43B3-948B-1728B52AA6E4}">
                  <adec:decorative xmlns:adec="http://schemas.microsoft.com/office/drawing/2017/decorative" val="1"/>
                </a:ext>
              </a:extLst>
            </p:cNvPr>
            <p:cNvSpPr>
              <a:spLocks/>
            </p:cNvSpPr>
            <p:nvPr/>
          </p:nvSpPr>
          <p:spPr bwMode="gray">
            <a:xfrm>
              <a:off x="1113881" y="2552024"/>
              <a:ext cx="634573" cy="1086342"/>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solidFill>
              <a:schemeClr val="accent6"/>
            </a:solidFill>
            <a:ln w="9525">
              <a:solidFill>
                <a:schemeClr val="bg1"/>
              </a:solidFill>
              <a:round/>
              <a:headEnd/>
              <a:tailEnd/>
            </a:ln>
          </p:spPr>
          <p:txBody>
            <a:bodyPr/>
            <a:lstStyle/>
            <a:p>
              <a:endParaRPr lang="en-US"/>
            </a:p>
          </p:txBody>
        </p:sp>
        <p:sp>
          <p:nvSpPr>
            <p:cNvPr id="13" name="Freeform 32">
              <a:extLst>
                <a:ext uri="{FF2B5EF4-FFF2-40B4-BE49-F238E27FC236}">
                  <a16:creationId xmlns:a16="http://schemas.microsoft.com/office/drawing/2014/main" id="{A70208A9-DAAD-430F-9E87-B2439289805F}"/>
                </a:ext>
                <a:ext uri="{C183D7F6-B498-43B3-948B-1728B52AA6E4}">
                  <adec:decorative xmlns:adec="http://schemas.microsoft.com/office/drawing/2017/decorative" val="1"/>
                </a:ext>
              </a:extLst>
            </p:cNvPr>
            <p:cNvSpPr>
              <a:spLocks/>
            </p:cNvSpPr>
            <p:nvPr/>
          </p:nvSpPr>
          <p:spPr bwMode="gray">
            <a:xfrm>
              <a:off x="2202639" y="2901522"/>
              <a:ext cx="582228" cy="459823"/>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solidFill>
              <a:schemeClr val="accent4"/>
            </a:solidFill>
            <a:ln w="9525">
              <a:solidFill>
                <a:schemeClr val="bg1"/>
              </a:solidFill>
              <a:round/>
              <a:headEnd/>
              <a:tailEnd/>
            </a:ln>
          </p:spPr>
          <p:txBody>
            <a:bodyPr/>
            <a:lstStyle/>
            <a:p>
              <a:endParaRPr lang="en-US"/>
            </a:p>
          </p:txBody>
        </p:sp>
        <p:sp>
          <p:nvSpPr>
            <p:cNvPr id="14" name="Freeform 33">
              <a:extLst>
                <a:ext uri="{FF2B5EF4-FFF2-40B4-BE49-F238E27FC236}">
                  <a16:creationId xmlns:a16="http://schemas.microsoft.com/office/drawing/2014/main" id="{8ACCDC41-E533-492D-B320-69F941E1C502}"/>
                </a:ext>
                <a:ext uri="{C183D7F6-B498-43B3-948B-1728B52AA6E4}">
                  <adec:decorative xmlns:adec="http://schemas.microsoft.com/office/drawing/2017/decorative" val="1"/>
                </a:ext>
              </a:extLst>
            </p:cNvPr>
            <p:cNvSpPr>
              <a:spLocks/>
            </p:cNvSpPr>
            <p:nvPr/>
          </p:nvSpPr>
          <p:spPr bwMode="gray">
            <a:xfrm>
              <a:off x="4904402" y="2652685"/>
              <a:ext cx="137705" cy="129652"/>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solidFill>
              <a:schemeClr val="accent6"/>
            </a:solidFill>
            <a:ln w="9525">
              <a:solidFill>
                <a:schemeClr val="bg1"/>
              </a:solidFill>
              <a:round/>
              <a:headEnd/>
              <a:tailEnd/>
            </a:ln>
          </p:spPr>
          <p:txBody>
            <a:bodyPr/>
            <a:lstStyle/>
            <a:p>
              <a:endParaRPr lang="en-US"/>
            </a:p>
          </p:txBody>
        </p:sp>
        <p:sp>
          <p:nvSpPr>
            <p:cNvPr id="15" name="Freeform 34">
              <a:extLst>
                <a:ext uri="{FF2B5EF4-FFF2-40B4-BE49-F238E27FC236}">
                  <a16:creationId xmlns:a16="http://schemas.microsoft.com/office/drawing/2014/main" id="{05381861-E776-4FA6-B3F6-1C4648678DAC}"/>
                </a:ext>
                <a:ext uri="{C183D7F6-B498-43B3-948B-1728B52AA6E4}">
                  <adec:decorative xmlns:adec="http://schemas.microsoft.com/office/drawing/2017/decorative" val="1"/>
                </a:ext>
              </a:extLst>
            </p:cNvPr>
            <p:cNvSpPr>
              <a:spLocks/>
            </p:cNvSpPr>
            <p:nvPr/>
          </p:nvSpPr>
          <p:spPr bwMode="gray">
            <a:xfrm>
              <a:off x="4785219" y="2932928"/>
              <a:ext cx="83751" cy="137705"/>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solidFill>
              <a:schemeClr val="accent4"/>
            </a:solidFill>
            <a:ln w="9525">
              <a:solidFill>
                <a:schemeClr val="bg1"/>
              </a:solidFill>
              <a:round/>
              <a:headEnd/>
              <a:tailEnd/>
            </a:ln>
          </p:spPr>
          <p:txBody>
            <a:bodyPr/>
            <a:lstStyle/>
            <a:p>
              <a:endParaRPr lang="en-US"/>
            </a:p>
          </p:txBody>
        </p:sp>
        <p:sp>
          <p:nvSpPr>
            <p:cNvPr id="16" name="Freeform 35">
              <a:extLst>
                <a:ext uri="{FF2B5EF4-FFF2-40B4-BE49-F238E27FC236}">
                  <a16:creationId xmlns:a16="http://schemas.microsoft.com/office/drawing/2014/main" id="{CCE2D7F3-7E0B-427B-840D-690C54EE6723}"/>
                </a:ext>
                <a:ext uri="{C183D7F6-B498-43B3-948B-1728B52AA6E4}">
                  <adec:decorative xmlns:adec="http://schemas.microsoft.com/office/drawing/2017/decorative" val="1"/>
                </a:ext>
              </a:extLst>
            </p:cNvPr>
            <p:cNvSpPr>
              <a:spLocks/>
            </p:cNvSpPr>
            <p:nvPr/>
          </p:nvSpPr>
          <p:spPr bwMode="gray">
            <a:xfrm>
              <a:off x="4699858" y="3040033"/>
              <a:ext cx="12885" cy="16911"/>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solidFill>
              <a:schemeClr val="accent1"/>
            </a:solidFill>
            <a:ln w="9525">
              <a:solidFill>
                <a:schemeClr val="bg1"/>
              </a:solidFill>
              <a:round/>
              <a:headEnd/>
              <a:tailEnd/>
            </a:ln>
          </p:spPr>
          <p:txBody>
            <a:bodyPr/>
            <a:lstStyle/>
            <a:p>
              <a:endParaRPr lang="en-US"/>
            </a:p>
          </p:txBody>
        </p:sp>
        <p:grpSp>
          <p:nvGrpSpPr>
            <p:cNvPr id="17" name="Group 111">
              <a:extLst>
                <a:ext uri="{FF2B5EF4-FFF2-40B4-BE49-F238E27FC236}">
                  <a16:creationId xmlns:a16="http://schemas.microsoft.com/office/drawing/2014/main" id="{93D4BE03-39AE-48ED-A233-C0B95117FE09}"/>
                </a:ext>
                <a:ext uri="{C183D7F6-B498-43B3-948B-1728B52AA6E4}">
                  <adec:decorative xmlns:adec="http://schemas.microsoft.com/office/drawing/2017/decorative" val="1"/>
                </a:ext>
              </a:extLst>
            </p:cNvPr>
            <p:cNvGrpSpPr/>
            <p:nvPr/>
          </p:nvGrpSpPr>
          <p:grpSpPr bwMode="gray">
            <a:xfrm>
              <a:off x="3959792" y="3921025"/>
              <a:ext cx="724765" cy="616050"/>
              <a:chOff x="4014563" y="3578865"/>
              <a:chExt cx="877041" cy="745485"/>
            </a:xfrm>
            <a:solidFill>
              <a:schemeClr val="accent1"/>
            </a:solidFill>
          </p:grpSpPr>
          <p:sp>
            <p:nvSpPr>
              <p:cNvPr id="78" name="Freeform 36">
                <a:extLst>
                  <a:ext uri="{FF2B5EF4-FFF2-40B4-BE49-F238E27FC236}">
                    <a16:creationId xmlns:a16="http://schemas.microsoft.com/office/drawing/2014/main" id="{60538F0A-2922-4A11-8021-FB06529346C9}"/>
                  </a:ext>
                </a:extLst>
              </p:cNvPr>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solidFill>
                <a:schemeClr val="accent4"/>
              </a:solidFill>
              <a:ln w="9525">
                <a:solidFill>
                  <a:schemeClr val="bg1"/>
                </a:solidFill>
                <a:round/>
                <a:headEnd/>
                <a:tailEnd/>
              </a:ln>
            </p:spPr>
            <p:txBody>
              <a:bodyPr/>
              <a:lstStyle/>
              <a:p>
                <a:endParaRPr lang="en-US"/>
              </a:p>
            </p:txBody>
          </p:sp>
          <p:sp>
            <p:nvSpPr>
              <p:cNvPr id="79" name="Freeform 37">
                <a:extLst>
                  <a:ext uri="{FF2B5EF4-FFF2-40B4-BE49-F238E27FC236}">
                    <a16:creationId xmlns:a16="http://schemas.microsoft.com/office/drawing/2014/main" id="{6170B694-DEB4-4BBB-A1E9-84AB9461BABA}"/>
                  </a:ext>
                </a:extLst>
              </p:cNvPr>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bg1"/>
                </a:solidFill>
                <a:round/>
                <a:headEnd/>
                <a:tailEnd/>
              </a:ln>
            </p:spPr>
            <p:txBody>
              <a:bodyPr/>
              <a:lstStyle/>
              <a:p>
                <a:endParaRPr lang="en-US"/>
              </a:p>
            </p:txBody>
          </p:sp>
          <p:sp>
            <p:nvSpPr>
              <p:cNvPr id="80" name="Freeform 38">
                <a:extLst>
                  <a:ext uri="{FF2B5EF4-FFF2-40B4-BE49-F238E27FC236}">
                    <a16:creationId xmlns:a16="http://schemas.microsoft.com/office/drawing/2014/main" id="{18D7A96C-9E10-4D18-8250-68DC0C01D005}"/>
                  </a:ext>
                </a:extLst>
              </p:cNvPr>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bg1"/>
                </a:solidFill>
                <a:round/>
                <a:headEnd/>
                <a:tailEnd/>
              </a:ln>
            </p:spPr>
            <p:txBody>
              <a:bodyPr/>
              <a:lstStyle/>
              <a:p>
                <a:endParaRPr lang="en-US"/>
              </a:p>
            </p:txBody>
          </p:sp>
          <p:sp>
            <p:nvSpPr>
              <p:cNvPr id="81" name="Freeform 39">
                <a:extLst>
                  <a:ext uri="{FF2B5EF4-FFF2-40B4-BE49-F238E27FC236}">
                    <a16:creationId xmlns:a16="http://schemas.microsoft.com/office/drawing/2014/main" id="{34740347-C479-4D30-A343-DECFC49DC660}"/>
                  </a:ext>
                </a:extLst>
              </p:cNvPr>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bg1"/>
                </a:solidFill>
                <a:round/>
                <a:headEnd/>
                <a:tailEnd/>
              </a:ln>
            </p:spPr>
            <p:txBody>
              <a:bodyPr/>
              <a:lstStyle/>
              <a:p>
                <a:endParaRPr lang="en-US"/>
              </a:p>
            </p:txBody>
          </p:sp>
        </p:grpSp>
        <p:grpSp>
          <p:nvGrpSpPr>
            <p:cNvPr id="18" name="Group 109">
              <a:extLst>
                <a:ext uri="{FF2B5EF4-FFF2-40B4-BE49-F238E27FC236}">
                  <a16:creationId xmlns:a16="http://schemas.microsoft.com/office/drawing/2014/main" id="{D9DF1868-C7FD-4439-BBA9-A62F282E5DDB}"/>
                </a:ext>
                <a:ext uri="{C183D7F6-B498-43B3-948B-1728B52AA6E4}">
                  <adec:decorative xmlns:adec="http://schemas.microsoft.com/office/drawing/2017/decorative" val="1"/>
                </a:ext>
              </a:extLst>
            </p:cNvPr>
            <p:cNvGrpSpPr/>
            <p:nvPr/>
          </p:nvGrpSpPr>
          <p:grpSpPr bwMode="gray">
            <a:xfrm>
              <a:off x="2147879" y="4128791"/>
              <a:ext cx="467876" cy="327754"/>
              <a:chOff x="1821959" y="3830284"/>
              <a:chExt cx="566179" cy="396617"/>
            </a:xfrm>
            <a:solidFill>
              <a:schemeClr val="accent1"/>
            </a:solidFill>
          </p:grpSpPr>
          <p:sp>
            <p:nvSpPr>
              <p:cNvPr id="72" name="Freeform 41">
                <a:extLst>
                  <a:ext uri="{FF2B5EF4-FFF2-40B4-BE49-F238E27FC236}">
                    <a16:creationId xmlns:a16="http://schemas.microsoft.com/office/drawing/2014/main" id="{F500A2DC-2188-4D47-9224-4D85CF5641D4}"/>
                  </a:ext>
                </a:extLst>
              </p:cNvPr>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solidFill>
                <a:schemeClr val="accent5"/>
              </a:solidFill>
              <a:ln w="9525">
                <a:solidFill>
                  <a:schemeClr val="bg1"/>
                </a:solidFill>
                <a:round/>
                <a:headEnd/>
                <a:tailEnd/>
              </a:ln>
            </p:spPr>
            <p:txBody>
              <a:bodyPr/>
              <a:lstStyle/>
              <a:p>
                <a:endParaRPr lang="en-US"/>
              </a:p>
            </p:txBody>
          </p:sp>
          <p:sp>
            <p:nvSpPr>
              <p:cNvPr id="73" name="Freeform 42">
                <a:extLst>
                  <a:ext uri="{FF2B5EF4-FFF2-40B4-BE49-F238E27FC236}">
                    <a16:creationId xmlns:a16="http://schemas.microsoft.com/office/drawing/2014/main" id="{13E3C2F7-9322-4572-8264-76E8BB70A042}"/>
                  </a:ext>
                </a:extLst>
              </p:cNvPr>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solidFill>
                <a:schemeClr val="accent5"/>
              </a:solidFill>
              <a:ln w="9525">
                <a:solidFill>
                  <a:schemeClr val="bg1"/>
                </a:solidFill>
                <a:round/>
                <a:headEnd/>
                <a:tailEnd/>
              </a:ln>
            </p:spPr>
            <p:txBody>
              <a:bodyPr/>
              <a:lstStyle/>
              <a:p>
                <a:endParaRPr lang="en-US"/>
              </a:p>
            </p:txBody>
          </p:sp>
          <p:sp>
            <p:nvSpPr>
              <p:cNvPr id="74" name="Freeform 43">
                <a:extLst>
                  <a:ext uri="{FF2B5EF4-FFF2-40B4-BE49-F238E27FC236}">
                    <a16:creationId xmlns:a16="http://schemas.microsoft.com/office/drawing/2014/main" id="{D3E69D51-A33F-4CB0-91EC-362C80CA297F}"/>
                  </a:ext>
                </a:extLst>
              </p:cNvPr>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9525">
                <a:solidFill>
                  <a:schemeClr val="bg1"/>
                </a:solidFill>
                <a:round/>
                <a:headEnd/>
                <a:tailEnd/>
              </a:ln>
            </p:spPr>
            <p:txBody>
              <a:bodyPr/>
              <a:lstStyle/>
              <a:p>
                <a:endParaRPr lang="en-US"/>
              </a:p>
            </p:txBody>
          </p:sp>
          <p:sp>
            <p:nvSpPr>
              <p:cNvPr id="75" name="Freeform 44">
                <a:extLst>
                  <a:ext uri="{FF2B5EF4-FFF2-40B4-BE49-F238E27FC236}">
                    <a16:creationId xmlns:a16="http://schemas.microsoft.com/office/drawing/2014/main" id="{95C068F9-645E-4087-8053-2A6A8F158E10}"/>
                  </a:ext>
                </a:extLst>
              </p:cNvPr>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bg1"/>
                </a:solidFill>
                <a:round/>
                <a:headEnd/>
                <a:tailEnd/>
              </a:ln>
            </p:spPr>
            <p:txBody>
              <a:bodyPr/>
              <a:lstStyle/>
              <a:p>
                <a:endParaRPr lang="en-US"/>
              </a:p>
            </p:txBody>
          </p:sp>
          <p:sp>
            <p:nvSpPr>
              <p:cNvPr id="76" name="Freeform 45">
                <a:extLst>
                  <a:ext uri="{FF2B5EF4-FFF2-40B4-BE49-F238E27FC236}">
                    <a16:creationId xmlns:a16="http://schemas.microsoft.com/office/drawing/2014/main" id="{E570888A-60FA-47B7-AADC-349E0FE8F9EC}"/>
                  </a:ext>
                </a:extLst>
              </p:cNvPr>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solidFill>
                <a:schemeClr val="accent5"/>
              </a:solidFill>
              <a:ln w="9525">
                <a:solidFill>
                  <a:schemeClr val="bg1"/>
                </a:solidFill>
                <a:round/>
                <a:headEnd/>
                <a:tailEnd/>
              </a:ln>
            </p:spPr>
            <p:txBody>
              <a:bodyPr/>
              <a:lstStyle/>
              <a:p>
                <a:endParaRPr lang="en-US"/>
              </a:p>
            </p:txBody>
          </p:sp>
          <p:sp>
            <p:nvSpPr>
              <p:cNvPr id="77" name="Freeform 46">
                <a:extLst>
                  <a:ext uri="{FF2B5EF4-FFF2-40B4-BE49-F238E27FC236}">
                    <a16:creationId xmlns:a16="http://schemas.microsoft.com/office/drawing/2014/main" id="{9A78059C-552E-4465-B785-D1E45D63A847}"/>
                  </a:ext>
                </a:extLst>
              </p:cNvPr>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solidFill>
                <a:schemeClr val="accent5"/>
              </a:solidFill>
              <a:ln w="9525">
                <a:solidFill>
                  <a:schemeClr val="bg1"/>
                </a:solidFill>
                <a:round/>
                <a:headEnd/>
                <a:tailEnd/>
              </a:ln>
            </p:spPr>
            <p:txBody>
              <a:bodyPr/>
              <a:lstStyle/>
              <a:p>
                <a:endParaRPr lang="en-US"/>
              </a:p>
            </p:txBody>
          </p:sp>
        </p:grpSp>
        <p:sp>
          <p:nvSpPr>
            <p:cNvPr id="19" name="Freeform 47">
              <a:extLst>
                <a:ext uri="{FF2B5EF4-FFF2-40B4-BE49-F238E27FC236}">
                  <a16:creationId xmlns:a16="http://schemas.microsoft.com/office/drawing/2014/main" id="{05283374-20CE-431C-92A7-B1C95D3A42E4}"/>
                </a:ext>
                <a:ext uri="{C183D7F6-B498-43B3-948B-1728B52AA6E4}">
                  <adec:decorative xmlns:adec="http://schemas.microsoft.com/office/drawing/2017/decorative" val="1"/>
                </a:ext>
              </a:extLst>
            </p:cNvPr>
            <p:cNvSpPr>
              <a:spLocks/>
            </p:cNvSpPr>
            <p:nvPr/>
          </p:nvSpPr>
          <p:spPr bwMode="gray">
            <a:xfrm>
              <a:off x="1689666" y="2006034"/>
              <a:ext cx="477540" cy="772277"/>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solidFill>
              <a:schemeClr val="accent3"/>
            </a:solidFill>
            <a:ln w="9525">
              <a:solidFill>
                <a:schemeClr val="bg1"/>
              </a:solidFill>
              <a:round/>
              <a:headEnd/>
              <a:tailEnd/>
            </a:ln>
          </p:spPr>
          <p:txBody>
            <a:bodyPr/>
            <a:lstStyle/>
            <a:p>
              <a:endParaRPr lang="en-US" dirty="0"/>
            </a:p>
          </p:txBody>
        </p:sp>
        <p:sp>
          <p:nvSpPr>
            <p:cNvPr id="20" name="Freeform 48">
              <a:extLst>
                <a:ext uri="{FF2B5EF4-FFF2-40B4-BE49-F238E27FC236}">
                  <a16:creationId xmlns:a16="http://schemas.microsoft.com/office/drawing/2014/main" id="{A8725949-6990-4D0E-8676-DF1A8C53F936}"/>
                </a:ext>
                <a:ext uri="{C183D7F6-B498-43B3-948B-1728B52AA6E4}">
                  <adec:decorative xmlns:adec="http://schemas.microsoft.com/office/drawing/2017/decorative" val="1"/>
                </a:ext>
              </a:extLst>
            </p:cNvPr>
            <p:cNvSpPr>
              <a:spLocks/>
            </p:cNvSpPr>
            <p:nvPr/>
          </p:nvSpPr>
          <p:spPr bwMode="gray">
            <a:xfrm>
              <a:off x="3586136" y="2798444"/>
              <a:ext cx="313260" cy="564511"/>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solidFill>
              <a:schemeClr val="accent6"/>
            </a:solidFill>
            <a:ln w="9525">
              <a:solidFill>
                <a:schemeClr val="bg1"/>
              </a:solidFill>
              <a:round/>
              <a:headEnd/>
              <a:tailEnd/>
            </a:ln>
          </p:spPr>
          <p:txBody>
            <a:bodyPr/>
            <a:lstStyle/>
            <a:p>
              <a:endParaRPr lang="en-US"/>
            </a:p>
          </p:txBody>
        </p:sp>
        <p:sp>
          <p:nvSpPr>
            <p:cNvPr id="21" name="Freeform 49">
              <a:extLst>
                <a:ext uri="{FF2B5EF4-FFF2-40B4-BE49-F238E27FC236}">
                  <a16:creationId xmlns:a16="http://schemas.microsoft.com/office/drawing/2014/main" id="{5AC9BD19-813D-48D3-A0F4-6542E97974B3}"/>
                </a:ext>
                <a:ext uri="{C183D7F6-B498-43B3-948B-1728B52AA6E4}">
                  <adec:decorative xmlns:adec="http://schemas.microsoft.com/office/drawing/2017/decorative" val="1"/>
                </a:ext>
              </a:extLst>
            </p:cNvPr>
            <p:cNvSpPr>
              <a:spLocks/>
            </p:cNvSpPr>
            <p:nvPr/>
          </p:nvSpPr>
          <p:spPr bwMode="gray">
            <a:xfrm>
              <a:off x="3863156" y="2849983"/>
              <a:ext cx="248031" cy="425196"/>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solidFill>
              <a:schemeClr val="accent3"/>
            </a:solidFill>
            <a:ln w="9525">
              <a:solidFill>
                <a:schemeClr val="bg1"/>
              </a:solidFill>
              <a:round/>
              <a:headEnd/>
              <a:tailEnd/>
            </a:ln>
          </p:spPr>
          <p:txBody>
            <a:bodyPr/>
            <a:lstStyle/>
            <a:p>
              <a:endParaRPr lang="en-US"/>
            </a:p>
          </p:txBody>
        </p:sp>
        <p:sp>
          <p:nvSpPr>
            <p:cNvPr id="22" name="Freeform 50">
              <a:extLst>
                <a:ext uri="{FF2B5EF4-FFF2-40B4-BE49-F238E27FC236}">
                  <a16:creationId xmlns:a16="http://schemas.microsoft.com/office/drawing/2014/main" id="{4F31479D-BCE2-4A4E-BBCA-EFBC4C341492}"/>
                </a:ext>
                <a:ext uri="{C183D7F6-B498-43B3-948B-1728B52AA6E4}">
                  <adec:decorative xmlns:adec="http://schemas.microsoft.com/office/drawing/2017/decorative" val="1"/>
                </a:ext>
              </a:extLst>
            </p:cNvPr>
            <p:cNvSpPr>
              <a:spLocks/>
            </p:cNvSpPr>
            <p:nvPr/>
          </p:nvSpPr>
          <p:spPr bwMode="gray">
            <a:xfrm>
              <a:off x="3201204" y="2713888"/>
              <a:ext cx="477540" cy="316481"/>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solidFill>
              <a:schemeClr val="accent6"/>
            </a:solidFill>
            <a:ln w="9525">
              <a:solidFill>
                <a:schemeClr val="bg1"/>
              </a:solidFill>
              <a:round/>
              <a:headEnd/>
              <a:tailEnd/>
            </a:ln>
          </p:spPr>
          <p:txBody>
            <a:bodyPr/>
            <a:lstStyle/>
            <a:p>
              <a:endParaRPr lang="en-US"/>
            </a:p>
          </p:txBody>
        </p:sp>
        <p:sp>
          <p:nvSpPr>
            <p:cNvPr id="23" name="Freeform 51">
              <a:extLst>
                <a:ext uri="{FF2B5EF4-FFF2-40B4-BE49-F238E27FC236}">
                  <a16:creationId xmlns:a16="http://schemas.microsoft.com/office/drawing/2014/main" id="{34523F83-C923-4A8C-B930-DB5FB0ADD881}"/>
                </a:ext>
                <a:ext uri="{C183D7F6-B498-43B3-948B-1728B52AA6E4}">
                  <adec:decorative xmlns:adec="http://schemas.microsoft.com/office/drawing/2017/decorative" val="1"/>
                </a:ext>
              </a:extLst>
            </p:cNvPr>
            <p:cNvSpPr>
              <a:spLocks/>
            </p:cNvSpPr>
            <p:nvPr/>
          </p:nvSpPr>
          <p:spPr bwMode="gray">
            <a:xfrm>
              <a:off x="2758292" y="3056944"/>
              <a:ext cx="593502" cy="32050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solidFill>
              <a:schemeClr val="accent4"/>
            </a:solidFill>
            <a:ln w="9525">
              <a:solidFill>
                <a:schemeClr val="bg1"/>
              </a:solidFill>
              <a:round/>
              <a:headEnd/>
              <a:tailEnd/>
            </a:ln>
          </p:spPr>
          <p:txBody>
            <a:bodyPr/>
            <a:lstStyle/>
            <a:p>
              <a:endParaRPr lang="en-US"/>
            </a:p>
          </p:txBody>
        </p:sp>
        <p:sp>
          <p:nvSpPr>
            <p:cNvPr id="24" name="Freeform 52">
              <a:extLst>
                <a:ext uri="{FF2B5EF4-FFF2-40B4-BE49-F238E27FC236}">
                  <a16:creationId xmlns:a16="http://schemas.microsoft.com/office/drawing/2014/main" id="{ECE22DD2-27E4-4195-9C22-DAB9E34AE7DB}"/>
                </a:ext>
                <a:ext uri="{C183D7F6-B498-43B3-948B-1728B52AA6E4}">
                  <adec:decorative xmlns:adec="http://schemas.microsoft.com/office/drawing/2017/decorative" val="1"/>
                </a:ext>
              </a:extLst>
            </p:cNvPr>
            <p:cNvSpPr>
              <a:spLocks/>
            </p:cNvSpPr>
            <p:nvPr/>
          </p:nvSpPr>
          <p:spPr bwMode="gray">
            <a:xfrm>
              <a:off x="3769742" y="3117341"/>
              <a:ext cx="580617" cy="297154"/>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solidFill>
              <a:schemeClr val="accent3"/>
            </a:solidFill>
            <a:ln w="9525">
              <a:solidFill>
                <a:schemeClr val="bg1"/>
              </a:solidFill>
              <a:round/>
              <a:headEnd/>
              <a:tailEnd/>
            </a:ln>
          </p:spPr>
          <p:txBody>
            <a:bodyPr/>
            <a:lstStyle/>
            <a:p>
              <a:endParaRPr lang="en-US"/>
            </a:p>
          </p:txBody>
        </p:sp>
        <p:sp>
          <p:nvSpPr>
            <p:cNvPr id="25" name="Freeform 53">
              <a:extLst>
                <a:ext uri="{FF2B5EF4-FFF2-40B4-BE49-F238E27FC236}">
                  <a16:creationId xmlns:a16="http://schemas.microsoft.com/office/drawing/2014/main" id="{893FBDF0-0F28-4007-BDAF-3B56461761C2}"/>
                </a:ext>
                <a:ext uri="{C183D7F6-B498-43B3-948B-1728B52AA6E4}">
                  <adec:decorative xmlns:adec="http://schemas.microsoft.com/office/drawing/2017/decorative" val="1"/>
                </a:ext>
              </a:extLst>
            </p:cNvPr>
            <p:cNvSpPr>
              <a:spLocks/>
            </p:cNvSpPr>
            <p:nvPr/>
          </p:nvSpPr>
          <p:spPr bwMode="gray">
            <a:xfrm>
              <a:off x="3402528" y="3769630"/>
              <a:ext cx="448549" cy="396205"/>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solidFill>
              <a:schemeClr val="accent3"/>
            </a:solidFill>
            <a:ln w="9525">
              <a:solidFill>
                <a:schemeClr val="bg1"/>
              </a:solidFill>
              <a:round/>
              <a:headEnd/>
              <a:tailEnd/>
            </a:ln>
          </p:spPr>
          <p:txBody>
            <a:bodyPr/>
            <a:lstStyle/>
            <a:p>
              <a:endParaRPr lang="en-US"/>
            </a:p>
          </p:txBody>
        </p:sp>
        <p:sp>
          <p:nvSpPr>
            <p:cNvPr id="26" name="Freeform 54">
              <a:extLst>
                <a:ext uri="{FF2B5EF4-FFF2-40B4-BE49-F238E27FC236}">
                  <a16:creationId xmlns:a16="http://schemas.microsoft.com/office/drawing/2014/main" id="{6DCD79E4-82A5-43A0-897B-D8F2B0698956}"/>
                </a:ext>
                <a:ext uri="{C183D7F6-B498-43B3-948B-1728B52AA6E4}">
                  <adec:decorative xmlns:adec="http://schemas.microsoft.com/office/drawing/2017/decorative" val="1"/>
                </a:ext>
              </a:extLst>
            </p:cNvPr>
            <p:cNvSpPr>
              <a:spLocks/>
            </p:cNvSpPr>
            <p:nvPr/>
          </p:nvSpPr>
          <p:spPr bwMode="gray">
            <a:xfrm>
              <a:off x="4995401" y="2064015"/>
              <a:ext cx="291517" cy="463044"/>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solidFill>
              <a:schemeClr val="accent6"/>
            </a:solidFill>
            <a:ln w="9525">
              <a:solidFill>
                <a:schemeClr val="bg1"/>
              </a:solidFill>
              <a:round/>
              <a:headEnd/>
              <a:tailEnd/>
            </a:ln>
          </p:spPr>
          <p:txBody>
            <a:bodyPr/>
            <a:lstStyle/>
            <a:p>
              <a:endParaRPr lang="en-US"/>
            </a:p>
          </p:txBody>
        </p:sp>
        <p:sp>
          <p:nvSpPr>
            <p:cNvPr id="27" name="Freeform 55">
              <a:extLst>
                <a:ext uri="{FF2B5EF4-FFF2-40B4-BE49-F238E27FC236}">
                  <a16:creationId xmlns:a16="http://schemas.microsoft.com/office/drawing/2014/main" id="{A9552F55-0350-4E1F-B6B8-F9D31F19EB5E}"/>
                </a:ext>
                <a:ext uri="{C183D7F6-B498-43B3-948B-1728B52AA6E4}">
                  <adec:decorative xmlns:adec="http://schemas.microsoft.com/office/drawing/2017/decorative" val="1"/>
                </a:ext>
              </a:extLst>
            </p:cNvPr>
            <p:cNvSpPr>
              <a:spLocks/>
            </p:cNvSpPr>
            <p:nvPr/>
          </p:nvSpPr>
          <p:spPr bwMode="gray">
            <a:xfrm>
              <a:off x="4505782" y="2946619"/>
              <a:ext cx="363188" cy="179580"/>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solidFill>
              <a:schemeClr val="accent6"/>
            </a:solidFill>
            <a:ln w="9525">
              <a:solidFill>
                <a:schemeClr val="bg1"/>
              </a:solidFill>
              <a:round/>
              <a:headEnd/>
              <a:tailEnd/>
            </a:ln>
          </p:spPr>
          <p:txBody>
            <a:bodyPr/>
            <a:lstStyle/>
            <a:p>
              <a:endParaRPr lang="en-US"/>
            </a:p>
          </p:txBody>
        </p:sp>
        <p:grpSp>
          <p:nvGrpSpPr>
            <p:cNvPr id="28" name="Group 194">
              <a:extLst>
                <a:ext uri="{FF2B5EF4-FFF2-40B4-BE49-F238E27FC236}">
                  <a16:creationId xmlns:a16="http://schemas.microsoft.com/office/drawing/2014/main" id="{D3C4CB10-3C6B-4389-AA40-512B918EF293}"/>
                </a:ext>
                <a:ext uri="{C183D7F6-B498-43B3-948B-1728B52AA6E4}">
                  <adec:decorative xmlns:adec="http://schemas.microsoft.com/office/drawing/2017/decorative" val="1"/>
                </a:ext>
              </a:extLst>
            </p:cNvPr>
            <p:cNvGrpSpPr/>
            <p:nvPr/>
          </p:nvGrpSpPr>
          <p:grpSpPr bwMode="gray">
            <a:xfrm>
              <a:off x="4903597" y="2551219"/>
              <a:ext cx="277826" cy="151395"/>
              <a:chOff x="5156666" y="1921257"/>
              <a:chExt cx="336199" cy="183204"/>
            </a:xfrm>
            <a:solidFill>
              <a:schemeClr val="accent1"/>
            </a:solidFill>
          </p:grpSpPr>
          <p:sp>
            <p:nvSpPr>
              <p:cNvPr id="69" name="Freeform 56">
                <a:extLst>
                  <a:ext uri="{FF2B5EF4-FFF2-40B4-BE49-F238E27FC236}">
                    <a16:creationId xmlns:a16="http://schemas.microsoft.com/office/drawing/2014/main" id="{492AAFAF-ABDA-47F2-A3D0-3CC8EB09D39A}"/>
                  </a:ext>
                </a:extLst>
              </p:cNvPr>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solidFill>
                <a:schemeClr val="accent1"/>
              </a:solidFill>
              <a:ln w="9525">
                <a:solidFill>
                  <a:schemeClr val="bg1"/>
                </a:solidFill>
                <a:round/>
                <a:headEnd/>
                <a:tailEnd/>
              </a:ln>
            </p:spPr>
            <p:txBody>
              <a:bodyPr/>
              <a:lstStyle/>
              <a:p>
                <a:endParaRPr lang="en-US"/>
              </a:p>
            </p:txBody>
          </p:sp>
          <p:sp>
            <p:nvSpPr>
              <p:cNvPr id="70" name="Freeform 57">
                <a:extLst>
                  <a:ext uri="{FF2B5EF4-FFF2-40B4-BE49-F238E27FC236}">
                    <a16:creationId xmlns:a16="http://schemas.microsoft.com/office/drawing/2014/main" id="{3B37EDBA-471A-4FBA-9150-F0F7D74A3837}"/>
                  </a:ext>
                </a:extLst>
              </p:cNvPr>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bg1"/>
                </a:solidFill>
                <a:round/>
                <a:headEnd/>
                <a:tailEnd/>
              </a:ln>
            </p:spPr>
            <p:txBody>
              <a:bodyPr/>
              <a:lstStyle/>
              <a:p>
                <a:endParaRPr lang="en-US"/>
              </a:p>
            </p:txBody>
          </p:sp>
          <p:sp>
            <p:nvSpPr>
              <p:cNvPr id="71" name="Freeform 58">
                <a:extLst>
                  <a:ext uri="{FF2B5EF4-FFF2-40B4-BE49-F238E27FC236}">
                    <a16:creationId xmlns:a16="http://schemas.microsoft.com/office/drawing/2014/main" id="{B6AE12CD-5D05-4DE3-9EA8-2E1A7C19EBF4}"/>
                  </a:ext>
                </a:extLst>
              </p:cNvPr>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bg1"/>
                </a:solidFill>
                <a:round/>
                <a:headEnd/>
                <a:tailEnd/>
              </a:ln>
            </p:spPr>
            <p:txBody>
              <a:bodyPr/>
              <a:lstStyle/>
              <a:p>
                <a:endParaRPr lang="en-US"/>
              </a:p>
            </p:txBody>
          </p:sp>
        </p:grpSp>
        <p:grpSp>
          <p:nvGrpSpPr>
            <p:cNvPr id="29" name="Group 193">
              <a:extLst>
                <a:ext uri="{FF2B5EF4-FFF2-40B4-BE49-F238E27FC236}">
                  <a16:creationId xmlns:a16="http://schemas.microsoft.com/office/drawing/2014/main" id="{E7E1D994-B3EE-4F9B-BAF1-2F303EC4739A}"/>
                </a:ext>
                <a:ext uri="{C183D7F6-B498-43B3-948B-1728B52AA6E4}">
                  <adec:decorative xmlns:adec="http://schemas.microsoft.com/office/drawing/2017/decorative" val="1"/>
                </a:ext>
              </a:extLst>
            </p:cNvPr>
            <p:cNvGrpSpPr/>
            <p:nvPr/>
          </p:nvGrpSpPr>
          <p:grpSpPr bwMode="gray">
            <a:xfrm>
              <a:off x="3634448" y="2299967"/>
              <a:ext cx="601554" cy="566122"/>
              <a:chOff x="3620869" y="1617216"/>
              <a:chExt cx="727944" cy="685067"/>
            </a:xfrm>
            <a:solidFill>
              <a:schemeClr val="accent1"/>
            </a:solidFill>
          </p:grpSpPr>
          <p:sp>
            <p:nvSpPr>
              <p:cNvPr id="67" name="Freeform 59">
                <a:extLst>
                  <a:ext uri="{FF2B5EF4-FFF2-40B4-BE49-F238E27FC236}">
                    <a16:creationId xmlns:a16="http://schemas.microsoft.com/office/drawing/2014/main" id="{5828792D-F79E-4E6D-BC9E-3D155AC16E61}"/>
                  </a:ext>
                </a:extLst>
              </p:cNvPr>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solidFill>
                <a:schemeClr val="accent4"/>
              </a:solidFill>
              <a:ln w="9525">
                <a:solidFill>
                  <a:schemeClr val="bg1"/>
                </a:solidFill>
                <a:round/>
                <a:headEnd/>
                <a:tailEnd/>
              </a:ln>
            </p:spPr>
            <p:txBody>
              <a:bodyPr/>
              <a:lstStyle/>
              <a:p>
                <a:endParaRPr lang="en-US" dirty="0"/>
              </a:p>
            </p:txBody>
          </p:sp>
          <p:sp>
            <p:nvSpPr>
              <p:cNvPr id="68" name="Freeform 60">
                <a:extLst>
                  <a:ext uri="{FF2B5EF4-FFF2-40B4-BE49-F238E27FC236}">
                    <a16:creationId xmlns:a16="http://schemas.microsoft.com/office/drawing/2014/main" id="{0B78A317-1AF9-4491-88C8-23B0875DDD0F}"/>
                  </a:ext>
                </a:extLst>
              </p:cNvPr>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solidFill>
                <a:schemeClr val="accent4"/>
              </a:solidFill>
              <a:ln w="9525">
                <a:solidFill>
                  <a:schemeClr val="bg1"/>
                </a:solidFill>
                <a:round/>
                <a:headEnd/>
                <a:tailEnd/>
              </a:ln>
            </p:spPr>
            <p:txBody>
              <a:bodyPr/>
              <a:lstStyle/>
              <a:p>
                <a:endParaRPr lang="en-US"/>
              </a:p>
            </p:txBody>
          </p:sp>
        </p:grpSp>
        <p:sp>
          <p:nvSpPr>
            <p:cNvPr id="30" name="Freeform 61">
              <a:extLst>
                <a:ext uri="{FF2B5EF4-FFF2-40B4-BE49-F238E27FC236}">
                  <a16:creationId xmlns:a16="http://schemas.microsoft.com/office/drawing/2014/main" id="{0B5488CA-3415-4B5B-9711-4B7C7EA15DCC}"/>
                </a:ext>
                <a:ext uri="{C183D7F6-B498-43B3-948B-1728B52AA6E4}">
                  <adec:decorative xmlns:adec="http://schemas.microsoft.com/office/drawing/2017/decorative" val="1"/>
                </a:ext>
              </a:extLst>
            </p:cNvPr>
            <p:cNvSpPr>
              <a:spLocks/>
            </p:cNvSpPr>
            <p:nvPr/>
          </p:nvSpPr>
          <p:spPr bwMode="gray">
            <a:xfrm>
              <a:off x="3164966" y="2130049"/>
              <a:ext cx="525858" cy="59108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solidFill>
              <a:schemeClr val="accent6"/>
            </a:solidFill>
            <a:ln w="9525">
              <a:solidFill>
                <a:schemeClr val="bg1"/>
              </a:solidFill>
              <a:round/>
              <a:headEnd/>
              <a:tailEnd/>
            </a:ln>
          </p:spPr>
          <p:txBody>
            <a:bodyPr/>
            <a:lstStyle/>
            <a:p>
              <a:endParaRPr lang="en-US"/>
            </a:p>
          </p:txBody>
        </p:sp>
        <p:sp>
          <p:nvSpPr>
            <p:cNvPr id="31" name="Freeform 62">
              <a:extLst>
                <a:ext uri="{FF2B5EF4-FFF2-40B4-BE49-F238E27FC236}">
                  <a16:creationId xmlns:a16="http://schemas.microsoft.com/office/drawing/2014/main" id="{0EF1EBB4-F610-4791-A621-DEC641CDE044}"/>
                </a:ext>
                <a:ext uri="{C183D7F6-B498-43B3-948B-1728B52AA6E4}">
                  <adec:decorative xmlns:adec="http://schemas.microsoft.com/office/drawing/2017/decorative" val="1"/>
                </a:ext>
              </a:extLst>
            </p:cNvPr>
            <p:cNvSpPr>
              <a:spLocks/>
            </p:cNvSpPr>
            <p:nvPr/>
          </p:nvSpPr>
          <p:spPr bwMode="gray">
            <a:xfrm>
              <a:off x="3614320" y="3553005"/>
              <a:ext cx="283464" cy="492035"/>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solidFill>
              <a:schemeClr val="accent4"/>
            </a:solidFill>
            <a:ln w="9525">
              <a:solidFill>
                <a:schemeClr val="bg1"/>
              </a:solidFill>
              <a:round/>
              <a:headEnd/>
              <a:tailEnd/>
            </a:ln>
          </p:spPr>
          <p:txBody>
            <a:bodyPr/>
            <a:lstStyle/>
            <a:p>
              <a:endParaRPr lang="en-US"/>
            </a:p>
          </p:txBody>
        </p:sp>
        <p:sp>
          <p:nvSpPr>
            <p:cNvPr id="32" name="Freeform 63">
              <a:extLst>
                <a:ext uri="{FF2B5EF4-FFF2-40B4-BE49-F238E27FC236}">
                  <a16:creationId xmlns:a16="http://schemas.microsoft.com/office/drawing/2014/main" id="{A87FE897-7D1F-4FFE-A9A8-B853F3EBE52F}"/>
                </a:ext>
                <a:ext uri="{C183D7F6-B498-43B3-948B-1728B52AA6E4}">
                  <adec:decorative xmlns:adec="http://schemas.microsoft.com/office/drawing/2017/decorative" val="1"/>
                </a:ext>
              </a:extLst>
            </p:cNvPr>
            <p:cNvSpPr>
              <a:spLocks/>
            </p:cNvSpPr>
            <p:nvPr/>
          </p:nvSpPr>
          <p:spPr bwMode="gray">
            <a:xfrm>
              <a:off x="3261602" y="3007015"/>
              <a:ext cx="530690" cy="462239"/>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solidFill>
              <a:schemeClr val="accent4"/>
            </a:solidFill>
            <a:ln w="9525">
              <a:solidFill>
                <a:schemeClr val="bg1"/>
              </a:solidFill>
              <a:round/>
              <a:headEnd/>
              <a:tailEnd/>
            </a:ln>
          </p:spPr>
          <p:txBody>
            <a:bodyPr/>
            <a:lstStyle/>
            <a:p>
              <a:endParaRPr lang="en-US"/>
            </a:p>
          </p:txBody>
        </p:sp>
        <p:sp>
          <p:nvSpPr>
            <p:cNvPr id="33" name="Freeform 64">
              <a:extLst>
                <a:ext uri="{FF2B5EF4-FFF2-40B4-BE49-F238E27FC236}">
                  <a16:creationId xmlns:a16="http://schemas.microsoft.com/office/drawing/2014/main" id="{E7C784DC-0874-493C-BD10-A9EE803F0BD7}"/>
                </a:ext>
                <a:ext uri="{C183D7F6-B498-43B3-948B-1728B52AA6E4}">
                  <adec:decorative xmlns:adec="http://schemas.microsoft.com/office/drawing/2017/decorative" val="1"/>
                </a:ext>
              </a:extLst>
            </p:cNvPr>
            <p:cNvSpPr>
              <a:spLocks/>
            </p:cNvSpPr>
            <p:nvPr/>
          </p:nvSpPr>
          <p:spPr bwMode="gray">
            <a:xfrm>
              <a:off x="1890990" y="2020530"/>
              <a:ext cx="816568" cy="520220"/>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solidFill>
              <a:schemeClr val="accent3"/>
            </a:solidFill>
            <a:ln w="9525">
              <a:solidFill>
                <a:schemeClr val="bg1"/>
              </a:solidFill>
              <a:round/>
              <a:headEnd/>
              <a:tailEnd/>
            </a:ln>
          </p:spPr>
          <p:txBody>
            <a:bodyPr/>
            <a:lstStyle/>
            <a:p>
              <a:endParaRPr lang="en-US"/>
            </a:p>
          </p:txBody>
        </p:sp>
        <p:sp>
          <p:nvSpPr>
            <p:cNvPr id="34" name="Freeform 65">
              <a:extLst>
                <a:ext uri="{FF2B5EF4-FFF2-40B4-BE49-F238E27FC236}">
                  <a16:creationId xmlns:a16="http://schemas.microsoft.com/office/drawing/2014/main" id="{FBD8A8C6-C651-4995-AC90-44392D0C0257}"/>
                </a:ext>
                <a:ext uri="{C183D7F6-B498-43B3-948B-1728B52AA6E4}">
                  <adec:decorative xmlns:adec="http://schemas.microsoft.com/office/drawing/2017/decorative" val="1"/>
                </a:ext>
              </a:extLst>
            </p:cNvPr>
            <p:cNvSpPr>
              <a:spLocks/>
            </p:cNvSpPr>
            <p:nvPr/>
          </p:nvSpPr>
          <p:spPr bwMode="gray">
            <a:xfrm>
              <a:off x="2634277" y="2742074"/>
              <a:ext cx="658731" cy="330976"/>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solidFill>
              <a:schemeClr val="accent1"/>
            </a:solidFill>
            <a:ln w="9525">
              <a:solidFill>
                <a:schemeClr val="bg1"/>
              </a:solidFill>
              <a:round/>
              <a:headEnd/>
              <a:tailEnd/>
            </a:ln>
          </p:spPr>
          <p:txBody>
            <a:bodyPr/>
            <a:lstStyle/>
            <a:p>
              <a:endParaRPr lang="en-US"/>
            </a:p>
          </p:txBody>
        </p:sp>
        <p:sp>
          <p:nvSpPr>
            <p:cNvPr id="35" name="Freeform 66">
              <a:extLst>
                <a:ext uri="{FF2B5EF4-FFF2-40B4-BE49-F238E27FC236}">
                  <a16:creationId xmlns:a16="http://schemas.microsoft.com/office/drawing/2014/main" id="{83131D9E-6841-4ADE-91AE-42F8EEEC5D78}"/>
                </a:ext>
                <a:ext uri="{C183D7F6-B498-43B3-948B-1728B52AA6E4}">
                  <adec:decorative xmlns:adec="http://schemas.microsoft.com/office/drawing/2017/decorative" val="1"/>
                </a:ext>
              </a:extLst>
            </p:cNvPr>
            <p:cNvSpPr>
              <a:spLocks/>
            </p:cNvSpPr>
            <p:nvPr/>
          </p:nvSpPr>
          <p:spPr bwMode="gray">
            <a:xfrm>
              <a:off x="1398955" y="2636580"/>
              <a:ext cx="508140" cy="786773"/>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solidFill>
              <a:schemeClr val="accent5"/>
            </a:solidFill>
            <a:ln w="9525">
              <a:solidFill>
                <a:schemeClr val="bg1"/>
              </a:solidFill>
              <a:round/>
              <a:headEnd/>
              <a:tailEnd/>
            </a:ln>
          </p:spPr>
          <p:txBody>
            <a:bodyPr/>
            <a:lstStyle/>
            <a:p>
              <a:endParaRPr lang="en-US"/>
            </a:p>
          </p:txBody>
        </p:sp>
        <p:sp>
          <p:nvSpPr>
            <p:cNvPr id="36" name="Freeform 67">
              <a:extLst>
                <a:ext uri="{FF2B5EF4-FFF2-40B4-BE49-F238E27FC236}">
                  <a16:creationId xmlns:a16="http://schemas.microsoft.com/office/drawing/2014/main" id="{CAFC99D0-DD8F-418F-9198-69DD96FC9E07}"/>
                </a:ext>
                <a:ext uri="{C183D7F6-B498-43B3-948B-1728B52AA6E4}">
                  <adec:decorative xmlns:adec="http://schemas.microsoft.com/office/drawing/2017/decorative" val="1"/>
                </a:ext>
              </a:extLst>
            </p:cNvPr>
            <p:cNvSpPr>
              <a:spLocks/>
            </p:cNvSpPr>
            <p:nvPr/>
          </p:nvSpPr>
          <p:spPr bwMode="gray">
            <a:xfrm>
              <a:off x="4950304" y="2315267"/>
              <a:ext cx="128847" cy="278632"/>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solidFill>
              <a:schemeClr val="accent6"/>
            </a:solidFill>
            <a:ln w="9525">
              <a:solidFill>
                <a:schemeClr val="bg1"/>
              </a:solidFill>
              <a:round/>
              <a:headEnd/>
              <a:tailEnd/>
            </a:ln>
          </p:spPr>
          <p:txBody>
            <a:bodyPr/>
            <a:lstStyle/>
            <a:p>
              <a:endParaRPr lang="en-US"/>
            </a:p>
          </p:txBody>
        </p:sp>
        <p:sp>
          <p:nvSpPr>
            <p:cNvPr id="37" name="Freeform 68">
              <a:extLst>
                <a:ext uri="{FF2B5EF4-FFF2-40B4-BE49-F238E27FC236}">
                  <a16:creationId xmlns:a16="http://schemas.microsoft.com/office/drawing/2014/main" id="{64D19AB6-DF31-4BD8-844F-CE32CE6D3F88}"/>
                </a:ext>
                <a:ext uri="{C183D7F6-B498-43B3-948B-1728B52AA6E4}">
                  <adec:decorative xmlns:adec="http://schemas.microsoft.com/office/drawing/2017/decorative" val="1"/>
                </a:ext>
              </a:extLst>
            </p:cNvPr>
            <p:cNvSpPr>
              <a:spLocks/>
            </p:cNvSpPr>
            <p:nvPr/>
          </p:nvSpPr>
          <p:spPr bwMode="gray">
            <a:xfrm>
              <a:off x="4806962" y="2766233"/>
              <a:ext cx="105493" cy="244004"/>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solidFill>
              <a:schemeClr val="accent1"/>
            </a:solidFill>
            <a:ln w="9525">
              <a:solidFill>
                <a:schemeClr val="bg1"/>
              </a:solidFill>
              <a:round/>
              <a:headEnd/>
              <a:tailEnd/>
            </a:ln>
          </p:spPr>
          <p:txBody>
            <a:bodyPr/>
            <a:lstStyle/>
            <a:p>
              <a:endParaRPr lang="en-US"/>
            </a:p>
          </p:txBody>
        </p:sp>
        <p:sp>
          <p:nvSpPr>
            <p:cNvPr id="38" name="Freeform 69">
              <a:extLst>
                <a:ext uri="{FF2B5EF4-FFF2-40B4-BE49-F238E27FC236}">
                  <a16:creationId xmlns:a16="http://schemas.microsoft.com/office/drawing/2014/main" id="{862DC259-7A4F-4E8F-B38F-E575810ED3B5}"/>
                </a:ext>
                <a:ext uri="{C183D7F6-B498-43B3-948B-1728B52AA6E4}">
                  <adec:decorative xmlns:adec="http://schemas.microsoft.com/office/drawing/2017/decorative" val="1"/>
                </a:ext>
              </a:extLst>
            </p:cNvPr>
            <p:cNvSpPr>
              <a:spLocks/>
            </p:cNvSpPr>
            <p:nvPr/>
          </p:nvSpPr>
          <p:spPr bwMode="gray">
            <a:xfrm>
              <a:off x="2120499" y="3303364"/>
              <a:ext cx="561290" cy="574980"/>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solidFill>
              <a:schemeClr val="accent4"/>
            </a:solidFill>
            <a:ln w="9525">
              <a:solidFill>
                <a:schemeClr val="bg1"/>
              </a:solidFill>
              <a:round/>
              <a:headEnd/>
              <a:tailEnd/>
            </a:ln>
          </p:spPr>
          <p:txBody>
            <a:bodyPr/>
            <a:lstStyle/>
            <a:p>
              <a:endParaRPr lang="en-US"/>
            </a:p>
          </p:txBody>
        </p:sp>
        <p:sp>
          <p:nvSpPr>
            <p:cNvPr id="39" name="Freeform 71">
              <a:extLst>
                <a:ext uri="{FF2B5EF4-FFF2-40B4-BE49-F238E27FC236}">
                  <a16:creationId xmlns:a16="http://schemas.microsoft.com/office/drawing/2014/main" id="{29F8BFA2-C2C7-400B-89D7-47CC4AF555C5}"/>
                </a:ext>
                <a:ext uri="{C183D7F6-B498-43B3-948B-1728B52AA6E4}">
                  <adec:decorative xmlns:adec="http://schemas.microsoft.com/office/drawing/2017/decorative" val="1"/>
                </a:ext>
              </a:extLst>
            </p:cNvPr>
            <p:cNvSpPr>
              <a:spLocks/>
            </p:cNvSpPr>
            <p:nvPr/>
          </p:nvSpPr>
          <p:spPr bwMode="gray">
            <a:xfrm>
              <a:off x="4882659" y="2825824"/>
              <a:ext cx="13690" cy="2013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solidFill>
              <a:schemeClr val="accent1"/>
            </a:solidFill>
            <a:ln w="9525">
              <a:solidFill>
                <a:schemeClr val="bg1"/>
              </a:solidFill>
              <a:round/>
              <a:headEnd/>
              <a:tailEnd/>
            </a:ln>
          </p:spPr>
          <p:txBody>
            <a:bodyPr/>
            <a:lstStyle/>
            <a:p>
              <a:endParaRPr lang="en-US"/>
            </a:p>
          </p:txBody>
        </p:sp>
        <p:grpSp>
          <p:nvGrpSpPr>
            <p:cNvPr id="40" name="Group 195">
              <a:extLst>
                <a:ext uri="{FF2B5EF4-FFF2-40B4-BE49-F238E27FC236}">
                  <a16:creationId xmlns:a16="http://schemas.microsoft.com/office/drawing/2014/main" id="{A1401358-DDDF-4620-859E-191191D7753D}"/>
                </a:ext>
                <a:ext uri="{C183D7F6-B498-43B3-948B-1728B52AA6E4}">
                  <adec:decorative xmlns:adec="http://schemas.microsoft.com/office/drawing/2017/decorative" val="1"/>
                </a:ext>
              </a:extLst>
            </p:cNvPr>
            <p:cNvGrpSpPr/>
            <p:nvPr/>
          </p:nvGrpSpPr>
          <p:grpSpPr bwMode="gray">
            <a:xfrm>
              <a:off x="4442968" y="2384523"/>
              <a:ext cx="603165" cy="448549"/>
              <a:chOff x="4599257" y="1719537"/>
              <a:chExt cx="729893" cy="542791"/>
            </a:xfrm>
            <a:solidFill>
              <a:schemeClr val="accent1"/>
            </a:solidFill>
          </p:grpSpPr>
          <p:sp>
            <p:nvSpPr>
              <p:cNvPr id="65" name="Freeform 70">
                <a:extLst>
                  <a:ext uri="{FF2B5EF4-FFF2-40B4-BE49-F238E27FC236}">
                    <a16:creationId xmlns:a16="http://schemas.microsoft.com/office/drawing/2014/main" id="{F349D496-C899-4EBD-A41E-BFA62C3D04F0}"/>
                  </a:ext>
                </a:extLst>
              </p:cNvPr>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solidFill>
                <a:schemeClr val="accent1"/>
              </a:solidFill>
              <a:ln w="9525">
                <a:solidFill>
                  <a:schemeClr val="bg1"/>
                </a:solidFill>
                <a:round/>
                <a:headEnd/>
                <a:tailEnd/>
              </a:ln>
            </p:spPr>
            <p:txBody>
              <a:bodyPr/>
              <a:lstStyle/>
              <a:p>
                <a:endParaRPr lang="en-US"/>
              </a:p>
            </p:txBody>
          </p:sp>
          <p:sp>
            <p:nvSpPr>
              <p:cNvPr id="66" name="Freeform 72">
                <a:extLst>
                  <a:ext uri="{FF2B5EF4-FFF2-40B4-BE49-F238E27FC236}">
                    <a16:creationId xmlns:a16="http://schemas.microsoft.com/office/drawing/2014/main" id="{F7202DDA-CC7F-40DB-97F8-9A9048E170F2}"/>
                  </a:ext>
                </a:extLst>
              </p:cNvPr>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bg1"/>
                </a:solidFill>
                <a:round/>
                <a:headEnd/>
                <a:tailEnd/>
              </a:ln>
            </p:spPr>
            <p:txBody>
              <a:bodyPr/>
              <a:lstStyle/>
              <a:p>
                <a:endParaRPr lang="en-US"/>
              </a:p>
            </p:txBody>
          </p:sp>
        </p:grpSp>
        <p:sp>
          <p:nvSpPr>
            <p:cNvPr id="41" name="Freeform 73">
              <a:extLst>
                <a:ext uri="{FF2B5EF4-FFF2-40B4-BE49-F238E27FC236}">
                  <a16:creationId xmlns:a16="http://schemas.microsoft.com/office/drawing/2014/main" id="{5E6329A7-413A-4864-B9D0-B48898D2C700}"/>
                </a:ext>
                <a:ext uri="{C183D7F6-B498-43B3-948B-1728B52AA6E4}">
                  <adec:decorative xmlns:adec="http://schemas.microsoft.com/office/drawing/2017/decorative" val="1"/>
                </a:ext>
              </a:extLst>
            </p:cNvPr>
            <p:cNvSpPr>
              <a:spLocks/>
            </p:cNvSpPr>
            <p:nvPr/>
          </p:nvSpPr>
          <p:spPr bwMode="gray">
            <a:xfrm>
              <a:off x="4194133" y="3266320"/>
              <a:ext cx="682085" cy="305207"/>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solidFill>
              <a:schemeClr val="accent4"/>
            </a:solidFill>
            <a:ln w="9525">
              <a:solidFill>
                <a:schemeClr val="bg1"/>
              </a:solidFill>
              <a:round/>
              <a:headEnd/>
              <a:tailEnd/>
            </a:ln>
          </p:spPr>
          <p:txBody>
            <a:bodyPr/>
            <a:lstStyle/>
            <a:p>
              <a:endParaRPr lang="en-US"/>
            </a:p>
          </p:txBody>
        </p:sp>
        <p:sp>
          <p:nvSpPr>
            <p:cNvPr id="42" name="Freeform 74">
              <a:extLst>
                <a:ext uri="{FF2B5EF4-FFF2-40B4-BE49-F238E27FC236}">
                  <a16:creationId xmlns:a16="http://schemas.microsoft.com/office/drawing/2014/main" id="{2ED88931-8672-4FD7-A6F2-98C99A372757}"/>
                </a:ext>
                <a:ext uri="{C183D7F6-B498-43B3-948B-1728B52AA6E4}">
                  <adec:decorative xmlns:adec="http://schemas.microsoft.com/office/drawing/2017/decorative" val="1"/>
                </a:ext>
              </a:extLst>
            </p:cNvPr>
            <p:cNvSpPr>
              <a:spLocks/>
            </p:cNvSpPr>
            <p:nvPr/>
          </p:nvSpPr>
          <p:spPr bwMode="gray">
            <a:xfrm>
              <a:off x="2680178" y="2142129"/>
              <a:ext cx="525858" cy="331781"/>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solidFill>
              <a:schemeClr val="accent6"/>
            </a:solidFill>
            <a:ln w="9525">
              <a:solidFill>
                <a:schemeClr val="bg1"/>
              </a:solidFill>
              <a:round/>
              <a:headEnd/>
              <a:tailEnd/>
            </a:ln>
          </p:spPr>
          <p:txBody>
            <a:bodyPr/>
            <a:lstStyle/>
            <a:p>
              <a:endParaRPr lang="en-US"/>
            </a:p>
          </p:txBody>
        </p:sp>
        <p:sp>
          <p:nvSpPr>
            <p:cNvPr id="43" name="Freeform 75">
              <a:extLst>
                <a:ext uri="{FF2B5EF4-FFF2-40B4-BE49-F238E27FC236}">
                  <a16:creationId xmlns:a16="http://schemas.microsoft.com/office/drawing/2014/main" id="{EBFE8C03-8449-4D9D-AB7B-3130997B8634}"/>
                </a:ext>
                <a:ext uri="{C183D7F6-B498-43B3-948B-1728B52AA6E4}">
                  <adec:decorative xmlns:adec="http://schemas.microsoft.com/office/drawing/2017/decorative" val="1"/>
                </a:ext>
              </a:extLst>
            </p:cNvPr>
            <p:cNvSpPr>
              <a:spLocks/>
            </p:cNvSpPr>
            <p:nvPr/>
          </p:nvSpPr>
          <p:spPr bwMode="gray">
            <a:xfrm>
              <a:off x="4078976" y="2787975"/>
              <a:ext cx="335003" cy="377683"/>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solidFill>
              <a:schemeClr val="accent4"/>
            </a:solidFill>
            <a:ln w="9525">
              <a:solidFill>
                <a:schemeClr val="bg1"/>
              </a:solidFill>
              <a:round/>
              <a:headEnd/>
              <a:tailEnd/>
            </a:ln>
          </p:spPr>
          <p:txBody>
            <a:bodyPr/>
            <a:lstStyle/>
            <a:p>
              <a:endParaRPr lang="en-US"/>
            </a:p>
          </p:txBody>
        </p:sp>
        <p:sp>
          <p:nvSpPr>
            <p:cNvPr id="44" name="Freeform 76">
              <a:extLst>
                <a:ext uri="{FF2B5EF4-FFF2-40B4-BE49-F238E27FC236}">
                  <a16:creationId xmlns:a16="http://schemas.microsoft.com/office/drawing/2014/main" id="{7A440299-9845-4CD6-AA26-AD529C6D4B0C}"/>
                </a:ext>
                <a:ext uri="{C183D7F6-B498-43B3-948B-1728B52AA6E4}">
                  <adec:decorative xmlns:adec="http://schemas.microsoft.com/office/drawing/2017/decorative" val="1"/>
                </a:ext>
              </a:extLst>
            </p:cNvPr>
            <p:cNvSpPr>
              <a:spLocks/>
            </p:cNvSpPr>
            <p:nvPr/>
          </p:nvSpPr>
          <p:spPr bwMode="gray">
            <a:xfrm>
              <a:off x="2677763" y="3355708"/>
              <a:ext cx="689332" cy="361577"/>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solidFill>
              <a:schemeClr val="accent3"/>
            </a:solidFill>
            <a:ln w="9525">
              <a:solidFill>
                <a:schemeClr val="bg1"/>
              </a:solidFill>
              <a:round/>
              <a:headEnd/>
              <a:tailEnd/>
            </a:ln>
          </p:spPr>
          <p:txBody>
            <a:bodyPr/>
            <a:lstStyle/>
            <a:p>
              <a:endParaRPr lang="en-US"/>
            </a:p>
          </p:txBody>
        </p:sp>
        <p:sp>
          <p:nvSpPr>
            <p:cNvPr id="45" name="Freeform 77">
              <a:extLst>
                <a:ext uri="{FF2B5EF4-FFF2-40B4-BE49-F238E27FC236}">
                  <a16:creationId xmlns:a16="http://schemas.microsoft.com/office/drawing/2014/main" id="{00655C87-0CB2-4AD5-9223-B96C9D18B989}"/>
                </a:ext>
                <a:ext uri="{C183D7F6-B498-43B3-948B-1728B52AA6E4}">
                  <adec:decorative xmlns:adec="http://schemas.microsoft.com/office/drawing/2017/decorative" val="1"/>
                </a:ext>
              </a:extLst>
            </p:cNvPr>
            <p:cNvSpPr>
              <a:spLocks/>
            </p:cNvSpPr>
            <p:nvPr/>
          </p:nvSpPr>
          <p:spPr bwMode="gray">
            <a:xfrm>
              <a:off x="1175083" y="2147766"/>
              <a:ext cx="636183" cy="542769"/>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solidFill>
              <a:schemeClr val="accent4"/>
            </a:solidFill>
            <a:ln w="9525">
              <a:solidFill>
                <a:schemeClr val="bg1"/>
              </a:solidFill>
              <a:round/>
              <a:headEnd/>
              <a:tailEnd/>
            </a:ln>
          </p:spPr>
          <p:txBody>
            <a:bodyPr/>
            <a:lstStyle/>
            <a:p>
              <a:endParaRPr lang="en-US"/>
            </a:p>
          </p:txBody>
        </p:sp>
        <p:sp>
          <p:nvSpPr>
            <p:cNvPr id="46" name="Freeform 78">
              <a:extLst>
                <a:ext uri="{FF2B5EF4-FFF2-40B4-BE49-F238E27FC236}">
                  <a16:creationId xmlns:a16="http://schemas.microsoft.com/office/drawing/2014/main" id="{80E6E8A8-0C09-40E2-9F4F-13135A38DBAD}"/>
                </a:ext>
                <a:ext uri="{C183D7F6-B498-43B3-948B-1728B52AA6E4}">
                  <adec:decorative xmlns:adec="http://schemas.microsoft.com/office/drawing/2017/decorative" val="1"/>
                </a:ext>
              </a:extLst>
            </p:cNvPr>
            <p:cNvSpPr>
              <a:spLocks/>
            </p:cNvSpPr>
            <p:nvPr/>
          </p:nvSpPr>
          <p:spPr bwMode="gray">
            <a:xfrm>
              <a:off x="4392235" y="2713888"/>
              <a:ext cx="463850" cy="298764"/>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solidFill>
              <a:schemeClr val="accent4"/>
            </a:solidFill>
            <a:ln w="9525">
              <a:solidFill>
                <a:schemeClr val="bg1"/>
              </a:solidFill>
              <a:round/>
              <a:headEnd/>
              <a:tailEnd/>
            </a:ln>
          </p:spPr>
          <p:txBody>
            <a:bodyPr/>
            <a:lstStyle/>
            <a:p>
              <a:endParaRPr lang="en-US"/>
            </a:p>
          </p:txBody>
        </p:sp>
        <p:sp>
          <p:nvSpPr>
            <p:cNvPr id="47" name="Freeform 79">
              <a:extLst>
                <a:ext uri="{FF2B5EF4-FFF2-40B4-BE49-F238E27FC236}">
                  <a16:creationId xmlns:a16="http://schemas.microsoft.com/office/drawing/2014/main" id="{60800CC0-CD1C-4D80-A637-F14F12749B26}"/>
                </a:ext>
                <a:ext uri="{C183D7F6-B498-43B3-948B-1728B52AA6E4}">
                  <adec:decorative xmlns:adec="http://schemas.microsoft.com/office/drawing/2017/decorative" val="1"/>
                </a:ext>
              </a:extLst>
            </p:cNvPr>
            <p:cNvSpPr>
              <a:spLocks/>
            </p:cNvSpPr>
            <p:nvPr/>
          </p:nvSpPr>
          <p:spPr bwMode="gray">
            <a:xfrm>
              <a:off x="5028418" y="2644632"/>
              <a:ext cx="62008" cy="77308"/>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solidFill>
              <a:schemeClr val="accent1"/>
            </a:solidFill>
            <a:ln w="9525">
              <a:solidFill>
                <a:schemeClr val="bg1"/>
              </a:solidFill>
              <a:round/>
              <a:headEnd/>
              <a:tailEnd/>
            </a:ln>
          </p:spPr>
          <p:txBody>
            <a:bodyPr/>
            <a:lstStyle/>
            <a:p>
              <a:endParaRPr lang="en-US"/>
            </a:p>
          </p:txBody>
        </p:sp>
        <p:sp>
          <p:nvSpPr>
            <p:cNvPr id="48" name="Freeform 80">
              <a:extLst>
                <a:ext uri="{FF2B5EF4-FFF2-40B4-BE49-F238E27FC236}">
                  <a16:creationId xmlns:a16="http://schemas.microsoft.com/office/drawing/2014/main" id="{41BE96E6-48E7-4E14-B8E0-86207E97A203}"/>
                </a:ext>
                <a:ext uri="{C183D7F6-B498-43B3-948B-1728B52AA6E4}">
                  <adec:decorative xmlns:adec="http://schemas.microsoft.com/office/drawing/2017/decorative" val="1"/>
                </a:ext>
              </a:extLst>
            </p:cNvPr>
            <p:cNvSpPr>
              <a:spLocks/>
            </p:cNvSpPr>
            <p:nvPr/>
          </p:nvSpPr>
          <p:spPr bwMode="gray">
            <a:xfrm>
              <a:off x="4277078" y="3475697"/>
              <a:ext cx="405868" cy="31084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solidFill>
              <a:schemeClr val="accent4"/>
            </a:solidFill>
            <a:ln w="9525">
              <a:solidFill>
                <a:schemeClr val="bg1"/>
              </a:solidFill>
              <a:round/>
              <a:headEnd/>
              <a:tailEnd/>
            </a:ln>
          </p:spPr>
          <p:txBody>
            <a:bodyPr/>
            <a:lstStyle/>
            <a:p>
              <a:endParaRPr lang="en-US"/>
            </a:p>
          </p:txBody>
        </p:sp>
        <p:sp>
          <p:nvSpPr>
            <p:cNvPr id="49" name="Freeform 81">
              <a:extLst>
                <a:ext uri="{FF2B5EF4-FFF2-40B4-BE49-F238E27FC236}">
                  <a16:creationId xmlns:a16="http://schemas.microsoft.com/office/drawing/2014/main" id="{43F350B5-7212-4AC2-A94F-7EA56D644C46}"/>
                </a:ext>
                <a:ext uri="{C183D7F6-B498-43B3-948B-1728B52AA6E4}">
                  <adec:decorative xmlns:adec="http://schemas.microsoft.com/office/drawing/2017/decorative" val="1"/>
                </a:ext>
              </a:extLst>
            </p:cNvPr>
            <p:cNvSpPr>
              <a:spLocks/>
            </p:cNvSpPr>
            <p:nvPr/>
          </p:nvSpPr>
          <p:spPr bwMode="gray">
            <a:xfrm>
              <a:off x="2652799" y="2447336"/>
              <a:ext cx="561290" cy="376878"/>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solidFill>
              <a:schemeClr val="accent4"/>
            </a:solidFill>
            <a:ln w="9525">
              <a:solidFill>
                <a:schemeClr val="bg1"/>
              </a:solidFill>
              <a:round/>
              <a:headEnd/>
              <a:tailEnd/>
            </a:ln>
          </p:spPr>
          <p:txBody>
            <a:bodyPr/>
            <a:lstStyle/>
            <a:p>
              <a:endParaRPr lang="en-US"/>
            </a:p>
          </p:txBody>
        </p:sp>
        <p:sp>
          <p:nvSpPr>
            <p:cNvPr id="50" name="Freeform 82">
              <a:extLst>
                <a:ext uri="{FF2B5EF4-FFF2-40B4-BE49-F238E27FC236}">
                  <a16:creationId xmlns:a16="http://schemas.microsoft.com/office/drawing/2014/main" id="{E0A912DC-AF0A-4909-BEB8-7701D088D8FE}"/>
                </a:ext>
                <a:ext uri="{C183D7F6-B498-43B3-948B-1728B52AA6E4}">
                  <adec:decorative xmlns:adec="http://schemas.microsoft.com/office/drawing/2017/decorative" val="1"/>
                </a:ext>
              </a:extLst>
            </p:cNvPr>
            <p:cNvSpPr>
              <a:spLocks/>
            </p:cNvSpPr>
            <p:nvPr/>
          </p:nvSpPr>
          <p:spPr bwMode="gray">
            <a:xfrm>
              <a:off x="3708540" y="3339602"/>
              <a:ext cx="680474" cy="231119"/>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solidFill>
              <a:schemeClr val="accent3"/>
            </a:solidFill>
            <a:ln w="9525">
              <a:solidFill>
                <a:schemeClr val="bg1"/>
              </a:solidFill>
              <a:round/>
              <a:headEnd/>
              <a:tailEnd/>
            </a:ln>
          </p:spPr>
          <p:txBody>
            <a:bodyPr/>
            <a:lstStyle/>
            <a:p>
              <a:endParaRPr lang="en-US"/>
            </a:p>
          </p:txBody>
        </p:sp>
        <p:sp>
          <p:nvSpPr>
            <p:cNvPr id="51" name="Freeform 83">
              <a:extLst>
                <a:ext uri="{FF2B5EF4-FFF2-40B4-BE49-F238E27FC236}">
                  <a16:creationId xmlns:a16="http://schemas.microsoft.com/office/drawing/2014/main" id="{D5F24F62-DC59-47AF-87E3-99D0524A001B}"/>
                </a:ext>
                <a:ext uri="{C183D7F6-B498-43B3-948B-1728B52AA6E4}">
                  <adec:decorative xmlns:adec="http://schemas.microsoft.com/office/drawing/2017/decorative" val="1"/>
                </a:ext>
              </a:extLst>
            </p:cNvPr>
            <p:cNvSpPr>
              <a:spLocks/>
            </p:cNvSpPr>
            <p:nvPr/>
          </p:nvSpPr>
          <p:spPr bwMode="gray">
            <a:xfrm>
              <a:off x="2333097" y="3401609"/>
              <a:ext cx="1115333" cy="1083122"/>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solidFill>
              <a:schemeClr val="accent4"/>
            </a:solidFill>
            <a:ln w="9525">
              <a:solidFill>
                <a:schemeClr val="bg1"/>
              </a:solidFill>
              <a:round/>
              <a:headEnd/>
              <a:tailEnd/>
            </a:ln>
          </p:spPr>
          <p:txBody>
            <a:bodyPr/>
            <a:lstStyle/>
            <a:p>
              <a:endParaRPr lang="en-US"/>
            </a:p>
          </p:txBody>
        </p:sp>
        <p:sp>
          <p:nvSpPr>
            <p:cNvPr id="52" name="Freeform 84">
              <a:extLst>
                <a:ext uri="{FF2B5EF4-FFF2-40B4-BE49-F238E27FC236}">
                  <a16:creationId xmlns:a16="http://schemas.microsoft.com/office/drawing/2014/main" id="{96B48C5E-7ED4-4598-AE78-1EA5B75596B1}"/>
                </a:ext>
                <a:ext uri="{C183D7F6-B498-43B3-948B-1728B52AA6E4}">
                  <adec:decorative xmlns:adec="http://schemas.microsoft.com/office/drawing/2017/decorative" val="1"/>
                </a:ext>
              </a:extLst>
            </p:cNvPr>
            <p:cNvSpPr>
              <a:spLocks/>
            </p:cNvSpPr>
            <p:nvPr/>
          </p:nvSpPr>
          <p:spPr bwMode="gray">
            <a:xfrm>
              <a:off x="1808850" y="2737242"/>
              <a:ext cx="450965" cy="566121"/>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solidFill>
              <a:schemeClr val="accent4"/>
            </a:solidFill>
            <a:ln w="9525">
              <a:solidFill>
                <a:schemeClr val="bg1"/>
              </a:solidFill>
              <a:round/>
              <a:headEnd/>
              <a:tailEnd/>
            </a:ln>
          </p:spPr>
          <p:txBody>
            <a:bodyPr/>
            <a:lstStyle/>
            <a:p>
              <a:endParaRPr lang="en-US" dirty="0"/>
            </a:p>
          </p:txBody>
        </p:sp>
        <p:sp>
          <p:nvSpPr>
            <p:cNvPr id="53" name="Freeform 85">
              <a:extLst>
                <a:ext uri="{FF2B5EF4-FFF2-40B4-BE49-F238E27FC236}">
                  <a16:creationId xmlns:a16="http://schemas.microsoft.com/office/drawing/2014/main" id="{7458062C-36D8-4120-ADD1-35A3CE814887}"/>
                </a:ext>
                <a:ext uri="{C183D7F6-B498-43B3-948B-1728B52AA6E4}">
                  <adec:decorative xmlns:adec="http://schemas.microsoft.com/office/drawing/2017/decorative" val="1"/>
                </a:ext>
              </a:extLst>
            </p:cNvPr>
            <p:cNvSpPr>
              <a:spLocks/>
            </p:cNvSpPr>
            <p:nvPr/>
          </p:nvSpPr>
          <p:spPr bwMode="gray">
            <a:xfrm>
              <a:off x="4845616" y="2352311"/>
              <a:ext cx="128042" cy="253667"/>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solidFill>
              <a:schemeClr val="accent1"/>
            </a:solidFill>
            <a:ln w="9525">
              <a:solidFill>
                <a:schemeClr val="bg1"/>
              </a:solidFill>
              <a:round/>
              <a:headEnd/>
              <a:tailEnd/>
            </a:ln>
          </p:spPr>
          <p:txBody>
            <a:bodyPr/>
            <a:lstStyle/>
            <a:p>
              <a:endParaRPr lang="en-US"/>
            </a:p>
          </p:txBody>
        </p:sp>
        <p:grpSp>
          <p:nvGrpSpPr>
            <p:cNvPr id="54" name="Group 196">
              <a:extLst>
                <a:ext uri="{FF2B5EF4-FFF2-40B4-BE49-F238E27FC236}">
                  <a16:creationId xmlns:a16="http://schemas.microsoft.com/office/drawing/2014/main" id="{EE2E30D5-C30C-4265-A8D3-29E94058F407}"/>
                </a:ext>
                <a:ext uri="{C183D7F6-B498-43B3-948B-1728B52AA6E4}">
                  <adec:decorative xmlns:adec="http://schemas.microsoft.com/office/drawing/2017/decorative" val="1"/>
                </a:ext>
              </a:extLst>
            </p:cNvPr>
            <p:cNvGrpSpPr/>
            <p:nvPr/>
          </p:nvGrpSpPr>
          <p:grpSpPr bwMode="gray">
            <a:xfrm>
              <a:off x="4229565" y="3010236"/>
              <a:ext cx="624909" cy="351109"/>
              <a:chOff x="4341017" y="2476716"/>
              <a:chExt cx="756205" cy="424878"/>
            </a:xfrm>
            <a:solidFill>
              <a:schemeClr val="accent1"/>
            </a:solidFill>
          </p:grpSpPr>
          <p:sp>
            <p:nvSpPr>
              <p:cNvPr id="63" name="Freeform 86">
                <a:extLst>
                  <a:ext uri="{FF2B5EF4-FFF2-40B4-BE49-F238E27FC236}">
                    <a16:creationId xmlns:a16="http://schemas.microsoft.com/office/drawing/2014/main" id="{C124939C-3954-43F5-ABFC-D3F1E8B1FA7E}"/>
                  </a:ext>
                </a:extLst>
              </p:cNvPr>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solidFill>
                <a:schemeClr val="accent4"/>
              </a:solidFill>
              <a:ln w="9525">
                <a:solidFill>
                  <a:schemeClr val="bg1"/>
                </a:solidFill>
                <a:round/>
                <a:headEnd/>
                <a:tailEnd/>
              </a:ln>
            </p:spPr>
            <p:txBody>
              <a:bodyPr/>
              <a:lstStyle/>
              <a:p>
                <a:endParaRPr lang="en-US"/>
              </a:p>
            </p:txBody>
          </p:sp>
          <p:sp>
            <p:nvSpPr>
              <p:cNvPr id="64" name="Freeform 87">
                <a:extLst>
                  <a:ext uri="{FF2B5EF4-FFF2-40B4-BE49-F238E27FC236}">
                    <a16:creationId xmlns:a16="http://schemas.microsoft.com/office/drawing/2014/main" id="{91A5629F-3E94-48A5-8DE7-725E82D7CC34}"/>
                  </a:ext>
                </a:extLst>
              </p:cNvPr>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solidFill>
                <a:schemeClr val="accent6"/>
              </a:solidFill>
              <a:ln w="9525">
                <a:solidFill>
                  <a:schemeClr val="bg1"/>
                </a:solidFill>
                <a:round/>
                <a:headEnd/>
                <a:tailEnd/>
              </a:ln>
            </p:spPr>
            <p:txBody>
              <a:bodyPr/>
              <a:lstStyle/>
              <a:p>
                <a:endParaRPr lang="en-US"/>
              </a:p>
            </p:txBody>
          </p:sp>
        </p:grpSp>
        <p:grpSp>
          <p:nvGrpSpPr>
            <p:cNvPr id="55" name="Group 112">
              <a:extLst>
                <a:ext uri="{FF2B5EF4-FFF2-40B4-BE49-F238E27FC236}">
                  <a16:creationId xmlns:a16="http://schemas.microsoft.com/office/drawing/2014/main" id="{E9FF0296-05E0-4FEE-BC01-224E42F89A65}"/>
                </a:ext>
                <a:ext uri="{C183D7F6-B498-43B3-948B-1728B52AA6E4}">
                  <adec:decorative xmlns:adec="http://schemas.microsoft.com/office/drawing/2017/decorative" val="1"/>
                </a:ext>
              </a:extLst>
            </p:cNvPr>
            <p:cNvGrpSpPr/>
            <p:nvPr/>
          </p:nvGrpSpPr>
          <p:grpSpPr bwMode="gray">
            <a:xfrm>
              <a:off x="1314398" y="1909399"/>
              <a:ext cx="533911" cy="389762"/>
              <a:chOff x="813361" y="1144588"/>
              <a:chExt cx="646088" cy="471653"/>
            </a:xfrm>
            <a:solidFill>
              <a:schemeClr val="accent1"/>
            </a:solidFill>
          </p:grpSpPr>
          <p:sp>
            <p:nvSpPr>
              <p:cNvPr id="60" name="Freeform 88">
                <a:extLst>
                  <a:ext uri="{FF2B5EF4-FFF2-40B4-BE49-F238E27FC236}">
                    <a16:creationId xmlns:a16="http://schemas.microsoft.com/office/drawing/2014/main" id="{7BB6DEC1-03AA-4A06-9C7C-FFC4DB3E1556}"/>
                  </a:ext>
                </a:extLst>
              </p:cNvPr>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solidFill>
                <a:schemeClr val="accent3"/>
              </a:solidFill>
              <a:ln w="9525">
                <a:solidFill>
                  <a:schemeClr val="bg1"/>
                </a:solidFill>
                <a:round/>
                <a:headEnd/>
                <a:tailEnd/>
              </a:ln>
            </p:spPr>
            <p:txBody>
              <a:bodyPr/>
              <a:lstStyle/>
              <a:p>
                <a:endParaRPr lang="en-US"/>
              </a:p>
            </p:txBody>
          </p:sp>
          <p:sp>
            <p:nvSpPr>
              <p:cNvPr id="61" name="Freeform 89">
                <a:extLst>
                  <a:ext uri="{FF2B5EF4-FFF2-40B4-BE49-F238E27FC236}">
                    <a16:creationId xmlns:a16="http://schemas.microsoft.com/office/drawing/2014/main" id="{072864FB-5F1D-4642-80EF-C49854FAEBC1}"/>
                  </a:ext>
                </a:extLst>
              </p:cNvPr>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bg1"/>
                </a:solidFill>
                <a:round/>
                <a:headEnd/>
                <a:tailEnd/>
              </a:ln>
            </p:spPr>
            <p:txBody>
              <a:bodyPr/>
              <a:lstStyle/>
              <a:p>
                <a:endParaRPr lang="en-US"/>
              </a:p>
            </p:txBody>
          </p:sp>
          <p:sp>
            <p:nvSpPr>
              <p:cNvPr id="62" name="Freeform 90">
                <a:extLst>
                  <a:ext uri="{FF2B5EF4-FFF2-40B4-BE49-F238E27FC236}">
                    <a16:creationId xmlns:a16="http://schemas.microsoft.com/office/drawing/2014/main" id="{635B9F41-B272-4F8D-9D28-D80C35A275AF}"/>
                  </a:ext>
                </a:extLst>
              </p:cNvPr>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bg1"/>
                </a:solidFill>
                <a:round/>
                <a:headEnd/>
                <a:tailEnd/>
              </a:ln>
            </p:spPr>
            <p:txBody>
              <a:bodyPr/>
              <a:lstStyle/>
              <a:p>
                <a:endParaRPr lang="en-US"/>
              </a:p>
            </p:txBody>
          </p:sp>
        </p:grpSp>
        <p:sp>
          <p:nvSpPr>
            <p:cNvPr id="56" name="Freeform 91">
              <a:extLst>
                <a:ext uri="{FF2B5EF4-FFF2-40B4-BE49-F238E27FC236}">
                  <a16:creationId xmlns:a16="http://schemas.microsoft.com/office/drawing/2014/main" id="{D5D116E4-50DA-4CF1-A533-D89029D7EE7E}"/>
                </a:ext>
                <a:ext uri="{C183D7F6-B498-43B3-948B-1728B52AA6E4}">
                  <adec:decorative xmlns:adec="http://schemas.microsoft.com/office/drawing/2017/decorative" val="1"/>
                </a:ext>
              </a:extLst>
            </p:cNvPr>
            <p:cNvSpPr>
              <a:spLocks/>
            </p:cNvSpPr>
            <p:nvPr/>
          </p:nvSpPr>
          <p:spPr bwMode="gray">
            <a:xfrm>
              <a:off x="4289963" y="2920043"/>
              <a:ext cx="359162" cy="355136"/>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solidFill>
              <a:schemeClr val="accent4"/>
            </a:solidFill>
            <a:ln w="9525">
              <a:solidFill>
                <a:schemeClr val="bg1"/>
              </a:solidFill>
              <a:round/>
              <a:headEnd/>
              <a:tailEnd/>
            </a:ln>
          </p:spPr>
          <p:txBody>
            <a:bodyPr/>
            <a:lstStyle/>
            <a:p>
              <a:endParaRPr lang="en-US"/>
            </a:p>
          </p:txBody>
        </p:sp>
        <p:sp>
          <p:nvSpPr>
            <p:cNvPr id="57" name="Freeform 92">
              <a:extLst>
                <a:ext uri="{FF2B5EF4-FFF2-40B4-BE49-F238E27FC236}">
                  <a16:creationId xmlns:a16="http://schemas.microsoft.com/office/drawing/2014/main" id="{186C4CFF-0923-407D-A182-48DD96F75DE6}"/>
                </a:ext>
                <a:ext uri="{C183D7F6-B498-43B3-948B-1728B52AA6E4}">
                  <adec:decorative xmlns:adec="http://schemas.microsoft.com/office/drawing/2017/decorative" val="1"/>
                </a:ext>
              </a:extLst>
            </p:cNvPr>
            <p:cNvSpPr>
              <a:spLocks/>
            </p:cNvSpPr>
            <p:nvPr/>
          </p:nvSpPr>
          <p:spPr bwMode="gray">
            <a:xfrm>
              <a:off x="3464535" y="2366807"/>
              <a:ext cx="421974" cy="445328"/>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solidFill>
              <a:schemeClr val="accent4"/>
            </a:solidFill>
            <a:ln w="9525">
              <a:solidFill>
                <a:schemeClr val="bg1"/>
              </a:solidFill>
              <a:round/>
              <a:headEnd/>
              <a:tailEnd/>
            </a:ln>
          </p:spPr>
          <p:txBody>
            <a:bodyPr/>
            <a:lstStyle/>
            <a:p>
              <a:endParaRPr lang="en-US"/>
            </a:p>
          </p:txBody>
        </p:sp>
        <p:sp>
          <p:nvSpPr>
            <p:cNvPr id="58" name="Freeform 93">
              <a:extLst>
                <a:ext uri="{FF2B5EF4-FFF2-40B4-BE49-F238E27FC236}">
                  <a16:creationId xmlns:a16="http://schemas.microsoft.com/office/drawing/2014/main" id="{B29C80A8-4882-45AA-92DC-19792A33CF27}"/>
                </a:ext>
                <a:ext uri="{C183D7F6-B498-43B3-948B-1728B52AA6E4}">
                  <adec:decorative xmlns:adec="http://schemas.microsoft.com/office/drawing/2017/decorative" val="1"/>
                </a:ext>
              </a:extLst>
            </p:cNvPr>
            <p:cNvSpPr>
              <a:spLocks/>
            </p:cNvSpPr>
            <p:nvPr/>
          </p:nvSpPr>
          <p:spPr bwMode="gray">
            <a:xfrm>
              <a:off x="2110030" y="2479547"/>
              <a:ext cx="561290" cy="464655"/>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solidFill>
              <a:schemeClr val="accent3"/>
            </a:solidFill>
            <a:ln w="9525">
              <a:solidFill>
                <a:schemeClr val="bg1"/>
              </a:solidFill>
              <a:round/>
              <a:headEnd/>
              <a:tailEnd/>
            </a:ln>
          </p:spPr>
          <p:txBody>
            <a:bodyPr/>
            <a:lstStyle/>
            <a:p>
              <a:endParaRPr lang="en-US"/>
            </a:p>
          </p:txBody>
        </p:sp>
        <p:sp>
          <p:nvSpPr>
            <p:cNvPr id="59" name="Freeform 40">
              <a:extLst>
                <a:ext uri="{FF2B5EF4-FFF2-40B4-BE49-F238E27FC236}">
                  <a16:creationId xmlns:a16="http://schemas.microsoft.com/office/drawing/2014/main" id="{7D0FCFA3-6EC7-4D8A-BD0E-BA3D95F25683}"/>
                </a:ext>
                <a:ext uri="{C183D7F6-B498-43B3-948B-1728B52AA6E4}">
                  <adec:decorative xmlns:adec="http://schemas.microsoft.com/office/drawing/2017/decorative" val="1"/>
                </a:ext>
              </a:extLst>
            </p:cNvPr>
            <p:cNvSpPr>
              <a:spLocks/>
            </p:cNvSpPr>
            <p:nvPr/>
          </p:nvSpPr>
          <p:spPr bwMode="gray">
            <a:xfrm>
              <a:off x="4090250" y="3517572"/>
              <a:ext cx="433249" cy="45096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accent4"/>
            </a:solidFill>
            <a:ln w="9525">
              <a:solidFill>
                <a:schemeClr val="bg1"/>
              </a:solidFill>
              <a:round/>
              <a:headEnd/>
              <a:tailEnd/>
            </a:ln>
          </p:spPr>
          <p:txBody>
            <a:bodyPr/>
            <a:lstStyle/>
            <a:p>
              <a:endParaRPr lang="en-US"/>
            </a:p>
          </p:txBody>
        </p:sp>
      </p:grpSp>
      <p:sp>
        <p:nvSpPr>
          <p:cNvPr id="120" name="TextBox 119">
            <a:extLst>
              <a:ext uri="{FF2B5EF4-FFF2-40B4-BE49-F238E27FC236}">
                <a16:creationId xmlns:a16="http://schemas.microsoft.com/office/drawing/2014/main" id="{AC19DCD3-0E79-4048-BD3B-AE51403C9626}"/>
              </a:ext>
            </a:extLst>
          </p:cNvPr>
          <p:cNvSpPr txBox="1"/>
          <p:nvPr/>
        </p:nvSpPr>
        <p:spPr>
          <a:xfrm>
            <a:off x="293915" y="785188"/>
            <a:ext cx="6554519" cy="153888"/>
          </a:xfrm>
          <a:prstGeom prst="rect">
            <a:avLst/>
          </a:prstGeom>
          <a:noFill/>
        </p:spPr>
        <p:txBody>
          <a:bodyPr wrap="square" lIns="0" tIns="0" rIns="0" bIns="0" rtlCol="0">
            <a:spAutoFit/>
          </a:bodyPr>
          <a:lstStyle/>
          <a:p>
            <a:pPr>
              <a:spcBef>
                <a:spcPts val="500"/>
              </a:spcBef>
            </a:pPr>
            <a:r>
              <a:rPr lang="en-US" sz="1000" b="1" dirty="0"/>
              <a:t>Nonconsumption Higher than 20% in All States, but Exceeds 40% in Some  </a:t>
            </a:r>
          </a:p>
        </p:txBody>
      </p:sp>
      <p:sp>
        <p:nvSpPr>
          <p:cNvPr id="121" name="TextBox 120">
            <a:extLst>
              <a:ext uri="{FF2B5EF4-FFF2-40B4-BE49-F238E27FC236}">
                <a16:creationId xmlns:a16="http://schemas.microsoft.com/office/drawing/2014/main" id="{9A06937D-1EC9-4050-A5E8-C5ABD3D2FA1D}"/>
              </a:ext>
            </a:extLst>
          </p:cNvPr>
          <p:cNvSpPr txBox="1"/>
          <p:nvPr/>
        </p:nvSpPr>
        <p:spPr>
          <a:xfrm>
            <a:off x="291458" y="944007"/>
            <a:ext cx="5023687" cy="123111"/>
          </a:xfrm>
          <a:prstGeom prst="rect">
            <a:avLst/>
          </a:prstGeom>
          <a:noFill/>
        </p:spPr>
        <p:txBody>
          <a:bodyPr wrap="square" lIns="0" tIns="0" rIns="0" bIns="0" rtlCol="0">
            <a:spAutoFit/>
          </a:bodyPr>
          <a:lstStyle/>
          <a:p>
            <a:pPr>
              <a:spcBef>
                <a:spcPts val="500"/>
              </a:spcBef>
            </a:pPr>
            <a:r>
              <a:rPr lang="en-US" sz="800" i="1" dirty="0"/>
              <a:t>Percent of 18-to-24-year-old high school graduates with no college experience, 2020</a:t>
            </a:r>
          </a:p>
        </p:txBody>
      </p:sp>
      <p:sp>
        <p:nvSpPr>
          <p:cNvPr id="126" name="TextBox 125">
            <a:extLst>
              <a:ext uri="{FF2B5EF4-FFF2-40B4-BE49-F238E27FC236}">
                <a16:creationId xmlns:a16="http://schemas.microsoft.com/office/drawing/2014/main" id="{E3B5C4DA-8FF2-4E0F-8527-09DE80FF18C0}"/>
              </a:ext>
            </a:extLst>
          </p:cNvPr>
          <p:cNvSpPr txBox="1"/>
          <p:nvPr/>
        </p:nvSpPr>
        <p:spPr>
          <a:xfrm>
            <a:off x="4721565" y="1811432"/>
            <a:ext cx="1717744" cy="646331"/>
          </a:xfrm>
          <a:prstGeom prst="rect">
            <a:avLst/>
          </a:prstGeom>
          <a:noFill/>
        </p:spPr>
        <p:txBody>
          <a:bodyPr wrap="square">
            <a:spAutoFit/>
          </a:bodyPr>
          <a:lstStyle/>
          <a:p>
            <a:pPr>
              <a:spcBef>
                <a:spcPts val="500"/>
              </a:spcBef>
            </a:pPr>
            <a:r>
              <a:rPr lang="en-US" sz="900" dirty="0"/>
              <a:t>Nonconsumption more common in areas with lower peer, parent educational attainment</a:t>
            </a:r>
          </a:p>
        </p:txBody>
      </p:sp>
      <p:sp>
        <p:nvSpPr>
          <p:cNvPr id="136" name="Isosceles Triangle 135">
            <a:extLst>
              <a:ext uri="{FF2B5EF4-FFF2-40B4-BE49-F238E27FC236}">
                <a16:creationId xmlns:a16="http://schemas.microsoft.com/office/drawing/2014/main" id="{484E97C1-C0D7-4901-AAD3-EBFD006318F5}"/>
              </a:ext>
            </a:extLst>
          </p:cNvPr>
          <p:cNvSpPr/>
          <p:nvPr/>
        </p:nvSpPr>
        <p:spPr bwMode="gray">
          <a:xfrm rot="5400000">
            <a:off x="4641950" y="1897572"/>
            <a:ext cx="110247" cy="6113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Isosceles Triangle 129">
            <a:extLst>
              <a:ext uri="{FF2B5EF4-FFF2-40B4-BE49-F238E27FC236}">
                <a16:creationId xmlns:a16="http://schemas.microsoft.com/office/drawing/2014/main" id="{3F0359CE-5B1E-4E72-985D-E8F2EA5CCCDD}"/>
              </a:ext>
            </a:extLst>
          </p:cNvPr>
          <p:cNvSpPr/>
          <p:nvPr/>
        </p:nvSpPr>
        <p:spPr bwMode="gray">
          <a:xfrm rot="5400000">
            <a:off x="4622281" y="2719211"/>
            <a:ext cx="113182" cy="6113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TextBox 121">
            <a:extLst>
              <a:ext uri="{FF2B5EF4-FFF2-40B4-BE49-F238E27FC236}">
                <a16:creationId xmlns:a16="http://schemas.microsoft.com/office/drawing/2014/main" id="{89A57962-4241-4E70-BA10-169273E1F127}"/>
              </a:ext>
            </a:extLst>
          </p:cNvPr>
          <p:cNvSpPr txBox="1"/>
          <p:nvPr/>
        </p:nvSpPr>
        <p:spPr>
          <a:xfrm>
            <a:off x="4721565" y="2625883"/>
            <a:ext cx="1588635" cy="784830"/>
          </a:xfrm>
          <a:prstGeom prst="rect">
            <a:avLst/>
          </a:prstGeom>
          <a:noFill/>
        </p:spPr>
        <p:txBody>
          <a:bodyPr wrap="square">
            <a:spAutoFit/>
          </a:bodyPr>
          <a:lstStyle/>
          <a:p>
            <a:pPr>
              <a:spcBef>
                <a:spcPts val="500"/>
              </a:spcBef>
            </a:pPr>
            <a:r>
              <a:rPr lang="en-US" sz="900" dirty="0"/>
              <a:t>States with more poorly-ranked K-12 schools have larger non-consuming populations</a:t>
            </a:r>
          </a:p>
        </p:txBody>
      </p:sp>
      <p:sp>
        <p:nvSpPr>
          <p:cNvPr id="112" name="Title 2">
            <a:extLst>
              <a:ext uri="{FF2B5EF4-FFF2-40B4-BE49-F238E27FC236}">
                <a16:creationId xmlns:a16="http://schemas.microsoft.com/office/drawing/2014/main" id="{47793CEE-21C5-F725-7D7E-06933549F322}"/>
              </a:ext>
            </a:extLst>
          </p:cNvPr>
          <p:cNvSpPr txBox="1">
            <a:spLocks/>
          </p:cNvSpPr>
          <p:nvPr/>
        </p:nvSpPr>
        <p:spPr bwMode="gray">
          <a:xfrm>
            <a:off x="280194" y="317005"/>
            <a:ext cx="6051494" cy="249299"/>
          </a:xfrm>
          <a:prstGeom prst="rect">
            <a:avLst/>
          </a:prstGeom>
        </p:spPr>
        <p:txBody>
          <a:bodyPr vert="horz" lIns="0" tIns="0" rIns="0" bIns="0" rtlCol="0" anchor="b" anchorCtr="0">
            <a:spAutoFit/>
          </a:bodyPr>
          <a:lstStyle>
            <a:lvl1pPr algn="l" defTabSz="480060" rtl="0" eaLnBrk="1" latinLnBrk="0" hangingPunct="1">
              <a:lnSpc>
                <a:spcPct val="90000"/>
              </a:lnSpc>
              <a:spcBef>
                <a:spcPct val="0"/>
              </a:spcBef>
              <a:buNone/>
              <a:defRPr sz="1800" kern="1200" spc="50" baseline="0">
                <a:solidFill>
                  <a:schemeClr val="bg1"/>
                </a:solidFill>
                <a:latin typeface="+mj-lt"/>
                <a:ea typeface="+mj-ea"/>
                <a:cs typeface="+mj-cs"/>
              </a:defRPr>
            </a:lvl1pPr>
          </a:lstStyle>
          <a:p>
            <a:r>
              <a:rPr lang="en-US" dirty="0"/>
              <a:t>Non-Consumers Are In Every Community</a:t>
            </a:r>
          </a:p>
        </p:txBody>
      </p:sp>
    </p:spTree>
    <p:extLst>
      <p:ext uri="{BB962C8B-B14F-4D97-AF65-F5344CB8AC3E}">
        <p14:creationId xmlns:p14="http://schemas.microsoft.com/office/powerpoint/2010/main" val="241603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2E9DDC-48E2-4361-A543-487CF46C2262}"/>
              </a:ext>
            </a:extLst>
          </p:cNvPr>
          <p:cNvSpPr>
            <a:spLocks noGrp="1"/>
          </p:cNvSpPr>
          <p:nvPr>
            <p:ph type="body" sz="quarter" idx="16"/>
          </p:nvPr>
        </p:nvSpPr>
        <p:spPr>
          <a:xfrm>
            <a:off x="280194" y="99784"/>
            <a:ext cx="3164494" cy="123111"/>
          </a:xfrm>
        </p:spPr>
        <p:txBody>
          <a:bodyPr/>
          <a:lstStyle/>
          <a:p>
            <a:endParaRPr lang="en-US" dirty="0"/>
          </a:p>
        </p:txBody>
      </p:sp>
      <p:sp>
        <p:nvSpPr>
          <p:cNvPr id="3" name="Title 2">
            <a:extLst>
              <a:ext uri="{FF2B5EF4-FFF2-40B4-BE49-F238E27FC236}">
                <a16:creationId xmlns:a16="http://schemas.microsoft.com/office/drawing/2014/main" id="{2BD9F6F3-FB1D-4576-BE51-9192AEE87FC2}"/>
              </a:ext>
            </a:extLst>
          </p:cNvPr>
          <p:cNvSpPr>
            <a:spLocks noGrp="1"/>
          </p:cNvSpPr>
          <p:nvPr>
            <p:ph type="title"/>
          </p:nvPr>
        </p:nvSpPr>
        <p:spPr>
          <a:xfrm>
            <a:off x="280193" y="317005"/>
            <a:ext cx="6120607" cy="249299"/>
          </a:xfrm>
        </p:spPr>
        <p:txBody>
          <a:bodyPr/>
          <a:lstStyle/>
          <a:p>
            <a:r>
              <a:rPr lang="en-US" dirty="0"/>
              <a:t>Non-Consumers Are More Familiar Than You Think</a:t>
            </a:r>
          </a:p>
        </p:txBody>
      </p:sp>
      <p:sp>
        <p:nvSpPr>
          <p:cNvPr id="5" name="Text Placeholder 4">
            <a:extLst>
              <a:ext uri="{FF2B5EF4-FFF2-40B4-BE49-F238E27FC236}">
                <a16:creationId xmlns:a16="http://schemas.microsoft.com/office/drawing/2014/main" id="{03D61D73-1B94-4BC9-9808-3AF70CECF2A9}"/>
              </a:ext>
            </a:extLst>
          </p:cNvPr>
          <p:cNvSpPr>
            <a:spLocks noGrp="1"/>
          </p:cNvSpPr>
          <p:nvPr>
            <p:ph type="body" sz="quarter" idx="19"/>
          </p:nvPr>
        </p:nvSpPr>
        <p:spPr>
          <a:xfrm>
            <a:off x="1993320" y="4488757"/>
            <a:ext cx="2046204" cy="256480"/>
          </a:xfrm>
        </p:spPr>
        <p:txBody>
          <a:bodyPr/>
          <a:lstStyle/>
          <a:p>
            <a:r>
              <a:rPr lang="en-US" dirty="0"/>
              <a:t>Excludes those not working due to disability</a:t>
            </a:r>
          </a:p>
          <a:p>
            <a:r>
              <a:rPr lang="en-US" dirty="0"/>
              <a:t>Non-Hispanic population</a:t>
            </a:r>
          </a:p>
          <a:p>
            <a:r>
              <a:rPr lang="en-US" dirty="0"/>
              <a:t>Non-Hispanic population</a:t>
            </a:r>
          </a:p>
        </p:txBody>
      </p:sp>
      <p:sp>
        <p:nvSpPr>
          <p:cNvPr id="6" name="Text Placeholder 5">
            <a:extLst>
              <a:ext uri="{FF2B5EF4-FFF2-40B4-BE49-F238E27FC236}">
                <a16:creationId xmlns:a16="http://schemas.microsoft.com/office/drawing/2014/main" id="{4F48AE83-581E-4FAC-AFB3-EC10B8459542}"/>
              </a:ext>
            </a:extLst>
          </p:cNvPr>
          <p:cNvSpPr>
            <a:spLocks noGrp="1"/>
          </p:cNvSpPr>
          <p:nvPr>
            <p:ph type="body" sz="quarter" idx="18"/>
          </p:nvPr>
        </p:nvSpPr>
        <p:spPr>
          <a:xfrm>
            <a:off x="3771900" y="4600547"/>
            <a:ext cx="2628901" cy="200055"/>
          </a:xfrm>
        </p:spPr>
        <p:txBody>
          <a:bodyPr/>
          <a:lstStyle/>
          <a:p>
            <a:r>
              <a:rPr lang="en-US" dirty="0"/>
              <a:t>Source: Report, The School District of Philadelphia, Oct. 2021, </a:t>
            </a:r>
            <a:r>
              <a:rPr lang="en-US" dirty="0">
                <a:hlinkClick r:id="rId3"/>
              </a:rPr>
              <a:t>(link</a:t>
            </a:r>
            <a:r>
              <a:rPr lang="en-US" dirty="0"/>
              <a:t>); EAB analysis of American Communities Survey data; EAB interviews and analysis. </a:t>
            </a:r>
          </a:p>
        </p:txBody>
      </p:sp>
      <p:sp>
        <p:nvSpPr>
          <p:cNvPr id="19" name="Rectangle: Rounded Corners 18">
            <a:extLst>
              <a:ext uri="{FF2B5EF4-FFF2-40B4-BE49-F238E27FC236}">
                <a16:creationId xmlns:a16="http://schemas.microsoft.com/office/drawing/2014/main" id="{B4FCADDE-D0A7-4CEC-8D50-67ED8938D2DE}"/>
              </a:ext>
            </a:extLst>
          </p:cNvPr>
          <p:cNvSpPr/>
          <p:nvPr/>
        </p:nvSpPr>
        <p:spPr bwMode="gray">
          <a:xfrm>
            <a:off x="465404" y="1058543"/>
            <a:ext cx="1407788" cy="840723"/>
          </a:xfrm>
          <a:prstGeom prst="round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TextBox 108">
            <a:extLst>
              <a:ext uri="{FF2B5EF4-FFF2-40B4-BE49-F238E27FC236}">
                <a16:creationId xmlns:a16="http://schemas.microsoft.com/office/drawing/2014/main" id="{6A47886D-1233-42C9-9847-21F5701F4180}"/>
              </a:ext>
            </a:extLst>
          </p:cNvPr>
          <p:cNvSpPr txBox="1"/>
          <p:nvPr/>
        </p:nvSpPr>
        <p:spPr bwMode="gray">
          <a:xfrm>
            <a:off x="561737" y="1127409"/>
            <a:ext cx="1268052" cy="123111"/>
          </a:xfrm>
          <a:prstGeom prst="rect">
            <a:avLst/>
          </a:prstGeom>
          <a:noFill/>
          <a:ln>
            <a:noFill/>
          </a:ln>
        </p:spPr>
        <p:txBody>
          <a:bodyPr wrap="square" lIns="0" tIns="0" rIns="0" bIns="0" rtlCol="0">
            <a:spAutoFit/>
          </a:bodyPr>
          <a:lstStyle/>
          <a:p>
            <a:pPr>
              <a:spcBef>
                <a:spcPts val="300"/>
              </a:spcBef>
            </a:pPr>
            <a:r>
              <a:rPr lang="en-US" sz="800" b="1" dirty="0"/>
              <a:t>Living at Home</a:t>
            </a:r>
          </a:p>
        </p:txBody>
      </p:sp>
      <p:sp>
        <p:nvSpPr>
          <p:cNvPr id="69" name="TextBox 68">
            <a:extLst>
              <a:ext uri="{FF2B5EF4-FFF2-40B4-BE49-F238E27FC236}">
                <a16:creationId xmlns:a16="http://schemas.microsoft.com/office/drawing/2014/main" id="{F60E93C4-6FD9-4F1D-AB55-47441D7606EA}"/>
              </a:ext>
            </a:extLst>
          </p:cNvPr>
          <p:cNvSpPr txBox="1"/>
          <p:nvPr/>
        </p:nvSpPr>
        <p:spPr>
          <a:xfrm>
            <a:off x="566317" y="1272717"/>
            <a:ext cx="1142300" cy="553998"/>
          </a:xfrm>
          <a:prstGeom prst="rect">
            <a:avLst/>
          </a:prstGeom>
          <a:noFill/>
        </p:spPr>
        <p:txBody>
          <a:bodyPr wrap="square" lIns="0" tIns="0" rIns="0" bIns="0" rtlCol="0">
            <a:spAutoFit/>
          </a:bodyPr>
          <a:lstStyle/>
          <a:p>
            <a:pPr>
              <a:spcBef>
                <a:spcPts val="500"/>
              </a:spcBef>
            </a:pPr>
            <a:r>
              <a:rPr lang="en-US" sz="1800" dirty="0">
                <a:solidFill>
                  <a:schemeClr val="accent6"/>
                </a:solidFill>
                <a:latin typeface="+mj-lt"/>
              </a:rPr>
              <a:t>60%               </a:t>
            </a:r>
            <a:r>
              <a:rPr lang="en-US" sz="900" dirty="0"/>
              <a:t>Live with parents or grandparents</a:t>
            </a:r>
          </a:p>
        </p:txBody>
      </p:sp>
      <p:sp>
        <p:nvSpPr>
          <p:cNvPr id="141" name="Rectangle: Rounded Corners 140">
            <a:extLst>
              <a:ext uri="{FF2B5EF4-FFF2-40B4-BE49-F238E27FC236}">
                <a16:creationId xmlns:a16="http://schemas.microsoft.com/office/drawing/2014/main" id="{0B47EBA7-8625-42AC-8FE8-FDBE9B05D055}"/>
              </a:ext>
            </a:extLst>
          </p:cNvPr>
          <p:cNvSpPr/>
          <p:nvPr/>
        </p:nvSpPr>
        <p:spPr bwMode="gray">
          <a:xfrm>
            <a:off x="465404" y="2147763"/>
            <a:ext cx="1407788" cy="840723"/>
          </a:xfrm>
          <a:prstGeom prst="round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TextBox 69">
            <a:extLst>
              <a:ext uri="{FF2B5EF4-FFF2-40B4-BE49-F238E27FC236}">
                <a16:creationId xmlns:a16="http://schemas.microsoft.com/office/drawing/2014/main" id="{2A0ECC43-CA98-4BB9-A550-E1FA3EA8051E}"/>
              </a:ext>
            </a:extLst>
          </p:cNvPr>
          <p:cNvSpPr txBox="1"/>
          <p:nvPr/>
        </p:nvSpPr>
        <p:spPr bwMode="gray">
          <a:xfrm>
            <a:off x="545762" y="2220488"/>
            <a:ext cx="1268052" cy="123111"/>
          </a:xfrm>
          <a:prstGeom prst="rect">
            <a:avLst/>
          </a:prstGeom>
          <a:noFill/>
          <a:ln>
            <a:noFill/>
          </a:ln>
        </p:spPr>
        <p:txBody>
          <a:bodyPr wrap="square" lIns="0" tIns="0" rIns="0" bIns="0" rtlCol="0">
            <a:spAutoFit/>
          </a:bodyPr>
          <a:lstStyle/>
          <a:p>
            <a:pPr>
              <a:spcBef>
                <a:spcPts val="300"/>
              </a:spcBef>
            </a:pPr>
            <a:r>
              <a:rPr lang="en-US" sz="800" b="1" dirty="0"/>
              <a:t>Not Starting Careers</a:t>
            </a:r>
          </a:p>
        </p:txBody>
      </p:sp>
      <p:sp>
        <p:nvSpPr>
          <p:cNvPr id="71" name="TextBox 70">
            <a:extLst>
              <a:ext uri="{FF2B5EF4-FFF2-40B4-BE49-F238E27FC236}">
                <a16:creationId xmlns:a16="http://schemas.microsoft.com/office/drawing/2014/main" id="{7B5374D8-DD9C-41A4-AFA8-55D8A79B05B4}"/>
              </a:ext>
            </a:extLst>
          </p:cNvPr>
          <p:cNvSpPr txBox="1"/>
          <p:nvPr/>
        </p:nvSpPr>
        <p:spPr>
          <a:xfrm>
            <a:off x="591249" y="2402075"/>
            <a:ext cx="1020943" cy="415498"/>
          </a:xfrm>
          <a:prstGeom prst="rect">
            <a:avLst/>
          </a:prstGeom>
          <a:noFill/>
        </p:spPr>
        <p:txBody>
          <a:bodyPr wrap="square" lIns="0" tIns="0" rIns="0" bIns="0" rtlCol="0">
            <a:spAutoFit/>
          </a:bodyPr>
          <a:lstStyle/>
          <a:p>
            <a:pPr>
              <a:spcBef>
                <a:spcPts val="500"/>
              </a:spcBef>
            </a:pPr>
            <a:r>
              <a:rPr lang="en-US" sz="1800" dirty="0">
                <a:solidFill>
                  <a:schemeClr val="accent6"/>
                </a:solidFill>
                <a:latin typeface="+mj-lt"/>
              </a:rPr>
              <a:t>1 in 3                 </a:t>
            </a:r>
            <a:r>
              <a:rPr lang="en-US" sz="900" dirty="0"/>
              <a:t>Not working</a:t>
            </a:r>
            <a:r>
              <a:rPr lang="en-US" sz="900" baseline="30000" dirty="0"/>
              <a:t>1</a:t>
            </a:r>
            <a:endParaRPr lang="en-US" sz="900" dirty="0"/>
          </a:p>
        </p:txBody>
      </p:sp>
      <p:sp>
        <p:nvSpPr>
          <p:cNvPr id="133" name="Rectangle: Rounded Corners 132">
            <a:extLst>
              <a:ext uri="{FF2B5EF4-FFF2-40B4-BE49-F238E27FC236}">
                <a16:creationId xmlns:a16="http://schemas.microsoft.com/office/drawing/2014/main" id="{D70EF16A-04BE-4A7E-A201-8FB53793E388}"/>
              </a:ext>
            </a:extLst>
          </p:cNvPr>
          <p:cNvSpPr/>
          <p:nvPr/>
        </p:nvSpPr>
        <p:spPr bwMode="gray">
          <a:xfrm>
            <a:off x="2550968" y="1028818"/>
            <a:ext cx="3212695" cy="841248"/>
          </a:xfrm>
          <a:prstGeom prst="round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TextBox 92">
            <a:extLst>
              <a:ext uri="{FF2B5EF4-FFF2-40B4-BE49-F238E27FC236}">
                <a16:creationId xmlns:a16="http://schemas.microsoft.com/office/drawing/2014/main" id="{EF57DA51-F9C1-4E91-BD8F-610A66844597}"/>
              </a:ext>
            </a:extLst>
          </p:cNvPr>
          <p:cNvSpPr txBox="1"/>
          <p:nvPr/>
        </p:nvSpPr>
        <p:spPr>
          <a:xfrm>
            <a:off x="2722421" y="1243517"/>
            <a:ext cx="1256004" cy="553998"/>
          </a:xfrm>
          <a:prstGeom prst="rect">
            <a:avLst/>
          </a:prstGeom>
          <a:noFill/>
        </p:spPr>
        <p:txBody>
          <a:bodyPr wrap="square" lIns="0" tIns="0" rIns="0" bIns="0" rtlCol="0">
            <a:spAutoFit/>
          </a:bodyPr>
          <a:lstStyle/>
          <a:p>
            <a:pPr>
              <a:spcBef>
                <a:spcPts val="500"/>
              </a:spcBef>
            </a:pPr>
            <a:r>
              <a:rPr lang="en-US" sz="1800" dirty="0">
                <a:solidFill>
                  <a:schemeClr val="accent6"/>
                </a:solidFill>
                <a:latin typeface="+mj-lt"/>
              </a:rPr>
              <a:t>$77K                 </a:t>
            </a:r>
            <a:r>
              <a:rPr lang="en-US" sz="900" dirty="0"/>
              <a:t>Median HH Income for Non-Consumers </a:t>
            </a:r>
          </a:p>
        </p:txBody>
      </p:sp>
      <p:sp>
        <p:nvSpPr>
          <p:cNvPr id="72" name="TextBox 71">
            <a:extLst>
              <a:ext uri="{FF2B5EF4-FFF2-40B4-BE49-F238E27FC236}">
                <a16:creationId xmlns:a16="http://schemas.microsoft.com/office/drawing/2014/main" id="{21A7CFC8-C2EC-46E1-8F73-19820DCE6659}"/>
              </a:ext>
            </a:extLst>
          </p:cNvPr>
          <p:cNvSpPr txBox="1"/>
          <p:nvPr/>
        </p:nvSpPr>
        <p:spPr>
          <a:xfrm>
            <a:off x="4091432" y="1256134"/>
            <a:ext cx="1256004" cy="553998"/>
          </a:xfrm>
          <a:prstGeom prst="rect">
            <a:avLst/>
          </a:prstGeom>
          <a:noFill/>
        </p:spPr>
        <p:txBody>
          <a:bodyPr wrap="square" lIns="0" tIns="0" rIns="0" bIns="0" rtlCol="0">
            <a:spAutoFit/>
          </a:bodyPr>
          <a:lstStyle/>
          <a:p>
            <a:pPr>
              <a:spcBef>
                <a:spcPts val="500"/>
              </a:spcBef>
            </a:pPr>
            <a:r>
              <a:rPr lang="en-US" sz="1800" dirty="0">
                <a:solidFill>
                  <a:schemeClr val="accent6"/>
                </a:solidFill>
                <a:latin typeface="+mj-lt"/>
              </a:rPr>
              <a:t>$86K                 </a:t>
            </a:r>
            <a:r>
              <a:rPr lang="en-US" sz="900" dirty="0"/>
              <a:t>Median HH income for College Goers </a:t>
            </a:r>
          </a:p>
        </p:txBody>
      </p:sp>
      <p:sp>
        <p:nvSpPr>
          <p:cNvPr id="73" name="TextBox 72">
            <a:extLst>
              <a:ext uri="{FF2B5EF4-FFF2-40B4-BE49-F238E27FC236}">
                <a16:creationId xmlns:a16="http://schemas.microsoft.com/office/drawing/2014/main" id="{68C2778E-73C0-48FC-8592-27B14F7CCCCA}"/>
              </a:ext>
            </a:extLst>
          </p:cNvPr>
          <p:cNvSpPr txBox="1"/>
          <p:nvPr/>
        </p:nvSpPr>
        <p:spPr bwMode="gray">
          <a:xfrm>
            <a:off x="2628208" y="1101163"/>
            <a:ext cx="2430436" cy="123111"/>
          </a:xfrm>
          <a:prstGeom prst="rect">
            <a:avLst/>
          </a:prstGeom>
          <a:noFill/>
          <a:ln>
            <a:noFill/>
          </a:ln>
        </p:spPr>
        <p:txBody>
          <a:bodyPr wrap="square" lIns="0" tIns="0" rIns="0" bIns="0" rtlCol="0">
            <a:spAutoFit/>
          </a:bodyPr>
          <a:lstStyle/>
          <a:p>
            <a:pPr>
              <a:spcBef>
                <a:spcPts val="300"/>
              </a:spcBef>
            </a:pPr>
            <a:r>
              <a:rPr lang="en-US" sz="800" b="1" dirty="0"/>
              <a:t>Similar in Income to College Bound Peers</a:t>
            </a:r>
          </a:p>
        </p:txBody>
      </p:sp>
      <p:sp>
        <p:nvSpPr>
          <p:cNvPr id="43" name="Rectangle: Rounded Corners 42">
            <a:extLst>
              <a:ext uri="{FF2B5EF4-FFF2-40B4-BE49-F238E27FC236}">
                <a16:creationId xmlns:a16="http://schemas.microsoft.com/office/drawing/2014/main" id="{65674212-06DE-4955-8C7A-A390CD66D9ED}"/>
              </a:ext>
            </a:extLst>
          </p:cNvPr>
          <p:cNvSpPr/>
          <p:nvPr/>
        </p:nvSpPr>
        <p:spPr bwMode="gray">
          <a:xfrm>
            <a:off x="2542485" y="2116501"/>
            <a:ext cx="2355855" cy="835837"/>
          </a:xfrm>
          <a:prstGeom prst="round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TextBox 43">
            <a:extLst>
              <a:ext uri="{FF2B5EF4-FFF2-40B4-BE49-F238E27FC236}">
                <a16:creationId xmlns:a16="http://schemas.microsoft.com/office/drawing/2014/main" id="{60B9F0CB-DD12-4F10-8850-EFEB0FFCF409}"/>
              </a:ext>
            </a:extLst>
          </p:cNvPr>
          <p:cNvSpPr txBox="1"/>
          <p:nvPr/>
        </p:nvSpPr>
        <p:spPr bwMode="gray">
          <a:xfrm>
            <a:off x="2628207" y="2180386"/>
            <a:ext cx="1851517" cy="123111"/>
          </a:xfrm>
          <a:prstGeom prst="rect">
            <a:avLst/>
          </a:prstGeom>
          <a:noFill/>
          <a:ln>
            <a:noFill/>
          </a:ln>
        </p:spPr>
        <p:txBody>
          <a:bodyPr wrap="square" lIns="0" tIns="0" rIns="0" bIns="0" rtlCol="0">
            <a:spAutoFit/>
          </a:bodyPr>
          <a:lstStyle/>
          <a:p>
            <a:pPr>
              <a:spcBef>
                <a:spcPts val="300"/>
              </a:spcBef>
            </a:pPr>
            <a:r>
              <a:rPr lang="en-US" sz="800" b="1" dirty="0"/>
              <a:t>Racially, Ethnically Diverse</a:t>
            </a:r>
          </a:p>
        </p:txBody>
      </p:sp>
      <p:sp>
        <p:nvSpPr>
          <p:cNvPr id="7" name="TextBox 6">
            <a:extLst>
              <a:ext uri="{FF2B5EF4-FFF2-40B4-BE49-F238E27FC236}">
                <a16:creationId xmlns:a16="http://schemas.microsoft.com/office/drawing/2014/main" id="{0E6AFADD-0DC9-4A50-B294-97211AD1D40C}"/>
              </a:ext>
            </a:extLst>
          </p:cNvPr>
          <p:cNvSpPr txBox="1"/>
          <p:nvPr/>
        </p:nvSpPr>
        <p:spPr>
          <a:xfrm>
            <a:off x="577824" y="647386"/>
            <a:ext cx="1459653" cy="276999"/>
          </a:xfrm>
          <a:prstGeom prst="rect">
            <a:avLst/>
          </a:prstGeom>
          <a:noFill/>
        </p:spPr>
        <p:txBody>
          <a:bodyPr wrap="square" lIns="0" tIns="0" rIns="0" bIns="0" rtlCol="0">
            <a:spAutoFit/>
          </a:bodyPr>
          <a:lstStyle/>
          <a:p>
            <a:pPr>
              <a:spcBef>
                <a:spcPts val="500"/>
              </a:spcBef>
            </a:pPr>
            <a:r>
              <a:rPr lang="en-US" sz="900" b="1" i="1" dirty="0"/>
              <a:t>What are Non-Consumers Doing?</a:t>
            </a:r>
          </a:p>
        </p:txBody>
      </p:sp>
      <p:sp>
        <p:nvSpPr>
          <p:cNvPr id="48" name="TextBox 47">
            <a:extLst>
              <a:ext uri="{FF2B5EF4-FFF2-40B4-BE49-F238E27FC236}">
                <a16:creationId xmlns:a16="http://schemas.microsoft.com/office/drawing/2014/main" id="{5E6F40C6-DAD6-4894-950F-271E5136A6AB}"/>
              </a:ext>
            </a:extLst>
          </p:cNvPr>
          <p:cNvSpPr txBox="1"/>
          <p:nvPr/>
        </p:nvSpPr>
        <p:spPr>
          <a:xfrm>
            <a:off x="2614708" y="694126"/>
            <a:ext cx="2086624" cy="138499"/>
          </a:xfrm>
          <a:prstGeom prst="rect">
            <a:avLst/>
          </a:prstGeom>
          <a:noFill/>
        </p:spPr>
        <p:txBody>
          <a:bodyPr wrap="square" lIns="0" tIns="0" rIns="0" bIns="0" rtlCol="0">
            <a:spAutoFit/>
          </a:bodyPr>
          <a:lstStyle/>
          <a:p>
            <a:pPr>
              <a:spcBef>
                <a:spcPts val="500"/>
              </a:spcBef>
            </a:pPr>
            <a:r>
              <a:rPr lang="en-US" sz="900" b="1" i="1" dirty="0"/>
              <a:t>What are They Like?</a:t>
            </a:r>
          </a:p>
        </p:txBody>
      </p:sp>
      <p:sp>
        <p:nvSpPr>
          <p:cNvPr id="47" name="TextBox 46">
            <a:extLst>
              <a:ext uri="{FF2B5EF4-FFF2-40B4-BE49-F238E27FC236}">
                <a16:creationId xmlns:a16="http://schemas.microsoft.com/office/drawing/2014/main" id="{8F7838BD-E02A-4654-8E9B-65F99A3A7D1C}"/>
              </a:ext>
            </a:extLst>
          </p:cNvPr>
          <p:cNvSpPr txBox="1"/>
          <p:nvPr/>
        </p:nvSpPr>
        <p:spPr>
          <a:xfrm>
            <a:off x="2628208" y="2362312"/>
            <a:ext cx="758888" cy="553998"/>
          </a:xfrm>
          <a:prstGeom prst="rect">
            <a:avLst/>
          </a:prstGeom>
          <a:noFill/>
        </p:spPr>
        <p:txBody>
          <a:bodyPr wrap="square" lIns="0" tIns="0" rIns="0" bIns="0" rtlCol="0">
            <a:spAutoFit/>
          </a:bodyPr>
          <a:lstStyle/>
          <a:p>
            <a:pPr>
              <a:spcBef>
                <a:spcPts val="500"/>
              </a:spcBef>
            </a:pPr>
            <a:r>
              <a:rPr lang="en-US" sz="1800" dirty="0">
                <a:solidFill>
                  <a:schemeClr val="accent6"/>
                </a:solidFill>
                <a:latin typeface="+mj-lt"/>
              </a:rPr>
              <a:t>16%                 </a:t>
            </a:r>
            <a:r>
              <a:rPr lang="en-US" sz="900" dirty="0"/>
              <a:t>Black/African American</a:t>
            </a:r>
            <a:r>
              <a:rPr lang="en-US" sz="900" baseline="30000" dirty="0"/>
              <a:t>2</a:t>
            </a:r>
            <a:endParaRPr lang="en-US" sz="900" dirty="0"/>
          </a:p>
        </p:txBody>
      </p:sp>
      <p:sp>
        <p:nvSpPr>
          <p:cNvPr id="50" name="TextBox 49">
            <a:extLst>
              <a:ext uri="{FF2B5EF4-FFF2-40B4-BE49-F238E27FC236}">
                <a16:creationId xmlns:a16="http://schemas.microsoft.com/office/drawing/2014/main" id="{ADAC5067-8EA2-4C87-9387-EE9456AB0168}"/>
              </a:ext>
            </a:extLst>
          </p:cNvPr>
          <p:cNvSpPr txBox="1"/>
          <p:nvPr/>
        </p:nvSpPr>
        <p:spPr>
          <a:xfrm>
            <a:off x="3504247" y="2362312"/>
            <a:ext cx="539590" cy="415498"/>
          </a:xfrm>
          <a:prstGeom prst="rect">
            <a:avLst/>
          </a:prstGeom>
          <a:noFill/>
        </p:spPr>
        <p:txBody>
          <a:bodyPr wrap="square" lIns="0" tIns="0" rIns="0" bIns="0" rtlCol="0">
            <a:spAutoFit/>
          </a:bodyPr>
          <a:lstStyle/>
          <a:p>
            <a:pPr>
              <a:spcBef>
                <a:spcPts val="500"/>
              </a:spcBef>
            </a:pPr>
            <a:r>
              <a:rPr lang="en-US" sz="1800" dirty="0">
                <a:solidFill>
                  <a:schemeClr val="accent6"/>
                </a:solidFill>
                <a:latin typeface="+mj-lt"/>
              </a:rPr>
              <a:t>27%                 </a:t>
            </a:r>
            <a:r>
              <a:rPr lang="en-US" sz="900" dirty="0"/>
              <a:t>Hispanic</a:t>
            </a:r>
          </a:p>
        </p:txBody>
      </p:sp>
      <p:sp>
        <p:nvSpPr>
          <p:cNvPr id="52" name="TextBox 51">
            <a:extLst>
              <a:ext uri="{FF2B5EF4-FFF2-40B4-BE49-F238E27FC236}">
                <a16:creationId xmlns:a16="http://schemas.microsoft.com/office/drawing/2014/main" id="{660260B3-FE35-4736-B975-817661CAE712}"/>
              </a:ext>
            </a:extLst>
          </p:cNvPr>
          <p:cNvSpPr txBox="1"/>
          <p:nvPr/>
        </p:nvSpPr>
        <p:spPr>
          <a:xfrm>
            <a:off x="4188311" y="2362312"/>
            <a:ext cx="822960" cy="415498"/>
          </a:xfrm>
          <a:prstGeom prst="rect">
            <a:avLst/>
          </a:prstGeom>
          <a:noFill/>
        </p:spPr>
        <p:txBody>
          <a:bodyPr wrap="square" lIns="0" tIns="0" rIns="0" bIns="0" rtlCol="0">
            <a:spAutoFit/>
          </a:bodyPr>
          <a:lstStyle/>
          <a:p>
            <a:pPr>
              <a:spcBef>
                <a:spcPts val="500"/>
              </a:spcBef>
            </a:pPr>
            <a:r>
              <a:rPr lang="en-US" sz="1800" dirty="0">
                <a:solidFill>
                  <a:schemeClr val="accent6"/>
                </a:solidFill>
                <a:latin typeface="+mj-lt"/>
              </a:rPr>
              <a:t>48%                 </a:t>
            </a:r>
            <a:r>
              <a:rPr lang="en-US" sz="900" dirty="0"/>
              <a:t>White</a:t>
            </a:r>
            <a:r>
              <a:rPr lang="en-US" sz="900" baseline="30000" dirty="0"/>
              <a:t>3</a:t>
            </a:r>
            <a:endParaRPr lang="en-US" sz="900" dirty="0"/>
          </a:p>
        </p:txBody>
      </p:sp>
      <p:sp>
        <p:nvSpPr>
          <p:cNvPr id="58" name="TextBox 57">
            <a:extLst>
              <a:ext uri="{FF2B5EF4-FFF2-40B4-BE49-F238E27FC236}">
                <a16:creationId xmlns:a16="http://schemas.microsoft.com/office/drawing/2014/main" id="{8353A24C-D042-47EF-99F3-DDEB3002EC6D}"/>
              </a:ext>
            </a:extLst>
          </p:cNvPr>
          <p:cNvSpPr txBox="1"/>
          <p:nvPr/>
        </p:nvSpPr>
        <p:spPr>
          <a:xfrm>
            <a:off x="5256542" y="2364498"/>
            <a:ext cx="823860" cy="415498"/>
          </a:xfrm>
          <a:prstGeom prst="rect">
            <a:avLst/>
          </a:prstGeom>
          <a:noFill/>
        </p:spPr>
        <p:txBody>
          <a:bodyPr wrap="square" lIns="0" tIns="0" rIns="0" bIns="0" rtlCol="0">
            <a:spAutoFit/>
          </a:bodyPr>
          <a:lstStyle/>
          <a:p>
            <a:pPr>
              <a:spcBef>
                <a:spcPts val="500"/>
              </a:spcBef>
            </a:pPr>
            <a:r>
              <a:rPr lang="en-US" sz="1800" dirty="0">
                <a:solidFill>
                  <a:schemeClr val="accent6"/>
                </a:solidFill>
                <a:latin typeface="+mj-lt"/>
              </a:rPr>
              <a:t>59%                 </a:t>
            </a:r>
            <a:r>
              <a:rPr lang="en-US" sz="900" dirty="0"/>
              <a:t>Male</a:t>
            </a:r>
          </a:p>
        </p:txBody>
      </p:sp>
      <p:sp>
        <p:nvSpPr>
          <p:cNvPr id="59" name="Rectangle: Rounded Corners 58">
            <a:extLst>
              <a:ext uri="{FF2B5EF4-FFF2-40B4-BE49-F238E27FC236}">
                <a16:creationId xmlns:a16="http://schemas.microsoft.com/office/drawing/2014/main" id="{8F45EFA4-EC3E-4D13-B6D5-02351CD4A7A8}"/>
              </a:ext>
            </a:extLst>
          </p:cNvPr>
          <p:cNvSpPr/>
          <p:nvPr/>
        </p:nvSpPr>
        <p:spPr bwMode="gray">
          <a:xfrm>
            <a:off x="5115932" y="2116501"/>
            <a:ext cx="1014627" cy="840723"/>
          </a:xfrm>
          <a:prstGeom prst="round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TextBox 64">
            <a:extLst>
              <a:ext uri="{FF2B5EF4-FFF2-40B4-BE49-F238E27FC236}">
                <a16:creationId xmlns:a16="http://schemas.microsoft.com/office/drawing/2014/main" id="{19731820-55FB-4C9A-B64D-E9F8A230B8F1}"/>
              </a:ext>
            </a:extLst>
          </p:cNvPr>
          <p:cNvSpPr txBox="1"/>
          <p:nvPr/>
        </p:nvSpPr>
        <p:spPr bwMode="gray">
          <a:xfrm>
            <a:off x="5192468" y="2203352"/>
            <a:ext cx="1268052" cy="123111"/>
          </a:xfrm>
          <a:prstGeom prst="rect">
            <a:avLst/>
          </a:prstGeom>
          <a:noFill/>
          <a:ln>
            <a:noFill/>
          </a:ln>
        </p:spPr>
        <p:txBody>
          <a:bodyPr wrap="square" lIns="0" tIns="0" rIns="0" bIns="0" rtlCol="0">
            <a:spAutoFit/>
          </a:bodyPr>
          <a:lstStyle/>
          <a:p>
            <a:pPr>
              <a:spcBef>
                <a:spcPts val="300"/>
              </a:spcBef>
            </a:pPr>
            <a:r>
              <a:rPr lang="en-US" sz="800" b="1" dirty="0"/>
              <a:t>Majority Male</a:t>
            </a:r>
          </a:p>
        </p:txBody>
      </p:sp>
      <p:sp>
        <p:nvSpPr>
          <p:cNvPr id="66" name="TextBox 65">
            <a:extLst>
              <a:ext uri="{FF2B5EF4-FFF2-40B4-BE49-F238E27FC236}">
                <a16:creationId xmlns:a16="http://schemas.microsoft.com/office/drawing/2014/main" id="{E541C0E3-EC1B-4ABF-98BB-CB8838F1237F}"/>
              </a:ext>
            </a:extLst>
          </p:cNvPr>
          <p:cNvSpPr txBox="1"/>
          <p:nvPr/>
        </p:nvSpPr>
        <p:spPr>
          <a:xfrm>
            <a:off x="5263129" y="2362312"/>
            <a:ext cx="539590" cy="415498"/>
          </a:xfrm>
          <a:prstGeom prst="rect">
            <a:avLst/>
          </a:prstGeom>
          <a:noFill/>
        </p:spPr>
        <p:txBody>
          <a:bodyPr wrap="square" lIns="0" tIns="0" rIns="0" bIns="0" rtlCol="0">
            <a:spAutoFit/>
          </a:bodyPr>
          <a:lstStyle/>
          <a:p>
            <a:pPr>
              <a:spcBef>
                <a:spcPts val="500"/>
              </a:spcBef>
            </a:pPr>
            <a:r>
              <a:rPr lang="en-US" sz="1800" dirty="0">
                <a:solidFill>
                  <a:schemeClr val="accent6"/>
                </a:solidFill>
                <a:latin typeface="+mj-lt"/>
              </a:rPr>
              <a:t>59%                 </a:t>
            </a:r>
            <a:r>
              <a:rPr lang="en-US" sz="900" dirty="0"/>
              <a:t>Male</a:t>
            </a:r>
          </a:p>
        </p:txBody>
      </p:sp>
      <p:sp>
        <p:nvSpPr>
          <p:cNvPr id="86" name="Text Placeholder 3">
            <a:extLst>
              <a:ext uri="{FF2B5EF4-FFF2-40B4-BE49-F238E27FC236}">
                <a16:creationId xmlns:a16="http://schemas.microsoft.com/office/drawing/2014/main" id="{F8A338B1-6B9A-1140-4630-17E9AA624D02}"/>
              </a:ext>
            </a:extLst>
          </p:cNvPr>
          <p:cNvSpPr txBox="1">
            <a:spLocks/>
          </p:cNvSpPr>
          <p:nvPr/>
        </p:nvSpPr>
        <p:spPr bwMode="gray">
          <a:xfrm>
            <a:off x="307685" y="3242527"/>
            <a:ext cx="5940686" cy="153888"/>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000" b="1" dirty="0"/>
              <a:t>Most Want to Attend College, but Experience Barriers</a:t>
            </a:r>
          </a:p>
        </p:txBody>
      </p:sp>
      <p:sp>
        <p:nvSpPr>
          <p:cNvPr id="87" name="Text Placeholder 3">
            <a:extLst>
              <a:ext uri="{FF2B5EF4-FFF2-40B4-BE49-F238E27FC236}">
                <a16:creationId xmlns:a16="http://schemas.microsoft.com/office/drawing/2014/main" id="{E60D83C9-2975-33F9-AEE9-0F8974D8EB29}"/>
              </a:ext>
            </a:extLst>
          </p:cNvPr>
          <p:cNvSpPr txBox="1">
            <a:spLocks/>
          </p:cNvSpPr>
          <p:nvPr/>
        </p:nvSpPr>
        <p:spPr bwMode="gray">
          <a:xfrm>
            <a:off x="315256" y="3417994"/>
            <a:ext cx="5402333" cy="123111"/>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800" i="1" dirty="0"/>
              <a:t>Quotes from HS grads choosing not to pursue college, Pennsylvania Senior Exit Survey 2020-2021 </a:t>
            </a:r>
          </a:p>
        </p:txBody>
      </p:sp>
      <p:cxnSp>
        <p:nvCxnSpPr>
          <p:cNvPr id="88" name="Straight Connector 87">
            <a:extLst>
              <a:ext uri="{FF2B5EF4-FFF2-40B4-BE49-F238E27FC236}">
                <a16:creationId xmlns:a16="http://schemas.microsoft.com/office/drawing/2014/main" id="{F4C0C7DF-F9D8-6FCC-E9EA-76198DDD8F1F}"/>
              </a:ext>
            </a:extLst>
          </p:cNvPr>
          <p:cNvCxnSpPr/>
          <p:nvPr/>
        </p:nvCxnSpPr>
        <p:spPr bwMode="gray">
          <a:xfrm>
            <a:off x="29872" y="3144832"/>
            <a:ext cx="64008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E4D0EA48-2684-940D-CB5E-EFFB06ADC524}"/>
              </a:ext>
            </a:extLst>
          </p:cNvPr>
          <p:cNvSpPr txBox="1"/>
          <p:nvPr/>
        </p:nvSpPr>
        <p:spPr bwMode="gray">
          <a:xfrm>
            <a:off x="495276" y="3638400"/>
            <a:ext cx="1552215" cy="692497"/>
          </a:xfrm>
          <a:prstGeom prst="rect">
            <a:avLst/>
          </a:prstGeom>
          <a:noFill/>
          <a:ln>
            <a:noFill/>
          </a:ln>
        </p:spPr>
        <p:txBody>
          <a:bodyPr wrap="square" lIns="0" tIns="0" rIns="0" bIns="0" rtlCol="0">
            <a:spAutoFit/>
          </a:bodyPr>
          <a:lstStyle/>
          <a:p>
            <a:pPr>
              <a:spcBef>
                <a:spcPts val="300"/>
              </a:spcBef>
            </a:pPr>
            <a:r>
              <a:rPr lang="en-US" sz="900" dirty="0"/>
              <a:t>“</a:t>
            </a:r>
            <a:r>
              <a:rPr lang="en-US" sz="900" b="1" i="1" dirty="0"/>
              <a:t>I didn’t want another year of online school</a:t>
            </a:r>
            <a:r>
              <a:rPr lang="en-US" sz="900" i="1" dirty="0"/>
              <a:t>. Online school has taken a significant toll on my mental health.”</a:t>
            </a:r>
          </a:p>
        </p:txBody>
      </p:sp>
      <p:sp>
        <p:nvSpPr>
          <p:cNvPr id="90" name="TextBox 89">
            <a:extLst>
              <a:ext uri="{FF2B5EF4-FFF2-40B4-BE49-F238E27FC236}">
                <a16:creationId xmlns:a16="http://schemas.microsoft.com/office/drawing/2014/main" id="{55142B74-0B23-7973-0A86-C387CC92C9DF}"/>
              </a:ext>
            </a:extLst>
          </p:cNvPr>
          <p:cNvSpPr txBox="1"/>
          <p:nvPr/>
        </p:nvSpPr>
        <p:spPr bwMode="gray">
          <a:xfrm>
            <a:off x="2697901" y="3638400"/>
            <a:ext cx="1287901" cy="869469"/>
          </a:xfrm>
          <a:prstGeom prst="rect">
            <a:avLst/>
          </a:prstGeom>
          <a:noFill/>
          <a:ln>
            <a:noFill/>
          </a:ln>
        </p:spPr>
        <p:txBody>
          <a:bodyPr wrap="square" lIns="0" tIns="0" rIns="0" bIns="0" rtlCol="0">
            <a:spAutoFit/>
          </a:bodyPr>
          <a:lstStyle/>
          <a:p>
            <a:pPr>
              <a:spcBef>
                <a:spcPts val="500"/>
              </a:spcBef>
            </a:pPr>
            <a:r>
              <a:rPr lang="en-US" sz="900" i="1" dirty="0"/>
              <a:t>“The college process was much harder than I thought. </a:t>
            </a:r>
            <a:r>
              <a:rPr lang="en-US" sz="900" b="1" i="1" dirty="0"/>
              <a:t>I felt like I had no clue what I was doing</a:t>
            </a:r>
            <a:r>
              <a:rPr lang="en-US" sz="900" i="1" dirty="0"/>
              <a:t>.”</a:t>
            </a:r>
          </a:p>
          <a:p>
            <a:pPr algn="ctr">
              <a:spcBef>
                <a:spcPts val="300"/>
              </a:spcBef>
            </a:pPr>
            <a:endParaRPr lang="en-US" sz="900" i="1" dirty="0"/>
          </a:p>
        </p:txBody>
      </p:sp>
      <p:sp>
        <p:nvSpPr>
          <p:cNvPr id="91" name="TextBox 90">
            <a:extLst>
              <a:ext uri="{FF2B5EF4-FFF2-40B4-BE49-F238E27FC236}">
                <a16:creationId xmlns:a16="http://schemas.microsoft.com/office/drawing/2014/main" id="{DC4CB24B-C6DB-1C57-1B00-D001AB6293BE}"/>
              </a:ext>
            </a:extLst>
          </p:cNvPr>
          <p:cNvSpPr txBox="1"/>
          <p:nvPr/>
        </p:nvSpPr>
        <p:spPr bwMode="gray">
          <a:xfrm>
            <a:off x="4735334" y="3638400"/>
            <a:ext cx="1122837" cy="730969"/>
          </a:xfrm>
          <a:prstGeom prst="rect">
            <a:avLst/>
          </a:prstGeom>
          <a:noFill/>
        </p:spPr>
        <p:txBody>
          <a:bodyPr wrap="square" lIns="0" tIns="0" rIns="0" bIns="0" rtlCol="0">
            <a:spAutoFit/>
          </a:bodyPr>
          <a:lstStyle/>
          <a:p>
            <a:pPr>
              <a:spcBef>
                <a:spcPts val="500"/>
              </a:spcBef>
            </a:pPr>
            <a:r>
              <a:rPr lang="en-US" sz="900" i="1" dirty="0"/>
              <a:t>“My mom isn’t working right now and </a:t>
            </a:r>
            <a:r>
              <a:rPr lang="en-US" sz="900" b="1" i="1" dirty="0"/>
              <a:t>I’m worried about money</a:t>
            </a:r>
            <a:r>
              <a:rPr lang="en-US" sz="900" i="1" dirty="0"/>
              <a:t>”</a:t>
            </a:r>
          </a:p>
          <a:p>
            <a:pPr algn="ctr">
              <a:spcBef>
                <a:spcPts val="300"/>
              </a:spcBef>
            </a:pPr>
            <a:endParaRPr lang="en-US" sz="900" i="1" dirty="0"/>
          </a:p>
        </p:txBody>
      </p:sp>
    </p:spTree>
    <p:extLst>
      <p:ext uri="{BB962C8B-B14F-4D97-AF65-F5344CB8AC3E}">
        <p14:creationId xmlns:p14="http://schemas.microsoft.com/office/powerpoint/2010/main" val="13727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Presentation12" id="{7D904BE2-1558-D64C-8485-1E5B776B0299}" vid="{DED7B634-2BD1-6C4D-8D31-274DD66766D5}"/>
    </a:ext>
  </a:extLst>
</a:theme>
</file>

<file path=ppt/theme/theme2.xml><?xml version="1.0" encoding="utf-8"?>
<a:theme xmlns:a="http://schemas.openxmlformats.org/drawingml/2006/main" name="1_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solidFill>
          <a:schemeClr val="bg2"/>
        </a:solidFill>
        <a:ln w="28575">
          <a:solidFill>
            <a:schemeClr val="accent6"/>
          </a:solidFill>
          <a:miter lim="800000"/>
        </a:ln>
      </a:spPr>
      <a:bodyPr vert="horz" wrap="square" lIns="182880" tIns="210312" rIns="182880" bIns="182880" rtlCol="0">
        <a:spAutoFit/>
      </a:bodyPr>
      <a:lstStyle>
        <a:defPPr marL="0" indent="0" algn="l">
          <a:buNone/>
          <a:defRPr dirty="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Presentation31" id="{1F20503D-4DE6-D743-9654-AA48D7DA73DD}" vid="{2C8444EF-AC8C-4449-9740-1CB20FB579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4024</TotalTime>
  <Words>2355</Words>
  <Application>Microsoft Office PowerPoint</Application>
  <PresentationFormat>Custom</PresentationFormat>
  <Paragraphs>335</Paragraphs>
  <Slides>28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Rockwell</vt:lpstr>
      <vt:lpstr>Verdana</vt:lpstr>
      <vt:lpstr>Wingdings</vt:lpstr>
      <vt:lpstr>EAB1 4x3 On-screen</vt:lpstr>
      <vt:lpstr>1_EAB1 4x3 On-screen</vt:lpstr>
      <vt:lpstr>Pathways to  Postsecondary Success</vt:lpstr>
      <vt:lpstr>PowerPoint Presentation</vt:lpstr>
      <vt:lpstr>Good News. We’re Here to Help.</vt:lpstr>
      <vt:lpstr>PowerPoint Presentation</vt:lpstr>
      <vt:lpstr>Higher Ed Turning Its Attention to Non-Consumers</vt:lpstr>
      <vt:lpstr>An Untapped Pool With Great Potential</vt:lpstr>
      <vt:lpstr>Nonconsumption Market Often Met With Skepticism</vt:lpstr>
      <vt:lpstr>PowerPoint Presentation</vt:lpstr>
      <vt:lpstr>Non-Consumers Are More Familiar Than You Think</vt:lpstr>
      <vt:lpstr>Greater Inclination to Enroll than We Assume</vt:lpstr>
      <vt:lpstr>Significant Number “Melting” Before Fall Start</vt:lpstr>
      <vt:lpstr>How Progressive Institutions Are Closing the Gap</vt:lpstr>
      <vt:lpstr>Questions for Discussion</vt:lpstr>
      <vt:lpstr>PowerPoint Presentation</vt:lpstr>
      <vt:lpstr>Value of a Degree Continues to Rise</vt:lpstr>
      <vt:lpstr>Yet Labor Shortage Creates Enticing Alternatives</vt:lpstr>
      <vt:lpstr>The Era of Automation is Just Beginning</vt:lpstr>
      <vt:lpstr>Employers Constantly Searching for “New” Skills</vt:lpstr>
      <vt:lpstr>Gen Z Places a Premium on Entrepreneurship</vt:lpstr>
      <vt:lpstr>Essential Questions for District Leaders</vt:lpstr>
      <vt:lpstr>PowerPoint Presentation</vt:lpstr>
      <vt:lpstr>K-12 Postsecondary Success Resource Center</vt:lpstr>
      <vt:lpstr>EAB’s Demonstrated Commitment to Access and Equity</vt:lpstr>
      <vt:lpstr>Two Comprehensive Toolkits to Boost Postsecondary Success</vt:lpstr>
      <vt:lpstr>PowerPoint Presentation</vt:lpstr>
      <vt:lpstr>Two-Day Agenda</vt:lpstr>
      <vt:lpstr>Join Us This Evening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 about Great Opt-In]</dc:title>
  <dc:subject/>
  <dc:creator>Hussak, Larisa</dc:creator>
  <cp:lastModifiedBy>McNeill, Meredith</cp:lastModifiedBy>
  <cp:revision>141</cp:revision>
  <dcterms:created xsi:type="dcterms:W3CDTF">2022-03-28T16:49:23Z</dcterms:created>
  <dcterms:modified xsi:type="dcterms:W3CDTF">2022-07-11T15:47:16Z</dcterms:modified>
  <cp:category/>
</cp:coreProperties>
</file>