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notesMasterIdLst>
    <p:notesMasterId r:id="rId19"/>
  </p:notesMasterIdLst>
  <p:handoutMasterIdLst>
    <p:handoutMasterId r:id="rId20"/>
  </p:handoutMasterIdLst>
  <p:sldIdLst>
    <p:sldId id="257" r:id="rId2"/>
    <p:sldId id="258" r:id="rId3"/>
    <p:sldId id="287" r:id="rId4"/>
    <p:sldId id="307" r:id="rId5"/>
    <p:sldId id="296" r:id="rId6"/>
    <p:sldId id="297" r:id="rId7"/>
    <p:sldId id="298" r:id="rId8"/>
    <p:sldId id="273" r:id="rId9"/>
    <p:sldId id="299" r:id="rId10"/>
    <p:sldId id="300" r:id="rId11"/>
    <p:sldId id="301" r:id="rId12"/>
    <p:sldId id="302" r:id="rId13"/>
    <p:sldId id="303" r:id="rId14"/>
    <p:sldId id="304" r:id="rId15"/>
    <p:sldId id="305" r:id="rId16"/>
    <p:sldId id="306" r:id="rId17"/>
    <p:sldId id="261" r:id="rId18"/>
  </p:sldIdLst>
  <p:sldSz cx="10058400" cy="77724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D0A07-4B26-682B-C19E-C18D26211A16}" name="Abhilash Panthagani" initials="AP" userId="S::APanthagani@eab.com::ecc6d0b3-83d2-4e48-b719-efe803408474" providerId="AD"/>
  <p188:author id="{93A65381-75EE-592B-9852-2DED39758346}" name="Vasudevan, Nalika" initials="VN" userId="S::NVasudevan@eab.com::a197870c-704e-4ca9-add5-cac02dfa4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6FB3"/>
    <a:srgbClr val="005476"/>
    <a:srgbClr val="007DB1"/>
    <a:srgbClr val="93E0FF"/>
    <a:srgbClr val="09B9FF"/>
    <a:srgbClr val="00A4E4"/>
    <a:srgbClr val="91BE3A"/>
    <a:srgbClr val="EE9A1A"/>
    <a:srgbClr val="E0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autoAdjust="0"/>
    <p:restoredTop sz="96071" autoAdjust="0"/>
  </p:normalViewPr>
  <p:slideViewPr>
    <p:cSldViewPr snapToGrid="0" showGuides="1">
      <p:cViewPr varScale="1">
        <p:scale>
          <a:sx n="60" d="100"/>
          <a:sy n="60" d="100"/>
        </p:scale>
        <p:origin x="1342" y="24"/>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2943-B045-ADE3-A7F345F7C096}"/>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2943-B045-ADE3-A7F345F7C0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B3D5-5646-9D42-E325A2304CED}"/>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B3D5-5646-9D42-E325A2304CED}"/>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B3D5-5646-9D42-E325A2304CED}"/>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B3D5-5646-9D42-E325A2304CED}"/>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B3D5-5646-9D42-E325A2304CED}"/>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B3D5-5646-9D42-E325A2304CED}"/>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6AED-7E4C-8C46-CA3EA0577E1F}"/>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6AED-7E4C-8C46-CA3EA0577E1F}"/>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ED-7E4C-8C46-CA3EA0577E1F}"/>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6AED-7E4C-8C46-CA3EA0577E1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748787-3F6F-411A-AE8A-EE6BF2D485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E0A0D222-F8F4-4301-8557-7B872A799C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69F8DBE-E79D-43A5-8E08-533D2F2C0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73350-378F-45E5-B8F6-7EB7FB89E9D2}" type="slidenum">
              <a:rPr lang="en-US" smtClean="0"/>
              <a:t>‹#›</a:t>
            </a:fld>
            <a:endParaRPr lang="en-US" dirty="0"/>
          </a:p>
        </p:txBody>
      </p:sp>
      <p:sp>
        <p:nvSpPr>
          <p:cNvPr id="6" name="Date Placeholder 5">
            <a:extLst>
              <a:ext uri="{FF2B5EF4-FFF2-40B4-BE49-F238E27FC236}">
                <a16:creationId xmlns:a16="http://schemas.microsoft.com/office/drawing/2014/main" id="{2DC0CCDD-F0EE-974E-8C5A-5D1473AC6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45A0D-652D-0342-8EDD-C79BC2A362D5}" type="datetimeFigureOut">
              <a:rPr lang="en-US" smtClean="0"/>
              <a:t>3/8/2022</a:t>
            </a:fld>
            <a:endParaRPr lang="en-US"/>
          </a:p>
        </p:txBody>
      </p:sp>
    </p:spTree>
    <p:extLst>
      <p:ext uri="{BB962C8B-B14F-4D97-AF65-F5344CB8AC3E}">
        <p14:creationId xmlns:p14="http://schemas.microsoft.com/office/powerpoint/2010/main" val="232642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7E2F-9246-4DED-9098-2D8F9E2C7F1A}" type="datetimeFigureOut">
              <a:rPr lang="en-US" smtClean="0"/>
              <a:t>3/8/2022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F0A2A-EBEA-4CA2-A9EE-79661459AE88}" type="slidenum">
              <a:rPr lang="en-US" smtClean="0"/>
              <a:t>‹#›</a:t>
            </a:fld>
            <a:endParaRPr lang="en-US" dirty="0"/>
          </a:p>
        </p:txBody>
      </p:sp>
    </p:spTree>
    <p:extLst>
      <p:ext uri="{BB962C8B-B14F-4D97-AF65-F5344CB8AC3E}">
        <p14:creationId xmlns:p14="http://schemas.microsoft.com/office/powerpoint/2010/main" val="298853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9" name="green rectangle - decorative">
            <a:extLst>
              <a:ext uri="{FF2B5EF4-FFF2-40B4-BE49-F238E27FC236}">
                <a16:creationId xmlns:a16="http://schemas.microsoft.com/office/drawing/2014/main" id="{8046A3FD-5A1F-47DB-A07C-28CDEDBECC1D}"/>
              </a:ext>
              <a:ext uri="{C183D7F6-B498-43B3-948B-1728B52AA6E4}">
                <adec:decorative xmlns:adec="http://schemas.microsoft.com/office/drawing/2017/decorative" val="1"/>
              </a:ext>
            </a:extLst>
          </p:cNvPr>
          <p:cNvSpPr/>
          <p:nvPr userDrawn="1"/>
        </p:nvSpPr>
        <p:spPr bwMode="gray">
          <a:xfrm>
            <a:off x="3722673" y="5675825"/>
            <a:ext cx="5840427" cy="1590162"/>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rk blue rectangle">
            <a:extLst>
              <a:ext uri="{C183D7F6-B498-43B3-948B-1728B52AA6E4}">
                <adec:decorative xmlns:adec="http://schemas.microsoft.com/office/drawing/2017/decorative" val="1"/>
              </a:ext>
            </a:extLst>
          </p:cNvPr>
          <p:cNvSpPr/>
          <p:nvPr userDrawn="1"/>
        </p:nvSpPr>
        <p:spPr bwMode="gray">
          <a:xfrm>
            <a:off x="507999" y="762001"/>
            <a:ext cx="3449207" cy="6503988"/>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 name="top teal rectangle">
            <a:extLst>
              <a:ext uri="{C183D7F6-B498-43B3-948B-1728B52AA6E4}">
                <adec:decorative xmlns:adec="http://schemas.microsoft.com/office/drawing/2017/decorative" val="1"/>
              </a:ext>
            </a:extLst>
          </p:cNvPr>
          <p:cNvSpPr/>
          <p:nvPr userDrawn="1"/>
        </p:nvSpPr>
        <p:spPr bwMode="gray">
          <a:xfrm>
            <a:off x="507999" y="457202"/>
            <a:ext cx="9055101" cy="548640"/>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6304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          March 2021 </a:t>
            </a:r>
            <a:r>
              <a:rPr lang="en-US" sz="1400" b="1" baseline="0" dirty="0">
                <a:solidFill>
                  <a:schemeClr val="bg1"/>
                </a:solidFill>
              </a:rPr>
              <a:t>Edition</a:t>
            </a:r>
            <a:endParaRPr lang="en-US" sz="1400" b="1" dirty="0">
              <a:solidFill>
                <a:schemeClr val="bg1"/>
              </a:solidFill>
            </a:endParaRPr>
          </a:p>
        </p:txBody>
      </p:sp>
      <p:cxnSp>
        <p:nvCxnSpPr>
          <p:cNvPr id="6" name="horizontal line - decorative">
            <a:extLst>
              <a:ext uri="{C183D7F6-B498-43B3-948B-1728B52AA6E4}">
                <adec:decorative xmlns:adec="http://schemas.microsoft.com/office/drawing/2017/decorative" val="1"/>
              </a:ext>
            </a:extLst>
          </p:cNvPr>
          <p:cNvCxnSpPr/>
          <p:nvPr userDrawn="1"/>
        </p:nvCxnSpPr>
        <p:spPr bwMode="gray">
          <a:xfrm>
            <a:off x="730388" y="4683879"/>
            <a:ext cx="292608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400021"/>
            <a:ext cx="1682499" cy="646177"/>
          </a:xfrm>
          <a:prstGeom prst="rect">
            <a:avLst/>
          </a:prstGeom>
        </p:spPr>
      </p:pic>
      <p:sp>
        <p:nvSpPr>
          <p:cNvPr id="5" name="title">
            <a:extLst>
              <a:ext uri="{C183D7F6-B498-43B3-948B-1728B52AA6E4}">
                <adec:decorative xmlns:adec="http://schemas.microsoft.com/office/drawing/2017/decorative" val="1"/>
              </a:ext>
            </a:extLst>
          </p:cNvPr>
          <p:cNvSpPr txBox="1"/>
          <p:nvPr userDrawn="1"/>
        </p:nvSpPr>
        <p:spPr bwMode="gray">
          <a:xfrm>
            <a:off x="730388" y="3203192"/>
            <a:ext cx="3029982" cy="136601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50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Rockwell"/>
                <a:ea typeface="+mn-ea"/>
                <a:cs typeface="+mn-cs"/>
              </a:rPr>
              <a:t>Landscape Template </a:t>
            </a:r>
          </a:p>
          <a:p>
            <a:pPr marL="0" marR="0" lvl="0" indent="0" algn="l" defTabSz="914400" rtl="0" eaLnBrk="1" fontAlgn="auto" latinLnBrk="0" hangingPunct="1">
              <a:lnSpc>
                <a:spcPct val="90000"/>
              </a:lnSpc>
              <a:spcBef>
                <a:spcPts val="5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Rockwell"/>
                <a:ea typeface="+mn-ea"/>
                <a:cs typeface="+mn-cs"/>
              </a:rPr>
              <a:t>(page size: 11ꞌꞌ x 8.5ꞌꞌ)</a:t>
            </a:r>
          </a:p>
        </p:txBody>
      </p:sp>
      <p:sp>
        <p:nvSpPr>
          <p:cNvPr id="9" name="Need help">
            <a:extLst>
              <a:ext uri="{C183D7F6-B498-43B3-948B-1728B52AA6E4}">
                <adec:decorative xmlns:adec="http://schemas.microsoft.com/office/drawing/2017/decorative" val="1"/>
              </a:ext>
            </a:extLst>
          </p:cNvPr>
          <p:cNvSpPr txBox="1">
            <a:spLocks/>
          </p:cNvSpPr>
          <p:nvPr userDrawn="1"/>
        </p:nvSpPr>
        <p:spPr bwMode="gray">
          <a:xfrm>
            <a:off x="730388" y="6447813"/>
            <a:ext cx="2769896"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sp>
        <p:nvSpPr>
          <p:cNvPr id="23" name="Save time">
            <a:extLst>
              <a:ext uri="{FF2B5EF4-FFF2-40B4-BE49-F238E27FC236}">
                <a16:creationId xmlns:a16="http://schemas.microsoft.com/office/drawing/2014/main" id="{D62C3237-0EFE-4857-ADE9-A95262CE32F2}"/>
              </a:ext>
              <a:ext uri="{C183D7F6-B498-43B3-948B-1728B52AA6E4}">
                <adec:decorative xmlns:adec="http://schemas.microsoft.com/office/drawing/2017/decorative" val="1"/>
              </a:ext>
            </a:extLst>
          </p:cNvPr>
          <p:cNvSpPr txBox="1"/>
          <p:nvPr userDrawn="1"/>
        </p:nvSpPr>
        <p:spPr bwMode="gray">
          <a:xfrm>
            <a:off x="4208613" y="5949496"/>
            <a:ext cx="5256373" cy="107721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400"/>
              </a:spcBef>
              <a:spcAft>
                <a:spcPts val="0"/>
              </a:spcAft>
              <a:buClrTx/>
              <a:buSzTx/>
              <a:buFont typeface="Arial" panose="020B0604020202020204" pitchFamily="34" charset="0"/>
              <a:buNone/>
              <a:tabLst/>
              <a:defRPr/>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b="0" dirty="0">
                <a:solidFill>
                  <a:schemeClr val="bg1"/>
                </a:solidFill>
              </a:rPr>
              <a:t>Never design from scratch again. Find hundreds of pre-formatted graphics and full layouts to copy into your file and edit as needed.</a:t>
            </a:r>
          </a:p>
          <a:p>
            <a:pPr marL="0" marR="0" lvl="0" indent="0" algn="l" defTabSz="537667"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b="1" dirty="0">
                <a:solidFill>
                  <a:schemeClr val="bg1"/>
                </a:solidFill>
              </a:rPr>
              <a:t>GLG Location:</a:t>
            </a:r>
            <a:r>
              <a:rPr lang="en-US" sz="1200" b="0" dirty="0">
                <a:solidFill>
                  <a:schemeClr val="bg1"/>
                </a:solidFill>
              </a:rPr>
              <a:t> eaB.box.com/v/EAB-Branding-Templates-Imagery </a:t>
            </a:r>
          </a:p>
        </p:txBody>
      </p:sp>
      <p:sp>
        <p:nvSpPr>
          <p:cNvPr id="11" name="TextBox 10">
            <a:extLst>
              <a:ext uri="{FF2B5EF4-FFF2-40B4-BE49-F238E27FC236}">
                <a16:creationId xmlns:a16="http://schemas.microsoft.com/office/drawing/2014/main" id="{BA8B6688-6F43-481C-BABD-530345D80445}"/>
              </a:ext>
              <a:ext uri="{C183D7F6-B498-43B3-948B-1728B52AA6E4}">
                <adec:decorative xmlns:adec="http://schemas.microsoft.com/office/drawing/2017/decorative" val="1"/>
              </a:ext>
            </a:extLst>
          </p:cNvPr>
          <p:cNvSpPr txBox="1"/>
          <p:nvPr userDrawn="1"/>
        </p:nvSpPr>
        <p:spPr bwMode="gray">
          <a:xfrm>
            <a:off x="4418538" y="1989239"/>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sp>
        <p:nvSpPr>
          <p:cNvPr id="14" name="TextBox 13">
            <a:extLst>
              <a:ext uri="{FF2B5EF4-FFF2-40B4-BE49-F238E27FC236}">
                <a16:creationId xmlns:a16="http://schemas.microsoft.com/office/drawing/2014/main" id="{D7BC9121-8FB0-4023-9720-D18F737576C9}"/>
              </a:ext>
              <a:ext uri="{C183D7F6-B498-43B3-948B-1728B52AA6E4}">
                <adec:decorative xmlns:adec="http://schemas.microsoft.com/office/drawing/2017/decorative" val="1"/>
              </a:ext>
            </a:extLst>
          </p:cNvPr>
          <p:cNvSpPr txBox="1"/>
          <p:nvPr userDrawn="1"/>
        </p:nvSpPr>
        <p:spPr bwMode="gray">
          <a:xfrm>
            <a:off x="7169262" y="1989238"/>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grpSp>
        <p:nvGrpSpPr>
          <p:cNvPr id="2" name="Group 1">
            <a:extLst>
              <a:ext uri="{FF2B5EF4-FFF2-40B4-BE49-F238E27FC236}">
                <a16:creationId xmlns:a16="http://schemas.microsoft.com/office/drawing/2014/main" id="{2BF4C7F5-EE63-4C16-8DFC-704F9DE96D15}"/>
              </a:ext>
              <a:ext uri="{C183D7F6-B498-43B3-948B-1728B52AA6E4}">
                <adec:decorative xmlns:adec="http://schemas.microsoft.com/office/drawing/2017/decorative" val="1"/>
              </a:ext>
            </a:extLst>
          </p:cNvPr>
          <p:cNvGrpSpPr/>
          <p:nvPr userDrawn="1"/>
        </p:nvGrpSpPr>
        <p:grpSpPr>
          <a:xfrm>
            <a:off x="4440988" y="2472616"/>
            <a:ext cx="2090361" cy="2741644"/>
            <a:chOff x="4440988" y="2244013"/>
            <a:chExt cx="2406865" cy="3156759"/>
          </a:xfrm>
        </p:grpSpPr>
        <p:pic>
          <p:nvPicPr>
            <p:cNvPr id="22" name="Picture 21" descr="A close up of a logo&#10;&#10;Description automatically generated">
              <a:extLst>
                <a:ext uri="{FF2B5EF4-FFF2-40B4-BE49-F238E27FC236}">
                  <a16:creationId xmlns:a16="http://schemas.microsoft.com/office/drawing/2014/main" id="{1ED3F400-6622-40C2-AE9E-08D0C6E046F3}"/>
                </a:ext>
              </a:extLst>
            </p:cNvPr>
            <p:cNvPicPr>
              <a:picLocks noChangeAspect="1"/>
            </p:cNvPicPr>
            <p:nvPr userDrawn="1"/>
          </p:nvPicPr>
          <p:blipFill>
            <a:blip r:embed="rId4"/>
            <a:stretch>
              <a:fillRect/>
            </a:stretch>
          </p:blipFill>
          <p:spPr>
            <a:xfrm>
              <a:off x="4593388" y="2484586"/>
              <a:ext cx="2254465" cy="2916186"/>
            </a:xfrm>
            <a:prstGeom prst="rect">
              <a:avLst/>
            </a:prstGeom>
            <a:ln w="12700">
              <a:solidFill>
                <a:schemeClr val="accent1"/>
              </a:solidFill>
            </a:ln>
          </p:spPr>
        </p:pic>
        <p:pic>
          <p:nvPicPr>
            <p:cNvPr id="15" name="Picture 14" descr="A close up of a logo&#10;&#10;Description automatically generated">
              <a:extLst>
                <a:ext uri="{FF2B5EF4-FFF2-40B4-BE49-F238E27FC236}">
                  <a16:creationId xmlns:a16="http://schemas.microsoft.com/office/drawing/2014/main" id="{C00E4003-842B-43AF-AB94-E6DD40F43900}"/>
                </a:ext>
              </a:extLst>
            </p:cNvPr>
            <p:cNvPicPr>
              <a:picLocks noChangeAspect="1"/>
            </p:cNvPicPr>
            <p:nvPr userDrawn="1"/>
          </p:nvPicPr>
          <p:blipFill>
            <a:blip r:embed="rId4"/>
            <a:stretch>
              <a:fillRect/>
            </a:stretch>
          </p:blipFill>
          <p:spPr>
            <a:xfrm>
              <a:off x="4440988" y="2244013"/>
              <a:ext cx="2254465" cy="2916186"/>
            </a:xfrm>
            <a:prstGeom prst="rect">
              <a:avLst/>
            </a:prstGeom>
            <a:ln w="12700">
              <a:solidFill>
                <a:schemeClr val="accent1"/>
              </a:solidFill>
            </a:ln>
          </p:spPr>
        </p:pic>
      </p:grpSp>
      <p:grpSp>
        <p:nvGrpSpPr>
          <p:cNvPr id="7" name="Group 6">
            <a:extLst>
              <a:ext uri="{FF2B5EF4-FFF2-40B4-BE49-F238E27FC236}">
                <a16:creationId xmlns:a16="http://schemas.microsoft.com/office/drawing/2014/main" id="{891671EF-A99A-4017-BA92-3D06D6169F7D}"/>
              </a:ext>
              <a:ext uri="{C183D7F6-B498-43B3-948B-1728B52AA6E4}">
                <adec:decorative xmlns:adec="http://schemas.microsoft.com/office/drawing/2017/decorative" val="1"/>
              </a:ext>
            </a:extLst>
          </p:cNvPr>
          <p:cNvGrpSpPr/>
          <p:nvPr userDrawn="1"/>
        </p:nvGrpSpPr>
        <p:grpSpPr>
          <a:xfrm>
            <a:off x="7169262" y="2472616"/>
            <a:ext cx="2393959" cy="2741644"/>
            <a:chOff x="7301969" y="2244013"/>
            <a:chExt cx="2756431" cy="3156759"/>
          </a:xfrm>
        </p:grpSpPr>
        <p:pic>
          <p:nvPicPr>
            <p:cNvPr id="16" name="Picture 15" descr="A screenshot of a social media post&#10;&#10;Description automatically generated">
              <a:extLst>
                <a:ext uri="{FF2B5EF4-FFF2-40B4-BE49-F238E27FC236}">
                  <a16:creationId xmlns:a16="http://schemas.microsoft.com/office/drawing/2014/main" id="{53843FB3-18AC-43BE-9CFE-5A1B0486889F}"/>
                </a:ext>
              </a:extLst>
            </p:cNvPr>
            <p:cNvPicPr>
              <a:picLocks noChangeAspect="1"/>
            </p:cNvPicPr>
            <p:nvPr userDrawn="1"/>
          </p:nvPicPr>
          <p:blipFill>
            <a:blip r:embed="rId5"/>
            <a:stretch>
              <a:fillRect/>
            </a:stretch>
          </p:blipFill>
          <p:spPr>
            <a:xfrm>
              <a:off x="7301969" y="2476891"/>
              <a:ext cx="2254466" cy="2923881"/>
            </a:xfrm>
            <a:prstGeom prst="rect">
              <a:avLst/>
            </a:prstGeom>
            <a:ln w="12700">
              <a:solidFill>
                <a:schemeClr val="accent1"/>
              </a:solidFill>
            </a:ln>
          </p:spPr>
        </p:pic>
        <p:pic>
          <p:nvPicPr>
            <p:cNvPr id="17" name="Picture 16" descr="A screenshot of a cell phone&#10;&#10;Description automatically generated">
              <a:extLst>
                <a:ext uri="{FF2B5EF4-FFF2-40B4-BE49-F238E27FC236}">
                  <a16:creationId xmlns:a16="http://schemas.microsoft.com/office/drawing/2014/main" id="{861AFAC3-661A-4808-B16F-F47CC4C016A2}"/>
                </a:ext>
              </a:extLst>
            </p:cNvPr>
            <p:cNvPicPr>
              <a:picLocks noChangeAspect="1"/>
            </p:cNvPicPr>
            <p:nvPr userDrawn="1"/>
          </p:nvPicPr>
          <p:blipFill>
            <a:blip r:embed="rId6"/>
            <a:stretch>
              <a:fillRect/>
            </a:stretch>
          </p:blipFill>
          <p:spPr>
            <a:xfrm>
              <a:off x="7800087" y="2244013"/>
              <a:ext cx="2258313" cy="2916186"/>
            </a:xfrm>
            <a:prstGeom prst="rect">
              <a:avLst/>
            </a:prstGeom>
            <a:ln w="12700">
              <a:solidFill>
                <a:schemeClr val="accent1"/>
              </a:solidFill>
            </a:ln>
          </p:spPr>
        </p:pic>
      </p:grpSp>
      <p:sp>
        <p:nvSpPr>
          <p:cNvPr id="18" name="TextBox 17">
            <a:extLst>
              <a:ext uri="{FF2B5EF4-FFF2-40B4-BE49-F238E27FC236}">
                <a16:creationId xmlns:a16="http://schemas.microsoft.com/office/drawing/2014/main" id="{56784492-3EAD-4CF7-8E55-34235EC187CD}"/>
              </a:ext>
              <a:ext uri="{C183D7F6-B498-43B3-948B-1728B52AA6E4}">
                <adec:decorative xmlns:adec="http://schemas.microsoft.com/office/drawing/2017/decorative" val="1"/>
              </a:ext>
            </a:extLst>
          </p:cNvPr>
          <p:cNvSpPr txBox="1"/>
          <p:nvPr userDrawn="1"/>
        </p:nvSpPr>
        <p:spPr bwMode="gray">
          <a:xfrm>
            <a:off x="4206005" y="1216090"/>
            <a:ext cx="4259860" cy="492443"/>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a:t>
            </a:r>
            <a:r>
              <a:rPr lang="en-US" sz="1600" b="0" dirty="0" err="1">
                <a:solidFill>
                  <a:schemeClr val="tx1"/>
                </a:solidFill>
              </a:rPr>
              <a:t>taB.</a:t>
            </a:r>
            <a:r>
              <a:rPr lang="en-US" sz="1600" b="0" dirty="0">
                <a:solidFill>
                  <a:schemeClr val="tx1"/>
                </a:solidFill>
              </a:rPr>
              <a:t> </a:t>
            </a:r>
          </a:p>
        </p:txBody>
      </p:sp>
      <p:sp>
        <p:nvSpPr>
          <p:cNvPr id="20" name="Isosceles Triangle 19">
            <a:extLst>
              <a:ext uri="{FF2B5EF4-FFF2-40B4-BE49-F238E27FC236}">
                <a16:creationId xmlns:a16="http://schemas.microsoft.com/office/drawing/2014/main" id="{D3ACF68C-605A-442F-AB88-0C632A6283A2}"/>
              </a:ext>
              <a:ext uri="{C183D7F6-B498-43B3-948B-1728B52AA6E4}">
                <adec:decorative xmlns:adec="http://schemas.microsoft.com/office/drawing/2017/decorative" val="1"/>
              </a:ext>
            </a:extLst>
          </p:cNvPr>
          <p:cNvSpPr/>
          <p:nvPr userDrawn="1"/>
        </p:nvSpPr>
        <p:spPr bwMode="gray">
          <a:xfrm rot="19800000">
            <a:off x="4101568" y="1986443"/>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Isosceles Triangle 20">
            <a:extLst>
              <a:ext uri="{FF2B5EF4-FFF2-40B4-BE49-F238E27FC236}">
                <a16:creationId xmlns:a16="http://schemas.microsoft.com/office/drawing/2014/main" id="{0B8D4FA7-C22D-4689-92E0-C736C2A8504D}"/>
              </a:ext>
              <a:ext uri="{C183D7F6-B498-43B3-948B-1728B52AA6E4}">
                <adec:decorative xmlns:adec="http://schemas.microsoft.com/office/drawing/2017/decorative" val="1"/>
              </a:ext>
            </a:extLst>
          </p:cNvPr>
          <p:cNvSpPr/>
          <p:nvPr userDrawn="1"/>
        </p:nvSpPr>
        <p:spPr bwMode="gray">
          <a:xfrm rot="19800000">
            <a:off x="6852291" y="1977216"/>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4999709C-EE4E-5C4E-9682-3C185AF7F96F}"/>
              </a:ext>
            </a:extLst>
          </p:cNvPr>
          <p:cNvSpPr txBox="1"/>
          <p:nvPr userDrawn="1"/>
        </p:nvSpPr>
        <p:spPr>
          <a:xfrm>
            <a:off x="5293323" y="650731"/>
            <a:ext cx="2883113" cy="161583"/>
          </a:xfrm>
          <a:prstGeom prst="rect">
            <a:avLst/>
          </a:prstGeom>
          <a:noFill/>
        </p:spPr>
        <p:txBody>
          <a:bodyPr wrap="square" lIns="0" tIns="0" rIns="0" bIns="0" rtlCol="0">
            <a:spAutoFit/>
          </a:bodyPr>
          <a:lstStyle/>
          <a:p>
            <a:pPr>
              <a:spcBef>
                <a:spcPts val="200"/>
              </a:spcBef>
            </a:pPr>
            <a:r>
              <a:rPr lang="en-US" sz="1050" b="1" dirty="0">
                <a:solidFill>
                  <a:schemeClr val="bg1"/>
                </a:solidFill>
              </a:rPr>
              <a:t>Edit: </a:t>
            </a:r>
            <a:r>
              <a:rPr lang="en-US" sz="105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18464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Page title"/>
          <p:cNvSpPr>
            <a:spLocks noGrp="1"/>
          </p:cNvSpPr>
          <p:nvPr>
            <p:ph type="title" hasCustomPrompt="1"/>
          </p:nvPr>
        </p:nvSpPr>
        <p:spPr bwMode="gray">
          <a:xfrm>
            <a:off x="513556" y="696077"/>
            <a:ext cx="9031288" cy="276999"/>
          </a:xfrm>
        </p:spPr>
        <p:txBody>
          <a:bodyPr/>
          <a:lstStyle/>
          <a:p>
            <a:r>
              <a:rPr lang="en-US" dirty="0"/>
              <a:t>Page Title – Rockwell 20pt Regular, Title Case</a:t>
            </a:r>
          </a:p>
        </p:txBody>
      </p:sp>
      <p:sp>
        <p:nvSpPr>
          <p:cNvPr id="4" name="TOC content"/>
          <p:cNvSpPr>
            <a:spLocks noGrp="1"/>
          </p:cNvSpPr>
          <p:nvPr>
            <p:ph type="body" sz="quarter" idx="10" hasCustomPrompt="1"/>
          </p:nvPr>
        </p:nvSpPr>
        <p:spPr bwMode="gray">
          <a:xfrm>
            <a:off x="2660823" y="1529420"/>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12" name="Horizontal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10158772" y="1562099"/>
            <a:ext cx="2501314" cy="4844381"/>
          </a:xfrm>
          <a:prstGeom prst="rect">
            <a:avLst/>
          </a:prstGeom>
          <a:solidFill>
            <a:srgbClr val="009900"/>
          </a:solidFill>
        </p:spPr>
        <p:txBody>
          <a:bodyPr wrap="square" lIns="91440" rIns="9144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Formatting Your Table</a:t>
            </a:r>
            <a:b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Contents (TOC)</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format your TOC correctly and have the page numbers perfectly align to the right margin, you will need to perform the following steps:</a:t>
            </a:r>
          </a:p>
          <a:p>
            <a:pPr marL="171450" marR="0" lvl="0" indent="-171450" algn="l" defTabSz="914400" rtl="0" eaLnBrk="1" fontAlgn="auto" latinLnBrk="0" hangingPunct="1">
              <a:lnSpc>
                <a:spcPct val="100000"/>
              </a:lnSpc>
              <a:spcBef>
                <a:spcPts val="10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Type the section title directly into the TOC placeholder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Hit the “Tab” key</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Type in the correct page number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Nudge your cursor to the left with</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arrow key until it is directly before the number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Alternate between “period” and “space” until it builds back to the TOC content. This is called a “Leader” and should look something like this:</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 . . . . . . . . . . . . . . )</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Repeat steps 1–5 for each level in</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TOC</a:t>
            </a:r>
          </a:p>
          <a:p>
            <a:pPr marL="171450" marR="0" lvl="0" indent="-171450" algn="l" defTabSz="914400" rtl="0" eaLnBrk="1" fontAlgn="auto" latinLnBrk="0" hangingPunct="1">
              <a:lnSpc>
                <a:spcPct val="100000"/>
              </a:lnSpc>
              <a:spcBef>
                <a:spcPts val="300"/>
              </a:spcBef>
              <a:spcAft>
                <a:spcPts val="0"/>
              </a:spcAft>
              <a:buClrTx/>
              <a:buSzTx/>
              <a:buFont typeface="+mj-lt"/>
              <a:buAutoNum type="arabicParenR"/>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3402750566"/>
      </p:ext>
    </p:extLst>
  </p:cSld>
  <p:clrMapOvr>
    <a:masterClrMapping/>
  </p:clrMapOvr>
  <p:extLst>
    <p:ext uri="{DCECCB84-F9BA-43D5-87BE-67443E8EF086}">
      <p15:sldGuideLst xmlns:p15="http://schemas.microsoft.com/office/powerpoint/2012/main">
        <p15:guide id="0" pos="5710" userDrawn="1">
          <p15:clr>
            <a:srgbClr val="FBAE40"/>
          </p15:clr>
        </p15:guide>
        <p15:guide id="1" pos="16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4" name="Section name"/>
          <p:cNvSpPr>
            <a:spLocks noGrp="1"/>
          </p:cNvSpPr>
          <p:nvPr>
            <p:ph type="body" sz="quarter" idx="24" hasCustomPrompt="1"/>
          </p:nvPr>
        </p:nvSpPr>
        <p:spPr bwMode="gray">
          <a:xfrm>
            <a:off x="7423228" y="5495899"/>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9" name="Section number"/>
          <p:cNvSpPr>
            <a:spLocks noGrp="1"/>
          </p:cNvSpPr>
          <p:nvPr>
            <p:ph type="body" sz="quarter" idx="25" hasCustomPrompt="1"/>
          </p:nvPr>
        </p:nvSpPr>
        <p:spPr bwMode="gray">
          <a:xfrm>
            <a:off x="8722690" y="5171655"/>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2" name="Title"/>
          <p:cNvSpPr>
            <a:spLocks noGrp="1"/>
          </p:cNvSpPr>
          <p:nvPr>
            <p:ph type="title" hasCustomPrompt="1"/>
          </p:nvPr>
        </p:nvSpPr>
        <p:spPr bwMode="gray">
          <a:xfrm>
            <a:off x="2124025" y="3733123"/>
            <a:ext cx="566928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7" name="Subtitle"/>
          <p:cNvSpPr>
            <a:spLocks noGrp="1"/>
          </p:cNvSpPr>
          <p:nvPr>
            <p:ph type="body" sz="quarter" idx="22" hasCustomPrompt="1"/>
          </p:nvPr>
        </p:nvSpPr>
        <p:spPr bwMode="gray">
          <a:xfrm>
            <a:off x="2124025" y="4697316"/>
            <a:ext cx="56692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21" name="Bullets"/>
          <p:cNvSpPr>
            <a:spLocks noGrp="1"/>
          </p:cNvSpPr>
          <p:nvPr>
            <p:ph type="body" sz="quarter" idx="23" hasCustomPrompt="1"/>
          </p:nvPr>
        </p:nvSpPr>
        <p:spPr bwMode="gray">
          <a:xfrm>
            <a:off x="2124025" y="5907134"/>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0"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124025" y="2154964"/>
            <a:ext cx="1234440" cy="472307"/>
          </a:xfrm>
          <a:prstGeom prst="rect">
            <a:avLst/>
          </a:prstGeom>
        </p:spPr>
      </p:pic>
      <p:cxnSp>
        <p:nvCxnSpPr>
          <p:cNvPr id="20" name="Horizontal line - decorative">
            <a:extLst>
              <a:ext uri="{C183D7F6-B498-43B3-948B-1728B52AA6E4}">
                <adec:decorative xmlns:adec="http://schemas.microsoft.com/office/drawing/2017/decorative" val="1"/>
              </a:ext>
            </a:extLst>
          </p:cNvPr>
          <p:cNvCxnSpPr/>
          <p:nvPr userDrawn="1"/>
        </p:nvCxnSpPr>
        <p:spPr bwMode="gray">
          <a:xfrm>
            <a:off x="2120900" y="5490769"/>
            <a:ext cx="6601791"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10124312" y="5490769"/>
            <a:ext cx="1543781"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What’s a Break Type?</a:t>
            </a:r>
          </a:p>
          <a:p>
            <a:pPr marL="0" marR="0" lvl="0" indent="0" algn="l" defTabSz="537667" rtl="0" eaLnBrk="1" fontAlgn="auto" latinLnBrk="0" hangingPunct="1">
              <a:lnSpc>
                <a:spcPct val="100000"/>
              </a:lnSpc>
              <a:spcBef>
                <a:spcPts val="300"/>
              </a:spcBef>
              <a:spcAft>
                <a:spcPts val="0"/>
              </a:spcAft>
              <a:buClrTx/>
              <a:buSzTx/>
              <a:buFont typeface="+mj-lt"/>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Here are some examples:</a:t>
            </a:r>
          </a:p>
          <a:p>
            <a:pPr marL="117475" marR="0" lvl="0" indent="-117475"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Section</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Chapter</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Tool</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Appendix</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Case Study</a:t>
            </a:r>
          </a:p>
          <a:p>
            <a:pPr marL="0" marR="0" lvl="0" indent="0" algn="l" defTabSz="53766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not needed, you may delete the break type box.</a:t>
            </a:r>
          </a:p>
        </p:txBody>
      </p:sp>
    </p:spTree>
    <p:custDataLst>
      <p:tags r:id="rId1"/>
    </p:custDataLst>
    <p:extLst>
      <p:ext uri="{BB962C8B-B14F-4D97-AF65-F5344CB8AC3E}">
        <p14:creationId xmlns:p14="http://schemas.microsoft.com/office/powerpoint/2010/main" val="3875226581"/>
      </p:ext>
    </p:extLst>
  </p:cSld>
  <p:clrMapOvr>
    <a:masterClrMapping/>
  </p:clrMapOvr>
  <p:extLst>
    <p:ext uri="{DCECCB84-F9BA-43D5-87BE-67443E8EF086}">
      <p15:sldGuideLst xmlns:p15="http://schemas.microsoft.com/office/powerpoint/2012/main">
        <p15:guide id="1" pos="1336">
          <p15:clr>
            <a:srgbClr val="FBAE40"/>
          </p15:clr>
        </p15:guide>
        <p15:guide id="2" orient="horz" pos="2841" userDrawn="1">
          <p15:clr>
            <a:srgbClr val="FBAE40"/>
          </p15:clr>
        </p15:guide>
        <p15:guide id="3" orient="horz" pos="29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8" name="Top kicker"/>
          <p:cNvSpPr>
            <a:spLocks noGrp="1"/>
          </p:cNvSpPr>
          <p:nvPr>
            <p:ph type="body" sz="quarter" idx="29" hasCustomPrompt="1"/>
          </p:nvPr>
        </p:nvSpPr>
        <p:spPr bwMode="gray">
          <a:xfrm>
            <a:off x="513556" y="462692"/>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6" y="1106655"/>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6" y="7111305"/>
            <a:ext cx="3013652"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659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435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2" name="Top kicker"/>
          <p:cNvSpPr>
            <a:spLocks noGrp="1"/>
          </p:cNvSpPr>
          <p:nvPr>
            <p:ph type="body" sz="quarter" idx="30" hasCustomPrompt="1"/>
          </p:nvPr>
        </p:nvSpPr>
        <p:spPr bwMode="gray">
          <a:xfrm>
            <a:off x="513556" y="462756"/>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
        <p:nvSpPr>
          <p:cNvPr id="11" name="Subtitle"/>
          <p:cNvSpPr>
            <a:spLocks noGrp="1"/>
          </p:cNvSpPr>
          <p:nvPr>
            <p:ph type="body" sz="quarter" idx="28" hasCustomPrompt="1"/>
          </p:nvPr>
        </p:nvSpPr>
        <p:spPr bwMode="gray">
          <a:xfrm>
            <a:off x="2858585" y="1309120"/>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Left column text"/>
          <p:cNvSpPr>
            <a:spLocks noGrp="1"/>
          </p:cNvSpPr>
          <p:nvPr>
            <p:ph type="body" sz="quarter" idx="31" hasCustomPrompt="1"/>
          </p:nvPr>
        </p:nvSpPr>
        <p:spPr bwMode="gray">
          <a:xfrm>
            <a:off x="513556" y="1309120"/>
            <a:ext cx="2134394" cy="595417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4" name="Footnote"/>
          <p:cNvSpPr>
            <a:spLocks noGrp="1"/>
          </p:cNvSpPr>
          <p:nvPr>
            <p:ph type="body" sz="quarter" idx="34" hasCustomPrompt="1"/>
          </p:nvPr>
        </p:nvSpPr>
        <p:spPr bwMode="gray">
          <a:xfrm>
            <a:off x="2858585" y="7112099"/>
            <a:ext cx="3034434"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Source - decorative">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7037388"/>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 name="Vertical line - decorative"/>
          <p:cNvCxnSpPr/>
          <p:nvPr userDrawn="1"/>
        </p:nvCxnSpPr>
        <p:spPr bwMode="gray">
          <a:xfrm>
            <a:off x="2727826" y="1337744"/>
            <a:ext cx="0" cy="5928244"/>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2277329"/>
      </p:ext>
    </p:extLst>
  </p:cSld>
  <p:clrMapOvr>
    <a:masterClrMapping/>
  </p:clrMapOvr>
  <p:extLst>
    <p:ext uri="{DCECCB84-F9BA-43D5-87BE-67443E8EF086}">
      <p15:sldGuideLst xmlns:p15="http://schemas.microsoft.com/office/powerpoint/2012/main">
        <p15:guide id="1" orient="horz" pos="824">
          <p15:clr>
            <a:srgbClr val="FBAE40"/>
          </p15:clr>
        </p15:guide>
        <p15:guide id="2" pos="1800">
          <p15:clr>
            <a:srgbClr val="FBAE40"/>
          </p15:clr>
        </p15:guide>
        <p15:guide id="3" pos="16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6" name="Top kicker"/>
          <p:cNvSpPr>
            <a:spLocks noGrp="1"/>
          </p:cNvSpPr>
          <p:nvPr>
            <p:ph type="body" sz="quarter" idx="30" hasCustomPrompt="1"/>
          </p:nvPr>
        </p:nvSpPr>
        <p:spPr bwMode="gray">
          <a:xfrm>
            <a:off x="2858585" y="460375"/>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2858585" y="696077"/>
            <a:ext cx="6693408" cy="307777"/>
          </a:xfrm>
        </p:spPr>
        <p:txBody>
          <a:bodyPr/>
          <a:lstStyle>
            <a:lvl1pPr>
              <a:defRPr baseline="0"/>
            </a:lvl1pPr>
          </a:lstStyle>
          <a:p>
            <a:r>
              <a:rPr lang="en-US" dirty="0"/>
              <a:t>Page Title – Rockwell 20pt Regular, Title Case</a:t>
            </a:r>
          </a:p>
        </p:txBody>
      </p:sp>
      <p:sp>
        <p:nvSpPr>
          <p:cNvPr id="15" name="Subtitle"/>
          <p:cNvSpPr>
            <a:spLocks noGrp="1"/>
          </p:cNvSpPr>
          <p:nvPr>
            <p:ph type="body" sz="quarter" idx="28" hasCustomPrompt="1"/>
          </p:nvPr>
        </p:nvSpPr>
        <p:spPr bwMode="gray">
          <a:xfrm>
            <a:off x="2858585" y="1106655"/>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Left box title"/>
          <p:cNvSpPr>
            <a:spLocks noGrp="1"/>
          </p:cNvSpPr>
          <p:nvPr>
            <p:ph type="body" sz="quarter" idx="32" hasCustomPrompt="1"/>
          </p:nvPr>
        </p:nvSpPr>
        <p:spPr bwMode="gray">
          <a:xfrm>
            <a:off x="511175" y="460374"/>
            <a:ext cx="2212848" cy="6805613"/>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 10pt</a:t>
            </a:r>
          </a:p>
        </p:txBody>
      </p:sp>
      <p:sp>
        <p:nvSpPr>
          <p:cNvPr id="6" name="Left box text"/>
          <p:cNvSpPr>
            <a:spLocks noGrp="1"/>
          </p:cNvSpPr>
          <p:nvPr>
            <p:ph type="body" sz="quarter" idx="33" hasCustomPrompt="1"/>
          </p:nvPr>
        </p:nvSpPr>
        <p:spPr bwMode="gray">
          <a:xfrm>
            <a:off x="511175" y="746587"/>
            <a:ext cx="2212848" cy="6519400"/>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1" name="Footnote"/>
          <p:cNvSpPr>
            <a:spLocks noGrp="1"/>
          </p:cNvSpPr>
          <p:nvPr>
            <p:ph type="body" sz="quarter" idx="37" hasCustomPrompt="1"/>
          </p:nvPr>
        </p:nvSpPr>
        <p:spPr bwMode="gray">
          <a:xfrm>
            <a:off x="2858585" y="7112099"/>
            <a:ext cx="3035808" cy="153888"/>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8" name="Source - decorative">
            <a:extLst>
              <a:ext uri="{C183D7F6-B498-43B3-948B-1728B52AA6E4}">
                <adec:decorative xmlns:adec="http://schemas.microsoft.com/office/drawing/2017/decorative" val="1"/>
              </a:ext>
            </a:extLst>
          </p:cNvPr>
          <p:cNvSpPr>
            <a:spLocks noGrp="1"/>
          </p:cNvSpPr>
          <p:nvPr>
            <p:ph type="body" sz="quarter" idx="36" hasCustomPrompt="1"/>
          </p:nvPr>
        </p:nvSpPr>
        <p:spPr bwMode="gray">
          <a:xfrm>
            <a:off x="8008620" y="703738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0" name="Header line - decorative">
            <a:extLst>
              <a:ext uri="{C183D7F6-B498-43B3-948B-1728B52AA6E4}">
                <adec:decorative xmlns:adec="http://schemas.microsoft.com/office/drawing/2017/decorative" val="1"/>
              </a:ext>
            </a:extLst>
          </p:cNvPr>
          <p:cNvCxnSpPr/>
          <p:nvPr userDrawn="1"/>
        </p:nvCxnSpPr>
        <p:spPr bwMode="gray">
          <a:xfrm>
            <a:off x="2858585" y="1032953"/>
            <a:ext cx="668864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9132537"/>
      </p:ext>
    </p:extLst>
  </p:cSld>
  <p:clrMapOvr>
    <a:masterClrMapping/>
  </p:clrMapOvr>
  <p:extLst>
    <p:ext uri="{DCECCB84-F9BA-43D5-87BE-67443E8EF086}">
      <p15:sldGuideLst xmlns:p15="http://schemas.microsoft.com/office/powerpoint/2012/main">
        <p15:guide id="1" pos="18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2203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60491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FA1CE4-3077-9A43-A201-777C389599FB}"/>
              </a:ext>
            </a:extLst>
          </p:cNvPr>
          <p:cNvGrpSpPr/>
          <p:nvPr userDrawn="1"/>
        </p:nvGrpSpPr>
        <p:grpSpPr>
          <a:xfrm>
            <a:off x="2106613" y="6305868"/>
            <a:ext cx="5845174" cy="960120"/>
            <a:chOff x="2106613" y="6305868"/>
            <a:chExt cx="5845174" cy="960120"/>
          </a:xfrm>
        </p:grpSpPr>
        <p:pic>
          <p:nvPicPr>
            <p:cNvPr id="12" name="EAB logo">
              <a:extLst>
                <a:ext uri="{FF2B5EF4-FFF2-40B4-BE49-F238E27FC236}">
                  <a16:creationId xmlns:a16="http://schemas.microsoft.com/office/drawing/2014/main" id="{87D54927-47D2-5043-8075-CC134265DF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409201" y="6305868"/>
              <a:ext cx="1239997" cy="475537"/>
            </a:xfrm>
            <a:prstGeom prst="rect">
              <a:avLst/>
            </a:prstGeom>
          </p:spPr>
        </p:pic>
        <p:sp>
          <p:nvSpPr>
            <p:cNvPr id="13" name="EAb locations, phone, website">
              <a:extLst>
                <a:ext uri="{FF2B5EF4-FFF2-40B4-BE49-F238E27FC236}">
                  <a16:creationId xmlns:a16="http://schemas.microsoft.com/office/drawing/2014/main" id="{35A93364-9A30-2745-A515-E8EC6F522BC1}"/>
                </a:ext>
                <a:ext uri="{C183D7F6-B498-43B3-948B-1728B52AA6E4}">
                  <adec:decorative xmlns:adec="http://schemas.microsoft.com/office/drawing/2017/decorative" val="1"/>
                </a:ext>
              </a:extLst>
            </p:cNvPr>
            <p:cNvSpPr txBox="1"/>
            <p:nvPr userDrawn="1"/>
          </p:nvSpPr>
          <p:spPr bwMode="gray">
            <a:xfrm>
              <a:off x="2106613" y="689322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err="1">
                  <a:solidFill>
                    <a:schemeClr val="accent4"/>
                  </a:solidFill>
                  <a:latin typeface="+mj-lt"/>
                </a:rPr>
                <a:t>eab.com</a:t>
              </a:r>
              <a:endParaRPr lang="en-US" sz="1000" spc="0" baseline="0" dirty="0">
                <a:solidFill>
                  <a:schemeClr val="accent4"/>
                </a:solidFill>
                <a:latin typeface="+mj-lt"/>
              </a:endParaRPr>
            </a:p>
          </p:txBody>
        </p:sp>
        <p:cxnSp>
          <p:nvCxnSpPr>
            <p:cNvPr id="17" name="Line 2">
              <a:extLst>
                <a:ext uri="{FF2B5EF4-FFF2-40B4-BE49-F238E27FC236}">
                  <a16:creationId xmlns:a16="http://schemas.microsoft.com/office/drawing/2014/main" id="{712B83C0-9015-5B44-8162-6220A9BD27BB}"/>
                </a:ext>
                <a:ext uri="{C183D7F6-B498-43B3-948B-1728B52AA6E4}">
                  <adec:decorative xmlns:adec="http://schemas.microsoft.com/office/drawing/2017/decorative" val="1"/>
                </a:ext>
              </a:extLst>
            </p:cNvPr>
            <p:cNvCxnSpPr/>
            <p:nvPr userDrawn="1"/>
          </p:nvCxnSpPr>
          <p:spPr bwMode="gray">
            <a:xfrm>
              <a:off x="4385925" y="690819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847E5EFD-8668-7E47-9EC7-0297063FE5A4}"/>
                </a:ext>
                <a:ext uri="{C183D7F6-B498-43B3-948B-1728B52AA6E4}">
                  <adec:decorative xmlns:adec="http://schemas.microsoft.com/office/drawing/2017/decorative" val="1"/>
                </a:ext>
              </a:extLst>
            </p:cNvPr>
            <p:cNvCxnSpPr/>
            <p:nvPr userDrawn="1"/>
          </p:nvCxnSpPr>
          <p:spPr bwMode="gray">
            <a:xfrm>
              <a:off x="5067339" y="690819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E7614BD6-4EAC-3E46-A973-8BB9DB965F02}"/>
                </a:ext>
                <a:ext uri="{C183D7F6-B498-43B3-948B-1728B52AA6E4}">
                  <adec:decorative xmlns:adec="http://schemas.microsoft.com/office/drawing/2017/decorative" val="1"/>
                </a:ext>
              </a:extLst>
            </p:cNvPr>
            <p:cNvCxnSpPr/>
            <p:nvPr userDrawn="1"/>
          </p:nvCxnSpPr>
          <p:spPr bwMode="gray">
            <a:xfrm>
              <a:off x="5166135" y="712300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4F7727A7-F3E3-334B-93C5-A98610A4FC3A}"/>
                </a:ext>
                <a:ext uri="{C183D7F6-B498-43B3-948B-1728B52AA6E4}">
                  <adec:decorative xmlns:adec="http://schemas.microsoft.com/office/drawing/2017/decorative" val="1"/>
                </a:ext>
              </a:extLst>
            </p:cNvPr>
            <p:cNvCxnSpPr>
              <a:cxnSpLocks/>
            </p:cNvCxnSpPr>
            <p:nvPr userDrawn="1"/>
          </p:nvCxnSpPr>
          <p:spPr bwMode="gray">
            <a:xfrm>
              <a:off x="5875906" y="690819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3885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3" name="Title - decorative">
            <a:extLst>
              <a:ext uri="{C183D7F6-B498-43B3-948B-1728B52AA6E4}">
                <adec:decorative xmlns:adec="http://schemas.microsoft.com/office/drawing/2017/decorative" val="1"/>
              </a:ext>
            </a:extLst>
          </p:cNvPr>
          <p:cNvSpPr txBox="1"/>
          <p:nvPr userDrawn="1"/>
        </p:nvSpPr>
        <p:spPr bwMode="gray">
          <a:xfrm>
            <a:off x="850491" y="1290990"/>
            <a:ext cx="8357419" cy="3185487"/>
          </a:xfrm>
          <a:prstGeom prst="rect">
            <a:avLst/>
          </a:prstGeom>
          <a:noFill/>
        </p:spPr>
        <p:txBody>
          <a:bodyPr wrap="square" lIns="0" tIns="0" rIns="0" bIns="0" rtlCol="0">
            <a:spAutoFit/>
          </a:bodyPr>
          <a:lstStyle/>
          <a:p>
            <a:pPr>
              <a:lnSpc>
                <a:spcPct val="90000"/>
              </a:lnSpc>
              <a:spcBef>
                <a:spcPts val="500"/>
              </a:spcBef>
            </a:pPr>
            <a:r>
              <a:rPr lang="en-US" sz="11500" b="1" dirty="0">
                <a:solidFill>
                  <a:schemeClr val="bg1"/>
                </a:solidFill>
              </a:rPr>
              <a:t>Headers</a:t>
            </a:r>
            <a:br>
              <a:rPr lang="en-US" sz="11500" b="1" dirty="0">
                <a:solidFill>
                  <a:schemeClr val="bg1"/>
                </a:solidFill>
              </a:rPr>
            </a:br>
            <a:r>
              <a:rPr lang="en-US" sz="11500" b="1" dirty="0">
                <a:solidFill>
                  <a:schemeClr val="bg1"/>
                </a:solidFill>
              </a:rPr>
              <a:t>w/Logo</a:t>
            </a:r>
          </a:p>
        </p:txBody>
      </p:sp>
      <p:cxnSp>
        <p:nvCxnSpPr>
          <p:cNvPr id="5" name="Arrow - decorative">
            <a:extLst>
              <a:ext uri="{C183D7F6-B498-43B3-948B-1728B52AA6E4}">
                <adec:decorative xmlns:adec="http://schemas.microsoft.com/office/drawing/2017/decorative" val="1"/>
              </a:ext>
            </a:extLst>
          </p:cNvPr>
          <p:cNvCxnSpPr/>
          <p:nvPr userDrawn="1"/>
        </p:nvCxnSpPr>
        <p:spPr bwMode="gray">
          <a:xfrm>
            <a:off x="943896" y="60173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854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5" name="Program name"/>
          <p:cNvSpPr>
            <a:spLocks noGrp="1"/>
          </p:cNvSpPr>
          <p:nvPr>
            <p:ph type="body" sz="quarter" idx="33" hasCustomPrompt="1"/>
          </p:nvPr>
        </p:nvSpPr>
        <p:spPr bwMode="gray">
          <a:xfrm>
            <a:off x="6800235" y="526974"/>
            <a:ext cx="2743200" cy="369332"/>
          </a:xfrm>
        </p:spPr>
        <p:txBody>
          <a:bodyPr anchor="ctr" anchorCtr="0">
            <a:noAutofit/>
          </a:bodyPr>
          <a:lstStyle>
            <a:lvl1pPr marL="0" indent="0" algn="r">
              <a:spcBef>
                <a:spcPts val="0"/>
              </a:spcBef>
              <a:buNone/>
              <a:defRPr sz="1200" spc="0" baseline="0">
                <a:solidFill>
                  <a:schemeClr val="accent3"/>
                </a:solidFill>
                <a:latin typeface="+mj-lt"/>
              </a:defRPr>
            </a:lvl1pPr>
            <a:lvl2pPr marL="112713" indent="0" algn="r">
              <a:buNone/>
              <a:defRPr sz="1200">
                <a:solidFill>
                  <a:schemeClr val="accent5"/>
                </a:solidFill>
                <a:latin typeface="+mj-lt"/>
              </a:defRPr>
            </a:lvl2pPr>
            <a:lvl3pPr marL="230187" indent="0" algn="r">
              <a:buNone/>
              <a:defRPr sz="1200">
                <a:solidFill>
                  <a:schemeClr val="accent5"/>
                </a:solidFill>
                <a:latin typeface="+mj-lt"/>
              </a:defRPr>
            </a:lvl3pPr>
            <a:lvl4pPr marL="342900" indent="0" algn="r">
              <a:buNone/>
              <a:defRPr sz="1200">
                <a:solidFill>
                  <a:schemeClr val="accent5"/>
                </a:solidFill>
                <a:latin typeface="+mj-lt"/>
              </a:defRPr>
            </a:lvl4pPr>
            <a:lvl5pPr marL="458787" indent="0" algn="r">
              <a:buNone/>
              <a:defRPr sz="1200">
                <a:solidFill>
                  <a:schemeClr val="accent5"/>
                </a:solidFill>
                <a:latin typeface="+mj-lt"/>
              </a:defRPr>
            </a:lvl5pPr>
          </a:lstStyle>
          <a:p>
            <a:pPr lvl="0"/>
            <a:r>
              <a:rPr lang="en-US" dirty="0"/>
              <a:t>Insert Program Name Here</a:t>
            </a:r>
          </a:p>
        </p:txBody>
      </p:sp>
      <p:sp>
        <p:nvSpPr>
          <p:cNvPr id="8" name="Top kicker"/>
          <p:cNvSpPr>
            <a:spLocks noGrp="1"/>
          </p:cNvSpPr>
          <p:nvPr>
            <p:ph type="body" sz="quarter" idx="29" hasCustomPrompt="1"/>
          </p:nvPr>
        </p:nvSpPr>
        <p:spPr bwMode="gray">
          <a:xfrm>
            <a:off x="513555" y="131005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9033669" cy="307777"/>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34578"/>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1" name="Header line - decorative">
            <a:extLst>
              <a:ext uri="{C183D7F6-B498-43B3-948B-1728B52AA6E4}">
                <adec:decorative xmlns:adec="http://schemas.microsoft.com/office/drawing/2017/decorative" val="1"/>
              </a:ext>
            </a:extLst>
          </p:cNvPr>
          <p:cNvCxnSpPr/>
          <p:nvPr userDrawn="1"/>
        </p:nvCxnSpPr>
        <p:spPr bwMode="gray">
          <a:xfrm>
            <a:off x="511175" y="1162160"/>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5412230"/>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4" name="Template edition">
            <a:extLst>
              <a:ext uri="{FF2B5EF4-FFF2-40B4-BE49-F238E27FC236}">
                <a16:creationId xmlns:a16="http://schemas.microsoft.com/office/drawing/2014/main" id="{D2B0B224-ED1A-E542-8AD9-CD379E460E5C}"/>
              </a:ext>
            </a:extLst>
          </p:cNvPr>
          <p:cNvSpPr/>
          <p:nvPr userDrawn="1"/>
        </p:nvSpPr>
        <p:spPr bwMode="gray">
          <a:xfrm>
            <a:off x="495300" y="457199"/>
            <a:ext cx="9067800" cy="54864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25" name="TextBox 24">
            <a:extLst>
              <a:ext uri="{FF2B5EF4-FFF2-40B4-BE49-F238E27FC236}">
                <a16:creationId xmlns:a16="http://schemas.microsoft.com/office/drawing/2014/main" id="{D76327C8-C839-0E4F-9461-A927054C6602}"/>
              </a:ext>
            </a:extLst>
          </p:cNvPr>
          <p:cNvSpPr txBox="1"/>
          <p:nvPr userDrawn="1"/>
        </p:nvSpPr>
        <p:spPr bwMode="gray">
          <a:xfrm>
            <a:off x="1596274" y="1494668"/>
            <a:ext cx="2761955" cy="215444"/>
          </a:xfrm>
          <a:prstGeom prst="rect">
            <a:avLst/>
          </a:prstGeom>
          <a:noFill/>
        </p:spPr>
        <p:txBody>
          <a:bodyPr vert="horz" wrap="square" lIns="0" tIns="0" rIns="0" bIns="0" rtlCol="0">
            <a:spAutoFit/>
          </a:bodyPr>
          <a:lstStyle/>
          <a:p>
            <a:pPr>
              <a:spcBef>
                <a:spcPts val="500"/>
              </a:spcBef>
            </a:pPr>
            <a:r>
              <a:rPr lang="en-US" sz="1400" b="1" dirty="0"/>
              <a:t>Color Usage</a:t>
            </a:r>
          </a:p>
        </p:txBody>
      </p:sp>
      <p:grpSp>
        <p:nvGrpSpPr>
          <p:cNvPr id="26" name="Group 25">
            <a:extLst>
              <a:ext uri="{FF2B5EF4-FFF2-40B4-BE49-F238E27FC236}">
                <a16:creationId xmlns:a16="http://schemas.microsoft.com/office/drawing/2014/main" id="{5C6EA426-1F2E-AF43-93E8-68225A782688}"/>
              </a:ext>
            </a:extLst>
          </p:cNvPr>
          <p:cNvGrpSpPr/>
          <p:nvPr userDrawn="1"/>
        </p:nvGrpSpPr>
        <p:grpSpPr bwMode="gray">
          <a:xfrm>
            <a:off x="1172796" y="4281643"/>
            <a:ext cx="300604" cy="307777"/>
            <a:chOff x="553145" y="2965876"/>
            <a:chExt cx="300604" cy="307777"/>
          </a:xfrm>
        </p:grpSpPr>
        <p:sp>
          <p:nvSpPr>
            <p:cNvPr id="27" name="Oval 26">
              <a:extLst>
                <a:ext uri="{FF2B5EF4-FFF2-40B4-BE49-F238E27FC236}">
                  <a16:creationId xmlns:a16="http://schemas.microsoft.com/office/drawing/2014/main" id="{1FB26948-F62C-8B42-BD79-9166006351A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Box 27">
              <a:extLst>
                <a:ext uri="{FF2B5EF4-FFF2-40B4-BE49-F238E27FC236}">
                  <a16:creationId xmlns:a16="http://schemas.microsoft.com/office/drawing/2014/main" id="{76FD5DBE-14B9-7343-A4B4-380121058540}"/>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29" name="TextBox 28">
            <a:extLst>
              <a:ext uri="{FF2B5EF4-FFF2-40B4-BE49-F238E27FC236}">
                <a16:creationId xmlns:a16="http://schemas.microsoft.com/office/drawing/2014/main" id="{3F9322C3-BA9A-2E48-B8D5-FB6AC33EDC19}"/>
              </a:ext>
            </a:extLst>
          </p:cNvPr>
          <p:cNvSpPr txBox="1"/>
          <p:nvPr userDrawn="1"/>
        </p:nvSpPr>
        <p:spPr bwMode="gray">
          <a:xfrm>
            <a:off x="1596274" y="4358587"/>
            <a:ext cx="7804069" cy="215444"/>
          </a:xfrm>
          <a:prstGeom prst="rect">
            <a:avLst/>
          </a:prstGeom>
          <a:noFill/>
        </p:spPr>
        <p:txBody>
          <a:bodyPr vert="horz" wrap="square" lIns="0" tIns="0" rIns="0" bIns="0" rtlCol="0">
            <a:spAutoFit/>
          </a:bodyPr>
          <a:lstStyle/>
          <a:p>
            <a:pPr>
              <a:spcBef>
                <a:spcPts val="500"/>
              </a:spcBef>
            </a:pPr>
            <a:r>
              <a:rPr lang="en-US" sz="1400" b="1" dirty="0"/>
              <a:t>EAB Chart Templates Populate Dark to Light </a:t>
            </a:r>
            <a:r>
              <a:rPr lang="en-US" sz="1400" b="0" dirty="0"/>
              <a:t>(see call to action for more info)</a:t>
            </a:r>
            <a:endParaRPr lang="en-US" sz="1400" b="1" dirty="0"/>
          </a:p>
        </p:txBody>
      </p:sp>
      <p:grpSp>
        <p:nvGrpSpPr>
          <p:cNvPr id="31" name="Group 30">
            <a:extLst>
              <a:ext uri="{FF2B5EF4-FFF2-40B4-BE49-F238E27FC236}">
                <a16:creationId xmlns:a16="http://schemas.microsoft.com/office/drawing/2014/main" id="{1235DA38-0125-5249-821C-A022E40AA170}"/>
              </a:ext>
            </a:extLst>
          </p:cNvPr>
          <p:cNvGrpSpPr/>
          <p:nvPr userDrawn="1"/>
        </p:nvGrpSpPr>
        <p:grpSpPr bwMode="gray">
          <a:xfrm>
            <a:off x="1172796" y="1417724"/>
            <a:ext cx="300604" cy="307777"/>
            <a:chOff x="553145" y="2965876"/>
            <a:chExt cx="300604" cy="307777"/>
          </a:xfrm>
        </p:grpSpPr>
        <p:sp>
          <p:nvSpPr>
            <p:cNvPr id="32" name="Oval 31">
              <a:extLst>
                <a:ext uri="{FF2B5EF4-FFF2-40B4-BE49-F238E27FC236}">
                  <a16:creationId xmlns:a16="http://schemas.microsoft.com/office/drawing/2014/main" id="{5409999F-434A-7E4F-8EA8-AABC49E936FB}"/>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TextBox 32">
              <a:extLst>
                <a:ext uri="{FF2B5EF4-FFF2-40B4-BE49-F238E27FC236}">
                  <a16:creationId xmlns:a16="http://schemas.microsoft.com/office/drawing/2014/main" id="{356A2B32-FCFE-8C44-BD6C-F9F679B569D3}"/>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34" name="Rectangle 33">
            <a:extLst>
              <a:ext uri="{FF2B5EF4-FFF2-40B4-BE49-F238E27FC236}">
                <a16:creationId xmlns:a16="http://schemas.microsoft.com/office/drawing/2014/main" id="{83BC7739-848F-AE49-8E83-AC74F0D2DAFA}"/>
              </a:ext>
              <a:ext uri="{C183D7F6-B498-43B3-948B-1728B52AA6E4}">
                <adec:decorative xmlns:adec="http://schemas.microsoft.com/office/drawing/2017/decorative" val="1"/>
              </a:ext>
            </a:extLst>
          </p:cNvPr>
          <p:cNvSpPr/>
          <p:nvPr userDrawn="1"/>
        </p:nvSpPr>
        <p:spPr bwMode="gray">
          <a:xfrm>
            <a:off x="8976660" y="-751592"/>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35" name="Rectangle 34">
            <a:extLst>
              <a:ext uri="{FF2B5EF4-FFF2-40B4-BE49-F238E27FC236}">
                <a16:creationId xmlns:a16="http://schemas.microsoft.com/office/drawing/2014/main" id="{535B91CB-DFC3-E844-88EF-57C7ED0AC6EA}"/>
              </a:ext>
              <a:ext uri="{C183D7F6-B498-43B3-948B-1728B52AA6E4}">
                <adec:decorative xmlns:adec="http://schemas.microsoft.com/office/drawing/2017/decorative" val="1"/>
              </a:ext>
            </a:extLst>
          </p:cNvPr>
          <p:cNvSpPr/>
          <p:nvPr userDrawn="1"/>
        </p:nvSpPr>
        <p:spPr bwMode="gray">
          <a:xfrm>
            <a:off x="9822471" y="-751592"/>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36" name="Rectangle 35">
            <a:extLst>
              <a:ext uri="{FF2B5EF4-FFF2-40B4-BE49-F238E27FC236}">
                <a16:creationId xmlns:a16="http://schemas.microsoft.com/office/drawing/2014/main" id="{E7A66E22-3B66-5144-A020-B17E28D3C580}"/>
              </a:ext>
              <a:ext uri="{C183D7F6-B498-43B3-948B-1728B52AA6E4}">
                <adec:decorative xmlns:adec="http://schemas.microsoft.com/office/drawing/2017/decorative" val="1"/>
              </a:ext>
            </a:extLst>
          </p:cNvPr>
          <p:cNvSpPr/>
          <p:nvPr userDrawn="1"/>
        </p:nvSpPr>
        <p:spPr bwMode="gray">
          <a:xfrm>
            <a:off x="10668282" y="-751592"/>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37" name="Rectangle 36">
            <a:extLst>
              <a:ext uri="{FF2B5EF4-FFF2-40B4-BE49-F238E27FC236}">
                <a16:creationId xmlns:a16="http://schemas.microsoft.com/office/drawing/2014/main" id="{98BF4564-2225-FE44-A400-1FC15E87153D}"/>
              </a:ext>
              <a:ext uri="{C183D7F6-B498-43B3-948B-1728B52AA6E4}">
                <adec:decorative xmlns:adec="http://schemas.microsoft.com/office/drawing/2017/decorative" val="1"/>
              </a:ext>
            </a:extLst>
          </p:cNvPr>
          <p:cNvSpPr/>
          <p:nvPr userDrawn="1"/>
        </p:nvSpPr>
        <p:spPr bwMode="gray">
          <a:xfrm>
            <a:off x="8130849" y="-751592"/>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38" name="Rectangle 37">
            <a:extLst>
              <a:ext uri="{FF2B5EF4-FFF2-40B4-BE49-F238E27FC236}">
                <a16:creationId xmlns:a16="http://schemas.microsoft.com/office/drawing/2014/main" id="{3C9AC510-6140-514C-A75B-081739E9A2AF}"/>
              </a:ext>
              <a:ext uri="{C183D7F6-B498-43B3-948B-1728B52AA6E4}">
                <adec:decorative xmlns:adec="http://schemas.microsoft.com/office/drawing/2017/decorative" val="1"/>
              </a:ext>
            </a:extLst>
          </p:cNvPr>
          <p:cNvSpPr/>
          <p:nvPr userDrawn="1"/>
        </p:nvSpPr>
        <p:spPr bwMode="gray">
          <a:xfrm>
            <a:off x="7266456" y="-751592"/>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39" name="Chart 38">
            <a:extLst>
              <a:ext uri="{FF2B5EF4-FFF2-40B4-BE49-F238E27FC236}">
                <a16:creationId xmlns:a16="http://schemas.microsoft.com/office/drawing/2014/main" id="{80ED7C2F-890C-694F-8497-004FAF827606}"/>
              </a:ext>
            </a:extLst>
          </p:cNvPr>
          <p:cNvGraphicFramePr/>
          <p:nvPr userDrawn="1">
            <p:extLst>
              <p:ext uri="{D42A27DB-BD31-4B8C-83A1-F6EECF244321}">
                <p14:modId xmlns:p14="http://schemas.microsoft.com/office/powerpoint/2010/main" val="238275884"/>
              </p:ext>
            </p:extLst>
          </p:nvPr>
        </p:nvGraphicFramePr>
        <p:xfrm>
          <a:off x="4590615" y="4842203"/>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 Placeholder 1">
            <a:extLst>
              <a:ext uri="{FF2B5EF4-FFF2-40B4-BE49-F238E27FC236}">
                <a16:creationId xmlns:a16="http://schemas.microsoft.com/office/drawing/2014/main" id="{9221F20E-A374-D048-B387-CEBBF12A005B}"/>
              </a:ext>
              <a:ext uri="{C183D7F6-B498-43B3-948B-1728B52AA6E4}">
                <adec:decorative xmlns:adec="http://schemas.microsoft.com/office/drawing/2017/decorative" val="0"/>
              </a:ext>
            </a:extLst>
          </p:cNvPr>
          <p:cNvSpPr txBox="1">
            <a:spLocks/>
          </p:cNvSpPr>
          <p:nvPr userDrawn="1"/>
        </p:nvSpPr>
        <p:spPr bwMode="gray">
          <a:xfrm>
            <a:off x="4916967" y="5307736"/>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41" name="TextBox 40">
            <a:extLst>
              <a:ext uri="{FF2B5EF4-FFF2-40B4-BE49-F238E27FC236}">
                <a16:creationId xmlns:a16="http://schemas.microsoft.com/office/drawing/2014/main" id="{93D470A7-9D84-0442-A80C-BD4DE1A5B1AB}"/>
              </a:ext>
              <a:ext uri="{C183D7F6-B498-43B3-948B-1728B52AA6E4}">
                <adec:decorative xmlns:adec="http://schemas.microsoft.com/office/drawing/2017/decorative" val="1"/>
              </a:ext>
            </a:extLst>
          </p:cNvPr>
          <p:cNvSpPr txBox="1"/>
          <p:nvPr userDrawn="1"/>
        </p:nvSpPr>
        <p:spPr bwMode="gray">
          <a:xfrm>
            <a:off x="4886463" y="5607644"/>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42" name="Chart 41">
            <a:extLst>
              <a:ext uri="{FF2B5EF4-FFF2-40B4-BE49-F238E27FC236}">
                <a16:creationId xmlns:a16="http://schemas.microsoft.com/office/drawing/2014/main" id="{4FA073D7-EBF8-FE46-895B-CF55BCC2F2F2}"/>
              </a:ext>
            </a:extLst>
          </p:cNvPr>
          <p:cNvGraphicFramePr/>
          <p:nvPr userDrawn="1">
            <p:extLst>
              <p:ext uri="{D42A27DB-BD31-4B8C-83A1-F6EECF244321}">
                <p14:modId xmlns:p14="http://schemas.microsoft.com/office/powerpoint/2010/main" val="3113187497"/>
              </p:ext>
            </p:extLst>
          </p:nvPr>
        </p:nvGraphicFramePr>
        <p:xfrm>
          <a:off x="1603250" y="4806418"/>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56174858-6031-BF40-80CF-77E19DC20C9F}"/>
              </a:ext>
            </a:extLst>
          </p:cNvPr>
          <p:cNvSpPr txBox="1"/>
          <p:nvPr userDrawn="1"/>
        </p:nvSpPr>
        <p:spPr bwMode="gray">
          <a:xfrm>
            <a:off x="4394521" y="4851296"/>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44" name="Chart 43">
            <a:extLst>
              <a:ext uri="{FF2B5EF4-FFF2-40B4-BE49-F238E27FC236}">
                <a16:creationId xmlns:a16="http://schemas.microsoft.com/office/drawing/2014/main" id="{5111CD72-F286-4449-B4AF-573F4B2BFF69}"/>
              </a:ext>
            </a:extLst>
          </p:cNvPr>
          <p:cNvGraphicFramePr/>
          <p:nvPr userDrawn="1">
            <p:extLst>
              <p:ext uri="{D42A27DB-BD31-4B8C-83A1-F6EECF244321}">
                <p14:modId xmlns:p14="http://schemas.microsoft.com/office/powerpoint/2010/main" val="167359094"/>
              </p:ext>
            </p:extLst>
          </p:nvPr>
        </p:nvGraphicFramePr>
        <p:xfrm>
          <a:off x="6547277" y="4828027"/>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CD6E58F4-522D-B949-A12C-A6E3E68CDE44}"/>
              </a:ext>
            </a:extLst>
          </p:cNvPr>
          <p:cNvSpPr txBox="1"/>
          <p:nvPr userDrawn="1"/>
        </p:nvSpPr>
        <p:spPr bwMode="gray">
          <a:xfrm>
            <a:off x="6249252" y="4837120"/>
            <a:ext cx="1828800" cy="153888"/>
          </a:xfrm>
          <a:prstGeom prst="rect">
            <a:avLst/>
          </a:prstGeom>
          <a:noFill/>
        </p:spPr>
        <p:txBody>
          <a:bodyPr wrap="square" lIns="0" tIns="0" rIns="0" bIns="0" rtlCol="0">
            <a:spAutoFit/>
          </a:bodyPr>
          <a:lstStyle/>
          <a:p>
            <a:pPr algn="ctr"/>
            <a:r>
              <a:rPr lang="en-US" sz="1000" b="1" dirty="0"/>
              <a:t>3-Color Charts</a:t>
            </a:r>
          </a:p>
        </p:txBody>
      </p:sp>
      <p:sp>
        <p:nvSpPr>
          <p:cNvPr id="46" name="Line Callout 1 46">
            <a:extLst>
              <a:ext uri="{FF2B5EF4-FFF2-40B4-BE49-F238E27FC236}">
                <a16:creationId xmlns:a16="http://schemas.microsoft.com/office/drawing/2014/main" id="{B98237ED-B973-0747-BAC2-EA188F6D3787}"/>
              </a:ext>
            </a:extLst>
          </p:cNvPr>
          <p:cNvSpPr/>
          <p:nvPr userDrawn="1"/>
        </p:nvSpPr>
        <p:spPr bwMode="gray">
          <a:xfrm>
            <a:off x="1725625" y="4806244"/>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47" name="Group 46">
            <a:extLst>
              <a:ext uri="{FF2B5EF4-FFF2-40B4-BE49-F238E27FC236}">
                <a16:creationId xmlns:a16="http://schemas.microsoft.com/office/drawing/2014/main" id="{490A8595-BF85-4041-A8FA-C01A20E3B0E1}"/>
              </a:ext>
            </a:extLst>
          </p:cNvPr>
          <p:cNvGrpSpPr/>
          <p:nvPr userDrawn="1"/>
        </p:nvGrpSpPr>
        <p:grpSpPr>
          <a:xfrm>
            <a:off x="1631000" y="1878981"/>
            <a:ext cx="2987222" cy="1866732"/>
            <a:chOff x="712016" y="1045288"/>
            <a:chExt cx="2168345" cy="1355011"/>
          </a:xfrm>
        </p:grpSpPr>
        <p:grpSp>
          <p:nvGrpSpPr>
            <p:cNvPr id="48" name="Group 47">
              <a:extLst>
                <a:ext uri="{FF2B5EF4-FFF2-40B4-BE49-F238E27FC236}">
                  <a16:creationId xmlns:a16="http://schemas.microsoft.com/office/drawing/2014/main" id="{CB77563A-1C21-7047-A963-54AC62F365E0}"/>
                </a:ext>
              </a:extLst>
            </p:cNvPr>
            <p:cNvGrpSpPr/>
            <p:nvPr userDrawn="1"/>
          </p:nvGrpSpPr>
          <p:grpSpPr>
            <a:xfrm>
              <a:off x="712016" y="1045288"/>
              <a:ext cx="1888995" cy="1355011"/>
              <a:chOff x="290410" y="857410"/>
              <a:chExt cx="2361631" cy="1694043"/>
            </a:xfrm>
          </p:grpSpPr>
          <p:grpSp>
            <p:nvGrpSpPr>
              <p:cNvPr id="54" name="Group 53" descr="In PowerPoint, only use the top row of the color palette. ">
                <a:extLst>
                  <a:ext uri="{FF2B5EF4-FFF2-40B4-BE49-F238E27FC236}">
                    <a16:creationId xmlns:a16="http://schemas.microsoft.com/office/drawing/2014/main" id="{E88062EE-3B02-8148-9D03-8ED7926C565B}"/>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57" name="Picture 56">
                  <a:extLst>
                    <a:ext uri="{FF2B5EF4-FFF2-40B4-BE49-F238E27FC236}">
                      <a16:creationId xmlns:a16="http://schemas.microsoft.com/office/drawing/2014/main" id="{A4C148B4-3B81-4A47-B0B6-697B8D780582}"/>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58" name="Rectangle 57">
                  <a:extLst>
                    <a:ext uri="{FF2B5EF4-FFF2-40B4-BE49-F238E27FC236}">
                      <a16:creationId xmlns:a16="http://schemas.microsoft.com/office/drawing/2014/main" id="{1942968A-A9DC-D248-9923-0B61DF1649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9" name="TextBox 58">
                  <a:extLst>
                    <a:ext uri="{FF2B5EF4-FFF2-40B4-BE49-F238E27FC236}">
                      <a16:creationId xmlns:a16="http://schemas.microsoft.com/office/drawing/2014/main" id="{47C9B18E-62F4-DE41-9178-F4483D304AB3}"/>
                    </a:ext>
                  </a:extLst>
                </p:cNvPr>
                <p:cNvSpPr txBox="1"/>
                <p:nvPr/>
              </p:nvSpPr>
              <p:spPr bwMode="gray">
                <a:xfrm>
                  <a:off x="-1016035" y="2571995"/>
                  <a:ext cx="1299299" cy="594700"/>
                </a:xfrm>
                <a:prstGeom prst="rect">
                  <a:avLst/>
                </a:prstGeom>
                <a:noFill/>
              </p:spPr>
              <p:txBody>
                <a:bodyPr wrap="square" lIns="0" tIns="0" rIns="0" bIns="0" rtlCol="0">
                  <a:spAutoFit/>
                </a:bodyPr>
                <a:lstStyle/>
                <a:p>
                  <a:pPr>
                    <a:spcBef>
                      <a:spcPts val="500"/>
                    </a:spcBef>
                  </a:pPr>
                  <a:r>
                    <a:rPr lang="en-US" sz="2000" b="1" dirty="0">
                      <a:solidFill>
                        <a:schemeClr val="bg1"/>
                      </a:solidFill>
                    </a:rPr>
                    <a:t>Only Use Top Row</a:t>
                  </a:r>
                </a:p>
              </p:txBody>
            </p:sp>
            <p:cxnSp>
              <p:nvCxnSpPr>
                <p:cNvPr id="60" name="Straight Arrow Connector 59">
                  <a:extLst>
                    <a:ext uri="{FF2B5EF4-FFF2-40B4-BE49-F238E27FC236}">
                      <a16:creationId xmlns:a16="http://schemas.microsoft.com/office/drawing/2014/main" id="{B31E6037-6D66-224B-A570-9954CF2D28A8}"/>
                    </a:ext>
                  </a:extLst>
                </p:cNvPr>
                <p:cNvCxnSpPr>
                  <a:cxnSpLocks/>
                </p:cNvCxnSpPr>
                <p:nvPr/>
              </p:nvCxnSpPr>
              <p:spPr bwMode="gray">
                <a:xfrm flipV="1">
                  <a:off x="-1261785" y="2575277"/>
                  <a:ext cx="0" cy="532755"/>
                </a:xfrm>
                <a:prstGeom prst="straightConnector1">
                  <a:avLst/>
                </a:prstGeom>
                <a:solidFill>
                  <a:schemeClr val="accent1"/>
                </a:solidFill>
                <a:ln w="76200" cap="flat" cmpd="sng" algn="ctr">
                  <a:solidFill>
                    <a:schemeClr val="bg1"/>
                  </a:solidFill>
                  <a:prstDash val="solid"/>
                  <a:miter lim="800000"/>
                  <a:headEnd type="none" w="med" len="med"/>
                  <a:tailEnd type="triangle"/>
                </a:ln>
                <a:effectLst/>
              </p:spPr>
            </p:cxnSp>
          </p:grpSp>
          <p:sp>
            <p:nvSpPr>
              <p:cNvPr id="55" name="Rectangle 54">
                <a:extLst>
                  <a:ext uri="{FF2B5EF4-FFF2-40B4-BE49-F238E27FC236}">
                    <a16:creationId xmlns:a16="http://schemas.microsoft.com/office/drawing/2014/main" id="{02F506E2-C10D-5D4F-821A-F89B93A568DA}"/>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a:extLst>
                  <a:ext uri="{FF2B5EF4-FFF2-40B4-BE49-F238E27FC236}">
                    <a16:creationId xmlns:a16="http://schemas.microsoft.com/office/drawing/2014/main" id="{7485539E-5609-054A-BDEB-D9B7A8777510}"/>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9" name="Group 48">
              <a:extLst>
                <a:ext uri="{FF2B5EF4-FFF2-40B4-BE49-F238E27FC236}">
                  <a16:creationId xmlns:a16="http://schemas.microsoft.com/office/drawing/2014/main" id="{1803AB66-A979-2642-94E7-9D5DE58D239D}"/>
                </a:ext>
              </a:extLst>
            </p:cNvPr>
            <p:cNvGrpSpPr/>
            <p:nvPr userDrawn="1"/>
          </p:nvGrpSpPr>
          <p:grpSpPr>
            <a:xfrm>
              <a:off x="1530485" y="1290376"/>
              <a:ext cx="428489" cy="199072"/>
              <a:chOff x="1407460" y="1434503"/>
              <a:chExt cx="292608" cy="164592"/>
            </a:xfrm>
          </p:grpSpPr>
          <p:cxnSp>
            <p:nvCxnSpPr>
              <p:cNvPr id="52" name="Straight Connector 51">
                <a:extLst>
                  <a:ext uri="{FF2B5EF4-FFF2-40B4-BE49-F238E27FC236}">
                    <a16:creationId xmlns:a16="http://schemas.microsoft.com/office/drawing/2014/main" id="{2FDD5C08-1FC8-B84E-9E7D-3CADC915A8E0}"/>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27A176F-622F-3940-B541-49E710599848}"/>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53284991-A775-BE44-859C-2AC5CE561A33}"/>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72">
              <a:extLst>
                <a:ext uri="{FF2B5EF4-FFF2-40B4-BE49-F238E27FC236}">
                  <a16:creationId xmlns:a16="http://schemas.microsoft.com/office/drawing/2014/main" id="{E6B8E72C-BEAE-DE4F-8052-8E7F6103B3B3}"/>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1" name="Template edition">
            <a:extLst>
              <a:ext uri="{FF2B5EF4-FFF2-40B4-BE49-F238E27FC236}">
                <a16:creationId xmlns:a16="http://schemas.microsoft.com/office/drawing/2014/main" id="{287FC4E9-46A5-2747-894F-4EDF527A345E}"/>
              </a:ext>
            </a:extLst>
          </p:cNvPr>
          <p:cNvSpPr/>
          <p:nvPr userDrawn="1"/>
        </p:nvSpPr>
        <p:spPr bwMode="gray">
          <a:xfrm>
            <a:off x="495301" y="6554830"/>
            <a:ext cx="9067799" cy="73152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400" b="0" dirty="0">
                <a:solidFill>
                  <a:schemeClr val="bg1"/>
                </a:solidFill>
              </a:rPr>
              <a:t>Directions to install EAB chart templates and how to convert old files into the new templates are located in the PDF here: </a:t>
            </a:r>
            <a:r>
              <a:rPr lang="en-US" sz="1400" b="0" u="sng" dirty="0">
                <a:solidFill>
                  <a:schemeClr val="bg1"/>
                </a:solidFill>
              </a:rPr>
              <a:t>https://eaB.box.com/v/EAB-Templates.</a:t>
            </a:r>
          </a:p>
        </p:txBody>
      </p:sp>
      <p:sp>
        <p:nvSpPr>
          <p:cNvPr id="62" name="Triangle 61">
            <a:extLst>
              <a:ext uri="{FF2B5EF4-FFF2-40B4-BE49-F238E27FC236}">
                <a16:creationId xmlns:a16="http://schemas.microsoft.com/office/drawing/2014/main" id="{A2927FE9-23C6-0843-95F3-C17116432DC3}"/>
              </a:ext>
            </a:extLst>
          </p:cNvPr>
          <p:cNvSpPr/>
          <p:nvPr userDrawn="1"/>
        </p:nvSpPr>
        <p:spPr bwMode="gray">
          <a:xfrm rot="5400000">
            <a:off x="1080096" y="6731873"/>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TextBox 62">
            <a:extLst>
              <a:ext uri="{FF2B5EF4-FFF2-40B4-BE49-F238E27FC236}">
                <a16:creationId xmlns:a16="http://schemas.microsoft.com/office/drawing/2014/main" id="{2CB4B1EE-1873-F24A-A4AD-539DDDA5F11D}"/>
              </a:ext>
            </a:extLst>
          </p:cNvPr>
          <p:cNvSpPr txBox="1"/>
          <p:nvPr userDrawn="1"/>
        </p:nvSpPr>
        <p:spPr>
          <a:xfrm>
            <a:off x="4761686" y="2272462"/>
            <a:ext cx="1997993" cy="987450"/>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200" dirty="0"/>
              <a:t>Only use 7 main colors (in green boxes)</a:t>
            </a:r>
          </a:p>
          <a:p>
            <a:pPr marL="114300" indent="-114300">
              <a:spcBef>
                <a:spcPts val="500"/>
              </a:spcBef>
              <a:buFont typeface="Arial" panose="020B0604020202020204" pitchFamily="34" charset="0"/>
              <a:buChar char="•"/>
              <a:tabLst/>
            </a:pPr>
            <a:r>
              <a:rPr lang="en-US" sz="1200" dirty="0"/>
              <a:t>Do not use these 3 colors; </a:t>
            </a:r>
            <a:r>
              <a:rPr lang="en-US" sz="1200" b="0" i="0" dirty="0"/>
              <a:t>exception: charts (see below)</a:t>
            </a:r>
            <a:endParaRPr lang="en-US" sz="1200" dirty="0"/>
          </a:p>
        </p:txBody>
      </p:sp>
      <p:sp>
        <p:nvSpPr>
          <p:cNvPr id="64" name="TextBox 63">
            <a:extLst>
              <a:ext uri="{FF2B5EF4-FFF2-40B4-BE49-F238E27FC236}">
                <a16:creationId xmlns:a16="http://schemas.microsoft.com/office/drawing/2014/main" id="{D908B76F-789A-9C4B-A996-DD9E77984106}"/>
              </a:ext>
            </a:extLst>
          </p:cNvPr>
          <p:cNvSpPr txBox="1"/>
          <p:nvPr userDrawn="1"/>
        </p:nvSpPr>
        <p:spPr bwMode="gray">
          <a:xfrm>
            <a:off x="7125440" y="2271844"/>
            <a:ext cx="1768046" cy="1051570"/>
          </a:xfrm>
          <a:prstGeom prst="rect">
            <a:avLst/>
          </a:prstGeom>
          <a:noFill/>
        </p:spPr>
        <p:txBody>
          <a:bodyPr vert="horz" wrap="square" lIns="0" tIns="0" rIns="0" bIns="0" rtlCol="0">
            <a:spAutoFit/>
          </a:bodyPr>
          <a:lstStyle/>
          <a:p>
            <a:pPr>
              <a:spcBef>
                <a:spcPts val="500"/>
              </a:spcBef>
            </a:pPr>
            <a:r>
              <a:rPr lang="en-US" sz="1200" b="1" dirty="0"/>
              <a:t>Text Colors</a:t>
            </a:r>
          </a:p>
          <a:p>
            <a:pPr marL="114300" indent="-114300">
              <a:spcBef>
                <a:spcPts val="500"/>
              </a:spcBef>
              <a:buFont typeface="Arial" panose="020B0604020202020204" pitchFamily="34" charset="0"/>
              <a:buChar char="•"/>
              <a:tabLst/>
            </a:pPr>
            <a:r>
              <a:rPr lang="en-US" sz="1200" b="1" dirty="0"/>
              <a:t>ALL </a:t>
            </a:r>
            <a:r>
              <a:rPr lang="en-US" sz="1200" dirty="0"/>
              <a:t>text is dark gray</a:t>
            </a:r>
          </a:p>
          <a:p>
            <a:pPr marL="114300" indent="-114300">
              <a:spcBef>
                <a:spcPts val="500"/>
              </a:spcBef>
              <a:buFont typeface="Arial" panose="020B0604020202020204" pitchFamily="34" charset="0"/>
              <a:buChar char="•"/>
              <a:tabLst/>
            </a:pPr>
            <a:r>
              <a:rPr lang="en-US" sz="1200" b="1" dirty="0"/>
              <a:t>Exception: </a:t>
            </a:r>
            <a:r>
              <a:rPr lang="en-US" sz="1200" dirty="0"/>
              <a:t>large data numbers are orange or blue</a:t>
            </a:r>
          </a:p>
        </p:txBody>
      </p:sp>
    </p:spTree>
    <p:custDataLst>
      <p:tags r:id="rId1"/>
    </p:custDataLst>
    <p:extLst>
      <p:ext uri="{BB962C8B-B14F-4D97-AF65-F5344CB8AC3E}">
        <p14:creationId xmlns:p14="http://schemas.microsoft.com/office/powerpoint/2010/main" val="290582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49" name="Program name"/>
          <p:cNvSpPr>
            <a:spLocks noGrp="1"/>
          </p:cNvSpPr>
          <p:nvPr>
            <p:ph type="body" sz="quarter" idx="35" hasCustomPrompt="1"/>
          </p:nvPr>
        </p:nvSpPr>
        <p:spPr bwMode="gray">
          <a:xfrm>
            <a:off x="6800235" y="526974"/>
            <a:ext cx="2743200" cy="369332"/>
          </a:xfrm>
        </p:spPr>
        <p:txBody>
          <a:bodyPr anchor="ctr" anchorCtr="0">
            <a:noAutofit/>
          </a:bodyPr>
          <a:lstStyle>
            <a:lvl1pPr marL="0" indent="0" algn="r">
              <a:spcBef>
                <a:spcPts val="0"/>
              </a:spcBef>
              <a:buNone/>
              <a:defRPr sz="1200" spc="0" baseline="0">
                <a:solidFill>
                  <a:schemeClr val="accent3"/>
                </a:solidFill>
                <a:latin typeface="+mj-lt"/>
              </a:defRPr>
            </a:lvl1pPr>
            <a:lvl2pPr marL="112713" indent="0" algn="r">
              <a:buNone/>
              <a:defRPr sz="1200">
                <a:solidFill>
                  <a:schemeClr val="accent5"/>
                </a:solidFill>
                <a:latin typeface="+mj-lt"/>
              </a:defRPr>
            </a:lvl2pPr>
            <a:lvl3pPr marL="230187" indent="0" algn="r">
              <a:buNone/>
              <a:defRPr sz="1200">
                <a:solidFill>
                  <a:schemeClr val="accent5"/>
                </a:solidFill>
                <a:latin typeface="+mj-lt"/>
              </a:defRPr>
            </a:lvl3pPr>
            <a:lvl4pPr marL="342900" indent="0" algn="r">
              <a:buNone/>
              <a:defRPr sz="1200">
                <a:solidFill>
                  <a:schemeClr val="accent5"/>
                </a:solidFill>
                <a:latin typeface="+mj-lt"/>
              </a:defRPr>
            </a:lvl4pPr>
            <a:lvl5pPr marL="458787" indent="0" algn="r">
              <a:buNone/>
              <a:defRPr sz="1200">
                <a:solidFill>
                  <a:schemeClr val="accent5"/>
                </a:solidFill>
                <a:latin typeface="+mj-lt"/>
              </a:defRPr>
            </a:lvl5pPr>
          </a:lstStyle>
          <a:p>
            <a:pPr lvl="0"/>
            <a:r>
              <a:rPr lang="en-US" dirty="0"/>
              <a:t>Insert Program Name Here</a:t>
            </a:r>
          </a:p>
        </p:txBody>
      </p:sp>
      <p:sp>
        <p:nvSpPr>
          <p:cNvPr id="45" name="Top kicker"/>
          <p:cNvSpPr>
            <a:spLocks noGrp="1"/>
          </p:cNvSpPr>
          <p:nvPr>
            <p:ph type="body" sz="quarter" idx="30" hasCustomPrompt="1"/>
          </p:nvPr>
        </p:nvSpPr>
        <p:spPr bwMode="gray">
          <a:xfrm>
            <a:off x="513555" y="1309522"/>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3555" y="1524000"/>
            <a:ext cx="9033669" cy="307777"/>
          </a:xfrm>
        </p:spPr>
        <p:txBody>
          <a:bodyPr/>
          <a:lstStyle/>
          <a:p>
            <a:r>
              <a:rPr lang="en-US" dirty="0"/>
              <a:t>Page Title – Rockwell 20pt Regular, Title Case</a:t>
            </a:r>
          </a:p>
        </p:txBody>
      </p:sp>
      <p:sp>
        <p:nvSpPr>
          <p:cNvPr id="44" name="Subtile"/>
          <p:cNvSpPr>
            <a:spLocks noGrp="1"/>
          </p:cNvSpPr>
          <p:nvPr>
            <p:ph type="body" sz="quarter" idx="28" hasCustomPrompt="1"/>
          </p:nvPr>
        </p:nvSpPr>
        <p:spPr bwMode="gray">
          <a:xfrm>
            <a:off x="2860675" y="2158267"/>
            <a:ext cx="668655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6" name="Left column text"/>
          <p:cNvSpPr>
            <a:spLocks noGrp="1"/>
          </p:cNvSpPr>
          <p:nvPr>
            <p:ph type="body" sz="quarter" idx="31" hasCustomPrompt="1"/>
          </p:nvPr>
        </p:nvSpPr>
        <p:spPr bwMode="gray">
          <a:xfrm>
            <a:off x="513555" y="2160956"/>
            <a:ext cx="2130552" cy="510503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48" name="Footnote"/>
          <p:cNvSpPr>
            <a:spLocks noGrp="1"/>
          </p:cNvSpPr>
          <p:nvPr>
            <p:ph type="body" sz="quarter" idx="34" hasCustomPrompt="1"/>
          </p:nvPr>
        </p:nvSpPr>
        <p:spPr bwMode="gray">
          <a:xfrm>
            <a:off x="2860675" y="703738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47" name="Source - decorative">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7037388"/>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cxnSp>
        <p:nvCxnSpPr>
          <p:cNvPr id="42" name="Vertical line - decorative">
            <a:extLst>
              <a:ext uri="{C183D7F6-B498-43B3-948B-1728B52AA6E4}">
                <adec:decorative xmlns:adec="http://schemas.microsoft.com/office/drawing/2017/decorative" val="1"/>
              </a:ext>
            </a:extLst>
          </p:cNvPr>
          <p:cNvCxnSpPr/>
          <p:nvPr userDrawn="1"/>
        </p:nvCxnSpPr>
        <p:spPr bwMode="gray">
          <a:xfrm>
            <a:off x="2727826" y="2186890"/>
            <a:ext cx="0" cy="5084064"/>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Header line - decorative">
            <a:extLst>
              <a:ext uri="{C183D7F6-B498-43B3-948B-1728B52AA6E4}">
                <adec:decorative xmlns:adec="http://schemas.microsoft.com/office/drawing/2017/decorative" val="1"/>
              </a:ext>
            </a:extLst>
          </p:cNvPr>
          <p:cNvCxnSpPr/>
          <p:nvPr userDrawn="1"/>
        </p:nvCxnSpPr>
        <p:spPr bwMode="gray">
          <a:xfrm>
            <a:off x="511175" y="1162160"/>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5062553"/>
      </p:ext>
    </p:extLst>
  </p:cSld>
  <p:clrMapOvr>
    <a:masterClrMapping/>
  </p:clrMapOvr>
  <p:extLst>
    <p:ext uri="{DCECCB84-F9BA-43D5-87BE-67443E8EF086}">
      <p15:sldGuideLst xmlns:p15="http://schemas.microsoft.com/office/powerpoint/2012/main">
        <p15:guide id="1" orient="horz" pos="1360">
          <p15:clr>
            <a:srgbClr val="FBAE40"/>
          </p15:clr>
        </p15:guide>
        <p15:guide id="2" pos="1802">
          <p15:clr>
            <a:srgbClr val="FBAE40"/>
          </p15:clr>
        </p15:guide>
        <p15:guide id="3" pos="166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31" name="Program name"/>
          <p:cNvSpPr>
            <a:spLocks noGrp="1"/>
          </p:cNvSpPr>
          <p:nvPr>
            <p:ph type="body" sz="quarter" idx="38" hasCustomPrompt="1"/>
          </p:nvPr>
        </p:nvSpPr>
        <p:spPr bwMode="gray">
          <a:xfrm>
            <a:off x="6800235" y="526974"/>
            <a:ext cx="2743200" cy="369332"/>
          </a:xfrm>
        </p:spPr>
        <p:txBody>
          <a:bodyPr anchor="ctr" anchorCtr="0">
            <a:noAutofit/>
          </a:bodyPr>
          <a:lstStyle>
            <a:lvl1pPr marL="0" indent="0" algn="r">
              <a:spcBef>
                <a:spcPts val="0"/>
              </a:spcBef>
              <a:buNone/>
              <a:defRPr sz="1200" spc="0" baseline="0">
                <a:solidFill>
                  <a:schemeClr val="accent3"/>
                </a:solidFill>
                <a:latin typeface="+mj-lt"/>
              </a:defRPr>
            </a:lvl1pPr>
            <a:lvl2pPr marL="112713" indent="0" algn="r">
              <a:buNone/>
              <a:defRPr sz="1200">
                <a:solidFill>
                  <a:schemeClr val="accent5"/>
                </a:solidFill>
                <a:latin typeface="+mj-lt"/>
              </a:defRPr>
            </a:lvl2pPr>
            <a:lvl3pPr marL="230187" indent="0" algn="r">
              <a:buNone/>
              <a:defRPr sz="1200">
                <a:solidFill>
                  <a:schemeClr val="accent5"/>
                </a:solidFill>
                <a:latin typeface="+mj-lt"/>
              </a:defRPr>
            </a:lvl3pPr>
            <a:lvl4pPr marL="342900" indent="0" algn="r">
              <a:buNone/>
              <a:defRPr sz="1200">
                <a:solidFill>
                  <a:schemeClr val="accent5"/>
                </a:solidFill>
                <a:latin typeface="+mj-lt"/>
              </a:defRPr>
            </a:lvl4pPr>
            <a:lvl5pPr marL="458787" indent="0" algn="r">
              <a:buNone/>
              <a:defRPr sz="1200">
                <a:solidFill>
                  <a:schemeClr val="accent5"/>
                </a:solidFill>
                <a:latin typeface="+mj-lt"/>
              </a:defRPr>
            </a:lvl5pPr>
          </a:lstStyle>
          <a:p>
            <a:pPr lvl="0"/>
            <a:r>
              <a:rPr lang="en-US" dirty="0"/>
              <a:t>Insert Program Name Here</a:t>
            </a:r>
          </a:p>
        </p:txBody>
      </p:sp>
      <p:sp>
        <p:nvSpPr>
          <p:cNvPr id="30" name="Top kicker"/>
          <p:cNvSpPr>
            <a:spLocks noGrp="1"/>
          </p:cNvSpPr>
          <p:nvPr>
            <p:ph type="body" sz="quarter" idx="29" hasCustomPrompt="1"/>
          </p:nvPr>
        </p:nvSpPr>
        <p:spPr bwMode="gray">
          <a:xfrm>
            <a:off x="2863347" y="131005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2863347" y="1524000"/>
            <a:ext cx="6680088" cy="307777"/>
          </a:xfrm>
        </p:spPr>
        <p:txBody>
          <a:bodyPr/>
          <a:lstStyle>
            <a:lvl1pPr>
              <a:defRPr/>
            </a:lvl1pPr>
          </a:lstStyle>
          <a:p>
            <a:r>
              <a:rPr lang="en-US" dirty="0"/>
              <a:t>Page Title – Rockwell 20pt Regular, Title Case</a:t>
            </a:r>
          </a:p>
        </p:txBody>
      </p:sp>
      <p:sp>
        <p:nvSpPr>
          <p:cNvPr id="29" name="Subtitle"/>
          <p:cNvSpPr>
            <a:spLocks noGrp="1"/>
          </p:cNvSpPr>
          <p:nvPr>
            <p:ph type="body" sz="quarter" idx="28" hasCustomPrompt="1"/>
          </p:nvPr>
        </p:nvSpPr>
        <p:spPr bwMode="gray">
          <a:xfrm>
            <a:off x="2863347" y="1934578"/>
            <a:ext cx="668008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Box title"/>
          <p:cNvSpPr>
            <a:spLocks noGrp="1"/>
          </p:cNvSpPr>
          <p:nvPr>
            <p:ph type="body" sz="quarter" idx="32" hasCustomPrompt="1"/>
          </p:nvPr>
        </p:nvSpPr>
        <p:spPr bwMode="gray">
          <a:xfrm>
            <a:off x="511175" y="1311121"/>
            <a:ext cx="2212848" cy="5954863"/>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 10pt</a:t>
            </a:r>
          </a:p>
        </p:txBody>
      </p:sp>
      <p:sp>
        <p:nvSpPr>
          <p:cNvPr id="6" name="Box text"/>
          <p:cNvSpPr>
            <a:spLocks noGrp="1"/>
          </p:cNvSpPr>
          <p:nvPr>
            <p:ph type="body" sz="quarter" idx="33" hasCustomPrompt="1"/>
          </p:nvPr>
        </p:nvSpPr>
        <p:spPr bwMode="gray">
          <a:xfrm>
            <a:off x="511175" y="1578770"/>
            <a:ext cx="2212848" cy="568721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1" name="Footnote"/>
          <p:cNvSpPr>
            <a:spLocks noGrp="1"/>
          </p:cNvSpPr>
          <p:nvPr>
            <p:ph type="body" sz="quarter" idx="37" hasCustomPrompt="1"/>
          </p:nvPr>
        </p:nvSpPr>
        <p:spPr bwMode="gray">
          <a:xfrm>
            <a:off x="2860675" y="7037384"/>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8" name="Source - decorative">
            <a:extLst>
              <a:ext uri="{C183D7F6-B498-43B3-948B-1728B52AA6E4}">
                <adec:decorative xmlns:adec="http://schemas.microsoft.com/office/drawing/2017/decorative" val="1"/>
              </a:ext>
            </a:extLst>
          </p:cNvPr>
          <p:cNvSpPr>
            <a:spLocks noGrp="1"/>
          </p:cNvSpPr>
          <p:nvPr>
            <p:ph type="body" sz="quarter" idx="36" hasCustomPrompt="1"/>
          </p:nvPr>
        </p:nvSpPr>
        <p:spPr bwMode="gray">
          <a:xfrm>
            <a:off x="8008620" y="703738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1" name="Header line - decorative">
            <a:extLst>
              <a:ext uri="{C183D7F6-B498-43B3-948B-1728B52AA6E4}">
                <adec:decorative xmlns:adec="http://schemas.microsoft.com/office/drawing/2017/decorative" val="1"/>
              </a:ext>
            </a:extLst>
          </p:cNvPr>
          <p:cNvCxnSpPr/>
          <p:nvPr userDrawn="1"/>
        </p:nvCxnSpPr>
        <p:spPr bwMode="gray">
          <a:xfrm>
            <a:off x="511175" y="1162160"/>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6465254"/>
      </p:ext>
    </p:extLst>
  </p:cSld>
  <p:clrMapOvr>
    <a:masterClrMapping/>
  </p:clrMapOvr>
  <p:extLst>
    <p:ext uri="{DCECCB84-F9BA-43D5-87BE-67443E8EF086}">
      <p15:sldGuideLst xmlns:p15="http://schemas.microsoft.com/office/powerpoint/2012/main">
        <p15:guide id="1" pos="18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3" name="Title - decorative">
            <a:extLst>
              <a:ext uri="{C183D7F6-B498-43B3-948B-1728B52AA6E4}">
                <adec:decorative xmlns:adec="http://schemas.microsoft.com/office/drawing/2017/decorative" val="1"/>
              </a:ext>
            </a:extLst>
          </p:cNvPr>
          <p:cNvSpPr txBox="1"/>
          <p:nvPr userDrawn="1"/>
        </p:nvSpPr>
        <p:spPr bwMode="gray">
          <a:xfrm>
            <a:off x="850491" y="1290990"/>
            <a:ext cx="8357419" cy="3185487"/>
          </a:xfrm>
          <a:prstGeom prst="rect">
            <a:avLst/>
          </a:prstGeom>
          <a:noFill/>
        </p:spPr>
        <p:txBody>
          <a:bodyPr wrap="square" lIns="0" tIns="0" rIns="0" bIns="0" rtlCol="0">
            <a:spAutoFit/>
          </a:bodyPr>
          <a:lstStyle/>
          <a:p>
            <a:pPr>
              <a:lnSpc>
                <a:spcPct val="90000"/>
              </a:lnSpc>
              <a:spcBef>
                <a:spcPts val="500"/>
              </a:spcBef>
            </a:pPr>
            <a:r>
              <a:rPr lang="en-US" sz="11500" b="1" dirty="0">
                <a:solidFill>
                  <a:schemeClr val="bg1"/>
                </a:solidFill>
              </a:rPr>
              <a:t>Footers</a:t>
            </a:r>
            <a:br>
              <a:rPr lang="en-US" sz="11500" b="1" dirty="0">
                <a:solidFill>
                  <a:schemeClr val="bg1"/>
                </a:solidFill>
              </a:rPr>
            </a:br>
            <a:r>
              <a:rPr lang="en-US" sz="11500" b="1" dirty="0">
                <a:solidFill>
                  <a:schemeClr val="bg1"/>
                </a:solidFill>
              </a:rPr>
              <a:t>w/Logo</a:t>
            </a:r>
          </a:p>
        </p:txBody>
      </p:sp>
      <p:cxnSp>
        <p:nvCxnSpPr>
          <p:cNvPr id="5" name="Arrow - decorative">
            <a:extLst>
              <a:ext uri="{C183D7F6-B498-43B3-948B-1728B52AA6E4}">
                <adec:decorative xmlns:adec="http://schemas.microsoft.com/office/drawing/2017/decorative" val="1"/>
              </a:ext>
            </a:extLst>
          </p:cNvPr>
          <p:cNvCxnSpPr/>
          <p:nvPr userDrawn="1"/>
        </p:nvCxnSpPr>
        <p:spPr bwMode="gray">
          <a:xfrm>
            <a:off x="943896" y="60173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66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8" name="Top kicker"/>
          <p:cNvSpPr>
            <a:spLocks noGrp="1"/>
          </p:cNvSpPr>
          <p:nvPr>
            <p:ph type="body" sz="quarter" idx="29" hasCustomPrompt="1"/>
          </p:nvPr>
        </p:nvSpPr>
        <p:spPr bwMode="gray">
          <a:xfrm>
            <a:off x="513556" y="46507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6" y="1106655"/>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1563" y="6896100"/>
            <a:ext cx="2011680" cy="228600"/>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689610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11" name="White box behind logo - decorative">
            <a:extLst>
              <a:ext uri="{C183D7F6-B498-43B3-948B-1728B52AA6E4}">
                <adec:decorative xmlns:adec="http://schemas.microsoft.com/office/drawing/2017/decorative" val="1"/>
              </a:ext>
            </a:extLst>
          </p:cNvPr>
          <p:cNvSpPr/>
          <p:nvPr userDrawn="1"/>
        </p:nvSpPr>
        <p:spPr bwMode="gray">
          <a:xfrm>
            <a:off x="0" y="7264169"/>
            <a:ext cx="3890963" cy="50820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7270675"/>
            <a:ext cx="713232" cy="272888"/>
          </a:xfrm>
          <a:prstGeom prst="rect">
            <a:avLst/>
          </a:prstGeom>
        </p:spPr>
      </p:pic>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Copyright - decorative">
            <a:extLst>
              <a:ext uri="{C183D7F6-B498-43B3-948B-1728B52AA6E4}">
                <adec:decorative xmlns:adec="http://schemas.microsoft.com/office/drawing/2017/decorative" val="1"/>
              </a:ext>
            </a:extLst>
          </p:cNvPr>
          <p:cNvSpPr txBox="1"/>
          <p:nvPr userDrawn="1"/>
        </p:nvSpPr>
        <p:spPr bwMode="gray">
          <a:xfrm>
            <a:off x="6869862" y="7366084"/>
            <a:ext cx="23129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 </a:t>
            </a:r>
          </a:p>
        </p:txBody>
      </p:sp>
    </p:spTree>
    <p:custDataLst>
      <p:tags r:id="rId1"/>
    </p:custDataLst>
    <p:extLst>
      <p:ext uri="{BB962C8B-B14F-4D97-AF65-F5344CB8AC3E}">
        <p14:creationId xmlns:p14="http://schemas.microsoft.com/office/powerpoint/2010/main" val="391758398"/>
      </p:ext>
    </p:extLst>
  </p:cSld>
  <p:clrMapOvr>
    <a:masterClrMapping/>
  </p:clrMapOvr>
  <p:extLst>
    <p:ext uri="{DCECCB84-F9BA-43D5-87BE-67443E8EF086}">
      <p15:sldGuideLst xmlns:p15="http://schemas.microsoft.com/office/powerpoint/2012/main">
        <p15:guide id="1" orient="horz" pos="44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3" name="Rectangle 12"/>
          <p:cNvSpPr/>
          <p:nvPr userDrawn="1"/>
        </p:nvSpPr>
        <p:spPr bwMode="gray">
          <a:xfrm>
            <a:off x="0" y="7264170"/>
            <a:ext cx="3890963" cy="50823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7" name="TextBox 16"/>
          <p:cNvSpPr txBox="1"/>
          <p:nvPr userDrawn="1"/>
        </p:nvSpPr>
        <p:spPr bwMode="gray">
          <a:xfrm>
            <a:off x="6870814" y="7366084"/>
            <a:ext cx="23129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7270675"/>
            <a:ext cx="713232" cy="272888"/>
          </a:xfrm>
          <a:prstGeom prst="rect">
            <a:avLst/>
          </a:prstGeom>
        </p:spPr>
      </p:pic>
      <p:cxnSp>
        <p:nvCxnSpPr>
          <p:cNvPr id="16" name="Straight Connector 15"/>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bwMode="gray">
          <a:xfrm>
            <a:off x="2727826" y="1337743"/>
            <a:ext cx="0" cy="5786957"/>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28" hasCustomPrompt="1"/>
          </p:nvPr>
        </p:nvSpPr>
        <p:spPr bwMode="gray">
          <a:xfrm>
            <a:off x="2858585" y="1309120"/>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Text Placeholder 7"/>
          <p:cNvSpPr>
            <a:spLocks noGrp="1"/>
          </p:cNvSpPr>
          <p:nvPr>
            <p:ph type="body" sz="quarter" idx="30" hasCustomPrompt="1"/>
          </p:nvPr>
        </p:nvSpPr>
        <p:spPr bwMode="gray">
          <a:xfrm>
            <a:off x="513556" y="465137"/>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ext Placeholder 2"/>
          <p:cNvSpPr>
            <a:spLocks noGrp="1"/>
          </p:cNvSpPr>
          <p:nvPr>
            <p:ph type="body" sz="quarter" idx="31" hasCustomPrompt="1"/>
          </p:nvPr>
        </p:nvSpPr>
        <p:spPr bwMode="gray">
          <a:xfrm>
            <a:off x="513556" y="1311809"/>
            <a:ext cx="2130552" cy="581289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9" name="Text Placeholder 8"/>
          <p:cNvSpPr>
            <a:spLocks noGrp="1"/>
          </p:cNvSpPr>
          <p:nvPr>
            <p:ph type="body" sz="quarter" idx="33" hasCustomPrompt="1"/>
          </p:nvPr>
        </p:nvSpPr>
        <p:spPr bwMode="gray">
          <a:xfrm>
            <a:off x="8008620" y="6896100"/>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sp>
        <p:nvSpPr>
          <p:cNvPr id="14" name="Text Placeholder 13"/>
          <p:cNvSpPr>
            <a:spLocks noGrp="1"/>
          </p:cNvSpPr>
          <p:nvPr>
            <p:ph type="body" sz="quarter" idx="34" hasCustomPrompt="1"/>
          </p:nvPr>
        </p:nvSpPr>
        <p:spPr bwMode="gray">
          <a:xfrm>
            <a:off x="2863347" y="6896100"/>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569326982"/>
      </p:ext>
    </p:extLst>
  </p:cSld>
  <p:clrMapOvr>
    <a:masterClrMapping/>
  </p:clrMapOvr>
  <p:extLst>
    <p:ext uri="{DCECCB84-F9BA-43D5-87BE-67443E8EF086}">
      <p15:sldGuideLst xmlns:p15="http://schemas.microsoft.com/office/powerpoint/2012/main">
        <p15:guide id="1" orient="horz" pos="824">
          <p15:clr>
            <a:srgbClr val="FBAE40"/>
          </p15:clr>
        </p15:guide>
        <p15:guide id="2" pos="1802">
          <p15:clr>
            <a:srgbClr val="FBAE40"/>
          </p15:clr>
        </p15:guide>
        <p15:guide id="3" pos="1666">
          <p15:clr>
            <a:srgbClr val="FBAE40"/>
          </p15:clr>
        </p15:guide>
        <p15:guide id="4" orient="horz" pos="44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2" name="Rectangle 11"/>
          <p:cNvSpPr/>
          <p:nvPr userDrawn="1"/>
        </p:nvSpPr>
        <p:spPr bwMode="gray">
          <a:xfrm>
            <a:off x="0" y="7264169"/>
            <a:ext cx="3890963" cy="508223"/>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TextBox 13"/>
          <p:cNvSpPr txBox="1"/>
          <p:nvPr userDrawn="1"/>
        </p:nvSpPr>
        <p:spPr bwMode="gray">
          <a:xfrm>
            <a:off x="6869861" y="7366084"/>
            <a:ext cx="23129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7270675"/>
            <a:ext cx="713232" cy="272888"/>
          </a:xfrm>
          <a:prstGeom prst="rect">
            <a:avLst/>
          </a:prstGeom>
        </p:spPr>
      </p:pic>
      <p:sp>
        <p:nvSpPr>
          <p:cNvPr id="3" name="Text Placeholder 2"/>
          <p:cNvSpPr>
            <a:spLocks noGrp="1"/>
          </p:cNvSpPr>
          <p:nvPr>
            <p:ph type="body" sz="quarter" idx="32" hasCustomPrompt="1"/>
          </p:nvPr>
        </p:nvSpPr>
        <p:spPr bwMode="gray">
          <a:xfrm>
            <a:off x="511175" y="460375"/>
            <a:ext cx="2212848" cy="6664093"/>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 10pt</a:t>
            </a:r>
          </a:p>
        </p:txBody>
      </p:sp>
      <p:cxnSp>
        <p:nvCxnSpPr>
          <p:cNvPr id="10" name="Straight Connector 9"/>
          <p:cNvCxnSpPr/>
          <p:nvPr userDrawn="1"/>
        </p:nvCxnSpPr>
        <p:spPr bwMode="gray">
          <a:xfrm>
            <a:off x="2858585" y="1032953"/>
            <a:ext cx="668864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28" hasCustomPrompt="1"/>
          </p:nvPr>
        </p:nvSpPr>
        <p:spPr bwMode="gray">
          <a:xfrm>
            <a:off x="2858584" y="1106655"/>
            <a:ext cx="668864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6" name="Text Placeholder 7"/>
          <p:cNvSpPr>
            <a:spLocks noGrp="1"/>
          </p:cNvSpPr>
          <p:nvPr>
            <p:ph type="body" sz="quarter" idx="30" hasCustomPrompt="1"/>
          </p:nvPr>
        </p:nvSpPr>
        <p:spPr bwMode="gray">
          <a:xfrm>
            <a:off x="2858585" y="465137"/>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6" name="Text Placeholder 5"/>
          <p:cNvSpPr>
            <a:spLocks noGrp="1"/>
          </p:cNvSpPr>
          <p:nvPr>
            <p:ph type="body" sz="quarter" idx="33" hasCustomPrompt="1"/>
          </p:nvPr>
        </p:nvSpPr>
        <p:spPr bwMode="gray">
          <a:xfrm>
            <a:off x="511175" y="746587"/>
            <a:ext cx="2212848" cy="6378113"/>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8" name="Text Placeholder 7"/>
          <p:cNvSpPr>
            <a:spLocks noGrp="1"/>
          </p:cNvSpPr>
          <p:nvPr>
            <p:ph type="body" sz="quarter" idx="36" hasCustomPrompt="1"/>
          </p:nvPr>
        </p:nvSpPr>
        <p:spPr bwMode="gray">
          <a:xfrm>
            <a:off x="8008620" y="6895869"/>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1" name="Text Placeholder 20"/>
          <p:cNvSpPr>
            <a:spLocks noGrp="1"/>
          </p:cNvSpPr>
          <p:nvPr>
            <p:ph type="body" sz="quarter" idx="37" hasCustomPrompt="1"/>
          </p:nvPr>
        </p:nvSpPr>
        <p:spPr bwMode="gray">
          <a:xfrm>
            <a:off x="2860966" y="6895869"/>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2858585" y="696077"/>
            <a:ext cx="6688640" cy="307777"/>
          </a:xfrm>
        </p:spPr>
        <p:txBody>
          <a:bodyPr/>
          <a:lstStyle>
            <a:lvl1pPr>
              <a:defRPr baseline="0"/>
            </a:lvl1pPr>
          </a:lstStyle>
          <a:p>
            <a:r>
              <a:rPr lang="en-US" dirty="0"/>
              <a:t>Page Title – Rockwell 20pt Regular, Title Case</a:t>
            </a:r>
          </a:p>
        </p:txBody>
      </p:sp>
    </p:spTree>
    <p:custDataLst>
      <p:tags r:id="rId1"/>
    </p:custDataLst>
    <p:extLst>
      <p:ext uri="{BB962C8B-B14F-4D97-AF65-F5344CB8AC3E}">
        <p14:creationId xmlns:p14="http://schemas.microsoft.com/office/powerpoint/2010/main" val="590349779"/>
      </p:ext>
    </p:extLst>
  </p:cSld>
  <p:clrMapOvr>
    <a:masterClrMapping/>
  </p:clrMapOvr>
  <p:extLst>
    <p:ext uri="{DCECCB84-F9BA-43D5-87BE-67443E8EF086}">
      <p15:sldGuideLst xmlns:p15="http://schemas.microsoft.com/office/powerpoint/2012/main">
        <p15:guide id="1" pos="1800">
          <p15:clr>
            <a:srgbClr val="FBAE40"/>
          </p15:clr>
        </p15:guide>
        <p15:guide id="2" orient="horz" pos="44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Background pattern - decorative">
            <a:extLst>
              <a:ext uri="{FF2B5EF4-FFF2-40B4-BE49-F238E27FC236}">
                <a16:creationId xmlns:a16="http://schemas.microsoft.com/office/drawing/2014/main" id="{7828A1E6-99F0-48F5-AC26-6130E1E44E05}"/>
              </a:ext>
              <a:ext uri="{C183D7F6-B498-43B3-948B-1728B52AA6E4}">
                <adec:decorative xmlns:adec="http://schemas.microsoft.com/office/drawing/2017/decorative" val="1"/>
              </a:ext>
            </a:extLst>
          </p:cNvPr>
          <p:cNvPicPr>
            <a:picLocks noChangeAspect="1"/>
          </p:cNvPicPr>
          <p:nvPr userDrawn="1"/>
        </p:nvPicPr>
        <p:blipFill rotWithShape="1">
          <a:blip r:embed="rId3"/>
          <a:srcRect r="325"/>
          <a:stretch/>
        </p:blipFill>
        <p:spPr>
          <a:xfrm>
            <a:off x="32658" y="0"/>
            <a:ext cx="10025742" cy="7772400"/>
          </a:xfrm>
          <a:prstGeom prst="rect">
            <a:avLst/>
          </a:prstGeom>
        </p:spPr>
      </p:pic>
      <p:sp>
        <p:nvSpPr>
          <p:cNvPr id="20" name="Dark blue rectangle - decorative">
            <a:extLst>
              <a:ext uri="{FF2B5EF4-FFF2-40B4-BE49-F238E27FC236}">
                <a16:creationId xmlns:a16="http://schemas.microsoft.com/office/drawing/2014/main" id="{006462A6-972A-44E9-91DB-0AA0269AAF6C}"/>
              </a:ext>
              <a:ext uri="{C183D7F6-B498-43B3-948B-1728B52AA6E4}">
                <adec:decorative xmlns:adec="http://schemas.microsoft.com/office/drawing/2017/decorative" val="1"/>
              </a:ext>
            </a:extLst>
          </p:cNvPr>
          <p:cNvSpPr/>
          <p:nvPr userDrawn="1"/>
        </p:nvSpPr>
        <p:spPr bwMode="gray">
          <a:xfrm>
            <a:off x="0" y="2058133"/>
            <a:ext cx="7425880" cy="3227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right blue rectangle - decorative">
            <a:extLst>
              <a:ext uri="{FF2B5EF4-FFF2-40B4-BE49-F238E27FC236}">
                <a16:creationId xmlns:a16="http://schemas.microsoft.com/office/drawing/2014/main" id="{EB2FB69A-262D-40AE-AAFD-042D74EFC733}"/>
              </a:ext>
              <a:ext uri="{C183D7F6-B498-43B3-948B-1728B52AA6E4}">
                <adec:decorative xmlns:adec="http://schemas.microsoft.com/office/drawing/2017/decorative" val="1"/>
              </a:ext>
            </a:extLst>
          </p:cNvPr>
          <p:cNvSpPr/>
          <p:nvPr userDrawn="1"/>
        </p:nvSpPr>
        <p:spPr bwMode="gray">
          <a:xfrm>
            <a:off x="0" y="5258280"/>
            <a:ext cx="742588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61633" y="638851"/>
            <a:ext cx="1685547" cy="734569"/>
          </a:xfrm>
          <a:prstGeom prst="rect">
            <a:avLst/>
          </a:prstGeom>
          <a:noFill/>
          <a:ln>
            <a:noFill/>
          </a:ln>
        </p:spPr>
      </p:pic>
      <p:sp>
        <p:nvSpPr>
          <p:cNvPr id="17" name="Page title"/>
          <p:cNvSpPr>
            <a:spLocks noGrp="1"/>
          </p:cNvSpPr>
          <p:nvPr>
            <p:ph type="title" hasCustomPrompt="1"/>
          </p:nvPr>
        </p:nvSpPr>
        <p:spPr bwMode="gray">
          <a:xfrm>
            <a:off x="760352" y="2874653"/>
            <a:ext cx="59436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8" name="Page subtitle"/>
          <p:cNvSpPr>
            <a:spLocks noGrp="1"/>
          </p:cNvSpPr>
          <p:nvPr>
            <p:ph type="body" sz="quarter" idx="16" hasCustomPrompt="1"/>
          </p:nvPr>
        </p:nvSpPr>
        <p:spPr bwMode="gray">
          <a:xfrm>
            <a:off x="760352" y="3968585"/>
            <a:ext cx="5943600" cy="646331"/>
          </a:xfrm>
          <a:custGeom>
            <a:avLst/>
            <a:gdLst>
              <a:gd name="connsiteX0" fmla="*/ 0 w 5943600"/>
              <a:gd name="connsiteY0" fmla="*/ 0 h 215444"/>
              <a:gd name="connsiteX1" fmla="*/ 5943600 w 5943600"/>
              <a:gd name="connsiteY1" fmla="*/ 0 h 215444"/>
              <a:gd name="connsiteX2" fmla="*/ 5943600 w 5943600"/>
              <a:gd name="connsiteY2" fmla="*/ 215444 h 215444"/>
              <a:gd name="connsiteX3" fmla="*/ 0 w 5943600"/>
              <a:gd name="connsiteY3" fmla="*/ 215444 h 215444"/>
              <a:gd name="connsiteX4" fmla="*/ 0 w 5943600"/>
              <a:gd name="connsiteY4" fmla="*/ 0 h 215444"/>
              <a:gd name="connsiteX0" fmla="*/ 5943600 w 6035040"/>
              <a:gd name="connsiteY0" fmla="*/ 215444 h 306884"/>
              <a:gd name="connsiteX1" fmla="*/ 0 w 6035040"/>
              <a:gd name="connsiteY1" fmla="*/ 215444 h 306884"/>
              <a:gd name="connsiteX2" fmla="*/ 0 w 6035040"/>
              <a:gd name="connsiteY2" fmla="*/ 0 h 306884"/>
              <a:gd name="connsiteX3" fmla="*/ 5943600 w 6035040"/>
              <a:gd name="connsiteY3" fmla="*/ 0 h 306884"/>
              <a:gd name="connsiteX4" fmla="*/ 6035040 w 6035040"/>
              <a:gd name="connsiteY4" fmla="*/ 306884 h 306884"/>
              <a:gd name="connsiteX0" fmla="*/ 5943600 w 5943600"/>
              <a:gd name="connsiteY0" fmla="*/ 215444 h 215444"/>
              <a:gd name="connsiteX1" fmla="*/ 0 w 5943600"/>
              <a:gd name="connsiteY1" fmla="*/ 215444 h 215444"/>
              <a:gd name="connsiteX2" fmla="*/ 0 w 5943600"/>
              <a:gd name="connsiteY2" fmla="*/ 0 h 215444"/>
              <a:gd name="connsiteX3" fmla="*/ 5943600 w 5943600"/>
              <a:gd name="connsiteY3" fmla="*/ 0 h 215444"/>
              <a:gd name="connsiteX0" fmla="*/ 0 w 5943600"/>
              <a:gd name="connsiteY0" fmla="*/ 215444 h 215444"/>
              <a:gd name="connsiteX1" fmla="*/ 0 w 5943600"/>
              <a:gd name="connsiteY1" fmla="*/ 0 h 215444"/>
              <a:gd name="connsiteX2" fmla="*/ 5943600 w 5943600"/>
              <a:gd name="connsiteY2" fmla="*/ 0 h 215444"/>
              <a:gd name="connsiteX0" fmla="*/ 0 w 5943600"/>
              <a:gd name="connsiteY0" fmla="*/ 0 h 0"/>
              <a:gd name="connsiteX1" fmla="*/ 5943600 w 5943600"/>
              <a:gd name="connsiteY1" fmla="*/ 0 h 0"/>
            </a:gdLst>
            <a:ahLst/>
            <a:cxnLst>
              <a:cxn ang="0">
                <a:pos x="connsiteX0" y="connsiteY0"/>
              </a:cxn>
              <a:cxn ang="0">
                <a:pos x="connsiteX1" y="connsiteY1"/>
              </a:cxn>
            </a:cxnLst>
            <a:rect l="l" t="t" r="r" b="b"/>
            <a:pathLst>
              <a:path w="5943600">
                <a:moveTo>
                  <a:pt x="0" y="0"/>
                </a:moveTo>
                <a:lnTo>
                  <a:pt x="5943600" y="0"/>
                </a:lnTo>
              </a:path>
            </a:pathLst>
          </a:custGeom>
          <a:ln w="12700">
            <a:solidFill>
              <a:schemeClr val="tx2"/>
            </a:solidFill>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9" name="Program name"/>
          <p:cNvSpPr>
            <a:spLocks noGrp="1"/>
          </p:cNvSpPr>
          <p:nvPr>
            <p:ph type="body" sz="quarter" idx="17" hasCustomPrompt="1"/>
          </p:nvPr>
        </p:nvSpPr>
        <p:spPr bwMode="gray">
          <a:xfrm>
            <a:off x="760352" y="5394547"/>
            <a:ext cx="3840480" cy="184666"/>
          </a:xfrm>
        </p:spPr>
        <p:txBody>
          <a:bodyPr wrap="square" anchor="ctr" anchorCtr="0">
            <a:spAutoFit/>
          </a:bodyPr>
          <a:lstStyle>
            <a:lvl1pPr marL="0" indent="0" algn="l">
              <a:spcBef>
                <a:spcPts val="0"/>
              </a:spcBef>
              <a:buNone/>
              <a:defRPr sz="12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813484787"/>
      </p:ext>
    </p:extLst>
  </p:cSld>
  <p:clrMapOvr>
    <a:masterClrMapping/>
  </p:clrMapOvr>
  <p:extLst>
    <p:ext uri="{DCECCB84-F9BA-43D5-87BE-67443E8EF086}">
      <p15:sldGuideLst xmlns:p15="http://schemas.microsoft.com/office/powerpoint/2012/main">
        <p15:guide id="1" pos="480" userDrawn="1">
          <p15:clr>
            <a:srgbClr val="FBAE40"/>
          </p15:clr>
        </p15:guide>
        <p15:guide id="2" orient="horz" pos="2355" userDrawn="1">
          <p15:clr>
            <a:srgbClr val="FBAE40"/>
          </p15:clr>
        </p15:guide>
        <p15:guide id="3" orient="horz" pos="24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Background pattern - decorative">
            <a:extLst>
              <a:ext uri="{FF2B5EF4-FFF2-40B4-BE49-F238E27FC236}">
                <a16:creationId xmlns:a16="http://schemas.microsoft.com/office/drawing/2014/main" id="{EE327DC8-B6DF-4A60-91F2-F5BA9258F41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58995" y="1063197"/>
            <a:ext cx="6092964" cy="4876810"/>
          </a:xfrm>
          <a:prstGeom prst="rect">
            <a:avLst/>
          </a:prstGeom>
        </p:spPr>
      </p:pic>
      <p:sp>
        <p:nvSpPr>
          <p:cNvPr id="20" name="Dark blue rectangle - decorative">
            <a:extLst>
              <a:ext uri="{FF2B5EF4-FFF2-40B4-BE49-F238E27FC236}">
                <a16:creationId xmlns:a16="http://schemas.microsoft.com/office/drawing/2014/main" id="{006462A6-972A-44E9-91DB-0AA0269AAF6C}"/>
              </a:ext>
              <a:ext uri="{C183D7F6-B498-43B3-948B-1728B52AA6E4}">
                <adec:decorative xmlns:adec="http://schemas.microsoft.com/office/drawing/2017/decorative" val="1"/>
              </a:ext>
            </a:extLst>
          </p:cNvPr>
          <p:cNvSpPr/>
          <p:nvPr userDrawn="1"/>
        </p:nvSpPr>
        <p:spPr bwMode="gray">
          <a:xfrm>
            <a:off x="1588" y="1673703"/>
            <a:ext cx="7425880" cy="3227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right blue rectangle - decorative">
            <a:extLst>
              <a:ext uri="{FF2B5EF4-FFF2-40B4-BE49-F238E27FC236}">
                <a16:creationId xmlns:a16="http://schemas.microsoft.com/office/drawing/2014/main" id="{EB2FB69A-262D-40AE-AAFD-042D74EFC733}"/>
              </a:ext>
              <a:ext uri="{C183D7F6-B498-43B3-948B-1728B52AA6E4}">
                <adec:decorative xmlns:adec="http://schemas.microsoft.com/office/drawing/2017/decorative" val="1"/>
              </a:ext>
            </a:extLst>
          </p:cNvPr>
          <p:cNvSpPr/>
          <p:nvPr userDrawn="1"/>
        </p:nvSpPr>
        <p:spPr bwMode="gray">
          <a:xfrm>
            <a:off x="0" y="4873850"/>
            <a:ext cx="742588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57816" y="413656"/>
            <a:ext cx="1685547" cy="734569"/>
          </a:xfrm>
          <a:prstGeom prst="rect">
            <a:avLst/>
          </a:prstGeom>
          <a:noFill/>
          <a:ln>
            <a:noFill/>
          </a:ln>
        </p:spPr>
      </p:pic>
      <p:sp>
        <p:nvSpPr>
          <p:cNvPr id="17" name="Page title"/>
          <p:cNvSpPr>
            <a:spLocks noGrp="1"/>
          </p:cNvSpPr>
          <p:nvPr>
            <p:ph type="title" hasCustomPrompt="1"/>
          </p:nvPr>
        </p:nvSpPr>
        <p:spPr bwMode="gray">
          <a:xfrm>
            <a:off x="763528" y="2490223"/>
            <a:ext cx="59436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8" name="Page subtitle"/>
          <p:cNvSpPr>
            <a:spLocks noGrp="1"/>
          </p:cNvSpPr>
          <p:nvPr>
            <p:ph type="body" sz="quarter" idx="16" hasCustomPrompt="1"/>
          </p:nvPr>
        </p:nvSpPr>
        <p:spPr bwMode="gray">
          <a:xfrm>
            <a:off x="760352" y="3584155"/>
            <a:ext cx="5943600" cy="646331"/>
          </a:xfrm>
          <a:custGeom>
            <a:avLst/>
            <a:gdLst>
              <a:gd name="connsiteX0" fmla="*/ 0 w 5943600"/>
              <a:gd name="connsiteY0" fmla="*/ 0 h 215444"/>
              <a:gd name="connsiteX1" fmla="*/ 5943600 w 5943600"/>
              <a:gd name="connsiteY1" fmla="*/ 0 h 215444"/>
              <a:gd name="connsiteX2" fmla="*/ 5943600 w 5943600"/>
              <a:gd name="connsiteY2" fmla="*/ 215444 h 215444"/>
              <a:gd name="connsiteX3" fmla="*/ 0 w 5943600"/>
              <a:gd name="connsiteY3" fmla="*/ 215444 h 215444"/>
              <a:gd name="connsiteX4" fmla="*/ 0 w 5943600"/>
              <a:gd name="connsiteY4" fmla="*/ 0 h 215444"/>
              <a:gd name="connsiteX0" fmla="*/ 5943600 w 6035040"/>
              <a:gd name="connsiteY0" fmla="*/ 215444 h 306884"/>
              <a:gd name="connsiteX1" fmla="*/ 0 w 6035040"/>
              <a:gd name="connsiteY1" fmla="*/ 215444 h 306884"/>
              <a:gd name="connsiteX2" fmla="*/ 0 w 6035040"/>
              <a:gd name="connsiteY2" fmla="*/ 0 h 306884"/>
              <a:gd name="connsiteX3" fmla="*/ 5943600 w 6035040"/>
              <a:gd name="connsiteY3" fmla="*/ 0 h 306884"/>
              <a:gd name="connsiteX4" fmla="*/ 6035040 w 6035040"/>
              <a:gd name="connsiteY4" fmla="*/ 306884 h 306884"/>
              <a:gd name="connsiteX0" fmla="*/ 5943600 w 5943600"/>
              <a:gd name="connsiteY0" fmla="*/ 215444 h 215444"/>
              <a:gd name="connsiteX1" fmla="*/ 0 w 5943600"/>
              <a:gd name="connsiteY1" fmla="*/ 215444 h 215444"/>
              <a:gd name="connsiteX2" fmla="*/ 0 w 5943600"/>
              <a:gd name="connsiteY2" fmla="*/ 0 h 215444"/>
              <a:gd name="connsiteX3" fmla="*/ 5943600 w 5943600"/>
              <a:gd name="connsiteY3" fmla="*/ 0 h 215444"/>
              <a:gd name="connsiteX0" fmla="*/ 0 w 5943600"/>
              <a:gd name="connsiteY0" fmla="*/ 215444 h 215444"/>
              <a:gd name="connsiteX1" fmla="*/ 0 w 5943600"/>
              <a:gd name="connsiteY1" fmla="*/ 0 h 215444"/>
              <a:gd name="connsiteX2" fmla="*/ 5943600 w 5943600"/>
              <a:gd name="connsiteY2" fmla="*/ 0 h 215444"/>
              <a:gd name="connsiteX0" fmla="*/ 0 w 5943600"/>
              <a:gd name="connsiteY0" fmla="*/ 0 h 0"/>
              <a:gd name="connsiteX1" fmla="*/ 5943600 w 5943600"/>
              <a:gd name="connsiteY1" fmla="*/ 0 h 0"/>
            </a:gdLst>
            <a:ahLst/>
            <a:cxnLst>
              <a:cxn ang="0">
                <a:pos x="connsiteX0" y="connsiteY0"/>
              </a:cxn>
              <a:cxn ang="0">
                <a:pos x="connsiteX1" y="connsiteY1"/>
              </a:cxn>
            </a:cxnLst>
            <a:rect l="l" t="t" r="r" b="b"/>
            <a:pathLst>
              <a:path w="5943600">
                <a:moveTo>
                  <a:pt x="0" y="0"/>
                </a:moveTo>
                <a:lnTo>
                  <a:pt x="5943600" y="0"/>
                </a:lnTo>
              </a:path>
            </a:pathLst>
          </a:custGeom>
          <a:ln w="12700">
            <a:solidFill>
              <a:schemeClr val="tx2"/>
            </a:solidFill>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9" name="Program name"/>
          <p:cNvSpPr>
            <a:spLocks noGrp="1"/>
          </p:cNvSpPr>
          <p:nvPr>
            <p:ph type="body" sz="quarter" idx="17" hasCustomPrompt="1"/>
          </p:nvPr>
        </p:nvSpPr>
        <p:spPr bwMode="gray">
          <a:xfrm>
            <a:off x="760352" y="5010117"/>
            <a:ext cx="3840480" cy="184666"/>
          </a:xfrm>
        </p:spPr>
        <p:txBody>
          <a:bodyPr wrap="square" anchor="ctr" anchorCtr="0">
            <a:spAutoFit/>
          </a:bodyPr>
          <a:lstStyle>
            <a:lvl1pPr marL="0" indent="0" algn="l">
              <a:spcBef>
                <a:spcPts val="0"/>
              </a:spcBef>
              <a:buNone/>
              <a:defRPr sz="12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5" name="Bullets 1">
            <a:extLst>
              <a:ext uri="{FF2B5EF4-FFF2-40B4-BE49-F238E27FC236}">
                <a16:creationId xmlns:a16="http://schemas.microsoft.com/office/drawing/2014/main" id="{514B23E7-9F9D-4608-9EB2-3FB6FB0DACCC}"/>
              </a:ext>
            </a:extLst>
          </p:cNvPr>
          <p:cNvSpPr>
            <a:spLocks noGrp="1"/>
          </p:cNvSpPr>
          <p:nvPr>
            <p:ph type="body" sz="quarter" idx="18" hasCustomPrompt="1"/>
          </p:nvPr>
        </p:nvSpPr>
        <p:spPr>
          <a:xfrm>
            <a:off x="760352" y="63139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Bullets 2">
            <a:extLst>
              <a:ext uri="{FF2B5EF4-FFF2-40B4-BE49-F238E27FC236}">
                <a16:creationId xmlns:a16="http://schemas.microsoft.com/office/drawing/2014/main" id="{E90F99AE-37B3-4AA4-ADE9-9B169D4C6C3B}"/>
              </a:ext>
            </a:extLst>
          </p:cNvPr>
          <p:cNvSpPr>
            <a:spLocks noGrp="1"/>
          </p:cNvSpPr>
          <p:nvPr>
            <p:ph type="body" sz="quarter" idx="19" hasCustomPrompt="1"/>
          </p:nvPr>
        </p:nvSpPr>
        <p:spPr>
          <a:xfrm>
            <a:off x="3680276" y="63139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Bullets 3">
            <a:extLst>
              <a:ext uri="{FF2B5EF4-FFF2-40B4-BE49-F238E27FC236}">
                <a16:creationId xmlns:a16="http://schemas.microsoft.com/office/drawing/2014/main" id="{EE0C3FE5-E6EB-4BB1-9063-22E2D72D91EE}"/>
              </a:ext>
            </a:extLst>
          </p:cNvPr>
          <p:cNvSpPr>
            <a:spLocks noGrp="1"/>
          </p:cNvSpPr>
          <p:nvPr>
            <p:ph type="body" sz="quarter" idx="20" hasCustomPrompt="1"/>
          </p:nvPr>
        </p:nvSpPr>
        <p:spPr>
          <a:xfrm>
            <a:off x="6600199" y="63139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568911282"/>
      </p:ext>
    </p:extLst>
  </p:cSld>
  <p:clrMapOvr>
    <a:masterClrMapping/>
  </p:clrMapOvr>
  <p:extLst>
    <p:ext uri="{DCECCB84-F9BA-43D5-87BE-67443E8EF086}">
      <p15:sldGuideLst xmlns:p15="http://schemas.microsoft.com/office/powerpoint/2012/main">
        <p15:guide id="1" pos="480" userDrawn="1">
          <p15:clr>
            <a:srgbClr val="FBAE40"/>
          </p15:clr>
        </p15:guide>
        <p15:guide id="2" orient="horz" pos="2112" userDrawn="1">
          <p15:clr>
            <a:srgbClr val="FBAE40"/>
          </p15:clr>
        </p15:guide>
        <p15:guide id="3" orient="horz" pos="22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9" name="Background pattern - decorative">
            <a:extLst>
              <a:ext uri="{FF2B5EF4-FFF2-40B4-BE49-F238E27FC236}">
                <a16:creationId xmlns:a16="http://schemas.microsoft.com/office/drawing/2014/main" id="{2CEF44DE-4F3C-4872-A8A8-D24A8012544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45720"/>
            <a:ext cx="10117567" cy="7818120"/>
          </a:xfrm>
          <a:prstGeom prst="rect">
            <a:avLst/>
          </a:prstGeom>
        </p:spPr>
      </p:pic>
      <p:sp>
        <p:nvSpPr>
          <p:cNvPr id="20" name="Dark blue rectangle - decorative">
            <a:extLst>
              <a:ext uri="{FF2B5EF4-FFF2-40B4-BE49-F238E27FC236}">
                <a16:creationId xmlns:a16="http://schemas.microsoft.com/office/drawing/2014/main" id="{006462A6-972A-44E9-91DB-0AA0269AAF6C}"/>
              </a:ext>
              <a:ext uri="{C183D7F6-B498-43B3-948B-1728B52AA6E4}">
                <adec:decorative xmlns:adec="http://schemas.microsoft.com/office/drawing/2017/decorative" val="1"/>
              </a:ext>
            </a:extLst>
          </p:cNvPr>
          <p:cNvSpPr/>
          <p:nvPr userDrawn="1"/>
        </p:nvSpPr>
        <p:spPr bwMode="gray">
          <a:xfrm>
            <a:off x="1546343" y="2921865"/>
            <a:ext cx="8571223" cy="27876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right blue rectangle - decorative">
            <a:extLst>
              <a:ext uri="{FF2B5EF4-FFF2-40B4-BE49-F238E27FC236}">
                <a16:creationId xmlns:a16="http://schemas.microsoft.com/office/drawing/2014/main" id="{EB2FB69A-262D-40AE-AAFD-042D74EFC733}"/>
              </a:ext>
              <a:ext uri="{C183D7F6-B498-43B3-948B-1728B52AA6E4}">
                <adec:decorative xmlns:adec="http://schemas.microsoft.com/office/drawing/2017/decorative" val="1"/>
              </a:ext>
            </a:extLst>
          </p:cNvPr>
          <p:cNvSpPr/>
          <p:nvPr userDrawn="1"/>
        </p:nvSpPr>
        <p:spPr bwMode="gray">
          <a:xfrm>
            <a:off x="1546342" y="5591266"/>
            <a:ext cx="8571223"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319052" y="1326740"/>
            <a:ext cx="1685547" cy="734569"/>
          </a:xfrm>
          <a:prstGeom prst="rect">
            <a:avLst/>
          </a:prstGeom>
          <a:noFill/>
          <a:ln>
            <a:noFill/>
          </a:ln>
        </p:spPr>
      </p:pic>
      <p:sp>
        <p:nvSpPr>
          <p:cNvPr id="17" name="Page title"/>
          <p:cNvSpPr>
            <a:spLocks noGrp="1"/>
          </p:cNvSpPr>
          <p:nvPr>
            <p:ph type="title" hasCustomPrompt="1"/>
          </p:nvPr>
        </p:nvSpPr>
        <p:spPr bwMode="gray">
          <a:xfrm>
            <a:off x="2096314" y="3481866"/>
            <a:ext cx="59436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8" name="Page subtitle"/>
          <p:cNvSpPr>
            <a:spLocks noGrp="1"/>
          </p:cNvSpPr>
          <p:nvPr>
            <p:ph type="body" sz="quarter" idx="16" hasCustomPrompt="1"/>
          </p:nvPr>
        </p:nvSpPr>
        <p:spPr bwMode="gray">
          <a:xfrm>
            <a:off x="2096314" y="4581939"/>
            <a:ext cx="5943600" cy="646331"/>
          </a:xfrm>
          <a:custGeom>
            <a:avLst/>
            <a:gdLst>
              <a:gd name="connsiteX0" fmla="*/ 0 w 5943600"/>
              <a:gd name="connsiteY0" fmla="*/ 0 h 215444"/>
              <a:gd name="connsiteX1" fmla="*/ 5943600 w 5943600"/>
              <a:gd name="connsiteY1" fmla="*/ 0 h 215444"/>
              <a:gd name="connsiteX2" fmla="*/ 5943600 w 5943600"/>
              <a:gd name="connsiteY2" fmla="*/ 215444 h 215444"/>
              <a:gd name="connsiteX3" fmla="*/ 0 w 5943600"/>
              <a:gd name="connsiteY3" fmla="*/ 215444 h 215444"/>
              <a:gd name="connsiteX4" fmla="*/ 0 w 5943600"/>
              <a:gd name="connsiteY4" fmla="*/ 0 h 215444"/>
              <a:gd name="connsiteX0" fmla="*/ 5943600 w 6035040"/>
              <a:gd name="connsiteY0" fmla="*/ 215444 h 306884"/>
              <a:gd name="connsiteX1" fmla="*/ 0 w 6035040"/>
              <a:gd name="connsiteY1" fmla="*/ 215444 h 306884"/>
              <a:gd name="connsiteX2" fmla="*/ 0 w 6035040"/>
              <a:gd name="connsiteY2" fmla="*/ 0 h 306884"/>
              <a:gd name="connsiteX3" fmla="*/ 5943600 w 6035040"/>
              <a:gd name="connsiteY3" fmla="*/ 0 h 306884"/>
              <a:gd name="connsiteX4" fmla="*/ 6035040 w 6035040"/>
              <a:gd name="connsiteY4" fmla="*/ 306884 h 306884"/>
              <a:gd name="connsiteX0" fmla="*/ 5943600 w 5943600"/>
              <a:gd name="connsiteY0" fmla="*/ 215444 h 215444"/>
              <a:gd name="connsiteX1" fmla="*/ 0 w 5943600"/>
              <a:gd name="connsiteY1" fmla="*/ 215444 h 215444"/>
              <a:gd name="connsiteX2" fmla="*/ 0 w 5943600"/>
              <a:gd name="connsiteY2" fmla="*/ 0 h 215444"/>
              <a:gd name="connsiteX3" fmla="*/ 5943600 w 5943600"/>
              <a:gd name="connsiteY3" fmla="*/ 0 h 215444"/>
              <a:gd name="connsiteX0" fmla="*/ 0 w 5943600"/>
              <a:gd name="connsiteY0" fmla="*/ 215444 h 215444"/>
              <a:gd name="connsiteX1" fmla="*/ 0 w 5943600"/>
              <a:gd name="connsiteY1" fmla="*/ 0 h 215444"/>
              <a:gd name="connsiteX2" fmla="*/ 5943600 w 5943600"/>
              <a:gd name="connsiteY2" fmla="*/ 0 h 215444"/>
              <a:gd name="connsiteX0" fmla="*/ 0 w 5943600"/>
              <a:gd name="connsiteY0" fmla="*/ 0 h 0"/>
              <a:gd name="connsiteX1" fmla="*/ 5943600 w 5943600"/>
              <a:gd name="connsiteY1" fmla="*/ 0 h 0"/>
            </a:gdLst>
            <a:ahLst/>
            <a:cxnLst>
              <a:cxn ang="0">
                <a:pos x="connsiteX0" y="connsiteY0"/>
              </a:cxn>
              <a:cxn ang="0">
                <a:pos x="connsiteX1" y="connsiteY1"/>
              </a:cxn>
            </a:cxnLst>
            <a:rect l="l" t="t" r="r" b="b"/>
            <a:pathLst>
              <a:path w="5943600">
                <a:moveTo>
                  <a:pt x="0" y="0"/>
                </a:moveTo>
                <a:lnTo>
                  <a:pt x="5943600" y="0"/>
                </a:lnTo>
              </a:path>
            </a:pathLst>
          </a:custGeom>
          <a:ln w="12700">
            <a:solidFill>
              <a:schemeClr val="tx2"/>
            </a:solidFill>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9" name="Program name"/>
          <p:cNvSpPr>
            <a:spLocks noGrp="1"/>
          </p:cNvSpPr>
          <p:nvPr>
            <p:ph type="body" sz="quarter" idx="17" hasCustomPrompt="1"/>
          </p:nvPr>
        </p:nvSpPr>
        <p:spPr bwMode="gray">
          <a:xfrm>
            <a:off x="2096314" y="5747542"/>
            <a:ext cx="3840480" cy="184666"/>
          </a:xfrm>
        </p:spPr>
        <p:txBody>
          <a:bodyPr wrap="square" anchor="ctr" anchorCtr="0">
            <a:spAutoFit/>
          </a:bodyPr>
          <a:lstStyle>
            <a:lvl1pPr marL="0" indent="0" algn="l">
              <a:spcBef>
                <a:spcPts val="0"/>
              </a:spcBef>
              <a:buNone/>
              <a:defRPr sz="12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2674710538"/>
      </p:ext>
    </p:extLst>
  </p:cSld>
  <p:clrMapOvr>
    <a:masterClrMapping/>
  </p:clrMapOvr>
  <p:extLst>
    <p:ext uri="{DCECCB84-F9BA-43D5-87BE-67443E8EF086}">
      <p15:sldGuideLst xmlns:p15="http://schemas.microsoft.com/office/powerpoint/2012/main">
        <p15:guide id="1" pos="1320">
          <p15:clr>
            <a:srgbClr val="FBAE40"/>
          </p15:clr>
        </p15:guide>
        <p15:guide id="2" orient="horz" pos="2880" userDrawn="1">
          <p15:clr>
            <a:srgbClr val="FBAE40"/>
          </p15:clr>
        </p15:guide>
        <p15:guide id="3" orient="horz" pos="27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4" name="Background pattern - decorative">
            <a:extLst>
              <a:ext uri="{FF2B5EF4-FFF2-40B4-BE49-F238E27FC236}">
                <a16:creationId xmlns:a16="http://schemas.microsoft.com/office/drawing/2014/main" id="{144A80AC-5B47-40CF-81BC-BBB54D1722A0}"/>
              </a:ext>
              <a:ext uri="{C183D7F6-B498-43B3-948B-1728B52AA6E4}">
                <adec:decorative xmlns:adec="http://schemas.microsoft.com/office/drawing/2017/decorative" val="1"/>
              </a:ext>
            </a:extLst>
          </p:cNvPr>
          <p:cNvPicPr>
            <a:picLocks noChangeAspect="1"/>
          </p:cNvPicPr>
          <p:nvPr userDrawn="1"/>
        </p:nvPicPr>
        <p:blipFill rotWithShape="1">
          <a:blip r:embed="rId3"/>
          <a:srcRect l="146" r="-2"/>
          <a:stretch/>
        </p:blipFill>
        <p:spPr>
          <a:xfrm>
            <a:off x="0" y="0"/>
            <a:ext cx="10043711" cy="77724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10BE76A4-E196-B34C-8223-4C90FA4AFCCD}"/>
              </a:ext>
            </a:extLst>
          </p:cNvPr>
          <p:cNvPicPr>
            <a:picLocks noChangeAspect="1"/>
          </p:cNvPicPr>
          <p:nvPr userDrawn="1"/>
        </p:nvPicPr>
        <p:blipFill>
          <a:blip r:embed="rId4"/>
          <a:stretch>
            <a:fillRect/>
          </a:stretch>
        </p:blipFill>
        <p:spPr>
          <a:xfrm>
            <a:off x="0" y="0"/>
            <a:ext cx="10058400" cy="7772400"/>
          </a:xfrm>
          <a:prstGeom prst="rect">
            <a:avLst/>
          </a:prstGeom>
        </p:spPr>
      </p:pic>
      <p:sp>
        <p:nvSpPr>
          <p:cNvPr id="20" name="Dark blue rectangle - decorative">
            <a:extLst>
              <a:ext uri="{FF2B5EF4-FFF2-40B4-BE49-F238E27FC236}">
                <a16:creationId xmlns:a16="http://schemas.microsoft.com/office/drawing/2014/main" id="{006462A6-972A-44E9-91DB-0AA0269AAF6C}"/>
              </a:ext>
              <a:ext uri="{C183D7F6-B498-43B3-948B-1728B52AA6E4}">
                <adec:decorative xmlns:adec="http://schemas.microsoft.com/office/drawing/2017/decorative" val="1"/>
              </a:ext>
            </a:extLst>
          </p:cNvPr>
          <p:cNvSpPr/>
          <p:nvPr userDrawn="1"/>
        </p:nvSpPr>
        <p:spPr bwMode="gray">
          <a:xfrm>
            <a:off x="1364282" y="-4765"/>
            <a:ext cx="4096712" cy="5502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right blue rectangle - decorative">
            <a:extLst>
              <a:ext uri="{FF2B5EF4-FFF2-40B4-BE49-F238E27FC236}">
                <a16:creationId xmlns:a16="http://schemas.microsoft.com/office/drawing/2014/main" id="{EB2FB69A-262D-40AE-AAFD-042D74EFC733}"/>
              </a:ext>
              <a:ext uri="{C183D7F6-B498-43B3-948B-1728B52AA6E4}">
                <adec:decorative xmlns:adec="http://schemas.microsoft.com/office/drawing/2017/decorative" val="1"/>
              </a:ext>
            </a:extLst>
          </p:cNvPr>
          <p:cNvSpPr/>
          <p:nvPr userDrawn="1"/>
        </p:nvSpPr>
        <p:spPr bwMode="gray">
          <a:xfrm>
            <a:off x="1364282" y="5457959"/>
            <a:ext cx="4096712"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right blue tab - decorative">
            <a:extLst>
              <a:ext uri="{FF2B5EF4-FFF2-40B4-BE49-F238E27FC236}">
                <a16:creationId xmlns:a16="http://schemas.microsoft.com/office/drawing/2014/main" id="{8814DB8D-097A-419A-B310-8062609CC121}"/>
              </a:ext>
              <a:ext uri="{C183D7F6-B498-43B3-948B-1728B52AA6E4}">
                <adec:decorative xmlns:adec="http://schemas.microsoft.com/office/drawing/2017/decorative" val="1"/>
              </a:ext>
            </a:extLst>
          </p:cNvPr>
          <p:cNvSpPr/>
          <p:nvPr userDrawn="1"/>
        </p:nvSpPr>
        <p:spPr bwMode="gray">
          <a:xfrm>
            <a:off x="-9529" y="1136633"/>
            <a:ext cx="3080657" cy="6810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EAB logo" descr="EAB logo">
            <a:extLst>
              <a:ext uri="{FF2B5EF4-FFF2-40B4-BE49-F238E27FC236}">
                <a16:creationId xmlns:a16="http://schemas.microsoft.com/office/drawing/2014/main" id="{CFAD29DB-E69F-4B4F-9A7B-4A3C5C2A5BB1}"/>
              </a:ext>
            </a:extLst>
          </p:cNvPr>
          <p:cNvPicPr>
            <a:picLocks noChangeAspect="1"/>
          </p:cNvPicPr>
          <p:nvPr userDrawn="1"/>
        </p:nvPicPr>
        <p:blipFill>
          <a:blip r:embed="rId5"/>
          <a:stretch>
            <a:fillRect/>
          </a:stretch>
        </p:blipFill>
        <p:spPr>
          <a:xfrm>
            <a:off x="1515303" y="1217946"/>
            <a:ext cx="1280160" cy="518430"/>
          </a:xfrm>
          <a:prstGeom prst="rect">
            <a:avLst/>
          </a:prstGeom>
        </p:spPr>
      </p:pic>
      <p:sp>
        <p:nvSpPr>
          <p:cNvPr id="17" name="Page title"/>
          <p:cNvSpPr>
            <a:spLocks noGrp="1"/>
          </p:cNvSpPr>
          <p:nvPr>
            <p:ph type="title" hasCustomPrompt="1"/>
          </p:nvPr>
        </p:nvSpPr>
        <p:spPr bwMode="gray">
          <a:xfrm>
            <a:off x="1525580" y="2746582"/>
            <a:ext cx="3762885"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8" name="Page subtitle"/>
          <p:cNvSpPr>
            <a:spLocks noGrp="1"/>
          </p:cNvSpPr>
          <p:nvPr>
            <p:ph type="body" sz="quarter" idx="16" hasCustomPrompt="1"/>
          </p:nvPr>
        </p:nvSpPr>
        <p:spPr bwMode="gray">
          <a:xfrm>
            <a:off x="1525580" y="4272773"/>
            <a:ext cx="3762885" cy="646331"/>
          </a:xfrm>
          <a:custGeom>
            <a:avLst/>
            <a:gdLst>
              <a:gd name="connsiteX0" fmla="*/ 0 w 5943600"/>
              <a:gd name="connsiteY0" fmla="*/ 0 h 215444"/>
              <a:gd name="connsiteX1" fmla="*/ 5943600 w 5943600"/>
              <a:gd name="connsiteY1" fmla="*/ 0 h 215444"/>
              <a:gd name="connsiteX2" fmla="*/ 5943600 w 5943600"/>
              <a:gd name="connsiteY2" fmla="*/ 215444 h 215444"/>
              <a:gd name="connsiteX3" fmla="*/ 0 w 5943600"/>
              <a:gd name="connsiteY3" fmla="*/ 215444 h 215444"/>
              <a:gd name="connsiteX4" fmla="*/ 0 w 5943600"/>
              <a:gd name="connsiteY4" fmla="*/ 0 h 215444"/>
              <a:gd name="connsiteX0" fmla="*/ 5943600 w 6035040"/>
              <a:gd name="connsiteY0" fmla="*/ 215444 h 306884"/>
              <a:gd name="connsiteX1" fmla="*/ 0 w 6035040"/>
              <a:gd name="connsiteY1" fmla="*/ 215444 h 306884"/>
              <a:gd name="connsiteX2" fmla="*/ 0 w 6035040"/>
              <a:gd name="connsiteY2" fmla="*/ 0 h 306884"/>
              <a:gd name="connsiteX3" fmla="*/ 5943600 w 6035040"/>
              <a:gd name="connsiteY3" fmla="*/ 0 h 306884"/>
              <a:gd name="connsiteX4" fmla="*/ 6035040 w 6035040"/>
              <a:gd name="connsiteY4" fmla="*/ 306884 h 306884"/>
              <a:gd name="connsiteX0" fmla="*/ 5943600 w 5943600"/>
              <a:gd name="connsiteY0" fmla="*/ 215444 h 215444"/>
              <a:gd name="connsiteX1" fmla="*/ 0 w 5943600"/>
              <a:gd name="connsiteY1" fmla="*/ 215444 h 215444"/>
              <a:gd name="connsiteX2" fmla="*/ 0 w 5943600"/>
              <a:gd name="connsiteY2" fmla="*/ 0 h 215444"/>
              <a:gd name="connsiteX3" fmla="*/ 5943600 w 5943600"/>
              <a:gd name="connsiteY3" fmla="*/ 0 h 215444"/>
              <a:gd name="connsiteX0" fmla="*/ 0 w 5943600"/>
              <a:gd name="connsiteY0" fmla="*/ 215444 h 215444"/>
              <a:gd name="connsiteX1" fmla="*/ 0 w 5943600"/>
              <a:gd name="connsiteY1" fmla="*/ 0 h 215444"/>
              <a:gd name="connsiteX2" fmla="*/ 5943600 w 5943600"/>
              <a:gd name="connsiteY2" fmla="*/ 0 h 215444"/>
              <a:gd name="connsiteX0" fmla="*/ 0 w 5943600"/>
              <a:gd name="connsiteY0" fmla="*/ 0 h 0"/>
              <a:gd name="connsiteX1" fmla="*/ 5943600 w 5943600"/>
              <a:gd name="connsiteY1" fmla="*/ 0 h 0"/>
            </a:gdLst>
            <a:ahLst/>
            <a:cxnLst>
              <a:cxn ang="0">
                <a:pos x="connsiteX0" y="connsiteY0"/>
              </a:cxn>
              <a:cxn ang="0">
                <a:pos x="connsiteX1" y="connsiteY1"/>
              </a:cxn>
            </a:cxnLst>
            <a:rect l="l" t="t" r="r" b="b"/>
            <a:pathLst>
              <a:path w="5943600">
                <a:moveTo>
                  <a:pt x="0" y="0"/>
                </a:moveTo>
                <a:lnTo>
                  <a:pt x="5943600" y="0"/>
                </a:lnTo>
              </a:path>
            </a:pathLst>
          </a:custGeom>
          <a:ln w="12700">
            <a:solidFill>
              <a:schemeClr val="tx2"/>
            </a:solidFill>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9" name="Program name"/>
          <p:cNvSpPr>
            <a:spLocks noGrp="1"/>
          </p:cNvSpPr>
          <p:nvPr>
            <p:ph type="body" sz="quarter" idx="17" hasCustomPrompt="1"/>
          </p:nvPr>
        </p:nvSpPr>
        <p:spPr bwMode="gray">
          <a:xfrm>
            <a:off x="1525579" y="5594226"/>
            <a:ext cx="3762885" cy="184666"/>
          </a:xfrm>
        </p:spPr>
        <p:txBody>
          <a:bodyPr wrap="square" anchor="ctr" anchorCtr="0">
            <a:spAutoFit/>
          </a:bodyPr>
          <a:lstStyle>
            <a:lvl1pPr marL="0" indent="0" algn="l">
              <a:spcBef>
                <a:spcPts val="0"/>
              </a:spcBef>
              <a:buNone/>
              <a:defRPr sz="12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2484782625"/>
      </p:ext>
    </p:extLst>
  </p:cSld>
  <p:clrMapOvr>
    <a:masterClrMapping/>
  </p:clrMapOvr>
  <p:extLst>
    <p:ext uri="{DCECCB84-F9BA-43D5-87BE-67443E8EF086}">
      <p15:sldGuideLst xmlns:p15="http://schemas.microsoft.com/office/powerpoint/2012/main">
        <p15:guide id="1" pos="960" userDrawn="1">
          <p15:clr>
            <a:srgbClr val="FBAE40"/>
          </p15:clr>
        </p15:guide>
        <p15:guide id="2" orient="horz" pos="2544" userDrawn="1">
          <p15:clr>
            <a:srgbClr val="FBAE40"/>
          </p15:clr>
        </p15:guide>
        <p15:guide id="3" orient="horz" pos="26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137" name="EAB logo" descr="EAB logo">
            <a:extLst>
              <a:ext uri="{FF2B5EF4-FFF2-40B4-BE49-F238E27FC236}">
                <a16:creationId xmlns:a16="http://schemas.microsoft.com/office/drawing/2014/main" id="{E4EA75D5-1911-4B12-BB17-4F77868D85A7}"/>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88500" y="349859"/>
            <a:ext cx="1672937" cy="640080"/>
          </a:xfrm>
          <a:prstGeom prst="rect">
            <a:avLst/>
          </a:prstGeom>
        </p:spPr>
      </p:pic>
      <p:sp>
        <p:nvSpPr>
          <p:cNvPr id="161" name="We help">
            <a:extLst>
              <a:ext uri="{FF2B5EF4-FFF2-40B4-BE49-F238E27FC236}">
                <a16:creationId xmlns:a16="http://schemas.microsoft.com/office/drawing/2014/main" id="{3291DE31-0368-4089-95CA-71E0A6487D97}"/>
              </a:ext>
            </a:extLst>
          </p:cNvPr>
          <p:cNvSpPr txBox="1"/>
          <p:nvPr userDrawn="1"/>
        </p:nvSpPr>
        <p:spPr bwMode="gray">
          <a:xfrm>
            <a:off x="641582" y="1553930"/>
            <a:ext cx="2767770" cy="1046440"/>
          </a:xfrm>
          <a:prstGeom prst="rect">
            <a:avLst/>
          </a:prstGeom>
          <a:noFill/>
        </p:spPr>
        <p:txBody>
          <a:bodyPr wrap="square" lIns="0" tIns="0" rIns="0" bIns="0" rtlCol="0">
            <a:spAutoFit/>
          </a:bodyPr>
          <a:lstStyle/>
          <a:p>
            <a:pPr>
              <a:spcBef>
                <a:spcPts val="500"/>
              </a:spcBef>
            </a:pPr>
            <a:r>
              <a:rPr lang="en-US" sz="1700" b="1" dirty="0">
                <a:solidFill>
                  <a:schemeClr val="tx1"/>
                </a:solidFill>
                <a:latin typeface="+mj-lt"/>
              </a:rPr>
              <a:t>We help schools </a:t>
            </a:r>
            <a:br>
              <a:rPr lang="en-US" sz="1700" b="1" dirty="0">
                <a:solidFill>
                  <a:schemeClr val="tx1"/>
                </a:solidFill>
                <a:latin typeface="+mj-lt"/>
              </a:rPr>
            </a:br>
            <a:r>
              <a:rPr lang="en-US" sz="1700" b="1" dirty="0">
                <a:solidFill>
                  <a:schemeClr val="tx1"/>
                </a:solidFill>
                <a:latin typeface="+mj-lt"/>
              </a:rPr>
              <a:t>support students </a:t>
            </a:r>
            <a:br>
              <a:rPr lang="en-US" sz="1700" b="1" dirty="0">
                <a:solidFill>
                  <a:schemeClr val="tx1"/>
                </a:solidFill>
                <a:latin typeface="+mj-lt"/>
              </a:rPr>
            </a:br>
            <a:r>
              <a:rPr lang="en-US" sz="1700" dirty="0">
                <a:solidFill>
                  <a:schemeClr val="tx1"/>
                </a:solidFill>
                <a:latin typeface="+mj-lt"/>
              </a:rPr>
              <a:t>from enrollment to </a:t>
            </a:r>
            <a:br>
              <a:rPr lang="en-US" sz="1700" dirty="0">
                <a:solidFill>
                  <a:schemeClr val="tx1"/>
                </a:solidFill>
                <a:latin typeface="+mj-lt"/>
              </a:rPr>
            </a:br>
            <a:r>
              <a:rPr lang="en-US" sz="1700" dirty="0">
                <a:solidFill>
                  <a:schemeClr val="tx1"/>
                </a:solidFill>
                <a:latin typeface="+mj-lt"/>
              </a:rPr>
              <a:t>graduation and beyond</a:t>
            </a:r>
          </a:p>
        </p:txBody>
      </p:sp>
      <p:sp>
        <p:nvSpPr>
          <p:cNvPr id="163" name="K-12 etc">
            <a:extLst>
              <a:ext uri="{FF2B5EF4-FFF2-40B4-BE49-F238E27FC236}">
                <a16:creationId xmlns:a16="http://schemas.microsoft.com/office/drawing/2014/main" id="{F5EBC59E-79F8-4904-A6ED-21CE154D725A}"/>
              </a:ext>
            </a:extLst>
          </p:cNvPr>
          <p:cNvSpPr/>
          <p:nvPr userDrawn="1"/>
        </p:nvSpPr>
        <p:spPr bwMode="gray">
          <a:xfrm>
            <a:off x="2798969" y="596802"/>
            <a:ext cx="6858000" cy="149272"/>
          </a:xfrm>
          <a:prstGeom prst="rect">
            <a:avLst/>
          </a:prstGeom>
        </p:spPr>
        <p:txBody>
          <a:bodyPr wrap="square" lIns="0" tIns="0" rIns="0" bIns="0">
            <a:spAutoFit/>
          </a:bodyPr>
          <a:lstStyle/>
          <a:p>
            <a:pPr algn="r">
              <a:spcBef>
                <a:spcPts val="500"/>
              </a:spcBef>
            </a:pPr>
            <a:r>
              <a:rPr lang="en-US" sz="950" spc="0" baseline="0" dirty="0">
                <a:solidFill>
                  <a:schemeClr val="tx1"/>
                </a:solidFill>
              </a:rPr>
              <a:t>P-20   |   Community Colleges   |   Four-Year Colleges and Universities   |   Graduate and Adult Learning</a:t>
            </a:r>
          </a:p>
        </p:txBody>
      </p:sp>
      <p:sp>
        <p:nvSpPr>
          <p:cNvPr id="130" name="Rectangle 129">
            <a:extLst>
              <a:ext uri="{FF2B5EF4-FFF2-40B4-BE49-F238E27FC236}">
                <a16:creationId xmlns:a16="http://schemas.microsoft.com/office/drawing/2014/main" id="{79970844-FFEF-4B7C-932D-AFAA83753295}"/>
              </a:ext>
              <a:ext uri="{C183D7F6-B498-43B3-948B-1728B52AA6E4}">
                <adec:decorative xmlns:adec="http://schemas.microsoft.com/office/drawing/2017/decorative" val="1"/>
              </a:ext>
            </a:extLst>
          </p:cNvPr>
          <p:cNvSpPr/>
          <p:nvPr userDrawn="1"/>
        </p:nvSpPr>
        <p:spPr bwMode="gray">
          <a:xfrm>
            <a:off x="0" y="3246124"/>
            <a:ext cx="3269166" cy="4526276"/>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1"/>
              </a:solidFill>
            </a:endParaRPr>
          </a:p>
        </p:txBody>
      </p:sp>
      <p:sp>
        <p:nvSpPr>
          <p:cNvPr id="132" name="Rectangle 131">
            <a:extLst>
              <a:ext uri="{FF2B5EF4-FFF2-40B4-BE49-F238E27FC236}">
                <a16:creationId xmlns:a16="http://schemas.microsoft.com/office/drawing/2014/main" id="{8AA903DA-E080-4548-BDF9-D4CD0462B70D}"/>
              </a:ext>
              <a:ext uri="{C183D7F6-B498-43B3-948B-1728B52AA6E4}">
                <adec:decorative xmlns:adec="http://schemas.microsoft.com/office/drawing/2017/decorative" val="1"/>
              </a:ext>
            </a:extLst>
          </p:cNvPr>
          <p:cNvSpPr/>
          <p:nvPr userDrawn="1"/>
        </p:nvSpPr>
        <p:spPr bwMode="gray">
          <a:xfrm>
            <a:off x="3264408" y="987552"/>
            <a:ext cx="6793992" cy="6784848"/>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33" name="Picture 132">
            <a:extLst>
              <a:ext uri="{FF2B5EF4-FFF2-40B4-BE49-F238E27FC236}">
                <a16:creationId xmlns:a16="http://schemas.microsoft.com/office/drawing/2014/main" id="{8144173E-CB20-4575-8B75-88B7D30948E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3264408" y="987552"/>
            <a:ext cx="6797054" cy="6787910"/>
          </a:xfrm>
          <a:prstGeom prst="rect">
            <a:avLst/>
          </a:prstGeom>
        </p:spPr>
      </p:pic>
      <p:sp>
        <p:nvSpPr>
          <p:cNvPr id="134" name="Text Placeholder 1">
            <a:extLst>
              <a:ext uri="{FF2B5EF4-FFF2-40B4-BE49-F238E27FC236}">
                <a16:creationId xmlns:a16="http://schemas.microsoft.com/office/drawing/2014/main" id="{E2A89316-4307-44CE-B821-4E5F6114B5EC}"/>
              </a:ext>
              <a:ext uri="{C183D7F6-B498-43B3-948B-1728B52AA6E4}">
                <adec:decorative xmlns:adec="http://schemas.microsoft.com/office/drawing/2017/decorative" val="1"/>
              </a:ext>
            </a:extLst>
          </p:cNvPr>
          <p:cNvSpPr txBox="1">
            <a:spLocks/>
          </p:cNvSpPr>
          <p:nvPr userDrawn="1"/>
        </p:nvSpPr>
        <p:spPr bwMode="gray">
          <a:xfrm>
            <a:off x="10139461" y="0"/>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18232782-4953-407E-AA51-D76732E1855A}"/>
              </a:ext>
              <a:ext uri="{C183D7F6-B498-43B3-948B-1728B52AA6E4}">
                <adec:decorative xmlns:adec="http://schemas.microsoft.com/office/drawing/2017/decorative" val="1"/>
              </a:ext>
            </a:extLst>
          </p:cNvPr>
          <p:cNvSpPr txBox="1"/>
          <p:nvPr userDrawn="1"/>
        </p:nvSpPr>
        <p:spPr bwMode="gray">
          <a:xfrm>
            <a:off x="10223048" y="56013"/>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165" name="Find and">
            <a:extLst>
              <a:ext uri="{FF2B5EF4-FFF2-40B4-BE49-F238E27FC236}">
                <a16:creationId xmlns:a16="http://schemas.microsoft.com/office/drawing/2014/main" id="{04E4F80B-DFA1-40B1-A99D-5F654DA33CB0}"/>
              </a:ext>
            </a:extLst>
          </p:cNvPr>
          <p:cNvSpPr txBox="1"/>
          <p:nvPr userDrawn="1"/>
        </p:nvSpPr>
        <p:spPr bwMode="gray">
          <a:xfrm>
            <a:off x="3792327" y="1173872"/>
            <a:ext cx="1755079" cy="384914"/>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1200" dirty="0">
                <a:solidFill>
                  <a:schemeClr val="bg1"/>
                </a:solidFill>
                <a:latin typeface="+mj-lt"/>
              </a:rPr>
              <a:t>Find and enroll your right-fit students</a:t>
            </a:r>
          </a:p>
        </p:txBody>
      </p:sp>
      <p:sp>
        <p:nvSpPr>
          <p:cNvPr id="166" name="Support and">
            <a:extLst>
              <a:ext uri="{FF2B5EF4-FFF2-40B4-BE49-F238E27FC236}">
                <a16:creationId xmlns:a16="http://schemas.microsoft.com/office/drawing/2014/main" id="{12E86C2A-D458-425E-8FBD-0B58619A2E44}"/>
              </a:ext>
            </a:extLst>
          </p:cNvPr>
          <p:cNvSpPr txBox="1"/>
          <p:nvPr userDrawn="1"/>
        </p:nvSpPr>
        <p:spPr bwMode="gray">
          <a:xfrm>
            <a:off x="8158690" y="1173872"/>
            <a:ext cx="1755079" cy="384914"/>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1200" dirty="0">
                <a:solidFill>
                  <a:schemeClr val="bg1"/>
                </a:solidFill>
                <a:latin typeface="+mj-lt"/>
              </a:rPr>
              <a:t>Support and graduate more students</a:t>
            </a:r>
          </a:p>
        </p:txBody>
      </p:sp>
      <p:sp>
        <p:nvSpPr>
          <p:cNvPr id="167" name="Prepare your">
            <a:extLst>
              <a:ext uri="{FF2B5EF4-FFF2-40B4-BE49-F238E27FC236}">
                <a16:creationId xmlns:a16="http://schemas.microsoft.com/office/drawing/2014/main" id="{5FF87174-8A95-4537-86A0-9E9C5444C2FD}"/>
              </a:ext>
            </a:extLst>
          </p:cNvPr>
          <p:cNvSpPr txBox="1"/>
          <p:nvPr userDrawn="1"/>
        </p:nvSpPr>
        <p:spPr bwMode="gray">
          <a:xfrm>
            <a:off x="5942265" y="6503112"/>
            <a:ext cx="1750161" cy="384914"/>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1200" dirty="0">
                <a:solidFill>
                  <a:schemeClr val="bg1"/>
                </a:solidFill>
                <a:latin typeface="+mj-lt"/>
              </a:rPr>
              <a:t>Prepare your institution </a:t>
            </a:r>
            <a:br>
              <a:rPr lang="en-US" sz="1200" dirty="0">
                <a:solidFill>
                  <a:schemeClr val="bg1"/>
                </a:solidFill>
                <a:latin typeface="+mj-lt"/>
              </a:rPr>
            </a:br>
            <a:r>
              <a:rPr lang="en-US" sz="1200" dirty="0">
                <a:solidFill>
                  <a:schemeClr val="bg1"/>
                </a:solidFill>
                <a:latin typeface="+mj-lt"/>
              </a:rPr>
              <a:t>for the future</a:t>
            </a:r>
          </a:p>
        </p:txBody>
      </p:sp>
      <p:sp>
        <p:nvSpPr>
          <p:cNvPr id="136" name="TextBox 135">
            <a:extLst>
              <a:ext uri="{FF2B5EF4-FFF2-40B4-BE49-F238E27FC236}">
                <a16:creationId xmlns:a16="http://schemas.microsoft.com/office/drawing/2014/main" id="{DC0ABBD5-06DF-4835-85C1-0E9514B266DF}"/>
              </a:ext>
              <a:ext uri="{C183D7F6-B498-43B3-948B-1728B52AA6E4}">
                <adec:decorative xmlns:adec="http://schemas.microsoft.com/office/drawing/2017/decorative" val="1"/>
              </a:ext>
            </a:extLst>
          </p:cNvPr>
          <p:cNvSpPr txBox="1"/>
          <p:nvPr userDrawn="1"/>
        </p:nvSpPr>
        <p:spPr bwMode="gray">
          <a:xfrm>
            <a:off x="10223048" y="728345"/>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38" name="Rooted">
            <a:extLst>
              <a:ext uri="{FF2B5EF4-FFF2-40B4-BE49-F238E27FC236}">
                <a16:creationId xmlns:a16="http://schemas.microsoft.com/office/drawing/2014/main" id="{39549E0F-0E84-4073-986B-6F5FBEB1EB3E}"/>
              </a:ext>
            </a:extLst>
          </p:cNvPr>
          <p:cNvSpPr txBox="1"/>
          <p:nvPr userDrawn="1"/>
        </p:nvSpPr>
        <p:spPr bwMode="gray">
          <a:xfrm>
            <a:off x="765511" y="3683421"/>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ROOTED IN RESEARCH</a:t>
            </a:r>
          </a:p>
        </p:txBody>
      </p:sp>
      <p:sp>
        <p:nvSpPr>
          <p:cNvPr id="140" name="Stat 1">
            <a:extLst>
              <a:ext uri="{FF2B5EF4-FFF2-40B4-BE49-F238E27FC236}">
                <a16:creationId xmlns:a16="http://schemas.microsoft.com/office/drawing/2014/main" id="{7D340001-604E-46E2-8060-8C8EB5BE8880}"/>
              </a:ext>
            </a:extLst>
          </p:cNvPr>
          <p:cNvSpPr txBox="1"/>
          <p:nvPr userDrawn="1"/>
        </p:nvSpPr>
        <p:spPr bwMode="gray">
          <a:xfrm>
            <a:off x="774224" y="3949345"/>
            <a:ext cx="728918"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8,000</a:t>
            </a:r>
            <a:r>
              <a:rPr lang="en-US" sz="1500" baseline="30000" dirty="0">
                <a:solidFill>
                  <a:schemeClr val="accent4"/>
                </a:solidFill>
                <a:latin typeface="+mj-lt"/>
              </a:rPr>
              <a:t>+</a:t>
            </a:r>
          </a:p>
        </p:txBody>
      </p:sp>
      <p:sp>
        <p:nvSpPr>
          <p:cNvPr id="139" name="Stat 1 text">
            <a:extLst>
              <a:ext uri="{FF2B5EF4-FFF2-40B4-BE49-F238E27FC236}">
                <a16:creationId xmlns:a16="http://schemas.microsoft.com/office/drawing/2014/main" id="{8DDB1108-D78C-453B-AEDE-6D1FD6B1A363}"/>
              </a:ext>
            </a:extLst>
          </p:cNvPr>
          <p:cNvSpPr txBox="1"/>
          <p:nvPr userDrawn="1"/>
        </p:nvSpPr>
        <p:spPr bwMode="gray">
          <a:xfrm>
            <a:off x="1432996" y="3968431"/>
            <a:ext cx="887358"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Peer-tested </a:t>
            </a:r>
            <a:br>
              <a:rPr lang="en-US" sz="900" dirty="0">
                <a:solidFill>
                  <a:schemeClr val="tx1"/>
                </a:solidFill>
                <a:latin typeface="+mn-lt"/>
              </a:rPr>
            </a:br>
            <a:r>
              <a:rPr lang="en-US" sz="900" dirty="0">
                <a:solidFill>
                  <a:schemeClr val="tx1"/>
                </a:solidFill>
                <a:latin typeface="+mn-lt"/>
              </a:rPr>
              <a:t>best practices</a:t>
            </a:r>
          </a:p>
        </p:txBody>
      </p:sp>
      <p:sp>
        <p:nvSpPr>
          <p:cNvPr id="142" name="Stat 2">
            <a:extLst>
              <a:ext uri="{FF2B5EF4-FFF2-40B4-BE49-F238E27FC236}">
                <a16:creationId xmlns:a16="http://schemas.microsoft.com/office/drawing/2014/main" id="{1728E0CF-6B0E-4FF6-AEF3-0222544F12A8}"/>
              </a:ext>
            </a:extLst>
          </p:cNvPr>
          <p:cNvSpPr txBox="1"/>
          <p:nvPr userDrawn="1"/>
        </p:nvSpPr>
        <p:spPr bwMode="gray">
          <a:xfrm>
            <a:off x="774224" y="4333759"/>
            <a:ext cx="728918"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500</a:t>
            </a:r>
            <a:r>
              <a:rPr lang="en-US" sz="1500" baseline="30000" dirty="0">
                <a:solidFill>
                  <a:schemeClr val="accent4"/>
                </a:solidFill>
                <a:latin typeface="+mj-lt"/>
              </a:rPr>
              <a:t>+</a:t>
            </a:r>
          </a:p>
        </p:txBody>
      </p:sp>
      <p:sp>
        <p:nvSpPr>
          <p:cNvPr id="141" name="Stat 2 text">
            <a:extLst>
              <a:ext uri="{FF2B5EF4-FFF2-40B4-BE49-F238E27FC236}">
                <a16:creationId xmlns:a16="http://schemas.microsoft.com/office/drawing/2014/main" id="{36086D57-5934-40DB-B778-66524D27AC6F}"/>
              </a:ext>
            </a:extLst>
          </p:cNvPr>
          <p:cNvSpPr txBox="1"/>
          <p:nvPr userDrawn="1"/>
        </p:nvSpPr>
        <p:spPr bwMode="gray">
          <a:xfrm>
            <a:off x="1432995" y="4352844"/>
            <a:ext cx="1434883"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Enrollment innovations tested annually</a:t>
            </a:r>
          </a:p>
        </p:txBody>
      </p:sp>
      <p:sp>
        <p:nvSpPr>
          <p:cNvPr id="146" name="Advantage">
            <a:extLst>
              <a:ext uri="{FF2B5EF4-FFF2-40B4-BE49-F238E27FC236}">
                <a16:creationId xmlns:a16="http://schemas.microsoft.com/office/drawing/2014/main" id="{2595BA8B-6B69-4DD1-BBDC-86CC4540B21C}"/>
              </a:ext>
            </a:extLst>
          </p:cNvPr>
          <p:cNvSpPr txBox="1"/>
          <p:nvPr userDrawn="1"/>
        </p:nvSpPr>
        <p:spPr bwMode="gray">
          <a:xfrm>
            <a:off x="774448" y="5061114"/>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ADVANTAGE OF SCALE</a:t>
            </a:r>
          </a:p>
        </p:txBody>
      </p:sp>
      <p:sp>
        <p:nvSpPr>
          <p:cNvPr id="148" name="Stat 3">
            <a:extLst>
              <a:ext uri="{FF2B5EF4-FFF2-40B4-BE49-F238E27FC236}">
                <a16:creationId xmlns:a16="http://schemas.microsoft.com/office/drawing/2014/main" id="{56650FAC-4FB6-49BB-A923-EFF9C4B15EE4}"/>
              </a:ext>
            </a:extLst>
          </p:cNvPr>
          <p:cNvSpPr txBox="1"/>
          <p:nvPr userDrawn="1"/>
        </p:nvSpPr>
        <p:spPr bwMode="gray">
          <a:xfrm>
            <a:off x="783161" y="5327038"/>
            <a:ext cx="621744"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2,100</a:t>
            </a:r>
            <a:r>
              <a:rPr lang="en-US" sz="1500" baseline="30000" dirty="0">
                <a:solidFill>
                  <a:schemeClr val="accent4"/>
                </a:solidFill>
                <a:latin typeface="+mj-lt"/>
              </a:rPr>
              <a:t>+</a:t>
            </a:r>
          </a:p>
        </p:txBody>
      </p:sp>
      <p:sp>
        <p:nvSpPr>
          <p:cNvPr id="147" name="Stat 3 text">
            <a:extLst>
              <a:ext uri="{FF2B5EF4-FFF2-40B4-BE49-F238E27FC236}">
                <a16:creationId xmlns:a16="http://schemas.microsoft.com/office/drawing/2014/main" id="{87C82C69-9DAF-4223-BE64-A029F7BD26BC}"/>
              </a:ext>
            </a:extLst>
          </p:cNvPr>
          <p:cNvSpPr txBox="1"/>
          <p:nvPr userDrawn="1"/>
        </p:nvSpPr>
        <p:spPr bwMode="gray">
          <a:xfrm>
            <a:off x="1441933" y="5346124"/>
            <a:ext cx="834666"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Institutions </a:t>
            </a:r>
            <a:br>
              <a:rPr lang="en-US" sz="900" dirty="0">
                <a:solidFill>
                  <a:schemeClr val="tx1"/>
                </a:solidFill>
                <a:latin typeface="+mn-lt"/>
              </a:rPr>
            </a:br>
            <a:r>
              <a:rPr lang="en-US" sz="900" dirty="0">
                <a:solidFill>
                  <a:schemeClr val="tx1"/>
                </a:solidFill>
                <a:latin typeface="+mn-lt"/>
              </a:rPr>
              <a:t>served</a:t>
            </a:r>
          </a:p>
        </p:txBody>
      </p:sp>
      <p:sp>
        <p:nvSpPr>
          <p:cNvPr id="150" name="Stat 4">
            <a:extLst>
              <a:ext uri="{FF2B5EF4-FFF2-40B4-BE49-F238E27FC236}">
                <a16:creationId xmlns:a16="http://schemas.microsoft.com/office/drawing/2014/main" id="{CD5C0BED-8E9E-4F4D-AE6C-D49F2734145B}"/>
              </a:ext>
            </a:extLst>
          </p:cNvPr>
          <p:cNvSpPr txBox="1"/>
          <p:nvPr userDrawn="1"/>
        </p:nvSpPr>
        <p:spPr bwMode="gray">
          <a:xfrm>
            <a:off x="783161" y="5711452"/>
            <a:ext cx="621744" cy="230832"/>
          </a:xfrm>
          <a:prstGeom prst="rect">
            <a:avLst/>
          </a:prstGeom>
          <a:noFill/>
        </p:spPr>
        <p:txBody>
          <a:bodyPr wrap="square" lIns="0" tIns="0" rIns="0" bIns="0" rtlCol="0">
            <a:spAutoFit/>
          </a:bodyPr>
          <a:lstStyle/>
          <a:p>
            <a:pPr>
              <a:spcBef>
                <a:spcPts val="500"/>
              </a:spcBef>
            </a:pPr>
            <a:r>
              <a:rPr lang="en-US" sz="1500" baseline="0" dirty="0">
                <a:solidFill>
                  <a:schemeClr val="accent4"/>
                </a:solidFill>
                <a:latin typeface="+mj-lt"/>
              </a:rPr>
              <a:t>9.5 M</a:t>
            </a:r>
            <a:r>
              <a:rPr lang="en-US" sz="1500" baseline="30000" dirty="0">
                <a:solidFill>
                  <a:schemeClr val="accent4"/>
                </a:solidFill>
                <a:latin typeface="+mj-lt"/>
              </a:rPr>
              <a:t>+</a:t>
            </a:r>
          </a:p>
        </p:txBody>
      </p:sp>
      <p:sp>
        <p:nvSpPr>
          <p:cNvPr id="149" name="Stat 4 text">
            <a:extLst>
              <a:ext uri="{FF2B5EF4-FFF2-40B4-BE49-F238E27FC236}">
                <a16:creationId xmlns:a16="http://schemas.microsoft.com/office/drawing/2014/main" id="{AE5F2FF8-ACB1-4739-9DFB-F8FE4847E822}"/>
              </a:ext>
            </a:extLst>
          </p:cNvPr>
          <p:cNvSpPr txBox="1"/>
          <p:nvPr userDrawn="1"/>
        </p:nvSpPr>
        <p:spPr bwMode="gray">
          <a:xfrm>
            <a:off x="1441932" y="5730537"/>
            <a:ext cx="1193575"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Students supported by our SSMS</a:t>
            </a:r>
          </a:p>
        </p:txBody>
      </p:sp>
      <p:sp>
        <p:nvSpPr>
          <p:cNvPr id="154" name="We Deliver">
            <a:extLst>
              <a:ext uri="{FF2B5EF4-FFF2-40B4-BE49-F238E27FC236}">
                <a16:creationId xmlns:a16="http://schemas.microsoft.com/office/drawing/2014/main" id="{641BCC81-1C53-459D-8EA0-9D15FCA5C2E6}"/>
              </a:ext>
            </a:extLst>
          </p:cNvPr>
          <p:cNvSpPr txBox="1"/>
          <p:nvPr userDrawn="1"/>
        </p:nvSpPr>
        <p:spPr bwMode="gray">
          <a:xfrm>
            <a:off x="776815" y="6453818"/>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WE DELIVER RESULTS</a:t>
            </a:r>
          </a:p>
        </p:txBody>
      </p:sp>
      <p:sp>
        <p:nvSpPr>
          <p:cNvPr id="156" name="Stat 5">
            <a:extLst>
              <a:ext uri="{FF2B5EF4-FFF2-40B4-BE49-F238E27FC236}">
                <a16:creationId xmlns:a16="http://schemas.microsoft.com/office/drawing/2014/main" id="{4DCA3C8A-62F7-437F-8A14-EAAF9518F69E}"/>
              </a:ext>
            </a:extLst>
          </p:cNvPr>
          <p:cNvSpPr txBox="1"/>
          <p:nvPr userDrawn="1"/>
        </p:nvSpPr>
        <p:spPr bwMode="gray">
          <a:xfrm>
            <a:off x="785528" y="6719742"/>
            <a:ext cx="520201" cy="230832"/>
          </a:xfrm>
          <a:prstGeom prst="rect">
            <a:avLst/>
          </a:prstGeom>
          <a:noFill/>
        </p:spPr>
        <p:txBody>
          <a:bodyPr wrap="square" lIns="0" tIns="0" rIns="0" bIns="0" rtlCol="0">
            <a:spAutoFit/>
          </a:bodyPr>
          <a:lstStyle/>
          <a:p>
            <a:pPr>
              <a:spcBef>
                <a:spcPts val="500"/>
              </a:spcBef>
            </a:pPr>
            <a:r>
              <a:rPr lang="en-US" sz="1500" baseline="0" dirty="0">
                <a:solidFill>
                  <a:schemeClr val="accent4"/>
                </a:solidFill>
                <a:latin typeface="+mj-lt"/>
              </a:rPr>
              <a:t>95%</a:t>
            </a:r>
            <a:endParaRPr lang="en-US" sz="1500" baseline="30000" dirty="0">
              <a:solidFill>
                <a:schemeClr val="accent4"/>
              </a:solidFill>
              <a:latin typeface="+mj-lt"/>
            </a:endParaRPr>
          </a:p>
        </p:txBody>
      </p:sp>
      <p:sp>
        <p:nvSpPr>
          <p:cNvPr id="155" name="Stat 5 text">
            <a:extLst>
              <a:ext uri="{FF2B5EF4-FFF2-40B4-BE49-F238E27FC236}">
                <a16:creationId xmlns:a16="http://schemas.microsoft.com/office/drawing/2014/main" id="{90F65006-CEC9-492A-85B1-20735F427C60}"/>
              </a:ext>
            </a:extLst>
          </p:cNvPr>
          <p:cNvSpPr txBox="1"/>
          <p:nvPr userDrawn="1"/>
        </p:nvSpPr>
        <p:spPr bwMode="gray">
          <a:xfrm>
            <a:off x="1444301" y="6738828"/>
            <a:ext cx="1461050" cy="553998"/>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Of our partners continue with us year after year, reflecting the goals we </a:t>
            </a:r>
            <a:br>
              <a:rPr lang="en-US" sz="900" dirty="0">
                <a:solidFill>
                  <a:schemeClr val="tx1"/>
                </a:solidFill>
                <a:latin typeface="+mn-lt"/>
              </a:rPr>
            </a:br>
            <a:r>
              <a:rPr lang="en-US" sz="900" b="1" dirty="0">
                <a:solidFill>
                  <a:schemeClr val="tx1"/>
                </a:solidFill>
                <a:latin typeface="+mn-lt"/>
              </a:rPr>
              <a:t>achieve together</a:t>
            </a:r>
          </a:p>
        </p:txBody>
      </p:sp>
      <p:cxnSp>
        <p:nvCxnSpPr>
          <p:cNvPr id="162" name="Straight Connector 161">
            <a:extLst>
              <a:ext uri="{FF2B5EF4-FFF2-40B4-BE49-F238E27FC236}">
                <a16:creationId xmlns:a16="http://schemas.microsoft.com/office/drawing/2014/main" id="{BB624D1F-20C4-44CA-9243-99A4F36A6024}"/>
              </a:ext>
              <a:ext uri="{C183D7F6-B498-43B3-948B-1728B52AA6E4}">
                <adec:decorative xmlns:adec="http://schemas.microsoft.com/office/drawing/2017/decorative" val="1"/>
              </a:ext>
            </a:extLst>
          </p:cNvPr>
          <p:cNvCxnSpPr>
            <a:cxnSpLocks/>
          </p:cNvCxnSpPr>
          <p:nvPr userDrawn="1"/>
        </p:nvCxnSpPr>
        <p:spPr bwMode="gray">
          <a:xfrm flipV="1">
            <a:off x="506255" y="1611624"/>
            <a:ext cx="0" cy="978408"/>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E74D9CFA-CD83-4533-B1C6-C8CB5617D267}"/>
              </a:ext>
              <a:ext uri="{C183D7F6-B498-43B3-948B-1728B52AA6E4}">
                <adec:decorative xmlns:adec="http://schemas.microsoft.com/office/drawing/2017/decorative" val="1"/>
              </a:ext>
            </a:extLst>
          </p:cNvPr>
          <p:cNvSpPr/>
          <p:nvPr userDrawn="1"/>
        </p:nvSpPr>
        <p:spPr bwMode="gray">
          <a:xfrm>
            <a:off x="4483640" y="2098789"/>
            <a:ext cx="4051888" cy="4118957"/>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68" name="Picture 167">
            <a:extLst>
              <a:ext uri="{FF2B5EF4-FFF2-40B4-BE49-F238E27FC236}">
                <a16:creationId xmlns:a16="http://schemas.microsoft.com/office/drawing/2014/main" id="{7A08049C-C51F-4EFB-AB9B-CB3B39955CE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4266338" y="1574222"/>
            <a:ext cx="4785370" cy="4788418"/>
          </a:xfrm>
          <a:prstGeom prst="rect">
            <a:avLst/>
          </a:prstGeom>
        </p:spPr>
      </p:pic>
      <p:sp>
        <p:nvSpPr>
          <p:cNvPr id="42" name="Text Placeholder 1">
            <a:extLst>
              <a:ext uri="{FF2B5EF4-FFF2-40B4-BE49-F238E27FC236}">
                <a16:creationId xmlns:a16="http://schemas.microsoft.com/office/drawing/2014/main" id="{3ABDC138-0424-4AEA-AFFA-B5D4415FE4E2}"/>
              </a:ext>
              <a:ext uri="{C183D7F6-B498-43B3-948B-1728B52AA6E4}">
                <adec:decorative xmlns:adec="http://schemas.microsoft.com/office/drawing/2017/decorative" val="1"/>
              </a:ext>
            </a:extLst>
          </p:cNvPr>
          <p:cNvSpPr txBox="1">
            <a:spLocks/>
          </p:cNvSpPr>
          <p:nvPr userDrawn="1"/>
        </p:nvSpPr>
        <p:spPr bwMode="gray">
          <a:xfrm>
            <a:off x="10139461" y="1349522"/>
            <a:ext cx="1382195" cy="1238801"/>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1000" dirty="0">
                <a:solidFill>
                  <a:schemeClr val="bg1"/>
                </a:solidFill>
                <a:latin typeface="Arial" panose="020B0604020202020204" pitchFamily="34" charset="0"/>
                <a:cs typeface="Arial" panose="020B0604020202020204" pitchFamily="34" charset="0"/>
              </a:rPr>
              <a:t>https://eaB.box.com/v/EAB-Branding</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1000" dirty="0">
              <a:solidFill>
                <a:schemeClr val="bg1"/>
              </a:solidFill>
              <a:latin typeface="Arial" panose="020B0604020202020204" pitchFamily="34" charset="0"/>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1000" i="1" dirty="0">
                <a:solidFill>
                  <a:schemeClr val="bg1"/>
                </a:solidFill>
                <a:latin typeface="Arial" panose="020B0604020202020204" pitchFamily="34" charset="0"/>
                <a:cs typeface="Arial" panose="020B0604020202020204" pitchFamily="34" charset="0"/>
              </a:rPr>
              <a:t>Last edited: 4/17/20</a:t>
            </a:r>
            <a:endParaRPr lang="en-US" i="1" dirty="0">
              <a:solidFill>
                <a:schemeClr val="bg1"/>
              </a:solidFill>
              <a:latin typeface="Arial" panose="020B0604020202020204" pitchFamily="34" charset="0"/>
              <a:cs typeface="Arial" panose="020B0604020202020204" pitchFamily="34" charset="0"/>
            </a:endParaRPr>
          </a:p>
        </p:txBody>
      </p:sp>
      <p:grpSp>
        <p:nvGrpSpPr>
          <p:cNvPr id="44" name="Chevron circle 1 - decorative">
            <a:extLst>
              <a:ext uri="{FF2B5EF4-FFF2-40B4-BE49-F238E27FC236}">
                <a16:creationId xmlns:a16="http://schemas.microsoft.com/office/drawing/2014/main" id="{B66A6132-9DB5-46E1-9BAA-AD25AF278B64}"/>
              </a:ext>
              <a:ext uri="{C183D7F6-B498-43B3-948B-1728B52AA6E4}">
                <adec:decorative xmlns:adec="http://schemas.microsoft.com/office/drawing/2017/decorative" val="1"/>
              </a:ext>
            </a:extLst>
          </p:cNvPr>
          <p:cNvGrpSpPr/>
          <p:nvPr userDrawn="1"/>
        </p:nvGrpSpPr>
        <p:grpSpPr bwMode="gray">
          <a:xfrm>
            <a:off x="497318" y="6453818"/>
            <a:ext cx="178717" cy="178717"/>
            <a:chOff x="4812593" y="3156606"/>
            <a:chExt cx="316374" cy="316374"/>
          </a:xfrm>
          <a:solidFill>
            <a:srgbClr val="E0F1F1"/>
          </a:solidFill>
        </p:grpSpPr>
        <p:sp>
          <p:nvSpPr>
            <p:cNvPr id="45" name="Circle 1 - decorative">
              <a:extLst>
                <a:ext uri="{FF2B5EF4-FFF2-40B4-BE49-F238E27FC236}">
                  <a16:creationId xmlns:a16="http://schemas.microsoft.com/office/drawing/2014/main" id="{DDE9DE1F-210C-4619-85F0-D70716D5258E}"/>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46" name="Chev 1 - decorative">
              <a:extLst>
                <a:ext uri="{FF2B5EF4-FFF2-40B4-BE49-F238E27FC236}">
                  <a16:creationId xmlns:a16="http://schemas.microsoft.com/office/drawing/2014/main" id="{5EF0B1F6-A4D9-4E5A-8202-555FFBF3D4EC}"/>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7" name="Chevron circle 1 - decorative">
            <a:extLst>
              <a:ext uri="{FF2B5EF4-FFF2-40B4-BE49-F238E27FC236}">
                <a16:creationId xmlns:a16="http://schemas.microsoft.com/office/drawing/2014/main" id="{11F62FCF-E474-45FA-8403-D14703D06D91}"/>
              </a:ext>
              <a:ext uri="{C183D7F6-B498-43B3-948B-1728B52AA6E4}">
                <adec:decorative xmlns:adec="http://schemas.microsoft.com/office/drawing/2017/decorative" val="1"/>
              </a:ext>
            </a:extLst>
          </p:cNvPr>
          <p:cNvGrpSpPr/>
          <p:nvPr userDrawn="1"/>
        </p:nvGrpSpPr>
        <p:grpSpPr bwMode="gray">
          <a:xfrm>
            <a:off x="497318" y="5067676"/>
            <a:ext cx="178717" cy="178717"/>
            <a:chOff x="4812593" y="3156606"/>
            <a:chExt cx="316374" cy="316374"/>
          </a:xfrm>
          <a:solidFill>
            <a:srgbClr val="E0F1F1"/>
          </a:solidFill>
        </p:grpSpPr>
        <p:sp>
          <p:nvSpPr>
            <p:cNvPr id="48" name="Circle 1 - decorative">
              <a:extLst>
                <a:ext uri="{FF2B5EF4-FFF2-40B4-BE49-F238E27FC236}">
                  <a16:creationId xmlns:a16="http://schemas.microsoft.com/office/drawing/2014/main" id="{D0EE3D41-F3B3-4612-B8A7-2322DC49A58C}"/>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49" name="Chev 1 - decorative">
              <a:extLst>
                <a:ext uri="{FF2B5EF4-FFF2-40B4-BE49-F238E27FC236}">
                  <a16:creationId xmlns:a16="http://schemas.microsoft.com/office/drawing/2014/main" id="{D2CB40AB-C57A-4333-8537-87EEB84BEC1A}"/>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50" name="Chevron circle 1 - decorative">
            <a:extLst>
              <a:ext uri="{FF2B5EF4-FFF2-40B4-BE49-F238E27FC236}">
                <a16:creationId xmlns:a16="http://schemas.microsoft.com/office/drawing/2014/main" id="{6FC4375F-D28B-4C4D-A53A-F32502F2FD4D}"/>
              </a:ext>
              <a:ext uri="{C183D7F6-B498-43B3-948B-1728B52AA6E4}">
                <adec:decorative xmlns:adec="http://schemas.microsoft.com/office/drawing/2017/decorative" val="1"/>
              </a:ext>
            </a:extLst>
          </p:cNvPr>
          <p:cNvGrpSpPr/>
          <p:nvPr userDrawn="1"/>
        </p:nvGrpSpPr>
        <p:grpSpPr bwMode="gray">
          <a:xfrm>
            <a:off x="497318" y="3689574"/>
            <a:ext cx="178717" cy="178717"/>
            <a:chOff x="4812593" y="3156606"/>
            <a:chExt cx="316374" cy="316374"/>
          </a:xfrm>
          <a:solidFill>
            <a:srgbClr val="E0F1F1"/>
          </a:solidFill>
        </p:grpSpPr>
        <p:sp>
          <p:nvSpPr>
            <p:cNvPr id="51" name="Circle 1 - decorative">
              <a:extLst>
                <a:ext uri="{FF2B5EF4-FFF2-40B4-BE49-F238E27FC236}">
                  <a16:creationId xmlns:a16="http://schemas.microsoft.com/office/drawing/2014/main" id="{C173802F-9762-49BB-9ADA-EA83F66CC303}"/>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52" name="Chev 1 - decorative">
              <a:extLst>
                <a:ext uri="{FF2B5EF4-FFF2-40B4-BE49-F238E27FC236}">
                  <a16:creationId xmlns:a16="http://schemas.microsoft.com/office/drawing/2014/main" id="{D959A8AB-2816-48A5-A149-8ADC886DB309}"/>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3" name="Chevron 1 - decorative">
            <a:extLst>
              <a:ext uri="{FF2B5EF4-FFF2-40B4-BE49-F238E27FC236}">
                <a16:creationId xmlns:a16="http://schemas.microsoft.com/office/drawing/2014/main" id="{350D234B-56DD-4E4D-8319-96BC6921472A}"/>
              </a:ext>
              <a:ext uri="{C183D7F6-B498-43B3-948B-1728B52AA6E4}">
                <adec:decorative xmlns:adec="http://schemas.microsoft.com/office/drawing/2017/decorative" val="1"/>
              </a:ext>
            </a:extLst>
          </p:cNvPr>
          <p:cNvSpPr/>
          <p:nvPr userDrawn="1"/>
        </p:nvSpPr>
        <p:spPr bwMode="gray">
          <a:xfrm rot="8100000">
            <a:off x="3645194" y="123066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3" name="Chevron 1 - decorative">
            <a:extLst>
              <a:ext uri="{FF2B5EF4-FFF2-40B4-BE49-F238E27FC236}">
                <a16:creationId xmlns:a16="http://schemas.microsoft.com/office/drawing/2014/main" id="{B4A0BFB6-04E5-4F9C-9499-F14AA0AF3265}"/>
              </a:ext>
              <a:ext uri="{C183D7F6-B498-43B3-948B-1728B52AA6E4}">
                <adec:decorative xmlns:adec="http://schemas.microsoft.com/office/drawing/2017/decorative" val="1"/>
              </a:ext>
            </a:extLst>
          </p:cNvPr>
          <p:cNvSpPr/>
          <p:nvPr userDrawn="1"/>
        </p:nvSpPr>
        <p:spPr bwMode="gray">
          <a:xfrm rot="8100000">
            <a:off x="8011557" y="1230662"/>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4" name="Chevron 1 - decorative">
            <a:extLst>
              <a:ext uri="{FF2B5EF4-FFF2-40B4-BE49-F238E27FC236}">
                <a16:creationId xmlns:a16="http://schemas.microsoft.com/office/drawing/2014/main" id="{7C4AB2F4-2327-4989-AA9E-01B1F6525E32}"/>
              </a:ext>
              <a:ext uri="{C183D7F6-B498-43B3-948B-1728B52AA6E4}">
                <adec:decorative xmlns:adec="http://schemas.microsoft.com/office/drawing/2017/decorative" val="1"/>
              </a:ext>
            </a:extLst>
          </p:cNvPr>
          <p:cNvSpPr/>
          <p:nvPr userDrawn="1"/>
        </p:nvSpPr>
        <p:spPr bwMode="gray">
          <a:xfrm rot="8100000">
            <a:off x="5775618" y="6562541"/>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5269817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137" name="EAB logo" descr="EAB logo">
            <a:extLst>
              <a:ext uri="{FF2B5EF4-FFF2-40B4-BE49-F238E27FC236}">
                <a16:creationId xmlns:a16="http://schemas.microsoft.com/office/drawing/2014/main" id="{E4EA75D5-1911-4B12-BB17-4F77868D85A7}"/>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88500" y="349859"/>
            <a:ext cx="1672937" cy="640080"/>
          </a:xfrm>
          <a:prstGeom prst="rect">
            <a:avLst/>
          </a:prstGeom>
        </p:spPr>
      </p:pic>
      <p:sp>
        <p:nvSpPr>
          <p:cNvPr id="161" name="We help">
            <a:extLst>
              <a:ext uri="{FF2B5EF4-FFF2-40B4-BE49-F238E27FC236}">
                <a16:creationId xmlns:a16="http://schemas.microsoft.com/office/drawing/2014/main" id="{3291DE31-0368-4089-95CA-71E0A6487D97}"/>
              </a:ext>
            </a:extLst>
          </p:cNvPr>
          <p:cNvSpPr txBox="1"/>
          <p:nvPr userDrawn="1"/>
        </p:nvSpPr>
        <p:spPr bwMode="gray">
          <a:xfrm>
            <a:off x="641582" y="1553930"/>
            <a:ext cx="2767770" cy="1046440"/>
          </a:xfrm>
          <a:prstGeom prst="rect">
            <a:avLst/>
          </a:prstGeom>
          <a:noFill/>
        </p:spPr>
        <p:txBody>
          <a:bodyPr wrap="square" lIns="0" tIns="0" rIns="0" bIns="0" rtlCol="0">
            <a:spAutoFit/>
          </a:bodyPr>
          <a:lstStyle/>
          <a:p>
            <a:pPr>
              <a:spcBef>
                <a:spcPts val="500"/>
              </a:spcBef>
            </a:pPr>
            <a:r>
              <a:rPr lang="en-US" sz="1700" b="1" dirty="0">
                <a:solidFill>
                  <a:schemeClr val="tx1"/>
                </a:solidFill>
                <a:latin typeface="+mj-lt"/>
              </a:rPr>
              <a:t>We help schools </a:t>
            </a:r>
            <a:br>
              <a:rPr lang="en-US" sz="1700" b="1" dirty="0">
                <a:solidFill>
                  <a:schemeClr val="tx1"/>
                </a:solidFill>
                <a:latin typeface="+mj-lt"/>
              </a:rPr>
            </a:br>
            <a:r>
              <a:rPr lang="en-US" sz="1700" b="1" dirty="0">
                <a:solidFill>
                  <a:schemeClr val="tx1"/>
                </a:solidFill>
                <a:latin typeface="+mj-lt"/>
              </a:rPr>
              <a:t>support students </a:t>
            </a:r>
            <a:br>
              <a:rPr lang="en-US" sz="1700" b="1" dirty="0">
                <a:solidFill>
                  <a:schemeClr val="tx1"/>
                </a:solidFill>
                <a:latin typeface="+mj-lt"/>
              </a:rPr>
            </a:br>
            <a:r>
              <a:rPr lang="en-US" sz="1700" dirty="0">
                <a:solidFill>
                  <a:schemeClr val="tx1"/>
                </a:solidFill>
                <a:latin typeface="+mj-lt"/>
              </a:rPr>
              <a:t>from enrollment to </a:t>
            </a:r>
            <a:br>
              <a:rPr lang="en-US" sz="1700" dirty="0">
                <a:solidFill>
                  <a:schemeClr val="tx1"/>
                </a:solidFill>
                <a:latin typeface="+mj-lt"/>
              </a:rPr>
            </a:br>
            <a:r>
              <a:rPr lang="en-US" sz="1700" dirty="0">
                <a:solidFill>
                  <a:schemeClr val="tx1"/>
                </a:solidFill>
                <a:latin typeface="+mj-lt"/>
              </a:rPr>
              <a:t>graduation and beyond</a:t>
            </a:r>
          </a:p>
        </p:txBody>
      </p:sp>
      <p:sp>
        <p:nvSpPr>
          <p:cNvPr id="163" name="K-12 etc">
            <a:extLst>
              <a:ext uri="{FF2B5EF4-FFF2-40B4-BE49-F238E27FC236}">
                <a16:creationId xmlns:a16="http://schemas.microsoft.com/office/drawing/2014/main" id="{F5EBC59E-79F8-4904-A6ED-21CE154D725A}"/>
              </a:ext>
            </a:extLst>
          </p:cNvPr>
          <p:cNvSpPr/>
          <p:nvPr userDrawn="1"/>
        </p:nvSpPr>
        <p:spPr bwMode="gray">
          <a:xfrm>
            <a:off x="2798969" y="596802"/>
            <a:ext cx="6858000" cy="149272"/>
          </a:xfrm>
          <a:prstGeom prst="rect">
            <a:avLst/>
          </a:prstGeom>
        </p:spPr>
        <p:txBody>
          <a:bodyPr wrap="square" lIns="0" tIns="0" rIns="0" bIns="0">
            <a:spAutoFit/>
          </a:bodyPr>
          <a:lstStyle/>
          <a:p>
            <a:pPr algn="r">
              <a:spcBef>
                <a:spcPts val="500"/>
              </a:spcBef>
            </a:pPr>
            <a:r>
              <a:rPr lang="en-US" sz="950" spc="0" baseline="0" dirty="0">
                <a:solidFill>
                  <a:schemeClr val="tx1"/>
                </a:solidFill>
              </a:rPr>
              <a:t>P-20   |   Community Colleges   |   Four-Year Colleges and Universities   |   Graduate and Adult Learning</a:t>
            </a:r>
          </a:p>
        </p:txBody>
      </p:sp>
      <p:sp>
        <p:nvSpPr>
          <p:cNvPr id="130" name="Rectangle 129">
            <a:extLst>
              <a:ext uri="{FF2B5EF4-FFF2-40B4-BE49-F238E27FC236}">
                <a16:creationId xmlns:a16="http://schemas.microsoft.com/office/drawing/2014/main" id="{79970844-FFEF-4B7C-932D-AFAA83753295}"/>
              </a:ext>
              <a:ext uri="{C183D7F6-B498-43B3-948B-1728B52AA6E4}">
                <adec:decorative xmlns:adec="http://schemas.microsoft.com/office/drawing/2017/decorative" val="1"/>
              </a:ext>
            </a:extLst>
          </p:cNvPr>
          <p:cNvSpPr/>
          <p:nvPr userDrawn="1"/>
        </p:nvSpPr>
        <p:spPr bwMode="gray">
          <a:xfrm>
            <a:off x="0" y="3246124"/>
            <a:ext cx="3269166" cy="4526276"/>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tx1"/>
              </a:solidFill>
            </a:endParaRPr>
          </a:p>
        </p:txBody>
      </p:sp>
      <p:sp>
        <p:nvSpPr>
          <p:cNvPr id="132" name="Rectangle 131">
            <a:extLst>
              <a:ext uri="{FF2B5EF4-FFF2-40B4-BE49-F238E27FC236}">
                <a16:creationId xmlns:a16="http://schemas.microsoft.com/office/drawing/2014/main" id="{8AA903DA-E080-4548-BDF9-D4CD0462B70D}"/>
              </a:ext>
              <a:ext uri="{C183D7F6-B498-43B3-948B-1728B52AA6E4}">
                <adec:decorative xmlns:adec="http://schemas.microsoft.com/office/drawing/2017/decorative" val="1"/>
              </a:ext>
            </a:extLst>
          </p:cNvPr>
          <p:cNvSpPr/>
          <p:nvPr userDrawn="1"/>
        </p:nvSpPr>
        <p:spPr bwMode="gray">
          <a:xfrm>
            <a:off x="3264408" y="987552"/>
            <a:ext cx="6793992" cy="6784848"/>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33" name="Picture 132">
            <a:extLst>
              <a:ext uri="{FF2B5EF4-FFF2-40B4-BE49-F238E27FC236}">
                <a16:creationId xmlns:a16="http://schemas.microsoft.com/office/drawing/2014/main" id="{8144173E-CB20-4575-8B75-88B7D30948E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3264408" y="987552"/>
            <a:ext cx="6797054" cy="6787910"/>
          </a:xfrm>
          <a:prstGeom prst="rect">
            <a:avLst/>
          </a:prstGeom>
        </p:spPr>
      </p:pic>
      <p:sp>
        <p:nvSpPr>
          <p:cNvPr id="134" name="Text Placeholder 1">
            <a:extLst>
              <a:ext uri="{FF2B5EF4-FFF2-40B4-BE49-F238E27FC236}">
                <a16:creationId xmlns:a16="http://schemas.microsoft.com/office/drawing/2014/main" id="{E2A89316-4307-44CE-B821-4E5F6114B5EC}"/>
              </a:ext>
              <a:ext uri="{C183D7F6-B498-43B3-948B-1728B52AA6E4}">
                <adec:decorative xmlns:adec="http://schemas.microsoft.com/office/drawing/2017/decorative" val="1"/>
              </a:ext>
            </a:extLst>
          </p:cNvPr>
          <p:cNvSpPr txBox="1">
            <a:spLocks/>
          </p:cNvSpPr>
          <p:nvPr userDrawn="1"/>
        </p:nvSpPr>
        <p:spPr bwMode="gray">
          <a:xfrm>
            <a:off x="10139461" y="0"/>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18232782-4953-407E-AA51-D76732E1855A}"/>
              </a:ext>
              <a:ext uri="{C183D7F6-B498-43B3-948B-1728B52AA6E4}">
                <adec:decorative xmlns:adec="http://schemas.microsoft.com/office/drawing/2017/decorative" val="1"/>
              </a:ext>
            </a:extLst>
          </p:cNvPr>
          <p:cNvSpPr txBox="1"/>
          <p:nvPr userDrawn="1"/>
        </p:nvSpPr>
        <p:spPr bwMode="gray">
          <a:xfrm>
            <a:off x="10223048" y="56013"/>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165" name="Find and">
            <a:extLst>
              <a:ext uri="{FF2B5EF4-FFF2-40B4-BE49-F238E27FC236}">
                <a16:creationId xmlns:a16="http://schemas.microsoft.com/office/drawing/2014/main" id="{04E4F80B-DFA1-40B1-A99D-5F654DA33CB0}"/>
              </a:ext>
            </a:extLst>
          </p:cNvPr>
          <p:cNvSpPr txBox="1"/>
          <p:nvPr userDrawn="1"/>
        </p:nvSpPr>
        <p:spPr bwMode="gray">
          <a:xfrm>
            <a:off x="3792327" y="1173872"/>
            <a:ext cx="1755079" cy="384914"/>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1200" dirty="0">
                <a:solidFill>
                  <a:schemeClr val="bg1"/>
                </a:solidFill>
                <a:latin typeface="+mj-lt"/>
              </a:rPr>
              <a:t>Find and enroll your right-fit students</a:t>
            </a:r>
          </a:p>
        </p:txBody>
      </p:sp>
      <p:sp>
        <p:nvSpPr>
          <p:cNvPr id="166" name="Support and">
            <a:extLst>
              <a:ext uri="{FF2B5EF4-FFF2-40B4-BE49-F238E27FC236}">
                <a16:creationId xmlns:a16="http://schemas.microsoft.com/office/drawing/2014/main" id="{12E86C2A-D458-425E-8FBD-0B58619A2E44}"/>
              </a:ext>
            </a:extLst>
          </p:cNvPr>
          <p:cNvSpPr txBox="1"/>
          <p:nvPr userDrawn="1"/>
        </p:nvSpPr>
        <p:spPr bwMode="gray">
          <a:xfrm>
            <a:off x="8158690" y="1173872"/>
            <a:ext cx="1755079" cy="384914"/>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1200" dirty="0">
                <a:solidFill>
                  <a:schemeClr val="bg1"/>
                </a:solidFill>
                <a:latin typeface="+mj-lt"/>
              </a:rPr>
              <a:t>Support and graduate more students</a:t>
            </a:r>
          </a:p>
        </p:txBody>
      </p:sp>
      <p:sp>
        <p:nvSpPr>
          <p:cNvPr id="167" name="Prepare your">
            <a:extLst>
              <a:ext uri="{FF2B5EF4-FFF2-40B4-BE49-F238E27FC236}">
                <a16:creationId xmlns:a16="http://schemas.microsoft.com/office/drawing/2014/main" id="{5FF87174-8A95-4537-86A0-9E9C5444C2FD}"/>
              </a:ext>
            </a:extLst>
          </p:cNvPr>
          <p:cNvSpPr txBox="1"/>
          <p:nvPr userDrawn="1"/>
        </p:nvSpPr>
        <p:spPr bwMode="gray">
          <a:xfrm>
            <a:off x="5942265" y="6503112"/>
            <a:ext cx="1750161" cy="384914"/>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1200" dirty="0">
                <a:solidFill>
                  <a:schemeClr val="bg1"/>
                </a:solidFill>
                <a:latin typeface="+mj-lt"/>
              </a:rPr>
              <a:t>Prepare your institution </a:t>
            </a:r>
            <a:br>
              <a:rPr lang="en-US" sz="1200" dirty="0">
                <a:solidFill>
                  <a:schemeClr val="bg1"/>
                </a:solidFill>
                <a:latin typeface="+mj-lt"/>
              </a:rPr>
            </a:br>
            <a:r>
              <a:rPr lang="en-US" sz="1200" dirty="0">
                <a:solidFill>
                  <a:schemeClr val="bg1"/>
                </a:solidFill>
                <a:latin typeface="+mj-lt"/>
              </a:rPr>
              <a:t>for the future</a:t>
            </a:r>
          </a:p>
        </p:txBody>
      </p:sp>
      <p:sp>
        <p:nvSpPr>
          <p:cNvPr id="136" name="TextBox 135">
            <a:extLst>
              <a:ext uri="{FF2B5EF4-FFF2-40B4-BE49-F238E27FC236}">
                <a16:creationId xmlns:a16="http://schemas.microsoft.com/office/drawing/2014/main" id="{DC0ABBD5-06DF-4835-85C1-0E9514B266DF}"/>
              </a:ext>
              <a:ext uri="{C183D7F6-B498-43B3-948B-1728B52AA6E4}">
                <adec:decorative xmlns:adec="http://schemas.microsoft.com/office/drawing/2017/decorative" val="1"/>
              </a:ext>
            </a:extLst>
          </p:cNvPr>
          <p:cNvSpPr txBox="1"/>
          <p:nvPr userDrawn="1"/>
        </p:nvSpPr>
        <p:spPr bwMode="gray">
          <a:xfrm>
            <a:off x="10223048" y="728345"/>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38" name="Rooted">
            <a:extLst>
              <a:ext uri="{FF2B5EF4-FFF2-40B4-BE49-F238E27FC236}">
                <a16:creationId xmlns:a16="http://schemas.microsoft.com/office/drawing/2014/main" id="{39549E0F-0E84-4073-986B-6F5FBEB1EB3E}"/>
              </a:ext>
            </a:extLst>
          </p:cNvPr>
          <p:cNvSpPr txBox="1"/>
          <p:nvPr userDrawn="1"/>
        </p:nvSpPr>
        <p:spPr bwMode="gray">
          <a:xfrm>
            <a:off x="765511" y="3683421"/>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ROOTED IN RESEARCH</a:t>
            </a:r>
          </a:p>
        </p:txBody>
      </p:sp>
      <p:sp>
        <p:nvSpPr>
          <p:cNvPr id="140" name="Stat 1">
            <a:extLst>
              <a:ext uri="{FF2B5EF4-FFF2-40B4-BE49-F238E27FC236}">
                <a16:creationId xmlns:a16="http://schemas.microsoft.com/office/drawing/2014/main" id="{7D340001-604E-46E2-8060-8C8EB5BE8880}"/>
              </a:ext>
            </a:extLst>
          </p:cNvPr>
          <p:cNvSpPr txBox="1"/>
          <p:nvPr userDrawn="1"/>
        </p:nvSpPr>
        <p:spPr bwMode="gray">
          <a:xfrm>
            <a:off x="774224" y="3949345"/>
            <a:ext cx="728918"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8,000</a:t>
            </a:r>
            <a:r>
              <a:rPr lang="en-US" sz="1500" baseline="30000" dirty="0">
                <a:solidFill>
                  <a:schemeClr val="accent4"/>
                </a:solidFill>
                <a:latin typeface="+mj-lt"/>
              </a:rPr>
              <a:t>+</a:t>
            </a:r>
          </a:p>
        </p:txBody>
      </p:sp>
      <p:sp>
        <p:nvSpPr>
          <p:cNvPr id="139" name="Stat 1 text">
            <a:extLst>
              <a:ext uri="{FF2B5EF4-FFF2-40B4-BE49-F238E27FC236}">
                <a16:creationId xmlns:a16="http://schemas.microsoft.com/office/drawing/2014/main" id="{8DDB1108-D78C-453B-AEDE-6D1FD6B1A363}"/>
              </a:ext>
            </a:extLst>
          </p:cNvPr>
          <p:cNvSpPr txBox="1"/>
          <p:nvPr userDrawn="1"/>
        </p:nvSpPr>
        <p:spPr bwMode="gray">
          <a:xfrm>
            <a:off x="1432996" y="3968431"/>
            <a:ext cx="887358"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Peer-tested </a:t>
            </a:r>
            <a:br>
              <a:rPr lang="en-US" sz="900" dirty="0">
                <a:solidFill>
                  <a:schemeClr val="tx1"/>
                </a:solidFill>
                <a:latin typeface="+mn-lt"/>
              </a:rPr>
            </a:br>
            <a:r>
              <a:rPr lang="en-US" sz="900" dirty="0">
                <a:solidFill>
                  <a:schemeClr val="tx1"/>
                </a:solidFill>
                <a:latin typeface="+mn-lt"/>
              </a:rPr>
              <a:t>best practices</a:t>
            </a:r>
          </a:p>
        </p:txBody>
      </p:sp>
      <p:sp>
        <p:nvSpPr>
          <p:cNvPr id="142" name="Stat 2">
            <a:extLst>
              <a:ext uri="{FF2B5EF4-FFF2-40B4-BE49-F238E27FC236}">
                <a16:creationId xmlns:a16="http://schemas.microsoft.com/office/drawing/2014/main" id="{1728E0CF-6B0E-4FF6-AEF3-0222544F12A8}"/>
              </a:ext>
            </a:extLst>
          </p:cNvPr>
          <p:cNvSpPr txBox="1"/>
          <p:nvPr userDrawn="1"/>
        </p:nvSpPr>
        <p:spPr bwMode="gray">
          <a:xfrm>
            <a:off x="774224" y="4333759"/>
            <a:ext cx="728918"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500</a:t>
            </a:r>
            <a:r>
              <a:rPr lang="en-US" sz="1500" baseline="30000" dirty="0">
                <a:solidFill>
                  <a:schemeClr val="accent4"/>
                </a:solidFill>
                <a:latin typeface="+mj-lt"/>
              </a:rPr>
              <a:t>+</a:t>
            </a:r>
          </a:p>
        </p:txBody>
      </p:sp>
      <p:sp>
        <p:nvSpPr>
          <p:cNvPr id="141" name="Stat 2 text">
            <a:extLst>
              <a:ext uri="{FF2B5EF4-FFF2-40B4-BE49-F238E27FC236}">
                <a16:creationId xmlns:a16="http://schemas.microsoft.com/office/drawing/2014/main" id="{36086D57-5934-40DB-B778-66524D27AC6F}"/>
              </a:ext>
            </a:extLst>
          </p:cNvPr>
          <p:cNvSpPr txBox="1"/>
          <p:nvPr userDrawn="1"/>
        </p:nvSpPr>
        <p:spPr bwMode="gray">
          <a:xfrm>
            <a:off x="1432995" y="4352844"/>
            <a:ext cx="1434883"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Enrollment innovations tested annually</a:t>
            </a:r>
          </a:p>
        </p:txBody>
      </p:sp>
      <p:sp>
        <p:nvSpPr>
          <p:cNvPr id="146" name="Advantage">
            <a:extLst>
              <a:ext uri="{FF2B5EF4-FFF2-40B4-BE49-F238E27FC236}">
                <a16:creationId xmlns:a16="http://schemas.microsoft.com/office/drawing/2014/main" id="{2595BA8B-6B69-4DD1-BBDC-86CC4540B21C}"/>
              </a:ext>
            </a:extLst>
          </p:cNvPr>
          <p:cNvSpPr txBox="1"/>
          <p:nvPr userDrawn="1"/>
        </p:nvSpPr>
        <p:spPr bwMode="gray">
          <a:xfrm>
            <a:off x="774448" y="5061114"/>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ADVANTAGE OF SCALE</a:t>
            </a:r>
          </a:p>
        </p:txBody>
      </p:sp>
      <p:sp>
        <p:nvSpPr>
          <p:cNvPr id="148" name="Stat 3">
            <a:extLst>
              <a:ext uri="{FF2B5EF4-FFF2-40B4-BE49-F238E27FC236}">
                <a16:creationId xmlns:a16="http://schemas.microsoft.com/office/drawing/2014/main" id="{56650FAC-4FB6-49BB-A923-EFF9C4B15EE4}"/>
              </a:ext>
            </a:extLst>
          </p:cNvPr>
          <p:cNvSpPr txBox="1"/>
          <p:nvPr userDrawn="1"/>
        </p:nvSpPr>
        <p:spPr bwMode="gray">
          <a:xfrm>
            <a:off x="783161" y="5327038"/>
            <a:ext cx="621744" cy="230832"/>
          </a:xfrm>
          <a:prstGeom prst="rect">
            <a:avLst/>
          </a:prstGeom>
          <a:noFill/>
        </p:spPr>
        <p:txBody>
          <a:bodyPr wrap="square" lIns="0" tIns="0" rIns="0" bIns="0" rtlCol="0">
            <a:spAutoFit/>
          </a:bodyPr>
          <a:lstStyle/>
          <a:p>
            <a:pPr>
              <a:spcBef>
                <a:spcPts val="500"/>
              </a:spcBef>
            </a:pPr>
            <a:r>
              <a:rPr lang="en-US" sz="1500" dirty="0">
                <a:solidFill>
                  <a:schemeClr val="accent4"/>
                </a:solidFill>
                <a:latin typeface="+mj-lt"/>
              </a:rPr>
              <a:t>2,100</a:t>
            </a:r>
            <a:r>
              <a:rPr lang="en-US" sz="1500" baseline="30000" dirty="0">
                <a:solidFill>
                  <a:schemeClr val="accent4"/>
                </a:solidFill>
                <a:latin typeface="+mj-lt"/>
              </a:rPr>
              <a:t>+</a:t>
            </a:r>
          </a:p>
        </p:txBody>
      </p:sp>
      <p:sp>
        <p:nvSpPr>
          <p:cNvPr id="147" name="Stat 3 text">
            <a:extLst>
              <a:ext uri="{FF2B5EF4-FFF2-40B4-BE49-F238E27FC236}">
                <a16:creationId xmlns:a16="http://schemas.microsoft.com/office/drawing/2014/main" id="{87C82C69-9DAF-4223-BE64-A029F7BD26BC}"/>
              </a:ext>
            </a:extLst>
          </p:cNvPr>
          <p:cNvSpPr txBox="1"/>
          <p:nvPr userDrawn="1"/>
        </p:nvSpPr>
        <p:spPr bwMode="gray">
          <a:xfrm>
            <a:off x="1441933" y="5346124"/>
            <a:ext cx="834666"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Institutions </a:t>
            </a:r>
            <a:br>
              <a:rPr lang="en-US" sz="900" dirty="0">
                <a:solidFill>
                  <a:schemeClr val="tx1"/>
                </a:solidFill>
                <a:latin typeface="+mn-lt"/>
              </a:rPr>
            </a:br>
            <a:r>
              <a:rPr lang="en-US" sz="900" dirty="0">
                <a:solidFill>
                  <a:schemeClr val="tx1"/>
                </a:solidFill>
                <a:latin typeface="+mn-lt"/>
              </a:rPr>
              <a:t>served</a:t>
            </a:r>
          </a:p>
        </p:txBody>
      </p:sp>
      <p:sp>
        <p:nvSpPr>
          <p:cNvPr id="150" name="Stat 4">
            <a:extLst>
              <a:ext uri="{FF2B5EF4-FFF2-40B4-BE49-F238E27FC236}">
                <a16:creationId xmlns:a16="http://schemas.microsoft.com/office/drawing/2014/main" id="{CD5C0BED-8E9E-4F4D-AE6C-D49F2734145B}"/>
              </a:ext>
            </a:extLst>
          </p:cNvPr>
          <p:cNvSpPr txBox="1"/>
          <p:nvPr userDrawn="1"/>
        </p:nvSpPr>
        <p:spPr bwMode="gray">
          <a:xfrm>
            <a:off x="783161" y="5711452"/>
            <a:ext cx="621744" cy="230832"/>
          </a:xfrm>
          <a:prstGeom prst="rect">
            <a:avLst/>
          </a:prstGeom>
          <a:noFill/>
        </p:spPr>
        <p:txBody>
          <a:bodyPr wrap="square" lIns="0" tIns="0" rIns="0" bIns="0" rtlCol="0">
            <a:spAutoFit/>
          </a:bodyPr>
          <a:lstStyle/>
          <a:p>
            <a:pPr>
              <a:spcBef>
                <a:spcPts val="500"/>
              </a:spcBef>
            </a:pPr>
            <a:r>
              <a:rPr lang="en-US" sz="1500" baseline="0" dirty="0">
                <a:solidFill>
                  <a:schemeClr val="accent4"/>
                </a:solidFill>
                <a:latin typeface="+mj-lt"/>
              </a:rPr>
              <a:t>9.5 M</a:t>
            </a:r>
            <a:r>
              <a:rPr lang="en-US" sz="1500" baseline="30000" dirty="0">
                <a:solidFill>
                  <a:schemeClr val="accent4"/>
                </a:solidFill>
                <a:latin typeface="+mj-lt"/>
              </a:rPr>
              <a:t>+</a:t>
            </a:r>
          </a:p>
        </p:txBody>
      </p:sp>
      <p:sp>
        <p:nvSpPr>
          <p:cNvPr id="149" name="Stat 4 text">
            <a:extLst>
              <a:ext uri="{FF2B5EF4-FFF2-40B4-BE49-F238E27FC236}">
                <a16:creationId xmlns:a16="http://schemas.microsoft.com/office/drawing/2014/main" id="{AE5F2FF8-ACB1-4739-9DFB-F8FE4847E822}"/>
              </a:ext>
            </a:extLst>
          </p:cNvPr>
          <p:cNvSpPr txBox="1"/>
          <p:nvPr userDrawn="1"/>
        </p:nvSpPr>
        <p:spPr bwMode="gray">
          <a:xfrm>
            <a:off x="1441932" y="5730537"/>
            <a:ext cx="1193575" cy="276999"/>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Students supported by our SSMS</a:t>
            </a:r>
          </a:p>
        </p:txBody>
      </p:sp>
      <p:sp>
        <p:nvSpPr>
          <p:cNvPr id="154" name="We Deliver">
            <a:extLst>
              <a:ext uri="{FF2B5EF4-FFF2-40B4-BE49-F238E27FC236}">
                <a16:creationId xmlns:a16="http://schemas.microsoft.com/office/drawing/2014/main" id="{641BCC81-1C53-459D-8EA0-9D15FCA5C2E6}"/>
              </a:ext>
            </a:extLst>
          </p:cNvPr>
          <p:cNvSpPr txBox="1"/>
          <p:nvPr userDrawn="1"/>
        </p:nvSpPr>
        <p:spPr bwMode="gray">
          <a:xfrm>
            <a:off x="776815" y="6453818"/>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tx1"/>
                </a:solidFill>
              </a:rPr>
              <a:t>WE DELIVER RESULTS</a:t>
            </a:r>
          </a:p>
        </p:txBody>
      </p:sp>
      <p:sp>
        <p:nvSpPr>
          <p:cNvPr id="156" name="Stat 5">
            <a:extLst>
              <a:ext uri="{FF2B5EF4-FFF2-40B4-BE49-F238E27FC236}">
                <a16:creationId xmlns:a16="http://schemas.microsoft.com/office/drawing/2014/main" id="{4DCA3C8A-62F7-437F-8A14-EAAF9518F69E}"/>
              </a:ext>
            </a:extLst>
          </p:cNvPr>
          <p:cNvSpPr txBox="1"/>
          <p:nvPr userDrawn="1"/>
        </p:nvSpPr>
        <p:spPr bwMode="gray">
          <a:xfrm>
            <a:off x="785528" y="6719742"/>
            <a:ext cx="520201" cy="230832"/>
          </a:xfrm>
          <a:prstGeom prst="rect">
            <a:avLst/>
          </a:prstGeom>
          <a:noFill/>
        </p:spPr>
        <p:txBody>
          <a:bodyPr wrap="square" lIns="0" tIns="0" rIns="0" bIns="0" rtlCol="0">
            <a:spAutoFit/>
          </a:bodyPr>
          <a:lstStyle/>
          <a:p>
            <a:pPr>
              <a:spcBef>
                <a:spcPts val="500"/>
              </a:spcBef>
            </a:pPr>
            <a:r>
              <a:rPr lang="en-US" sz="1500" baseline="0" dirty="0">
                <a:solidFill>
                  <a:schemeClr val="accent4"/>
                </a:solidFill>
                <a:latin typeface="+mj-lt"/>
              </a:rPr>
              <a:t>95%</a:t>
            </a:r>
            <a:endParaRPr lang="en-US" sz="1500" baseline="30000" dirty="0">
              <a:solidFill>
                <a:schemeClr val="accent4"/>
              </a:solidFill>
              <a:latin typeface="+mj-lt"/>
            </a:endParaRPr>
          </a:p>
        </p:txBody>
      </p:sp>
      <p:sp>
        <p:nvSpPr>
          <p:cNvPr id="155" name="Stat 5 text">
            <a:extLst>
              <a:ext uri="{FF2B5EF4-FFF2-40B4-BE49-F238E27FC236}">
                <a16:creationId xmlns:a16="http://schemas.microsoft.com/office/drawing/2014/main" id="{90F65006-CEC9-492A-85B1-20735F427C60}"/>
              </a:ext>
            </a:extLst>
          </p:cNvPr>
          <p:cNvSpPr txBox="1"/>
          <p:nvPr userDrawn="1"/>
        </p:nvSpPr>
        <p:spPr bwMode="gray">
          <a:xfrm>
            <a:off x="1444301" y="6738828"/>
            <a:ext cx="1461050" cy="553998"/>
          </a:xfrm>
          <a:prstGeom prst="rect">
            <a:avLst/>
          </a:prstGeom>
          <a:noFill/>
        </p:spPr>
        <p:txBody>
          <a:bodyPr wrap="square" lIns="0" tIns="0" rIns="0" bIns="0" rtlCol="0">
            <a:spAutoFit/>
          </a:bodyPr>
          <a:lstStyle/>
          <a:p>
            <a:pPr algn="l">
              <a:spcBef>
                <a:spcPts val="500"/>
              </a:spcBef>
            </a:pPr>
            <a:r>
              <a:rPr lang="en-US" sz="900" dirty="0">
                <a:solidFill>
                  <a:schemeClr val="tx1"/>
                </a:solidFill>
                <a:latin typeface="+mn-lt"/>
              </a:rPr>
              <a:t>Of our partners continue with us year after year, reflecting the goals we </a:t>
            </a:r>
            <a:br>
              <a:rPr lang="en-US" sz="900" dirty="0">
                <a:solidFill>
                  <a:schemeClr val="tx1"/>
                </a:solidFill>
                <a:latin typeface="+mn-lt"/>
              </a:rPr>
            </a:br>
            <a:r>
              <a:rPr lang="en-US" sz="900" b="1" dirty="0">
                <a:solidFill>
                  <a:schemeClr val="tx1"/>
                </a:solidFill>
                <a:latin typeface="+mn-lt"/>
              </a:rPr>
              <a:t>achieve together</a:t>
            </a:r>
          </a:p>
        </p:txBody>
      </p:sp>
      <p:cxnSp>
        <p:nvCxnSpPr>
          <p:cNvPr id="162" name="Straight Connector 161">
            <a:extLst>
              <a:ext uri="{FF2B5EF4-FFF2-40B4-BE49-F238E27FC236}">
                <a16:creationId xmlns:a16="http://schemas.microsoft.com/office/drawing/2014/main" id="{BB624D1F-20C4-44CA-9243-99A4F36A6024}"/>
              </a:ext>
              <a:ext uri="{C183D7F6-B498-43B3-948B-1728B52AA6E4}">
                <adec:decorative xmlns:adec="http://schemas.microsoft.com/office/drawing/2017/decorative" val="1"/>
              </a:ext>
            </a:extLst>
          </p:cNvPr>
          <p:cNvCxnSpPr>
            <a:cxnSpLocks/>
          </p:cNvCxnSpPr>
          <p:nvPr userDrawn="1"/>
        </p:nvCxnSpPr>
        <p:spPr bwMode="gray">
          <a:xfrm flipV="1">
            <a:off x="506255" y="1611624"/>
            <a:ext cx="0" cy="978408"/>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E74D9CFA-CD83-4533-B1C6-C8CB5617D267}"/>
              </a:ext>
              <a:ext uri="{C183D7F6-B498-43B3-948B-1728B52AA6E4}">
                <adec:decorative xmlns:adec="http://schemas.microsoft.com/office/drawing/2017/decorative" val="1"/>
              </a:ext>
            </a:extLst>
          </p:cNvPr>
          <p:cNvSpPr/>
          <p:nvPr userDrawn="1"/>
        </p:nvSpPr>
        <p:spPr bwMode="gray">
          <a:xfrm>
            <a:off x="4483640" y="2098789"/>
            <a:ext cx="4051888" cy="4118957"/>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68" name="Picture 167">
            <a:extLst>
              <a:ext uri="{FF2B5EF4-FFF2-40B4-BE49-F238E27FC236}">
                <a16:creationId xmlns:a16="http://schemas.microsoft.com/office/drawing/2014/main" id="{7A08049C-C51F-4EFB-AB9B-CB3B39955CE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4266338" y="1574222"/>
            <a:ext cx="4785370" cy="4788418"/>
          </a:xfrm>
          <a:prstGeom prst="rect">
            <a:avLst/>
          </a:prstGeom>
        </p:spPr>
      </p:pic>
      <p:sp>
        <p:nvSpPr>
          <p:cNvPr id="42" name="Text Placeholder 1">
            <a:extLst>
              <a:ext uri="{FF2B5EF4-FFF2-40B4-BE49-F238E27FC236}">
                <a16:creationId xmlns:a16="http://schemas.microsoft.com/office/drawing/2014/main" id="{3ABDC138-0424-4AEA-AFFA-B5D4415FE4E2}"/>
              </a:ext>
              <a:ext uri="{C183D7F6-B498-43B3-948B-1728B52AA6E4}">
                <adec:decorative xmlns:adec="http://schemas.microsoft.com/office/drawing/2017/decorative" val="1"/>
              </a:ext>
            </a:extLst>
          </p:cNvPr>
          <p:cNvSpPr txBox="1">
            <a:spLocks/>
          </p:cNvSpPr>
          <p:nvPr userDrawn="1"/>
        </p:nvSpPr>
        <p:spPr bwMode="gray">
          <a:xfrm>
            <a:off x="10139461" y="1349522"/>
            <a:ext cx="1382195" cy="1238801"/>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https://eaB.box.com/v/EAB-Branding</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Last edited: 4/17/20</a:t>
            </a:r>
            <a:endPar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4" name="Chevron circle 1 - decorative">
            <a:extLst>
              <a:ext uri="{FF2B5EF4-FFF2-40B4-BE49-F238E27FC236}">
                <a16:creationId xmlns:a16="http://schemas.microsoft.com/office/drawing/2014/main" id="{B66A6132-9DB5-46E1-9BAA-AD25AF278B64}"/>
              </a:ext>
              <a:ext uri="{C183D7F6-B498-43B3-948B-1728B52AA6E4}">
                <adec:decorative xmlns:adec="http://schemas.microsoft.com/office/drawing/2017/decorative" val="1"/>
              </a:ext>
            </a:extLst>
          </p:cNvPr>
          <p:cNvGrpSpPr/>
          <p:nvPr userDrawn="1"/>
        </p:nvGrpSpPr>
        <p:grpSpPr bwMode="gray">
          <a:xfrm>
            <a:off x="497318" y="6453818"/>
            <a:ext cx="178717" cy="178717"/>
            <a:chOff x="4812593" y="3156606"/>
            <a:chExt cx="316374" cy="316374"/>
          </a:xfrm>
          <a:solidFill>
            <a:srgbClr val="E0F1F1"/>
          </a:solidFill>
        </p:grpSpPr>
        <p:sp>
          <p:nvSpPr>
            <p:cNvPr id="45" name="Circle 1 - decorative">
              <a:extLst>
                <a:ext uri="{FF2B5EF4-FFF2-40B4-BE49-F238E27FC236}">
                  <a16:creationId xmlns:a16="http://schemas.microsoft.com/office/drawing/2014/main" id="{DDE9DE1F-210C-4619-85F0-D70716D5258E}"/>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46" name="Chev 1 - decorative">
              <a:extLst>
                <a:ext uri="{FF2B5EF4-FFF2-40B4-BE49-F238E27FC236}">
                  <a16:creationId xmlns:a16="http://schemas.microsoft.com/office/drawing/2014/main" id="{5EF0B1F6-A4D9-4E5A-8202-555FFBF3D4EC}"/>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7" name="Chevron circle 1 - decorative">
            <a:extLst>
              <a:ext uri="{FF2B5EF4-FFF2-40B4-BE49-F238E27FC236}">
                <a16:creationId xmlns:a16="http://schemas.microsoft.com/office/drawing/2014/main" id="{11F62FCF-E474-45FA-8403-D14703D06D91}"/>
              </a:ext>
              <a:ext uri="{C183D7F6-B498-43B3-948B-1728B52AA6E4}">
                <adec:decorative xmlns:adec="http://schemas.microsoft.com/office/drawing/2017/decorative" val="1"/>
              </a:ext>
            </a:extLst>
          </p:cNvPr>
          <p:cNvGrpSpPr/>
          <p:nvPr userDrawn="1"/>
        </p:nvGrpSpPr>
        <p:grpSpPr bwMode="gray">
          <a:xfrm>
            <a:off x="497318" y="5067676"/>
            <a:ext cx="178717" cy="178717"/>
            <a:chOff x="4812593" y="3156606"/>
            <a:chExt cx="316374" cy="316374"/>
          </a:xfrm>
          <a:solidFill>
            <a:srgbClr val="E0F1F1"/>
          </a:solidFill>
        </p:grpSpPr>
        <p:sp>
          <p:nvSpPr>
            <p:cNvPr id="48" name="Circle 1 - decorative">
              <a:extLst>
                <a:ext uri="{FF2B5EF4-FFF2-40B4-BE49-F238E27FC236}">
                  <a16:creationId xmlns:a16="http://schemas.microsoft.com/office/drawing/2014/main" id="{D0EE3D41-F3B3-4612-B8A7-2322DC49A58C}"/>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49" name="Chev 1 - decorative">
              <a:extLst>
                <a:ext uri="{FF2B5EF4-FFF2-40B4-BE49-F238E27FC236}">
                  <a16:creationId xmlns:a16="http://schemas.microsoft.com/office/drawing/2014/main" id="{D2CB40AB-C57A-4333-8537-87EEB84BEC1A}"/>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50" name="Chevron circle 1 - decorative">
            <a:extLst>
              <a:ext uri="{FF2B5EF4-FFF2-40B4-BE49-F238E27FC236}">
                <a16:creationId xmlns:a16="http://schemas.microsoft.com/office/drawing/2014/main" id="{6FC4375F-D28B-4C4D-A53A-F32502F2FD4D}"/>
              </a:ext>
              <a:ext uri="{C183D7F6-B498-43B3-948B-1728B52AA6E4}">
                <adec:decorative xmlns:adec="http://schemas.microsoft.com/office/drawing/2017/decorative" val="1"/>
              </a:ext>
            </a:extLst>
          </p:cNvPr>
          <p:cNvGrpSpPr/>
          <p:nvPr userDrawn="1"/>
        </p:nvGrpSpPr>
        <p:grpSpPr bwMode="gray">
          <a:xfrm>
            <a:off x="497318" y="3689574"/>
            <a:ext cx="178717" cy="178717"/>
            <a:chOff x="4812593" y="3156606"/>
            <a:chExt cx="316374" cy="316374"/>
          </a:xfrm>
          <a:solidFill>
            <a:srgbClr val="E0F1F1"/>
          </a:solidFill>
        </p:grpSpPr>
        <p:sp>
          <p:nvSpPr>
            <p:cNvPr id="51" name="Circle 1 - decorative">
              <a:extLst>
                <a:ext uri="{FF2B5EF4-FFF2-40B4-BE49-F238E27FC236}">
                  <a16:creationId xmlns:a16="http://schemas.microsoft.com/office/drawing/2014/main" id="{C173802F-9762-49BB-9ADA-EA83F66CC303}"/>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dirty="0"/>
            </a:p>
          </p:txBody>
        </p:sp>
        <p:sp>
          <p:nvSpPr>
            <p:cNvPr id="52" name="Chev 1 - decorative">
              <a:extLst>
                <a:ext uri="{FF2B5EF4-FFF2-40B4-BE49-F238E27FC236}">
                  <a16:creationId xmlns:a16="http://schemas.microsoft.com/office/drawing/2014/main" id="{D959A8AB-2816-48A5-A149-8ADC886DB309}"/>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3" name="Chevron 1 - decorative">
            <a:extLst>
              <a:ext uri="{FF2B5EF4-FFF2-40B4-BE49-F238E27FC236}">
                <a16:creationId xmlns:a16="http://schemas.microsoft.com/office/drawing/2014/main" id="{350D234B-56DD-4E4D-8319-96BC6921472A}"/>
              </a:ext>
              <a:ext uri="{C183D7F6-B498-43B3-948B-1728B52AA6E4}">
                <adec:decorative xmlns:adec="http://schemas.microsoft.com/office/drawing/2017/decorative" val="1"/>
              </a:ext>
            </a:extLst>
          </p:cNvPr>
          <p:cNvSpPr/>
          <p:nvPr userDrawn="1"/>
        </p:nvSpPr>
        <p:spPr bwMode="gray">
          <a:xfrm rot="8100000">
            <a:off x="3645194" y="123066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3" name="Chevron 1 - decorative">
            <a:extLst>
              <a:ext uri="{FF2B5EF4-FFF2-40B4-BE49-F238E27FC236}">
                <a16:creationId xmlns:a16="http://schemas.microsoft.com/office/drawing/2014/main" id="{B4A0BFB6-04E5-4F9C-9499-F14AA0AF3265}"/>
              </a:ext>
              <a:ext uri="{C183D7F6-B498-43B3-948B-1728B52AA6E4}">
                <adec:decorative xmlns:adec="http://schemas.microsoft.com/office/drawing/2017/decorative" val="1"/>
              </a:ext>
            </a:extLst>
          </p:cNvPr>
          <p:cNvSpPr/>
          <p:nvPr userDrawn="1"/>
        </p:nvSpPr>
        <p:spPr bwMode="gray">
          <a:xfrm rot="8100000">
            <a:off x="8011557" y="1230662"/>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4" name="Chevron 1 - decorative">
            <a:extLst>
              <a:ext uri="{FF2B5EF4-FFF2-40B4-BE49-F238E27FC236}">
                <a16:creationId xmlns:a16="http://schemas.microsoft.com/office/drawing/2014/main" id="{7C4AB2F4-2327-4989-AA9E-01B1F6525E32}"/>
              </a:ext>
              <a:ext uri="{C183D7F6-B498-43B3-948B-1728B52AA6E4}">
                <adec:decorative xmlns:adec="http://schemas.microsoft.com/office/drawing/2017/decorative" val="1"/>
              </a:ext>
            </a:extLst>
          </p:cNvPr>
          <p:cNvSpPr/>
          <p:nvPr userDrawn="1"/>
        </p:nvSpPr>
        <p:spPr bwMode="gray">
          <a:xfrm rot="8100000">
            <a:off x="5775618" y="6562541"/>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Oval 54">
            <a:extLst>
              <a:ext uri="{FF2B5EF4-FFF2-40B4-BE49-F238E27FC236}">
                <a16:creationId xmlns:a16="http://schemas.microsoft.com/office/drawing/2014/main" id="{08EF3213-88E8-4684-8C7E-68B5F60087A6}"/>
              </a:ext>
            </a:extLst>
          </p:cNvPr>
          <p:cNvSpPr>
            <a:spLocks noChangeAspect="1"/>
          </p:cNvSpPr>
          <p:nvPr userDrawn="1"/>
        </p:nvSpPr>
        <p:spPr bwMode="gray">
          <a:xfrm>
            <a:off x="5607463" y="2916871"/>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28366478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2" name="Page 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1171575" y="997669"/>
            <a:ext cx="5257800" cy="276999"/>
          </a:xfrm>
          <a:prstGeom prst="rect">
            <a:avLst/>
          </a:prstGeom>
        </p:spPr>
        <p:txBody>
          <a:bodyPr lIns="0" tIns="0" rIns="0" bIns="0" anchor="b" anchorCtr="0">
            <a:spAutoFit/>
          </a:bodyPr>
          <a:lstStyle>
            <a:lvl1pPr>
              <a:lnSpc>
                <a:spcPct val="90000"/>
              </a:lnSpc>
              <a:defRPr sz="2000" b="0" spc="50" baseline="0"/>
            </a:lvl1pPr>
          </a:lstStyle>
          <a:p>
            <a:r>
              <a:rPr lang="en-US" dirty="0"/>
              <a:t>Insert Program Name Here</a:t>
            </a:r>
          </a:p>
        </p:txBody>
      </p:sp>
      <p:sp>
        <p:nvSpPr>
          <p:cNvPr id="6" name="PD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1491615" y="1912498"/>
            <a:ext cx="493776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8" name="PD name - decorative">
            <a:extLst>
              <a:ext uri="{C183D7F6-B498-43B3-948B-1728B52AA6E4}">
                <adec:decorative xmlns:adec="http://schemas.microsoft.com/office/drawing/2017/decorative" val="1"/>
              </a:ext>
            </a:extLst>
          </p:cNvPr>
          <p:cNvSpPr>
            <a:spLocks noGrp="1"/>
          </p:cNvSpPr>
          <p:nvPr>
            <p:ph type="body" sz="quarter" idx="44" hasCustomPrompt="1"/>
          </p:nvPr>
        </p:nvSpPr>
        <p:spPr bwMode="gray">
          <a:xfrm>
            <a:off x="1491615" y="2145353"/>
            <a:ext cx="493776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0" name="CC - decorative">
            <a:extLst>
              <a:ext uri="{C183D7F6-B498-43B3-948B-1728B52AA6E4}">
                <adec:decorative xmlns:adec="http://schemas.microsoft.com/office/drawing/2017/decorative" val="1"/>
              </a:ext>
            </a:extLst>
          </p:cNvPr>
          <p:cNvSpPr>
            <a:spLocks noGrp="1"/>
          </p:cNvSpPr>
          <p:nvPr>
            <p:ph type="body" sz="quarter" idx="45" hasCustomPrompt="1"/>
          </p:nvPr>
        </p:nvSpPr>
        <p:spPr bwMode="gray">
          <a:xfrm>
            <a:off x="1491615" y="2565325"/>
            <a:ext cx="493776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4" name="CC name - decorative">
            <a:extLst>
              <a:ext uri="{C183D7F6-B498-43B3-948B-1728B52AA6E4}">
                <adec:decorative xmlns:adec="http://schemas.microsoft.com/office/drawing/2017/decorative" val="1"/>
              </a:ext>
            </a:extLst>
          </p:cNvPr>
          <p:cNvSpPr>
            <a:spLocks noGrp="1"/>
          </p:cNvSpPr>
          <p:nvPr>
            <p:ph type="body" sz="quarter" idx="46" hasCustomPrompt="1"/>
          </p:nvPr>
        </p:nvSpPr>
        <p:spPr bwMode="gray">
          <a:xfrm>
            <a:off x="1491615" y="2798180"/>
            <a:ext cx="493776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6" name="ED - decorative">
            <a:extLst>
              <a:ext uri="{C183D7F6-B498-43B3-948B-1728B52AA6E4}">
                <adec:decorative xmlns:adec="http://schemas.microsoft.com/office/drawing/2017/decorative" val="1"/>
              </a:ext>
            </a:extLst>
          </p:cNvPr>
          <p:cNvSpPr>
            <a:spLocks noGrp="1"/>
          </p:cNvSpPr>
          <p:nvPr>
            <p:ph type="body" sz="quarter" idx="47" hasCustomPrompt="1"/>
          </p:nvPr>
        </p:nvSpPr>
        <p:spPr bwMode="gray">
          <a:xfrm>
            <a:off x="1491615" y="3225725"/>
            <a:ext cx="493776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ED name - decorative">
            <a:extLst>
              <a:ext uri="{C183D7F6-B498-43B3-948B-1728B52AA6E4}">
                <adec:decorative xmlns:adec="http://schemas.microsoft.com/office/drawing/2017/decorative" val="1"/>
              </a:ext>
            </a:extLst>
          </p:cNvPr>
          <p:cNvSpPr>
            <a:spLocks noGrp="1"/>
          </p:cNvSpPr>
          <p:nvPr>
            <p:ph type="body" sz="quarter" idx="48" hasCustomPrompt="1"/>
          </p:nvPr>
        </p:nvSpPr>
        <p:spPr bwMode="gray">
          <a:xfrm>
            <a:off x="1491615" y="3458580"/>
            <a:ext cx="493776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7414907" y="460375"/>
            <a:ext cx="0" cy="6583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Legal Caveat - decorative">
            <a:extLst>
              <a:ext uri="{FF2B5EF4-FFF2-40B4-BE49-F238E27FC236}">
                <a16:creationId xmlns:a16="http://schemas.microsoft.com/office/drawing/2014/main" id="{FF5924B7-2715-4655-ACAF-20A1A1325E0D}"/>
              </a:ext>
              <a:ext uri="{C183D7F6-B498-43B3-948B-1728B52AA6E4}">
                <adec:decorative xmlns:adec="http://schemas.microsoft.com/office/drawing/2017/decorative" val="1"/>
              </a:ext>
            </a:extLst>
          </p:cNvPr>
          <p:cNvSpPr txBox="1"/>
          <p:nvPr userDrawn="1"/>
        </p:nvSpPr>
        <p:spPr bwMode="gray">
          <a:xfrm>
            <a:off x="7488805" y="460375"/>
            <a:ext cx="2074295" cy="6617196"/>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a:t>
            </a:r>
            <a:r>
              <a:rPr lang="en-US" sz="500" kern="1200" dirty="0" err="1">
                <a:solidFill>
                  <a:schemeClr val="tx1"/>
                </a:solidFill>
                <a:effectLst/>
                <a:latin typeface="+mn-lt"/>
                <a:ea typeface="+mn-ea"/>
                <a:cs typeface="+mn-cs"/>
              </a:rPr>
              <a:t>InC.</a:t>
            </a:r>
            <a:r>
              <a:rPr lang="en-US" sz="500" kern="1200" dirty="0">
                <a:solidFill>
                  <a:schemeClr val="tx1"/>
                </a:solidFill>
                <a:effectLst/>
                <a:latin typeface="+mn-lt"/>
                <a:ea typeface="+mn-ea"/>
                <a:cs typeface="+mn-cs"/>
              </a:rPr>
              <a:t>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a:t>
            </a:r>
            <a:r>
              <a:rPr lang="en-US" sz="500" kern="1200" dirty="0" err="1">
                <a:solidFill>
                  <a:schemeClr val="tx1"/>
                </a:solidFill>
                <a:effectLst/>
                <a:latin typeface="+mn-lt"/>
                <a:ea typeface="+mn-ea"/>
                <a:cs typeface="+mn-cs"/>
              </a:rPr>
              <a:t>InC.</a:t>
            </a:r>
            <a:r>
              <a:rPr lang="en-US" sz="500" kern="1200" dirty="0">
                <a:solidFill>
                  <a:schemeClr val="tx1"/>
                </a:solidFill>
                <a:effectLst/>
                <a:latin typeface="+mn-lt"/>
                <a:ea typeface="+mn-ea"/>
                <a:cs typeface="+mn-cs"/>
              </a:rPr>
              <a:t>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584241630"/>
      </p:ext>
    </p:extLst>
  </p:cSld>
  <p:clrMapOvr>
    <a:masterClrMapping/>
  </p:clrMapOvr>
  <p:extLst>
    <p:ext uri="{DCECCB84-F9BA-43D5-87BE-67443E8EF086}">
      <p15:sldGuideLst xmlns:p15="http://schemas.microsoft.com/office/powerpoint/2012/main">
        <p15:guide id="0" pos="738" userDrawn="1">
          <p15:clr>
            <a:srgbClr val="FBAE40"/>
          </p15:clr>
        </p15:guide>
        <p15:guide id="1" pos="939" userDrawn="1">
          <p15:clr>
            <a:srgbClr val="FBAE40"/>
          </p15:clr>
        </p15:guide>
        <p15:guide id="2" orient="horz" pos="8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eab.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1" name="Master slide title"/>
          <p:cNvSpPr>
            <a:spLocks noGrp="1"/>
          </p:cNvSpPr>
          <p:nvPr>
            <p:ph type="title"/>
          </p:nvPr>
        </p:nvSpPr>
        <p:spPr bwMode="gray">
          <a:xfrm>
            <a:off x="513556" y="696077"/>
            <a:ext cx="9031288" cy="276999"/>
          </a:xfrm>
          <a:prstGeom prst="rect">
            <a:avLst/>
          </a:prstGeom>
        </p:spPr>
        <p:txBody>
          <a:bodyPr vert="horz" wrap="square" lIns="0" tIns="0" rIns="0" bIns="0" rtlCol="0" anchor="b" anchorCtr="0">
            <a:spAutoFit/>
          </a:bodyPr>
          <a:lstStyle/>
          <a:p>
            <a:r>
              <a:rPr lang="en-US" dirty="0"/>
              <a:t>Page Title – Rockwell 20pt Regular, Title Case</a:t>
            </a:r>
          </a:p>
        </p:txBody>
      </p:sp>
      <p:sp>
        <p:nvSpPr>
          <p:cNvPr id="22" name="Master bullets"/>
          <p:cNvSpPr>
            <a:spLocks noGrp="1"/>
          </p:cNvSpPr>
          <p:nvPr>
            <p:ph type="body" idx="1"/>
          </p:nvPr>
        </p:nvSpPr>
        <p:spPr bwMode="gray">
          <a:xfrm>
            <a:off x="4201902" y="3006472"/>
            <a:ext cx="165459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Master copyright - decorative">
            <a:extLst>
              <a:ext uri="{C183D7F6-B498-43B3-948B-1728B52AA6E4}">
                <adec:decorative xmlns:adec="http://schemas.microsoft.com/office/drawing/2017/decorative" val="1"/>
              </a:ext>
            </a:extLst>
          </p:cNvPr>
          <p:cNvSpPr txBox="1"/>
          <p:nvPr userDrawn="1"/>
        </p:nvSpPr>
        <p:spPr bwMode="gray">
          <a:xfrm>
            <a:off x="511175" y="7366114"/>
            <a:ext cx="1812926"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©2021 by EAB. All Rights Reserved.</a:t>
            </a:r>
          </a:p>
        </p:txBody>
      </p:sp>
      <p:sp>
        <p:nvSpPr>
          <p:cNvPr id="18" name="Master eab.com - decorative">
            <a:hlinkClick r:id="rId28"/>
            <a:extLst>
              <a:ext uri="{C183D7F6-B498-43B3-948B-1728B52AA6E4}">
                <adec:decorative xmlns:adec="http://schemas.microsoft.com/office/drawing/2017/decorative" val="1"/>
              </a:ext>
            </a:extLst>
          </p:cNvPr>
          <p:cNvSpPr txBox="1"/>
          <p:nvPr userDrawn="1"/>
        </p:nvSpPr>
        <p:spPr bwMode="gray">
          <a:xfrm>
            <a:off x="9132094" y="7319590"/>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err="1">
                <a:ln>
                  <a:noFill/>
                </a:ln>
                <a:solidFill>
                  <a:schemeClr val="bg2">
                    <a:lumMod val="75000"/>
                  </a:schemeClr>
                </a:solidFill>
                <a:effectLst/>
                <a:uLnTx/>
                <a:uFillTx/>
                <a:latin typeface="+mn-lt"/>
                <a:ea typeface="+mn-ea"/>
                <a:cs typeface="+mn-cs"/>
              </a:rPr>
              <a:t>eab.com</a:t>
            </a:r>
            <a:endPar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
        <p:nvSpPr>
          <p:cNvPr id="15" name="Master slide number - decorative">
            <a:extLst>
              <a:ext uri="{C183D7F6-B498-43B3-948B-1728B52AA6E4}">
                <adec:decorative xmlns:adec="http://schemas.microsoft.com/office/drawing/2017/decorative" val="1"/>
              </a:ext>
            </a:extLst>
          </p:cNvPr>
          <p:cNvSpPr txBox="1">
            <a:spLocks/>
          </p:cNvSpPr>
          <p:nvPr userDrawn="1"/>
        </p:nvSpPr>
        <p:spPr bwMode="gray">
          <a:xfrm>
            <a:off x="4821414" y="7343031"/>
            <a:ext cx="415573" cy="130805"/>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850" smtClean="0">
                <a:solidFill>
                  <a:schemeClr val="tx1"/>
                </a:solidFill>
                <a:latin typeface="+mj-lt"/>
              </a:rPr>
              <a:pPr/>
              <a:t>‹#›</a:t>
            </a:fld>
            <a:endParaRPr lang="en-US" sz="850" dirty="0">
              <a:solidFill>
                <a:schemeClr val="tx1"/>
              </a:solidFill>
              <a:latin typeface="+mj-lt"/>
            </a:endParaRPr>
          </a:p>
        </p:txBody>
      </p:sp>
    </p:spTree>
    <p:custDataLst>
      <p:tags r:id="rId27"/>
    </p:custDataLst>
    <p:extLst>
      <p:ext uri="{BB962C8B-B14F-4D97-AF65-F5344CB8AC3E}">
        <p14:creationId xmlns:p14="http://schemas.microsoft.com/office/powerpoint/2010/main" val="28887558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50" r:id="rId3"/>
    <p:sldLayoutId id="2147483666" r:id="rId4"/>
    <p:sldLayoutId id="2147483667" r:id="rId5"/>
    <p:sldLayoutId id="2147483665" r:id="rId6"/>
    <p:sldLayoutId id="2147483662" r:id="rId7"/>
    <p:sldLayoutId id="2147483676" r:id="rId8"/>
    <p:sldLayoutId id="2147483653" r:id="rId9"/>
    <p:sldLayoutId id="2147483655" r:id="rId10"/>
    <p:sldLayoutId id="2147483654" r:id="rId11"/>
    <p:sldLayoutId id="2147483656" r:id="rId12"/>
    <p:sldLayoutId id="2147483657" r:id="rId13"/>
    <p:sldLayoutId id="2147483658" r:id="rId14"/>
    <p:sldLayoutId id="2147483659" r:id="rId15"/>
    <p:sldLayoutId id="2147483660" r:id="rId16"/>
    <p:sldLayoutId id="2147483661" r:id="rId17"/>
    <p:sldLayoutId id="2147483672" r:id="rId18"/>
    <p:sldLayoutId id="2147483673" r:id="rId19"/>
    <p:sldLayoutId id="2147483674" r:id="rId20"/>
    <p:sldLayoutId id="2147483675" r:id="rId21"/>
    <p:sldLayoutId id="2147483668" r:id="rId22"/>
    <p:sldLayoutId id="2147483669" r:id="rId23"/>
    <p:sldLayoutId id="2147483670" r:id="rId24"/>
    <p:sldLayoutId id="2147483671" r:id="rId25"/>
  </p:sldLayoutIdLst>
  <p:txStyles>
    <p:title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5888" indent="-115888"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30188" indent="-114300"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72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5888"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7985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30288" indent="-115888" algn="l" defTabSz="75438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C35EA4"/>
          </p15:clr>
        </p15:guide>
        <p15:guide id="2" pos="6024" userDrawn="1">
          <p15:clr>
            <a:srgbClr val="C35EA4"/>
          </p15:clr>
        </p15:guide>
        <p15:guide id="3" orient="horz" pos="4577" userDrawn="1">
          <p15:clr>
            <a:srgbClr val="C35EA4"/>
          </p15:clr>
        </p15:guide>
        <p15:guide id="4" orient="horz" pos="288"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csrc.nist.gov/glossary/term/red_team"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64E9-52F1-4868-A30D-0A3B56AAA968}"/>
              </a:ext>
            </a:extLst>
          </p:cNvPr>
          <p:cNvSpPr>
            <a:spLocks noGrp="1"/>
          </p:cNvSpPr>
          <p:nvPr>
            <p:ph type="title"/>
          </p:nvPr>
        </p:nvSpPr>
        <p:spPr/>
        <p:txBody>
          <a:bodyPr/>
          <a:lstStyle/>
          <a:p>
            <a:r>
              <a:rPr lang="en-US" dirty="0"/>
              <a:t>Cybersecurity Diagnostic</a:t>
            </a:r>
          </a:p>
        </p:txBody>
      </p:sp>
      <p:sp>
        <p:nvSpPr>
          <p:cNvPr id="3" name="Text Placeholder 2">
            <a:extLst>
              <a:ext uri="{FF2B5EF4-FFF2-40B4-BE49-F238E27FC236}">
                <a16:creationId xmlns:a16="http://schemas.microsoft.com/office/drawing/2014/main" id="{FBA8E3DC-2818-481E-9238-7A49001BBB1E}"/>
              </a:ext>
            </a:extLst>
          </p:cNvPr>
          <p:cNvSpPr>
            <a:spLocks noGrp="1"/>
          </p:cNvSpPr>
          <p:nvPr>
            <p:ph type="body" sz="quarter" idx="16"/>
          </p:nvPr>
        </p:nvSpPr>
        <p:spPr>
          <a:xfrm>
            <a:off x="1525580" y="4272773"/>
            <a:ext cx="3762885" cy="861774"/>
          </a:xfrm>
        </p:spPr>
        <p:txBody>
          <a:bodyPr/>
          <a:lstStyle/>
          <a:p>
            <a:endParaRPr lang="en-US" dirty="0"/>
          </a:p>
          <a:p>
            <a:r>
              <a:rPr lang="en-US" dirty="0"/>
              <a:t>Diagnose Strengths and Opportunities </a:t>
            </a:r>
            <a:br>
              <a:rPr lang="en-US" dirty="0"/>
            </a:br>
            <a:r>
              <a:rPr lang="en-US" dirty="0"/>
              <a:t>in your Institution's Cybersecurity Posture and Organization</a:t>
            </a:r>
          </a:p>
        </p:txBody>
      </p:sp>
      <p:sp>
        <p:nvSpPr>
          <p:cNvPr id="4" name="Text Placeholder 3">
            <a:extLst>
              <a:ext uri="{FF2B5EF4-FFF2-40B4-BE49-F238E27FC236}">
                <a16:creationId xmlns:a16="http://schemas.microsoft.com/office/drawing/2014/main" id="{68042419-DE3A-4150-9CAE-153B382236A2}"/>
              </a:ext>
            </a:extLst>
          </p:cNvPr>
          <p:cNvSpPr>
            <a:spLocks noGrp="1"/>
          </p:cNvSpPr>
          <p:nvPr>
            <p:ph type="body" sz="quarter" idx="17"/>
          </p:nvPr>
        </p:nvSpPr>
        <p:spPr/>
        <p:txBody>
          <a:bodyPr/>
          <a:lstStyle/>
          <a:p>
            <a:r>
              <a:rPr lang="en-US" dirty="0"/>
              <a:t>IT Forum</a:t>
            </a:r>
          </a:p>
        </p:txBody>
      </p:sp>
    </p:spTree>
    <p:extLst>
      <p:ext uri="{BB962C8B-B14F-4D97-AF65-F5344CB8AC3E}">
        <p14:creationId xmlns:p14="http://schemas.microsoft.com/office/powerpoint/2010/main" val="191341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C. Business Processes</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935"/>
            <a:ext cx="1996357" cy="4024179"/>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Maintain asset inventory and assign responsibility for continuously identifying and updating assets</a:t>
            </a:r>
          </a:p>
          <a:p>
            <a:pPr marL="118872" indent="-118872">
              <a:spcBef>
                <a:spcPts val="300"/>
              </a:spcBef>
              <a:buFont typeface="Arial" panose="020B0604020202020204" pitchFamily="34" charset="0"/>
              <a:buChar char="•"/>
            </a:pPr>
            <a:r>
              <a:rPr lang="en-US" sz="900" dirty="0"/>
              <a:t>Identify critical data and system assets aligned with institutional priorities (e.g., health and safety, business operations)</a:t>
            </a:r>
          </a:p>
          <a:p>
            <a:pPr marL="118872" indent="-118872">
              <a:spcBef>
                <a:spcPts val="300"/>
              </a:spcBef>
              <a:buFont typeface="Arial" panose="020B0604020202020204" pitchFamily="34" charset="0"/>
              <a:buChar char="•"/>
            </a:pPr>
            <a:r>
              <a:rPr lang="en-US" sz="900" dirty="0"/>
              <a:t>Conduct annual risk assessments and create annual risk mitigation plans; Plans should include the following processes:</a:t>
            </a:r>
          </a:p>
          <a:p>
            <a:pPr marL="228600" lvl="1" indent="-118872">
              <a:spcBef>
                <a:spcPts val="300"/>
              </a:spcBef>
              <a:buFont typeface="Verdana" panose="020B0604030504040204" pitchFamily="34" charset="0"/>
              <a:buChar char="‒"/>
            </a:pPr>
            <a:r>
              <a:rPr lang="en-US" sz="900" dirty="0"/>
              <a:t>Identification</a:t>
            </a:r>
          </a:p>
          <a:p>
            <a:pPr marL="228600" lvl="1" indent="-118872">
              <a:spcBef>
                <a:spcPts val="300"/>
              </a:spcBef>
              <a:buFont typeface="Verdana" panose="020B0604030504040204" pitchFamily="34" charset="0"/>
              <a:buChar char="‒"/>
            </a:pPr>
            <a:r>
              <a:rPr lang="en-US" sz="900" dirty="0"/>
              <a:t>Analysis</a:t>
            </a:r>
          </a:p>
          <a:p>
            <a:pPr marL="228600" lvl="1" indent="-118872">
              <a:spcBef>
                <a:spcPts val="300"/>
              </a:spcBef>
              <a:buFont typeface="Verdana" panose="020B0604030504040204" pitchFamily="34" charset="0"/>
              <a:buChar char="‒"/>
            </a:pPr>
            <a:r>
              <a:rPr lang="en-US" sz="900" dirty="0"/>
              <a:t>Disposition assignment</a:t>
            </a:r>
          </a:p>
          <a:p>
            <a:pPr marL="228600" lvl="1" indent="-118872">
              <a:spcBef>
                <a:spcPts val="300"/>
              </a:spcBef>
              <a:buFont typeface="Verdana" panose="020B0604030504040204" pitchFamily="34" charset="0"/>
              <a:buChar char="‒"/>
            </a:pPr>
            <a:r>
              <a:rPr lang="en-US" sz="900" dirty="0"/>
              <a:t>Mitigation and control</a:t>
            </a:r>
          </a:p>
          <a:p>
            <a:pPr marL="228600" lvl="1" indent="-118872">
              <a:spcBef>
                <a:spcPts val="300"/>
              </a:spcBef>
              <a:buFont typeface="Verdana" panose="020B0604030504040204" pitchFamily="34" charset="0"/>
              <a:buChar char="‒"/>
            </a:pPr>
            <a:r>
              <a:rPr lang="en-US" sz="900" dirty="0"/>
              <a:t>Monitoring</a:t>
            </a:r>
          </a:p>
          <a:p>
            <a:pPr marL="228600" lvl="1" indent="-118872">
              <a:spcBef>
                <a:spcPts val="300"/>
              </a:spcBef>
              <a:buFont typeface="Verdana" panose="020B0604030504040204" pitchFamily="34" charset="0"/>
              <a:buChar char="‒"/>
            </a:pPr>
            <a:r>
              <a:rPr lang="en-US" sz="900" dirty="0"/>
              <a:t>Communications</a:t>
            </a:r>
          </a:p>
          <a:p>
            <a:pPr marL="118872" indent="-118872">
              <a:spcBef>
                <a:spcPts val="300"/>
              </a:spcBef>
              <a:buFont typeface="Arial" panose="020B0604020202020204" pitchFamily="34" charset="0"/>
              <a:buChar char="•"/>
            </a:pPr>
            <a:r>
              <a:rPr lang="en-US" sz="900" dirty="0"/>
              <a:t>Perform security and risk assessments on all vendor products (e.g., HECVAT)</a:t>
            </a:r>
          </a:p>
          <a:p>
            <a:pPr marL="118872" indent="-118872">
              <a:spcBef>
                <a:spcPts val="300"/>
              </a:spcBef>
              <a:buFont typeface="Arial" panose="020B0604020202020204" pitchFamily="34" charset="0"/>
              <a:buChar char="•"/>
            </a:pPr>
            <a:r>
              <a:rPr lang="en-US" sz="900" dirty="0"/>
              <a:t>Execute penetration testing of critical systems at least twice a year</a:t>
            </a:r>
          </a:p>
          <a:p>
            <a:pPr marL="118872" indent="-118872">
              <a:spcBef>
                <a:spcPts val="300"/>
              </a:spcBef>
              <a:buFont typeface="Arial" panose="020B0604020202020204" pitchFamily="34" charset="0"/>
              <a:buChar char="•"/>
            </a:pPr>
            <a:endParaRPr lang="en-US" sz="900" dirty="0"/>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935"/>
            <a:ext cx="2016398" cy="274690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Identify people, facilities, information, and technology assets (both logical and physical) to establish foundation for cyber asset management </a:t>
            </a:r>
          </a:p>
          <a:p>
            <a:pPr marL="118872" indent="-118872">
              <a:spcBef>
                <a:spcPts val="300"/>
              </a:spcBef>
              <a:buFont typeface="Arial" panose="020B0604020202020204" pitchFamily="34" charset="0"/>
              <a:buChar char="•"/>
            </a:pPr>
            <a:r>
              <a:rPr lang="en-US" sz="900" dirty="0"/>
              <a:t>Perform a security and risk assessment of all key systems (i.e., enterprise systems, systems containing CUI</a:t>
            </a:r>
            <a:r>
              <a:rPr lang="en-US" sz="900" baseline="30000" dirty="0"/>
              <a:t>1</a:t>
            </a:r>
            <a:r>
              <a:rPr lang="en-US" sz="900" dirty="0"/>
              <a:t> data), followed by remediation procedures</a:t>
            </a:r>
          </a:p>
          <a:p>
            <a:pPr marL="118872" indent="-118872">
              <a:spcBef>
                <a:spcPts val="300"/>
              </a:spcBef>
              <a:buFont typeface="Arial" panose="020B0604020202020204" pitchFamily="34" charset="0"/>
              <a:buChar char="•"/>
            </a:pPr>
            <a:r>
              <a:rPr lang="en-US" sz="900" dirty="0"/>
              <a:t>Conduct security and risk assessments on all large-scale vendor purchases (e.g., Higher Education Community Vendor Assessment Toolkit [HECVAT])</a:t>
            </a:r>
          </a:p>
          <a:p>
            <a:pPr marL="118872" indent="-118872">
              <a:spcBef>
                <a:spcPts val="300"/>
              </a:spcBef>
              <a:buFont typeface="Arial" panose="020B0604020202020204" pitchFamily="34" charset="0"/>
              <a:buChar char="•"/>
            </a:pPr>
            <a:r>
              <a:rPr lang="en-US" sz="900" dirty="0"/>
              <a:t>Implement purchasing controls on all institution-supported devices</a:t>
            </a:r>
          </a:p>
        </p:txBody>
      </p:sp>
      <p:sp>
        <p:nvSpPr>
          <p:cNvPr id="32" name="TextBox 31">
            <a:extLst>
              <a:ext uri="{FF2B5EF4-FFF2-40B4-BE49-F238E27FC236}">
                <a16:creationId xmlns:a16="http://schemas.microsoft.com/office/drawing/2014/main" id="{1D14847B-C585-4830-BBA8-B3E01947B05F}"/>
              </a:ext>
            </a:extLst>
          </p:cNvPr>
          <p:cNvSpPr txBox="1"/>
          <p:nvPr/>
        </p:nvSpPr>
        <p:spPr>
          <a:xfrm>
            <a:off x="5145879" y="2112935"/>
            <a:ext cx="1956327" cy="306237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Define procedures to handle high-value sensitive data (e.g</a:t>
            </a:r>
            <a:r>
              <a:rPr lang="en-US" sz="900"/>
              <a:t>., PII, </a:t>
            </a:r>
            <a:r>
              <a:rPr lang="en-US" sz="900" dirty="0"/>
              <a:t>CUI</a:t>
            </a:r>
            <a:r>
              <a:rPr lang="en-US" sz="900"/>
              <a:t>, HIPAA)</a:t>
            </a:r>
            <a:endParaRPr lang="en-US" sz="900" dirty="0"/>
          </a:p>
          <a:p>
            <a:pPr marL="118872" indent="-118872">
              <a:spcBef>
                <a:spcPts val="300"/>
              </a:spcBef>
              <a:buFont typeface="Arial" panose="020B0604020202020204" pitchFamily="34" charset="0"/>
              <a:buChar char="•"/>
            </a:pPr>
            <a:r>
              <a:rPr lang="en-US" sz="900" dirty="0"/>
              <a:t>Maintain a regularly updated cyber risk register that rates and categorizes risks</a:t>
            </a:r>
          </a:p>
          <a:p>
            <a:pPr marL="118872" indent="-118872">
              <a:spcBef>
                <a:spcPts val="300"/>
              </a:spcBef>
              <a:buFont typeface="Arial" panose="020B0604020202020204" pitchFamily="34" charset="0"/>
              <a:buChar char="•"/>
            </a:pPr>
            <a:r>
              <a:rPr lang="en-US" sz="900" dirty="0"/>
              <a:t>Perform comprehensive penetration testing and subsequent retesting at least yearly, utilizing both automated scanning and human support</a:t>
            </a:r>
          </a:p>
          <a:p>
            <a:pPr marL="118872" indent="-118872">
              <a:spcBef>
                <a:spcPts val="300"/>
              </a:spcBef>
              <a:buFont typeface="Arial" panose="020B0604020202020204" pitchFamily="34" charset="0"/>
              <a:buChar char="•"/>
            </a:pPr>
            <a:r>
              <a:rPr lang="en-US" sz="900" dirty="0"/>
              <a:t>Collaborate with HR and other business/academic departments to clarify and formalize HR processes like onboarding and termination to facilitate IAM workflows (e.g., user access provisioning and deprovisioning)</a:t>
            </a:r>
          </a:p>
          <a:p>
            <a:pPr marL="171450" indent="-171450">
              <a:spcBef>
                <a:spcPts val="300"/>
              </a:spcBef>
              <a:buFont typeface="Arial" panose="020B0604020202020204" pitchFamily="34" charset="0"/>
              <a:buChar char="•"/>
            </a:pPr>
            <a:endParaRPr lang="en-US" sz="900" dirty="0"/>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797"/>
            <a:ext cx="1988503" cy="236988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Maintain a cyber risk register that rates risk, establishes escalation criteria based on risk exposure, and determines response options</a:t>
            </a:r>
          </a:p>
          <a:p>
            <a:pPr marL="118872" indent="-118872">
              <a:spcBef>
                <a:spcPts val="300"/>
              </a:spcBef>
              <a:buFont typeface="Arial" panose="020B0604020202020204" pitchFamily="34" charset="0"/>
              <a:buChar char="•"/>
            </a:pPr>
            <a:r>
              <a:rPr lang="en-US" sz="900" dirty="0"/>
              <a:t>Grade relative unit-level cyber risk levels </a:t>
            </a:r>
          </a:p>
          <a:p>
            <a:pPr marL="118872" indent="-118872">
              <a:spcBef>
                <a:spcPts val="300"/>
              </a:spcBef>
              <a:buFont typeface="Arial" panose="020B0604020202020204" pitchFamily="34" charset="0"/>
              <a:buChar char="•"/>
            </a:pPr>
            <a:r>
              <a:rPr lang="en-US" sz="900" dirty="0"/>
              <a:t>Conduct </a:t>
            </a:r>
            <a:r>
              <a:rPr lang="en-US" sz="900" dirty="0">
                <a:hlinkClick r:id="rId2"/>
              </a:rPr>
              <a:t>red teaming</a:t>
            </a:r>
            <a:r>
              <a:rPr lang="en-US" sz="900" dirty="0"/>
              <a:t> exercises targeting key organizational infrastructure and information quarterly </a:t>
            </a:r>
          </a:p>
          <a:p>
            <a:pPr marL="118872" indent="-118872">
              <a:spcBef>
                <a:spcPts val="300"/>
              </a:spcBef>
              <a:buFont typeface="Arial" panose="020B0604020202020204" pitchFamily="34" charset="0"/>
              <a:buChar char="•"/>
            </a:pPr>
            <a:r>
              <a:rPr lang="en-US" sz="900" dirty="0"/>
              <a:t>Create and maintain forward-looking supply chain risk management plans</a:t>
            </a:r>
          </a:p>
          <a:p>
            <a:pPr marL="118872" indent="-118872">
              <a:spcBef>
                <a:spcPts val="300"/>
              </a:spcBef>
              <a:buFont typeface="Arial" panose="020B0604020202020204" pitchFamily="34" charset="0"/>
              <a:buChar char="•"/>
            </a:pPr>
            <a:r>
              <a:rPr lang="en-US" sz="900" dirty="0"/>
              <a:t>Review the efficacy of security controls annually </a:t>
            </a:r>
          </a:p>
        </p:txBody>
      </p: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35" name="Group 34">
            <a:extLst>
              <a:ext uri="{FF2B5EF4-FFF2-40B4-BE49-F238E27FC236}">
                <a16:creationId xmlns:a16="http://schemas.microsoft.com/office/drawing/2014/main" id="{C1BC31F1-B660-9147-A025-F1985E49F904}"/>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Shared Accountability and Operations</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91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A. Staff</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Campus Awareness and Training</a:t>
            </a:r>
          </a:p>
        </p:txBody>
      </p:sp>
      <p:sp>
        <p:nvSpPr>
          <p:cNvPr id="42" name="TextBox 41">
            <a:extLst>
              <a:ext uri="{FF2B5EF4-FFF2-40B4-BE49-F238E27FC236}">
                <a16:creationId xmlns:a16="http://schemas.microsoft.com/office/drawing/2014/main" id="{248B6EDE-3918-F247-9E55-26CACFF2C276}"/>
              </a:ext>
            </a:extLst>
          </p:cNvPr>
          <p:cNvSpPr txBox="1"/>
          <p:nvPr/>
        </p:nvSpPr>
        <p:spPr>
          <a:xfrm>
            <a:off x="2841114" y="2112935"/>
            <a:ext cx="1996357" cy="160043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Require that third-party contractors and stakeholders are aware of their security responsibilities and obligations (e.g., require security trainings for contractors, sign data sharing waivers/documents)</a:t>
            </a:r>
          </a:p>
          <a:p>
            <a:pPr marL="118872" indent="-118872">
              <a:spcBef>
                <a:spcPts val="300"/>
              </a:spcBef>
              <a:buFont typeface="Arial" panose="020B0604020202020204" pitchFamily="34" charset="0"/>
              <a:buChar char="•"/>
            </a:pPr>
            <a:r>
              <a:rPr lang="en-US" sz="900" dirty="0"/>
              <a:t>Conduct biannual self-phishing exercises coupled with targeted follow-up for repeat offenders</a:t>
            </a:r>
          </a:p>
          <a:p>
            <a:pPr marL="118872" indent="-118872">
              <a:spcBef>
                <a:spcPts val="300"/>
              </a:spcBef>
              <a:buFont typeface="Arial" panose="020B0604020202020204" pitchFamily="34" charset="0"/>
              <a:buChar char="•"/>
            </a:pPr>
            <a:endParaRPr lang="en-US" sz="900" dirty="0"/>
          </a:p>
        </p:txBody>
      </p:sp>
      <p:sp>
        <p:nvSpPr>
          <p:cNvPr id="43" name="TextBox 42">
            <a:extLst>
              <a:ext uri="{FF2B5EF4-FFF2-40B4-BE49-F238E27FC236}">
                <a16:creationId xmlns:a16="http://schemas.microsoft.com/office/drawing/2014/main" id="{D6555DB7-C135-4E4D-B128-A864B5FED1E0}"/>
              </a:ext>
            </a:extLst>
          </p:cNvPr>
          <p:cNvSpPr txBox="1"/>
          <p:nvPr/>
        </p:nvSpPr>
        <p:spPr>
          <a:xfrm>
            <a:off x="544203" y="2112935"/>
            <a:ext cx="2016398" cy="187743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security awareness training covering common threats (e.g., insider threats, social engineering) during onboarding </a:t>
            </a:r>
          </a:p>
          <a:p>
            <a:pPr marL="118872" indent="-118872">
              <a:spcBef>
                <a:spcPts val="300"/>
              </a:spcBef>
              <a:buFont typeface="Arial" panose="020B0604020202020204" pitchFamily="34" charset="0"/>
              <a:buChar char="•"/>
            </a:pPr>
            <a:r>
              <a:rPr lang="en-US" sz="900" dirty="0"/>
              <a:t>Educate staff on security standards and responsibilities associated with their roles (e.g., privileged users, executives) and access granted (e.g., staff working with finance and HR systems)</a:t>
            </a:r>
          </a:p>
          <a:p>
            <a:pPr marL="118872" indent="-118872">
              <a:spcBef>
                <a:spcPts val="300"/>
              </a:spcBef>
              <a:buFont typeface="Arial" panose="020B0604020202020204" pitchFamily="34" charset="0"/>
              <a:buChar char="•"/>
            </a:pPr>
            <a:endParaRPr lang="en-US" sz="900" dirty="0"/>
          </a:p>
        </p:txBody>
      </p:sp>
      <p:sp>
        <p:nvSpPr>
          <p:cNvPr id="44" name="TextBox 43">
            <a:extLst>
              <a:ext uri="{FF2B5EF4-FFF2-40B4-BE49-F238E27FC236}">
                <a16:creationId xmlns:a16="http://schemas.microsoft.com/office/drawing/2014/main" id="{6917FC4D-B273-0B4F-BCDE-B76155D17916}"/>
              </a:ext>
            </a:extLst>
          </p:cNvPr>
          <p:cNvSpPr txBox="1"/>
          <p:nvPr/>
        </p:nvSpPr>
        <p:spPr>
          <a:xfrm>
            <a:off x="5145879" y="2112935"/>
            <a:ext cx="1956327" cy="128496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Mandate annually updated security awareness training and penalize noncompliance (e.g., revoking user network access)</a:t>
            </a:r>
          </a:p>
          <a:p>
            <a:pPr marL="118872" indent="-118872">
              <a:spcBef>
                <a:spcPts val="300"/>
              </a:spcBef>
              <a:buFont typeface="Arial" panose="020B0604020202020204" pitchFamily="34" charset="0"/>
              <a:buChar char="•"/>
            </a:pPr>
            <a:r>
              <a:rPr lang="en-US" sz="900" dirty="0"/>
              <a:t>Conduct monthly self-phishing exercises coupled with targeted remediation for and flagging repeat offenders to HR</a:t>
            </a:r>
          </a:p>
        </p:txBody>
      </p:sp>
      <p:sp>
        <p:nvSpPr>
          <p:cNvPr id="45" name="TextBox 44">
            <a:extLst>
              <a:ext uri="{FF2B5EF4-FFF2-40B4-BE49-F238E27FC236}">
                <a16:creationId xmlns:a16="http://schemas.microsoft.com/office/drawing/2014/main" id="{C6887001-4EB4-9242-B9C8-1235BC9676A4}"/>
              </a:ext>
            </a:extLst>
          </p:cNvPr>
          <p:cNvSpPr txBox="1"/>
          <p:nvPr/>
        </p:nvSpPr>
        <p:spPr>
          <a:xfrm>
            <a:off x="7442792" y="2112797"/>
            <a:ext cx="1988503" cy="173893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department-personalized training (e.g., proper handling of financial data for Finance, HR) through videos, in-person presentations, peer-to-peer learning, etc. by collaborating with department heads </a:t>
            </a:r>
          </a:p>
          <a:p>
            <a:pPr marL="118872" indent="-118872">
              <a:spcBef>
                <a:spcPts val="300"/>
              </a:spcBef>
              <a:buFont typeface="Arial" panose="020B0604020202020204" pitchFamily="34" charset="0"/>
              <a:buChar char="•"/>
            </a:pPr>
            <a:r>
              <a:rPr lang="en-US" sz="900" dirty="0"/>
              <a:t>Offer gamified security awareness training options with rewards</a:t>
            </a:r>
          </a:p>
          <a:p>
            <a:pPr marL="118872" indent="-118872">
              <a:spcBef>
                <a:spcPts val="300"/>
              </a:spcBef>
              <a:buFont typeface="Arial" panose="020B0604020202020204" pitchFamily="34" charset="0"/>
              <a:buChar char="•"/>
            </a:pPr>
            <a:endParaRPr lang="en-US" sz="900" dirty="0"/>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97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B. Faculty</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Campus Awareness and Training</a:t>
            </a:r>
          </a:p>
        </p:txBody>
      </p:sp>
      <p:sp>
        <p:nvSpPr>
          <p:cNvPr id="48" name="TextBox 47">
            <a:extLst>
              <a:ext uri="{FF2B5EF4-FFF2-40B4-BE49-F238E27FC236}">
                <a16:creationId xmlns:a16="http://schemas.microsoft.com/office/drawing/2014/main" id="{6A1FBA32-8DBE-6348-8874-89D746F070CD}"/>
              </a:ext>
            </a:extLst>
          </p:cNvPr>
          <p:cNvSpPr txBox="1"/>
          <p:nvPr/>
        </p:nvSpPr>
        <p:spPr>
          <a:xfrm>
            <a:off x="2841114" y="2112935"/>
            <a:ext cx="1996357" cy="246990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annually updated security awareness training on common threats, including insider threats, phishing, social engineering, and advanced persistent threat actors</a:t>
            </a:r>
          </a:p>
          <a:p>
            <a:pPr marL="118872" indent="-118872">
              <a:spcBef>
                <a:spcPts val="300"/>
              </a:spcBef>
              <a:buFont typeface="Arial" panose="020B0604020202020204" pitchFamily="34" charset="0"/>
              <a:buChar char="•"/>
            </a:pPr>
            <a:r>
              <a:rPr lang="en-US" sz="900" dirty="0"/>
              <a:t>Conduct biannual self-phishing exercises coupled with targeted remediation for repeat offenders</a:t>
            </a:r>
          </a:p>
          <a:p>
            <a:pPr marL="118872" indent="-118872">
              <a:spcBef>
                <a:spcPts val="300"/>
              </a:spcBef>
              <a:buFont typeface="Arial" panose="020B0604020202020204" pitchFamily="34" charset="0"/>
              <a:buChar char="•"/>
            </a:pPr>
            <a:r>
              <a:rPr lang="en-US" sz="900" dirty="0"/>
              <a:t>Educate faculty on security standards and responsibilities associated with their roles (e.g., privileged users, executives) and the access they are granted (e.g., faculty working with government data)</a:t>
            </a:r>
          </a:p>
          <a:p>
            <a:pPr marL="118872" indent="-118872">
              <a:spcBef>
                <a:spcPts val="300"/>
              </a:spcBef>
              <a:buFont typeface="Arial" panose="020B0604020202020204" pitchFamily="34" charset="0"/>
              <a:buChar char="•"/>
            </a:pPr>
            <a:endParaRPr lang="en-US" sz="900" dirty="0"/>
          </a:p>
        </p:txBody>
      </p:sp>
      <p:sp>
        <p:nvSpPr>
          <p:cNvPr id="49" name="TextBox 48">
            <a:extLst>
              <a:ext uri="{FF2B5EF4-FFF2-40B4-BE49-F238E27FC236}">
                <a16:creationId xmlns:a16="http://schemas.microsoft.com/office/drawing/2014/main" id="{F2573435-1327-7842-92C0-AF683661BB40}"/>
              </a:ext>
            </a:extLst>
          </p:cNvPr>
          <p:cNvSpPr txBox="1"/>
          <p:nvPr/>
        </p:nvSpPr>
        <p:spPr>
          <a:xfrm>
            <a:off x="544203" y="2112935"/>
            <a:ext cx="2016398" cy="83099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security awareness training on common threats, including insider threats, phishing, social engineering, and advanced persistent threat actors during onboarding</a:t>
            </a:r>
          </a:p>
        </p:txBody>
      </p:sp>
      <p:sp>
        <p:nvSpPr>
          <p:cNvPr id="50" name="TextBox 49">
            <a:extLst>
              <a:ext uri="{FF2B5EF4-FFF2-40B4-BE49-F238E27FC236}">
                <a16:creationId xmlns:a16="http://schemas.microsoft.com/office/drawing/2014/main" id="{29622660-1043-444F-B452-688B7A5A4C24}"/>
              </a:ext>
            </a:extLst>
          </p:cNvPr>
          <p:cNvSpPr txBox="1"/>
          <p:nvPr/>
        </p:nvSpPr>
        <p:spPr>
          <a:xfrm>
            <a:off x="5145879" y="2112935"/>
            <a:ext cx="1956327" cy="201593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Mandate annually updated security awareness training covering common threats (e.g., insider threats, social engineering) and relevant faculty risks (e.g., using personal devices, appropriate use of data, theft of research/intellectual property)</a:t>
            </a:r>
          </a:p>
          <a:p>
            <a:pPr marL="118872" indent="-118872">
              <a:spcBef>
                <a:spcPts val="300"/>
              </a:spcBef>
              <a:buFont typeface="Arial" panose="020B0604020202020204" pitchFamily="34" charset="0"/>
              <a:buChar char="•"/>
            </a:pPr>
            <a:r>
              <a:rPr lang="en-US" sz="900" dirty="0"/>
              <a:t>Conduct monthly self-phishing exercises coupled with targeted remediation for and flagging repeat offenders to HR</a:t>
            </a:r>
          </a:p>
          <a:p>
            <a:pPr marL="171450" indent="-171450">
              <a:spcBef>
                <a:spcPts val="300"/>
              </a:spcBef>
              <a:buFont typeface="Arial" panose="020B0604020202020204" pitchFamily="34" charset="0"/>
              <a:buChar char="•"/>
            </a:pPr>
            <a:endParaRPr lang="en-US" sz="900" dirty="0"/>
          </a:p>
        </p:txBody>
      </p:sp>
      <p:sp>
        <p:nvSpPr>
          <p:cNvPr id="51" name="TextBox 50">
            <a:extLst>
              <a:ext uri="{FF2B5EF4-FFF2-40B4-BE49-F238E27FC236}">
                <a16:creationId xmlns:a16="http://schemas.microsoft.com/office/drawing/2014/main" id="{58C162F1-93BE-E14E-88F6-11256DD9F744}"/>
              </a:ext>
            </a:extLst>
          </p:cNvPr>
          <p:cNvSpPr txBox="1"/>
          <p:nvPr/>
        </p:nvSpPr>
        <p:spPr>
          <a:xfrm>
            <a:off x="7442792" y="2112797"/>
            <a:ext cx="1988503" cy="173893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department-personalized training (e.g., overview of cybersecurity regulations to law school faculty) through videos, in-person presentations, etc. by collaborating with department heads </a:t>
            </a:r>
          </a:p>
          <a:p>
            <a:pPr marL="118872" indent="-118872">
              <a:spcBef>
                <a:spcPts val="300"/>
              </a:spcBef>
              <a:buFont typeface="Arial" panose="020B0604020202020204" pitchFamily="34" charset="0"/>
              <a:buChar char="•"/>
            </a:pPr>
            <a:r>
              <a:rPr lang="en-US" sz="900" dirty="0"/>
              <a:t>Offer gamified security awareness training options with rewards</a:t>
            </a:r>
          </a:p>
          <a:p>
            <a:pPr marL="118872" indent="-118872">
              <a:spcBef>
                <a:spcPts val="300"/>
              </a:spcBef>
              <a:buFont typeface="Arial" panose="020B0604020202020204" pitchFamily="34" charset="0"/>
              <a:buChar char="•"/>
            </a:pPr>
            <a:endParaRPr lang="en-US" sz="900" dirty="0"/>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4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C. Students</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Campus Awareness and Training</a:t>
            </a:r>
          </a:p>
        </p:txBody>
      </p:sp>
      <p:sp>
        <p:nvSpPr>
          <p:cNvPr id="27" name="TextBox 26">
            <a:extLst>
              <a:ext uri="{FF2B5EF4-FFF2-40B4-BE49-F238E27FC236}">
                <a16:creationId xmlns:a16="http://schemas.microsoft.com/office/drawing/2014/main" id="{D28A2644-9F24-6944-A1F1-B835DB7FE279}"/>
              </a:ext>
            </a:extLst>
          </p:cNvPr>
          <p:cNvSpPr txBox="1"/>
          <p:nvPr/>
        </p:nvSpPr>
        <p:spPr>
          <a:xfrm>
            <a:off x="2841114" y="2112935"/>
            <a:ext cx="1996357" cy="274690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annually updated security awareness training on common threats, including insider threats, phishing, social engineering, and advanced persistent threat actors</a:t>
            </a:r>
          </a:p>
          <a:p>
            <a:pPr marL="118872" indent="-118872">
              <a:spcBef>
                <a:spcPts val="300"/>
              </a:spcBef>
              <a:buFont typeface="Arial" panose="020B0604020202020204" pitchFamily="34" charset="0"/>
              <a:buChar char="•"/>
            </a:pPr>
            <a:r>
              <a:rPr lang="en-US" sz="900" dirty="0"/>
              <a:t>Provide and promote tailored resources to help educate and protect students against threats they are most susceptible to (e.g., employment phishing scams, Zoombombing)</a:t>
            </a:r>
          </a:p>
          <a:p>
            <a:pPr marL="118872" indent="-118872">
              <a:spcBef>
                <a:spcPts val="300"/>
              </a:spcBef>
              <a:buFont typeface="Arial" panose="020B0604020202020204" pitchFamily="34" charset="0"/>
              <a:buChar char="•"/>
            </a:pPr>
            <a:r>
              <a:rPr lang="en-US" sz="900" dirty="0"/>
              <a:t>Engage students in cybersecurity awareness campaigns including events and communications (e.g., Cybersecurity Awareness Month)</a:t>
            </a:r>
          </a:p>
          <a:p>
            <a:pPr marL="118872" indent="-118872">
              <a:spcBef>
                <a:spcPts val="300"/>
              </a:spcBef>
              <a:buFont typeface="Arial" panose="020B0604020202020204" pitchFamily="34" charset="0"/>
              <a:buChar char="•"/>
            </a:pPr>
            <a:endParaRPr lang="en-US" sz="900" dirty="0"/>
          </a:p>
        </p:txBody>
      </p:sp>
      <p:sp>
        <p:nvSpPr>
          <p:cNvPr id="30" name="TextBox 29">
            <a:extLst>
              <a:ext uri="{FF2B5EF4-FFF2-40B4-BE49-F238E27FC236}">
                <a16:creationId xmlns:a16="http://schemas.microsoft.com/office/drawing/2014/main" id="{4F0A90EB-57B1-3848-8EF4-B2F94F5BCA22}"/>
              </a:ext>
            </a:extLst>
          </p:cNvPr>
          <p:cNvSpPr txBox="1"/>
          <p:nvPr/>
        </p:nvSpPr>
        <p:spPr>
          <a:xfrm>
            <a:off x="544203" y="2112935"/>
            <a:ext cx="2016398" cy="83099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Deliver security awareness training on common threats, including insider threats, phishing, social engineering, and advanced persistent threat actors during onboarding</a:t>
            </a:r>
          </a:p>
        </p:txBody>
      </p:sp>
      <p:sp>
        <p:nvSpPr>
          <p:cNvPr id="31" name="TextBox 30">
            <a:extLst>
              <a:ext uri="{FF2B5EF4-FFF2-40B4-BE49-F238E27FC236}">
                <a16:creationId xmlns:a16="http://schemas.microsoft.com/office/drawing/2014/main" id="{9F568168-9ED5-0A4A-A1AA-DA42CF8A2CCF}"/>
              </a:ext>
            </a:extLst>
          </p:cNvPr>
          <p:cNvSpPr txBox="1"/>
          <p:nvPr/>
        </p:nvSpPr>
        <p:spPr>
          <a:xfrm>
            <a:off x="5145879" y="2112935"/>
            <a:ext cx="1956327" cy="128496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Mandate annually updated security awareness training covering common threats (e.g., insider threats, social engineering)</a:t>
            </a:r>
          </a:p>
          <a:p>
            <a:pPr marL="118872" indent="-118872">
              <a:spcBef>
                <a:spcPts val="300"/>
              </a:spcBef>
              <a:buFont typeface="Arial" panose="020B0604020202020204" pitchFamily="34" charset="0"/>
              <a:buChar char="•"/>
            </a:pPr>
            <a:r>
              <a:rPr lang="en-US" sz="900" dirty="0"/>
              <a:t>Conduct biannual self-phishing exercises coupled with targeted remediation for repeat offenders</a:t>
            </a:r>
          </a:p>
        </p:txBody>
      </p:sp>
      <p:sp>
        <p:nvSpPr>
          <p:cNvPr id="32" name="TextBox 31">
            <a:extLst>
              <a:ext uri="{FF2B5EF4-FFF2-40B4-BE49-F238E27FC236}">
                <a16:creationId xmlns:a16="http://schemas.microsoft.com/office/drawing/2014/main" id="{8B551D03-9022-224F-B7D6-79446C0D462B}"/>
              </a:ext>
            </a:extLst>
          </p:cNvPr>
          <p:cNvSpPr txBox="1"/>
          <p:nvPr/>
        </p:nvSpPr>
        <p:spPr>
          <a:xfrm>
            <a:off x="7442792" y="2112797"/>
            <a:ext cx="1988503" cy="118494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Conduct monthly self-phishing exercises coupled with targeted remediation for repeat offenders </a:t>
            </a:r>
          </a:p>
          <a:p>
            <a:pPr marL="118872" indent="-118872">
              <a:spcBef>
                <a:spcPts val="300"/>
              </a:spcBef>
              <a:buFont typeface="Arial" panose="020B0604020202020204" pitchFamily="34" charset="0"/>
              <a:buChar char="•"/>
            </a:pPr>
            <a:r>
              <a:rPr lang="en-US" sz="900" dirty="0"/>
              <a:t>Offer gamified security awareness training options with rewards</a:t>
            </a:r>
          </a:p>
          <a:p>
            <a:pPr marL="118872" indent="-118872">
              <a:spcBef>
                <a:spcPts val="300"/>
              </a:spcBef>
              <a:buFont typeface="Arial" panose="020B0604020202020204" pitchFamily="34" charset="0"/>
              <a:buChar char="•"/>
            </a:pPr>
            <a:endParaRPr lang="en-US" sz="900" dirty="0"/>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34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A. Incident Response </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IV.</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Incident Response and Recovery</a:t>
            </a:r>
          </a:p>
        </p:txBody>
      </p:sp>
      <p:sp>
        <p:nvSpPr>
          <p:cNvPr id="33" name="TextBox 32">
            <a:extLst>
              <a:ext uri="{FF2B5EF4-FFF2-40B4-BE49-F238E27FC236}">
                <a16:creationId xmlns:a16="http://schemas.microsoft.com/office/drawing/2014/main" id="{7E18ABDE-6B79-ED45-8143-E749EE11E062}"/>
              </a:ext>
            </a:extLst>
          </p:cNvPr>
          <p:cNvSpPr txBox="1"/>
          <p:nvPr/>
        </p:nvSpPr>
        <p:spPr>
          <a:xfrm>
            <a:off x="2841114" y="2112935"/>
            <a:ext cx="1996357" cy="264687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Establish or outsource a cyber incident response team available to address any incident within 24 hours</a:t>
            </a:r>
          </a:p>
          <a:p>
            <a:pPr marL="118872" indent="-118872">
              <a:spcBef>
                <a:spcPts val="300"/>
              </a:spcBef>
              <a:buFont typeface="Arial" panose="020B0604020202020204" pitchFamily="34" charset="0"/>
              <a:buChar char="•"/>
            </a:pPr>
            <a:r>
              <a:rPr lang="en-US" sz="900" dirty="0"/>
              <a:t>Use forensic data-gathering procedures in response to cyber incidents to protect data of impacted systems</a:t>
            </a:r>
          </a:p>
          <a:p>
            <a:pPr marL="118872" indent="-118872">
              <a:spcBef>
                <a:spcPts val="300"/>
              </a:spcBef>
              <a:buFont typeface="Arial" panose="020B0604020202020204" pitchFamily="34" charset="0"/>
              <a:buChar char="•"/>
            </a:pPr>
            <a:r>
              <a:rPr lang="en-US" sz="900" dirty="0"/>
              <a:t>Perform security incident response tabletop exercises simulating cyber incidents that review existing policy and roles and responsibilities </a:t>
            </a:r>
          </a:p>
          <a:p>
            <a:pPr marL="118872" indent="-118872">
              <a:spcBef>
                <a:spcPts val="300"/>
              </a:spcBef>
              <a:buFont typeface="Arial" panose="020B0604020202020204" pitchFamily="34" charset="0"/>
              <a:buChar char="•"/>
            </a:pPr>
            <a:r>
              <a:rPr lang="en-US" sz="900" dirty="0"/>
              <a:t>Store at least a year of logs using a security information and event management (SIEM) or another log aggregation tool</a:t>
            </a:r>
          </a:p>
          <a:p>
            <a:pPr marL="118872" indent="-118872">
              <a:spcBef>
                <a:spcPts val="300"/>
              </a:spcBef>
              <a:buFont typeface="Arial" panose="020B0604020202020204" pitchFamily="34" charset="0"/>
              <a:buChar char="•"/>
            </a:pPr>
            <a:endParaRPr lang="en-US" sz="900" dirty="0"/>
          </a:p>
        </p:txBody>
      </p:sp>
      <p:sp>
        <p:nvSpPr>
          <p:cNvPr id="35" name="TextBox 34">
            <a:extLst>
              <a:ext uri="{FF2B5EF4-FFF2-40B4-BE49-F238E27FC236}">
                <a16:creationId xmlns:a16="http://schemas.microsoft.com/office/drawing/2014/main" id="{B6D16449-23E7-B946-97D6-18D6CC637E04}"/>
              </a:ext>
            </a:extLst>
          </p:cNvPr>
          <p:cNvSpPr txBox="1"/>
          <p:nvPr/>
        </p:nvSpPr>
        <p:spPr>
          <a:xfrm>
            <a:off x="544203" y="2112935"/>
            <a:ext cx="2016398" cy="4662815"/>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50" dirty="0"/>
              <a:t>Establish and keep a log of predetermined incident response procedures, including recovery priorities and assigned roles and responsibilities procedures </a:t>
            </a:r>
          </a:p>
          <a:p>
            <a:pPr marL="228600" lvl="1" indent="-118872">
              <a:spcBef>
                <a:spcPts val="300"/>
              </a:spcBef>
              <a:buFont typeface="Verdana" panose="020B0604030504040204" pitchFamily="34" charset="0"/>
              <a:buChar char="‒"/>
            </a:pPr>
            <a:r>
              <a:rPr lang="en-US" sz="850" dirty="0"/>
              <a:t>Assigned roles and responsibilities for:</a:t>
            </a:r>
          </a:p>
          <a:p>
            <a:pPr marL="347472" lvl="1" indent="-118872">
              <a:spcBef>
                <a:spcPts val="300"/>
              </a:spcBef>
              <a:buFont typeface="Arial" panose="020B0604020202020204" pitchFamily="34" charset="0"/>
              <a:buChar char="•"/>
            </a:pPr>
            <a:r>
              <a:rPr lang="en-US" sz="850" dirty="0"/>
              <a:t>Executive management; incident management; communications; HR; legal; insurance; facilities; and finance </a:t>
            </a:r>
          </a:p>
          <a:p>
            <a:pPr marL="281178" lvl="1" indent="-171450">
              <a:spcBef>
                <a:spcPts val="300"/>
              </a:spcBef>
              <a:buFont typeface="Verdana" panose="020B0604030504040204" pitchFamily="34" charset="0"/>
              <a:buChar char="‒"/>
            </a:pPr>
            <a:r>
              <a:rPr lang="en-US" sz="850" dirty="0"/>
              <a:t>Establish processes for:</a:t>
            </a:r>
          </a:p>
          <a:p>
            <a:pPr marL="347472" lvl="1" indent="-118872">
              <a:spcBef>
                <a:spcPts val="300"/>
              </a:spcBef>
              <a:buFont typeface="Arial" panose="020B0604020202020204" pitchFamily="34" charset="0"/>
              <a:buChar char="•"/>
            </a:pPr>
            <a:r>
              <a:rPr lang="en-US" sz="850" dirty="0"/>
              <a:t>Event detection; triage and analysis; incident declaration; incident response and recovery; incident communications; and post-incident analysis and improvement </a:t>
            </a:r>
          </a:p>
          <a:p>
            <a:pPr marL="118872" indent="-118872">
              <a:spcBef>
                <a:spcPts val="300"/>
              </a:spcBef>
              <a:buFont typeface="Arial" panose="020B0604020202020204" pitchFamily="34" charset="0"/>
              <a:buChar char="•"/>
            </a:pPr>
            <a:r>
              <a:rPr lang="en-US" sz="850" dirty="0"/>
              <a:t>Regularly update recovery plans, and always incorporate lessons learned following incidents </a:t>
            </a:r>
          </a:p>
          <a:p>
            <a:pPr marL="118872" indent="-118872">
              <a:spcBef>
                <a:spcPts val="300"/>
              </a:spcBef>
              <a:buFont typeface="Arial" panose="020B0604020202020204" pitchFamily="34" charset="0"/>
              <a:buChar char="•"/>
            </a:pPr>
            <a:r>
              <a:rPr lang="en-US" sz="850" dirty="0"/>
              <a:t>Conduct comprehensive analysis to identify root causes of cyber incidents</a:t>
            </a:r>
          </a:p>
          <a:p>
            <a:pPr marL="118872" indent="-118872">
              <a:spcBef>
                <a:spcPts val="300"/>
              </a:spcBef>
              <a:buFont typeface="Arial" panose="020B0604020202020204" pitchFamily="34" charset="0"/>
              <a:buChar char="•"/>
            </a:pPr>
            <a:r>
              <a:rPr lang="en-US" sz="850" dirty="0"/>
              <a:t>Report incidents to appropriate authorities</a:t>
            </a:r>
          </a:p>
          <a:p>
            <a:pPr marL="118872" indent="-118872">
              <a:spcBef>
                <a:spcPts val="300"/>
              </a:spcBef>
              <a:buFont typeface="Arial" panose="020B0604020202020204" pitchFamily="34" charset="0"/>
              <a:buChar char="•"/>
            </a:pPr>
            <a:r>
              <a:rPr lang="en-US" sz="850" dirty="0"/>
              <a:t>Provide support resources to and notify individuals impacted by incidents in accordance with regulations and procedures</a:t>
            </a:r>
          </a:p>
          <a:p>
            <a:pPr marL="118872" indent="-118872">
              <a:spcBef>
                <a:spcPts val="300"/>
              </a:spcBef>
              <a:buFont typeface="Arial" panose="020B0604020202020204" pitchFamily="34" charset="0"/>
              <a:buChar char="•"/>
            </a:pPr>
            <a:endParaRPr lang="en-US" sz="850" dirty="0"/>
          </a:p>
        </p:txBody>
      </p:sp>
      <p:sp>
        <p:nvSpPr>
          <p:cNvPr id="42" name="TextBox 41">
            <a:extLst>
              <a:ext uri="{FF2B5EF4-FFF2-40B4-BE49-F238E27FC236}">
                <a16:creationId xmlns:a16="http://schemas.microsoft.com/office/drawing/2014/main" id="{6349C1A4-72EA-544D-92DC-B8CD6EA3EC97}"/>
              </a:ext>
            </a:extLst>
          </p:cNvPr>
          <p:cNvSpPr txBox="1"/>
          <p:nvPr/>
        </p:nvSpPr>
        <p:spPr>
          <a:xfrm>
            <a:off x="5145879" y="2112935"/>
            <a:ext cx="1956327" cy="173893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Maintain or outsource a security operations center (SOC) with a 24/7 cyber incident response team</a:t>
            </a:r>
          </a:p>
          <a:p>
            <a:pPr marL="118872" indent="-118872">
              <a:spcBef>
                <a:spcPts val="300"/>
              </a:spcBef>
              <a:buFont typeface="Arial" panose="020B0604020202020204" pitchFamily="34" charset="0"/>
              <a:buChar char="•"/>
            </a:pPr>
            <a:r>
              <a:rPr lang="en-US" sz="900" dirty="0"/>
              <a:t>Perform security incident tabletop exercises with IT team and broader community stakeholders (e.g., communications, legal) followed by remediation at least yearly</a:t>
            </a:r>
          </a:p>
          <a:p>
            <a:pPr marL="171450" indent="-171450">
              <a:spcBef>
                <a:spcPts val="300"/>
              </a:spcBef>
              <a:buFont typeface="Arial" panose="020B0604020202020204" pitchFamily="34" charset="0"/>
              <a:buChar char="•"/>
            </a:pPr>
            <a:endParaRPr lang="en-US" sz="900" dirty="0"/>
          </a:p>
        </p:txBody>
      </p:sp>
      <p:sp>
        <p:nvSpPr>
          <p:cNvPr id="43" name="TextBox 42">
            <a:extLst>
              <a:ext uri="{FF2B5EF4-FFF2-40B4-BE49-F238E27FC236}">
                <a16:creationId xmlns:a16="http://schemas.microsoft.com/office/drawing/2014/main" id="{825C1622-172F-0F48-9879-9E284F88C826}"/>
              </a:ext>
            </a:extLst>
          </p:cNvPr>
          <p:cNvSpPr txBox="1"/>
          <p:nvPr/>
        </p:nvSpPr>
        <p:spPr>
          <a:xfrm>
            <a:off x="7442792" y="2112797"/>
            <a:ext cx="1988503" cy="55399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Conduct security incident tabletop exercises at board and/or cabinet level (e.g., president, provost)</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26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B. Data and Systems Recovery</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IV.</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Incident Response and Recovery</a:t>
            </a:r>
          </a:p>
        </p:txBody>
      </p:sp>
      <p:sp>
        <p:nvSpPr>
          <p:cNvPr id="27" name="TextBox 26">
            <a:extLst>
              <a:ext uri="{FF2B5EF4-FFF2-40B4-BE49-F238E27FC236}">
                <a16:creationId xmlns:a16="http://schemas.microsoft.com/office/drawing/2014/main" id="{98B8EA74-F70D-9045-8D14-754645D56CCD}"/>
              </a:ext>
            </a:extLst>
          </p:cNvPr>
          <p:cNvSpPr txBox="1"/>
          <p:nvPr/>
        </p:nvSpPr>
        <p:spPr>
          <a:xfrm>
            <a:off x="2841114" y="2112935"/>
            <a:ext cx="1996357" cy="1915909"/>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Perform and test cloud or off-site data and systems back-ups on a weekly basis </a:t>
            </a:r>
          </a:p>
          <a:p>
            <a:pPr marL="118872" indent="-118872">
              <a:spcBef>
                <a:spcPts val="300"/>
              </a:spcBef>
              <a:buFont typeface="Arial" panose="020B0604020202020204" pitchFamily="34" charset="0"/>
              <a:buChar char="•"/>
            </a:pPr>
            <a:r>
              <a:rPr lang="en-US" sz="900" dirty="0"/>
              <a:t>Back up separately high-value and sensitive data (e.g., CUI, HIPAA) at protected cloud or off-premises locations</a:t>
            </a:r>
          </a:p>
          <a:p>
            <a:pPr marL="118872" indent="-118872">
              <a:spcBef>
                <a:spcPts val="300"/>
              </a:spcBef>
              <a:buFont typeface="Arial" panose="020B0604020202020204" pitchFamily="34" charset="0"/>
              <a:buChar char="•"/>
            </a:pPr>
            <a:r>
              <a:rPr lang="en-US" sz="900" dirty="0"/>
              <a:t>Create and maintain comprehensive network diagrams illustrating systems and flow of data to aid incident responders</a:t>
            </a:r>
          </a:p>
          <a:p>
            <a:pPr marL="118872" indent="-118872">
              <a:spcBef>
                <a:spcPts val="300"/>
              </a:spcBef>
              <a:buFont typeface="Arial" panose="020B0604020202020204" pitchFamily="34" charset="0"/>
              <a:buChar char="•"/>
            </a:pPr>
            <a:endParaRPr lang="en-US" sz="900" dirty="0"/>
          </a:p>
        </p:txBody>
      </p:sp>
      <p:sp>
        <p:nvSpPr>
          <p:cNvPr id="30" name="TextBox 29">
            <a:extLst>
              <a:ext uri="{FF2B5EF4-FFF2-40B4-BE49-F238E27FC236}">
                <a16:creationId xmlns:a16="http://schemas.microsoft.com/office/drawing/2014/main" id="{4FC48CAE-12F8-6D4C-AACF-1FBA745F5D05}"/>
              </a:ext>
            </a:extLst>
          </p:cNvPr>
          <p:cNvSpPr txBox="1"/>
          <p:nvPr/>
        </p:nvSpPr>
        <p:spPr>
          <a:xfrm>
            <a:off x="544203" y="2112935"/>
            <a:ext cx="2016398" cy="41549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Perform and test comprehensive and resilient data and systems backups monthly</a:t>
            </a:r>
          </a:p>
        </p:txBody>
      </p:sp>
      <p:sp>
        <p:nvSpPr>
          <p:cNvPr id="31" name="TextBox 30">
            <a:extLst>
              <a:ext uri="{FF2B5EF4-FFF2-40B4-BE49-F238E27FC236}">
                <a16:creationId xmlns:a16="http://schemas.microsoft.com/office/drawing/2014/main" id="{52DB3232-B128-D046-B460-876359F2D092}"/>
              </a:ext>
            </a:extLst>
          </p:cNvPr>
          <p:cNvSpPr txBox="1"/>
          <p:nvPr/>
        </p:nvSpPr>
        <p:spPr>
          <a:xfrm>
            <a:off x="5145879" y="2112935"/>
            <a:ext cx="1956327" cy="1815882"/>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Perform and test air-gapped and encrypted cloud or off-site data and systems back-ups on a weekly basis</a:t>
            </a:r>
          </a:p>
          <a:p>
            <a:pPr marL="118872" indent="-118872">
              <a:spcBef>
                <a:spcPts val="300"/>
              </a:spcBef>
              <a:buFont typeface="Arial" panose="020B0604020202020204" pitchFamily="34" charset="0"/>
              <a:buChar char="•"/>
            </a:pPr>
            <a:r>
              <a:rPr lang="en-US" sz="900" dirty="0"/>
              <a:t>Back up high-importance data and systems daily</a:t>
            </a:r>
          </a:p>
          <a:p>
            <a:pPr marL="118872" indent="-118872">
              <a:spcBef>
                <a:spcPts val="300"/>
              </a:spcBef>
              <a:buFont typeface="Arial" panose="020B0604020202020204" pitchFamily="34" charset="0"/>
              <a:buChar char="•"/>
            </a:pPr>
            <a:r>
              <a:rPr lang="en-US" sz="900" dirty="0"/>
              <a:t>Perform backup analytics to identify anomalies and threats </a:t>
            </a:r>
          </a:p>
          <a:p>
            <a:pPr marL="118872" indent="-118872">
              <a:spcBef>
                <a:spcPts val="300"/>
              </a:spcBef>
              <a:buFont typeface="Arial" panose="020B0604020202020204" pitchFamily="34" charset="0"/>
              <a:buChar char="•"/>
            </a:pPr>
            <a:r>
              <a:rPr lang="en-US" sz="900" dirty="0"/>
              <a:t>Keep and regularly update “gold images” of key systems for rebuilding</a:t>
            </a:r>
          </a:p>
          <a:p>
            <a:pPr marL="171450" indent="-171450">
              <a:spcBef>
                <a:spcPts val="300"/>
              </a:spcBef>
              <a:buFont typeface="Arial" panose="020B0604020202020204" pitchFamily="34" charset="0"/>
              <a:buChar char="•"/>
            </a:pPr>
            <a:endParaRPr lang="en-US" sz="900" dirty="0"/>
          </a:p>
        </p:txBody>
      </p:sp>
      <p:sp>
        <p:nvSpPr>
          <p:cNvPr id="32" name="TextBox 31">
            <a:extLst>
              <a:ext uri="{FF2B5EF4-FFF2-40B4-BE49-F238E27FC236}">
                <a16:creationId xmlns:a16="http://schemas.microsoft.com/office/drawing/2014/main" id="{7613FA20-9A5C-1F42-9581-8402669A609A}"/>
              </a:ext>
            </a:extLst>
          </p:cNvPr>
          <p:cNvSpPr txBox="1"/>
          <p:nvPr/>
        </p:nvSpPr>
        <p:spPr>
          <a:xfrm>
            <a:off x="7442792" y="2112797"/>
            <a:ext cx="1988503" cy="160043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Define and subsequently employ cloud or off-premises information processing facilities with appropriate redundancy, continuity, and availability parameters</a:t>
            </a:r>
          </a:p>
          <a:p>
            <a:pPr marL="118872" indent="-118872">
              <a:spcBef>
                <a:spcPts val="300"/>
              </a:spcBef>
              <a:buFont typeface="Arial" panose="020B0604020202020204" pitchFamily="34" charset="0"/>
              <a:buChar char="•"/>
            </a:pPr>
            <a:r>
              <a:rPr lang="en-US" sz="900" dirty="0"/>
              <a:t>Keep backup hardware to expedite system rebuilds when primary systems may be unavailable</a:t>
            </a:r>
          </a:p>
          <a:p>
            <a:pPr marL="118872" indent="-118872">
              <a:spcBef>
                <a:spcPts val="300"/>
              </a:spcBef>
              <a:buFont typeface="Arial" panose="020B0604020202020204" pitchFamily="34" charset="0"/>
              <a:buChar char="•"/>
            </a:pPr>
            <a:endParaRPr lang="en-US" sz="900" dirty="0"/>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12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C. Third Party Resources &amp; Information Sharing </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2" name="Group 1">
            <a:extLst>
              <a:ext uri="{FF2B5EF4-FFF2-40B4-BE49-F238E27FC236}">
                <a16:creationId xmlns:a16="http://schemas.microsoft.com/office/drawing/2014/main" id="{BBA6743D-ABAB-C544-BFB3-92B94AC76525}"/>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35399" y="664918"/>
            <a:ext cx="486365"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IV.</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Incident Response and Recovery</a:t>
            </a:r>
          </a:p>
        </p:txBody>
      </p:sp>
      <p:sp>
        <p:nvSpPr>
          <p:cNvPr id="33" name="TextBox 32">
            <a:extLst>
              <a:ext uri="{FF2B5EF4-FFF2-40B4-BE49-F238E27FC236}">
                <a16:creationId xmlns:a16="http://schemas.microsoft.com/office/drawing/2014/main" id="{DBB51E4A-0F12-924D-AB7A-E9C965DE82B0}"/>
              </a:ext>
            </a:extLst>
          </p:cNvPr>
          <p:cNvSpPr txBox="1"/>
          <p:nvPr/>
        </p:nvSpPr>
        <p:spPr>
          <a:xfrm>
            <a:off x="2841114" y="2112935"/>
            <a:ext cx="1996357" cy="69249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Maintain cybersecurity insurance and/or support resources to finance recovery and remediation against common breaches and incidents</a:t>
            </a:r>
          </a:p>
        </p:txBody>
      </p:sp>
      <p:sp>
        <p:nvSpPr>
          <p:cNvPr id="35" name="TextBox 34">
            <a:extLst>
              <a:ext uri="{FF2B5EF4-FFF2-40B4-BE49-F238E27FC236}">
                <a16:creationId xmlns:a16="http://schemas.microsoft.com/office/drawing/2014/main" id="{5F586993-D25B-0D44-BFE8-14EC4C273175}"/>
              </a:ext>
            </a:extLst>
          </p:cNvPr>
          <p:cNvSpPr txBox="1"/>
          <p:nvPr/>
        </p:nvSpPr>
        <p:spPr>
          <a:xfrm>
            <a:off x="544203" y="2112935"/>
            <a:ext cx="2016398" cy="96949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Leverages third party resources and information sharing channels (e.g., threat intelligence sharing via REN-ISAC, Memorandum of Agreements (MOA) with cyber insurers for response support</a:t>
            </a:r>
          </a:p>
        </p:txBody>
      </p:sp>
      <p:sp>
        <p:nvSpPr>
          <p:cNvPr id="42" name="TextBox 41">
            <a:extLst>
              <a:ext uri="{FF2B5EF4-FFF2-40B4-BE49-F238E27FC236}">
                <a16:creationId xmlns:a16="http://schemas.microsoft.com/office/drawing/2014/main" id="{B7201708-14A6-0547-96D0-1C317C4DB7E4}"/>
              </a:ext>
            </a:extLst>
          </p:cNvPr>
          <p:cNvSpPr txBox="1"/>
          <p:nvPr/>
        </p:nvSpPr>
        <p:spPr>
          <a:xfrm>
            <a:off x="5178056" y="2112935"/>
            <a:ext cx="1956327" cy="41549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Insure or self-insure against most or all cyber breaches and incidents</a:t>
            </a:r>
          </a:p>
        </p:txBody>
      </p:sp>
      <p:sp>
        <p:nvSpPr>
          <p:cNvPr id="43" name="TextBox 42">
            <a:extLst>
              <a:ext uri="{FF2B5EF4-FFF2-40B4-BE49-F238E27FC236}">
                <a16:creationId xmlns:a16="http://schemas.microsoft.com/office/drawing/2014/main" id="{C74C9E3E-944D-0A4A-9C7F-20BD8E7DC443}"/>
              </a:ext>
            </a:extLst>
          </p:cNvPr>
          <p:cNvSpPr txBox="1"/>
          <p:nvPr/>
        </p:nvSpPr>
        <p:spPr>
          <a:xfrm>
            <a:off x="7442792" y="2112797"/>
            <a:ext cx="1988503" cy="69249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Participate in and share resources with regional or industry-specific consortia or another institution (e.g., sharing SOC function) </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92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AB42-6A2B-487F-8A22-01FD0052B7A8}"/>
              </a:ext>
            </a:extLst>
          </p:cNvPr>
          <p:cNvSpPr>
            <a:spLocks noGrp="1"/>
          </p:cNvSpPr>
          <p:nvPr>
            <p:ph type="title"/>
          </p:nvPr>
        </p:nvSpPr>
        <p:spPr/>
        <p:txBody>
          <a:bodyPr/>
          <a:lstStyle/>
          <a:p>
            <a:r>
              <a:rPr lang="en-US" dirty="0"/>
              <a:t>IT Forum</a:t>
            </a:r>
          </a:p>
        </p:txBody>
      </p:sp>
      <p:sp>
        <p:nvSpPr>
          <p:cNvPr id="3" name="Text Placeholder 2">
            <a:extLst>
              <a:ext uri="{FF2B5EF4-FFF2-40B4-BE49-F238E27FC236}">
                <a16:creationId xmlns:a16="http://schemas.microsoft.com/office/drawing/2014/main" id="{FEC90E40-40FB-44E4-9021-F1FA37F8163F}"/>
              </a:ext>
            </a:extLst>
          </p:cNvPr>
          <p:cNvSpPr>
            <a:spLocks noGrp="1"/>
          </p:cNvSpPr>
          <p:nvPr>
            <p:ph type="body" sz="quarter" idx="43"/>
          </p:nvPr>
        </p:nvSpPr>
        <p:spPr/>
        <p:txBody>
          <a:bodyPr/>
          <a:lstStyle/>
          <a:p>
            <a:r>
              <a:rPr lang="en-US" dirty="0"/>
              <a:t>Project Directors</a:t>
            </a:r>
          </a:p>
        </p:txBody>
      </p:sp>
      <p:sp>
        <p:nvSpPr>
          <p:cNvPr id="4" name="Text Placeholder 3">
            <a:extLst>
              <a:ext uri="{FF2B5EF4-FFF2-40B4-BE49-F238E27FC236}">
                <a16:creationId xmlns:a16="http://schemas.microsoft.com/office/drawing/2014/main" id="{08B7CD8E-7EAE-4CB6-94E5-8EACD5A3B551}"/>
              </a:ext>
            </a:extLst>
          </p:cNvPr>
          <p:cNvSpPr>
            <a:spLocks noGrp="1"/>
          </p:cNvSpPr>
          <p:nvPr>
            <p:ph type="body" sz="quarter" idx="44"/>
          </p:nvPr>
        </p:nvSpPr>
        <p:spPr>
          <a:xfrm>
            <a:off x="1491615" y="2145353"/>
            <a:ext cx="4937760" cy="302647"/>
          </a:xfrm>
        </p:spPr>
        <p:txBody>
          <a:bodyPr/>
          <a:lstStyle/>
          <a:p>
            <a:r>
              <a:rPr lang="en-US" b="1" dirty="0"/>
              <a:t>Afia Tasneem</a:t>
            </a:r>
          </a:p>
          <a:p>
            <a:r>
              <a:rPr lang="en-US" i="1" dirty="0"/>
              <a:t>Director</a:t>
            </a:r>
          </a:p>
        </p:txBody>
      </p:sp>
      <p:sp>
        <p:nvSpPr>
          <p:cNvPr id="6" name="Text Placeholder 5">
            <a:extLst>
              <a:ext uri="{FF2B5EF4-FFF2-40B4-BE49-F238E27FC236}">
                <a16:creationId xmlns:a16="http://schemas.microsoft.com/office/drawing/2014/main" id="{4EE794AB-F131-4C3D-838F-54226845793F}"/>
              </a:ext>
            </a:extLst>
          </p:cNvPr>
          <p:cNvSpPr>
            <a:spLocks noGrp="1"/>
          </p:cNvSpPr>
          <p:nvPr>
            <p:ph type="body" sz="quarter" idx="46"/>
          </p:nvPr>
        </p:nvSpPr>
        <p:spPr>
          <a:xfrm>
            <a:off x="1491615" y="2627189"/>
            <a:ext cx="4937760" cy="302647"/>
          </a:xfrm>
        </p:spPr>
        <p:txBody>
          <a:bodyPr/>
          <a:lstStyle/>
          <a:p>
            <a:r>
              <a:rPr lang="en-US" b="1" dirty="0"/>
              <a:t>Abhilash Panthagani</a:t>
            </a:r>
          </a:p>
          <a:p>
            <a:r>
              <a:rPr lang="en-US" i="1" dirty="0"/>
              <a:t>Senior Analyst</a:t>
            </a:r>
          </a:p>
        </p:txBody>
      </p:sp>
      <p:sp>
        <p:nvSpPr>
          <p:cNvPr id="7" name="Text Placeholder 6">
            <a:extLst>
              <a:ext uri="{FF2B5EF4-FFF2-40B4-BE49-F238E27FC236}">
                <a16:creationId xmlns:a16="http://schemas.microsoft.com/office/drawing/2014/main" id="{672DE143-5EA4-4BE5-8576-929CA9F35427}"/>
              </a:ext>
            </a:extLst>
          </p:cNvPr>
          <p:cNvSpPr>
            <a:spLocks noGrp="1"/>
          </p:cNvSpPr>
          <p:nvPr>
            <p:ph type="body" sz="quarter" idx="47"/>
          </p:nvPr>
        </p:nvSpPr>
        <p:spPr>
          <a:xfrm>
            <a:off x="1491615" y="3139769"/>
            <a:ext cx="4937760" cy="169277"/>
          </a:xfrm>
        </p:spPr>
        <p:txBody>
          <a:bodyPr/>
          <a:lstStyle/>
          <a:p>
            <a:r>
              <a:rPr lang="en-US" dirty="0"/>
              <a:t>Senior Director</a:t>
            </a:r>
          </a:p>
        </p:txBody>
      </p:sp>
      <p:sp>
        <p:nvSpPr>
          <p:cNvPr id="8" name="Text Placeholder 7">
            <a:extLst>
              <a:ext uri="{FF2B5EF4-FFF2-40B4-BE49-F238E27FC236}">
                <a16:creationId xmlns:a16="http://schemas.microsoft.com/office/drawing/2014/main" id="{ACD6FCF1-3132-4C29-9148-B900878A8420}"/>
              </a:ext>
            </a:extLst>
          </p:cNvPr>
          <p:cNvSpPr>
            <a:spLocks noGrp="1"/>
          </p:cNvSpPr>
          <p:nvPr>
            <p:ph type="body" sz="quarter" idx="48"/>
          </p:nvPr>
        </p:nvSpPr>
        <p:spPr>
          <a:xfrm>
            <a:off x="1491615" y="3375935"/>
            <a:ext cx="4937760" cy="302647"/>
          </a:xfrm>
        </p:spPr>
        <p:txBody>
          <a:bodyPr/>
          <a:lstStyle/>
          <a:p>
            <a:r>
              <a:rPr lang="en-US" b="1" dirty="0"/>
              <a:t>Nalika Vasudevan</a:t>
            </a:r>
          </a:p>
          <a:p>
            <a:r>
              <a:rPr lang="en-US" i="1" dirty="0"/>
              <a:t>Senior Director</a:t>
            </a:r>
          </a:p>
        </p:txBody>
      </p:sp>
      <p:sp>
        <p:nvSpPr>
          <p:cNvPr id="9" name="Text Placeholder 6">
            <a:extLst>
              <a:ext uri="{FF2B5EF4-FFF2-40B4-BE49-F238E27FC236}">
                <a16:creationId xmlns:a16="http://schemas.microsoft.com/office/drawing/2014/main" id="{CABBB7C2-4A85-A14F-BA6B-C98400743E58}"/>
              </a:ext>
            </a:extLst>
          </p:cNvPr>
          <p:cNvSpPr txBox="1">
            <a:spLocks/>
          </p:cNvSpPr>
          <p:nvPr/>
        </p:nvSpPr>
        <p:spPr bwMode="gray">
          <a:xfrm>
            <a:off x="1491615" y="3886200"/>
            <a:ext cx="4937760" cy="169277"/>
          </a:xfrm>
          <a:prstGeom prst="rect">
            <a:avLst/>
          </a:prstGeom>
        </p:spPr>
        <p:txBody>
          <a:bodyPr vert="horz" wrap="square" lIns="0" tIns="0" rIns="0" bIns="0" rtlCol="0">
            <a:spAutoFit/>
          </a:bodyPr>
          <a:lstStyle>
            <a:lvl1pPr marL="0" indent="0" algn="l" defTabSz="754380"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230188" indent="-114300" algn="l" defTabSz="754380" rtl="0" eaLnBrk="1" latinLnBrk="0" hangingPunct="1">
              <a:lnSpc>
                <a:spcPct val="100000"/>
              </a:lnSpc>
              <a:spcBef>
                <a:spcPts val="0"/>
              </a:spcBef>
              <a:buFont typeface="Verdana" panose="020B0604030504040204" pitchFamily="34" charset="0"/>
              <a:buChar char="–"/>
              <a:defRPr sz="1100" kern="1200">
                <a:solidFill>
                  <a:schemeClr val="tx1"/>
                </a:solidFill>
                <a:latin typeface="+mn-lt"/>
                <a:ea typeface="+mn-ea"/>
                <a:cs typeface="+mn-cs"/>
              </a:defRPr>
            </a:lvl2pPr>
            <a:lvl3pPr marL="341313" indent="-111125" algn="l" defTabSz="75438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3pPr>
            <a:lvl4pPr marL="457200" indent="-115888" algn="l" defTabSz="754380" rtl="0" eaLnBrk="1" latinLnBrk="0" hangingPunct="1">
              <a:lnSpc>
                <a:spcPct val="100000"/>
              </a:lnSpc>
              <a:spcBef>
                <a:spcPts val="0"/>
              </a:spcBef>
              <a:buFont typeface="Verdana" panose="020B0604030504040204" pitchFamily="34" charset="0"/>
              <a:buChar char="–"/>
              <a:defRPr sz="1100" kern="1200">
                <a:solidFill>
                  <a:schemeClr val="tx1"/>
                </a:solidFill>
                <a:latin typeface="+mn-lt"/>
                <a:ea typeface="+mn-ea"/>
                <a:cs typeface="+mn-cs"/>
              </a:defRPr>
            </a:lvl4pPr>
            <a:lvl5pPr marL="573088" indent="-115888" algn="l" defTabSz="754380"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5pPr>
            <a:lvl6pPr marL="687388"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7985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30288" indent="-115888" algn="l" defTabSz="75438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dirty="0"/>
              <a:t>Cover Design</a:t>
            </a:r>
          </a:p>
        </p:txBody>
      </p:sp>
      <p:sp>
        <p:nvSpPr>
          <p:cNvPr id="10" name="Text Placeholder 7">
            <a:extLst>
              <a:ext uri="{FF2B5EF4-FFF2-40B4-BE49-F238E27FC236}">
                <a16:creationId xmlns:a16="http://schemas.microsoft.com/office/drawing/2014/main" id="{8F1A454E-29DA-3C4B-B49D-6FFB4B45CBFF}"/>
              </a:ext>
            </a:extLst>
          </p:cNvPr>
          <p:cNvSpPr txBox="1">
            <a:spLocks/>
          </p:cNvSpPr>
          <p:nvPr/>
        </p:nvSpPr>
        <p:spPr bwMode="gray">
          <a:xfrm>
            <a:off x="1491615" y="4119055"/>
            <a:ext cx="4937760" cy="302647"/>
          </a:xfrm>
          <a:prstGeom prst="rect">
            <a:avLst/>
          </a:prstGeom>
        </p:spPr>
        <p:txBody>
          <a:bodyPr vert="horz" wrap="square" lIns="0" tIns="0" rIns="0" bIns="0" rtlCol="0">
            <a:spAutoFit/>
          </a:bodyPr>
          <a:lstStyle>
            <a:lvl1pPr marL="0" indent="0" algn="l" defTabSz="754380" rtl="0" eaLnBrk="1" latinLnBrk="0" hangingPunct="1">
              <a:lnSpc>
                <a:spcPct val="100000"/>
              </a:lnSpc>
              <a:spcBef>
                <a:spcPts val="200"/>
              </a:spcBef>
              <a:buFont typeface="Arial" panose="020B0604020202020204" pitchFamily="34" charset="0"/>
              <a:buNone/>
              <a:defRPr sz="900" kern="1200">
                <a:solidFill>
                  <a:schemeClr val="tx1"/>
                </a:solidFill>
                <a:latin typeface="+mn-lt"/>
                <a:ea typeface="+mn-ea"/>
                <a:cs typeface="+mn-cs"/>
              </a:defRPr>
            </a:lvl1pPr>
            <a:lvl2pPr marL="112713" indent="0" algn="l" defTabSz="754380" rtl="0" eaLnBrk="1" latinLnBrk="0" hangingPunct="1">
              <a:lnSpc>
                <a:spcPct val="100000"/>
              </a:lnSpc>
              <a:spcBef>
                <a:spcPts val="200"/>
              </a:spcBef>
              <a:buFont typeface="Verdana" panose="020B0604030504040204" pitchFamily="34" charset="0"/>
              <a:buNone/>
              <a:defRPr sz="900" kern="1200">
                <a:solidFill>
                  <a:schemeClr val="tx1"/>
                </a:solidFill>
                <a:latin typeface="+mn-lt"/>
                <a:ea typeface="+mn-ea"/>
                <a:cs typeface="+mn-cs"/>
              </a:defRPr>
            </a:lvl2pPr>
            <a:lvl3pPr marL="230187" indent="0" algn="l" defTabSz="754380" rtl="0" eaLnBrk="1" latinLnBrk="0" hangingPunct="1">
              <a:lnSpc>
                <a:spcPct val="100000"/>
              </a:lnSpc>
              <a:spcBef>
                <a:spcPts val="200"/>
              </a:spcBef>
              <a:buFont typeface="Arial" panose="020B0604020202020204" pitchFamily="34" charset="0"/>
              <a:buNone/>
              <a:defRPr sz="900" kern="1200">
                <a:solidFill>
                  <a:schemeClr val="tx1"/>
                </a:solidFill>
                <a:latin typeface="+mn-lt"/>
                <a:ea typeface="+mn-ea"/>
                <a:cs typeface="+mn-cs"/>
              </a:defRPr>
            </a:lvl3pPr>
            <a:lvl4pPr marL="342900" indent="0" algn="l" defTabSz="754380" rtl="0" eaLnBrk="1" latinLnBrk="0" hangingPunct="1">
              <a:lnSpc>
                <a:spcPct val="100000"/>
              </a:lnSpc>
              <a:spcBef>
                <a:spcPts val="200"/>
              </a:spcBef>
              <a:buFont typeface="Verdana" panose="020B0604030504040204" pitchFamily="34" charset="0"/>
              <a:buNone/>
              <a:defRPr sz="900" kern="1200">
                <a:solidFill>
                  <a:schemeClr val="tx1"/>
                </a:solidFill>
                <a:latin typeface="+mn-lt"/>
                <a:ea typeface="+mn-ea"/>
                <a:cs typeface="+mn-cs"/>
              </a:defRPr>
            </a:lvl4pPr>
            <a:lvl5pPr marL="458787" indent="0" algn="l" defTabSz="754380" rtl="0" eaLnBrk="1" latinLnBrk="0" hangingPunct="1">
              <a:lnSpc>
                <a:spcPct val="100000"/>
              </a:lnSpc>
              <a:spcBef>
                <a:spcPts val="200"/>
              </a:spcBef>
              <a:buFont typeface="Arial" panose="020B0604020202020204" pitchFamily="34" charset="0"/>
              <a:buNone/>
              <a:defRPr sz="900" kern="1200">
                <a:solidFill>
                  <a:schemeClr val="tx1"/>
                </a:solidFill>
                <a:latin typeface="+mn-lt"/>
                <a:ea typeface="+mn-ea"/>
                <a:cs typeface="+mn-cs"/>
              </a:defRPr>
            </a:lvl5pPr>
            <a:lvl6pPr marL="687388"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7985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30288" indent="-115888" algn="l" defTabSz="75438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r>
              <a:rPr lang="en-US" b="1" dirty="0"/>
              <a:t>Lauren Davis</a:t>
            </a:r>
          </a:p>
          <a:p>
            <a:r>
              <a:rPr lang="en-US" i="1" dirty="0"/>
              <a:t>Senior Graphic Designer</a:t>
            </a:r>
          </a:p>
        </p:txBody>
      </p:sp>
    </p:spTree>
    <p:extLst>
      <p:ext uri="{BB962C8B-B14F-4D97-AF65-F5344CB8AC3E}">
        <p14:creationId xmlns:p14="http://schemas.microsoft.com/office/powerpoint/2010/main" val="231778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6347-517C-40A6-9489-6726009BCA9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C52FED8B-2E52-499D-884C-BD32EE92BE99}"/>
              </a:ext>
            </a:extLst>
          </p:cNvPr>
          <p:cNvSpPr>
            <a:spLocks noGrp="1"/>
          </p:cNvSpPr>
          <p:nvPr>
            <p:ph type="body" sz="quarter" idx="10"/>
          </p:nvPr>
        </p:nvSpPr>
        <p:spPr>
          <a:xfrm>
            <a:off x="513558" y="1794171"/>
            <a:ext cx="3427675" cy="5420020"/>
          </a:xfrm>
        </p:spPr>
        <p:txBody>
          <a:bodyPr/>
          <a:lstStyle/>
          <a:p>
            <a:r>
              <a:rPr lang="en-US" dirty="0"/>
              <a:t>The Cybersecurity Diagnostic helps campus leaders identify key opportunities for improving cybersecurity protections in an environment of rapidly escalating attacks targeting higher education. </a:t>
            </a:r>
          </a:p>
          <a:p>
            <a:r>
              <a:rPr lang="en-US" dirty="0"/>
              <a:t>The Diagnostic allows institutions to rate themselves in twelve categories (e.g., Security Threat Monitoring) across four overarching cybersecurity domains: Technical Security Infrastructure, Shared Responsibility, Campus &amp; Awareness Training; and Incident Response &amp; Recovery. The tiers represent the relative maturity of an institution’s cyber capabilities in each area, from low (Tier 1) to high (Tier 4). </a:t>
            </a:r>
          </a:p>
          <a:p>
            <a:r>
              <a:rPr lang="en-US" dirty="0"/>
              <a:t>As the tiers progress, the assumption is that the added capabilities of the lower tiers are already achieved. For example, if an institution checks off the majority of capabilities in tier 3 and all of the tiers below it, it achieves a tier 3 maturity level; likewise, a tier 3 placement implies that the institution also has most or all tier 2 capabilities. An institution that does not achieve tier 1 capabilities should select “not applicable (N/A)” as their score. The capabilities that comprise each tier are outlined in the Maturity Tier section beginning on page 5. </a:t>
            </a:r>
          </a:p>
          <a:p>
            <a:r>
              <a:rPr lang="en-US" dirty="0"/>
              <a:t>The maturity tiers and capabilities within them were constructed after comprehensive review of existing cybersecurity federal regulations and maturity models such as NIST SP 800-171</a:t>
            </a:r>
            <a:r>
              <a:rPr lang="en-US" baseline="30000" dirty="0"/>
              <a:t>1</a:t>
            </a:r>
            <a:r>
              <a:rPr lang="en-US" dirty="0"/>
              <a:t> and CMMC</a:t>
            </a:r>
            <a:r>
              <a:rPr lang="en-US" baseline="30000" dirty="0"/>
              <a:t>2</a:t>
            </a:r>
            <a:r>
              <a:rPr lang="en-US" dirty="0"/>
              <a:t> as well as EAB interviews and analysis.</a:t>
            </a:r>
          </a:p>
          <a:p>
            <a:r>
              <a:rPr lang="en-US" dirty="0"/>
              <a:t>This diagnostic is best completed by members of the information security team. </a:t>
            </a:r>
          </a:p>
          <a:p>
            <a:r>
              <a:rPr lang="en-US" dirty="0"/>
              <a:t>	</a:t>
            </a:r>
          </a:p>
        </p:txBody>
      </p:sp>
      <p:sp>
        <p:nvSpPr>
          <p:cNvPr id="4" name="Text Placeholder 2">
            <a:extLst>
              <a:ext uri="{FF2B5EF4-FFF2-40B4-BE49-F238E27FC236}">
                <a16:creationId xmlns:a16="http://schemas.microsoft.com/office/drawing/2014/main" id="{EB03D44D-717A-4F1B-89BA-D6F7C40FB484}"/>
              </a:ext>
            </a:extLst>
          </p:cNvPr>
          <p:cNvSpPr txBox="1">
            <a:spLocks/>
          </p:cNvSpPr>
          <p:nvPr/>
        </p:nvSpPr>
        <p:spPr bwMode="gray">
          <a:xfrm>
            <a:off x="4445833" y="1862349"/>
            <a:ext cx="5117267" cy="565626"/>
          </a:xfrm>
          <a:prstGeom prst="rect">
            <a:avLst/>
          </a:prstGeom>
        </p:spPr>
        <p:txBody>
          <a:bodyPr vert="horz" wrap="square" lIns="0" tIns="0" rIns="0" bIns="0" rtlCol="0">
            <a:noAutofit/>
          </a:bodyPr>
          <a:lstStyle>
            <a:lvl1pPr marL="0" marR="0" indent="0" algn="l" defTabSz="1018779" rtl="0" eaLnBrk="1" fontAlgn="auto" latinLnBrk="0" hangingPunct="1">
              <a:lnSpc>
                <a:spcPct val="100000"/>
              </a:lnSpc>
              <a:spcBef>
                <a:spcPts val="1000"/>
              </a:spcBef>
              <a:spcAft>
                <a:spcPts val="0"/>
              </a:spcAft>
              <a:buClr>
                <a:schemeClr val="tx1"/>
              </a:buClr>
              <a:buSzTx/>
              <a:buFont typeface="Arial" pitchFamily="34" charset="0"/>
              <a:buNone/>
              <a:tabLst>
                <a:tab pos="6308742" algn="r"/>
              </a:tabLst>
              <a:defRPr sz="1000" kern="1200">
                <a:solidFill>
                  <a:schemeClr val="tx1"/>
                </a:solidFill>
                <a:latin typeface="+mn-lt"/>
                <a:ea typeface="+mn-ea"/>
                <a:cs typeface="+mn-cs"/>
              </a:defRPr>
            </a:lvl1pPr>
            <a:lvl2pPr marL="112701"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2pPr>
            <a:lvl3pPr marL="23016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342866"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4pPr>
            <a:lvl5pPr marL="45874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687321"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6pPr>
            <a:lvl7pPr marL="798435" indent="-111113" algn="l" defTabSz="754306" rtl="0" eaLnBrk="1" latinLnBrk="0" hangingPunct="1">
              <a:lnSpc>
                <a:spcPct val="100000"/>
              </a:lnSpc>
              <a:spcBef>
                <a:spcPts val="500"/>
              </a:spcBef>
              <a:buFont typeface="Arial" panose="020B0604020202020204" pitchFamily="34" charset="0"/>
              <a:buChar char="•"/>
              <a:defRPr sz="899" kern="1200">
                <a:solidFill>
                  <a:schemeClr val="tx1"/>
                </a:solidFill>
                <a:latin typeface="+mn-lt"/>
                <a:ea typeface="+mn-ea"/>
                <a:cs typeface="+mn-cs"/>
              </a:defRPr>
            </a:lvl7pPr>
            <a:lvl8pPr marL="914310"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8pPr>
            <a:lvl9pPr marL="1030188" indent="-115877" algn="l" defTabSz="754306" rtl="0" eaLnBrk="1" latinLnBrk="0" hangingPunct="1">
              <a:lnSpc>
                <a:spcPct val="100000"/>
              </a:lnSpc>
              <a:spcBef>
                <a:spcPts val="500"/>
              </a:spcBef>
              <a:buFont typeface="Arial" panose="020B0604020202020204" pitchFamily="34" charset="0"/>
              <a:buChar char="•"/>
              <a:defRPr sz="899" kern="1200" baseline="0">
                <a:solidFill>
                  <a:schemeClr val="tx1"/>
                </a:solidFill>
                <a:latin typeface="+mn-lt"/>
                <a:ea typeface="+mn-ea"/>
                <a:cs typeface="+mn-cs"/>
              </a:defRPr>
            </a:lvl9pPr>
          </a:lstStyle>
          <a:p>
            <a:r>
              <a:rPr lang="en-US" dirty="0"/>
              <a:t>Cybersecurity Diagnostic . . . . . . . 	. . . . . . . . . . . . . . . . . . . . . . . . . . . . . . .4</a:t>
            </a:r>
          </a:p>
          <a:p>
            <a:r>
              <a:rPr lang="en-US" dirty="0"/>
              <a:t>Maturity Tiers.	. . . . . . . . . . . . . . . . . . . . . . . . . . . . . . . . . . . . . . . . . . . . . 5</a:t>
            </a:r>
          </a:p>
        </p:txBody>
      </p:sp>
      <p:sp>
        <p:nvSpPr>
          <p:cNvPr id="7" name="Text Placeholder 2">
            <a:extLst>
              <a:ext uri="{FF2B5EF4-FFF2-40B4-BE49-F238E27FC236}">
                <a16:creationId xmlns:a16="http://schemas.microsoft.com/office/drawing/2014/main" id="{17589923-F41E-4F9F-A7CF-C418AE7DB242}"/>
              </a:ext>
            </a:extLst>
          </p:cNvPr>
          <p:cNvSpPr txBox="1">
            <a:spLocks/>
          </p:cNvSpPr>
          <p:nvPr/>
        </p:nvSpPr>
        <p:spPr bwMode="gray">
          <a:xfrm>
            <a:off x="4445833" y="1422005"/>
            <a:ext cx="3427675" cy="226540"/>
          </a:xfrm>
          <a:prstGeom prst="rect">
            <a:avLst/>
          </a:prstGeom>
        </p:spPr>
        <p:txBody>
          <a:bodyPr vert="horz" wrap="square" lIns="0" tIns="0" rIns="0" bIns="0" rtlCol="0">
            <a:noAutofit/>
          </a:bodyPr>
          <a:lstStyle>
            <a:lvl1pPr marL="0" marR="0" indent="0" algn="l" defTabSz="1018779" rtl="0" eaLnBrk="1" fontAlgn="auto" latinLnBrk="0" hangingPunct="1">
              <a:lnSpc>
                <a:spcPct val="100000"/>
              </a:lnSpc>
              <a:spcBef>
                <a:spcPts val="1000"/>
              </a:spcBef>
              <a:spcAft>
                <a:spcPts val="0"/>
              </a:spcAft>
              <a:buClr>
                <a:schemeClr val="tx1"/>
              </a:buClr>
              <a:buSzTx/>
              <a:buFont typeface="Arial" pitchFamily="34" charset="0"/>
              <a:buNone/>
              <a:tabLst>
                <a:tab pos="6308742" algn="r"/>
              </a:tabLst>
              <a:defRPr sz="1000" kern="1200">
                <a:solidFill>
                  <a:schemeClr val="tx1"/>
                </a:solidFill>
                <a:latin typeface="+mn-lt"/>
                <a:ea typeface="+mn-ea"/>
                <a:cs typeface="+mn-cs"/>
              </a:defRPr>
            </a:lvl1pPr>
            <a:lvl2pPr marL="112701"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2pPr>
            <a:lvl3pPr marL="23016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342866"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4pPr>
            <a:lvl5pPr marL="45874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687321"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6pPr>
            <a:lvl7pPr marL="798435" indent="-111113" algn="l" defTabSz="754306" rtl="0" eaLnBrk="1" latinLnBrk="0" hangingPunct="1">
              <a:lnSpc>
                <a:spcPct val="100000"/>
              </a:lnSpc>
              <a:spcBef>
                <a:spcPts val="500"/>
              </a:spcBef>
              <a:buFont typeface="Arial" panose="020B0604020202020204" pitchFamily="34" charset="0"/>
              <a:buChar char="•"/>
              <a:defRPr sz="899" kern="1200">
                <a:solidFill>
                  <a:schemeClr val="tx1"/>
                </a:solidFill>
                <a:latin typeface="+mn-lt"/>
                <a:ea typeface="+mn-ea"/>
                <a:cs typeface="+mn-cs"/>
              </a:defRPr>
            </a:lvl7pPr>
            <a:lvl8pPr marL="914310"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8pPr>
            <a:lvl9pPr marL="1030188" indent="-115877" algn="l" defTabSz="754306" rtl="0" eaLnBrk="1" latinLnBrk="0" hangingPunct="1">
              <a:lnSpc>
                <a:spcPct val="100000"/>
              </a:lnSpc>
              <a:spcBef>
                <a:spcPts val="500"/>
              </a:spcBef>
              <a:buFont typeface="Arial" panose="020B0604020202020204" pitchFamily="34" charset="0"/>
              <a:buChar char="•"/>
              <a:defRPr sz="899" kern="1200" baseline="0">
                <a:solidFill>
                  <a:schemeClr val="tx1"/>
                </a:solidFill>
                <a:latin typeface="+mn-lt"/>
                <a:ea typeface="+mn-ea"/>
                <a:cs typeface="+mn-cs"/>
              </a:defRPr>
            </a:lvl9pPr>
          </a:lstStyle>
          <a:p>
            <a:r>
              <a:rPr lang="en-US" sz="1200" b="1" dirty="0"/>
              <a:t>Table of Contents</a:t>
            </a:r>
            <a:endParaRPr lang="en-US" sz="900" b="1" dirty="0"/>
          </a:p>
        </p:txBody>
      </p:sp>
      <p:sp>
        <p:nvSpPr>
          <p:cNvPr id="8" name="Text Placeholder 2">
            <a:extLst>
              <a:ext uri="{FF2B5EF4-FFF2-40B4-BE49-F238E27FC236}">
                <a16:creationId xmlns:a16="http://schemas.microsoft.com/office/drawing/2014/main" id="{299BD2FC-AB8D-4AEC-AE33-A167241B3D74}"/>
              </a:ext>
            </a:extLst>
          </p:cNvPr>
          <p:cNvSpPr txBox="1">
            <a:spLocks/>
          </p:cNvSpPr>
          <p:nvPr/>
        </p:nvSpPr>
        <p:spPr bwMode="gray">
          <a:xfrm>
            <a:off x="513558" y="1422005"/>
            <a:ext cx="3427675" cy="226540"/>
          </a:xfrm>
          <a:prstGeom prst="rect">
            <a:avLst/>
          </a:prstGeom>
        </p:spPr>
        <p:txBody>
          <a:bodyPr vert="horz" wrap="square" lIns="0" tIns="0" rIns="0" bIns="0" rtlCol="0">
            <a:noAutofit/>
          </a:bodyPr>
          <a:lstStyle>
            <a:lvl1pPr marL="0" marR="0" indent="0" algn="l" defTabSz="1018779" rtl="0" eaLnBrk="1" fontAlgn="auto" latinLnBrk="0" hangingPunct="1">
              <a:lnSpc>
                <a:spcPct val="100000"/>
              </a:lnSpc>
              <a:spcBef>
                <a:spcPts val="1000"/>
              </a:spcBef>
              <a:spcAft>
                <a:spcPts val="0"/>
              </a:spcAft>
              <a:buClr>
                <a:schemeClr val="tx1"/>
              </a:buClr>
              <a:buSzTx/>
              <a:buFont typeface="Arial" pitchFamily="34" charset="0"/>
              <a:buNone/>
              <a:tabLst>
                <a:tab pos="6308742" algn="r"/>
              </a:tabLst>
              <a:defRPr sz="1000" kern="1200">
                <a:solidFill>
                  <a:schemeClr val="tx1"/>
                </a:solidFill>
                <a:latin typeface="+mn-lt"/>
                <a:ea typeface="+mn-ea"/>
                <a:cs typeface="+mn-cs"/>
              </a:defRPr>
            </a:lvl1pPr>
            <a:lvl2pPr marL="112701"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2pPr>
            <a:lvl3pPr marL="23016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342866"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4pPr>
            <a:lvl5pPr marL="45874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687321"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6pPr>
            <a:lvl7pPr marL="798435" indent="-111113" algn="l" defTabSz="754306" rtl="0" eaLnBrk="1" latinLnBrk="0" hangingPunct="1">
              <a:lnSpc>
                <a:spcPct val="100000"/>
              </a:lnSpc>
              <a:spcBef>
                <a:spcPts val="500"/>
              </a:spcBef>
              <a:buFont typeface="Arial" panose="020B0604020202020204" pitchFamily="34" charset="0"/>
              <a:buChar char="•"/>
              <a:defRPr sz="899" kern="1200">
                <a:solidFill>
                  <a:schemeClr val="tx1"/>
                </a:solidFill>
                <a:latin typeface="+mn-lt"/>
                <a:ea typeface="+mn-ea"/>
                <a:cs typeface="+mn-cs"/>
              </a:defRPr>
            </a:lvl7pPr>
            <a:lvl8pPr marL="914310"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8pPr>
            <a:lvl9pPr marL="1030188" indent="-115877" algn="l" defTabSz="754306" rtl="0" eaLnBrk="1" latinLnBrk="0" hangingPunct="1">
              <a:lnSpc>
                <a:spcPct val="100000"/>
              </a:lnSpc>
              <a:spcBef>
                <a:spcPts val="500"/>
              </a:spcBef>
              <a:buFont typeface="Arial" panose="020B0604020202020204" pitchFamily="34" charset="0"/>
              <a:buChar char="•"/>
              <a:defRPr sz="899" kern="1200" baseline="0">
                <a:solidFill>
                  <a:schemeClr val="tx1"/>
                </a:solidFill>
                <a:latin typeface="+mn-lt"/>
                <a:ea typeface="+mn-ea"/>
                <a:cs typeface="+mn-cs"/>
              </a:defRPr>
            </a:lvl9pPr>
          </a:lstStyle>
          <a:p>
            <a:r>
              <a:rPr lang="en-US" sz="1200" b="1" dirty="0"/>
              <a:t>How to Use this Diagnostic </a:t>
            </a:r>
            <a:endParaRPr lang="en-US" sz="900" b="1" dirty="0"/>
          </a:p>
        </p:txBody>
      </p:sp>
      <p:cxnSp>
        <p:nvCxnSpPr>
          <p:cNvPr id="10" name="Straight Connector 9">
            <a:extLst>
              <a:ext uri="{FF2B5EF4-FFF2-40B4-BE49-F238E27FC236}">
                <a16:creationId xmlns:a16="http://schemas.microsoft.com/office/drawing/2014/main" id="{E5642795-C03E-428C-8748-C5FF4AAC95B8}"/>
              </a:ext>
            </a:extLst>
          </p:cNvPr>
          <p:cNvCxnSpPr>
            <a:cxnSpLocks/>
          </p:cNvCxnSpPr>
          <p:nvPr/>
        </p:nvCxnSpPr>
        <p:spPr bwMode="gray">
          <a:xfrm>
            <a:off x="4123267" y="1422005"/>
            <a:ext cx="0" cy="57921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C97180C0-884A-4842-804B-50095294D1AC}"/>
              </a:ext>
            </a:extLst>
          </p:cNvPr>
          <p:cNvSpPr txBox="1">
            <a:spLocks/>
          </p:cNvSpPr>
          <p:nvPr/>
        </p:nvSpPr>
        <p:spPr bwMode="gray">
          <a:xfrm>
            <a:off x="4727050" y="2452755"/>
            <a:ext cx="4836050" cy="2519636"/>
          </a:xfrm>
          <a:prstGeom prst="rect">
            <a:avLst/>
          </a:prstGeom>
        </p:spPr>
        <p:txBody>
          <a:bodyPr vert="horz" wrap="square" lIns="0" tIns="0" rIns="0" bIns="0" rtlCol="0">
            <a:noAutofit/>
          </a:bodyPr>
          <a:lstStyle>
            <a:lvl1pPr marL="0" marR="0" indent="0" algn="l" defTabSz="1018779" rtl="0" eaLnBrk="1" fontAlgn="auto" latinLnBrk="0" hangingPunct="1">
              <a:lnSpc>
                <a:spcPct val="100000"/>
              </a:lnSpc>
              <a:spcBef>
                <a:spcPts val="1000"/>
              </a:spcBef>
              <a:spcAft>
                <a:spcPts val="0"/>
              </a:spcAft>
              <a:buClr>
                <a:schemeClr val="tx1"/>
              </a:buClr>
              <a:buSzTx/>
              <a:buFont typeface="Arial" pitchFamily="34" charset="0"/>
              <a:buNone/>
              <a:tabLst>
                <a:tab pos="6308742" algn="r"/>
              </a:tabLst>
              <a:defRPr sz="1000" kern="1200">
                <a:solidFill>
                  <a:schemeClr val="tx1"/>
                </a:solidFill>
                <a:latin typeface="+mn-lt"/>
                <a:ea typeface="+mn-ea"/>
                <a:cs typeface="+mn-cs"/>
              </a:defRPr>
            </a:lvl1pPr>
            <a:lvl2pPr marL="112701"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2pPr>
            <a:lvl3pPr marL="23016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342866" indent="0" algn="l" defTabSz="754306" rtl="0" eaLnBrk="1" latinLnBrk="0" hangingPunct="1">
              <a:lnSpc>
                <a:spcPct val="100000"/>
              </a:lnSpc>
              <a:spcBef>
                <a:spcPts val="1000"/>
              </a:spcBef>
              <a:buFont typeface="Verdana" panose="020B0604030504040204" pitchFamily="34" charset="0"/>
              <a:buNone/>
              <a:defRPr sz="1000" kern="1200">
                <a:solidFill>
                  <a:schemeClr val="tx1"/>
                </a:solidFill>
                <a:latin typeface="+mn-lt"/>
                <a:ea typeface="+mn-ea"/>
                <a:cs typeface="+mn-cs"/>
              </a:defRPr>
            </a:lvl4pPr>
            <a:lvl5pPr marL="458743" indent="0" algn="l" defTabSz="754306"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687321"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6pPr>
            <a:lvl7pPr marL="798435" indent="-111113" algn="l" defTabSz="754306" rtl="0" eaLnBrk="1" latinLnBrk="0" hangingPunct="1">
              <a:lnSpc>
                <a:spcPct val="100000"/>
              </a:lnSpc>
              <a:spcBef>
                <a:spcPts val="500"/>
              </a:spcBef>
              <a:buFont typeface="Arial" panose="020B0604020202020204" pitchFamily="34" charset="0"/>
              <a:buChar char="•"/>
              <a:defRPr sz="899" kern="1200">
                <a:solidFill>
                  <a:schemeClr val="tx1"/>
                </a:solidFill>
                <a:latin typeface="+mn-lt"/>
                <a:ea typeface="+mn-ea"/>
                <a:cs typeface="+mn-cs"/>
              </a:defRPr>
            </a:lvl7pPr>
            <a:lvl8pPr marL="914310" indent="-115877" algn="l" defTabSz="754306" rtl="0" eaLnBrk="1" latinLnBrk="0" hangingPunct="1">
              <a:lnSpc>
                <a:spcPct val="100000"/>
              </a:lnSpc>
              <a:spcBef>
                <a:spcPts val="500"/>
              </a:spcBef>
              <a:buFont typeface="Verdana" panose="020B0604030504040204" pitchFamily="34" charset="0"/>
              <a:buChar char="–"/>
              <a:defRPr sz="899" kern="1200">
                <a:solidFill>
                  <a:schemeClr val="tx1"/>
                </a:solidFill>
                <a:latin typeface="+mn-lt"/>
                <a:ea typeface="+mn-ea"/>
                <a:cs typeface="+mn-cs"/>
              </a:defRPr>
            </a:lvl8pPr>
            <a:lvl9pPr marL="1030188" indent="-115877" algn="l" defTabSz="754306" rtl="0" eaLnBrk="1" latinLnBrk="0" hangingPunct="1">
              <a:lnSpc>
                <a:spcPct val="100000"/>
              </a:lnSpc>
              <a:spcBef>
                <a:spcPts val="500"/>
              </a:spcBef>
              <a:buFont typeface="Arial" panose="020B0604020202020204" pitchFamily="34" charset="0"/>
              <a:buChar char="•"/>
              <a:defRPr sz="899" kern="1200" baseline="0">
                <a:solidFill>
                  <a:schemeClr val="tx1"/>
                </a:solidFill>
                <a:latin typeface="+mn-lt"/>
                <a:ea typeface="+mn-ea"/>
                <a:cs typeface="+mn-cs"/>
              </a:defRPr>
            </a:lvl9pPr>
          </a:lstStyle>
          <a:p>
            <a:r>
              <a:rPr lang="en-US" dirty="0"/>
              <a:t>Technical Security Infrastructure	. . . . . . . . . . . . . . . . . . . . . . . . . . . . . 5</a:t>
            </a:r>
          </a:p>
          <a:p>
            <a:r>
              <a:rPr lang="en-US" dirty="0"/>
              <a:t>Shared Responsibility.	. . . . . . . . . . . . . . . . . . . . . . . . . . . . . . . . . . . . .8</a:t>
            </a:r>
          </a:p>
          <a:p>
            <a:r>
              <a:rPr lang="en-US" dirty="0"/>
              <a:t>Campus Awareness &amp; Training	. . . . . . . . . . . . . . . . . . . . . . . . . . . . . . 11</a:t>
            </a:r>
          </a:p>
          <a:p>
            <a:r>
              <a:rPr lang="en-US" dirty="0"/>
              <a:t>Incident Response &amp; Recovery	. . . . . . . . . . . . . . . . . . . . . . . . . . . . . . 14</a:t>
            </a:r>
          </a:p>
        </p:txBody>
      </p:sp>
      <p:sp>
        <p:nvSpPr>
          <p:cNvPr id="17" name="TextBox 16">
            <a:extLst>
              <a:ext uri="{FF2B5EF4-FFF2-40B4-BE49-F238E27FC236}">
                <a16:creationId xmlns:a16="http://schemas.microsoft.com/office/drawing/2014/main" id="{75A31519-951A-40FA-9D2B-6587579D3659}"/>
              </a:ext>
            </a:extLst>
          </p:cNvPr>
          <p:cNvSpPr txBox="1"/>
          <p:nvPr/>
        </p:nvSpPr>
        <p:spPr bwMode="gray">
          <a:xfrm>
            <a:off x="495299" y="7099276"/>
            <a:ext cx="3024185" cy="166712"/>
          </a:xfrm>
          <a:prstGeom prst="rect">
            <a:avLst/>
          </a:prstGeom>
          <a:noFill/>
        </p:spPr>
        <p:txBody>
          <a:bodyPr wrap="square" lIns="0" tIns="0" rIns="0" bIns="0" rtlCol="0">
            <a:spAutoFit/>
          </a:bodyPr>
          <a:lstStyle/>
          <a:p>
            <a:pPr marL="118872" indent="-118872">
              <a:spcBef>
                <a:spcPts val="100"/>
              </a:spcBef>
              <a:buFont typeface="+mj-lt"/>
              <a:buAutoNum type="arabicParenR"/>
            </a:pPr>
            <a:r>
              <a:rPr lang="en-US" sz="500" dirty="0"/>
              <a:t>National Institute of Standards and Technology Special Publication 800-171</a:t>
            </a:r>
          </a:p>
          <a:p>
            <a:pPr marL="118872" indent="-118872">
              <a:spcBef>
                <a:spcPts val="100"/>
              </a:spcBef>
              <a:buFont typeface="+mj-lt"/>
              <a:buAutoNum type="arabicParenR"/>
            </a:pPr>
            <a:r>
              <a:rPr lang="en-US" sz="500" dirty="0"/>
              <a:t>Cybersecurity Maturity Model Certification </a:t>
            </a:r>
          </a:p>
        </p:txBody>
      </p:sp>
    </p:spTree>
    <p:extLst>
      <p:ext uri="{BB962C8B-B14F-4D97-AF65-F5344CB8AC3E}">
        <p14:creationId xmlns:p14="http://schemas.microsoft.com/office/powerpoint/2010/main" val="127525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40129C-DAB2-42E0-8834-8CCB2FB36A61}"/>
              </a:ext>
            </a:extLst>
          </p:cNvPr>
          <p:cNvGraphicFramePr>
            <a:graphicFrameLocks noGrp="1"/>
          </p:cNvGraphicFramePr>
          <p:nvPr>
            <p:extLst>
              <p:ext uri="{D42A27DB-BD31-4B8C-83A1-F6EECF244321}">
                <p14:modId xmlns:p14="http://schemas.microsoft.com/office/powerpoint/2010/main" val="3072598239"/>
              </p:ext>
            </p:extLst>
          </p:nvPr>
        </p:nvGraphicFramePr>
        <p:xfrm>
          <a:off x="323755" y="1006938"/>
          <a:ext cx="9410891" cy="5692014"/>
        </p:xfrm>
        <a:graphic>
          <a:graphicData uri="http://schemas.openxmlformats.org/drawingml/2006/table">
            <a:tbl>
              <a:tblPr firstRow="1" bandRow="1" bandCol="1">
                <a:tableStyleId>{2D5ABB26-0587-4C30-8999-92F81FD0307C}</a:tableStyleId>
              </a:tblPr>
              <a:tblGrid>
                <a:gridCol w="436657">
                  <a:extLst>
                    <a:ext uri="{9D8B030D-6E8A-4147-A177-3AD203B41FA5}">
                      <a16:colId xmlns:a16="http://schemas.microsoft.com/office/drawing/2014/main" val="20000"/>
                    </a:ext>
                  </a:extLst>
                </a:gridCol>
                <a:gridCol w="436657">
                  <a:extLst>
                    <a:ext uri="{9D8B030D-6E8A-4147-A177-3AD203B41FA5}">
                      <a16:colId xmlns:a16="http://schemas.microsoft.com/office/drawing/2014/main" val="20001"/>
                    </a:ext>
                  </a:extLst>
                </a:gridCol>
                <a:gridCol w="436657">
                  <a:extLst>
                    <a:ext uri="{9D8B030D-6E8A-4147-A177-3AD203B41FA5}">
                      <a16:colId xmlns:a16="http://schemas.microsoft.com/office/drawing/2014/main" val="20002"/>
                    </a:ext>
                  </a:extLst>
                </a:gridCol>
                <a:gridCol w="436657">
                  <a:extLst>
                    <a:ext uri="{9D8B030D-6E8A-4147-A177-3AD203B41FA5}">
                      <a16:colId xmlns:a16="http://schemas.microsoft.com/office/drawing/2014/main" val="1609216242"/>
                    </a:ext>
                  </a:extLst>
                </a:gridCol>
                <a:gridCol w="436657">
                  <a:extLst>
                    <a:ext uri="{9D8B030D-6E8A-4147-A177-3AD203B41FA5}">
                      <a16:colId xmlns:a16="http://schemas.microsoft.com/office/drawing/2014/main" val="3483808239"/>
                    </a:ext>
                  </a:extLst>
                </a:gridCol>
                <a:gridCol w="176064">
                  <a:extLst>
                    <a:ext uri="{9D8B030D-6E8A-4147-A177-3AD203B41FA5}">
                      <a16:colId xmlns:a16="http://schemas.microsoft.com/office/drawing/2014/main" val="20006"/>
                    </a:ext>
                  </a:extLst>
                </a:gridCol>
                <a:gridCol w="484288">
                  <a:extLst>
                    <a:ext uri="{9D8B030D-6E8A-4147-A177-3AD203B41FA5}">
                      <a16:colId xmlns:a16="http://schemas.microsoft.com/office/drawing/2014/main" val="20007"/>
                    </a:ext>
                  </a:extLst>
                </a:gridCol>
                <a:gridCol w="439990">
                  <a:extLst>
                    <a:ext uri="{9D8B030D-6E8A-4147-A177-3AD203B41FA5}">
                      <a16:colId xmlns:a16="http://schemas.microsoft.com/office/drawing/2014/main" val="20008"/>
                    </a:ext>
                  </a:extLst>
                </a:gridCol>
                <a:gridCol w="439990">
                  <a:extLst>
                    <a:ext uri="{9D8B030D-6E8A-4147-A177-3AD203B41FA5}">
                      <a16:colId xmlns:a16="http://schemas.microsoft.com/office/drawing/2014/main" val="20009"/>
                    </a:ext>
                  </a:extLst>
                </a:gridCol>
                <a:gridCol w="439990">
                  <a:extLst>
                    <a:ext uri="{9D8B030D-6E8A-4147-A177-3AD203B41FA5}">
                      <a16:colId xmlns:a16="http://schemas.microsoft.com/office/drawing/2014/main" val="20010"/>
                    </a:ext>
                  </a:extLst>
                </a:gridCol>
                <a:gridCol w="439990">
                  <a:extLst>
                    <a:ext uri="{9D8B030D-6E8A-4147-A177-3AD203B41FA5}">
                      <a16:colId xmlns:a16="http://schemas.microsoft.com/office/drawing/2014/main" val="4224087196"/>
                    </a:ext>
                  </a:extLst>
                </a:gridCol>
                <a:gridCol w="176064">
                  <a:extLst>
                    <a:ext uri="{9D8B030D-6E8A-4147-A177-3AD203B41FA5}">
                      <a16:colId xmlns:a16="http://schemas.microsoft.com/office/drawing/2014/main" val="20013"/>
                    </a:ext>
                  </a:extLst>
                </a:gridCol>
                <a:gridCol w="480955">
                  <a:extLst>
                    <a:ext uri="{9D8B030D-6E8A-4147-A177-3AD203B41FA5}">
                      <a16:colId xmlns:a16="http://schemas.microsoft.com/office/drawing/2014/main" val="20014"/>
                    </a:ext>
                  </a:extLst>
                </a:gridCol>
                <a:gridCol w="436657">
                  <a:extLst>
                    <a:ext uri="{9D8B030D-6E8A-4147-A177-3AD203B41FA5}">
                      <a16:colId xmlns:a16="http://schemas.microsoft.com/office/drawing/2014/main" val="20015"/>
                    </a:ext>
                  </a:extLst>
                </a:gridCol>
                <a:gridCol w="436657">
                  <a:extLst>
                    <a:ext uri="{9D8B030D-6E8A-4147-A177-3AD203B41FA5}">
                      <a16:colId xmlns:a16="http://schemas.microsoft.com/office/drawing/2014/main" val="20016"/>
                    </a:ext>
                  </a:extLst>
                </a:gridCol>
                <a:gridCol w="436657">
                  <a:extLst>
                    <a:ext uri="{9D8B030D-6E8A-4147-A177-3AD203B41FA5}">
                      <a16:colId xmlns:a16="http://schemas.microsoft.com/office/drawing/2014/main" val="20017"/>
                    </a:ext>
                  </a:extLst>
                </a:gridCol>
                <a:gridCol w="436657">
                  <a:extLst>
                    <a:ext uri="{9D8B030D-6E8A-4147-A177-3AD203B41FA5}">
                      <a16:colId xmlns:a16="http://schemas.microsoft.com/office/drawing/2014/main" val="387491792"/>
                    </a:ext>
                  </a:extLst>
                </a:gridCol>
                <a:gridCol w="176064">
                  <a:extLst>
                    <a:ext uri="{9D8B030D-6E8A-4147-A177-3AD203B41FA5}">
                      <a16:colId xmlns:a16="http://schemas.microsoft.com/office/drawing/2014/main" val="20020"/>
                    </a:ext>
                  </a:extLst>
                </a:gridCol>
                <a:gridCol w="480955">
                  <a:extLst>
                    <a:ext uri="{9D8B030D-6E8A-4147-A177-3AD203B41FA5}">
                      <a16:colId xmlns:a16="http://schemas.microsoft.com/office/drawing/2014/main" val="20021"/>
                    </a:ext>
                  </a:extLst>
                </a:gridCol>
                <a:gridCol w="436657">
                  <a:extLst>
                    <a:ext uri="{9D8B030D-6E8A-4147-A177-3AD203B41FA5}">
                      <a16:colId xmlns:a16="http://schemas.microsoft.com/office/drawing/2014/main" val="20022"/>
                    </a:ext>
                  </a:extLst>
                </a:gridCol>
                <a:gridCol w="436657">
                  <a:extLst>
                    <a:ext uri="{9D8B030D-6E8A-4147-A177-3AD203B41FA5}">
                      <a16:colId xmlns:a16="http://schemas.microsoft.com/office/drawing/2014/main" val="20023"/>
                    </a:ext>
                  </a:extLst>
                </a:gridCol>
                <a:gridCol w="436657">
                  <a:extLst>
                    <a:ext uri="{9D8B030D-6E8A-4147-A177-3AD203B41FA5}">
                      <a16:colId xmlns:a16="http://schemas.microsoft.com/office/drawing/2014/main" val="20024"/>
                    </a:ext>
                  </a:extLst>
                </a:gridCol>
                <a:gridCol w="436657">
                  <a:extLst>
                    <a:ext uri="{9D8B030D-6E8A-4147-A177-3AD203B41FA5}">
                      <a16:colId xmlns:a16="http://schemas.microsoft.com/office/drawing/2014/main" val="2337591538"/>
                    </a:ext>
                  </a:extLst>
                </a:gridCol>
              </a:tblGrid>
              <a:tr h="891483">
                <a:tc gridSpan="5">
                  <a:txBody>
                    <a:bodyPr/>
                    <a:lstStyle/>
                    <a:p>
                      <a:r>
                        <a:rPr lang="en-US" sz="1000" b="1" dirty="0"/>
                        <a:t>I. Technical Security Infrastructure </a:t>
                      </a:r>
                    </a:p>
                    <a:p>
                      <a:r>
                        <a:rPr lang="en-US" sz="800" kern="1200" dirty="0">
                          <a:solidFill>
                            <a:schemeClr val="tx1"/>
                          </a:solidFill>
                          <a:effectLst/>
                          <a:latin typeface="+mn-lt"/>
                          <a:ea typeface="+mn-ea"/>
                          <a:cs typeface="+mn-cs"/>
                        </a:rPr>
                        <a:t>Employ effective technical controls and infrastructure to protect against common and next-gen threats</a:t>
                      </a:r>
                      <a:endParaRPr lang="en-US" sz="1000" b="1" dirty="0">
                        <a:solidFill>
                          <a:schemeClr val="accent6"/>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1000" b="1" dirty="0">
                          <a:solidFill>
                            <a:schemeClr val="tx1"/>
                          </a:solidFill>
                        </a:rPr>
                        <a:t>II. Shared Accountability and Operations</a:t>
                      </a:r>
                    </a:p>
                    <a:p>
                      <a:r>
                        <a:rPr lang="en-US" sz="800" kern="1200" dirty="0">
                          <a:solidFill>
                            <a:schemeClr val="tx1"/>
                          </a:solidFill>
                          <a:effectLst/>
                          <a:latin typeface="+mn-lt"/>
                          <a:ea typeface="+mn-ea"/>
                          <a:cs typeface="+mn-cs"/>
                        </a:rPr>
                        <a:t>Build a strong cybersecurity organization defined by shared risk and responsibility, robust staffing capabilities, and mature business processes</a:t>
                      </a:r>
                      <a:endParaRPr lang="en-US" sz="1000" b="1" dirty="0">
                        <a:solidFill>
                          <a:schemeClr val="tx2"/>
                        </a:solidFill>
                      </a:endParaRPr>
                    </a:p>
                  </a:txBody>
                  <a:tcPr marL="73873" marR="0"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b="1" dirty="0">
                        <a:solidFill>
                          <a:schemeClr val="tx2"/>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lang="en-US" sz="100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1000" b="1" dirty="0"/>
                        <a:t>III. Campus Awareness               and Training</a:t>
                      </a:r>
                    </a:p>
                    <a:p>
                      <a:r>
                        <a:rPr lang="en-US" sz="800" kern="1200" dirty="0">
                          <a:solidFill>
                            <a:schemeClr val="tx1"/>
                          </a:solidFill>
                          <a:effectLst/>
                          <a:latin typeface="+mn-lt"/>
                          <a:ea typeface="+mn-ea"/>
                          <a:cs typeface="+mn-cs"/>
                        </a:rPr>
                        <a:t>Cultivate a culture of cybersecurity awareness to promote cyber hygiene and prevent accidental breaches</a:t>
                      </a:r>
                      <a:endParaRPr lang="en-US" sz="1000" b="1" dirty="0">
                        <a:solidFill>
                          <a:srgbClr val="92D050"/>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b="1" dirty="0">
                        <a:solidFill>
                          <a:srgbClr val="92D050"/>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lang="en-US" sz="1000" dirty="0"/>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1000" b="1" dirty="0">
                          <a:solidFill>
                            <a:schemeClr val="tx1"/>
                          </a:solidFill>
                        </a:rPr>
                        <a:t>IV. Incident Response                                  and Recovery</a:t>
                      </a:r>
                    </a:p>
                    <a:p>
                      <a:r>
                        <a:rPr lang="en-US" sz="800" kern="1200" dirty="0">
                          <a:solidFill>
                            <a:schemeClr val="tx1"/>
                          </a:solidFill>
                          <a:effectLst/>
                          <a:latin typeface="+mn-lt"/>
                          <a:ea typeface="+mn-ea"/>
                          <a:cs typeface="+mn-cs"/>
                        </a:rPr>
                        <a:t>Minimize the financial, operational, and reputational impact of any breach</a:t>
                      </a:r>
                      <a:endParaRPr lang="en-US" sz="1000" b="1" dirty="0">
                        <a:solidFill>
                          <a:schemeClr val="tx1"/>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b="1" dirty="0">
                        <a:solidFill>
                          <a:schemeClr val="tx1"/>
                        </a:solidFill>
                      </a:endParaRPr>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0"/>
                  </a:ext>
                </a:extLst>
              </a:tr>
              <a:tr h="0">
                <a:tc gridSpan="5">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204430">
                <a:tc gridSpan="5">
                  <a:txBody>
                    <a:bodyPr/>
                    <a:lstStyle/>
                    <a:p>
                      <a:r>
                        <a:rPr lang="en-US" sz="800" b="1" i="0" dirty="0"/>
                        <a:t>A. Data and Cyber Environment                Access Control </a:t>
                      </a:r>
                      <a:endParaRPr lang="en-US" sz="800" b="0" i="0" dirty="0"/>
                    </a:p>
                    <a:p>
                      <a:pPr marL="0" marR="0" lvl="0" indent="0" algn="l" defTabSz="796516" rtl="0" eaLnBrk="1" fontAlgn="auto" latinLnBrk="0" hangingPunct="1">
                        <a:lnSpc>
                          <a:spcPct val="100000"/>
                        </a:lnSpc>
                        <a:spcBef>
                          <a:spcPts val="373"/>
                        </a:spcBef>
                        <a:spcAft>
                          <a:spcPts val="0"/>
                        </a:spcAft>
                        <a:buClrTx/>
                        <a:buSzTx/>
                        <a:buFontTx/>
                        <a:buNone/>
                        <a:tabLst/>
                        <a:defRPr/>
                      </a:pPr>
                      <a:r>
                        <a:rPr lang="en-US" sz="800" b="0" i="0" dirty="0"/>
                        <a:t>We control any user or remote access to our data, systems, apps, and networks. We provide users only as much access as necessitated by role. </a:t>
                      </a:r>
                    </a:p>
                  </a:txBody>
                  <a:tcPr marL="73873" marR="73873"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i="0" dirty="0"/>
                        <a:t>A. Leadership Commitment</a:t>
                      </a:r>
                    </a:p>
                    <a:p>
                      <a:pPr marL="0" marR="0" lvl="0" indent="0" algn="l" defTabSz="796516" rtl="0" eaLnBrk="1" fontAlgn="auto" latinLnBrk="0" hangingPunct="1">
                        <a:lnSpc>
                          <a:spcPct val="100000"/>
                        </a:lnSpc>
                        <a:spcBef>
                          <a:spcPts val="373"/>
                        </a:spcBef>
                        <a:spcAft>
                          <a:spcPts val="0"/>
                        </a:spcAft>
                        <a:buClrTx/>
                        <a:buSzTx/>
                        <a:buFontTx/>
                        <a:buNone/>
                        <a:tabLst/>
                        <a:defRPr/>
                      </a:pPr>
                      <a:r>
                        <a:rPr lang="en-US" sz="800" b="0" i="0" dirty="0"/>
                        <a:t>We enforce compliance with key mandates and policies with the support of leadership and penalize noncompliance. </a:t>
                      </a:r>
                      <a:r>
                        <a:rPr lang="en-US" sz="800" kern="1200" dirty="0">
                          <a:solidFill>
                            <a:schemeClr val="tx1"/>
                          </a:solidFill>
                          <a:effectLst/>
                          <a:latin typeface="+mn-lt"/>
                          <a:ea typeface="+mn-ea"/>
                          <a:cs typeface="+mn-cs"/>
                        </a:rPr>
                        <a:t>We distribute accountability for cybersecurity and data protection across administrative and academic leaders.</a:t>
                      </a: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800" b="0" i="0" dirty="0"/>
                    </a:p>
                  </a:txBody>
                  <a:tcPr marL="73873" marR="73873" marT="36937" marB="36937">
                    <a:lnL w="6350" cap="flat" cmpd="sng" algn="ctr">
                      <a:solidFill>
                        <a:srgbClr val="EE9A1A"/>
                      </a:solidFill>
                      <a:prstDash val="solid"/>
                      <a:round/>
                      <a:headEnd type="none" w="med" len="med"/>
                      <a:tailEnd type="none" w="med" len="med"/>
                    </a:lnL>
                    <a:lnR w="6350" cap="flat" cmpd="sng" algn="ctr">
                      <a:solidFill>
                        <a:srgbClr val="EE9A1A"/>
                      </a:solidFill>
                      <a:prstDash val="solid"/>
                      <a:round/>
                      <a:headEnd type="none" w="med" len="med"/>
                      <a:tailEnd type="none" w="med" len="med"/>
                    </a:lnR>
                    <a:lnT w="6350" cap="flat" cmpd="sng" algn="ctr">
                      <a:solidFill>
                        <a:srgbClr val="EE9A1A"/>
                      </a:solidFill>
                      <a:prstDash val="solid"/>
                      <a:round/>
                      <a:headEnd type="none" w="med" len="med"/>
                      <a:tailEnd type="none" w="med" len="med"/>
                    </a:lnT>
                    <a:lnB w="6350" cap="flat" cmpd="sng" algn="ctr">
                      <a:solidFill>
                        <a:srgbClr val="EE9A1A"/>
                      </a:solidFill>
                      <a:prstDash val="solid"/>
                      <a:round/>
                      <a:headEnd type="none" w="med" len="med"/>
                      <a:tailEnd type="none" w="med" len="med"/>
                    </a:lnB>
                  </a:tcPr>
                </a:tc>
                <a:tc>
                  <a:txBody>
                    <a:bodyPr/>
                    <a:lstStyle/>
                    <a:p>
                      <a:endParaRPr lang="en-US" sz="7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A. Staff</a:t>
                      </a:r>
                    </a:p>
                    <a:p>
                      <a:pPr marL="0" marR="0" lvl="0" indent="0" algn="l" rtl="0" eaLnBrk="1" fontAlgn="auto" latinLnBrk="0" hangingPunct="1">
                        <a:lnSpc>
                          <a:spcPct val="100000"/>
                        </a:lnSpc>
                        <a:spcBef>
                          <a:spcPts val="373"/>
                        </a:spcBef>
                        <a:spcAft>
                          <a:spcPts val="0"/>
                        </a:spcAft>
                        <a:buClrTx/>
                        <a:buSzTx/>
                        <a:buFontTx/>
                        <a:buNone/>
                      </a:pPr>
                      <a:r>
                        <a:rPr lang="en-US" sz="800" i="0" dirty="0"/>
                        <a:t>We </a:t>
                      </a:r>
                      <a:r>
                        <a:rPr lang="en-US" sz="800" i="0" dirty="0">
                          <a:solidFill>
                            <a:schemeClr val="tx1"/>
                          </a:solidFill>
                        </a:rPr>
                        <a:t>mandate annual general security awareness training as well as role-tailored training to ensure staff understand the security standards and responsibilities associated with their role and access granted (e.g., staff working with finance and HR systems). </a:t>
                      </a:r>
                      <a:endParaRPr lang="en-US" sz="600" i="0" dirty="0">
                        <a:solidFill>
                          <a:schemeClr val="tx1"/>
                        </a:solidFill>
                      </a:endParaRP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600" i="0" dirty="0"/>
                    </a:p>
                  </a:txBody>
                  <a:tcPr marL="73873" marR="73873" marT="36937" marB="36937">
                    <a:lnL w="6350" cap="flat" cmpd="sng" algn="ctr">
                      <a:solidFill>
                        <a:srgbClr val="91BE3A"/>
                      </a:solidFill>
                      <a:prstDash val="solid"/>
                      <a:round/>
                      <a:headEnd type="none" w="med" len="med"/>
                      <a:tailEnd type="none" w="med" len="med"/>
                    </a:lnL>
                    <a:lnR w="6350" cap="flat" cmpd="sng" algn="ctr">
                      <a:solidFill>
                        <a:srgbClr val="91BE3A"/>
                      </a:solidFill>
                      <a:prstDash val="solid"/>
                      <a:round/>
                      <a:headEnd type="none" w="med" len="med"/>
                      <a:tailEnd type="none" w="med" len="med"/>
                    </a:lnR>
                    <a:lnT w="6350" cap="flat" cmpd="sng" algn="ctr">
                      <a:solidFill>
                        <a:srgbClr val="91BE3A"/>
                      </a:solidFill>
                      <a:prstDash val="solid"/>
                      <a:round/>
                      <a:headEnd type="none" w="med" len="med"/>
                      <a:tailEnd type="none" w="med" len="med"/>
                    </a:lnT>
                    <a:lnB w="6350" cap="flat" cmpd="sng" algn="ctr">
                      <a:solidFill>
                        <a:srgbClr val="91BE3A"/>
                      </a:solidFill>
                      <a:prstDash val="solid"/>
                      <a:round/>
                      <a:headEnd type="none" w="med" len="med"/>
                      <a:tailEnd type="none" w="med" len="med"/>
                    </a:lnB>
                  </a:tcPr>
                </a:tc>
                <a:tc>
                  <a:txBody>
                    <a:bodyPr/>
                    <a:lstStyle/>
                    <a:p>
                      <a:endParaRPr lang="en-US" sz="7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A. Incident Response</a:t>
                      </a:r>
                    </a:p>
                    <a:p>
                      <a:pPr marL="0" indent="0">
                        <a:buFont typeface="Arial" panose="020B0604020202020204" pitchFamily="34" charset="0"/>
                        <a:buNone/>
                      </a:pPr>
                      <a:r>
                        <a:rPr lang="en-US" sz="800" dirty="0"/>
                        <a:t>We practice predetermined incident response procedures and simulate potential breaches in security incident response tabletop exercises. In the event of an incident, we properly report and support affected parties and conduct comprehensive analysis to identify root causes of the incident. </a:t>
                      </a: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dirty="0"/>
                    </a:p>
                  </a:txBody>
                  <a:tcPr marL="73873" marR="73873" marT="36937" marB="36937">
                    <a:lnL w="6350" cap="flat" cmpd="sng" algn="ctr">
                      <a:solidFill>
                        <a:srgbClr val="00A4E4"/>
                      </a:solidFill>
                      <a:prstDash val="solid"/>
                      <a:round/>
                      <a:headEnd type="none" w="med" len="med"/>
                      <a:tailEnd type="none" w="med" len="med"/>
                    </a:lnL>
                    <a:lnR w="6350" cap="flat" cmpd="sng" algn="ctr">
                      <a:solidFill>
                        <a:srgbClr val="00A4E4"/>
                      </a:solidFill>
                      <a:prstDash val="solid"/>
                      <a:round/>
                      <a:headEnd type="none" w="med" len="med"/>
                      <a:tailEnd type="none" w="med" len="med"/>
                    </a:lnR>
                    <a:lnT w="6350" cap="flat" cmpd="sng" algn="ctr">
                      <a:solidFill>
                        <a:srgbClr val="00A4E4"/>
                      </a:solidFill>
                      <a:prstDash val="solid"/>
                      <a:round/>
                      <a:headEnd type="none" w="med" len="med"/>
                      <a:tailEnd type="none" w="med" len="med"/>
                    </a:lnT>
                    <a:lnB w="6350" cap="flat" cmpd="sng" algn="ctr">
                      <a:solidFill>
                        <a:srgbClr val="00A4E4"/>
                      </a:solidFill>
                      <a:prstDash val="solid"/>
                      <a:round/>
                      <a:headEnd type="none" w="med" len="med"/>
                      <a:tailEnd type="none" w="med" len="med"/>
                    </a:lnB>
                  </a:tcPr>
                </a:tc>
                <a:extLst>
                  <a:ext uri="{0D108BD9-81ED-4DB2-BD59-A6C34878D82A}">
                    <a16:rowId xmlns:a16="http://schemas.microsoft.com/office/drawing/2014/main" val="10002"/>
                  </a:ext>
                </a:extLst>
              </a:tr>
              <a:tr h="162943">
                <a:tc gridSpan="5">
                  <a:txBody>
                    <a:bodyPr/>
                    <a:lstStyle/>
                    <a:p>
                      <a:r>
                        <a:rPr lang="en-US" sz="600" cap="all" baseline="0" dirty="0">
                          <a:solidFill>
                            <a:schemeClr val="bg1"/>
                          </a:solidFill>
                        </a:rPr>
                        <a:t>Level of Performance</a:t>
                      </a:r>
                    </a:p>
                  </a:txBody>
                  <a:tcPr marL="73873" marR="73873"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lang="en-US" sz="600" cap="all" baseline="0" dirty="0">
                          <a:solidFill>
                            <a:schemeClr val="bg1"/>
                          </a:solidFill>
                        </a:rPr>
                        <a:t>Level of Performance</a:t>
                      </a: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600" cap="all" baseline="0" dirty="0">
                        <a:solidFill>
                          <a:schemeClr val="bg1"/>
                        </a:solidFill>
                      </a:endParaRP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endParaRPr lang="en-US" sz="2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lang="en-US" sz="600" cap="all" baseline="0" dirty="0">
                          <a:solidFill>
                            <a:schemeClr val="bg1"/>
                          </a:solidFill>
                        </a:rPr>
                        <a:t>Level of Performance</a:t>
                      </a: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600" cap="all" baseline="0" dirty="0">
                        <a:solidFill>
                          <a:schemeClr val="bg1"/>
                        </a:solidFill>
                      </a:endParaRP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endParaRPr lang="en-US" sz="2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lang="en-US" sz="600" cap="all" baseline="0" dirty="0">
                          <a:solidFill>
                            <a:schemeClr val="bg1"/>
                          </a:solidFill>
                        </a:rPr>
                        <a:t>Level of Performance</a:t>
                      </a: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600" cap="all" baseline="0" dirty="0">
                        <a:solidFill>
                          <a:schemeClr val="bg1"/>
                        </a:solidFill>
                      </a:endParaRP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r h="134680">
                <a:tc>
                  <a:txBody>
                    <a:bodyPr/>
                    <a:lstStyle/>
                    <a:p>
                      <a:pPr algn="ctr"/>
                      <a:r>
                        <a:rPr lang="en-US" sz="700" b="0" dirty="0">
                          <a:solidFill>
                            <a:schemeClr val="accent4"/>
                          </a:solidFill>
                        </a:rPr>
                        <a:t>N/A</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1</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2</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3</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4</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3"/>
                          </a:solidFill>
                        </a:rPr>
                        <a:t>N/A</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1</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2</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3</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4</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6"/>
                          </a:solidFill>
                        </a:rPr>
                        <a:t>N/A</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1</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2</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3</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4</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tx2"/>
                          </a:solidFill>
                        </a:rPr>
                        <a:t>N/A</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1</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2</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3</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4</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104295">
                <a:tc gridSpan="5">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04430">
                <a:tc gridSpan="5">
                  <a:txBody>
                    <a:bodyPr/>
                    <a:lstStyle/>
                    <a:p>
                      <a:r>
                        <a:rPr lang="en-US" sz="800" b="1" dirty="0"/>
                        <a:t>B. System, App, and Network Protection</a:t>
                      </a:r>
                    </a:p>
                    <a:p>
                      <a:pPr marL="0" indent="0">
                        <a:buFont typeface="Arial" panose="020B0604020202020204" pitchFamily="34" charset="0"/>
                        <a:buNone/>
                      </a:pPr>
                      <a:r>
                        <a:rPr lang="en-US" sz="800" b="0" dirty="0"/>
                        <a:t>We protect our infrastructure by employing and maintaining leading edge firewalls and malware protections. We patch systems regularly and configure systems, apps, and networks to provide only essential capabilities (e.g., only installing essential software).</a:t>
                      </a:r>
                    </a:p>
                  </a:txBody>
                  <a:tcPr marL="73873" marR="0"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B. Security Staffing Capability</a:t>
                      </a:r>
                    </a:p>
                    <a:p>
                      <a:pPr marL="0" marR="0" lvl="0" indent="0" algn="l" rtl="0" eaLnBrk="1" fontAlgn="auto" latinLnBrk="0" hangingPunct="1">
                        <a:lnSpc>
                          <a:spcPct val="100000"/>
                        </a:lnSpc>
                        <a:spcBef>
                          <a:spcPts val="373"/>
                        </a:spcBef>
                        <a:spcAft>
                          <a:spcPts val="0"/>
                        </a:spcAft>
                        <a:buClrTx/>
                        <a:buSzTx/>
                        <a:buFontTx/>
                        <a:buNone/>
                      </a:pPr>
                      <a:r>
                        <a:rPr lang="en-US" sz="800" b="0" i="0" dirty="0">
                          <a:solidFill>
                            <a:schemeClr val="tx1"/>
                          </a:solidFill>
                        </a:rPr>
                        <a:t>We maintain in-house staff expertise and capacity or outsource to a managed service provider to execute and manage core capabilities such as threat detection and response. </a:t>
                      </a:r>
                      <a:endParaRPr lang="en-US" sz="800" b="0" dirty="0">
                        <a:solidFill>
                          <a:schemeClr val="tx1"/>
                        </a:solidFill>
                      </a:endParaRP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800" b="0" dirty="0"/>
                    </a:p>
                  </a:txBody>
                  <a:tcPr marL="73873" marR="73873" marT="36937" marB="36937">
                    <a:lnL w="6350" cap="flat" cmpd="sng" algn="ctr">
                      <a:solidFill>
                        <a:srgbClr val="EE9A1A"/>
                      </a:solidFill>
                      <a:prstDash val="solid"/>
                      <a:round/>
                      <a:headEnd type="none" w="med" len="med"/>
                      <a:tailEnd type="none" w="med" len="med"/>
                    </a:lnL>
                    <a:lnR w="6350" cap="flat" cmpd="sng" algn="ctr">
                      <a:solidFill>
                        <a:srgbClr val="EE9A1A"/>
                      </a:solidFill>
                      <a:prstDash val="solid"/>
                      <a:round/>
                      <a:headEnd type="none" w="med" len="med"/>
                      <a:tailEnd type="none" w="med" len="med"/>
                    </a:lnR>
                    <a:lnT w="6350" cap="flat" cmpd="sng" algn="ctr">
                      <a:solidFill>
                        <a:srgbClr val="EE9A1A"/>
                      </a:solidFill>
                      <a:prstDash val="solid"/>
                      <a:round/>
                      <a:headEnd type="none" w="med" len="med"/>
                      <a:tailEnd type="none" w="med" len="med"/>
                    </a:lnT>
                    <a:lnB w="6350" cap="flat" cmpd="sng" algn="ctr">
                      <a:solidFill>
                        <a:srgbClr val="EE9A1A"/>
                      </a:solidFill>
                      <a:prstDash val="solid"/>
                      <a:round/>
                      <a:headEnd type="none" w="med" len="med"/>
                      <a:tailEnd type="none" w="med" len="med"/>
                    </a:lnB>
                  </a:tcPr>
                </a:tc>
                <a:tc>
                  <a:txBody>
                    <a:bodyPr/>
                    <a:lstStyle/>
                    <a:p>
                      <a:endParaRPr lang="en-US" sz="2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B. </a:t>
                      </a:r>
                      <a:r>
                        <a:rPr lang="en-US" sz="800" b="1" i="0" dirty="0"/>
                        <a:t>Faculty</a:t>
                      </a:r>
                    </a:p>
                    <a:p>
                      <a:pPr marL="0" marR="0" lvl="0" indent="0" algn="l" defTabSz="796516" rtl="0" eaLnBrk="1" fontAlgn="auto" latinLnBrk="0" hangingPunct="1">
                        <a:lnSpc>
                          <a:spcPct val="100000"/>
                        </a:lnSpc>
                        <a:spcBef>
                          <a:spcPts val="373"/>
                        </a:spcBef>
                        <a:spcAft>
                          <a:spcPts val="0"/>
                        </a:spcAft>
                        <a:buClrTx/>
                        <a:buSzTx/>
                        <a:buFontTx/>
                        <a:buNone/>
                        <a:tabLst/>
                        <a:defRPr/>
                      </a:pPr>
                      <a:r>
                        <a:rPr lang="en-US" sz="800" i="0" dirty="0"/>
                        <a:t>We mandate annual general security awareness training as well as faculty-tailored training to ensure faculty understand how cyber incidents can affect them, such as through loss of research, and how they can minimize these risks (e.g., appropriate use of data and personal devices). </a:t>
                      </a: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800" i="0" dirty="0"/>
                    </a:p>
                  </a:txBody>
                  <a:tcPr marL="73873" marR="73873" marT="36937" marB="36937">
                    <a:lnL w="6350" cap="flat" cmpd="sng" algn="ctr">
                      <a:solidFill>
                        <a:srgbClr val="91BE3A"/>
                      </a:solidFill>
                      <a:prstDash val="solid"/>
                      <a:round/>
                      <a:headEnd type="none" w="med" len="med"/>
                      <a:tailEnd type="none" w="med" len="med"/>
                    </a:lnL>
                    <a:lnR w="6350" cap="flat" cmpd="sng" algn="ctr">
                      <a:solidFill>
                        <a:srgbClr val="91BE3A"/>
                      </a:solidFill>
                      <a:prstDash val="solid"/>
                      <a:round/>
                      <a:headEnd type="none" w="med" len="med"/>
                      <a:tailEnd type="none" w="med" len="med"/>
                    </a:lnR>
                    <a:lnT w="6350" cap="flat" cmpd="sng" algn="ctr">
                      <a:solidFill>
                        <a:srgbClr val="91BE3A"/>
                      </a:solidFill>
                      <a:prstDash val="solid"/>
                      <a:round/>
                      <a:headEnd type="none" w="med" len="med"/>
                      <a:tailEnd type="none" w="med" len="med"/>
                    </a:lnT>
                    <a:lnB w="6350" cap="flat" cmpd="sng" algn="ctr">
                      <a:solidFill>
                        <a:srgbClr val="91BE3A"/>
                      </a:solidFill>
                      <a:prstDash val="solid"/>
                      <a:round/>
                      <a:headEnd type="none" w="med" len="med"/>
                      <a:tailEnd type="none" w="med" len="med"/>
                    </a:lnB>
                  </a:tcPr>
                </a:tc>
                <a:tc>
                  <a:txBody>
                    <a:bodyPr/>
                    <a:lstStyle/>
                    <a:p>
                      <a:endParaRPr lang="en-US" sz="2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B. Data and Systems Recovery</a:t>
                      </a:r>
                    </a:p>
                    <a:p>
                      <a:pPr marL="0" marR="0" lvl="0" indent="0" algn="l" defTabSz="796516" rtl="0" eaLnBrk="1" fontAlgn="auto" latinLnBrk="0" hangingPunct="1">
                        <a:lnSpc>
                          <a:spcPct val="100000"/>
                        </a:lnSpc>
                        <a:spcBef>
                          <a:spcPts val="373"/>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333E48"/>
                          </a:solidFill>
                          <a:effectLst/>
                          <a:uLnTx/>
                          <a:uFillTx/>
                          <a:latin typeface="+mn-lt"/>
                          <a:ea typeface="+mn-ea"/>
                          <a:cs typeface="+mn-cs"/>
                        </a:rPr>
                        <a:t>We perform and test comprehensive and resilient data and systems back-ups on a routine basis.</a:t>
                      </a:r>
                      <a:endParaRPr kumimoji="0" lang="en-US" sz="600" b="0" i="0" u="none" strike="noStrike" kern="1200" cap="none" spc="0" normalizeH="0" baseline="0" noProof="0" dirty="0">
                        <a:ln>
                          <a:noFill/>
                        </a:ln>
                        <a:solidFill>
                          <a:srgbClr val="333E48"/>
                        </a:solidFill>
                        <a:effectLst/>
                        <a:uLnTx/>
                        <a:uFillTx/>
                        <a:latin typeface="+mn-lt"/>
                        <a:ea typeface="+mn-ea"/>
                        <a:cs typeface="+mn-cs"/>
                      </a:endParaRP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a:ln>
                          <a:noFill/>
                        </a:ln>
                        <a:solidFill>
                          <a:srgbClr val="333E48"/>
                        </a:solidFill>
                        <a:effectLst/>
                        <a:uLnTx/>
                        <a:uFillTx/>
                        <a:latin typeface="+mn-lt"/>
                        <a:ea typeface="+mn-ea"/>
                        <a:cs typeface="+mn-cs"/>
                      </a:endParaRPr>
                    </a:p>
                  </a:txBody>
                  <a:tcPr marL="73873" marR="73873" marT="36937" marB="36937">
                    <a:lnL w="6350" cap="flat" cmpd="sng" algn="ctr">
                      <a:solidFill>
                        <a:srgbClr val="00A4E4"/>
                      </a:solidFill>
                      <a:prstDash val="solid"/>
                      <a:round/>
                      <a:headEnd type="none" w="med" len="med"/>
                      <a:tailEnd type="none" w="med" len="med"/>
                    </a:lnL>
                    <a:lnR w="6350" cap="flat" cmpd="sng" algn="ctr">
                      <a:solidFill>
                        <a:srgbClr val="00A4E4"/>
                      </a:solidFill>
                      <a:prstDash val="solid"/>
                      <a:round/>
                      <a:headEnd type="none" w="med" len="med"/>
                      <a:tailEnd type="none" w="med" len="med"/>
                    </a:lnR>
                    <a:lnT w="6350" cap="flat" cmpd="sng" algn="ctr">
                      <a:solidFill>
                        <a:srgbClr val="00A4E4"/>
                      </a:solidFill>
                      <a:prstDash val="solid"/>
                      <a:round/>
                      <a:headEnd type="none" w="med" len="med"/>
                      <a:tailEnd type="none" w="med" len="med"/>
                    </a:lnT>
                    <a:lnB w="6350" cap="flat" cmpd="sng" algn="ctr">
                      <a:solidFill>
                        <a:srgbClr val="00A4E4"/>
                      </a:solidFill>
                      <a:prstDash val="solid"/>
                      <a:round/>
                      <a:headEnd type="none" w="med" len="med"/>
                      <a:tailEnd type="none" w="med" len="med"/>
                    </a:lnB>
                  </a:tcPr>
                </a:tc>
                <a:extLst>
                  <a:ext uri="{0D108BD9-81ED-4DB2-BD59-A6C34878D82A}">
                    <a16:rowId xmlns:a16="http://schemas.microsoft.com/office/drawing/2014/main" val="10006"/>
                  </a:ext>
                </a:extLst>
              </a:tr>
              <a:tr h="162943">
                <a:tc gridSpan="5">
                  <a:txBody>
                    <a:bodyPr/>
                    <a:lstStyle/>
                    <a:p>
                      <a:r>
                        <a:rPr lang="en-US" sz="600" cap="all" baseline="0" dirty="0">
                          <a:solidFill>
                            <a:schemeClr val="bg1"/>
                          </a:solidFill>
                        </a:rPr>
                        <a:t>Level of Performance</a:t>
                      </a:r>
                    </a:p>
                  </a:txBody>
                  <a:tcPr marL="73873" marR="73873"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endParaRPr lang="en-US" sz="2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endParaRPr lang="en-US" sz="2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7"/>
                  </a:ext>
                </a:extLst>
              </a:tr>
              <a:tr h="134680">
                <a:tc>
                  <a:txBody>
                    <a:bodyPr/>
                    <a:lstStyle/>
                    <a:p>
                      <a:pPr algn="ctr"/>
                      <a:r>
                        <a:rPr lang="en-US" sz="700" b="0" dirty="0">
                          <a:solidFill>
                            <a:schemeClr val="accent4"/>
                          </a:solidFill>
                        </a:rPr>
                        <a:t>N/A</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1</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2</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3</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4</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3"/>
                          </a:solidFill>
                        </a:rPr>
                        <a:t>N/A</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1</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2</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3</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4</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6"/>
                          </a:solidFill>
                        </a:rPr>
                        <a:t>N/A</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1</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2</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3</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4</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tx2"/>
                          </a:solidFill>
                        </a:rPr>
                        <a:t>N/A</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1</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2</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3</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4</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104295">
                <a:tc gridSpan="5">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dirty="0"/>
                    </a:p>
                  </a:txBody>
                  <a:tcPr marL="75332" marR="75332" marT="37666" marB="3766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3873" marR="73873" marT="36937" marB="36937">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71741">
                <a:tc gridSpan="5">
                  <a:txBody>
                    <a:bodyPr/>
                    <a:lstStyle/>
                    <a:p>
                      <a:r>
                        <a:rPr lang="en-US" sz="800" b="1" dirty="0"/>
                        <a:t>C. Security Threat Monitoring</a:t>
                      </a:r>
                    </a:p>
                    <a:p>
                      <a:r>
                        <a:rPr lang="en-US" sz="800" i="0" dirty="0"/>
                        <a:t>We continuously and proactively monitor our cyber environment to ensure visibility into threats by using</a:t>
                      </a:r>
                      <a:r>
                        <a:rPr lang="en-US" sz="800" i="0" strike="noStrike" dirty="0">
                          <a:solidFill>
                            <a:srgbClr val="FF0000"/>
                          </a:solidFill>
                        </a:rPr>
                        <a:t> </a:t>
                      </a:r>
                      <a:r>
                        <a:rPr lang="en-US" sz="800" i="0" dirty="0"/>
                        <a:t>threat intelligence tools such as automated, on-demand event log analysis to flag suspicious activity. </a:t>
                      </a:r>
                    </a:p>
                  </a:txBody>
                  <a:tcPr marL="73873" marR="73873"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007DB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C. </a:t>
                      </a:r>
                      <a:r>
                        <a:rPr lang="en-US" sz="800" b="1" i="0" dirty="0"/>
                        <a:t>Business Processes </a:t>
                      </a:r>
                    </a:p>
                    <a:p>
                      <a:pPr marL="0" marR="0" lvl="0" indent="0" algn="l" defTabSz="796516" rtl="0" eaLnBrk="1" fontAlgn="auto" latinLnBrk="0" hangingPunct="1">
                        <a:lnSpc>
                          <a:spcPct val="100000"/>
                        </a:lnSpc>
                        <a:spcBef>
                          <a:spcPts val="373"/>
                        </a:spcBef>
                        <a:spcAft>
                          <a:spcPts val="0"/>
                        </a:spcAft>
                        <a:buClrTx/>
                        <a:buSzTx/>
                        <a:buFontTx/>
                        <a:buNone/>
                        <a:tabLst/>
                        <a:defRPr/>
                      </a:pPr>
                      <a:r>
                        <a:rPr lang="en-US" sz="800" b="0" i="0" dirty="0"/>
                        <a:t>We carefully vet, track, and manage assets and conduct routine security and risk assessments to develop risk mitigation plans. We incorporate cyber risk management into enterprise risk management.</a:t>
                      </a: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800" b="0" i="0" dirty="0"/>
                    </a:p>
                  </a:txBody>
                  <a:tcPr marL="73873" marR="73873" marT="36937" marB="36937">
                    <a:lnL w="6350" cap="flat" cmpd="sng" algn="ctr">
                      <a:solidFill>
                        <a:srgbClr val="EE9A1A"/>
                      </a:solidFill>
                      <a:prstDash val="solid"/>
                      <a:round/>
                      <a:headEnd type="none" w="med" len="med"/>
                      <a:tailEnd type="none" w="med" len="med"/>
                    </a:lnL>
                    <a:lnR w="6350" cap="flat" cmpd="sng" algn="ctr">
                      <a:solidFill>
                        <a:srgbClr val="EE9A1A"/>
                      </a:solidFill>
                      <a:prstDash val="solid"/>
                      <a:round/>
                      <a:headEnd type="none" w="med" len="med"/>
                      <a:tailEnd type="none" w="med" len="med"/>
                    </a:lnR>
                    <a:lnT w="6350" cap="flat" cmpd="sng" algn="ctr">
                      <a:solidFill>
                        <a:srgbClr val="EE9A1A"/>
                      </a:solidFill>
                      <a:prstDash val="solid"/>
                      <a:round/>
                      <a:headEnd type="none" w="med" len="med"/>
                      <a:tailEnd type="none" w="med" len="med"/>
                    </a:lnT>
                    <a:lnB w="6350" cap="flat" cmpd="sng" algn="ctr">
                      <a:solidFill>
                        <a:srgbClr val="EE9A1A"/>
                      </a:solidFill>
                      <a:prstDash val="solid"/>
                      <a:round/>
                      <a:headEnd type="none" w="med" len="med"/>
                      <a:tailEnd type="none" w="med" len="med"/>
                    </a:lnB>
                  </a:tcPr>
                </a:tc>
                <a:tc>
                  <a:txBody>
                    <a:bodyPr/>
                    <a:lstStyle/>
                    <a:p>
                      <a:endParaRPr lang="en-US" sz="2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C. Students</a:t>
                      </a:r>
                    </a:p>
                    <a:p>
                      <a:pPr marL="0" marR="0" lvl="0" indent="0" algn="l" defTabSz="796516" rtl="0" eaLnBrk="1" fontAlgn="auto" latinLnBrk="0" hangingPunct="1">
                        <a:lnSpc>
                          <a:spcPct val="100000"/>
                        </a:lnSpc>
                        <a:spcBef>
                          <a:spcPts val="373"/>
                        </a:spcBef>
                        <a:spcAft>
                          <a:spcPts val="0"/>
                        </a:spcAft>
                        <a:buClrTx/>
                        <a:buSzTx/>
                        <a:buFontTx/>
                        <a:buNone/>
                        <a:tabLst/>
                        <a:defRPr/>
                      </a:pPr>
                      <a:r>
                        <a:rPr lang="en-US" sz="800" dirty="0"/>
                        <a:t>We provide students training and resources to educate and protect them against threats they are most susceptible to like employment phishing scams and Zoombombing. </a:t>
                      </a: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796516" rtl="0" eaLnBrk="1" fontAlgn="auto" latinLnBrk="0" hangingPunct="1">
                        <a:lnSpc>
                          <a:spcPct val="100000"/>
                        </a:lnSpc>
                        <a:spcBef>
                          <a:spcPts val="373"/>
                        </a:spcBef>
                        <a:spcAft>
                          <a:spcPts val="0"/>
                        </a:spcAft>
                        <a:buClrTx/>
                        <a:buSzTx/>
                        <a:buFontTx/>
                        <a:buNone/>
                        <a:tabLst/>
                        <a:defRPr/>
                      </a:pPr>
                      <a:endParaRPr lang="en-US" sz="800" dirty="0"/>
                    </a:p>
                  </a:txBody>
                  <a:tcPr marL="73873" marR="73873" marT="36937" marB="36937">
                    <a:lnL w="6350" cap="flat" cmpd="sng" algn="ctr">
                      <a:solidFill>
                        <a:srgbClr val="91BE3A"/>
                      </a:solidFill>
                      <a:prstDash val="solid"/>
                      <a:round/>
                      <a:headEnd type="none" w="med" len="med"/>
                      <a:tailEnd type="none" w="med" len="med"/>
                    </a:lnL>
                    <a:lnR w="6350" cap="flat" cmpd="sng" algn="ctr">
                      <a:solidFill>
                        <a:srgbClr val="91BE3A"/>
                      </a:solidFill>
                      <a:prstDash val="solid"/>
                      <a:round/>
                      <a:headEnd type="none" w="med" len="med"/>
                      <a:tailEnd type="none" w="med" len="med"/>
                    </a:lnR>
                    <a:lnT w="6350" cap="flat" cmpd="sng" algn="ctr">
                      <a:solidFill>
                        <a:srgbClr val="91BE3A"/>
                      </a:solidFill>
                      <a:prstDash val="solid"/>
                      <a:round/>
                      <a:headEnd type="none" w="med" len="med"/>
                      <a:tailEnd type="none" w="med" len="med"/>
                    </a:lnT>
                    <a:lnB w="6350" cap="flat" cmpd="sng" algn="ctr">
                      <a:solidFill>
                        <a:srgbClr val="91BE3A"/>
                      </a:solidFill>
                      <a:prstDash val="solid"/>
                      <a:round/>
                      <a:headEnd type="none" w="med" len="med"/>
                      <a:tailEnd type="none" w="med" len="med"/>
                    </a:lnB>
                  </a:tcPr>
                </a:tc>
                <a:tc>
                  <a:txBody>
                    <a:bodyPr/>
                    <a:lstStyle/>
                    <a:p>
                      <a:endParaRPr lang="en-US" sz="2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r>
                        <a:rPr lang="en-US" sz="800" b="1" dirty="0"/>
                        <a:t>C. Third Party Resource &amp; Information Sharing </a:t>
                      </a:r>
                    </a:p>
                    <a:p>
                      <a:pPr marL="0" indent="0">
                        <a:buFont typeface="Arial" panose="020B0604020202020204" pitchFamily="34" charset="0"/>
                        <a:buNone/>
                      </a:pPr>
                      <a:r>
                        <a:rPr lang="en-US" sz="800" dirty="0"/>
                        <a:t>We maintain cybersecurity insurance and/or support resources to finance recovery and remediation. We leverage third party resources and information sharing channels (e.g., threat intelligence sharing via REN-ISAC).</a:t>
                      </a: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buFont typeface="Arial" panose="020B0604020202020204" pitchFamily="34" charset="0"/>
                        <a:buNone/>
                      </a:pPr>
                      <a:endParaRPr lang="en-US" sz="800" dirty="0"/>
                    </a:p>
                  </a:txBody>
                  <a:tcPr marL="73873" marR="73873" marT="36937" marB="36937">
                    <a:lnL w="6350" cap="flat" cmpd="sng" algn="ctr">
                      <a:solidFill>
                        <a:srgbClr val="00A4E4"/>
                      </a:solidFill>
                      <a:prstDash val="solid"/>
                      <a:round/>
                      <a:headEnd type="none" w="med" len="med"/>
                      <a:tailEnd type="none" w="med" len="med"/>
                    </a:lnL>
                    <a:lnR w="6350" cap="flat" cmpd="sng" algn="ctr">
                      <a:solidFill>
                        <a:srgbClr val="00A4E4"/>
                      </a:solidFill>
                      <a:prstDash val="solid"/>
                      <a:round/>
                      <a:headEnd type="none" w="med" len="med"/>
                      <a:tailEnd type="none" w="med" len="med"/>
                    </a:lnR>
                    <a:lnT w="6350" cap="flat" cmpd="sng" algn="ctr">
                      <a:solidFill>
                        <a:srgbClr val="00A4E4"/>
                      </a:solidFill>
                      <a:prstDash val="solid"/>
                      <a:round/>
                      <a:headEnd type="none" w="med" len="med"/>
                      <a:tailEnd type="none" w="med" len="med"/>
                    </a:lnT>
                    <a:lnB w="6350" cap="flat" cmpd="sng" algn="ctr">
                      <a:solidFill>
                        <a:srgbClr val="00A4E4"/>
                      </a:solidFill>
                      <a:prstDash val="solid"/>
                      <a:round/>
                      <a:headEnd type="none" w="med" len="med"/>
                      <a:tailEnd type="none" w="med" len="med"/>
                    </a:lnB>
                  </a:tcPr>
                </a:tc>
                <a:extLst>
                  <a:ext uri="{0D108BD9-81ED-4DB2-BD59-A6C34878D82A}">
                    <a16:rowId xmlns:a16="http://schemas.microsoft.com/office/drawing/2014/main" val="10010"/>
                  </a:ext>
                </a:extLst>
              </a:tr>
              <a:tr h="162943">
                <a:tc gridSpan="5">
                  <a:txBody>
                    <a:bodyPr/>
                    <a:lstStyle/>
                    <a:p>
                      <a:r>
                        <a:rPr lang="en-US" sz="600" cap="all" baseline="0" dirty="0">
                          <a:solidFill>
                            <a:schemeClr val="bg1"/>
                          </a:solidFill>
                        </a:rPr>
                        <a:t>Level of Performance</a:t>
                      </a:r>
                    </a:p>
                  </a:txBody>
                  <a:tcPr marL="73873" marR="73873" marT="36937" marB="3693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007DB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endParaRPr lang="en-US" sz="200" dirty="0"/>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endParaRPr lang="en-US" sz="2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18879" rtl="0" eaLnBrk="1" fontAlgn="auto" latinLnBrk="0" hangingPunct="1">
                        <a:lnSpc>
                          <a:spcPct val="100000"/>
                        </a:lnSpc>
                        <a:spcBef>
                          <a:spcPts val="0"/>
                        </a:spcBef>
                        <a:spcAft>
                          <a:spcPts val="0"/>
                        </a:spcAft>
                        <a:buClrTx/>
                        <a:buSzTx/>
                        <a:buFontTx/>
                        <a:buNone/>
                        <a:tabLst/>
                        <a:defRPr/>
                      </a:pPr>
                      <a:r>
                        <a:rPr lang="en-US" sz="600" cap="all" baseline="0" dirty="0">
                          <a:solidFill>
                            <a:schemeClr val="bg1"/>
                          </a:solidFill>
                        </a:rPr>
                        <a:t>Level of Performance</a:t>
                      </a: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l" defTabSz="1018879" rtl="0" eaLnBrk="1" fontAlgn="auto" latinLnBrk="0" hangingPunct="1">
                        <a:lnSpc>
                          <a:spcPct val="100000"/>
                        </a:lnSpc>
                        <a:spcBef>
                          <a:spcPts val="0"/>
                        </a:spcBef>
                        <a:spcAft>
                          <a:spcPts val="0"/>
                        </a:spcAft>
                        <a:buClrTx/>
                        <a:buSzTx/>
                        <a:buFontTx/>
                        <a:buNone/>
                        <a:tabLst/>
                        <a:defRPr/>
                      </a:pPr>
                      <a:endParaRPr lang="en-US" sz="600" cap="all" baseline="0" dirty="0">
                        <a:solidFill>
                          <a:schemeClr val="bg1"/>
                        </a:solidFill>
                      </a:endParaRPr>
                    </a:p>
                  </a:txBody>
                  <a:tcPr marL="73873" marR="73873" marT="36937" marB="36937">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11"/>
                  </a:ext>
                </a:extLst>
              </a:tr>
              <a:tr h="134680">
                <a:tc>
                  <a:txBody>
                    <a:bodyPr/>
                    <a:lstStyle/>
                    <a:p>
                      <a:pPr algn="ctr"/>
                      <a:r>
                        <a:rPr lang="en-US" sz="700" b="0" dirty="0">
                          <a:solidFill>
                            <a:schemeClr val="accent4"/>
                          </a:solidFill>
                        </a:rPr>
                        <a:t>N/A</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1</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2</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3</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700" b="0" dirty="0">
                          <a:solidFill>
                            <a:schemeClr val="accent4"/>
                          </a:solidFill>
                        </a:rPr>
                        <a:t>4</a:t>
                      </a:r>
                    </a:p>
                  </a:txBody>
                  <a:tcPr marL="37666" marR="37666" marT="22600" marB="226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4"/>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3"/>
                          </a:solidFill>
                        </a:rPr>
                        <a:t>N/A</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1</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2</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3</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700" b="0" dirty="0">
                          <a:solidFill>
                            <a:schemeClr val="accent3"/>
                          </a:solidFill>
                        </a:rPr>
                        <a:t>4</a:t>
                      </a:r>
                    </a:p>
                  </a:txBody>
                  <a:tcPr marL="37666" marR="37666" marT="22600" marB="226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US" sz="100" dirty="0">
                        <a:solidFill>
                          <a:schemeClr val="accent6"/>
                        </a:solidFill>
                      </a:endParaRPr>
                    </a:p>
                  </a:txBody>
                  <a:tcPr marL="75332" marR="75332" marT="37666" marB="37666">
                    <a:lnL w="12700" cap="flat" cmpd="sng" algn="ctr">
                      <a:solidFill>
                        <a:schemeClr val="accent3"/>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accent6"/>
                          </a:solidFill>
                        </a:rPr>
                        <a:t>N/A</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1</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2</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3</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US" sz="700" b="0" dirty="0">
                          <a:solidFill>
                            <a:schemeClr val="accent6"/>
                          </a:solidFill>
                        </a:rPr>
                        <a:t>4</a:t>
                      </a:r>
                    </a:p>
                  </a:txBody>
                  <a:tcPr marL="37666" marR="37666" marT="22600" marB="226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endParaRPr lang="en-US" sz="100" dirty="0"/>
                    </a:p>
                  </a:txBody>
                  <a:tcPr marL="75332" marR="75332" marT="37666" marB="37666">
                    <a:lnL w="12700" cap="flat" cmpd="sng" algn="ctr">
                      <a:solidFill>
                        <a:schemeClr val="accent6"/>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0" dirty="0">
                          <a:solidFill>
                            <a:schemeClr val="tx2"/>
                          </a:solidFill>
                        </a:rPr>
                        <a:t>N/A</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1</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2</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3</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700" b="0" dirty="0">
                          <a:solidFill>
                            <a:schemeClr val="tx2"/>
                          </a:solidFill>
                        </a:rPr>
                        <a:t>4</a:t>
                      </a:r>
                    </a:p>
                  </a:txBody>
                  <a:tcPr marL="37666" marR="37666" marT="22600" marB="226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Rectangle 2">
            <a:extLst>
              <a:ext uri="{FF2B5EF4-FFF2-40B4-BE49-F238E27FC236}">
                <a16:creationId xmlns:a16="http://schemas.microsoft.com/office/drawing/2014/main" id="{0F367B46-8172-4E2D-8C8C-E25DF0CB7550}"/>
              </a:ext>
            </a:extLst>
          </p:cNvPr>
          <p:cNvSpPr/>
          <p:nvPr/>
        </p:nvSpPr>
        <p:spPr bwMode="gray">
          <a:xfrm>
            <a:off x="323754" y="6784714"/>
            <a:ext cx="9410891" cy="50052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6865BAB6-64AF-4F21-B986-51513677ABC1}"/>
              </a:ext>
            </a:extLst>
          </p:cNvPr>
          <p:cNvSpPr txBox="1"/>
          <p:nvPr/>
        </p:nvSpPr>
        <p:spPr bwMode="gray">
          <a:xfrm>
            <a:off x="299454" y="579962"/>
            <a:ext cx="6610230" cy="369332"/>
          </a:xfrm>
          <a:prstGeom prst="rect">
            <a:avLst/>
          </a:prstGeom>
          <a:noFill/>
        </p:spPr>
        <p:txBody>
          <a:bodyPr wrap="square" lIns="0" tIns="0" rIns="0" bIns="0" rtlCol="0">
            <a:spAutoFit/>
          </a:bodyPr>
          <a:lstStyle/>
          <a:p>
            <a:pPr>
              <a:spcBef>
                <a:spcPts val="622"/>
              </a:spcBef>
            </a:pPr>
            <a:r>
              <a:rPr lang="en-US" sz="800" dirty="0"/>
              <a:t>This self-assessment helps campus leaders identify key opportunities for improving cybersecurity protections in an environment of rapidly escalating attacks targeting higher education. After completing this exercise, your dedicated EAB team will curate research and expert consultation to drive progress on your campus. </a:t>
            </a:r>
          </a:p>
        </p:txBody>
      </p:sp>
      <p:pic>
        <p:nvPicPr>
          <p:cNvPr id="5" name="Picture 2" descr="L:\Public\Share\ABC Templates and Resources\Template Resources (EAB)\Art Icons Logos (EAB)\Logos (EAB)\EAB_Logo_Color.png">
            <a:extLst>
              <a:ext uri="{FF2B5EF4-FFF2-40B4-BE49-F238E27FC236}">
                <a16:creationId xmlns:a16="http://schemas.microsoft.com/office/drawing/2014/main" id="{EE2EC8C6-D281-4ADE-919E-F66955E8B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741" y="178088"/>
            <a:ext cx="1222904" cy="530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8E0BCA-71BB-4786-9629-5449FBC78815}"/>
              </a:ext>
            </a:extLst>
          </p:cNvPr>
          <p:cNvSpPr txBox="1"/>
          <p:nvPr/>
        </p:nvSpPr>
        <p:spPr bwMode="gray">
          <a:xfrm>
            <a:off x="393707" y="6831869"/>
            <a:ext cx="732139" cy="276999"/>
          </a:xfrm>
          <a:prstGeom prst="rect">
            <a:avLst/>
          </a:prstGeom>
          <a:noFill/>
          <a:ln>
            <a:noFill/>
          </a:ln>
        </p:spPr>
        <p:txBody>
          <a:bodyPr wrap="square" lIns="0" tIns="0" rIns="0" bIns="0" rtlCol="0">
            <a:spAutoFit/>
          </a:bodyPr>
          <a:lstStyle/>
          <a:p>
            <a:r>
              <a:rPr lang="en-US" sz="900" b="1" dirty="0"/>
              <a:t>MATURITY </a:t>
            </a:r>
          </a:p>
          <a:p>
            <a:r>
              <a:rPr lang="en-US" sz="900" b="1" dirty="0"/>
              <a:t>TIERS</a:t>
            </a:r>
          </a:p>
        </p:txBody>
      </p:sp>
      <p:sp>
        <p:nvSpPr>
          <p:cNvPr id="7" name="TextBox 6">
            <a:extLst>
              <a:ext uri="{FF2B5EF4-FFF2-40B4-BE49-F238E27FC236}">
                <a16:creationId xmlns:a16="http://schemas.microsoft.com/office/drawing/2014/main" id="{8B6A08D7-FBA0-4F04-995F-516D1487B1B3}"/>
              </a:ext>
            </a:extLst>
          </p:cNvPr>
          <p:cNvSpPr txBox="1"/>
          <p:nvPr/>
        </p:nvSpPr>
        <p:spPr bwMode="gray">
          <a:xfrm>
            <a:off x="1242179" y="6831869"/>
            <a:ext cx="1429303" cy="415498"/>
          </a:xfrm>
          <a:prstGeom prst="rect">
            <a:avLst/>
          </a:prstGeom>
          <a:noFill/>
        </p:spPr>
        <p:txBody>
          <a:bodyPr wrap="square" lIns="0" tIns="0" rIns="0" bIns="0" rtlCol="0">
            <a:spAutoFit/>
          </a:bodyPr>
          <a:lstStyle/>
          <a:p>
            <a:pPr>
              <a:spcBef>
                <a:spcPts val="498"/>
              </a:spcBef>
            </a:pPr>
            <a:r>
              <a:rPr lang="en-US" sz="900" b="1" dirty="0"/>
              <a:t>N/A = </a:t>
            </a:r>
            <a:r>
              <a:rPr lang="en-US" sz="900" dirty="0"/>
              <a:t>We lack basic cybersecurity operations and procedures</a:t>
            </a:r>
          </a:p>
        </p:txBody>
      </p:sp>
      <p:sp>
        <p:nvSpPr>
          <p:cNvPr id="8" name="TextBox 7">
            <a:extLst>
              <a:ext uri="{FF2B5EF4-FFF2-40B4-BE49-F238E27FC236}">
                <a16:creationId xmlns:a16="http://schemas.microsoft.com/office/drawing/2014/main" id="{273610D2-2A31-4C13-9134-25917B89168E}"/>
              </a:ext>
            </a:extLst>
          </p:cNvPr>
          <p:cNvSpPr txBox="1"/>
          <p:nvPr/>
        </p:nvSpPr>
        <p:spPr bwMode="gray">
          <a:xfrm>
            <a:off x="2893047" y="6831869"/>
            <a:ext cx="1682038" cy="415498"/>
          </a:xfrm>
          <a:prstGeom prst="rect">
            <a:avLst/>
          </a:prstGeom>
          <a:noFill/>
        </p:spPr>
        <p:txBody>
          <a:bodyPr wrap="square" lIns="0" tIns="0" rIns="0" bIns="0" rtlCol="0">
            <a:spAutoFit/>
          </a:bodyPr>
          <a:lstStyle/>
          <a:p>
            <a:pPr>
              <a:spcBef>
                <a:spcPts val="500"/>
              </a:spcBef>
            </a:pPr>
            <a:r>
              <a:rPr lang="en-US" sz="900" b="1" dirty="0"/>
              <a:t>1 = </a:t>
            </a:r>
            <a:r>
              <a:rPr lang="en-US" sz="900" dirty="0"/>
              <a:t>We have some basic protections in place but need a comprehensive update</a:t>
            </a:r>
          </a:p>
        </p:txBody>
      </p:sp>
      <p:sp>
        <p:nvSpPr>
          <p:cNvPr id="9" name="TextBox 8">
            <a:extLst>
              <a:ext uri="{FF2B5EF4-FFF2-40B4-BE49-F238E27FC236}">
                <a16:creationId xmlns:a16="http://schemas.microsoft.com/office/drawing/2014/main" id="{09B29EEB-7BE5-42EA-A971-A23B7BDC127D}"/>
              </a:ext>
            </a:extLst>
          </p:cNvPr>
          <p:cNvSpPr txBox="1"/>
          <p:nvPr/>
        </p:nvSpPr>
        <p:spPr bwMode="gray">
          <a:xfrm>
            <a:off x="6592185" y="6831869"/>
            <a:ext cx="1487894" cy="276999"/>
          </a:xfrm>
          <a:prstGeom prst="rect">
            <a:avLst/>
          </a:prstGeom>
          <a:noFill/>
        </p:spPr>
        <p:txBody>
          <a:bodyPr wrap="square" lIns="0" tIns="0" rIns="0" bIns="0" rtlCol="0">
            <a:spAutoFit/>
          </a:bodyPr>
          <a:lstStyle/>
          <a:p>
            <a:pPr>
              <a:spcBef>
                <a:spcPts val="500"/>
              </a:spcBef>
            </a:pPr>
            <a:r>
              <a:rPr lang="en-US" sz="900" b="1" dirty="0"/>
              <a:t>3 = </a:t>
            </a:r>
            <a:r>
              <a:rPr lang="en-US" sz="900" dirty="0"/>
              <a:t>We are a mature and advanced organization</a:t>
            </a:r>
            <a:endParaRPr lang="en-US" sz="900" b="1" dirty="0"/>
          </a:p>
        </p:txBody>
      </p:sp>
      <p:sp>
        <p:nvSpPr>
          <p:cNvPr id="10" name="TextBox 9">
            <a:extLst>
              <a:ext uri="{FF2B5EF4-FFF2-40B4-BE49-F238E27FC236}">
                <a16:creationId xmlns:a16="http://schemas.microsoft.com/office/drawing/2014/main" id="{E00D8F3A-DF87-4535-8F6C-03BE84902D53}"/>
              </a:ext>
            </a:extLst>
          </p:cNvPr>
          <p:cNvSpPr txBox="1"/>
          <p:nvPr/>
        </p:nvSpPr>
        <p:spPr bwMode="gray">
          <a:xfrm>
            <a:off x="4796650" y="6831869"/>
            <a:ext cx="1573970" cy="415498"/>
          </a:xfrm>
          <a:prstGeom prst="rect">
            <a:avLst/>
          </a:prstGeom>
          <a:noFill/>
        </p:spPr>
        <p:txBody>
          <a:bodyPr wrap="square" lIns="0" tIns="0" rIns="0" bIns="0" rtlCol="0">
            <a:spAutoFit/>
          </a:bodyPr>
          <a:lstStyle/>
          <a:p>
            <a:pPr>
              <a:spcBef>
                <a:spcPts val="500"/>
              </a:spcBef>
            </a:pPr>
            <a:r>
              <a:rPr lang="en-US" sz="900" b="1" dirty="0"/>
              <a:t>2 = </a:t>
            </a:r>
            <a:r>
              <a:rPr lang="en-US" sz="900" dirty="0"/>
              <a:t>We have most foundational capabilities but still need improvement</a:t>
            </a:r>
          </a:p>
        </p:txBody>
      </p:sp>
      <p:sp>
        <p:nvSpPr>
          <p:cNvPr id="11" name="TextBox 10">
            <a:extLst>
              <a:ext uri="{FF2B5EF4-FFF2-40B4-BE49-F238E27FC236}">
                <a16:creationId xmlns:a16="http://schemas.microsoft.com/office/drawing/2014/main" id="{D11122E8-80A9-4B6B-A450-ECD660629588}"/>
              </a:ext>
            </a:extLst>
          </p:cNvPr>
          <p:cNvSpPr txBox="1"/>
          <p:nvPr/>
        </p:nvSpPr>
        <p:spPr bwMode="gray">
          <a:xfrm>
            <a:off x="8301646" y="6831869"/>
            <a:ext cx="1340187" cy="276999"/>
          </a:xfrm>
          <a:prstGeom prst="rect">
            <a:avLst/>
          </a:prstGeom>
          <a:noFill/>
        </p:spPr>
        <p:txBody>
          <a:bodyPr wrap="square" lIns="0" tIns="0" rIns="0" bIns="0" rtlCol="0">
            <a:spAutoFit/>
          </a:bodyPr>
          <a:lstStyle/>
          <a:p>
            <a:pPr>
              <a:spcBef>
                <a:spcPts val="500"/>
              </a:spcBef>
            </a:pPr>
            <a:r>
              <a:rPr lang="en-US" sz="900" b="1" dirty="0"/>
              <a:t>4 = </a:t>
            </a:r>
            <a:r>
              <a:rPr lang="en-US" sz="900" dirty="0"/>
              <a:t>We are innovative and industry-leading </a:t>
            </a:r>
            <a:endParaRPr lang="en-US" sz="900" b="1" dirty="0"/>
          </a:p>
        </p:txBody>
      </p:sp>
      <p:sp>
        <p:nvSpPr>
          <p:cNvPr id="13" name="Title 2">
            <a:extLst>
              <a:ext uri="{FF2B5EF4-FFF2-40B4-BE49-F238E27FC236}">
                <a16:creationId xmlns:a16="http://schemas.microsoft.com/office/drawing/2014/main" id="{A28F37DB-7550-427D-A2E4-1C22EF5B2FFB}"/>
              </a:ext>
            </a:extLst>
          </p:cNvPr>
          <p:cNvSpPr txBox="1">
            <a:spLocks/>
          </p:cNvSpPr>
          <p:nvPr/>
        </p:nvSpPr>
        <p:spPr>
          <a:xfrm>
            <a:off x="203761" y="178088"/>
            <a:ext cx="9031288" cy="276999"/>
          </a:xfrm>
          <a:prstGeom prst="rect">
            <a:avLst/>
          </a:prstGeom>
        </p:spPr>
        <p:txBody>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t>Cybersecurity Diagnostic</a:t>
            </a:r>
          </a:p>
        </p:txBody>
      </p:sp>
      <p:sp>
        <p:nvSpPr>
          <p:cNvPr id="12" name="Rectangle 11">
            <a:extLst>
              <a:ext uri="{FF2B5EF4-FFF2-40B4-BE49-F238E27FC236}">
                <a16:creationId xmlns:a16="http://schemas.microsoft.com/office/drawing/2014/main" id="{8AA30207-1E9E-460B-85BE-3240DF2656DF}"/>
              </a:ext>
            </a:extLst>
          </p:cNvPr>
          <p:cNvSpPr/>
          <p:nvPr/>
        </p:nvSpPr>
        <p:spPr bwMode="gray">
          <a:xfrm>
            <a:off x="4936164" y="7332395"/>
            <a:ext cx="186070" cy="24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9123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DCD4D2E-FFAF-564E-8E81-8EF5356E9891}"/>
              </a:ext>
            </a:extLst>
          </p:cNvPr>
          <p:cNvSpPr/>
          <p:nvPr/>
        </p:nvSpPr>
        <p:spPr bwMode="gray">
          <a:xfrm>
            <a:off x="1061862" y="602914"/>
            <a:ext cx="8857816" cy="484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3" name="Rectangle 52">
            <a:extLst>
              <a:ext uri="{FF2B5EF4-FFF2-40B4-BE49-F238E27FC236}">
                <a16:creationId xmlns:a16="http://schemas.microsoft.com/office/drawing/2014/main" id="{44C22B08-409A-8641-8163-5C429018FA39}"/>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4" name="Title 2">
            <a:extLst>
              <a:ext uri="{FF2B5EF4-FFF2-40B4-BE49-F238E27FC236}">
                <a16:creationId xmlns:a16="http://schemas.microsoft.com/office/drawing/2014/main" id="{A25D8767-1F8A-0042-8672-7E11B195E4F0}"/>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a:t>
            </a:r>
          </a:p>
        </p:txBody>
      </p:sp>
      <p:sp>
        <p:nvSpPr>
          <p:cNvPr id="57" name="Rectangle 56">
            <a:extLst>
              <a:ext uri="{FF2B5EF4-FFF2-40B4-BE49-F238E27FC236}">
                <a16:creationId xmlns:a16="http://schemas.microsoft.com/office/drawing/2014/main" id="{E8E6B275-2BB0-CF43-86F4-483F1496F90B}"/>
              </a:ext>
            </a:extLst>
          </p:cNvPr>
          <p:cNvSpPr/>
          <p:nvPr/>
        </p:nvSpPr>
        <p:spPr bwMode="gray">
          <a:xfrm>
            <a:off x="-18256" y="602913"/>
            <a:ext cx="513556" cy="484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 name="Title 2">
            <a:extLst>
              <a:ext uri="{FF2B5EF4-FFF2-40B4-BE49-F238E27FC236}">
                <a16:creationId xmlns:a16="http://schemas.microsoft.com/office/drawing/2014/main" id="{BAAEFDF3-F0EC-410F-81E0-FD0C470B3F64}"/>
              </a:ext>
            </a:extLst>
          </p:cNvPr>
          <p:cNvSpPr>
            <a:spLocks noGrp="1"/>
          </p:cNvSpPr>
          <p:nvPr>
            <p:ph type="title"/>
          </p:nvPr>
        </p:nvSpPr>
        <p:spPr>
          <a:xfrm>
            <a:off x="1213088" y="706468"/>
            <a:ext cx="9031288" cy="276999"/>
          </a:xfrm>
        </p:spPr>
        <p:txBody>
          <a:bodyPr/>
          <a:lstStyle/>
          <a:p>
            <a:r>
              <a:rPr lang="en-US" dirty="0">
                <a:solidFill>
                  <a:schemeClr val="bg1"/>
                </a:solidFill>
              </a:rPr>
              <a:t>Technical Security Infrastructure </a:t>
            </a:r>
          </a:p>
        </p:txBody>
      </p:sp>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7" y="1246210"/>
            <a:ext cx="9034272" cy="215444"/>
          </a:xfrm>
        </p:spPr>
        <p:txBody>
          <a:bodyPr/>
          <a:lstStyle/>
          <a:p>
            <a:r>
              <a:rPr lang="en-US" sz="1400" b="1" dirty="0"/>
              <a:t>A. Data and Cyber Environment Access Control</a:t>
            </a:r>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797"/>
            <a:ext cx="1996357" cy="475514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50" dirty="0"/>
              <a:t>Implement and enforce password requirements (e.g., minimum complexity, reuse limitation) and cryptographically (e.g., encryption, hashing) protect passwords at rest and in transit</a:t>
            </a:r>
          </a:p>
          <a:p>
            <a:pPr marL="118872" indent="-118872">
              <a:spcBef>
                <a:spcPts val="300"/>
              </a:spcBef>
              <a:buFont typeface="Arial" panose="020B0604020202020204" pitchFamily="34" charset="0"/>
              <a:buChar char="•"/>
            </a:pPr>
            <a:r>
              <a:rPr lang="en-US" sz="850" dirty="0"/>
              <a:t>Apply “least privilege principles” (i.e., denying access by default) for privileged accounts and key security functions (e.g., constrain local administration, limit user permissions for installing and running apps)</a:t>
            </a:r>
          </a:p>
          <a:p>
            <a:pPr marL="118872" indent="-118872">
              <a:spcBef>
                <a:spcPts val="300"/>
              </a:spcBef>
              <a:buFont typeface="Arial" panose="020B0604020202020204" pitchFamily="34" charset="0"/>
              <a:buChar char="•"/>
            </a:pPr>
            <a:r>
              <a:rPr lang="en-US" sz="850" dirty="0"/>
              <a:t>Manage and monitor remote devices connected to information systems (e.g., through managed access control points) </a:t>
            </a:r>
          </a:p>
          <a:p>
            <a:pPr marL="118872" indent="-118872">
              <a:spcBef>
                <a:spcPts val="300"/>
              </a:spcBef>
              <a:buFont typeface="Arial" panose="020B0604020202020204" pitchFamily="34" charset="0"/>
              <a:buChar char="•"/>
            </a:pPr>
            <a:r>
              <a:rPr lang="en-US" sz="850" dirty="0"/>
              <a:t>Protect network integrity through network segregation and segmentation (e.g., separating business units, IT resources)</a:t>
            </a:r>
          </a:p>
          <a:p>
            <a:pPr marL="118872" indent="-118872">
              <a:spcBef>
                <a:spcPts val="300"/>
              </a:spcBef>
              <a:buFont typeface="Arial" panose="020B0604020202020204" pitchFamily="34" charset="0"/>
              <a:buChar char="•"/>
            </a:pPr>
            <a:r>
              <a:rPr lang="en-US" sz="850" dirty="0"/>
              <a:t>Require IT personnel and users/units with higher-level access to use password managers and encrypted devices</a:t>
            </a:r>
          </a:p>
          <a:p>
            <a:pPr marL="118872" indent="-118872">
              <a:spcBef>
                <a:spcPts val="300"/>
              </a:spcBef>
              <a:buFont typeface="Arial" panose="020B0604020202020204" pitchFamily="34" charset="0"/>
              <a:buChar char="•"/>
            </a:pPr>
            <a:r>
              <a:rPr lang="en-US" sz="850" dirty="0"/>
              <a:t>Develop formal processes to grant, track, and review users with admin access</a:t>
            </a:r>
          </a:p>
          <a:p>
            <a:pPr marL="118872" indent="-118872">
              <a:spcBef>
                <a:spcPts val="300"/>
              </a:spcBef>
              <a:buFont typeface="Arial" panose="020B0604020202020204" pitchFamily="34" charset="0"/>
              <a:buChar char="•"/>
            </a:pPr>
            <a:r>
              <a:rPr lang="en-US" sz="850" dirty="0"/>
              <a:t>Authorize wireless access with authentication and encryption</a:t>
            </a:r>
          </a:p>
          <a:p>
            <a:pPr marL="118872" indent="-118872">
              <a:spcBef>
                <a:spcPts val="300"/>
              </a:spcBef>
              <a:buFont typeface="Arial" panose="020B0604020202020204" pitchFamily="34" charset="0"/>
              <a:buChar char="•"/>
            </a:pPr>
            <a:r>
              <a:rPr lang="en-US" sz="850" dirty="0"/>
              <a:t>Screen and authorize any staff with access to systems containing CUI</a:t>
            </a:r>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797"/>
            <a:ext cx="2016398" cy="2777683"/>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50" dirty="0"/>
              <a:t>Identify system users and devices and authenticate before granting organizational system access</a:t>
            </a:r>
          </a:p>
          <a:p>
            <a:pPr marL="118872" indent="-118872">
              <a:spcBef>
                <a:spcPts val="300"/>
              </a:spcBef>
              <a:buFont typeface="Arial" panose="020B0604020202020204" pitchFamily="34" charset="0"/>
              <a:buChar char="•"/>
            </a:pPr>
            <a:r>
              <a:rPr lang="en-US" sz="850" dirty="0"/>
              <a:t>Limit physical and logical access to information systems like enterprise resource planning (ERP) systems and student information systems (SIS) that contain controlled unclassified information (CUI) to authorized end users and provide access type based on user role</a:t>
            </a:r>
          </a:p>
          <a:p>
            <a:pPr marL="118872" indent="-118872">
              <a:spcBef>
                <a:spcPts val="300"/>
              </a:spcBef>
              <a:buFont typeface="Arial" panose="020B0604020202020204" pitchFamily="34" charset="0"/>
              <a:buChar char="•"/>
            </a:pPr>
            <a:r>
              <a:rPr lang="en-US" sz="850" dirty="0"/>
              <a:t>Establish provisioning and deprovisioning policies to ensure only active, authorized staff can access CUI</a:t>
            </a:r>
          </a:p>
          <a:p>
            <a:pPr marL="118872" indent="-118872">
              <a:spcBef>
                <a:spcPts val="300"/>
              </a:spcBef>
              <a:buFont typeface="Arial" panose="020B0604020202020204" pitchFamily="34" charset="0"/>
              <a:buChar char="•"/>
            </a:pPr>
            <a:r>
              <a:rPr lang="en-US" sz="850" dirty="0"/>
              <a:t>Implement multi-factor authentication (MFA) for key system access</a:t>
            </a:r>
          </a:p>
          <a:p>
            <a:pPr marL="118872" indent="-118872">
              <a:spcBef>
                <a:spcPts val="300"/>
              </a:spcBef>
              <a:buFont typeface="Arial" panose="020B0604020202020204" pitchFamily="34" charset="0"/>
              <a:buChar char="•"/>
            </a:pPr>
            <a:endParaRPr lang="en-US" sz="900" dirty="0"/>
          </a:p>
        </p:txBody>
      </p:sp>
      <p:sp>
        <p:nvSpPr>
          <p:cNvPr id="32" name="TextBox 31">
            <a:extLst>
              <a:ext uri="{FF2B5EF4-FFF2-40B4-BE49-F238E27FC236}">
                <a16:creationId xmlns:a16="http://schemas.microsoft.com/office/drawing/2014/main" id="{1D14847B-C585-4830-BBA8-B3E01947B05F}"/>
              </a:ext>
            </a:extLst>
          </p:cNvPr>
          <p:cNvSpPr txBox="1"/>
          <p:nvPr/>
        </p:nvSpPr>
        <p:spPr>
          <a:xfrm>
            <a:off x="5145879" y="2112797"/>
            <a:ext cx="1956327" cy="353943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50" dirty="0"/>
              <a:t>Apply “least privilege principles” on all networks and systems for all users </a:t>
            </a:r>
          </a:p>
          <a:p>
            <a:pPr marL="118872" indent="-118872">
              <a:spcBef>
                <a:spcPts val="300"/>
              </a:spcBef>
              <a:buFont typeface="Arial" panose="020B0604020202020204" pitchFamily="34" charset="0"/>
              <a:buChar char="•"/>
            </a:pPr>
            <a:r>
              <a:rPr lang="en-US" sz="850" dirty="0"/>
              <a:t>Implement MFA for all privileged account access and for network access to non-privileged accounts </a:t>
            </a:r>
          </a:p>
          <a:p>
            <a:pPr marL="118872" indent="-118872">
              <a:spcBef>
                <a:spcPts val="300"/>
              </a:spcBef>
              <a:buFont typeface="Arial" panose="020B0604020202020204" pitchFamily="34" charset="0"/>
              <a:buChar char="•"/>
            </a:pPr>
            <a:r>
              <a:rPr lang="en-US" sz="850" dirty="0"/>
              <a:t>Control mobile connections and encrypt CUI on mobile devices </a:t>
            </a:r>
          </a:p>
          <a:p>
            <a:pPr marL="118872" indent="-118872">
              <a:spcBef>
                <a:spcPts val="300"/>
              </a:spcBef>
              <a:buFont typeface="Arial" panose="020B0604020202020204" pitchFamily="34" charset="0"/>
              <a:buChar char="•"/>
            </a:pPr>
            <a:r>
              <a:rPr lang="en-US" sz="850" dirty="0"/>
              <a:t>Implement identity and access management (IAM) policies, procedures, and technologies enterprise-wide (e.g., user provisioning, single sign-on)</a:t>
            </a:r>
          </a:p>
          <a:p>
            <a:pPr marL="118872" indent="-118872">
              <a:spcBef>
                <a:spcPts val="300"/>
              </a:spcBef>
              <a:buFont typeface="Arial" panose="020B0604020202020204" pitchFamily="34" charset="0"/>
              <a:buChar char="•"/>
            </a:pPr>
            <a:r>
              <a:rPr lang="en-US" sz="850" dirty="0"/>
              <a:t>Update, document, and enforce physical and logical access restrictions when changes occur to organizational systems</a:t>
            </a:r>
          </a:p>
          <a:p>
            <a:pPr marL="118872" indent="-118872">
              <a:spcBef>
                <a:spcPts val="300"/>
              </a:spcBef>
              <a:buFont typeface="Arial" panose="020B0604020202020204" pitchFamily="34" charset="0"/>
              <a:buChar char="•"/>
            </a:pPr>
            <a:r>
              <a:rPr lang="en-US" sz="850" dirty="0"/>
              <a:t>Utilize cryptographic mechanisms (e.g., encryption, hashing) to transmit sensitive data (e.g., CUI, HIPAA) and protect remote access</a:t>
            </a:r>
          </a:p>
          <a:p>
            <a:pPr marL="118872" indent="-118872">
              <a:spcBef>
                <a:spcPts val="300"/>
              </a:spcBef>
              <a:buFont typeface="Arial" panose="020B0604020202020204" pitchFamily="34" charset="0"/>
              <a:buChar char="•"/>
            </a:pPr>
            <a:r>
              <a:rPr lang="en-US" sz="850" dirty="0"/>
              <a:t>Manage CUI flow based on approved authorizations</a:t>
            </a:r>
          </a:p>
          <a:p>
            <a:pPr marL="118872" indent="-118872">
              <a:spcBef>
                <a:spcPts val="300"/>
              </a:spcBef>
              <a:buFont typeface="Arial" panose="020B0604020202020204" pitchFamily="34" charset="0"/>
              <a:buChar char="•"/>
            </a:pPr>
            <a:endParaRPr lang="en-US" sz="850" dirty="0"/>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797"/>
            <a:ext cx="1988503" cy="2862322"/>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50" dirty="0"/>
              <a:t>Assess and update program access permissions for CUI on a periodic basic</a:t>
            </a:r>
          </a:p>
          <a:p>
            <a:pPr marL="118872" indent="-118872">
              <a:spcBef>
                <a:spcPts val="300"/>
              </a:spcBef>
              <a:buFont typeface="Arial" panose="020B0604020202020204" pitchFamily="34" charset="0"/>
              <a:buChar char="•"/>
            </a:pPr>
            <a:r>
              <a:rPr lang="en-US" sz="850" dirty="0"/>
              <a:t>Restrict remote network access based on risk factors (e.g., access location, time, network connection state, and user characteristics)</a:t>
            </a:r>
          </a:p>
          <a:p>
            <a:pPr marL="118872" indent="-118872">
              <a:spcBef>
                <a:spcPts val="300"/>
              </a:spcBef>
              <a:buFont typeface="Arial" panose="020B0604020202020204" pitchFamily="34" charset="0"/>
              <a:buChar char="•"/>
            </a:pPr>
            <a:r>
              <a:rPr lang="en-US" sz="850" dirty="0"/>
              <a:t>Employ software-defined perimeter (SDP) or Zero Trust Network Access (ZTNA) architecture enterprise-wide for remote access permissions</a:t>
            </a:r>
          </a:p>
          <a:p>
            <a:pPr marL="118872" indent="-118872">
              <a:spcBef>
                <a:spcPts val="300"/>
              </a:spcBef>
              <a:buFont typeface="Arial" panose="020B0604020202020204" pitchFamily="34" charset="0"/>
              <a:buChar char="•"/>
            </a:pPr>
            <a:r>
              <a:rPr lang="en-US" sz="850" dirty="0"/>
              <a:t>Use </a:t>
            </a:r>
            <a:r>
              <a:rPr lang="en-US" sz="850" dirty="0" err="1"/>
              <a:t>microsegmentation</a:t>
            </a:r>
            <a:r>
              <a:rPr lang="en-US" sz="850" dirty="0"/>
              <a:t> to limit east-west network traffic; e.g., provide access to </a:t>
            </a:r>
            <a:r>
              <a:rPr lang="en-US" sz="850" dirty="0" err="1"/>
              <a:t>microsegmented</a:t>
            </a:r>
            <a:r>
              <a:rPr lang="en-US" sz="850" dirty="0"/>
              <a:t> zones based on user identities (at least five categories of users based on level of exposure to sensitive data) as well as security posture of devices</a:t>
            </a:r>
          </a:p>
        </p:txBody>
      </p:sp>
      <p:sp>
        <p:nvSpPr>
          <p:cNvPr id="20" name="Rectangle 19">
            <a:extLst>
              <a:ext uri="{FF2B5EF4-FFF2-40B4-BE49-F238E27FC236}">
                <a16:creationId xmlns:a16="http://schemas.microsoft.com/office/drawing/2014/main" id="{B21A5854-E1B7-A047-B3E5-8679783EACBC}"/>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a:extLst>
              <a:ext uri="{FF2B5EF4-FFF2-40B4-BE49-F238E27FC236}">
                <a16:creationId xmlns:a16="http://schemas.microsoft.com/office/drawing/2014/main" id="{7D9E01C1-38B1-E94C-9B8E-2911BE46AD82}"/>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85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DCD4D2E-FFAF-564E-8E81-8EF5356E9891}"/>
              </a:ext>
            </a:extLst>
          </p:cNvPr>
          <p:cNvSpPr/>
          <p:nvPr/>
        </p:nvSpPr>
        <p:spPr bwMode="gray">
          <a:xfrm>
            <a:off x="1061862" y="602914"/>
            <a:ext cx="8857816" cy="484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3" name="Rectangle 52">
            <a:extLst>
              <a:ext uri="{FF2B5EF4-FFF2-40B4-BE49-F238E27FC236}">
                <a16:creationId xmlns:a16="http://schemas.microsoft.com/office/drawing/2014/main" id="{44C22B08-409A-8641-8163-5C429018FA39}"/>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4" name="Title 2">
            <a:extLst>
              <a:ext uri="{FF2B5EF4-FFF2-40B4-BE49-F238E27FC236}">
                <a16:creationId xmlns:a16="http://schemas.microsoft.com/office/drawing/2014/main" id="{A25D8767-1F8A-0042-8672-7E11B195E4F0}"/>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a:t>
            </a:r>
          </a:p>
        </p:txBody>
      </p:sp>
      <p:sp>
        <p:nvSpPr>
          <p:cNvPr id="57" name="Rectangle 56">
            <a:extLst>
              <a:ext uri="{FF2B5EF4-FFF2-40B4-BE49-F238E27FC236}">
                <a16:creationId xmlns:a16="http://schemas.microsoft.com/office/drawing/2014/main" id="{E8E6B275-2BB0-CF43-86F4-483F1496F90B}"/>
              </a:ext>
            </a:extLst>
          </p:cNvPr>
          <p:cNvSpPr/>
          <p:nvPr/>
        </p:nvSpPr>
        <p:spPr bwMode="gray">
          <a:xfrm>
            <a:off x="-18256" y="602913"/>
            <a:ext cx="513556" cy="484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 name="Title 2">
            <a:extLst>
              <a:ext uri="{FF2B5EF4-FFF2-40B4-BE49-F238E27FC236}">
                <a16:creationId xmlns:a16="http://schemas.microsoft.com/office/drawing/2014/main" id="{BAAEFDF3-F0EC-410F-81E0-FD0C470B3F64}"/>
              </a:ext>
            </a:extLst>
          </p:cNvPr>
          <p:cNvSpPr>
            <a:spLocks noGrp="1"/>
          </p:cNvSpPr>
          <p:nvPr>
            <p:ph type="title"/>
          </p:nvPr>
        </p:nvSpPr>
        <p:spPr>
          <a:xfrm>
            <a:off x="1213088" y="706468"/>
            <a:ext cx="9031288" cy="276999"/>
          </a:xfrm>
        </p:spPr>
        <p:txBody>
          <a:bodyPr/>
          <a:lstStyle/>
          <a:p>
            <a:r>
              <a:rPr lang="en-US" dirty="0">
                <a:solidFill>
                  <a:schemeClr val="bg1"/>
                </a:solidFill>
              </a:rPr>
              <a:t>Technical Security Infrastructure </a:t>
            </a:r>
          </a:p>
        </p:txBody>
      </p:sp>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7" y="1246210"/>
            <a:ext cx="9034272" cy="215444"/>
          </a:xfrm>
        </p:spPr>
        <p:txBody>
          <a:bodyPr/>
          <a:lstStyle/>
          <a:p>
            <a:r>
              <a:rPr lang="en-US" sz="1400" b="1" dirty="0"/>
              <a:t>B. System, App, and Network Protection</a:t>
            </a:r>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797"/>
            <a:ext cx="1996357" cy="419345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a:t>Take, establish, and maintain a comprehensive baseline inventory of systems and configurations</a:t>
            </a:r>
          </a:p>
          <a:p>
            <a:pPr marL="118872" indent="-118872">
              <a:spcBef>
                <a:spcPts val="300"/>
              </a:spcBef>
              <a:buFont typeface="Arial" panose="020B0604020202020204" pitchFamily="34" charset="0"/>
              <a:buChar char="•"/>
            </a:pPr>
            <a:r>
              <a:rPr lang="en-US" sz="800" dirty="0"/>
              <a:t>Patch systems on a weekly basis and mandate patching compliance, prioritizing internet-facing servers or software processing internet data</a:t>
            </a:r>
          </a:p>
          <a:p>
            <a:pPr marL="118872" indent="-118872">
              <a:spcBef>
                <a:spcPts val="300"/>
              </a:spcBef>
              <a:buFont typeface="Arial" panose="020B0604020202020204" pitchFamily="34" charset="0"/>
              <a:buChar char="•"/>
            </a:pPr>
            <a:r>
              <a:rPr lang="en-US" sz="800" dirty="0"/>
              <a:t>Manage a record of log changes to systems, both approved and unapproved</a:t>
            </a:r>
          </a:p>
          <a:p>
            <a:pPr marL="118872" indent="-118872">
              <a:spcBef>
                <a:spcPts val="300"/>
              </a:spcBef>
              <a:buFont typeface="Arial" panose="020B0604020202020204" pitchFamily="34" charset="0"/>
              <a:buChar char="•"/>
            </a:pPr>
            <a:r>
              <a:rPr lang="en-US" sz="800" dirty="0"/>
              <a:t>Develop and document firewall guidelines (e.g., change default passwords, prohibit admin interface access) </a:t>
            </a:r>
          </a:p>
          <a:p>
            <a:pPr marL="118872" indent="-118872">
              <a:spcBef>
                <a:spcPts val="300"/>
              </a:spcBef>
              <a:buFont typeface="Arial" panose="020B0604020202020204" pitchFamily="34" charset="0"/>
              <a:buChar char="•"/>
            </a:pPr>
            <a:r>
              <a:rPr lang="en-US" sz="800" dirty="0"/>
              <a:t>Institute password policies for all routers, firewalls, and network devices (e.g., changing default passwords, minimum complexity, reuse limitation)</a:t>
            </a:r>
          </a:p>
          <a:p>
            <a:pPr marL="118872" indent="-118872">
              <a:spcBef>
                <a:spcPts val="300"/>
              </a:spcBef>
              <a:buFont typeface="Arial" panose="020B0604020202020204" pitchFamily="34" charset="0"/>
              <a:buChar char="•"/>
            </a:pPr>
            <a:r>
              <a:rPr lang="en-US" sz="800" dirty="0"/>
              <a:t>Review regularly firewall rules (e.g., inbound connections)</a:t>
            </a:r>
          </a:p>
          <a:p>
            <a:pPr marL="118872" indent="-118872">
              <a:spcBef>
                <a:spcPts val="300"/>
              </a:spcBef>
              <a:buFont typeface="Arial" panose="020B0604020202020204" pitchFamily="34" charset="0"/>
              <a:buChar char="•"/>
            </a:pPr>
            <a:r>
              <a:rPr lang="en-US" sz="800" dirty="0"/>
              <a:t>Utilize endpoint detection and response tools to track device risk</a:t>
            </a:r>
          </a:p>
          <a:p>
            <a:pPr marL="118872" indent="-118872">
              <a:spcBef>
                <a:spcPts val="300"/>
              </a:spcBef>
              <a:buFont typeface="Arial" panose="020B0604020202020204" pitchFamily="34" charset="0"/>
              <a:buChar char="•"/>
            </a:pPr>
            <a:r>
              <a:rPr lang="en-US" sz="800" dirty="0"/>
              <a:t>Institute firewalls for remote worker access (e.g., host-based firewalls) to institutional networks or require VPN to access institutional networks</a:t>
            </a:r>
          </a:p>
          <a:p>
            <a:pPr marL="118872" indent="-118872">
              <a:spcBef>
                <a:spcPts val="300"/>
              </a:spcBef>
              <a:buFont typeface="Arial" panose="020B0604020202020204" pitchFamily="34" charset="0"/>
              <a:buChar char="•"/>
            </a:pPr>
            <a:r>
              <a:rPr lang="en-US" sz="800" dirty="0"/>
              <a:t>Scan environment for high-value data such as PII data like social security numbers</a:t>
            </a:r>
          </a:p>
          <a:p>
            <a:pPr marL="118872" indent="-118872">
              <a:spcBef>
                <a:spcPts val="300"/>
              </a:spcBef>
              <a:buFont typeface="Arial" panose="020B0604020202020204" pitchFamily="34" charset="0"/>
              <a:buChar char="•"/>
            </a:pPr>
            <a:endParaRPr lang="en-US" sz="1000" dirty="0"/>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797"/>
            <a:ext cx="2016398" cy="3054682"/>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Take a baseline inventory of core systems and configurations</a:t>
            </a:r>
          </a:p>
          <a:p>
            <a:pPr marL="118872" indent="-118872">
              <a:spcBef>
                <a:spcPts val="300"/>
              </a:spcBef>
              <a:buFont typeface="Arial" panose="020B0604020202020204" pitchFamily="34" charset="0"/>
              <a:buChar char="•"/>
            </a:pPr>
            <a:r>
              <a:rPr lang="en-US" sz="900" dirty="0"/>
              <a:t>Establish procedures for and patch systems regularly </a:t>
            </a:r>
          </a:p>
          <a:p>
            <a:pPr marL="118872" indent="-118872">
              <a:spcBef>
                <a:spcPts val="300"/>
              </a:spcBef>
              <a:buFont typeface="Arial" panose="020B0604020202020204" pitchFamily="34" charset="0"/>
              <a:buChar char="•"/>
            </a:pPr>
            <a:r>
              <a:rPr lang="en-US" sz="900" dirty="0"/>
              <a:t>Install antivirus on and encrypt all institution-supported devices</a:t>
            </a:r>
          </a:p>
          <a:p>
            <a:pPr marL="118872" indent="-118872">
              <a:spcBef>
                <a:spcPts val="300"/>
              </a:spcBef>
              <a:buFont typeface="Arial" panose="020B0604020202020204" pitchFamily="34" charset="0"/>
              <a:buChar char="•"/>
            </a:pPr>
            <a:r>
              <a:rPr lang="en-US" sz="900" dirty="0"/>
              <a:t>Institute firewalls between networks and the Internet</a:t>
            </a:r>
          </a:p>
          <a:p>
            <a:pPr marL="118872" indent="-118872">
              <a:spcBef>
                <a:spcPts val="300"/>
              </a:spcBef>
              <a:buFont typeface="Arial" panose="020B0604020202020204" pitchFamily="34" charset="0"/>
              <a:buChar char="•"/>
            </a:pPr>
            <a:r>
              <a:rPr lang="en-US" sz="900" dirty="0"/>
              <a:t>Enable software firewalls on all institution-supported devices</a:t>
            </a:r>
          </a:p>
          <a:p>
            <a:pPr marL="118872" indent="-118872">
              <a:spcBef>
                <a:spcPts val="300"/>
              </a:spcBef>
              <a:buFont typeface="Arial" panose="020B0604020202020204" pitchFamily="34" charset="0"/>
              <a:buChar char="•"/>
            </a:pPr>
            <a:r>
              <a:rPr lang="en-US" sz="900" dirty="0"/>
              <a:t>Document and establish procedures for opening and disabling network, device, router, and firewall ports</a:t>
            </a:r>
          </a:p>
          <a:p>
            <a:pPr marL="118872" indent="-118872">
              <a:spcBef>
                <a:spcPts val="300"/>
              </a:spcBef>
              <a:buFont typeface="Arial" panose="020B0604020202020204" pitchFamily="34" charset="0"/>
              <a:buChar char="•"/>
            </a:pPr>
            <a:r>
              <a:rPr lang="en-US" sz="900" dirty="0"/>
              <a:t>Control virtual private network (VPN) and remote desktop protocol (RDP) usage by closing unused ports, logging login attempts, requiring MFA, etc.</a:t>
            </a:r>
          </a:p>
          <a:p>
            <a:pPr marL="118872" indent="-118872">
              <a:spcBef>
                <a:spcPts val="300"/>
              </a:spcBef>
              <a:buFont typeface="Arial" panose="020B0604020202020204" pitchFamily="34" charset="0"/>
              <a:buChar char="•"/>
            </a:pPr>
            <a:endParaRPr lang="en-US" sz="1000" dirty="0"/>
          </a:p>
        </p:txBody>
      </p:sp>
      <p:sp>
        <p:nvSpPr>
          <p:cNvPr id="32" name="TextBox 31">
            <a:extLst>
              <a:ext uri="{FF2B5EF4-FFF2-40B4-BE49-F238E27FC236}">
                <a16:creationId xmlns:a16="http://schemas.microsoft.com/office/drawing/2014/main" id="{1D14847B-C585-4830-BBA8-B3E01947B05F}"/>
              </a:ext>
            </a:extLst>
          </p:cNvPr>
          <p:cNvSpPr txBox="1"/>
          <p:nvPr/>
        </p:nvSpPr>
        <p:spPr>
          <a:xfrm>
            <a:off x="5135632" y="2112797"/>
            <a:ext cx="2014869" cy="445506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a:t>Configure systems to provide only essential capabilities (i.e., principle of least functionality)</a:t>
            </a:r>
          </a:p>
          <a:p>
            <a:pPr marL="118872" indent="-118872">
              <a:spcBef>
                <a:spcPts val="300"/>
              </a:spcBef>
              <a:buFont typeface="Arial" panose="020B0604020202020204" pitchFamily="34" charset="0"/>
              <a:buChar char="•"/>
            </a:pPr>
            <a:r>
              <a:rPr lang="en-US" sz="800" dirty="0"/>
              <a:t>Deny use of unauthorized software (i.e., blacklisting) or require approval for execution of authorized software (i.e., whitelisting)</a:t>
            </a:r>
          </a:p>
          <a:p>
            <a:pPr marL="118872" indent="-118872">
              <a:spcBef>
                <a:spcPts val="300"/>
              </a:spcBef>
              <a:buFont typeface="Arial" panose="020B0604020202020204" pitchFamily="34" charset="0"/>
              <a:buChar char="•"/>
            </a:pPr>
            <a:r>
              <a:rPr lang="en-US" sz="800" dirty="0"/>
              <a:t>Assess in advance the security of any system or configuration change</a:t>
            </a:r>
          </a:p>
          <a:p>
            <a:pPr marL="118872" indent="-118872">
              <a:spcBef>
                <a:spcPts val="300"/>
              </a:spcBef>
              <a:buFont typeface="Arial" panose="020B0604020202020204" pitchFamily="34" charset="0"/>
              <a:buChar char="•"/>
            </a:pPr>
            <a:r>
              <a:rPr lang="en-US" sz="800" dirty="0"/>
              <a:t>Restrict or disable ports and protocols not necessary for business purposes</a:t>
            </a:r>
          </a:p>
          <a:p>
            <a:pPr marL="118872" indent="-118872">
              <a:spcBef>
                <a:spcPts val="300"/>
              </a:spcBef>
              <a:buFont typeface="Arial" panose="020B0604020202020204" pitchFamily="34" charset="0"/>
              <a:buChar char="•"/>
            </a:pPr>
            <a:r>
              <a:rPr lang="en-US" sz="800" dirty="0"/>
              <a:t>Employ an enterprise data loss prevention strategy comprised of data identification, classification, handling, and remediation as well as measures like backups, encryptions, and monitoring and/or the use of comprehensive technology like data loss prevention (DLP) tools</a:t>
            </a:r>
          </a:p>
          <a:p>
            <a:pPr marL="118872" indent="-118872">
              <a:spcBef>
                <a:spcPts val="300"/>
              </a:spcBef>
              <a:buFont typeface="Arial" panose="020B0604020202020204" pitchFamily="34" charset="0"/>
              <a:buChar char="•"/>
            </a:pPr>
            <a:r>
              <a:rPr lang="en-US" sz="800" dirty="0"/>
              <a:t>Implement tools like cloud access security brokers, made up of components like traditional firewalls, web application firewalls, authentication, and data loss prevention to extend security policies to cloud</a:t>
            </a:r>
          </a:p>
          <a:p>
            <a:pPr marL="118872" indent="-118872">
              <a:spcBef>
                <a:spcPts val="300"/>
              </a:spcBef>
              <a:buFont typeface="Arial" panose="020B0604020202020204" pitchFamily="34" charset="0"/>
              <a:buChar char="•"/>
            </a:pPr>
            <a:r>
              <a:rPr lang="en-US" sz="800" dirty="0"/>
              <a:t>Implement sandboxing and other email filtering technologies (e.g., Domain-based Message Authentication, Reporting and Conformance [DMARC])</a:t>
            </a:r>
          </a:p>
          <a:p>
            <a:pPr marL="118872" indent="-118872">
              <a:spcBef>
                <a:spcPts val="300"/>
              </a:spcBef>
              <a:buFont typeface="Arial" panose="020B0604020202020204" pitchFamily="34" charset="0"/>
              <a:buChar char="•"/>
            </a:pPr>
            <a:r>
              <a:rPr lang="en-US" sz="800" dirty="0"/>
              <a:t>Employ next-generation firewalls (NGFW)</a:t>
            </a:r>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659"/>
            <a:ext cx="1988503" cy="2962349"/>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Restrict domain name system (DNS) requests to malicious domains using threat intelligence tools</a:t>
            </a:r>
          </a:p>
          <a:p>
            <a:pPr marL="118872" indent="-118872">
              <a:spcBef>
                <a:spcPts val="300"/>
              </a:spcBef>
              <a:buFont typeface="Arial" panose="020B0604020202020204" pitchFamily="34" charset="0"/>
              <a:buChar char="•"/>
            </a:pPr>
            <a:r>
              <a:rPr lang="en-US" sz="900" dirty="0"/>
              <a:t>Institute application whitelisting and vetting for critical systems</a:t>
            </a:r>
          </a:p>
          <a:p>
            <a:pPr marL="118872" indent="-118872">
              <a:spcBef>
                <a:spcPts val="300"/>
              </a:spcBef>
              <a:buFont typeface="Arial" panose="020B0604020202020204" pitchFamily="34" charset="0"/>
              <a:buChar char="•"/>
            </a:pPr>
            <a:r>
              <a:rPr lang="en-US" sz="900" dirty="0"/>
              <a:t>Employ tools to scan cyber environment to identify systems with specific component attributes (e.g., firmware level) </a:t>
            </a:r>
          </a:p>
          <a:p>
            <a:pPr marL="118872" indent="-118872">
              <a:spcBef>
                <a:spcPts val="300"/>
              </a:spcBef>
              <a:buFont typeface="Arial" panose="020B0604020202020204" pitchFamily="34" charset="0"/>
              <a:buChar char="•"/>
            </a:pPr>
            <a:r>
              <a:rPr lang="en-US" sz="900" dirty="0"/>
              <a:t>Enforce full compliance with all port and protocol procedures</a:t>
            </a:r>
          </a:p>
          <a:p>
            <a:pPr marL="118872" indent="-118872">
              <a:spcBef>
                <a:spcPts val="300"/>
              </a:spcBef>
              <a:buFont typeface="Arial" panose="020B0604020202020204" pitchFamily="34" charset="0"/>
              <a:buChar char="•"/>
            </a:pPr>
            <a:r>
              <a:rPr lang="en-US" sz="900" dirty="0"/>
              <a:t>Restrict portable storage device usage without identifiable ownership </a:t>
            </a:r>
          </a:p>
          <a:p>
            <a:pPr marL="118872" indent="-118872">
              <a:spcBef>
                <a:spcPts val="300"/>
              </a:spcBef>
              <a:buFont typeface="Arial" panose="020B0604020202020204" pitchFamily="34" charset="0"/>
              <a:buChar char="•"/>
            </a:pPr>
            <a:r>
              <a:rPr lang="en-US" sz="900" dirty="0"/>
              <a:t>Prohibit network communications by default and permit network communications traffic by exception enterprise-wide</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575191E-B4E2-4532-B237-9FEC549E115A}"/>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a:extLst>
              <a:ext uri="{FF2B5EF4-FFF2-40B4-BE49-F238E27FC236}">
                <a16:creationId xmlns:a16="http://schemas.microsoft.com/office/drawing/2014/main" id="{706C4A29-4435-42D9-8C84-D0F51D3DD1AC}"/>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Tree>
    <p:extLst>
      <p:ext uri="{BB962C8B-B14F-4D97-AF65-F5344CB8AC3E}">
        <p14:creationId xmlns:p14="http://schemas.microsoft.com/office/powerpoint/2010/main" val="62562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DCD4D2E-FFAF-564E-8E81-8EF5356E9891}"/>
              </a:ext>
            </a:extLst>
          </p:cNvPr>
          <p:cNvSpPr/>
          <p:nvPr/>
        </p:nvSpPr>
        <p:spPr bwMode="gray">
          <a:xfrm>
            <a:off x="1061862" y="602914"/>
            <a:ext cx="8857816" cy="484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3" name="Rectangle 52">
            <a:extLst>
              <a:ext uri="{FF2B5EF4-FFF2-40B4-BE49-F238E27FC236}">
                <a16:creationId xmlns:a16="http://schemas.microsoft.com/office/drawing/2014/main" id="{44C22B08-409A-8641-8163-5C429018FA39}"/>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54" name="Title 2">
            <a:extLst>
              <a:ext uri="{FF2B5EF4-FFF2-40B4-BE49-F238E27FC236}">
                <a16:creationId xmlns:a16="http://schemas.microsoft.com/office/drawing/2014/main" id="{A25D8767-1F8A-0042-8672-7E11B195E4F0}"/>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a:t>
            </a:r>
          </a:p>
        </p:txBody>
      </p:sp>
      <p:sp>
        <p:nvSpPr>
          <p:cNvPr id="57" name="Rectangle 56">
            <a:extLst>
              <a:ext uri="{FF2B5EF4-FFF2-40B4-BE49-F238E27FC236}">
                <a16:creationId xmlns:a16="http://schemas.microsoft.com/office/drawing/2014/main" id="{E8E6B275-2BB0-CF43-86F4-483F1496F90B}"/>
              </a:ext>
            </a:extLst>
          </p:cNvPr>
          <p:cNvSpPr/>
          <p:nvPr/>
        </p:nvSpPr>
        <p:spPr bwMode="gray">
          <a:xfrm>
            <a:off x="-18256" y="602913"/>
            <a:ext cx="513556" cy="484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 name="Title 2">
            <a:extLst>
              <a:ext uri="{FF2B5EF4-FFF2-40B4-BE49-F238E27FC236}">
                <a16:creationId xmlns:a16="http://schemas.microsoft.com/office/drawing/2014/main" id="{BAAEFDF3-F0EC-410F-81E0-FD0C470B3F64}"/>
              </a:ext>
            </a:extLst>
          </p:cNvPr>
          <p:cNvSpPr>
            <a:spLocks noGrp="1"/>
          </p:cNvSpPr>
          <p:nvPr>
            <p:ph type="title"/>
          </p:nvPr>
        </p:nvSpPr>
        <p:spPr>
          <a:xfrm>
            <a:off x="1213088" y="706468"/>
            <a:ext cx="9031288" cy="276999"/>
          </a:xfrm>
        </p:spPr>
        <p:txBody>
          <a:bodyPr/>
          <a:lstStyle/>
          <a:p>
            <a:r>
              <a:rPr lang="en-US" dirty="0">
                <a:solidFill>
                  <a:schemeClr val="bg1"/>
                </a:solidFill>
              </a:rPr>
              <a:t>Technical Security Infrastructure </a:t>
            </a:r>
          </a:p>
        </p:txBody>
      </p:sp>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7" y="1246210"/>
            <a:ext cx="9034272" cy="215444"/>
          </a:xfrm>
        </p:spPr>
        <p:txBody>
          <a:bodyPr/>
          <a:lstStyle/>
          <a:p>
            <a:r>
              <a:rPr lang="en-US" sz="1400" b="1" dirty="0"/>
              <a:t>C. Security Threat Monitoring</a:t>
            </a:r>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935"/>
            <a:ext cx="1996357" cy="1815882"/>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Collect comprehensive logs that include time-stamped, user-level, and traceable information</a:t>
            </a:r>
          </a:p>
          <a:p>
            <a:pPr marL="118872" indent="-118872">
              <a:spcBef>
                <a:spcPts val="300"/>
              </a:spcBef>
              <a:buFont typeface="Arial" panose="020B0604020202020204" pitchFamily="34" charset="0"/>
              <a:buChar char="•"/>
            </a:pPr>
            <a:r>
              <a:rPr lang="en-US" sz="900" dirty="0"/>
              <a:t>Regularly review and keep logs up to date </a:t>
            </a:r>
          </a:p>
          <a:p>
            <a:pPr marL="118872" indent="-118872">
              <a:spcBef>
                <a:spcPts val="300"/>
              </a:spcBef>
              <a:buFont typeface="Arial" panose="020B0604020202020204" pitchFamily="34" charset="0"/>
              <a:buChar char="•"/>
            </a:pPr>
            <a:r>
              <a:rPr lang="en-US" sz="900" dirty="0"/>
              <a:t>Monitor external service providers</a:t>
            </a:r>
          </a:p>
          <a:p>
            <a:pPr marL="118872" indent="-118872">
              <a:spcBef>
                <a:spcPts val="300"/>
              </a:spcBef>
              <a:buFont typeface="Arial" panose="020B0604020202020204" pitchFamily="34" charset="0"/>
              <a:buChar char="•"/>
            </a:pPr>
            <a:r>
              <a:rPr lang="en-US" sz="900" dirty="0"/>
              <a:t>Monitor and protect all communications at external boundaries and important internal boundaries</a:t>
            </a:r>
          </a:p>
          <a:p>
            <a:pPr marL="118872" indent="-118872">
              <a:spcBef>
                <a:spcPts val="300"/>
              </a:spcBef>
              <a:buFont typeface="Arial" panose="020B0604020202020204" pitchFamily="34" charset="0"/>
              <a:buChar char="•"/>
            </a:pPr>
            <a:endParaRPr lang="en-US" sz="900" dirty="0"/>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935"/>
            <a:ext cx="2016398" cy="177741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Establish detection processes and clearly define roles and responsibilities in charge of supporting or overseeing detection</a:t>
            </a:r>
          </a:p>
          <a:p>
            <a:pPr marL="118872" indent="-118872">
              <a:spcBef>
                <a:spcPts val="300"/>
              </a:spcBef>
              <a:buFont typeface="Arial" panose="020B0604020202020204" pitchFamily="34" charset="0"/>
              <a:buChar char="•"/>
            </a:pPr>
            <a:r>
              <a:rPr lang="en-US" sz="900" dirty="0"/>
              <a:t>Collect logs from key systems from both network devices and local hosts </a:t>
            </a:r>
          </a:p>
          <a:p>
            <a:pPr marL="118872" indent="-118872">
              <a:spcBef>
                <a:spcPts val="300"/>
              </a:spcBef>
              <a:buFont typeface="Arial" panose="020B0604020202020204" pitchFamily="34" charset="0"/>
              <a:buChar char="•"/>
            </a:pPr>
            <a:r>
              <a:rPr lang="en-US" sz="900" dirty="0"/>
              <a:t>Scan information systems periodically and files from external sources in real-time </a:t>
            </a:r>
          </a:p>
          <a:p>
            <a:pPr marL="118872" indent="-118872">
              <a:spcBef>
                <a:spcPts val="300"/>
              </a:spcBef>
              <a:buFont typeface="Arial" panose="020B0604020202020204" pitchFamily="34" charset="0"/>
              <a:buChar char="•"/>
            </a:pPr>
            <a:endParaRPr lang="en-US" sz="900" dirty="0"/>
          </a:p>
        </p:txBody>
      </p:sp>
      <p:sp>
        <p:nvSpPr>
          <p:cNvPr id="32" name="TextBox 31">
            <a:extLst>
              <a:ext uri="{FF2B5EF4-FFF2-40B4-BE49-F238E27FC236}">
                <a16:creationId xmlns:a16="http://schemas.microsoft.com/office/drawing/2014/main" id="{1D14847B-C585-4830-BBA8-B3E01947B05F}"/>
              </a:ext>
            </a:extLst>
          </p:cNvPr>
          <p:cNvSpPr txBox="1"/>
          <p:nvPr/>
        </p:nvSpPr>
        <p:spPr>
          <a:xfrm>
            <a:off x="5145879" y="2112935"/>
            <a:ext cx="1956327" cy="442428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Centralize log management using security information and event management (SIEM) or other log aggregation tools</a:t>
            </a:r>
          </a:p>
          <a:p>
            <a:pPr marL="118872" indent="-118872">
              <a:spcBef>
                <a:spcPts val="300"/>
              </a:spcBef>
              <a:buFont typeface="Arial" panose="020B0604020202020204" pitchFamily="34" charset="0"/>
              <a:buChar char="•"/>
            </a:pPr>
            <a:r>
              <a:rPr lang="en-US" sz="900" dirty="0"/>
              <a:t>Continuously supervise the network, physical assets, and personnel for potential cybersecurity threats</a:t>
            </a:r>
          </a:p>
          <a:p>
            <a:pPr marL="118872" indent="-118872">
              <a:spcBef>
                <a:spcPts val="300"/>
              </a:spcBef>
              <a:buFont typeface="Arial" panose="020B0604020202020204" pitchFamily="34" charset="0"/>
              <a:buChar char="•"/>
            </a:pPr>
            <a:r>
              <a:rPr lang="en-US" sz="900" dirty="0"/>
              <a:t>Operate a security operations center (SOC) or other capability to proactively identify, monitor, and disrupt threats and breaches in all systems that may be missed by existing security controls</a:t>
            </a:r>
          </a:p>
          <a:p>
            <a:pPr marL="118872" indent="-118872">
              <a:spcBef>
                <a:spcPts val="300"/>
              </a:spcBef>
              <a:buFont typeface="Arial" panose="020B0604020202020204" pitchFamily="34" charset="0"/>
              <a:buChar char="•"/>
            </a:pPr>
            <a:r>
              <a:rPr lang="en-US" sz="900" dirty="0"/>
              <a:t>Perform network and system vulnerability scans for features like unauthorized ports followed by remediation procedures at least once a month, with higher frequency for internet-facing devices</a:t>
            </a:r>
          </a:p>
          <a:p>
            <a:pPr marL="118872" indent="-118872">
              <a:spcBef>
                <a:spcPts val="300"/>
              </a:spcBef>
              <a:buFont typeface="Arial" panose="020B0604020202020204" pitchFamily="34" charset="0"/>
              <a:buChar char="•"/>
            </a:pPr>
            <a:r>
              <a:rPr lang="en-US" sz="900" dirty="0"/>
              <a:t>Use extended detection and response (XDR) tools</a:t>
            </a:r>
          </a:p>
          <a:p>
            <a:pPr marL="118872" indent="-118872">
              <a:spcBef>
                <a:spcPts val="300"/>
              </a:spcBef>
              <a:buFont typeface="Arial" panose="020B0604020202020204" pitchFamily="34" charset="0"/>
              <a:buChar char="•"/>
            </a:pPr>
            <a:r>
              <a:rPr lang="en-US" sz="900" dirty="0"/>
              <a:t>Employ spam protection tools for all access points</a:t>
            </a:r>
          </a:p>
          <a:p>
            <a:pPr marL="118872" indent="-118872">
              <a:spcBef>
                <a:spcPts val="300"/>
              </a:spcBef>
              <a:buFont typeface="Arial" panose="020B0604020202020204" pitchFamily="34" charset="0"/>
              <a:buChar char="•"/>
            </a:pPr>
            <a:r>
              <a:rPr lang="en-US" sz="900" dirty="0"/>
              <a:t>Implement tools to detect malicious code and unauthorized mobile code</a:t>
            </a:r>
          </a:p>
          <a:p>
            <a:pPr marL="118872" indent="-118872">
              <a:spcBef>
                <a:spcPts val="300"/>
              </a:spcBef>
              <a:buFont typeface="Arial" panose="020B0604020202020204" pitchFamily="34" charset="0"/>
              <a:buChar char="•"/>
            </a:pPr>
            <a:endParaRPr lang="en-US" sz="900" dirty="0"/>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797"/>
            <a:ext cx="1988503" cy="128496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Conduct automated, on-demand log analysis to flag suspicious activity institution-wide and for individual machines</a:t>
            </a:r>
          </a:p>
          <a:p>
            <a:pPr marL="118872" indent="-118872">
              <a:spcBef>
                <a:spcPts val="300"/>
              </a:spcBef>
              <a:buFont typeface="Arial" panose="020B0604020202020204" pitchFamily="34" charset="0"/>
              <a:buChar char="•"/>
            </a:pPr>
            <a:r>
              <a:rPr lang="en-US" sz="900" dirty="0"/>
              <a:t>Establish baseline network activity and perform behavioral analytics to be better equipped to identify suspicious activity</a:t>
            </a:r>
          </a:p>
        </p:txBody>
      </p:sp>
      <p:sp>
        <p:nvSpPr>
          <p:cNvPr id="20" name="Rectangle 19">
            <a:extLst>
              <a:ext uri="{FF2B5EF4-FFF2-40B4-BE49-F238E27FC236}">
                <a16:creationId xmlns:a16="http://schemas.microsoft.com/office/drawing/2014/main" id="{B21A5854-E1B7-A047-B3E5-8679783EACBC}"/>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a:extLst>
              <a:ext uri="{FF2B5EF4-FFF2-40B4-BE49-F238E27FC236}">
                <a16:creationId xmlns:a16="http://schemas.microsoft.com/office/drawing/2014/main" id="{7D9E01C1-38B1-E94C-9B8E-2911BE46AD82}"/>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8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A. Leadership Commitment</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935"/>
            <a:ext cx="1996357" cy="2218556"/>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Set cyber mandate from president/board (e.g., board memo, presidential letter) to empower CIO/CISO to enforce key policies </a:t>
            </a:r>
          </a:p>
          <a:p>
            <a:pPr marL="118872" indent="-118872">
              <a:spcBef>
                <a:spcPts val="300"/>
              </a:spcBef>
              <a:buFont typeface="Arial" panose="020B0604020202020204" pitchFamily="34" charset="0"/>
              <a:buChar char="•"/>
            </a:pPr>
            <a:r>
              <a:rPr lang="en-US" sz="900" dirty="0"/>
              <a:t>Distribute responsibility across organization by integrating cybersecurity into existing IT or data governance structures and/or instituting accountable cybersecurity executive sponsors/asset owners</a:t>
            </a:r>
          </a:p>
          <a:p>
            <a:pPr marL="118872" indent="-118872">
              <a:spcBef>
                <a:spcPts val="300"/>
              </a:spcBef>
              <a:buFont typeface="Arial" panose="020B0604020202020204" pitchFamily="34" charset="0"/>
              <a:buChar char="•"/>
            </a:pPr>
            <a:r>
              <a:rPr lang="en-US" sz="900" dirty="0"/>
              <a:t>Communicate cyber updates to board annually</a:t>
            </a:r>
          </a:p>
          <a:p>
            <a:pPr>
              <a:spcBef>
                <a:spcPts val="500"/>
              </a:spcBef>
            </a:pPr>
            <a:endParaRPr lang="en-US" sz="900" dirty="0"/>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935"/>
            <a:ext cx="2016398" cy="181844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Define key policies:</a:t>
            </a:r>
          </a:p>
          <a:p>
            <a:pPr marL="228600" lvl="1" indent="-118872">
              <a:spcBef>
                <a:spcPts val="300"/>
              </a:spcBef>
              <a:buFont typeface="Verdana" panose="020B0604030504040204" pitchFamily="34" charset="0"/>
              <a:buChar char="‒"/>
            </a:pPr>
            <a:r>
              <a:rPr lang="en-US" sz="900" dirty="0"/>
              <a:t>Acceptable use</a:t>
            </a:r>
          </a:p>
          <a:p>
            <a:pPr marL="228600" lvl="1" indent="-118872">
              <a:spcBef>
                <a:spcPts val="300"/>
              </a:spcBef>
              <a:buFont typeface="Verdana" panose="020B0604030504040204" pitchFamily="34" charset="0"/>
              <a:buChar char="‒"/>
            </a:pPr>
            <a:r>
              <a:rPr lang="en-US" sz="900" dirty="0"/>
              <a:t>Data classification</a:t>
            </a:r>
          </a:p>
          <a:p>
            <a:pPr marL="228600" lvl="1" indent="-118872">
              <a:spcBef>
                <a:spcPts val="300"/>
              </a:spcBef>
              <a:buFont typeface="Verdana" panose="020B0604030504040204" pitchFamily="34" charset="0"/>
              <a:buChar char="‒"/>
            </a:pPr>
            <a:r>
              <a:rPr lang="en-US" sz="900" dirty="0"/>
              <a:t>Data retention</a:t>
            </a:r>
          </a:p>
          <a:p>
            <a:pPr marL="228600" lvl="1" indent="-118872">
              <a:spcBef>
                <a:spcPts val="300"/>
              </a:spcBef>
              <a:buFont typeface="Verdana" panose="020B0604030504040204" pitchFamily="34" charset="0"/>
              <a:buChar char="‒"/>
            </a:pPr>
            <a:r>
              <a:rPr lang="en-US" sz="900" dirty="0"/>
              <a:t>Patch management</a:t>
            </a:r>
          </a:p>
          <a:p>
            <a:pPr marL="228600" lvl="1" indent="-118872">
              <a:spcBef>
                <a:spcPts val="300"/>
              </a:spcBef>
              <a:buFont typeface="Verdana" panose="020B0604030504040204" pitchFamily="34" charset="0"/>
              <a:buChar char="‒"/>
            </a:pPr>
            <a:r>
              <a:rPr lang="en-US" sz="900" dirty="0"/>
              <a:t>File sharing </a:t>
            </a:r>
          </a:p>
          <a:p>
            <a:pPr marL="118872" indent="-118872">
              <a:spcBef>
                <a:spcPts val="300"/>
              </a:spcBef>
              <a:buFont typeface="Arial" panose="020B0604020202020204" pitchFamily="34" charset="0"/>
              <a:buChar char="•"/>
            </a:pPr>
            <a:r>
              <a:rPr lang="en-US" sz="900" dirty="0"/>
              <a:t>Standardize protocols (e.g., security assessment and development) across distributed IT units </a:t>
            </a:r>
          </a:p>
          <a:p>
            <a:pPr>
              <a:spcBef>
                <a:spcPts val="500"/>
              </a:spcBef>
            </a:pPr>
            <a:endParaRPr lang="en-US" sz="900" dirty="0"/>
          </a:p>
        </p:txBody>
      </p:sp>
      <p:sp>
        <p:nvSpPr>
          <p:cNvPr id="32" name="TextBox 31">
            <a:extLst>
              <a:ext uri="{FF2B5EF4-FFF2-40B4-BE49-F238E27FC236}">
                <a16:creationId xmlns:a16="http://schemas.microsoft.com/office/drawing/2014/main" id="{1D14847B-C585-4830-BBA8-B3E01947B05F}"/>
              </a:ext>
            </a:extLst>
          </p:cNvPr>
          <p:cNvSpPr txBox="1"/>
          <p:nvPr/>
        </p:nvSpPr>
        <p:spPr>
          <a:xfrm>
            <a:off x="5145879" y="2112935"/>
            <a:ext cx="1956327" cy="4070345"/>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Enforce compliance of key policies across the enterprise with penalties for noncompliance (e.g., shutting off user network access because of patching noncompliance)</a:t>
            </a:r>
          </a:p>
          <a:p>
            <a:pPr marL="118872" indent="-118872">
              <a:spcBef>
                <a:spcPts val="300"/>
              </a:spcBef>
              <a:buFont typeface="Arial" panose="020B0604020202020204" pitchFamily="34" charset="0"/>
              <a:buChar char="•"/>
            </a:pPr>
            <a:r>
              <a:rPr lang="en-US" sz="900" dirty="0"/>
              <a:t>Ensure senior leaders across enterprise (e, g., provost) promote and enforce cybersecurity mandates (e.g., training, major initiatives, key policies like sharing logs)</a:t>
            </a:r>
          </a:p>
          <a:p>
            <a:pPr marL="118872" indent="-118872">
              <a:spcBef>
                <a:spcPts val="300"/>
              </a:spcBef>
              <a:buFont typeface="Arial" panose="020B0604020202020204" pitchFamily="34" charset="0"/>
              <a:buChar char="•"/>
            </a:pPr>
            <a:r>
              <a:rPr lang="en-US" sz="900" dirty="0"/>
              <a:t>Develop cybersecurity-specific governance structures (i.e., cybersecurity councils with cross-functional representation)  </a:t>
            </a:r>
          </a:p>
          <a:p>
            <a:pPr marL="118872" indent="-118872">
              <a:spcBef>
                <a:spcPts val="300"/>
              </a:spcBef>
              <a:buFont typeface="Arial" panose="020B0604020202020204" pitchFamily="34" charset="0"/>
              <a:buChar char="•"/>
            </a:pPr>
            <a:r>
              <a:rPr lang="en-US" sz="900" dirty="0"/>
              <a:t>Ensure CIO/CISO regularly reports and elevates higher levels of risk to board and risk committees</a:t>
            </a:r>
          </a:p>
          <a:p>
            <a:pPr marL="118872" indent="-118872">
              <a:spcBef>
                <a:spcPts val="300"/>
              </a:spcBef>
              <a:buFont typeface="Arial" panose="020B0604020202020204" pitchFamily="34" charset="0"/>
              <a:buChar char="•"/>
            </a:pPr>
            <a:r>
              <a:rPr lang="en-US" sz="900" dirty="0"/>
              <a:t>Brief senior leadership quarterly on cybersecurity issues and updates</a:t>
            </a:r>
          </a:p>
          <a:p>
            <a:pPr marL="118872" indent="-118872">
              <a:spcBef>
                <a:spcPts val="300"/>
              </a:spcBef>
              <a:buFont typeface="Arial" panose="020B0604020202020204" pitchFamily="34" charset="0"/>
              <a:buChar char="•"/>
            </a:pPr>
            <a:r>
              <a:rPr lang="en-US" sz="900" dirty="0"/>
              <a:t>Brief board twice a year on cybersecurity issues and updates</a:t>
            </a:r>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797"/>
            <a:ext cx="1988503" cy="219290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Compel leadership to review key areas of risk within their domains and confirm levels are acceptable on a quarterly/half basis</a:t>
            </a:r>
          </a:p>
          <a:p>
            <a:pPr marL="118872" indent="-118872">
              <a:spcBef>
                <a:spcPts val="300"/>
              </a:spcBef>
              <a:buFont typeface="Arial" panose="020B0604020202020204" pitchFamily="34" charset="0"/>
              <a:buChar char="•"/>
            </a:pPr>
            <a:r>
              <a:rPr lang="en-US" sz="900" dirty="0"/>
              <a:t>Institute breach chargebacks for units found to be repeatedly negligible/responsible for breaches</a:t>
            </a:r>
          </a:p>
          <a:p>
            <a:pPr marL="118872" indent="-118872">
              <a:spcBef>
                <a:spcPts val="300"/>
              </a:spcBef>
              <a:buFont typeface="Arial" panose="020B0604020202020204" pitchFamily="34" charset="0"/>
              <a:buChar char="•"/>
            </a:pPr>
            <a:r>
              <a:rPr lang="en-US" sz="900" dirty="0"/>
              <a:t>Brief board quarterly and/or multiple board subcommittees (e.g., audit and risk, academic) on cybersecurity issues every year</a:t>
            </a:r>
          </a:p>
          <a:p>
            <a:pPr marL="118872" indent="-118872">
              <a:spcBef>
                <a:spcPts val="300"/>
              </a:spcBef>
              <a:buFont typeface="Arial" panose="020B0604020202020204" pitchFamily="34" charset="0"/>
              <a:buChar char="•"/>
            </a:pPr>
            <a:endParaRPr lang="en-US" sz="900" dirty="0"/>
          </a:p>
        </p:txBody>
      </p: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35" name="Group 34">
            <a:extLst>
              <a:ext uri="{FF2B5EF4-FFF2-40B4-BE49-F238E27FC236}">
                <a16:creationId xmlns:a16="http://schemas.microsoft.com/office/drawing/2014/main" id="{C1BC31F1-B660-9147-A025-F1985E49F904}"/>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Shared Accountability and Operations</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58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84379E-3C8C-46FE-A39B-F23467CC57D6}"/>
              </a:ext>
            </a:extLst>
          </p:cNvPr>
          <p:cNvSpPr>
            <a:spLocks noGrp="1"/>
          </p:cNvSpPr>
          <p:nvPr>
            <p:ph type="body" sz="quarter" idx="28"/>
          </p:nvPr>
        </p:nvSpPr>
        <p:spPr>
          <a:xfrm>
            <a:off x="513556" y="1246210"/>
            <a:ext cx="9034272" cy="215444"/>
          </a:xfrm>
        </p:spPr>
        <p:txBody>
          <a:bodyPr/>
          <a:lstStyle/>
          <a:p>
            <a:r>
              <a:rPr lang="en-US" sz="1400" b="1" dirty="0"/>
              <a:t>B. Security Staffing Capability</a:t>
            </a:r>
          </a:p>
        </p:txBody>
      </p:sp>
      <p:sp>
        <p:nvSpPr>
          <p:cNvPr id="5" name="Text Placeholder 4">
            <a:extLst>
              <a:ext uri="{FF2B5EF4-FFF2-40B4-BE49-F238E27FC236}">
                <a16:creationId xmlns:a16="http://schemas.microsoft.com/office/drawing/2014/main" id="{0F4240A4-B3B9-4021-97A4-DE646FC1225C}"/>
              </a:ext>
            </a:extLst>
          </p:cNvPr>
          <p:cNvSpPr>
            <a:spLocks noGrp="1"/>
          </p:cNvSpPr>
          <p:nvPr>
            <p:ph type="body" sz="quarter" idx="31"/>
          </p:nvPr>
        </p:nvSpPr>
        <p:spPr>
          <a:xfrm>
            <a:off x="513556" y="7188249"/>
            <a:ext cx="3013652" cy="76944"/>
          </a:xfrm>
        </p:spPr>
        <p:txBody>
          <a:bodyPr/>
          <a:lstStyle/>
          <a:p>
            <a:endParaRPr lang="en-US" dirty="0"/>
          </a:p>
        </p:txBody>
      </p:sp>
      <p:sp>
        <p:nvSpPr>
          <p:cNvPr id="6" name="Text Placeholder 5">
            <a:extLst>
              <a:ext uri="{FF2B5EF4-FFF2-40B4-BE49-F238E27FC236}">
                <a16:creationId xmlns:a16="http://schemas.microsoft.com/office/drawing/2014/main" id="{C8CBA2AF-3EA8-4CF6-B934-8BC3683EA180}"/>
              </a:ext>
            </a:extLst>
          </p:cNvPr>
          <p:cNvSpPr>
            <a:spLocks noGrp="1"/>
          </p:cNvSpPr>
          <p:nvPr>
            <p:ph type="body" sz="quarter" idx="30"/>
          </p:nvPr>
        </p:nvSpPr>
        <p:spPr/>
        <p:txBody>
          <a:bodyPr/>
          <a:lstStyle/>
          <a:p>
            <a:endParaRPr lang="en-US" dirty="0"/>
          </a:p>
        </p:txBody>
      </p:sp>
      <p:sp>
        <p:nvSpPr>
          <p:cNvPr id="18" name="Rectangle 17">
            <a:extLst>
              <a:ext uri="{FF2B5EF4-FFF2-40B4-BE49-F238E27FC236}">
                <a16:creationId xmlns:a16="http://schemas.microsoft.com/office/drawing/2014/main" id="{8D88A6AB-A421-46DE-85CF-F87AA6F1600F}"/>
              </a:ext>
            </a:extLst>
          </p:cNvPr>
          <p:cNvSpPr/>
          <p:nvPr/>
        </p:nvSpPr>
        <p:spPr bwMode="gray">
          <a:xfrm>
            <a:off x="513557" y="1572652"/>
            <a:ext cx="2140548"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1</a:t>
            </a:r>
          </a:p>
        </p:txBody>
      </p:sp>
      <p:sp>
        <p:nvSpPr>
          <p:cNvPr id="19" name="Rectangle 18">
            <a:extLst>
              <a:ext uri="{FF2B5EF4-FFF2-40B4-BE49-F238E27FC236}">
                <a16:creationId xmlns:a16="http://schemas.microsoft.com/office/drawing/2014/main" id="{9C546364-75F3-462D-A561-EF4078D27958}"/>
              </a:ext>
            </a:extLst>
          </p:cNvPr>
          <p:cNvSpPr/>
          <p:nvPr/>
        </p:nvSpPr>
        <p:spPr bwMode="gray">
          <a:xfrm>
            <a:off x="2810471"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2</a:t>
            </a:r>
          </a:p>
        </p:txBody>
      </p:sp>
      <p:sp>
        <p:nvSpPr>
          <p:cNvPr id="21" name="Rectangle 20">
            <a:extLst>
              <a:ext uri="{FF2B5EF4-FFF2-40B4-BE49-F238E27FC236}">
                <a16:creationId xmlns:a16="http://schemas.microsoft.com/office/drawing/2014/main" id="{9DCBE5D4-F797-4F42-8414-FCA1C62BFCCD}"/>
              </a:ext>
            </a:extLst>
          </p:cNvPr>
          <p:cNvSpPr/>
          <p:nvPr/>
        </p:nvSpPr>
        <p:spPr bwMode="gray">
          <a:xfrm>
            <a:off x="7404296"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4</a:t>
            </a:r>
          </a:p>
        </p:txBody>
      </p:sp>
      <p:sp>
        <p:nvSpPr>
          <p:cNvPr id="25" name="Rectangle 24">
            <a:extLst>
              <a:ext uri="{FF2B5EF4-FFF2-40B4-BE49-F238E27FC236}">
                <a16:creationId xmlns:a16="http://schemas.microsoft.com/office/drawing/2014/main" id="{7F07F5E0-9387-4602-9D54-1D395C86E38D}"/>
              </a:ext>
            </a:extLst>
          </p:cNvPr>
          <p:cNvSpPr/>
          <p:nvPr/>
        </p:nvSpPr>
        <p:spPr bwMode="gray">
          <a:xfrm>
            <a:off x="5107384" y="1572652"/>
            <a:ext cx="2140547" cy="381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5"/>
                </a:solidFill>
              </a:rPr>
              <a:t>Tier 3</a:t>
            </a:r>
          </a:p>
        </p:txBody>
      </p:sp>
      <p:cxnSp>
        <p:nvCxnSpPr>
          <p:cNvPr id="26" name="Straight Connector 25">
            <a:extLst>
              <a:ext uri="{FF2B5EF4-FFF2-40B4-BE49-F238E27FC236}">
                <a16:creationId xmlns:a16="http://schemas.microsoft.com/office/drawing/2014/main" id="{C4CF8476-00E0-4255-80A3-72B5B35634EA}"/>
              </a:ext>
            </a:extLst>
          </p:cNvPr>
          <p:cNvCxnSpPr>
            <a:cxnSpLocks/>
          </p:cNvCxnSpPr>
          <p:nvPr/>
        </p:nvCxnSpPr>
        <p:spPr bwMode="gray">
          <a:xfrm>
            <a:off x="7247931"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8D28A-D6A3-4876-9C68-2AD27107B65C}"/>
              </a:ext>
            </a:extLst>
          </p:cNvPr>
          <p:cNvCxnSpPr>
            <a:cxnSpLocks/>
          </p:cNvCxnSpPr>
          <p:nvPr/>
        </p:nvCxnSpPr>
        <p:spPr bwMode="gray">
          <a:xfrm>
            <a:off x="4951018" y="1572652"/>
            <a:ext cx="0" cy="487539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A2CE1-6029-4759-9D25-FB1DCB9FAC1F}"/>
              </a:ext>
            </a:extLst>
          </p:cNvPr>
          <p:cNvCxnSpPr>
            <a:cxnSpLocks/>
          </p:cNvCxnSpPr>
          <p:nvPr/>
        </p:nvCxnSpPr>
        <p:spPr bwMode="gray">
          <a:xfrm>
            <a:off x="2654105" y="1572651"/>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DDE680-EC64-42DA-8F9C-AF828F74713C}"/>
              </a:ext>
            </a:extLst>
          </p:cNvPr>
          <p:cNvSpPr txBox="1"/>
          <p:nvPr/>
        </p:nvSpPr>
        <p:spPr>
          <a:xfrm>
            <a:off x="2841114" y="2112935"/>
            <a:ext cx="1996357" cy="306237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Employ a chief of cybersecurity strategy and operations (e.g., CISO)</a:t>
            </a:r>
          </a:p>
          <a:p>
            <a:pPr marL="118872" indent="-118872">
              <a:spcBef>
                <a:spcPts val="300"/>
              </a:spcBef>
              <a:buFont typeface="Arial" panose="020B0604020202020204" pitchFamily="34" charset="0"/>
              <a:buChar char="•"/>
            </a:pPr>
            <a:r>
              <a:rPr lang="en-US" sz="900" dirty="0"/>
              <a:t>Provide opportunities to cross-train central and distributed IT staff on cybersecurity topics (e.g., SANS Institute, project management)</a:t>
            </a:r>
          </a:p>
          <a:p>
            <a:pPr marL="118872" indent="-118872">
              <a:spcBef>
                <a:spcPts val="300"/>
              </a:spcBef>
              <a:buFont typeface="Arial" panose="020B0604020202020204" pitchFamily="34" charset="0"/>
              <a:buChar char="•"/>
            </a:pPr>
            <a:r>
              <a:rPr lang="en-US" sz="900" dirty="0"/>
              <a:t>Dedicate staff or employ a managed service provider to oversee or support threat detection and response (e.g., log analysis, vulnerability scanning)</a:t>
            </a:r>
          </a:p>
          <a:p>
            <a:pPr marL="118872" indent="-118872">
              <a:spcBef>
                <a:spcPts val="300"/>
              </a:spcBef>
              <a:buFont typeface="Arial" panose="020B0604020202020204" pitchFamily="34" charset="0"/>
              <a:buChar char="•"/>
            </a:pPr>
            <a:r>
              <a:rPr lang="en-US" sz="900" dirty="0"/>
              <a:t>Engage staff in IT marketing practices to communicate and promote cyber initiatives and manage incident response public relations (PR) and notification processes </a:t>
            </a:r>
          </a:p>
          <a:p>
            <a:pPr marL="118872" indent="-118872">
              <a:spcBef>
                <a:spcPts val="300"/>
              </a:spcBef>
              <a:buFont typeface="Arial" panose="020B0604020202020204" pitchFamily="34" charset="0"/>
              <a:buChar char="•"/>
            </a:pPr>
            <a:endParaRPr lang="en-US" sz="900" dirty="0"/>
          </a:p>
        </p:txBody>
      </p:sp>
      <p:sp>
        <p:nvSpPr>
          <p:cNvPr id="31" name="TextBox 30">
            <a:extLst>
              <a:ext uri="{FF2B5EF4-FFF2-40B4-BE49-F238E27FC236}">
                <a16:creationId xmlns:a16="http://schemas.microsoft.com/office/drawing/2014/main" id="{D6E88A02-7214-4271-B2A6-6AF7BB7516FB}"/>
              </a:ext>
            </a:extLst>
          </p:cNvPr>
          <p:cNvSpPr txBox="1"/>
          <p:nvPr/>
        </p:nvSpPr>
        <p:spPr>
          <a:xfrm>
            <a:off x="544203" y="2112935"/>
            <a:ext cx="2016398" cy="1184940"/>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Define and codify all security staff responsibilities</a:t>
            </a:r>
          </a:p>
          <a:p>
            <a:pPr marL="118872" indent="-118872">
              <a:spcBef>
                <a:spcPts val="300"/>
              </a:spcBef>
              <a:buFont typeface="Arial" panose="020B0604020202020204" pitchFamily="34" charset="0"/>
              <a:buChar char="•"/>
            </a:pPr>
            <a:r>
              <a:rPr lang="en-US" sz="900" dirty="0"/>
              <a:t>Leverage undergraduate and graduate student interns to supplement cyber organization and as a pipeline for entry-level staff</a:t>
            </a:r>
          </a:p>
          <a:p>
            <a:pPr marL="118872" indent="-118872">
              <a:spcBef>
                <a:spcPts val="300"/>
              </a:spcBef>
              <a:buFont typeface="Arial" panose="020B0604020202020204" pitchFamily="34" charset="0"/>
              <a:buChar char="•"/>
            </a:pPr>
            <a:endParaRPr lang="en-US" sz="900" dirty="0"/>
          </a:p>
        </p:txBody>
      </p:sp>
      <p:sp>
        <p:nvSpPr>
          <p:cNvPr id="32" name="TextBox 31">
            <a:extLst>
              <a:ext uri="{FF2B5EF4-FFF2-40B4-BE49-F238E27FC236}">
                <a16:creationId xmlns:a16="http://schemas.microsoft.com/office/drawing/2014/main" id="{1D14847B-C585-4830-BBA8-B3E01947B05F}"/>
              </a:ext>
            </a:extLst>
          </p:cNvPr>
          <p:cNvSpPr txBox="1"/>
          <p:nvPr/>
        </p:nvSpPr>
        <p:spPr>
          <a:xfrm>
            <a:off x="5145879" y="2112935"/>
            <a:ext cx="1956327" cy="2192908"/>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Spread security responsibility across different roles to minimize risk of harmful collusion</a:t>
            </a:r>
          </a:p>
          <a:p>
            <a:pPr marL="118872" indent="-118872">
              <a:spcBef>
                <a:spcPts val="300"/>
              </a:spcBef>
              <a:buFont typeface="Arial" panose="020B0604020202020204" pitchFamily="34" charset="0"/>
              <a:buChar char="•"/>
            </a:pPr>
            <a:r>
              <a:rPr lang="en-US" sz="900" dirty="0"/>
              <a:t>Dedicate staff to manage IAM (e.g., update role-specific permissions, deprovision inactive accounts)</a:t>
            </a:r>
          </a:p>
          <a:p>
            <a:pPr marL="118872" indent="-118872">
              <a:spcBef>
                <a:spcPts val="300"/>
              </a:spcBef>
              <a:buFont typeface="Arial" panose="020B0604020202020204" pitchFamily="34" charset="0"/>
              <a:buChar char="•"/>
            </a:pPr>
            <a:r>
              <a:rPr lang="en-US" sz="900" dirty="0"/>
              <a:t>Develop labor strategy to replenish skillsets and capabilities in environment of high turnover (e.g., documenting organizational knowledge, pipeline programs)</a:t>
            </a:r>
          </a:p>
          <a:p>
            <a:pPr marL="171450" indent="-171450">
              <a:spcBef>
                <a:spcPts val="300"/>
              </a:spcBef>
              <a:buFont typeface="Arial" panose="020B0604020202020204" pitchFamily="34" charset="0"/>
              <a:buChar char="•"/>
            </a:pPr>
            <a:endParaRPr lang="en-US" sz="900" dirty="0"/>
          </a:p>
        </p:txBody>
      </p:sp>
      <p:sp>
        <p:nvSpPr>
          <p:cNvPr id="33" name="TextBox 32">
            <a:extLst>
              <a:ext uri="{FF2B5EF4-FFF2-40B4-BE49-F238E27FC236}">
                <a16:creationId xmlns:a16="http://schemas.microsoft.com/office/drawing/2014/main" id="{503CF27A-FEDE-471D-8520-EB72FE247300}"/>
              </a:ext>
            </a:extLst>
          </p:cNvPr>
          <p:cNvSpPr txBox="1"/>
          <p:nvPr/>
        </p:nvSpPr>
        <p:spPr>
          <a:xfrm>
            <a:off x="7442792" y="2112797"/>
            <a:ext cx="1988503" cy="692497"/>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900" dirty="0"/>
              <a:t>Leverage IT marketing-dedicated staff and/or team to promote cyber initiatives and manage incident response PR and notification processes</a:t>
            </a:r>
          </a:p>
        </p:txBody>
      </p:sp>
      <p:sp>
        <p:nvSpPr>
          <p:cNvPr id="23" name="Rectangle 22">
            <a:extLst>
              <a:ext uri="{FF2B5EF4-FFF2-40B4-BE49-F238E27FC236}">
                <a16:creationId xmlns:a16="http://schemas.microsoft.com/office/drawing/2014/main" id="{B129881F-2002-6440-B67F-7AE522EB411D}"/>
              </a:ext>
            </a:extLst>
          </p:cNvPr>
          <p:cNvSpPr/>
          <p:nvPr/>
        </p:nvSpPr>
        <p:spPr bwMode="gray">
          <a:xfrm>
            <a:off x="5902318" y="6807768"/>
            <a:ext cx="4156078" cy="4841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67DC9B00-4F6D-2E42-817B-D22DD431DEC1}"/>
              </a:ext>
            </a:extLst>
          </p:cNvPr>
          <p:cNvSpPr txBox="1"/>
          <p:nvPr/>
        </p:nvSpPr>
        <p:spPr bwMode="gray">
          <a:xfrm>
            <a:off x="6002794" y="6899781"/>
            <a:ext cx="3597435" cy="300082"/>
          </a:xfrm>
          <a:prstGeom prst="rect">
            <a:avLst/>
          </a:prstGeom>
          <a:noFill/>
        </p:spPr>
        <p:txBody>
          <a:bodyPr vert="horz" wrap="square" lIns="0" tIns="0" rIns="0" bIns="0" rtlCol="0">
            <a:spAutoFit/>
          </a:bodyPr>
          <a:lstStyle/>
          <a:p>
            <a:pPr>
              <a:spcBef>
                <a:spcPts val="300"/>
              </a:spcBef>
            </a:pPr>
            <a:r>
              <a:rPr lang="en-US" sz="800" b="1" dirty="0"/>
              <a:t>NOT APPLICABLE (N/A)</a:t>
            </a:r>
          </a:p>
          <a:p>
            <a:pPr>
              <a:spcBef>
                <a:spcPts val="300"/>
              </a:spcBef>
            </a:pPr>
            <a:r>
              <a:rPr lang="en-US" sz="900" dirty="0"/>
              <a:t>My institution does not currently have capabilities in this area</a:t>
            </a:r>
          </a:p>
        </p:txBody>
      </p:sp>
      <p:sp>
        <p:nvSpPr>
          <p:cNvPr id="7" name="Title 6">
            <a:extLst>
              <a:ext uri="{FF2B5EF4-FFF2-40B4-BE49-F238E27FC236}">
                <a16:creationId xmlns:a16="http://schemas.microsoft.com/office/drawing/2014/main" id="{007BF160-1451-2648-90A5-4D8BED3E32C7}"/>
              </a:ext>
            </a:extLst>
          </p:cNvPr>
          <p:cNvSpPr>
            <a:spLocks noGrp="1"/>
          </p:cNvSpPr>
          <p:nvPr>
            <p:ph type="title"/>
          </p:nvPr>
        </p:nvSpPr>
        <p:spPr/>
        <p:txBody>
          <a:bodyPr/>
          <a:lstStyle/>
          <a:p>
            <a:endParaRPr lang="en-US"/>
          </a:p>
        </p:txBody>
      </p:sp>
      <p:grpSp>
        <p:nvGrpSpPr>
          <p:cNvPr id="35" name="Group 34">
            <a:extLst>
              <a:ext uri="{FF2B5EF4-FFF2-40B4-BE49-F238E27FC236}">
                <a16:creationId xmlns:a16="http://schemas.microsoft.com/office/drawing/2014/main" id="{C1BC31F1-B660-9147-A025-F1985E49F904}"/>
              </a:ext>
            </a:extLst>
          </p:cNvPr>
          <p:cNvGrpSpPr/>
          <p:nvPr/>
        </p:nvGrpSpPr>
        <p:grpSpPr>
          <a:xfrm>
            <a:off x="-18256" y="602913"/>
            <a:ext cx="9937934" cy="484108"/>
            <a:chOff x="-18256" y="602913"/>
            <a:chExt cx="9937934" cy="484108"/>
          </a:xfrm>
        </p:grpSpPr>
        <p:sp>
          <p:nvSpPr>
            <p:cNvPr id="36" name="Rectangle 35">
              <a:extLst>
                <a:ext uri="{FF2B5EF4-FFF2-40B4-BE49-F238E27FC236}">
                  <a16:creationId xmlns:a16="http://schemas.microsoft.com/office/drawing/2014/main" id="{50BF9902-41F7-C643-AF2E-3A61BE13E3E4}"/>
                </a:ext>
              </a:extLst>
            </p:cNvPr>
            <p:cNvSpPr/>
            <p:nvPr/>
          </p:nvSpPr>
          <p:spPr bwMode="gray">
            <a:xfrm>
              <a:off x="1061862" y="602914"/>
              <a:ext cx="8857816" cy="484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7" name="Rectangle 36">
              <a:extLst>
                <a:ext uri="{FF2B5EF4-FFF2-40B4-BE49-F238E27FC236}">
                  <a16:creationId xmlns:a16="http://schemas.microsoft.com/office/drawing/2014/main" id="{C82914BF-3CB0-0544-BA35-E07062AAC727}"/>
                </a:ext>
              </a:extLst>
            </p:cNvPr>
            <p:cNvSpPr/>
            <p:nvPr/>
          </p:nvSpPr>
          <p:spPr bwMode="gray">
            <a:xfrm>
              <a:off x="495300" y="602913"/>
              <a:ext cx="566562" cy="48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sp>
          <p:nvSpPr>
            <p:cNvPr id="38" name="Rectangle 37">
              <a:extLst>
                <a:ext uri="{FF2B5EF4-FFF2-40B4-BE49-F238E27FC236}">
                  <a16:creationId xmlns:a16="http://schemas.microsoft.com/office/drawing/2014/main" id="{CC78972D-56F1-0B4F-B107-D97C71C847F0}"/>
                </a:ext>
              </a:extLst>
            </p:cNvPr>
            <p:cNvSpPr/>
            <p:nvPr/>
          </p:nvSpPr>
          <p:spPr bwMode="gray">
            <a:xfrm>
              <a:off x="-18256" y="602913"/>
              <a:ext cx="513556" cy="48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cap="all" dirty="0">
                <a:solidFill>
                  <a:schemeClr val="bg1"/>
                </a:solidFill>
              </a:endParaRPr>
            </a:p>
          </p:txBody>
        </p:sp>
      </p:grpSp>
      <p:sp>
        <p:nvSpPr>
          <p:cNvPr id="39" name="Title 2">
            <a:extLst>
              <a:ext uri="{FF2B5EF4-FFF2-40B4-BE49-F238E27FC236}">
                <a16:creationId xmlns:a16="http://schemas.microsoft.com/office/drawing/2014/main" id="{8CD6ED1E-038D-724C-91AD-835F11122184}"/>
              </a:ext>
            </a:extLst>
          </p:cNvPr>
          <p:cNvSpPr txBox="1">
            <a:spLocks/>
          </p:cNvSpPr>
          <p:nvPr/>
        </p:nvSpPr>
        <p:spPr bwMode="gray">
          <a:xfrm>
            <a:off x="575497" y="664918"/>
            <a:ext cx="406168" cy="3600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pPr algn="ctr"/>
            <a:r>
              <a:rPr lang="en-US" sz="2600" dirty="0">
                <a:solidFill>
                  <a:schemeClr val="accent5"/>
                </a:solidFill>
              </a:rPr>
              <a:t>II.</a:t>
            </a:r>
          </a:p>
        </p:txBody>
      </p:sp>
      <p:sp>
        <p:nvSpPr>
          <p:cNvPr id="40" name="Title 2">
            <a:extLst>
              <a:ext uri="{FF2B5EF4-FFF2-40B4-BE49-F238E27FC236}">
                <a16:creationId xmlns:a16="http://schemas.microsoft.com/office/drawing/2014/main" id="{3389CA4E-5309-A74F-B69F-9C6B271AF84E}"/>
              </a:ext>
            </a:extLst>
          </p:cNvPr>
          <p:cNvSpPr txBox="1">
            <a:spLocks/>
          </p:cNvSpPr>
          <p:nvPr/>
        </p:nvSpPr>
        <p:spPr bwMode="gray">
          <a:xfrm>
            <a:off x="1213088" y="706468"/>
            <a:ext cx="9031288" cy="276999"/>
          </a:xfrm>
          <a:prstGeom prst="rect">
            <a:avLst/>
          </a:prstGeom>
        </p:spPr>
        <p:txBody>
          <a:bodyPr vert="horz" wrap="square" lIns="0" tIns="0" rIns="0" bIns="0" rtlCol="0" anchor="b" anchorCtr="0">
            <a:spAutoFit/>
          </a:bodyPr>
          <a:lst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a:lstStyle>
          <a:p>
            <a:r>
              <a:rPr lang="en-US" dirty="0">
                <a:solidFill>
                  <a:schemeClr val="bg1"/>
                </a:solidFill>
              </a:rPr>
              <a:t>Shared Accountability and Operations</a:t>
            </a:r>
          </a:p>
        </p:txBody>
      </p:sp>
      <p:cxnSp>
        <p:nvCxnSpPr>
          <p:cNvPr id="24" name="Straight Connector 23">
            <a:extLst>
              <a:ext uri="{FF2B5EF4-FFF2-40B4-BE49-F238E27FC236}">
                <a16:creationId xmlns:a16="http://schemas.microsoft.com/office/drawing/2014/main" id="{841254B7-90D3-4237-8F26-5821E585D61F}"/>
              </a:ext>
            </a:extLst>
          </p:cNvPr>
          <p:cNvCxnSpPr>
            <a:cxnSpLocks/>
          </p:cNvCxnSpPr>
          <p:nvPr/>
        </p:nvCxnSpPr>
        <p:spPr bwMode="gray">
          <a:xfrm>
            <a:off x="9544844" y="1572652"/>
            <a:ext cx="0" cy="4873752"/>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394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EAB2 LANDSCAPE" val="WxGzVndP"/>
  <p:tag name="ARTICULATE_DESIGN_ID_EAB2 LANDSCAPE STANDARD" val="jHQ4Yrpe"/>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2 Landscape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2 Landscape Template 031621" id="{8ED8FBD8-C107-D641-9F26-00618F84AB66}" vid="{90F58623-2904-ED4C-8813-A3E9C2202B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EAB2 Landscape Template 031621</Template>
  <TotalTime>6329</TotalTime>
  <Words>4662</Words>
  <Application>Microsoft Office PowerPoint</Application>
  <PresentationFormat>Custom</PresentationFormat>
  <Paragraphs>430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Rockwell</vt:lpstr>
      <vt:lpstr>Verdana</vt:lpstr>
      <vt:lpstr>Wingdings</vt:lpstr>
      <vt:lpstr>EAB2 Landscape Standard</vt:lpstr>
      <vt:lpstr>Cybersecurity Diagnostic</vt:lpstr>
      <vt:lpstr>IT Forum</vt:lpstr>
      <vt:lpstr>Introduction</vt:lpstr>
      <vt:lpstr>PowerPoint Presentation</vt:lpstr>
      <vt:lpstr>Technical Security Infrastructure </vt:lpstr>
      <vt:lpstr>Technical Security Infrastructure </vt:lpstr>
      <vt:lpstr>Technical Security Infrastructure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Panthagani, Abhilash</dc:creator>
  <cp:lastModifiedBy>Panthagani, Abhilash</cp:lastModifiedBy>
  <cp:revision>116</cp:revision>
  <dcterms:created xsi:type="dcterms:W3CDTF">2021-11-11T18:42:12Z</dcterms:created>
  <dcterms:modified xsi:type="dcterms:W3CDTF">2022-03-08T17:02:30Z</dcterms:modified>
</cp:coreProperties>
</file>