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355" r:id="rId2"/>
    <p:sldId id="350" r:id="rId3"/>
    <p:sldId id="362" r:id="rId4"/>
    <p:sldId id="361" r:id="rId5"/>
    <p:sldId id="359" r:id="rId6"/>
    <p:sldId id="360" r:id="rId7"/>
    <p:sldId id="352" r:id="rId8"/>
  </p:sldIdLst>
  <p:sldSz cx="7772400" cy="100584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048C8E-C617-1469-6CB9-97756E91FE2C}" name="Margaret Sullivan" initials="MS" userId="S::MSullivan@eab.com::afe984fc-2e47-4eef-9424-4e40087647c8" providerId="AD"/>
  <p188:author id="{77D44790-E3ED-37F3-8E6F-4255D4D7CBD5}" name="McNeill, Meredith" initials="MM" userId="S::MMcNeill@eab.com::caaa95fc-a985-41b0-a54b-0b91442bbbd9" providerId="AD"/>
  <p188:author id="{B75A0EC6-E6DF-B4D9-F624-16BF239CBCB0}" name="Bell, Molly" initials="BM" userId="S::MBell@eab.com::45d74628-9117-44eb-91b7-d56f6fb32f9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F1F1"/>
    <a:srgbClr val="A1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50" autoAdjust="0"/>
  </p:normalViewPr>
  <p:slideViewPr>
    <p:cSldViewPr snapToGrid="0" showGuides="1">
      <p:cViewPr varScale="1">
        <p:scale>
          <a:sx n="72" d="100"/>
          <a:sy n="72" d="100"/>
        </p:scale>
        <p:origin x="2988" y="7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4069612169641E-3"/>
          <c:y val="0.2339549832652375"/>
          <c:w val="0.93452380952380953"/>
          <c:h val="0.47473105188383502"/>
        </c:manualLayout>
      </c:layout>
      <c:barChart>
        <c:barDir val="col"/>
        <c:grouping val="clustered"/>
        <c:varyColors val="0"/>
        <c:ser>
          <c:idx val="0"/>
          <c:order val="0"/>
          <c:tx>
            <c:strRef>
              <c:f>Sheet1!$B$1</c:f>
              <c:strCache>
                <c:ptCount val="1"/>
                <c:pt idx="0">
                  <c:v>Series 1</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2EF5-4887-B935-1B98F3B74581}"/>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2EF5-4887-B935-1B98F3B74581}"/>
            </c:ext>
          </c:extLst>
        </c:ser>
        <c:ser>
          <c:idx val="2"/>
          <c:order val="2"/>
          <c:tx>
            <c:strRef>
              <c:f>Sheet1!$D$1</c:f>
              <c:strCache>
                <c:ptCount val="1"/>
                <c:pt idx="0">
                  <c:v>Series 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4</c:v>
                </c:pt>
                <c:pt idx="1">
                  <c:v>4</c:v>
                </c:pt>
              </c:numCache>
            </c:numRef>
          </c:val>
          <c:extLst>
            <c:ext xmlns:c16="http://schemas.microsoft.com/office/drawing/2014/chart" uri="{C3380CC4-5D6E-409C-BE32-E72D297353CC}">
              <c16:uniqueId val="{00000002-2EF5-4887-B935-1B98F3B74581}"/>
            </c:ext>
          </c:extLst>
        </c:ser>
        <c:ser>
          <c:idx val="3"/>
          <c:order val="3"/>
          <c:tx>
            <c:strRef>
              <c:f>Sheet1!$E$1</c:f>
              <c:strCache>
                <c:ptCount val="1"/>
                <c:pt idx="0">
                  <c:v>Series 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2EF5-4887-B935-1B98F3B74581}"/>
            </c:ext>
          </c:extLst>
        </c:ser>
        <c:ser>
          <c:idx val="4"/>
          <c:order val="4"/>
          <c:tx>
            <c:strRef>
              <c:f>Sheet1!$F$1</c:f>
              <c:strCache>
                <c:ptCount val="1"/>
                <c:pt idx="0">
                  <c:v>Series 5</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4</c:v>
                </c:pt>
                <c:pt idx="1">
                  <c:v>4</c:v>
                </c:pt>
              </c:numCache>
            </c:numRef>
          </c:val>
          <c:extLst>
            <c:ext xmlns:c16="http://schemas.microsoft.com/office/drawing/2014/chart" uri="{C3380CC4-5D6E-409C-BE32-E72D297353CC}">
              <c16:uniqueId val="{00000004-2EF5-4887-B935-1B98F3B74581}"/>
            </c:ext>
          </c:extLst>
        </c:ser>
        <c:ser>
          <c:idx val="5"/>
          <c:order val="5"/>
          <c:tx>
            <c:strRef>
              <c:f>Sheet1!$G$1</c:f>
              <c:strCache>
                <c:ptCount val="1"/>
                <c:pt idx="0">
                  <c:v>Series 6</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3</c:v>
                </c:pt>
              </c:numCache>
            </c:numRef>
          </c:val>
          <c:extLst>
            <c:ext xmlns:c16="http://schemas.microsoft.com/office/drawing/2014/chart" uri="{C3380CC4-5D6E-409C-BE32-E72D297353CC}">
              <c16:uniqueId val="{00000005-2EF5-4887-B935-1B98F3B74581}"/>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General"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37754427919012E-2"/>
          <c:y val="0.19106213803830663"/>
          <c:w val="0.71756031768250328"/>
          <c:h val="0.71756031768250328"/>
        </c:manualLayout>
      </c:layout>
      <c:doughnutChart>
        <c:varyColors val="0"/>
        <c:ser>
          <c:idx val="0"/>
          <c:order val="0"/>
          <c:tx>
            <c:strRef>
              <c:f>Sheet1!$B$1</c:f>
              <c:strCache>
                <c:ptCount val="1"/>
                <c:pt idx="0">
                  <c:v>Series 1</c:v>
                </c:pt>
              </c:strCache>
            </c:strRef>
          </c:tx>
          <c:spPr>
            <a:solidFill>
              <a:schemeClr val="accent1"/>
            </a:solidFill>
            <a:ln w="9525">
              <a:solidFill>
                <a:schemeClr val="bg1"/>
              </a:solidFill>
            </a:ln>
            <a:effectLst/>
          </c:spPr>
          <c:dPt>
            <c:idx val="0"/>
            <c:bubble3D val="0"/>
            <c:spPr>
              <a:solidFill>
                <a:srgbClr val="00B1B0"/>
              </a:solidFill>
              <a:ln w="9525">
                <a:solidFill>
                  <a:schemeClr val="bg1"/>
                </a:solidFill>
              </a:ln>
              <a:effectLst/>
            </c:spPr>
            <c:extLst>
              <c:ext xmlns:c16="http://schemas.microsoft.com/office/drawing/2014/chart" uri="{C3380CC4-5D6E-409C-BE32-E72D297353CC}">
                <c16:uniqueId val="{00000001-894F-481B-96D1-9899FA3BF1A8}"/>
              </c:ext>
            </c:extLst>
          </c:dPt>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0%</c:formatCode>
                <c:ptCount val="6"/>
                <c:pt idx="0">
                  <c:v>0.54</c:v>
                </c:pt>
                <c:pt idx="1">
                  <c:v>0.32</c:v>
                </c:pt>
                <c:pt idx="2">
                  <c:v>0.2</c:v>
                </c:pt>
                <c:pt idx="3">
                  <c:v>0.14000000000000001</c:v>
                </c:pt>
                <c:pt idx="4">
                  <c:v>0.12</c:v>
                </c:pt>
                <c:pt idx="5">
                  <c:v>0.08</c:v>
                </c:pt>
              </c:numCache>
            </c:numRef>
          </c:val>
          <c:extLst>
            <c:ext xmlns:c16="http://schemas.microsoft.com/office/drawing/2014/chart" uri="{C3380CC4-5D6E-409C-BE32-E72D297353CC}">
              <c16:uniqueId val="{00000002-894F-481B-96D1-9899FA3BF1A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457865367680287E-2"/>
          <c:y val="0.20234334480645008"/>
          <c:w val="0.5975289807524059"/>
          <c:h val="0.71560356976336037"/>
        </c:manualLayout>
      </c:layout>
      <c:pieChart>
        <c:varyColors val="0"/>
        <c:ser>
          <c:idx val="0"/>
          <c:order val="0"/>
          <c:tx>
            <c:strRef>
              <c:f>Sheet1!$B$1</c:f>
              <c:strCache>
                <c:ptCount val="1"/>
                <c:pt idx="0">
                  <c:v>Series 1</c:v>
                </c:pt>
              </c:strCache>
            </c:strRef>
          </c:tx>
          <c:spPr>
            <a:solidFill>
              <a:schemeClr val="accent1"/>
            </a:solidFill>
            <a:ln w="9525">
              <a:solidFill>
                <a:schemeClr val="lt1"/>
              </a:solidFill>
            </a:ln>
            <a:effectLst/>
          </c:spPr>
          <c:dPt>
            <c:idx val="1"/>
            <c:bubble3D val="0"/>
            <c:spPr>
              <a:solidFill>
                <a:srgbClr val="0072CE"/>
              </a:solidFill>
              <a:ln w="9525">
                <a:solidFill>
                  <a:schemeClr val="lt1"/>
                </a:solidFill>
              </a:ln>
              <a:effectLst/>
            </c:spPr>
            <c:extLst>
              <c:ext xmlns:c16="http://schemas.microsoft.com/office/drawing/2014/chart" uri="{C3380CC4-5D6E-409C-BE32-E72D297353CC}">
                <c16:uniqueId val="{00000001-806F-4C45-A67B-7440861671DD}"/>
              </c:ext>
            </c:extLst>
          </c:dPt>
          <c:dPt>
            <c:idx val="2"/>
            <c:bubble3D val="0"/>
            <c:spPr>
              <a:solidFill>
                <a:srgbClr val="00B1B0"/>
              </a:solidFill>
              <a:ln w="9525">
                <a:solidFill>
                  <a:schemeClr val="lt1"/>
                </a:solidFill>
              </a:ln>
              <a:effectLst/>
            </c:spPr>
            <c:extLst>
              <c:ext xmlns:c16="http://schemas.microsoft.com/office/drawing/2014/chart" uri="{C3380CC4-5D6E-409C-BE32-E72D297353CC}">
                <c16:uniqueId val="{00000003-806F-4C45-A67B-7440861671DD}"/>
              </c:ext>
            </c:extLst>
          </c:dPt>
          <c:dLbls>
            <c:dLbl>
              <c:idx val="2"/>
              <c:layout>
                <c:manualLayout>
                  <c:x val="0.15185094050743658"/>
                  <c:y val="0.1842777699194785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6F-4C45-A67B-7440861671DD}"/>
                </c:ext>
              </c:extLst>
            </c:dLbl>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Category 1</c:v>
                </c:pt>
                <c:pt idx="1">
                  <c:v>Category 2</c:v>
                </c:pt>
                <c:pt idx="2">
                  <c:v>Category 3</c:v>
                </c:pt>
              </c:strCache>
            </c:strRef>
          </c:cat>
          <c:val>
            <c:numRef>
              <c:f>Sheet1!$B$2:$B$4</c:f>
              <c:numCache>
                <c:formatCode>0%</c:formatCode>
                <c:ptCount val="3"/>
                <c:pt idx="0">
                  <c:v>0.68</c:v>
                </c:pt>
                <c:pt idx="1">
                  <c:v>0.44</c:v>
                </c:pt>
                <c:pt idx="2">
                  <c:v>0.28000000000000003</c:v>
                </c:pt>
              </c:numCache>
            </c:numRef>
          </c:val>
          <c:extLst>
            <c:ext xmlns:c16="http://schemas.microsoft.com/office/drawing/2014/chart" uri="{C3380CC4-5D6E-409C-BE32-E72D297353CC}">
              <c16:uniqueId val="{00000004-806F-4C45-A67B-7440861671DD}"/>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chart>
  <c:spPr>
    <a:noFill/>
    <a:ln>
      <a:noFill/>
    </a:ln>
    <a:effectLst/>
  </c:spPr>
  <c:txPr>
    <a:bodyPr/>
    <a:lstStyle/>
    <a:p>
      <a:pPr>
        <a:defRPr sz="800" b="1">
          <a:solidFill>
            <a:schemeClr val="bg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C0DDF-6D96-4B49-B7DD-803165A2A889}" type="datetimeFigureOut">
              <a:rPr lang="en-US" smtClean="0"/>
              <a:t>6/22/2023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3ED76-A302-4A5A-959C-7AB795D2A5BD}" type="slidenum">
              <a:rPr lang="en-US" smtClean="0"/>
              <a:t>‹#›</a:t>
            </a:fld>
            <a:endParaRPr lang="en-US"/>
          </a:p>
        </p:txBody>
      </p:sp>
    </p:spTree>
    <p:extLst>
      <p:ext uri="{BB962C8B-B14F-4D97-AF65-F5344CB8AC3E}">
        <p14:creationId xmlns:p14="http://schemas.microsoft.com/office/powerpoint/2010/main" val="1797113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slideMaster" Target="../slideMasters/slideMaster1.xml"/><Relationship Id="rId1" Type="http://schemas.openxmlformats.org/officeDocument/2006/relationships/tags" Target="../tags/tag17.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7.png"/><Relationship Id="rId9" Type="http://schemas.openxmlformats.org/officeDocument/2006/relationships/image" Target="../media/image21.png"/></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7.png"/><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20" name="Picture 19" descr="Graphical user interface&#10;&#10;Description automatically generated with medium confidence">
            <a:extLst>
              <a:ext uri="{FF2B5EF4-FFF2-40B4-BE49-F238E27FC236}">
                <a16:creationId xmlns:a16="http://schemas.microsoft.com/office/drawing/2014/main" id="{1BB8230B-F4E5-465E-9FAD-96801DDA97AD}"/>
              </a:ext>
            </a:extLst>
          </p:cNvPr>
          <p:cNvPicPr>
            <a:picLocks noChangeAspect="1"/>
          </p:cNvPicPr>
          <p:nvPr userDrawn="1"/>
        </p:nvPicPr>
        <p:blipFill>
          <a:blip r:embed="rId3"/>
          <a:stretch>
            <a:fillRect/>
          </a:stretch>
        </p:blipFill>
        <p:spPr>
          <a:xfrm>
            <a:off x="4523814" y="2667891"/>
            <a:ext cx="2258568" cy="2922853"/>
          </a:xfrm>
          <a:prstGeom prst="rect">
            <a:avLst/>
          </a:prstGeom>
          <a:ln w="12700">
            <a:solidFill>
              <a:schemeClr val="accent1"/>
            </a:solidFill>
          </a:ln>
        </p:spPr>
      </p:pic>
      <p:sp>
        <p:nvSpPr>
          <p:cNvPr id="24" name="Rectangle 23"/>
          <p:cNvSpPr/>
          <p:nvPr userDrawn="1"/>
        </p:nvSpPr>
        <p:spPr bwMode="gray">
          <a:xfrm>
            <a:off x="508000" y="747947"/>
            <a:ext cx="3200400" cy="8796104"/>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5" name="TextBox 24"/>
          <p:cNvSpPr txBox="1"/>
          <p:nvPr userDrawn="1"/>
        </p:nvSpPr>
        <p:spPr bwMode="gray">
          <a:xfrm>
            <a:off x="759406" y="3446311"/>
            <a:ext cx="2651760" cy="1366015"/>
          </a:xfrm>
          <a:prstGeom prst="rect">
            <a:avLst/>
          </a:prstGeom>
          <a:noFill/>
        </p:spPr>
        <p:txBody>
          <a:bodyPr wrap="square" lIns="0" tIns="0" rIns="0" bIns="0" rtlCol="0">
            <a:spAutoFit/>
          </a:bodyPr>
          <a:lstStyle/>
          <a:p>
            <a:pPr>
              <a:lnSpc>
                <a:spcPct val="90000"/>
              </a:lnSpc>
              <a:spcBef>
                <a:spcPts val="500"/>
              </a:spcBef>
            </a:pPr>
            <a:r>
              <a:rPr lang="en-US" sz="4000" b="0" dirty="0">
                <a:solidFill>
                  <a:schemeClr val="bg1"/>
                </a:solidFill>
                <a:latin typeface="+mj-lt"/>
              </a:rPr>
              <a:t>Portrait Template </a:t>
            </a:r>
          </a:p>
          <a:p>
            <a:pPr>
              <a:lnSpc>
                <a:spcPct val="90000"/>
              </a:lnSpc>
              <a:spcBef>
                <a:spcPts val="500"/>
              </a:spcBef>
            </a:pPr>
            <a:r>
              <a:rPr lang="en-US" sz="1400" b="0" dirty="0">
                <a:solidFill>
                  <a:schemeClr val="bg1"/>
                </a:solidFill>
                <a:latin typeface="+mj-lt"/>
              </a:rPr>
              <a:t>(page size: 8.5ꞌꞌ x 11</a:t>
            </a:r>
            <a:r>
              <a:rPr kumimoji="0" lang="en-US" sz="1400" b="0" i="0" u="none" strike="noStrike" kern="1200" cap="none" spc="0" normalizeH="0" baseline="0" noProof="0" dirty="0">
                <a:ln>
                  <a:noFill/>
                </a:ln>
                <a:solidFill>
                  <a:srgbClr val="FFFFFF"/>
                </a:solidFill>
                <a:effectLst/>
                <a:uLnTx/>
                <a:uFillTx/>
                <a:latin typeface="Rockwell"/>
                <a:ea typeface="+mn-ea"/>
                <a:cs typeface="+mn-cs"/>
              </a:rPr>
              <a:t>ꞌꞌ</a:t>
            </a:r>
            <a:r>
              <a:rPr lang="en-US" sz="1400" b="0" dirty="0">
                <a:solidFill>
                  <a:schemeClr val="bg1"/>
                </a:solidFill>
                <a:latin typeface="+mj-lt"/>
              </a:rPr>
              <a:t>)</a:t>
            </a:r>
          </a:p>
        </p:txBody>
      </p:sp>
      <p:sp>
        <p:nvSpPr>
          <p:cNvPr id="27" name="TextBox 26"/>
          <p:cNvSpPr txBox="1"/>
          <p:nvPr userDrawn="1"/>
        </p:nvSpPr>
        <p:spPr bwMode="gray">
          <a:xfrm>
            <a:off x="4507968" y="2203890"/>
            <a:ext cx="2457128" cy="369332"/>
          </a:xfrm>
          <a:prstGeom prst="rect">
            <a:avLst/>
          </a:prstGeom>
          <a:noFill/>
        </p:spPr>
        <p:txBody>
          <a:bodyPr wrap="square" lIns="0" tIns="0" rIns="0" bIns="0" rtlCol="0">
            <a:spAutoFit/>
          </a:bodyPr>
          <a:lstStyle/>
          <a:p>
            <a:pPr>
              <a:spcBef>
                <a:spcPts val="500"/>
              </a:spcBef>
            </a:pPr>
            <a:r>
              <a:rPr lang="en-US" sz="1200" b="1" dirty="0">
                <a:solidFill>
                  <a:schemeClr val="tx1"/>
                </a:solidFill>
              </a:rPr>
              <a:t>Long documents: </a:t>
            </a:r>
            <a:br>
              <a:rPr lang="en-US" sz="1200" b="1" dirty="0">
                <a:solidFill>
                  <a:schemeClr val="tx1"/>
                </a:solidFill>
              </a:rPr>
            </a:br>
            <a:r>
              <a:rPr lang="en-US" sz="1200" dirty="0">
                <a:solidFill>
                  <a:schemeClr val="tx1"/>
                </a:solidFill>
              </a:rPr>
              <a:t>Logo goes on cover</a:t>
            </a:r>
          </a:p>
        </p:txBody>
      </p:sp>
      <p:pic>
        <p:nvPicPr>
          <p:cNvPr id="38" name="Picture 3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730388" y="1618669"/>
            <a:ext cx="1682499" cy="646177"/>
          </a:xfrm>
          <a:prstGeom prst="rect">
            <a:avLst/>
          </a:prstGeom>
        </p:spPr>
      </p:pic>
      <p:sp>
        <p:nvSpPr>
          <p:cNvPr id="17" name="Rectangle 16">
            <a:extLst>
              <a:ext uri="{FF2B5EF4-FFF2-40B4-BE49-F238E27FC236}">
                <a16:creationId xmlns:a16="http://schemas.microsoft.com/office/drawing/2014/main" id="{F200028C-71E0-4601-988C-6EA6276A6128}"/>
              </a:ext>
            </a:extLst>
          </p:cNvPr>
          <p:cNvSpPr/>
          <p:nvPr userDrawn="1"/>
        </p:nvSpPr>
        <p:spPr bwMode="gray">
          <a:xfrm>
            <a:off x="508000" y="457200"/>
            <a:ext cx="6766560" cy="548640"/>
          </a:xfrm>
          <a:prstGeom prst="rect">
            <a:avLst/>
          </a:prstGeom>
          <a:solidFill>
            <a:schemeClr val="accent6">
              <a:lumMod val="60000"/>
              <a:lumOff val="4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Bef>
                <a:spcPts val="500"/>
              </a:spcBef>
            </a:pPr>
            <a:r>
              <a:rPr lang="en-US" sz="1600" b="1" dirty="0">
                <a:solidFill>
                  <a:schemeClr val="tx1"/>
                </a:solidFill>
              </a:rPr>
              <a:t>        January 2023</a:t>
            </a:r>
            <a:r>
              <a:rPr lang="en-US" sz="1600" b="1" baseline="0" dirty="0">
                <a:solidFill>
                  <a:schemeClr val="tx1"/>
                </a:solidFill>
              </a:rPr>
              <a:t> Edition</a:t>
            </a:r>
            <a:endParaRPr lang="en-US" sz="1600" b="1" dirty="0">
              <a:solidFill>
                <a:schemeClr val="tx1"/>
              </a:solidFill>
            </a:endParaRPr>
          </a:p>
        </p:txBody>
      </p:sp>
      <p:sp>
        <p:nvSpPr>
          <p:cNvPr id="19" name="TextBox 18">
            <a:extLst>
              <a:ext uri="{FF2B5EF4-FFF2-40B4-BE49-F238E27FC236}">
                <a16:creationId xmlns:a16="http://schemas.microsoft.com/office/drawing/2014/main" id="{A434C829-E634-4ADA-8E21-A9746F5A383B}"/>
              </a:ext>
            </a:extLst>
          </p:cNvPr>
          <p:cNvSpPr txBox="1"/>
          <p:nvPr userDrawn="1"/>
        </p:nvSpPr>
        <p:spPr bwMode="gray">
          <a:xfrm>
            <a:off x="4507969" y="5882310"/>
            <a:ext cx="2457128" cy="369332"/>
          </a:xfrm>
          <a:prstGeom prst="rect">
            <a:avLst/>
          </a:prstGeom>
          <a:noFill/>
        </p:spPr>
        <p:txBody>
          <a:bodyPr wrap="square" lIns="0" tIns="0" rIns="0" bIns="0" rtlCol="0">
            <a:spAutoFit/>
          </a:bodyPr>
          <a:lstStyle/>
          <a:p>
            <a:pPr>
              <a:spcBef>
                <a:spcPts val="500"/>
              </a:spcBef>
            </a:pPr>
            <a:r>
              <a:rPr lang="en-US" sz="1200" b="1" dirty="0">
                <a:solidFill>
                  <a:schemeClr val="tx1"/>
                </a:solidFill>
              </a:rPr>
              <a:t>Short documents: </a:t>
            </a:r>
            <a:r>
              <a:rPr lang="en-US" sz="1200" dirty="0">
                <a:solidFill>
                  <a:schemeClr val="tx1"/>
                </a:solidFill>
              </a:rPr>
              <a:t>Logo goes on top of page or footer</a:t>
            </a:r>
          </a:p>
        </p:txBody>
      </p:sp>
      <p:cxnSp>
        <p:nvCxnSpPr>
          <p:cNvPr id="37" name="Straight Connector 36">
            <a:extLst>
              <a:ext uri="{FF2B5EF4-FFF2-40B4-BE49-F238E27FC236}">
                <a16:creationId xmlns:a16="http://schemas.microsoft.com/office/drawing/2014/main" id="{CD3B78B9-9C65-4A7D-8D35-9AC558E03C4F}"/>
              </a:ext>
            </a:extLst>
          </p:cNvPr>
          <p:cNvCxnSpPr>
            <a:cxnSpLocks/>
          </p:cNvCxnSpPr>
          <p:nvPr userDrawn="1"/>
        </p:nvCxnSpPr>
        <p:spPr bwMode="gray">
          <a:xfrm>
            <a:off x="759406" y="5024186"/>
            <a:ext cx="265176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5" name="Picture 14" descr="A screenshot of a social media post&#10;&#10;Description automatically generated">
            <a:extLst>
              <a:ext uri="{FF2B5EF4-FFF2-40B4-BE49-F238E27FC236}">
                <a16:creationId xmlns:a16="http://schemas.microsoft.com/office/drawing/2014/main" id="{00FF6E65-1822-4B48-8CE2-F3618275CB38}"/>
              </a:ext>
            </a:extLst>
          </p:cNvPr>
          <p:cNvPicPr>
            <a:picLocks noChangeAspect="1"/>
          </p:cNvPicPr>
          <p:nvPr userDrawn="1"/>
        </p:nvPicPr>
        <p:blipFill>
          <a:blip r:embed="rId5"/>
          <a:stretch>
            <a:fillRect/>
          </a:stretch>
        </p:blipFill>
        <p:spPr>
          <a:xfrm>
            <a:off x="4274596" y="6620169"/>
            <a:ext cx="2254466" cy="2923881"/>
          </a:xfrm>
          <a:prstGeom prst="rect">
            <a:avLst/>
          </a:prstGeom>
          <a:ln w="12700">
            <a:solidFill>
              <a:schemeClr val="accent1"/>
            </a:solidFill>
          </a:ln>
        </p:spPr>
      </p:pic>
      <p:pic>
        <p:nvPicPr>
          <p:cNvPr id="13" name="Picture 12" descr="A screenshot of a cell phone&#10;&#10;Description automatically generated">
            <a:extLst>
              <a:ext uri="{FF2B5EF4-FFF2-40B4-BE49-F238E27FC236}">
                <a16:creationId xmlns:a16="http://schemas.microsoft.com/office/drawing/2014/main" id="{26AB5674-7787-48E7-AF72-7D3ADA194B81}"/>
              </a:ext>
            </a:extLst>
          </p:cNvPr>
          <p:cNvPicPr>
            <a:picLocks noChangeAspect="1"/>
          </p:cNvPicPr>
          <p:nvPr userDrawn="1"/>
        </p:nvPicPr>
        <p:blipFill>
          <a:blip r:embed="rId6"/>
          <a:stretch>
            <a:fillRect/>
          </a:stretch>
        </p:blipFill>
        <p:spPr>
          <a:xfrm>
            <a:off x="5006087" y="6388132"/>
            <a:ext cx="2258313" cy="2916186"/>
          </a:xfrm>
          <a:prstGeom prst="rect">
            <a:avLst/>
          </a:prstGeom>
          <a:ln w="12700">
            <a:solidFill>
              <a:schemeClr val="accent1"/>
            </a:solidFill>
          </a:ln>
        </p:spPr>
      </p:pic>
      <p:sp>
        <p:nvSpPr>
          <p:cNvPr id="35" name="Green box - decorative">
            <a:extLst>
              <a:ext uri="{FF2B5EF4-FFF2-40B4-BE49-F238E27FC236}">
                <a16:creationId xmlns:a16="http://schemas.microsoft.com/office/drawing/2014/main" id="{1ABB4EE0-A2F7-470D-BE26-97E91E03B1E0}"/>
              </a:ext>
              <a:ext uri="{C183D7F6-B498-43B3-948B-1728B52AA6E4}">
                <adec:decorative xmlns:adec="http://schemas.microsoft.com/office/drawing/2017/decorative" val="1"/>
              </a:ext>
            </a:extLst>
          </p:cNvPr>
          <p:cNvSpPr/>
          <p:nvPr userDrawn="1"/>
        </p:nvSpPr>
        <p:spPr bwMode="gray">
          <a:xfrm>
            <a:off x="508000" y="6251641"/>
            <a:ext cx="3200400" cy="3292409"/>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Save time">
            <a:extLst>
              <a:ext uri="{FF2B5EF4-FFF2-40B4-BE49-F238E27FC236}">
                <a16:creationId xmlns:a16="http://schemas.microsoft.com/office/drawing/2014/main" id="{2C18D16A-EE6A-4F22-A5D9-EDEC2E704930}"/>
              </a:ext>
            </a:extLst>
          </p:cNvPr>
          <p:cNvSpPr txBox="1"/>
          <p:nvPr userDrawn="1"/>
        </p:nvSpPr>
        <p:spPr bwMode="gray">
          <a:xfrm>
            <a:off x="759406" y="6496912"/>
            <a:ext cx="2752715" cy="1954381"/>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1400" b="1" dirty="0">
                <a:solidFill>
                  <a:schemeClr val="bg1"/>
                </a:solidFill>
              </a:rPr>
              <a:t>SAVE TIME: </a:t>
            </a:r>
            <a:r>
              <a:rPr lang="en-US" sz="1400" b="0" dirty="0">
                <a:solidFill>
                  <a:schemeClr val="bg1"/>
                </a:solidFill>
              </a:rPr>
              <a:t>Use the Graphic and Layout Guide (GLG)!</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FFFF"/>
                </a:solidFill>
                <a:effectLst/>
                <a:uLnTx/>
                <a:uFillTx/>
                <a:latin typeface="+mn-lt"/>
                <a:ea typeface="+mn-ea"/>
                <a:cs typeface="+mn-cs"/>
              </a:rPr>
              <a:t>GLG Location:</a:t>
            </a:r>
            <a:r>
              <a:rPr kumimoji="0" lang="en-US" sz="1200" b="0" i="0" u="none" strike="noStrike" kern="1200" cap="none" spc="0" normalizeH="0" baseline="0" noProof="0" dirty="0">
                <a:ln>
                  <a:noFill/>
                </a:ln>
                <a:solidFill>
                  <a:srgbClr val="FFFFFF"/>
                </a:solidFill>
                <a:effectLst/>
                <a:uLnTx/>
                <a:uFillTx/>
                <a:latin typeface="+mn-lt"/>
                <a:ea typeface="+mn-ea"/>
                <a:cs typeface="+mn-cs"/>
              </a:rPr>
              <a:t> eab.box.com/v/EAB-Branding-Templates-Imagery </a:t>
            </a:r>
          </a:p>
        </p:txBody>
      </p:sp>
      <p:sp>
        <p:nvSpPr>
          <p:cNvPr id="40" name="Text Placeholder 7">
            <a:extLst>
              <a:ext uri="{FF2B5EF4-FFF2-40B4-BE49-F238E27FC236}">
                <a16:creationId xmlns:a16="http://schemas.microsoft.com/office/drawing/2014/main" id="{252A73F1-BC7D-4BE5-8C3D-A4D73B287803}"/>
              </a:ext>
            </a:extLst>
          </p:cNvPr>
          <p:cNvSpPr txBox="1">
            <a:spLocks/>
          </p:cNvSpPr>
          <p:nvPr userDrawn="1"/>
        </p:nvSpPr>
        <p:spPr bwMode="gray">
          <a:xfrm>
            <a:off x="759406" y="8838529"/>
            <a:ext cx="2651760" cy="47192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1200" b="1" dirty="0">
                <a:solidFill>
                  <a:schemeClr val="bg1"/>
                </a:solidFill>
              </a:rPr>
              <a:t>Need help? </a:t>
            </a:r>
          </a:p>
          <a:p>
            <a:pPr marL="0" indent="0" algn="l">
              <a:spcBef>
                <a:spcPts val="800"/>
              </a:spcBef>
              <a:buNone/>
            </a:pPr>
            <a:r>
              <a:rPr lang="en-US" sz="1200" dirty="0">
                <a:solidFill>
                  <a:schemeClr val="bg1"/>
                </a:solidFill>
              </a:rPr>
              <a:t>Email </a:t>
            </a:r>
            <a:r>
              <a:rPr lang="en-US" sz="1200" b="1" dirty="0">
                <a:solidFill>
                  <a:schemeClr val="bg1"/>
                </a:solidFill>
              </a:rPr>
              <a:t>DSS-Requests@eab.com</a:t>
            </a:r>
          </a:p>
        </p:txBody>
      </p:sp>
      <p:cxnSp>
        <p:nvCxnSpPr>
          <p:cNvPr id="41" name="Straight Connector 40">
            <a:extLst>
              <a:ext uri="{FF2B5EF4-FFF2-40B4-BE49-F238E27FC236}">
                <a16:creationId xmlns:a16="http://schemas.microsoft.com/office/drawing/2014/main" id="{BB823B66-B733-40BC-9B61-F4F81D1D3CD8}"/>
              </a:ext>
            </a:extLst>
          </p:cNvPr>
          <p:cNvCxnSpPr>
            <a:cxnSpLocks/>
          </p:cNvCxnSpPr>
          <p:nvPr userDrawn="1"/>
        </p:nvCxnSpPr>
        <p:spPr bwMode="gray">
          <a:xfrm>
            <a:off x="759406" y="8650656"/>
            <a:ext cx="2651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45AB7BB-DA56-43C0-BBFA-4188FF8ED941}"/>
              </a:ext>
            </a:extLst>
          </p:cNvPr>
          <p:cNvSpPr txBox="1"/>
          <p:nvPr userDrawn="1"/>
        </p:nvSpPr>
        <p:spPr bwMode="gray">
          <a:xfrm>
            <a:off x="4190999" y="1214906"/>
            <a:ext cx="3200400" cy="738664"/>
          </a:xfrm>
          <a:prstGeom prst="rect">
            <a:avLst/>
          </a:prstGeom>
          <a:noFill/>
        </p:spPr>
        <p:txBody>
          <a:bodyPr wrap="square" lIns="0" tIns="0" rIns="0" bIns="0" rtlCol="0">
            <a:spAutoFit/>
          </a:bodyPr>
          <a:lstStyle/>
          <a:p>
            <a:pPr>
              <a:spcBef>
                <a:spcPts val="500"/>
              </a:spcBef>
            </a:pPr>
            <a:r>
              <a:rPr lang="en-US" sz="1600" b="0" dirty="0">
                <a:solidFill>
                  <a:schemeClr val="tx1"/>
                </a:solidFill>
              </a:rPr>
              <a:t>Insert the layout types you need from the New Slide button on the Home tab. </a:t>
            </a:r>
          </a:p>
        </p:txBody>
      </p:sp>
      <p:sp>
        <p:nvSpPr>
          <p:cNvPr id="2" name="Isosceles Triangle 1">
            <a:extLst>
              <a:ext uri="{FF2B5EF4-FFF2-40B4-BE49-F238E27FC236}">
                <a16:creationId xmlns:a16="http://schemas.microsoft.com/office/drawing/2014/main" id="{3C37CE37-3DB6-4A3F-82B6-E6D35D0A0BDE}"/>
              </a:ext>
            </a:extLst>
          </p:cNvPr>
          <p:cNvSpPr/>
          <p:nvPr userDrawn="1"/>
        </p:nvSpPr>
        <p:spPr bwMode="gray">
          <a:xfrm rot="19800000">
            <a:off x="4190998" y="2201094"/>
            <a:ext cx="177802" cy="15327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Isosceles Triangle 28">
            <a:extLst>
              <a:ext uri="{FF2B5EF4-FFF2-40B4-BE49-F238E27FC236}">
                <a16:creationId xmlns:a16="http://schemas.microsoft.com/office/drawing/2014/main" id="{BF9ADCB6-E150-4749-87F5-5475E6576FBC}"/>
              </a:ext>
            </a:extLst>
          </p:cNvPr>
          <p:cNvSpPr/>
          <p:nvPr userDrawn="1"/>
        </p:nvSpPr>
        <p:spPr bwMode="gray">
          <a:xfrm rot="19800000">
            <a:off x="4190998" y="5870288"/>
            <a:ext cx="177802" cy="15327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TextBox 20">
            <a:extLst>
              <a:ext uri="{FF2B5EF4-FFF2-40B4-BE49-F238E27FC236}">
                <a16:creationId xmlns:a16="http://schemas.microsoft.com/office/drawing/2014/main" id="{5E68992A-465D-4A5A-9296-D08E18CEFBB3}"/>
              </a:ext>
            </a:extLst>
          </p:cNvPr>
          <p:cNvSpPr txBox="1"/>
          <p:nvPr userDrawn="1"/>
        </p:nvSpPr>
        <p:spPr>
          <a:xfrm>
            <a:off x="4024888" y="646881"/>
            <a:ext cx="2944708" cy="169277"/>
          </a:xfrm>
          <a:prstGeom prst="rect">
            <a:avLst/>
          </a:prstGeom>
          <a:noFill/>
        </p:spPr>
        <p:txBody>
          <a:bodyPr wrap="square" lIns="0" tIns="0" rIns="0" bIns="0" rtlCol="0">
            <a:spAutoFit/>
          </a:bodyPr>
          <a:lstStyle/>
          <a:p>
            <a:pPr>
              <a:spcBef>
                <a:spcPts val="500"/>
              </a:spcBef>
            </a:pPr>
            <a:r>
              <a:rPr lang="en-US" sz="1100" b="1" dirty="0"/>
              <a:t>Main edit: </a:t>
            </a:r>
            <a:r>
              <a:rPr lang="en-US" sz="1100" b="0" dirty="0"/>
              <a:t>Copyright changed to 2023</a:t>
            </a:r>
            <a:endParaRPr lang="en-US" sz="1100" dirty="0"/>
          </a:p>
        </p:txBody>
      </p:sp>
    </p:spTree>
    <p:custDataLst>
      <p:tags r:id="rId1"/>
    </p:custDataLst>
    <p:extLst>
      <p:ext uri="{BB962C8B-B14F-4D97-AF65-F5344CB8AC3E}">
        <p14:creationId xmlns:p14="http://schemas.microsoft.com/office/powerpoint/2010/main" val="226104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2"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455320" y="3309301"/>
            <a:ext cx="1234440" cy="472307"/>
          </a:xfrm>
          <a:prstGeom prst="rect">
            <a:avLst/>
          </a:prstGeom>
        </p:spPr>
      </p:pic>
      <p:sp>
        <p:nvSpPr>
          <p:cNvPr id="20" name="Section type"/>
          <p:cNvSpPr>
            <a:spLocks noGrp="1"/>
          </p:cNvSpPr>
          <p:nvPr>
            <p:ph type="body" sz="quarter" idx="24" hasCustomPrompt="1"/>
          </p:nvPr>
        </p:nvSpPr>
        <p:spPr bwMode="gray">
          <a:xfrm>
            <a:off x="5195834" y="6636850"/>
            <a:ext cx="1299013" cy="205151"/>
          </a:xfrm>
          <a:prstGeom prst="round2SameRect">
            <a:avLst>
              <a:gd name="adj1" fmla="val 0"/>
              <a:gd name="adj2" fmla="val 20202"/>
            </a:avLst>
          </a:prstGeom>
          <a:solidFill>
            <a:schemeClr val="tx2"/>
          </a:solidFill>
        </p:spPr>
        <p:txBody>
          <a:bodyPr wrap="none" lIns="45720" tIns="27432" rIns="45720" bIns="27432" anchor="ctr" anchorCtr="0"/>
          <a:lstStyle>
            <a:lvl1pPr marL="0" indent="0" algn="r">
              <a:spcBef>
                <a:spcPts val="0"/>
              </a:spcBef>
              <a:buNone/>
              <a:defRPr cap="all" spc="50" baseline="0">
                <a:solidFill>
                  <a:schemeClr val="bg1"/>
                </a:solidFill>
                <a:latin typeface="+mj-lt"/>
              </a:defRPr>
            </a:lvl1pPr>
            <a:lvl2pPr marL="112713" indent="0">
              <a:buNone/>
              <a:defRPr cap="all" spc="40">
                <a:solidFill>
                  <a:schemeClr val="bg1"/>
                </a:solidFill>
                <a:latin typeface="+mj-lt"/>
              </a:defRPr>
            </a:lvl2pPr>
            <a:lvl3pPr marL="230187" indent="0">
              <a:buNone/>
              <a:defRPr cap="all" spc="40">
                <a:solidFill>
                  <a:schemeClr val="bg1"/>
                </a:solidFill>
                <a:latin typeface="+mj-lt"/>
              </a:defRPr>
            </a:lvl3pPr>
            <a:lvl4pPr marL="342900" indent="0">
              <a:buNone/>
              <a:defRPr cap="all" spc="40">
                <a:solidFill>
                  <a:schemeClr val="bg1"/>
                </a:solidFill>
                <a:latin typeface="+mj-lt"/>
              </a:defRPr>
            </a:lvl4pPr>
            <a:lvl5pPr marL="458787" indent="0">
              <a:buNone/>
              <a:defRPr cap="all" spc="40">
                <a:solidFill>
                  <a:schemeClr val="bg1"/>
                </a:solidFill>
                <a:latin typeface="+mj-lt"/>
              </a:defRPr>
            </a:lvl5pPr>
          </a:lstStyle>
          <a:p>
            <a:pPr lvl="0"/>
            <a:r>
              <a:rPr lang="en-US" dirty="0"/>
              <a:t>Insert break type</a:t>
            </a:r>
          </a:p>
        </p:txBody>
      </p:sp>
      <p:sp>
        <p:nvSpPr>
          <p:cNvPr id="22" name="Section number"/>
          <p:cNvSpPr>
            <a:spLocks noGrp="1"/>
          </p:cNvSpPr>
          <p:nvPr>
            <p:ph type="body" sz="quarter" idx="25" hasCustomPrompt="1"/>
          </p:nvPr>
        </p:nvSpPr>
        <p:spPr bwMode="gray">
          <a:xfrm>
            <a:off x="6495296" y="6312606"/>
            <a:ext cx="824429" cy="1384995"/>
          </a:xfrm>
        </p:spPr>
        <p:txBody>
          <a:bodyPr/>
          <a:lstStyle>
            <a:lvl1pPr marL="0" indent="0" algn="r">
              <a:spcBef>
                <a:spcPts val="0"/>
              </a:spcBef>
              <a:buNone/>
              <a:defRPr sz="9000">
                <a:solidFill>
                  <a:schemeClr val="accent6"/>
                </a:solidFill>
                <a:latin typeface="+mj-lt"/>
              </a:defRPr>
            </a:lvl1pPr>
            <a:lvl2pPr>
              <a:defRPr sz="9000"/>
            </a:lvl2pPr>
            <a:lvl3pPr>
              <a:defRPr sz="9000"/>
            </a:lvl3pPr>
            <a:lvl4pPr>
              <a:defRPr sz="9000"/>
            </a:lvl4pPr>
            <a:lvl5pPr>
              <a:defRPr sz="9000"/>
            </a:lvl5pPr>
          </a:lstStyle>
          <a:p>
            <a:pPr lvl="0"/>
            <a:r>
              <a:rPr lang="en-US" dirty="0"/>
              <a:t>#</a:t>
            </a:r>
          </a:p>
        </p:txBody>
      </p:sp>
      <p:sp>
        <p:nvSpPr>
          <p:cNvPr id="14" name="Title"/>
          <p:cNvSpPr>
            <a:spLocks noGrp="1"/>
          </p:cNvSpPr>
          <p:nvPr>
            <p:ph type="title" hasCustomPrompt="1"/>
          </p:nvPr>
        </p:nvSpPr>
        <p:spPr bwMode="gray">
          <a:xfrm>
            <a:off x="1451412" y="4769461"/>
            <a:ext cx="5029200" cy="830997"/>
          </a:xfrm>
          <a:prstGeom prst="rect">
            <a:avLst/>
          </a:prstGeom>
        </p:spPr>
        <p:txBody>
          <a:bodyPr wrap="square" lIns="0" tIns="0" rIns="0" bIns="0" anchor="b" anchorCtr="0">
            <a:spAutoFit/>
          </a:bodyPr>
          <a:lstStyle>
            <a:lvl1pPr>
              <a:lnSpc>
                <a:spcPct val="90000"/>
              </a:lnSpc>
              <a:defRPr sz="3000" b="1" baseline="0">
                <a:solidFill>
                  <a:schemeClr val="tx1"/>
                </a:solidFill>
              </a:defRPr>
            </a:lvl1pPr>
          </a:lstStyle>
          <a:p>
            <a:r>
              <a:rPr lang="en-US" dirty="0"/>
              <a:t>Divider Title – Rockwell 30 Bold, Title Case</a:t>
            </a:r>
          </a:p>
        </p:txBody>
      </p:sp>
      <p:sp>
        <p:nvSpPr>
          <p:cNvPr id="15" name="Subtitle"/>
          <p:cNvSpPr>
            <a:spLocks noGrp="1"/>
          </p:cNvSpPr>
          <p:nvPr>
            <p:ph type="body" sz="quarter" idx="22" hasCustomPrompt="1"/>
          </p:nvPr>
        </p:nvSpPr>
        <p:spPr bwMode="gray">
          <a:xfrm>
            <a:off x="1451412" y="5786992"/>
            <a:ext cx="502920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Divider Subtitle – Verdana 11pt Regular, Title Case</a:t>
            </a:r>
          </a:p>
        </p:txBody>
      </p:sp>
      <p:sp>
        <p:nvSpPr>
          <p:cNvPr id="16" name="Bullets"/>
          <p:cNvSpPr>
            <a:spLocks noGrp="1"/>
          </p:cNvSpPr>
          <p:nvPr>
            <p:ph type="body" sz="quarter" idx="23" hasCustomPrompt="1"/>
          </p:nvPr>
        </p:nvSpPr>
        <p:spPr bwMode="gray">
          <a:xfrm>
            <a:off x="1451412" y="7051159"/>
            <a:ext cx="2286000" cy="543739"/>
          </a:xfrm>
        </p:spPr>
        <p:txBody>
          <a:bodyPr/>
          <a:lstStyle>
            <a:lvl1pPr>
              <a:defRPr>
                <a:solidFill>
                  <a:schemeClr val="tx1"/>
                </a:solidFill>
              </a:defRPr>
            </a:lvl1pPr>
          </a:lstStyle>
          <a:p>
            <a:pPr lvl="0"/>
            <a:r>
              <a:rPr lang="en-US" dirty="0"/>
              <a:t>Divider Bullet Placement (if needed)</a:t>
            </a:r>
          </a:p>
          <a:p>
            <a:pPr lvl="0"/>
            <a:r>
              <a:rPr lang="en-US" dirty="0"/>
              <a:t>Divider Bullet Placement (if needed)</a:t>
            </a:r>
          </a:p>
          <a:p>
            <a:pPr lvl="0"/>
            <a:r>
              <a:rPr lang="en-US" dirty="0"/>
              <a:t>Divider Bullet Placement (if needed)</a:t>
            </a:r>
          </a:p>
        </p:txBody>
      </p:sp>
      <p:cxnSp>
        <p:nvCxnSpPr>
          <p:cNvPr id="19" name="Horizontal line - decorative">
            <a:extLst>
              <a:ext uri="{C183D7F6-B498-43B3-948B-1728B52AA6E4}">
                <adec:decorative xmlns:adec="http://schemas.microsoft.com/office/drawing/2017/decorative" val="1"/>
              </a:ext>
            </a:extLst>
          </p:cNvPr>
          <p:cNvCxnSpPr/>
          <p:nvPr userDrawn="1"/>
        </p:nvCxnSpPr>
        <p:spPr bwMode="gray">
          <a:xfrm>
            <a:off x="1451412" y="6631720"/>
            <a:ext cx="5043885" cy="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Green box directions - decorative">
            <a:extLst>
              <a:ext uri="{C183D7F6-B498-43B3-948B-1728B52AA6E4}">
                <adec:decorative xmlns:adec="http://schemas.microsoft.com/office/drawing/2017/decorative" val="1"/>
              </a:ext>
            </a:extLst>
          </p:cNvPr>
          <p:cNvSpPr txBox="1">
            <a:spLocks/>
          </p:cNvSpPr>
          <p:nvPr userDrawn="1"/>
        </p:nvSpPr>
        <p:spPr bwMode="gray">
          <a:xfrm>
            <a:off x="7901812" y="6631720"/>
            <a:ext cx="1543781" cy="177484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Break types</a:t>
            </a:r>
            <a:r>
              <a:rPr lang="en-US" sz="800" b="0" baseline="0" dirty="0">
                <a:solidFill>
                  <a:schemeClr val="bg1"/>
                </a:solidFill>
                <a:latin typeface="Arial" panose="020B0604020202020204" pitchFamily="34" charset="0"/>
                <a:cs typeface="Arial" panose="020B0604020202020204" pitchFamily="34" charset="0"/>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Essay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Etc.</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982217661"/>
      </p:ext>
    </p:extLst>
  </p:cSld>
  <p:clrMapOvr>
    <a:masterClrMapping/>
  </p:clrMapOvr>
  <p:extLst>
    <p:ext uri="{DCECCB84-F9BA-43D5-87BE-67443E8EF086}">
      <p15:sldGuideLst xmlns:p15="http://schemas.microsoft.com/office/powerpoint/2012/main">
        <p15:guide id="1" pos="913">
          <p15:clr>
            <a:srgbClr val="FBAE40"/>
          </p15:clr>
        </p15:guide>
        <p15:guide id="2" orient="horz" pos="3528" userDrawn="1">
          <p15:clr>
            <a:srgbClr val="FBAE40"/>
          </p15:clr>
        </p15:guide>
        <p15:guide id="3" orient="horz" pos="364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307777"/>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215" y="9310825"/>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705" y="9313057"/>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59506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307777"/>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23660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2863"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a:cxnSpLocks/>
          </p:cNvCxnSpPr>
          <p:nvPr userDrawn="1"/>
        </p:nvCxnSpPr>
        <p:spPr bwMode="gray">
          <a:xfrm flipH="1">
            <a:off x="2425360" y="1333616"/>
            <a:ext cx="4170" cy="822960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57229188"/>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Box Text">
    <p:spTree>
      <p:nvGrpSpPr>
        <p:cNvPr id="1" name=""/>
        <p:cNvGrpSpPr/>
        <p:nvPr/>
      </p:nvGrpSpPr>
      <p:grpSpPr>
        <a:xfrm>
          <a:off x="0" y="0"/>
          <a:ext cx="0" cy="0"/>
          <a:chOff x="0" y="0"/>
          <a:chExt cx="0" cy="0"/>
        </a:xfrm>
      </p:grpSpPr>
      <p:sp>
        <p:nvSpPr>
          <p:cNvPr id="13" name="Top kicker"/>
          <p:cNvSpPr>
            <a:spLocks noGrp="1"/>
          </p:cNvSpPr>
          <p:nvPr>
            <p:ph type="body" sz="quarter" idx="29" hasCustomPrompt="1"/>
          </p:nvPr>
        </p:nvSpPr>
        <p:spPr bwMode="gray">
          <a:xfrm>
            <a:off x="2583325"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10" name="Title"/>
          <p:cNvSpPr>
            <a:spLocks noGrp="1"/>
          </p:cNvSpPr>
          <p:nvPr>
            <p:ph type="title" hasCustomPrompt="1"/>
          </p:nvPr>
        </p:nvSpPr>
        <p:spPr bwMode="gray">
          <a:xfrm>
            <a:off x="2583325" y="700183"/>
            <a:ext cx="4681075" cy="307777"/>
          </a:xfrm>
          <a:prstGeom prst="rect">
            <a:avLst/>
          </a:prstGeom>
        </p:spPr>
        <p:txBody>
          <a:bodyPr wrap="square" lIns="0" tIns="0" rIns="0" bIns="0" anchor="b" anchorCtr="0">
            <a:spAutoFit/>
          </a:bodyPr>
          <a:lstStyle>
            <a:lvl1pPr>
              <a:lnSpc>
                <a:spcPct val="100000"/>
              </a:lnSpc>
              <a:defRPr sz="2000" b="0" spc="40" baseline="0"/>
            </a:lvl1pPr>
          </a:lstStyle>
          <a:p>
            <a:r>
              <a:rPr lang="en-US" dirty="0"/>
              <a:t>Page Title – Rockwell 20pt Regular</a:t>
            </a:r>
          </a:p>
        </p:txBody>
      </p:sp>
      <p:sp>
        <p:nvSpPr>
          <p:cNvPr id="12" name="Subtitle"/>
          <p:cNvSpPr>
            <a:spLocks noGrp="1"/>
          </p:cNvSpPr>
          <p:nvPr>
            <p:ph type="body" sz="quarter" idx="28" hasCustomPrompt="1"/>
          </p:nvPr>
        </p:nvSpPr>
        <p:spPr bwMode="gray">
          <a:xfrm>
            <a:off x="2583325" y="1110761"/>
            <a:ext cx="4681075"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4" name="Left box title"/>
          <p:cNvSpPr>
            <a:spLocks noGrp="1"/>
          </p:cNvSpPr>
          <p:nvPr>
            <p:ph type="body" sz="quarter" idx="32" hasCustomPrompt="1"/>
          </p:nvPr>
        </p:nvSpPr>
        <p:spPr bwMode="gray">
          <a:xfrm>
            <a:off x="504825" y="464479"/>
            <a:ext cx="1920240" cy="9084334"/>
          </a:xfrm>
          <a:ln w="12700">
            <a:solidFill>
              <a:schemeClr val="bg2">
                <a:lumMod val="75000"/>
              </a:schemeClr>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17" name="Left box text"/>
          <p:cNvSpPr>
            <a:spLocks noGrp="1"/>
          </p:cNvSpPr>
          <p:nvPr>
            <p:ph type="body" sz="quarter" idx="34" hasCustomPrompt="1"/>
          </p:nvPr>
        </p:nvSpPr>
        <p:spPr bwMode="gray">
          <a:xfrm>
            <a:off x="504825" y="744549"/>
            <a:ext cx="1920240" cy="8804264"/>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0" name="Footnote"/>
          <p:cNvSpPr>
            <a:spLocks noGrp="1"/>
          </p:cNvSpPr>
          <p:nvPr>
            <p:ph type="body" sz="quarter" idx="44" hasCustomPrompt="1"/>
          </p:nvPr>
        </p:nvSpPr>
        <p:spPr bwMode="gray">
          <a:xfrm>
            <a:off x="2585508"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8" name="Header line - decorative">
            <a:extLst>
              <a:ext uri="{C183D7F6-B498-43B3-948B-1728B52AA6E4}">
                <adec:decorative xmlns:adec="http://schemas.microsoft.com/office/drawing/2017/decorative" val="1"/>
              </a:ext>
            </a:extLst>
          </p:cNvPr>
          <p:cNvCxnSpPr/>
          <p:nvPr userDrawn="1"/>
        </p:nvCxnSpPr>
        <p:spPr bwMode="gray">
          <a:xfrm>
            <a:off x="2581275" y="1037059"/>
            <a:ext cx="4683125"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02067015"/>
      </p:ext>
    </p:extLst>
  </p:cSld>
  <p:clrMapOvr>
    <a:masterClrMapping/>
  </p:clrMapOvr>
  <p:extLst>
    <p:ext uri="{DCECCB84-F9BA-43D5-87BE-67443E8EF086}">
      <p15:sldGuideLst xmlns:p15="http://schemas.microsoft.com/office/powerpoint/2012/main">
        <p15:guide id="1" pos="162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age: with Footer">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1064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ag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323222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ack Cover ">
    <p:spTree>
      <p:nvGrpSpPr>
        <p:cNvPr id="1" name=""/>
        <p:cNvGrpSpPr/>
        <p:nvPr/>
      </p:nvGrpSpPr>
      <p:grpSpPr>
        <a:xfrm>
          <a:off x="0" y="0"/>
          <a:ext cx="0" cy="0"/>
          <a:chOff x="0" y="0"/>
          <a:chExt cx="0" cy="0"/>
        </a:xfrm>
      </p:grpSpPr>
      <p:pic>
        <p:nvPicPr>
          <p:cNvPr id="17" name="Picture 16" descr="Logo&#10;&#10;Description automatically generated">
            <a:extLst>
              <a:ext uri="{FF2B5EF4-FFF2-40B4-BE49-F238E27FC236}">
                <a16:creationId xmlns:a16="http://schemas.microsoft.com/office/drawing/2014/main" id="{2BAA740B-1807-4E54-A855-7C75A93B3836}"/>
              </a:ext>
            </a:extLst>
          </p:cNvPr>
          <p:cNvPicPr>
            <a:picLocks noChangeAspect="1"/>
          </p:cNvPicPr>
          <p:nvPr userDrawn="1"/>
        </p:nvPicPr>
        <p:blipFill>
          <a:blip r:embed="rId3"/>
          <a:stretch>
            <a:fillRect/>
          </a:stretch>
        </p:blipFill>
        <p:spPr>
          <a:xfrm>
            <a:off x="0" y="0"/>
            <a:ext cx="7772400" cy="10058400"/>
          </a:xfrm>
          <a:prstGeom prst="rect">
            <a:avLst/>
          </a:prstGeom>
        </p:spPr>
      </p:pic>
      <p:cxnSp>
        <p:nvCxnSpPr>
          <p:cNvPr id="18" name="Line 3">
            <a:extLst>
              <a:ext uri="{FF2B5EF4-FFF2-40B4-BE49-F238E27FC236}">
                <a16:creationId xmlns:a16="http://schemas.microsoft.com/office/drawing/2014/main" id="{76854FA8-8F16-4745-8AAC-CDE32D9499A8}"/>
              </a:ext>
              <a:ext uri="{C183D7F6-B498-43B3-948B-1728B52AA6E4}">
                <adec:decorative xmlns:adec="http://schemas.microsoft.com/office/drawing/2017/decorative" val="1"/>
              </a:ext>
            </a:extLst>
          </p:cNvPr>
          <p:cNvCxnSpPr>
            <a:cxnSpLocks/>
          </p:cNvCxnSpPr>
          <p:nvPr userDrawn="1"/>
        </p:nvCxnSpPr>
        <p:spPr bwMode="gray">
          <a:xfrm>
            <a:off x="11447562" y="4220121"/>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C7A8F104-1E7E-4AD4-B6E0-90367DEC423A}"/>
              </a:ext>
            </a:extLst>
          </p:cNvPr>
          <p:cNvGrpSpPr/>
          <p:nvPr userDrawn="1"/>
        </p:nvGrpSpPr>
        <p:grpSpPr>
          <a:xfrm>
            <a:off x="514350" y="7598781"/>
            <a:ext cx="5565260" cy="2083273"/>
            <a:chOff x="357809" y="7633252"/>
            <a:chExt cx="5565260" cy="2083273"/>
          </a:xfrm>
        </p:grpSpPr>
        <p:sp>
          <p:nvSpPr>
            <p:cNvPr id="28" name="TextBox 27">
              <a:extLst>
                <a:ext uri="{FF2B5EF4-FFF2-40B4-BE49-F238E27FC236}">
                  <a16:creationId xmlns:a16="http://schemas.microsoft.com/office/drawing/2014/main" id="{E7D7B27A-3B42-49FE-8788-9B1463E3EB8F}"/>
                </a:ext>
              </a:extLst>
            </p:cNvPr>
            <p:cNvSpPr txBox="1"/>
            <p:nvPr userDrawn="1"/>
          </p:nvSpPr>
          <p:spPr bwMode="gray">
            <a:xfrm>
              <a:off x="357809" y="7633252"/>
              <a:ext cx="5565260" cy="184666"/>
            </a:xfrm>
            <a:prstGeom prst="rect">
              <a:avLst/>
            </a:prstGeom>
            <a:noFill/>
          </p:spPr>
          <p:txBody>
            <a:bodyPr wrap="square" lIns="0" tIns="0" rIns="0" bIns="0" rtlCol="0">
              <a:spAutoFit/>
            </a:bodyPr>
            <a:lstStyle/>
            <a:p>
              <a:pPr>
                <a:spcBef>
                  <a:spcPts val="500"/>
                </a:spcBef>
              </a:pPr>
              <a:r>
                <a:rPr lang="en-US" sz="1200" b="1" dirty="0">
                  <a:solidFill>
                    <a:schemeClr val="bg1"/>
                  </a:solidFill>
                </a:rPr>
                <a:t>ABOUT EAB</a:t>
              </a:r>
            </a:p>
          </p:txBody>
        </p:sp>
        <p:sp>
          <p:nvSpPr>
            <p:cNvPr id="29" name="TextBox 28">
              <a:extLst>
                <a:ext uri="{FF2B5EF4-FFF2-40B4-BE49-F238E27FC236}">
                  <a16:creationId xmlns:a16="http://schemas.microsoft.com/office/drawing/2014/main" id="{EB373736-FAEF-4742-907F-057535C21141}"/>
                </a:ext>
              </a:extLst>
            </p:cNvPr>
            <p:cNvSpPr txBox="1"/>
            <p:nvPr userDrawn="1"/>
          </p:nvSpPr>
          <p:spPr bwMode="gray">
            <a:xfrm>
              <a:off x="512784" y="7942589"/>
              <a:ext cx="5320493" cy="1773936"/>
            </a:xfrm>
            <a:prstGeom prst="rect">
              <a:avLst/>
            </a:prstGeom>
            <a:noFill/>
          </p:spPr>
          <p:txBody>
            <a:bodyPr wrap="square" lIns="0" tIns="0" rIns="0" bIns="0" rtlCol="0">
              <a:spAutoFit/>
            </a:bodyPr>
            <a:lstStyle/>
            <a:p>
              <a:pPr>
                <a:lnSpc>
                  <a:spcPct val="130000"/>
                </a:lnSpc>
                <a:spcBef>
                  <a:spcPts val="500"/>
                </a:spcBef>
              </a:pPr>
              <a:r>
                <a:rPr lang="en-US" sz="1000" b="0" dirty="0">
                  <a:solidFill>
                    <a:schemeClr val="bg1"/>
                  </a:solidFill>
                </a:rPr>
                <a:t>At EAB, our mission is to make education smarter and our communities stronger. We work with thousands of institutions to drive transformative change through data-driven insights and best-in-class capabilities. From kindergarten to college </a:t>
              </a:r>
              <a:br>
                <a:rPr lang="en-US" sz="1000" b="0" dirty="0">
                  <a:solidFill>
                    <a:schemeClr val="bg1"/>
                  </a:solidFill>
                </a:rPr>
              </a:br>
              <a:r>
                <a:rPr lang="en-US" sz="1000" b="0" dirty="0">
                  <a:solidFill>
                    <a:schemeClr val="bg1"/>
                  </a:solidFill>
                </a:rPr>
                <a:t>to career, EAB partners with leaders and practitioners to accelerate progress and drive results across five major areas: enrollment, student success, institutional strategy, data analytics, and diversity, equity, and inclusion (DEI). We work with each partner differently, tailoring our portfolio of research, technology, and marketing and enrollment solutions to meet the unique needs of every leadership team, as well as the students and employees they serve. Learn more at </a:t>
              </a:r>
              <a:r>
                <a:rPr lang="en-US" sz="1000" b="0" dirty="0" err="1">
                  <a:solidFill>
                    <a:schemeClr val="bg1"/>
                  </a:solidFill>
                </a:rPr>
                <a:t>eab.com</a:t>
              </a:r>
              <a:r>
                <a:rPr lang="en-US" sz="1000" b="0" dirty="0">
                  <a:solidFill>
                    <a:schemeClr val="bg1"/>
                  </a:solidFill>
                </a:rPr>
                <a:t>.</a:t>
              </a:r>
            </a:p>
          </p:txBody>
        </p:sp>
        <p:cxnSp>
          <p:nvCxnSpPr>
            <p:cNvPr id="30" name="Straight Connector 29">
              <a:extLst>
                <a:ext uri="{FF2B5EF4-FFF2-40B4-BE49-F238E27FC236}">
                  <a16:creationId xmlns:a16="http://schemas.microsoft.com/office/drawing/2014/main" id="{CB42B604-505D-4727-8228-0CB812DF508F}"/>
                </a:ext>
              </a:extLst>
            </p:cNvPr>
            <p:cNvCxnSpPr>
              <a:cxnSpLocks/>
            </p:cNvCxnSpPr>
            <p:nvPr userDrawn="1"/>
          </p:nvCxnSpPr>
          <p:spPr bwMode="gray">
            <a:xfrm>
              <a:off x="357809" y="7996934"/>
              <a:ext cx="0" cy="168249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1" name="EAb locations, phone, website">
            <a:extLst>
              <a:ext uri="{FF2B5EF4-FFF2-40B4-BE49-F238E27FC236}">
                <a16:creationId xmlns:a16="http://schemas.microsoft.com/office/drawing/2014/main" id="{2B61D351-3C94-9946-9268-9AA9CE751B7E}"/>
              </a:ext>
              <a:ext uri="{C183D7F6-B498-43B3-948B-1728B52AA6E4}">
                <adec:decorative xmlns:adec="http://schemas.microsoft.com/office/drawing/2017/decorative" val="1"/>
              </a:ext>
            </a:extLst>
          </p:cNvPr>
          <p:cNvSpPr txBox="1"/>
          <p:nvPr userDrawn="1"/>
        </p:nvSpPr>
        <p:spPr bwMode="gray">
          <a:xfrm>
            <a:off x="3390005" y="1283594"/>
            <a:ext cx="3822654" cy="153888"/>
          </a:xfrm>
          <a:prstGeom prst="rect">
            <a:avLst/>
          </a:prstGeom>
          <a:noFill/>
        </p:spPr>
        <p:txBody>
          <a:bodyPr wrap="square" lIns="0" tIns="0" rIns="0" bIns="0" rtlCol="0">
            <a:spAutoFit/>
          </a:bodyPr>
          <a:lstStyle/>
          <a:p>
            <a:pPr algn="r">
              <a:spcBef>
                <a:spcPts val="1100"/>
              </a:spcBef>
            </a:pPr>
            <a:r>
              <a:rPr lang="en-US" sz="1000" spc="0" baseline="0" dirty="0">
                <a:solidFill>
                  <a:schemeClr val="tx1"/>
                </a:solidFill>
                <a:latin typeface="+mn-lt"/>
                <a:ea typeface="Verdana" panose="020B0604030504040204" pitchFamily="34" charset="0"/>
                <a:cs typeface="Verdana" panose="020B0604030504040204" pitchFamily="34" charset="0"/>
              </a:rPr>
              <a:t>202-747-1000 | </a:t>
            </a:r>
            <a:r>
              <a:rPr lang="en-US" sz="1000" b="1" spc="0" baseline="0" dirty="0">
                <a:solidFill>
                  <a:schemeClr val="tx1"/>
                </a:solidFill>
                <a:latin typeface="+mn-lt"/>
                <a:ea typeface="Verdana" panose="020B0604030504040204" pitchFamily="34" charset="0"/>
                <a:cs typeface="Verdana" panose="020B0604030504040204" pitchFamily="34" charset="0"/>
              </a:rPr>
              <a:t>eab.com</a:t>
            </a:r>
          </a:p>
        </p:txBody>
      </p:sp>
      <p:pic>
        <p:nvPicPr>
          <p:cNvPr id="32" name="EAB logo" descr="EAB logo">
            <a:extLst>
              <a:ext uri="{FF2B5EF4-FFF2-40B4-BE49-F238E27FC236}">
                <a16:creationId xmlns:a16="http://schemas.microsoft.com/office/drawing/2014/main" id="{BEF92537-B324-9640-A2F7-5D1A84E7961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841059" y="480799"/>
            <a:ext cx="1371600" cy="597749"/>
          </a:xfrm>
          <a:prstGeom prst="rect">
            <a:avLst/>
          </a:prstGeom>
          <a:noFill/>
          <a:ln>
            <a:noFill/>
          </a:ln>
        </p:spPr>
      </p:pic>
      <p:grpSp>
        <p:nvGrpSpPr>
          <p:cNvPr id="2" name="Group 1">
            <a:extLst>
              <a:ext uri="{FF2B5EF4-FFF2-40B4-BE49-F238E27FC236}">
                <a16:creationId xmlns:a16="http://schemas.microsoft.com/office/drawing/2014/main" id="{72EBFF8E-E1D6-4198-85EA-7EBD82DEC08D}"/>
              </a:ext>
            </a:extLst>
          </p:cNvPr>
          <p:cNvGrpSpPr/>
          <p:nvPr userDrawn="1"/>
        </p:nvGrpSpPr>
        <p:grpSpPr>
          <a:xfrm>
            <a:off x="3390005" y="1552612"/>
            <a:ext cx="3874395" cy="182880"/>
            <a:chOff x="3390005" y="2050184"/>
            <a:chExt cx="3874395" cy="182880"/>
          </a:xfrm>
        </p:grpSpPr>
        <p:pic>
          <p:nvPicPr>
            <p:cNvPr id="15" name="Graphic 14">
              <a:extLst>
                <a:ext uri="{FF2B5EF4-FFF2-40B4-BE49-F238E27FC236}">
                  <a16:creationId xmlns:a16="http://schemas.microsoft.com/office/drawing/2014/main" id="{414E8E6F-A44F-DF4C-B3B4-AA63EB38814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028065" y="2050184"/>
              <a:ext cx="182880" cy="182880"/>
            </a:xfrm>
            <a:prstGeom prst="rect">
              <a:avLst/>
            </a:prstGeom>
          </p:spPr>
        </p:pic>
        <p:pic>
          <p:nvPicPr>
            <p:cNvPr id="16" name="Graphic 15">
              <a:extLst>
                <a:ext uri="{FF2B5EF4-FFF2-40B4-BE49-F238E27FC236}">
                  <a16:creationId xmlns:a16="http://schemas.microsoft.com/office/drawing/2014/main" id="{F9873642-E9B6-CF43-BF6A-9FD1DDD17C2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337718" y="2050184"/>
              <a:ext cx="182880" cy="182880"/>
            </a:xfrm>
            <a:prstGeom prst="rect">
              <a:avLst/>
            </a:prstGeom>
          </p:spPr>
        </p:pic>
        <p:pic>
          <p:nvPicPr>
            <p:cNvPr id="24" name="Graphic 23">
              <a:extLst>
                <a:ext uri="{FF2B5EF4-FFF2-40B4-BE49-F238E27FC236}">
                  <a16:creationId xmlns:a16="http://schemas.microsoft.com/office/drawing/2014/main" id="{9CCD85EB-BDA6-8147-9A31-C77818E3553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4172663" y="2050184"/>
              <a:ext cx="182880" cy="182880"/>
            </a:xfrm>
            <a:prstGeom prst="rect">
              <a:avLst/>
            </a:prstGeom>
          </p:spPr>
        </p:pic>
        <p:pic>
          <p:nvPicPr>
            <p:cNvPr id="25" name="Graphic 24">
              <a:extLst>
                <a:ext uri="{FF2B5EF4-FFF2-40B4-BE49-F238E27FC236}">
                  <a16:creationId xmlns:a16="http://schemas.microsoft.com/office/drawing/2014/main" id="{B03E6C40-A823-DD43-96F4-D79A6C08BBE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3390005" y="2050184"/>
              <a:ext cx="182880" cy="182880"/>
            </a:xfrm>
            <a:prstGeom prst="rect">
              <a:avLst/>
            </a:prstGeom>
          </p:spPr>
        </p:pic>
        <p:sp>
          <p:nvSpPr>
            <p:cNvPr id="33" name="EAb locations, phone, website">
              <a:extLst>
                <a:ext uri="{FF2B5EF4-FFF2-40B4-BE49-F238E27FC236}">
                  <a16:creationId xmlns:a16="http://schemas.microsoft.com/office/drawing/2014/main" id="{B9D8BCED-26C7-4644-8845-025445656A5D}"/>
                </a:ext>
                <a:ext uri="{C183D7F6-B498-43B3-948B-1728B52AA6E4}">
                  <adec:decorative xmlns:adec="http://schemas.microsoft.com/office/drawing/2017/decorative" val="1"/>
                </a:ext>
              </a:extLst>
            </p:cNvPr>
            <p:cNvSpPr txBox="1"/>
            <p:nvPr userDrawn="1"/>
          </p:nvSpPr>
          <p:spPr bwMode="gray">
            <a:xfrm>
              <a:off x="3617173" y="2065126"/>
              <a:ext cx="447113" cy="152997"/>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eab</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sp>
          <p:nvSpPr>
            <p:cNvPr id="34" name="EAb locations, phone, website">
              <a:extLst>
                <a:ext uri="{FF2B5EF4-FFF2-40B4-BE49-F238E27FC236}">
                  <a16:creationId xmlns:a16="http://schemas.microsoft.com/office/drawing/2014/main" id="{43F1F1D5-CAE9-7B46-AF99-E4CD485C2C0A}"/>
                </a:ext>
                <a:ext uri="{C183D7F6-B498-43B3-948B-1728B52AA6E4}">
                  <adec:decorative xmlns:adec="http://schemas.microsoft.com/office/drawing/2017/decorative" val="1"/>
                </a:ext>
              </a:extLst>
            </p:cNvPr>
            <p:cNvSpPr txBox="1"/>
            <p:nvPr userDrawn="1"/>
          </p:nvSpPr>
          <p:spPr bwMode="gray">
            <a:xfrm>
              <a:off x="5254291" y="2064680"/>
              <a:ext cx="888844" cy="153888"/>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WeAreEAB</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sp>
          <p:nvSpPr>
            <p:cNvPr id="35" name="Rectangle 34">
              <a:extLst>
                <a:ext uri="{FF2B5EF4-FFF2-40B4-BE49-F238E27FC236}">
                  <a16:creationId xmlns:a16="http://schemas.microsoft.com/office/drawing/2014/main" id="{97FA96C3-719D-8C46-A4CE-2463EAED661A}"/>
                </a:ext>
              </a:extLst>
            </p:cNvPr>
            <p:cNvSpPr/>
            <p:nvPr/>
          </p:nvSpPr>
          <p:spPr bwMode="gray">
            <a:xfrm>
              <a:off x="4389061" y="2064680"/>
              <a:ext cx="725236" cy="153888"/>
            </a:xfrm>
            <a:prstGeom prst="rect">
              <a:avLst/>
            </a:prstGeom>
          </p:spPr>
          <p:txBody>
            <a:bodyPr wrap="square" lIns="0" tIns="0" rIns="0" bIns="0">
              <a:spAutoFit/>
            </a:bodyPr>
            <a:lstStyle/>
            <a:p>
              <a:r>
                <a:rPr lang="en-US" sz="1000" b="1" dirty="0">
                  <a:solidFill>
                    <a:schemeClr val="tx1"/>
                  </a:solidFill>
                </a:rPr>
                <a:t>@</a:t>
              </a:r>
              <a:r>
                <a:rPr lang="en-US" sz="1000" b="1" dirty="0" err="1">
                  <a:solidFill>
                    <a:schemeClr val="tx1"/>
                  </a:solidFill>
                </a:rPr>
                <a:t>eab</a:t>
              </a:r>
              <a:r>
                <a:rPr lang="en-US" sz="1000" b="1" dirty="0">
                  <a:solidFill>
                    <a:schemeClr val="tx1"/>
                  </a:solidFill>
                </a:rPr>
                <a:t>_</a:t>
              </a:r>
            </a:p>
          </p:txBody>
        </p:sp>
        <p:sp>
          <p:nvSpPr>
            <p:cNvPr id="36" name="EAb locations, phone, website">
              <a:extLst>
                <a:ext uri="{FF2B5EF4-FFF2-40B4-BE49-F238E27FC236}">
                  <a16:creationId xmlns:a16="http://schemas.microsoft.com/office/drawing/2014/main" id="{25C7AB59-C0E5-9744-A152-4735DDB4D090}"/>
                </a:ext>
                <a:ext uri="{C183D7F6-B498-43B3-948B-1728B52AA6E4}">
                  <adec:decorative xmlns:adec="http://schemas.microsoft.com/office/drawing/2017/decorative" val="1"/>
                </a:ext>
              </a:extLst>
            </p:cNvPr>
            <p:cNvSpPr txBox="1"/>
            <p:nvPr userDrawn="1"/>
          </p:nvSpPr>
          <p:spPr bwMode="gray">
            <a:xfrm>
              <a:off x="6560310" y="2064680"/>
              <a:ext cx="704090" cy="153888"/>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a:t>
              </a:r>
              <a:r>
                <a:rPr lang="en-US" sz="1000" b="1" spc="0" baseline="0" dirty="0" err="1">
                  <a:solidFill>
                    <a:schemeClr val="tx1"/>
                  </a:solidFill>
                  <a:latin typeface="+mn-lt"/>
                  <a:ea typeface="Verdana" panose="020B0604030504040204" pitchFamily="34" charset="0"/>
                  <a:cs typeface="Verdana" panose="020B0604030504040204" pitchFamily="34" charset="0"/>
                </a:rPr>
                <a:t>eab.life</a:t>
              </a:r>
              <a:endParaRPr lang="en-US" sz="1000" b="1" spc="0" baseline="0" dirty="0">
                <a:solidFill>
                  <a:schemeClr val="tx1"/>
                </a:solidFill>
                <a:latin typeface="+mn-lt"/>
                <a:ea typeface="Verdana" panose="020B0604030504040204" pitchFamily="34" charset="0"/>
                <a:cs typeface="Verdana" panose="020B0604030504040204" pitchFamily="34" charset="0"/>
              </a:endParaRPr>
            </a:p>
          </p:txBody>
        </p:sp>
      </p:grpSp>
    </p:spTree>
    <p:custDataLst>
      <p:tags r:id="rId1"/>
    </p:custDataLst>
    <p:extLst>
      <p:ext uri="{BB962C8B-B14F-4D97-AF65-F5344CB8AC3E}">
        <p14:creationId xmlns:p14="http://schemas.microsoft.com/office/powerpoint/2010/main" val="3497884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yle Option #3">
    <p:bg bwMode="gray">
      <p:bgPr>
        <a:solidFill>
          <a:schemeClr val="accent5"/>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Headers</a:t>
            </a:r>
            <a:br>
              <a:rPr lang="en-US" sz="11000" b="1" baseline="0" dirty="0">
                <a:solidFill>
                  <a:schemeClr val="bg1"/>
                </a:solidFill>
              </a:rPr>
            </a:br>
            <a:r>
              <a:rPr lang="en-US" sz="11000" b="1" dirty="0">
                <a:solidFill>
                  <a:schemeClr val="bg1"/>
                </a:solidFill>
              </a:rPr>
              <a:t>w/Logo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59655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Logo: Standard">
    <p:spTree>
      <p:nvGrpSpPr>
        <p:cNvPr id="1" name=""/>
        <p:cNvGrpSpPr/>
        <p:nvPr/>
      </p:nvGrpSpPr>
      <p:grpSpPr>
        <a:xfrm>
          <a:off x="0" y="0"/>
          <a:ext cx="0" cy="0"/>
          <a:chOff x="0" y="0"/>
          <a:chExt cx="0" cy="0"/>
        </a:xfrm>
      </p:grpSpPr>
      <p:pic>
        <p:nvPicPr>
          <p:cNvPr id="10"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4"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200">
                <a:solidFill>
                  <a:schemeClr val="accent3"/>
                </a:solidFill>
                <a:latin typeface="+mj-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Program Name Appears Here</a:t>
            </a:r>
          </a:p>
        </p:txBody>
      </p:sp>
      <p:sp>
        <p:nvSpPr>
          <p:cNvPr id="1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716088"/>
            <a:ext cx="6755498" cy="276999"/>
          </a:xfrm>
        </p:spPr>
        <p:txBody>
          <a:bodyPr/>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2079283"/>
            <a:ext cx="675549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9010" y="1348092"/>
            <a:ext cx="675539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64196366"/>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er Logo: Text">
    <p:spTree>
      <p:nvGrpSpPr>
        <p:cNvPr id="1" name=""/>
        <p:cNvGrpSpPr/>
        <p:nvPr/>
      </p:nvGrpSpPr>
      <p:grpSpPr>
        <a:xfrm>
          <a:off x="0" y="0"/>
          <a:ext cx="0" cy="0"/>
          <a:chOff x="0" y="0"/>
          <a:chExt cx="0" cy="0"/>
        </a:xfrm>
      </p:grpSpPr>
      <p:pic>
        <p:nvPicPr>
          <p:cNvPr id="12"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39"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200">
                <a:solidFill>
                  <a:schemeClr val="accent3"/>
                </a:solidFill>
                <a:latin typeface="+mj-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Program Name Appears Here</a:t>
            </a:r>
          </a:p>
        </p:txBody>
      </p:sp>
      <p:sp>
        <p:nvSpPr>
          <p:cNvPr id="3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8" name="Title"/>
          <p:cNvSpPr>
            <a:spLocks noGrp="1"/>
          </p:cNvSpPr>
          <p:nvPr>
            <p:ph type="title" hasCustomPrompt="1"/>
          </p:nvPr>
        </p:nvSpPr>
        <p:spPr bwMode="gray">
          <a:xfrm>
            <a:off x="508902" y="1716088"/>
            <a:ext cx="6755498" cy="276999"/>
          </a:xfrm>
        </p:spPr>
        <p:txBody>
          <a:bodyPr/>
          <a:lstStyle>
            <a:lvl1pPr>
              <a:defRPr>
                <a:solidFill>
                  <a:schemeClr val="accent3"/>
                </a:solidFill>
              </a:defRPr>
            </a:lvl1pPr>
          </a:lstStyle>
          <a:p>
            <a:r>
              <a:rPr lang="en-US" dirty="0"/>
              <a:t>Page Title – Rockwell 20pt Regular, Title Case</a:t>
            </a:r>
          </a:p>
        </p:txBody>
      </p:sp>
      <p:sp>
        <p:nvSpPr>
          <p:cNvPr id="34" name="Subtitle"/>
          <p:cNvSpPr>
            <a:spLocks noGrp="1"/>
          </p:cNvSpPr>
          <p:nvPr>
            <p:ph type="body" sz="quarter" idx="28" hasCustomPrompt="1"/>
          </p:nvPr>
        </p:nvSpPr>
        <p:spPr bwMode="gray">
          <a:xfrm>
            <a:off x="2582862" y="2287151"/>
            <a:ext cx="46815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40" name="Left box text"/>
          <p:cNvSpPr>
            <a:spLocks noGrp="1"/>
          </p:cNvSpPr>
          <p:nvPr>
            <p:ph type="body" sz="quarter" idx="31" hasCustomPrompt="1"/>
          </p:nvPr>
        </p:nvSpPr>
        <p:spPr bwMode="gray">
          <a:xfrm>
            <a:off x="508902" y="2282825"/>
            <a:ext cx="1835943" cy="7261729"/>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37" name="Footnote"/>
          <p:cNvSpPr>
            <a:spLocks noGrp="1"/>
          </p:cNvSpPr>
          <p:nvPr>
            <p:ph type="body" sz="quarter" idx="44" hasCustomPrompt="1"/>
          </p:nvPr>
        </p:nvSpPr>
        <p:spPr bwMode="gray">
          <a:xfrm>
            <a:off x="25527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6"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41" name="Vertical line - decorative">
            <a:extLst>
              <a:ext uri="{C183D7F6-B498-43B3-948B-1728B52AA6E4}">
                <adec:decorative xmlns:adec="http://schemas.microsoft.com/office/drawing/2017/decorative" val="1"/>
              </a:ext>
            </a:extLst>
          </p:cNvPr>
          <p:cNvCxnSpPr/>
          <p:nvPr userDrawn="1"/>
        </p:nvCxnSpPr>
        <p:spPr bwMode="gray">
          <a:xfrm>
            <a:off x="2429530" y="2282825"/>
            <a:ext cx="0" cy="726948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Header line - decorative">
            <a:extLst>
              <a:ext uri="{C183D7F6-B498-43B3-948B-1728B52AA6E4}">
                <adec:decorative xmlns:adec="http://schemas.microsoft.com/office/drawing/2017/decorative" val="1"/>
              </a:ext>
            </a:extLst>
          </p:cNvPr>
          <p:cNvCxnSpPr/>
          <p:nvPr userDrawn="1"/>
        </p:nvCxnSpPr>
        <p:spPr bwMode="gray">
          <a:xfrm>
            <a:off x="509010" y="1348092"/>
            <a:ext cx="675539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80944888"/>
      </p:ext>
    </p:extLst>
  </p:cSld>
  <p:clrMapOvr>
    <a:masterClrMapping/>
  </p:clrMapOvr>
  <p:extLst>
    <p:ext uri="{DCECCB84-F9BA-43D5-87BE-67443E8EF086}">
      <p15:sldGuideLst xmlns:p15="http://schemas.microsoft.com/office/powerpoint/2012/main">
        <p15:guide id="1" pos="1488" userDrawn="1">
          <p15:clr>
            <a:srgbClr val="FBAE40"/>
          </p15:clr>
        </p15:guide>
        <p15:guide id="2" pos="1608" userDrawn="1">
          <p15:clr>
            <a:srgbClr val="FBAE40"/>
          </p15:clr>
        </p15:guide>
        <p15:guide id="3" orient="horz" pos="143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structions 2">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52DA0B73-E01E-A6F6-085E-7B0BE0ECF424}"/>
              </a:ext>
            </a:extLst>
          </p:cNvPr>
          <p:cNvGraphicFramePr/>
          <p:nvPr userDrawn="1">
            <p:extLst>
              <p:ext uri="{D42A27DB-BD31-4B8C-83A1-F6EECF244321}">
                <p14:modId xmlns:p14="http://schemas.microsoft.com/office/powerpoint/2010/main" val="1634320908"/>
              </p:ext>
            </p:extLst>
          </p:nvPr>
        </p:nvGraphicFramePr>
        <p:xfrm>
          <a:off x="504183" y="6287740"/>
          <a:ext cx="3793814" cy="2533335"/>
        </p:xfrm>
        <a:graphic>
          <a:graphicData uri="http://schemas.openxmlformats.org/drawingml/2006/chart">
            <c:chart xmlns:c="http://schemas.openxmlformats.org/drawingml/2006/chart" xmlns:r="http://schemas.openxmlformats.org/officeDocument/2006/relationships" r:id="rId3"/>
          </a:graphicData>
        </a:graphic>
      </p:graphicFrame>
      <p:sp>
        <p:nvSpPr>
          <p:cNvPr id="20" name="Template edition">
            <a:extLst>
              <a:ext uri="{FF2B5EF4-FFF2-40B4-BE49-F238E27FC236}">
                <a16:creationId xmlns:a16="http://schemas.microsoft.com/office/drawing/2014/main" id="{8DF45A89-BB13-2C41-AD19-9C9C8BC8D5AF}"/>
              </a:ext>
            </a:extLst>
          </p:cNvPr>
          <p:cNvSpPr/>
          <p:nvPr userDrawn="1"/>
        </p:nvSpPr>
        <p:spPr bwMode="gray">
          <a:xfrm>
            <a:off x="502920" y="469892"/>
            <a:ext cx="6766560" cy="548640"/>
          </a:xfrm>
          <a:prstGeom prst="rect">
            <a:avLst/>
          </a:prstGeom>
          <a:solidFill>
            <a:schemeClr val="accent6">
              <a:lumMod val="60000"/>
              <a:lumOff val="4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ctr">
              <a:spcBef>
                <a:spcPts val="500"/>
              </a:spcBef>
            </a:pPr>
            <a:r>
              <a:rPr lang="en-US" sz="1400" b="1" dirty="0">
                <a:solidFill>
                  <a:schemeClr val="tx1"/>
                </a:solidFill>
              </a:rPr>
              <a:t>Top 3 Helpful Guidelines</a:t>
            </a:r>
          </a:p>
        </p:txBody>
      </p:sp>
      <p:sp>
        <p:nvSpPr>
          <p:cNvPr id="2" name="TextBox 1">
            <a:extLst>
              <a:ext uri="{FF2B5EF4-FFF2-40B4-BE49-F238E27FC236}">
                <a16:creationId xmlns:a16="http://schemas.microsoft.com/office/drawing/2014/main" id="{0C84DAD8-517D-BD67-83B7-647FBE9D2B0C}"/>
              </a:ext>
            </a:extLst>
          </p:cNvPr>
          <p:cNvSpPr txBox="1"/>
          <p:nvPr userDrawn="1"/>
        </p:nvSpPr>
        <p:spPr bwMode="gray">
          <a:xfrm>
            <a:off x="878634" y="3541492"/>
            <a:ext cx="4083192" cy="169277"/>
          </a:xfrm>
          <a:prstGeom prst="rect">
            <a:avLst/>
          </a:prstGeom>
          <a:noFill/>
        </p:spPr>
        <p:txBody>
          <a:bodyPr vert="horz" wrap="square" lIns="0" tIns="0" rIns="0" bIns="0" rtlCol="0">
            <a:spAutoFit/>
          </a:bodyPr>
          <a:lstStyle/>
          <a:p>
            <a:pPr>
              <a:spcBef>
                <a:spcPts val="786"/>
              </a:spcBef>
            </a:pPr>
            <a:r>
              <a:rPr lang="en-US" sz="1100" b="1" dirty="0"/>
              <a:t>What colors to use and not use:</a:t>
            </a:r>
          </a:p>
        </p:txBody>
      </p:sp>
      <p:sp>
        <p:nvSpPr>
          <p:cNvPr id="3" name="TextBox 2">
            <a:extLst>
              <a:ext uri="{FF2B5EF4-FFF2-40B4-BE49-F238E27FC236}">
                <a16:creationId xmlns:a16="http://schemas.microsoft.com/office/drawing/2014/main" id="{352B46B6-333D-8061-855D-E32EF45212E8}"/>
              </a:ext>
            </a:extLst>
          </p:cNvPr>
          <p:cNvSpPr txBox="1"/>
          <p:nvPr userDrawn="1"/>
        </p:nvSpPr>
        <p:spPr bwMode="gray">
          <a:xfrm>
            <a:off x="864325" y="6316887"/>
            <a:ext cx="6409025" cy="338554"/>
          </a:xfrm>
          <a:prstGeom prst="rect">
            <a:avLst/>
          </a:prstGeom>
          <a:noFill/>
        </p:spPr>
        <p:txBody>
          <a:bodyPr vert="horz" wrap="square" lIns="0" tIns="0" rIns="0" bIns="0" rtlCol="0">
            <a:spAutoFit/>
          </a:bodyPr>
          <a:lstStyle/>
          <a:p>
            <a:pPr marL="0" marR="0" lvl="0" indent="0" algn="l" defTabSz="844890" rtl="0" eaLnBrk="1" fontAlgn="auto" latinLnBrk="0" hangingPunct="1">
              <a:lnSpc>
                <a:spcPct val="100000"/>
              </a:lnSpc>
              <a:spcBef>
                <a:spcPts val="786"/>
              </a:spcBef>
              <a:spcAft>
                <a:spcPts val="0"/>
              </a:spcAft>
              <a:buClrTx/>
              <a:buSzTx/>
              <a:buFontTx/>
              <a:buNone/>
              <a:tabLst/>
              <a:defRPr/>
            </a:pPr>
            <a:r>
              <a:rPr lang="en-US" sz="1100" b="1" dirty="0"/>
              <a:t>How to insert an EAB-formatted </a:t>
            </a:r>
            <a:r>
              <a:rPr lang="en-US" sz="1100" b="1" spc="-16" baseline="0" dirty="0"/>
              <a:t>chart using an EAB chart template: </a:t>
            </a:r>
            <a:br>
              <a:rPr lang="en-US" sz="1100" b="1" spc="-16" baseline="0" dirty="0"/>
            </a:br>
            <a:r>
              <a:rPr lang="en-US" sz="1100" b="0" spc="-16" baseline="0" dirty="0"/>
              <a:t>C</a:t>
            </a:r>
            <a:r>
              <a:rPr lang="en-US" sz="1100" b="0" dirty="0"/>
              <a:t>lick the Insert tab. Click Chart. Click Templates. Click on the EAB chart type you need.</a:t>
            </a:r>
          </a:p>
        </p:txBody>
      </p:sp>
      <p:sp>
        <p:nvSpPr>
          <p:cNvPr id="4" name="TextBox 3">
            <a:extLst>
              <a:ext uri="{FF2B5EF4-FFF2-40B4-BE49-F238E27FC236}">
                <a16:creationId xmlns:a16="http://schemas.microsoft.com/office/drawing/2014/main" id="{F99E0283-8884-FA1D-487F-AE2BD2582C05}"/>
              </a:ext>
            </a:extLst>
          </p:cNvPr>
          <p:cNvSpPr txBox="1"/>
          <p:nvPr userDrawn="1"/>
        </p:nvSpPr>
        <p:spPr>
          <a:xfrm>
            <a:off x="4681131" y="4244755"/>
            <a:ext cx="1364901" cy="1287532"/>
          </a:xfrm>
          <a:prstGeom prst="rect">
            <a:avLst/>
          </a:prstGeom>
          <a:noFill/>
        </p:spPr>
        <p:txBody>
          <a:bodyPr wrap="square" lIns="0" tIns="0" rIns="0" bIns="0" rtlCol="0">
            <a:spAutoFit/>
          </a:bodyPr>
          <a:lstStyle/>
          <a:p>
            <a:pPr marL="0" marR="0" lvl="0" indent="0" algn="l" defTabSz="844890" rtl="0" eaLnBrk="1" fontAlgn="auto" latinLnBrk="0" hangingPunct="1">
              <a:lnSpc>
                <a:spcPct val="100000"/>
              </a:lnSpc>
              <a:spcBef>
                <a:spcPts val="786"/>
              </a:spcBef>
              <a:spcAft>
                <a:spcPts val="0"/>
              </a:spcAft>
              <a:buClrTx/>
              <a:buSzTx/>
              <a:buFont typeface="Arial" panose="020B0604020202020204" pitchFamily="34" charset="0"/>
              <a:buNone/>
              <a:tabLst/>
              <a:defRPr/>
            </a:pPr>
            <a:r>
              <a:rPr lang="en-US" sz="1100" dirty="0"/>
              <a:t>Use the 7 main colors outlined </a:t>
            </a:r>
            <a:br>
              <a:rPr lang="en-US" sz="1100" dirty="0"/>
            </a:br>
            <a:r>
              <a:rPr lang="en-US" sz="1100" dirty="0"/>
              <a:t>in green</a:t>
            </a:r>
          </a:p>
          <a:p>
            <a:pPr marL="0" indent="0">
              <a:spcBef>
                <a:spcPts val="786"/>
              </a:spcBef>
              <a:buFont typeface="Arial" panose="020B0604020202020204" pitchFamily="34" charset="0"/>
              <a:buNone/>
              <a:tabLst/>
            </a:pPr>
            <a:r>
              <a:rPr lang="en-US" sz="1100" dirty="0"/>
              <a:t>Don’t use these </a:t>
            </a:r>
            <a:br>
              <a:rPr lang="en-US" sz="1100" dirty="0"/>
            </a:br>
            <a:r>
              <a:rPr lang="en-US" sz="1100" dirty="0"/>
              <a:t>3 colors; </a:t>
            </a:r>
            <a:r>
              <a:rPr lang="en-US" sz="1100" b="0" i="0" dirty="0"/>
              <a:t>except for 5</a:t>
            </a:r>
            <a:r>
              <a:rPr lang="en-US" sz="1100" b="0" i="0" baseline="30000" dirty="0"/>
              <a:t>th</a:t>
            </a:r>
            <a:r>
              <a:rPr lang="en-US" sz="1100" b="0" i="0" dirty="0"/>
              <a:t> and 6</a:t>
            </a:r>
            <a:r>
              <a:rPr lang="en-US" sz="1100" b="0" i="0" baseline="30000" dirty="0"/>
              <a:t>th</a:t>
            </a:r>
            <a:r>
              <a:rPr lang="en-US" sz="1100" b="0" i="0" dirty="0"/>
              <a:t> colors in charts</a:t>
            </a:r>
            <a:endParaRPr lang="en-US" sz="1100" dirty="0"/>
          </a:p>
        </p:txBody>
      </p:sp>
      <p:grpSp>
        <p:nvGrpSpPr>
          <p:cNvPr id="6" name="Group 5">
            <a:extLst>
              <a:ext uri="{FF2B5EF4-FFF2-40B4-BE49-F238E27FC236}">
                <a16:creationId xmlns:a16="http://schemas.microsoft.com/office/drawing/2014/main" id="{A32C0458-2778-CD33-C6E4-919CCAEC2BC5}"/>
              </a:ext>
            </a:extLst>
          </p:cNvPr>
          <p:cNvGrpSpPr/>
          <p:nvPr userDrawn="1"/>
        </p:nvGrpSpPr>
        <p:grpSpPr>
          <a:xfrm>
            <a:off x="1811901" y="3863113"/>
            <a:ext cx="2787749" cy="1968995"/>
            <a:chOff x="712016" y="1045288"/>
            <a:chExt cx="1976591" cy="1355011"/>
          </a:xfrm>
        </p:grpSpPr>
        <p:grpSp>
          <p:nvGrpSpPr>
            <p:cNvPr id="7" name="Group 6">
              <a:extLst>
                <a:ext uri="{FF2B5EF4-FFF2-40B4-BE49-F238E27FC236}">
                  <a16:creationId xmlns:a16="http://schemas.microsoft.com/office/drawing/2014/main" id="{70D03FC5-D689-C4A3-CB3E-F4A67FF1DE37}"/>
                </a:ext>
              </a:extLst>
            </p:cNvPr>
            <p:cNvGrpSpPr/>
            <p:nvPr userDrawn="1"/>
          </p:nvGrpSpPr>
          <p:grpSpPr>
            <a:xfrm>
              <a:off x="712016" y="1045288"/>
              <a:ext cx="1888995" cy="1355011"/>
              <a:chOff x="290410" y="857410"/>
              <a:chExt cx="2361631" cy="1694043"/>
            </a:xfrm>
          </p:grpSpPr>
          <p:grpSp>
            <p:nvGrpSpPr>
              <p:cNvPr id="13" name="Group 12" descr="In PowerPoint, only use the top row of the color palette. ">
                <a:extLst>
                  <a:ext uri="{FF2B5EF4-FFF2-40B4-BE49-F238E27FC236}">
                    <a16:creationId xmlns:a16="http://schemas.microsoft.com/office/drawing/2014/main" id="{BB03BBDA-A9D7-5182-312C-1A73E2DD7F5D}"/>
                  </a:ext>
                  <a:ext uri="{C183D7F6-B498-43B3-948B-1728B52AA6E4}">
                    <adec:decorative xmlns:adec="http://schemas.microsoft.com/office/drawing/2017/decorative" val="0"/>
                  </a:ext>
                </a:extLst>
              </p:cNvPr>
              <p:cNvGrpSpPr/>
              <p:nvPr userDrawn="1"/>
            </p:nvGrpSpPr>
            <p:grpSpPr>
              <a:xfrm>
                <a:off x="290410" y="857410"/>
                <a:ext cx="2361631" cy="1694043"/>
                <a:chOff x="-1834053" y="1543542"/>
                <a:chExt cx="2514213" cy="1803493"/>
              </a:xfrm>
            </p:grpSpPr>
            <p:pic>
              <p:nvPicPr>
                <p:cNvPr id="16" name="Picture 15">
                  <a:extLst>
                    <a:ext uri="{FF2B5EF4-FFF2-40B4-BE49-F238E27FC236}">
                      <a16:creationId xmlns:a16="http://schemas.microsoft.com/office/drawing/2014/main" id="{5F4DDD03-4D91-4F4F-207E-BAC062210653}"/>
                    </a:ext>
                  </a:extLst>
                </p:cNvPr>
                <p:cNvPicPr>
                  <a:picLocks noChangeAspect="1"/>
                </p:cNvPicPr>
                <p:nvPr/>
              </p:nvPicPr>
              <p:blipFill rotWithShape="1">
                <a:blip r:embed="rId4"/>
                <a:srcRect l="490" r="579"/>
                <a:stretch/>
              </p:blipFill>
              <p:spPr>
                <a:xfrm>
                  <a:off x="-1832821" y="1543542"/>
                  <a:ext cx="2512981" cy="1803493"/>
                </a:xfrm>
                <a:prstGeom prst="rect">
                  <a:avLst/>
                </a:prstGeom>
                <a:ln w="12700">
                  <a:solidFill>
                    <a:schemeClr val="accent1"/>
                  </a:solidFill>
                </a:ln>
              </p:spPr>
            </p:pic>
            <p:sp>
              <p:nvSpPr>
                <p:cNvPr id="17" name="Rectangle 16">
                  <a:extLst>
                    <a:ext uri="{FF2B5EF4-FFF2-40B4-BE49-F238E27FC236}">
                      <a16:creationId xmlns:a16="http://schemas.microsoft.com/office/drawing/2014/main" id="{91FD0E67-7082-BE59-D9B3-F9B51778F26D}"/>
                    </a:ext>
                  </a:extLst>
                </p:cNvPr>
                <p:cNvSpPr/>
                <p:nvPr/>
              </p:nvSpPr>
              <p:spPr bwMode="gray">
                <a:xfrm>
                  <a:off x="-1834053" y="2188992"/>
                  <a:ext cx="2512981" cy="1158043"/>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786"/>
                    </a:spcBef>
                  </a:pPr>
                  <a:endParaRPr lang="en-US" sz="1571" dirty="0">
                    <a:solidFill>
                      <a:schemeClr val="bg1"/>
                    </a:solidFill>
                  </a:endParaRPr>
                </a:p>
              </p:txBody>
            </p:sp>
            <p:sp>
              <p:nvSpPr>
                <p:cNvPr id="18" name="TextBox 17">
                  <a:extLst>
                    <a:ext uri="{FF2B5EF4-FFF2-40B4-BE49-F238E27FC236}">
                      <a16:creationId xmlns:a16="http://schemas.microsoft.com/office/drawing/2014/main" id="{A8AAF1F3-E8D2-BA8E-D470-C04C21BF37AD}"/>
                    </a:ext>
                  </a:extLst>
                </p:cNvPr>
                <p:cNvSpPr txBox="1"/>
                <p:nvPr/>
              </p:nvSpPr>
              <p:spPr bwMode="gray">
                <a:xfrm>
                  <a:off x="-993669" y="2650834"/>
                  <a:ext cx="1299299" cy="531629"/>
                </a:xfrm>
                <a:prstGeom prst="rect">
                  <a:avLst/>
                </a:prstGeom>
                <a:noFill/>
              </p:spPr>
              <p:txBody>
                <a:bodyPr wrap="square" lIns="0" tIns="0" rIns="0" bIns="0" rtlCol="0">
                  <a:spAutoFit/>
                </a:bodyPr>
                <a:lstStyle/>
                <a:p>
                  <a:pPr>
                    <a:spcBef>
                      <a:spcPts val="786"/>
                    </a:spcBef>
                  </a:pPr>
                  <a:r>
                    <a:rPr lang="en-US" sz="1886" b="1" dirty="0">
                      <a:solidFill>
                        <a:schemeClr val="bg1"/>
                      </a:solidFill>
                    </a:rPr>
                    <a:t>Only Use Top Row</a:t>
                  </a:r>
                </a:p>
              </p:txBody>
            </p:sp>
            <p:cxnSp>
              <p:nvCxnSpPr>
                <p:cNvPr id="19" name="Straight Arrow Connector 18">
                  <a:extLst>
                    <a:ext uri="{FF2B5EF4-FFF2-40B4-BE49-F238E27FC236}">
                      <a16:creationId xmlns:a16="http://schemas.microsoft.com/office/drawing/2014/main" id="{CB94C211-43BB-9FF7-3C0D-51586AF507FA}"/>
                    </a:ext>
                  </a:extLst>
                </p:cNvPr>
                <p:cNvCxnSpPr>
                  <a:cxnSpLocks/>
                </p:cNvCxnSpPr>
                <p:nvPr/>
              </p:nvCxnSpPr>
              <p:spPr bwMode="gray">
                <a:xfrm flipV="1">
                  <a:off x="-1261785" y="2527403"/>
                  <a:ext cx="0" cy="631418"/>
                </a:xfrm>
                <a:prstGeom prst="straightConnector1">
                  <a:avLst/>
                </a:prstGeom>
                <a:solidFill>
                  <a:schemeClr val="accent1"/>
                </a:solidFill>
                <a:ln w="57150" cap="flat" cmpd="sng" algn="ctr">
                  <a:solidFill>
                    <a:schemeClr val="bg1"/>
                  </a:solidFill>
                  <a:prstDash val="solid"/>
                  <a:miter lim="800000"/>
                  <a:headEnd type="none" w="med" len="med"/>
                  <a:tailEnd type="triangle"/>
                </a:ln>
                <a:effectLst/>
              </p:spPr>
            </p:cxnSp>
          </p:grpSp>
          <p:sp>
            <p:nvSpPr>
              <p:cNvPr id="14" name="Rectangle 13">
                <a:extLst>
                  <a:ext uri="{FF2B5EF4-FFF2-40B4-BE49-F238E27FC236}">
                    <a16:creationId xmlns:a16="http://schemas.microsoft.com/office/drawing/2014/main" id="{A458C200-8F54-B514-A055-4F054575F758}"/>
                  </a:ext>
                  <a:ext uri="{C183D7F6-B498-43B3-948B-1728B52AA6E4}">
                    <adec:decorative xmlns:adec="http://schemas.microsoft.com/office/drawing/2017/decorative" val="1"/>
                  </a:ext>
                </a:extLst>
              </p:cNvPr>
              <p:cNvSpPr/>
              <p:nvPr userDrawn="1"/>
            </p:nvSpPr>
            <p:spPr bwMode="gray">
              <a:xfrm>
                <a:off x="1901132" y="1161559"/>
                <a:ext cx="642878"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sp>
            <p:nvSpPr>
              <p:cNvPr id="15" name="Rectangle 14">
                <a:extLst>
                  <a:ext uri="{FF2B5EF4-FFF2-40B4-BE49-F238E27FC236}">
                    <a16:creationId xmlns:a16="http://schemas.microsoft.com/office/drawing/2014/main" id="{02C3AA32-3B4C-34F1-9DBC-9821BBCCB3B9}"/>
                  </a:ext>
                  <a:ext uri="{C183D7F6-B498-43B3-948B-1728B52AA6E4}">
                    <adec:decorative xmlns:adec="http://schemas.microsoft.com/office/drawing/2017/decorative" val="1"/>
                  </a:ext>
                </a:extLst>
              </p:cNvPr>
              <p:cNvSpPr/>
              <p:nvPr userDrawn="1"/>
            </p:nvSpPr>
            <p:spPr bwMode="gray">
              <a:xfrm>
                <a:off x="402238" y="1161559"/>
                <a:ext cx="857346"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grpSp>
        <p:grpSp>
          <p:nvGrpSpPr>
            <p:cNvPr id="8" name="Group 7">
              <a:extLst>
                <a:ext uri="{FF2B5EF4-FFF2-40B4-BE49-F238E27FC236}">
                  <a16:creationId xmlns:a16="http://schemas.microsoft.com/office/drawing/2014/main" id="{AB4A2916-E5CF-87C4-9066-E9CFEFFF6044}"/>
                </a:ext>
              </a:extLst>
            </p:cNvPr>
            <p:cNvGrpSpPr/>
            <p:nvPr userDrawn="1"/>
          </p:nvGrpSpPr>
          <p:grpSpPr>
            <a:xfrm>
              <a:off x="1530485" y="1290376"/>
              <a:ext cx="428489" cy="199072"/>
              <a:chOff x="1407460" y="1434503"/>
              <a:chExt cx="292608" cy="164592"/>
            </a:xfrm>
          </p:grpSpPr>
          <p:cxnSp>
            <p:nvCxnSpPr>
              <p:cNvPr id="11" name="Straight Connector 10">
                <a:extLst>
                  <a:ext uri="{FF2B5EF4-FFF2-40B4-BE49-F238E27FC236}">
                    <a16:creationId xmlns:a16="http://schemas.microsoft.com/office/drawing/2014/main" id="{EB3ECA4E-30F1-D7E6-BC12-3BDD83349FE3}"/>
                  </a:ext>
                </a:extLst>
              </p:cNvPr>
              <p:cNvCxnSpPr/>
              <p:nvPr userDrawn="1"/>
            </p:nvCxnSpPr>
            <p:spPr bwMode="gray">
              <a:xfrm>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FD914F7-FD51-2662-9157-C4F25CAAF3F7}"/>
                  </a:ext>
                </a:extLst>
              </p:cNvPr>
              <p:cNvCxnSpPr>
                <a:cxnSpLocks/>
              </p:cNvCxnSpPr>
              <p:nvPr userDrawn="1"/>
            </p:nvCxnSpPr>
            <p:spPr bwMode="gray">
              <a:xfrm flipH="1">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id="{D36E877E-AF94-D436-7564-9EA918B89D8B}"/>
                </a:ext>
              </a:extLst>
            </p:cNvPr>
            <p:cNvCxnSpPr>
              <a:cxnSpLocks/>
            </p:cNvCxnSpPr>
            <p:nvPr userDrawn="1"/>
          </p:nvCxnSpPr>
          <p:spPr bwMode="gray">
            <a:xfrm flipH="1">
              <a:off x="2514601" y="1384906"/>
              <a:ext cx="174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72">
              <a:extLst>
                <a:ext uri="{FF2B5EF4-FFF2-40B4-BE49-F238E27FC236}">
                  <a16:creationId xmlns:a16="http://schemas.microsoft.com/office/drawing/2014/main" id="{5334555E-E398-C758-AD17-CAD3ECC78751}"/>
                </a:ext>
                <a:ext uri="{C183D7F6-B498-43B3-948B-1728B52AA6E4}">
                  <adec:decorative xmlns:adec="http://schemas.microsoft.com/office/drawing/2017/decorative" val="1"/>
                </a:ext>
              </a:extLst>
            </p:cNvPr>
            <p:cNvSpPr/>
            <p:nvPr userDrawn="1"/>
          </p:nvSpPr>
          <p:spPr bwMode="gray">
            <a:xfrm>
              <a:off x="1738466" y="1489344"/>
              <a:ext cx="950141" cy="295144"/>
            </a:xfrm>
            <a:custGeom>
              <a:avLst/>
              <a:gdLst>
                <a:gd name="connsiteX0" fmla="*/ 0 w 514218"/>
                <a:gd name="connsiteY0" fmla="*/ 0 h 199072"/>
                <a:gd name="connsiteX1" fmla="*/ 514218 w 514218"/>
                <a:gd name="connsiteY1" fmla="*/ 0 h 199072"/>
                <a:gd name="connsiteX2" fmla="*/ 514218 w 514218"/>
                <a:gd name="connsiteY2" fmla="*/ 199072 h 199072"/>
                <a:gd name="connsiteX3" fmla="*/ 0 w 514218"/>
                <a:gd name="connsiteY3" fmla="*/ 199072 h 199072"/>
                <a:gd name="connsiteX4" fmla="*/ 0 w 514218"/>
                <a:gd name="connsiteY4" fmla="*/ 0 h 199072"/>
                <a:gd name="connsiteX0" fmla="*/ 514218 w 605658"/>
                <a:gd name="connsiteY0" fmla="*/ 0 h 199072"/>
                <a:gd name="connsiteX1" fmla="*/ 514218 w 605658"/>
                <a:gd name="connsiteY1" fmla="*/ 199072 h 199072"/>
                <a:gd name="connsiteX2" fmla="*/ 0 w 605658"/>
                <a:gd name="connsiteY2" fmla="*/ 199072 h 199072"/>
                <a:gd name="connsiteX3" fmla="*/ 0 w 605658"/>
                <a:gd name="connsiteY3" fmla="*/ 0 h 199072"/>
                <a:gd name="connsiteX4" fmla="*/ 605658 w 605658"/>
                <a:gd name="connsiteY4" fmla="*/ 91440 h 199072"/>
                <a:gd name="connsiteX0" fmla="*/ 514218 w 514218"/>
                <a:gd name="connsiteY0" fmla="*/ 0 h 199072"/>
                <a:gd name="connsiteX1" fmla="*/ 514218 w 514218"/>
                <a:gd name="connsiteY1" fmla="*/ 199072 h 199072"/>
                <a:gd name="connsiteX2" fmla="*/ 0 w 514218"/>
                <a:gd name="connsiteY2" fmla="*/ 199072 h 199072"/>
                <a:gd name="connsiteX3" fmla="*/ 0 w 514218"/>
                <a:gd name="connsiteY3" fmla="*/ 0 h 199072"/>
                <a:gd name="connsiteX0" fmla="*/ 514218 w 514218"/>
                <a:gd name="connsiteY0" fmla="*/ 199072 h 199072"/>
                <a:gd name="connsiteX1" fmla="*/ 0 w 514218"/>
                <a:gd name="connsiteY1" fmla="*/ 199072 h 199072"/>
                <a:gd name="connsiteX2" fmla="*/ 0 w 514218"/>
                <a:gd name="connsiteY2" fmla="*/ 0 h 199072"/>
              </a:gdLst>
              <a:ahLst/>
              <a:cxnLst>
                <a:cxn ang="0">
                  <a:pos x="connsiteX0" y="connsiteY0"/>
                </a:cxn>
                <a:cxn ang="0">
                  <a:pos x="connsiteX1" y="connsiteY1"/>
                </a:cxn>
                <a:cxn ang="0">
                  <a:pos x="connsiteX2" y="connsiteY2"/>
                </a:cxn>
              </a:cxnLst>
              <a:rect l="l" t="t" r="r" b="b"/>
              <a:pathLst>
                <a:path w="514218" h="199072">
                  <a:moveTo>
                    <a:pt x="514218" y="199072"/>
                  </a:moveTo>
                  <a:lnTo>
                    <a:pt x="0" y="199072"/>
                  </a:lnTo>
                  <a:lnTo>
                    <a:pt x="0" y="0"/>
                  </a:lnTo>
                </a:path>
              </a:pathLst>
            </a:custGeom>
            <a:noFill/>
            <a:ln w="19050" cap="rnd">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a:p>
          </p:txBody>
        </p:sp>
      </p:grpSp>
      <p:sp>
        <p:nvSpPr>
          <p:cNvPr id="24" name="TextBox 23">
            <a:extLst>
              <a:ext uri="{FF2B5EF4-FFF2-40B4-BE49-F238E27FC236}">
                <a16:creationId xmlns:a16="http://schemas.microsoft.com/office/drawing/2014/main" id="{3CDC0DA9-8EB6-F9AF-D7AC-BEF150C768BC}"/>
              </a:ext>
            </a:extLst>
          </p:cNvPr>
          <p:cNvSpPr txBox="1"/>
          <p:nvPr userDrawn="1"/>
        </p:nvSpPr>
        <p:spPr bwMode="gray">
          <a:xfrm>
            <a:off x="878634" y="1367964"/>
            <a:ext cx="4502421" cy="625812"/>
          </a:xfrm>
          <a:prstGeom prst="rect">
            <a:avLst/>
          </a:prstGeom>
          <a:noFill/>
        </p:spPr>
        <p:txBody>
          <a:bodyPr vert="horz" wrap="square" lIns="0" tIns="0" rIns="0" bIns="0" rtlCol="0">
            <a:spAutoFit/>
          </a:bodyPr>
          <a:lstStyle/>
          <a:p>
            <a:pPr>
              <a:spcBef>
                <a:spcPts val="786"/>
              </a:spcBef>
            </a:pPr>
            <a:r>
              <a:rPr lang="en-US" sz="1100" b="1" dirty="0"/>
              <a:t>How to convert existing files into the current template </a:t>
            </a:r>
            <a:r>
              <a:rPr lang="en-US" sz="1100" b="0" dirty="0"/>
              <a:t>(or create a new file with some existing slides):</a:t>
            </a:r>
          </a:p>
          <a:p>
            <a:pPr>
              <a:spcBef>
                <a:spcPts val="786"/>
              </a:spcBef>
            </a:pPr>
            <a:endParaRPr lang="en-US" sz="1200" b="1" dirty="0"/>
          </a:p>
        </p:txBody>
      </p:sp>
      <p:sp>
        <p:nvSpPr>
          <p:cNvPr id="25" name="Oval 24">
            <a:extLst>
              <a:ext uri="{FF2B5EF4-FFF2-40B4-BE49-F238E27FC236}">
                <a16:creationId xmlns:a16="http://schemas.microsoft.com/office/drawing/2014/main" id="{0A3A1D95-39D9-C118-90EB-575A1EE3631A}"/>
              </a:ext>
            </a:extLst>
          </p:cNvPr>
          <p:cNvSpPr>
            <a:spLocks noChangeAspect="1"/>
          </p:cNvSpPr>
          <p:nvPr userDrawn="1"/>
        </p:nvSpPr>
        <p:spPr bwMode="gray">
          <a:xfrm>
            <a:off x="502148" y="1322572"/>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t>1</a:t>
            </a:r>
          </a:p>
        </p:txBody>
      </p:sp>
      <p:graphicFrame>
        <p:nvGraphicFramePr>
          <p:cNvPr id="26" name="Chart 25">
            <a:extLst>
              <a:ext uri="{FF2B5EF4-FFF2-40B4-BE49-F238E27FC236}">
                <a16:creationId xmlns:a16="http://schemas.microsoft.com/office/drawing/2014/main" id="{8514210B-C6BA-9102-7D06-19B96489B3D4}"/>
              </a:ext>
            </a:extLst>
          </p:cNvPr>
          <p:cNvGraphicFramePr/>
          <p:nvPr userDrawn="1">
            <p:extLst>
              <p:ext uri="{D42A27DB-BD31-4B8C-83A1-F6EECF244321}">
                <p14:modId xmlns:p14="http://schemas.microsoft.com/office/powerpoint/2010/main" val="4155361636"/>
              </p:ext>
            </p:extLst>
          </p:nvPr>
        </p:nvGraphicFramePr>
        <p:xfrm>
          <a:off x="3990048" y="6954542"/>
          <a:ext cx="2402435" cy="1828800"/>
        </p:xfrm>
        <a:graphic>
          <a:graphicData uri="http://schemas.openxmlformats.org/drawingml/2006/chart">
            <c:chart xmlns:c="http://schemas.openxmlformats.org/drawingml/2006/chart" xmlns:r="http://schemas.openxmlformats.org/officeDocument/2006/relationships" r:id="rId5"/>
          </a:graphicData>
        </a:graphic>
      </p:graphicFrame>
      <p:sp>
        <p:nvSpPr>
          <p:cNvPr id="27" name="Text Placeholder 1">
            <a:extLst>
              <a:ext uri="{FF2B5EF4-FFF2-40B4-BE49-F238E27FC236}">
                <a16:creationId xmlns:a16="http://schemas.microsoft.com/office/drawing/2014/main" id="{3DA0DAC8-9ED5-2EF0-0846-F1AEBCB7B9C0}"/>
              </a:ext>
              <a:ext uri="{C183D7F6-B498-43B3-948B-1728B52AA6E4}">
                <adec:decorative xmlns:adec="http://schemas.microsoft.com/office/drawing/2017/decorative" val="0"/>
              </a:ext>
            </a:extLst>
          </p:cNvPr>
          <p:cNvSpPr txBox="1">
            <a:spLocks/>
          </p:cNvSpPr>
          <p:nvPr userDrawn="1"/>
        </p:nvSpPr>
        <p:spPr bwMode="gray">
          <a:xfrm>
            <a:off x="4496177" y="7628589"/>
            <a:ext cx="1163891" cy="307777"/>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r>
              <a:rPr lang="en-US" sz="2000" dirty="0">
                <a:solidFill>
                  <a:schemeClr val="tx2"/>
                </a:solidFill>
                <a:latin typeface="+mj-lt"/>
              </a:rPr>
              <a:t>40%</a:t>
            </a:r>
          </a:p>
        </p:txBody>
      </p:sp>
      <p:sp>
        <p:nvSpPr>
          <p:cNvPr id="29" name="TextBox 28">
            <a:extLst>
              <a:ext uri="{FF2B5EF4-FFF2-40B4-BE49-F238E27FC236}">
                <a16:creationId xmlns:a16="http://schemas.microsoft.com/office/drawing/2014/main" id="{5386B960-4A32-6D95-E4D6-EE17F197884F}"/>
              </a:ext>
              <a:ext uri="{C183D7F6-B498-43B3-948B-1728B52AA6E4}">
                <adec:decorative xmlns:adec="http://schemas.microsoft.com/office/drawing/2017/decorative" val="1"/>
              </a:ext>
            </a:extLst>
          </p:cNvPr>
          <p:cNvSpPr txBox="1"/>
          <p:nvPr userDrawn="1"/>
        </p:nvSpPr>
        <p:spPr bwMode="gray">
          <a:xfrm>
            <a:off x="4448242" y="7993142"/>
            <a:ext cx="1259761" cy="323165"/>
          </a:xfrm>
          <a:prstGeom prst="rect">
            <a:avLst/>
          </a:prstGeom>
          <a:noFill/>
        </p:spPr>
        <p:txBody>
          <a:bodyPr wrap="square" lIns="0" tIns="0" rIns="0" bIns="0" rtlCol="0">
            <a:spAutoFit/>
          </a:bodyPr>
          <a:lstStyle/>
          <a:p>
            <a:pPr algn="ctr"/>
            <a:r>
              <a:rPr lang="en-US" sz="1050" dirty="0"/>
              <a:t>Add label </a:t>
            </a:r>
            <a:br>
              <a:rPr lang="en-US" sz="1050" dirty="0"/>
            </a:br>
            <a:r>
              <a:rPr lang="en-US" sz="1050" dirty="0"/>
              <a:t>text here</a:t>
            </a:r>
          </a:p>
        </p:txBody>
      </p:sp>
      <p:sp>
        <p:nvSpPr>
          <p:cNvPr id="31" name="TextBox 30">
            <a:extLst>
              <a:ext uri="{FF2B5EF4-FFF2-40B4-BE49-F238E27FC236}">
                <a16:creationId xmlns:a16="http://schemas.microsoft.com/office/drawing/2014/main" id="{6CC99A92-FD65-5EA4-DAAB-3D07709DF7C6}"/>
              </a:ext>
            </a:extLst>
          </p:cNvPr>
          <p:cNvSpPr txBox="1"/>
          <p:nvPr userDrawn="1"/>
        </p:nvSpPr>
        <p:spPr bwMode="gray">
          <a:xfrm>
            <a:off x="4381765" y="7033398"/>
            <a:ext cx="1371600" cy="153888"/>
          </a:xfrm>
          <a:prstGeom prst="rect">
            <a:avLst/>
          </a:prstGeom>
          <a:noFill/>
        </p:spPr>
        <p:txBody>
          <a:bodyPr wrap="square" lIns="0" tIns="0" rIns="0" bIns="0" rtlCol="0">
            <a:spAutoFit/>
          </a:bodyPr>
          <a:lstStyle/>
          <a:p>
            <a:pPr algn="ctr"/>
            <a:r>
              <a:rPr lang="en-US" sz="1000" b="1" dirty="0"/>
              <a:t>2-Color Charts</a:t>
            </a:r>
          </a:p>
        </p:txBody>
      </p:sp>
      <p:graphicFrame>
        <p:nvGraphicFramePr>
          <p:cNvPr id="35" name="Chart 34">
            <a:extLst>
              <a:ext uri="{FF2B5EF4-FFF2-40B4-BE49-F238E27FC236}">
                <a16:creationId xmlns:a16="http://schemas.microsoft.com/office/drawing/2014/main" id="{FAB5429B-1EA2-93F1-5869-CFDF265CF73E}"/>
              </a:ext>
            </a:extLst>
          </p:cNvPr>
          <p:cNvGraphicFramePr/>
          <p:nvPr userDrawn="1">
            <p:extLst>
              <p:ext uri="{D42A27DB-BD31-4B8C-83A1-F6EECF244321}">
                <p14:modId xmlns:p14="http://schemas.microsoft.com/office/powerpoint/2010/main" val="517786344"/>
              </p:ext>
            </p:extLst>
          </p:nvPr>
        </p:nvGraphicFramePr>
        <p:xfrm>
          <a:off x="5623288" y="6931590"/>
          <a:ext cx="2873829" cy="1828800"/>
        </p:xfrm>
        <a:graphic>
          <a:graphicData uri="http://schemas.openxmlformats.org/drawingml/2006/chart">
            <c:chart xmlns:c="http://schemas.openxmlformats.org/drawingml/2006/chart" xmlns:r="http://schemas.openxmlformats.org/officeDocument/2006/relationships" r:id="rId6"/>
          </a:graphicData>
        </a:graphic>
      </p:graphicFrame>
      <p:sp>
        <p:nvSpPr>
          <p:cNvPr id="36" name="TextBox 35">
            <a:extLst>
              <a:ext uri="{FF2B5EF4-FFF2-40B4-BE49-F238E27FC236}">
                <a16:creationId xmlns:a16="http://schemas.microsoft.com/office/drawing/2014/main" id="{8E6C939D-102A-4932-E133-438ED9CB50A4}"/>
              </a:ext>
            </a:extLst>
          </p:cNvPr>
          <p:cNvSpPr txBox="1"/>
          <p:nvPr userDrawn="1"/>
        </p:nvSpPr>
        <p:spPr bwMode="gray">
          <a:xfrm>
            <a:off x="5901750" y="7033398"/>
            <a:ext cx="1371600" cy="153888"/>
          </a:xfrm>
          <a:prstGeom prst="rect">
            <a:avLst/>
          </a:prstGeom>
          <a:noFill/>
        </p:spPr>
        <p:txBody>
          <a:bodyPr wrap="square" lIns="0" tIns="0" rIns="0" bIns="0" rtlCol="0">
            <a:spAutoFit/>
          </a:bodyPr>
          <a:lstStyle/>
          <a:p>
            <a:pPr algn="ctr"/>
            <a:r>
              <a:rPr lang="en-US" sz="1000" b="1" dirty="0"/>
              <a:t>3-Color Charts</a:t>
            </a:r>
          </a:p>
        </p:txBody>
      </p:sp>
      <p:sp>
        <p:nvSpPr>
          <p:cNvPr id="37" name="Line Callout 1 46">
            <a:extLst>
              <a:ext uri="{FF2B5EF4-FFF2-40B4-BE49-F238E27FC236}">
                <a16:creationId xmlns:a16="http://schemas.microsoft.com/office/drawing/2014/main" id="{C37D069E-0A9E-6F64-5D49-14F4B84153F9}"/>
              </a:ext>
            </a:extLst>
          </p:cNvPr>
          <p:cNvSpPr/>
          <p:nvPr userDrawn="1"/>
        </p:nvSpPr>
        <p:spPr bwMode="gray">
          <a:xfrm>
            <a:off x="1290896" y="8417333"/>
            <a:ext cx="1860768" cy="452872"/>
          </a:xfrm>
          <a:prstGeom prst="borderCallout1">
            <a:avLst>
              <a:gd name="adj1" fmla="val -420"/>
              <a:gd name="adj2" fmla="val 65608"/>
              <a:gd name="adj3" fmla="val -48427"/>
              <a:gd name="adj4" fmla="val 65582"/>
            </a:avLst>
          </a:prstGeom>
          <a:noFill/>
          <a:ln w="12700" cap="flat" cmpd="sng" algn="ctr">
            <a:solidFill>
              <a:schemeClr val="tx2"/>
            </a:solidFill>
            <a:prstDash val="solid"/>
            <a:miter lim="800000"/>
            <a:headEnd type="none" w="med" len="med"/>
            <a:tailEnd type="oval" w="sm" len="sm"/>
          </a:ln>
          <a:effectLst/>
        </p:spPr>
        <p:txBody>
          <a:bodyPr vert="horz" wrap="square" lIns="143691" tIns="71846" rIns="143691" bIns="71846" numCol="1" rtlCol="0" anchor="t" anchorCtr="0" compatLnSpc="1">
            <a:prstTxWarp prst="textNoShape">
              <a:avLst/>
            </a:prstTxWarp>
            <a:spAutoFit/>
          </a:bodyPr>
          <a:lstStyle/>
          <a:p>
            <a:pPr>
              <a:spcBef>
                <a:spcPts val="471"/>
              </a:spcBef>
            </a:pPr>
            <a:r>
              <a:rPr lang="en-US" sz="1000" dirty="0"/>
              <a:t>Colors populate dark to light for accessibility</a:t>
            </a:r>
          </a:p>
        </p:txBody>
      </p:sp>
      <p:sp>
        <p:nvSpPr>
          <p:cNvPr id="38" name="Rectangle 37">
            <a:extLst>
              <a:ext uri="{FF2B5EF4-FFF2-40B4-BE49-F238E27FC236}">
                <a16:creationId xmlns:a16="http://schemas.microsoft.com/office/drawing/2014/main" id="{F08CAF3C-462D-3975-1D5D-2FB87CC2BB33}"/>
              </a:ext>
            </a:extLst>
          </p:cNvPr>
          <p:cNvSpPr/>
          <p:nvPr userDrawn="1"/>
        </p:nvSpPr>
        <p:spPr bwMode="gray">
          <a:xfrm>
            <a:off x="1296427" y="1879162"/>
            <a:ext cx="1514020" cy="117077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endParaRPr lang="en-US" sz="1414">
              <a:latin typeface="+mn-lt"/>
            </a:endParaRPr>
          </a:p>
        </p:txBody>
      </p:sp>
      <p:sp>
        <p:nvSpPr>
          <p:cNvPr id="39" name="Rectangle 38">
            <a:extLst>
              <a:ext uri="{FF2B5EF4-FFF2-40B4-BE49-F238E27FC236}">
                <a16:creationId xmlns:a16="http://schemas.microsoft.com/office/drawing/2014/main" id="{C4C09FA2-EDA4-C340-680B-3CE9EC1FEAA7}"/>
              </a:ext>
            </a:extLst>
          </p:cNvPr>
          <p:cNvSpPr/>
          <p:nvPr userDrawn="1"/>
        </p:nvSpPr>
        <p:spPr bwMode="gray">
          <a:xfrm>
            <a:off x="3199506" y="1879162"/>
            <a:ext cx="1514020" cy="117077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endParaRPr lang="en-US" sz="1414">
              <a:latin typeface="+mn-lt"/>
            </a:endParaRPr>
          </a:p>
        </p:txBody>
      </p:sp>
      <p:sp>
        <p:nvSpPr>
          <p:cNvPr id="40" name="Right Arrow 8">
            <a:extLst>
              <a:ext uri="{FF2B5EF4-FFF2-40B4-BE49-F238E27FC236}">
                <a16:creationId xmlns:a16="http://schemas.microsoft.com/office/drawing/2014/main" id="{857158A7-EB6A-A72B-5813-AF1C79FB60E6}"/>
              </a:ext>
            </a:extLst>
          </p:cNvPr>
          <p:cNvSpPr/>
          <p:nvPr userDrawn="1"/>
        </p:nvSpPr>
        <p:spPr bwMode="gray">
          <a:xfrm>
            <a:off x="2758968" y="2303560"/>
            <a:ext cx="368396" cy="325275"/>
          </a:xfrm>
          <a:prstGeom prst="rightArrow">
            <a:avLst>
              <a:gd name="adj1" fmla="val 50000"/>
              <a:gd name="adj2" fmla="val 61641"/>
            </a:avLst>
          </a:prstGeom>
          <a:solidFill>
            <a:schemeClr val="tx2"/>
          </a:solidFill>
          <a:ln w="9525" cap="flat" cmpd="sng" algn="ctr">
            <a:noFill/>
            <a:prstDash val="solid"/>
            <a:round/>
            <a:headEnd type="none" w="med" len="med"/>
            <a:tailEnd type="none" w="med" len="med"/>
          </a:ln>
          <a:effectLst/>
        </p:spPr>
        <p:txBody>
          <a:bodyPr vert="horz" wrap="square" lIns="143691" tIns="71846" rIns="143691" bIns="71846" numCol="1" rtlCol="0" anchor="t" anchorCtr="0" compatLnSpc="1">
            <a:prstTxWarp prst="textNoShape">
              <a:avLst/>
            </a:prstTxWarp>
          </a:bodyPr>
          <a:lstStyle/>
          <a:p>
            <a:pPr marL="0" marR="0" lvl="0" indent="0" algn="ctr" defTabSz="2300019" rtl="0" eaLnBrk="1" fontAlgn="auto" latinLnBrk="0" hangingPunct="1">
              <a:lnSpc>
                <a:spcPct val="100000"/>
              </a:lnSpc>
              <a:spcBef>
                <a:spcPts val="0"/>
              </a:spcBef>
              <a:spcAft>
                <a:spcPts val="0"/>
              </a:spcAft>
              <a:buClrTx/>
              <a:buSzTx/>
              <a:buFontTx/>
              <a:buNone/>
              <a:tabLst/>
              <a:defRPr/>
            </a:pPr>
            <a:endParaRPr kumimoji="0" lang="en-US" sz="1414" b="0" i="0" u="none" strike="noStrike" kern="1200" cap="none" spc="0" normalizeH="0" baseline="0" noProof="0" dirty="0">
              <a:ln>
                <a:noFill/>
              </a:ln>
              <a:solidFill>
                <a:srgbClr val="D6D8DA"/>
              </a:solidFill>
              <a:effectLst/>
              <a:uLnTx/>
              <a:uFillTx/>
              <a:latin typeface="+mn-lt"/>
              <a:ea typeface="+mn-ea"/>
              <a:cs typeface="+mn-cs"/>
            </a:endParaRPr>
          </a:p>
        </p:txBody>
      </p:sp>
      <p:sp>
        <p:nvSpPr>
          <p:cNvPr id="41" name="TextBox 40">
            <a:extLst>
              <a:ext uri="{FF2B5EF4-FFF2-40B4-BE49-F238E27FC236}">
                <a16:creationId xmlns:a16="http://schemas.microsoft.com/office/drawing/2014/main" id="{425D8502-4D8A-13D6-B469-B7ADC03F0CB1}"/>
              </a:ext>
            </a:extLst>
          </p:cNvPr>
          <p:cNvSpPr txBox="1"/>
          <p:nvPr userDrawn="1"/>
        </p:nvSpPr>
        <p:spPr bwMode="gray">
          <a:xfrm>
            <a:off x="1417875" y="2295273"/>
            <a:ext cx="1271124" cy="338554"/>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chemeClr val="bg1"/>
                </a:solidFill>
                <a:latin typeface="+mn-lt"/>
              </a:rPr>
              <a:t>1. Copy </a:t>
            </a:r>
            <a:r>
              <a:rPr lang="en-US" sz="1100" b="1" dirty="0">
                <a:solidFill>
                  <a:schemeClr val="accent6"/>
                </a:solidFill>
                <a:latin typeface="+mn-lt"/>
              </a:rPr>
              <a:t>existing</a:t>
            </a:r>
            <a:r>
              <a:rPr lang="en-US" sz="1100" dirty="0">
                <a:solidFill>
                  <a:schemeClr val="bg1"/>
                </a:solidFill>
                <a:latin typeface="+mn-lt"/>
              </a:rPr>
              <a:t> </a:t>
            </a:r>
            <a:br>
              <a:rPr lang="en-US" sz="1100" dirty="0">
                <a:solidFill>
                  <a:schemeClr val="bg1"/>
                </a:solidFill>
                <a:latin typeface="+mn-lt"/>
              </a:rPr>
            </a:br>
            <a:r>
              <a:rPr lang="en-US" sz="1100" dirty="0">
                <a:solidFill>
                  <a:schemeClr val="bg1"/>
                </a:solidFill>
                <a:latin typeface="+mn-lt"/>
              </a:rPr>
              <a:t>PPT slides…</a:t>
            </a:r>
          </a:p>
        </p:txBody>
      </p:sp>
      <p:sp>
        <p:nvSpPr>
          <p:cNvPr id="42" name="TextBox 41">
            <a:extLst>
              <a:ext uri="{FF2B5EF4-FFF2-40B4-BE49-F238E27FC236}">
                <a16:creationId xmlns:a16="http://schemas.microsoft.com/office/drawing/2014/main" id="{C1E86C8A-FD4A-D322-77F4-2F0B9CF7C996}"/>
              </a:ext>
            </a:extLst>
          </p:cNvPr>
          <p:cNvSpPr txBox="1"/>
          <p:nvPr userDrawn="1"/>
        </p:nvSpPr>
        <p:spPr bwMode="gray">
          <a:xfrm>
            <a:off x="3349831" y="2210635"/>
            <a:ext cx="1213370" cy="507831"/>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chemeClr val="bg1"/>
                </a:solidFill>
                <a:latin typeface="+mn-lt"/>
              </a:rPr>
              <a:t>2. Paste them into the </a:t>
            </a:r>
            <a:r>
              <a:rPr lang="en-US" sz="1100" b="1" dirty="0">
                <a:solidFill>
                  <a:schemeClr val="accent6"/>
                </a:solidFill>
                <a:latin typeface="+mn-lt"/>
              </a:rPr>
              <a:t>new</a:t>
            </a:r>
            <a:r>
              <a:rPr lang="en-US" sz="1100" dirty="0">
                <a:solidFill>
                  <a:schemeClr val="bg1"/>
                </a:solidFill>
                <a:latin typeface="+mn-lt"/>
              </a:rPr>
              <a:t> template.</a:t>
            </a:r>
          </a:p>
        </p:txBody>
      </p:sp>
      <p:sp>
        <p:nvSpPr>
          <p:cNvPr id="43" name="TextBox 42">
            <a:extLst>
              <a:ext uri="{FF2B5EF4-FFF2-40B4-BE49-F238E27FC236}">
                <a16:creationId xmlns:a16="http://schemas.microsoft.com/office/drawing/2014/main" id="{1CDD94F5-5B1F-AF95-F6B5-10514C4503C9}"/>
              </a:ext>
            </a:extLst>
          </p:cNvPr>
          <p:cNvSpPr txBox="1"/>
          <p:nvPr userDrawn="1"/>
        </p:nvSpPr>
        <p:spPr bwMode="gray">
          <a:xfrm>
            <a:off x="4912085" y="2146384"/>
            <a:ext cx="1603127" cy="677108"/>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rgbClr val="333E48"/>
                </a:solidFill>
                <a:latin typeface="+mn-lt"/>
              </a:rPr>
              <a:t>3. Select “</a:t>
            </a:r>
            <a:r>
              <a:rPr lang="en-US" sz="1100" b="1" dirty="0">
                <a:solidFill>
                  <a:srgbClr val="333E48"/>
                </a:solidFill>
                <a:latin typeface="+mn-lt"/>
              </a:rPr>
              <a:t>Use Destination Theme</a:t>
            </a:r>
            <a:r>
              <a:rPr lang="en-US" sz="1100" dirty="0">
                <a:solidFill>
                  <a:srgbClr val="333E48"/>
                </a:solidFill>
                <a:latin typeface="+mn-lt"/>
              </a:rPr>
              <a:t>” in the clipboard icon that appears</a:t>
            </a:r>
          </a:p>
        </p:txBody>
      </p:sp>
      <p:sp>
        <p:nvSpPr>
          <p:cNvPr id="44" name="Oval 43">
            <a:extLst>
              <a:ext uri="{FF2B5EF4-FFF2-40B4-BE49-F238E27FC236}">
                <a16:creationId xmlns:a16="http://schemas.microsoft.com/office/drawing/2014/main" id="{F0BC770D-D685-C442-FDD3-5C76E0D32AFF}"/>
              </a:ext>
            </a:extLst>
          </p:cNvPr>
          <p:cNvSpPr>
            <a:spLocks noChangeAspect="1"/>
          </p:cNvSpPr>
          <p:nvPr userDrawn="1"/>
        </p:nvSpPr>
        <p:spPr bwMode="gray">
          <a:xfrm>
            <a:off x="502148" y="6258795"/>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t>3</a:t>
            </a:r>
          </a:p>
        </p:txBody>
      </p:sp>
      <p:sp>
        <p:nvSpPr>
          <p:cNvPr id="45" name="Oval 44">
            <a:extLst>
              <a:ext uri="{FF2B5EF4-FFF2-40B4-BE49-F238E27FC236}">
                <a16:creationId xmlns:a16="http://schemas.microsoft.com/office/drawing/2014/main" id="{BD3A707E-C562-2404-38A6-C1768D92A587}"/>
              </a:ext>
            </a:extLst>
          </p:cNvPr>
          <p:cNvSpPr>
            <a:spLocks noChangeAspect="1"/>
          </p:cNvSpPr>
          <p:nvPr userDrawn="1"/>
        </p:nvSpPr>
        <p:spPr bwMode="gray">
          <a:xfrm>
            <a:off x="502148" y="3473914"/>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t>2</a:t>
            </a:r>
          </a:p>
        </p:txBody>
      </p:sp>
      <p:sp>
        <p:nvSpPr>
          <p:cNvPr id="46" name="Template edition">
            <a:extLst>
              <a:ext uri="{FF2B5EF4-FFF2-40B4-BE49-F238E27FC236}">
                <a16:creationId xmlns:a16="http://schemas.microsoft.com/office/drawing/2014/main" id="{FC7B8345-D769-C1EC-FDAA-994C04315737}"/>
              </a:ext>
            </a:extLst>
          </p:cNvPr>
          <p:cNvSpPr/>
          <p:nvPr userDrawn="1"/>
        </p:nvSpPr>
        <p:spPr bwMode="gray">
          <a:xfrm>
            <a:off x="508000" y="9122054"/>
            <a:ext cx="6756400" cy="428880"/>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indent="0" algn="ctr">
              <a:spcBef>
                <a:spcPts val="0"/>
              </a:spcBef>
            </a:pPr>
            <a:r>
              <a:rPr lang="en-US" sz="1200" b="0" dirty="0">
                <a:solidFill>
                  <a:schemeClr val="bg1"/>
                </a:solidFill>
              </a:rPr>
              <a:t>Detailed directions are in the PDF here: </a:t>
            </a:r>
            <a:r>
              <a:rPr lang="en-US" sz="1200" b="0" u="sng" dirty="0">
                <a:solidFill>
                  <a:schemeClr val="bg1"/>
                </a:solidFill>
              </a:rPr>
              <a:t>https://eab.box.com/v/EAB-Templates.</a:t>
            </a:r>
          </a:p>
        </p:txBody>
      </p:sp>
    </p:spTree>
    <p:custDataLst>
      <p:tags r:id="rId1"/>
    </p:custDataLst>
    <p:extLst>
      <p:ext uri="{BB962C8B-B14F-4D97-AF65-F5344CB8AC3E}">
        <p14:creationId xmlns:p14="http://schemas.microsoft.com/office/powerpoint/2010/main" val="1635608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Logo: Box Text">
    <p:spTree>
      <p:nvGrpSpPr>
        <p:cNvPr id="1" name=""/>
        <p:cNvGrpSpPr/>
        <p:nvPr/>
      </p:nvGrpSpPr>
      <p:grpSpPr>
        <a:xfrm>
          <a:off x="0" y="0"/>
          <a:ext cx="0" cy="0"/>
          <a:chOff x="0" y="0"/>
          <a:chExt cx="0" cy="0"/>
        </a:xfrm>
      </p:grpSpPr>
      <p:pic>
        <p:nvPicPr>
          <p:cNvPr id="13"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24"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200">
                <a:solidFill>
                  <a:schemeClr val="accent3"/>
                </a:solidFill>
                <a:latin typeface="+mj-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Program Name Appears Here</a:t>
            </a:r>
          </a:p>
        </p:txBody>
      </p:sp>
      <p:sp>
        <p:nvSpPr>
          <p:cNvPr id="16" name="Top kicker"/>
          <p:cNvSpPr>
            <a:spLocks noGrp="1"/>
          </p:cNvSpPr>
          <p:nvPr>
            <p:ph type="body" sz="quarter" idx="29" hasCustomPrompt="1"/>
          </p:nvPr>
        </p:nvSpPr>
        <p:spPr bwMode="gray">
          <a:xfrm>
            <a:off x="2552700" y="1457663"/>
            <a:ext cx="274320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3" name="Title"/>
          <p:cNvSpPr>
            <a:spLocks noGrp="1"/>
          </p:cNvSpPr>
          <p:nvPr>
            <p:ph type="title" hasCustomPrompt="1"/>
          </p:nvPr>
        </p:nvSpPr>
        <p:spPr bwMode="gray">
          <a:xfrm>
            <a:off x="2552700" y="1716088"/>
            <a:ext cx="4711700" cy="276999"/>
          </a:xfrm>
        </p:spPr>
        <p:txBody>
          <a:bodyPr/>
          <a:lstStyle>
            <a:lvl1pPr>
              <a:defRPr>
                <a:solidFill>
                  <a:schemeClr val="accent3"/>
                </a:solidFill>
              </a:defRPr>
            </a:lvl1pPr>
          </a:lstStyle>
          <a:p>
            <a:r>
              <a:rPr lang="en-US" dirty="0"/>
              <a:t>Page Title – Rockwell 20pt Regular</a:t>
            </a:r>
          </a:p>
        </p:txBody>
      </p:sp>
      <p:sp>
        <p:nvSpPr>
          <p:cNvPr id="15" name="Subtitle"/>
          <p:cNvSpPr>
            <a:spLocks noGrp="1"/>
          </p:cNvSpPr>
          <p:nvPr>
            <p:ph type="body" sz="quarter" idx="28" hasCustomPrompt="1"/>
          </p:nvPr>
        </p:nvSpPr>
        <p:spPr bwMode="gray">
          <a:xfrm>
            <a:off x="2552700" y="2079282"/>
            <a:ext cx="47117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6" name="Left box title"/>
          <p:cNvSpPr>
            <a:spLocks noGrp="1"/>
          </p:cNvSpPr>
          <p:nvPr>
            <p:ph type="body" sz="quarter" idx="32" hasCustomPrompt="1"/>
          </p:nvPr>
        </p:nvSpPr>
        <p:spPr bwMode="gray">
          <a:xfrm>
            <a:off x="515252" y="1457663"/>
            <a:ext cx="1920240" cy="8091146"/>
          </a:xfrm>
          <a:ln w="12700">
            <a:solidFill>
              <a:schemeClr val="bg2">
                <a:lumMod val="75000"/>
              </a:schemeClr>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27" name="Left box text"/>
          <p:cNvSpPr>
            <a:spLocks noGrp="1"/>
          </p:cNvSpPr>
          <p:nvPr>
            <p:ph type="body" sz="quarter" idx="33" hasCustomPrompt="1"/>
          </p:nvPr>
        </p:nvSpPr>
        <p:spPr bwMode="gray">
          <a:xfrm>
            <a:off x="515252" y="1720851"/>
            <a:ext cx="1920240" cy="7827962"/>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2" name="Footnote"/>
          <p:cNvSpPr>
            <a:spLocks noGrp="1"/>
          </p:cNvSpPr>
          <p:nvPr>
            <p:ph type="body" sz="quarter" idx="44" hasCustomPrompt="1"/>
          </p:nvPr>
        </p:nvSpPr>
        <p:spPr bwMode="gray">
          <a:xfrm>
            <a:off x="25527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1"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9010" y="1348092"/>
            <a:ext cx="675539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29300760"/>
      </p:ext>
    </p:extLst>
  </p:cSld>
  <p:clrMapOvr>
    <a:masterClrMapping/>
  </p:clrMapOvr>
  <p:extLst>
    <p:ext uri="{DCECCB84-F9BA-43D5-87BE-67443E8EF086}">
      <p15:sldGuideLst xmlns:p15="http://schemas.microsoft.com/office/powerpoint/2012/main">
        <p15:guide id="1" pos="1608">
          <p15:clr>
            <a:srgbClr val="FBAE40"/>
          </p15:clr>
        </p15:guide>
        <p15:guide id="2" orient="horz" pos="10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tyle Option #2">
    <p:bg bwMode="gray">
      <p:bgPr>
        <a:solidFill>
          <a:schemeClr val="accent5"/>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Footers</a:t>
            </a:r>
            <a:br>
              <a:rPr lang="en-US" sz="11000" b="1" baseline="0" dirty="0">
                <a:solidFill>
                  <a:schemeClr val="bg1"/>
                </a:solidFill>
              </a:rPr>
            </a:br>
            <a:r>
              <a:rPr lang="en-US" sz="11000" b="1" dirty="0">
                <a:solidFill>
                  <a:schemeClr val="bg1"/>
                </a:solidFill>
              </a:rPr>
              <a:t>w/Logo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38391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oter Logo: 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307777"/>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382" y="9217434"/>
            <a:ext cx="1965960" cy="228600"/>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538" y="9217434"/>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7" name="White box behind logo - decorative">
            <a:extLst>
              <a:ext uri="{FF2B5EF4-FFF2-40B4-BE49-F238E27FC236}">
                <a16:creationId xmlns:a16="http://schemas.microsoft.com/office/drawing/2014/main" id="{0DACC69D-AF16-4D12-BB11-12A18EAC5526}"/>
              </a:ex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8" name="EAB logo - decorative">
            <a:extLst>
              <a:ext uri="{FF2B5EF4-FFF2-40B4-BE49-F238E27FC236}">
                <a16:creationId xmlns:a16="http://schemas.microsoft.com/office/drawing/2014/main" id="{5158A3D3-B8E6-4DFC-B515-7091EE8A9C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0" name="Copyright - decorative">
            <a:extLst>
              <a:ext uri="{FF2B5EF4-FFF2-40B4-BE49-F238E27FC236}">
                <a16:creationId xmlns:a16="http://schemas.microsoft.com/office/drawing/2014/main" id="{15CF29FB-6F4A-420A-BA32-1D4989ED2E56}"/>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©2023 by EAB. All Rights Reserved. </a:t>
            </a:r>
          </a:p>
        </p:txBody>
      </p:sp>
    </p:spTree>
    <p:custDataLst>
      <p:tags r:id="rId1"/>
    </p:custDataLst>
    <p:extLst>
      <p:ext uri="{BB962C8B-B14F-4D97-AF65-F5344CB8AC3E}">
        <p14:creationId xmlns:p14="http://schemas.microsoft.com/office/powerpoint/2010/main" val="2479252822"/>
      </p:ext>
    </p:extLst>
  </p:cSld>
  <p:clrMapOvr>
    <a:masterClrMapping/>
  </p:clrMapOvr>
  <p:extLst>
    <p:ext uri="{DCECCB84-F9BA-43D5-87BE-67443E8EF086}">
      <p15:sldGuideLst xmlns:p15="http://schemas.microsoft.com/office/powerpoint/2012/main">
        <p15:guide id="1" orient="horz" pos="595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oter Logo: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307777"/>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13327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5575" y="9214654"/>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216886"/>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p:nvPr userDrawn="1"/>
        </p:nvCxnSpPr>
        <p:spPr bwMode="gray">
          <a:xfrm>
            <a:off x="2429530" y="1346867"/>
            <a:ext cx="0" cy="809244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2" name="White box behind logo - decorative">
            <a:extLs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5"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1" name="Copyright - decorative">
            <a:extLst>
              <a:ext uri="{FF2B5EF4-FFF2-40B4-BE49-F238E27FC236}">
                <a16:creationId xmlns:a16="http://schemas.microsoft.com/office/drawing/2014/main" id="{D5214629-9603-438D-BA59-B3C5F9F56FDF}"/>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©2023 by EAB. All Rights Reserved. </a:t>
            </a:r>
          </a:p>
        </p:txBody>
      </p:sp>
    </p:spTree>
    <p:custDataLst>
      <p:tags r:id="rId1"/>
    </p:custDataLst>
    <p:extLst>
      <p:ext uri="{BB962C8B-B14F-4D97-AF65-F5344CB8AC3E}">
        <p14:creationId xmlns:p14="http://schemas.microsoft.com/office/powerpoint/2010/main" val="776081435"/>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guide id="4" orient="horz" pos="595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oter Logo: Box Text">
    <p:spTree>
      <p:nvGrpSpPr>
        <p:cNvPr id="1" name=""/>
        <p:cNvGrpSpPr/>
        <p:nvPr/>
      </p:nvGrpSpPr>
      <p:grpSpPr>
        <a:xfrm>
          <a:off x="0" y="0"/>
          <a:ext cx="0" cy="0"/>
          <a:chOff x="0" y="0"/>
          <a:chExt cx="0" cy="0"/>
        </a:xfrm>
      </p:grpSpPr>
      <p:sp>
        <p:nvSpPr>
          <p:cNvPr id="13" name="Top kicker"/>
          <p:cNvSpPr>
            <a:spLocks noGrp="1"/>
          </p:cNvSpPr>
          <p:nvPr>
            <p:ph type="body" sz="quarter" idx="29" hasCustomPrompt="1"/>
          </p:nvPr>
        </p:nvSpPr>
        <p:spPr bwMode="gray">
          <a:xfrm>
            <a:off x="2583325"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10" name="Title"/>
          <p:cNvSpPr>
            <a:spLocks noGrp="1"/>
          </p:cNvSpPr>
          <p:nvPr>
            <p:ph type="title" hasCustomPrompt="1"/>
          </p:nvPr>
        </p:nvSpPr>
        <p:spPr bwMode="gray">
          <a:xfrm>
            <a:off x="2583325" y="700183"/>
            <a:ext cx="4681075" cy="307777"/>
          </a:xfrm>
          <a:prstGeom prst="rect">
            <a:avLst/>
          </a:prstGeom>
        </p:spPr>
        <p:txBody>
          <a:bodyPr wrap="square" lIns="0" tIns="0" rIns="0" bIns="0" anchor="b" anchorCtr="0">
            <a:spAutoFit/>
          </a:bodyPr>
          <a:lstStyle>
            <a:lvl1pPr>
              <a:lnSpc>
                <a:spcPct val="100000"/>
              </a:lnSpc>
              <a:defRPr sz="2000" b="0" spc="40" baseline="0"/>
            </a:lvl1pPr>
          </a:lstStyle>
          <a:p>
            <a:r>
              <a:rPr lang="en-US" dirty="0"/>
              <a:t>Page Title – Rockwell 20pt Regular</a:t>
            </a:r>
          </a:p>
        </p:txBody>
      </p:sp>
      <p:sp>
        <p:nvSpPr>
          <p:cNvPr id="12" name="Subtitle"/>
          <p:cNvSpPr>
            <a:spLocks noGrp="1"/>
          </p:cNvSpPr>
          <p:nvPr>
            <p:ph type="body" sz="quarter" idx="28" hasCustomPrompt="1"/>
          </p:nvPr>
        </p:nvSpPr>
        <p:spPr bwMode="gray">
          <a:xfrm>
            <a:off x="2583325" y="1110761"/>
            <a:ext cx="4681075"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4" name="Left box title"/>
          <p:cNvSpPr>
            <a:spLocks noGrp="1"/>
          </p:cNvSpPr>
          <p:nvPr>
            <p:ph type="body" sz="quarter" idx="32" hasCustomPrompt="1"/>
          </p:nvPr>
        </p:nvSpPr>
        <p:spPr bwMode="gray">
          <a:xfrm>
            <a:off x="504825" y="464479"/>
            <a:ext cx="1920240" cy="8965271"/>
          </a:xfrm>
          <a:ln w="12700">
            <a:solidFill>
              <a:schemeClr val="bg2">
                <a:lumMod val="75000"/>
              </a:schemeClr>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17" name="Left box text"/>
          <p:cNvSpPr>
            <a:spLocks noGrp="1"/>
          </p:cNvSpPr>
          <p:nvPr>
            <p:ph type="body" sz="quarter" idx="34" hasCustomPrompt="1"/>
          </p:nvPr>
        </p:nvSpPr>
        <p:spPr bwMode="gray">
          <a:xfrm>
            <a:off x="504825" y="744549"/>
            <a:ext cx="1920240" cy="8685201"/>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0" name="Footnote"/>
          <p:cNvSpPr>
            <a:spLocks noGrp="1"/>
          </p:cNvSpPr>
          <p:nvPr>
            <p:ph type="body" sz="quarter" idx="44" hasCustomPrompt="1"/>
          </p:nvPr>
        </p:nvSpPr>
        <p:spPr bwMode="gray">
          <a:xfrm>
            <a:off x="2590135" y="9215310"/>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21531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8" name="Header line - decorative">
            <a:extLst>
              <a:ext uri="{C183D7F6-B498-43B3-948B-1728B52AA6E4}">
                <adec:decorative xmlns:adec="http://schemas.microsoft.com/office/drawing/2017/decorative" val="1"/>
              </a:ext>
            </a:extLst>
          </p:cNvPr>
          <p:cNvCxnSpPr/>
          <p:nvPr userDrawn="1"/>
        </p:nvCxnSpPr>
        <p:spPr bwMode="gray">
          <a:xfrm>
            <a:off x="2581275" y="1037059"/>
            <a:ext cx="4683125"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24" name="White box behind logo - decorative">
            <a:extLst>
              <a:ext uri="{FF2B5EF4-FFF2-40B4-BE49-F238E27FC236}">
                <a16:creationId xmlns:a16="http://schemas.microsoft.com/office/drawing/2014/main" id="{0B5D0E77-BD50-41A7-B54A-BB495E50701D}"/>
              </a:ex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25" name="EAB logo - decorative">
            <a:extLst>
              <a:ext uri="{FF2B5EF4-FFF2-40B4-BE49-F238E27FC236}">
                <a16:creationId xmlns:a16="http://schemas.microsoft.com/office/drawing/2014/main" id="{37FD4F52-41F2-4D78-AA3B-ED02623304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6" name="Copyright - decorative">
            <a:extLst>
              <a:ext uri="{FF2B5EF4-FFF2-40B4-BE49-F238E27FC236}">
                <a16:creationId xmlns:a16="http://schemas.microsoft.com/office/drawing/2014/main" id="{DBF69BDA-7745-4A6A-AB70-30470D2F1429}"/>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©2023 by EAB. All Rights Reserved. </a:t>
            </a:r>
          </a:p>
        </p:txBody>
      </p:sp>
    </p:spTree>
    <p:custDataLst>
      <p:tags r:id="rId1"/>
    </p:custDataLst>
    <p:extLst>
      <p:ext uri="{BB962C8B-B14F-4D97-AF65-F5344CB8AC3E}">
        <p14:creationId xmlns:p14="http://schemas.microsoft.com/office/powerpoint/2010/main" val="2526035238"/>
      </p:ext>
    </p:extLst>
  </p:cSld>
  <p:clrMapOvr>
    <a:masterClrMapping/>
  </p:clrMapOvr>
  <p:extLst>
    <p:ext uri="{DCECCB84-F9BA-43D5-87BE-67443E8EF086}">
      <p15:sldGuideLst xmlns:p15="http://schemas.microsoft.com/office/powerpoint/2012/main">
        <p15:guide id="1" pos="1626">
          <p15:clr>
            <a:srgbClr val="FBAE40"/>
          </p15:clr>
        </p15:guide>
        <p15:guide id="2" orient="horz" pos="595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tyle Option #4">
    <p:bg bwMode="gray">
      <p:bgPr>
        <a:solidFill>
          <a:schemeClr val="accent5"/>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Book Layouts</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18657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ver Book">
    <p:spTree>
      <p:nvGrpSpPr>
        <p:cNvPr id="1" name=""/>
        <p:cNvGrpSpPr/>
        <p:nvPr/>
      </p:nvGrpSpPr>
      <p:grpSpPr>
        <a:xfrm>
          <a:off x="0" y="0"/>
          <a:ext cx="0" cy="0"/>
          <a:chOff x="0" y="0"/>
          <a:chExt cx="0" cy="0"/>
        </a:xfrm>
      </p:grpSpPr>
      <p:pic>
        <p:nvPicPr>
          <p:cNvPr id="24" name="Background pattern - decorative">
            <a:extLst>
              <a:ext uri="{FF2B5EF4-FFF2-40B4-BE49-F238E27FC236}">
                <a16:creationId xmlns:a16="http://schemas.microsoft.com/office/drawing/2014/main" id="{88DF51F6-DF04-43C0-99E6-35816F84036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7772400" cy="10058400"/>
          </a:xfrm>
          <a:prstGeom prst="rect">
            <a:avLst/>
          </a:prstGeom>
        </p:spPr>
      </p:pic>
      <p:sp>
        <p:nvSpPr>
          <p:cNvPr id="32" name="Dark blue rectangle - decorative">
            <a:extLst>
              <a:ext uri="{FF2B5EF4-FFF2-40B4-BE49-F238E27FC236}">
                <a16:creationId xmlns:a16="http://schemas.microsoft.com/office/drawing/2014/main" id="{5B7E4D62-3CB4-4128-99A9-DBDCFCD0C6B7}"/>
              </a:ext>
              <a:ext uri="{C183D7F6-B498-43B3-948B-1728B52AA6E4}">
                <adec:decorative xmlns:adec="http://schemas.microsoft.com/office/drawing/2017/decorative" val="1"/>
              </a:ext>
            </a:extLst>
          </p:cNvPr>
          <p:cNvSpPr/>
          <p:nvPr userDrawn="1"/>
        </p:nvSpPr>
        <p:spPr bwMode="gray">
          <a:xfrm>
            <a:off x="-1" y="2897936"/>
            <a:ext cx="5712637" cy="38205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Bright blue rectangle - decorative">
            <a:extLst>
              <a:ext uri="{FF2B5EF4-FFF2-40B4-BE49-F238E27FC236}">
                <a16:creationId xmlns:a16="http://schemas.microsoft.com/office/drawing/2014/main" id="{C2BB37E6-E975-44C9-B0B9-9D436129F566}"/>
              </a:ext>
              <a:ext uri="{C183D7F6-B498-43B3-948B-1728B52AA6E4}">
                <adec:decorative xmlns:adec="http://schemas.microsoft.com/office/drawing/2017/decorative" val="1"/>
              </a:ext>
            </a:extLst>
          </p:cNvPr>
          <p:cNvSpPr/>
          <p:nvPr userDrawn="1"/>
        </p:nvSpPr>
        <p:spPr bwMode="gray">
          <a:xfrm>
            <a:off x="0" y="6707213"/>
            <a:ext cx="5712637"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EAB logo" descr="EAB logo">
            <a:extLst>
              <a:ext uri="{FF2B5EF4-FFF2-40B4-BE49-F238E27FC236}">
                <a16:creationId xmlns:a16="http://schemas.microsoft.com/office/drawing/2014/main" id="{6B26D2D2-6E15-4922-926B-A25DE6CD85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34" name="Title">
            <a:extLst>
              <a:ext uri="{FF2B5EF4-FFF2-40B4-BE49-F238E27FC236}">
                <a16:creationId xmlns:a16="http://schemas.microsoft.com/office/drawing/2014/main" id="{441B6524-7356-4E42-BA76-BCD207BE6198}"/>
              </a:ext>
            </a:extLst>
          </p:cNvPr>
          <p:cNvSpPr>
            <a:spLocks noGrp="1"/>
          </p:cNvSpPr>
          <p:nvPr>
            <p:ph type="title" hasCustomPrompt="1"/>
          </p:nvPr>
        </p:nvSpPr>
        <p:spPr bwMode="gray">
          <a:xfrm>
            <a:off x="509587" y="3645562"/>
            <a:ext cx="4663440" cy="1384995"/>
          </a:xfrm>
          <a:prstGeom prst="rect">
            <a:avLst/>
          </a:prstGeom>
        </p:spPr>
        <p:txBody>
          <a:bodyPr wrap="square" lIns="0" tIns="0" rIns="0" bIns="0" anchor="b" anchorCtr="0">
            <a:spAutoFit/>
          </a:bodyPr>
          <a:lstStyle>
            <a:lvl1pPr>
              <a:lnSpc>
                <a:spcPct val="100000"/>
              </a:lnSpc>
              <a:defRPr sz="3000" b="1" spc="0" baseline="0">
                <a:solidFill>
                  <a:schemeClr val="bg1"/>
                </a:solidFill>
              </a:defRPr>
            </a:lvl1pPr>
          </a:lstStyle>
          <a:p>
            <a:r>
              <a:rPr lang="en-US" dirty="0"/>
              <a:t>Document Title – Rockwell 30pt Bold, Title Case</a:t>
            </a:r>
          </a:p>
        </p:txBody>
      </p:sp>
      <p:sp>
        <p:nvSpPr>
          <p:cNvPr id="35" name="Subtitle">
            <a:extLst>
              <a:ext uri="{FF2B5EF4-FFF2-40B4-BE49-F238E27FC236}">
                <a16:creationId xmlns:a16="http://schemas.microsoft.com/office/drawing/2014/main" id="{E713ED88-75B6-421D-AC60-4E7329982630}"/>
              </a:ext>
            </a:extLst>
          </p:cNvPr>
          <p:cNvSpPr>
            <a:spLocks noGrp="1"/>
          </p:cNvSpPr>
          <p:nvPr>
            <p:ph type="body" sz="quarter" idx="16" hasCustomPrompt="1"/>
          </p:nvPr>
        </p:nvSpPr>
        <p:spPr bwMode="gray">
          <a:xfrm>
            <a:off x="509588" y="5227948"/>
            <a:ext cx="466344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accent6"/>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36" name="Program name">
            <a:extLst>
              <a:ext uri="{FF2B5EF4-FFF2-40B4-BE49-F238E27FC236}">
                <a16:creationId xmlns:a16="http://schemas.microsoft.com/office/drawing/2014/main" id="{F473C664-F5D8-437B-BAE1-99E4CA8146C3}"/>
              </a:ext>
            </a:extLst>
          </p:cNvPr>
          <p:cNvSpPr>
            <a:spLocks noGrp="1"/>
          </p:cNvSpPr>
          <p:nvPr>
            <p:ph type="body" sz="quarter" idx="17" hasCustomPrompt="1"/>
          </p:nvPr>
        </p:nvSpPr>
        <p:spPr bwMode="gray">
          <a:xfrm>
            <a:off x="509588" y="6828091"/>
            <a:ext cx="43891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Product Name Here</a:t>
            </a:r>
          </a:p>
        </p:txBody>
      </p:sp>
      <p:sp>
        <p:nvSpPr>
          <p:cNvPr id="17" name="Who should read"/>
          <p:cNvSpPr txBox="1"/>
          <p:nvPr userDrawn="1"/>
        </p:nvSpPr>
        <p:spPr bwMode="gray">
          <a:xfrm>
            <a:off x="5709920" y="698500"/>
            <a:ext cx="1228320" cy="138499"/>
          </a:xfrm>
          <a:prstGeom prst="rect">
            <a:avLst/>
          </a:prstGeom>
          <a:noFill/>
        </p:spPr>
        <p:txBody>
          <a:bodyPr wrap="square" lIns="0" tIns="0" rIns="0" bIns="0" rtlCol="0" anchor="b" anchorCtr="0">
            <a:spAutoFit/>
          </a:bodyPr>
          <a:lstStyle/>
          <a:p>
            <a:pPr>
              <a:spcBef>
                <a:spcPts val="500"/>
              </a:spcBef>
            </a:pPr>
            <a:r>
              <a:rPr lang="en-US" sz="900" b="1" dirty="0">
                <a:solidFill>
                  <a:schemeClr val="tx1"/>
                </a:solidFill>
              </a:rPr>
              <a:t>Who Should Read</a:t>
            </a:r>
          </a:p>
        </p:txBody>
      </p:sp>
      <p:sp>
        <p:nvSpPr>
          <p:cNvPr id="28" name="Who should read titles"/>
          <p:cNvSpPr>
            <a:spLocks noGrp="1"/>
          </p:cNvSpPr>
          <p:nvPr>
            <p:ph type="body" sz="quarter" idx="19" hasCustomPrompt="1"/>
          </p:nvPr>
        </p:nvSpPr>
        <p:spPr bwMode="gray">
          <a:xfrm>
            <a:off x="5709920" y="939591"/>
            <a:ext cx="1554480" cy="415498"/>
          </a:xfrm>
          <a:prstGeom prst="rect">
            <a:avLst/>
          </a:prstGeom>
        </p:spPr>
        <p:txBody>
          <a:bodyPr/>
          <a:lstStyle>
            <a:lvl1pPr marL="0" indent="0">
              <a:spcBef>
                <a:spcPts val="500"/>
              </a:spcBef>
              <a:buNone/>
              <a:defRPr baseline="0">
                <a:solidFill>
                  <a:schemeClr val="tx1"/>
                </a:solidFill>
              </a:defRPr>
            </a:lvl1pPr>
          </a:lstStyle>
          <a:p>
            <a:pPr lvl="0"/>
            <a:r>
              <a:rPr lang="en-US" dirty="0"/>
              <a:t>Who Should Read —Verdana 9pt Regular, Use Title Case</a:t>
            </a:r>
          </a:p>
        </p:txBody>
      </p:sp>
      <p:sp>
        <p:nvSpPr>
          <p:cNvPr id="26" name="Bottom box bullets"/>
          <p:cNvSpPr>
            <a:spLocks noGrp="1"/>
          </p:cNvSpPr>
          <p:nvPr>
            <p:ph type="body" sz="quarter" idx="22" hasCustomPrompt="1"/>
          </p:nvPr>
        </p:nvSpPr>
        <p:spPr bwMode="gray">
          <a:xfrm>
            <a:off x="844906" y="8343721"/>
            <a:ext cx="6080760" cy="1200329"/>
          </a:xfrm>
          <a:prstGeom prst="rect">
            <a:avLst/>
          </a:prstGeom>
          <a:solidFill>
            <a:schemeClr val="bg2"/>
          </a:solidFill>
          <a:ln w="19050">
            <a:noFill/>
          </a:ln>
        </p:spPr>
        <p:txBody>
          <a:bodyPr lIns="274320" tIns="457200" rIns="457200" bIns="182880" anchor="b" anchorCtr="0"/>
          <a:lstStyle>
            <a:lvl1pPr>
              <a:defRPr>
                <a:solidFill>
                  <a:schemeClr val="tx1"/>
                </a:solidFill>
                <a:latin typeface="+mn-lt"/>
                <a:cs typeface="Arial"/>
              </a:defRPr>
            </a:lvl1pPr>
          </a:lstStyle>
          <a:p>
            <a:pPr lvl="0"/>
            <a:r>
              <a:rPr lang="en-US" dirty="0"/>
              <a:t>Insert uses here — Verdana 9pt regular, use sentence case</a:t>
            </a:r>
            <a:br>
              <a:rPr lang="en-US" dirty="0"/>
            </a:br>
            <a:r>
              <a:rPr lang="en-US" dirty="0"/>
              <a:t>Insert uses here — Verdana 9pt regular, use sentence case</a:t>
            </a:r>
            <a:br>
              <a:rPr lang="en-US" dirty="0"/>
            </a:br>
            <a:r>
              <a:rPr lang="en-US" dirty="0"/>
              <a:t>Insert uses here — Verdana 9pt regular, use sentence case</a:t>
            </a:r>
            <a:br>
              <a:rPr lang="en-US" dirty="0"/>
            </a:br>
            <a:endParaRPr lang="en-US" dirty="0"/>
          </a:p>
        </p:txBody>
      </p:sp>
      <p:sp>
        <p:nvSpPr>
          <p:cNvPr id="27" name="Bottom box header"/>
          <p:cNvSpPr>
            <a:spLocks noGrp="1"/>
          </p:cNvSpPr>
          <p:nvPr>
            <p:ph type="body" sz="quarter" idx="21" hasCustomPrompt="1"/>
          </p:nvPr>
        </p:nvSpPr>
        <p:spPr bwMode="gray">
          <a:xfrm>
            <a:off x="844905" y="8343721"/>
            <a:ext cx="5120640" cy="446276"/>
          </a:xfrm>
          <a:prstGeom prst="rect">
            <a:avLst/>
          </a:prstGeom>
          <a:noFill/>
        </p:spPr>
        <p:txBody>
          <a:bodyPr wrap="none" lIns="274320" tIns="182880" rIns="457200" bIns="91440" anchor="ctr" anchorCtr="0">
            <a:spAutoFit/>
          </a:bodyPr>
          <a:lstStyle>
            <a:lvl1pPr marL="0" indent="0" algn="l" defTabSz="1018879" rtl="0" eaLnBrk="1" latinLnBrk="0" hangingPunct="1">
              <a:spcBef>
                <a:spcPts val="500"/>
              </a:spcBef>
              <a:buNone/>
              <a:defRPr lang="en-US" sz="1100" b="1" kern="1200" dirty="0">
                <a:solidFill>
                  <a:schemeClr val="tx1"/>
                </a:solidFill>
                <a:latin typeface="+mn-lt"/>
                <a:ea typeface="+mn-ea"/>
                <a:cs typeface="+mn-cs"/>
              </a:defRPr>
            </a:lvl1pPr>
          </a:lstStyle>
          <a:p>
            <a:pPr lvl="0"/>
            <a:r>
              <a:rPr lang="en-US" dirty="0"/>
              <a:t>[#] Ways to Use This [Resource Type]</a:t>
            </a:r>
          </a:p>
        </p:txBody>
      </p:sp>
      <p:cxnSp>
        <p:nvCxnSpPr>
          <p:cNvPr id="16" name="Top right line - decorative">
            <a:extLst>
              <a:ext uri="{C183D7F6-B498-43B3-948B-1728B52AA6E4}">
                <adec:decorative xmlns:adec="http://schemas.microsoft.com/office/drawing/2017/decorative" val="1"/>
              </a:ext>
            </a:extLst>
          </p:cNvPr>
          <p:cNvCxnSpPr/>
          <p:nvPr userDrawn="1"/>
        </p:nvCxnSpPr>
        <p:spPr bwMode="gray">
          <a:xfrm>
            <a:off x="5709920" y="871156"/>
            <a:ext cx="1554480" cy="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Green direction box 1 - decorative">
            <a:extLst>
              <a:ext uri="{C183D7F6-B498-43B3-948B-1728B52AA6E4}">
                <adec:decorative xmlns:adec="http://schemas.microsoft.com/office/drawing/2017/decorative" val="1"/>
              </a:ext>
            </a:extLst>
          </p:cNvPr>
          <p:cNvSpPr txBox="1">
            <a:spLocks/>
          </p:cNvSpPr>
          <p:nvPr userDrawn="1"/>
        </p:nvSpPr>
        <p:spPr bwMode="gray">
          <a:xfrm>
            <a:off x="7979238" y="815171"/>
            <a:ext cx="1802072" cy="1082901"/>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100" b="1" dirty="0">
                <a:solidFill>
                  <a:schemeClr val="bg1"/>
                </a:solidFill>
                <a:latin typeface="+mn-lt"/>
                <a:cs typeface="Arial" panose="020B0604020202020204" pitchFamily="34" charset="0"/>
              </a:rPr>
              <a:t>Target</a:t>
            </a:r>
            <a:r>
              <a:rPr lang="en-US" sz="1100" b="1" baseline="0" dirty="0">
                <a:solidFill>
                  <a:schemeClr val="bg1"/>
                </a:solidFill>
                <a:latin typeface="+mn-lt"/>
                <a:cs typeface="Arial" panose="020B0604020202020204" pitchFamily="34" charset="0"/>
              </a:rPr>
              <a:t> Audience</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Insert titles for who this resources is targeting. </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Do not exceed one to three titles/roles.</a:t>
            </a:r>
          </a:p>
        </p:txBody>
      </p:sp>
      <p:sp>
        <p:nvSpPr>
          <p:cNvPr id="21" name="Green direction box 2 - decorative">
            <a:extLst>
              <a:ext uri="{C183D7F6-B498-43B3-948B-1728B52AA6E4}">
                <adec:decorative xmlns:adec="http://schemas.microsoft.com/office/drawing/2017/decorative" val="1"/>
              </a:ext>
            </a:extLst>
          </p:cNvPr>
          <p:cNvSpPr txBox="1">
            <a:spLocks/>
          </p:cNvSpPr>
          <p:nvPr userDrawn="1"/>
        </p:nvSpPr>
        <p:spPr bwMode="gray">
          <a:xfrm>
            <a:off x="7979238" y="6515016"/>
            <a:ext cx="2379273" cy="3044423"/>
          </a:xfrm>
          <a:prstGeom prst="rect">
            <a:avLst/>
          </a:prstGeom>
          <a:solidFill>
            <a:srgbClr val="0099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100" b="1" dirty="0">
                <a:solidFill>
                  <a:schemeClr val="bg1"/>
                </a:solidFill>
                <a:latin typeface="+mn-lt"/>
                <a:cs typeface="Arial" panose="020B0604020202020204" pitchFamily="34" charset="0"/>
              </a:rPr>
              <a:t>Bottom Box Directions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Insert # of ways to use this resource, and what type of resource this is (ex: Tool, Brief, Research)</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Identify how the deliverable will support specific decisions or activities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When choosing use cases, think about your partners’ desired outcomes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Provide three</a:t>
            </a:r>
            <a:r>
              <a:rPr lang="en-US" sz="1000" baseline="0" dirty="0">
                <a:solidFill>
                  <a:schemeClr val="bg1"/>
                </a:solidFill>
                <a:latin typeface="+mn-lt"/>
                <a:cs typeface="Arial" panose="020B0604020202020204" pitchFamily="34" charset="0"/>
              </a:rPr>
              <a:t> to five</a:t>
            </a:r>
            <a:r>
              <a:rPr lang="en-US" sz="1000" dirty="0">
                <a:solidFill>
                  <a:schemeClr val="bg1"/>
                </a:solidFill>
                <a:latin typeface="+mn-lt"/>
                <a:cs typeface="Arial" panose="020B0604020202020204" pitchFamily="34" charset="0"/>
              </a:rPr>
              <a:t> uses </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Placeholder is set to adjust in height based off of the number of uses entered. </a:t>
            </a:r>
            <a:r>
              <a:rPr lang="en-US" sz="1000" b="1" dirty="0">
                <a:solidFill>
                  <a:schemeClr val="bg1"/>
                </a:solidFill>
                <a:latin typeface="+mn-lt"/>
                <a:cs typeface="Arial" panose="020B0604020202020204" pitchFamily="34" charset="0"/>
              </a:rPr>
              <a:t>Once all content has been entered top align the header text box!</a:t>
            </a:r>
          </a:p>
        </p:txBody>
      </p:sp>
    </p:spTree>
    <p:custDataLst>
      <p:tags r:id="rId1"/>
    </p:custDataLst>
    <p:extLst>
      <p:ext uri="{BB962C8B-B14F-4D97-AF65-F5344CB8AC3E}">
        <p14:creationId xmlns:p14="http://schemas.microsoft.com/office/powerpoint/2010/main" val="510715496"/>
      </p:ext>
    </p:extLst>
  </p:cSld>
  <p:clrMapOvr>
    <a:masterClrMapping/>
  </p:clrMapOvr>
  <p:extLst>
    <p:ext uri="{DCECCB84-F9BA-43D5-87BE-67443E8EF086}">
      <p15:sldGuideLst xmlns:p15="http://schemas.microsoft.com/office/powerpoint/2012/main">
        <p15:guide id="3" orient="horz" pos="3288">
          <p15:clr>
            <a:srgbClr val="FBAE40"/>
          </p15:clr>
        </p15:guide>
        <p15:guide id="4" orient="horz" pos="316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a:xfrm>
            <a:off x="512763" y="714775"/>
            <a:ext cx="6702425" cy="276999"/>
          </a:xfrm>
        </p:spPr>
        <p:txBody>
          <a:bodyPr>
            <a:spAutoFit/>
          </a:bodyPr>
          <a:lstStyle/>
          <a:p>
            <a:r>
              <a:rPr lang="en-US" dirty="0"/>
              <a:t>Table of Contents – Rockwell 20pt Regular, Title Case</a:t>
            </a:r>
          </a:p>
        </p:txBody>
      </p:sp>
      <p:sp>
        <p:nvSpPr>
          <p:cNvPr id="59" name="Text box"/>
          <p:cNvSpPr>
            <a:spLocks noGrp="1"/>
          </p:cNvSpPr>
          <p:nvPr>
            <p:ph type="body" sz="quarter" idx="10" hasCustomPrompt="1"/>
          </p:nvPr>
        </p:nvSpPr>
        <p:spPr bwMode="gray">
          <a:xfrm>
            <a:off x="857250" y="1837892"/>
            <a:ext cx="6400800" cy="4129189"/>
          </a:xfrm>
        </p:spPr>
        <p:txBody>
          <a:bodyPr>
            <a:noAutofit/>
          </a:bodyPr>
          <a:lstStyle>
            <a:lvl1pPr marL="0" marR="0" indent="0" algn="l" defTabSz="1018879" rtl="0" eaLnBrk="1" fontAlgn="auto" latinLnBrk="0" hangingPunct="1">
              <a:lnSpc>
                <a:spcPct val="100000"/>
              </a:lnSpc>
              <a:spcBef>
                <a:spcPts val="1000"/>
              </a:spcBef>
              <a:spcAft>
                <a:spcPts val="0"/>
              </a:spcAft>
              <a:buClr>
                <a:schemeClr val="tx1"/>
              </a:buClr>
              <a:buSzTx/>
              <a:buFont typeface="Arial" pitchFamily="34" charset="0"/>
              <a:buNone/>
              <a:tabLst>
                <a:tab pos="6309360" algn="r"/>
              </a:tabLst>
              <a:defRPr sz="1000"/>
            </a:lvl1pPr>
            <a:lvl2pPr marL="112713" indent="0">
              <a:spcBef>
                <a:spcPts val="1000"/>
              </a:spcBef>
              <a:buNone/>
              <a:defRPr sz="1000"/>
            </a:lvl2pPr>
            <a:lvl3pPr marL="230187" indent="0">
              <a:spcBef>
                <a:spcPts val="1000"/>
              </a:spcBef>
              <a:buNone/>
              <a:defRPr sz="1000"/>
            </a:lvl3pPr>
            <a:lvl4pPr marL="342900" indent="0">
              <a:spcBef>
                <a:spcPts val="1000"/>
              </a:spcBef>
              <a:buNone/>
              <a:defRPr sz="1000"/>
            </a:lvl4pPr>
            <a:lvl5pPr marL="458787" indent="0">
              <a:spcBef>
                <a:spcPts val="1000"/>
              </a:spcBef>
              <a:buNone/>
              <a:defRPr sz="1000"/>
            </a:lvl5pPr>
          </a:lstStyle>
          <a:p>
            <a:pPr lvl="0"/>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p>
        </p:txBody>
      </p:sp>
      <p:cxnSp>
        <p:nvCxnSpPr>
          <p:cNvPr id="6" name="Header line - decorative">
            <a:extLst>
              <a:ext uri="{C183D7F6-B498-43B3-948B-1728B52AA6E4}">
                <adec:decorative xmlns:adec="http://schemas.microsoft.com/office/drawing/2017/decorative" val="1"/>
              </a:ext>
            </a:extLst>
          </p:cNvPr>
          <p:cNvCxnSpPr/>
          <p:nvPr userDrawn="1"/>
        </p:nvCxnSpPr>
        <p:spPr bwMode="gray">
          <a:xfrm>
            <a:off x="504032" y="1037059"/>
            <a:ext cx="675401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5" name="Green box directions - decorative">
            <a:extLst>
              <a:ext uri="{C183D7F6-B498-43B3-948B-1728B52AA6E4}">
                <adec:decorative xmlns:adec="http://schemas.microsoft.com/office/drawing/2017/decorative" val="1"/>
              </a:ext>
            </a:extLst>
          </p:cNvPr>
          <p:cNvSpPr txBox="1"/>
          <p:nvPr userDrawn="1"/>
        </p:nvSpPr>
        <p:spPr bwMode="gray">
          <a:xfrm>
            <a:off x="7923572" y="1837892"/>
            <a:ext cx="2489481" cy="4743017"/>
          </a:xfrm>
          <a:prstGeom prst="rect">
            <a:avLst/>
          </a:prstGeom>
          <a:solidFill>
            <a:srgbClr val="009900"/>
          </a:solidFill>
        </p:spPr>
        <p:txBody>
          <a:bodyPr wrap="square" lIns="91440" rIns="91440" rtlCol="0">
            <a:noAutofit/>
          </a:bodyPr>
          <a:lstStyle/>
          <a:p>
            <a:pPr>
              <a:spcBef>
                <a:spcPts val="500"/>
              </a:spcBef>
            </a:pPr>
            <a:r>
              <a:rPr lang="en-US" sz="1500" dirty="0">
                <a:solidFill>
                  <a:schemeClr val="bg1"/>
                </a:solidFill>
                <a:latin typeface="Arial" panose="020B0604020202020204" pitchFamily="34" charset="0"/>
                <a:cs typeface="Arial" panose="020B0604020202020204" pitchFamily="34" charset="0"/>
              </a:rPr>
              <a:t>Formatting Your Table</a:t>
            </a:r>
            <a:br>
              <a:rPr lang="en-US" sz="1500" dirty="0">
                <a:solidFill>
                  <a:schemeClr val="bg1"/>
                </a:solidFill>
                <a:latin typeface="Arial" panose="020B0604020202020204" pitchFamily="34" charset="0"/>
                <a:cs typeface="Arial" panose="020B0604020202020204" pitchFamily="34" charset="0"/>
              </a:rPr>
            </a:br>
            <a:r>
              <a:rPr lang="en-US" sz="1500" dirty="0">
                <a:solidFill>
                  <a:schemeClr val="bg1"/>
                </a:solidFill>
                <a:latin typeface="Arial" panose="020B0604020202020204" pitchFamily="34" charset="0"/>
                <a:cs typeface="Arial" panose="020B0604020202020204" pitchFamily="34" charset="0"/>
              </a:rPr>
              <a:t>of Contents (TOC)</a:t>
            </a:r>
          </a:p>
          <a:p>
            <a:pPr>
              <a:spcBef>
                <a:spcPts val="300"/>
              </a:spcBef>
            </a:pPr>
            <a:r>
              <a:rPr lang="en-US" sz="1000" dirty="0">
                <a:solidFill>
                  <a:schemeClr val="bg1"/>
                </a:solidFill>
                <a:latin typeface="Arial" panose="020B0604020202020204" pitchFamily="34" charset="0"/>
                <a:cs typeface="Arial" panose="020B0604020202020204" pitchFamily="34" charset="0"/>
              </a:rPr>
              <a:t>To format your TOC correctly and have the page numbers perfectly align to the right margin, you will need to perform the following steps:</a:t>
            </a:r>
          </a:p>
          <a:p>
            <a:pPr marL="171450" indent="-171450">
              <a:spcBef>
                <a:spcPts val="10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the section title directly</a:t>
            </a:r>
            <a:r>
              <a:rPr lang="en-US" sz="1000" baseline="0" dirty="0">
                <a:solidFill>
                  <a:schemeClr val="bg1"/>
                </a:solidFill>
                <a:latin typeface="Arial" panose="020B0604020202020204" pitchFamily="34" charset="0"/>
                <a:cs typeface="Arial" panose="020B0604020202020204" pitchFamily="34" charset="0"/>
              </a:rPr>
              <a:t> into the TOC placeholder</a:t>
            </a:r>
            <a:endParaRPr lang="en-US" sz="1000" dirty="0">
              <a:solidFill>
                <a:schemeClr val="bg1"/>
              </a:solidFill>
              <a:latin typeface="Arial" panose="020B0604020202020204" pitchFamily="34" charset="0"/>
              <a:cs typeface="Arial" panose="020B0604020202020204" pitchFamily="34" charset="0"/>
            </a:endParaRP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Hit the “Tab” key</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in the correct page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Nudge your cursor to the left with</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arrow key until it is directly before the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Alternate between “period” and “space” until it builds back to the TOC content. This is called a “Leader” and should look something like this:</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 . . . . . . . . . . . . . . . . )</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Repeat steps 1–5 for each level in</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TOC</a:t>
            </a:r>
          </a:p>
          <a:p>
            <a:pPr marL="171450" indent="-171450">
              <a:spcBef>
                <a:spcPts val="300"/>
              </a:spcBef>
              <a:buFont typeface="+mj-lt"/>
              <a:buAutoNum type="arabicParenR"/>
            </a:pPr>
            <a:endParaRPr lang="en-US" sz="1000" dirty="0">
              <a:solidFill>
                <a:schemeClr val="bg1"/>
              </a:solidFill>
              <a:latin typeface="Arial" panose="020B0604020202020204" pitchFamily="34" charset="0"/>
              <a:cs typeface="Arial" panose="020B0604020202020204" pitchFamily="34" charset="0"/>
            </a:endParaRPr>
          </a:p>
          <a:p>
            <a:pPr>
              <a:spcBef>
                <a:spcPts val="300"/>
              </a:spcBef>
            </a:pPr>
            <a:r>
              <a:rPr lang="en-US" sz="1000" dirty="0">
                <a:solidFill>
                  <a:schemeClr val="bg1"/>
                </a:solidFill>
                <a:latin typeface="Arial" panose="020B0604020202020204" pitchFamily="34" charset="0"/>
                <a:cs typeface="Arial" panose="020B0604020202020204" pitchFamily="34" charset="0"/>
              </a:rPr>
              <a:t>NOTE: Since PPT does not have an automated feature for this and it’s quite labor intensive, it’s strongly advised that you complete the TOC last. </a:t>
            </a:r>
          </a:p>
        </p:txBody>
      </p:sp>
    </p:spTree>
    <p:custDataLst>
      <p:tags r:id="rId1"/>
    </p:custDataLst>
    <p:extLst>
      <p:ext uri="{BB962C8B-B14F-4D97-AF65-F5344CB8AC3E}">
        <p14:creationId xmlns:p14="http://schemas.microsoft.com/office/powerpoint/2010/main" val="211793708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Top and Bottom">
    <p:spTree>
      <p:nvGrpSpPr>
        <p:cNvPr id="1" name=""/>
        <p:cNvGrpSpPr/>
        <p:nvPr/>
      </p:nvGrpSpPr>
      <p:grpSpPr>
        <a:xfrm>
          <a:off x="0" y="0"/>
          <a:ext cx="0" cy="0"/>
          <a:chOff x="0" y="0"/>
          <a:chExt cx="0" cy="0"/>
        </a:xfrm>
      </p:grpSpPr>
      <p:sp>
        <p:nvSpPr>
          <p:cNvPr id="14"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3"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3" name="Top text"/>
          <p:cNvSpPr>
            <a:spLocks noGrp="1"/>
          </p:cNvSpPr>
          <p:nvPr>
            <p:ph type="body" sz="quarter" idx="36" hasCustomPrompt="1"/>
          </p:nvPr>
        </p:nvSpPr>
        <p:spPr bwMode="gray">
          <a:xfrm>
            <a:off x="736600" y="1743572"/>
            <a:ext cx="5943600" cy="979564"/>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6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5" name="Bottom text"/>
          <p:cNvSpPr>
            <a:spLocks noGrp="1"/>
          </p:cNvSpPr>
          <p:nvPr>
            <p:ph type="body" sz="quarter" idx="37" hasCustomPrompt="1"/>
          </p:nvPr>
        </p:nvSpPr>
        <p:spPr bwMode="gray">
          <a:xfrm>
            <a:off x="736600" y="7253618"/>
            <a:ext cx="5943600" cy="1311962"/>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12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a:t>
            </a:r>
          </a:p>
        </p:txBody>
      </p:sp>
      <p:sp>
        <p:nvSpPr>
          <p:cNvPr id="26" name="Footnote"/>
          <p:cNvSpPr>
            <a:spLocks noGrp="1"/>
          </p:cNvSpPr>
          <p:nvPr>
            <p:ph type="body" sz="quarter" idx="44" hasCustomPrompt="1"/>
          </p:nvPr>
        </p:nvSpPr>
        <p:spPr bwMode="gray">
          <a:xfrm>
            <a:off x="508000" y="9311241"/>
            <a:ext cx="1965960" cy="230832"/>
          </a:xfrm>
        </p:spPr>
        <p:txBody>
          <a:bodyPr anchor="b" anchorCtr="0"/>
          <a:lstStyle>
            <a:lvl1pPr marL="112713" indent="-112713">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7"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736600" y="3115047"/>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6"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617151"/>
      </p:ext>
    </p:extLst>
  </p:cSld>
  <p:clrMapOvr>
    <a:masterClrMapping/>
  </p:clrMapOvr>
  <p:extLst>
    <p:ext uri="{DCECCB84-F9BA-43D5-87BE-67443E8EF086}">
      <p15:sldGuideLst xmlns:p15="http://schemas.microsoft.com/office/powerpoint/2012/main">
        <p15:guide id="1" orient="horz" pos="1097">
          <p15:clr>
            <a:srgbClr val="FBAE40"/>
          </p15:clr>
        </p15:guide>
        <p15:guide id="2" pos="464"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2 Column Top">
    <p:spTree>
      <p:nvGrpSpPr>
        <p:cNvPr id="1" name=""/>
        <p:cNvGrpSpPr/>
        <p:nvPr/>
      </p:nvGrpSpPr>
      <p:grpSpPr>
        <a:xfrm>
          <a:off x="0" y="0"/>
          <a:ext cx="0" cy="0"/>
          <a:chOff x="0" y="0"/>
          <a:chExt cx="0" cy="0"/>
        </a:xfrm>
      </p:grpSpPr>
      <p:sp>
        <p:nvSpPr>
          <p:cNvPr id="17" name="Top kicker"/>
          <p:cNvSpPr>
            <a:spLocks noGrp="1"/>
          </p:cNvSpPr>
          <p:nvPr>
            <p:ph type="body" sz="quarter" idx="29" hasCustomPrompt="1"/>
          </p:nvPr>
        </p:nvSpPr>
        <p:spPr bwMode="gray">
          <a:xfrm>
            <a:off x="510382" y="459581"/>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6"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9" name="Top text"/>
          <p:cNvSpPr>
            <a:spLocks noGrp="1"/>
          </p:cNvSpPr>
          <p:nvPr>
            <p:ph type="body" sz="quarter" idx="37" hasCustomPrompt="1"/>
          </p:nvPr>
        </p:nvSpPr>
        <p:spPr bwMode="gray">
          <a:xfrm>
            <a:off x="510382" y="1743572"/>
            <a:ext cx="6750993" cy="2825389"/>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18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6"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0"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3407" y="5102768"/>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07664487"/>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1E6BD51C-F431-48C7-8A5B-CCCE34CC945F}"/>
              </a:ext>
            </a:extLst>
          </p:cNvPr>
          <p:cNvPicPr>
            <a:picLocks noChangeAspect="1"/>
          </p:cNvPicPr>
          <p:nvPr userDrawn="1"/>
        </p:nvPicPr>
        <p:blipFill>
          <a:blip r:embed="rId3"/>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Tree>
    <p:custDataLst>
      <p:tags r:id="rId1"/>
    </p:custDataLst>
    <p:extLst>
      <p:ext uri="{BB962C8B-B14F-4D97-AF65-F5344CB8AC3E}">
        <p14:creationId xmlns:p14="http://schemas.microsoft.com/office/powerpoint/2010/main" val="541317765"/>
      </p:ext>
    </p:extLst>
  </p:cSld>
  <p:clrMapOvr>
    <a:masterClrMapping/>
  </p:clrMapOvr>
  <p:extLst>
    <p:ext uri="{DCECCB84-F9BA-43D5-87BE-67443E8EF086}">
      <p15:sldGuideLst xmlns:p15="http://schemas.microsoft.com/office/powerpoint/2012/main">
        <p15:guide id="1" pos="52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2 Column Bottom">
    <p:spTree>
      <p:nvGrpSpPr>
        <p:cNvPr id="1" name=""/>
        <p:cNvGrpSpPr/>
        <p:nvPr/>
      </p:nvGrpSpPr>
      <p:grpSpPr>
        <a:xfrm>
          <a:off x="0" y="0"/>
          <a:ext cx="0" cy="0"/>
          <a:chOff x="0" y="0"/>
          <a:chExt cx="0" cy="0"/>
        </a:xfrm>
      </p:grpSpPr>
      <p:sp>
        <p:nvSpPr>
          <p:cNvPr id="19"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4018" cy="276999"/>
          </a:xfrm>
        </p:spPr>
        <p:txBody>
          <a:bodyPr wrap="square">
            <a:spAutoFit/>
          </a:bodyPr>
          <a:lstStyle/>
          <a:p>
            <a:r>
              <a:rPr lang="en-US" dirty="0"/>
              <a:t>Page Title – Rockwell 20pt Regular, Title Case</a:t>
            </a:r>
          </a:p>
        </p:txBody>
      </p:sp>
      <p:sp>
        <p:nvSpPr>
          <p:cNvPr id="18"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Bottom text"/>
          <p:cNvSpPr>
            <a:spLocks noGrp="1"/>
          </p:cNvSpPr>
          <p:nvPr>
            <p:ph type="body" sz="quarter" idx="37" hasCustomPrompt="1"/>
          </p:nvPr>
        </p:nvSpPr>
        <p:spPr bwMode="gray">
          <a:xfrm>
            <a:off x="510382" y="5899759"/>
            <a:ext cx="6742909" cy="2986664"/>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20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8"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1"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0382" y="1743869"/>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7"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9448"/>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84177955"/>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with Text">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9DC14831-A422-4BC9-909D-115645985470}"/>
              </a:ext>
            </a:extLst>
          </p:cNvPr>
          <p:cNvPicPr>
            <a:picLocks noChangeAspect="1"/>
          </p:cNvPicPr>
          <p:nvPr userDrawn="1"/>
        </p:nvPicPr>
        <p:blipFill>
          <a:blip r:embed="rId3"/>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10" name="Bullets 1">
            <a:extLst>
              <a:ext uri="{FF2B5EF4-FFF2-40B4-BE49-F238E27FC236}">
                <a16:creationId xmlns:a16="http://schemas.microsoft.com/office/drawing/2014/main" id="{F0653A01-29D9-49DE-B35A-A499FDA9C601}"/>
              </a:ext>
            </a:extLst>
          </p:cNvPr>
          <p:cNvSpPr>
            <a:spLocks noGrp="1"/>
          </p:cNvSpPr>
          <p:nvPr>
            <p:ph type="body" sz="quarter" idx="18" hasCustomPrompt="1"/>
          </p:nvPr>
        </p:nvSpPr>
        <p:spPr>
          <a:xfrm>
            <a:off x="867667" y="7796934"/>
            <a:ext cx="2651760" cy="1179810"/>
          </a:xfr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to add bullets, Verdana 10pt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Bullets 2">
            <a:extLst>
              <a:ext uri="{FF2B5EF4-FFF2-40B4-BE49-F238E27FC236}">
                <a16:creationId xmlns:a16="http://schemas.microsoft.com/office/drawing/2014/main" id="{B0EF2744-2153-41A5-ABE2-5E5ED733F8E8}"/>
              </a:ext>
            </a:extLst>
          </p:cNvPr>
          <p:cNvSpPr>
            <a:spLocks noGrp="1"/>
          </p:cNvSpPr>
          <p:nvPr>
            <p:ph type="body" sz="quarter" idx="19" hasCustomPrompt="1"/>
          </p:nvPr>
        </p:nvSpPr>
        <p:spPr>
          <a:xfrm>
            <a:off x="4252973" y="7796934"/>
            <a:ext cx="2651760" cy="1179810"/>
          </a:xfr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to add bullets, Verdana 10pt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Green box directions - decorative">
            <a:extLst>
              <a:ext uri="{FF2B5EF4-FFF2-40B4-BE49-F238E27FC236}">
                <a16:creationId xmlns:a16="http://schemas.microsoft.com/office/drawing/2014/main" id="{C3057DAE-0C50-4028-BFDE-E19E0408AAC8}"/>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this box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68982508"/>
      </p:ext>
    </p:extLst>
  </p:cSld>
  <p:clrMapOvr>
    <a:masterClrMapping/>
  </p:clrMapOvr>
  <p:extLst>
    <p:ext uri="{DCECCB84-F9BA-43D5-87BE-67443E8EF086}">
      <p15:sldGuideLst xmlns:p15="http://schemas.microsoft.com/office/powerpoint/2012/main">
        <p15:guide id="1" pos="52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Option #2">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768FAC3F-B183-41B9-86D0-ACBE7324EFC4}"/>
              </a:ext>
            </a:extLst>
          </p:cNvPr>
          <p:cNvPicPr>
            <a:picLocks noChangeAspect="1"/>
          </p:cNvPicPr>
          <p:nvPr userDrawn="1"/>
        </p:nvPicPr>
        <p:blipFill>
          <a:blip r:embed="rId3"/>
          <a:stretch>
            <a:fillRect/>
          </a:stretch>
        </p:blipFill>
        <p:spPr>
          <a:xfrm>
            <a:off x="0" y="0"/>
            <a:ext cx="7772400" cy="10058400"/>
          </a:xfrm>
          <a:prstGeom prst="rect">
            <a:avLst/>
          </a:prstGeom>
        </p:spPr>
      </p:pic>
      <p:sp>
        <p:nvSpPr>
          <p:cNvPr id="17" name="Picture Placeholder 13">
            <a:extLst>
              <a:ext uri="{FF2B5EF4-FFF2-40B4-BE49-F238E27FC236}">
                <a16:creationId xmlns:a16="http://schemas.microsoft.com/office/drawing/2014/main" id="{468B770F-F87C-4D41-B642-36C59C311F30}"/>
              </a:ext>
            </a:extLst>
          </p:cNvPr>
          <p:cNvSpPr>
            <a:spLocks noGrp="1"/>
          </p:cNvSpPr>
          <p:nvPr>
            <p:ph type="pic" sz="quarter" idx="22" hasCustomPrompt="1"/>
          </p:nvPr>
        </p:nvSpPr>
        <p:spPr bwMode="gray">
          <a:xfrm>
            <a:off x="0" y="5435600"/>
            <a:ext cx="7772400" cy="4622800"/>
          </a:xfrm>
          <a:custGeom>
            <a:avLst/>
            <a:gdLst>
              <a:gd name="connsiteX0" fmla="*/ 7772400 w 7772400"/>
              <a:gd name="connsiteY0" fmla="*/ 0 h 4622800"/>
              <a:gd name="connsiteX1" fmla="*/ 7772400 w 7772400"/>
              <a:gd name="connsiteY1" fmla="*/ 4622800 h 4622800"/>
              <a:gd name="connsiteX2" fmla="*/ 0 w 7772400"/>
              <a:gd name="connsiteY2" fmla="*/ 4622800 h 4622800"/>
              <a:gd name="connsiteX3" fmla="*/ 0 w 7772400"/>
              <a:gd name="connsiteY3" fmla="*/ 1399159 h 4622800"/>
              <a:gd name="connsiteX4" fmla="*/ 1533525 w 7772400"/>
              <a:gd name="connsiteY4" fmla="*/ 1483360 h 4622800"/>
              <a:gd name="connsiteX5" fmla="*/ 7772400 w 7772400"/>
              <a:gd name="connsiteY5" fmla="*/ 0 h 462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2400" h="4622800">
                <a:moveTo>
                  <a:pt x="7772400" y="0"/>
                </a:moveTo>
                <a:lnTo>
                  <a:pt x="7772400" y="4622800"/>
                </a:lnTo>
                <a:lnTo>
                  <a:pt x="0" y="4622800"/>
                </a:lnTo>
                <a:lnTo>
                  <a:pt x="0" y="1399159"/>
                </a:lnTo>
                <a:cubicBezTo>
                  <a:pt x="503555" y="1454785"/>
                  <a:pt x="1015238" y="1483360"/>
                  <a:pt x="1533525" y="1483360"/>
                </a:cubicBezTo>
                <a:cubicBezTo>
                  <a:pt x="3778123" y="1483360"/>
                  <a:pt x="5897753" y="948690"/>
                  <a:pt x="7772400" y="0"/>
                </a:cubicBezTo>
                <a:close/>
              </a:path>
            </a:pathLst>
          </a:custGeom>
        </p:spPr>
        <p:txBody>
          <a:bodyPr vert="horz" wrap="square" lIns="0" tIns="0" rIns="0" bIns="0" rtlCol="0" anchor="ctr">
            <a:noAutofit/>
          </a:bodyPr>
          <a:lstStyle>
            <a:lvl1pPr marL="0" indent="0" algn="ctr">
              <a:buFont typeface="Arial" panose="020B0604020202020204" pitchFamily="34" charset="0"/>
              <a:buNone/>
              <a:defRPr lang="en-US" sz="1400">
                <a:solidFill>
                  <a:schemeClr val="bg1"/>
                </a:solidFill>
              </a:defRPr>
            </a:lvl1pPr>
          </a:lstStyle>
          <a:p>
            <a:pPr marL="114300" lvl="0" indent="-114300" algn="ctr" defTabSz="754380"/>
            <a:br>
              <a:rPr lang="en-US" dirty="0"/>
            </a:br>
            <a:br>
              <a:rPr lang="en-US" dirty="0"/>
            </a:br>
            <a:br>
              <a:rPr lang="en-US" dirty="0"/>
            </a:br>
            <a:br>
              <a:rPr lang="en-US" dirty="0"/>
            </a:br>
            <a:br>
              <a:rPr lang="en-US" dirty="0"/>
            </a:br>
            <a:r>
              <a:rPr lang="en-US" dirty="0"/>
              <a:t>Click icon above to add a photograph to customize your cover. </a:t>
            </a:r>
            <a:br>
              <a:rPr lang="en-US" dirty="0"/>
            </a:br>
            <a:r>
              <a:rPr lang="en-US" dirty="0"/>
              <a:t>See samples to right of page. Questions? Email DSS-Requests@eab.com.</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this box if it’s not needed. </a:t>
            </a:r>
            <a:endParaRPr lang="en-US" sz="800" b="0" i="1" dirty="0">
              <a:solidFill>
                <a:schemeClr val="bg1"/>
              </a:solidFill>
              <a:latin typeface="Arial" panose="020B0604020202020204" pitchFamily="34" charset="0"/>
              <a:cs typeface="Arial" panose="020B0604020202020204" pitchFamily="34" charset="0"/>
            </a:endParaRPr>
          </a:p>
        </p:txBody>
      </p:sp>
      <p:pic>
        <p:nvPicPr>
          <p:cNvPr id="18" name="EAB logo" descr="EAB logo">
            <a:extLst>
              <a:ext uri="{FF2B5EF4-FFF2-40B4-BE49-F238E27FC236}">
                <a16:creationId xmlns:a16="http://schemas.microsoft.com/office/drawing/2014/main" id="{6EE6A777-9BA5-4739-BC87-DC0FD447A9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pic>
        <p:nvPicPr>
          <p:cNvPr id="10" name="Picture 9" descr="A group of people sitting on steps outside a building&#10;&#10;Description automatically generated with medium confidence">
            <a:extLst>
              <a:ext uri="{FF2B5EF4-FFF2-40B4-BE49-F238E27FC236}">
                <a16:creationId xmlns:a16="http://schemas.microsoft.com/office/drawing/2014/main" id="{6F49AC80-4A6F-4F1A-908F-06155CBA04F5}"/>
              </a:ext>
            </a:extLst>
          </p:cNvPr>
          <p:cNvPicPr>
            <a:picLocks noChangeAspect="1"/>
          </p:cNvPicPr>
          <p:nvPr userDrawn="1"/>
        </p:nvPicPr>
        <p:blipFill>
          <a:blip r:embed="rId5"/>
          <a:stretch>
            <a:fillRect/>
          </a:stretch>
        </p:blipFill>
        <p:spPr>
          <a:xfrm>
            <a:off x="7970519" y="6614472"/>
            <a:ext cx="1280160" cy="1656678"/>
          </a:xfrm>
          <a:prstGeom prst="rect">
            <a:avLst/>
          </a:prstGeom>
          <a:ln w="12700">
            <a:solidFill>
              <a:schemeClr val="accent1"/>
            </a:solidFill>
          </a:ln>
        </p:spPr>
      </p:pic>
      <p:pic>
        <p:nvPicPr>
          <p:cNvPr id="13" name="Picture 12" descr="A picture containing text, outdoor&#10;&#10;Description automatically generated">
            <a:extLst>
              <a:ext uri="{FF2B5EF4-FFF2-40B4-BE49-F238E27FC236}">
                <a16:creationId xmlns:a16="http://schemas.microsoft.com/office/drawing/2014/main" id="{0ABE09BA-5503-4C8B-BA4A-000FF12E0A0C}"/>
              </a:ext>
            </a:extLst>
          </p:cNvPr>
          <p:cNvPicPr>
            <a:picLocks noChangeAspect="1"/>
          </p:cNvPicPr>
          <p:nvPr userDrawn="1"/>
        </p:nvPicPr>
        <p:blipFill>
          <a:blip r:embed="rId6"/>
          <a:stretch>
            <a:fillRect/>
          </a:stretch>
        </p:blipFill>
        <p:spPr>
          <a:xfrm>
            <a:off x="7970519" y="8401722"/>
            <a:ext cx="1280160" cy="1656678"/>
          </a:xfrm>
          <a:prstGeom prst="rect">
            <a:avLst/>
          </a:prstGeom>
          <a:ln w="12700">
            <a:solidFill>
              <a:schemeClr val="accent1"/>
            </a:solidFill>
          </a:ln>
        </p:spPr>
      </p:pic>
      <p:sp>
        <p:nvSpPr>
          <p:cNvPr id="16" name="TextBox 15">
            <a:extLst>
              <a:ext uri="{FF2B5EF4-FFF2-40B4-BE49-F238E27FC236}">
                <a16:creationId xmlns:a16="http://schemas.microsoft.com/office/drawing/2014/main" id="{54F827A6-EEBC-42D4-9478-4A3D36F535A7}"/>
              </a:ext>
            </a:extLst>
          </p:cNvPr>
          <p:cNvSpPr txBox="1"/>
          <p:nvPr userDrawn="1"/>
        </p:nvSpPr>
        <p:spPr bwMode="gray">
          <a:xfrm>
            <a:off x="7970519" y="6430650"/>
            <a:ext cx="1494737" cy="123111"/>
          </a:xfrm>
          <a:prstGeom prst="rect">
            <a:avLst/>
          </a:prstGeom>
          <a:noFill/>
        </p:spPr>
        <p:txBody>
          <a:bodyPr wrap="square" lIns="0" tIns="0" rIns="0" bIns="0" rtlCol="0">
            <a:spAutoFit/>
          </a:bodyPr>
          <a:lstStyle/>
          <a:p>
            <a:pPr>
              <a:spcBef>
                <a:spcPts val="500"/>
              </a:spcBef>
            </a:pPr>
            <a:r>
              <a:rPr lang="en-US" sz="800" dirty="0"/>
              <a:t>Sample covers with photos:</a:t>
            </a:r>
          </a:p>
        </p:txBody>
      </p:sp>
    </p:spTree>
    <p:custDataLst>
      <p:tags r:id="rId1"/>
    </p:custDataLst>
    <p:extLst>
      <p:ext uri="{BB962C8B-B14F-4D97-AF65-F5344CB8AC3E}">
        <p14:creationId xmlns:p14="http://schemas.microsoft.com/office/powerpoint/2010/main" val="1495136168"/>
      </p:ext>
    </p:extLst>
  </p:cSld>
  <p:clrMapOvr>
    <a:masterClrMapping/>
  </p:clrMapOvr>
  <p:extLst>
    <p:ext uri="{DCECCB84-F9BA-43D5-87BE-67443E8EF086}">
      <p15:sldGuideLst xmlns:p15="http://schemas.microsoft.com/office/powerpoint/2012/main">
        <p15:guide id="1" pos="52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Option #3">
    <p:spTree>
      <p:nvGrpSpPr>
        <p:cNvPr id="1" name=""/>
        <p:cNvGrpSpPr/>
        <p:nvPr/>
      </p:nvGrpSpPr>
      <p:grpSpPr>
        <a:xfrm>
          <a:off x="0" y="0"/>
          <a:ext cx="0" cy="0"/>
          <a:chOff x="0" y="0"/>
          <a:chExt cx="0" cy="0"/>
        </a:xfrm>
      </p:grpSpPr>
      <p:pic>
        <p:nvPicPr>
          <p:cNvPr id="7" name="Background pattern - decorative">
            <a:extLst>
              <a:ext uri="{FF2B5EF4-FFF2-40B4-BE49-F238E27FC236}">
                <a16:creationId xmlns:a16="http://schemas.microsoft.com/office/drawing/2014/main" id="{115AFE98-F74C-4CE5-BD45-BBF3CECF8D29}"/>
              </a:ext>
              <a:ext uri="{C183D7F6-B498-43B3-948B-1728B52AA6E4}">
                <adec:decorative xmlns:adec="http://schemas.microsoft.com/office/drawing/2017/decorative" val="1"/>
              </a:ext>
            </a:extLst>
          </p:cNvPr>
          <p:cNvPicPr>
            <a:picLocks noChangeAspect="1"/>
          </p:cNvPicPr>
          <p:nvPr userDrawn="1"/>
        </p:nvPicPr>
        <p:blipFill rotWithShape="1">
          <a:blip r:embed="rId3"/>
          <a:srcRect t="-1" b="1"/>
          <a:stretch/>
        </p:blipFill>
        <p:spPr>
          <a:xfrm>
            <a:off x="0" y="0"/>
            <a:ext cx="7772400" cy="10058400"/>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0" name="Dark blue rectangle - decorative">
            <a:extLst>
              <a:ext uri="{FF2B5EF4-FFF2-40B4-BE49-F238E27FC236}">
                <a16:creationId xmlns:a16="http://schemas.microsoft.com/office/drawing/2014/main" id="{143B0F62-BF64-4679-B534-5CE07A0D0D27}"/>
              </a:ext>
              <a:ext uri="{C183D7F6-B498-43B3-948B-1728B52AA6E4}">
                <adec:decorative xmlns:adec="http://schemas.microsoft.com/office/drawing/2017/decorative" val="1"/>
              </a:ext>
            </a:extLst>
          </p:cNvPr>
          <p:cNvSpPr/>
          <p:nvPr userDrawn="1"/>
        </p:nvSpPr>
        <p:spPr bwMode="gray">
          <a:xfrm>
            <a:off x="-1" y="3126371"/>
            <a:ext cx="5712637" cy="38205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Bright blue rectangle - decorative">
            <a:extLst>
              <a:ext uri="{FF2B5EF4-FFF2-40B4-BE49-F238E27FC236}">
                <a16:creationId xmlns:a16="http://schemas.microsoft.com/office/drawing/2014/main" id="{8AEA634A-40DF-4C08-B1AE-EE784E0DEDE3}"/>
              </a:ext>
              <a:ext uri="{C183D7F6-B498-43B3-948B-1728B52AA6E4}">
                <adec:decorative xmlns:adec="http://schemas.microsoft.com/office/drawing/2017/decorative" val="1"/>
              </a:ext>
            </a:extLst>
          </p:cNvPr>
          <p:cNvSpPr/>
          <p:nvPr userDrawn="1"/>
        </p:nvSpPr>
        <p:spPr bwMode="gray">
          <a:xfrm>
            <a:off x="0" y="6935648"/>
            <a:ext cx="5712637"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p:cNvSpPr>
            <a:spLocks noGrp="1"/>
          </p:cNvSpPr>
          <p:nvPr>
            <p:ph type="title" hasCustomPrompt="1"/>
          </p:nvPr>
        </p:nvSpPr>
        <p:spPr bwMode="gray">
          <a:xfrm>
            <a:off x="508000" y="3873997"/>
            <a:ext cx="4663440" cy="1384995"/>
          </a:xfrm>
          <a:prstGeom prst="rect">
            <a:avLst/>
          </a:prstGeom>
        </p:spPr>
        <p:txBody>
          <a:bodyPr lIns="0" tIns="0" rIns="0" bIns="0" anchor="b" anchorCtr="0">
            <a:spAutoFit/>
          </a:bodyPr>
          <a:lstStyle>
            <a:lvl1pPr>
              <a:lnSpc>
                <a:spcPct val="100000"/>
              </a:lnSpc>
              <a:defRPr sz="3000" b="1" spc="0" baseline="0">
                <a:solidFill>
                  <a:schemeClr val="bg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508000" y="5456383"/>
            <a:ext cx="466344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accent6"/>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12" name="Program name"/>
          <p:cNvSpPr>
            <a:spLocks noGrp="1"/>
          </p:cNvSpPr>
          <p:nvPr>
            <p:ph type="body" sz="quarter" idx="17" hasCustomPrompt="1"/>
          </p:nvPr>
        </p:nvSpPr>
        <p:spPr bwMode="gray">
          <a:xfrm>
            <a:off x="508000" y="7056526"/>
            <a:ext cx="43891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Program Name Here</a:t>
            </a:r>
          </a:p>
        </p:txBody>
      </p:sp>
    </p:spTree>
    <p:custDataLst>
      <p:tags r:id="rId1"/>
    </p:custDataLst>
    <p:extLst>
      <p:ext uri="{BB962C8B-B14F-4D97-AF65-F5344CB8AC3E}">
        <p14:creationId xmlns:p14="http://schemas.microsoft.com/office/powerpoint/2010/main" val="189102134"/>
      </p:ext>
    </p:extLst>
  </p:cSld>
  <p:clrMapOvr>
    <a:masterClrMapping/>
  </p:clrMapOvr>
  <p:extLst>
    <p:ext uri="{DCECCB84-F9BA-43D5-87BE-67443E8EF086}">
      <p15:sldGuideLst xmlns:p15="http://schemas.microsoft.com/office/powerpoint/2012/main">
        <p15:guide id="2" orient="horz" pos="3312">
          <p15:clr>
            <a:srgbClr val="FBAE40"/>
          </p15:clr>
        </p15:guide>
        <p15:guide id="3" orient="horz" pos="343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AB In-Brief">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1EAE50A8-3BA8-4905-BC1D-6F22835308C1}"/>
              </a:ext>
            </a:extLst>
          </p:cNvPr>
          <p:cNvGrpSpPr/>
          <p:nvPr userDrawn="1"/>
        </p:nvGrpSpPr>
        <p:grpSpPr>
          <a:xfrm>
            <a:off x="1621479" y="3924171"/>
            <a:ext cx="6150922" cy="2688526"/>
            <a:chOff x="1745395" y="3924171"/>
            <a:chExt cx="5514901" cy="2688526"/>
          </a:xfrm>
        </p:grpSpPr>
        <p:cxnSp>
          <p:nvCxnSpPr>
            <p:cNvPr id="60" name="Straight Connector 59">
              <a:extLst>
                <a:ext uri="{FF2B5EF4-FFF2-40B4-BE49-F238E27FC236}">
                  <a16:creationId xmlns:a16="http://schemas.microsoft.com/office/drawing/2014/main" id="{3A02D70A-8F65-4048-A930-5003D0675BFF}"/>
                </a:ext>
                <a:ext uri="{C183D7F6-B498-43B3-948B-1728B52AA6E4}">
                  <adec:decorative xmlns:adec="http://schemas.microsoft.com/office/drawing/2017/decorative" val="1"/>
                </a:ext>
              </a:extLst>
            </p:cNvPr>
            <p:cNvCxnSpPr>
              <a:cxnSpLocks/>
            </p:cNvCxnSpPr>
            <p:nvPr/>
          </p:nvCxnSpPr>
          <p:spPr bwMode="gray">
            <a:xfrm flipV="1">
              <a:off x="1745395" y="6594159"/>
              <a:ext cx="5514901" cy="18538"/>
            </a:xfrm>
            <a:prstGeom prst="line">
              <a:avLst/>
            </a:prstGeom>
            <a:ln w="19050" cap="rnd">
              <a:solidFill>
                <a:schemeClr val="accent6"/>
              </a:solidFill>
              <a:prstDash val="sysDot"/>
            </a:ln>
          </p:spPr>
        </p:cxnSp>
        <p:cxnSp>
          <p:nvCxnSpPr>
            <p:cNvPr id="61" name="Straight Connector 60">
              <a:extLst>
                <a:ext uri="{FF2B5EF4-FFF2-40B4-BE49-F238E27FC236}">
                  <a16:creationId xmlns:a16="http://schemas.microsoft.com/office/drawing/2014/main" id="{CBFC4C71-8A14-481C-9EA2-AC3A9A7E6D3D}"/>
                </a:ext>
                <a:ext uri="{C183D7F6-B498-43B3-948B-1728B52AA6E4}">
                  <adec:decorative xmlns:adec="http://schemas.microsoft.com/office/drawing/2017/decorative" val="1"/>
                </a:ext>
              </a:extLst>
            </p:cNvPr>
            <p:cNvCxnSpPr>
              <a:cxnSpLocks/>
            </p:cNvCxnSpPr>
            <p:nvPr/>
          </p:nvCxnSpPr>
          <p:spPr bwMode="gray">
            <a:xfrm flipV="1">
              <a:off x="1745395" y="5699183"/>
              <a:ext cx="5514901" cy="18538"/>
            </a:xfrm>
            <a:prstGeom prst="line">
              <a:avLst/>
            </a:prstGeom>
            <a:ln w="19050" cap="rnd">
              <a:solidFill>
                <a:schemeClr val="accent6"/>
              </a:solidFill>
              <a:prstDash val="sysDot"/>
            </a:ln>
          </p:spPr>
        </p:cxnSp>
        <p:cxnSp>
          <p:nvCxnSpPr>
            <p:cNvPr id="62" name="Straight Connector 61">
              <a:extLst>
                <a:ext uri="{FF2B5EF4-FFF2-40B4-BE49-F238E27FC236}">
                  <a16:creationId xmlns:a16="http://schemas.microsoft.com/office/drawing/2014/main" id="{0E12DC54-33B4-4C3D-B36A-740BA3431116}"/>
                </a:ext>
                <a:ext uri="{C183D7F6-B498-43B3-948B-1728B52AA6E4}">
                  <adec:decorative xmlns:adec="http://schemas.microsoft.com/office/drawing/2017/decorative" val="1"/>
                </a:ext>
              </a:extLst>
            </p:cNvPr>
            <p:cNvCxnSpPr>
              <a:cxnSpLocks/>
            </p:cNvCxnSpPr>
            <p:nvPr/>
          </p:nvCxnSpPr>
          <p:spPr bwMode="gray">
            <a:xfrm flipV="1">
              <a:off x="1745395" y="4813918"/>
              <a:ext cx="5514901" cy="18538"/>
            </a:xfrm>
            <a:prstGeom prst="line">
              <a:avLst/>
            </a:prstGeom>
            <a:ln w="19050" cap="rnd">
              <a:solidFill>
                <a:schemeClr val="accent6"/>
              </a:solidFill>
              <a:prstDash val="sysDot"/>
            </a:ln>
          </p:spPr>
        </p:cxnSp>
        <p:cxnSp>
          <p:nvCxnSpPr>
            <p:cNvPr id="63" name="Straight Connector 62">
              <a:extLst>
                <a:ext uri="{FF2B5EF4-FFF2-40B4-BE49-F238E27FC236}">
                  <a16:creationId xmlns:a16="http://schemas.microsoft.com/office/drawing/2014/main" id="{ADCA53AE-C156-4411-922B-A77841214066}"/>
                </a:ext>
                <a:ext uri="{C183D7F6-B498-43B3-948B-1728B52AA6E4}">
                  <adec:decorative xmlns:adec="http://schemas.microsoft.com/office/drawing/2017/decorative" val="1"/>
                </a:ext>
              </a:extLst>
            </p:cNvPr>
            <p:cNvCxnSpPr>
              <a:cxnSpLocks/>
            </p:cNvCxnSpPr>
            <p:nvPr/>
          </p:nvCxnSpPr>
          <p:spPr bwMode="gray">
            <a:xfrm flipV="1">
              <a:off x="1745395" y="3924171"/>
              <a:ext cx="5514901" cy="18538"/>
            </a:xfrm>
            <a:prstGeom prst="line">
              <a:avLst/>
            </a:prstGeom>
            <a:ln w="19050" cap="rnd">
              <a:solidFill>
                <a:schemeClr val="accent6"/>
              </a:solidFill>
              <a:prstDash val="sysDot"/>
            </a:ln>
          </p:spPr>
        </p:cxnSp>
      </p:grpSp>
      <p:sp>
        <p:nvSpPr>
          <p:cNvPr id="69" name="Rectangle 68">
            <a:extLst>
              <a:ext uri="{FF2B5EF4-FFF2-40B4-BE49-F238E27FC236}">
                <a16:creationId xmlns:a16="http://schemas.microsoft.com/office/drawing/2014/main" id="{F28D5AE4-44FE-41B5-88C6-A4D7CF09ECE8}"/>
              </a:ext>
              <a:ext uri="{C183D7F6-B498-43B3-948B-1728B52AA6E4}">
                <adec:decorative xmlns:adec="http://schemas.microsoft.com/office/drawing/2017/decorative" val="1"/>
              </a:ext>
            </a:extLst>
          </p:cNvPr>
          <p:cNvSpPr/>
          <p:nvPr userDrawn="1"/>
        </p:nvSpPr>
        <p:spPr bwMode="gray">
          <a:xfrm>
            <a:off x="1" y="2962471"/>
            <a:ext cx="1616522" cy="4498509"/>
          </a:xfrm>
          <a:prstGeom prst="rect">
            <a:avLst/>
          </a:prstGeom>
          <a:solidFill>
            <a:srgbClr val="E5F5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endParaRPr lang="en-US" sz="793" dirty="0"/>
          </a:p>
        </p:txBody>
      </p:sp>
      <p:cxnSp>
        <p:nvCxnSpPr>
          <p:cNvPr id="70" name="Straight Connector 69">
            <a:extLst>
              <a:ext uri="{FF2B5EF4-FFF2-40B4-BE49-F238E27FC236}">
                <a16:creationId xmlns:a16="http://schemas.microsoft.com/office/drawing/2014/main" id="{6FCE639B-30A8-4289-9003-9DFA6A4FA9B6}"/>
              </a:ext>
              <a:ext uri="{C183D7F6-B498-43B3-948B-1728B52AA6E4}">
                <adec:decorative xmlns:adec="http://schemas.microsoft.com/office/drawing/2017/decorative" val="1"/>
              </a:ext>
            </a:extLst>
          </p:cNvPr>
          <p:cNvCxnSpPr>
            <a:cxnSpLocks/>
          </p:cNvCxnSpPr>
          <p:nvPr userDrawn="1"/>
        </p:nvCxnSpPr>
        <p:spPr bwMode="gray">
          <a:xfrm>
            <a:off x="1616522" y="3072472"/>
            <a:ext cx="0" cy="438850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1" name="Picture 70" descr="Shape, rectangle&#10;&#10;Description automatically generated">
            <a:extLst>
              <a:ext uri="{FF2B5EF4-FFF2-40B4-BE49-F238E27FC236}">
                <a16:creationId xmlns:a16="http://schemas.microsoft.com/office/drawing/2014/main" id="{2889D9B9-7F98-4027-97DF-81A7573B1E7C}"/>
              </a:ext>
            </a:extLst>
          </p:cNvPr>
          <p:cNvPicPr>
            <a:picLocks noChangeAspect="1"/>
          </p:cNvPicPr>
          <p:nvPr userDrawn="1"/>
        </p:nvPicPr>
        <p:blipFill rotWithShape="1">
          <a:blip r:embed="rId3"/>
          <a:srcRect l="82" r="122"/>
          <a:stretch/>
        </p:blipFill>
        <p:spPr>
          <a:xfrm>
            <a:off x="0" y="7432313"/>
            <a:ext cx="7772400" cy="2123471"/>
          </a:xfrm>
          <a:prstGeom prst="rect">
            <a:avLst/>
          </a:prstGeom>
        </p:spPr>
      </p:pic>
      <p:pic>
        <p:nvPicPr>
          <p:cNvPr id="72" name="Picture 71">
            <a:extLst>
              <a:ext uri="{FF2B5EF4-FFF2-40B4-BE49-F238E27FC236}">
                <a16:creationId xmlns:a16="http://schemas.microsoft.com/office/drawing/2014/main" id="{633159B8-F583-428E-903E-7D5E8CA11D6F}"/>
              </a:ext>
              <a:ext uri="{C183D7F6-B498-43B3-948B-1728B52AA6E4}">
                <adec:decorative xmlns:adec="http://schemas.microsoft.com/office/drawing/2017/decorative" val="1"/>
              </a:ext>
            </a:extLst>
          </p:cNvPr>
          <p:cNvPicPr>
            <a:picLocks noChangeAspect="1"/>
          </p:cNvPicPr>
          <p:nvPr userDrawn="1"/>
        </p:nvPicPr>
        <p:blipFill rotWithShape="1">
          <a:blip r:embed="rId4"/>
          <a:srcRect l="778" r="476"/>
          <a:stretch/>
        </p:blipFill>
        <p:spPr>
          <a:xfrm>
            <a:off x="0" y="1336033"/>
            <a:ext cx="7772400" cy="1736439"/>
          </a:xfrm>
          <a:prstGeom prst="rect">
            <a:avLst/>
          </a:prstGeom>
        </p:spPr>
      </p:pic>
      <p:sp>
        <p:nvSpPr>
          <p:cNvPr id="76" name="Holder 5" descr="Learn more at eab.com.">
            <a:extLst>
              <a:ext uri="{FF2B5EF4-FFF2-40B4-BE49-F238E27FC236}">
                <a16:creationId xmlns:a16="http://schemas.microsoft.com/office/drawing/2014/main" id="{EBB55B26-0FB6-4B9A-9C62-2E625CB075FB}"/>
              </a:ext>
              <a:ext uri="{C183D7F6-B498-43B3-948B-1728B52AA6E4}">
                <adec:decorative xmlns:adec="http://schemas.microsoft.com/office/drawing/2017/decorative" val="0"/>
              </a:ext>
            </a:extLst>
          </p:cNvPr>
          <p:cNvSpPr txBox="1">
            <a:spLocks/>
          </p:cNvSpPr>
          <p:nvPr userDrawn="1"/>
        </p:nvSpPr>
        <p:spPr>
          <a:xfrm>
            <a:off x="6973453" y="9735515"/>
            <a:ext cx="573682" cy="135806"/>
          </a:xfrm>
          <a:prstGeom prst="rect">
            <a:avLst/>
          </a:prstGeom>
        </p:spPr>
        <p:txBody>
          <a:bodyPr wrap="square" lIns="0" tIns="0" rIns="0" bIns="0">
            <a:spAutoFit/>
          </a:bodyPr>
          <a:lstStyle>
            <a:defPPr>
              <a:defRPr lang="en-US"/>
            </a:defPPr>
            <a:lvl1pPr marL="0" algn="l" defTabSz="914400" rtl="0" eaLnBrk="1" latinLnBrk="0" hangingPunct="1">
              <a:defRPr sz="12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algn="r">
              <a:lnSpc>
                <a:spcPts val="1076"/>
              </a:lnSpc>
            </a:pPr>
            <a:r>
              <a:rPr lang="en-US" sz="900" spc="-15" dirty="0">
                <a:solidFill>
                  <a:schemeClr val="tx1"/>
                </a:solidFill>
                <a:latin typeface="+mj-lt"/>
              </a:rPr>
              <a:t>eab.com</a:t>
            </a:r>
          </a:p>
        </p:txBody>
      </p:sp>
      <p:sp>
        <p:nvSpPr>
          <p:cNvPr id="77" name="K12...">
            <a:extLst>
              <a:ext uri="{FF2B5EF4-FFF2-40B4-BE49-F238E27FC236}">
                <a16:creationId xmlns:a16="http://schemas.microsoft.com/office/drawing/2014/main" id="{B9CBBCBE-0505-47AD-9EAA-A04654D0B4A6}"/>
              </a:ext>
            </a:extLst>
          </p:cNvPr>
          <p:cNvSpPr txBox="1">
            <a:spLocks/>
          </p:cNvSpPr>
          <p:nvPr userDrawn="1"/>
        </p:nvSpPr>
        <p:spPr>
          <a:xfrm>
            <a:off x="219364" y="9741863"/>
            <a:ext cx="6143330" cy="115416"/>
          </a:xfrm>
          <a:prstGeom prst="rect">
            <a:avLst/>
          </a:prstGeom>
        </p:spPr>
        <p:txBody>
          <a:bodyPr wrap="square" lIns="0" tIns="0" rIns="0" bIns="0">
            <a:spAutoFit/>
          </a:bodyPr>
          <a:lstStyle>
            <a:defPPr>
              <a:defRPr lang="en-US"/>
            </a:defPPr>
            <a:lvl1pPr marL="0" algn="l" defTabSz="914400" rtl="0" eaLnBrk="1" latinLnBrk="0" hangingPunct="1">
              <a:defRPr sz="13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a:r>
              <a:rPr lang="en-US" sz="750" b="0" spc="4" dirty="0">
                <a:solidFill>
                  <a:schemeClr val="tx1"/>
                </a:solidFill>
                <a:latin typeface="+mn-lt"/>
                <a:cs typeface="MuseoSans-500"/>
              </a:rPr>
              <a:t>K12</a:t>
            </a:r>
            <a:r>
              <a:rPr lang="en-US" sz="750" b="0" dirty="0">
                <a:solidFill>
                  <a:schemeClr val="tx1"/>
                </a:solidFill>
                <a:latin typeface="+mn-lt"/>
                <a:cs typeface="MuseoSans-500"/>
              </a:rPr>
              <a:t> • Community Colleges</a:t>
            </a:r>
            <a:r>
              <a:rPr lang="en-US" sz="750" b="0" spc="4" dirty="0">
                <a:solidFill>
                  <a:schemeClr val="tx1"/>
                </a:solidFill>
                <a:latin typeface="+mn-lt"/>
                <a:cs typeface="MuseoSans-500"/>
              </a:rPr>
              <a:t> </a:t>
            </a:r>
            <a:r>
              <a:rPr lang="en-US" sz="750" b="0" dirty="0">
                <a:solidFill>
                  <a:schemeClr val="tx1"/>
                </a:solidFill>
                <a:latin typeface="+mn-lt"/>
                <a:cs typeface="MuseoSans-500"/>
              </a:rPr>
              <a:t>• </a:t>
            </a:r>
            <a:r>
              <a:rPr lang="en-US" sz="750" b="0" spc="-18" dirty="0">
                <a:solidFill>
                  <a:schemeClr val="tx1"/>
                </a:solidFill>
                <a:latin typeface="+mn-lt"/>
                <a:cs typeface="MuseoSans-500"/>
              </a:rPr>
              <a:t>Four-Year</a:t>
            </a:r>
            <a:r>
              <a:rPr lang="en-US" sz="750" b="0" dirty="0">
                <a:solidFill>
                  <a:schemeClr val="tx1"/>
                </a:solidFill>
                <a:latin typeface="+mn-lt"/>
                <a:cs typeface="MuseoSans-500"/>
              </a:rPr>
              <a:t> Colleges and</a:t>
            </a:r>
            <a:r>
              <a:rPr lang="en-US" sz="750" b="0" spc="4" dirty="0">
                <a:solidFill>
                  <a:schemeClr val="tx1"/>
                </a:solidFill>
                <a:latin typeface="+mn-lt"/>
                <a:cs typeface="MuseoSans-500"/>
              </a:rPr>
              <a:t> </a:t>
            </a:r>
            <a:r>
              <a:rPr lang="en-US" sz="750" b="0" dirty="0">
                <a:solidFill>
                  <a:schemeClr val="tx1"/>
                </a:solidFill>
                <a:latin typeface="+mn-lt"/>
                <a:cs typeface="MuseoSans-500"/>
              </a:rPr>
              <a:t>Universities • Graduate, Professional,</a:t>
            </a:r>
            <a:r>
              <a:rPr lang="en-US" sz="750" b="0" spc="4" dirty="0">
                <a:solidFill>
                  <a:schemeClr val="tx1"/>
                </a:solidFill>
                <a:latin typeface="+mn-lt"/>
                <a:cs typeface="MuseoSans-500"/>
              </a:rPr>
              <a:t> </a:t>
            </a:r>
            <a:r>
              <a:rPr lang="en-US" sz="750" b="0" dirty="0">
                <a:solidFill>
                  <a:schemeClr val="tx1"/>
                </a:solidFill>
                <a:latin typeface="+mn-lt"/>
                <a:cs typeface="MuseoSans-500"/>
              </a:rPr>
              <a:t>and </a:t>
            </a:r>
            <a:r>
              <a:rPr lang="en-US" sz="750" b="0" spc="-4" dirty="0">
                <a:solidFill>
                  <a:schemeClr val="tx1"/>
                </a:solidFill>
                <a:latin typeface="+mn-lt"/>
                <a:cs typeface="MuseoSans-500"/>
              </a:rPr>
              <a:t>Adult</a:t>
            </a:r>
            <a:r>
              <a:rPr lang="en-US" sz="750" b="0" dirty="0">
                <a:solidFill>
                  <a:schemeClr val="tx1"/>
                </a:solidFill>
                <a:latin typeface="+mn-lt"/>
                <a:cs typeface="MuseoSans-500"/>
              </a:rPr>
              <a:t> Programs • Employers</a:t>
            </a:r>
            <a:endParaRPr lang="en-US" sz="750" dirty="0">
              <a:solidFill>
                <a:schemeClr val="tx1"/>
              </a:solidFill>
              <a:latin typeface="+mn-lt"/>
              <a:cs typeface="MuseoSans-500"/>
            </a:endParaRPr>
          </a:p>
        </p:txBody>
      </p:sp>
      <p:sp>
        <p:nvSpPr>
          <p:cNvPr id="78" name="Your imperatives...">
            <a:extLst>
              <a:ext uri="{FF2B5EF4-FFF2-40B4-BE49-F238E27FC236}">
                <a16:creationId xmlns:a16="http://schemas.microsoft.com/office/drawing/2014/main" id="{30871341-AC23-4E91-B68E-0C21EC70109E}"/>
              </a:ext>
            </a:extLst>
          </p:cNvPr>
          <p:cNvSpPr txBox="1"/>
          <p:nvPr userDrawn="1"/>
        </p:nvSpPr>
        <p:spPr bwMode="gray">
          <a:xfrm>
            <a:off x="211129" y="4780838"/>
            <a:ext cx="1194267" cy="861774"/>
          </a:xfrm>
          <a:prstGeom prst="rect">
            <a:avLst/>
          </a:prstGeom>
          <a:noFill/>
        </p:spPr>
        <p:txBody>
          <a:bodyPr wrap="square" lIns="0" tIns="0" rIns="0" bIns="0" rtlCol="0">
            <a:spAutoFit/>
          </a:bodyPr>
          <a:lstStyle/>
          <a:p>
            <a:pPr algn="ctr">
              <a:spcBef>
                <a:spcPts val="375"/>
              </a:spcBef>
            </a:pPr>
            <a:r>
              <a:rPr lang="en-US" sz="1400" b="1" dirty="0">
                <a:latin typeface="Rockwell" panose="02060603020205020403" pitchFamily="18" charset="77"/>
              </a:rPr>
              <a:t>Your Imperatives Determine Ours</a:t>
            </a:r>
          </a:p>
        </p:txBody>
      </p:sp>
      <p:sp>
        <p:nvSpPr>
          <p:cNvPr id="91" name="Page title">
            <a:extLst>
              <a:ext uri="{FF2B5EF4-FFF2-40B4-BE49-F238E27FC236}">
                <a16:creationId xmlns:a16="http://schemas.microsoft.com/office/drawing/2014/main" id="{8D93B988-411E-4A9B-A0B8-6291FD4385E0}"/>
              </a:ext>
            </a:extLst>
          </p:cNvPr>
          <p:cNvSpPr/>
          <p:nvPr userDrawn="1"/>
        </p:nvSpPr>
        <p:spPr>
          <a:xfrm>
            <a:off x="2418828" y="442894"/>
            <a:ext cx="4858272" cy="677108"/>
          </a:xfrm>
          <a:prstGeom prst="rect">
            <a:avLst/>
          </a:prstGeom>
        </p:spPr>
        <p:txBody>
          <a:bodyPr wrap="square" lIns="0" tIns="0" rIns="0" bIns="0">
            <a:spAutoFit/>
          </a:bodyPr>
          <a:lstStyle/>
          <a:p>
            <a:pPr algn="r"/>
            <a:r>
              <a:rPr lang="en-US" sz="2200" spc="-7" dirty="0">
                <a:latin typeface="Rockwell" panose="02060603020205020403" pitchFamily="18" charset="77"/>
              </a:rPr>
              <a:t>Education’s</a:t>
            </a:r>
            <a:r>
              <a:rPr lang="en-US" sz="2200" spc="-4" dirty="0">
                <a:latin typeface="Rockwell" panose="02060603020205020403" pitchFamily="18" charset="77"/>
              </a:rPr>
              <a:t> Trusted Partner </a:t>
            </a:r>
            <a:r>
              <a:rPr lang="en-US" sz="2200" dirty="0">
                <a:latin typeface="Rockwell" panose="02060603020205020403" pitchFamily="18" charset="77"/>
              </a:rPr>
              <a:t>to </a:t>
            </a:r>
            <a:r>
              <a:rPr lang="en-US" sz="2200" spc="4" dirty="0">
                <a:latin typeface="Rockwell" panose="02060603020205020403" pitchFamily="18" charset="77"/>
              </a:rPr>
              <a:t> </a:t>
            </a:r>
            <a:br>
              <a:rPr lang="en-US" sz="2200" spc="4" dirty="0">
                <a:latin typeface="Rockwell" panose="02060603020205020403" pitchFamily="18" charset="77"/>
              </a:rPr>
            </a:br>
            <a:r>
              <a:rPr lang="en-US" sz="2200" spc="-11" dirty="0">
                <a:latin typeface="Rockwell" panose="02060603020205020403" pitchFamily="18" charset="77"/>
              </a:rPr>
              <a:t>Help</a:t>
            </a:r>
            <a:r>
              <a:rPr lang="en-US" sz="2200" spc="-15" dirty="0">
                <a:latin typeface="Rockwell" panose="02060603020205020403" pitchFamily="18" charset="77"/>
              </a:rPr>
              <a:t> </a:t>
            </a:r>
            <a:r>
              <a:rPr lang="en-US" sz="2200" dirty="0">
                <a:latin typeface="Rockwell" panose="02060603020205020403" pitchFamily="18" charset="77"/>
              </a:rPr>
              <a:t>Schools</a:t>
            </a:r>
            <a:r>
              <a:rPr lang="en-US" sz="2200" spc="-11" dirty="0">
                <a:latin typeface="Rockwell" panose="02060603020205020403" pitchFamily="18" charset="77"/>
              </a:rPr>
              <a:t> </a:t>
            </a:r>
            <a:r>
              <a:rPr lang="en-US" sz="2200" dirty="0">
                <a:latin typeface="Rockwell" panose="02060603020205020403" pitchFamily="18" charset="77"/>
              </a:rPr>
              <a:t>and</a:t>
            </a:r>
            <a:r>
              <a:rPr lang="en-US" sz="2200" spc="-11" dirty="0">
                <a:latin typeface="Rockwell" panose="02060603020205020403" pitchFamily="18" charset="77"/>
              </a:rPr>
              <a:t> </a:t>
            </a:r>
            <a:r>
              <a:rPr lang="en-US" sz="2200" spc="-4" dirty="0">
                <a:latin typeface="Rockwell" panose="02060603020205020403" pitchFamily="18" charset="77"/>
              </a:rPr>
              <a:t>Students</a:t>
            </a:r>
            <a:r>
              <a:rPr lang="en-US" sz="2200" spc="-11" dirty="0">
                <a:latin typeface="Rockwell" panose="02060603020205020403" pitchFamily="18" charset="77"/>
              </a:rPr>
              <a:t> </a:t>
            </a:r>
            <a:r>
              <a:rPr lang="en-US" sz="2200" spc="-4" dirty="0">
                <a:latin typeface="Rockwell" panose="02060603020205020403" pitchFamily="18" charset="77"/>
              </a:rPr>
              <a:t>Thrive</a:t>
            </a:r>
            <a:endParaRPr lang="en-US" sz="2200" dirty="0"/>
          </a:p>
        </p:txBody>
      </p:sp>
      <p:pic>
        <p:nvPicPr>
          <p:cNvPr id="92" name="EAB logo" descr="EAB logo">
            <a:extLst>
              <a:ext uri="{FF2B5EF4-FFF2-40B4-BE49-F238E27FC236}">
                <a16:creationId xmlns:a16="http://schemas.microsoft.com/office/drawing/2014/main" id="{6F887524-B9B8-4730-9A17-6DCDA825A88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508000" y="414164"/>
            <a:ext cx="1685547" cy="734569"/>
          </a:xfrm>
          <a:prstGeom prst="rect">
            <a:avLst/>
          </a:prstGeom>
          <a:noFill/>
          <a:ln>
            <a:noFill/>
          </a:ln>
        </p:spPr>
      </p:pic>
      <p:sp>
        <p:nvSpPr>
          <p:cNvPr id="93" name="object 24">
            <a:extLst>
              <a:ext uri="{FF2B5EF4-FFF2-40B4-BE49-F238E27FC236}">
                <a16:creationId xmlns:a16="http://schemas.microsoft.com/office/drawing/2014/main" id="{71927893-161D-4DE4-A283-282A2C7C3001}"/>
              </a:ext>
              <a:ext uri="{C183D7F6-B498-43B3-948B-1728B52AA6E4}">
                <adec:decorative xmlns:adec="http://schemas.microsoft.com/office/drawing/2017/decorative" val="1"/>
              </a:ext>
            </a:extLst>
          </p:cNvPr>
          <p:cNvSpPr>
            <a:spLocks noChangeAspect="1"/>
          </p:cNvSpPr>
          <p:nvPr userDrawn="1"/>
        </p:nvSpPr>
        <p:spPr>
          <a:xfrm>
            <a:off x="1611566" y="5181481"/>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4" name="object 24">
            <a:extLst>
              <a:ext uri="{FF2B5EF4-FFF2-40B4-BE49-F238E27FC236}">
                <a16:creationId xmlns:a16="http://schemas.microsoft.com/office/drawing/2014/main" id="{AA826232-0A95-480A-AF9E-8E2D97B5DD18}"/>
              </a:ext>
              <a:ext uri="{C183D7F6-B498-43B3-948B-1728B52AA6E4}">
                <adec:decorative xmlns:adec="http://schemas.microsoft.com/office/drawing/2017/decorative" val="1"/>
              </a:ext>
            </a:extLst>
          </p:cNvPr>
          <p:cNvSpPr>
            <a:spLocks noChangeAspect="1"/>
          </p:cNvSpPr>
          <p:nvPr userDrawn="1"/>
        </p:nvSpPr>
        <p:spPr>
          <a:xfrm>
            <a:off x="1611566" y="6082527"/>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5" name="object 24">
            <a:extLst>
              <a:ext uri="{FF2B5EF4-FFF2-40B4-BE49-F238E27FC236}">
                <a16:creationId xmlns:a16="http://schemas.microsoft.com/office/drawing/2014/main" id="{C115C294-5D08-4FDC-B13E-C7EC7C9100B0}"/>
              </a:ext>
              <a:ext uri="{C183D7F6-B498-43B3-948B-1728B52AA6E4}">
                <adec:decorative xmlns:adec="http://schemas.microsoft.com/office/drawing/2017/decorative" val="1"/>
              </a:ext>
            </a:extLst>
          </p:cNvPr>
          <p:cNvSpPr>
            <a:spLocks noChangeAspect="1"/>
          </p:cNvSpPr>
          <p:nvPr userDrawn="1"/>
        </p:nvSpPr>
        <p:spPr>
          <a:xfrm>
            <a:off x="1611566" y="6955088"/>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6" name="object 24">
            <a:extLst>
              <a:ext uri="{FF2B5EF4-FFF2-40B4-BE49-F238E27FC236}">
                <a16:creationId xmlns:a16="http://schemas.microsoft.com/office/drawing/2014/main" id="{404290FC-9653-4475-95B4-5ABABF0A21CE}"/>
              </a:ext>
              <a:ext uri="{C183D7F6-B498-43B3-948B-1728B52AA6E4}">
                <adec:decorative xmlns:adec="http://schemas.microsoft.com/office/drawing/2017/decorative" val="1"/>
              </a:ext>
            </a:extLst>
          </p:cNvPr>
          <p:cNvSpPr>
            <a:spLocks noChangeAspect="1"/>
          </p:cNvSpPr>
          <p:nvPr userDrawn="1"/>
        </p:nvSpPr>
        <p:spPr>
          <a:xfrm>
            <a:off x="1611566" y="4297799"/>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7" name="object 24">
            <a:extLst>
              <a:ext uri="{FF2B5EF4-FFF2-40B4-BE49-F238E27FC236}">
                <a16:creationId xmlns:a16="http://schemas.microsoft.com/office/drawing/2014/main" id="{38DEC6C9-6D83-4876-869D-C0FD8EC9C811}"/>
              </a:ext>
              <a:ext uri="{C183D7F6-B498-43B3-948B-1728B52AA6E4}">
                <adec:decorative xmlns:adec="http://schemas.microsoft.com/office/drawing/2017/decorative" val="1"/>
              </a:ext>
            </a:extLst>
          </p:cNvPr>
          <p:cNvSpPr>
            <a:spLocks noChangeAspect="1"/>
          </p:cNvSpPr>
          <p:nvPr userDrawn="1"/>
        </p:nvSpPr>
        <p:spPr>
          <a:xfrm>
            <a:off x="1611566" y="3406234"/>
            <a:ext cx="121984" cy="18370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a:p>
        </p:txBody>
      </p:sp>
      <p:sp>
        <p:nvSpPr>
          <p:cNvPr id="98" name="TextBox 97">
            <a:extLst>
              <a:ext uri="{FF2B5EF4-FFF2-40B4-BE49-F238E27FC236}">
                <a16:creationId xmlns:a16="http://schemas.microsoft.com/office/drawing/2014/main" id="{5428D110-123F-470B-98EC-8B86ED7AD178}"/>
              </a:ext>
            </a:extLst>
          </p:cNvPr>
          <p:cNvSpPr txBox="1"/>
          <p:nvPr userDrawn="1"/>
        </p:nvSpPr>
        <p:spPr bwMode="gray">
          <a:xfrm>
            <a:off x="3001302" y="6972110"/>
            <a:ext cx="3924022" cy="338554"/>
          </a:xfrm>
          <a:prstGeom prst="rect">
            <a:avLst/>
          </a:prstGeom>
          <a:noFill/>
        </p:spPr>
        <p:txBody>
          <a:bodyPr wrap="square" lIns="0" tIns="0" rIns="0" bIns="0" rtlCol="0">
            <a:spAutoFit/>
          </a:bodyPr>
          <a:lstStyle/>
          <a:p>
            <a:r>
              <a:rPr lang="en-US" sz="1100" dirty="0">
                <a:ea typeface="Verdana" panose="020B0604030504040204" pitchFamily="34" charset="0"/>
                <a:cs typeface="Verdana" panose="020B0604030504040204" pitchFamily="34" charset="0"/>
              </a:rPr>
              <a:t>Data and analytics solutions built for higher education to guide decisions and </a:t>
            </a:r>
            <a:r>
              <a:rPr lang="en-US" sz="1100" spc="-7" dirty="0">
                <a:ea typeface="Verdana" panose="020B0604030504040204" pitchFamily="34" charset="0"/>
                <a:cs typeface="Verdana" panose="020B0604030504040204" pitchFamily="34" charset="0"/>
              </a:rPr>
              <a:t>accelerate innovation</a:t>
            </a:r>
          </a:p>
        </p:txBody>
      </p:sp>
      <p:sp>
        <p:nvSpPr>
          <p:cNvPr id="99" name="TextBox 98">
            <a:extLst>
              <a:ext uri="{FF2B5EF4-FFF2-40B4-BE49-F238E27FC236}">
                <a16:creationId xmlns:a16="http://schemas.microsoft.com/office/drawing/2014/main" id="{591F7FE2-4832-4867-9D2F-1CD5F68E3F36}"/>
              </a:ext>
            </a:extLst>
          </p:cNvPr>
          <p:cNvSpPr txBox="1">
            <a:spLocks/>
          </p:cNvSpPr>
          <p:nvPr userDrawn="1"/>
        </p:nvSpPr>
        <p:spPr bwMode="gray">
          <a:xfrm>
            <a:off x="2996612" y="6733300"/>
            <a:ext cx="4572000" cy="200055"/>
          </a:xfrm>
          <a:prstGeom prst="rect">
            <a:avLst/>
          </a:prstGeom>
          <a:noFill/>
        </p:spPr>
        <p:txBody>
          <a:bodyPr wrap="square" lIns="0" tIns="0" rIns="0" bIns="0" rtlCol="0">
            <a:spAutoFit/>
          </a:bodyPr>
          <a:lstStyle/>
          <a:p>
            <a:pPr>
              <a:spcBef>
                <a:spcPts val="375"/>
              </a:spcBef>
            </a:pPr>
            <a:r>
              <a:rPr lang="en-US" sz="1300" b="1" spc="-7" dirty="0">
                <a:ea typeface="Verdana" panose="020B0604030504040204" pitchFamily="34" charset="0"/>
                <a:cs typeface="Verdana" panose="020B0604030504040204" pitchFamily="34" charset="0"/>
              </a:rPr>
              <a:t>Embrace Digital Transformation </a:t>
            </a:r>
            <a:endParaRPr lang="en-US" sz="1300" dirty="0">
              <a:ea typeface="Verdana" panose="020B0604030504040204" pitchFamily="34" charset="0"/>
              <a:cs typeface="Verdana" panose="020B0604030504040204" pitchFamily="34" charset="0"/>
            </a:endParaRPr>
          </a:p>
        </p:txBody>
      </p:sp>
      <p:sp>
        <p:nvSpPr>
          <p:cNvPr id="100" name="TextBox 99">
            <a:extLst>
              <a:ext uri="{FF2B5EF4-FFF2-40B4-BE49-F238E27FC236}">
                <a16:creationId xmlns:a16="http://schemas.microsoft.com/office/drawing/2014/main" id="{36D5503A-A684-439E-8CFF-8CF34DBC0EA7}"/>
              </a:ext>
            </a:extLst>
          </p:cNvPr>
          <p:cNvSpPr txBox="1"/>
          <p:nvPr userDrawn="1"/>
        </p:nvSpPr>
        <p:spPr bwMode="gray">
          <a:xfrm>
            <a:off x="2996611" y="6109738"/>
            <a:ext cx="3900779" cy="338554"/>
          </a:xfrm>
          <a:prstGeom prst="rect">
            <a:avLst/>
          </a:prstGeom>
          <a:noFill/>
        </p:spPr>
        <p:txBody>
          <a:bodyPr wrap="square" lIns="0" tIns="0" rIns="0" bIns="0" rtlCol="0">
            <a:spAutoFit/>
          </a:bodyPr>
          <a:lstStyle/>
          <a:p>
            <a:r>
              <a:rPr lang="en-US" sz="1100" spc="-11" dirty="0">
                <a:ea typeface="Verdana" panose="020B0604030504040204" pitchFamily="34" charset="0"/>
                <a:cs typeface="Verdana" panose="020B0604030504040204" pitchFamily="34" charset="0"/>
              </a:rPr>
              <a:t>Technology, research, and bold initiatives to strengthen your DEI strategy and eliminate equity gaps</a:t>
            </a:r>
            <a:endParaRPr lang="en-US" sz="1100" dirty="0">
              <a:ea typeface="Verdana" panose="020B0604030504040204" pitchFamily="34" charset="0"/>
              <a:cs typeface="Verdana" panose="020B0604030504040204" pitchFamily="34" charset="0"/>
            </a:endParaRPr>
          </a:p>
        </p:txBody>
      </p:sp>
      <p:sp>
        <p:nvSpPr>
          <p:cNvPr id="101" name="TextBox 100">
            <a:extLst>
              <a:ext uri="{FF2B5EF4-FFF2-40B4-BE49-F238E27FC236}">
                <a16:creationId xmlns:a16="http://schemas.microsoft.com/office/drawing/2014/main" id="{7CE67188-3D77-465B-9C70-8FD17CB3C9B1}"/>
              </a:ext>
            </a:extLst>
          </p:cNvPr>
          <p:cNvSpPr txBox="1">
            <a:spLocks/>
          </p:cNvSpPr>
          <p:nvPr userDrawn="1"/>
        </p:nvSpPr>
        <p:spPr bwMode="gray">
          <a:xfrm>
            <a:off x="2996612" y="5868098"/>
            <a:ext cx="4572000" cy="200055"/>
          </a:xfrm>
          <a:prstGeom prst="rect">
            <a:avLst/>
          </a:prstGeom>
          <a:noFill/>
        </p:spPr>
        <p:txBody>
          <a:bodyPr wrap="square" lIns="0" tIns="0" rIns="0" bIns="0" rtlCol="0">
            <a:spAutoFit/>
          </a:bodyPr>
          <a:lstStyle/>
          <a:p>
            <a:pPr>
              <a:spcBef>
                <a:spcPts val="375"/>
              </a:spcBef>
            </a:pPr>
            <a:r>
              <a:rPr lang="en-US" sz="1300" b="1" spc="-10" baseline="0" dirty="0"/>
              <a:t>Advance DEI on Campus and in Your Community</a:t>
            </a:r>
          </a:p>
        </p:txBody>
      </p:sp>
      <p:sp>
        <p:nvSpPr>
          <p:cNvPr id="102" name="object 13">
            <a:extLst>
              <a:ext uri="{FF2B5EF4-FFF2-40B4-BE49-F238E27FC236}">
                <a16:creationId xmlns:a16="http://schemas.microsoft.com/office/drawing/2014/main" id="{F057BC59-FD9A-4EC0-80A7-4A6A8F7179B5}"/>
              </a:ext>
            </a:extLst>
          </p:cNvPr>
          <p:cNvSpPr txBox="1"/>
          <p:nvPr userDrawn="1"/>
        </p:nvSpPr>
        <p:spPr>
          <a:xfrm>
            <a:off x="2996609" y="5229046"/>
            <a:ext cx="3445869" cy="338554"/>
          </a:xfrm>
          <a:prstGeom prst="rect">
            <a:avLst/>
          </a:prstGeom>
        </p:spPr>
        <p:txBody>
          <a:bodyPr vert="horz" wrap="square" lIns="0" tIns="0" rIns="0" bIns="0" rtlCol="0">
            <a:spAutoFit/>
          </a:bodyPr>
          <a:lstStyle/>
          <a:p>
            <a:pPr marL="9525" marR="177153"/>
            <a:r>
              <a:rPr lang="en-US" sz="1100" spc="-4" dirty="0">
                <a:ea typeface="Verdana" panose="020B0604030504040204" pitchFamily="34" charset="0"/>
                <a:cs typeface="Verdana" panose="020B0604030504040204" pitchFamily="34" charset="0"/>
              </a:rPr>
              <a:t>Technology trusted by 850 schools to </a:t>
            </a:r>
          </a:p>
          <a:p>
            <a:pPr marL="9525" marR="177153"/>
            <a:r>
              <a:rPr lang="en-US" sz="1100" spc="-4" dirty="0">
                <a:ea typeface="Verdana" panose="020B0604030504040204" pitchFamily="34" charset="0"/>
                <a:cs typeface="Verdana" panose="020B0604030504040204" pitchFamily="34" charset="0"/>
              </a:rPr>
              <a:t>retain, graduate, and empower more students</a:t>
            </a:r>
          </a:p>
        </p:txBody>
      </p:sp>
      <p:sp>
        <p:nvSpPr>
          <p:cNvPr id="103" name="object 10">
            <a:extLst>
              <a:ext uri="{FF2B5EF4-FFF2-40B4-BE49-F238E27FC236}">
                <a16:creationId xmlns:a16="http://schemas.microsoft.com/office/drawing/2014/main" id="{0073D62C-1BE7-4529-822D-E916BAB1611C}"/>
              </a:ext>
            </a:extLst>
          </p:cNvPr>
          <p:cNvSpPr txBox="1">
            <a:spLocks/>
          </p:cNvSpPr>
          <p:nvPr userDrawn="1"/>
        </p:nvSpPr>
        <p:spPr>
          <a:xfrm>
            <a:off x="2996611" y="4971762"/>
            <a:ext cx="4572000" cy="209673"/>
          </a:xfrm>
          <a:prstGeom prst="rect">
            <a:avLst/>
          </a:prstGeom>
        </p:spPr>
        <p:txBody>
          <a:bodyPr vert="horz" wrap="square" lIns="0" tIns="9525" rIns="0" bIns="0" rtlCol="0">
            <a:spAutoFit/>
          </a:bodyPr>
          <a:lstStyle/>
          <a:p>
            <a:pPr marL="9525" marR="3809">
              <a:spcBef>
                <a:spcPts val="75"/>
              </a:spcBef>
            </a:pPr>
            <a:r>
              <a:rPr lang="en-US" sz="1300" b="1" spc="-7" dirty="0">
                <a:ea typeface="Verdana" panose="020B0604030504040204" pitchFamily="34" charset="0"/>
                <a:cs typeface="Verdana" panose="020B0604030504040204" pitchFamily="34" charset="0"/>
              </a:rPr>
              <a:t>Build a Student-Centric Campus</a:t>
            </a:r>
            <a:endParaRPr sz="1300" dirty="0">
              <a:ea typeface="Verdana" panose="020B0604030504040204" pitchFamily="34" charset="0"/>
              <a:cs typeface="Verdana" panose="020B0604030504040204" pitchFamily="34" charset="0"/>
            </a:endParaRPr>
          </a:p>
        </p:txBody>
      </p:sp>
      <p:sp>
        <p:nvSpPr>
          <p:cNvPr id="104" name="TextBox 103">
            <a:extLst>
              <a:ext uri="{FF2B5EF4-FFF2-40B4-BE49-F238E27FC236}">
                <a16:creationId xmlns:a16="http://schemas.microsoft.com/office/drawing/2014/main" id="{4079A681-D0BC-4196-88A9-5CF0B1403589}"/>
              </a:ext>
            </a:extLst>
          </p:cNvPr>
          <p:cNvSpPr txBox="1"/>
          <p:nvPr userDrawn="1"/>
        </p:nvSpPr>
        <p:spPr bwMode="gray">
          <a:xfrm>
            <a:off x="2996606" y="4333980"/>
            <a:ext cx="4286471" cy="338554"/>
          </a:xfrm>
          <a:prstGeom prst="rect">
            <a:avLst/>
          </a:prstGeom>
          <a:noFill/>
        </p:spPr>
        <p:txBody>
          <a:bodyPr wrap="square" lIns="0" tIns="0" rIns="0" bIns="0" rtlCol="0">
            <a:spAutoFit/>
          </a:bodyPr>
          <a:lstStyle/>
          <a:p>
            <a:r>
              <a:rPr lang="en-US" sz="1100" spc="-7" dirty="0">
                <a:ea typeface="Verdana" panose="020B0604030504040204" pitchFamily="34" charset="0"/>
                <a:cs typeface="Verdana" panose="020B0604030504040204" pitchFamily="34" charset="0"/>
              </a:rPr>
              <a:t>Tailored partnerships powered by a recruitment ecosystem with unrivaled reach to enroll your future classes</a:t>
            </a:r>
          </a:p>
        </p:txBody>
      </p:sp>
      <p:sp>
        <p:nvSpPr>
          <p:cNvPr id="105" name="TextBox 104">
            <a:extLst>
              <a:ext uri="{FF2B5EF4-FFF2-40B4-BE49-F238E27FC236}">
                <a16:creationId xmlns:a16="http://schemas.microsoft.com/office/drawing/2014/main" id="{707F3E44-19A8-4BA0-B02D-A2B6D1C51B51}"/>
              </a:ext>
            </a:extLst>
          </p:cNvPr>
          <p:cNvSpPr txBox="1">
            <a:spLocks/>
          </p:cNvSpPr>
          <p:nvPr userDrawn="1"/>
        </p:nvSpPr>
        <p:spPr bwMode="gray">
          <a:xfrm>
            <a:off x="2996609" y="4087135"/>
            <a:ext cx="4572000" cy="200055"/>
          </a:xfrm>
          <a:prstGeom prst="rect">
            <a:avLst/>
          </a:prstGeom>
          <a:noFill/>
        </p:spPr>
        <p:txBody>
          <a:bodyPr wrap="square" lIns="0" tIns="0" rIns="0" bIns="0" rtlCol="0">
            <a:spAutoFit/>
          </a:bodyPr>
          <a:lstStyle/>
          <a:p>
            <a:pPr>
              <a:spcBef>
                <a:spcPts val="375"/>
              </a:spcBef>
            </a:pPr>
            <a:r>
              <a:rPr lang="en-US" sz="1300" b="1" spc="-7" dirty="0">
                <a:ea typeface="Verdana" panose="020B0604030504040204" pitchFamily="34" charset="0"/>
                <a:cs typeface="Verdana" panose="020B0604030504040204" pitchFamily="34" charset="0"/>
              </a:rPr>
              <a:t>A</a:t>
            </a:r>
            <a:r>
              <a:rPr lang="en-US" sz="1300" b="1" spc="-11" dirty="0">
                <a:ea typeface="Verdana" panose="020B0604030504040204" pitchFamily="34" charset="0"/>
                <a:cs typeface="Verdana" panose="020B0604030504040204" pitchFamily="34" charset="0"/>
              </a:rPr>
              <a:t>c</a:t>
            </a:r>
            <a:r>
              <a:rPr lang="en-US" sz="1300" b="1" spc="-7" dirty="0">
                <a:ea typeface="Verdana" panose="020B0604030504040204" pitchFamily="34" charset="0"/>
                <a:cs typeface="Verdana" panose="020B0604030504040204" pitchFamily="34" charset="0"/>
              </a:rPr>
              <a:t>hi</a:t>
            </a:r>
            <a:r>
              <a:rPr lang="en-US" sz="1300" b="1" spc="-15" dirty="0">
                <a:ea typeface="Verdana" panose="020B0604030504040204" pitchFamily="34" charset="0"/>
                <a:cs typeface="Verdana" panose="020B0604030504040204" pitchFamily="34" charset="0"/>
              </a:rPr>
              <a:t>e</a:t>
            </a:r>
            <a:r>
              <a:rPr lang="en-US" sz="1300" b="1" spc="-23" dirty="0">
                <a:ea typeface="Verdana" panose="020B0604030504040204" pitchFamily="34" charset="0"/>
                <a:cs typeface="Verdana" panose="020B0604030504040204" pitchFamily="34" charset="0"/>
              </a:rPr>
              <a:t>v</a:t>
            </a:r>
            <a:r>
              <a:rPr lang="en-US" sz="1300" b="1" dirty="0">
                <a:ea typeface="Verdana" panose="020B0604030504040204" pitchFamily="34" charset="0"/>
                <a:cs typeface="Verdana" panose="020B0604030504040204" pitchFamily="34" charset="0"/>
              </a:rPr>
              <a:t>e </a:t>
            </a:r>
            <a:r>
              <a:rPr lang="en-US" sz="1300" b="1" spc="-75" dirty="0">
                <a:ea typeface="Verdana" panose="020B0604030504040204" pitchFamily="34" charset="0"/>
                <a:cs typeface="Verdana" panose="020B0604030504040204" pitchFamily="34" charset="0"/>
              </a:rPr>
              <a:t>Y</a:t>
            </a:r>
            <a:r>
              <a:rPr lang="en-US" sz="1300" b="1" spc="-4" dirty="0">
                <a:ea typeface="Verdana" panose="020B0604030504040204" pitchFamily="34" charset="0"/>
                <a:cs typeface="Verdana" panose="020B0604030504040204" pitchFamily="34" charset="0"/>
              </a:rPr>
              <a:t>o</a:t>
            </a:r>
            <a:r>
              <a:rPr lang="en-US" sz="1300" b="1" spc="-11" dirty="0">
                <a:ea typeface="Verdana" panose="020B0604030504040204" pitchFamily="34" charset="0"/>
                <a:cs typeface="Verdana" panose="020B0604030504040204" pitchFamily="34" charset="0"/>
              </a:rPr>
              <a:t>u</a:t>
            </a:r>
            <a:r>
              <a:rPr lang="en-US" sz="1300" b="1" dirty="0">
                <a:ea typeface="Verdana" panose="020B0604030504040204" pitchFamily="34" charset="0"/>
                <a:cs typeface="Verdana" panose="020B0604030504040204" pitchFamily="34" charset="0"/>
              </a:rPr>
              <a:t>r  </a:t>
            </a:r>
            <a:r>
              <a:rPr lang="en-US" sz="1300" b="1" spc="-7" dirty="0">
                <a:ea typeface="Verdana" panose="020B0604030504040204" pitchFamily="34" charset="0"/>
                <a:cs typeface="Verdana" panose="020B0604030504040204" pitchFamily="34" charset="0"/>
              </a:rPr>
              <a:t>Enrollment </a:t>
            </a:r>
            <a:r>
              <a:rPr lang="en-US" sz="1300" b="1" spc="-4" dirty="0">
                <a:ea typeface="Verdana" panose="020B0604030504040204" pitchFamily="34" charset="0"/>
                <a:cs typeface="Verdana" panose="020B0604030504040204" pitchFamily="34" charset="0"/>
              </a:rPr>
              <a:t>and</a:t>
            </a:r>
            <a:r>
              <a:rPr lang="en-US" sz="1300" b="1" spc="-15" dirty="0">
                <a:ea typeface="Verdana" panose="020B0604030504040204" pitchFamily="34" charset="0"/>
                <a:cs typeface="Verdana" panose="020B0604030504040204" pitchFamily="34" charset="0"/>
              </a:rPr>
              <a:t> </a:t>
            </a:r>
            <a:r>
              <a:rPr lang="en-US" sz="1300" b="1" spc="-4" dirty="0">
                <a:ea typeface="Verdana" panose="020B0604030504040204" pitchFamily="34" charset="0"/>
                <a:cs typeface="Verdana" panose="020B0604030504040204" pitchFamily="34" charset="0"/>
              </a:rPr>
              <a:t>Growth</a:t>
            </a:r>
            <a:r>
              <a:rPr lang="en-US" sz="1300" b="1" spc="-15" dirty="0">
                <a:ea typeface="Verdana" panose="020B0604030504040204" pitchFamily="34" charset="0"/>
                <a:cs typeface="Verdana" panose="020B0604030504040204" pitchFamily="34" charset="0"/>
              </a:rPr>
              <a:t> </a:t>
            </a:r>
            <a:r>
              <a:rPr lang="en-US" sz="1300" b="1" spc="-4" dirty="0">
                <a:ea typeface="Verdana" panose="020B0604030504040204" pitchFamily="34" charset="0"/>
                <a:cs typeface="Verdana" panose="020B0604030504040204" pitchFamily="34" charset="0"/>
              </a:rPr>
              <a:t>Goals</a:t>
            </a:r>
            <a:endParaRPr lang="en-US" sz="1300" dirty="0">
              <a:ea typeface="Verdana" panose="020B0604030504040204" pitchFamily="34" charset="0"/>
              <a:cs typeface="Verdana" panose="020B0604030504040204" pitchFamily="34" charset="0"/>
            </a:endParaRPr>
          </a:p>
        </p:txBody>
      </p:sp>
      <p:sp>
        <p:nvSpPr>
          <p:cNvPr id="106" name="TextBox 105">
            <a:extLst>
              <a:ext uri="{FF2B5EF4-FFF2-40B4-BE49-F238E27FC236}">
                <a16:creationId xmlns:a16="http://schemas.microsoft.com/office/drawing/2014/main" id="{A06A5818-6DCE-42F6-BBAD-9679D340FBCA}"/>
              </a:ext>
            </a:extLst>
          </p:cNvPr>
          <p:cNvSpPr txBox="1"/>
          <p:nvPr userDrawn="1"/>
        </p:nvSpPr>
        <p:spPr bwMode="gray">
          <a:xfrm>
            <a:off x="2952743" y="3451606"/>
            <a:ext cx="3667770" cy="338554"/>
          </a:xfrm>
          <a:prstGeom prst="rect">
            <a:avLst/>
          </a:prstGeom>
          <a:noFill/>
        </p:spPr>
        <p:txBody>
          <a:bodyPr wrap="square" lIns="0" tIns="0" rIns="0" bIns="0" rtlCol="0">
            <a:spAutoFit/>
          </a:bodyPr>
          <a:lstStyle/>
          <a:p>
            <a:r>
              <a:rPr lang="en-US" sz="1100" dirty="0"/>
              <a:t>Executive guidance rooted in research to support your strategic priorities</a:t>
            </a:r>
            <a:endParaRPr lang="en-US" sz="1100" dirty="0">
              <a:ea typeface="Verdana" panose="020B0604030504040204" pitchFamily="34" charset="0"/>
              <a:cs typeface="Verdana" panose="020B0604030504040204" pitchFamily="34" charset="0"/>
            </a:endParaRPr>
          </a:p>
        </p:txBody>
      </p:sp>
      <p:sp>
        <p:nvSpPr>
          <p:cNvPr id="107" name="TextBox 106">
            <a:extLst>
              <a:ext uri="{FF2B5EF4-FFF2-40B4-BE49-F238E27FC236}">
                <a16:creationId xmlns:a16="http://schemas.microsoft.com/office/drawing/2014/main" id="{58E360B6-F45F-41FF-B37F-A751AF00A94B}"/>
              </a:ext>
            </a:extLst>
          </p:cNvPr>
          <p:cNvSpPr txBox="1">
            <a:spLocks/>
          </p:cNvSpPr>
          <p:nvPr userDrawn="1"/>
        </p:nvSpPr>
        <p:spPr bwMode="gray">
          <a:xfrm>
            <a:off x="2952745" y="3213387"/>
            <a:ext cx="4572000" cy="200055"/>
          </a:xfrm>
          <a:prstGeom prst="rect">
            <a:avLst/>
          </a:prstGeom>
          <a:noFill/>
        </p:spPr>
        <p:txBody>
          <a:bodyPr wrap="square" lIns="0" tIns="0" rIns="0" bIns="0" rtlCol="0">
            <a:spAutoFit/>
          </a:bodyPr>
          <a:lstStyle/>
          <a:p>
            <a:pPr>
              <a:spcBef>
                <a:spcPts val="375"/>
              </a:spcBef>
            </a:pPr>
            <a:r>
              <a:rPr lang="en-US" sz="1300" b="1" spc="-7" dirty="0">
                <a:ea typeface="Verdana" panose="020B0604030504040204" pitchFamily="34" charset="0"/>
                <a:cs typeface="Verdana" panose="020B0604030504040204" pitchFamily="34" charset="0"/>
              </a:rPr>
              <a:t>Prepare </a:t>
            </a:r>
            <a:r>
              <a:rPr lang="en-US" sz="1300" b="1" spc="-23" dirty="0">
                <a:ea typeface="Verdana" panose="020B0604030504040204" pitchFamily="34" charset="0"/>
                <a:cs typeface="Verdana" panose="020B0604030504040204" pitchFamily="34" charset="0"/>
              </a:rPr>
              <a:t>Your </a:t>
            </a:r>
            <a:r>
              <a:rPr lang="en-US" sz="1300" b="1" spc="-7" dirty="0">
                <a:ea typeface="Verdana" panose="020B0604030504040204" pitchFamily="34" charset="0"/>
                <a:cs typeface="Verdana" panose="020B0604030504040204" pitchFamily="34" charset="0"/>
              </a:rPr>
              <a:t>Institution for</a:t>
            </a:r>
            <a:r>
              <a:rPr lang="en-US" sz="1300" b="1" spc="-30" dirty="0">
                <a:ea typeface="Verdana" panose="020B0604030504040204" pitchFamily="34" charset="0"/>
                <a:cs typeface="Verdana" panose="020B0604030504040204" pitchFamily="34" charset="0"/>
              </a:rPr>
              <a:t> </a:t>
            </a:r>
            <a:r>
              <a:rPr lang="en-US" sz="1300" b="1" spc="-4" dirty="0">
                <a:ea typeface="Verdana" panose="020B0604030504040204" pitchFamily="34" charset="0"/>
                <a:cs typeface="Verdana" panose="020B0604030504040204" pitchFamily="34" charset="0"/>
              </a:rPr>
              <a:t>the</a:t>
            </a:r>
            <a:r>
              <a:rPr lang="en-US" sz="1300" b="1" spc="-30" dirty="0">
                <a:ea typeface="Verdana" panose="020B0604030504040204" pitchFamily="34" charset="0"/>
                <a:cs typeface="Verdana" panose="020B0604030504040204" pitchFamily="34" charset="0"/>
              </a:rPr>
              <a:t> </a:t>
            </a:r>
            <a:r>
              <a:rPr lang="en-US" sz="1300" b="1" spc="-11" dirty="0">
                <a:ea typeface="Verdana" panose="020B0604030504040204" pitchFamily="34" charset="0"/>
                <a:cs typeface="Verdana" panose="020B0604030504040204" pitchFamily="34" charset="0"/>
              </a:rPr>
              <a:t>Future</a:t>
            </a:r>
          </a:p>
        </p:txBody>
      </p:sp>
      <p:sp>
        <p:nvSpPr>
          <p:cNvPr id="108" name="object 30">
            <a:extLst>
              <a:ext uri="{FF2B5EF4-FFF2-40B4-BE49-F238E27FC236}">
                <a16:creationId xmlns:a16="http://schemas.microsoft.com/office/drawing/2014/main" id="{2B74164D-88EB-4171-A847-E478999A3106}"/>
              </a:ext>
            </a:extLst>
          </p:cNvPr>
          <p:cNvSpPr txBox="1"/>
          <p:nvPr userDrawn="1"/>
        </p:nvSpPr>
        <p:spPr>
          <a:xfrm>
            <a:off x="1777962" y="6919240"/>
            <a:ext cx="1066764" cy="246221"/>
          </a:xfrm>
          <a:prstGeom prst="rect">
            <a:avLst/>
          </a:prstGeom>
        </p:spPr>
        <p:txBody>
          <a:bodyPr vert="horz" wrap="square" lIns="0" tIns="0" rIns="0" bIns="0" rtlCol="0">
            <a:spAutoFit/>
          </a:bodyPr>
          <a:lstStyle/>
          <a:p>
            <a:pPr algn="ctr">
              <a:spcBef>
                <a:spcPts val="318"/>
              </a:spcBef>
            </a:pPr>
            <a:r>
              <a:rPr sz="800" b="1" spc="-15" dirty="0">
                <a:latin typeface="Verdana" panose="020B0604030504040204" pitchFamily="34" charset="0"/>
                <a:ea typeface="Verdana" panose="020B0604030504040204" pitchFamily="34" charset="0"/>
                <a:cs typeface="Verdana" panose="020B0604030504040204" pitchFamily="34" charset="0"/>
              </a:rPr>
              <a:t>DATA</a:t>
            </a:r>
            <a:r>
              <a:rPr sz="800" b="1" spc="-18"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AND</a:t>
            </a:r>
            <a:r>
              <a:rPr sz="800" b="1" spc="-15"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ANALYTICS</a:t>
            </a:r>
          </a:p>
        </p:txBody>
      </p:sp>
      <p:sp>
        <p:nvSpPr>
          <p:cNvPr id="109" name="object 32">
            <a:extLst>
              <a:ext uri="{FF2B5EF4-FFF2-40B4-BE49-F238E27FC236}">
                <a16:creationId xmlns:a16="http://schemas.microsoft.com/office/drawing/2014/main" id="{D8EC0B29-84E9-432F-8F19-E4C587E0E300}"/>
              </a:ext>
            </a:extLst>
          </p:cNvPr>
          <p:cNvSpPr txBox="1"/>
          <p:nvPr userDrawn="1"/>
        </p:nvSpPr>
        <p:spPr>
          <a:xfrm>
            <a:off x="1863192" y="5988117"/>
            <a:ext cx="896305" cy="369332"/>
          </a:xfrm>
          <a:prstGeom prst="rect">
            <a:avLst/>
          </a:prstGeom>
        </p:spPr>
        <p:txBody>
          <a:bodyPr vert="horz" wrap="square" lIns="0" tIns="0" rIns="0" bIns="0" rtlCol="0">
            <a:spAutoFit/>
          </a:bodyPr>
          <a:lstStyle/>
          <a:p>
            <a:pPr algn="ctr">
              <a:lnSpc>
                <a:spcPct val="100000"/>
              </a:lnSpc>
            </a:pPr>
            <a:r>
              <a:rPr sz="800" b="1" dirty="0">
                <a:latin typeface="Verdana" panose="020B0604030504040204" pitchFamily="34" charset="0"/>
                <a:ea typeface="Verdana" panose="020B0604030504040204" pitchFamily="34" charset="0"/>
                <a:cs typeface="Verdana" panose="020B0604030504040204" pitchFamily="34" charset="0"/>
              </a:rPr>
              <a:t>DIVERSITY,</a:t>
            </a:r>
            <a:r>
              <a:rPr sz="800" b="1" spc="-11"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EQUITY,</a:t>
            </a:r>
            <a:r>
              <a:rPr sz="800" b="1" spc="-7"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AND</a:t>
            </a:r>
            <a:r>
              <a:rPr sz="800" b="1" spc="-7" dirty="0">
                <a:latin typeface="Verdana" panose="020B0604030504040204" pitchFamily="34" charset="0"/>
                <a:ea typeface="Verdana" panose="020B0604030504040204" pitchFamily="34" charset="0"/>
                <a:cs typeface="Verdana" panose="020B0604030504040204" pitchFamily="34" charset="0"/>
              </a:rPr>
              <a:t> </a:t>
            </a:r>
            <a:r>
              <a:rPr sz="800" b="1" spc="4" dirty="0">
                <a:latin typeface="Verdana" panose="020B0604030504040204" pitchFamily="34" charset="0"/>
                <a:ea typeface="Verdana" panose="020B0604030504040204" pitchFamily="34" charset="0"/>
                <a:cs typeface="Verdana" panose="020B0604030504040204" pitchFamily="34" charset="0"/>
              </a:rPr>
              <a:t>INCLUSION</a:t>
            </a:r>
            <a:endParaRPr sz="800" dirty="0">
              <a:latin typeface="Verdana" panose="020B0604030504040204" pitchFamily="34" charset="0"/>
              <a:ea typeface="Verdana" panose="020B0604030504040204" pitchFamily="34" charset="0"/>
              <a:cs typeface="Verdana" panose="020B0604030504040204" pitchFamily="34" charset="0"/>
            </a:endParaRPr>
          </a:p>
        </p:txBody>
      </p:sp>
      <p:sp>
        <p:nvSpPr>
          <p:cNvPr id="110" name="object 12">
            <a:extLst>
              <a:ext uri="{FF2B5EF4-FFF2-40B4-BE49-F238E27FC236}">
                <a16:creationId xmlns:a16="http://schemas.microsoft.com/office/drawing/2014/main" id="{BD79AF6F-AFFA-452B-A89C-C8BDA75B214A}"/>
              </a:ext>
            </a:extLst>
          </p:cNvPr>
          <p:cNvSpPr txBox="1"/>
          <p:nvPr userDrawn="1"/>
        </p:nvSpPr>
        <p:spPr>
          <a:xfrm>
            <a:off x="1907286" y="5146517"/>
            <a:ext cx="808116" cy="246221"/>
          </a:xfrm>
          <a:prstGeom prst="rect">
            <a:avLst/>
          </a:prstGeom>
        </p:spPr>
        <p:txBody>
          <a:bodyPr vert="horz" wrap="square" lIns="0" tIns="0" rIns="0" bIns="0" rtlCol="0">
            <a:spAutoFit/>
          </a:bodyPr>
          <a:lstStyle/>
          <a:p>
            <a:pPr algn="ctr">
              <a:spcBef>
                <a:spcPts val="75"/>
              </a:spcBef>
            </a:pPr>
            <a:r>
              <a:rPr sz="800" b="1" spc="4" dirty="0">
                <a:latin typeface="Verdana" panose="020B0604030504040204" pitchFamily="34" charset="0"/>
                <a:ea typeface="Verdana" panose="020B0604030504040204" pitchFamily="34" charset="0"/>
                <a:cs typeface="Verdana" panose="020B0604030504040204" pitchFamily="34" charset="0"/>
              </a:rPr>
              <a:t>STUDENT</a:t>
            </a:r>
            <a:r>
              <a:rPr sz="800" b="1" spc="-30"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SUCCESS</a:t>
            </a:r>
            <a:endParaRPr sz="800" dirty="0">
              <a:latin typeface="Verdana" panose="020B0604030504040204" pitchFamily="34" charset="0"/>
              <a:ea typeface="Verdana" panose="020B0604030504040204" pitchFamily="34" charset="0"/>
              <a:cs typeface="Verdana" panose="020B0604030504040204" pitchFamily="34" charset="0"/>
            </a:endParaRPr>
          </a:p>
        </p:txBody>
      </p:sp>
      <p:sp>
        <p:nvSpPr>
          <p:cNvPr id="111" name="object 15">
            <a:extLst>
              <a:ext uri="{FF2B5EF4-FFF2-40B4-BE49-F238E27FC236}">
                <a16:creationId xmlns:a16="http://schemas.microsoft.com/office/drawing/2014/main" id="{A0916246-F861-4F22-A960-0C8A06E29C26}"/>
              </a:ext>
            </a:extLst>
          </p:cNvPr>
          <p:cNvSpPr txBox="1"/>
          <p:nvPr userDrawn="1"/>
        </p:nvSpPr>
        <p:spPr>
          <a:xfrm>
            <a:off x="1919274" y="4201012"/>
            <a:ext cx="784141" cy="369332"/>
          </a:xfrm>
          <a:prstGeom prst="rect">
            <a:avLst/>
          </a:prstGeom>
        </p:spPr>
        <p:txBody>
          <a:bodyPr vert="horz" wrap="square" lIns="0" tIns="0" rIns="0" bIns="0" rtlCol="0">
            <a:spAutoFit/>
          </a:bodyPr>
          <a:lstStyle/>
          <a:p>
            <a:pPr algn="ctr">
              <a:spcBef>
                <a:spcPts val="318"/>
              </a:spcBef>
            </a:pPr>
            <a:r>
              <a:rPr lang="en-US" sz="800" b="1" spc="4" dirty="0">
                <a:latin typeface="Verdana" panose="020B0604030504040204" pitchFamily="34" charset="0"/>
                <a:ea typeface="Verdana" panose="020B0604030504040204" pitchFamily="34" charset="0"/>
                <a:cs typeface="Verdana" panose="020B0604030504040204" pitchFamily="34" charset="0"/>
              </a:rPr>
              <a:t>MARKETING</a:t>
            </a:r>
            <a:r>
              <a:rPr lang="en-US" sz="800" b="1" spc="-23" dirty="0">
                <a:latin typeface="Verdana" panose="020B0604030504040204" pitchFamily="34" charset="0"/>
                <a:ea typeface="Verdana" panose="020B0604030504040204" pitchFamily="34" charset="0"/>
                <a:cs typeface="Verdana" panose="020B0604030504040204" pitchFamily="34" charset="0"/>
              </a:rPr>
              <a:t> </a:t>
            </a:r>
            <a:r>
              <a:rPr lang="en-US" sz="800" b="1" dirty="0">
                <a:latin typeface="Verdana" panose="020B0604030504040204" pitchFamily="34" charset="0"/>
                <a:ea typeface="Verdana" panose="020B0604030504040204" pitchFamily="34" charset="0"/>
                <a:cs typeface="Verdana" panose="020B0604030504040204" pitchFamily="34" charset="0"/>
              </a:rPr>
              <a:t>AND</a:t>
            </a:r>
            <a:r>
              <a:rPr lang="en-US" sz="800" b="1" spc="-23" dirty="0">
                <a:latin typeface="Verdana" panose="020B0604030504040204" pitchFamily="34" charset="0"/>
                <a:ea typeface="Verdana" panose="020B0604030504040204" pitchFamily="34" charset="0"/>
                <a:cs typeface="Verdana" panose="020B0604030504040204" pitchFamily="34" charset="0"/>
              </a:rPr>
              <a:t> </a:t>
            </a:r>
            <a:r>
              <a:rPr lang="en-US" sz="800" b="1" spc="4" dirty="0">
                <a:latin typeface="Verdana" panose="020B0604030504040204" pitchFamily="34" charset="0"/>
                <a:ea typeface="Verdana" panose="020B0604030504040204" pitchFamily="34" charset="0"/>
                <a:cs typeface="Verdana" panose="020B0604030504040204" pitchFamily="34" charset="0"/>
              </a:rPr>
              <a:t>ENROLLMENT</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
        <p:nvSpPr>
          <p:cNvPr id="112" name="object 16">
            <a:extLst>
              <a:ext uri="{FF2B5EF4-FFF2-40B4-BE49-F238E27FC236}">
                <a16:creationId xmlns:a16="http://schemas.microsoft.com/office/drawing/2014/main" id="{D24AE41F-096A-48C5-99A2-717141E105F5}"/>
              </a:ext>
            </a:extLst>
          </p:cNvPr>
          <p:cNvSpPr txBox="1"/>
          <p:nvPr userDrawn="1"/>
        </p:nvSpPr>
        <p:spPr>
          <a:xfrm>
            <a:off x="1829968" y="3366529"/>
            <a:ext cx="962753" cy="246221"/>
          </a:xfrm>
          <a:prstGeom prst="rect">
            <a:avLst/>
          </a:prstGeom>
        </p:spPr>
        <p:txBody>
          <a:bodyPr vert="horz" wrap="square" lIns="0" tIns="0" rIns="0" bIns="0" rtlCol="0">
            <a:spAutoFit/>
          </a:bodyPr>
          <a:lstStyle/>
          <a:p>
            <a:pPr algn="ctr">
              <a:spcBef>
                <a:spcPts val="318"/>
              </a:spcBef>
            </a:pPr>
            <a:r>
              <a:rPr sz="800" b="1" spc="4" dirty="0">
                <a:latin typeface="Verdana" panose="020B0604030504040204" pitchFamily="34" charset="0"/>
                <a:ea typeface="Verdana" panose="020B0604030504040204" pitchFamily="34" charset="0"/>
                <a:cs typeface="Verdana" panose="020B0604030504040204" pitchFamily="34" charset="0"/>
              </a:rPr>
              <a:t>INSTITUTIONAL</a:t>
            </a:r>
            <a:r>
              <a:rPr sz="800" b="1" spc="-34" dirty="0">
                <a:latin typeface="Verdana" panose="020B0604030504040204" pitchFamily="34" charset="0"/>
                <a:ea typeface="Verdana" panose="020B0604030504040204" pitchFamily="34" charset="0"/>
                <a:cs typeface="Verdana" panose="020B0604030504040204" pitchFamily="34" charset="0"/>
              </a:rPr>
              <a:t> </a:t>
            </a:r>
            <a:r>
              <a:rPr sz="800" b="1" dirty="0">
                <a:latin typeface="Verdana" panose="020B0604030504040204" pitchFamily="34" charset="0"/>
                <a:ea typeface="Verdana" panose="020B0604030504040204" pitchFamily="34" charset="0"/>
                <a:cs typeface="Verdana" panose="020B0604030504040204" pitchFamily="34" charset="0"/>
              </a:rPr>
              <a:t>STRATEGY</a:t>
            </a:r>
            <a:endParaRPr sz="800" dirty="0">
              <a:latin typeface="Verdana" panose="020B0604030504040204" pitchFamily="34" charset="0"/>
              <a:ea typeface="Verdana" panose="020B0604030504040204" pitchFamily="34" charset="0"/>
              <a:cs typeface="Verdana" panose="020B0604030504040204" pitchFamily="34" charset="0"/>
            </a:endParaRPr>
          </a:p>
        </p:txBody>
      </p:sp>
      <p:cxnSp>
        <p:nvCxnSpPr>
          <p:cNvPr id="113" name="Straight Connector 112">
            <a:extLst>
              <a:ext uri="{FF2B5EF4-FFF2-40B4-BE49-F238E27FC236}">
                <a16:creationId xmlns:a16="http://schemas.microsoft.com/office/drawing/2014/main" id="{3D4B363F-8A84-419C-9294-606C511C40A4}"/>
              </a:ext>
              <a:ext uri="{C183D7F6-B498-43B3-948B-1728B52AA6E4}">
                <adec:decorative xmlns:adec="http://schemas.microsoft.com/office/drawing/2017/decorative" val="1"/>
              </a:ext>
            </a:extLst>
          </p:cNvPr>
          <p:cNvCxnSpPr>
            <a:cxnSpLocks/>
          </p:cNvCxnSpPr>
          <p:nvPr userDrawn="1"/>
        </p:nvCxnSpPr>
        <p:spPr bwMode="gray">
          <a:xfrm>
            <a:off x="3544568" y="8481329"/>
            <a:ext cx="683265"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14" name="Group 113">
            <a:extLst>
              <a:ext uri="{FF2B5EF4-FFF2-40B4-BE49-F238E27FC236}">
                <a16:creationId xmlns:a16="http://schemas.microsoft.com/office/drawing/2014/main" id="{677DB11D-4697-4ECA-AFBF-60BEE5B78CA8}"/>
              </a:ext>
            </a:extLst>
          </p:cNvPr>
          <p:cNvGrpSpPr/>
          <p:nvPr userDrawn="1"/>
        </p:nvGrpSpPr>
        <p:grpSpPr>
          <a:xfrm>
            <a:off x="1256942" y="7724136"/>
            <a:ext cx="5258516" cy="1495337"/>
            <a:chOff x="1256942" y="7653414"/>
            <a:chExt cx="5258516" cy="1495337"/>
          </a:xfrm>
        </p:grpSpPr>
        <p:sp>
          <p:nvSpPr>
            <p:cNvPr id="115" name="95%+...">
              <a:extLst>
                <a:ext uri="{FF2B5EF4-FFF2-40B4-BE49-F238E27FC236}">
                  <a16:creationId xmlns:a16="http://schemas.microsoft.com/office/drawing/2014/main" id="{BB29A6E4-1EE8-45E0-BC8D-E5BDB33FCAEB}"/>
                </a:ext>
              </a:extLst>
            </p:cNvPr>
            <p:cNvSpPr txBox="1"/>
            <p:nvPr/>
          </p:nvSpPr>
          <p:spPr bwMode="gray">
            <a:xfrm>
              <a:off x="1430019" y="8656308"/>
              <a:ext cx="4912362" cy="492443"/>
            </a:xfrm>
            <a:prstGeom prst="rect">
              <a:avLst/>
            </a:prstGeom>
            <a:noFill/>
          </p:spPr>
          <p:txBody>
            <a:bodyPr wrap="square" lIns="0" tIns="0" rIns="0" bIns="0" rtlCol="0">
              <a:spAutoFit/>
            </a:bodyPr>
            <a:lstStyle/>
            <a:p>
              <a:pPr algn="ctr">
                <a:spcBef>
                  <a:spcPts val="375"/>
                </a:spcBef>
              </a:pPr>
              <a:r>
                <a:rPr lang="en-US" sz="1600" spc="-15" dirty="0">
                  <a:solidFill>
                    <a:schemeClr val="accent6"/>
                  </a:solidFill>
                  <a:latin typeface="+mj-lt"/>
                </a:rPr>
                <a:t>95%+ </a:t>
              </a:r>
              <a:r>
                <a:rPr lang="en-US" sz="1600" spc="-15" dirty="0">
                  <a:solidFill>
                    <a:schemeClr val="bg1"/>
                  </a:solidFill>
                  <a:latin typeface="+mj-lt"/>
                </a:rPr>
                <a:t>of our partners return to us year after year because of results we achieve, together.</a:t>
              </a:r>
              <a:endParaRPr lang="en-US" sz="1600" dirty="0">
                <a:solidFill>
                  <a:schemeClr val="bg1"/>
                </a:solidFill>
                <a:latin typeface="+mj-lt"/>
              </a:endParaRPr>
            </a:p>
          </p:txBody>
        </p:sp>
        <p:sp>
          <p:nvSpPr>
            <p:cNvPr id="116" name="We partner...">
              <a:extLst>
                <a:ext uri="{FF2B5EF4-FFF2-40B4-BE49-F238E27FC236}">
                  <a16:creationId xmlns:a16="http://schemas.microsoft.com/office/drawing/2014/main" id="{C0D00C57-8BF0-43F6-961F-A1CF49AA5256}"/>
                </a:ext>
              </a:extLst>
            </p:cNvPr>
            <p:cNvSpPr txBox="1"/>
            <p:nvPr/>
          </p:nvSpPr>
          <p:spPr bwMode="gray">
            <a:xfrm>
              <a:off x="1256942" y="7653414"/>
              <a:ext cx="5258516" cy="492443"/>
            </a:xfrm>
            <a:prstGeom prst="rect">
              <a:avLst/>
            </a:prstGeom>
            <a:noFill/>
          </p:spPr>
          <p:txBody>
            <a:bodyPr wrap="square" lIns="0" tIns="0" rIns="0" bIns="0" rtlCol="0">
              <a:spAutoFit/>
            </a:bodyPr>
            <a:lstStyle/>
            <a:p>
              <a:pPr marL="9525" algn="ctr" defTabSz="685755">
                <a:spcBef>
                  <a:spcPts val="375"/>
                </a:spcBef>
                <a:defRPr/>
              </a:pPr>
              <a:r>
                <a:rPr lang="en-US" sz="1600" spc="-15" dirty="0">
                  <a:solidFill>
                    <a:schemeClr val="bg1"/>
                  </a:solidFill>
                  <a:latin typeface="+mj-lt"/>
                </a:rPr>
                <a:t>We partner with </a:t>
              </a:r>
              <a:r>
                <a:rPr lang="en-US" sz="1600" spc="-15" dirty="0">
                  <a:solidFill>
                    <a:schemeClr val="accent6"/>
                  </a:solidFill>
                  <a:latin typeface="+mj-lt"/>
                </a:rPr>
                <a:t>2,500+ </a:t>
              </a:r>
              <a:r>
                <a:rPr lang="en-US" sz="1600" spc="-15" dirty="0">
                  <a:solidFill>
                    <a:schemeClr val="bg1"/>
                  </a:solidFill>
                  <a:latin typeface="+mj-lt"/>
                </a:rPr>
                <a:t>institutions to accelerate progress and enable lasting change. </a:t>
              </a:r>
            </a:p>
          </p:txBody>
        </p:sp>
      </p:grpSp>
      <p:grpSp>
        <p:nvGrpSpPr>
          <p:cNvPr id="117" name="Group 116">
            <a:extLst>
              <a:ext uri="{FF2B5EF4-FFF2-40B4-BE49-F238E27FC236}">
                <a16:creationId xmlns:a16="http://schemas.microsoft.com/office/drawing/2014/main" id="{C3948C98-D586-48E0-ADAB-05F62973456D}"/>
              </a:ext>
              <a:ext uri="{C183D7F6-B498-43B3-948B-1728B52AA6E4}">
                <adec:decorative xmlns:adec="http://schemas.microsoft.com/office/drawing/2017/decorative" val="1"/>
              </a:ext>
            </a:extLst>
          </p:cNvPr>
          <p:cNvGrpSpPr>
            <a:grpSpLocks/>
          </p:cNvGrpSpPr>
          <p:nvPr userDrawn="1"/>
        </p:nvGrpSpPr>
        <p:grpSpPr>
          <a:xfrm>
            <a:off x="7997681" y="0"/>
            <a:ext cx="1809263" cy="2565780"/>
            <a:chOff x="6450865" y="-1"/>
            <a:chExt cx="1478317" cy="2565780"/>
          </a:xfrm>
        </p:grpSpPr>
        <p:sp>
          <p:nvSpPr>
            <p:cNvPr id="118" name="Text Placeholder 1">
              <a:extLst>
                <a:ext uri="{FF2B5EF4-FFF2-40B4-BE49-F238E27FC236}">
                  <a16:creationId xmlns:a16="http://schemas.microsoft.com/office/drawing/2014/main" id="{5D60ABD8-AFC7-41E5-9A36-94CE1D7E36D2}"/>
                </a:ext>
                <a:ext uri="{C183D7F6-B498-43B3-948B-1728B52AA6E4}">
                  <adec:decorative xmlns:adec="http://schemas.microsoft.com/office/drawing/2017/decorative" val="1"/>
                </a:ext>
              </a:extLst>
            </p:cNvPr>
            <p:cNvSpPr txBox="1">
              <a:spLocks/>
            </p:cNvSpPr>
            <p:nvPr/>
          </p:nvSpPr>
          <p:spPr bwMode="gray">
            <a:xfrm>
              <a:off x="6450865" y="-1"/>
              <a:ext cx="1478317" cy="2565780"/>
            </a:xfrm>
            <a:prstGeom prst="rect">
              <a:avLst/>
            </a:prstGeom>
            <a:solidFill>
              <a:srgbClr val="009900"/>
            </a:solidFill>
          </p:spPr>
          <p:txBody>
            <a:bodyPr vert="horz" wrap="square" lIns="39534" tIns="28239" rIns="39534" bIns="28239"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endParaRPr lang="en-US" sz="618" dirty="0">
                <a:solidFill>
                  <a:schemeClr val="bg1"/>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53F961B1-2CB3-45D6-9A25-E02FEF887CCE}"/>
                </a:ext>
                <a:ext uri="{C183D7F6-B498-43B3-948B-1728B52AA6E4}">
                  <adec:decorative xmlns:adec="http://schemas.microsoft.com/office/drawing/2017/decorative" val="1"/>
                </a:ext>
              </a:extLst>
            </p:cNvPr>
            <p:cNvSpPr txBox="1"/>
            <p:nvPr/>
          </p:nvSpPr>
          <p:spPr bwMode="gray">
            <a:xfrm>
              <a:off x="6508729" y="68334"/>
              <a:ext cx="1360779" cy="2408352"/>
            </a:xfrm>
            <a:prstGeom prst="rect">
              <a:avLst/>
            </a:prstGeom>
            <a:noFill/>
          </p:spPr>
          <p:txBody>
            <a:bodyPr wrap="square" lIns="0" tIns="0" rIns="0" bIns="0" rtlCol="0">
              <a:spAutoFit/>
            </a:bodyPr>
            <a:lstStyle/>
            <a:p>
              <a:pPr>
                <a:spcBef>
                  <a:spcPts val="309"/>
                </a:spcBef>
              </a:pPr>
              <a:r>
                <a:rPr lang="en-US" sz="1400" b="1" dirty="0">
                  <a:solidFill>
                    <a:schemeClr val="bg1"/>
                  </a:solidFill>
                  <a:latin typeface="+mn-lt"/>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309"/>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If an edit is necessary please contact: </a:t>
              </a:r>
              <a:b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r>
                <a:rPr kumimoji="0" lang="en-US" sz="1000" b="0" i="0" u="sng" strike="noStrike" kern="1200" cap="none" spc="0" normalizeH="0" baseline="0" noProof="0" dirty="0">
                  <a:ln>
                    <a:noFill/>
                  </a:ln>
                  <a:solidFill>
                    <a:srgbClr val="FFFFFF"/>
                  </a:solidFill>
                  <a:effectLst/>
                  <a:uLnTx/>
                  <a:uFillTx/>
                  <a:latin typeface="+mn-lt"/>
                  <a:ea typeface="+mn-ea"/>
                  <a:cs typeface="Arial" panose="020B0604020202020204" pitchFamily="34" charset="0"/>
                </a:rPr>
                <a:t>DSS-Requests@eab.com</a:t>
              </a:r>
              <a:b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endParaRPr kumimoji="0" lang="en-US" sz="1000" b="0" i="1"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a:spcBef>
                  <a:spcPts val="309"/>
                </a:spcBef>
              </a:pPr>
              <a:r>
                <a:rPr lang="en-US" sz="1400" b="1" dirty="0">
                  <a:solidFill>
                    <a:schemeClr val="bg1"/>
                  </a:solidFill>
                  <a:latin typeface="+mn-lt"/>
                  <a:cs typeface="Arial" panose="020B0604020202020204" pitchFamily="34" charset="0"/>
                </a:rPr>
                <a:t>Script can be found here:</a:t>
              </a:r>
            </a:p>
            <a:p>
              <a:pPr>
                <a:spcBef>
                  <a:spcPts val="309"/>
                </a:spcBef>
              </a:pPr>
              <a:r>
                <a:rPr lang="en-US" sz="1000" b="0" u="sng" dirty="0">
                  <a:solidFill>
                    <a:schemeClr val="bg1"/>
                  </a:solidFill>
                  <a:latin typeface="+mn-lt"/>
                  <a:cs typeface="Arial" panose="020B0604020202020204" pitchFamily="34" charset="0"/>
                </a:rPr>
                <a:t>https://eab.box.com/v/</a:t>
              </a:r>
              <a:br>
                <a:rPr lang="en-US" sz="1000" b="0" u="sng" dirty="0">
                  <a:solidFill>
                    <a:schemeClr val="bg1"/>
                  </a:solidFill>
                  <a:latin typeface="+mn-lt"/>
                  <a:cs typeface="Arial" panose="020B0604020202020204" pitchFamily="34" charset="0"/>
                </a:rPr>
              </a:br>
              <a:r>
                <a:rPr lang="en-US" sz="1000" b="0" u="sng" dirty="0">
                  <a:solidFill>
                    <a:schemeClr val="bg1"/>
                  </a:solidFill>
                  <a:latin typeface="+mn-lt"/>
                  <a:cs typeface="Arial" panose="020B0604020202020204" pitchFamily="34" charset="0"/>
                </a:rPr>
                <a:t>EAB-Branding</a:t>
              </a:r>
            </a:p>
            <a:p>
              <a:pPr>
                <a:spcBef>
                  <a:spcPts val="309"/>
                </a:spcBef>
              </a:pPr>
              <a:endParaRPr lang="en-US" sz="600" b="0" dirty="0">
                <a:solidFill>
                  <a:schemeClr val="bg1"/>
                </a:solidFill>
                <a:latin typeface="+mn-lt"/>
                <a:cs typeface="Arial" panose="020B0604020202020204" pitchFamily="34" charset="0"/>
              </a:endParaRPr>
            </a:p>
            <a:p>
              <a:pPr>
                <a:spcBef>
                  <a:spcPts val="309"/>
                </a:spcBef>
              </a:pPr>
              <a:r>
                <a:rPr lang="en-US" sz="800" b="0" i="1" dirty="0">
                  <a:solidFill>
                    <a:schemeClr val="bg1"/>
                  </a:solidFill>
                  <a:latin typeface="+mn-lt"/>
                  <a:cs typeface="Arial" panose="020B0604020202020204" pitchFamily="34" charset="0"/>
                </a:rPr>
                <a:t>Last edited: 5/6/22</a:t>
              </a:r>
            </a:p>
          </p:txBody>
        </p:sp>
      </p:grpSp>
    </p:spTree>
    <p:custDataLst>
      <p:tags r:id="rId1"/>
    </p:custDataLst>
    <p:extLst>
      <p:ext uri="{BB962C8B-B14F-4D97-AF65-F5344CB8AC3E}">
        <p14:creationId xmlns:p14="http://schemas.microsoft.com/office/powerpoint/2010/main" val="199692624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redits + Legal Caveat">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a:spLocks noGrp="1"/>
          </p:cNvSpPr>
          <p:nvPr>
            <p:ph type="title" hasCustomPrompt="1"/>
          </p:nvPr>
        </p:nvSpPr>
        <p:spPr bwMode="gray">
          <a:xfrm>
            <a:off x="512763" y="724503"/>
            <a:ext cx="4473575" cy="276999"/>
          </a:xfrm>
        </p:spPr>
        <p:txBody>
          <a:bodyPr anchor="t" anchorCtr="0"/>
          <a:lstStyle>
            <a:lvl1pPr>
              <a:defRPr baseline="0"/>
            </a:lvl1pPr>
          </a:lstStyle>
          <a:p>
            <a:r>
              <a:rPr lang="en-US" dirty="0"/>
              <a:t>Insert Program Name Here</a:t>
            </a:r>
          </a:p>
        </p:txBody>
      </p:sp>
      <p:sp>
        <p:nvSpPr>
          <p:cNvPr id="20" name="Executive director names - decorative">
            <a:extLst>
              <a:ext uri="{C183D7F6-B498-43B3-948B-1728B52AA6E4}">
                <adec:decorative xmlns:adec="http://schemas.microsoft.com/office/drawing/2017/decorative" val="1"/>
              </a:ext>
            </a:extLst>
          </p:cNvPr>
          <p:cNvSpPr>
            <a:spLocks noGrp="1"/>
          </p:cNvSpPr>
          <p:nvPr>
            <p:ph type="body" sz="quarter" idx="56" hasCustomPrompt="1"/>
          </p:nvPr>
        </p:nvSpPr>
        <p:spPr bwMode="gray">
          <a:xfrm>
            <a:off x="1128208" y="3260460"/>
            <a:ext cx="3840480" cy="138499"/>
          </a:xfrm>
        </p:spPr>
        <p:txBody>
          <a:bodyPr/>
          <a:lstStyle>
            <a:lvl1pPr marL="0" indent="0">
              <a:spcBef>
                <a:spcPts val="200"/>
              </a:spcBef>
              <a:buNone/>
              <a:defRPr>
                <a:solidFill>
                  <a:schemeClr val="tx1"/>
                </a:solidFill>
              </a:defRPr>
            </a:lvl1pPr>
            <a:lvl2pPr marL="112713" indent="0">
              <a:spcBef>
                <a:spcPts val="200"/>
              </a:spcBef>
              <a:buNone/>
              <a:defRPr/>
            </a:lvl2pPr>
            <a:lvl3pPr marL="230187" indent="0">
              <a:spcBef>
                <a:spcPts val="200"/>
              </a:spcBef>
              <a:buNone/>
              <a:defRPr/>
            </a:lvl3pPr>
            <a:lvl4pPr marL="342900" indent="0">
              <a:spcBef>
                <a:spcPts val="200"/>
              </a:spcBef>
              <a:buNone/>
              <a:defRPr/>
            </a:lvl4pPr>
            <a:lvl5pPr marL="458787" indent="0">
              <a:spcBef>
                <a:spcPts val="200"/>
              </a:spcBef>
              <a:buNone/>
              <a:defRPr/>
            </a:lvl5pPr>
          </a:lstStyle>
          <a:p>
            <a:pPr lvl="0"/>
            <a:r>
              <a:rPr lang="en-US" dirty="0"/>
              <a:t>Add Name(s) Here</a:t>
            </a:r>
          </a:p>
        </p:txBody>
      </p:sp>
      <p:sp>
        <p:nvSpPr>
          <p:cNvPr id="19" name="Executive director - decorative">
            <a:extLst>
              <a:ext uri="{C183D7F6-B498-43B3-948B-1728B52AA6E4}">
                <adec:decorative xmlns:adec="http://schemas.microsoft.com/office/drawing/2017/decorative" val="1"/>
              </a:ext>
            </a:extLst>
          </p:cNvPr>
          <p:cNvSpPr>
            <a:spLocks noGrp="1"/>
          </p:cNvSpPr>
          <p:nvPr>
            <p:ph type="body" sz="quarter" idx="55" hasCustomPrompt="1"/>
          </p:nvPr>
        </p:nvSpPr>
        <p:spPr bwMode="gray">
          <a:xfrm>
            <a:off x="1128208" y="3027605"/>
            <a:ext cx="384048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Executive Director (Insert text)</a:t>
            </a:r>
          </a:p>
        </p:txBody>
      </p:sp>
      <p:sp>
        <p:nvSpPr>
          <p:cNvPr id="18" name="Consultant names - decorative">
            <a:extLst>
              <a:ext uri="{C183D7F6-B498-43B3-948B-1728B52AA6E4}">
                <adec:decorative xmlns:adec="http://schemas.microsoft.com/office/drawing/2017/decorative" val="1"/>
              </a:ext>
            </a:extLst>
          </p:cNvPr>
          <p:cNvSpPr>
            <a:spLocks noGrp="1"/>
          </p:cNvSpPr>
          <p:nvPr>
            <p:ph type="body" sz="quarter" idx="54" hasCustomPrompt="1"/>
          </p:nvPr>
        </p:nvSpPr>
        <p:spPr bwMode="gray">
          <a:xfrm>
            <a:off x="1128208" y="2600060"/>
            <a:ext cx="3840480" cy="138499"/>
          </a:xfrm>
        </p:spPr>
        <p:txBody>
          <a:bodyPr/>
          <a:lstStyle>
            <a:lvl1pPr marL="0" indent="0">
              <a:spcBef>
                <a:spcPts val="200"/>
              </a:spcBef>
              <a:buNone/>
              <a:defRPr>
                <a:solidFill>
                  <a:schemeClr val="tx1"/>
                </a:solidFill>
              </a:defRPr>
            </a:lvl1pPr>
            <a:lvl2pPr marL="112713" indent="0">
              <a:spcBef>
                <a:spcPts val="200"/>
              </a:spcBef>
              <a:buNone/>
              <a:defRPr>
                <a:solidFill>
                  <a:schemeClr val="accent3"/>
                </a:solidFill>
              </a:defRPr>
            </a:lvl2pPr>
            <a:lvl3pPr marL="230187" indent="0">
              <a:spcBef>
                <a:spcPts val="200"/>
              </a:spcBef>
              <a:buNone/>
              <a:defRPr>
                <a:solidFill>
                  <a:schemeClr val="accent3"/>
                </a:solidFill>
              </a:defRPr>
            </a:lvl3pPr>
            <a:lvl4pPr marL="342900" indent="0">
              <a:spcBef>
                <a:spcPts val="200"/>
              </a:spcBef>
              <a:buNone/>
              <a:defRPr>
                <a:solidFill>
                  <a:schemeClr val="accent3"/>
                </a:solidFill>
              </a:defRPr>
            </a:lvl4pPr>
            <a:lvl5pPr marL="458787" indent="0">
              <a:spcBef>
                <a:spcPts val="200"/>
              </a:spcBef>
              <a:buNone/>
              <a:defRPr>
                <a:solidFill>
                  <a:schemeClr val="accent3"/>
                </a:solidFill>
              </a:defRPr>
            </a:lvl5pPr>
          </a:lstStyle>
          <a:p>
            <a:pPr lvl="0"/>
            <a:r>
              <a:rPr lang="en-US" dirty="0"/>
              <a:t>Add Name(s) Here</a:t>
            </a:r>
          </a:p>
        </p:txBody>
      </p:sp>
      <p:sp>
        <p:nvSpPr>
          <p:cNvPr id="17" name="Consultants - decorative">
            <a:extLst>
              <a:ext uri="{C183D7F6-B498-43B3-948B-1728B52AA6E4}">
                <adec:decorative xmlns:adec="http://schemas.microsoft.com/office/drawing/2017/decorative" val="1"/>
              </a:ext>
            </a:extLst>
          </p:cNvPr>
          <p:cNvSpPr>
            <a:spLocks noGrp="1"/>
          </p:cNvSpPr>
          <p:nvPr>
            <p:ph type="body" sz="quarter" idx="53" hasCustomPrompt="1"/>
          </p:nvPr>
        </p:nvSpPr>
        <p:spPr bwMode="gray">
          <a:xfrm>
            <a:off x="1128208" y="2367205"/>
            <a:ext cx="3840480" cy="169277"/>
          </a:xfrm>
        </p:spPr>
        <p:txBody>
          <a:bodyPr/>
          <a:lstStyle>
            <a:lvl1pPr marL="0" indent="0">
              <a:spcBef>
                <a:spcPts val="0"/>
              </a:spcBef>
              <a:buNone/>
              <a:defRPr sz="1100">
                <a:solidFill>
                  <a:schemeClr val="tx1"/>
                </a:solidFill>
              </a:defRPr>
            </a:lvl1pPr>
            <a:lvl2pPr marL="112713" indent="0">
              <a:spcBef>
                <a:spcPts val="0"/>
              </a:spcBef>
              <a:buNone/>
              <a:defRPr sz="1100"/>
            </a:lvl2pPr>
            <a:lvl3pPr marL="230187" indent="0">
              <a:spcBef>
                <a:spcPts val="0"/>
              </a:spcBef>
              <a:buNone/>
              <a:defRPr sz="1100"/>
            </a:lvl3pPr>
            <a:lvl4pPr marL="342900" indent="0">
              <a:spcBef>
                <a:spcPts val="0"/>
              </a:spcBef>
              <a:buNone/>
              <a:defRPr sz="1100"/>
            </a:lvl4pPr>
            <a:lvl5pPr marL="458787" indent="0">
              <a:spcBef>
                <a:spcPts val="0"/>
              </a:spcBef>
              <a:buNone/>
              <a:defRPr sz="1100"/>
            </a:lvl5pPr>
          </a:lstStyle>
          <a:p>
            <a:pPr lvl="0"/>
            <a:r>
              <a:rPr lang="en-US" dirty="0"/>
              <a:t>Contributing Consultants (Insert text)</a:t>
            </a:r>
          </a:p>
        </p:txBody>
      </p:sp>
      <p:sp>
        <p:nvSpPr>
          <p:cNvPr id="16" name="Project director names - decorative">
            <a:extLst>
              <a:ext uri="{C183D7F6-B498-43B3-948B-1728B52AA6E4}">
                <adec:decorative xmlns:adec="http://schemas.microsoft.com/office/drawing/2017/decorative" val="1"/>
              </a:ext>
            </a:extLst>
          </p:cNvPr>
          <p:cNvSpPr>
            <a:spLocks noGrp="1"/>
          </p:cNvSpPr>
          <p:nvPr>
            <p:ph type="body" sz="quarter" idx="52" hasCustomPrompt="1"/>
          </p:nvPr>
        </p:nvSpPr>
        <p:spPr bwMode="gray">
          <a:xfrm>
            <a:off x="1128208" y="1947233"/>
            <a:ext cx="3840480" cy="138499"/>
          </a:xfrm>
        </p:spPr>
        <p:txBody>
          <a:bodyPr/>
          <a:lstStyle>
            <a:lvl1pPr marL="0" indent="0">
              <a:spcBef>
                <a:spcPts val="200"/>
              </a:spcBef>
              <a:buNone/>
              <a:defRPr>
                <a:solidFill>
                  <a:schemeClr val="tx1"/>
                </a:solidFill>
              </a:defRPr>
            </a:lvl1pPr>
            <a:lvl2pPr marL="112713" indent="0">
              <a:buNone/>
              <a:defRPr>
                <a:solidFill>
                  <a:schemeClr val="accent3"/>
                </a:solidFill>
              </a:defRPr>
            </a:lvl2pPr>
            <a:lvl3pPr marL="230187" indent="0">
              <a:buNone/>
              <a:defRPr>
                <a:solidFill>
                  <a:schemeClr val="accent3"/>
                </a:solidFill>
              </a:defRPr>
            </a:lvl3pPr>
            <a:lvl4pPr marL="342900" indent="0">
              <a:buNone/>
              <a:defRPr>
                <a:solidFill>
                  <a:schemeClr val="accent3"/>
                </a:solidFill>
              </a:defRPr>
            </a:lvl4pPr>
            <a:lvl5pPr marL="458787" indent="0">
              <a:buNone/>
              <a:defRPr>
                <a:solidFill>
                  <a:schemeClr val="accent3"/>
                </a:solidFill>
              </a:defRPr>
            </a:lvl5pPr>
          </a:lstStyle>
          <a:p>
            <a:pPr lvl="0"/>
            <a:r>
              <a:rPr lang="en-US" dirty="0"/>
              <a:t>Add Name(s) Here</a:t>
            </a:r>
          </a:p>
        </p:txBody>
      </p:sp>
      <p:sp>
        <p:nvSpPr>
          <p:cNvPr id="14" name="Project director - decorative">
            <a:extLst>
              <a:ext uri="{C183D7F6-B498-43B3-948B-1728B52AA6E4}">
                <adec:decorative xmlns:adec="http://schemas.microsoft.com/office/drawing/2017/decorative" val="1"/>
              </a:ext>
            </a:extLst>
          </p:cNvPr>
          <p:cNvSpPr>
            <a:spLocks noGrp="1"/>
          </p:cNvSpPr>
          <p:nvPr>
            <p:ph type="body" sz="quarter" idx="51" hasCustomPrompt="1"/>
          </p:nvPr>
        </p:nvSpPr>
        <p:spPr bwMode="gray">
          <a:xfrm>
            <a:off x="1128208" y="1714378"/>
            <a:ext cx="3840480" cy="169277"/>
          </a:xfrm>
        </p:spPr>
        <p:txBody>
          <a:bodyPr/>
          <a:lstStyle>
            <a:lvl1pPr marL="0" indent="0">
              <a:spcBef>
                <a:spcPts val="0"/>
              </a:spcBef>
              <a:buNone/>
              <a:defRPr sz="1100">
                <a:solidFill>
                  <a:schemeClr val="tx1"/>
                </a:solidFill>
              </a:defRPr>
            </a:lvl1pPr>
            <a:lvl2pPr marL="112713" indent="0">
              <a:spcBef>
                <a:spcPts val="200"/>
              </a:spcBef>
              <a:buNone/>
              <a:defRPr sz="1100"/>
            </a:lvl2pPr>
            <a:lvl3pPr marL="230187" indent="0">
              <a:spcBef>
                <a:spcPts val="200"/>
              </a:spcBef>
              <a:buNone/>
              <a:defRPr sz="1100"/>
            </a:lvl3pPr>
            <a:lvl4pPr marL="342900" indent="0">
              <a:spcBef>
                <a:spcPts val="200"/>
              </a:spcBef>
              <a:buNone/>
              <a:defRPr sz="1100"/>
            </a:lvl4pPr>
            <a:lvl5pPr marL="458787" indent="0">
              <a:spcBef>
                <a:spcPts val="200"/>
              </a:spcBef>
              <a:buNone/>
              <a:defRPr sz="1100"/>
            </a:lvl5pPr>
          </a:lstStyle>
          <a:p>
            <a:pPr lvl="0"/>
            <a:r>
              <a:rPr lang="en-US" dirty="0"/>
              <a:t>Project Director (Insert text)</a:t>
            </a:r>
          </a:p>
        </p:txBody>
      </p:sp>
      <p:cxnSp>
        <p:nvCxnSpPr>
          <p:cNvPr id="13" name="Vertical line - decorative">
            <a:extLst>
              <a:ext uri="{C183D7F6-B498-43B3-948B-1728B52AA6E4}">
                <adec:decorative xmlns:adec="http://schemas.microsoft.com/office/drawing/2017/decorative" val="1"/>
              </a:ext>
            </a:extLst>
          </p:cNvPr>
          <p:cNvCxnSpPr/>
          <p:nvPr userDrawn="1"/>
        </p:nvCxnSpPr>
        <p:spPr bwMode="gray">
          <a:xfrm>
            <a:off x="5571248" y="763588"/>
            <a:ext cx="0" cy="8074152"/>
          </a:xfrm>
          <a:prstGeom prst="line">
            <a:avLst/>
          </a:prstGeom>
          <a:ln w="12700">
            <a:solidFill>
              <a:schemeClr val="bg2">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Legal Caveat - decorative">
            <a:extLst>
              <a:ext uri="{C183D7F6-B498-43B3-948B-1728B52AA6E4}">
                <adec:decorative xmlns:adec="http://schemas.microsoft.com/office/drawing/2017/decorative" val="1"/>
              </a:ext>
            </a:extLst>
          </p:cNvPr>
          <p:cNvSpPr txBox="1"/>
          <p:nvPr userDrawn="1"/>
        </p:nvSpPr>
        <p:spPr bwMode="gray">
          <a:xfrm>
            <a:off x="5644268" y="754818"/>
            <a:ext cx="1615367" cy="8156079"/>
          </a:xfrm>
          <a:prstGeom prst="rect">
            <a:avLst/>
          </a:prstGeom>
          <a:noFill/>
        </p:spPr>
        <p:txBody>
          <a:bodyPr wrap="square" lIns="0" tIns="0" rIns="0" bIns="0" rtlCol="0">
            <a:spAutoFit/>
          </a:bodyPr>
          <a:lstStyle/>
          <a:p>
            <a:pPr>
              <a:spcBef>
                <a:spcPts val="600"/>
              </a:spcBef>
            </a:pPr>
            <a:r>
              <a:rPr lang="en-US" sz="500" b="1" kern="1200" dirty="0">
                <a:solidFill>
                  <a:schemeClr val="tx1"/>
                </a:solidFill>
                <a:effectLst/>
                <a:latin typeface="+mn-lt"/>
                <a:ea typeface="+mn-ea"/>
                <a:cs typeface="+mn-cs"/>
              </a:rPr>
              <a:t>Legal Caveat</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600"/>
              </a:spcBef>
            </a:pPr>
            <a:r>
              <a:rPr lang="en-US" sz="5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500" b="1" kern="1200" dirty="0">
              <a:solidFill>
                <a:schemeClr val="tx1"/>
              </a:solidFill>
              <a:effectLst/>
              <a:latin typeface="+mn-lt"/>
              <a:ea typeface="+mn-ea"/>
              <a:cs typeface="+mn-cs"/>
            </a:endParaRPr>
          </a:p>
          <a:p>
            <a:pPr>
              <a:spcBef>
                <a:spcPts val="600"/>
              </a:spcBef>
            </a:pPr>
            <a:r>
              <a:rPr lang="en-US" sz="500" b="1" kern="1200" dirty="0">
                <a:solidFill>
                  <a:schemeClr val="tx1"/>
                </a:solidFill>
                <a:effectLst/>
                <a:latin typeface="+mn-lt"/>
                <a:ea typeface="+mn-ea"/>
                <a:cs typeface="+mn-cs"/>
              </a:rPr>
              <a:t>IMPORTANT: Please read the following.</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may make this Report available solely to those of its 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600"/>
              </a:spcBef>
              <a:buFont typeface="+mj-lt"/>
              <a:buAutoNum type="arabicPeriod"/>
            </a:pPr>
            <a:r>
              <a:rPr lang="en-US" sz="5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endParaRPr lang="en-US" sz="500" dirty="0"/>
          </a:p>
        </p:txBody>
      </p:sp>
    </p:spTree>
    <p:custDataLst>
      <p:tags r:id="rId1"/>
    </p:custDataLst>
    <p:extLst>
      <p:ext uri="{BB962C8B-B14F-4D97-AF65-F5344CB8AC3E}">
        <p14:creationId xmlns:p14="http://schemas.microsoft.com/office/powerpoint/2010/main" val="3809430448"/>
      </p:ext>
    </p:extLst>
  </p:cSld>
  <p:clrMapOvr>
    <a:masterClrMapping/>
  </p:clrMapOvr>
  <p:extLst>
    <p:ext uri="{DCECCB84-F9BA-43D5-87BE-67443E8EF086}">
      <p15:sldGuideLst xmlns:p15="http://schemas.microsoft.com/office/powerpoint/2012/main">
        <p15:guide id="1" orient="horz" pos="480">
          <p15:clr>
            <a:srgbClr val="FBAE40"/>
          </p15:clr>
        </p15:guide>
        <p15:guide id="2" pos="71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randed Left Page">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F86D855D-AEC9-49FA-98F9-E1C3AD287A57}"/>
              </a:ext>
            </a:extLst>
          </p:cNvPr>
          <p:cNvPicPr>
            <a:picLocks noChangeAspect="1"/>
          </p:cNvPicPr>
          <p:nvPr userDrawn="1"/>
        </p:nvPicPr>
        <p:blipFill>
          <a:blip r:embed="rId2"/>
          <a:stretch>
            <a:fillRect/>
          </a:stretch>
        </p:blipFill>
        <p:spPr>
          <a:xfrm>
            <a:off x="1177" y="0"/>
            <a:ext cx="7770046" cy="10058400"/>
          </a:xfrm>
          <a:prstGeom prst="rect">
            <a:avLst/>
          </a:prstGeom>
        </p:spPr>
      </p:pic>
    </p:spTree>
    <p:extLst>
      <p:ext uri="{BB962C8B-B14F-4D97-AF65-F5344CB8AC3E}">
        <p14:creationId xmlns:p14="http://schemas.microsoft.com/office/powerpoint/2010/main" val="765238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s://www.eab.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2" name="Title"/>
          <p:cNvSpPr>
            <a:spLocks noGrp="1"/>
          </p:cNvSpPr>
          <p:nvPr>
            <p:ph type="title"/>
          </p:nvPr>
        </p:nvSpPr>
        <p:spPr bwMode="gray">
          <a:xfrm>
            <a:off x="512763" y="700183"/>
            <a:ext cx="6702425" cy="276999"/>
          </a:xfrm>
          <a:prstGeom prst="rect">
            <a:avLst/>
          </a:prstGeom>
        </p:spPr>
        <p:txBody>
          <a:bodyPr vert="horz" lIns="0" tIns="0" rIns="0" bIns="0" rtlCol="0" anchor="b" anchorCtr="0">
            <a:spAutoFit/>
          </a:bodyPr>
          <a:lstStyle/>
          <a:p>
            <a:r>
              <a:rPr lang="en-US" dirty="0"/>
              <a:t>Page Title – Rockwell 20pt Regular, Title Case</a:t>
            </a:r>
          </a:p>
        </p:txBody>
      </p:sp>
      <p:sp>
        <p:nvSpPr>
          <p:cNvPr id="21" name="Bullets"/>
          <p:cNvSpPr>
            <a:spLocks noGrp="1"/>
          </p:cNvSpPr>
          <p:nvPr>
            <p:ph type="body" idx="1"/>
          </p:nvPr>
        </p:nvSpPr>
        <p:spPr bwMode="gray">
          <a:xfrm>
            <a:off x="3051957" y="4149472"/>
            <a:ext cx="1668487"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8" name="eab.com - decorative">
            <a:hlinkClick r:id="rId33"/>
            <a:extLst>
              <a:ext uri="{C183D7F6-B498-43B3-948B-1728B52AA6E4}">
                <adec:decorative xmlns:adec="http://schemas.microsoft.com/office/drawing/2017/decorative" val="1"/>
              </a:ext>
            </a:extLst>
          </p:cNvPr>
          <p:cNvSpPr txBox="1"/>
          <p:nvPr userDrawn="1"/>
        </p:nvSpPr>
        <p:spPr bwMode="gray">
          <a:xfrm>
            <a:off x="6851968" y="9608017"/>
            <a:ext cx="412750" cy="172924"/>
          </a:xfrm>
          <a:prstGeom prst="rect">
            <a:avLst/>
          </a:prstGeom>
          <a:noFill/>
        </p:spPr>
        <p:txBody>
          <a:bodyPr wrap="square" lIns="0" tIns="0" rIns="0" bIns="0" rtlCol="0" anchor="ctr" anchorCtr="0">
            <a:no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dirty="0">
                <a:ln>
                  <a:noFill/>
                </a:ln>
                <a:solidFill>
                  <a:schemeClr val="bg2">
                    <a:lumMod val="75000"/>
                  </a:schemeClr>
                </a:solidFill>
                <a:effectLst/>
                <a:uLnTx/>
                <a:uFillTx/>
                <a:latin typeface="+mn-lt"/>
                <a:ea typeface="+mn-ea"/>
                <a:cs typeface="+mn-cs"/>
              </a:rPr>
              <a:t>eab.com</a:t>
            </a:r>
          </a:p>
        </p:txBody>
      </p:sp>
      <p:sp>
        <p:nvSpPr>
          <p:cNvPr id="17" name="Page number - decorative">
            <a:extLst>
              <a:ext uri="{C183D7F6-B498-43B3-948B-1728B52AA6E4}">
                <adec:decorative xmlns:adec="http://schemas.microsoft.com/office/drawing/2017/decorative" val="1"/>
              </a:ext>
            </a:extLst>
          </p:cNvPr>
          <p:cNvSpPr txBox="1">
            <a:spLocks/>
          </p:cNvSpPr>
          <p:nvPr userDrawn="1"/>
        </p:nvSpPr>
        <p:spPr bwMode="gray">
          <a:xfrm>
            <a:off x="3678414" y="9636771"/>
            <a:ext cx="415573" cy="115416"/>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fld id="{D1524D41-16DC-4D92-9EF9-071B213BE0F5}" type="slidenum">
              <a:rPr lang="en-US" sz="750" smtClean="0">
                <a:solidFill>
                  <a:schemeClr val="tx1"/>
                </a:solidFill>
              </a:rPr>
              <a:pPr/>
              <a:t>‹#›</a:t>
            </a:fld>
            <a:endParaRPr lang="en-US" sz="750" dirty="0">
              <a:solidFill>
                <a:schemeClr val="tx1"/>
              </a:solidFill>
            </a:endParaRPr>
          </a:p>
        </p:txBody>
      </p:sp>
      <p:sp>
        <p:nvSpPr>
          <p:cNvPr id="15" name="Copyright - decorative">
            <a:extLst>
              <a:ext uri="{C183D7F6-B498-43B3-948B-1728B52AA6E4}">
                <adec:decorative xmlns:adec="http://schemas.microsoft.com/office/drawing/2017/decorative" val="1"/>
              </a:ext>
            </a:extLst>
          </p:cNvPr>
          <p:cNvSpPr txBox="1"/>
          <p:nvPr userDrawn="1"/>
        </p:nvSpPr>
        <p:spPr bwMode="gray">
          <a:xfrm>
            <a:off x="508793" y="9652160"/>
            <a:ext cx="2185888" cy="84639"/>
          </a:xfrm>
          <a:prstGeom prst="rect">
            <a:avLst/>
          </a:prstGeom>
          <a:noFill/>
        </p:spPr>
        <p:txBody>
          <a:bodyPr wrap="square" lIns="0" tIns="0" rIns="0" bIns="0" rtlCol="0">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©2023 by EAB. All Rights Reserved. </a:t>
            </a:r>
          </a:p>
        </p:txBody>
      </p:sp>
    </p:spTree>
    <p:custDataLst>
      <p:tags r:id="rId32"/>
    </p:custDataLst>
    <p:extLst>
      <p:ext uri="{BB962C8B-B14F-4D97-AF65-F5344CB8AC3E}">
        <p14:creationId xmlns:p14="http://schemas.microsoft.com/office/powerpoint/2010/main" val="66992484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50" r:id="rId3"/>
    <p:sldLayoutId id="2147483695" r:id="rId4"/>
    <p:sldLayoutId id="2147483696" r:id="rId5"/>
    <p:sldLayoutId id="2147483697" r:id="rId6"/>
    <p:sldLayoutId id="2147483669" r:id="rId7"/>
    <p:sldLayoutId id="2147483653" r:id="rId8"/>
    <p:sldLayoutId id="2147483698" r:id="rId9"/>
    <p:sldLayoutId id="2147483654" r:id="rId10"/>
    <p:sldLayoutId id="2147483680" r:id="rId11"/>
    <p:sldLayoutId id="2147483681" r:id="rId12"/>
    <p:sldLayoutId id="2147483682" r:id="rId13"/>
    <p:sldLayoutId id="2147483663" r:id="rId14"/>
    <p:sldLayoutId id="2147483664" r:id="rId15"/>
    <p:sldLayoutId id="2147483665" r:id="rId16"/>
    <p:sldLayoutId id="2147483675" r:id="rId17"/>
    <p:sldLayoutId id="2147483676" r:id="rId18"/>
    <p:sldLayoutId id="2147483677" r:id="rId19"/>
    <p:sldLayoutId id="2147483678" r:id="rId20"/>
    <p:sldLayoutId id="2147483671" r:id="rId21"/>
    <p:sldLayoutId id="2147483672" r:id="rId22"/>
    <p:sldLayoutId id="2147483673" r:id="rId23"/>
    <p:sldLayoutId id="2147483674" r:id="rId24"/>
    <p:sldLayoutId id="2147483679" r:id="rId25"/>
    <p:sldLayoutId id="2147483691" r:id="rId26"/>
    <p:sldLayoutId id="2147483684" r:id="rId27"/>
    <p:sldLayoutId id="2147483657" r:id="rId28"/>
    <p:sldLayoutId id="2147483658" r:id="rId29"/>
    <p:sldLayoutId id="2147483659" r:id="rId30"/>
  </p:sldLayoutIdLst>
  <p:txStyles>
    <p:titleStyle>
      <a:lvl1pPr algn="l" defTabSz="1341150" rtl="0" eaLnBrk="1" latinLnBrk="0" hangingPunct="1">
        <a:lnSpc>
          <a:spcPct val="90000"/>
        </a:lnSpc>
        <a:spcBef>
          <a:spcPct val="0"/>
        </a:spcBef>
        <a:buNone/>
        <a:defRPr sz="2000" kern="1200" spc="50" baseline="0">
          <a:solidFill>
            <a:schemeClr val="accent3"/>
          </a:solidFill>
          <a:latin typeface="+mj-lt"/>
          <a:ea typeface="+mj-ea"/>
          <a:cs typeface="+mj-cs"/>
        </a:defRPr>
      </a:lvl1pPr>
    </p:titleStyle>
    <p:bodyStyle>
      <a:lvl1pPr marL="114300"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1pPr>
      <a:lvl2pPr marL="227013" indent="-112713"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2pPr>
      <a:lvl3pPr marL="341313"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3pPr>
      <a:lvl4pPr marL="458788" indent="-117475"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3088"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5pPr>
      <a:lvl6pPr marL="687388"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7pPr>
      <a:lvl8pPr marL="914400"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0" userDrawn="1">
          <p15:clr>
            <a:srgbClr val="C35EA4"/>
          </p15:clr>
        </p15:guide>
        <p15:guide id="2" pos="4576" userDrawn="1">
          <p15:clr>
            <a:srgbClr val="C35EA4"/>
          </p15:clr>
        </p15:guide>
        <p15:guide id="3" orient="horz" pos="288" userDrawn="1">
          <p15:clr>
            <a:srgbClr val="C35EA4"/>
          </p15:clr>
        </p15:guide>
        <p15:guide id="4" orient="horz" pos="6012"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www.educationworld.com/a_issues/chat/chat239.shtml" TargetMode="External"/><Relationship Id="rId7" Type="http://schemas.openxmlformats.org/officeDocument/2006/relationships/hyperlink" Target="https://attachment.eab.com/wp-content/uploads/2023/01/Attendance-Policy-Nudge-Template28759.pdf" TargetMode="External"/><Relationship Id="rId2" Type="http://schemas.openxmlformats.org/officeDocument/2006/relationships/image" Target="../media/image28.PNG"/><Relationship Id="rId1" Type="http://schemas.openxmlformats.org/officeDocument/2006/relationships/slideLayout" Target="../slideLayouts/slideLayout11.xml"/><Relationship Id="rId6" Type="http://schemas.openxmlformats.org/officeDocument/2006/relationships/hyperlink" Target="https://attachment.eab.com/wp-content/uploads/2023/01/EAB_Teacher-Guide-for-Discussing-Absenteeism-1.pdf" TargetMode="External"/><Relationship Id="rId5" Type="http://schemas.openxmlformats.org/officeDocument/2006/relationships/hyperlink" Target="https://ies.ed.gov/ncee/pubs/2020006/pdf/2020006.pdf" TargetMode="External"/><Relationship Id="rId4" Type="http://schemas.openxmlformats.org/officeDocument/2006/relationships/hyperlink" Target="https://oag.ca.gov/sites/all/files/agweb/pdfs/tr/toolkit/QuantitativeResearchReport.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educationworld.com/a_issues/chat/chat239.shtml" TargetMode="External"/><Relationship Id="rId2" Type="http://schemas.openxmlformats.org/officeDocument/2006/relationships/image" Target="../media/image29.PNG"/><Relationship Id="rId1" Type="http://schemas.openxmlformats.org/officeDocument/2006/relationships/slideLayout" Target="../slideLayouts/slideLayout11.xml"/><Relationship Id="rId6" Type="http://schemas.openxmlformats.org/officeDocument/2006/relationships/hyperlink" Target="https://attachment.eab.com/wp-content/uploads/2023/01/EAB_Teacher-Guide-for-Discussing-Absenteeism-1.pdf" TargetMode="External"/><Relationship Id="rId5" Type="http://schemas.openxmlformats.org/officeDocument/2006/relationships/hyperlink" Target="https://attachment.eab.com/wp-content/uploads/2023/01/Attendance-Policy-Nudge-Template28759.pdf" TargetMode="External"/><Relationship Id="rId4" Type="http://schemas.openxmlformats.org/officeDocument/2006/relationships/hyperlink" Target="https://ies.ed.gov/ncee/pubs/2020006/pdf/2020006.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ttachment.eab.com/wp-content/uploads/2023/01/Attendance-Policy-Nudge-Template28759.pdf" TargetMode="External"/><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3277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2497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D046CB1-977F-B01D-A6DB-562ADAF2ABB6}"/>
              </a:ext>
            </a:extLst>
          </p:cNvPr>
          <p:cNvSpPr>
            <a:spLocks noGrp="1"/>
          </p:cNvSpPr>
          <p:nvPr>
            <p:ph type="body" sz="quarter" idx="44"/>
          </p:nvPr>
        </p:nvSpPr>
        <p:spPr>
          <a:xfrm>
            <a:off x="510215" y="9285177"/>
            <a:ext cx="2327727" cy="313504"/>
          </a:xfrm>
        </p:spPr>
        <p:txBody>
          <a:bodyPr/>
          <a:lstStyle/>
          <a:p>
            <a:r>
              <a:rPr lang="en-US" dirty="0"/>
              <a:t>Education World, “</a:t>
            </a:r>
            <a:r>
              <a:rPr lang="en-US" dirty="0">
                <a:hlinkClick r:id="rId3"/>
              </a:rPr>
              <a:t>What Students </a:t>
            </a:r>
            <a:r>
              <a:rPr lang="en-US" i="1" dirty="0">
                <a:hlinkClick r:id="rId3"/>
              </a:rPr>
              <a:t>Really</a:t>
            </a:r>
            <a:r>
              <a:rPr lang="en-US" dirty="0">
                <a:hlinkClick r:id="rId3"/>
              </a:rPr>
              <a:t> Think of Their Education, Teachers</a:t>
            </a:r>
            <a:r>
              <a:rPr lang="en-US" dirty="0"/>
              <a:t>,” 2009.</a:t>
            </a:r>
          </a:p>
          <a:p>
            <a:r>
              <a:rPr lang="en-US" kern="1200" dirty="0">
                <a:solidFill>
                  <a:schemeClr val="dk1"/>
                </a:solidFill>
                <a:effectLst/>
                <a:latin typeface="+mn-lt"/>
                <a:ea typeface="+mn-ea"/>
                <a:cs typeface="+mn-cs"/>
              </a:rPr>
              <a:t>Ad Council, “</a:t>
            </a:r>
            <a:r>
              <a:rPr lang="en-US" u="sng" kern="1200" dirty="0">
                <a:solidFill>
                  <a:schemeClr val="dk1"/>
                </a:solidFill>
                <a:effectLst/>
                <a:latin typeface="+mn-lt"/>
                <a:ea typeface="+mn-ea"/>
                <a:cs typeface="+mn-cs"/>
                <a:hlinkClick r:id="rId4"/>
              </a:rPr>
              <a:t>California Attendance Parent Survey Results</a:t>
            </a:r>
            <a:r>
              <a:rPr lang="en-US" kern="1200" dirty="0">
                <a:solidFill>
                  <a:schemeClr val="dk1"/>
                </a:solidFill>
                <a:effectLst/>
                <a:latin typeface="+mn-lt"/>
                <a:ea typeface="+mn-ea"/>
                <a:cs typeface="+mn-cs"/>
              </a:rPr>
              <a:t>,” 2015.</a:t>
            </a:r>
          </a:p>
          <a:p>
            <a:r>
              <a:rPr lang="en-US" dirty="0"/>
              <a:t>IES, “</a:t>
            </a:r>
            <a:r>
              <a:rPr lang="en-US" dirty="0">
                <a:solidFill>
                  <a:srgbClr val="0072CE"/>
                </a:solidFill>
                <a:hlinkClick r:id="rId5">
                  <a:extLst>
                    <a:ext uri="{A12FA001-AC4F-418D-AE19-62706E023703}">
                      <ahyp:hlinkClr xmlns:ahyp="http://schemas.microsoft.com/office/drawing/2018/hyperlinkcolor" val="tx"/>
                    </a:ext>
                  </a:extLst>
                </a:hlinkClick>
              </a:rPr>
              <a:t>Can Texting Parents Improve Attendance in Elementary School?</a:t>
            </a:r>
            <a:r>
              <a:rPr lang="en-US" dirty="0">
                <a:hlinkClick r:id="rId5">
                  <a:extLst>
                    <a:ext uri="{A12FA001-AC4F-418D-AE19-62706E023703}">
                      <ahyp:hlinkClr xmlns:ahyp="http://schemas.microsoft.com/office/drawing/2018/hyperlinkcolor" val="tx"/>
                    </a:ext>
                  </a:extLst>
                </a:hlinkClick>
              </a:rPr>
              <a:t>,”</a:t>
            </a:r>
            <a:r>
              <a:rPr lang="en-US" dirty="0">
                <a:solidFill>
                  <a:srgbClr val="0072CE"/>
                </a:solidFill>
                <a:hlinkClick r:id="rId5">
                  <a:extLst>
                    <a:ext uri="{A12FA001-AC4F-418D-AE19-62706E023703}">
                      <ahyp:hlinkClr xmlns:ahyp="http://schemas.microsoft.com/office/drawing/2018/hyperlinkcolor" val="tx"/>
                    </a:ext>
                  </a:extLst>
                </a:hlinkClick>
              </a:rPr>
              <a:t> </a:t>
            </a:r>
            <a:r>
              <a:rPr lang="en-US" dirty="0"/>
              <a:t>2020.</a:t>
            </a:r>
          </a:p>
        </p:txBody>
      </p:sp>
      <p:sp>
        <p:nvSpPr>
          <p:cNvPr id="9" name="Rectangle 8">
            <a:extLst>
              <a:ext uri="{FF2B5EF4-FFF2-40B4-BE49-F238E27FC236}">
                <a16:creationId xmlns:a16="http://schemas.microsoft.com/office/drawing/2014/main" id="{22EFB502-7A4C-7758-684E-6588A766426F}"/>
              </a:ext>
            </a:extLst>
          </p:cNvPr>
          <p:cNvSpPr/>
          <p:nvPr/>
        </p:nvSpPr>
        <p:spPr bwMode="gray">
          <a:xfrm>
            <a:off x="510215" y="2551684"/>
            <a:ext cx="3375985" cy="5342417"/>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a:extLst>
              <a:ext uri="{FF2B5EF4-FFF2-40B4-BE49-F238E27FC236}">
                <a16:creationId xmlns:a16="http://schemas.microsoft.com/office/drawing/2014/main" id="{401F661D-9822-7B7C-A82E-66DF0073D831}"/>
              </a:ext>
            </a:extLst>
          </p:cNvPr>
          <p:cNvSpPr txBox="1"/>
          <p:nvPr/>
        </p:nvSpPr>
        <p:spPr bwMode="gray">
          <a:xfrm>
            <a:off x="1026808" y="2684028"/>
            <a:ext cx="2245566" cy="369332"/>
          </a:xfrm>
          <a:prstGeom prst="rect">
            <a:avLst/>
          </a:prstGeom>
          <a:noFill/>
        </p:spPr>
        <p:txBody>
          <a:bodyPr wrap="square" lIns="0" tIns="0" rIns="0" bIns="0" rtlCol="0">
            <a:spAutoFit/>
          </a:bodyPr>
          <a:lstStyle/>
          <a:p>
            <a:pPr algn="ctr">
              <a:spcBef>
                <a:spcPts val="500"/>
              </a:spcBef>
            </a:pPr>
            <a:r>
              <a:rPr lang="en-US" sz="1200" b="1" dirty="0"/>
              <a:t>Teacher Tasks for Combatting Absenteeism</a:t>
            </a:r>
          </a:p>
        </p:txBody>
      </p:sp>
      <p:sp>
        <p:nvSpPr>
          <p:cNvPr id="8" name="TextBox 7">
            <a:extLst>
              <a:ext uri="{FF2B5EF4-FFF2-40B4-BE49-F238E27FC236}">
                <a16:creationId xmlns:a16="http://schemas.microsoft.com/office/drawing/2014/main" id="{BA52863F-F6AC-9473-11DA-0CFDC9DAECAD}"/>
              </a:ext>
            </a:extLst>
          </p:cNvPr>
          <p:cNvSpPr txBox="1"/>
          <p:nvPr/>
        </p:nvSpPr>
        <p:spPr bwMode="gray">
          <a:xfrm>
            <a:off x="822960" y="3348727"/>
            <a:ext cx="2945089" cy="4334520"/>
          </a:xfrm>
          <a:prstGeom prst="rect">
            <a:avLst/>
          </a:prstGeom>
          <a:noFill/>
        </p:spPr>
        <p:txBody>
          <a:bodyPr wrap="square" lIns="0" tIns="0" rIns="0" bIns="0" rtlCol="0">
            <a:spAutoFit/>
          </a:bodyPr>
          <a:lstStyle/>
          <a:p>
            <a:pPr>
              <a:spcBef>
                <a:spcPts val="500"/>
              </a:spcBef>
              <a:spcAft>
                <a:spcPts val="600"/>
              </a:spcAft>
            </a:pPr>
            <a:r>
              <a:rPr lang="en-US" sz="1000" b="1" dirty="0">
                <a:solidFill>
                  <a:schemeClr val="tx1"/>
                </a:solidFill>
              </a:rPr>
              <a:t>Every Day:</a:t>
            </a:r>
          </a:p>
          <a:p>
            <a:pPr marL="171450" indent="-171450">
              <a:spcBef>
                <a:spcPts val="500"/>
              </a:spcBef>
              <a:spcAft>
                <a:spcPts val="600"/>
              </a:spcAft>
              <a:buFont typeface="Wingdings" panose="05000000000000000000" pitchFamily="2" charset="2"/>
              <a:buChar char="q"/>
            </a:pPr>
            <a:r>
              <a:rPr lang="en-US" sz="1000" dirty="0">
                <a:solidFill>
                  <a:schemeClr val="tx1"/>
                </a:solidFill>
              </a:rPr>
              <a:t>Take </a:t>
            </a:r>
            <a:r>
              <a:rPr lang="en-US" sz="1000" dirty="0"/>
              <a:t>attendance and log it in Student Information System</a:t>
            </a:r>
          </a:p>
          <a:p>
            <a:pPr marL="171450" indent="-171450">
              <a:spcBef>
                <a:spcPts val="500"/>
              </a:spcBef>
              <a:spcAft>
                <a:spcPts val="600"/>
              </a:spcAft>
              <a:buFont typeface="Wingdings" panose="05000000000000000000" pitchFamily="2" charset="2"/>
              <a:buChar char="q"/>
            </a:pPr>
            <a:r>
              <a:rPr lang="en-US" sz="1000" dirty="0">
                <a:solidFill>
                  <a:schemeClr val="tx1"/>
                </a:solidFill>
              </a:rPr>
              <a:t>Personally </a:t>
            </a:r>
            <a:r>
              <a:rPr lang="en-US" sz="1000" dirty="0"/>
              <a:t>welcome back students returning from absence</a:t>
            </a:r>
          </a:p>
          <a:p>
            <a:pPr marL="171450" indent="-171450">
              <a:spcBef>
                <a:spcPts val="500"/>
              </a:spcBef>
              <a:buFont typeface="Wingdings" panose="05000000000000000000" pitchFamily="2" charset="2"/>
              <a:buChar char="q"/>
            </a:pPr>
            <a:endParaRPr lang="en-US" sz="1000" dirty="0">
              <a:solidFill>
                <a:schemeClr val="tx1"/>
              </a:solidFill>
            </a:endParaRPr>
          </a:p>
          <a:p>
            <a:pPr>
              <a:spcBef>
                <a:spcPts val="500"/>
              </a:spcBef>
              <a:spcAft>
                <a:spcPts val="600"/>
              </a:spcAft>
            </a:pPr>
            <a:r>
              <a:rPr lang="en-US" sz="1000" b="1" dirty="0"/>
              <a:t>Every Week:</a:t>
            </a:r>
          </a:p>
          <a:p>
            <a:pPr marL="171450" indent="-171450">
              <a:spcBef>
                <a:spcPts val="500"/>
              </a:spcBef>
              <a:spcAft>
                <a:spcPts val="600"/>
              </a:spcAft>
              <a:buFont typeface="Wingdings" panose="05000000000000000000" pitchFamily="2" charset="2"/>
              <a:buChar char="q"/>
            </a:pPr>
            <a:r>
              <a:rPr lang="en-US" sz="1000" dirty="0"/>
              <a:t>Call parents or guardians of students absent more than 2 days in a row</a:t>
            </a:r>
          </a:p>
          <a:p>
            <a:pPr marL="628650" lvl="1" indent="-171450">
              <a:spcBef>
                <a:spcPts val="500"/>
              </a:spcBef>
              <a:spcAft>
                <a:spcPts val="600"/>
              </a:spcAft>
              <a:buFont typeface="Wingdings" panose="05000000000000000000" pitchFamily="2" charset="2"/>
              <a:buChar char="ü"/>
            </a:pPr>
            <a:r>
              <a:rPr lang="en-US" sz="1000" dirty="0"/>
              <a:t>Refer to the </a:t>
            </a:r>
            <a:r>
              <a:rPr lang="en-US" sz="1000" i="1" u="sng" dirty="0">
                <a:solidFill>
                  <a:schemeClr val="accent4"/>
                </a:solidFill>
                <a:hlinkClick r:id="rId6"/>
              </a:rPr>
              <a:t>Teacher Guide for Discussing Absenteeism</a:t>
            </a:r>
            <a:endParaRPr lang="en-US" sz="1000" u="sng" dirty="0">
              <a:solidFill>
                <a:schemeClr val="accent4"/>
              </a:solidFill>
            </a:endParaRPr>
          </a:p>
          <a:p>
            <a:pPr marL="171450" indent="-171450">
              <a:spcBef>
                <a:spcPts val="500"/>
              </a:spcBef>
              <a:spcAft>
                <a:spcPts val="600"/>
              </a:spcAft>
              <a:buFont typeface="Wingdings" panose="05000000000000000000" pitchFamily="2" charset="2"/>
              <a:buChar char="q"/>
            </a:pPr>
            <a:r>
              <a:rPr lang="en-US" sz="1000" dirty="0"/>
              <a:t>Remind parents and students of attendance expectations by using </a:t>
            </a:r>
            <a:r>
              <a:rPr lang="en-US" sz="1000" i="1" u="sng" dirty="0">
                <a:solidFill>
                  <a:schemeClr val="accent4"/>
                </a:solidFill>
                <a:hlinkClick r:id="rId7"/>
              </a:rPr>
              <a:t>Attendance Policy Nudges</a:t>
            </a:r>
            <a:r>
              <a:rPr lang="en-US" sz="1000" i="1" dirty="0">
                <a:hlinkClick r:id="rId7"/>
              </a:rPr>
              <a:t> </a:t>
            </a:r>
            <a:r>
              <a:rPr lang="en-US" sz="1000" dirty="0"/>
              <a:t>in weekly communications</a:t>
            </a:r>
          </a:p>
          <a:p>
            <a:pPr marL="171450" indent="-171450">
              <a:spcBef>
                <a:spcPts val="500"/>
              </a:spcBef>
              <a:buFont typeface="Wingdings" panose="05000000000000000000" pitchFamily="2" charset="2"/>
              <a:buChar char="q"/>
            </a:pPr>
            <a:endParaRPr lang="en-US" sz="1000" dirty="0"/>
          </a:p>
          <a:p>
            <a:pPr>
              <a:spcBef>
                <a:spcPts val="500"/>
              </a:spcBef>
              <a:spcAft>
                <a:spcPts val="600"/>
              </a:spcAft>
            </a:pPr>
            <a:r>
              <a:rPr lang="en-US" sz="1000" b="1" dirty="0"/>
              <a:t>Every Grading Period</a:t>
            </a:r>
          </a:p>
          <a:p>
            <a:pPr marL="171450" indent="-171450">
              <a:spcBef>
                <a:spcPts val="500"/>
              </a:spcBef>
              <a:spcAft>
                <a:spcPts val="600"/>
              </a:spcAft>
              <a:buFont typeface="Wingdings" panose="05000000000000000000" pitchFamily="2" charset="2"/>
              <a:buChar char="q"/>
            </a:pPr>
            <a:r>
              <a:rPr lang="en-US" sz="1000" dirty="0"/>
              <a:t>Identify and record which of your students are chronically absent. Refer to attendance reports provided by your principal.</a:t>
            </a:r>
          </a:p>
        </p:txBody>
      </p:sp>
      <p:sp>
        <p:nvSpPr>
          <p:cNvPr id="20" name="TextBox 19">
            <a:extLst>
              <a:ext uri="{FF2B5EF4-FFF2-40B4-BE49-F238E27FC236}">
                <a16:creationId xmlns:a16="http://schemas.microsoft.com/office/drawing/2014/main" id="{82C5CACC-7E01-592B-D5F6-00F1B716B923}"/>
              </a:ext>
            </a:extLst>
          </p:cNvPr>
          <p:cNvSpPr txBox="1"/>
          <p:nvPr/>
        </p:nvSpPr>
        <p:spPr bwMode="gray">
          <a:xfrm>
            <a:off x="1483405" y="3101813"/>
            <a:ext cx="1276003" cy="138499"/>
          </a:xfrm>
          <a:prstGeom prst="rect">
            <a:avLst/>
          </a:prstGeom>
          <a:noFill/>
        </p:spPr>
        <p:txBody>
          <a:bodyPr wrap="square" lIns="0" tIns="0" rIns="0" bIns="0" rtlCol="0">
            <a:spAutoFit/>
          </a:bodyPr>
          <a:lstStyle/>
          <a:p>
            <a:pPr algn="ctr">
              <a:spcBef>
                <a:spcPts val="500"/>
              </a:spcBef>
            </a:pPr>
            <a:r>
              <a:rPr lang="en-US" sz="900" b="1" dirty="0">
                <a:solidFill>
                  <a:schemeClr val="accent6"/>
                </a:solidFill>
              </a:rPr>
              <a:t>Grades Pre-K to 5</a:t>
            </a:r>
            <a:endParaRPr lang="en-US" sz="900" dirty="0">
              <a:solidFill>
                <a:schemeClr val="accent6"/>
              </a:solidFill>
            </a:endParaRPr>
          </a:p>
        </p:txBody>
      </p:sp>
      <p:sp>
        <p:nvSpPr>
          <p:cNvPr id="2" name="Title 2">
            <a:extLst>
              <a:ext uri="{FF2B5EF4-FFF2-40B4-BE49-F238E27FC236}">
                <a16:creationId xmlns:a16="http://schemas.microsoft.com/office/drawing/2014/main" id="{7F98DB76-CFDB-B7E4-5988-F80EB4B774D5}"/>
              </a:ext>
            </a:extLst>
          </p:cNvPr>
          <p:cNvSpPr>
            <a:spLocks noGrp="1"/>
          </p:cNvSpPr>
          <p:nvPr>
            <p:ph type="title"/>
          </p:nvPr>
        </p:nvSpPr>
        <p:spPr>
          <a:xfrm>
            <a:off x="510382" y="730961"/>
            <a:ext cx="6754018" cy="276999"/>
          </a:xfrm>
        </p:spPr>
        <p:txBody>
          <a:bodyPr/>
          <a:lstStyle/>
          <a:p>
            <a:r>
              <a:rPr lang="en-US" b="1" dirty="0"/>
              <a:t>Grades Pre-K to 5</a:t>
            </a:r>
            <a:r>
              <a:rPr lang="en-US" dirty="0"/>
              <a:t>: Tasks to Combat Absenteeism</a:t>
            </a:r>
          </a:p>
        </p:txBody>
      </p:sp>
    </p:spTree>
    <p:extLst>
      <p:ext uri="{BB962C8B-B14F-4D97-AF65-F5344CB8AC3E}">
        <p14:creationId xmlns:p14="http://schemas.microsoft.com/office/powerpoint/2010/main" val="3889097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A569246F-682B-EC2D-FA07-76E3304E1EBE}"/>
              </a:ext>
            </a:extLst>
          </p:cNvPr>
          <p:cNvSpPr>
            <a:spLocks noGrp="1"/>
          </p:cNvSpPr>
          <p:nvPr>
            <p:ph type="body" sz="quarter" idx="44"/>
          </p:nvPr>
        </p:nvSpPr>
        <p:spPr>
          <a:xfrm>
            <a:off x="509588" y="9220274"/>
            <a:ext cx="1966912" cy="320601"/>
          </a:xfrm>
        </p:spPr>
        <p:txBody>
          <a:bodyPr/>
          <a:lstStyle/>
          <a:p>
            <a:r>
              <a:rPr lang="en-US" sz="500" dirty="0"/>
              <a:t>Education World, “</a:t>
            </a:r>
            <a:r>
              <a:rPr lang="en-US" sz="500" dirty="0">
                <a:hlinkClick r:id="rId3"/>
              </a:rPr>
              <a:t>What Students </a:t>
            </a:r>
            <a:r>
              <a:rPr lang="en-US" sz="500" i="1" dirty="0">
                <a:hlinkClick r:id="rId3"/>
              </a:rPr>
              <a:t>Really</a:t>
            </a:r>
            <a:r>
              <a:rPr lang="en-US" sz="500" dirty="0">
                <a:hlinkClick r:id="rId3"/>
              </a:rPr>
              <a:t> Think of Their Education, Teachers</a:t>
            </a:r>
            <a:r>
              <a:rPr lang="en-US" sz="500" dirty="0"/>
              <a:t>,” 2009.</a:t>
            </a:r>
          </a:p>
          <a:p>
            <a:r>
              <a:rPr lang="en-US" dirty="0"/>
              <a:t>IES, “</a:t>
            </a:r>
            <a:r>
              <a:rPr lang="en-US" dirty="0">
                <a:solidFill>
                  <a:srgbClr val="0072CE"/>
                </a:solidFill>
                <a:hlinkClick r:id="rId4">
                  <a:extLst>
                    <a:ext uri="{A12FA001-AC4F-418D-AE19-62706E023703}">
                      <ahyp:hlinkClr xmlns:ahyp="http://schemas.microsoft.com/office/drawing/2018/hyperlinkcolor" val="tx"/>
                    </a:ext>
                  </a:extLst>
                </a:hlinkClick>
              </a:rPr>
              <a:t>Can Texting Parents Improve Attendance in Elementary School?</a:t>
            </a:r>
            <a:r>
              <a:rPr lang="en-US" dirty="0">
                <a:hlinkClick r:id="rId4">
                  <a:extLst>
                    <a:ext uri="{A12FA001-AC4F-418D-AE19-62706E023703}">
                      <ahyp:hlinkClr xmlns:ahyp="http://schemas.microsoft.com/office/drawing/2018/hyperlinkcolor" val="tx"/>
                    </a:ext>
                  </a:extLst>
                </a:hlinkClick>
              </a:rPr>
              <a:t>,”</a:t>
            </a:r>
            <a:r>
              <a:rPr lang="en-US" dirty="0">
                <a:solidFill>
                  <a:srgbClr val="0072CE"/>
                </a:solidFill>
                <a:hlinkClick r:id="rId4">
                  <a:extLst>
                    <a:ext uri="{A12FA001-AC4F-418D-AE19-62706E023703}">
                      <ahyp:hlinkClr xmlns:ahyp="http://schemas.microsoft.com/office/drawing/2018/hyperlinkcolor" val="tx"/>
                    </a:ext>
                  </a:extLst>
                </a:hlinkClick>
              </a:rPr>
              <a:t> </a:t>
            </a:r>
            <a:r>
              <a:rPr lang="en-US" dirty="0"/>
              <a:t>2020.</a:t>
            </a:r>
          </a:p>
        </p:txBody>
      </p:sp>
      <p:grpSp>
        <p:nvGrpSpPr>
          <p:cNvPr id="5" name="Group 4">
            <a:extLst>
              <a:ext uri="{FF2B5EF4-FFF2-40B4-BE49-F238E27FC236}">
                <a16:creationId xmlns:a16="http://schemas.microsoft.com/office/drawing/2014/main" id="{71C302C2-7B3F-0336-328D-12E788AF0B52}"/>
              </a:ext>
            </a:extLst>
          </p:cNvPr>
          <p:cNvGrpSpPr/>
          <p:nvPr/>
        </p:nvGrpSpPr>
        <p:grpSpPr>
          <a:xfrm>
            <a:off x="509588" y="2551684"/>
            <a:ext cx="3439144" cy="5463689"/>
            <a:chOff x="971961" y="5553779"/>
            <a:chExt cx="3439144" cy="5463689"/>
          </a:xfrm>
        </p:grpSpPr>
        <p:sp>
          <p:nvSpPr>
            <p:cNvPr id="7" name="Rectangle 6">
              <a:extLst>
                <a:ext uri="{FF2B5EF4-FFF2-40B4-BE49-F238E27FC236}">
                  <a16:creationId xmlns:a16="http://schemas.microsoft.com/office/drawing/2014/main" id="{494A6FB8-4DF0-E04F-CC2B-EA0A2D0ACBBE}"/>
                </a:ext>
              </a:extLst>
            </p:cNvPr>
            <p:cNvSpPr/>
            <p:nvPr/>
          </p:nvSpPr>
          <p:spPr bwMode="gray">
            <a:xfrm>
              <a:off x="971961" y="5553779"/>
              <a:ext cx="3439144" cy="5463689"/>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a:extLst>
                <a:ext uri="{FF2B5EF4-FFF2-40B4-BE49-F238E27FC236}">
                  <a16:creationId xmlns:a16="http://schemas.microsoft.com/office/drawing/2014/main" id="{B3A1F662-24C0-FB59-032B-FD358A4C5814}"/>
                </a:ext>
              </a:extLst>
            </p:cNvPr>
            <p:cNvSpPr txBox="1"/>
            <p:nvPr/>
          </p:nvSpPr>
          <p:spPr bwMode="gray">
            <a:xfrm>
              <a:off x="1218988" y="6349517"/>
              <a:ext cx="2945089" cy="4424288"/>
            </a:xfrm>
            <a:prstGeom prst="rect">
              <a:avLst/>
            </a:prstGeom>
            <a:noFill/>
          </p:spPr>
          <p:txBody>
            <a:bodyPr wrap="square" lIns="0" tIns="0" rIns="0" bIns="0" rtlCol="0">
              <a:spAutoFit/>
            </a:bodyPr>
            <a:lstStyle/>
            <a:p>
              <a:pPr>
                <a:spcBef>
                  <a:spcPts val="500"/>
                </a:spcBef>
                <a:spcAft>
                  <a:spcPts val="600"/>
                </a:spcAft>
              </a:pPr>
              <a:r>
                <a:rPr lang="en-US" sz="1000" b="1" dirty="0">
                  <a:solidFill>
                    <a:schemeClr val="tx1"/>
                  </a:solidFill>
                </a:rPr>
                <a:t>Every Day:</a:t>
              </a:r>
            </a:p>
            <a:p>
              <a:pPr marL="171450" indent="-171450">
                <a:spcBef>
                  <a:spcPts val="500"/>
                </a:spcBef>
                <a:spcAft>
                  <a:spcPts val="600"/>
                </a:spcAft>
                <a:buFont typeface="Wingdings" panose="05000000000000000000" pitchFamily="2" charset="2"/>
                <a:buChar char="q"/>
              </a:pPr>
              <a:r>
                <a:rPr lang="en-US" sz="1000" dirty="0">
                  <a:solidFill>
                    <a:schemeClr val="tx1"/>
                  </a:solidFill>
                </a:rPr>
                <a:t>Take </a:t>
              </a:r>
              <a:r>
                <a:rPr lang="en-US" sz="1000" dirty="0"/>
                <a:t>attendance and log it in Student Information System</a:t>
              </a:r>
            </a:p>
            <a:p>
              <a:pPr marL="171450" indent="-171450">
                <a:spcBef>
                  <a:spcPts val="500"/>
                </a:spcBef>
                <a:spcAft>
                  <a:spcPts val="600"/>
                </a:spcAft>
                <a:buFont typeface="Wingdings" panose="05000000000000000000" pitchFamily="2" charset="2"/>
                <a:buChar char="q"/>
              </a:pPr>
              <a:r>
                <a:rPr lang="en-US" sz="1000" dirty="0">
                  <a:solidFill>
                    <a:schemeClr val="tx1"/>
                  </a:solidFill>
                </a:rPr>
                <a:t>Personally </a:t>
              </a:r>
              <a:r>
                <a:rPr lang="en-US" sz="1000" dirty="0"/>
                <a:t>welcome back students returning from absence</a:t>
              </a:r>
            </a:p>
            <a:p>
              <a:pPr marL="171450" indent="-171450">
                <a:spcBef>
                  <a:spcPts val="500"/>
                </a:spcBef>
                <a:buFont typeface="Wingdings" panose="05000000000000000000" pitchFamily="2" charset="2"/>
                <a:buChar char="q"/>
              </a:pPr>
              <a:endParaRPr lang="en-US" sz="1000" dirty="0">
                <a:solidFill>
                  <a:schemeClr val="tx1"/>
                </a:solidFill>
              </a:endParaRPr>
            </a:p>
            <a:p>
              <a:pPr>
                <a:spcBef>
                  <a:spcPts val="500"/>
                </a:spcBef>
                <a:spcAft>
                  <a:spcPts val="600"/>
                </a:spcAft>
              </a:pPr>
              <a:r>
                <a:rPr lang="en-US" sz="1000" b="1" dirty="0"/>
                <a:t>Every Week:</a:t>
              </a:r>
            </a:p>
            <a:p>
              <a:pPr marL="171450" indent="-171450">
                <a:spcBef>
                  <a:spcPts val="500"/>
                </a:spcBef>
                <a:spcAft>
                  <a:spcPts val="600"/>
                </a:spcAft>
                <a:buFont typeface="Wingdings" panose="05000000000000000000" pitchFamily="2" charset="2"/>
                <a:buChar char="q"/>
              </a:pPr>
              <a:r>
                <a:rPr lang="en-US" sz="1000" dirty="0"/>
                <a:t>Report the names of student missing more than 3 classes in a row to your principal or grade level team</a:t>
              </a:r>
            </a:p>
            <a:p>
              <a:pPr marL="171450" indent="-171450">
                <a:spcBef>
                  <a:spcPts val="500"/>
                </a:spcBef>
                <a:spcAft>
                  <a:spcPts val="600"/>
                </a:spcAft>
                <a:buFont typeface="Wingdings" panose="05000000000000000000" pitchFamily="2" charset="2"/>
                <a:buChar char="q"/>
              </a:pPr>
              <a:r>
                <a:rPr lang="en-US" sz="1000" dirty="0"/>
                <a:t>Remind parents and students of attendance expectations by using </a:t>
              </a:r>
              <a:r>
                <a:rPr lang="en-US" sz="1000" i="1" u="sng" dirty="0">
                  <a:solidFill>
                    <a:schemeClr val="accent4"/>
                  </a:solidFill>
                  <a:hlinkClick r:id="rId5"/>
                </a:rPr>
                <a:t>Attendance Policy Nudges</a:t>
              </a:r>
              <a:r>
                <a:rPr lang="en-US" sz="1000" i="1" dirty="0">
                  <a:hlinkClick r:id="rId5"/>
                </a:rPr>
                <a:t> </a:t>
              </a:r>
              <a:r>
                <a:rPr lang="en-US" sz="1000" dirty="0"/>
                <a:t>in weekly communications</a:t>
              </a:r>
            </a:p>
            <a:p>
              <a:pPr>
                <a:spcBef>
                  <a:spcPts val="500"/>
                </a:spcBef>
                <a:spcAft>
                  <a:spcPts val="600"/>
                </a:spcAft>
              </a:pPr>
              <a:r>
                <a:rPr lang="en-US" sz="1000" b="1" dirty="0"/>
                <a:t>Every Grading Period</a:t>
              </a:r>
            </a:p>
            <a:p>
              <a:pPr marL="171450" indent="-171450">
                <a:spcBef>
                  <a:spcPts val="500"/>
                </a:spcBef>
                <a:spcAft>
                  <a:spcPts val="600"/>
                </a:spcAft>
                <a:buFont typeface="Wingdings" panose="05000000000000000000" pitchFamily="2" charset="2"/>
                <a:buChar char="q"/>
              </a:pPr>
              <a:r>
                <a:rPr lang="en-US" sz="1000" dirty="0"/>
                <a:t>Identify and record which of your students are chronically absent. Refer to attendance reports provided by your principal.</a:t>
              </a:r>
            </a:p>
            <a:p>
              <a:pPr marL="171450" indent="-171450">
                <a:spcBef>
                  <a:spcPts val="500"/>
                </a:spcBef>
                <a:spcAft>
                  <a:spcPts val="600"/>
                </a:spcAft>
                <a:buFont typeface="Wingdings" panose="05000000000000000000" pitchFamily="2" charset="2"/>
                <a:buChar char="q"/>
              </a:pPr>
              <a:r>
                <a:rPr lang="en-US" sz="1000" dirty="0"/>
                <a:t>Discuss student absences during parent-teacher conferences referring to the </a:t>
              </a:r>
              <a:r>
                <a:rPr lang="en-US" sz="1000" i="1" u="sng" dirty="0">
                  <a:solidFill>
                    <a:schemeClr val="accent4"/>
                  </a:solidFill>
                  <a:hlinkClick r:id="rId6"/>
                </a:rPr>
                <a:t>Teacher Guide for Discussing Absenteeism</a:t>
              </a:r>
              <a:endParaRPr lang="en-US" sz="1000" u="sng" dirty="0">
                <a:solidFill>
                  <a:schemeClr val="accent4"/>
                </a:solidFill>
              </a:endParaRPr>
            </a:p>
          </p:txBody>
        </p:sp>
      </p:grpSp>
      <p:sp>
        <p:nvSpPr>
          <p:cNvPr id="26" name="TextBox 25">
            <a:extLst>
              <a:ext uri="{FF2B5EF4-FFF2-40B4-BE49-F238E27FC236}">
                <a16:creationId xmlns:a16="http://schemas.microsoft.com/office/drawing/2014/main" id="{387F0EAD-89BC-5CB2-883C-F97DA70BDD21}"/>
              </a:ext>
            </a:extLst>
          </p:cNvPr>
          <p:cNvSpPr txBox="1"/>
          <p:nvPr/>
        </p:nvSpPr>
        <p:spPr bwMode="gray">
          <a:xfrm>
            <a:off x="1026808" y="2684028"/>
            <a:ext cx="2245566" cy="369332"/>
          </a:xfrm>
          <a:prstGeom prst="rect">
            <a:avLst/>
          </a:prstGeom>
          <a:noFill/>
        </p:spPr>
        <p:txBody>
          <a:bodyPr wrap="square" lIns="0" tIns="0" rIns="0" bIns="0" rtlCol="0">
            <a:spAutoFit/>
          </a:bodyPr>
          <a:lstStyle/>
          <a:p>
            <a:pPr algn="ctr">
              <a:spcBef>
                <a:spcPts val="500"/>
              </a:spcBef>
            </a:pPr>
            <a:r>
              <a:rPr lang="en-US" sz="1200" b="1" dirty="0"/>
              <a:t>Teacher Tasks for Combatting Absenteeism</a:t>
            </a:r>
          </a:p>
        </p:txBody>
      </p:sp>
      <p:sp>
        <p:nvSpPr>
          <p:cNvPr id="27" name="TextBox 26">
            <a:extLst>
              <a:ext uri="{FF2B5EF4-FFF2-40B4-BE49-F238E27FC236}">
                <a16:creationId xmlns:a16="http://schemas.microsoft.com/office/drawing/2014/main" id="{9930B42F-6453-47FB-3B77-77D6531EAA4D}"/>
              </a:ext>
            </a:extLst>
          </p:cNvPr>
          <p:cNvSpPr txBox="1"/>
          <p:nvPr/>
        </p:nvSpPr>
        <p:spPr bwMode="gray">
          <a:xfrm>
            <a:off x="1483405" y="3101813"/>
            <a:ext cx="1276003" cy="138499"/>
          </a:xfrm>
          <a:prstGeom prst="rect">
            <a:avLst/>
          </a:prstGeom>
          <a:noFill/>
        </p:spPr>
        <p:txBody>
          <a:bodyPr wrap="square" lIns="0" tIns="0" rIns="0" bIns="0" rtlCol="0">
            <a:spAutoFit/>
          </a:bodyPr>
          <a:lstStyle/>
          <a:p>
            <a:pPr algn="ctr">
              <a:spcBef>
                <a:spcPts val="500"/>
              </a:spcBef>
            </a:pPr>
            <a:r>
              <a:rPr lang="en-US" sz="900" b="1" dirty="0">
                <a:solidFill>
                  <a:schemeClr val="accent6"/>
                </a:solidFill>
              </a:rPr>
              <a:t>Grades 6 - 12</a:t>
            </a:r>
            <a:endParaRPr lang="en-US" sz="900" dirty="0">
              <a:solidFill>
                <a:schemeClr val="accent6"/>
              </a:solidFill>
            </a:endParaRPr>
          </a:p>
        </p:txBody>
      </p:sp>
      <p:sp>
        <p:nvSpPr>
          <p:cNvPr id="2" name="Title 2">
            <a:extLst>
              <a:ext uri="{FF2B5EF4-FFF2-40B4-BE49-F238E27FC236}">
                <a16:creationId xmlns:a16="http://schemas.microsoft.com/office/drawing/2014/main" id="{32B3FA52-EC6A-BC34-41BD-BE7637CBC05C}"/>
              </a:ext>
            </a:extLst>
          </p:cNvPr>
          <p:cNvSpPr>
            <a:spLocks noGrp="1"/>
          </p:cNvSpPr>
          <p:nvPr>
            <p:ph type="title"/>
          </p:nvPr>
        </p:nvSpPr>
        <p:spPr>
          <a:xfrm>
            <a:off x="510382" y="730961"/>
            <a:ext cx="6754018" cy="276999"/>
          </a:xfrm>
        </p:spPr>
        <p:txBody>
          <a:bodyPr/>
          <a:lstStyle/>
          <a:p>
            <a:r>
              <a:rPr lang="en-US" b="1" dirty="0"/>
              <a:t>Grades 6-12</a:t>
            </a:r>
            <a:r>
              <a:rPr lang="en-US" dirty="0"/>
              <a:t>: Tasks for Combatting Absenteeism</a:t>
            </a:r>
          </a:p>
        </p:txBody>
      </p:sp>
    </p:spTree>
    <p:extLst>
      <p:ext uri="{BB962C8B-B14F-4D97-AF65-F5344CB8AC3E}">
        <p14:creationId xmlns:p14="http://schemas.microsoft.com/office/powerpoint/2010/main" val="576540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FA625F-8B2A-6715-9AAD-731C55A3229F}"/>
              </a:ext>
            </a:extLst>
          </p:cNvPr>
          <p:cNvSpPr>
            <a:spLocks noGrp="1"/>
          </p:cNvSpPr>
          <p:nvPr>
            <p:ph type="body" sz="quarter" idx="44"/>
          </p:nvPr>
        </p:nvSpPr>
        <p:spPr/>
        <p:txBody>
          <a:bodyPr/>
          <a:lstStyle/>
          <a:p>
            <a:endParaRPr lang="en-US"/>
          </a:p>
        </p:txBody>
      </p:sp>
      <p:grpSp>
        <p:nvGrpSpPr>
          <p:cNvPr id="8" name="Group 7">
            <a:extLst>
              <a:ext uri="{FF2B5EF4-FFF2-40B4-BE49-F238E27FC236}">
                <a16:creationId xmlns:a16="http://schemas.microsoft.com/office/drawing/2014/main" id="{28A844B1-C7DC-0115-4090-8A448238E5FF}"/>
              </a:ext>
            </a:extLst>
          </p:cNvPr>
          <p:cNvGrpSpPr/>
          <p:nvPr/>
        </p:nvGrpSpPr>
        <p:grpSpPr>
          <a:xfrm>
            <a:off x="510215" y="2551685"/>
            <a:ext cx="3375985" cy="5177498"/>
            <a:chOff x="971961" y="5553780"/>
            <a:chExt cx="3375985" cy="5177498"/>
          </a:xfrm>
        </p:grpSpPr>
        <p:sp>
          <p:nvSpPr>
            <p:cNvPr id="13" name="Rectangle 12">
              <a:extLst>
                <a:ext uri="{FF2B5EF4-FFF2-40B4-BE49-F238E27FC236}">
                  <a16:creationId xmlns:a16="http://schemas.microsoft.com/office/drawing/2014/main" id="{F0B89306-D0C2-B2EC-AFE0-EFF33DDB3041}"/>
                </a:ext>
              </a:extLst>
            </p:cNvPr>
            <p:cNvSpPr/>
            <p:nvPr/>
          </p:nvSpPr>
          <p:spPr bwMode="gray">
            <a:xfrm>
              <a:off x="971961" y="5553780"/>
              <a:ext cx="3375985" cy="5177498"/>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extBox 14">
              <a:extLst>
                <a:ext uri="{FF2B5EF4-FFF2-40B4-BE49-F238E27FC236}">
                  <a16:creationId xmlns:a16="http://schemas.microsoft.com/office/drawing/2014/main" id="{D22A1490-5C78-F58D-D2F6-42337115EED1}"/>
                </a:ext>
              </a:extLst>
            </p:cNvPr>
            <p:cNvSpPr txBox="1"/>
            <p:nvPr/>
          </p:nvSpPr>
          <p:spPr bwMode="gray">
            <a:xfrm>
              <a:off x="1488554" y="5702747"/>
              <a:ext cx="2245566" cy="369332"/>
            </a:xfrm>
            <a:prstGeom prst="rect">
              <a:avLst/>
            </a:prstGeom>
            <a:noFill/>
          </p:spPr>
          <p:txBody>
            <a:bodyPr wrap="square" lIns="0" tIns="0" rIns="0" bIns="0" rtlCol="0">
              <a:spAutoFit/>
            </a:bodyPr>
            <a:lstStyle/>
            <a:p>
              <a:pPr algn="ctr">
                <a:spcBef>
                  <a:spcPts val="500"/>
                </a:spcBef>
              </a:pPr>
              <a:r>
                <a:rPr lang="en-US" sz="1200" b="1" dirty="0"/>
                <a:t>Principal Tasks for Combatting Absenteeism</a:t>
              </a:r>
            </a:p>
          </p:txBody>
        </p:sp>
        <p:sp>
          <p:nvSpPr>
            <p:cNvPr id="16" name="TextBox 15">
              <a:extLst>
                <a:ext uri="{FF2B5EF4-FFF2-40B4-BE49-F238E27FC236}">
                  <a16:creationId xmlns:a16="http://schemas.microsoft.com/office/drawing/2014/main" id="{6E38B90B-D145-9126-E6AE-D7960EE2FE4A}"/>
                </a:ext>
              </a:extLst>
            </p:cNvPr>
            <p:cNvSpPr txBox="1"/>
            <p:nvPr/>
          </p:nvSpPr>
          <p:spPr bwMode="gray">
            <a:xfrm>
              <a:off x="1235672" y="6263789"/>
              <a:ext cx="2945089" cy="4411464"/>
            </a:xfrm>
            <a:prstGeom prst="rect">
              <a:avLst/>
            </a:prstGeom>
            <a:noFill/>
          </p:spPr>
          <p:txBody>
            <a:bodyPr wrap="square" lIns="0" tIns="0" rIns="0" bIns="0" rtlCol="0">
              <a:spAutoFit/>
            </a:bodyPr>
            <a:lstStyle/>
            <a:p>
              <a:pPr>
                <a:spcBef>
                  <a:spcPts val="500"/>
                </a:spcBef>
                <a:spcAft>
                  <a:spcPts val="600"/>
                </a:spcAft>
              </a:pPr>
              <a:r>
                <a:rPr lang="en-US" sz="1000" b="1" dirty="0">
                  <a:solidFill>
                    <a:schemeClr val="tx1"/>
                  </a:solidFill>
                </a:rPr>
                <a:t>Every Day:</a:t>
              </a:r>
            </a:p>
            <a:p>
              <a:pPr marL="171450" indent="-171450">
                <a:spcBef>
                  <a:spcPts val="500"/>
                </a:spcBef>
                <a:spcAft>
                  <a:spcPts val="600"/>
                </a:spcAft>
                <a:buFont typeface="Wingdings" panose="05000000000000000000" pitchFamily="2" charset="2"/>
                <a:buChar char="q"/>
              </a:pPr>
              <a:r>
                <a:rPr lang="en-US" sz="1000" dirty="0"/>
                <a:t>Greet students as they arrive at school each day</a:t>
              </a:r>
            </a:p>
            <a:p>
              <a:pPr marL="171450" indent="-171450">
                <a:spcBef>
                  <a:spcPts val="500"/>
                </a:spcBef>
                <a:buFont typeface="Wingdings" panose="05000000000000000000" pitchFamily="2" charset="2"/>
                <a:buChar char="q"/>
              </a:pPr>
              <a:endParaRPr lang="en-US" sz="1000" dirty="0">
                <a:solidFill>
                  <a:schemeClr val="tx1"/>
                </a:solidFill>
              </a:endParaRPr>
            </a:p>
            <a:p>
              <a:pPr>
                <a:spcBef>
                  <a:spcPts val="500"/>
                </a:spcBef>
                <a:spcAft>
                  <a:spcPts val="600"/>
                </a:spcAft>
              </a:pPr>
              <a:r>
                <a:rPr lang="en-US" sz="1000" b="1" dirty="0"/>
                <a:t>Every Week:</a:t>
              </a:r>
            </a:p>
            <a:p>
              <a:pPr marL="171450" indent="-171450">
                <a:spcBef>
                  <a:spcPts val="500"/>
                </a:spcBef>
                <a:spcAft>
                  <a:spcPts val="600"/>
                </a:spcAft>
                <a:buFont typeface="Wingdings" panose="05000000000000000000" pitchFamily="2" charset="2"/>
                <a:buChar char="q"/>
              </a:pPr>
              <a:r>
                <a:rPr lang="en-US" sz="1000" dirty="0"/>
                <a:t>Pull an attendance report from your SIS that clearly flags all students who are chronically absent</a:t>
              </a:r>
            </a:p>
            <a:p>
              <a:pPr marL="628650" lvl="1" indent="-171450">
                <a:spcBef>
                  <a:spcPts val="500"/>
                </a:spcBef>
                <a:spcAft>
                  <a:spcPts val="600"/>
                </a:spcAft>
                <a:buFont typeface="Wingdings" panose="05000000000000000000" pitchFamily="2" charset="2"/>
                <a:buChar char="ü"/>
              </a:pPr>
              <a:r>
                <a:rPr lang="en-US" sz="1000" dirty="0"/>
                <a:t>Share with attendance and administrative staff</a:t>
              </a:r>
            </a:p>
            <a:p>
              <a:pPr marL="171450" indent="-171450">
                <a:spcBef>
                  <a:spcPts val="500"/>
                </a:spcBef>
                <a:spcAft>
                  <a:spcPts val="600"/>
                </a:spcAft>
                <a:buFont typeface="Wingdings" panose="05000000000000000000" pitchFamily="2" charset="2"/>
                <a:buChar char="q"/>
              </a:pPr>
              <a:r>
                <a:rPr lang="en-US" sz="1000" dirty="0"/>
                <a:t>Call parents or guardians of students that have been absent for 4 days in a row</a:t>
              </a:r>
            </a:p>
            <a:p>
              <a:pPr>
                <a:spcBef>
                  <a:spcPts val="500"/>
                </a:spcBef>
                <a:spcAft>
                  <a:spcPts val="600"/>
                </a:spcAft>
              </a:pPr>
              <a:endParaRPr lang="en-US" sz="1000" dirty="0"/>
            </a:p>
            <a:p>
              <a:pPr>
                <a:spcBef>
                  <a:spcPts val="500"/>
                </a:spcBef>
                <a:spcAft>
                  <a:spcPts val="600"/>
                </a:spcAft>
              </a:pPr>
              <a:r>
                <a:rPr lang="en-US" sz="1000" b="1" dirty="0"/>
                <a:t>Every Grading Period</a:t>
              </a:r>
            </a:p>
            <a:p>
              <a:pPr marL="171450" indent="-171450">
                <a:spcBef>
                  <a:spcPts val="500"/>
                </a:spcBef>
                <a:spcAft>
                  <a:spcPts val="600"/>
                </a:spcAft>
                <a:buFont typeface="Wingdings" panose="05000000000000000000" pitchFamily="2" charset="2"/>
                <a:buChar char="q"/>
              </a:pPr>
              <a:r>
                <a:rPr lang="en-US" sz="1000" dirty="0"/>
                <a:t>Include </a:t>
              </a:r>
              <a:r>
                <a:rPr lang="en-US" sz="1000" u="sng" dirty="0">
                  <a:solidFill>
                    <a:schemeClr val="accent4"/>
                  </a:solidFill>
                  <a:hlinkClick r:id="rId3"/>
                </a:rPr>
                <a:t>messaging about the costs of absence</a:t>
              </a:r>
              <a:r>
                <a:rPr lang="en-US" sz="1000" u="sng" dirty="0">
                  <a:solidFill>
                    <a:schemeClr val="accent4"/>
                  </a:solidFill>
                </a:rPr>
                <a:t> </a:t>
              </a:r>
              <a:r>
                <a:rPr lang="en-US" sz="1000" dirty="0"/>
                <a:t>in parent communications </a:t>
              </a:r>
            </a:p>
            <a:p>
              <a:pPr marL="171450" indent="-171450">
                <a:spcBef>
                  <a:spcPts val="500"/>
                </a:spcBef>
                <a:spcAft>
                  <a:spcPts val="600"/>
                </a:spcAft>
                <a:buFont typeface="Wingdings" panose="05000000000000000000" pitchFamily="2" charset="2"/>
                <a:buChar char="q"/>
              </a:pPr>
              <a:r>
                <a:rPr lang="en-US" sz="1000" dirty="0"/>
                <a:t>Review attendance data and policies with school staff during existing faculty meetings or professional development</a:t>
              </a:r>
            </a:p>
          </p:txBody>
        </p:sp>
      </p:grpSp>
      <p:sp>
        <p:nvSpPr>
          <p:cNvPr id="2" name="Title 2">
            <a:extLst>
              <a:ext uri="{FF2B5EF4-FFF2-40B4-BE49-F238E27FC236}">
                <a16:creationId xmlns:a16="http://schemas.microsoft.com/office/drawing/2014/main" id="{2F232637-FD22-7C6B-B419-40556366BC6D}"/>
              </a:ext>
            </a:extLst>
          </p:cNvPr>
          <p:cNvSpPr>
            <a:spLocks noGrp="1"/>
          </p:cNvSpPr>
          <p:nvPr>
            <p:ph type="title"/>
          </p:nvPr>
        </p:nvSpPr>
        <p:spPr>
          <a:xfrm>
            <a:off x="510382" y="730961"/>
            <a:ext cx="6754018" cy="276999"/>
          </a:xfrm>
        </p:spPr>
        <p:txBody>
          <a:bodyPr/>
          <a:lstStyle/>
          <a:p>
            <a:r>
              <a:rPr lang="en-US" b="1" dirty="0"/>
              <a:t>Principal/VP</a:t>
            </a:r>
            <a:r>
              <a:rPr lang="en-US" dirty="0"/>
              <a:t>: Tasks for Combatting Absenteeism</a:t>
            </a:r>
          </a:p>
        </p:txBody>
      </p:sp>
    </p:spTree>
    <p:extLst>
      <p:ext uri="{BB962C8B-B14F-4D97-AF65-F5344CB8AC3E}">
        <p14:creationId xmlns:p14="http://schemas.microsoft.com/office/powerpoint/2010/main" val="1744163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950FA1F-F32C-E6E2-3CF5-68121D67961D}"/>
              </a:ext>
            </a:extLst>
          </p:cNvPr>
          <p:cNvGrpSpPr/>
          <p:nvPr/>
        </p:nvGrpSpPr>
        <p:grpSpPr>
          <a:xfrm>
            <a:off x="510215" y="2592782"/>
            <a:ext cx="3375985" cy="5382589"/>
            <a:chOff x="971961" y="5553778"/>
            <a:chExt cx="3375985" cy="5382589"/>
          </a:xfrm>
        </p:grpSpPr>
        <p:sp>
          <p:nvSpPr>
            <p:cNvPr id="8" name="Rectangle 7">
              <a:extLst>
                <a:ext uri="{FF2B5EF4-FFF2-40B4-BE49-F238E27FC236}">
                  <a16:creationId xmlns:a16="http://schemas.microsoft.com/office/drawing/2014/main" id="{CBAA6D07-67F5-1462-18CF-A2C2A0C00C53}"/>
                </a:ext>
              </a:extLst>
            </p:cNvPr>
            <p:cNvSpPr/>
            <p:nvPr/>
          </p:nvSpPr>
          <p:spPr bwMode="gray">
            <a:xfrm>
              <a:off x="971961" y="5553778"/>
              <a:ext cx="3375985" cy="5382589"/>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TextBox 12">
              <a:extLst>
                <a:ext uri="{FF2B5EF4-FFF2-40B4-BE49-F238E27FC236}">
                  <a16:creationId xmlns:a16="http://schemas.microsoft.com/office/drawing/2014/main" id="{0DFF5141-CBB3-99F2-CC7D-1A831A630A4B}"/>
                </a:ext>
              </a:extLst>
            </p:cNvPr>
            <p:cNvSpPr txBox="1"/>
            <p:nvPr/>
          </p:nvSpPr>
          <p:spPr bwMode="gray">
            <a:xfrm>
              <a:off x="1488554" y="5702747"/>
              <a:ext cx="2485018" cy="553998"/>
            </a:xfrm>
            <a:prstGeom prst="rect">
              <a:avLst/>
            </a:prstGeom>
            <a:noFill/>
          </p:spPr>
          <p:txBody>
            <a:bodyPr wrap="square" lIns="0" tIns="0" rIns="0" bIns="0" rtlCol="0">
              <a:spAutoFit/>
            </a:bodyPr>
            <a:lstStyle/>
            <a:p>
              <a:pPr algn="ctr">
                <a:spcBef>
                  <a:spcPts val="500"/>
                </a:spcBef>
              </a:pPr>
              <a:r>
                <a:rPr lang="en-US" sz="1200" b="1" dirty="0"/>
                <a:t>Attendance and Administrative Staff Tasks for Combatting Absenteeism</a:t>
              </a:r>
            </a:p>
          </p:txBody>
        </p:sp>
        <p:sp>
          <p:nvSpPr>
            <p:cNvPr id="15" name="TextBox 14">
              <a:extLst>
                <a:ext uri="{FF2B5EF4-FFF2-40B4-BE49-F238E27FC236}">
                  <a16:creationId xmlns:a16="http://schemas.microsoft.com/office/drawing/2014/main" id="{1AA52832-0563-DB5E-66DD-E1AF79FBBD26}"/>
                </a:ext>
              </a:extLst>
            </p:cNvPr>
            <p:cNvSpPr txBox="1"/>
            <p:nvPr/>
          </p:nvSpPr>
          <p:spPr bwMode="gray">
            <a:xfrm>
              <a:off x="1187408" y="6371408"/>
              <a:ext cx="2945089" cy="4411464"/>
            </a:xfrm>
            <a:prstGeom prst="rect">
              <a:avLst/>
            </a:prstGeom>
            <a:noFill/>
          </p:spPr>
          <p:txBody>
            <a:bodyPr wrap="square" lIns="0" tIns="0" rIns="0" bIns="0" rtlCol="0">
              <a:spAutoFit/>
            </a:bodyPr>
            <a:lstStyle/>
            <a:p>
              <a:pPr>
                <a:spcBef>
                  <a:spcPts val="500"/>
                </a:spcBef>
                <a:spcAft>
                  <a:spcPts val="600"/>
                </a:spcAft>
              </a:pPr>
              <a:r>
                <a:rPr lang="en-US" sz="1000" b="1" dirty="0">
                  <a:solidFill>
                    <a:schemeClr val="tx1"/>
                  </a:solidFill>
                </a:rPr>
                <a:t>Every Day:</a:t>
              </a:r>
            </a:p>
            <a:p>
              <a:pPr marL="171450" indent="-171450">
                <a:spcBef>
                  <a:spcPts val="500"/>
                </a:spcBef>
                <a:buFont typeface="Wingdings" panose="05000000000000000000" pitchFamily="2" charset="2"/>
                <a:buChar char="q"/>
              </a:pPr>
              <a:r>
                <a:rPr lang="en-US" sz="1000" dirty="0"/>
                <a:t>Verify that teachers have submitted attendance and follow up with all teachers who did not submit attendance before 9am</a:t>
              </a:r>
            </a:p>
            <a:p>
              <a:pPr marL="171450" indent="-171450">
                <a:spcBef>
                  <a:spcPts val="500"/>
                </a:spcBef>
                <a:buFont typeface="Wingdings" panose="05000000000000000000" pitchFamily="2" charset="2"/>
                <a:buChar char="q"/>
              </a:pPr>
              <a:r>
                <a:rPr lang="en-US" sz="1000" dirty="0"/>
                <a:t>Communicate with parents or guardians of students that have been marked as unexcused to determine students’ reasons for absence</a:t>
              </a:r>
            </a:p>
            <a:p>
              <a:pPr>
                <a:spcBef>
                  <a:spcPts val="500"/>
                </a:spcBef>
              </a:pPr>
              <a:endParaRPr lang="en-US" sz="1000" dirty="0">
                <a:solidFill>
                  <a:schemeClr val="tx1"/>
                </a:solidFill>
              </a:endParaRPr>
            </a:p>
            <a:p>
              <a:pPr>
                <a:spcBef>
                  <a:spcPts val="500"/>
                </a:spcBef>
                <a:spcAft>
                  <a:spcPts val="600"/>
                </a:spcAft>
              </a:pPr>
              <a:r>
                <a:rPr lang="en-US" sz="1000" b="1" dirty="0"/>
                <a:t>Every Week:</a:t>
              </a:r>
            </a:p>
            <a:p>
              <a:pPr marL="171450" indent="-171450">
                <a:spcBef>
                  <a:spcPts val="500"/>
                </a:spcBef>
                <a:spcAft>
                  <a:spcPts val="600"/>
                </a:spcAft>
                <a:buFont typeface="Wingdings" panose="05000000000000000000" pitchFamily="2" charset="2"/>
                <a:buChar char="q"/>
              </a:pPr>
              <a:r>
                <a:rPr lang="en-US" sz="1000" dirty="0"/>
                <a:t>Send 5- and 10-day absence letters to families of qualifying students</a:t>
              </a:r>
            </a:p>
            <a:p>
              <a:pPr marL="171450" indent="-171450">
                <a:spcBef>
                  <a:spcPts val="500"/>
                </a:spcBef>
                <a:buFont typeface="Wingdings" panose="05000000000000000000" pitchFamily="2" charset="2"/>
                <a:buChar char="q"/>
              </a:pPr>
              <a:r>
                <a:rPr lang="en-US" sz="1000" dirty="0"/>
                <a:t>Review attendance reports provided by principal for students that have been flagged as chronically absent</a:t>
              </a:r>
            </a:p>
            <a:p>
              <a:pPr marL="171450" indent="-171450">
                <a:spcBef>
                  <a:spcPts val="500"/>
                </a:spcBef>
                <a:buFont typeface="Wingdings" panose="05000000000000000000" pitchFamily="2" charset="2"/>
                <a:buChar char="q"/>
              </a:pPr>
              <a:endParaRPr lang="en-US" sz="1000" dirty="0"/>
            </a:p>
            <a:p>
              <a:pPr>
                <a:spcBef>
                  <a:spcPts val="500"/>
                </a:spcBef>
                <a:spcAft>
                  <a:spcPts val="600"/>
                </a:spcAft>
              </a:pPr>
              <a:r>
                <a:rPr lang="en-US" sz="1000" b="1" dirty="0"/>
                <a:t>Every Grading Period</a:t>
              </a:r>
            </a:p>
            <a:p>
              <a:pPr marL="171450" indent="-171450">
                <a:spcBef>
                  <a:spcPts val="500"/>
                </a:spcBef>
                <a:spcAft>
                  <a:spcPts val="600"/>
                </a:spcAft>
                <a:buFont typeface="Wingdings" panose="05000000000000000000" pitchFamily="2" charset="2"/>
                <a:buChar char="q"/>
              </a:pPr>
              <a:r>
                <a:rPr lang="en-US" sz="1000" dirty="0"/>
                <a:t>Meet with attendance team to set goals for improving school attendance</a:t>
              </a:r>
            </a:p>
            <a:p>
              <a:pPr marL="171450" indent="-171450">
                <a:spcBef>
                  <a:spcPts val="500"/>
                </a:spcBef>
                <a:spcAft>
                  <a:spcPts val="600"/>
                </a:spcAft>
                <a:buFont typeface="Wingdings" panose="05000000000000000000" pitchFamily="2" charset="2"/>
                <a:buChar char="q"/>
              </a:pPr>
              <a:r>
                <a:rPr lang="en-US" sz="1000" dirty="0"/>
                <a:t>Send quarterly reminders for staff to reference their checklists for combatting absenteeism</a:t>
              </a:r>
            </a:p>
          </p:txBody>
        </p:sp>
      </p:grpSp>
      <p:sp>
        <p:nvSpPr>
          <p:cNvPr id="2" name="Title 2">
            <a:extLst>
              <a:ext uri="{FF2B5EF4-FFF2-40B4-BE49-F238E27FC236}">
                <a16:creationId xmlns:a16="http://schemas.microsoft.com/office/drawing/2014/main" id="{CFE952E2-6746-6DDF-2DAB-2ACB6F874A2C}"/>
              </a:ext>
            </a:extLst>
          </p:cNvPr>
          <p:cNvSpPr>
            <a:spLocks noGrp="1"/>
          </p:cNvSpPr>
          <p:nvPr>
            <p:ph type="title"/>
          </p:nvPr>
        </p:nvSpPr>
        <p:spPr>
          <a:xfrm>
            <a:off x="510382" y="453962"/>
            <a:ext cx="6754018" cy="553998"/>
          </a:xfrm>
        </p:spPr>
        <p:txBody>
          <a:bodyPr/>
          <a:lstStyle/>
          <a:p>
            <a:r>
              <a:rPr lang="en-US" b="1" dirty="0"/>
              <a:t>Attendance and Administrative Staff</a:t>
            </a:r>
            <a:r>
              <a:rPr lang="en-US" dirty="0"/>
              <a:t>: </a:t>
            </a:r>
            <a:br>
              <a:rPr lang="en-US" dirty="0"/>
            </a:br>
            <a:r>
              <a:rPr lang="en-US" dirty="0"/>
              <a:t>Tasks for Combatting Absenteeism</a:t>
            </a:r>
          </a:p>
        </p:txBody>
      </p:sp>
    </p:spTree>
    <p:extLst>
      <p:ext uri="{BB962C8B-B14F-4D97-AF65-F5344CB8AC3E}">
        <p14:creationId xmlns:p14="http://schemas.microsoft.com/office/powerpoint/2010/main" val="3392552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TextBox 72">
            <a:extLst>
              <a:ext uri="{FF2B5EF4-FFF2-40B4-BE49-F238E27FC236}">
                <a16:creationId xmlns:a16="http://schemas.microsoft.com/office/drawing/2014/main" id="{6A1ECE82-0CE0-ECBC-5A7C-84A9B320808A}"/>
              </a:ext>
            </a:extLst>
          </p:cNvPr>
          <p:cNvSpPr txBox="1"/>
          <p:nvPr/>
        </p:nvSpPr>
        <p:spPr bwMode="gray">
          <a:xfrm>
            <a:off x="1886858" y="2896471"/>
            <a:ext cx="1458624" cy="138499"/>
          </a:xfrm>
          <a:prstGeom prst="rect">
            <a:avLst/>
          </a:prstGeom>
          <a:noFill/>
        </p:spPr>
        <p:txBody>
          <a:bodyPr wrap="square" lIns="0" tIns="0" rIns="0" bIns="0" rtlCol="0">
            <a:spAutoFit/>
          </a:bodyPr>
          <a:lstStyle/>
          <a:p>
            <a:pPr>
              <a:spcBef>
                <a:spcPts val="500"/>
              </a:spcBef>
            </a:pPr>
            <a:r>
              <a:rPr lang="en-US" sz="900" dirty="0">
                <a:solidFill>
                  <a:schemeClr val="tx1"/>
                </a:solidFill>
              </a:rPr>
              <a:t>Log absence in SIS</a:t>
            </a:r>
          </a:p>
        </p:txBody>
      </p:sp>
      <p:sp>
        <p:nvSpPr>
          <p:cNvPr id="74" name="TextBox 73">
            <a:extLst>
              <a:ext uri="{FF2B5EF4-FFF2-40B4-BE49-F238E27FC236}">
                <a16:creationId xmlns:a16="http://schemas.microsoft.com/office/drawing/2014/main" id="{9168022E-5233-C603-ABFA-254928931840}"/>
              </a:ext>
            </a:extLst>
          </p:cNvPr>
          <p:cNvSpPr txBox="1"/>
          <p:nvPr/>
        </p:nvSpPr>
        <p:spPr bwMode="gray">
          <a:xfrm>
            <a:off x="5537774" y="2757971"/>
            <a:ext cx="1454936" cy="415498"/>
          </a:xfrm>
          <a:prstGeom prst="rect">
            <a:avLst/>
          </a:prstGeom>
          <a:noFill/>
          <a:ln>
            <a:noFill/>
          </a:ln>
        </p:spPr>
        <p:txBody>
          <a:bodyPr wrap="square" lIns="0" tIns="0" rIns="0" bIns="0" rtlCol="0">
            <a:spAutoFit/>
          </a:bodyPr>
          <a:lstStyle/>
          <a:p>
            <a:pPr>
              <a:spcBef>
                <a:spcPts val="500"/>
              </a:spcBef>
            </a:pPr>
            <a:r>
              <a:rPr lang="en-US" sz="900" dirty="0">
                <a:solidFill>
                  <a:schemeClr val="tx1"/>
                </a:solidFill>
              </a:rPr>
              <a:t>Communicate with parents or guardians if absence is unexcused</a:t>
            </a:r>
          </a:p>
        </p:txBody>
      </p:sp>
      <p:sp>
        <p:nvSpPr>
          <p:cNvPr id="75" name="TextBox 74">
            <a:extLst>
              <a:ext uri="{FF2B5EF4-FFF2-40B4-BE49-F238E27FC236}">
                <a16:creationId xmlns:a16="http://schemas.microsoft.com/office/drawing/2014/main" id="{B3177C83-AD8A-4C68-1F6B-81670D180B8A}"/>
              </a:ext>
            </a:extLst>
          </p:cNvPr>
          <p:cNvSpPr txBox="1"/>
          <p:nvPr/>
        </p:nvSpPr>
        <p:spPr bwMode="gray">
          <a:xfrm>
            <a:off x="5537775" y="6482124"/>
            <a:ext cx="1454935" cy="276999"/>
          </a:xfrm>
          <a:prstGeom prst="rect">
            <a:avLst/>
          </a:prstGeom>
          <a:noFill/>
          <a:ln>
            <a:noFill/>
          </a:ln>
        </p:spPr>
        <p:txBody>
          <a:bodyPr wrap="square" lIns="0" tIns="0" rIns="0" bIns="0" rtlCol="0">
            <a:spAutoFit/>
          </a:bodyPr>
          <a:lstStyle/>
          <a:p>
            <a:pPr>
              <a:spcBef>
                <a:spcPts val="500"/>
              </a:spcBef>
            </a:pPr>
            <a:r>
              <a:rPr lang="en-US" sz="900" dirty="0">
                <a:solidFill>
                  <a:schemeClr val="tx1"/>
                </a:solidFill>
              </a:rPr>
              <a:t>Send home 5-day absence letter</a:t>
            </a:r>
          </a:p>
        </p:txBody>
      </p:sp>
      <p:sp>
        <p:nvSpPr>
          <p:cNvPr id="76" name="TextBox 75">
            <a:extLst>
              <a:ext uri="{FF2B5EF4-FFF2-40B4-BE49-F238E27FC236}">
                <a16:creationId xmlns:a16="http://schemas.microsoft.com/office/drawing/2014/main" id="{81E84F6B-57D9-B087-472A-69B2B1161B62}"/>
              </a:ext>
            </a:extLst>
          </p:cNvPr>
          <p:cNvSpPr txBox="1"/>
          <p:nvPr/>
        </p:nvSpPr>
        <p:spPr bwMode="gray">
          <a:xfrm>
            <a:off x="3719387" y="5512123"/>
            <a:ext cx="1454936" cy="415498"/>
          </a:xfrm>
          <a:prstGeom prst="rect">
            <a:avLst/>
          </a:prstGeom>
          <a:noFill/>
          <a:ln>
            <a:noFill/>
          </a:ln>
        </p:spPr>
        <p:txBody>
          <a:bodyPr wrap="square" lIns="0" tIns="0" rIns="0" bIns="0" rtlCol="0">
            <a:spAutoFit/>
          </a:bodyPr>
          <a:lstStyle/>
          <a:p>
            <a:pPr>
              <a:spcBef>
                <a:spcPts val="500"/>
              </a:spcBef>
            </a:pPr>
            <a:r>
              <a:rPr lang="en-US" sz="900" dirty="0">
                <a:solidFill>
                  <a:schemeClr val="tx1"/>
                </a:solidFill>
              </a:rPr>
              <a:t>Call parents or guardians to discuss student absences</a:t>
            </a:r>
          </a:p>
        </p:txBody>
      </p:sp>
      <p:sp>
        <p:nvSpPr>
          <p:cNvPr id="78" name="TextBox 77">
            <a:extLst>
              <a:ext uri="{FF2B5EF4-FFF2-40B4-BE49-F238E27FC236}">
                <a16:creationId xmlns:a16="http://schemas.microsoft.com/office/drawing/2014/main" id="{ECE8AE9B-163E-424F-AE1F-EA895E57EC23}"/>
              </a:ext>
            </a:extLst>
          </p:cNvPr>
          <p:cNvSpPr txBox="1"/>
          <p:nvPr/>
        </p:nvSpPr>
        <p:spPr bwMode="gray">
          <a:xfrm>
            <a:off x="1888702" y="4452466"/>
            <a:ext cx="1571830" cy="692497"/>
          </a:xfrm>
          <a:prstGeom prst="rect">
            <a:avLst/>
          </a:prstGeom>
          <a:noFill/>
          <a:ln>
            <a:noFill/>
          </a:ln>
        </p:spPr>
        <p:txBody>
          <a:bodyPr wrap="square" lIns="0" tIns="0" rIns="0" bIns="0" rtlCol="0">
            <a:spAutoFit/>
          </a:bodyPr>
          <a:lstStyle/>
          <a:p>
            <a:pPr>
              <a:spcBef>
                <a:spcPts val="500"/>
              </a:spcBef>
            </a:pPr>
            <a:r>
              <a:rPr lang="en-US" sz="900" dirty="0">
                <a:solidFill>
                  <a:schemeClr val="tx1"/>
                </a:solidFill>
              </a:rPr>
              <a:t>(Grades 6-12) </a:t>
            </a:r>
            <a:br>
              <a:rPr lang="en-US" sz="900" dirty="0">
                <a:solidFill>
                  <a:schemeClr val="tx1"/>
                </a:solidFill>
              </a:rPr>
            </a:br>
            <a:r>
              <a:rPr lang="en-US" sz="900" dirty="0">
                <a:solidFill>
                  <a:schemeClr val="tx1"/>
                </a:solidFill>
              </a:rPr>
              <a:t>Report the name of students missing </a:t>
            </a:r>
            <a:r>
              <a:rPr lang="en-US" sz="900" dirty="0"/>
              <a:t>3</a:t>
            </a:r>
            <a:r>
              <a:rPr lang="en-US" sz="900" dirty="0">
                <a:solidFill>
                  <a:schemeClr val="tx1"/>
                </a:solidFill>
              </a:rPr>
              <a:t> classes in a row to principal or grade level team</a:t>
            </a:r>
          </a:p>
        </p:txBody>
      </p:sp>
      <p:sp>
        <p:nvSpPr>
          <p:cNvPr id="44" name="TextBox 43">
            <a:extLst>
              <a:ext uri="{FF2B5EF4-FFF2-40B4-BE49-F238E27FC236}">
                <a16:creationId xmlns:a16="http://schemas.microsoft.com/office/drawing/2014/main" id="{14DDF123-85F5-6ADC-2660-E86A8BF2B672}"/>
              </a:ext>
            </a:extLst>
          </p:cNvPr>
          <p:cNvSpPr txBox="1"/>
          <p:nvPr/>
        </p:nvSpPr>
        <p:spPr bwMode="gray">
          <a:xfrm>
            <a:off x="1886858" y="3610504"/>
            <a:ext cx="1458625" cy="553998"/>
          </a:xfrm>
          <a:prstGeom prst="rect">
            <a:avLst/>
          </a:prstGeom>
          <a:noFill/>
        </p:spPr>
        <p:txBody>
          <a:bodyPr wrap="square" lIns="0" tIns="0" rIns="0" bIns="0" rtlCol="0">
            <a:spAutoFit/>
          </a:bodyPr>
          <a:lstStyle/>
          <a:p>
            <a:pPr>
              <a:spcBef>
                <a:spcPts val="500"/>
              </a:spcBef>
            </a:pPr>
            <a:r>
              <a:rPr lang="en-US" sz="900" dirty="0"/>
              <a:t>(Grades Pre-K to 5) Communicate with parents or guardians about student absences</a:t>
            </a:r>
            <a:endParaRPr lang="en-US" sz="900" dirty="0">
              <a:solidFill>
                <a:schemeClr val="tx1"/>
              </a:solidFill>
            </a:endParaRPr>
          </a:p>
        </p:txBody>
      </p:sp>
      <p:sp>
        <p:nvSpPr>
          <p:cNvPr id="8" name="TextBox 7">
            <a:extLst>
              <a:ext uri="{FF2B5EF4-FFF2-40B4-BE49-F238E27FC236}">
                <a16:creationId xmlns:a16="http://schemas.microsoft.com/office/drawing/2014/main" id="{14CF9A3A-43EA-594A-A1EF-2EE8874EAC0D}"/>
              </a:ext>
            </a:extLst>
          </p:cNvPr>
          <p:cNvSpPr txBox="1"/>
          <p:nvPr/>
        </p:nvSpPr>
        <p:spPr bwMode="gray">
          <a:xfrm>
            <a:off x="5537774" y="4577644"/>
            <a:ext cx="1454936" cy="415498"/>
          </a:xfrm>
          <a:prstGeom prst="rect">
            <a:avLst/>
          </a:prstGeom>
          <a:noFill/>
          <a:ln>
            <a:noFill/>
          </a:ln>
        </p:spPr>
        <p:txBody>
          <a:bodyPr wrap="square" lIns="0" tIns="0" rIns="0" bIns="0" rtlCol="0">
            <a:spAutoFit/>
          </a:bodyPr>
          <a:lstStyle/>
          <a:p>
            <a:pPr>
              <a:spcBef>
                <a:spcPts val="500"/>
              </a:spcBef>
            </a:pPr>
            <a:r>
              <a:rPr lang="en-US" sz="900" dirty="0">
                <a:solidFill>
                  <a:schemeClr val="tx1"/>
                </a:solidFill>
              </a:rPr>
              <a:t>Communicate with parents or guardians if absence is unexcused</a:t>
            </a:r>
          </a:p>
        </p:txBody>
      </p:sp>
    </p:spTree>
    <p:extLst>
      <p:ext uri="{BB962C8B-B14F-4D97-AF65-F5344CB8AC3E}">
        <p14:creationId xmlns:p14="http://schemas.microsoft.com/office/powerpoint/2010/main" val="24090460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IRNycFq5"/>
  <p:tag name="ARTICULATE_DESIGN_ID_EAB3 PORTRAIT STANDARD" val="pjsLuG92"/>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3 Portrait Standard">
  <a:themeElements>
    <a:clrScheme name="EAB Theme Colors 2020">
      <a:dk1>
        <a:srgbClr val="333E48"/>
      </a:dk1>
      <a:lt1>
        <a:srgbClr val="FFFFFF"/>
      </a:lt1>
      <a:dk2>
        <a:srgbClr val="ED8B00"/>
      </a:dk2>
      <a:lt2>
        <a:srgbClr val="D6D8DA"/>
      </a:lt2>
      <a:accent1>
        <a:srgbClr val="C4C7CA"/>
      </a:accent1>
      <a:accent2>
        <a:srgbClr val="7FCFCF"/>
      </a:accent2>
      <a:accent3>
        <a:srgbClr val="004B87"/>
      </a:accent3>
      <a:accent4>
        <a:srgbClr val="0072CE"/>
      </a:accent4>
      <a:accent5>
        <a:srgbClr val="00355F"/>
      </a:accent5>
      <a:accent6>
        <a:srgbClr val="00B1B0"/>
      </a:accent6>
      <a:hlink>
        <a:srgbClr val="0072CE"/>
      </a:hlink>
      <a:folHlink>
        <a:srgbClr val="0072CE"/>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900" dirty="0" err="1" smtClean="0">
            <a:solidFill>
              <a:schemeClr val="tx1"/>
            </a:solidFill>
          </a:defRPr>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3 Portrait Document Template 050622.potm" id="{EEDAAE03-F88B-443A-89BC-4AB42A8882F4}" vid="{E7B9BEB0-BA92-466D-BBC7-CE87C39E71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EAB3 Portrait Document Template 011023</Template>
  <TotalTime>26068</TotalTime>
  <Words>562</Words>
  <Application>Microsoft Office PowerPoint</Application>
  <PresentationFormat>Custom</PresentationFormat>
  <Paragraphs>65</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Rockwell</vt:lpstr>
      <vt:lpstr>Verdana</vt:lpstr>
      <vt:lpstr>Wingdings</vt:lpstr>
      <vt:lpstr>EAB3 Portrait Standard</vt:lpstr>
      <vt:lpstr>PowerPoint Presentation</vt:lpstr>
      <vt:lpstr>PowerPoint Presentation</vt:lpstr>
      <vt:lpstr>Grades Pre-K to 5: Tasks to Combat Absenteeism</vt:lpstr>
      <vt:lpstr>Grades 6-12: Tasks for Combatting Absenteeism</vt:lpstr>
      <vt:lpstr>Principal/VP: Tasks for Combatting Absenteeism</vt:lpstr>
      <vt:lpstr>Attendance and Administrative Staff:  Tasks for Combatting Absenteeism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Guide for Discussing Student Absences with Parents</dc:title>
  <dc:creator>Bell, Molly</dc:creator>
  <cp:lastModifiedBy>Bell, Molly</cp:lastModifiedBy>
  <cp:revision>257</cp:revision>
  <dcterms:created xsi:type="dcterms:W3CDTF">2023-04-24T19:37:22Z</dcterms:created>
  <dcterms:modified xsi:type="dcterms:W3CDTF">2023-06-22T15:54:18Z</dcterms:modified>
</cp:coreProperties>
</file>