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355" r:id="rId2"/>
    <p:sldId id="350" r:id="rId3"/>
    <p:sldId id="357" r:id="rId4"/>
    <p:sldId id="356" r:id="rId5"/>
    <p:sldId id="352" r:id="rId6"/>
  </p:sldIdLst>
  <p:sldSz cx="7772400" cy="10058400"/>
  <p:notesSz cx="6858000" cy="9144000"/>
  <p:custDataLst>
    <p:tags r:id="rId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048C8E-C617-1469-6CB9-97756E91FE2C}" name="Margaret Sullivan" initials="MS" userId="S::MSullivan@eab.com::afe984fc-2e47-4eef-9424-4e40087647c8" providerId="AD"/>
  <p188:author id="{77D44790-E3ED-37F3-8E6F-4255D4D7CBD5}" name="McNeill, Meredith" initials="MM" userId="S::MMcNeill@eab.com::caaa95fc-a985-41b0-a54b-0b91442bbbd9" providerId="AD"/>
  <p188:author id="{B75A0EC6-E6DF-B4D9-F624-16BF239CBCB0}" name="Bell, Molly" initials="BM" userId="S::MBell@eab.com::45d74628-9117-44eb-91b7-d56f6fb32f9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2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F1F1"/>
    <a:srgbClr val="A1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750" autoAdjust="0"/>
  </p:normalViewPr>
  <p:slideViewPr>
    <p:cSldViewPr snapToGrid="0" showGuides="1">
      <p:cViewPr varScale="1">
        <p:scale>
          <a:sx n="72" d="100"/>
          <a:sy n="72" d="100"/>
        </p:scale>
        <p:origin x="2988" y="7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 Id="rId14"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64069612169641E-3"/>
          <c:y val="0.2339549832652375"/>
          <c:w val="0.93452380952380953"/>
          <c:h val="0.47473105188383502"/>
        </c:manualLayout>
      </c:layout>
      <c:barChart>
        <c:barDir val="col"/>
        <c:grouping val="clustered"/>
        <c:varyColors val="0"/>
        <c:ser>
          <c:idx val="0"/>
          <c:order val="0"/>
          <c:tx>
            <c:strRef>
              <c:f>Sheet1!$B$1</c:f>
              <c:strCache>
                <c:ptCount val="1"/>
                <c:pt idx="0">
                  <c:v>Series 1</c:v>
                </c:pt>
              </c:strCache>
            </c:strRef>
          </c:tx>
          <c:spPr>
            <a:solidFill>
              <a:srgbClr val="00355F"/>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Sheet1!$B$2:$B$3</c:f>
              <c:numCache>
                <c:formatCode>General</c:formatCode>
                <c:ptCount val="2"/>
                <c:pt idx="0">
                  <c:v>2</c:v>
                </c:pt>
                <c:pt idx="1">
                  <c:v>3</c:v>
                </c:pt>
              </c:numCache>
            </c:numRef>
          </c:val>
          <c:extLst>
            <c:ext xmlns:c16="http://schemas.microsoft.com/office/drawing/2014/chart" uri="{C3380CC4-5D6E-409C-BE32-E72D297353CC}">
              <c16:uniqueId val="{00000000-2EF5-4887-B935-1B98F3B74581}"/>
            </c:ext>
          </c:extLst>
        </c:ser>
        <c:ser>
          <c:idx val="1"/>
          <c:order val="1"/>
          <c:tx>
            <c:strRef>
              <c:f>Sheet1!$C$1</c:f>
              <c:strCache>
                <c:ptCount val="1"/>
                <c:pt idx="0">
                  <c:v>Series 2</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Sheet1!$C$2:$C$3</c:f>
              <c:numCache>
                <c:formatCode>General</c:formatCode>
                <c:ptCount val="2"/>
                <c:pt idx="0">
                  <c:v>3</c:v>
                </c:pt>
                <c:pt idx="1">
                  <c:v>6</c:v>
                </c:pt>
              </c:numCache>
            </c:numRef>
          </c:val>
          <c:extLst>
            <c:ext xmlns:c16="http://schemas.microsoft.com/office/drawing/2014/chart" uri="{C3380CC4-5D6E-409C-BE32-E72D297353CC}">
              <c16:uniqueId val="{00000001-2EF5-4887-B935-1B98F3B74581}"/>
            </c:ext>
          </c:extLst>
        </c:ser>
        <c:ser>
          <c:idx val="2"/>
          <c:order val="2"/>
          <c:tx>
            <c:strRef>
              <c:f>Sheet1!$D$1</c:f>
              <c:strCache>
                <c:ptCount val="1"/>
                <c:pt idx="0">
                  <c:v>Series 3</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Sheet1!$D$2:$D$3</c:f>
              <c:numCache>
                <c:formatCode>General</c:formatCode>
                <c:ptCount val="2"/>
                <c:pt idx="0">
                  <c:v>4</c:v>
                </c:pt>
                <c:pt idx="1">
                  <c:v>4</c:v>
                </c:pt>
              </c:numCache>
            </c:numRef>
          </c:val>
          <c:extLst>
            <c:ext xmlns:c16="http://schemas.microsoft.com/office/drawing/2014/chart" uri="{C3380CC4-5D6E-409C-BE32-E72D297353CC}">
              <c16:uniqueId val="{00000002-2EF5-4887-B935-1B98F3B74581}"/>
            </c:ext>
          </c:extLst>
        </c:ser>
        <c:ser>
          <c:idx val="3"/>
          <c:order val="3"/>
          <c:tx>
            <c:strRef>
              <c:f>Sheet1!$E$1</c:f>
              <c:strCache>
                <c:ptCount val="1"/>
                <c:pt idx="0">
                  <c:v>Series 4</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Sheet1!$E$2:$E$3</c:f>
              <c:numCache>
                <c:formatCode>General</c:formatCode>
                <c:ptCount val="2"/>
                <c:pt idx="0">
                  <c:v>3</c:v>
                </c:pt>
                <c:pt idx="1">
                  <c:v>3</c:v>
                </c:pt>
              </c:numCache>
            </c:numRef>
          </c:val>
          <c:extLst>
            <c:ext xmlns:c16="http://schemas.microsoft.com/office/drawing/2014/chart" uri="{C3380CC4-5D6E-409C-BE32-E72D297353CC}">
              <c16:uniqueId val="{00000003-2EF5-4887-B935-1B98F3B74581}"/>
            </c:ext>
          </c:extLst>
        </c:ser>
        <c:ser>
          <c:idx val="4"/>
          <c:order val="4"/>
          <c:tx>
            <c:strRef>
              <c:f>Sheet1!$F$1</c:f>
              <c:strCache>
                <c:ptCount val="1"/>
                <c:pt idx="0">
                  <c:v>Series 5</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Sheet1!$F$2:$F$3</c:f>
              <c:numCache>
                <c:formatCode>General</c:formatCode>
                <c:ptCount val="2"/>
                <c:pt idx="0">
                  <c:v>4</c:v>
                </c:pt>
                <c:pt idx="1">
                  <c:v>4</c:v>
                </c:pt>
              </c:numCache>
            </c:numRef>
          </c:val>
          <c:extLst>
            <c:ext xmlns:c16="http://schemas.microsoft.com/office/drawing/2014/chart" uri="{C3380CC4-5D6E-409C-BE32-E72D297353CC}">
              <c16:uniqueId val="{00000004-2EF5-4887-B935-1B98F3B74581}"/>
            </c:ext>
          </c:extLst>
        </c:ser>
        <c:ser>
          <c:idx val="5"/>
          <c:order val="5"/>
          <c:tx>
            <c:strRef>
              <c:f>Sheet1!$G$1</c:f>
              <c:strCache>
                <c:ptCount val="1"/>
                <c:pt idx="0">
                  <c:v>Series 6</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Sheet1!$G$2:$G$3</c:f>
              <c:numCache>
                <c:formatCode>General</c:formatCode>
                <c:ptCount val="2"/>
                <c:pt idx="0">
                  <c:v>4</c:v>
                </c:pt>
                <c:pt idx="1">
                  <c:v>3</c:v>
                </c:pt>
              </c:numCache>
            </c:numRef>
          </c:val>
          <c:extLst>
            <c:ext xmlns:c16="http://schemas.microsoft.com/office/drawing/2014/chart" uri="{C3380CC4-5D6E-409C-BE32-E72D297353CC}">
              <c16:uniqueId val="{00000005-2EF5-4887-B935-1B98F3B74581}"/>
            </c:ext>
          </c:extLst>
        </c:ser>
        <c:dLbls>
          <c:dLblPos val="outEnd"/>
          <c:showLegendKey val="0"/>
          <c:showVal val="1"/>
          <c:showCatName val="0"/>
          <c:showSerName val="0"/>
          <c:showPercent val="0"/>
          <c:showBubbleSize val="0"/>
        </c:dLbls>
        <c:gapWidth val="50"/>
        <c:axId val="733916336"/>
        <c:axId val="733916664"/>
      </c:barChart>
      <c:catAx>
        <c:axId val="7339163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733916664"/>
        <c:crosses val="autoZero"/>
        <c:auto val="1"/>
        <c:lblAlgn val="ctr"/>
        <c:lblOffset val="100"/>
        <c:noMultiLvlLbl val="0"/>
      </c:catAx>
      <c:valAx>
        <c:axId val="733916664"/>
        <c:scaling>
          <c:orientation val="minMax"/>
        </c:scaling>
        <c:delete val="1"/>
        <c:axPos val="l"/>
        <c:numFmt formatCode="General" sourceLinked="1"/>
        <c:majorTickMark val="none"/>
        <c:minorTickMark val="none"/>
        <c:tickLblPos val="nextTo"/>
        <c:crossAx val="733916336"/>
        <c:crosses val="autoZero"/>
        <c:crossBetween val="between"/>
      </c:valAx>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37754427919012E-2"/>
          <c:y val="0.19106213803830663"/>
          <c:w val="0.71756031768250328"/>
          <c:h val="0.71756031768250328"/>
        </c:manualLayout>
      </c:layout>
      <c:doughnutChart>
        <c:varyColors val="0"/>
        <c:ser>
          <c:idx val="0"/>
          <c:order val="0"/>
          <c:tx>
            <c:strRef>
              <c:f>Sheet1!$B$1</c:f>
              <c:strCache>
                <c:ptCount val="1"/>
                <c:pt idx="0">
                  <c:v>Series 1</c:v>
                </c:pt>
              </c:strCache>
            </c:strRef>
          </c:tx>
          <c:spPr>
            <a:solidFill>
              <a:schemeClr val="accent1"/>
            </a:solidFill>
            <a:ln w="9525">
              <a:solidFill>
                <a:schemeClr val="bg1"/>
              </a:solidFill>
            </a:ln>
            <a:effectLst/>
          </c:spPr>
          <c:dPt>
            <c:idx val="0"/>
            <c:bubble3D val="0"/>
            <c:spPr>
              <a:solidFill>
                <a:srgbClr val="00B1B0"/>
              </a:solidFill>
              <a:ln w="9525">
                <a:solidFill>
                  <a:schemeClr val="bg1"/>
                </a:solidFill>
              </a:ln>
              <a:effectLst/>
            </c:spPr>
            <c:extLst>
              <c:ext xmlns:c16="http://schemas.microsoft.com/office/drawing/2014/chart" uri="{C3380CC4-5D6E-409C-BE32-E72D297353CC}">
                <c16:uniqueId val="{00000001-894F-481B-96D1-9899FA3BF1A8}"/>
              </c:ext>
            </c:extLst>
          </c:dPt>
          <c:cat>
            <c:strRef>
              <c:f>Sheet1!$A$2:$A$7</c:f>
              <c:strCache>
                <c:ptCount val="6"/>
                <c:pt idx="0">
                  <c:v>Category 1</c:v>
                </c:pt>
                <c:pt idx="1">
                  <c:v>Category 2</c:v>
                </c:pt>
                <c:pt idx="2">
                  <c:v>Category 3</c:v>
                </c:pt>
                <c:pt idx="3">
                  <c:v>Category 4</c:v>
                </c:pt>
                <c:pt idx="4">
                  <c:v>Category 5</c:v>
                </c:pt>
                <c:pt idx="5">
                  <c:v>Category 6</c:v>
                </c:pt>
              </c:strCache>
            </c:strRef>
          </c:cat>
          <c:val>
            <c:numRef>
              <c:f>Sheet1!$B$2:$B$7</c:f>
              <c:numCache>
                <c:formatCode>0%</c:formatCode>
                <c:ptCount val="6"/>
                <c:pt idx="0">
                  <c:v>0.54</c:v>
                </c:pt>
                <c:pt idx="1">
                  <c:v>0.32</c:v>
                </c:pt>
                <c:pt idx="2">
                  <c:v>0.2</c:v>
                </c:pt>
                <c:pt idx="3">
                  <c:v>0.14000000000000001</c:v>
                </c:pt>
                <c:pt idx="4">
                  <c:v>0.12</c:v>
                </c:pt>
                <c:pt idx="5">
                  <c:v>0.08</c:v>
                </c:pt>
              </c:numCache>
            </c:numRef>
          </c:val>
          <c:extLst>
            <c:ext xmlns:c16="http://schemas.microsoft.com/office/drawing/2014/chart" uri="{C3380CC4-5D6E-409C-BE32-E72D297353CC}">
              <c16:uniqueId val="{00000002-894F-481B-96D1-9899FA3BF1A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457865367680287E-2"/>
          <c:y val="0.20234334480645008"/>
          <c:w val="0.5975289807524059"/>
          <c:h val="0.71560356976336037"/>
        </c:manualLayout>
      </c:layout>
      <c:pieChart>
        <c:varyColors val="0"/>
        <c:ser>
          <c:idx val="0"/>
          <c:order val="0"/>
          <c:tx>
            <c:strRef>
              <c:f>Sheet1!$B$1</c:f>
              <c:strCache>
                <c:ptCount val="1"/>
                <c:pt idx="0">
                  <c:v>Series 1</c:v>
                </c:pt>
              </c:strCache>
            </c:strRef>
          </c:tx>
          <c:spPr>
            <a:solidFill>
              <a:schemeClr val="accent1"/>
            </a:solidFill>
            <a:ln w="9525">
              <a:solidFill>
                <a:schemeClr val="lt1"/>
              </a:solidFill>
            </a:ln>
            <a:effectLst/>
          </c:spPr>
          <c:dPt>
            <c:idx val="1"/>
            <c:bubble3D val="0"/>
            <c:spPr>
              <a:solidFill>
                <a:srgbClr val="0072CE"/>
              </a:solidFill>
              <a:ln w="9525">
                <a:solidFill>
                  <a:schemeClr val="lt1"/>
                </a:solidFill>
              </a:ln>
              <a:effectLst/>
            </c:spPr>
            <c:extLst>
              <c:ext xmlns:c16="http://schemas.microsoft.com/office/drawing/2014/chart" uri="{C3380CC4-5D6E-409C-BE32-E72D297353CC}">
                <c16:uniqueId val="{00000001-806F-4C45-A67B-7440861671DD}"/>
              </c:ext>
            </c:extLst>
          </c:dPt>
          <c:dPt>
            <c:idx val="2"/>
            <c:bubble3D val="0"/>
            <c:spPr>
              <a:solidFill>
                <a:srgbClr val="00B1B0"/>
              </a:solidFill>
              <a:ln w="9525">
                <a:solidFill>
                  <a:schemeClr val="lt1"/>
                </a:solidFill>
              </a:ln>
              <a:effectLst/>
            </c:spPr>
            <c:extLst>
              <c:ext xmlns:c16="http://schemas.microsoft.com/office/drawing/2014/chart" uri="{C3380CC4-5D6E-409C-BE32-E72D297353CC}">
                <c16:uniqueId val="{00000003-806F-4C45-A67B-7440861671DD}"/>
              </c:ext>
            </c:extLst>
          </c:dPt>
          <c:dLbls>
            <c:dLbl>
              <c:idx val="2"/>
              <c:layout>
                <c:manualLayout>
                  <c:x val="0.15185094050743658"/>
                  <c:y val="0.18427776991947858"/>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06F-4C45-A67B-7440861671DD}"/>
                </c:ext>
              </c:extLst>
            </c:dLbl>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Category 1</c:v>
                </c:pt>
                <c:pt idx="1">
                  <c:v>Category 2</c:v>
                </c:pt>
                <c:pt idx="2">
                  <c:v>Category 3</c:v>
                </c:pt>
              </c:strCache>
            </c:strRef>
          </c:cat>
          <c:val>
            <c:numRef>
              <c:f>Sheet1!$B$2:$B$4</c:f>
              <c:numCache>
                <c:formatCode>0%</c:formatCode>
                <c:ptCount val="3"/>
                <c:pt idx="0">
                  <c:v>0.68</c:v>
                </c:pt>
                <c:pt idx="1">
                  <c:v>0.44</c:v>
                </c:pt>
                <c:pt idx="2">
                  <c:v>0.28000000000000003</c:v>
                </c:pt>
              </c:numCache>
            </c:numRef>
          </c:val>
          <c:extLst>
            <c:ext xmlns:c16="http://schemas.microsoft.com/office/drawing/2014/chart" uri="{C3380CC4-5D6E-409C-BE32-E72D297353CC}">
              <c16:uniqueId val="{00000004-806F-4C45-A67B-7440861671DD}"/>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chart>
  <c:spPr>
    <a:noFill/>
    <a:ln>
      <a:noFill/>
    </a:ln>
    <a:effectLst/>
  </c:spPr>
  <c:txPr>
    <a:bodyPr/>
    <a:lstStyle/>
    <a:p>
      <a:pPr>
        <a:defRPr sz="800" b="1">
          <a:solidFill>
            <a:schemeClr val="bg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4C0DDF-6D96-4B49-B7DD-803165A2A889}" type="datetimeFigureOut">
              <a:rPr lang="en-US" smtClean="0"/>
              <a:t>6/22/2023</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03ED76-A302-4A5A-959C-7AB795D2A5BD}" type="slidenum">
              <a:rPr lang="en-US" smtClean="0"/>
              <a:t>‹#›</a:t>
            </a:fld>
            <a:endParaRPr lang="en-US"/>
          </a:p>
        </p:txBody>
      </p:sp>
    </p:spTree>
    <p:extLst>
      <p:ext uri="{BB962C8B-B14F-4D97-AF65-F5344CB8AC3E}">
        <p14:creationId xmlns:p14="http://schemas.microsoft.com/office/powerpoint/2010/main" val="1797113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slideMaster" Target="../slideMasters/slideMaster1.xml"/><Relationship Id="rId1" Type="http://schemas.openxmlformats.org/officeDocument/2006/relationships/tags" Target="../tags/tag17.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7.png"/><Relationship Id="rId9" Type="http://schemas.openxmlformats.org/officeDocument/2006/relationships/image" Target="../media/image21.png"/></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7.png"/><Relationship Id="rId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pic>
        <p:nvPicPr>
          <p:cNvPr id="20" name="Picture 19" descr="Graphical user interface&#10;&#10;Description automatically generated with medium confidence">
            <a:extLst>
              <a:ext uri="{FF2B5EF4-FFF2-40B4-BE49-F238E27FC236}">
                <a16:creationId xmlns:a16="http://schemas.microsoft.com/office/drawing/2014/main" id="{1BB8230B-F4E5-465E-9FAD-96801DDA97AD}"/>
              </a:ext>
            </a:extLst>
          </p:cNvPr>
          <p:cNvPicPr>
            <a:picLocks noChangeAspect="1"/>
          </p:cNvPicPr>
          <p:nvPr userDrawn="1"/>
        </p:nvPicPr>
        <p:blipFill>
          <a:blip r:embed="rId3"/>
          <a:stretch>
            <a:fillRect/>
          </a:stretch>
        </p:blipFill>
        <p:spPr>
          <a:xfrm>
            <a:off x="4523814" y="2667891"/>
            <a:ext cx="2258568" cy="2922853"/>
          </a:xfrm>
          <a:prstGeom prst="rect">
            <a:avLst/>
          </a:prstGeom>
          <a:ln w="12700">
            <a:solidFill>
              <a:schemeClr val="accent1"/>
            </a:solidFill>
          </a:ln>
        </p:spPr>
      </p:pic>
      <p:sp>
        <p:nvSpPr>
          <p:cNvPr id="24" name="Rectangle 23"/>
          <p:cNvSpPr/>
          <p:nvPr userDrawn="1"/>
        </p:nvSpPr>
        <p:spPr bwMode="gray">
          <a:xfrm>
            <a:off x="508000" y="747947"/>
            <a:ext cx="3200400" cy="8796104"/>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5" name="TextBox 24"/>
          <p:cNvSpPr txBox="1"/>
          <p:nvPr userDrawn="1"/>
        </p:nvSpPr>
        <p:spPr bwMode="gray">
          <a:xfrm>
            <a:off x="759406" y="3446311"/>
            <a:ext cx="2651760" cy="1366015"/>
          </a:xfrm>
          <a:prstGeom prst="rect">
            <a:avLst/>
          </a:prstGeom>
          <a:noFill/>
        </p:spPr>
        <p:txBody>
          <a:bodyPr wrap="square" lIns="0" tIns="0" rIns="0" bIns="0" rtlCol="0">
            <a:spAutoFit/>
          </a:bodyPr>
          <a:lstStyle/>
          <a:p>
            <a:pPr>
              <a:lnSpc>
                <a:spcPct val="90000"/>
              </a:lnSpc>
              <a:spcBef>
                <a:spcPts val="500"/>
              </a:spcBef>
            </a:pPr>
            <a:r>
              <a:rPr lang="en-US" sz="4000" b="0" dirty="0">
                <a:solidFill>
                  <a:schemeClr val="bg1"/>
                </a:solidFill>
                <a:latin typeface="+mj-lt"/>
              </a:rPr>
              <a:t>Portrait Template </a:t>
            </a:r>
          </a:p>
          <a:p>
            <a:pPr>
              <a:lnSpc>
                <a:spcPct val="90000"/>
              </a:lnSpc>
              <a:spcBef>
                <a:spcPts val="500"/>
              </a:spcBef>
            </a:pPr>
            <a:r>
              <a:rPr lang="en-US" sz="1400" b="0" dirty="0">
                <a:solidFill>
                  <a:schemeClr val="bg1"/>
                </a:solidFill>
                <a:latin typeface="+mj-lt"/>
              </a:rPr>
              <a:t>(page size: 8.5ꞌꞌ x 11</a:t>
            </a:r>
            <a:r>
              <a:rPr kumimoji="0" lang="en-US" sz="1400" b="0" i="0" u="none" strike="noStrike" kern="1200" cap="none" spc="0" normalizeH="0" baseline="0" noProof="0" dirty="0">
                <a:ln>
                  <a:noFill/>
                </a:ln>
                <a:solidFill>
                  <a:srgbClr val="FFFFFF"/>
                </a:solidFill>
                <a:effectLst/>
                <a:uLnTx/>
                <a:uFillTx/>
                <a:latin typeface="Rockwell"/>
                <a:ea typeface="+mn-ea"/>
                <a:cs typeface="+mn-cs"/>
              </a:rPr>
              <a:t>ꞌꞌ</a:t>
            </a:r>
            <a:r>
              <a:rPr lang="en-US" sz="1400" b="0" dirty="0">
                <a:solidFill>
                  <a:schemeClr val="bg1"/>
                </a:solidFill>
                <a:latin typeface="+mj-lt"/>
              </a:rPr>
              <a:t>)</a:t>
            </a:r>
          </a:p>
        </p:txBody>
      </p:sp>
      <p:sp>
        <p:nvSpPr>
          <p:cNvPr id="27" name="TextBox 26"/>
          <p:cNvSpPr txBox="1"/>
          <p:nvPr userDrawn="1"/>
        </p:nvSpPr>
        <p:spPr bwMode="gray">
          <a:xfrm>
            <a:off x="4507968" y="2203890"/>
            <a:ext cx="2457128" cy="369332"/>
          </a:xfrm>
          <a:prstGeom prst="rect">
            <a:avLst/>
          </a:prstGeom>
          <a:noFill/>
        </p:spPr>
        <p:txBody>
          <a:bodyPr wrap="square" lIns="0" tIns="0" rIns="0" bIns="0" rtlCol="0">
            <a:spAutoFit/>
          </a:bodyPr>
          <a:lstStyle/>
          <a:p>
            <a:pPr>
              <a:spcBef>
                <a:spcPts val="500"/>
              </a:spcBef>
            </a:pPr>
            <a:r>
              <a:rPr lang="en-US" sz="1200" b="1" dirty="0">
                <a:solidFill>
                  <a:schemeClr val="tx1"/>
                </a:solidFill>
              </a:rPr>
              <a:t>Long documents: </a:t>
            </a:r>
            <a:br>
              <a:rPr lang="en-US" sz="1200" b="1" dirty="0">
                <a:solidFill>
                  <a:schemeClr val="tx1"/>
                </a:solidFill>
              </a:rPr>
            </a:br>
            <a:r>
              <a:rPr lang="en-US" sz="1200" dirty="0">
                <a:solidFill>
                  <a:schemeClr val="tx1"/>
                </a:solidFill>
              </a:rPr>
              <a:t>Logo goes on cover</a:t>
            </a:r>
          </a:p>
        </p:txBody>
      </p:sp>
      <p:pic>
        <p:nvPicPr>
          <p:cNvPr id="38" name="Picture 3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730388" y="1618669"/>
            <a:ext cx="1682499" cy="646177"/>
          </a:xfrm>
          <a:prstGeom prst="rect">
            <a:avLst/>
          </a:prstGeom>
        </p:spPr>
      </p:pic>
      <p:sp>
        <p:nvSpPr>
          <p:cNvPr id="17" name="Rectangle 16">
            <a:extLst>
              <a:ext uri="{FF2B5EF4-FFF2-40B4-BE49-F238E27FC236}">
                <a16:creationId xmlns:a16="http://schemas.microsoft.com/office/drawing/2014/main" id="{F200028C-71E0-4601-988C-6EA6276A6128}"/>
              </a:ext>
            </a:extLst>
          </p:cNvPr>
          <p:cNvSpPr/>
          <p:nvPr userDrawn="1"/>
        </p:nvSpPr>
        <p:spPr bwMode="gray">
          <a:xfrm>
            <a:off x="508000" y="457200"/>
            <a:ext cx="6766560" cy="548640"/>
          </a:xfrm>
          <a:prstGeom prst="rect">
            <a:avLst/>
          </a:prstGeom>
          <a:solidFill>
            <a:schemeClr val="accent6">
              <a:lumMod val="60000"/>
              <a:lumOff val="4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Bef>
                <a:spcPts val="500"/>
              </a:spcBef>
            </a:pPr>
            <a:r>
              <a:rPr lang="en-US" sz="1600" b="1" dirty="0">
                <a:solidFill>
                  <a:schemeClr val="tx1"/>
                </a:solidFill>
              </a:rPr>
              <a:t>        January 2023</a:t>
            </a:r>
            <a:r>
              <a:rPr lang="en-US" sz="1600" b="1" baseline="0" dirty="0">
                <a:solidFill>
                  <a:schemeClr val="tx1"/>
                </a:solidFill>
              </a:rPr>
              <a:t> Edition</a:t>
            </a:r>
            <a:endParaRPr lang="en-US" sz="1600" b="1" dirty="0">
              <a:solidFill>
                <a:schemeClr val="tx1"/>
              </a:solidFill>
            </a:endParaRPr>
          </a:p>
        </p:txBody>
      </p:sp>
      <p:sp>
        <p:nvSpPr>
          <p:cNvPr id="19" name="TextBox 18">
            <a:extLst>
              <a:ext uri="{FF2B5EF4-FFF2-40B4-BE49-F238E27FC236}">
                <a16:creationId xmlns:a16="http://schemas.microsoft.com/office/drawing/2014/main" id="{A434C829-E634-4ADA-8E21-A9746F5A383B}"/>
              </a:ext>
            </a:extLst>
          </p:cNvPr>
          <p:cNvSpPr txBox="1"/>
          <p:nvPr userDrawn="1"/>
        </p:nvSpPr>
        <p:spPr bwMode="gray">
          <a:xfrm>
            <a:off x="4507969" y="5882310"/>
            <a:ext cx="2457128" cy="369332"/>
          </a:xfrm>
          <a:prstGeom prst="rect">
            <a:avLst/>
          </a:prstGeom>
          <a:noFill/>
        </p:spPr>
        <p:txBody>
          <a:bodyPr wrap="square" lIns="0" tIns="0" rIns="0" bIns="0" rtlCol="0">
            <a:spAutoFit/>
          </a:bodyPr>
          <a:lstStyle/>
          <a:p>
            <a:pPr>
              <a:spcBef>
                <a:spcPts val="500"/>
              </a:spcBef>
            </a:pPr>
            <a:r>
              <a:rPr lang="en-US" sz="1200" b="1" dirty="0">
                <a:solidFill>
                  <a:schemeClr val="tx1"/>
                </a:solidFill>
              </a:rPr>
              <a:t>Short documents: </a:t>
            </a:r>
            <a:r>
              <a:rPr lang="en-US" sz="1200" dirty="0">
                <a:solidFill>
                  <a:schemeClr val="tx1"/>
                </a:solidFill>
              </a:rPr>
              <a:t>Logo goes on top of page or footer</a:t>
            </a:r>
          </a:p>
        </p:txBody>
      </p:sp>
      <p:cxnSp>
        <p:nvCxnSpPr>
          <p:cNvPr id="37" name="Straight Connector 36">
            <a:extLst>
              <a:ext uri="{FF2B5EF4-FFF2-40B4-BE49-F238E27FC236}">
                <a16:creationId xmlns:a16="http://schemas.microsoft.com/office/drawing/2014/main" id="{CD3B78B9-9C65-4A7D-8D35-9AC558E03C4F}"/>
              </a:ext>
            </a:extLst>
          </p:cNvPr>
          <p:cNvCxnSpPr>
            <a:cxnSpLocks/>
          </p:cNvCxnSpPr>
          <p:nvPr userDrawn="1"/>
        </p:nvCxnSpPr>
        <p:spPr bwMode="gray">
          <a:xfrm>
            <a:off x="759406" y="5024186"/>
            <a:ext cx="265176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5" name="Picture 14" descr="A screenshot of a social media post&#10;&#10;Description automatically generated">
            <a:extLst>
              <a:ext uri="{FF2B5EF4-FFF2-40B4-BE49-F238E27FC236}">
                <a16:creationId xmlns:a16="http://schemas.microsoft.com/office/drawing/2014/main" id="{00FF6E65-1822-4B48-8CE2-F3618275CB38}"/>
              </a:ext>
            </a:extLst>
          </p:cNvPr>
          <p:cNvPicPr>
            <a:picLocks noChangeAspect="1"/>
          </p:cNvPicPr>
          <p:nvPr userDrawn="1"/>
        </p:nvPicPr>
        <p:blipFill>
          <a:blip r:embed="rId5"/>
          <a:stretch>
            <a:fillRect/>
          </a:stretch>
        </p:blipFill>
        <p:spPr>
          <a:xfrm>
            <a:off x="4274596" y="6620169"/>
            <a:ext cx="2254466" cy="2923881"/>
          </a:xfrm>
          <a:prstGeom prst="rect">
            <a:avLst/>
          </a:prstGeom>
          <a:ln w="12700">
            <a:solidFill>
              <a:schemeClr val="accent1"/>
            </a:solidFill>
          </a:ln>
        </p:spPr>
      </p:pic>
      <p:pic>
        <p:nvPicPr>
          <p:cNvPr id="13" name="Picture 12" descr="A screenshot of a cell phone&#10;&#10;Description automatically generated">
            <a:extLst>
              <a:ext uri="{FF2B5EF4-FFF2-40B4-BE49-F238E27FC236}">
                <a16:creationId xmlns:a16="http://schemas.microsoft.com/office/drawing/2014/main" id="{26AB5674-7787-48E7-AF72-7D3ADA194B81}"/>
              </a:ext>
            </a:extLst>
          </p:cNvPr>
          <p:cNvPicPr>
            <a:picLocks noChangeAspect="1"/>
          </p:cNvPicPr>
          <p:nvPr userDrawn="1"/>
        </p:nvPicPr>
        <p:blipFill>
          <a:blip r:embed="rId6"/>
          <a:stretch>
            <a:fillRect/>
          </a:stretch>
        </p:blipFill>
        <p:spPr>
          <a:xfrm>
            <a:off x="5006087" y="6388132"/>
            <a:ext cx="2258313" cy="2916186"/>
          </a:xfrm>
          <a:prstGeom prst="rect">
            <a:avLst/>
          </a:prstGeom>
          <a:ln w="12700">
            <a:solidFill>
              <a:schemeClr val="accent1"/>
            </a:solidFill>
          </a:ln>
        </p:spPr>
      </p:pic>
      <p:sp>
        <p:nvSpPr>
          <p:cNvPr id="35" name="Green box - decorative">
            <a:extLst>
              <a:ext uri="{FF2B5EF4-FFF2-40B4-BE49-F238E27FC236}">
                <a16:creationId xmlns:a16="http://schemas.microsoft.com/office/drawing/2014/main" id="{1ABB4EE0-A2F7-470D-BE26-97E91E03B1E0}"/>
              </a:ext>
              <a:ext uri="{C183D7F6-B498-43B3-948B-1728B52AA6E4}">
                <adec:decorative xmlns:adec="http://schemas.microsoft.com/office/drawing/2017/decorative" val="1"/>
              </a:ext>
            </a:extLst>
          </p:cNvPr>
          <p:cNvSpPr/>
          <p:nvPr userDrawn="1"/>
        </p:nvSpPr>
        <p:spPr bwMode="gray">
          <a:xfrm>
            <a:off x="508000" y="6251641"/>
            <a:ext cx="3200400" cy="3292409"/>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Save time">
            <a:extLst>
              <a:ext uri="{FF2B5EF4-FFF2-40B4-BE49-F238E27FC236}">
                <a16:creationId xmlns:a16="http://schemas.microsoft.com/office/drawing/2014/main" id="{2C18D16A-EE6A-4F22-A5D9-EDEC2E704930}"/>
              </a:ext>
            </a:extLst>
          </p:cNvPr>
          <p:cNvSpPr txBox="1"/>
          <p:nvPr userDrawn="1"/>
        </p:nvSpPr>
        <p:spPr bwMode="gray">
          <a:xfrm>
            <a:off x="759406" y="6496912"/>
            <a:ext cx="2752715" cy="1954381"/>
          </a:xfrm>
          <a:prstGeom prst="rect">
            <a:avLst/>
          </a:prstGeom>
          <a:noFill/>
        </p:spPr>
        <p:txBody>
          <a:bodyPr wrap="square" lIns="0" tIns="0" rIns="0" bIns="0" rtlCol="0">
            <a:spAutoFit/>
          </a:bodyPr>
          <a:lstStyle/>
          <a:p>
            <a:pPr marL="0" indent="0" algn="l">
              <a:spcBef>
                <a:spcPts val="900"/>
              </a:spcBef>
              <a:buFont typeface="Arial" panose="020B0604020202020204" pitchFamily="34" charset="0"/>
              <a:buNone/>
            </a:pPr>
            <a:r>
              <a:rPr lang="en-US" sz="1400" b="1" dirty="0">
                <a:solidFill>
                  <a:schemeClr val="bg1"/>
                </a:solidFill>
              </a:rPr>
              <a:t>SAVE TIME: </a:t>
            </a:r>
            <a:r>
              <a:rPr lang="en-US" sz="1400" b="0" dirty="0">
                <a:solidFill>
                  <a:schemeClr val="bg1"/>
                </a:solidFill>
              </a:rPr>
              <a:t>Use the Graphic and Layout Guide (GLG)!</a:t>
            </a:r>
          </a:p>
          <a:p>
            <a:pPr marL="0" marR="0" lvl="0" indent="0" algn="l" defTabSz="537667"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latin typeface="+mn-lt"/>
                <a:ea typeface="+mn-ea"/>
                <a:cs typeface="+mn-cs"/>
              </a:rPr>
              <a:t>Never design from scratch again. Find hundreds of pre-formatted graphics and full layouts to copy into your file and edit as needed. </a:t>
            </a:r>
          </a:p>
          <a:p>
            <a:pPr marL="0" marR="0" lvl="0" indent="0" algn="l" defTabSz="537667"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FFFF"/>
                </a:solidFill>
                <a:effectLst/>
                <a:uLnTx/>
                <a:uFillTx/>
                <a:latin typeface="+mn-lt"/>
                <a:ea typeface="+mn-ea"/>
                <a:cs typeface="+mn-cs"/>
              </a:rPr>
              <a:t>GLG Location:</a:t>
            </a:r>
            <a:r>
              <a:rPr kumimoji="0" lang="en-US" sz="1200" b="0" i="0" u="none" strike="noStrike" kern="1200" cap="none" spc="0" normalizeH="0" baseline="0" noProof="0" dirty="0">
                <a:ln>
                  <a:noFill/>
                </a:ln>
                <a:solidFill>
                  <a:srgbClr val="FFFFFF"/>
                </a:solidFill>
                <a:effectLst/>
                <a:uLnTx/>
                <a:uFillTx/>
                <a:latin typeface="+mn-lt"/>
                <a:ea typeface="+mn-ea"/>
                <a:cs typeface="+mn-cs"/>
              </a:rPr>
              <a:t> eab.box.com/v/EAB-Branding-Templates-Imagery </a:t>
            </a:r>
          </a:p>
        </p:txBody>
      </p:sp>
      <p:sp>
        <p:nvSpPr>
          <p:cNvPr id="40" name="Text Placeholder 7">
            <a:extLst>
              <a:ext uri="{FF2B5EF4-FFF2-40B4-BE49-F238E27FC236}">
                <a16:creationId xmlns:a16="http://schemas.microsoft.com/office/drawing/2014/main" id="{252A73F1-BC7D-4BE5-8C3D-A4D73B287803}"/>
              </a:ext>
            </a:extLst>
          </p:cNvPr>
          <p:cNvSpPr txBox="1">
            <a:spLocks/>
          </p:cNvSpPr>
          <p:nvPr userDrawn="1"/>
        </p:nvSpPr>
        <p:spPr bwMode="gray">
          <a:xfrm>
            <a:off x="759406" y="8838529"/>
            <a:ext cx="2651760" cy="471924"/>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1200" b="1" dirty="0">
                <a:solidFill>
                  <a:schemeClr val="bg1"/>
                </a:solidFill>
              </a:rPr>
              <a:t>Need help? </a:t>
            </a:r>
          </a:p>
          <a:p>
            <a:pPr marL="0" indent="0" algn="l">
              <a:spcBef>
                <a:spcPts val="800"/>
              </a:spcBef>
              <a:buNone/>
            </a:pPr>
            <a:r>
              <a:rPr lang="en-US" sz="1200" dirty="0">
                <a:solidFill>
                  <a:schemeClr val="bg1"/>
                </a:solidFill>
              </a:rPr>
              <a:t>Email </a:t>
            </a:r>
            <a:r>
              <a:rPr lang="en-US" sz="1200" b="1" dirty="0">
                <a:solidFill>
                  <a:schemeClr val="bg1"/>
                </a:solidFill>
              </a:rPr>
              <a:t>DSS-Requests@eab.com</a:t>
            </a:r>
          </a:p>
        </p:txBody>
      </p:sp>
      <p:cxnSp>
        <p:nvCxnSpPr>
          <p:cNvPr id="41" name="Straight Connector 40">
            <a:extLst>
              <a:ext uri="{FF2B5EF4-FFF2-40B4-BE49-F238E27FC236}">
                <a16:creationId xmlns:a16="http://schemas.microsoft.com/office/drawing/2014/main" id="{BB823B66-B733-40BC-9B61-F4F81D1D3CD8}"/>
              </a:ext>
            </a:extLst>
          </p:cNvPr>
          <p:cNvCxnSpPr>
            <a:cxnSpLocks/>
          </p:cNvCxnSpPr>
          <p:nvPr userDrawn="1"/>
        </p:nvCxnSpPr>
        <p:spPr bwMode="gray">
          <a:xfrm>
            <a:off x="759406" y="8650656"/>
            <a:ext cx="26517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45AB7BB-DA56-43C0-BBFA-4188FF8ED941}"/>
              </a:ext>
            </a:extLst>
          </p:cNvPr>
          <p:cNvSpPr txBox="1"/>
          <p:nvPr userDrawn="1"/>
        </p:nvSpPr>
        <p:spPr bwMode="gray">
          <a:xfrm>
            <a:off x="4190999" y="1214906"/>
            <a:ext cx="3200400" cy="738664"/>
          </a:xfrm>
          <a:prstGeom prst="rect">
            <a:avLst/>
          </a:prstGeom>
          <a:noFill/>
        </p:spPr>
        <p:txBody>
          <a:bodyPr wrap="square" lIns="0" tIns="0" rIns="0" bIns="0" rtlCol="0">
            <a:spAutoFit/>
          </a:bodyPr>
          <a:lstStyle/>
          <a:p>
            <a:pPr>
              <a:spcBef>
                <a:spcPts val="500"/>
              </a:spcBef>
            </a:pPr>
            <a:r>
              <a:rPr lang="en-US" sz="1600" b="0" dirty="0">
                <a:solidFill>
                  <a:schemeClr val="tx1"/>
                </a:solidFill>
              </a:rPr>
              <a:t>Insert the layout types you need from the New Slide button on the Home tab. </a:t>
            </a:r>
          </a:p>
        </p:txBody>
      </p:sp>
      <p:sp>
        <p:nvSpPr>
          <p:cNvPr id="2" name="Isosceles Triangle 1">
            <a:extLst>
              <a:ext uri="{FF2B5EF4-FFF2-40B4-BE49-F238E27FC236}">
                <a16:creationId xmlns:a16="http://schemas.microsoft.com/office/drawing/2014/main" id="{3C37CE37-3DB6-4A3F-82B6-E6D35D0A0BDE}"/>
              </a:ext>
            </a:extLst>
          </p:cNvPr>
          <p:cNvSpPr/>
          <p:nvPr userDrawn="1"/>
        </p:nvSpPr>
        <p:spPr bwMode="gray">
          <a:xfrm rot="19800000">
            <a:off x="4190998" y="2201094"/>
            <a:ext cx="177802" cy="153278"/>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Isosceles Triangle 28">
            <a:extLst>
              <a:ext uri="{FF2B5EF4-FFF2-40B4-BE49-F238E27FC236}">
                <a16:creationId xmlns:a16="http://schemas.microsoft.com/office/drawing/2014/main" id="{BF9ADCB6-E150-4749-87F5-5475E6576FBC}"/>
              </a:ext>
            </a:extLst>
          </p:cNvPr>
          <p:cNvSpPr/>
          <p:nvPr userDrawn="1"/>
        </p:nvSpPr>
        <p:spPr bwMode="gray">
          <a:xfrm rot="19800000">
            <a:off x="4190998" y="5870288"/>
            <a:ext cx="177802" cy="153278"/>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TextBox 20">
            <a:extLst>
              <a:ext uri="{FF2B5EF4-FFF2-40B4-BE49-F238E27FC236}">
                <a16:creationId xmlns:a16="http://schemas.microsoft.com/office/drawing/2014/main" id="{5E68992A-465D-4A5A-9296-D08E18CEFBB3}"/>
              </a:ext>
            </a:extLst>
          </p:cNvPr>
          <p:cNvSpPr txBox="1"/>
          <p:nvPr userDrawn="1"/>
        </p:nvSpPr>
        <p:spPr>
          <a:xfrm>
            <a:off x="4024888" y="646881"/>
            <a:ext cx="2944708" cy="169277"/>
          </a:xfrm>
          <a:prstGeom prst="rect">
            <a:avLst/>
          </a:prstGeom>
          <a:noFill/>
        </p:spPr>
        <p:txBody>
          <a:bodyPr wrap="square" lIns="0" tIns="0" rIns="0" bIns="0" rtlCol="0">
            <a:spAutoFit/>
          </a:bodyPr>
          <a:lstStyle/>
          <a:p>
            <a:pPr>
              <a:spcBef>
                <a:spcPts val="500"/>
              </a:spcBef>
            </a:pPr>
            <a:r>
              <a:rPr lang="en-US" sz="1100" b="1" dirty="0"/>
              <a:t>Main edit: </a:t>
            </a:r>
            <a:r>
              <a:rPr lang="en-US" sz="1100" b="0" dirty="0"/>
              <a:t>Copyright changed to 2023</a:t>
            </a:r>
            <a:endParaRPr lang="en-US" sz="1100" dirty="0"/>
          </a:p>
        </p:txBody>
      </p:sp>
    </p:spTree>
    <p:custDataLst>
      <p:tags r:id="rId1"/>
    </p:custDataLst>
    <p:extLst>
      <p:ext uri="{BB962C8B-B14F-4D97-AF65-F5344CB8AC3E}">
        <p14:creationId xmlns:p14="http://schemas.microsoft.com/office/powerpoint/2010/main" val="226104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12" name="EAB logo - decorative">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455320" y="3309301"/>
            <a:ext cx="1234440" cy="472307"/>
          </a:xfrm>
          <a:prstGeom prst="rect">
            <a:avLst/>
          </a:prstGeom>
        </p:spPr>
      </p:pic>
      <p:sp>
        <p:nvSpPr>
          <p:cNvPr id="20" name="Section type"/>
          <p:cNvSpPr>
            <a:spLocks noGrp="1"/>
          </p:cNvSpPr>
          <p:nvPr>
            <p:ph type="body" sz="quarter" idx="24" hasCustomPrompt="1"/>
          </p:nvPr>
        </p:nvSpPr>
        <p:spPr bwMode="gray">
          <a:xfrm>
            <a:off x="5195834" y="6636850"/>
            <a:ext cx="1299013" cy="205151"/>
          </a:xfrm>
          <a:prstGeom prst="round2SameRect">
            <a:avLst>
              <a:gd name="adj1" fmla="val 0"/>
              <a:gd name="adj2" fmla="val 20202"/>
            </a:avLst>
          </a:prstGeom>
          <a:solidFill>
            <a:schemeClr val="tx2"/>
          </a:solidFill>
        </p:spPr>
        <p:txBody>
          <a:bodyPr wrap="none" lIns="45720" tIns="27432" rIns="45720" bIns="27432" anchor="ctr" anchorCtr="0"/>
          <a:lstStyle>
            <a:lvl1pPr marL="0" indent="0" algn="r">
              <a:spcBef>
                <a:spcPts val="0"/>
              </a:spcBef>
              <a:buNone/>
              <a:defRPr cap="all" spc="50" baseline="0">
                <a:solidFill>
                  <a:schemeClr val="bg1"/>
                </a:solidFill>
                <a:latin typeface="+mj-lt"/>
              </a:defRPr>
            </a:lvl1pPr>
            <a:lvl2pPr marL="112713" indent="0">
              <a:buNone/>
              <a:defRPr cap="all" spc="40">
                <a:solidFill>
                  <a:schemeClr val="bg1"/>
                </a:solidFill>
                <a:latin typeface="+mj-lt"/>
              </a:defRPr>
            </a:lvl2pPr>
            <a:lvl3pPr marL="230187" indent="0">
              <a:buNone/>
              <a:defRPr cap="all" spc="40">
                <a:solidFill>
                  <a:schemeClr val="bg1"/>
                </a:solidFill>
                <a:latin typeface="+mj-lt"/>
              </a:defRPr>
            </a:lvl3pPr>
            <a:lvl4pPr marL="342900" indent="0">
              <a:buNone/>
              <a:defRPr cap="all" spc="40">
                <a:solidFill>
                  <a:schemeClr val="bg1"/>
                </a:solidFill>
                <a:latin typeface="+mj-lt"/>
              </a:defRPr>
            </a:lvl4pPr>
            <a:lvl5pPr marL="458787" indent="0">
              <a:buNone/>
              <a:defRPr cap="all" spc="40">
                <a:solidFill>
                  <a:schemeClr val="bg1"/>
                </a:solidFill>
                <a:latin typeface="+mj-lt"/>
              </a:defRPr>
            </a:lvl5pPr>
          </a:lstStyle>
          <a:p>
            <a:pPr lvl="0"/>
            <a:r>
              <a:rPr lang="en-US" dirty="0"/>
              <a:t>Insert break type</a:t>
            </a:r>
          </a:p>
        </p:txBody>
      </p:sp>
      <p:sp>
        <p:nvSpPr>
          <p:cNvPr id="22" name="Section number"/>
          <p:cNvSpPr>
            <a:spLocks noGrp="1"/>
          </p:cNvSpPr>
          <p:nvPr>
            <p:ph type="body" sz="quarter" idx="25" hasCustomPrompt="1"/>
          </p:nvPr>
        </p:nvSpPr>
        <p:spPr bwMode="gray">
          <a:xfrm>
            <a:off x="6495296" y="6312606"/>
            <a:ext cx="824429" cy="1384995"/>
          </a:xfrm>
        </p:spPr>
        <p:txBody>
          <a:bodyPr/>
          <a:lstStyle>
            <a:lvl1pPr marL="0" indent="0" algn="r">
              <a:spcBef>
                <a:spcPts val="0"/>
              </a:spcBef>
              <a:buNone/>
              <a:defRPr sz="9000">
                <a:solidFill>
                  <a:schemeClr val="accent6"/>
                </a:solidFill>
                <a:latin typeface="+mj-lt"/>
              </a:defRPr>
            </a:lvl1pPr>
            <a:lvl2pPr>
              <a:defRPr sz="9000"/>
            </a:lvl2pPr>
            <a:lvl3pPr>
              <a:defRPr sz="9000"/>
            </a:lvl3pPr>
            <a:lvl4pPr>
              <a:defRPr sz="9000"/>
            </a:lvl4pPr>
            <a:lvl5pPr>
              <a:defRPr sz="9000"/>
            </a:lvl5pPr>
          </a:lstStyle>
          <a:p>
            <a:pPr lvl="0"/>
            <a:r>
              <a:rPr lang="en-US" dirty="0"/>
              <a:t>#</a:t>
            </a:r>
          </a:p>
        </p:txBody>
      </p:sp>
      <p:sp>
        <p:nvSpPr>
          <p:cNvPr id="14" name="Title"/>
          <p:cNvSpPr>
            <a:spLocks noGrp="1"/>
          </p:cNvSpPr>
          <p:nvPr>
            <p:ph type="title" hasCustomPrompt="1"/>
          </p:nvPr>
        </p:nvSpPr>
        <p:spPr bwMode="gray">
          <a:xfrm>
            <a:off x="1451412" y="4769461"/>
            <a:ext cx="5029200" cy="830997"/>
          </a:xfrm>
          <a:prstGeom prst="rect">
            <a:avLst/>
          </a:prstGeom>
        </p:spPr>
        <p:txBody>
          <a:bodyPr wrap="square" lIns="0" tIns="0" rIns="0" bIns="0" anchor="b" anchorCtr="0">
            <a:spAutoFit/>
          </a:bodyPr>
          <a:lstStyle>
            <a:lvl1pPr>
              <a:lnSpc>
                <a:spcPct val="90000"/>
              </a:lnSpc>
              <a:defRPr sz="3000" b="1" baseline="0">
                <a:solidFill>
                  <a:schemeClr val="tx1"/>
                </a:solidFill>
              </a:defRPr>
            </a:lvl1pPr>
          </a:lstStyle>
          <a:p>
            <a:r>
              <a:rPr lang="en-US" dirty="0"/>
              <a:t>Divider Title – Rockwell 30 Bold, Title Case</a:t>
            </a:r>
          </a:p>
        </p:txBody>
      </p:sp>
      <p:sp>
        <p:nvSpPr>
          <p:cNvPr id="15" name="Subtitle"/>
          <p:cNvSpPr>
            <a:spLocks noGrp="1"/>
          </p:cNvSpPr>
          <p:nvPr>
            <p:ph type="body" sz="quarter" idx="22" hasCustomPrompt="1"/>
          </p:nvPr>
        </p:nvSpPr>
        <p:spPr bwMode="gray">
          <a:xfrm>
            <a:off x="1451412" y="5786992"/>
            <a:ext cx="5029200" cy="169277"/>
          </a:xfrm>
        </p:spPr>
        <p:txBody>
          <a:bodyPr/>
          <a:lstStyle>
            <a:lvl1pPr marL="0" indent="0">
              <a:spcBef>
                <a:spcPts val="0"/>
              </a:spcBef>
              <a:buNone/>
              <a:defRPr sz="1100">
                <a:solidFill>
                  <a:schemeClr val="tx1"/>
                </a:solidFill>
              </a:defRPr>
            </a:lvl1pPr>
            <a:lvl2pPr>
              <a:spcBef>
                <a:spcPts val="0"/>
              </a:spcBef>
              <a:defRPr sz="1100"/>
            </a:lvl2pPr>
            <a:lvl3pPr>
              <a:spcBef>
                <a:spcPts val="0"/>
              </a:spcBef>
              <a:defRPr sz="1100"/>
            </a:lvl3pPr>
            <a:lvl4pPr>
              <a:spcBef>
                <a:spcPts val="0"/>
              </a:spcBef>
              <a:defRPr sz="1100"/>
            </a:lvl4pPr>
            <a:lvl5pPr>
              <a:spcBef>
                <a:spcPts val="0"/>
              </a:spcBef>
              <a:defRPr sz="1100"/>
            </a:lvl5pPr>
          </a:lstStyle>
          <a:p>
            <a:pPr lvl="0"/>
            <a:r>
              <a:rPr lang="en-US" dirty="0"/>
              <a:t>Divider Subtitle – Verdana 11pt Regular, Title Case</a:t>
            </a:r>
          </a:p>
        </p:txBody>
      </p:sp>
      <p:sp>
        <p:nvSpPr>
          <p:cNvPr id="16" name="Bullets"/>
          <p:cNvSpPr>
            <a:spLocks noGrp="1"/>
          </p:cNvSpPr>
          <p:nvPr>
            <p:ph type="body" sz="quarter" idx="23" hasCustomPrompt="1"/>
          </p:nvPr>
        </p:nvSpPr>
        <p:spPr bwMode="gray">
          <a:xfrm>
            <a:off x="1451412" y="7051159"/>
            <a:ext cx="2286000" cy="543739"/>
          </a:xfrm>
        </p:spPr>
        <p:txBody>
          <a:bodyPr/>
          <a:lstStyle>
            <a:lvl1pPr>
              <a:defRPr>
                <a:solidFill>
                  <a:schemeClr val="tx1"/>
                </a:solidFill>
              </a:defRPr>
            </a:lvl1pPr>
          </a:lstStyle>
          <a:p>
            <a:pPr lvl="0"/>
            <a:r>
              <a:rPr lang="en-US" dirty="0"/>
              <a:t>Divider Bullet Placement (if needed)</a:t>
            </a:r>
          </a:p>
          <a:p>
            <a:pPr lvl="0"/>
            <a:r>
              <a:rPr lang="en-US" dirty="0"/>
              <a:t>Divider Bullet Placement (if needed)</a:t>
            </a:r>
          </a:p>
          <a:p>
            <a:pPr lvl="0"/>
            <a:r>
              <a:rPr lang="en-US" dirty="0"/>
              <a:t>Divider Bullet Placement (if needed)</a:t>
            </a:r>
          </a:p>
        </p:txBody>
      </p:sp>
      <p:cxnSp>
        <p:nvCxnSpPr>
          <p:cNvPr id="19" name="Horizontal line - decorative">
            <a:extLst>
              <a:ext uri="{C183D7F6-B498-43B3-948B-1728B52AA6E4}">
                <adec:decorative xmlns:adec="http://schemas.microsoft.com/office/drawing/2017/decorative" val="1"/>
              </a:ext>
            </a:extLst>
          </p:cNvPr>
          <p:cNvCxnSpPr/>
          <p:nvPr userDrawn="1"/>
        </p:nvCxnSpPr>
        <p:spPr bwMode="gray">
          <a:xfrm>
            <a:off x="1451412" y="6631720"/>
            <a:ext cx="5043885" cy="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9" name="Green box directions - decorative">
            <a:extLst>
              <a:ext uri="{C183D7F6-B498-43B3-948B-1728B52AA6E4}">
                <adec:decorative xmlns:adec="http://schemas.microsoft.com/office/drawing/2017/decorative" val="1"/>
              </a:ext>
            </a:extLst>
          </p:cNvPr>
          <p:cNvSpPr txBox="1">
            <a:spLocks/>
          </p:cNvSpPr>
          <p:nvPr userDrawn="1"/>
        </p:nvSpPr>
        <p:spPr bwMode="gray">
          <a:xfrm>
            <a:off x="7901812" y="6631720"/>
            <a:ext cx="1543781" cy="1774845"/>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What’s a Break Type?</a:t>
            </a:r>
          </a:p>
          <a:p>
            <a:pPr marL="0" indent="0">
              <a:spcBef>
                <a:spcPts val="300"/>
              </a:spcBef>
              <a:buFont typeface="+mj-lt"/>
              <a:buNone/>
            </a:pPr>
            <a:r>
              <a:rPr lang="en-US" sz="800" b="0" dirty="0">
                <a:solidFill>
                  <a:schemeClr val="bg1"/>
                </a:solidFill>
                <a:latin typeface="Arial" panose="020B0604020202020204" pitchFamily="34" charset="0"/>
                <a:cs typeface="Arial" panose="020B0604020202020204" pitchFamily="34" charset="0"/>
              </a:rPr>
              <a:t>Break types</a:t>
            </a:r>
            <a:r>
              <a:rPr lang="en-US" sz="800" b="0" baseline="0" dirty="0">
                <a:solidFill>
                  <a:schemeClr val="bg1"/>
                </a:solidFill>
                <a:latin typeface="Arial" panose="020B0604020202020204" pitchFamily="34" charset="0"/>
                <a:cs typeface="Arial" panose="020B0604020202020204" pitchFamily="34" charset="0"/>
              </a:rPr>
              <a:t> can be anything that you want to consider the section following the divider as:</a:t>
            </a:r>
          </a:p>
          <a:p>
            <a:pPr marL="117475" indent="-117475">
              <a:spcBef>
                <a:spcPts val="5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Section</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Chapter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Essay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Appendix</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Etc.</a:t>
            </a:r>
          </a:p>
          <a:p>
            <a:pPr marL="0" indent="0">
              <a:spcBef>
                <a:spcPts val="6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If not needed, you may delete the break type box.</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982217661"/>
      </p:ext>
    </p:extLst>
  </p:cSld>
  <p:clrMapOvr>
    <a:masterClrMapping/>
  </p:clrMapOvr>
  <p:extLst>
    <p:ext uri="{DCECCB84-F9BA-43D5-87BE-67443E8EF086}">
      <p15:sldGuideLst xmlns:p15="http://schemas.microsoft.com/office/powerpoint/2012/main">
        <p15:guide id="1" pos="913">
          <p15:clr>
            <a:srgbClr val="FBAE40"/>
          </p15:clr>
        </p15:guide>
        <p15:guide id="2" orient="horz" pos="3528" userDrawn="1">
          <p15:clr>
            <a:srgbClr val="FBAE40"/>
          </p15:clr>
        </p15:guide>
        <p15:guide id="3" orient="horz" pos="3645"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15" name="Top kicker"/>
          <p:cNvSpPr>
            <a:spLocks noGrp="1"/>
          </p:cNvSpPr>
          <p:nvPr>
            <p:ph type="body" sz="quarter" idx="29"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0382" y="700183"/>
            <a:ext cx="6754018" cy="307777"/>
          </a:xfrm>
        </p:spPr>
        <p:txBody>
          <a:bodyPr/>
          <a:lstStyle>
            <a:lvl1pPr>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10215" y="9310825"/>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7705" y="9313057"/>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9"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59506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sp>
        <p:nvSpPr>
          <p:cNvPr id="19" name="Top kicker"/>
          <p:cNvSpPr>
            <a:spLocks noGrp="1"/>
          </p:cNvSpPr>
          <p:nvPr>
            <p:ph type="body" sz="quarter" idx="32"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00183"/>
            <a:ext cx="6745287" cy="307777"/>
          </a:xfrm>
        </p:spPr>
        <p:txBody>
          <a:bodyPr/>
          <a:lstStyle/>
          <a:p>
            <a:r>
              <a:rPr lang="en-US" dirty="0"/>
              <a:t>Page Title – Rockwell 20pt Regular, Title Case</a:t>
            </a:r>
          </a:p>
        </p:txBody>
      </p:sp>
      <p:sp>
        <p:nvSpPr>
          <p:cNvPr id="18" name="Subtitle"/>
          <p:cNvSpPr>
            <a:spLocks noGrp="1"/>
          </p:cNvSpPr>
          <p:nvPr>
            <p:ph type="body" sz="quarter" idx="28" hasCustomPrompt="1"/>
          </p:nvPr>
        </p:nvSpPr>
        <p:spPr bwMode="gray">
          <a:xfrm>
            <a:off x="2585575" y="1312207"/>
            <a:ext cx="4671681"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0" name="Left column text"/>
          <p:cNvSpPr>
            <a:spLocks noGrp="1"/>
          </p:cNvSpPr>
          <p:nvPr>
            <p:ph type="body" sz="quarter" idx="33" hasCustomPrompt="1"/>
          </p:nvPr>
        </p:nvSpPr>
        <p:spPr bwMode="gray">
          <a:xfrm>
            <a:off x="508000" y="1312207"/>
            <a:ext cx="1839913" cy="8236605"/>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7" name="Footnote"/>
          <p:cNvSpPr>
            <a:spLocks noGrp="1"/>
          </p:cNvSpPr>
          <p:nvPr>
            <p:ph type="body" sz="quarter" idx="44" hasCustomPrompt="1"/>
          </p:nvPr>
        </p:nvSpPr>
        <p:spPr bwMode="gray">
          <a:xfrm>
            <a:off x="2582863"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26" name="Vertical line - decorative">
            <a:extLst>
              <a:ext uri="{C183D7F6-B498-43B3-948B-1728B52AA6E4}">
                <adec:decorative xmlns:adec="http://schemas.microsoft.com/office/drawing/2017/decorative" val="1"/>
              </a:ext>
            </a:extLst>
          </p:cNvPr>
          <p:cNvCxnSpPr>
            <a:cxnSpLocks/>
          </p:cNvCxnSpPr>
          <p:nvPr userDrawn="1"/>
        </p:nvCxnSpPr>
        <p:spPr bwMode="gray">
          <a:xfrm flipH="1">
            <a:off x="2425360" y="1333616"/>
            <a:ext cx="4170" cy="822960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57229188"/>
      </p:ext>
    </p:extLst>
  </p:cSld>
  <p:clrMapOvr>
    <a:masterClrMapping/>
  </p:clrMapOvr>
  <p:extLst>
    <p:ext uri="{DCECCB84-F9BA-43D5-87BE-67443E8EF086}">
      <p15:sldGuideLst xmlns:p15="http://schemas.microsoft.com/office/powerpoint/2012/main">
        <p15:guide id="1" pos="1627">
          <p15:clr>
            <a:srgbClr val="FBAE40"/>
          </p15:clr>
        </p15:guide>
        <p15:guide id="2" pos="1479">
          <p15:clr>
            <a:srgbClr val="FBAE40"/>
          </p15:clr>
        </p15:guide>
        <p15:guide id="3" orient="horz" pos="82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ard: Box Text">
    <p:spTree>
      <p:nvGrpSpPr>
        <p:cNvPr id="1" name=""/>
        <p:cNvGrpSpPr/>
        <p:nvPr/>
      </p:nvGrpSpPr>
      <p:grpSpPr>
        <a:xfrm>
          <a:off x="0" y="0"/>
          <a:ext cx="0" cy="0"/>
          <a:chOff x="0" y="0"/>
          <a:chExt cx="0" cy="0"/>
        </a:xfrm>
      </p:grpSpPr>
      <p:sp>
        <p:nvSpPr>
          <p:cNvPr id="13" name="Top kicker"/>
          <p:cNvSpPr>
            <a:spLocks noGrp="1"/>
          </p:cNvSpPr>
          <p:nvPr>
            <p:ph type="body" sz="quarter" idx="29" hasCustomPrompt="1"/>
          </p:nvPr>
        </p:nvSpPr>
        <p:spPr bwMode="gray">
          <a:xfrm>
            <a:off x="2583325"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10" name="Title"/>
          <p:cNvSpPr>
            <a:spLocks noGrp="1"/>
          </p:cNvSpPr>
          <p:nvPr>
            <p:ph type="title" hasCustomPrompt="1"/>
          </p:nvPr>
        </p:nvSpPr>
        <p:spPr bwMode="gray">
          <a:xfrm>
            <a:off x="2583325" y="700183"/>
            <a:ext cx="4681075" cy="307777"/>
          </a:xfrm>
          <a:prstGeom prst="rect">
            <a:avLst/>
          </a:prstGeom>
        </p:spPr>
        <p:txBody>
          <a:bodyPr wrap="square" lIns="0" tIns="0" rIns="0" bIns="0" anchor="b" anchorCtr="0">
            <a:spAutoFit/>
          </a:bodyPr>
          <a:lstStyle>
            <a:lvl1pPr>
              <a:lnSpc>
                <a:spcPct val="100000"/>
              </a:lnSpc>
              <a:defRPr sz="2000" b="0" spc="40" baseline="0"/>
            </a:lvl1pPr>
          </a:lstStyle>
          <a:p>
            <a:r>
              <a:rPr lang="en-US" dirty="0"/>
              <a:t>Page Title – Rockwell 20pt Regular</a:t>
            </a:r>
          </a:p>
        </p:txBody>
      </p:sp>
      <p:sp>
        <p:nvSpPr>
          <p:cNvPr id="12" name="Subtitle"/>
          <p:cNvSpPr>
            <a:spLocks noGrp="1"/>
          </p:cNvSpPr>
          <p:nvPr>
            <p:ph type="body" sz="quarter" idx="28" hasCustomPrompt="1"/>
          </p:nvPr>
        </p:nvSpPr>
        <p:spPr bwMode="gray">
          <a:xfrm>
            <a:off x="2583325" y="1110761"/>
            <a:ext cx="4681075"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4" name="Left box title"/>
          <p:cNvSpPr>
            <a:spLocks noGrp="1"/>
          </p:cNvSpPr>
          <p:nvPr>
            <p:ph type="body" sz="quarter" idx="32" hasCustomPrompt="1"/>
          </p:nvPr>
        </p:nvSpPr>
        <p:spPr bwMode="gray">
          <a:xfrm>
            <a:off x="504825" y="464479"/>
            <a:ext cx="1920240" cy="9084334"/>
          </a:xfrm>
          <a:ln w="12700">
            <a:solidFill>
              <a:schemeClr val="bg2">
                <a:lumMod val="75000"/>
              </a:schemeClr>
            </a:solidFill>
            <a:miter lim="800000"/>
          </a:ln>
        </p:spPr>
        <p:txBody>
          <a:bodyPr lIns="137160" tIns="137160" rIns="137160" bIns="137160">
            <a:noAutofit/>
          </a:bodyPr>
          <a:lstStyle>
            <a:lvl1pPr marL="0" indent="0">
              <a:spcBef>
                <a:spcPts val="0"/>
              </a:spcBef>
              <a:buNone/>
              <a:defRPr sz="1000" b="1">
                <a:solidFill>
                  <a:schemeClr val="tx1"/>
                </a:solidFill>
              </a:defRPr>
            </a:lvl1pPr>
            <a:lvl2pPr marL="112713" indent="0">
              <a:buNone/>
              <a:defRPr sz="1000"/>
            </a:lvl2pPr>
            <a:lvl3pPr marL="230187" indent="0">
              <a:buNone/>
              <a:defRPr sz="1000"/>
            </a:lvl3pPr>
            <a:lvl4pPr marL="342900" indent="0">
              <a:buNone/>
              <a:defRPr sz="1000"/>
            </a:lvl4pPr>
            <a:lvl5pPr marL="458787" indent="0">
              <a:buNone/>
              <a:defRPr sz="1000"/>
            </a:lvl5pPr>
          </a:lstStyle>
          <a:p>
            <a:pPr lvl="0"/>
            <a:r>
              <a:rPr lang="en-US" dirty="0"/>
              <a:t>Box Title – Verdana</a:t>
            </a:r>
          </a:p>
        </p:txBody>
      </p:sp>
      <p:sp>
        <p:nvSpPr>
          <p:cNvPr id="17" name="Left box text"/>
          <p:cNvSpPr>
            <a:spLocks noGrp="1"/>
          </p:cNvSpPr>
          <p:nvPr>
            <p:ph type="body" sz="quarter" idx="34" hasCustomPrompt="1"/>
          </p:nvPr>
        </p:nvSpPr>
        <p:spPr bwMode="gray">
          <a:xfrm>
            <a:off x="504825" y="744549"/>
            <a:ext cx="1920240" cy="8804264"/>
          </a:xfrm>
        </p:spPr>
        <p:txBody>
          <a:bodyPr lIns="137160" tIns="137160" rIns="137160">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0" name="Footnote"/>
          <p:cNvSpPr>
            <a:spLocks noGrp="1"/>
          </p:cNvSpPr>
          <p:nvPr>
            <p:ph type="body" sz="quarter" idx="44" hasCustomPrompt="1"/>
          </p:nvPr>
        </p:nvSpPr>
        <p:spPr bwMode="gray">
          <a:xfrm>
            <a:off x="2585508"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8" name="Header line - decorative">
            <a:extLst>
              <a:ext uri="{C183D7F6-B498-43B3-948B-1728B52AA6E4}">
                <adec:decorative xmlns:adec="http://schemas.microsoft.com/office/drawing/2017/decorative" val="1"/>
              </a:ext>
            </a:extLst>
          </p:cNvPr>
          <p:cNvCxnSpPr/>
          <p:nvPr userDrawn="1"/>
        </p:nvCxnSpPr>
        <p:spPr bwMode="gray">
          <a:xfrm>
            <a:off x="2581275" y="1037059"/>
            <a:ext cx="4683125"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02067015"/>
      </p:ext>
    </p:extLst>
  </p:cSld>
  <p:clrMapOvr>
    <a:masterClrMapping/>
  </p:clrMapOvr>
  <p:extLst>
    <p:ext uri="{DCECCB84-F9BA-43D5-87BE-67443E8EF086}">
      <p15:sldGuideLst xmlns:p15="http://schemas.microsoft.com/office/powerpoint/2012/main">
        <p15:guide id="1" pos="162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age: with Footer">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1064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Page">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323222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ack Cover ">
    <p:spTree>
      <p:nvGrpSpPr>
        <p:cNvPr id="1" name=""/>
        <p:cNvGrpSpPr/>
        <p:nvPr/>
      </p:nvGrpSpPr>
      <p:grpSpPr>
        <a:xfrm>
          <a:off x="0" y="0"/>
          <a:ext cx="0" cy="0"/>
          <a:chOff x="0" y="0"/>
          <a:chExt cx="0" cy="0"/>
        </a:xfrm>
      </p:grpSpPr>
      <p:pic>
        <p:nvPicPr>
          <p:cNvPr id="17" name="Picture 16" descr="Logo&#10;&#10;Description automatically generated">
            <a:extLst>
              <a:ext uri="{FF2B5EF4-FFF2-40B4-BE49-F238E27FC236}">
                <a16:creationId xmlns:a16="http://schemas.microsoft.com/office/drawing/2014/main" id="{2BAA740B-1807-4E54-A855-7C75A93B3836}"/>
              </a:ext>
            </a:extLst>
          </p:cNvPr>
          <p:cNvPicPr>
            <a:picLocks noChangeAspect="1"/>
          </p:cNvPicPr>
          <p:nvPr userDrawn="1"/>
        </p:nvPicPr>
        <p:blipFill>
          <a:blip r:embed="rId3"/>
          <a:stretch>
            <a:fillRect/>
          </a:stretch>
        </p:blipFill>
        <p:spPr>
          <a:xfrm>
            <a:off x="0" y="0"/>
            <a:ext cx="7772400" cy="10058400"/>
          </a:xfrm>
          <a:prstGeom prst="rect">
            <a:avLst/>
          </a:prstGeom>
        </p:spPr>
      </p:pic>
      <p:cxnSp>
        <p:nvCxnSpPr>
          <p:cNvPr id="18" name="Line 3">
            <a:extLst>
              <a:ext uri="{FF2B5EF4-FFF2-40B4-BE49-F238E27FC236}">
                <a16:creationId xmlns:a16="http://schemas.microsoft.com/office/drawing/2014/main" id="{76854FA8-8F16-4745-8AAC-CDE32D9499A8}"/>
              </a:ext>
              <a:ext uri="{C183D7F6-B498-43B3-948B-1728B52AA6E4}">
                <adec:decorative xmlns:adec="http://schemas.microsoft.com/office/drawing/2017/decorative" val="1"/>
              </a:ext>
            </a:extLst>
          </p:cNvPr>
          <p:cNvCxnSpPr>
            <a:cxnSpLocks/>
          </p:cNvCxnSpPr>
          <p:nvPr userDrawn="1"/>
        </p:nvCxnSpPr>
        <p:spPr bwMode="gray">
          <a:xfrm>
            <a:off x="11447562" y="4220121"/>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C7A8F104-1E7E-4AD4-B6E0-90367DEC423A}"/>
              </a:ext>
            </a:extLst>
          </p:cNvPr>
          <p:cNvGrpSpPr/>
          <p:nvPr userDrawn="1"/>
        </p:nvGrpSpPr>
        <p:grpSpPr>
          <a:xfrm>
            <a:off x="514350" y="7598781"/>
            <a:ext cx="5565260" cy="2083273"/>
            <a:chOff x="357809" y="7633252"/>
            <a:chExt cx="5565260" cy="2083273"/>
          </a:xfrm>
        </p:grpSpPr>
        <p:sp>
          <p:nvSpPr>
            <p:cNvPr id="28" name="TextBox 27">
              <a:extLst>
                <a:ext uri="{FF2B5EF4-FFF2-40B4-BE49-F238E27FC236}">
                  <a16:creationId xmlns:a16="http://schemas.microsoft.com/office/drawing/2014/main" id="{E7D7B27A-3B42-49FE-8788-9B1463E3EB8F}"/>
                </a:ext>
              </a:extLst>
            </p:cNvPr>
            <p:cNvSpPr txBox="1"/>
            <p:nvPr userDrawn="1"/>
          </p:nvSpPr>
          <p:spPr bwMode="gray">
            <a:xfrm>
              <a:off x="357809" y="7633252"/>
              <a:ext cx="5565260" cy="184666"/>
            </a:xfrm>
            <a:prstGeom prst="rect">
              <a:avLst/>
            </a:prstGeom>
            <a:noFill/>
          </p:spPr>
          <p:txBody>
            <a:bodyPr wrap="square" lIns="0" tIns="0" rIns="0" bIns="0" rtlCol="0">
              <a:spAutoFit/>
            </a:bodyPr>
            <a:lstStyle/>
            <a:p>
              <a:pPr>
                <a:spcBef>
                  <a:spcPts val="500"/>
                </a:spcBef>
              </a:pPr>
              <a:r>
                <a:rPr lang="en-US" sz="1200" b="1" dirty="0">
                  <a:solidFill>
                    <a:schemeClr val="bg1"/>
                  </a:solidFill>
                </a:rPr>
                <a:t>ABOUT EAB</a:t>
              </a:r>
            </a:p>
          </p:txBody>
        </p:sp>
        <p:sp>
          <p:nvSpPr>
            <p:cNvPr id="29" name="TextBox 28">
              <a:extLst>
                <a:ext uri="{FF2B5EF4-FFF2-40B4-BE49-F238E27FC236}">
                  <a16:creationId xmlns:a16="http://schemas.microsoft.com/office/drawing/2014/main" id="{EB373736-FAEF-4742-907F-057535C21141}"/>
                </a:ext>
              </a:extLst>
            </p:cNvPr>
            <p:cNvSpPr txBox="1"/>
            <p:nvPr userDrawn="1"/>
          </p:nvSpPr>
          <p:spPr bwMode="gray">
            <a:xfrm>
              <a:off x="512784" y="7942589"/>
              <a:ext cx="5320493" cy="1773936"/>
            </a:xfrm>
            <a:prstGeom prst="rect">
              <a:avLst/>
            </a:prstGeom>
            <a:noFill/>
          </p:spPr>
          <p:txBody>
            <a:bodyPr wrap="square" lIns="0" tIns="0" rIns="0" bIns="0" rtlCol="0">
              <a:spAutoFit/>
            </a:bodyPr>
            <a:lstStyle/>
            <a:p>
              <a:pPr>
                <a:lnSpc>
                  <a:spcPct val="130000"/>
                </a:lnSpc>
                <a:spcBef>
                  <a:spcPts val="500"/>
                </a:spcBef>
              </a:pPr>
              <a:r>
                <a:rPr lang="en-US" sz="1000" b="0" dirty="0">
                  <a:solidFill>
                    <a:schemeClr val="bg1"/>
                  </a:solidFill>
                </a:rPr>
                <a:t>At EAB, our mission is to make education smarter and our communities stronger. We work with thousands of institutions to drive transformative change through data-driven insights and best-in-class capabilities. From kindergarten to college </a:t>
              </a:r>
              <a:br>
                <a:rPr lang="en-US" sz="1000" b="0" dirty="0">
                  <a:solidFill>
                    <a:schemeClr val="bg1"/>
                  </a:solidFill>
                </a:rPr>
              </a:br>
              <a:r>
                <a:rPr lang="en-US" sz="1000" b="0" dirty="0">
                  <a:solidFill>
                    <a:schemeClr val="bg1"/>
                  </a:solidFill>
                </a:rPr>
                <a:t>to career, EAB partners with leaders and practitioners to accelerate progress and drive results across five major areas: enrollment, student success, institutional strategy, data analytics, and diversity, equity, and inclusion (DEI). We work with each partner differently, tailoring our portfolio of research, technology, and marketing and enrollment solutions to meet the unique needs of every leadership team, as well as the students and employees they serve. Learn more at </a:t>
              </a:r>
              <a:r>
                <a:rPr lang="en-US" sz="1000" b="0" dirty="0" err="1">
                  <a:solidFill>
                    <a:schemeClr val="bg1"/>
                  </a:solidFill>
                </a:rPr>
                <a:t>eab.com</a:t>
              </a:r>
              <a:r>
                <a:rPr lang="en-US" sz="1000" b="0" dirty="0">
                  <a:solidFill>
                    <a:schemeClr val="bg1"/>
                  </a:solidFill>
                </a:rPr>
                <a:t>.</a:t>
              </a:r>
            </a:p>
          </p:txBody>
        </p:sp>
        <p:cxnSp>
          <p:nvCxnSpPr>
            <p:cNvPr id="30" name="Straight Connector 29">
              <a:extLst>
                <a:ext uri="{FF2B5EF4-FFF2-40B4-BE49-F238E27FC236}">
                  <a16:creationId xmlns:a16="http://schemas.microsoft.com/office/drawing/2014/main" id="{CB42B604-505D-4727-8228-0CB812DF508F}"/>
                </a:ext>
              </a:extLst>
            </p:cNvPr>
            <p:cNvCxnSpPr>
              <a:cxnSpLocks/>
            </p:cNvCxnSpPr>
            <p:nvPr userDrawn="1"/>
          </p:nvCxnSpPr>
          <p:spPr bwMode="gray">
            <a:xfrm>
              <a:off x="357809" y="7996934"/>
              <a:ext cx="0" cy="1682496"/>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31" name="EAb locations, phone, website">
            <a:extLst>
              <a:ext uri="{FF2B5EF4-FFF2-40B4-BE49-F238E27FC236}">
                <a16:creationId xmlns:a16="http://schemas.microsoft.com/office/drawing/2014/main" id="{2B61D351-3C94-9946-9268-9AA9CE751B7E}"/>
              </a:ext>
              <a:ext uri="{C183D7F6-B498-43B3-948B-1728B52AA6E4}">
                <adec:decorative xmlns:adec="http://schemas.microsoft.com/office/drawing/2017/decorative" val="1"/>
              </a:ext>
            </a:extLst>
          </p:cNvPr>
          <p:cNvSpPr txBox="1"/>
          <p:nvPr userDrawn="1"/>
        </p:nvSpPr>
        <p:spPr bwMode="gray">
          <a:xfrm>
            <a:off x="3390005" y="1283594"/>
            <a:ext cx="3822654" cy="153888"/>
          </a:xfrm>
          <a:prstGeom prst="rect">
            <a:avLst/>
          </a:prstGeom>
          <a:noFill/>
        </p:spPr>
        <p:txBody>
          <a:bodyPr wrap="square" lIns="0" tIns="0" rIns="0" bIns="0" rtlCol="0">
            <a:spAutoFit/>
          </a:bodyPr>
          <a:lstStyle/>
          <a:p>
            <a:pPr algn="r">
              <a:spcBef>
                <a:spcPts val="1100"/>
              </a:spcBef>
            </a:pPr>
            <a:r>
              <a:rPr lang="en-US" sz="1000" spc="0" baseline="0" dirty="0">
                <a:solidFill>
                  <a:schemeClr val="tx1"/>
                </a:solidFill>
                <a:latin typeface="+mn-lt"/>
                <a:ea typeface="Verdana" panose="020B0604030504040204" pitchFamily="34" charset="0"/>
                <a:cs typeface="Verdana" panose="020B0604030504040204" pitchFamily="34" charset="0"/>
              </a:rPr>
              <a:t>202-747-1000 | </a:t>
            </a:r>
            <a:r>
              <a:rPr lang="en-US" sz="1000" b="1" spc="0" baseline="0" dirty="0">
                <a:solidFill>
                  <a:schemeClr val="tx1"/>
                </a:solidFill>
                <a:latin typeface="+mn-lt"/>
                <a:ea typeface="Verdana" panose="020B0604030504040204" pitchFamily="34" charset="0"/>
                <a:cs typeface="Verdana" panose="020B0604030504040204" pitchFamily="34" charset="0"/>
              </a:rPr>
              <a:t>eab.com</a:t>
            </a:r>
          </a:p>
        </p:txBody>
      </p:sp>
      <p:pic>
        <p:nvPicPr>
          <p:cNvPr id="32" name="EAB logo" descr="EAB logo">
            <a:extLst>
              <a:ext uri="{FF2B5EF4-FFF2-40B4-BE49-F238E27FC236}">
                <a16:creationId xmlns:a16="http://schemas.microsoft.com/office/drawing/2014/main" id="{BEF92537-B324-9640-A2F7-5D1A84E7961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841059" y="480799"/>
            <a:ext cx="1371600" cy="597749"/>
          </a:xfrm>
          <a:prstGeom prst="rect">
            <a:avLst/>
          </a:prstGeom>
          <a:noFill/>
          <a:ln>
            <a:noFill/>
          </a:ln>
        </p:spPr>
      </p:pic>
      <p:grpSp>
        <p:nvGrpSpPr>
          <p:cNvPr id="2" name="Group 1">
            <a:extLst>
              <a:ext uri="{FF2B5EF4-FFF2-40B4-BE49-F238E27FC236}">
                <a16:creationId xmlns:a16="http://schemas.microsoft.com/office/drawing/2014/main" id="{72EBFF8E-E1D6-4198-85EA-7EBD82DEC08D}"/>
              </a:ext>
            </a:extLst>
          </p:cNvPr>
          <p:cNvGrpSpPr/>
          <p:nvPr userDrawn="1"/>
        </p:nvGrpSpPr>
        <p:grpSpPr>
          <a:xfrm>
            <a:off x="3390005" y="1552612"/>
            <a:ext cx="3874395" cy="182880"/>
            <a:chOff x="3390005" y="2050184"/>
            <a:chExt cx="3874395" cy="182880"/>
          </a:xfrm>
        </p:grpSpPr>
        <p:pic>
          <p:nvPicPr>
            <p:cNvPr id="15" name="Graphic 14">
              <a:extLst>
                <a:ext uri="{FF2B5EF4-FFF2-40B4-BE49-F238E27FC236}">
                  <a16:creationId xmlns:a16="http://schemas.microsoft.com/office/drawing/2014/main" id="{414E8E6F-A44F-DF4C-B3B4-AA63EB38814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028065" y="2050184"/>
              <a:ext cx="182880" cy="182880"/>
            </a:xfrm>
            <a:prstGeom prst="rect">
              <a:avLst/>
            </a:prstGeom>
          </p:spPr>
        </p:pic>
        <p:pic>
          <p:nvPicPr>
            <p:cNvPr id="16" name="Graphic 15">
              <a:extLst>
                <a:ext uri="{FF2B5EF4-FFF2-40B4-BE49-F238E27FC236}">
                  <a16:creationId xmlns:a16="http://schemas.microsoft.com/office/drawing/2014/main" id="{F9873642-E9B6-CF43-BF6A-9FD1DDD17C2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337718" y="2050184"/>
              <a:ext cx="182880" cy="182880"/>
            </a:xfrm>
            <a:prstGeom prst="rect">
              <a:avLst/>
            </a:prstGeom>
          </p:spPr>
        </p:pic>
        <p:pic>
          <p:nvPicPr>
            <p:cNvPr id="24" name="Graphic 23">
              <a:extLst>
                <a:ext uri="{FF2B5EF4-FFF2-40B4-BE49-F238E27FC236}">
                  <a16:creationId xmlns:a16="http://schemas.microsoft.com/office/drawing/2014/main" id="{9CCD85EB-BDA6-8147-9A31-C77818E35539}"/>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4172663" y="2050184"/>
              <a:ext cx="182880" cy="182880"/>
            </a:xfrm>
            <a:prstGeom prst="rect">
              <a:avLst/>
            </a:prstGeom>
          </p:spPr>
        </p:pic>
        <p:pic>
          <p:nvPicPr>
            <p:cNvPr id="25" name="Graphic 24">
              <a:extLst>
                <a:ext uri="{FF2B5EF4-FFF2-40B4-BE49-F238E27FC236}">
                  <a16:creationId xmlns:a16="http://schemas.microsoft.com/office/drawing/2014/main" id="{B03E6C40-A823-DD43-96F4-D79A6C08BBE7}"/>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3390005" y="2050184"/>
              <a:ext cx="182880" cy="182880"/>
            </a:xfrm>
            <a:prstGeom prst="rect">
              <a:avLst/>
            </a:prstGeom>
          </p:spPr>
        </p:pic>
        <p:sp>
          <p:nvSpPr>
            <p:cNvPr id="33" name="EAb locations, phone, website">
              <a:extLst>
                <a:ext uri="{FF2B5EF4-FFF2-40B4-BE49-F238E27FC236}">
                  <a16:creationId xmlns:a16="http://schemas.microsoft.com/office/drawing/2014/main" id="{B9D8BCED-26C7-4644-8845-025445656A5D}"/>
                </a:ext>
                <a:ext uri="{C183D7F6-B498-43B3-948B-1728B52AA6E4}">
                  <adec:decorative xmlns:adec="http://schemas.microsoft.com/office/drawing/2017/decorative" val="1"/>
                </a:ext>
              </a:extLst>
            </p:cNvPr>
            <p:cNvSpPr txBox="1"/>
            <p:nvPr userDrawn="1"/>
          </p:nvSpPr>
          <p:spPr bwMode="gray">
            <a:xfrm>
              <a:off x="3617173" y="2065126"/>
              <a:ext cx="447113" cy="152997"/>
            </a:xfrm>
            <a:prstGeom prst="rect">
              <a:avLst/>
            </a:prstGeom>
            <a:noFill/>
          </p:spPr>
          <p:txBody>
            <a:bodyPr wrap="square" lIns="0" tIns="0" rIns="0" bIns="0" rtlCol="0">
              <a:spAutoFit/>
            </a:bodyPr>
            <a:lstStyle/>
            <a:p>
              <a:pPr algn="l">
                <a:spcBef>
                  <a:spcPts val="500"/>
                </a:spcBef>
              </a:pPr>
              <a:r>
                <a:rPr lang="en-US" sz="1000" b="1" spc="0" baseline="0" dirty="0">
                  <a:solidFill>
                    <a:schemeClr val="tx1"/>
                  </a:solidFill>
                  <a:latin typeface="+mn-lt"/>
                  <a:ea typeface="Verdana" panose="020B0604030504040204" pitchFamily="34" charset="0"/>
                  <a:cs typeface="Verdana" panose="020B0604030504040204" pitchFamily="34" charset="0"/>
                </a:rPr>
                <a:t>@</a:t>
              </a:r>
              <a:r>
                <a:rPr lang="en-US" sz="1000" b="1" spc="0" baseline="0" dirty="0" err="1">
                  <a:solidFill>
                    <a:schemeClr val="tx1"/>
                  </a:solidFill>
                  <a:latin typeface="+mn-lt"/>
                  <a:ea typeface="Verdana" panose="020B0604030504040204" pitchFamily="34" charset="0"/>
                  <a:cs typeface="Verdana" panose="020B0604030504040204" pitchFamily="34" charset="0"/>
                </a:rPr>
                <a:t>eab</a:t>
              </a:r>
              <a:endParaRPr lang="en-US" sz="1000" b="1" spc="0" baseline="0" dirty="0">
                <a:solidFill>
                  <a:schemeClr val="tx1"/>
                </a:solidFill>
                <a:latin typeface="+mn-lt"/>
                <a:ea typeface="Verdana" panose="020B0604030504040204" pitchFamily="34" charset="0"/>
                <a:cs typeface="Verdana" panose="020B0604030504040204" pitchFamily="34" charset="0"/>
              </a:endParaRPr>
            </a:p>
          </p:txBody>
        </p:sp>
        <p:sp>
          <p:nvSpPr>
            <p:cNvPr id="34" name="EAb locations, phone, website">
              <a:extLst>
                <a:ext uri="{FF2B5EF4-FFF2-40B4-BE49-F238E27FC236}">
                  <a16:creationId xmlns:a16="http://schemas.microsoft.com/office/drawing/2014/main" id="{43F1F1D5-CAE9-7B46-AF99-E4CD485C2C0A}"/>
                </a:ext>
                <a:ext uri="{C183D7F6-B498-43B3-948B-1728B52AA6E4}">
                  <adec:decorative xmlns:adec="http://schemas.microsoft.com/office/drawing/2017/decorative" val="1"/>
                </a:ext>
              </a:extLst>
            </p:cNvPr>
            <p:cNvSpPr txBox="1"/>
            <p:nvPr userDrawn="1"/>
          </p:nvSpPr>
          <p:spPr bwMode="gray">
            <a:xfrm>
              <a:off x="5254291" y="2064680"/>
              <a:ext cx="888844" cy="153888"/>
            </a:xfrm>
            <a:prstGeom prst="rect">
              <a:avLst/>
            </a:prstGeom>
            <a:noFill/>
          </p:spPr>
          <p:txBody>
            <a:bodyPr wrap="square" lIns="0" tIns="0" rIns="0" bIns="0" rtlCol="0">
              <a:spAutoFit/>
            </a:bodyPr>
            <a:lstStyle/>
            <a:p>
              <a:pPr algn="l">
                <a:spcBef>
                  <a:spcPts val="500"/>
                </a:spcBef>
              </a:pPr>
              <a:r>
                <a:rPr lang="en-US" sz="1000" b="1" spc="0" baseline="0" dirty="0">
                  <a:solidFill>
                    <a:schemeClr val="tx1"/>
                  </a:solidFill>
                  <a:latin typeface="+mn-lt"/>
                  <a:ea typeface="Verdana" panose="020B0604030504040204" pitchFamily="34" charset="0"/>
                  <a:cs typeface="Verdana" panose="020B0604030504040204" pitchFamily="34" charset="0"/>
                </a:rPr>
                <a:t>@</a:t>
              </a:r>
              <a:r>
                <a:rPr lang="en-US" sz="1000" b="1" spc="0" baseline="0" dirty="0" err="1">
                  <a:solidFill>
                    <a:schemeClr val="tx1"/>
                  </a:solidFill>
                  <a:latin typeface="+mn-lt"/>
                  <a:ea typeface="Verdana" panose="020B0604030504040204" pitchFamily="34" charset="0"/>
                  <a:cs typeface="Verdana" panose="020B0604030504040204" pitchFamily="34" charset="0"/>
                </a:rPr>
                <a:t>WeAreEAB</a:t>
              </a:r>
              <a:endParaRPr lang="en-US" sz="1000" b="1" spc="0" baseline="0" dirty="0">
                <a:solidFill>
                  <a:schemeClr val="tx1"/>
                </a:solidFill>
                <a:latin typeface="+mn-lt"/>
                <a:ea typeface="Verdana" panose="020B0604030504040204" pitchFamily="34" charset="0"/>
                <a:cs typeface="Verdana" panose="020B0604030504040204" pitchFamily="34" charset="0"/>
              </a:endParaRPr>
            </a:p>
          </p:txBody>
        </p:sp>
        <p:sp>
          <p:nvSpPr>
            <p:cNvPr id="35" name="Rectangle 34">
              <a:extLst>
                <a:ext uri="{FF2B5EF4-FFF2-40B4-BE49-F238E27FC236}">
                  <a16:creationId xmlns:a16="http://schemas.microsoft.com/office/drawing/2014/main" id="{97FA96C3-719D-8C46-A4CE-2463EAED661A}"/>
                </a:ext>
              </a:extLst>
            </p:cNvPr>
            <p:cNvSpPr/>
            <p:nvPr/>
          </p:nvSpPr>
          <p:spPr bwMode="gray">
            <a:xfrm>
              <a:off x="4389061" y="2064680"/>
              <a:ext cx="725236" cy="153888"/>
            </a:xfrm>
            <a:prstGeom prst="rect">
              <a:avLst/>
            </a:prstGeom>
          </p:spPr>
          <p:txBody>
            <a:bodyPr wrap="square" lIns="0" tIns="0" rIns="0" bIns="0">
              <a:spAutoFit/>
            </a:bodyPr>
            <a:lstStyle/>
            <a:p>
              <a:r>
                <a:rPr lang="en-US" sz="1000" b="1" dirty="0">
                  <a:solidFill>
                    <a:schemeClr val="tx1"/>
                  </a:solidFill>
                </a:rPr>
                <a:t>@</a:t>
              </a:r>
              <a:r>
                <a:rPr lang="en-US" sz="1000" b="1" dirty="0" err="1">
                  <a:solidFill>
                    <a:schemeClr val="tx1"/>
                  </a:solidFill>
                </a:rPr>
                <a:t>eab</a:t>
              </a:r>
              <a:r>
                <a:rPr lang="en-US" sz="1000" b="1" dirty="0">
                  <a:solidFill>
                    <a:schemeClr val="tx1"/>
                  </a:solidFill>
                </a:rPr>
                <a:t>_</a:t>
              </a:r>
            </a:p>
          </p:txBody>
        </p:sp>
        <p:sp>
          <p:nvSpPr>
            <p:cNvPr id="36" name="EAb locations, phone, website">
              <a:extLst>
                <a:ext uri="{FF2B5EF4-FFF2-40B4-BE49-F238E27FC236}">
                  <a16:creationId xmlns:a16="http://schemas.microsoft.com/office/drawing/2014/main" id="{25C7AB59-C0E5-9744-A152-4735DDB4D090}"/>
                </a:ext>
                <a:ext uri="{C183D7F6-B498-43B3-948B-1728B52AA6E4}">
                  <adec:decorative xmlns:adec="http://schemas.microsoft.com/office/drawing/2017/decorative" val="1"/>
                </a:ext>
              </a:extLst>
            </p:cNvPr>
            <p:cNvSpPr txBox="1"/>
            <p:nvPr userDrawn="1"/>
          </p:nvSpPr>
          <p:spPr bwMode="gray">
            <a:xfrm>
              <a:off x="6560310" y="2064680"/>
              <a:ext cx="704090" cy="153888"/>
            </a:xfrm>
            <a:prstGeom prst="rect">
              <a:avLst/>
            </a:prstGeom>
            <a:noFill/>
          </p:spPr>
          <p:txBody>
            <a:bodyPr wrap="square" lIns="0" tIns="0" rIns="0" bIns="0" rtlCol="0">
              <a:spAutoFit/>
            </a:bodyPr>
            <a:lstStyle/>
            <a:p>
              <a:pPr algn="l">
                <a:spcBef>
                  <a:spcPts val="500"/>
                </a:spcBef>
              </a:pPr>
              <a:r>
                <a:rPr lang="en-US" sz="1000" b="1" spc="0" baseline="0" dirty="0">
                  <a:solidFill>
                    <a:schemeClr val="tx1"/>
                  </a:solidFill>
                  <a:latin typeface="+mn-lt"/>
                  <a:ea typeface="Verdana" panose="020B0604030504040204" pitchFamily="34" charset="0"/>
                  <a:cs typeface="Verdana" panose="020B0604030504040204" pitchFamily="34" charset="0"/>
                </a:rPr>
                <a:t>@</a:t>
              </a:r>
              <a:r>
                <a:rPr lang="en-US" sz="1000" b="1" spc="0" baseline="0" dirty="0" err="1">
                  <a:solidFill>
                    <a:schemeClr val="tx1"/>
                  </a:solidFill>
                  <a:latin typeface="+mn-lt"/>
                  <a:ea typeface="Verdana" panose="020B0604030504040204" pitchFamily="34" charset="0"/>
                  <a:cs typeface="Verdana" panose="020B0604030504040204" pitchFamily="34" charset="0"/>
                </a:rPr>
                <a:t>eab.life</a:t>
              </a:r>
              <a:endParaRPr lang="en-US" sz="1000" b="1" spc="0" baseline="0" dirty="0">
                <a:solidFill>
                  <a:schemeClr val="tx1"/>
                </a:solidFill>
                <a:latin typeface="+mn-lt"/>
                <a:ea typeface="Verdana" panose="020B0604030504040204" pitchFamily="34" charset="0"/>
                <a:cs typeface="Verdana" panose="020B0604030504040204" pitchFamily="34" charset="0"/>
              </a:endParaRPr>
            </a:p>
          </p:txBody>
        </p:sp>
      </p:grpSp>
    </p:spTree>
    <p:custDataLst>
      <p:tags r:id="rId1"/>
    </p:custDataLst>
    <p:extLst>
      <p:ext uri="{BB962C8B-B14F-4D97-AF65-F5344CB8AC3E}">
        <p14:creationId xmlns:p14="http://schemas.microsoft.com/office/powerpoint/2010/main" val="3497884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tyle Option #3">
    <p:bg bwMode="gray">
      <p:bgPr>
        <a:solidFill>
          <a:schemeClr val="accent5"/>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355600" y="2605207"/>
            <a:ext cx="7175500" cy="3046988"/>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Headers</a:t>
            </a:r>
            <a:br>
              <a:rPr lang="en-US" sz="11000" b="1" baseline="0" dirty="0">
                <a:solidFill>
                  <a:schemeClr val="bg1"/>
                </a:solidFill>
              </a:rPr>
            </a:br>
            <a:r>
              <a:rPr lang="en-US" sz="11000" b="1" dirty="0">
                <a:solidFill>
                  <a:schemeClr val="bg1"/>
                </a:solidFill>
              </a:rPr>
              <a:t>w/Logo</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6792041"/>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596553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er Logo: Standard">
    <p:spTree>
      <p:nvGrpSpPr>
        <p:cNvPr id="1" name=""/>
        <p:cNvGrpSpPr/>
        <p:nvPr/>
      </p:nvGrpSpPr>
      <p:grpSpPr>
        <a:xfrm>
          <a:off x="0" y="0"/>
          <a:ext cx="0" cy="0"/>
          <a:chOff x="0" y="0"/>
          <a:chExt cx="0" cy="0"/>
        </a:xfrm>
      </p:grpSpPr>
      <p:pic>
        <p:nvPicPr>
          <p:cNvPr id="10" name="EAB logo" descr="EAB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4" name="Program name"/>
          <p:cNvSpPr>
            <a:spLocks noGrp="1"/>
          </p:cNvSpPr>
          <p:nvPr>
            <p:ph type="body" sz="quarter" idx="45" hasCustomPrompt="1"/>
          </p:nvPr>
        </p:nvSpPr>
        <p:spPr bwMode="gray">
          <a:xfrm>
            <a:off x="4516965" y="565337"/>
            <a:ext cx="2743200" cy="369332"/>
          </a:xfrm>
        </p:spPr>
        <p:txBody>
          <a:bodyPr anchor="ctr">
            <a:noAutofit/>
          </a:bodyPr>
          <a:lstStyle>
            <a:lvl1pPr marL="0" indent="0" algn="r">
              <a:spcBef>
                <a:spcPts val="0"/>
              </a:spcBef>
              <a:buNone/>
              <a:defRPr sz="1200">
                <a:solidFill>
                  <a:schemeClr val="accent3"/>
                </a:solidFill>
                <a:latin typeface="+mj-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Program Name Appears Here</a:t>
            </a:r>
          </a:p>
        </p:txBody>
      </p:sp>
      <p:sp>
        <p:nvSpPr>
          <p:cNvPr id="15" name="Top kicker"/>
          <p:cNvSpPr>
            <a:spLocks noGrp="1"/>
          </p:cNvSpPr>
          <p:nvPr>
            <p:ph type="body" sz="quarter" idx="29" hasCustomPrompt="1"/>
          </p:nvPr>
        </p:nvSpPr>
        <p:spPr bwMode="gray">
          <a:xfrm>
            <a:off x="508902" y="1457663"/>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716088"/>
            <a:ext cx="6755498" cy="276999"/>
          </a:xfrm>
        </p:spPr>
        <p:txBody>
          <a:bodyPr/>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2079283"/>
            <a:ext cx="675549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9" name="Header line - decorative">
            <a:extLst>
              <a:ext uri="{C183D7F6-B498-43B3-948B-1728B52AA6E4}">
                <adec:decorative xmlns:adec="http://schemas.microsoft.com/office/drawing/2017/decorative" val="1"/>
              </a:ext>
            </a:extLst>
          </p:cNvPr>
          <p:cNvCxnSpPr/>
          <p:nvPr userDrawn="1"/>
        </p:nvCxnSpPr>
        <p:spPr bwMode="gray">
          <a:xfrm>
            <a:off x="509010" y="1348092"/>
            <a:ext cx="675539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64196366"/>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er Logo: Text">
    <p:spTree>
      <p:nvGrpSpPr>
        <p:cNvPr id="1" name=""/>
        <p:cNvGrpSpPr/>
        <p:nvPr/>
      </p:nvGrpSpPr>
      <p:grpSpPr>
        <a:xfrm>
          <a:off x="0" y="0"/>
          <a:ext cx="0" cy="0"/>
          <a:chOff x="0" y="0"/>
          <a:chExt cx="0" cy="0"/>
        </a:xfrm>
      </p:grpSpPr>
      <p:pic>
        <p:nvPicPr>
          <p:cNvPr id="12" name="EAB logo" descr="EAB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39" name="Program name"/>
          <p:cNvSpPr>
            <a:spLocks noGrp="1"/>
          </p:cNvSpPr>
          <p:nvPr>
            <p:ph type="body" sz="quarter" idx="45" hasCustomPrompt="1"/>
          </p:nvPr>
        </p:nvSpPr>
        <p:spPr bwMode="gray">
          <a:xfrm>
            <a:off x="4516965" y="565337"/>
            <a:ext cx="2743200" cy="369332"/>
          </a:xfrm>
        </p:spPr>
        <p:txBody>
          <a:bodyPr anchor="ctr">
            <a:noAutofit/>
          </a:bodyPr>
          <a:lstStyle>
            <a:lvl1pPr marL="0" indent="0" algn="r">
              <a:spcBef>
                <a:spcPts val="0"/>
              </a:spcBef>
              <a:buNone/>
              <a:defRPr sz="1200">
                <a:solidFill>
                  <a:schemeClr val="accent3"/>
                </a:solidFill>
                <a:latin typeface="+mj-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Program Name Appears Here</a:t>
            </a:r>
          </a:p>
        </p:txBody>
      </p:sp>
      <p:sp>
        <p:nvSpPr>
          <p:cNvPr id="35" name="Top kicker"/>
          <p:cNvSpPr>
            <a:spLocks noGrp="1"/>
          </p:cNvSpPr>
          <p:nvPr>
            <p:ph type="body" sz="quarter" idx="29" hasCustomPrompt="1"/>
          </p:nvPr>
        </p:nvSpPr>
        <p:spPr bwMode="gray">
          <a:xfrm>
            <a:off x="508902" y="1457663"/>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8" name="Title"/>
          <p:cNvSpPr>
            <a:spLocks noGrp="1"/>
          </p:cNvSpPr>
          <p:nvPr>
            <p:ph type="title" hasCustomPrompt="1"/>
          </p:nvPr>
        </p:nvSpPr>
        <p:spPr bwMode="gray">
          <a:xfrm>
            <a:off x="508902" y="1716088"/>
            <a:ext cx="6755498" cy="276999"/>
          </a:xfrm>
        </p:spPr>
        <p:txBody>
          <a:bodyPr/>
          <a:lstStyle>
            <a:lvl1pPr>
              <a:defRPr>
                <a:solidFill>
                  <a:schemeClr val="accent3"/>
                </a:solidFill>
              </a:defRPr>
            </a:lvl1pPr>
          </a:lstStyle>
          <a:p>
            <a:r>
              <a:rPr lang="en-US" dirty="0"/>
              <a:t>Page Title – Rockwell 20pt Regular, Title Case</a:t>
            </a:r>
          </a:p>
        </p:txBody>
      </p:sp>
      <p:sp>
        <p:nvSpPr>
          <p:cNvPr id="34" name="Subtitle"/>
          <p:cNvSpPr>
            <a:spLocks noGrp="1"/>
          </p:cNvSpPr>
          <p:nvPr>
            <p:ph type="body" sz="quarter" idx="28" hasCustomPrompt="1"/>
          </p:nvPr>
        </p:nvSpPr>
        <p:spPr bwMode="gray">
          <a:xfrm>
            <a:off x="2582862" y="2287151"/>
            <a:ext cx="46815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40" name="Left box text"/>
          <p:cNvSpPr>
            <a:spLocks noGrp="1"/>
          </p:cNvSpPr>
          <p:nvPr>
            <p:ph type="body" sz="quarter" idx="31" hasCustomPrompt="1"/>
          </p:nvPr>
        </p:nvSpPr>
        <p:spPr bwMode="gray">
          <a:xfrm>
            <a:off x="508902" y="2282825"/>
            <a:ext cx="1835943" cy="7261729"/>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37" name="Footnote"/>
          <p:cNvSpPr>
            <a:spLocks noGrp="1"/>
          </p:cNvSpPr>
          <p:nvPr>
            <p:ph type="body" sz="quarter" idx="44" hasCustomPrompt="1"/>
          </p:nvPr>
        </p:nvSpPr>
        <p:spPr bwMode="gray">
          <a:xfrm>
            <a:off x="25527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6"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41" name="Vertical line - decorative">
            <a:extLst>
              <a:ext uri="{C183D7F6-B498-43B3-948B-1728B52AA6E4}">
                <adec:decorative xmlns:adec="http://schemas.microsoft.com/office/drawing/2017/decorative" val="1"/>
              </a:ext>
            </a:extLst>
          </p:cNvPr>
          <p:cNvCxnSpPr/>
          <p:nvPr userDrawn="1"/>
        </p:nvCxnSpPr>
        <p:spPr bwMode="gray">
          <a:xfrm>
            <a:off x="2429530" y="2282825"/>
            <a:ext cx="0" cy="726948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Header line - decorative">
            <a:extLst>
              <a:ext uri="{C183D7F6-B498-43B3-948B-1728B52AA6E4}">
                <adec:decorative xmlns:adec="http://schemas.microsoft.com/office/drawing/2017/decorative" val="1"/>
              </a:ext>
            </a:extLst>
          </p:cNvPr>
          <p:cNvCxnSpPr/>
          <p:nvPr userDrawn="1"/>
        </p:nvCxnSpPr>
        <p:spPr bwMode="gray">
          <a:xfrm>
            <a:off x="509010" y="1348092"/>
            <a:ext cx="675539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80944888"/>
      </p:ext>
    </p:extLst>
  </p:cSld>
  <p:clrMapOvr>
    <a:masterClrMapping/>
  </p:clrMapOvr>
  <p:extLst>
    <p:ext uri="{DCECCB84-F9BA-43D5-87BE-67443E8EF086}">
      <p15:sldGuideLst xmlns:p15="http://schemas.microsoft.com/office/powerpoint/2012/main">
        <p15:guide id="1" pos="1488" userDrawn="1">
          <p15:clr>
            <a:srgbClr val="FBAE40"/>
          </p15:clr>
        </p15:guide>
        <p15:guide id="2" pos="1608" userDrawn="1">
          <p15:clr>
            <a:srgbClr val="FBAE40"/>
          </p15:clr>
        </p15:guide>
        <p15:guide id="3" orient="horz" pos="143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structions 2">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52DA0B73-E01E-A6F6-085E-7B0BE0ECF424}"/>
              </a:ext>
            </a:extLst>
          </p:cNvPr>
          <p:cNvGraphicFramePr/>
          <p:nvPr userDrawn="1">
            <p:extLst>
              <p:ext uri="{D42A27DB-BD31-4B8C-83A1-F6EECF244321}">
                <p14:modId xmlns:p14="http://schemas.microsoft.com/office/powerpoint/2010/main" val="1634320908"/>
              </p:ext>
            </p:extLst>
          </p:nvPr>
        </p:nvGraphicFramePr>
        <p:xfrm>
          <a:off x="504183" y="6287740"/>
          <a:ext cx="3793814" cy="2533335"/>
        </p:xfrm>
        <a:graphic>
          <a:graphicData uri="http://schemas.openxmlformats.org/drawingml/2006/chart">
            <c:chart xmlns:c="http://schemas.openxmlformats.org/drawingml/2006/chart" xmlns:r="http://schemas.openxmlformats.org/officeDocument/2006/relationships" r:id="rId3"/>
          </a:graphicData>
        </a:graphic>
      </p:graphicFrame>
      <p:sp>
        <p:nvSpPr>
          <p:cNvPr id="20" name="Template edition">
            <a:extLst>
              <a:ext uri="{FF2B5EF4-FFF2-40B4-BE49-F238E27FC236}">
                <a16:creationId xmlns:a16="http://schemas.microsoft.com/office/drawing/2014/main" id="{8DF45A89-BB13-2C41-AD19-9C9C8BC8D5AF}"/>
              </a:ext>
            </a:extLst>
          </p:cNvPr>
          <p:cNvSpPr/>
          <p:nvPr userDrawn="1"/>
        </p:nvSpPr>
        <p:spPr bwMode="gray">
          <a:xfrm>
            <a:off x="502920" y="469892"/>
            <a:ext cx="6766560" cy="548640"/>
          </a:xfrm>
          <a:prstGeom prst="rect">
            <a:avLst/>
          </a:prstGeom>
          <a:solidFill>
            <a:schemeClr val="accent6">
              <a:lumMod val="60000"/>
              <a:lumOff val="4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ctr" anchorCtr="0" forceAA="0" compatLnSpc="1">
            <a:prstTxWarp prst="textNoShape">
              <a:avLst/>
            </a:prstTxWarp>
            <a:noAutofit/>
          </a:bodyPr>
          <a:lstStyle/>
          <a:p>
            <a:pPr algn="ctr">
              <a:spcBef>
                <a:spcPts val="500"/>
              </a:spcBef>
            </a:pPr>
            <a:r>
              <a:rPr lang="en-US" sz="1400" b="1" dirty="0">
                <a:solidFill>
                  <a:schemeClr val="tx1"/>
                </a:solidFill>
              </a:rPr>
              <a:t>Top 3 Helpful Guidelines</a:t>
            </a:r>
          </a:p>
        </p:txBody>
      </p:sp>
      <p:sp>
        <p:nvSpPr>
          <p:cNvPr id="2" name="TextBox 1">
            <a:extLst>
              <a:ext uri="{FF2B5EF4-FFF2-40B4-BE49-F238E27FC236}">
                <a16:creationId xmlns:a16="http://schemas.microsoft.com/office/drawing/2014/main" id="{0C84DAD8-517D-BD67-83B7-647FBE9D2B0C}"/>
              </a:ext>
            </a:extLst>
          </p:cNvPr>
          <p:cNvSpPr txBox="1"/>
          <p:nvPr userDrawn="1"/>
        </p:nvSpPr>
        <p:spPr bwMode="gray">
          <a:xfrm>
            <a:off x="878634" y="3541492"/>
            <a:ext cx="4083192" cy="169277"/>
          </a:xfrm>
          <a:prstGeom prst="rect">
            <a:avLst/>
          </a:prstGeom>
          <a:noFill/>
        </p:spPr>
        <p:txBody>
          <a:bodyPr vert="horz" wrap="square" lIns="0" tIns="0" rIns="0" bIns="0" rtlCol="0">
            <a:spAutoFit/>
          </a:bodyPr>
          <a:lstStyle/>
          <a:p>
            <a:pPr>
              <a:spcBef>
                <a:spcPts val="786"/>
              </a:spcBef>
            </a:pPr>
            <a:r>
              <a:rPr lang="en-US" sz="1100" b="1" dirty="0"/>
              <a:t>What colors to use and not use:</a:t>
            </a:r>
          </a:p>
        </p:txBody>
      </p:sp>
      <p:sp>
        <p:nvSpPr>
          <p:cNvPr id="3" name="TextBox 2">
            <a:extLst>
              <a:ext uri="{FF2B5EF4-FFF2-40B4-BE49-F238E27FC236}">
                <a16:creationId xmlns:a16="http://schemas.microsoft.com/office/drawing/2014/main" id="{352B46B6-333D-8061-855D-E32EF45212E8}"/>
              </a:ext>
            </a:extLst>
          </p:cNvPr>
          <p:cNvSpPr txBox="1"/>
          <p:nvPr userDrawn="1"/>
        </p:nvSpPr>
        <p:spPr bwMode="gray">
          <a:xfrm>
            <a:off x="864325" y="6316887"/>
            <a:ext cx="6409025" cy="338554"/>
          </a:xfrm>
          <a:prstGeom prst="rect">
            <a:avLst/>
          </a:prstGeom>
          <a:noFill/>
        </p:spPr>
        <p:txBody>
          <a:bodyPr vert="horz" wrap="square" lIns="0" tIns="0" rIns="0" bIns="0" rtlCol="0">
            <a:spAutoFit/>
          </a:bodyPr>
          <a:lstStyle/>
          <a:p>
            <a:pPr marL="0" marR="0" lvl="0" indent="0" algn="l" defTabSz="844890" rtl="0" eaLnBrk="1" fontAlgn="auto" latinLnBrk="0" hangingPunct="1">
              <a:lnSpc>
                <a:spcPct val="100000"/>
              </a:lnSpc>
              <a:spcBef>
                <a:spcPts val="786"/>
              </a:spcBef>
              <a:spcAft>
                <a:spcPts val="0"/>
              </a:spcAft>
              <a:buClrTx/>
              <a:buSzTx/>
              <a:buFontTx/>
              <a:buNone/>
              <a:tabLst/>
              <a:defRPr/>
            </a:pPr>
            <a:r>
              <a:rPr lang="en-US" sz="1100" b="1" dirty="0"/>
              <a:t>How to insert an EAB-formatted </a:t>
            </a:r>
            <a:r>
              <a:rPr lang="en-US" sz="1100" b="1" spc="-16" baseline="0" dirty="0"/>
              <a:t>chart using an EAB chart template: </a:t>
            </a:r>
            <a:br>
              <a:rPr lang="en-US" sz="1100" b="1" spc="-16" baseline="0" dirty="0"/>
            </a:br>
            <a:r>
              <a:rPr lang="en-US" sz="1100" b="0" spc="-16" baseline="0" dirty="0"/>
              <a:t>C</a:t>
            </a:r>
            <a:r>
              <a:rPr lang="en-US" sz="1100" b="0" dirty="0"/>
              <a:t>lick the Insert tab. Click Chart. Click Templates. Click on the EAB chart type you need.</a:t>
            </a:r>
          </a:p>
        </p:txBody>
      </p:sp>
      <p:sp>
        <p:nvSpPr>
          <p:cNvPr id="4" name="TextBox 3">
            <a:extLst>
              <a:ext uri="{FF2B5EF4-FFF2-40B4-BE49-F238E27FC236}">
                <a16:creationId xmlns:a16="http://schemas.microsoft.com/office/drawing/2014/main" id="{F99E0283-8884-FA1D-487F-AE2BD2582C05}"/>
              </a:ext>
            </a:extLst>
          </p:cNvPr>
          <p:cNvSpPr txBox="1"/>
          <p:nvPr userDrawn="1"/>
        </p:nvSpPr>
        <p:spPr>
          <a:xfrm>
            <a:off x="4681131" y="4244755"/>
            <a:ext cx="1364901" cy="1287532"/>
          </a:xfrm>
          <a:prstGeom prst="rect">
            <a:avLst/>
          </a:prstGeom>
          <a:noFill/>
        </p:spPr>
        <p:txBody>
          <a:bodyPr wrap="square" lIns="0" tIns="0" rIns="0" bIns="0" rtlCol="0">
            <a:spAutoFit/>
          </a:bodyPr>
          <a:lstStyle/>
          <a:p>
            <a:pPr marL="0" marR="0" lvl="0" indent="0" algn="l" defTabSz="844890" rtl="0" eaLnBrk="1" fontAlgn="auto" latinLnBrk="0" hangingPunct="1">
              <a:lnSpc>
                <a:spcPct val="100000"/>
              </a:lnSpc>
              <a:spcBef>
                <a:spcPts val="786"/>
              </a:spcBef>
              <a:spcAft>
                <a:spcPts val="0"/>
              </a:spcAft>
              <a:buClrTx/>
              <a:buSzTx/>
              <a:buFont typeface="Arial" panose="020B0604020202020204" pitchFamily="34" charset="0"/>
              <a:buNone/>
              <a:tabLst/>
              <a:defRPr/>
            </a:pPr>
            <a:r>
              <a:rPr lang="en-US" sz="1100" dirty="0"/>
              <a:t>Use the 7 main colors outlined </a:t>
            </a:r>
            <a:br>
              <a:rPr lang="en-US" sz="1100" dirty="0"/>
            </a:br>
            <a:r>
              <a:rPr lang="en-US" sz="1100" dirty="0"/>
              <a:t>in green</a:t>
            </a:r>
          </a:p>
          <a:p>
            <a:pPr marL="0" indent="0">
              <a:spcBef>
                <a:spcPts val="786"/>
              </a:spcBef>
              <a:buFont typeface="Arial" panose="020B0604020202020204" pitchFamily="34" charset="0"/>
              <a:buNone/>
              <a:tabLst/>
            </a:pPr>
            <a:r>
              <a:rPr lang="en-US" sz="1100" dirty="0"/>
              <a:t>Don’t use these </a:t>
            </a:r>
            <a:br>
              <a:rPr lang="en-US" sz="1100" dirty="0"/>
            </a:br>
            <a:r>
              <a:rPr lang="en-US" sz="1100" dirty="0"/>
              <a:t>3 colors; </a:t>
            </a:r>
            <a:r>
              <a:rPr lang="en-US" sz="1100" b="0" i="0" dirty="0"/>
              <a:t>except for 5</a:t>
            </a:r>
            <a:r>
              <a:rPr lang="en-US" sz="1100" b="0" i="0" baseline="30000" dirty="0"/>
              <a:t>th</a:t>
            </a:r>
            <a:r>
              <a:rPr lang="en-US" sz="1100" b="0" i="0" dirty="0"/>
              <a:t> and 6</a:t>
            </a:r>
            <a:r>
              <a:rPr lang="en-US" sz="1100" b="0" i="0" baseline="30000" dirty="0"/>
              <a:t>th</a:t>
            </a:r>
            <a:r>
              <a:rPr lang="en-US" sz="1100" b="0" i="0" dirty="0"/>
              <a:t> colors in charts</a:t>
            </a:r>
            <a:endParaRPr lang="en-US" sz="1100" dirty="0"/>
          </a:p>
        </p:txBody>
      </p:sp>
      <p:grpSp>
        <p:nvGrpSpPr>
          <p:cNvPr id="6" name="Group 5">
            <a:extLst>
              <a:ext uri="{FF2B5EF4-FFF2-40B4-BE49-F238E27FC236}">
                <a16:creationId xmlns:a16="http://schemas.microsoft.com/office/drawing/2014/main" id="{A32C0458-2778-CD33-C6E4-919CCAEC2BC5}"/>
              </a:ext>
            </a:extLst>
          </p:cNvPr>
          <p:cNvGrpSpPr/>
          <p:nvPr userDrawn="1"/>
        </p:nvGrpSpPr>
        <p:grpSpPr>
          <a:xfrm>
            <a:off x="1811901" y="3863113"/>
            <a:ext cx="2787749" cy="1968995"/>
            <a:chOff x="712016" y="1045288"/>
            <a:chExt cx="1976591" cy="1355011"/>
          </a:xfrm>
        </p:grpSpPr>
        <p:grpSp>
          <p:nvGrpSpPr>
            <p:cNvPr id="7" name="Group 6">
              <a:extLst>
                <a:ext uri="{FF2B5EF4-FFF2-40B4-BE49-F238E27FC236}">
                  <a16:creationId xmlns:a16="http://schemas.microsoft.com/office/drawing/2014/main" id="{70D03FC5-D689-C4A3-CB3E-F4A67FF1DE37}"/>
                </a:ext>
              </a:extLst>
            </p:cNvPr>
            <p:cNvGrpSpPr/>
            <p:nvPr userDrawn="1"/>
          </p:nvGrpSpPr>
          <p:grpSpPr>
            <a:xfrm>
              <a:off x="712016" y="1045288"/>
              <a:ext cx="1888995" cy="1355011"/>
              <a:chOff x="290410" y="857410"/>
              <a:chExt cx="2361631" cy="1694043"/>
            </a:xfrm>
          </p:grpSpPr>
          <p:grpSp>
            <p:nvGrpSpPr>
              <p:cNvPr id="13" name="Group 12" descr="In PowerPoint, only use the top row of the color palette. ">
                <a:extLst>
                  <a:ext uri="{FF2B5EF4-FFF2-40B4-BE49-F238E27FC236}">
                    <a16:creationId xmlns:a16="http://schemas.microsoft.com/office/drawing/2014/main" id="{BB03BBDA-A9D7-5182-312C-1A73E2DD7F5D}"/>
                  </a:ext>
                  <a:ext uri="{C183D7F6-B498-43B3-948B-1728B52AA6E4}">
                    <adec:decorative xmlns:adec="http://schemas.microsoft.com/office/drawing/2017/decorative" val="0"/>
                  </a:ext>
                </a:extLst>
              </p:cNvPr>
              <p:cNvGrpSpPr/>
              <p:nvPr userDrawn="1"/>
            </p:nvGrpSpPr>
            <p:grpSpPr>
              <a:xfrm>
                <a:off x="290410" y="857410"/>
                <a:ext cx="2361631" cy="1694043"/>
                <a:chOff x="-1834053" y="1543542"/>
                <a:chExt cx="2514213" cy="1803493"/>
              </a:xfrm>
            </p:grpSpPr>
            <p:pic>
              <p:nvPicPr>
                <p:cNvPr id="16" name="Picture 15">
                  <a:extLst>
                    <a:ext uri="{FF2B5EF4-FFF2-40B4-BE49-F238E27FC236}">
                      <a16:creationId xmlns:a16="http://schemas.microsoft.com/office/drawing/2014/main" id="{5F4DDD03-4D91-4F4F-207E-BAC062210653}"/>
                    </a:ext>
                  </a:extLst>
                </p:cNvPr>
                <p:cNvPicPr>
                  <a:picLocks noChangeAspect="1"/>
                </p:cNvPicPr>
                <p:nvPr/>
              </p:nvPicPr>
              <p:blipFill rotWithShape="1">
                <a:blip r:embed="rId4"/>
                <a:srcRect l="490" r="579"/>
                <a:stretch/>
              </p:blipFill>
              <p:spPr>
                <a:xfrm>
                  <a:off x="-1832821" y="1543542"/>
                  <a:ext cx="2512981" cy="1803493"/>
                </a:xfrm>
                <a:prstGeom prst="rect">
                  <a:avLst/>
                </a:prstGeom>
                <a:ln w="12700">
                  <a:solidFill>
                    <a:schemeClr val="accent1"/>
                  </a:solidFill>
                </a:ln>
              </p:spPr>
            </p:pic>
            <p:sp>
              <p:nvSpPr>
                <p:cNvPr id="17" name="Rectangle 16">
                  <a:extLst>
                    <a:ext uri="{FF2B5EF4-FFF2-40B4-BE49-F238E27FC236}">
                      <a16:creationId xmlns:a16="http://schemas.microsoft.com/office/drawing/2014/main" id="{91FD0E67-7082-BE59-D9B3-F9B51778F26D}"/>
                    </a:ext>
                  </a:extLst>
                </p:cNvPr>
                <p:cNvSpPr/>
                <p:nvPr/>
              </p:nvSpPr>
              <p:spPr bwMode="gray">
                <a:xfrm>
                  <a:off x="-1834053" y="2188992"/>
                  <a:ext cx="2512981" cy="1158043"/>
                </a:xfrm>
                <a:prstGeom prst="rect">
                  <a:avLst/>
                </a:prstGeom>
                <a:solidFill>
                  <a:schemeClr val="bg2">
                    <a:lumMod val="50000"/>
                    <a:alpha val="74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786"/>
                    </a:spcBef>
                  </a:pPr>
                  <a:endParaRPr lang="en-US" sz="1571" dirty="0">
                    <a:solidFill>
                      <a:schemeClr val="bg1"/>
                    </a:solidFill>
                  </a:endParaRPr>
                </a:p>
              </p:txBody>
            </p:sp>
            <p:sp>
              <p:nvSpPr>
                <p:cNvPr id="18" name="TextBox 17">
                  <a:extLst>
                    <a:ext uri="{FF2B5EF4-FFF2-40B4-BE49-F238E27FC236}">
                      <a16:creationId xmlns:a16="http://schemas.microsoft.com/office/drawing/2014/main" id="{A8AAF1F3-E8D2-BA8E-D470-C04C21BF37AD}"/>
                    </a:ext>
                  </a:extLst>
                </p:cNvPr>
                <p:cNvSpPr txBox="1"/>
                <p:nvPr/>
              </p:nvSpPr>
              <p:spPr bwMode="gray">
                <a:xfrm>
                  <a:off x="-993669" y="2650834"/>
                  <a:ext cx="1299299" cy="531629"/>
                </a:xfrm>
                <a:prstGeom prst="rect">
                  <a:avLst/>
                </a:prstGeom>
                <a:noFill/>
              </p:spPr>
              <p:txBody>
                <a:bodyPr wrap="square" lIns="0" tIns="0" rIns="0" bIns="0" rtlCol="0">
                  <a:spAutoFit/>
                </a:bodyPr>
                <a:lstStyle/>
                <a:p>
                  <a:pPr>
                    <a:spcBef>
                      <a:spcPts val="786"/>
                    </a:spcBef>
                  </a:pPr>
                  <a:r>
                    <a:rPr lang="en-US" sz="1886" b="1" dirty="0">
                      <a:solidFill>
                        <a:schemeClr val="bg1"/>
                      </a:solidFill>
                    </a:rPr>
                    <a:t>Only Use Top Row</a:t>
                  </a:r>
                </a:p>
              </p:txBody>
            </p:sp>
            <p:cxnSp>
              <p:nvCxnSpPr>
                <p:cNvPr id="19" name="Straight Arrow Connector 18">
                  <a:extLst>
                    <a:ext uri="{FF2B5EF4-FFF2-40B4-BE49-F238E27FC236}">
                      <a16:creationId xmlns:a16="http://schemas.microsoft.com/office/drawing/2014/main" id="{CB94C211-43BB-9FF7-3C0D-51586AF507FA}"/>
                    </a:ext>
                  </a:extLst>
                </p:cNvPr>
                <p:cNvCxnSpPr>
                  <a:cxnSpLocks/>
                </p:cNvCxnSpPr>
                <p:nvPr/>
              </p:nvCxnSpPr>
              <p:spPr bwMode="gray">
                <a:xfrm flipV="1">
                  <a:off x="-1261785" y="2527403"/>
                  <a:ext cx="0" cy="631418"/>
                </a:xfrm>
                <a:prstGeom prst="straightConnector1">
                  <a:avLst/>
                </a:prstGeom>
                <a:solidFill>
                  <a:schemeClr val="accent1"/>
                </a:solidFill>
                <a:ln w="57150" cap="flat" cmpd="sng" algn="ctr">
                  <a:solidFill>
                    <a:schemeClr val="bg1"/>
                  </a:solidFill>
                  <a:prstDash val="solid"/>
                  <a:miter lim="800000"/>
                  <a:headEnd type="none" w="med" len="med"/>
                  <a:tailEnd type="triangle"/>
                </a:ln>
                <a:effectLst/>
              </p:spPr>
            </p:cxnSp>
          </p:grpSp>
          <p:sp>
            <p:nvSpPr>
              <p:cNvPr id="14" name="Rectangle 13">
                <a:extLst>
                  <a:ext uri="{FF2B5EF4-FFF2-40B4-BE49-F238E27FC236}">
                    <a16:creationId xmlns:a16="http://schemas.microsoft.com/office/drawing/2014/main" id="{A458C200-8F54-B514-A055-4F054575F758}"/>
                  </a:ext>
                  <a:ext uri="{C183D7F6-B498-43B3-948B-1728B52AA6E4}">
                    <adec:decorative xmlns:adec="http://schemas.microsoft.com/office/drawing/2017/decorative" val="1"/>
                  </a:ext>
                </a:extLst>
              </p:cNvPr>
              <p:cNvSpPr/>
              <p:nvPr userDrawn="1"/>
            </p:nvSpPr>
            <p:spPr bwMode="gray">
              <a:xfrm>
                <a:off x="1901132" y="1161559"/>
                <a:ext cx="642878"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29"/>
              </a:p>
            </p:txBody>
          </p:sp>
          <p:sp>
            <p:nvSpPr>
              <p:cNvPr id="15" name="Rectangle 14">
                <a:extLst>
                  <a:ext uri="{FF2B5EF4-FFF2-40B4-BE49-F238E27FC236}">
                    <a16:creationId xmlns:a16="http://schemas.microsoft.com/office/drawing/2014/main" id="{02C3AA32-3B4C-34F1-9DBC-9821BBCCB3B9}"/>
                  </a:ext>
                  <a:ext uri="{C183D7F6-B498-43B3-948B-1728B52AA6E4}">
                    <adec:decorative xmlns:adec="http://schemas.microsoft.com/office/drawing/2017/decorative" val="1"/>
                  </a:ext>
                </a:extLst>
              </p:cNvPr>
              <p:cNvSpPr/>
              <p:nvPr userDrawn="1"/>
            </p:nvSpPr>
            <p:spPr bwMode="gray">
              <a:xfrm>
                <a:off x="402238" y="1161559"/>
                <a:ext cx="857346"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29"/>
              </a:p>
            </p:txBody>
          </p:sp>
        </p:grpSp>
        <p:grpSp>
          <p:nvGrpSpPr>
            <p:cNvPr id="8" name="Group 7">
              <a:extLst>
                <a:ext uri="{FF2B5EF4-FFF2-40B4-BE49-F238E27FC236}">
                  <a16:creationId xmlns:a16="http://schemas.microsoft.com/office/drawing/2014/main" id="{AB4A2916-E5CF-87C4-9066-E9CFEFFF6044}"/>
                </a:ext>
              </a:extLst>
            </p:cNvPr>
            <p:cNvGrpSpPr/>
            <p:nvPr userDrawn="1"/>
          </p:nvGrpSpPr>
          <p:grpSpPr>
            <a:xfrm>
              <a:off x="1530485" y="1290376"/>
              <a:ext cx="428489" cy="199072"/>
              <a:chOff x="1407460" y="1434503"/>
              <a:chExt cx="292608" cy="164592"/>
            </a:xfrm>
          </p:grpSpPr>
          <p:cxnSp>
            <p:nvCxnSpPr>
              <p:cNvPr id="11" name="Straight Connector 10">
                <a:extLst>
                  <a:ext uri="{FF2B5EF4-FFF2-40B4-BE49-F238E27FC236}">
                    <a16:creationId xmlns:a16="http://schemas.microsoft.com/office/drawing/2014/main" id="{EB3ECA4E-30F1-D7E6-BC12-3BDD83349FE3}"/>
                  </a:ext>
                </a:extLst>
              </p:cNvPr>
              <p:cNvCxnSpPr/>
              <p:nvPr userDrawn="1"/>
            </p:nvCxnSpPr>
            <p:spPr bwMode="gray">
              <a:xfrm>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FD914F7-FD51-2662-9157-C4F25CAAF3F7}"/>
                  </a:ext>
                </a:extLst>
              </p:cNvPr>
              <p:cNvCxnSpPr>
                <a:cxnSpLocks/>
              </p:cNvCxnSpPr>
              <p:nvPr userDrawn="1"/>
            </p:nvCxnSpPr>
            <p:spPr bwMode="gray">
              <a:xfrm flipH="1">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9" name="Straight Connector 8">
              <a:extLst>
                <a:ext uri="{FF2B5EF4-FFF2-40B4-BE49-F238E27FC236}">
                  <a16:creationId xmlns:a16="http://schemas.microsoft.com/office/drawing/2014/main" id="{D36E877E-AF94-D436-7564-9EA918B89D8B}"/>
                </a:ext>
              </a:extLst>
            </p:cNvPr>
            <p:cNvCxnSpPr>
              <a:cxnSpLocks/>
            </p:cNvCxnSpPr>
            <p:nvPr userDrawn="1"/>
          </p:nvCxnSpPr>
          <p:spPr bwMode="gray">
            <a:xfrm flipH="1">
              <a:off x="2514601" y="1384906"/>
              <a:ext cx="1740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72">
              <a:extLst>
                <a:ext uri="{FF2B5EF4-FFF2-40B4-BE49-F238E27FC236}">
                  <a16:creationId xmlns:a16="http://schemas.microsoft.com/office/drawing/2014/main" id="{5334555E-E398-C758-AD17-CAD3ECC78751}"/>
                </a:ext>
                <a:ext uri="{C183D7F6-B498-43B3-948B-1728B52AA6E4}">
                  <adec:decorative xmlns:adec="http://schemas.microsoft.com/office/drawing/2017/decorative" val="1"/>
                </a:ext>
              </a:extLst>
            </p:cNvPr>
            <p:cNvSpPr/>
            <p:nvPr userDrawn="1"/>
          </p:nvSpPr>
          <p:spPr bwMode="gray">
            <a:xfrm>
              <a:off x="1738466" y="1489344"/>
              <a:ext cx="950141" cy="295144"/>
            </a:xfrm>
            <a:custGeom>
              <a:avLst/>
              <a:gdLst>
                <a:gd name="connsiteX0" fmla="*/ 0 w 514218"/>
                <a:gd name="connsiteY0" fmla="*/ 0 h 199072"/>
                <a:gd name="connsiteX1" fmla="*/ 514218 w 514218"/>
                <a:gd name="connsiteY1" fmla="*/ 0 h 199072"/>
                <a:gd name="connsiteX2" fmla="*/ 514218 w 514218"/>
                <a:gd name="connsiteY2" fmla="*/ 199072 h 199072"/>
                <a:gd name="connsiteX3" fmla="*/ 0 w 514218"/>
                <a:gd name="connsiteY3" fmla="*/ 199072 h 199072"/>
                <a:gd name="connsiteX4" fmla="*/ 0 w 514218"/>
                <a:gd name="connsiteY4" fmla="*/ 0 h 199072"/>
                <a:gd name="connsiteX0" fmla="*/ 514218 w 605658"/>
                <a:gd name="connsiteY0" fmla="*/ 0 h 199072"/>
                <a:gd name="connsiteX1" fmla="*/ 514218 w 605658"/>
                <a:gd name="connsiteY1" fmla="*/ 199072 h 199072"/>
                <a:gd name="connsiteX2" fmla="*/ 0 w 605658"/>
                <a:gd name="connsiteY2" fmla="*/ 199072 h 199072"/>
                <a:gd name="connsiteX3" fmla="*/ 0 w 605658"/>
                <a:gd name="connsiteY3" fmla="*/ 0 h 199072"/>
                <a:gd name="connsiteX4" fmla="*/ 605658 w 605658"/>
                <a:gd name="connsiteY4" fmla="*/ 91440 h 199072"/>
                <a:gd name="connsiteX0" fmla="*/ 514218 w 514218"/>
                <a:gd name="connsiteY0" fmla="*/ 0 h 199072"/>
                <a:gd name="connsiteX1" fmla="*/ 514218 w 514218"/>
                <a:gd name="connsiteY1" fmla="*/ 199072 h 199072"/>
                <a:gd name="connsiteX2" fmla="*/ 0 w 514218"/>
                <a:gd name="connsiteY2" fmla="*/ 199072 h 199072"/>
                <a:gd name="connsiteX3" fmla="*/ 0 w 514218"/>
                <a:gd name="connsiteY3" fmla="*/ 0 h 199072"/>
                <a:gd name="connsiteX0" fmla="*/ 514218 w 514218"/>
                <a:gd name="connsiteY0" fmla="*/ 199072 h 199072"/>
                <a:gd name="connsiteX1" fmla="*/ 0 w 514218"/>
                <a:gd name="connsiteY1" fmla="*/ 199072 h 199072"/>
                <a:gd name="connsiteX2" fmla="*/ 0 w 514218"/>
                <a:gd name="connsiteY2" fmla="*/ 0 h 199072"/>
              </a:gdLst>
              <a:ahLst/>
              <a:cxnLst>
                <a:cxn ang="0">
                  <a:pos x="connsiteX0" y="connsiteY0"/>
                </a:cxn>
                <a:cxn ang="0">
                  <a:pos x="connsiteX1" y="connsiteY1"/>
                </a:cxn>
                <a:cxn ang="0">
                  <a:pos x="connsiteX2" y="connsiteY2"/>
                </a:cxn>
              </a:cxnLst>
              <a:rect l="l" t="t" r="r" b="b"/>
              <a:pathLst>
                <a:path w="514218" h="199072">
                  <a:moveTo>
                    <a:pt x="514218" y="199072"/>
                  </a:moveTo>
                  <a:lnTo>
                    <a:pt x="0" y="199072"/>
                  </a:lnTo>
                  <a:lnTo>
                    <a:pt x="0" y="0"/>
                  </a:lnTo>
                </a:path>
              </a:pathLst>
            </a:custGeom>
            <a:noFill/>
            <a:ln w="19050" cap="rnd">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29"/>
            </a:p>
          </p:txBody>
        </p:sp>
      </p:grpSp>
      <p:sp>
        <p:nvSpPr>
          <p:cNvPr id="24" name="TextBox 23">
            <a:extLst>
              <a:ext uri="{FF2B5EF4-FFF2-40B4-BE49-F238E27FC236}">
                <a16:creationId xmlns:a16="http://schemas.microsoft.com/office/drawing/2014/main" id="{3CDC0DA9-8EB6-F9AF-D7AC-BEF150C768BC}"/>
              </a:ext>
            </a:extLst>
          </p:cNvPr>
          <p:cNvSpPr txBox="1"/>
          <p:nvPr userDrawn="1"/>
        </p:nvSpPr>
        <p:spPr bwMode="gray">
          <a:xfrm>
            <a:off x="878634" y="1367964"/>
            <a:ext cx="4502421" cy="625812"/>
          </a:xfrm>
          <a:prstGeom prst="rect">
            <a:avLst/>
          </a:prstGeom>
          <a:noFill/>
        </p:spPr>
        <p:txBody>
          <a:bodyPr vert="horz" wrap="square" lIns="0" tIns="0" rIns="0" bIns="0" rtlCol="0">
            <a:spAutoFit/>
          </a:bodyPr>
          <a:lstStyle/>
          <a:p>
            <a:pPr>
              <a:spcBef>
                <a:spcPts val="786"/>
              </a:spcBef>
            </a:pPr>
            <a:r>
              <a:rPr lang="en-US" sz="1100" b="1" dirty="0"/>
              <a:t>How to convert existing files into the current template </a:t>
            </a:r>
            <a:r>
              <a:rPr lang="en-US" sz="1100" b="0" dirty="0"/>
              <a:t>(or create a new file with some existing slides):</a:t>
            </a:r>
          </a:p>
          <a:p>
            <a:pPr>
              <a:spcBef>
                <a:spcPts val="786"/>
              </a:spcBef>
            </a:pPr>
            <a:endParaRPr lang="en-US" sz="1200" b="1" dirty="0"/>
          </a:p>
        </p:txBody>
      </p:sp>
      <p:sp>
        <p:nvSpPr>
          <p:cNvPr id="25" name="Oval 24">
            <a:extLst>
              <a:ext uri="{FF2B5EF4-FFF2-40B4-BE49-F238E27FC236}">
                <a16:creationId xmlns:a16="http://schemas.microsoft.com/office/drawing/2014/main" id="{0A3A1D95-39D9-C118-90EB-575A1EE3631A}"/>
              </a:ext>
            </a:extLst>
          </p:cNvPr>
          <p:cNvSpPr>
            <a:spLocks noChangeAspect="1"/>
          </p:cNvSpPr>
          <p:nvPr userDrawn="1"/>
        </p:nvSpPr>
        <p:spPr bwMode="gray">
          <a:xfrm>
            <a:off x="502148" y="1322572"/>
            <a:ext cx="266252"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r>
              <a:rPr lang="en-US" sz="1400" b="1" dirty="0"/>
              <a:t>1</a:t>
            </a:r>
          </a:p>
        </p:txBody>
      </p:sp>
      <p:graphicFrame>
        <p:nvGraphicFramePr>
          <p:cNvPr id="26" name="Chart 25">
            <a:extLst>
              <a:ext uri="{FF2B5EF4-FFF2-40B4-BE49-F238E27FC236}">
                <a16:creationId xmlns:a16="http://schemas.microsoft.com/office/drawing/2014/main" id="{8514210B-C6BA-9102-7D06-19B96489B3D4}"/>
              </a:ext>
            </a:extLst>
          </p:cNvPr>
          <p:cNvGraphicFramePr/>
          <p:nvPr userDrawn="1">
            <p:extLst>
              <p:ext uri="{D42A27DB-BD31-4B8C-83A1-F6EECF244321}">
                <p14:modId xmlns:p14="http://schemas.microsoft.com/office/powerpoint/2010/main" val="4155361636"/>
              </p:ext>
            </p:extLst>
          </p:nvPr>
        </p:nvGraphicFramePr>
        <p:xfrm>
          <a:off x="3990048" y="6954542"/>
          <a:ext cx="2402435" cy="1828800"/>
        </p:xfrm>
        <a:graphic>
          <a:graphicData uri="http://schemas.openxmlformats.org/drawingml/2006/chart">
            <c:chart xmlns:c="http://schemas.openxmlformats.org/drawingml/2006/chart" xmlns:r="http://schemas.openxmlformats.org/officeDocument/2006/relationships" r:id="rId5"/>
          </a:graphicData>
        </a:graphic>
      </p:graphicFrame>
      <p:sp>
        <p:nvSpPr>
          <p:cNvPr id="27" name="Text Placeholder 1">
            <a:extLst>
              <a:ext uri="{FF2B5EF4-FFF2-40B4-BE49-F238E27FC236}">
                <a16:creationId xmlns:a16="http://schemas.microsoft.com/office/drawing/2014/main" id="{3DA0DAC8-9ED5-2EF0-0846-F1AEBCB7B9C0}"/>
              </a:ext>
              <a:ext uri="{C183D7F6-B498-43B3-948B-1728B52AA6E4}">
                <adec:decorative xmlns:adec="http://schemas.microsoft.com/office/drawing/2017/decorative" val="0"/>
              </a:ext>
            </a:extLst>
          </p:cNvPr>
          <p:cNvSpPr txBox="1">
            <a:spLocks/>
          </p:cNvSpPr>
          <p:nvPr userDrawn="1"/>
        </p:nvSpPr>
        <p:spPr bwMode="gray">
          <a:xfrm>
            <a:off x="4496177" y="7628589"/>
            <a:ext cx="1163891" cy="307777"/>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lgn="ctr">
              <a:buNone/>
            </a:pPr>
            <a:r>
              <a:rPr lang="en-US" sz="2000" dirty="0">
                <a:solidFill>
                  <a:schemeClr val="tx2"/>
                </a:solidFill>
                <a:latin typeface="+mj-lt"/>
              </a:rPr>
              <a:t>40%</a:t>
            </a:r>
          </a:p>
        </p:txBody>
      </p:sp>
      <p:sp>
        <p:nvSpPr>
          <p:cNvPr id="29" name="TextBox 28">
            <a:extLst>
              <a:ext uri="{FF2B5EF4-FFF2-40B4-BE49-F238E27FC236}">
                <a16:creationId xmlns:a16="http://schemas.microsoft.com/office/drawing/2014/main" id="{5386B960-4A32-6D95-E4D6-EE17F197884F}"/>
              </a:ext>
              <a:ext uri="{C183D7F6-B498-43B3-948B-1728B52AA6E4}">
                <adec:decorative xmlns:adec="http://schemas.microsoft.com/office/drawing/2017/decorative" val="1"/>
              </a:ext>
            </a:extLst>
          </p:cNvPr>
          <p:cNvSpPr txBox="1"/>
          <p:nvPr userDrawn="1"/>
        </p:nvSpPr>
        <p:spPr bwMode="gray">
          <a:xfrm>
            <a:off x="4448242" y="7993142"/>
            <a:ext cx="1259761" cy="323165"/>
          </a:xfrm>
          <a:prstGeom prst="rect">
            <a:avLst/>
          </a:prstGeom>
          <a:noFill/>
        </p:spPr>
        <p:txBody>
          <a:bodyPr wrap="square" lIns="0" tIns="0" rIns="0" bIns="0" rtlCol="0">
            <a:spAutoFit/>
          </a:bodyPr>
          <a:lstStyle/>
          <a:p>
            <a:pPr algn="ctr"/>
            <a:r>
              <a:rPr lang="en-US" sz="1050" dirty="0"/>
              <a:t>Add label </a:t>
            </a:r>
            <a:br>
              <a:rPr lang="en-US" sz="1050" dirty="0"/>
            </a:br>
            <a:r>
              <a:rPr lang="en-US" sz="1050" dirty="0"/>
              <a:t>text here</a:t>
            </a:r>
          </a:p>
        </p:txBody>
      </p:sp>
      <p:sp>
        <p:nvSpPr>
          <p:cNvPr id="31" name="TextBox 30">
            <a:extLst>
              <a:ext uri="{FF2B5EF4-FFF2-40B4-BE49-F238E27FC236}">
                <a16:creationId xmlns:a16="http://schemas.microsoft.com/office/drawing/2014/main" id="{6CC99A92-FD65-5EA4-DAAB-3D07709DF7C6}"/>
              </a:ext>
            </a:extLst>
          </p:cNvPr>
          <p:cNvSpPr txBox="1"/>
          <p:nvPr userDrawn="1"/>
        </p:nvSpPr>
        <p:spPr bwMode="gray">
          <a:xfrm>
            <a:off x="4381765" y="7033398"/>
            <a:ext cx="1371600" cy="153888"/>
          </a:xfrm>
          <a:prstGeom prst="rect">
            <a:avLst/>
          </a:prstGeom>
          <a:noFill/>
        </p:spPr>
        <p:txBody>
          <a:bodyPr wrap="square" lIns="0" tIns="0" rIns="0" bIns="0" rtlCol="0">
            <a:spAutoFit/>
          </a:bodyPr>
          <a:lstStyle/>
          <a:p>
            <a:pPr algn="ctr"/>
            <a:r>
              <a:rPr lang="en-US" sz="1000" b="1" dirty="0"/>
              <a:t>2-Color Charts</a:t>
            </a:r>
          </a:p>
        </p:txBody>
      </p:sp>
      <p:graphicFrame>
        <p:nvGraphicFramePr>
          <p:cNvPr id="35" name="Chart 34">
            <a:extLst>
              <a:ext uri="{FF2B5EF4-FFF2-40B4-BE49-F238E27FC236}">
                <a16:creationId xmlns:a16="http://schemas.microsoft.com/office/drawing/2014/main" id="{FAB5429B-1EA2-93F1-5869-CFDF265CF73E}"/>
              </a:ext>
            </a:extLst>
          </p:cNvPr>
          <p:cNvGraphicFramePr/>
          <p:nvPr userDrawn="1">
            <p:extLst>
              <p:ext uri="{D42A27DB-BD31-4B8C-83A1-F6EECF244321}">
                <p14:modId xmlns:p14="http://schemas.microsoft.com/office/powerpoint/2010/main" val="517786344"/>
              </p:ext>
            </p:extLst>
          </p:nvPr>
        </p:nvGraphicFramePr>
        <p:xfrm>
          <a:off x="5623288" y="6931590"/>
          <a:ext cx="2873829" cy="1828800"/>
        </p:xfrm>
        <a:graphic>
          <a:graphicData uri="http://schemas.openxmlformats.org/drawingml/2006/chart">
            <c:chart xmlns:c="http://schemas.openxmlformats.org/drawingml/2006/chart" xmlns:r="http://schemas.openxmlformats.org/officeDocument/2006/relationships" r:id="rId6"/>
          </a:graphicData>
        </a:graphic>
      </p:graphicFrame>
      <p:sp>
        <p:nvSpPr>
          <p:cNvPr id="36" name="TextBox 35">
            <a:extLst>
              <a:ext uri="{FF2B5EF4-FFF2-40B4-BE49-F238E27FC236}">
                <a16:creationId xmlns:a16="http://schemas.microsoft.com/office/drawing/2014/main" id="{8E6C939D-102A-4932-E133-438ED9CB50A4}"/>
              </a:ext>
            </a:extLst>
          </p:cNvPr>
          <p:cNvSpPr txBox="1"/>
          <p:nvPr userDrawn="1"/>
        </p:nvSpPr>
        <p:spPr bwMode="gray">
          <a:xfrm>
            <a:off x="5901750" y="7033398"/>
            <a:ext cx="1371600" cy="153888"/>
          </a:xfrm>
          <a:prstGeom prst="rect">
            <a:avLst/>
          </a:prstGeom>
          <a:noFill/>
        </p:spPr>
        <p:txBody>
          <a:bodyPr wrap="square" lIns="0" tIns="0" rIns="0" bIns="0" rtlCol="0">
            <a:spAutoFit/>
          </a:bodyPr>
          <a:lstStyle/>
          <a:p>
            <a:pPr algn="ctr"/>
            <a:r>
              <a:rPr lang="en-US" sz="1000" b="1" dirty="0"/>
              <a:t>3-Color Charts</a:t>
            </a:r>
          </a:p>
        </p:txBody>
      </p:sp>
      <p:sp>
        <p:nvSpPr>
          <p:cNvPr id="37" name="Line Callout 1 46">
            <a:extLst>
              <a:ext uri="{FF2B5EF4-FFF2-40B4-BE49-F238E27FC236}">
                <a16:creationId xmlns:a16="http://schemas.microsoft.com/office/drawing/2014/main" id="{C37D069E-0A9E-6F64-5D49-14F4B84153F9}"/>
              </a:ext>
            </a:extLst>
          </p:cNvPr>
          <p:cNvSpPr/>
          <p:nvPr userDrawn="1"/>
        </p:nvSpPr>
        <p:spPr bwMode="gray">
          <a:xfrm>
            <a:off x="1290896" y="8417333"/>
            <a:ext cx="1860768" cy="452872"/>
          </a:xfrm>
          <a:prstGeom prst="borderCallout1">
            <a:avLst>
              <a:gd name="adj1" fmla="val -420"/>
              <a:gd name="adj2" fmla="val 65608"/>
              <a:gd name="adj3" fmla="val -48427"/>
              <a:gd name="adj4" fmla="val 65582"/>
            </a:avLst>
          </a:prstGeom>
          <a:noFill/>
          <a:ln w="12700" cap="flat" cmpd="sng" algn="ctr">
            <a:solidFill>
              <a:schemeClr val="tx2"/>
            </a:solidFill>
            <a:prstDash val="solid"/>
            <a:miter lim="800000"/>
            <a:headEnd type="none" w="med" len="med"/>
            <a:tailEnd type="oval" w="sm" len="sm"/>
          </a:ln>
          <a:effectLst/>
        </p:spPr>
        <p:txBody>
          <a:bodyPr vert="horz" wrap="square" lIns="143691" tIns="71846" rIns="143691" bIns="71846" numCol="1" rtlCol="0" anchor="t" anchorCtr="0" compatLnSpc="1">
            <a:prstTxWarp prst="textNoShape">
              <a:avLst/>
            </a:prstTxWarp>
            <a:spAutoFit/>
          </a:bodyPr>
          <a:lstStyle/>
          <a:p>
            <a:pPr>
              <a:spcBef>
                <a:spcPts val="471"/>
              </a:spcBef>
            </a:pPr>
            <a:r>
              <a:rPr lang="en-US" sz="1000" dirty="0"/>
              <a:t>Colors populate dark to light for accessibility</a:t>
            </a:r>
          </a:p>
        </p:txBody>
      </p:sp>
      <p:sp>
        <p:nvSpPr>
          <p:cNvPr id="38" name="Rectangle 37">
            <a:extLst>
              <a:ext uri="{FF2B5EF4-FFF2-40B4-BE49-F238E27FC236}">
                <a16:creationId xmlns:a16="http://schemas.microsoft.com/office/drawing/2014/main" id="{F08CAF3C-462D-3975-1D5D-2FB87CC2BB33}"/>
              </a:ext>
            </a:extLst>
          </p:cNvPr>
          <p:cNvSpPr/>
          <p:nvPr userDrawn="1"/>
        </p:nvSpPr>
        <p:spPr bwMode="gray">
          <a:xfrm>
            <a:off x="1296427" y="1879162"/>
            <a:ext cx="1514020" cy="117077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endParaRPr lang="en-US" sz="1414">
              <a:latin typeface="+mn-lt"/>
            </a:endParaRPr>
          </a:p>
        </p:txBody>
      </p:sp>
      <p:sp>
        <p:nvSpPr>
          <p:cNvPr id="39" name="Rectangle 38">
            <a:extLst>
              <a:ext uri="{FF2B5EF4-FFF2-40B4-BE49-F238E27FC236}">
                <a16:creationId xmlns:a16="http://schemas.microsoft.com/office/drawing/2014/main" id="{C4C09FA2-EDA4-C340-680B-3CE9EC1FEAA7}"/>
              </a:ext>
            </a:extLst>
          </p:cNvPr>
          <p:cNvSpPr/>
          <p:nvPr userDrawn="1"/>
        </p:nvSpPr>
        <p:spPr bwMode="gray">
          <a:xfrm>
            <a:off x="3199506" y="1879162"/>
            <a:ext cx="1514020" cy="117077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endParaRPr lang="en-US" sz="1414">
              <a:latin typeface="+mn-lt"/>
            </a:endParaRPr>
          </a:p>
        </p:txBody>
      </p:sp>
      <p:sp>
        <p:nvSpPr>
          <p:cNvPr id="40" name="Right Arrow 8">
            <a:extLst>
              <a:ext uri="{FF2B5EF4-FFF2-40B4-BE49-F238E27FC236}">
                <a16:creationId xmlns:a16="http://schemas.microsoft.com/office/drawing/2014/main" id="{857158A7-EB6A-A72B-5813-AF1C79FB60E6}"/>
              </a:ext>
            </a:extLst>
          </p:cNvPr>
          <p:cNvSpPr/>
          <p:nvPr userDrawn="1"/>
        </p:nvSpPr>
        <p:spPr bwMode="gray">
          <a:xfrm>
            <a:off x="2758968" y="2303560"/>
            <a:ext cx="368396" cy="325275"/>
          </a:xfrm>
          <a:prstGeom prst="rightArrow">
            <a:avLst>
              <a:gd name="adj1" fmla="val 50000"/>
              <a:gd name="adj2" fmla="val 61641"/>
            </a:avLst>
          </a:prstGeom>
          <a:solidFill>
            <a:schemeClr val="tx2"/>
          </a:solidFill>
          <a:ln w="9525" cap="flat" cmpd="sng" algn="ctr">
            <a:noFill/>
            <a:prstDash val="solid"/>
            <a:round/>
            <a:headEnd type="none" w="med" len="med"/>
            <a:tailEnd type="none" w="med" len="med"/>
          </a:ln>
          <a:effectLst/>
        </p:spPr>
        <p:txBody>
          <a:bodyPr vert="horz" wrap="square" lIns="143691" tIns="71846" rIns="143691" bIns="71846" numCol="1" rtlCol="0" anchor="t" anchorCtr="0" compatLnSpc="1">
            <a:prstTxWarp prst="textNoShape">
              <a:avLst/>
            </a:prstTxWarp>
          </a:bodyPr>
          <a:lstStyle/>
          <a:p>
            <a:pPr marL="0" marR="0" lvl="0" indent="0" algn="ctr" defTabSz="2300019" rtl="0" eaLnBrk="1" fontAlgn="auto" latinLnBrk="0" hangingPunct="1">
              <a:lnSpc>
                <a:spcPct val="100000"/>
              </a:lnSpc>
              <a:spcBef>
                <a:spcPts val="0"/>
              </a:spcBef>
              <a:spcAft>
                <a:spcPts val="0"/>
              </a:spcAft>
              <a:buClrTx/>
              <a:buSzTx/>
              <a:buFontTx/>
              <a:buNone/>
              <a:tabLst/>
              <a:defRPr/>
            </a:pPr>
            <a:endParaRPr kumimoji="0" lang="en-US" sz="1414" b="0" i="0" u="none" strike="noStrike" kern="1200" cap="none" spc="0" normalizeH="0" baseline="0" noProof="0" dirty="0">
              <a:ln>
                <a:noFill/>
              </a:ln>
              <a:solidFill>
                <a:srgbClr val="D6D8DA"/>
              </a:solidFill>
              <a:effectLst/>
              <a:uLnTx/>
              <a:uFillTx/>
              <a:latin typeface="+mn-lt"/>
              <a:ea typeface="+mn-ea"/>
              <a:cs typeface="+mn-cs"/>
            </a:endParaRPr>
          </a:p>
        </p:txBody>
      </p:sp>
      <p:sp>
        <p:nvSpPr>
          <p:cNvPr id="41" name="TextBox 40">
            <a:extLst>
              <a:ext uri="{FF2B5EF4-FFF2-40B4-BE49-F238E27FC236}">
                <a16:creationId xmlns:a16="http://schemas.microsoft.com/office/drawing/2014/main" id="{425D8502-4D8A-13D6-B469-B7ADC03F0CB1}"/>
              </a:ext>
            </a:extLst>
          </p:cNvPr>
          <p:cNvSpPr txBox="1"/>
          <p:nvPr userDrawn="1"/>
        </p:nvSpPr>
        <p:spPr bwMode="gray">
          <a:xfrm>
            <a:off x="1417875" y="2295273"/>
            <a:ext cx="1271124" cy="338554"/>
          </a:xfrm>
          <a:prstGeom prst="rect">
            <a:avLst/>
          </a:prstGeom>
          <a:noFill/>
        </p:spPr>
        <p:txBody>
          <a:bodyPr wrap="square" lIns="0" tIns="0" rIns="0" bIns="0" rtlCol="0">
            <a:spAutoFit/>
          </a:bodyPr>
          <a:lstStyle/>
          <a:p>
            <a:pPr marL="0" marR="0" lvl="0" indent="0" algn="ctr" defTabSz="1005822" rtl="0" eaLnBrk="1" fontAlgn="auto" latinLnBrk="0" hangingPunct="1">
              <a:lnSpc>
                <a:spcPct val="100000"/>
              </a:lnSpc>
              <a:spcBef>
                <a:spcPts val="786"/>
              </a:spcBef>
              <a:spcAft>
                <a:spcPts val="0"/>
              </a:spcAft>
              <a:buClrTx/>
              <a:buSzTx/>
              <a:buFontTx/>
              <a:buNone/>
              <a:tabLst/>
              <a:defRPr/>
            </a:pPr>
            <a:r>
              <a:rPr lang="en-US" sz="1100" dirty="0">
                <a:solidFill>
                  <a:schemeClr val="bg1"/>
                </a:solidFill>
                <a:latin typeface="+mn-lt"/>
              </a:rPr>
              <a:t>1. Copy </a:t>
            </a:r>
            <a:r>
              <a:rPr lang="en-US" sz="1100" b="1" dirty="0">
                <a:solidFill>
                  <a:schemeClr val="accent6"/>
                </a:solidFill>
                <a:latin typeface="+mn-lt"/>
              </a:rPr>
              <a:t>existing</a:t>
            </a:r>
            <a:r>
              <a:rPr lang="en-US" sz="1100" dirty="0">
                <a:solidFill>
                  <a:schemeClr val="bg1"/>
                </a:solidFill>
                <a:latin typeface="+mn-lt"/>
              </a:rPr>
              <a:t> </a:t>
            </a:r>
            <a:br>
              <a:rPr lang="en-US" sz="1100" dirty="0">
                <a:solidFill>
                  <a:schemeClr val="bg1"/>
                </a:solidFill>
                <a:latin typeface="+mn-lt"/>
              </a:rPr>
            </a:br>
            <a:r>
              <a:rPr lang="en-US" sz="1100" dirty="0">
                <a:solidFill>
                  <a:schemeClr val="bg1"/>
                </a:solidFill>
                <a:latin typeface="+mn-lt"/>
              </a:rPr>
              <a:t>PPT slides…</a:t>
            </a:r>
          </a:p>
        </p:txBody>
      </p:sp>
      <p:sp>
        <p:nvSpPr>
          <p:cNvPr id="42" name="TextBox 41">
            <a:extLst>
              <a:ext uri="{FF2B5EF4-FFF2-40B4-BE49-F238E27FC236}">
                <a16:creationId xmlns:a16="http://schemas.microsoft.com/office/drawing/2014/main" id="{C1E86C8A-FD4A-D322-77F4-2F0B9CF7C996}"/>
              </a:ext>
            </a:extLst>
          </p:cNvPr>
          <p:cNvSpPr txBox="1"/>
          <p:nvPr userDrawn="1"/>
        </p:nvSpPr>
        <p:spPr bwMode="gray">
          <a:xfrm>
            <a:off x="3349831" y="2210635"/>
            <a:ext cx="1213370" cy="507831"/>
          </a:xfrm>
          <a:prstGeom prst="rect">
            <a:avLst/>
          </a:prstGeom>
          <a:noFill/>
        </p:spPr>
        <p:txBody>
          <a:bodyPr wrap="square" lIns="0" tIns="0" rIns="0" bIns="0" rtlCol="0">
            <a:spAutoFit/>
          </a:bodyPr>
          <a:lstStyle/>
          <a:p>
            <a:pPr marL="0" marR="0" lvl="0" indent="0" algn="ctr" defTabSz="1005822" rtl="0" eaLnBrk="1" fontAlgn="auto" latinLnBrk="0" hangingPunct="1">
              <a:lnSpc>
                <a:spcPct val="100000"/>
              </a:lnSpc>
              <a:spcBef>
                <a:spcPts val="786"/>
              </a:spcBef>
              <a:spcAft>
                <a:spcPts val="0"/>
              </a:spcAft>
              <a:buClrTx/>
              <a:buSzTx/>
              <a:buFontTx/>
              <a:buNone/>
              <a:tabLst/>
              <a:defRPr/>
            </a:pPr>
            <a:r>
              <a:rPr lang="en-US" sz="1100" dirty="0">
                <a:solidFill>
                  <a:schemeClr val="bg1"/>
                </a:solidFill>
                <a:latin typeface="+mn-lt"/>
              </a:rPr>
              <a:t>2. Paste them into the </a:t>
            </a:r>
            <a:r>
              <a:rPr lang="en-US" sz="1100" b="1" dirty="0">
                <a:solidFill>
                  <a:schemeClr val="accent6"/>
                </a:solidFill>
                <a:latin typeface="+mn-lt"/>
              </a:rPr>
              <a:t>new</a:t>
            </a:r>
            <a:r>
              <a:rPr lang="en-US" sz="1100" dirty="0">
                <a:solidFill>
                  <a:schemeClr val="bg1"/>
                </a:solidFill>
                <a:latin typeface="+mn-lt"/>
              </a:rPr>
              <a:t> template.</a:t>
            </a:r>
          </a:p>
        </p:txBody>
      </p:sp>
      <p:sp>
        <p:nvSpPr>
          <p:cNvPr id="43" name="TextBox 42">
            <a:extLst>
              <a:ext uri="{FF2B5EF4-FFF2-40B4-BE49-F238E27FC236}">
                <a16:creationId xmlns:a16="http://schemas.microsoft.com/office/drawing/2014/main" id="{1CDD94F5-5B1F-AF95-F6B5-10514C4503C9}"/>
              </a:ext>
            </a:extLst>
          </p:cNvPr>
          <p:cNvSpPr txBox="1"/>
          <p:nvPr userDrawn="1"/>
        </p:nvSpPr>
        <p:spPr bwMode="gray">
          <a:xfrm>
            <a:off x="4912085" y="2146384"/>
            <a:ext cx="1603127" cy="677108"/>
          </a:xfrm>
          <a:prstGeom prst="rect">
            <a:avLst/>
          </a:prstGeom>
          <a:noFill/>
        </p:spPr>
        <p:txBody>
          <a:bodyPr wrap="square" lIns="0" tIns="0" rIns="0" bIns="0" rtlCol="0">
            <a:spAutoFit/>
          </a:bodyPr>
          <a:lstStyle/>
          <a:p>
            <a:pPr marL="0" marR="0" lvl="0" indent="0" algn="ctr" defTabSz="1005822" rtl="0" eaLnBrk="1" fontAlgn="auto" latinLnBrk="0" hangingPunct="1">
              <a:lnSpc>
                <a:spcPct val="100000"/>
              </a:lnSpc>
              <a:spcBef>
                <a:spcPts val="786"/>
              </a:spcBef>
              <a:spcAft>
                <a:spcPts val="0"/>
              </a:spcAft>
              <a:buClrTx/>
              <a:buSzTx/>
              <a:buFontTx/>
              <a:buNone/>
              <a:tabLst/>
              <a:defRPr/>
            </a:pPr>
            <a:r>
              <a:rPr lang="en-US" sz="1100" dirty="0">
                <a:solidFill>
                  <a:srgbClr val="333E48"/>
                </a:solidFill>
                <a:latin typeface="+mn-lt"/>
              </a:rPr>
              <a:t>3. Select “</a:t>
            </a:r>
            <a:r>
              <a:rPr lang="en-US" sz="1100" b="1" dirty="0">
                <a:solidFill>
                  <a:srgbClr val="333E48"/>
                </a:solidFill>
                <a:latin typeface="+mn-lt"/>
              </a:rPr>
              <a:t>Use Destination Theme</a:t>
            </a:r>
            <a:r>
              <a:rPr lang="en-US" sz="1100" dirty="0">
                <a:solidFill>
                  <a:srgbClr val="333E48"/>
                </a:solidFill>
                <a:latin typeface="+mn-lt"/>
              </a:rPr>
              <a:t>” in the clipboard icon that appears</a:t>
            </a:r>
          </a:p>
        </p:txBody>
      </p:sp>
      <p:sp>
        <p:nvSpPr>
          <p:cNvPr id="44" name="Oval 43">
            <a:extLst>
              <a:ext uri="{FF2B5EF4-FFF2-40B4-BE49-F238E27FC236}">
                <a16:creationId xmlns:a16="http://schemas.microsoft.com/office/drawing/2014/main" id="{F0BC770D-D685-C442-FDD3-5C76E0D32AFF}"/>
              </a:ext>
            </a:extLst>
          </p:cNvPr>
          <p:cNvSpPr>
            <a:spLocks noChangeAspect="1"/>
          </p:cNvSpPr>
          <p:nvPr userDrawn="1"/>
        </p:nvSpPr>
        <p:spPr bwMode="gray">
          <a:xfrm>
            <a:off x="502148" y="6258795"/>
            <a:ext cx="266252"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r>
              <a:rPr lang="en-US" sz="1400" b="1" dirty="0"/>
              <a:t>3</a:t>
            </a:r>
          </a:p>
        </p:txBody>
      </p:sp>
      <p:sp>
        <p:nvSpPr>
          <p:cNvPr id="45" name="Oval 44">
            <a:extLst>
              <a:ext uri="{FF2B5EF4-FFF2-40B4-BE49-F238E27FC236}">
                <a16:creationId xmlns:a16="http://schemas.microsoft.com/office/drawing/2014/main" id="{BD3A707E-C562-2404-38A6-C1768D92A587}"/>
              </a:ext>
            </a:extLst>
          </p:cNvPr>
          <p:cNvSpPr>
            <a:spLocks noChangeAspect="1"/>
          </p:cNvSpPr>
          <p:nvPr userDrawn="1"/>
        </p:nvSpPr>
        <p:spPr bwMode="gray">
          <a:xfrm>
            <a:off x="502148" y="3473914"/>
            <a:ext cx="266252"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r>
              <a:rPr lang="en-US" sz="1400" b="1" dirty="0"/>
              <a:t>2</a:t>
            </a:r>
          </a:p>
        </p:txBody>
      </p:sp>
      <p:sp>
        <p:nvSpPr>
          <p:cNvPr id="46" name="Template edition">
            <a:extLst>
              <a:ext uri="{FF2B5EF4-FFF2-40B4-BE49-F238E27FC236}">
                <a16:creationId xmlns:a16="http://schemas.microsoft.com/office/drawing/2014/main" id="{FC7B8345-D769-C1EC-FDAA-994C04315737}"/>
              </a:ext>
            </a:extLst>
          </p:cNvPr>
          <p:cNvSpPr/>
          <p:nvPr userDrawn="1"/>
        </p:nvSpPr>
        <p:spPr bwMode="gray">
          <a:xfrm>
            <a:off x="508000" y="9122054"/>
            <a:ext cx="6756400" cy="428880"/>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indent="0" algn="ctr">
              <a:spcBef>
                <a:spcPts val="0"/>
              </a:spcBef>
            </a:pPr>
            <a:r>
              <a:rPr lang="en-US" sz="1200" b="0" dirty="0">
                <a:solidFill>
                  <a:schemeClr val="bg1"/>
                </a:solidFill>
              </a:rPr>
              <a:t>Detailed directions are in the PDF here: </a:t>
            </a:r>
            <a:r>
              <a:rPr lang="en-US" sz="1200" b="0" u="sng" dirty="0">
                <a:solidFill>
                  <a:schemeClr val="bg1"/>
                </a:solidFill>
              </a:rPr>
              <a:t>https://eab.box.com/v/EAB-Templates.</a:t>
            </a:r>
          </a:p>
        </p:txBody>
      </p:sp>
    </p:spTree>
    <p:custDataLst>
      <p:tags r:id="rId1"/>
    </p:custDataLst>
    <p:extLst>
      <p:ext uri="{BB962C8B-B14F-4D97-AF65-F5344CB8AC3E}">
        <p14:creationId xmlns:p14="http://schemas.microsoft.com/office/powerpoint/2010/main" val="1635608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 Logo: Box Text">
    <p:spTree>
      <p:nvGrpSpPr>
        <p:cNvPr id="1" name=""/>
        <p:cNvGrpSpPr/>
        <p:nvPr/>
      </p:nvGrpSpPr>
      <p:grpSpPr>
        <a:xfrm>
          <a:off x="0" y="0"/>
          <a:ext cx="0" cy="0"/>
          <a:chOff x="0" y="0"/>
          <a:chExt cx="0" cy="0"/>
        </a:xfrm>
      </p:grpSpPr>
      <p:pic>
        <p:nvPicPr>
          <p:cNvPr id="13" name="EAB logo" descr="EAB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24" name="Program name"/>
          <p:cNvSpPr>
            <a:spLocks noGrp="1"/>
          </p:cNvSpPr>
          <p:nvPr>
            <p:ph type="body" sz="quarter" idx="45" hasCustomPrompt="1"/>
          </p:nvPr>
        </p:nvSpPr>
        <p:spPr bwMode="gray">
          <a:xfrm>
            <a:off x="4516965" y="565337"/>
            <a:ext cx="2743200" cy="369332"/>
          </a:xfrm>
        </p:spPr>
        <p:txBody>
          <a:bodyPr anchor="ctr">
            <a:noAutofit/>
          </a:bodyPr>
          <a:lstStyle>
            <a:lvl1pPr marL="0" indent="0" algn="r">
              <a:spcBef>
                <a:spcPts val="0"/>
              </a:spcBef>
              <a:buNone/>
              <a:defRPr sz="1200">
                <a:solidFill>
                  <a:schemeClr val="accent3"/>
                </a:solidFill>
                <a:latin typeface="+mj-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Program Name Appears Here</a:t>
            </a:r>
          </a:p>
        </p:txBody>
      </p:sp>
      <p:sp>
        <p:nvSpPr>
          <p:cNvPr id="16" name="Top kicker"/>
          <p:cNvSpPr>
            <a:spLocks noGrp="1"/>
          </p:cNvSpPr>
          <p:nvPr>
            <p:ph type="body" sz="quarter" idx="29" hasCustomPrompt="1"/>
          </p:nvPr>
        </p:nvSpPr>
        <p:spPr bwMode="gray">
          <a:xfrm>
            <a:off x="2552700" y="1457663"/>
            <a:ext cx="274320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3" name="Title"/>
          <p:cNvSpPr>
            <a:spLocks noGrp="1"/>
          </p:cNvSpPr>
          <p:nvPr>
            <p:ph type="title" hasCustomPrompt="1"/>
          </p:nvPr>
        </p:nvSpPr>
        <p:spPr bwMode="gray">
          <a:xfrm>
            <a:off x="2552700" y="1716088"/>
            <a:ext cx="4711700" cy="276999"/>
          </a:xfrm>
        </p:spPr>
        <p:txBody>
          <a:bodyPr/>
          <a:lstStyle>
            <a:lvl1pPr>
              <a:defRPr>
                <a:solidFill>
                  <a:schemeClr val="accent3"/>
                </a:solidFill>
              </a:defRPr>
            </a:lvl1pPr>
          </a:lstStyle>
          <a:p>
            <a:r>
              <a:rPr lang="en-US" dirty="0"/>
              <a:t>Page Title – Rockwell 20pt Regular</a:t>
            </a:r>
          </a:p>
        </p:txBody>
      </p:sp>
      <p:sp>
        <p:nvSpPr>
          <p:cNvPr id="15" name="Subtitle"/>
          <p:cNvSpPr>
            <a:spLocks noGrp="1"/>
          </p:cNvSpPr>
          <p:nvPr>
            <p:ph type="body" sz="quarter" idx="28" hasCustomPrompt="1"/>
          </p:nvPr>
        </p:nvSpPr>
        <p:spPr bwMode="gray">
          <a:xfrm>
            <a:off x="2552700" y="2079282"/>
            <a:ext cx="471170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6" name="Left box title"/>
          <p:cNvSpPr>
            <a:spLocks noGrp="1"/>
          </p:cNvSpPr>
          <p:nvPr>
            <p:ph type="body" sz="quarter" idx="32" hasCustomPrompt="1"/>
          </p:nvPr>
        </p:nvSpPr>
        <p:spPr bwMode="gray">
          <a:xfrm>
            <a:off x="515252" y="1457663"/>
            <a:ext cx="1920240" cy="8091146"/>
          </a:xfrm>
          <a:ln w="12700">
            <a:solidFill>
              <a:schemeClr val="bg2">
                <a:lumMod val="75000"/>
              </a:schemeClr>
            </a:solidFill>
            <a:miter lim="800000"/>
          </a:ln>
        </p:spPr>
        <p:txBody>
          <a:bodyPr lIns="137160" tIns="137160" rIns="137160" bIns="137160">
            <a:noAutofit/>
          </a:bodyPr>
          <a:lstStyle>
            <a:lvl1pPr marL="0" indent="0">
              <a:spcBef>
                <a:spcPts val="0"/>
              </a:spcBef>
              <a:buNone/>
              <a:defRPr sz="1000" b="1">
                <a:solidFill>
                  <a:schemeClr val="tx1"/>
                </a:solidFill>
              </a:defRPr>
            </a:lvl1pPr>
            <a:lvl2pPr marL="112713" indent="0">
              <a:buNone/>
              <a:defRPr sz="1000"/>
            </a:lvl2pPr>
            <a:lvl3pPr marL="230187" indent="0">
              <a:buNone/>
              <a:defRPr sz="1000"/>
            </a:lvl3pPr>
            <a:lvl4pPr marL="342900" indent="0">
              <a:buNone/>
              <a:defRPr sz="1000"/>
            </a:lvl4pPr>
            <a:lvl5pPr marL="458787" indent="0">
              <a:buNone/>
              <a:defRPr sz="1000"/>
            </a:lvl5pPr>
          </a:lstStyle>
          <a:p>
            <a:pPr lvl="0"/>
            <a:r>
              <a:rPr lang="en-US" dirty="0"/>
              <a:t>Box Title – Verdana</a:t>
            </a:r>
          </a:p>
        </p:txBody>
      </p:sp>
      <p:sp>
        <p:nvSpPr>
          <p:cNvPr id="27" name="Left box text"/>
          <p:cNvSpPr>
            <a:spLocks noGrp="1"/>
          </p:cNvSpPr>
          <p:nvPr>
            <p:ph type="body" sz="quarter" idx="33" hasCustomPrompt="1"/>
          </p:nvPr>
        </p:nvSpPr>
        <p:spPr bwMode="gray">
          <a:xfrm>
            <a:off x="515252" y="1720851"/>
            <a:ext cx="1920240" cy="7827962"/>
          </a:xfrm>
        </p:spPr>
        <p:txBody>
          <a:bodyPr lIns="137160" tIns="137160" rIns="137160">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2" name="Footnote"/>
          <p:cNvSpPr>
            <a:spLocks noGrp="1"/>
          </p:cNvSpPr>
          <p:nvPr>
            <p:ph type="body" sz="quarter" idx="44" hasCustomPrompt="1"/>
          </p:nvPr>
        </p:nvSpPr>
        <p:spPr bwMode="gray">
          <a:xfrm>
            <a:off x="25527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1"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509010" y="1348092"/>
            <a:ext cx="675539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29300760"/>
      </p:ext>
    </p:extLst>
  </p:cSld>
  <p:clrMapOvr>
    <a:masterClrMapping/>
  </p:clrMapOvr>
  <p:extLst>
    <p:ext uri="{DCECCB84-F9BA-43D5-87BE-67443E8EF086}">
      <p15:sldGuideLst xmlns:p15="http://schemas.microsoft.com/office/powerpoint/2012/main">
        <p15:guide id="1" pos="1608">
          <p15:clr>
            <a:srgbClr val="FBAE40"/>
          </p15:clr>
        </p15:guide>
        <p15:guide id="2" orient="horz" pos="108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tyle Option #2">
    <p:bg bwMode="gray">
      <p:bgPr>
        <a:solidFill>
          <a:schemeClr val="accent5"/>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355600" y="2605207"/>
            <a:ext cx="7175500" cy="3046988"/>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Footers</a:t>
            </a:r>
            <a:br>
              <a:rPr lang="en-US" sz="11000" b="1" baseline="0" dirty="0">
                <a:solidFill>
                  <a:schemeClr val="bg1"/>
                </a:solidFill>
              </a:rPr>
            </a:br>
            <a:r>
              <a:rPr lang="en-US" sz="11000" b="1" dirty="0">
                <a:solidFill>
                  <a:schemeClr val="bg1"/>
                </a:solidFill>
              </a:rPr>
              <a:t>w/Logo</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6792041"/>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383912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oter Logo: Standard">
    <p:spTree>
      <p:nvGrpSpPr>
        <p:cNvPr id="1" name=""/>
        <p:cNvGrpSpPr/>
        <p:nvPr/>
      </p:nvGrpSpPr>
      <p:grpSpPr>
        <a:xfrm>
          <a:off x="0" y="0"/>
          <a:ext cx="0" cy="0"/>
          <a:chOff x="0" y="0"/>
          <a:chExt cx="0" cy="0"/>
        </a:xfrm>
      </p:grpSpPr>
      <p:sp>
        <p:nvSpPr>
          <p:cNvPr id="15" name="Top kicker"/>
          <p:cNvSpPr>
            <a:spLocks noGrp="1"/>
          </p:cNvSpPr>
          <p:nvPr>
            <p:ph type="body" sz="quarter" idx="29"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0382" y="700183"/>
            <a:ext cx="6754018" cy="307777"/>
          </a:xfrm>
        </p:spPr>
        <p:txBody>
          <a:bodyPr/>
          <a:lstStyle>
            <a:lvl1pPr>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10382" y="9217434"/>
            <a:ext cx="1965960" cy="228600"/>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7538" y="9217434"/>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9"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17" name="White box behind logo - decorative">
            <a:extLst>
              <a:ext uri="{FF2B5EF4-FFF2-40B4-BE49-F238E27FC236}">
                <a16:creationId xmlns:a16="http://schemas.microsoft.com/office/drawing/2014/main" id="{0DACC69D-AF16-4D12-BB11-12A18EAC5526}"/>
              </a:ext>
              <a:ext uri="{C183D7F6-B498-43B3-948B-1728B52AA6E4}">
                <adec:decorative xmlns:adec="http://schemas.microsoft.com/office/drawing/2017/decorative" val="1"/>
              </a:ext>
            </a:extLst>
          </p:cNvPr>
          <p:cNvSpPr/>
          <p:nvPr userDrawn="1"/>
        </p:nvSpPr>
        <p:spPr bwMode="gray">
          <a:xfrm>
            <a:off x="0" y="9548813"/>
            <a:ext cx="2837942" cy="509587"/>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8" name="EAB logo - decorative">
            <a:extLst>
              <a:ext uri="{FF2B5EF4-FFF2-40B4-BE49-F238E27FC236}">
                <a16:creationId xmlns:a16="http://schemas.microsoft.com/office/drawing/2014/main" id="{5158A3D3-B8E6-4DFC-B515-7091EE8A9CE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4349" y="9556675"/>
            <a:ext cx="713232" cy="272888"/>
          </a:xfrm>
          <a:prstGeom prst="rect">
            <a:avLst/>
          </a:prstGeom>
        </p:spPr>
      </p:pic>
      <p:sp>
        <p:nvSpPr>
          <p:cNvPr id="20" name="Copyright - decorative">
            <a:extLst>
              <a:ext uri="{FF2B5EF4-FFF2-40B4-BE49-F238E27FC236}">
                <a16:creationId xmlns:a16="http://schemas.microsoft.com/office/drawing/2014/main" id="{15CF29FB-6F4A-420A-BA32-1D4989ED2E56}"/>
              </a:ext>
              <a:ext uri="{C183D7F6-B498-43B3-948B-1728B52AA6E4}">
                <adec:decorative xmlns:adec="http://schemas.microsoft.com/office/drawing/2017/decorative" val="1"/>
              </a:ext>
            </a:extLst>
          </p:cNvPr>
          <p:cNvSpPr txBox="1"/>
          <p:nvPr userDrawn="1"/>
        </p:nvSpPr>
        <p:spPr bwMode="gray">
          <a:xfrm>
            <a:off x="4692626" y="9652160"/>
            <a:ext cx="2185888" cy="84639"/>
          </a:xfrm>
          <a:prstGeom prst="rect">
            <a:avLst/>
          </a:prstGeom>
          <a:noFill/>
        </p:spPr>
        <p:txBody>
          <a:bodyPr wrap="square" lIns="0" tIns="0" rIns="0" bIns="0" rtlCol="0">
            <a:sp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bg2">
                    <a:lumMod val="75000"/>
                  </a:schemeClr>
                </a:solidFill>
                <a:effectLst/>
                <a:uLnTx/>
                <a:uFillTx/>
                <a:latin typeface="+mn-lt"/>
                <a:ea typeface="+mn-ea"/>
                <a:cs typeface="+mn-cs"/>
              </a:rPr>
              <a:t>©2023 by EAB. All Rights Reserved. </a:t>
            </a:r>
          </a:p>
        </p:txBody>
      </p:sp>
    </p:spTree>
    <p:custDataLst>
      <p:tags r:id="rId1"/>
    </p:custDataLst>
    <p:extLst>
      <p:ext uri="{BB962C8B-B14F-4D97-AF65-F5344CB8AC3E}">
        <p14:creationId xmlns:p14="http://schemas.microsoft.com/office/powerpoint/2010/main" val="2479252822"/>
      </p:ext>
    </p:extLst>
  </p:cSld>
  <p:clrMapOvr>
    <a:masterClrMapping/>
  </p:clrMapOvr>
  <p:extLst>
    <p:ext uri="{DCECCB84-F9BA-43D5-87BE-67443E8EF086}">
      <p15:sldGuideLst xmlns:p15="http://schemas.microsoft.com/office/powerpoint/2012/main">
        <p15:guide id="1" orient="horz" pos="595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oter Logo: Text">
    <p:spTree>
      <p:nvGrpSpPr>
        <p:cNvPr id="1" name=""/>
        <p:cNvGrpSpPr/>
        <p:nvPr/>
      </p:nvGrpSpPr>
      <p:grpSpPr>
        <a:xfrm>
          <a:off x="0" y="0"/>
          <a:ext cx="0" cy="0"/>
          <a:chOff x="0" y="0"/>
          <a:chExt cx="0" cy="0"/>
        </a:xfrm>
      </p:grpSpPr>
      <p:sp>
        <p:nvSpPr>
          <p:cNvPr id="19" name="Top kicker"/>
          <p:cNvSpPr>
            <a:spLocks noGrp="1"/>
          </p:cNvSpPr>
          <p:nvPr>
            <p:ph type="body" sz="quarter" idx="32"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00183"/>
            <a:ext cx="6745287" cy="307777"/>
          </a:xfrm>
        </p:spPr>
        <p:txBody>
          <a:bodyPr/>
          <a:lstStyle/>
          <a:p>
            <a:r>
              <a:rPr lang="en-US" dirty="0"/>
              <a:t>Page Title – Rockwell 20pt Regular, Title Case</a:t>
            </a:r>
          </a:p>
        </p:txBody>
      </p:sp>
      <p:sp>
        <p:nvSpPr>
          <p:cNvPr id="18" name="Subtitle"/>
          <p:cNvSpPr>
            <a:spLocks noGrp="1"/>
          </p:cNvSpPr>
          <p:nvPr>
            <p:ph type="body" sz="quarter" idx="28" hasCustomPrompt="1"/>
          </p:nvPr>
        </p:nvSpPr>
        <p:spPr bwMode="gray">
          <a:xfrm>
            <a:off x="2585575" y="1312207"/>
            <a:ext cx="4671681"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0" name="Left column text"/>
          <p:cNvSpPr>
            <a:spLocks noGrp="1"/>
          </p:cNvSpPr>
          <p:nvPr>
            <p:ph type="body" sz="quarter" idx="33" hasCustomPrompt="1"/>
          </p:nvPr>
        </p:nvSpPr>
        <p:spPr bwMode="gray">
          <a:xfrm>
            <a:off x="508000" y="1312207"/>
            <a:ext cx="1839913" cy="8133275"/>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7" name="Footnote"/>
          <p:cNvSpPr>
            <a:spLocks noGrp="1"/>
          </p:cNvSpPr>
          <p:nvPr>
            <p:ph type="body" sz="quarter" idx="44" hasCustomPrompt="1"/>
          </p:nvPr>
        </p:nvSpPr>
        <p:spPr bwMode="gray">
          <a:xfrm>
            <a:off x="2585575" y="9214654"/>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216886"/>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26" name="Vertical line - decorative">
            <a:extLst>
              <a:ext uri="{C183D7F6-B498-43B3-948B-1728B52AA6E4}">
                <adec:decorative xmlns:adec="http://schemas.microsoft.com/office/drawing/2017/decorative" val="1"/>
              </a:ext>
            </a:extLst>
          </p:cNvPr>
          <p:cNvCxnSpPr/>
          <p:nvPr userDrawn="1"/>
        </p:nvCxnSpPr>
        <p:spPr bwMode="gray">
          <a:xfrm>
            <a:off x="2429530" y="1346867"/>
            <a:ext cx="0" cy="809244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12" name="White box behind logo - decorative">
            <a:extLst>
              <a:ext uri="{C183D7F6-B498-43B3-948B-1728B52AA6E4}">
                <adec:decorative xmlns:adec="http://schemas.microsoft.com/office/drawing/2017/decorative" val="1"/>
              </a:ext>
            </a:extLst>
          </p:cNvPr>
          <p:cNvSpPr/>
          <p:nvPr userDrawn="1"/>
        </p:nvSpPr>
        <p:spPr bwMode="gray">
          <a:xfrm>
            <a:off x="0" y="9548813"/>
            <a:ext cx="2837942" cy="509587"/>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5" name="EAB logo - decorative">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4349" y="9556675"/>
            <a:ext cx="713232" cy="272888"/>
          </a:xfrm>
          <a:prstGeom prst="rect">
            <a:avLst/>
          </a:prstGeom>
        </p:spPr>
      </p:pic>
      <p:sp>
        <p:nvSpPr>
          <p:cNvPr id="21" name="Copyright - decorative">
            <a:extLst>
              <a:ext uri="{FF2B5EF4-FFF2-40B4-BE49-F238E27FC236}">
                <a16:creationId xmlns:a16="http://schemas.microsoft.com/office/drawing/2014/main" id="{D5214629-9603-438D-BA59-B3C5F9F56FDF}"/>
              </a:ext>
              <a:ext uri="{C183D7F6-B498-43B3-948B-1728B52AA6E4}">
                <adec:decorative xmlns:adec="http://schemas.microsoft.com/office/drawing/2017/decorative" val="1"/>
              </a:ext>
            </a:extLst>
          </p:cNvPr>
          <p:cNvSpPr txBox="1"/>
          <p:nvPr userDrawn="1"/>
        </p:nvSpPr>
        <p:spPr bwMode="gray">
          <a:xfrm>
            <a:off x="4692626" y="9652160"/>
            <a:ext cx="2185888" cy="84639"/>
          </a:xfrm>
          <a:prstGeom prst="rect">
            <a:avLst/>
          </a:prstGeom>
          <a:noFill/>
        </p:spPr>
        <p:txBody>
          <a:bodyPr wrap="square" lIns="0" tIns="0" rIns="0" bIns="0" rtlCol="0">
            <a:sp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bg2">
                    <a:lumMod val="75000"/>
                  </a:schemeClr>
                </a:solidFill>
                <a:effectLst/>
                <a:uLnTx/>
                <a:uFillTx/>
                <a:latin typeface="+mn-lt"/>
                <a:ea typeface="+mn-ea"/>
                <a:cs typeface="+mn-cs"/>
              </a:rPr>
              <a:t>©2023 by EAB. All Rights Reserved. </a:t>
            </a:r>
          </a:p>
        </p:txBody>
      </p:sp>
    </p:spTree>
    <p:custDataLst>
      <p:tags r:id="rId1"/>
    </p:custDataLst>
    <p:extLst>
      <p:ext uri="{BB962C8B-B14F-4D97-AF65-F5344CB8AC3E}">
        <p14:creationId xmlns:p14="http://schemas.microsoft.com/office/powerpoint/2010/main" val="776081435"/>
      </p:ext>
    </p:extLst>
  </p:cSld>
  <p:clrMapOvr>
    <a:masterClrMapping/>
  </p:clrMapOvr>
  <p:extLst>
    <p:ext uri="{DCECCB84-F9BA-43D5-87BE-67443E8EF086}">
      <p15:sldGuideLst xmlns:p15="http://schemas.microsoft.com/office/powerpoint/2012/main">
        <p15:guide id="1" pos="1627">
          <p15:clr>
            <a:srgbClr val="FBAE40"/>
          </p15:clr>
        </p15:guide>
        <p15:guide id="2" pos="1479">
          <p15:clr>
            <a:srgbClr val="FBAE40"/>
          </p15:clr>
        </p15:guide>
        <p15:guide id="3" orient="horz" pos="827">
          <p15:clr>
            <a:srgbClr val="FBAE40"/>
          </p15:clr>
        </p15:guide>
        <p15:guide id="4" orient="horz" pos="595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oter Logo: Box Text">
    <p:spTree>
      <p:nvGrpSpPr>
        <p:cNvPr id="1" name=""/>
        <p:cNvGrpSpPr/>
        <p:nvPr/>
      </p:nvGrpSpPr>
      <p:grpSpPr>
        <a:xfrm>
          <a:off x="0" y="0"/>
          <a:ext cx="0" cy="0"/>
          <a:chOff x="0" y="0"/>
          <a:chExt cx="0" cy="0"/>
        </a:xfrm>
      </p:grpSpPr>
      <p:sp>
        <p:nvSpPr>
          <p:cNvPr id="13" name="Top kicker"/>
          <p:cNvSpPr>
            <a:spLocks noGrp="1"/>
          </p:cNvSpPr>
          <p:nvPr>
            <p:ph type="body" sz="quarter" idx="29" hasCustomPrompt="1"/>
          </p:nvPr>
        </p:nvSpPr>
        <p:spPr bwMode="gray">
          <a:xfrm>
            <a:off x="2583325"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10" name="Title"/>
          <p:cNvSpPr>
            <a:spLocks noGrp="1"/>
          </p:cNvSpPr>
          <p:nvPr>
            <p:ph type="title" hasCustomPrompt="1"/>
          </p:nvPr>
        </p:nvSpPr>
        <p:spPr bwMode="gray">
          <a:xfrm>
            <a:off x="2583325" y="700183"/>
            <a:ext cx="4681075" cy="307777"/>
          </a:xfrm>
          <a:prstGeom prst="rect">
            <a:avLst/>
          </a:prstGeom>
        </p:spPr>
        <p:txBody>
          <a:bodyPr wrap="square" lIns="0" tIns="0" rIns="0" bIns="0" anchor="b" anchorCtr="0">
            <a:spAutoFit/>
          </a:bodyPr>
          <a:lstStyle>
            <a:lvl1pPr>
              <a:lnSpc>
                <a:spcPct val="100000"/>
              </a:lnSpc>
              <a:defRPr sz="2000" b="0" spc="40" baseline="0"/>
            </a:lvl1pPr>
          </a:lstStyle>
          <a:p>
            <a:r>
              <a:rPr lang="en-US" dirty="0"/>
              <a:t>Page Title – Rockwell 20pt Regular</a:t>
            </a:r>
          </a:p>
        </p:txBody>
      </p:sp>
      <p:sp>
        <p:nvSpPr>
          <p:cNvPr id="12" name="Subtitle"/>
          <p:cNvSpPr>
            <a:spLocks noGrp="1"/>
          </p:cNvSpPr>
          <p:nvPr>
            <p:ph type="body" sz="quarter" idx="28" hasCustomPrompt="1"/>
          </p:nvPr>
        </p:nvSpPr>
        <p:spPr bwMode="gray">
          <a:xfrm>
            <a:off x="2583325" y="1110761"/>
            <a:ext cx="4681075"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4" name="Left box title"/>
          <p:cNvSpPr>
            <a:spLocks noGrp="1"/>
          </p:cNvSpPr>
          <p:nvPr>
            <p:ph type="body" sz="quarter" idx="32" hasCustomPrompt="1"/>
          </p:nvPr>
        </p:nvSpPr>
        <p:spPr bwMode="gray">
          <a:xfrm>
            <a:off x="504825" y="464479"/>
            <a:ext cx="1920240" cy="8965271"/>
          </a:xfrm>
          <a:ln w="12700">
            <a:solidFill>
              <a:schemeClr val="bg2">
                <a:lumMod val="75000"/>
              </a:schemeClr>
            </a:solidFill>
            <a:miter lim="800000"/>
          </a:ln>
        </p:spPr>
        <p:txBody>
          <a:bodyPr lIns="137160" tIns="137160" rIns="137160" bIns="137160">
            <a:noAutofit/>
          </a:bodyPr>
          <a:lstStyle>
            <a:lvl1pPr marL="0" indent="0">
              <a:spcBef>
                <a:spcPts val="0"/>
              </a:spcBef>
              <a:buNone/>
              <a:defRPr sz="1000" b="1">
                <a:solidFill>
                  <a:schemeClr val="tx1"/>
                </a:solidFill>
              </a:defRPr>
            </a:lvl1pPr>
            <a:lvl2pPr marL="112713" indent="0">
              <a:buNone/>
              <a:defRPr sz="1000"/>
            </a:lvl2pPr>
            <a:lvl3pPr marL="230187" indent="0">
              <a:buNone/>
              <a:defRPr sz="1000"/>
            </a:lvl3pPr>
            <a:lvl4pPr marL="342900" indent="0">
              <a:buNone/>
              <a:defRPr sz="1000"/>
            </a:lvl4pPr>
            <a:lvl5pPr marL="458787" indent="0">
              <a:buNone/>
              <a:defRPr sz="1000"/>
            </a:lvl5pPr>
          </a:lstStyle>
          <a:p>
            <a:pPr lvl="0"/>
            <a:r>
              <a:rPr lang="en-US" dirty="0"/>
              <a:t>Box Title – Verdana</a:t>
            </a:r>
          </a:p>
        </p:txBody>
      </p:sp>
      <p:sp>
        <p:nvSpPr>
          <p:cNvPr id="17" name="Left box text"/>
          <p:cNvSpPr>
            <a:spLocks noGrp="1"/>
          </p:cNvSpPr>
          <p:nvPr>
            <p:ph type="body" sz="quarter" idx="34" hasCustomPrompt="1"/>
          </p:nvPr>
        </p:nvSpPr>
        <p:spPr bwMode="gray">
          <a:xfrm>
            <a:off x="504825" y="744549"/>
            <a:ext cx="1920240" cy="8685201"/>
          </a:xfrm>
        </p:spPr>
        <p:txBody>
          <a:bodyPr lIns="137160" tIns="137160" rIns="137160">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0" name="Footnote"/>
          <p:cNvSpPr>
            <a:spLocks noGrp="1"/>
          </p:cNvSpPr>
          <p:nvPr>
            <p:ph type="body" sz="quarter" idx="44" hasCustomPrompt="1"/>
          </p:nvPr>
        </p:nvSpPr>
        <p:spPr bwMode="gray">
          <a:xfrm>
            <a:off x="2590135" y="9215310"/>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215310"/>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8" name="Header line - decorative">
            <a:extLst>
              <a:ext uri="{C183D7F6-B498-43B3-948B-1728B52AA6E4}">
                <adec:decorative xmlns:adec="http://schemas.microsoft.com/office/drawing/2017/decorative" val="1"/>
              </a:ext>
            </a:extLst>
          </p:cNvPr>
          <p:cNvCxnSpPr/>
          <p:nvPr userDrawn="1"/>
        </p:nvCxnSpPr>
        <p:spPr bwMode="gray">
          <a:xfrm>
            <a:off x="2581275" y="1037059"/>
            <a:ext cx="4683125"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24" name="White box behind logo - decorative">
            <a:extLst>
              <a:ext uri="{FF2B5EF4-FFF2-40B4-BE49-F238E27FC236}">
                <a16:creationId xmlns:a16="http://schemas.microsoft.com/office/drawing/2014/main" id="{0B5D0E77-BD50-41A7-B54A-BB495E50701D}"/>
              </a:ext>
              <a:ext uri="{C183D7F6-B498-43B3-948B-1728B52AA6E4}">
                <adec:decorative xmlns:adec="http://schemas.microsoft.com/office/drawing/2017/decorative" val="1"/>
              </a:ext>
            </a:extLst>
          </p:cNvPr>
          <p:cNvSpPr/>
          <p:nvPr userDrawn="1"/>
        </p:nvSpPr>
        <p:spPr bwMode="gray">
          <a:xfrm>
            <a:off x="0" y="9548813"/>
            <a:ext cx="2837942" cy="509587"/>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25" name="EAB logo - decorative">
            <a:extLst>
              <a:ext uri="{FF2B5EF4-FFF2-40B4-BE49-F238E27FC236}">
                <a16:creationId xmlns:a16="http://schemas.microsoft.com/office/drawing/2014/main" id="{37FD4F52-41F2-4D78-AA3B-ED02623304E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4349" y="9556675"/>
            <a:ext cx="713232" cy="272888"/>
          </a:xfrm>
          <a:prstGeom prst="rect">
            <a:avLst/>
          </a:prstGeom>
        </p:spPr>
      </p:pic>
      <p:sp>
        <p:nvSpPr>
          <p:cNvPr id="26" name="Copyright - decorative">
            <a:extLst>
              <a:ext uri="{FF2B5EF4-FFF2-40B4-BE49-F238E27FC236}">
                <a16:creationId xmlns:a16="http://schemas.microsoft.com/office/drawing/2014/main" id="{DBF69BDA-7745-4A6A-AB70-30470D2F1429}"/>
              </a:ext>
              <a:ext uri="{C183D7F6-B498-43B3-948B-1728B52AA6E4}">
                <adec:decorative xmlns:adec="http://schemas.microsoft.com/office/drawing/2017/decorative" val="1"/>
              </a:ext>
            </a:extLst>
          </p:cNvPr>
          <p:cNvSpPr txBox="1"/>
          <p:nvPr userDrawn="1"/>
        </p:nvSpPr>
        <p:spPr bwMode="gray">
          <a:xfrm>
            <a:off x="4692626" y="9652160"/>
            <a:ext cx="2185888" cy="84639"/>
          </a:xfrm>
          <a:prstGeom prst="rect">
            <a:avLst/>
          </a:prstGeom>
          <a:noFill/>
        </p:spPr>
        <p:txBody>
          <a:bodyPr wrap="square" lIns="0" tIns="0" rIns="0" bIns="0" rtlCol="0">
            <a:sp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bg2">
                    <a:lumMod val="75000"/>
                  </a:schemeClr>
                </a:solidFill>
                <a:effectLst/>
                <a:uLnTx/>
                <a:uFillTx/>
                <a:latin typeface="+mn-lt"/>
                <a:ea typeface="+mn-ea"/>
                <a:cs typeface="+mn-cs"/>
              </a:rPr>
              <a:t>©2023 by EAB. All Rights Reserved. </a:t>
            </a:r>
          </a:p>
        </p:txBody>
      </p:sp>
    </p:spTree>
    <p:custDataLst>
      <p:tags r:id="rId1"/>
    </p:custDataLst>
    <p:extLst>
      <p:ext uri="{BB962C8B-B14F-4D97-AF65-F5344CB8AC3E}">
        <p14:creationId xmlns:p14="http://schemas.microsoft.com/office/powerpoint/2010/main" val="2526035238"/>
      </p:ext>
    </p:extLst>
  </p:cSld>
  <p:clrMapOvr>
    <a:masterClrMapping/>
  </p:clrMapOvr>
  <p:extLst>
    <p:ext uri="{DCECCB84-F9BA-43D5-87BE-67443E8EF086}">
      <p15:sldGuideLst xmlns:p15="http://schemas.microsoft.com/office/powerpoint/2012/main">
        <p15:guide id="1" pos="1626">
          <p15:clr>
            <a:srgbClr val="FBAE40"/>
          </p15:clr>
        </p15:guide>
        <p15:guide id="2" orient="horz" pos="595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tyle Option #4">
    <p:bg bwMode="gray">
      <p:bgPr>
        <a:solidFill>
          <a:schemeClr val="accent5"/>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355600" y="2605207"/>
            <a:ext cx="7175500" cy="3046988"/>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Book Layouts</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6792041"/>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186574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ver Book">
    <p:spTree>
      <p:nvGrpSpPr>
        <p:cNvPr id="1" name=""/>
        <p:cNvGrpSpPr/>
        <p:nvPr/>
      </p:nvGrpSpPr>
      <p:grpSpPr>
        <a:xfrm>
          <a:off x="0" y="0"/>
          <a:ext cx="0" cy="0"/>
          <a:chOff x="0" y="0"/>
          <a:chExt cx="0" cy="0"/>
        </a:xfrm>
      </p:grpSpPr>
      <p:pic>
        <p:nvPicPr>
          <p:cNvPr id="24" name="Background pattern - decorative">
            <a:extLst>
              <a:ext uri="{FF2B5EF4-FFF2-40B4-BE49-F238E27FC236}">
                <a16:creationId xmlns:a16="http://schemas.microsoft.com/office/drawing/2014/main" id="{88DF51F6-DF04-43C0-99E6-35816F84036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0"/>
            <a:ext cx="7772400" cy="10058400"/>
          </a:xfrm>
          <a:prstGeom prst="rect">
            <a:avLst/>
          </a:prstGeom>
        </p:spPr>
      </p:pic>
      <p:sp>
        <p:nvSpPr>
          <p:cNvPr id="32" name="Dark blue rectangle - decorative">
            <a:extLst>
              <a:ext uri="{FF2B5EF4-FFF2-40B4-BE49-F238E27FC236}">
                <a16:creationId xmlns:a16="http://schemas.microsoft.com/office/drawing/2014/main" id="{5B7E4D62-3CB4-4128-99A9-DBDCFCD0C6B7}"/>
              </a:ext>
              <a:ext uri="{C183D7F6-B498-43B3-948B-1728B52AA6E4}">
                <adec:decorative xmlns:adec="http://schemas.microsoft.com/office/drawing/2017/decorative" val="1"/>
              </a:ext>
            </a:extLst>
          </p:cNvPr>
          <p:cNvSpPr/>
          <p:nvPr userDrawn="1"/>
        </p:nvSpPr>
        <p:spPr bwMode="gray">
          <a:xfrm>
            <a:off x="-1" y="2897936"/>
            <a:ext cx="5712637" cy="38205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Bright blue rectangle - decorative">
            <a:extLst>
              <a:ext uri="{FF2B5EF4-FFF2-40B4-BE49-F238E27FC236}">
                <a16:creationId xmlns:a16="http://schemas.microsoft.com/office/drawing/2014/main" id="{C2BB37E6-E975-44C9-B0B9-9D436129F566}"/>
              </a:ext>
              <a:ext uri="{C183D7F6-B498-43B3-948B-1728B52AA6E4}">
                <adec:decorative xmlns:adec="http://schemas.microsoft.com/office/drawing/2017/decorative" val="1"/>
              </a:ext>
            </a:extLst>
          </p:cNvPr>
          <p:cNvSpPr/>
          <p:nvPr userDrawn="1"/>
        </p:nvSpPr>
        <p:spPr bwMode="gray">
          <a:xfrm>
            <a:off x="0" y="6707213"/>
            <a:ext cx="5712637"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EAB logo" descr="EAB logo">
            <a:extLst>
              <a:ext uri="{FF2B5EF4-FFF2-40B4-BE49-F238E27FC236}">
                <a16:creationId xmlns:a16="http://schemas.microsoft.com/office/drawing/2014/main" id="{6B26D2D2-6E15-4922-926B-A25DE6CD85C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34" name="Title">
            <a:extLst>
              <a:ext uri="{FF2B5EF4-FFF2-40B4-BE49-F238E27FC236}">
                <a16:creationId xmlns:a16="http://schemas.microsoft.com/office/drawing/2014/main" id="{441B6524-7356-4E42-BA76-BCD207BE6198}"/>
              </a:ext>
            </a:extLst>
          </p:cNvPr>
          <p:cNvSpPr>
            <a:spLocks noGrp="1"/>
          </p:cNvSpPr>
          <p:nvPr>
            <p:ph type="title" hasCustomPrompt="1"/>
          </p:nvPr>
        </p:nvSpPr>
        <p:spPr bwMode="gray">
          <a:xfrm>
            <a:off x="509587" y="3645562"/>
            <a:ext cx="4663440" cy="1384995"/>
          </a:xfrm>
          <a:prstGeom prst="rect">
            <a:avLst/>
          </a:prstGeom>
        </p:spPr>
        <p:txBody>
          <a:bodyPr wrap="square" lIns="0" tIns="0" rIns="0" bIns="0" anchor="b" anchorCtr="0">
            <a:spAutoFit/>
          </a:bodyPr>
          <a:lstStyle>
            <a:lvl1pPr>
              <a:lnSpc>
                <a:spcPct val="100000"/>
              </a:lnSpc>
              <a:defRPr sz="3000" b="1" spc="0" baseline="0">
                <a:solidFill>
                  <a:schemeClr val="bg1"/>
                </a:solidFill>
              </a:defRPr>
            </a:lvl1pPr>
          </a:lstStyle>
          <a:p>
            <a:r>
              <a:rPr lang="en-US" dirty="0"/>
              <a:t>Document Title – Rockwell 30pt Bold, Title Case</a:t>
            </a:r>
          </a:p>
        </p:txBody>
      </p:sp>
      <p:sp>
        <p:nvSpPr>
          <p:cNvPr id="35" name="Subtitle">
            <a:extLst>
              <a:ext uri="{FF2B5EF4-FFF2-40B4-BE49-F238E27FC236}">
                <a16:creationId xmlns:a16="http://schemas.microsoft.com/office/drawing/2014/main" id="{E713ED88-75B6-421D-AC60-4E7329982630}"/>
              </a:ext>
            </a:extLst>
          </p:cNvPr>
          <p:cNvSpPr>
            <a:spLocks noGrp="1"/>
          </p:cNvSpPr>
          <p:nvPr>
            <p:ph type="body" sz="quarter" idx="16" hasCustomPrompt="1"/>
          </p:nvPr>
        </p:nvSpPr>
        <p:spPr bwMode="gray">
          <a:xfrm>
            <a:off x="509588" y="5227948"/>
            <a:ext cx="4663440" cy="646331"/>
          </a:xfrm>
          <a:custGeom>
            <a:avLst/>
            <a:gdLst>
              <a:gd name="connsiteX0" fmla="*/ 0 w 4343400"/>
              <a:gd name="connsiteY0" fmla="*/ 0 h 646331"/>
              <a:gd name="connsiteX1" fmla="*/ 4343400 w 4343400"/>
              <a:gd name="connsiteY1" fmla="*/ 0 h 646331"/>
              <a:gd name="connsiteX2" fmla="*/ 4343400 w 4343400"/>
              <a:gd name="connsiteY2" fmla="*/ 646331 h 646331"/>
              <a:gd name="connsiteX3" fmla="*/ 0 w 4343400"/>
              <a:gd name="connsiteY3" fmla="*/ 646331 h 646331"/>
              <a:gd name="connsiteX4" fmla="*/ 0 w 4343400"/>
              <a:gd name="connsiteY4" fmla="*/ 0 h 646331"/>
              <a:gd name="connsiteX0" fmla="*/ 0 w 4343400"/>
              <a:gd name="connsiteY0" fmla="*/ 646331 h 737771"/>
              <a:gd name="connsiteX1" fmla="*/ 0 w 4343400"/>
              <a:gd name="connsiteY1" fmla="*/ 0 h 737771"/>
              <a:gd name="connsiteX2" fmla="*/ 4343400 w 4343400"/>
              <a:gd name="connsiteY2" fmla="*/ 0 h 737771"/>
              <a:gd name="connsiteX3" fmla="*/ 4343400 w 4343400"/>
              <a:gd name="connsiteY3" fmla="*/ 646331 h 737771"/>
              <a:gd name="connsiteX4" fmla="*/ 91440 w 4343400"/>
              <a:gd name="connsiteY4" fmla="*/ 737771 h 737771"/>
              <a:gd name="connsiteX0" fmla="*/ 0 w 4343400"/>
              <a:gd name="connsiteY0" fmla="*/ 646331 h 646331"/>
              <a:gd name="connsiteX1" fmla="*/ 0 w 4343400"/>
              <a:gd name="connsiteY1" fmla="*/ 0 h 646331"/>
              <a:gd name="connsiteX2" fmla="*/ 4343400 w 4343400"/>
              <a:gd name="connsiteY2" fmla="*/ 0 h 646331"/>
              <a:gd name="connsiteX3" fmla="*/ 4343400 w 4343400"/>
              <a:gd name="connsiteY3" fmla="*/ 646331 h 646331"/>
              <a:gd name="connsiteX0" fmla="*/ 0 w 4343400"/>
              <a:gd name="connsiteY0" fmla="*/ 0 h 646331"/>
              <a:gd name="connsiteX1" fmla="*/ 4343400 w 4343400"/>
              <a:gd name="connsiteY1" fmla="*/ 0 h 646331"/>
              <a:gd name="connsiteX2" fmla="*/ 4343400 w 4343400"/>
              <a:gd name="connsiteY2" fmla="*/ 646331 h 646331"/>
              <a:gd name="connsiteX0" fmla="*/ 0 w 4343400"/>
              <a:gd name="connsiteY0" fmla="*/ 0 h 0"/>
              <a:gd name="connsiteX1" fmla="*/ 4343400 w 4343400"/>
              <a:gd name="connsiteY1" fmla="*/ 0 h 0"/>
            </a:gdLst>
            <a:ahLst/>
            <a:cxnLst>
              <a:cxn ang="0">
                <a:pos x="connsiteX0" y="connsiteY0"/>
              </a:cxn>
              <a:cxn ang="0">
                <a:pos x="connsiteX1" y="connsiteY1"/>
              </a:cxn>
            </a:cxnLst>
            <a:rect l="l" t="t" r="r" b="b"/>
            <a:pathLst>
              <a:path w="4343400">
                <a:moveTo>
                  <a:pt x="0" y="0"/>
                </a:moveTo>
                <a:lnTo>
                  <a:pt x="4343400" y="0"/>
                </a:lnTo>
              </a:path>
            </a:pathLst>
          </a:custGeom>
          <a:ln w="12700">
            <a:solidFill>
              <a:schemeClr val="accent6"/>
            </a:solidFill>
            <a:miter lim="800000"/>
          </a:ln>
        </p:spPr>
        <p:txBody>
          <a:bodyPr/>
          <a:lstStyle>
            <a:lvl1pPr marL="0" indent="0">
              <a:spcBef>
                <a:spcPts val="0"/>
              </a:spcBef>
              <a:buNone/>
              <a:defRPr sz="1400">
                <a:solidFill>
                  <a:schemeClr val="bg1"/>
                </a:solidFill>
              </a:defRPr>
            </a:lvl1pPr>
            <a:lvl2pPr>
              <a:defRPr sz="1400"/>
            </a:lvl2pPr>
            <a:lvl3pPr>
              <a:defRPr sz="1400"/>
            </a:lvl3pPr>
            <a:lvl4pPr>
              <a:defRPr sz="1400"/>
            </a:lvl4pPr>
            <a:lvl5pPr>
              <a:defRPr sz="1400"/>
            </a:lvl5pPr>
          </a:lstStyle>
          <a:p>
            <a:pPr lvl="0"/>
            <a:br>
              <a:rPr lang="en-US" dirty="0"/>
            </a:br>
            <a:r>
              <a:rPr lang="en-US" dirty="0"/>
              <a:t>Click here, hit ENTER, then add Subtitle – Verdana 14pt Regular, Title Case</a:t>
            </a:r>
          </a:p>
        </p:txBody>
      </p:sp>
      <p:sp>
        <p:nvSpPr>
          <p:cNvPr id="36" name="Program name">
            <a:extLst>
              <a:ext uri="{FF2B5EF4-FFF2-40B4-BE49-F238E27FC236}">
                <a16:creationId xmlns:a16="http://schemas.microsoft.com/office/drawing/2014/main" id="{F473C664-F5D8-437B-BAE1-99E4CA8146C3}"/>
              </a:ext>
            </a:extLst>
          </p:cNvPr>
          <p:cNvSpPr>
            <a:spLocks noGrp="1"/>
          </p:cNvSpPr>
          <p:nvPr>
            <p:ph type="body" sz="quarter" idx="17" hasCustomPrompt="1"/>
          </p:nvPr>
        </p:nvSpPr>
        <p:spPr bwMode="gray">
          <a:xfrm>
            <a:off x="509588" y="6828091"/>
            <a:ext cx="4389120" cy="215444"/>
          </a:xfrm>
        </p:spPr>
        <p:txBody>
          <a:bodyPr wrap="square" anchor="ctr" anchorCtr="0"/>
          <a:lstStyle>
            <a:lvl1pPr marL="0" indent="0" algn="l">
              <a:spcBef>
                <a:spcPts val="0"/>
              </a:spcBef>
              <a:buNone/>
              <a:defRPr sz="1400">
                <a:solidFill>
                  <a:schemeClr val="bg1"/>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Insert Product Name Here</a:t>
            </a:r>
          </a:p>
        </p:txBody>
      </p:sp>
      <p:sp>
        <p:nvSpPr>
          <p:cNvPr id="17" name="Who should read"/>
          <p:cNvSpPr txBox="1"/>
          <p:nvPr userDrawn="1"/>
        </p:nvSpPr>
        <p:spPr bwMode="gray">
          <a:xfrm>
            <a:off x="5709920" y="698500"/>
            <a:ext cx="1228320" cy="138499"/>
          </a:xfrm>
          <a:prstGeom prst="rect">
            <a:avLst/>
          </a:prstGeom>
          <a:noFill/>
        </p:spPr>
        <p:txBody>
          <a:bodyPr wrap="square" lIns="0" tIns="0" rIns="0" bIns="0" rtlCol="0" anchor="b" anchorCtr="0">
            <a:spAutoFit/>
          </a:bodyPr>
          <a:lstStyle/>
          <a:p>
            <a:pPr>
              <a:spcBef>
                <a:spcPts val="500"/>
              </a:spcBef>
            </a:pPr>
            <a:r>
              <a:rPr lang="en-US" sz="900" b="1" dirty="0">
                <a:solidFill>
                  <a:schemeClr val="tx1"/>
                </a:solidFill>
              </a:rPr>
              <a:t>Who Should Read</a:t>
            </a:r>
          </a:p>
        </p:txBody>
      </p:sp>
      <p:sp>
        <p:nvSpPr>
          <p:cNvPr id="28" name="Who should read titles"/>
          <p:cNvSpPr>
            <a:spLocks noGrp="1"/>
          </p:cNvSpPr>
          <p:nvPr>
            <p:ph type="body" sz="quarter" idx="19" hasCustomPrompt="1"/>
          </p:nvPr>
        </p:nvSpPr>
        <p:spPr bwMode="gray">
          <a:xfrm>
            <a:off x="5709920" y="939591"/>
            <a:ext cx="1554480" cy="415498"/>
          </a:xfrm>
          <a:prstGeom prst="rect">
            <a:avLst/>
          </a:prstGeom>
        </p:spPr>
        <p:txBody>
          <a:bodyPr/>
          <a:lstStyle>
            <a:lvl1pPr marL="0" indent="0">
              <a:spcBef>
                <a:spcPts val="500"/>
              </a:spcBef>
              <a:buNone/>
              <a:defRPr baseline="0">
                <a:solidFill>
                  <a:schemeClr val="tx1"/>
                </a:solidFill>
              </a:defRPr>
            </a:lvl1pPr>
          </a:lstStyle>
          <a:p>
            <a:pPr lvl="0"/>
            <a:r>
              <a:rPr lang="en-US" dirty="0"/>
              <a:t>Who Should Read —Verdana 9pt Regular, Use Title Case</a:t>
            </a:r>
          </a:p>
        </p:txBody>
      </p:sp>
      <p:sp>
        <p:nvSpPr>
          <p:cNvPr id="26" name="Bottom box bullets"/>
          <p:cNvSpPr>
            <a:spLocks noGrp="1"/>
          </p:cNvSpPr>
          <p:nvPr>
            <p:ph type="body" sz="quarter" idx="22" hasCustomPrompt="1"/>
          </p:nvPr>
        </p:nvSpPr>
        <p:spPr bwMode="gray">
          <a:xfrm>
            <a:off x="844906" y="8343721"/>
            <a:ext cx="6080760" cy="1200329"/>
          </a:xfrm>
          <a:prstGeom prst="rect">
            <a:avLst/>
          </a:prstGeom>
          <a:solidFill>
            <a:schemeClr val="bg2"/>
          </a:solidFill>
          <a:ln w="19050">
            <a:noFill/>
          </a:ln>
        </p:spPr>
        <p:txBody>
          <a:bodyPr lIns="274320" tIns="457200" rIns="457200" bIns="182880" anchor="b" anchorCtr="0"/>
          <a:lstStyle>
            <a:lvl1pPr>
              <a:defRPr>
                <a:solidFill>
                  <a:schemeClr val="tx1"/>
                </a:solidFill>
                <a:latin typeface="+mn-lt"/>
                <a:cs typeface="Arial"/>
              </a:defRPr>
            </a:lvl1pPr>
          </a:lstStyle>
          <a:p>
            <a:pPr lvl="0"/>
            <a:r>
              <a:rPr lang="en-US" dirty="0"/>
              <a:t>Insert uses here — Verdana 9pt regular, use sentence case</a:t>
            </a:r>
            <a:br>
              <a:rPr lang="en-US" dirty="0"/>
            </a:br>
            <a:r>
              <a:rPr lang="en-US" dirty="0"/>
              <a:t>Insert uses here — Verdana 9pt regular, use sentence case</a:t>
            </a:r>
            <a:br>
              <a:rPr lang="en-US" dirty="0"/>
            </a:br>
            <a:r>
              <a:rPr lang="en-US" dirty="0"/>
              <a:t>Insert uses here — Verdana 9pt regular, use sentence case</a:t>
            </a:r>
            <a:br>
              <a:rPr lang="en-US" dirty="0"/>
            </a:br>
            <a:endParaRPr lang="en-US" dirty="0"/>
          </a:p>
        </p:txBody>
      </p:sp>
      <p:sp>
        <p:nvSpPr>
          <p:cNvPr id="27" name="Bottom box header"/>
          <p:cNvSpPr>
            <a:spLocks noGrp="1"/>
          </p:cNvSpPr>
          <p:nvPr>
            <p:ph type="body" sz="quarter" idx="21" hasCustomPrompt="1"/>
          </p:nvPr>
        </p:nvSpPr>
        <p:spPr bwMode="gray">
          <a:xfrm>
            <a:off x="844905" y="8343721"/>
            <a:ext cx="5120640" cy="446276"/>
          </a:xfrm>
          <a:prstGeom prst="rect">
            <a:avLst/>
          </a:prstGeom>
          <a:noFill/>
        </p:spPr>
        <p:txBody>
          <a:bodyPr wrap="none" lIns="274320" tIns="182880" rIns="457200" bIns="91440" anchor="ctr" anchorCtr="0">
            <a:spAutoFit/>
          </a:bodyPr>
          <a:lstStyle>
            <a:lvl1pPr marL="0" indent="0" algn="l" defTabSz="1018879" rtl="0" eaLnBrk="1" latinLnBrk="0" hangingPunct="1">
              <a:spcBef>
                <a:spcPts val="500"/>
              </a:spcBef>
              <a:buNone/>
              <a:defRPr lang="en-US" sz="1100" b="1" kern="1200" dirty="0">
                <a:solidFill>
                  <a:schemeClr val="tx1"/>
                </a:solidFill>
                <a:latin typeface="+mn-lt"/>
                <a:ea typeface="+mn-ea"/>
                <a:cs typeface="+mn-cs"/>
              </a:defRPr>
            </a:lvl1pPr>
          </a:lstStyle>
          <a:p>
            <a:pPr lvl="0"/>
            <a:r>
              <a:rPr lang="en-US" dirty="0"/>
              <a:t>[#] Ways to Use This [Resource Type]</a:t>
            </a:r>
          </a:p>
        </p:txBody>
      </p:sp>
      <p:cxnSp>
        <p:nvCxnSpPr>
          <p:cNvPr id="16" name="Top right line - decorative">
            <a:extLst>
              <a:ext uri="{C183D7F6-B498-43B3-948B-1728B52AA6E4}">
                <adec:decorative xmlns:adec="http://schemas.microsoft.com/office/drawing/2017/decorative" val="1"/>
              </a:ext>
            </a:extLst>
          </p:cNvPr>
          <p:cNvCxnSpPr/>
          <p:nvPr userDrawn="1"/>
        </p:nvCxnSpPr>
        <p:spPr bwMode="gray">
          <a:xfrm>
            <a:off x="5709920" y="871156"/>
            <a:ext cx="1554480" cy="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Green direction box 1 - decorative">
            <a:extLst>
              <a:ext uri="{C183D7F6-B498-43B3-948B-1728B52AA6E4}">
                <adec:decorative xmlns:adec="http://schemas.microsoft.com/office/drawing/2017/decorative" val="1"/>
              </a:ext>
            </a:extLst>
          </p:cNvPr>
          <p:cNvSpPr txBox="1">
            <a:spLocks/>
          </p:cNvSpPr>
          <p:nvPr userDrawn="1"/>
        </p:nvSpPr>
        <p:spPr bwMode="gray">
          <a:xfrm>
            <a:off x="7979238" y="815171"/>
            <a:ext cx="1802072" cy="1082901"/>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500"/>
              </a:spcBef>
              <a:buNone/>
            </a:pPr>
            <a:r>
              <a:rPr lang="en-US" sz="1100" b="1" dirty="0">
                <a:solidFill>
                  <a:schemeClr val="bg1"/>
                </a:solidFill>
                <a:latin typeface="+mn-lt"/>
                <a:cs typeface="Arial" panose="020B0604020202020204" pitchFamily="34" charset="0"/>
              </a:rPr>
              <a:t>Target</a:t>
            </a:r>
            <a:r>
              <a:rPr lang="en-US" sz="1100" b="1" baseline="0" dirty="0">
                <a:solidFill>
                  <a:schemeClr val="bg1"/>
                </a:solidFill>
                <a:latin typeface="+mn-lt"/>
                <a:cs typeface="Arial" panose="020B0604020202020204" pitchFamily="34" charset="0"/>
              </a:rPr>
              <a:t> Audience</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Insert titles for who this resources is targeting. </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Do not exceed one to three titles/roles.</a:t>
            </a:r>
          </a:p>
        </p:txBody>
      </p:sp>
      <p:sp>
        <p:nvSpPr>
          <p:cNvPr id="21" name="Green direction box 2 - decorative">
            <a:extLst>
              <a:ext uri="{C183D7F6-B498-43B3-948B-1728B52AA6E4}">
                <adec:decorative xmlns:adec="http://schemas.microsoft.com/office/drawing/2017/decorative" val="1"/>
              </a:ext>
            </a:extLst>
          </p:cNvPr>
          <p:cNvSpPr txBox="1">
            <a:spLocks/>
          </p:cNvSpPr>
          <p:nvPr userDrawn="1"/>
        </p:nvSpPr>
        <p:spPr bwMode="gray">
          <a:xfrm>
            <a:off x="7979238" y="6515016"/>
            <a:ext cx="2379273" cy="3044423"/>
          </a:xfrm>
          <a:prstGeom prst="rect">
            <a:avLst/>
          </a:prstGeom>
          <a:solidFill>
            <a:srgbClr val="009900"/>
          </a:solidFill>
        </p:spPr>
        <p:txBody>
          <a:bodyPr vert="horz" wrap="square" lIns="64008" tIns="45720" rIns="64008" bIns="4572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500"/>
              </a:spcBef>
              <a:buNone/>
            </a:pPr>
            <a:r>
              <a:rPr lang="en-US" sz="1100" b="1" dirty="0">
                <a:solidFill>
                  <a:schemeClr val="bg1"/>
                </a:solidFill>
                <a:latin typeface="+mn-lt"/>
                <a:cs typeface="Arial" panose="020B0604020202020204" pitchFamily="34" charset="0"/>
              </a:rPr>
              <a:t>Bottom Box Directions</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Insert # of ways to use this resource, and what type of resource this is (ex: Tool, Brief, Research)</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Identify how the deliverable will support specific decisions or activities</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When choosing use cases, think about your partners’ desired outcomes</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Provide three</a:t>
            </a:r>
            <a:r>
              <a:rPr lang="en-US" sz="1000" baseline="0" dirty="0">
                <a:solidFill>
                  <a:schemeClr val="bg1"/>
                </a:solidFill>
                <a:latin typeface="+mn-lt"/>
                <a:cs typeface="Arial" panose="020B0604020202020204" pitchFamily="34" charset="0"/>
              </a:rPr>
              <a:t> to five</a:t>
            </a:r>
            <a:r>
              <a:rPr lang="en-US" sz="1000" dirty="0">
                <a:solidFill>
                  <a:schemeClr val="bg1"/>
                </a:solidFill>
                <a:latin typeface="+mn-lt"/>
                <a:cs typeface="Arial" panose="020B0604020202020204" pitchFamily="34" charset="0"/>
              </a:rPr>
              <a:t> uses </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Placeholder is set to adjust in height based off of the number of uses entered. </a:t>
            </a:r>
            <a:r>
              <a:rPr lang="en-US" sz="1000" b="1" dirty="0">
                <a:solidFill>
                  <a:schemeClr val="bg1"/>
                </a:solidFill>
                <a:latin typeface="+mn-lt"/>
                <a:cs typeface="Arial" panose="020B0604020202020204" pitchFamily="34" charset="0"/>
              </a:rPr>
              <a:t>Once all content has been entered top align the header text box!</a:t>
            </a:r>
          </a:p>
        </p:txBody>
      </p:sp>
    </p:spTree>
    <p:custDataLst>
      <p:tags r:id="rId1"/>
    </p:custDataLst>
    <p:extLst>
      <p:ext uri="{BB962C8B-B14F-4D97-AF65-F5344CB8AC3E}">
        <p14:creationId xmlns:p14="http://schemas.microsoft.com/office/powerpoint/2010/main" val="510715496"/>
      </p:ext>
    </p:extLst>
  </p:cSld>
  <p:clrMapOvr>
    <a:masterClrMapping/>
  </p:clrMapOvr>
  <p:extLst>
    <p:ext uri="{DCECCB84-F9BA-43D5-87BE-67443E8EF086}">
      <p15:sldGuideLst xmlns:p15="http://schemas.microsoft.com/office/powerpoint/2012/main">
        <p15:guide id="3" orient="horz" pos="3288">
          <p15:clr>
            <a:srgbClr val="FBAE40"/>
          </p15:clr>
        </p15:guide>
        <p15:guide id="4" orient="horz" pos="316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p:cNvSpPr>
            <a:spLocks noGrp="1"/>
          </p:cNvSpPr>
          <p:nvPr>
            <p:ph type="title" hasCustomPrompt="1"/>
          </p:nvPr>
        </p:nvSpPr>
        <p:spPr bwMode="gray">
          <a:xfrm>
            <a:off x="512763" y="714775"/>
            <a:ext cx="6702425" cy="276999"/>
          </a:xfrm>
        </p:spPr>
        <p:txBody>
          <a:bodyPr>
            <a:spAutoFit/>
          </a:bodyPr>
          <a:lstStyle/>
          <a:p>
            <a:r>
              <a:rPr lang="en-US" dirty="0"/>
              <a:t>Table of Contents – Rockwell 20pt Regular, Title Case</a:t>
            </a:r>
          </a:p>
        </p:txBody>
      </p:sp>
      <p:sp>
        <p:nvSpPr>
          <p:cNvPr id="59" name="Text box"/>
          <p:cNvSpPr>
            <a:spLocks noGrp="1"/>
          </p:cNvSpPr>
          <p:nvPr>
            <p:ph type="body" sz="quarter" idx="10" hasCustomPrompt="1"/>
          </p:nvPr>
        </p:nvSpPr>
        <p:spPr bwMode="gray">
          <a:xfrm>
            <a:off x="857250" y="1837892"/>
            <a:ext cx="6400800" cy="4129189"/>
          </a:xfrm>
        </p:spPr>
        <p:txBody>
          <a:bodyPr>
            <a:noAutofit/>
          </a:bodyPr>
          <a:lstStyle>
            <a:lvl1pPr marL="0" marR="0" indent="0" algn="l" defTabSz="1018879" rtl="0" eaLnBrk="1" fontAlgn="auto" latinLnBrk="0" hangingPunct="1">
              <a:lnSpc>
                <a:spcPct val="100000"/>
              </a:lnSpc>
              <a:spcBef>
                <a:spcPts val="1000"/>
              </a:spcBef>
              <a:spcAft>
                <a:spcPts val="0"/>
              </a:spcAft>
              <a:buClr>
                <a:schemeClr val="tx1"/>
              </a:buClr>
              <a:buSzTx/>
              <a:buFont typeface="Arial" pitchFamily="34" charset="0"/>
              <a:buNone/>
              <a:tabLst>
                <a:tab pos="6309360" algn="r"/>
              </a:tabLst>
              <a:defRPr sz="1000"/>
            </a:lvl1pPr>
            <a:lvl2pPr marL="112713" indent="0">
              <a:spcBef>
                <a:spcPts val="1000"/>
              </a:spcBef>
              <a:buNone/>
              <a:defRPr sz="1000"/>
            </a:lvl2pPr>
            <a:lvl3pPr marL="230187" indent="0">
              <a:spcBef>
                <a:spcPts val="1000"/>
              </a:spcBef>
              <a:buNone/>
              <a:defRPr sz="1000"/>
            </a:lvl3pPr>
            <a:lvl4pPr marL="342900" indent="0">
              <a:spcBef>
                <a:spcPts val="1000"/>
              </a:spcBef>
              <a:buNone/>
              <a:defRPr sz="1000"/>
            </a:lvl4pPr>
            <a:lvl5pPr marL="458787" indent="0">
              <a:spcBef>
                <a:spcPts val="1000"/>
              </a:spcBef>
              <a:buNone/>
              <a:defRPr sz="1000"/>
            </a:lvl5pPr>
          </a:lstStyle>
          <a:p>
            <a:pPr lvl="0"/>
            <a:r>
              <a:rPr lang="en-US" dirty="0"/>
              <a:t>Section Title Here (use directions in green box to format correctly)	 . . . . . . . . . . . . . . . . . . . . . X</a:t>
            </a:r>
            <a:br>
              <a:rPr lang="en-US" dirty="0"/>
            </a:br>
            <a:r>
              <a:rPr lang="en-US" dirty="0"/>
              <a:t>Section Title Here (use directions in green box to format correctly)	 . . . . . . . . . . . . . . . . . . . . . X</a:t>
            </a:r>
            <a:br>
              <a:rPr lang="en-US" dirty="0"/>
            </a:br>
            <a:r>
              <a:rPr lang="en-US" dirty="0"/>
              <a:t>Section Title Here (use directions in green box to format correctly)	 . . . . . . . . . . . . . . . . . . . . . X</a:t>
            </a:r>
            <a:br>
              <a:rPr lang="en-US" dirty="0"/>
            </a:br>
            <a:r>
              <a:rPr lang="en-US" dirty="0"/>
              <a:t>Section Title Here (use directions in green box to format correctly)	 . . . . . . . . . . . . . . . . . . . . . X</a:t>
            </a:r>
          </a:p>
        </p:txBody>
      </p:sp>
      <p:cxnSp>
        <p:nvCxnSpPr>
          <p:cNvPr id="6" name="Header line - decorative">
            <a:extLst>
              <a:ext uri="{C183D7F6-B498-43B3-948B-1728B52AA6E4}">
                <adec:decorative xmlns:adec="http://schemas.microsoft.com/office/drawing/2017/decorative" val="1"/>
              </a:ext>
            </a:extLst>
          </p:cNvPr>
          <p:cNvCxnSpPr/>
          <p:nvPr userDrawn="1"/>
        </p:nvCxnSpPr>
        <p:spPr bwMode="gray">
          <a:xfrm>
            <a:off x="504032" y="1037059"/>
            <a:ext cx="675401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5" name="Green box directions - decorative">
            <a:extLst>
              <a:ext uri="{C183D7F6-B498-43B3-948B-1728B52AA6E4}">
                <adec:decorative xmlns:adec="http://schemas.microsoft.com/office/drawing/2017/decorative" val="1"/>
              </a:ext>
            </a:extLst>
          </p:cNvPr>
          <p:cNvSpPr txBox="1"/>
          <p:nvPr userDrawn="1"/>
        </p:nvSpPr>
        <p:spPr bwMode="gray">
          <a:xfrm>
            <a:off x="7923572" y="1837892"/>
            <a:ext cx="2489481" cy="4743017"/>
          </a:xfrm>
          <a:prstGeom prst="rect">
            <a:avLst/>
          </a:prstGeom>
          <a:solidFill>
            <a:srgbClr val="009900"/>
          </a:solidFill>
        </p:spPr>
        <p:txBody>
          <a:bodyPr wrap="square" lIns="91440" rIns="91440" rtlCol="0">
            <a:noAutofit/>
          </a:bodyPr>
          <a:lstStyle/>
          <a:p>
            <a:pPr>
              <a:spcBef>
                <a:spcPts val="500"/>
              </a:spcBef>
            </a:pPr>
            <a:r>
              <a:rPr lang="en-US" sz="1500" dirty="0">
                <a:solidFill>
                  <a:schemeClr val="bg1"/>
                </a:solidFill>
                <a:latin typeface="Arial" panose="020B0604020202020204" pitchFamily="34" charset="0"/>
                <a:cs typeface="Arial" panose="020B0604020202020204" pitchFamily="34" charset="0"/>
              </a:rPr>
              <a:t>Formatting Your Table</a:t>
            </a:r>
            <a:br>
              <a:rPr lang="en-US" sz="1500" dirty="0">
                <a:solidFill>
                  <a:schemeClr val="bg1"/>
                </a:solidFill>
                <a:latin typeface="Arial" panose="020B0604020202020204" pitchFamily="34" charset="0"/>
                <a:cs typeface="Arial" panose="020B0604020202020204" pitchFamily="34" charset="0"/>
              </a:rPr>
            </a:br>
            <a:r>
              <a:rPr lang="en-US" sz="1500" dirty="0">
                <a:solidFill>
                  <a:schemeClr val="bg1"/>
                </a:solidFill>
                <a:latin typeface="Arial" panose="020B0604020202020204" pitchFamily="34" charset="0"/>
                <a:cs typeface="Arial" panose="020B0604020202020204" pitchFamily="34" charset="0"/>
              </a:rPr>
              <a:t>of Contents (TOC)</a:t>
            </a:r>
          </a:p>
          <a:p>
            <a:pPr>
              <a:spcBef>
                <a:spcPts val="300"/>
              </a:spcBef>
            </a:pPr>
            <a:r>
              <a:rPr lang="en-US" sz="1000" dirty="0">
                <a:solidFill>
                  <a:schemeClr val="bg1"/>
                </a:solidFill>
                <a:latin typeface="Arial" panose="020B0604020202020204" pitchFamily="34" charset="0"/>
                <a:cs typeface="Arial" panose="020B0604020202020204" pitchFamily="34" charset="0"/>
              </a:rPr>
              <a:t>To format your TOC correctly and have the page numbers perfectly align to the right margin, you will need to perform the following steps:</a:t>
            </a:r>
          </a:p>
          <a:p>
            <a:pPr marL="171450" indent="-171450">
              <a:spcBef>
                <a:spcPts val="10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Type the section title directly</a:t>
            </a:r>
            <a:r>
              <a:rPr lang="en-US" sz="1000" baseline="0" dirty="0">
                <a:solidFill>
                  <a:schemeClr val="bg1"/>
                </a:solidFill>
                <a:latin typeface="Arial" panose="020B0604020202020204" pitchFamily="34" charset="0"/>
                <a:cs typeface="Arial" panose="020B0604020202020204" pitchFamily="34" charset="0"/>
              </a:rPr>
              <a:t> into the TOC placeholder</a:t>
            </a:r>
            <a:endParaRPr lang="en-US" sz="1000" dirty="0">
              <a:solidFill>
                <a:schemeClr val="bg1"/>
              </a:solidFill>
              <a:latin typeface="Arial" panose="020B0604020202020204" pitchFamily="34" charset="0"/>
              <a:cs typeface="Arial" panose="020B0604020202020204" pitchFamily="34" charset="0"/>
            </a:endParaRP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Hit the “Tab” key</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Type in the correct page number</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Nudge your cursor to the left with</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the arrow key until it is directly before the number</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Alternate between “period” and “space” until it builds back to the TOC content. This is called a “Leader” and should look something like this:</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 . . . . . . . . . . . . . . . . )</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Repeat steps 1–5 for each level in</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the TOC</a:t>
            </a:r>
          </a:p>
          <a:p>
            <a:pPr marL="171450" indent="-171450">
              <a:spcBef>
                <a:spcPts val="300"/>
              </a:spcBef>
              <a:buFont typeface="+mj-lt"/>
              <a:buAutoNum type="arabicParenR"/>
            </a:pPr>
            <a:endParaRPr lang="en-US" sz="1000" dirty="0">
              <a:solidFill>
                <a:schemeClr val="bg1"/>
              </a:solidFill>
              <a:latin typeface="Arial" panose="020B0604020202020204" pitchFamily="34" charset="0"/>
              <a:cs typeface="Arial" panose="020B0604020202020204" pitchFamily="34" charset="0"/>
            </a:endParaRPr>
          </a:p>
          <a:p>
            <a:pPr>
              <a:spcBef>
                <a:spcPts val="300"/>
              </a:spcBef>
            </a:pPr>
            <a:r>
              <a:rPr lang="en-US" sz="1000" dirty="0">
                <a:solidFill>
                  <a:schemeClr val="bg1"/>
                </a:solidFill>
                <a:latin typeface="Arial" panose="020B0604020202020204" pitchFamily="34" charset="0"/>
                <a:cs typeface="Arial" panose="020B0604020202020204" pitchFamily="34" charset="0"/>
              </a:rPr>
              <a:t>NOTE: Since PPT does not have an automated feature for this and it’s quite labor intensive, it’s strongly advised that you complete the TOC last. </a:t>
            </a:r>
          </a:p>
        </p:txBody>
      </p:sp>
    </p:spTree>
    <p:custDataLst>
      <p:tags r:id="rId1"/>
    </p:custDataLst>
    <p:extLst>
      <p:ext uri="{BB962C8B-B14F-4D97-AF65-F5344CB8AC3E}">
        <p14:creationId xmlns:p14="http://schemas.microsoft.com/office/powerpoint/2010/main" val="211793708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Top and Bottom">
    <p:spTree>
      <p:nvGrpSpPr>
        <p:cNvPr id="1" name=""/>
        <p:cNvGrpSpPr/>
        <p:nvPr/>
      </p:nvGrpSpPr>
      <p:grpSpPr>
        <a:xfrm>
          <a:off x="0" y="0"/>
          <a:ext cx="0" cy="0"/>
          <a:chOff x="0" y="0"/>
          <a:chExt cx="0" cy="0"/>
        </a:xfrm>
      </p:grpSpPr>
      <p:sp>
        <p:nvSpPr>
          <p:cNvPr id="14" name="Top kicker"/>
          <p:cNvSpPr>
            <a:spLocks noGrp="1"/>
          </p:cNvSpPr>
          <p:nvPr>
            <p:ph type="body" sz="quarter" idx="29"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14775"/>
            <a:ext cx="6751637" cy="276999"/>
          </a:xfrm>
        </p:spPr>
        <p:txBody>
          <a:bodyPr wrap="square">
            <a:spAutoFit/>
          </a:bodyPr>
          <a:lstStyle/>
          <a:p>
            <a:r>
              <a:rPr lang="en-US" dirty="0"/>
              <a:t>Page Title – Rockwell 20pt Regular, Title Case</a:t>
            </a:r>
          </a:p>
        </p:txBody>
      </p:sp>
      <p:sp>
        <p:nvSpPr>
          <p:cNvPr id="13" name="Subtitle"/>
          <p:cNvSpPr>
            <a:spLocks noGrp="1"/>
          </p:cNvSpPr>
          <p:nvPr>
            <p:ph type="body" sz="quarter" idx="28" hasCustomPrompt="1"/>
          </p:nvPr>
        </p:nvSpPr>
        <p:spPr bwMode="gray">
          <a:xfrm>
            <a:off x="510382" y="1110761"/>
            <a:ext cx="67516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3" name="Top text"/>
          <p:cNvSpPr>
            <a:spLocks noGrp="1"/>
          </p:cNvSpPr>
          <p:nvPr>
            <p:ph type="body" sz="quarter" idx="36" hasCustomPrompt="1"/>
          </p:nvPr>
        </p:nvSpPr>
        <p:spPr bwMode="gray">
          <a:xfrm>
            <a:off x="736600" y="1743572"/>
            <a:ext cx="5943600" cy="979564"/>
          </a:xfrm>
        </p:spPr>
        <p:txBody>
          <a:bodyPr>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WIDTH              Section Text – Verdana 9pt Regular. Click to add MAX NUMBER OF LINES IS 6                                    text. Click to add text. Click to add text. Click to  —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5" name="Bottom text"/>
          <p:cNvSpPr>
            <a:spLocks noGrp="1"/>
          </p:cNvSpPr>
          <p:nvPr>
            <p:ph type="body" sz="quarter" idx="37" hasCustomPrompt="1"/>
          </p:nvPr>
        </p:nvSpPr>
        <p:spPr bwMode="gray">
          <a:xfrm>
            <a:off x="736600" y="7253618"/>
            <a:ext cx="5943600" cy="1311962"/>
          </a:xfrm>
        </p:spPr>
        <p:txBody>
          <a:bodyPr>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WIDTH              Section Text – Verdana 9pt Regular. Click to add MAX NUMBER OF LINES IS 12                                  text. Click to add text. Click to add text. Click to —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a:t>
            </a:r>
          </a:p>
        </p:txBody>
      </p:sp>
      <p:sp>
        <p:nvSpPr>
          <p:cNvPr id="26" name="Footnote"/>
          <p:cNvSpPr>
            <a:spLocks noGrp="1"/>
          </p:cNvSpPr>
          <p:nvPr>
            <p:ph type="body" sz="quarter" idx="44" hasCustomPrompt="1"/>
          </p:nvPr>
        </p:nvSpPr>
        <p:spPr bwMode="gray">
          <a:xfrm>
            <a:off x="508000" y="9311241"/>
            <a:ext cx="1965960" cy="230832"/>
          </a:xfrm>
        </p:spPr>
        <p:txBody>
          <a:bodyPr anchor="b" anchorCtr="0"/>
          <a:lstStyle>
            <a:lvl1pPr marL="112713" indent="-112713">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7" name="Slide region - decorative">
            <a:extLst>
              <a:ext uri="{C183D7F6-B498-43B3-948B-1728B52AA6E4}">
                <adec:decorative xmlns:adec="http://schemas.microsoft.com/office/drawing/2017/decorative" val="1"/>
              </a:ext>
            </a:extLst>
          </p:cNvPr>
          <p:cNvSpPr>
            <a:spLocks noGrp="1"/>
          </p:cNvSpPr>
          <p:nvPr>
            <p:ph type="pic" sz="quarter" idx="38" hasCustomPrompt="1"/>
          </p:nvPr>
        </p:nvSpPr>
        <p:spPr bwMode="gray">
          <a:xfrm>
            <a:off x="736600" y="3115047"/>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a:t>
            </a:r>
            <a:br>
              <a:rPr lang="en-US" dirty="0"/>
            </a:br>
            <a:r>
              <a:rPr lang="en-US" dirty="0"/>
              <a:t>ON-SCREEN SLIDE CONTENT</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15450"/>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6" name="Header line - decorative">
            <a:extLst>
              <a:ext uri="{C183D7F6-B498-43B3-948B-1728B52AA6E4}">
                <adec:decorative xmlns:adec="http://schemas.microsoft.com/office/drawing/2017/decorative" val="1"/>
              </a:ext>
            </a:extLst>
          </p:cNvPr>
          <p:cNvCxnSpPr/>
          <p:nvPr userDrawn="1"/>
        </p:nvCxnSpPr>
        <p:spPr bwMode="gray">
          <a:xfrm>
            <a:off x="508000" y="1037059"/>
            <a:ext cx="675640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617151"/>
      </p:ext>
    </p:extLst>
  </p:cSld>
  <p:clrMapOvr>
    <a:masterClrMapping/>
  </p:clrMapOvr>
  <p:extLst>
    <p:ext uri="{DCECCB84-F9BA-43D5-87BE-67443E8EF086}">
      <p15:sldGuideLst xmlns:p15="http://schemas.microsoft.com/office/powerpoint/2012/main">
        <p15:guide id="1" orient="horz" pos="1097">
          <p15:clr>
            <a:srgbClr val="FBAE40"/>
          </p15:clr>
        </p15:guide>
        <p15:guide id="2" pos="464"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2 Column Top">
    <p:spTree>
      <p:nvGrpSpPr>
        <p:cNvPr id="1" name=""/>
        <p:cNvGrpSpPr/>
        <p:nvPr/>
      </p:nvGrpSpPr>
      <p:grpSpPr>
        <a:xfrm>
          <a:off x="0" y="0"/>
          <a:ext cx="0" cy="0"/>
          <a:chOff x="0" y="0"/>
          <a:chExt cx="0" cy="0"/>
        </a:xfrm>
      </p:grpSpPr>
      <p:sp>
        <p:nvSpPr>
          <p:cNvPr id="17" name="Top kicker"/>
          <p:cNvSpPr>
            <a:spLocks noGrp="1"/>
          </p:cNvSpPr>
          <p:nvPr>
            <p:ph type="body" sz="quarter" idx="29" hasCustomPrompt="1"/>
          </p:nvPr>
        </p:nvSpPr>
        <p:spPr bwMode="gray">
          <a:xfrm>
            <a:off x="510382" y="459581"/>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0382" y="714775"/>
            <a:ext cx="6751637" cy="276999"/>
          </a:xfrm>
        </p:spPr>
        <p:txBody>
          <a:bodyPr wrap="square">
            <a:spAutoFit/>
          </a:bodyPr>
          <a:lstStyle/>
          <a:p>
            <a:r>
              <a:rPr lang="en-US" dirty="0"/>
              <a:t>Page Title – Rockwell 20pt Regular, Title Case</a:t>
            </a:r>
          </a:p>
        </p:txBody>
      </p:sp>
      <p:sp>
        <p:nvSpPr>
          <p:cNvPr id="16" name="Subtitle"/>
          <p:cNvSpPr>
            <a:spLocks noGrp="1"/>
          </p:cNvSpPr>
          <p:nvPr>
            <p:ph type="body" sz="quarter" idx="28" hasCustomPrompt="1"/>
          </p:nvPr>
        </p:nvSpPr>
        <p:spPr bwMode="gray">
          <a:xfrm>
            <a:off x="510382" y="1110761"/>
            <a:ext cx="67516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9" name="Top text"/>
          <p:cNvSpPr>
            <a:spLocks noGrp="1"/>
          </p:cNvSpPr>
          <p:nvPr>
            <p:ph type="body" sz="quarter" idx="37" hasCustomPrompt="1"/>
          </p:nvPr>
        </p:nvSpPr>
        <p:spPr bwMode="gray">
          <a:xfrm>
            <a:off x="510382" y="1743572"/>
            <a:ext cx="6750993" cy="2825389"/>
          </a:xfrm>
        </p:spPr>
        <p:txBody>
          <a:bodyPr numCol="2" spcCol="320040">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COLUMN WIDTH MAX NUMBER OF LINES IS 18 IN EACH COLUMN              —                                                                          Section Text – Verdana 9pt Regular.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26" name="Footnote"/>
          <p:cNvSpPr>
            <a:spLocks noGrp="1"/>
          </p:cNvSpPr>
          <p:nvPr>
            <p:ph type="body" sz="quarter" idx="44" hasCustomPrompt="1"/>
          </p:nvPr>
        </p:nvSpPr>
        <p:spPr bwMode="gray">
          <a:xfrm>
            <a:off x="508000" y="9311631"/>
            <a:ext cx="1965960" cy="230832"/>
          </a:xfrm>
        </p:spPr>
        <p:txBody>
          <a:bodyPr anchor="b" anchorCtr="0"/>
          <a:lstStyle>
            <a:lvl1pPr marL="114300" indent="-11430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0" name="Slide region - decorative">
            <a:extLst>
              <a:ext uri="{C183D7F6-B498-43B3-948B-1728B52AA6E4}">
                <adec:decorative xmlns:adec="http://schemas.microsoft.com/office/drawing/2017/decorative" val="1"/>
              </a:ext>
            </a:extLst>
          </p:cNvPr>
          <p:cNvSpPr>
            <a:spLocks noGrp="1"/>
          </p:cNvSpPr>
          <p:nvPr>
            <p:ph type="pic" sz="quarter" idx="38" hasCustomPrompt="1"/>
          </p:nvPr>
        </p:nvSpPr>
        <p:spPr bwMode="gray">
          <a:xfrm>
            <a:off x="513407" y="5102768"/>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a:t>
            </a:r>
            <a:br>
              <a:rPr lang="en-US" dirty="0"/>
            </a:br>
            <a:r>
              <a:rPr lang="en-US" dirty="0"/>
              <a:t>ON-SCREEN SLIDE CONTENT</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15450"/>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2" name="Header line - decorative">
            <a:extLst>
              <a:ext uri="{C183D7F6-B498-43B3-948B-1728B52AA6E4}">
                <adec:decorative xmlns:adec="http://schemas.microsoft.com/office/drawing/2017/decorative" val="1"/>
              </a:ext>
            </a:extLst>
          </p:cNvPr>
          <p:cNvCxnSpPr/>
          <p:nvPr userDrawn="1"/>
        </p:nvCxnSpPr>
        <p:spPr bwMode="gray">
          <a:xfrm>
            <a:off x="508000" y="1037059"/>
            <a:ext cx="675640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07664487"/>
      </p:ext>
    </p:extLst>
  </p:cSld>
  <p:clrMapOvr>
    <a:masterClrMapping/>
  </p:clrMapOvr>
  <p:extLst>
    <p:ext uri="{DCECCB84-F9BA-43D5-87BE-67443E8EF086}">
      <p15:sldGuideLst xmlns:p15="http://schemas.microsoft.com/office/powerpoint/2012/main">
        <p15:guide id="1" orient="horz" pos="109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1E6BD51C-F431-48C7-8A5B-CCCE34CC945F}"/>
              </a:ext>
            </a:extLst>
          </p:cNvPr>
          <p:cNvPicPr>
            <a:picLocks noChangeAspect="1"/>
          </p:cNvPicPr>
          <p:nvPr userDrawn="1"/>
        </p:nvPicPr>
        <p:blipFill>
          <a:blip r:embed="rId3"/>
          <a:stretch>
            <a:fillRect/>
          </a:stretch>
        </p:blipFill>
        <p:spPr>
          <a:xfrm>
            <a:off x="0" y="448"/>
            <a:ext cx="7772400" cy="10057503"/>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15" name="Green box directions - decorative">
            <a:extLst>
              <a:ext uri="{FF2B5EF4-FFF2-40B4-BE49-F238E27FC236}">
                <a16:creationId xmlns:a16="http://schemas.microsoft.com/office/drawing/2014/main" id="{DB1F05B7-3AFB-4C9D-9653-16074651FB75}"/>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this box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541317765"/>
      </p:ext>
    </p:extLst>
  </p:cSld>
  <p:clrMapOvr>
    <a:masterClrMapping/>
  </p:clrMapOvr>
  <p:extLst>
    <p:ext uri="{DCECCB84-F9BA-43D5-87BE-67443E8EF086}">
      <p15:sldGuideLst xmlns:p15="http://schemas.microsoft.com/office/powerpoint/2012/main">
        <p15:guide id="1" pos="52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2 Column Bottom">
    <p:spTree>
      <p:nvGrpSpPr>
        <p:cNvPr id="1" name=""/>
        <p:cNvGrpSpPr/>
        <p:nvPr/>
      </p:nvGrpSpPr>
      <p:grpSpPr>
        <a:xfrm>
          <a:off x="0" y="0"/>
          <a:ext cx="0" cy="0"/>
          <a:chOff x="0" y="0"/>
          <a:chExt cx="0" cy="0"/>
        </a:xfrm>
      </p:grpSpPr>
      <p:sp>
        <p:nvSpPr>
          <p:cNvPr id="19" name="Top kicker"/>
          <p:cNvSpPr>
            <a:spLocks noGrp="1"/>
          </p:cNvSpPr>
          <p:nvPr>
            <p:ph type="body" sz="quarter" idx="29"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14775"/>
            <a:ext cx="6754018" cy="276999"/>
          </a:xfrm>
        </p:spPr>
        <p:txBody>
          <a:bodyPr wrap="square">
            <a:spAutoFit/>
          </a:bodyPr>
          <a:lstStyle/>
          <a:p>
            <a:r>
              <a:rPr lang="en-US" dirty="0"/>
              <a:t>Page Title – Rockwell 20pt Regular, Title Case</a:t>
            </a:r>
          </a:p>
        </p:txBody>
      </p:sp>
      <p:sp>
        <p:nvSpPr>
          <p:cNvPr id="18" name="Subtitle"/>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0" name="Bottom text"/>
          <p:cNvSpPr>
            <a:spLocks noGrp="1"/>
          </p:cNvSpPr>
          <p:nvPr>
            <p:ph type="body" sz="quarter" idx="37" hasCustomPrompt="1"/>
          </p:nvPr>
        </p:nvSpPr>
        <p:spPr bwMode="gray">
          <a:xfrm>
            <a:off x="510382" y="5899759"/>
            <a:ext cx="6742909" cy="2986664"/>
          </a:xfrm>
        </p:spPr>
        <p:txBody>
          <a:bodyPr numCol="2" spcCol="320040">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COLUMN WIDTH MAX NUMBER OF LINES IS 20 IN EACH COLUMN              —                                                                          Section Text – Verdana 9pt Regular.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28" name="Footnote"/>
          <p:cNvSpPr>
            <a:spLocks noGrp="1"/>
          </p:cNvSpPr>
          <p:nvPr>
            <p:ph type="body" sz="quarter" idx="44" hasCustomPrompt="1"/>
          </p:nvPr>
        </p:nvSpPr>
        <p:spPr bwMode="gray">
          <a:xfrm>
            <a:off x="508000" y="9311631"/>
            <a:ext cx="1965960" cy="230832"/>
          </a:xfrm>
        </p:spPr>
        <p:txBody>
          <a:bodyPr anchor="b" anchorCtr="0"/>
          <a:lstStyle>
            <a:lvl1pPr marL="114300" indent="-11430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1" name="Slide region - decorative">
            <a:extLst>
              <a:ext uri="{C183D7F6-B498-43B3-948B-1728B52AA6E4}">
                <adec:decorative xmlns:adec="http://schemas.microsoft.com/office/drawing/2017/decorative" val="1"/>
              </a:ext>
            </a:extLst>
          </p:cNvPr>
          <p:cNvSpPr>
            <a:spLocks noGrp="1"/>
          </p:cNvSpPr>
          <p:nvPr>
            <p:ph type="pic" sz="quarter" idx="38" hasCustomPrompt="1"/>
          </p:nvPr>
        </p:nvSpPr>
        <p:spPr bwMode="gray">
          <a:xfrm>
            <a:off x="510382" y="1743869"/>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a:t>
            </a:r>
            <a:br>
              <a:rPr lang="en-US" dirty="0"/>
            </a:br>
            <a:r>
              <a:rPr lang="en-US" dirty="0"/>
              <a:t>ON-SCREEN SLIDE CONTENT</a:t>
            </a:r>
          </a:p>
        </p:txBody>
      </p:sp>
      <p:sp>
        <p:nvSpPr>
          <p:cNvPr id="27"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19448"/>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2" name="Header line - decorative">
            <a:extLst>
              <a:ext uri="{C183D7F6-B498-43B3-948B-1728B52AA6E4}">
                <adec:decorative xmlns:adec="http://schemas.microsoft.com/office/drawing/2017/decorative" val="1"/>
              </a:ext>
            </a:extLst>
          </p:cNvPr>
          <p:cNvCxnSpPr/>
          <p:nvPr userDrawn="1"/>
        </p:nvCxnSpPr>
        <p:spPr bwMode="gray">
          <a:xfrm>
            <a:off x="508000" y="1037059"/>
            <a:ext cx="675640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84177955"/>
      </p:ext>
    </p:extLst>
  </p:cSld>
  <p:clrMapOvr>
    <a:masterClrMapping/>
  </p:clrMapOvr>
  <p:extLst>
    <p:ext uri="{DCECCB84-F9BA-43D5-87BE-67443E8EF086}">
      <p15:sldGuideLst xmlns:p15="http://schemas.microsoft.com/office/powerpoint/2012/main">
        <p15:guide id="1" orient="horz" pos="109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with Text">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9DC14831-A422-4BC9-909D-115645985470}"/>
              </a:ext>
            </a:extLst>
          </p:cNvPr>
          <p:cNvPicPr>
            <a:picLocks noChangeAspect="1"/>
          </p:cNvPicPr>
          <p:nvPr userDrawn="1"/>
        </p:nvPicPr>
        <p:blipFill>
          <a:blip r:embed="rId3"/>
          <a:stretch>
            <a:fillRect/>
          </a:stretch>
        </p:blipFill>
        <p:spPr>
          <a:xfrm>
            <a:off x="0" y="448"/>
            <a:ext cx="7772400" cy="10057503"/>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10" name="Bullets 1">
            <a:extLst>
              <a:ext uri="{FF2B5EF4-FFF2-40B4-BE49-F238E27FC236}">
                <a16:creationId xmlns:a16="http://schemas.microsoft.com/office/drawing/2014/main" id="{F0653A01-29D9-49DE-B35A-A499FDA9C601}"/>
              </a:ext>
            </a:extLst>
          </p:cNvPr>
          <p:cNvSpPr>
            <a:spLocks noGrp="1"/>
          </p:cNvSpPr>
          <p:nvPr>
            <p:ph type="body" sz="quarter" idx="18" hasCustomPrompt="1"/>
          </p:nvPr>
        </p:nvSpPr>
        <p:spPr>
          <a:xfrm>
            <a:off x="867667" y="7796934"/>
            <a:ext cx="2651760" cy="1179810"/>
          </a:xfrm>
        </p:spPr>
        <p:txBody>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to add bullets, Verdana 10pt Regular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Bullets 2">
            <a:extLst>
              <a:ext uri="{FF2B5EF4-FFF2-40B4-BE49-F238E27FC236}">
                <a16:creationId xmlns:a16="http://schemas.microsoft.com/office/drawing/2014/main" id="{B0EF2744-2153-41A5-ABE2-5E5ED733F8E8}"/>
              </a:ext>
            </a:extLst>
          </p:cNvPr>
          <p:cNvSpPr>
            <a:spLocks noGrp="1"/>
          </p:cNvSpPr>
          <p:nvPr>
            <p:ph type="body" sz="quarter" idx="19" hasCustomPrompt="1"/>
          </p:nvPr>
        </p:nvSpPr>
        <p:spPr>
          <a:xfrm>
            <a:off x="4252973" y="7796934"/>
            <a:ext cx="2651760" cy="1179810"/>
          </a:xfrm>
        </p:spPr>
        <p:txBody>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to add bullets, Verdana 10pt Regular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Green box directions - decorative">
            <a:extLst>
              <a:ext uri="{FF2B5EF4-FFF2-40B4-BE49-F238E27FC236}">
                <a16:creationId xmlns:a16="http://schemas.microsoft.com/office/drawing/2014/main" id="{C3057DAE-0C50-4028-BFDE-E19E0408AAC8}"/>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this box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568982508"/>
      </p:ext>
    </p:extLst>
  </p:cSld>
  <p:clrMapOvr>
    <a:masterClrMapping/>
  </p:clrMapOvr>
  <p:extLst>
    <p:ext uri="{DCECCB84-F9BA-43D5-87BE-67443E8EF086}">
      <p15:sldGuideLst xmlns:p15="http://schemas.microsoft.com/office/powerpoint/2012/main">
        <p15:guide id="1" pos="52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Option #2">
    <p:spTree>
      <p:nvGrpSpPr>
        <p:cNvPr id="1" name=""/>
        <p:cNvGrpSpPr/>
        <p:nvPr/>
      </p:nvGrpSpPr>
      <p:grpSpPr>
        <a:xfrm>
          <a:off x="0" y="0"/>
          <a:ext cx="0" cy="0"/>
          <a:chOff x="0" y="0"/>
          <a:chExt cx="0" cy="0"/>
        </a:xfrm>
      </p:grpSpPr>
      <p:pic>
        <p:nvPicPr>
          <p:cNvPr id="14" name="Picture 13" descr="Shape&#10;&#10;Description automatically generated">
            <a:extLst>
              <a:ext uri="{FF2B5EF4-FFF2-40B4-BE49-F238E27FC236}">
                <a16:creationId xmlns:a16="http://schemas.microsoft.com/office/drawing/2014/main" id="{768FAC3F-B183-41B9-86D0-ACBE7324EFC4}"/>
              </a:ext>
            </a:extLst>
          </p:cNvPr>
          <p:cNvPicPr>
            <a:picLocks noChangeAspect="1"/>
          </p:cNvPicPr>
          <p:nvPr userDrawn="1"/>
        </p:nvPicPr>
        <p:blipFill>
          <a:blip r:embed="rId3"/>
          <a:stretch>
            <a:fillRect/>
          </a:stretch>
        </p:blipFill>
        <p:spPr>
          <a:xfrm>
            <a:off x="0" y="0"/>
            <a:ext cx="7772400" cy="10058400"/>
          </a:xfrm>
          <a:prstGeom prst="rect">
            <a:avLst/>
          </a:prstGeom>
        </p:spPr>
      </p:pic>
      <p:sp>
        <p:nvSpPr>
          <p:cNvPr id="17" name="Picture Placeholder 13">
            <a:extLst>
              <a:ext uri="{FF2B5EF4-FFF2-40B4-BE49-F238E27FC236}">
                <a16:creationId xmlns:a16="http://schemas.microsoft.com/office/drawing/2014/main" id="{468B770F-F87C-4D41-B642-36C59C311F30}"/>
              </a:ext>
            </a:extLst>
          </p:cNvPr>
          <p:cNvSpPr>
            <a:spLocks noGrp="1"/>
          </p:cNvSpPr>
          <p:nvPr>
            <p:ph type="pic" sz="quarter" idx="22" hasCustomPrompt="1"/>
          </p:nvPr>
        </p:nvSpPr>
        <p:spPr bwMode="gray">
          <a:xfrm>
            <a:off x="0" y="5435600"/>
            <a:ext cx="7772400" cy="4622800"/>
          </a:xfrm>
          <a:custGeom>
            <a:avLst/>
            <a:gdLst>
              <a:gd name="connsiteX0" fmla="*/ 7772400 w 7772400"/>
              <a:gd name="connsiteY0" fmla="*/ 0 h 4622800"/>
              <a:gd name="connsiteX1" fmla="*/ 7772400 w 7772400"/>
              <a:gd name="connsiteY1" fmla="*/ 4622800 h 4622800"/>
              <a:gd name="connsiteX2" fmla="*/ 0 w 7772400"/>
              <a:gd name="connsiteY2" fmla="*/ 4622800 h 4622800"/>
              <a:gd name="connsiteX3" fmla="*/ 0 w 7772400"/>
              <a:gd name="connsiteY3" fmla="*/ 1399159 h 4622800"/>
              <a:gd name="connsiteX4" fmla="*/ 1533525 w 7772400"/>
              <a:gd name="connsiteY4" fmla="*/ 1483360 h 4622800"/>
              <a:gd name="connsiteX5" fmla="*/ 7772400 w 7772400"/>
              <a:gd name="connsiteY5" fmla="*/ 0 h 462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2400" h="4622800">
                <a:moveTo>
                  <a:pt x="7772400" y="0"/>
                </a:moveTo>
                <a:lnTo>
                  <a:pt x="7772400" y="4622800"/>
                </a:lnTo>
                <a:lnTo>
                  <a:pt x="0" y="4622800"/>
                </a:lnTo>
                <a:lnTo>
                  <a:pt x="0" y="1399159"/>
                </a:lnTo>
                <a:cubicBezTo>
                  <a:pt x="503555" y="1454785"/>
                  <a:pt x="1015238" y="1483360"/>
                  <a:pt x="1533525" y="1483360"/>
                </a:cubicBezTo>
                <a:cubicBezTo>
                  <a:pt x="3778123" y="1483360"/>
                  <a:pt x="5897753" y="948690"/>
                  <a:pt x="7772400" y="0"/>
                </a:cubicBezTo>
                <a:close/>
              </a:path>
            </a:pathLst>
          </a:custGeom>
        </p:spPr>
        <p:txBody>
          <a:bodyPr vert="horz" wrap="square" lIns="0" tIns="0" rIns="0" bIns="0" rtlCol="0" anchor="ctr">
            <a:noAutofit/>
          </a:bodyPr>
          <a:lstStyle>
            <a:lvl1pPr marL="0" indent="0" algn="ctr">
              <a:buFont typeface="Arial" panose="020B0604020202020204" pitchFamily="34" charset="0"/>
              <a:buNone/>
              <a:defRPr lang="en-US" sz="1400">
                <a:solidFill>
                  <a:schemeClr val="bg1"/>
                </a:solidFill>
              </a:defRPr>
            </a:lvl1pPr>
          </a:lstStyle>
          <a:p>
            <a:pPr marL="114300" lvl="0" indent="-114300" algn="ctr" defTabSz="754380"/>
            <a:br>
              <a:rPr lang="en-US" dirty="0"/>
            </a:br>
            <a:br>
              <a:rPr lang="en-US" dirty="0"/>
            </a:br>
            <a:br>
              <a:rPr lang="en-US" dirty="0"/>
            </a:br>
            <a:br>
              <a:rPr lang="en-US" dirty="0"/>
            </a:br>
            <a:br>
              <a:rPr lang="en-US" dirty="0"/>
            </a:br>
            <a:r>
              <a:rPr lang="en-US" dirty="0"/>
              <a:t>Click icon above to add a photograph to customize your cover. </a:t>
            </a:r>
            <a:br>
              <a:rPr lang="en-US" dirty="0"/>
            </a:br>
            <a:r>
              <a:rPr lang="en-US" dirty="0"/>
              <a:t>See samples to right of page. Questions? Email DSS-Requests@eab.com.</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15" name="Green box directions - decorative">
            <a:extLst>
              <a:ext uri="{FF2B5EF4-FFF2-40B4-BE49-F238E27FC236}">
                <a16:creationId xmlns:a16="http://schemas.microsoft.com/office/drawing/2014/main" id="{DB1F05B7-3AFB-4C9D-9653-16074651FB75}"/>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this box if it’s not needed. </a:t>
            </a:r>
            <a:endParaRPr lang="en-US" sz="800" b="0" i="1" dirty="0">
              <a:solidFill>
                <a:schemeClr val="bg1"/>
              </a:solidFill>
              <a:latin typeface="Arial" panose="020B0604020202020204" pitchFamily="34" charset="0"/>
              <a:cs typeface="Arial" panose="020B0604020202020204" pitchFamily="34" charset="0"/>
            </a:endParaRPr>
          </a:p>
        </p:txBody>
      </p:sp>
      <p:pic>
        <p:nvPicPr>
          <p:cNvPr id="18" name="EAB logo" descr="EAB logo">
            <a:extLst>
              <a:ext uri="{FF2B5EF4-FFF2-40B4-BE49-F238E27FC236}">
                <a16:creationId xmlns:a16="http://schemas.microsoft.com/office/drawing/2014/main" id="{6EE6A777-9BA5-4739-BC87-DC0FD447A98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pic>
        <p:nvPicPr>
          <p:cNvPr id="10" name="Picture 9" descr="A group of people sitting on steps outside a building&#10;&#10;Description automatically generated with medium confidence">
            <a:extLst>
              <a:ext uri="{FF2B5EF4-FFF2-40B4-BE49-F238E27FC236}">
                <a16:creationId xmlns:a16="http://schemas.microsoft.com/office/drawing/2014/main" id="{6F49AC80-4A6F-4F1A-908F-06155CBA04F5}"/>
              </a:ext>
            </a:extLst>
          </p:cNvPr>
          <p:cNvPicPr>
            <a:picLocks noChangeAspect="1"/>
          </p:cNvPicPr>
          <p:nvPr userDrawn="1"/>
        </p:nvPicPr>
        <p:blipFill>
          <a:blip r:embed="rId5"/>
          <a:stretch>
            <a:fillRect/>
          </a:stretch>
        </p:blipFill>
        <p:spPr>
          <a:xfrm>
            <a:off x="7970519" y="6614472"/>
            <a:ext cx="1280160" cy="1656678"/>
          </a:xfrm>
          <a:prstGeom prst="rect">
            <a:avLst/>
          </a:prstGeom>
          <a:ln w="12700">
            <a:solidFill>
              <a:schemeClr val="accent1"/>
            </a:solidFill>
          </a:ln>
        </p:spPr>
      </p:pic>
      <p:pic>
        <p:nvPicPr>
          <p:cNvPr id="13" name="Picture 12" descr="A picture containing text, outdoor&#10;&#10;Description automatically generated">
            <a:extLst>
              <a:ext uri="{FF2B5EF4-FFF2-40B4-BE49-F238E27FC236}">
                <a16:creationId xmlns:a16="http://schemas.microsoft.com/office/drawing/2014/main" id="{0ABE09BA-5503-4C8B-BA4A-000FF12E0A0C}"/>
              </a:ext>
            </a:extLst>
          </p:cNvPr>
          <p:cNvPicPr>
            <a:picLocks noChangeAspect="1"/>
          </p:cNvPicPr>
          <p:nvPr userDrawn="1"/>
        </p:nvPicPr>
        <p:blipFill>
          <a:blip r:embed="rId6"/>
          <a:stretch>
            <a:fillRect/>
          </a:stretch>
        </p:blipFill>
        <p:spPr>
          <a:xfrm>
            <a:off x="7970519" y="8401722"/>
            <a:ext cx="1280160" cy="1656678"/>
          </a:xfrm>
          <a:prstGeom prst="rect">
            <a:avLst/>
          </a:prstGeom>
          <a:ln w="12700">
            <a:solidFill>
              <a:schemeClr val="accent1"/>
            </a:solidFill>
          </a:ln>
        </p:spPr>
      </p:pic>
      <p:sp>
        <p:nvSpPr>
          <p:cNvPr id="16" name="TextBox 15">
            <a:extLst>
              <a:ext uri="{FF2B5EF4-FFF2-40B4-BE49-F238E27FC236}">
                <a16:creationId xmlns:a16="http://schemas.microsoft.com/office/drawing/2014/main" id="{54F827A6-EEBC-42D4-9478-4A3D36F535A7}"/>
              </a:ext>
            </a:extLst>
          </p:cNvPr>
          <p:cNvSpPr txBox="1"/>
          <p:nvPr userDrawn="1"/>
        </p:nvSpPr>
        <p:spPr bwMode="gray">
          <a:xfrm>
            <a:off x="7970519" y="6430650"/>
            <a:ext cx="1494737" cy="123111"/>
          </a:xfrm>
          <a:prstGeom prst="rect">
            <a:avLst/>
          </a:prstGeom>
          <a:noFill/>
        </p:spPr>
        <p:txBody>
          <a:bodyPr wrap="square" lIns="0" tIns="0" rIns="0" bIns="0" rtlCol="0">
            <a:spAutoFit/>
          </a:bodyPr>
          <a:lstStyle/>
          <a:p>
            <a:pPr>
              <a:spcBef>
                <a:spcPts val="500"/>
              </a:spcBef>
            </a:pPr>
            <a:r>
              <a:rPr lang="en-US" sz="800" dirty="0"/>
              <a:t>Sample covers with photos:</a:t>
            </a:r>
          </a:p>
        </p:txBody>
      </p:sp>
    </p:spTree>
    <p:custDataLst>
      <p:tags r:id="rId1"/>
    </p:custDataLst>
    <p:extLst>
      <p:ext uri="{BB962C8B-B14F-4D97-AF65-F5344CB8AC3E}">
        <p14:creationId xmlns:p14="http://schemas.microsoft.com/office/powerpoint/2010/main" val="1495136168"/>
      </p:ext>
    </p:extLst>
  </p:cSld>
  <p:clrMapOvr>
    <a:masterClrMapping/>
  </p:clrMapOvr>
  <p:extLst>
    <p:ext uri="{DCECCB84-F9BA-43D5-87BE-67443E8EF086}">
      <p15:sldGuideLst xmlns:p15="http://schemas.microsoft.com/office/powerpoint/2012/main">
        <p15:guide id="1" pos="52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Option #3">
    <p:spTree>
      <p:nvGrpSpPr>
        <p:cNvPr id="1" name=""/>
        <p:cNvGrpSpPr/>
        <p:nvPr/>
      </p:nvGrpSpPr>
      <p:grpSpPr>
        <a:xfrm>
          <a:off x="0" y="0"/>
          <a:ext cx="0" cy="0"/>
          <a:chOff x="0" y="0"/>
          <a:chExt cx="0" cy="0"/>
        </a:xfrm>
      </p:grpSpPr>
      <p:pic>
        <p:nvPicPr>
          <p:cNvPr id="7" name="Background pattern - decorative">
            <a:extLst>
              <a:ext uri="{FF2B5EF4-FFF2-40B4-BE49-F238E27FC236}">
                <a16:creationId xmlns:a16="http://schemas.microsoft.com/office/drawing/2014/main" id="{115AFE98-F74C-4CE5-BD45-BBF3CECF8D29}"/>
              </a:ext>
              <a:ext uri="{C183D7F6-B498-43B3-948B-1728B52AA6E4}">
                <adec:decorative xmlns:adec="http://schemas.microsoft.com/office/drawing/2017/decorative" val="1"/>
              </a:ext>
            </a:extLst>
          </p:cNvPr>
          <p:cNvPicPr>
            <a:picLocks noChangeAspect="1"/>
          </p:cNvPicPr>
          <p:nvPr userDrawn="1"/>
        </p:nvPicPr>
        <p:blipFill rotWithShape="1">
          <a:blip r:embed="rId3"/>
          <a:srcRect t="-1" b="1"/>
          <a:stretch/>
        </p:blipFill>
        <p:spPr>
          <a:xfrm>
            <a:off x="0" y="0"/>
            <a:ext cx="7772400" cy="10058400"/>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0" name="Dark blue rectangle - decorative">
            <a:extLst>
              <a:ext uri="{FF2B5EF4-FFF2-40B4-BE49-F238E27FC236}">
                <a16:creationId xmlns:a16="http://schemas.microsoft.com/office/drawing/2014/main" id="{143B0F62-BF64-4679-B534-5CE07A0D0D27}"/>
              </a:ext>
              <a:ext uri="{C183D7F6-B498-43B3-948B-1728B52AA6E4}">
                <adec:decorative xmlns:adec="http://schemas.microsoft.com/office/drawing/2017/decorative" val="1"/>
              </a:ext>
            </a:extLst>
          </p:cNvPr>
          <p:cNvSpPr/>
          <p:nvPr userDrawn="1"/>
        </p:nvSpPr>
        <p:spPr bwMode="gray">
          <a:xfrm>
            <a:off x="-1" y="3126371"/>
            <a:ext cx="5712637" cy="38205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Bright blue rectangle - decorative">
            <a:extLst>
              <a:ext uri="{FF2B5EF4-FFF2-40B4-BE49-F238E27FC236}">
                <a16:creationId xmlns:a16="http://schemas.microsoft.com/office/drawing/2014/main" id="{8AEA634A-40DF-4C08-B1AE-EE784E0DEDE3}"/>
              </a:ext>
              <a:ext uri="{C183D7F6-B498-43B3-948B-1728B52AA6E4}">
                <adec:decorative xmlns:adec="http://schemas.microsoft.com/office/drawing/2017/decorative" val="1"/>
              </a:ext>
            </a:extLst>
          </p:cNvPr>
          <p:cNvSpPr/>
          <p:nvPr userDrawn="1"/>
        </p:nvSpPr>
        <p:spPr bwMode="gray">
          <a:xfrm>
            <a:off x="0" y="6935648"/>
            <a:ext cx="5712637"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p:cNvSpPr>
            <a:spLocks noGrp="1"/>
          </p:cNvSpPr>
          <p:nvPr>
            <p:ph type="title" hasCustomPrompt="1"/>
          </p:nvPr>
        </p:nvSpPr>
        <p:spPr bwMode="gray">
          <a:xfrm>
            <a:off x="508000" y="3873997"/>
            <a:ext cx="4663440" cy="1384995"/>
          </a:xfrm>
          <a:prstGeom prst="rect">
            <a:avLst/>
          </a:prstGeom>
        </p:spPr>
        <p:txBody>
          <a:bodyPr lIns="0" tIns="0" rIns="0" bIns="0" anchor="b" anchorCtr="0">
            <a:spAutoFit/>
          </a:bodyPr>
          <a:lstStyle>
            <a:lvl1pPr>
              <a:lnSpc>
                <a:spcPct val="100000"/>
              </a:lnSpc>
              <a:defRPr sz="3000" b="1" spc="0" baseline="0">
                <a:solidFill>
                  <a:schemeClr val="bg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508000" y="5456383"/>
            <a:ext cx="4663440" cy="646331"/>
          </a:xfrm>
          <a:custGeom>
            <a:avLst/>
            <a:gdLst>
              <a:gd name="connsiteX0" fmla="*/ 0 w 4343400"/>
              <a:gd name="connsiteY0" fmla="*/ 0 h 646331"/>
              <a:gd name="connsiteX1" fmla="*/ 4343400 w 4343400"/>
              <a:gd name="connsiteY1" fmla="*/ 0 h 646331"/>
              <a:gd name="connsiteX2" fmla="*/ 4343400 w 4343400"/>
              <a:gd name="connsiteY2" fmla="*/ 646331 h 646331"/>
              <a:gd name="connsiteX3" fmla="*/ 0 w 4343400"/>
              <a:gd name="connsiteY3" fmla="*/ 646331 h 646331"/>
              <a:gd name="connsiteX4" fmla="*/ 0 w 4343400"/>
              <a:gd name="connsiteY4" fmla="*/ 0 h 646331"/>
              <a:gd name="connsiteX0" fmla="*/ 0 w 4343400"/>
              <a:gd name="connsiteY0" fmla="*/ 646331 h 737771"/>
              <a:gd name="connsiteX1" fmla="*/ 0 w 4343400"/>
              <a:gd name="connsiteY1" fmla="*/ 0 h 737771"/>
              <a:gd name="connsiteX2" fmla="*/ 4343400 w 4343400"/>
              <a:gd name="connsiteY2" fmla="*/ 0 h 737771"/>
              <a:gd name="connsiteX3" fmla="*/ 4343400 w 4343400"/>
              <a:gd name="connsiteY3" fmla="*/ 646331 h 737771"/>
              <a:gd name="connsiteX4" fmla="*/ 91440 w 4343400"/>
              <a:gd name="connsiteY4" fmla="*/ 737771 h 737771"/>
              <a:gd name="connsiteX0" fmla="*/ 0 w 4343400"/>
              <a:gd name="connsiteY0" fmla="*/ 646331 h 646331"/>
              <a:gd name="connsiteX1" fmla="*/ 0 w 4343400"/>
              <a:gd name="connsiteY1" fmla="*/ 0 h 646331"/>
              <a:gd name="connsiteX2" fmla="*/ 4343400 w 4343400"/>
              <a:gd name="connsiteY2" fmla="*/ 0 h 646331"/>
              <a:gd name="connsiteX3" fmla="*/ 4343400 w 4343400"/>
              <a:gd name="connsiteY3" fmla="*/ 646331 h 646331"/>
              <a:gd name="connsiteX0" fmla="*/ 0 w 4343400"/>
              <a:gd name="connsiteY0" fmla="*/ 0 h 646331"/>
              <a:gd name="connsiteX1" fmla="*/ 4343400 w 4343400"/>
              <a:gd name="connsiteY1" fmla="*/ 0 h 646331"/>
              <a:gd name="connsiteX2" fmla="*/ 4343400 w 4343400"/>
              <a:gd name="connsiteY2" fmla="*/ 646331 h 646331"/>
              <a:gd name="connsiteX0" fmla="*/ 0 w 4343400"/>
              <a:gd name="connsiteY0" fmla="*/ 0 h 0"/>
              <a:gd name="connsiteX1" fmla="*/ 4343400 w 4343400"/>
              <a:gd name="connsiteY1" fmla="*/ 0 h 0"/>
            </a:gdLst>
            <a:ahLst/>
            <a:cxnLst>
              <a:cxn ang="0">
                <a:pos x="connsiteX0" y="connsiteY0"/>
              </a:cxn>
              <a:cxn ang="0">
                <a:pos x="connsiteX1" y="connsiteY1"/>
              </a:cxn>
            </a:cxnLst>
            <a:rect l="l" t="t" r="r" b="b"/>
            <a:pathLst>
              <a:path w="4343400">
                <a:moveTo>
                  <a:pt x="0" y="0"/>
                </a:moveTo>
                <a:lnTo>
                  <a:pt x="4343400" y="0"/>
                </a:lnTo>
              </a:path>
            </a:pathLst>
          </a:custGeom>
          <a:ln w="12700">
            <a:solidFill>
              <a:schemeClr val="accent6"/>
            </a:solidFill>
            <a:miter lim="800000"/>
          </a:ln>
        </p:spPr>
        <p:txBody>
          <a:bodyPr/>
          <a:lstStyle>
            <a:lvl1pPr marL="0" indent="0">
              <a:spcBef>
                <a:spcPts val="0"/>
              </a:spcBef>
              <a:buNone/>
              <a:defRPr sz="1400">
                <a:solidFill>
                  <a:schemeClr val="bg1"/>
                </a:solidFill>
              </a:defRPr>
            </a:lvl1pPr>
            <a:lvl2pPr>
              <a:defRPr sz="1400"/>
            </a:lvl2pPr>
            <a:lvl3pPr>
              <a:defRPr sz="1400"/>
            </a:lvl3pPr>
            <a:lvl4pPr>
              <a:defRPr sz="1400"/>
            </a:lvl4pPr>
            <a:lvl5pPr>
              <a:defRPr sz="1400"/>
            </a:lvl5pPr>
          </a:lstStyle>
          <a:p>
            <a:pPr lvl="0"/>
            <a:br>
              <a:rPr lang="en-US" dirty="0"/>
            </a:br>
            <a:r>
              <a:rPr lang="en-US" dirty="0"/>
              <a:t>Click here, hit ENTER, then add Subtitle – Verdana 14pt Regular, Title Case</a:t>
            </a:r>
          </a:p>
        </p:txBody>
      </p:sp>
      <p:sp>
        <p:nvSpPr>
          <p:cNvPr id="12" name="Program name"/>
          <p:cNvSpPr>
            <a:spLocks noGrp="1"/>
          </p:cNvSpPr>
          <p:nvPr>
            <p:ph type="body" sz="quarter" idx="17" hasCustomPrompt="1"/>
          </p:nvPr>
        </p:nvSpPr>
        <p:spPr bwMode="gray">
          <a:xfrm>
            <a:off x="508000" y="7056526"/>
            <a:ext cx="4389120" cy="215444"/>
          </a:xfrm>
        </p:spPr>
        <p:txBody>
          <a:bodyPr wrap="square" anchor="ctr" anchorCtr="0"/>
          <a:lstStyle>
            <a:lvl1pPr marL="0" indent="0" algn="l">
              <a:spcBef>
                <a:spcPts val="0"/>
              </a:spcBef>
              <a:buNone/>
              <a:defRPr sz="1400">
                <a:solidFill>
                  <a:schemeClr val="bg1"/>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Insert Program Name Here</a:t>
            </a:r>
          </a:p>
        </p:txBody>
      </p:sp>
    </p:spTree>
    <p:custDataLst>
      <p:tags r:id="rId1"/>
    </p:custDataLst>
    <p:extLst>
      <p:ext uri="{BB962C8B-B14F-4D97-AF65-F5344CB8AC3E}">
        <p14:creationId xmlns:p14="http://schemas.microsoft.com/office/powerpoint/2010/main" val="189102134"/>
      </p:ext>
    </p:extLst>
  </p:cSld>
  <p:clrMapOvr>
    <a:masterClrMapping/>
  </p:clrMapOvr>
  <p:extLst>
    <p:ext uri="{DCECCB84-F9BA-43D5-87BE-67443E8EF086}">
      <p15:sldGuideLst xmlns:p15="http://schemas.microsoft.com/office/powerpoint/2012/main">
        <p15:guide id="2" orient="horz" pos="3312">
          <p15:clr>
            <a:srgbClr val="FBAE40"/>
          </p15:clr>
        </p15:guide>
        <p15:guide id="3" orient="horz" pos="343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AB In-Brief">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1EAE50A8-3BA8-4905-BC1D-6F22835308C1}"/>
              </a:ext>
            </a:extLst>
          </p:cNvPr>
          <p:cNvGrpSpPr/>
          <p:nvPr userDrawn="1"/>
        </p:nvGrpSpPr>
        <p:grpSpPr>
          <a:xfrm>
            <a:off x="1621479" y="3924171"/>
            <a:ext cx="6150922" cy="2688526"/>
            <a:chOff x="1745395" y="3924171"/>
            <a:chExt cx="5514901" cy="2688526"/>
          </a:xfrm>
        </p:grpSpPr>
        <p:cxnSp>
          <p:nvCxnSpPr>
            <p:cNvPr id="60" name="Straight Connector 59">
              <a:extLst>
                <a:ext uri="{FF2B5EF4-FFF2-40B4-BE49-F238E27FC236}">
                  <a16:creationId xmlns:a16="http://schemas.microsoft.com/office/drawing/2014/main" id="{3A02D70A-8F65-4048-A930-5003D0675BFF}"/>
                </a:ext>
                <a:ext uri="{C183D7F6-B498-43B3-948B-1728B52AA6E4}">
                  <adec:decorative xmlns:adec="http://schemas.microsoft.com/office/drawing/2017/decorative" val="1"/>
                </a:ext>
              </a:extLst>
            </p:cNvPr>
            <p:cNvCxnSpPr>
              <a:cxnSpLocks/>
            </p:cNvCxnSpPr>
            <p:nvPr/>
          </p:nvCxnSpPr>
          <p:spPr bwMode="gray">
            <a:xfrm flipV="1">
              <a:off x="1745395" y="6594159"/>
              <a:ext cx="5514901" cy="18538"/>
            </a:xfrm>
            <a:prstGeom prst="line">
              <a:avLst/>
            </a:prstGeom>
            <a:ln w="19050" cap="rnd">
              <a:solidFill>
                <a:schemeClr val="accent6"/>
              </a:solidFill>
              <a:prstDash val="sysDot"/>
            </a:ln>
          </p:spPr>
        </p:cxnSp>
        <p:cxnSp>
          <p:nvCxnSpPr>
            <p:cNvPr id="61" name="Straight Connector 60">
              <a:extLst>
                <a:ext uri="{FF2B5EF4-FFF2-40B4-BE49-F238E27FC236}">
                  <a16:creationId xmlns:a16="http://schemas.microsoft.com/office/drawing/2014/main" id="{CBFC4C71-8A14-481C-9EA2-AC3A9A7E6D3D}"/>
                </a:ext>
                <a:ext uri="{C183D7F6-B498-43B3-948B-1728B52AA6E4}">
                  <adec:decorative xmlns:adec="http://schemas.microsoft.com/office/drawing/2017/decorative" val="1"/>
                </a:ext>
              </a:extLst>
            </p:cNvPr>
            <p:cNvCxnSpPr>
              <a:cxnSpLocks/>
            </p:cNvCxnSpPr>
            <p:nvPr/>
          </p:nvCxnSpPr>
          <p:spPr bwMode="gray">
            <a:xfrm flipV="1">
              <a:off x="1745395" y="5699183"/>
              <a:ext cx="5514901" cy="18538"/>
            </a:xfrm>
            <a:prstGeom prst="line">
              <a:avLst/>
            </a:prstGeom>
            <a:ln w="19050" cap="rnd">
              <a:solidFill>
                <a:schemeClr val="accent6"/>
              </a:solidFill>
              <a:prstDash val="sysDot"/>
            </a:ln>
          </p:spPr>
        </p:cxnSp>
        <p:cxnSp>
          <p:nvCxnSpPr>
            <p:cNvPr id="62" name="Straight Connector 61">
              <a:extLst>
                <a:ext uri="{FF2B5EF4-FFF2-40B4-BE49-F238E27FC236}">
                  <a16:creationId xmlns:a16="http://schemas.microsoft.com/office/drawing/2014/main" id="{0E12DC54-33B4-4C3D-B36A-740BA3431116}"/>
                </a:ext>
                <a:ext uri="{C183D7F6-B498-43B3-948B-1728B52AA6E4}">
                  <adec:decorative xmlns:adec="http://schemas.microsoft.com/office/drawing/2017/decorative" val="1"/>
                </a:ext>
              </a:extLst>
            </p:cNvPr>
            <p:cNvCxnSpPr>
              <a:cxnSpLocks/>
            </p:cNvCxnSpPr>
            <p:nvPr/>
          </p:nvCxnSpPr>
          <p:spPr bwMode="gray">
            <a:xfrm flipV="1">
              <a:off x="1745395" y="4813918"/>
              <a:ext cx="5514901" cy="18538"/>
            </a:xfrm>
            <a:prstGeom prst="line">
              <a:avLst/>
            </a:prstGeom>
            <a:ln w="19050" cap="rnd">
              <a:solidFill>
                <a:schemeClr val="accent6"/>
              </a:solidFill>
              <a:prstDash val="sysDot"/>
            </a:ln>
          </p:spPr>
        </p:cxnSp>
        <p:cxnSp>
          <p:nvCxnSpPr>
            <p:cNvPr id="63" name="Straight Connector 62">
              <a:extLst>
                <a:ext uri="{FF2B5EF4-FFF2-40B4-BE49-F238E27FC236}">
                  <a16:creationId xmlns:a16="http://schemas.microsoft.com/office/drawing/2014/main" id="{ADCA53AE-C156-4411-922B-A77841214066}"/>
                </a:ext>
                <a:ext uri="{C183D7F6-B498-43B3-948B-1728B52AA6E4}">
                  <adec:decorative xmlns:adec="http://schemas.microsoft.com/office/drawing/2017/decorative" val="1"/>
                </a:ext>
              </a:extLst>
            </p:cNvPr>
            <p:cNvCxnSpPr>
              <a:cxnSpLocks/>
            </p:cNvCxnSpPr>
            <p:nvPr/>
          </p:nvCxnSpPr>
          <p:spPr bwMode="gray">
            <a:xfrm flipV="1">
              <a:off x="1745395" y="3924171"/>
              <a:ext cx="5514901" cy="18538"/>
            </a:xfrm>
            <a:prstGeom prst="line">
              <a:avLst/>
            </a:prstGeom>
            <a:ln w="19050" cap="rnd">
              <a:solidFill>
                <a:schemeClr val="accent6"/>
              </a:solidFill>
              <a:prstDash val="sysDot"/>
            </a:ln>
          </p:spPr>
        </p:cxnSp>
      </p:grpSp>
      <p:sp>
        <p:nvSpPr>
          <p:cNvPr id="69" name="Rectangle 68">
            <a:extLst>
              <a:ext uri="{FF2B5EF4-FFF2-40B4-BE49-F238E27FC236}">
                <a16:creationId xmlns:a16="http://schemas.microsoft.com/office/drawing/2014/main" id="{F28D5AE4-44FE-41B5-88C6-A4D7CF09ECE8}"/>
              </a:ext>
              <a:ext uri="{C183D7F6-B498-43B3-948B-1728B52AA6E4}">
                <adec:decorative xmlns:adec="http://schemas.microsoft.com/office/drawing/2017/decorative" val="1"/>
              </a:ext>
            </a:extLst>
          </p:cNvPr>
          <p:cNvSpPr/>
          <p:nvPr userDrawn="1"/>
        </p:nvSpPr>
        <p:spPr bwMode="gray">
          <a:xfrm>
            <a:off x="1" y="2962471"/>
            <a:ext cx="1616522" cy="4498509"/>
          </a:xfrm>
          <a:prstGeom prst="rect">
            <a:avLst/>
          </a:prstGeom>
          <a:solidFill>
            <a:srgbClr val="E5F5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endParaRPr lang="en-US" sz="793" dirty="0"/>
          </a:p>
        </p:txBody>
      </p:sp>
      <p:cxnSp>
        <p:nvCxnSpPr>
          <p:cNvPr id="70" name="Straight Connector 69">
            <a:extLst>
              <a:ext uri="{FF2B5EF4-FFF2-40B4-BE49-F238E27FC236}">
                <a16:creationId xmlns:a16="http://schemas.microsoft.com/office/drawing/2014/main" id="{6FCE639B-30A8-4289-9003-9DFA6A4FA9B6}"/>
              </a:ext>
              <a:ext uri="{C183D7F6-B498-43B3-948B-1728B52AA6E4}">
                <adec:decorative xmlns:adec="http://schemas.microsoft.com/office/drawing/2017/decorative" val="1"/>
              </a:ext>
            </a:extLst>
          </p:cNvPr>
          <p:cNvCxnSpPr>
            <a:cxnSpLocks/>
          </p:cNvCxnSpPr>
          <p:nvPr userDrawn="1"/>
        </p:nvCxnSpPr>
        <p:spPr bwMode="gray">
          <a:xfrm>
            <a:off x="1616522" y="3072472"/>
            <a:ext cx="0" cy="438850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1" name="Picture 70" descr="Shape, rectangle&#10;&#10;Description automatically generated">
            <a:extLst>
              <a:ext uri="{FF2B5EF4-FFF2-40B4-BE49-F238E27FC236}">
                <a16:creationId xmlns:a16="http://schemas.microsoft.com/office/drawing/2014/main" id="{2889D9B9-7F98-4027-97DF-81A7573B1E7C}"/>
              </a:ext>
            </a:extLst>
          </p:cNvPr>
          <p:cNvPicPr>
            <a:picLocks noChangeAspect="1"/>
          </p:cNvPicPr>
          <p:nvPr userDrawn="1"/>
        </p:nvPicPr>
        <p:blipFill rotWithShape="1">
          <a:blip r:embed="rId3"/>
          <a:srcRect l="82" r="122"/>
          <a:stretch/>
        </p:blipFill>
        <p:spPr>
          <a:xfrm>
            <a:off x="0" y="7432313"/>
            <a:ext cx="7772400" cy="2123471"/>
          </a:xfrm>
          <a:prstGeom prst="rect">
            <a:avLst/>
          </a:prstGeom>
        </p:spPr>
      </p:pic>
      <p:pic>
        <p:nvPicPr>
          <p:cNvPr id="72" name="Picture 71">
            <a:extLst>
              <a:ext uri="{FF2B5EF4-FFF2-40B4-BE49-F238E27FC236}">
                <a16:creationId xmlns:a16="http://schemas.microsoft.com/office/drawing/2014/main" id="{633159B8-F583-428E-903E-7D5E8CA11D6F}"/>
              </a:ext>
              <a:ext uri="{C183D7F6-B498-43B3-948B-1728B52AA6E4}">
                <adec:decorative xmlns:adec="http://schemas.microsoft.com/office/drawing/2017/decorative" val="1"/>
              </a:ext>
            </a:extLst>
          </p:cNvPr>
          <p:cNvPicPr>
            <a:picLocks noChangeAspect="1"/>
          </p:cNvPicPr>
          <p:nvPr userDrawn="1"/>
        </p:nvPicPr>
        <p:blipFill rotWithShape="1">
          <a:blip r:embed="rId4"/>
          <a:srcRect l="778" r="476"/>
          <a:stretch/>
        </p:blipFill>
        <p:spPr>
          <a:xfrm>
            <a:off x="0" y="1336033"/>
            <a:ext cx="7772400" cy="1736439"/>
          </a:xfrm>
          <a:prstGeom prst="rect">
            <a:avLst/>
          </a:prstGeom>
        </p:spPr>
      </p:pic>
      <p:sp>
        <p:nvSpPr>
          <p:cNvPr id="76" name="Holder 5" descr="Learn more at eab.com.">
            <a:extLst>
              <a:ext uri="{FF2B5EF4-FFF2-40B4-BE49-F238E27FC236}">
                <a16:creationId xmlns:a16="http://schemas.microsoft.com/office/drawing/2014/main" id="{EBB55B26-0FB6-4B9A-9C62-2E625CB075FB}"/>
              </a:ext>
              <a:ext uri="{C183D7F6-B498-43B3-948B-1728B52AA6E4}">
                <adec:decorative xmlns:adec="http://schemas.microsoft.com/office/drawing/2017/decorative" val="0"/>
              </a:ext>
            </a:extLst>
          </p:cNvPr>
          <p:cNvSpPr txBox="1">
            <a:spLocks/>
          </p:cNvSpPr>
          <p:nvPr userDrawn="1"/>
        </p:nvSpPr>
        <p:spPr>
          <a:xfrm>
            <a:off x="6973453" y="9735515"/>
            <a:ext cx="573682" cy="135806"/>
          </a:xfrm>
          <a:prstGeom prst="rect">
            <a:avLst/>
          </a:prstGeom>
        </p:spPr>
        <p:txBody>
          <a:bodyPr wrap="square" lIns="0" tIns="0" rIns="0" bIns="0">
            <a:spAutoFit/>
          </a:bodyPr>
          <a:lstStyle>
            <a:defPPr>
              <a:defRPr lang="en-US"/>
            </a:defPPr>
            <a:lvl1pPr marL="0" algn="l" defTabSz="914400" rtl="0" eaLnBrk="1" latinLnBrk="0" hangingPunct="1">
              <a:defRPr sz="1200" b="1" i="0" kern="1200">
                <a:solidFill>
                  <a:srgbClr val="323F49"/>
                </a:solidFill>
                <a:latin typeface="MuseoSlab-700"/>
                <a:ea typeface="+mn-ea"/>
                <a:cs typeface="MuseoSlab-7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25" algn="r">
              <a:lnSpc>
                <a:spcPts val="1076"/>
              </a:lnSpc>
            </a:pPr>
            <a:r>
              <a:rPr lang="en-US" sz="900" spc="-15" dirty="0">
                <a:solidFill>
                  <a:schemeClr val="tx1"/>
                </a:solidFill>
                <a:latin typeface="+mj-lt"/>
              </a:rPr>
              <a:t>eab.com</a:t>
            </a:r>
          </a:p>
        </p:txBody>
      </p:sp>
      <p:sp>
        <p:nvSpPr>
          <p:cNvPr id="77" name="K12...">
            <a:extLst>
              <a:ext uri="{FF2B5EF4-FFF2-40B4-BE49-F238E27FC236}">
                <a16:creationId xmlns:a16="http://schemas.microsoft.com/office/drawing/2014/main" id="{B9CBBCBE-0505-47AD-9EAA-A04654D0B4A6}"/>
              </a:ext>
            </a:extLst>
          </p:cNvPr>
          <p:cNvSpPr txBox="1">
            <a:spLocks/>
          </p:cNvSpPr>
          <p:nvPr userDrawn="1"/>
        </p:nvSpPr>
        <p:spPr>
          <a:xfrm>
            <a:off x="219364" y="9741863"/>
            <a:ext cx="6143330" cy="115416"/>
          </a:xfrm>
          <a:prstGeom prst="rect">
            <a:avLst/>
          </a:prstGeom>
        </p:spPr>
        <p:txBody>
          <a:bodyPr wrap="square" lIns="0" tIns="0" rIns="0" bIns="0">
            <a:spAutoFit/>
          </a:bodyPr>
          <a:lstStyle>
            <a:defPPr>
              <a:defRPr lang="en-US"/>
            </a:defPPr>
            <a:lvl1pPr marL="0" algn="l" defTabSz="914400" rtl="0" eaLnBrk="1" latinLnBrk="0" hangingPunct="1">
              <a:defRPr sz="1300" b="1" i="0" kern="1200">
                <a:solidFill>
                  <a:srgbClr val="323F49"/>
                </a:solidFill>
                <a:latin typeface="MuseoSlab-700"/>
                <a:ea typeface="+mn-ea"/>
                <a:cs typeface="MuseoSlab-7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25"/>
            <a:r>
              <a:rPr lang="en-US" sz="750" b="0" spc="4" dirty="0">
                <a:solidFill>
                  <a:schemeClr val="tx1"/>
                </a:solidFill>
                <a:latin typeface="+mn-lt"/>
                <a:cs typeface="MuseoSans-500"/>
              </a:rPr>
              <a:t>K12</a:t>
            </a:r>
            <a:r>
              <a:rPr lang="en-US" sz="750" b="0" dirty="0">
                <a:solidFill>
                  <a:schemeClr val="tx1"/>
                </a:solidFill>
                <a:latin typeface="+mn-lt"/>
                <a:cs typeface="MuseoSans-500"/>
              </a:rPr>
              <a:t> • Community Colleges</a:t>
            </a:r>
            <a:r>
              <a:rPr lang="en-US" sz="750" b="0" spc="4" dirty="0">
                <a:solidFill>
                  <a:schemeClr val="tx1"/>
                </a:solidFill>
                <a:latin typeface="+mn-lt"/>
                <a:cs typeface="MuseoSans-500"/>
              </a:rPr>
              <a:t> </a:t>
            </a:r>
            <a:r>
              <a:rPr lang="en-US" sz="750" b="0" dirty="0">
                <a:solidFill>
                  <a:schemeClr val="tx1"/>
                </a:solidFill>
                <a:latin typeface="+mn-lt"/>
                <a:cs typeface="MuseoSans-500"/>
              </a:rPr>
              <a:t>• </a:t>
            </a:r>
            <a:r>
              <a:rPr lang="en-US" sz="750" b="0" spc="-18" dirty="0">
                <a:solidFill>
                  <a:schemeClr val="tx1"/>
                </a:solidFill>
                <a:latin typeface="+mn-lt"/>
                <a:cs typeface="MuseoSans-500"/>
              </a:rPr>
              <a:t>Four-Year</a:t>
            </a:r>
            <a:r>
              <a:rPr lang="en-US" sz="750" b="0" dirty="0">
                <a:solidFill>
                  <a:schemeClr val="tx1"/>
                </a:solidFill>
                <a:latin typeface="+mn-lt"/>
                <a:cs typeface="MuseoSans-500"/>
              </a:rPr>
              <a:t> Colleges and</a:t>
            </a:r>
            <a:r>
              <a:rPr lang="en-US" sz="750" b="0" spc="4" dirty="0">
                <a:solidFill>
                  <a:schemeClr val="tx1"/>
                </a:solidFill>
                <a:latin typeface="+mn-lt"/>
                <a:cs typeface="MuseoSans-500"/>
              </a:rPr>
              <a:t> </a:t>
            </a:r>
            <a:r>
              <a:rPr lang="en-US" sz="750" b="0" dirty="0">
                <a:solidFill>
                  <a:schemeClr val="tx1"/>
                </a:solidFill>
                <a:latin typeface="+mn-lt"/>
                <a:cs typeface="MuseoSans-500"/>
              </a:rPr>
              <a:t>Universities • Graduate, Professional,</a:t>
            </a:r>
            <a:r>
              <a:rPr lang="en-US" sz="750" b="0" spc="4" dirty="0">
                <a:solidFill>
                  <a:schemeClr val="tx1"/>
                </a:solidFill>
                <a:latin typeface="+mn-lt"/>
                <a:cs typeface="MuseoSans-500"/>
              </a:rPr>
              <a:t> </a:t>
            </a:r>
            <a:r>
              <a:rPr lang="en-US" sz="750" b="0" dirty="0">
                <a:solidFill>
                  <a:schemeClr val="tx1"/>
                </a:solidFill>
                <a:latin typeface="+mn-lt"/>
                <a:cs typeface="MuseoSans-500"/>
              </a:rPr>
              <a:t>and </a:t>
            </a:r>
            <a:r>
              <a:rPr lang="en-US" sz="750" b="0" spc="-4" dirty="0">
                <a:solidFill>
                  <a:schemeClr val="tx1"/>
                </a:solidFill>
                <a:latin typeface="+mn-lt"/>
                <a:cs typeface="MuseoSans-500"/>
              </a:rPr>
              <a:t>Adult</a:t>
            </a:r>
            <a:r>
              <a:rPr lang="en-US" sz="750" b="0" dirty="0">
                <a:solidFill>
                  <a:schemeClr val="tx1"/>
                </a:solidFill>
                <a:latin typeface="+mn-lt"/>
                <a:cs typeface="MuseoSans-500"/>
              </a:rPr>
              <a:t> Programs • Employers</a:t>
            </a:r>
            <a:endParaRPr lang="en-US" sz="750" dirty="0">
              <a:solidFill>
                <a:schemeClr val="tx1"/>
              </a:solidFill>
              <a:latin typeface="+mn-lt"/>
              <a:cs typeface="MuseoSans-500"/>
            </a:endParaRPr>
          </a:p>
        </p:txBody>
      </p:sp>
      <p:sp>
        <p:nvSpPr>
          <p:cNvPr id="78" name="Your imperatives...">
            <a:extLst>
              <a:ext uri="{FF2B5EF4-FFF2-40B4-BE49-F238E27FC236}">
                <a16:creationId xmlns:a16="http://schemas.microsoft.com/office/drawing/2014/main" id="{30871341-AC23-4E91-B68E-0C21EC70109E}"/>
              </a:ext>
            </a:extLst>
          </p:cNvPr>
          <p:cNvSpPr txBox="1"/>
          <p:nvPr userDrawn="1"/>
        </p:nvSpPr>
        <p:spPr bwMode="gray">
          <a:xfrm>
            <a:off x="211129" y="4780838"/>
            <a:ext cx="1194267" cy="861774"/>
          </a:xfrm>
          <a:prstGeom prst="rect">
            <a:avLst/>
          </a:prstGeom>
          <a:noFill/>
        </p:spPr>
        <p:txBody>
          <a:bodyPr wrap="square" lIns="0" tIns="0" rIns="0" bIns="0" rtlCol="0">
            <a:spAutoFit/>
          </a:bodyPr>
          <a:lstStyle/>
          <a:p>
            <a:pPr algn="ctr">
              <a:spcBef>
                <a:spcPts val="375"/>
              </a:spcBef>
            </a:pPr>
            <a:r>
              <a:rPr lang="en-US" sz="1400" b="1" dirty="0">
                <a:latin typeface="Rockwell" panose="02060603020205020403" pitchFamily="18" charset="77"/>
              </a:rPr>
              <a:t>Your Imperatives Determine Ours</a:t>
            </a:r>
          </a:p>
        </p:txBody>
      </p:sp>
      <p:sp>
        <p:nvSpPr>
          <p:cNvPr id="91" name="Page title">
            <a:extLst>
              <a:ext uri="{FF2B5EF4-FFF2-40B4-BE49-F238E27FC236}">
                <a16:creationId xmlns:a16="http://schemas.microsoft.com/office/drawing/2014/main" id="{8D93B988-411E-4A9B-A0B8-6291FD4385E0}"/>
              </a:ext>
            </a:extLst>
          </p:cNvPr>
          <p:cNvSpPr/>
          <p:nvPr userDrawn="1"/>
        </p:nvSpPr>
        <p:spPr>
          <a:xfrm>
            <a:off x="2418828" y="442894"/>
            <a:ext cx="4858272" cy="677108"/>
          </a:xfrm>
          <a:prstGeom prst="rect">
            <a:avLst/>
          </a:prstGeom>
        </p:spPr>
        <p:txBody>
          <a:bodyPr wrap="square" lIns="0" tIns="0" rIns="0" bIns="0">
            <a:spAutoFit/>
          </a:bodyPr>
          <a:lstStyle/>
          <a:p>
            <a:pPr algn="r"/>
            <a:r>
              <a:rPr lang="en-US" sz="2200" spc="-7" dirty="0">
                <a:latin typeface="Rockwell" panose="02060603020205020403" pitchFamily="18" charset="77"/>
              </a:rPr>
              <a:t>Education’s</a:t>
            </a:r>
            <a:r>
              <a:rPr lang="en-US" sz="2200" spc="-4" dirty="0">
                <a:latin typeface="Rockwell" panose="02060603020205020403" pitchFamily="18" charset="77"/>
              </a:rPr>
              <a:t> Trusted Partner </a:t>
            </a:r>
            <a:r>
              <a:rPr lang="en-US" sz="2200" dirty="0">
                <a:latin typeface="Rockwell" panose="02060603020205020403" pitchFamily="18" charset="77"/>
              </a:rPr>
              <a:t>to </a:t>
            </a:r>
            <a:r>
              <a:rPr lang="en-US" sz="2200" spc="4" dirty="0">
                <a:latin typeface="Rockwell" panose="02060603020205020403" pitchFamily="18" charset="77"/>
              </a:rPr>
              <a:t> </a:t>
            </a:r>
            <a:br>
              <a:rPr lang="en-US" sz="2200" spc="4" dirty="0">
                <a:latin typeface="Rockwell" panose="02060603020205020403" pitchFamily="18" charset="77"/>
              </a:rPr>
            </a:br>
            <a:r>
              <a:rPr lang="en-US" sz="2200" spc="-11" dirty="0">
                <a:latin typeface="Rockwell" panose="02060603020205020403" pitchFamily="18" charset="77"/>
              </a:rPr>
              <a:t>Help</a:t>
            </a:r>
            <a:r>
              <a:rPr lang="en-US" sz="2200" spc="-15" dirty="0">
                <a:latin typeface="Rockwell" panose="02060603020205020403" pitchFamily="18" charset="77"/>
              </a:rPr>
              <a:t> </a:t>
            </a:r>
            <a:r>
              <a:rPr lang="en-US" sz="2200" dirty="0">
                <a:latin typeface="Rockwell" panose="02060603020205020403" pitchFamily="18" charset="77"/>
              </a:rPr>
              <a:t>Schools</a:t>
            </a:r>
            <a:r>
              <a:rPr lang="en-US" sz="2200" spc="-11" dirty="0">
                <a:latin typeface="Rockwell" panose="02060603020205020403" pitchFamily="18" charset="77"/>
              </a:rPr>
              <a:t> </a:t>
            </a:r>
            <a:r>
              <a:rPr lang="en-US" sz="2200" dirty="0">
                <a:latin typeface="Rockwell" panose="02060603020205020403" pitchFamily="18" charset="77"/>
              </a:rPr>
              <a:t>and</a:t>
            </a:r>
            <a:r>
              <a:rPr lang="en-US" sz="2200" spc="-11" dirty="0">
                <a:latin typeface="Rockwell" panose="02060603020205020403" pitchFamily="18" charset="77"/>
              </a:rPr>
              <a:t> </a:t>
            </a:r>
            <a:r>
              <a:rPr lang="en-US" sz="2200" spc="-4" dirty="0">
                <a:latin typeface="Rockwell" panose="02060603020205020403" pitchFamily="18" charset="77"/>
              </a:rPr>
              <a:t>Students</a:t>
            </a:r>
            <a:r>
              <a:rPr lang="en-US" sz="2200" spc="-11" dirty="0">
                <a:latin typeface="Rockwell" panose="02060603020205020403" pitchFamily="18" charset="77"/>
              </a:rPr>
              <a:t> </a:t>
            </a:r>
            <a:r>
              <a:rPr lang="en-US" sz="2200" spc="-4" dirty="0">
                <a:latin typeface="Rockwell" panose="02060603020205020403" pitchFamily="18" charset="77"/>
              </a:rPr>
              <a:t>Thrive</a:t>
            </a:r>
            <a:endParaRPr lang="en-US" sz="2200" dirty="0"/>
          </a:p>
        </p:txBody>
      </p:sp>
      <p:pic>
        <p:nvPicPr>
          <p:cNvPr id="92" name="EAB logo" descr="EAB logo">
            <a:extLst>
              <a:ext uri="{FF2B5EF4-FFF2-40B4-BE49-F238E27FC236}">
                <a16:creationId xmlns:a16="http://schemas.microsoft.com/office/drawing/2014/main" id="{6F887524-B9B8-4730-9A17-6DCDA825A88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508000" y="414164"/>
            <a:ext cx="1685547" cy="734569"/>
          </a:xfrm>
          <a:prstGeom prst="rect">
            <a:avLst/>
          </a:prstGeom>
          <a:noFill/>
          <a:ln>
            <a:noFill/>
          </a:ln>
        </p:spPr>
      </p:pic>
      <p:sp>
        <p:nvSpPr>
          <p:cNvPr id="93" name="object 24">
            <a:extLst>
              <a:ext uri="{FF2B5EF4-FFF2-40B4-BE49-F238E27FC236}">
                <a16:creationId xmlns:a16="http://schemas.microsoft.com/office/drawing/2014/main" id="{71927893-161D-4DE4-A283-282A2C7C3001}"/>
              </a:ext>
              <a:ext uri="{C183D7F6-B498-43B3-948B-1728B52AA6E4}">
                <adec:decorative xmlns:adec="http://schemas.microsoft.com/office/drawing/2017/decorative" val="1"/>
              </a:ext>
            </a:extLst>
          </p:cNvPr>
          <p:cNvSpPr>
            <a:spLocks noChangeAspect="1"/>
          </p:cNvSpPr>
          <p:nvPr userDrawn="1"/>
        </p:nvSpPr>
        <p:spPr>
          <a:xfrm>
            <a:off x="1611566" y="5181481"/>
            <a:ext cx="121984" cy="183704"/>
          </a:xfrm>
          <a:custGeom>
            <a:avLst/>
            <a:gdLst/>
            <a:ahLst/>
            <a:cxnLst/>
            <a:rect l="l" t="t" r="r" b="b"/>
            <a:pathLst>
              <a:path w="70485" h="141604">
                <a:moveTo>
                  <a:pt x="0" y="0"/>
                </a:moveTo>
                <a:lnTo>
                  <a:pt x="0" y="141249"/>
                </a:lnTo>
                <a:lnTo>
                  <a:pt x="69888" y="70624"/>
                </a:lnTo>
                <a:lnTo>
                  <a:pt x="0" y="0"/>
                </a:lnTo>
                <a:close/>
              </a:path>
            </a:pathLst>
          </a:custGeom>
          <a:solidFill>
            <a:schemeClr val="accent6"/>
          </a:solidFill>
        </p:spPr>
        <p:txBody>
          <a:bodyPr wrap="square" lIns="0" tIns="0" rIns="0" bIns="0" rtlCol="0"/>
          <a:lstStyle/>
          <a:p>
            <a:endParaRPr/>
          </a:p>
        </p:txBody>
      </p:sp>
      <p:sp>
        <p:nvSpPr>
          <p:cNvPr id="94" name="object 24">
            <a:extLst>
              <a:ext uri="{FF2B5EF4-FFF2-40B4-BE49-F238E27FC236}">
                <a16:creationId xmlns:a16="http://schemas.microsoft.com/office/drawing/2014/main" id="{AA826232-0A95-480A-AF9E-8E2D97B5DD18}"/>
              </a:ext>
              <a:ext uri="{C183D7F6-B498-43B3-948B-1728B52AA6E4}">
                <adec:decorative xmlns:adec="http://schemas.microsoft.com/office/drawing/2017/decorative" val="1"/>
              </a:ext>
            </a:extLst>
          </p:cNvPr>
          <p:cNvSpPr>
            <a:spLocks noChangeAspect="1"/>
          </p:cNvSpPr>
          <p:nvPr userDrawn="1"/>
        </p:nvSpPr>
        <p:spPr>
          <a:xfrm>
            <a:off x="1611566" y="6082527"/>
            <a:ext cx="121984" cy="183704"/>
          </a:xfrm>
          <a:custGeom>
            <a:avLst/>
            <a:gdLst/>
            <a:ahLst/>
            <a:cxnLst/>
            <a:rect l="l" t="t" r="r" b="b"/>
            <a:pathLst>
              <a:path w="70485" h="141604">
                <a:moveTo>
                  <a:pt x="0" y="0"/>
                </a:moveTo>
                <a:lnTo>
                  <a:pt x="0" y="141249"/>
                </a:lnTo>
                <a:lnTo>
                  <a:pt x="69888" y="70624"/>
                </a:lnTo>
                <a:lnTo>
                  <a:pt x="0" y="0"/>
                </a:lnTo>
                <a:close/>
              </a:path>
            </a:pathLst>
          </a:custGeom>
          <a:solidFill>
            <a:schemeClr val="accent6"/>
          </a:solidFill>
        </p:spPr>
        <p:txBody>
          <a:bodyPr wrap="square" lIns="0" tIns="0" rIns="0" bIns="0" rtlCol="0"/>
          <a:lstStyle/>
          <a:p>
            <a:endParaRPr/>
          </a:p>
        </p:txBody>
      </p:sp>
      <p:sp>
        <p:nvSpPr>
          <p:cNvPr id="95" name="object 24">
            <a:extLst>
              <a:ext uri="{FF2B5EF4-FFF2-40B4-BE49-F238E27FC236}">
                <a16:creationId xmlns:a16="http://schemas.microsoft.com/office/drawing/2014/main" id="{C115C294-5D08-4FDC-B13E-C7EC7C9100B0}"/>
              </a:ext>
              <a:ext uri="{C183D7F6-B498-43B3-948B-1728B52AA6E4}">
                <adec:decorative xmlns:adec="http://schemas.microsoft.com/office/drawing/2017/decorative" val="1"/>
              </a:ext>
            </a:extLst>
          </p:cNvPr>
          <p:cNvSpPr>
            <a:spLocks noChangeAspect="1"/>
          </p:cNvSpPr>
          <p:nvPr userDrawn="1"/>
        </p:nvSpPr>
        <p:spPr>
          <a:xfrm>
            <a:off x="1611566" y="6955088"/>
            <a:ext cx="121984" cy="183704"/>
          </a:xfrm>
          <a:custGeom>
            <a:avLst/>
            <a:gdLst/>
            <a:ahLst/>
            <a:cxnLst/>
            <a:rect l="l" t="t" r="r" b="b"/>
            <a:pathLst>
              <a:path w="70485" h="141604">
                <a:moveTo>
                  <a:pt x="0" y="0"/>
                </a:moveTo>
                <a:lnTo>
                  <a:pt x="0" y="141249"/>
                </a:lnTo>
                <a:lnTo>
                  <a:pt x="69888" y="70624"/>
                </a:lnTo>
                <a:lnTo>
                  <a:pt x="0" y="0"/>
                </a:lnTo>
                <a:close/>
              </a:path>
            </a:pathLst>
          </a:custGeom>
          <a:solidFill>
            <a:schemeClr val="accent6"/>
          </a:solidFill>
        </p:spPr>
        <p:txBody>
          <a:bodyPr wrap="square" lIns="0" tIns="0" rIns="0" bIns="0" rtlCol="0"/>
          <a:lstStyle/>
          <a:p>
            <a:endParaRPr/>
          </a:p>
        </p:txBody>
      </p:sp>
      <p:sp>
        <p:nvSpPr>
          <p:cNvPr id="96" name="object 24">
            <a:extLst>
              <a:ext uri="{FF2B5EF4-FFF2-40B4-BE49-F238E27FC236}">
                <a16:creationId xmlns:a16="http://schemas.microsoft.com/office/drawing/2014/main" id="{404290FC-9653-4475-95B4-5ABABF0A21CE}"/>
              </a:ext>
              <a:ext uri="{C183D7F6-B498-43B3-948B-1728B52AA6E4}">
                <adec:decorative xmlns:adec="http://schemas.microsoft.com/office/drawing/2017/decorative" val="1"/>
              </a:ext>
            </a:extLst>
          </p:cNvPr>
          <p:cNvSpPr>
            <a:spLocks noChangeAspect="1"/>
          </p:cNvSpPr>
          <p:nvPr userDrawn="1"/>
        </p:nvSpPr>
        <p:spPr>
          <a:xfrm>
            <a:off x="1611566" y="4297799"/>
            <a:ext cx="121984" cy="183704"/>
          </a:xfrm>
          <a:custGeom>
            <a:avLst/>
            <a:gdLst/>
            <a:ahLst/>
            <a:cxnLst/>
            <a:rect l="l" t="t" r="r" b="b"/>
            <a:pathLst>
              <a:path w="70485" h="141604">
                <a:moveTo>
                  <a:pt x="0" y="0"/>
                </a:moveTo>
                <a:lnTo>
                  <a:pt x="0" y="141249"/>
                </a:lnTo>
                <a:lnTo>
                  <a:pt x="69888" y="70624"/>
                </a:lnTo>
                <a:lnTo>
                  <a:pt x="0" y="0"/>
                </a:lnTo>
                <a:close/>
              </a:path>
            </a:pathLst>
          </a:custGeom>
          <a:solidFill>
            <a:schemeClr val="accent6"/>
          </a:solidFill>
        </p:spPr>
        <p:txBody>
          <a:bodyPr wrap="square" lIns="0" tIns="0" rIns="0" bIns="0" rtlCol="0"/>
          <a:lstStyle/>
          <a:p>
            <a:endParaRPr/>
          </a:p>
        </p:txBody>
      </p:sp>
      <p:sp>
        <p:nvSpPr>
          <p:cNvPr id="97" name="object 24">
            <a:extLst>
              <a:ext uri="{FF2B5EF4-FFF2-40B4-BE49-F238E27FC236}">
                <a16:creationId xmlns:a16="http://schemas.microsoft.com/office/drawing/2014/main" id="{38DEC6C9-6D83-4876-869D-C0FD8EC9C811}"/>
              </a:ext>
              <a:ext uri="{C183D7F6-B498-43B3-948B-1728B52AA6E4}">
                <adec:decorative xmlns:adec="http://schemas.microsoft.com/office/drawing/2017/decorative" val="1"/>
              </a:ext>
            </a:extLst>
          </p:cNvPr>
          <p:cNvSpPr>
            <a:spLocks noChangeAspect="1"/>
          </p:cNvSpPr>
          <p:nvPr userDrawn="1"/>
        </p:nvSpPr>
        <p:spPr>
          <a:xfrm>
            <a:off x="1611566" y="3406234"/>
            <a:ext cx="121984" cy="183704"/>
          </a:xfrm>
          <a:custGeom>
            <a:avLst/>
            <a:gdLst/>
            <a:ahLst/>
            <a:cxnLst/>
            <a:rect l="l" t="t" r="r" b="b"/>
            <a:pathLst>
              <a:path w="70485" h="141604">
                <a:moveTo>
                  <a:pt x="0" y="0"/>
                </a:moveTo>
                <a:lnTo>
                  <a:pt x="0" y="141249"/>
                </a:lnTo>
                <a:lnTo>
                  <a:pt x="69888" y="70624"/>
                </a:lnTo>
                <a:lnTo>
                  <a:pt x="0" y="0"/>
                </a:lnTo>
                <a:close/>
              </a:path>
            </a:pathLst>
          </a:custGeom>
          <a:solidFill>
            <a:schemeClr val="accent6"/>
          </a:solidFill>
        </p:spPr>
        <p:txBody>
          <a:bodyPr wrap="square" lIns="0" tIns="0" rIns="0" bIns="0" rtlCol="0"/>
          <a:lstStyle/>
          <a:p>
            <a:endParaRPr/>
          </a:p>
        </p:txBody>
      </p:sp>
      <p:sp>
        <p:nvSpPr>
          <p:cNvPr id="98" name="TextBox 97">
            <a:extLst>
              <a:ext uri="{FF2B5EF4-FFF2-40B4-BE49-F238E27FC236}">
                <a16:creationId xmlns:a16="http://schemas.microsoft.com/office/drawing/2014/main" id="{5428D110-123F-470B-98EC-8B86ED7AD178}"/>
              </a:ext>
            </a:extLst>
          </p:cNvPr>
          <p:cNvSpPr txBox="1"/>
          <p:nvPr userDrawn="1"/>
        </p:nvSpPr>
        <p:spPr bwMode="gray">
          <a:xfrm>
            <a:off x="3001302" y="6972110"/>
            <a:ext cx="3924022" cy="338554"/>
          </a:xfrm>
          <a:prstGeom prst="rect">
            <a:avLst/>
          </a:prstGeom>
          <a:noFill/>
        </p:spPr>
        <p:txBody>
          <a:bodyPr wrap="square" lIns="0" tIns="0" rIns="0" bIns="0" rtlCol="0">
            <a:spAutoFit/>
          </a:bodyPr>
          <a:lstStyle/>
          <a:p>
            <a:r>
              <a:rPr lang="en-US" sz="1100" dirty="0">
                <a:ea typeface="Verdana" panose="020B0604030504040204" pitchFamily="34" charset="0"/>
                <a:cs typeface="Verdana" panose="020B0604030504040204" pitchFamily="34" charset="0"/>
              </a:rPr>
              <a:t>Data and analytics solutions built for higher education to guide decisions and </a:t>
            </a:r>
            <a:r>
              <a:rPr lang="en-US" sz="1100" spc="-7" dirty="0">
                <a:ea typeface="Verdana" panose="020B0604030504040204" pitchFamily="34" charset="0"/>
                <a:cs typeface="Verdana" panose="020B0604030504040204" pitchFamily="34" charset="0"/>
              </a:rPr>
              <a:t>accelerate innovation</a:t>
            </a:r>
          </a:p>
        </p:txBody>
      </p:sp>
      <p:sp>
        <p:nvSpPr>
          <p:cNvPr id="99" name="TextBox 98">
            <a:extLst>
              <a:ext uri="{FF2B5EF4-FFF2-40B4-BE49-F238E27FC236}">
                <a16:creationId xmlns:a16="http://schemas.microsoft.com/office/drawing/2014/main" id="{591F7FE2-4832-4867-9D2F-1CD5F68E3F36}"/>
              </a:ext>
            </a:extLst>
          </p:cNvPr>
          <p:cNvSpPr txBox="1">
            <a:spLocks/>
          </p:cNvSpPr>
          <p:nvPr userDrawn="1"/>
        </p:nvSpPr>
        <p:spPr bwMode="gray">
          <a:xfrm>
            <a:off x="2996612" y="6733300"/>
            <a:ext cx="4572000" cy="200055"/>
          </a:xfrm>
          <a:prstGeom prst="rect">
            <a:avLst/>
          </a:prstGeom>
          <a:noFill/>
        </p:spPr>
        <p:txBody>
          <a:bodyPr wrap="square" lIns="0" tIns="0" rIns="0" bIns="0" rtlCol="0">
            <a:spAutoFit/>
          </a:bodyPr>
          <a:lstStyle/>
          <a:p>
            <a:pPr>
              <a:spcBef>
                <a:spcPts val="375"/>
              </a:spcBef>
            </a:pPr>
            <a:r>
              <a:rPr lang="en-US" sz="1300" b="1" spc="-7" dirty="0">
                <a:ea typeface="Verdana" panose="020B0604030504040204" pitchFamily="34" charset="0"/>
                <a:cs typeface="Verdana" panose="020B0604030504040204" pitchFamily="34" charset="0"/>
              </a:rPr>
              <a:t>Embrace Digital Transformation </a:t>
            </a:r>
            <a:endParaRPr lang="en-US" sz="1300" dirty="0">
              <a:ea typeface="Verdana" panose="020B0604030504040204" pitchFamily="34" charset="0"/>
              <a:cs typeface="Verdana" panose="020B0604030504040204" pitchFamily="34" charset="0"/>
            </a:endParaRPr>
          </a:p>
        </p:txBody>
      </p:sp>
      <p:sp>
        <p:nvSpPr>
          <p:cNvPr id="100" name="TextBox 99">
            <a:extLst>
              <a:ext uri="{FF2B5EF4-FFF2-40B4-BE49-F238E27FC236}">
                <a16:creationId xmlns:a16="http://schemas.microsoft.com/office/drawing/2014/main" id="{36D5503A-A684-439E-8CFF-8CF34DBC0EA7}"/>
              </a:ext>
            </a:extLst>
          </p:cNvPr>
          <p:cNvSpPr txBox="1"/>
          <p:nvPr userDrawn="1"/>
        </p:nvSpPr>
        <p:spPr bwMode="gray">
          <a:xfrm>
            <a:off x="2996611" y="6109738"/>
            <a:ext cx="3900779" cy="338554"/>
          </a:xfrm>
          <a:prstGeom prst="rect">
            <a:avLst/>
          </a:prstGeom>
          <a:noFill/>
        </p:spPr>
        <p:txBody>
          <a:bodyPr wrap="square" lIns="0" tIns="0" rIns="0" bIns="0" rtlCol="0">
            <a:spAutoFit/>
          </a:bodyPr>
          <a:lstStyle/>
          <a:p>
            <a:r>
              <a:rPr lang="en-US" sz="1100" spc="-11" dirty="0">
                <a:ea typeface="Verdana" panose="020B0604030504040204" pitchFamily="34" charset="0"/>
                <a:cs typeface="Verdana" panose="020B0604030504040204" pitchFamily="34" charset="0"/>
              </a:rPr>
              <a:t>Technology, research, and bold initiatives to strengthen your DEI strategy and eliminate equity gaps</a:t>
            </a:r>
            <a:endParaRPr lang="en-US" sz="1100" dirty="0">
              <a:ea typeface="Verdana" panose="020B0604030504040204" pitchFamily="34" charset="0"/>
              <a:cs typeface="Verdana" panose="020B0604030504040204" pitchFamily="34" charset="0"/>
            </a:endParaRPr>
          </a:p>
        </p:txBody>
      </p:sp>
      <p:sp>
        <p:nvSpPr>
          <p:cNvPr id="101" name="TextBox 100">
            <a:extLst>
              <a:ext uri="{FF2B5EF4-FFF2-40B4-BE49-F238E27FC236}">
                <a16:creationId xmlns:a16="http://schemas.microsoft.com/office/drawing/2014/main" id="{7CE67188-3D77-465B-9C70-8FD17CB3C9B1}"/>
              </a:ext>
            </a:extLst>
          </p:cNvPr>
          <p:cNvSpPr txBox="1">
            <a:spLocks/>
          </p:cNvSpPr>
          <p:nvPr userDrawn="1"/>
        </p:nvSpPr>
        <p:spPr bwMode="gray">
          <a:xfrm>
            <a:off x="2996612" y="5868098"/>
            <a:ext cx="4572000" cy="200055"/>
          </a:xfrm>
          <a:prstGeom prst="rect">
            <a:avLst/>
          </a:prstGeom>
          <a:noFill/>
        </p:spPr>
        <p:txBody>
          <a:bodyPr wrap="square" lIns="0" tIns="0" rIns="0" bIns="0" rtlCol="0">
            <a:spAutoFit/>
          </a:bodyPr>
          <a:lstStyle/>
          <a:p>
            <a:pPr>
              <a:spcBef>
                <a:spcPts val="375"/>
              </a:spcBef>
            </a:pPr>
            <a:r>
              <a:rPr lang="en-US" sz="1300" b="1" spc="-10" baseline="0" dirty="0"/>
              <a:t>Advance DEI on Campus and in Your Community</a:t>
            </a:r>
          </a:p>
        </p:txBody>
      </p:sp>
      <p:sp>
        <p:nvSpPr>
          <p:cNvPr id="102" name="object 13">
            <a:extLst>
              <a:ext uri="{FF2B5EF4-FFF2-40B4-BE49-F238E27FC236}">
                <a16:creationId xmlns:a16="http://schemas.microsoft.com/office/drawing/2014/main" id="{F057BC59-FD9A-4EC0-80A7-4A6A8F7179B5}"/>
              </a:ext>
            </a:extLst>
          </p:cNvPr>
          <p:cNvSpPr txBox="1"/>
          <p:nvPr userDrawn="1"/>
        </p:nvSpPr>
        <p:spPr>
          <a:xfrm>
            <a:off x="2996609" y="5229046"/>
            <a:ext cx="3445869" cy="338554"/>
          </a:xfrm>
          <a:prstGeom prst="rect">
            <a:avLst/>
          </a:prstGeom>
        </p:spPr>
        <p:txBody>
          <a:bodyPr vert="horz" wrap="square" lIns="0" tIns="0" rIns="0" bIns="0" rtlCol="0">
            <a:spAutoFit/>
          </a:bodyPr>
          <a:lstStyle/>
          <a:p>
            <a:pPr marL="9525" marR="177153"/>
            <a:r>
              <a:rPr lang="en-US" sz="1100" spc="-4" dirty="0">
                <a:ea typeface="Verdana" panose="020B0604030504040204" pitchFamily="34" charset="0"/>
                <a:cs typeface="Verdana" panose="020B0604030504040204" pitchFamily="34" charset="0"/>
              </a:rPr>
              <a:t>Technology trusted by 850 schools to </a:t>
            </a:r>
          </a:p>
          <a:p>
            <a:pPr marL="9525" marR="177153"/>
            <a:r>
              <a:rPr lang="en-US" sz="1100" spc="-4" dirty="0">
                <a:ea typeface="Verdana" panose="020B0604030504040204" pitchFamily="34" charset="0"/>
                <a:cs typeface="Verdana" panose="020B0604030504040204" pitchFamily="34" charset="0"/>
              </a:rPr>
              <a:t>retain, graduate, and empower more students</a:t>
            </a:r>
          </a:p>
        </p:txBody>
      </p:sp>
      <p:sp>
        <p:nvSpPr>
          <p:cNvPr id="103" name="object 10">
            <a:extLst>
              <a:ext uri="{FF2B5EF4-FFF2-40B4-BE49-F238E27FC236}">
                <a16:creationId xmlns:a16="http://schemas.microsoft.com/office/drawing/2014/main" id="{0073D62C-1BE7-4529-822D-E916BAB1611C}"/>
              </a:ext>
            </a:extLst>
          </p:cNvPr>
          <p:cNvSpPr txBox="1">
            <a:spLocks/>
          </p:cNvSpPr>
          <p:nvPr userDrawn="1"/>
        </p:nvSpPr>
        <p:spPr>
          <a:xfrm>
            <a:off x="2996611" y="4971762"/>
            <a:ext cx="4572000" cy="209673"/>
          </a:xfrm>
          <a:prstGeom prst="rect">
            <a:avLst/>
          </a:prstGeom>
        </p:spPr>
        <p:txBody>
          <a:bodyPr vert="horz" wrap="square" lIns="0" tIns="9525" rIns="0" bIns="0" rtlCol="0">
            <a:spAutoFit/>
          </a:bodyPr>
          <a:lstStyle/>
          <a:p>
            <a:pPr marL="9525" marR="3809">
              <a:spcBef>
                <a:spcPts val="75"/>
              </a:spcBef>
            </a:pPr>
            <a:r>
              <a:rPr lang="en-US" sz="1300" b="1" spc="-7" dirty="0">
                <a:ea typeface="Verdana" panose="020B0604030504040204" pitchFamily="34" charset="0"/>
                <a:cs typeface="Verdana" panose="020B0604030504040204" pitchFamily="34" charset="0"/>
              </a:rPr>
              <a:t>Build a Student-Centric Campus</a:t>
            </a:r>
            <a:endParaRPr sz="1300" dirty="0">
              <a:ea typeface="Verdana" panose="020B0604030504040204" pitchFamily="34" charset="0"/>
              <a:cs typeface="Verdana" panose="020B0604030504040204" pitchFamily="34" charset="0"/>
            </a:endParaRPr>
          </a:p>
        </p:txBody>
      </p:sp>
      <p:sp>
        <p:nvSpPr>
          <p:cNvPr id="104" name="TextBox 103">
            <a:extLst>
              <a:ext uri="{FF2B5EF4-FFF2-40B4-BE49-F238E27FC236}">
                <a16:creationId xmlns:a16="http://schemas.microsoft.com/office/drawing/2014/main" id="{4079A681-D0BC-4196-88A9-5CF0B1403589}"/>
              </a:ext>
            </a:extLst>
          </p:cNvPr>
          <p:cNvSpPr txBox="1"/>
          <p:nvPr userDrawn="1"/>
        </p:nvSpPr>
        <p:spPr bwMode="gray">
          <a:xfrm>
            <a:off x="2996606" y="4333980"/>
            <a:ext cx="4286471" cy="338554"/>
          </a:xfrm>
          <a:prstGeom prst="rect">
            <a:avLst/>
          </a:prstGeom>
          <a:noFill/>
        </p:spPr>
        <p:txBody>
          <a:bodyPr wrap="square" lIns="0" tIns="0" rIns="0" bIns="0" rtlCol="0">
            <a:spAutoFit/>
          </a:bodyPr>
          <a:lstStyle/>
          <a:p>
            <a:r>
              <a:rPr lang="en-US" sz="1100" spc="-7" dirty="0">
                <a:ea typeface="Verdana" panose="020B0604030504040204" pitchFamily="34" charset="0"/>
                <a:cs typeface="Verdana" panose="020B0604030504040204" pitchFamily="34" charset="0"/>
              </a:rPr>
              <a:t>Tailored partnerships powered by a recruitment ecosystem with unrivaled reach to enroll your future classes</a:t>
            </a:r>
          </a:p>
        </p:txBody>
      </p:sp>
      <p:sp>
        <p:nvSpPr>
          <p:cNvPr id="105" name="TextBox 104">
            <a:extLst>
              <a:ext uri="{FF2B5EF4-FFF2-40B4-BE49-F238E27FC236}">
                <a16:creationId xmlns:a16="http://schemas.microsoft.com/office/drawing/2014/main" id="{707F3E44-19A8-4BA0-B02D-A2B6D1C51B51}"/>
              </a:ext>
            </a:extLst>
          </p:cNvPr>
          <p:cNvSpPr txBox="1">
            <a:spLocks/>
          </p:cNvSpPr>
          <p:nvPr userDrawn="1"/>
        </p:nvSpPr>
        <p:spPr bwMode="gray">
          <a:xfrm>
            <a:off x="2996609" y="4087135"/>
            <a:ext cx="4572000" cy="200055"/>
          </a:xfrm>
          <a:prstGeom prst="rect">
            <a:avLst/>
          </a:prstGeom>
          <a:noFill/>
        </p:spPr>
        <p:txBody>
          <a:bodyPr wrap="square" lIns="0" tIns="0" rIns="0" bIns="0" rtlCol="0">
            <a:spAutoFit/>
          </a:bodyPr>
          <a:lstStyle/>
          <a:p>
            <a:pPr>
              <a:spcBef>
                <a:spcPts val="375"/>
              </a:spcBef>
            </a:pPr>
            <a:r>
              <a:rPr lang="en-US" sz="1300" b="1" spc="-7" dirty="0">
                <a:ea typeface="Verdana" panose="020B0604030504040204" pitchFamily="34" charset="0"/>
                <a:cs typeface="Verdana" panose="020B0604030504040204" pitchFamily="34" charset="0"/>
              </a:rPr>
              <a:t>A</a:t>
            </a:r>
            <a:r>
              <a:rPr lang="en-US" sz="1300" b="1" spc="-11" dirty="0">
                <a:ea typeface="Verdana" panose="020B0604030504040204" pitchFamily="34" charset="0"/>
                <a:cs typeface="Verdana" panose="020B0604030504040204" pitchFamily="34" charset="0"/>
              </a:rPr>
              <a:t>c</a:t>
            </a:r>
            <a:r>
              <a:rPr lang="en-US" sz="1300" b="1" spc="-7" dirty="0">
                <a:ea typeface="Verdana" panose="020B0604030504040204" pitchFamily="34" charset="0"/>
                <a:cs typeface="Verdana" panose="020B0604030504040204" pitchFamily="34" charset="0"/>
              </a:rPr>
              <a:t>hi</a:t>
            </a:r>
            <a:r>
              <a:rPr lang="en-US" sz="1300" b="1" spc="-15" dirty="0">
                <a:ea typeface="Verdana" panose="020B0604030504040204" pitchFamily="34" charset="0"/>
                <a:cs typeface="Verdana" panose="020B0604030504040204" pitchFamily="34" charset="0"/>
              </a:rPr>
              <a:t>e</a:t>
            </a:r>
            <a:r>
              <a:rPr lang="en-US" sz="1300" b="1" spc="-23" dirty="0">
                <a:ea typeface="Verdana" panose="020B0604030504040204" pitchFamily="34" charset="0"/>
                <a:cs typeface="Verdana" panose="020B0604030504040204" pitchFamily="34" charset="0"/>
              </a:rPr>
              <a:t>v</a:t>
            </a:r>
            <a:r>
              <a:rPr lang="en-US" sz="1300" b="1" dirty="0">
                <a:ea typeface="Verdana" panose="020B0604030504040204" pitchFamily="34" charset="0"/>
                <a:cs typeface="Verdana" panose="020B0604030504040204" pitchFamily="34" charset="0"/>
              </a:rPr>
              <a:t>e </a:t>
            </a:r>
            <a:r>
              <a:rPr lang="en-US" sz="1300" b="1" spc="-75" dirty="0">
                <a:ea typeface="Verdana" panose="020B0604030504040204" pitchFamily="34" charset="0"/>
                <a:cs typeface="Verdana" panose="020B0604030504040204" pitchFamily="34" charset="0"/>
              </a:rPr>
              <a:t>Y</a:t>
            </a:r>
            <a:r>
              <a:rPr lang="en-US" sz="1300" b="1" spc="-4" dirty="0">
                <a:ea typeface="Verdana" panose="020B0604030504040204" pitchFamily="34" charset="0"/>
                <a:cs typeface="Verdana" panose="020B0604030504040204" pitchFamily="34" charset="0"/>
              </a:rPr>
              <a:t>o</a:t>
            </a:r>
            <a:r>
              <a:rPr lang="en-US" sz="1300" b="1" spc="-11" dirty="0">
                <a:ea typeface="Verdana" panose="020B0604030504040204" pitchFamily="34" charset="0"/>
                <a:cs typeface="Verdana" panose="020B0604030504040204" pitchFamily="34" charset="0"/>
              </a:rPr>
              <a:t>u</a:t>
            </a:r>
            <a:r>
              <a:rPr lang="en-US" sz="1300" b="1" dirty="0">
                <a:ea typeface="Verdana" panose="020B0604030504040204" pitchFamily="34" charset="0"/>
                <a:cs typeface="Verdana" panose="020B0604030504040204" pitchFamily="34" charset="0"/>
              </a:rPr>
              <a:t>r  </a:t>
            </a:r>
            <a:r>
              <a:rPr lang="en-US" sz="1300" b="1" spc="-7" dirty="0">
                <a:ea typeface="Verdana" panose="020B0604030504040204" pitchFamily="34" charset="0"/>
                <a:cs typeface="Verdana" panose="020B0604030504040204" pitchFamily="34" charset="0"/>
              </a:rPr>
              <a:t>Enrollment </a:t>
            </a:r>
            <a:r>
              <a:rPr lang="en-US" sz="1300" b="1" spc="-4" dirty="0">
                <a:ea typeface="Verdana" panose="020B0604030504040204" pitchFamily="34" charset="0"/>
                <a:cs typeface="Verdana" panose="020B0604030504040204" pitchFamily="34" charset="0"/>
              </a:rPr>
              <a:t>and</a:t>
            </a:r>
            <a:r>
              <a:rPr lang="en-US" sz="1300" b="1" spc="-15" dirty="0">
                <a:ea typeface="Verdana" panose="020B0604030504040204" pitchFamily="34" charset="0"/>
                <a:cs typeface="Verdana" panose="020B0604030504040204" pitchFamily="34" charset="0"/>
              </a:rPr>
              <a:t> </a:t>
            </a:r>
            <a:r>
              <a:rPr lang="en-US" sz="1300" b="1" spc="-4" dirty="0">
                <a:ea typeface="Verdana" panose="020B0604030504040204" pitchFamily="34" charset="0"/>
                <a:cs typeface="Verdana" panose="020B0604030504040204" pitchFamily="34" charset="0"/>
              </a:rPr>
              <a:t>Growth</a:t>
            </a:r>
            <a:r>
              <a:rPr lang="en-US" sz="1300" b="1" spc="-15" dirty="0">
                <a:ea typeface="Verdana" panose="020B0604030504040204" pitchFamily="34" charset="0"/>
                <a:cs typeface="Verdana" panose="020B0604030504040204" pitchFamily="34" charset="0"/>
              </a:rPr>
              <a:t> </a:t>
            </a:r>
            <a:r>
              <a:rPr lang="en-US" sz="1300" b="1" spc="-4" dirty="0">
                <a:ea typeface="Verdana" panose="020B0604030504040204" pitchFamily="34" charset="0"/>
                <a:cs typeface="Verdana" panose="020B0604030504040204" pitchFamily="34" charset="0"/>
              </a:rPr>
              <a:t>Goals</a:t>
            </a:r>
            <a:endParaRPr lang="en-US" sz="1300" dirty="0">
              <a:ea typeface="Verdana" panose="020B0604030504040204" pitchFamily="34" charset="0"/>
              <a:cs typeface="Verdana" panose="020B0604030504040204" pitchFamily="34" charset="0"/>
            </a:endParaRPr>
          </a:p>
        </p:txBody>
      </p:sp>
      <p:sp>
        <p:nvSpPr>
          <p:cNvPr id="106" name="TextBox 105">
            <a:extLst>
              <a:ext uri="{FF2B5EF4-FFF2-40B4-BE49-F238E27FC236}">
                <a16:creationId xmlns:a16="http://schemas.microsoft.com/office/drawing/2014/main" id="{A06A5818-6DCE-42F6-BBAD-9679D340FBCA}"/>
              </a:ext>
            </a:extLst>
          </p:cNvPr>
          <p:cNvSpPr txBox="1"/>
          <p:nvPr userDrawn="1"/>
        </p:nvSpPr>
        <p:spPr bwMode="gray">
          <a:xfrm>
            <a:off x="2952743" y="3451606"/>
            <a:ext cx="3667770" cy="338554"/>
          </a:xfrm>
          <a:prstGeom prst="rect">
            <a:avLst/>
          </a:prstGeom>
          <a:noFill/>
        </p:spPr>
        <p:txBody>
          <a:bodyPr wrap="square" lIns="0" tIns="0" rIns="0" bIns="0" rtlCol="0">
            <a:spAutoFit/>
          </a:bodyPr>
          <a:lstStyle/>
          <a:p>
            <a:r>
              <a:rPr lang="en-US" sz="1100" dirty="0"/>
              <a:t>Executive guidance rooted in research to support your strategic priorities</a:t>
            </a:r>
            <a:endParaRPr lang="en-US" sz="1100" dirty="0">
              <a:ea typeface="Verdana" panose="020B0604030504040204" pitchFamily="34" charset="0"/>
              <a:cs typeface="Verdana" panose="020B0604030504040204" pitchFamily="34" charset="0"/>
            </a:endParaRPr>
          </a:p>
        </p:txBody>
      </p:sp>
      <p:sp>
        <p:nvSpPr>
          <p:cNvPr id="107" name="TextBox 106">
            <a:extLst>
              <a:ext uri="{FF2B5EF4-FFF2-40B4-BE49-F238E27FC236}">
                <a16:creationId xmlns:a16="http://schemas.microsoft.com/office/drawing/2014/main" id="{58E360B6-F45F-41FF-B37F-A751AF00A94B}"/>
              </a:ext>
            </a:extLst>
          </p:cNvPr>
          <p:cNvSpPr txBox="1">
            <a:spLocks/>
          </p:cNvSpPr>
          <p:nvPr userDrawn="1"/>
        </p:nvSpPr>
        <p:spPr bwMode="gray">
          <a:xfrm>
            <a:off x="2952745" y="3213387"/>
            <a:ext cx="4572000" cy="200055"/>
          </a:xfrm>
          <a:prstGeom prst="rect">
            <a:avLst/>
          </a:prstGeom>
          <a:noFill/>
        </p:spPr>
        <p:txBody>
          <a:bodyPr wrap="square" lIns="0" tIns="0" rIns="0" bIns="0" rtlCol="0">
            <a:spAutoFit/>
          </a:bodyPr>
          <a:lstStyle/>
          <a:p>
            <a:pPr>
              <a:spcBef>
                <a:spcPts val="375"/>
              </a:spcBef>
            </a:pPr>
            <a:r>
              <a:rPr lang="en-US" sz="1300" b="1" spc="-7" dirty="0">
                <a:ea typeface="Verdana" panose="020B0604030504040204" pitchFamily="34" charset="0"/>
                <a:cs typeface="Verdana" panose="020B0604030504040204" pitchFamily="34" charset="0"/>
              </a:rPr>
              <a:t>Prepare </a:t>
            </a:r>
            <a:r>
              <a:rPr lang="en-US" sz="1300" b="1" spc="-23" dirty="0">
                <a:ea typeface="Verdana" panose="020B0604030504040204" pitchFamily="34" charset="0"/>
                <a:cs typeface="Verdana" panose="020B0604030504040204" pitchFamily="34" charset="0"/>
              </a:rPr>
              <a:t>Your </a:t>
            </a:r>
            <a:r>
              <a:rPr lang="en-US" sz="1300" b="1" spc="-7" dirty="0">
                <a:ea typeface="Verdana" panose="020B0604030504040204" pitchFamily="34" charset="0"/>
                <a:cs typeface="Verdana" panose="020B0604030504040204" pitchFamily="34" charset="0"/>
              </a:rPr>
              <a:t>Institution for</a:t>
            </a:r>
            <a:r>
              <a:rPr lang="en-US" sz="1300" b="1" spc="-30" dirty="0">
                <a:ea typeface="Verdana" panose="020B0604030504040204" pitchFamily="34" charset="0"/>
                <a:cs typeface="Verdana" panose="020B0604030504040204" pitchFamily="34" charset="0"/>
              </a:rPr>
              <a:t> </a:t>
            </a:r>
            <a:r>
              <a:rPr lang="en-US" sz="1300" b="1" spc="-4" dirty="0">
                <a:ea typeface="Verdana" panose="020B0604030504040204" pitchFamily="34" charset="0"/>
                <a:cs typeface="Verdana" panose="020B0604030504040204" pitchFamily="34" charset="0"/>
              </a:rPr>
              <a:t>the</a:t>
            </a:r>
            <a:r>
              <a:rPr lang="en-US" sz="1300" b="1" spc="-30" dirty="0">
                <a:ea typeface="Verdana" panose="020B0604030504040204" pitchFamily="34" charset="0"/>
                <a:cs typeface="Verdana" panose="020B0604030504040204" pitchFamily="34" charset="0"/>
              </a:rPr>
              <a:t> </a:t>
            </a:r>
            <a:r>
              <a:rPr lang="en-US" sz="1300" b="1" spc="-11" dirty="0">
                <a:ea typeface="Verdana" panose="020B0604030504040204" pitchFamily="34" charset="0"/>
                <a:cs typeface="Verdana" panose="020B0604030504040204" pitchFamily="34" charset="0"/>
              </a:rPr>
              <a:t>Future</a:t>
            </a:r>
          </a:p>
        </p:txBody>
      </p:sp>
      <p:sp>
        <p:nvSpPr>
          <p:cNvPr id="108" name="object 30">
            <a:extLst>
              <a:ext uri="{FF2B5EF4-FFF2-40B4-BE49-F238E27FC236}">
                <a16:creationId xmlns:a16="http://schemas.microsoft.com/office/drawing/2014/main" id="{2B74164D-88EB-4171-A847-E478999A3106}"/>
              </a:ext>
            </a:extLst>
          </p:cNvPr>
          <p:cNvSpPr txBox="1"/>
          <p:nvPr userDrawn="1"/>
        </p:nvSpPr>
        <p:spPr>
          <a:xfrm>
            <a:off x="1777962" y="6919240"/>
            <a:ext cx="1066764" cy="246221"/>
          </a:xfrm>
          <a:prstGeom prst="rect">
            <a:avLst/>
          </a:prstGeom>
        </p:spPr>
        <p:txBody>
          <a:bodyPr vert="horz" wrap="square" lIns="0" tIns="0" rIns="0" bIns="0" rtlCol="0">
            <a:spAutoFit/>
          </a:bodyPr>
          <a:lstStyle/>
          <a:p>
            <a:pPr algn="ctr">
              <a:spcBef>
                <a:spcPts val="318"/>
              </a:spcBef>
            </a:pPr>
            <a:r>
              <a:rPr sz="800" b="1" spc="-15" dirty="0">
                <a:latin typeface="Verdana" panose="020B0604030504040204" pitchFamily="34" charset="0"/>
                <a:ea typeface="Verdana" panose="020B0604030504040204" pitchFamily="34" charset="0"/>
                <a:cs typeface="Verdana" panose="020B0604030504040204" pitchFamily="34" charset="0"/>
              </a:rPr>
              <a:t>DATA</a:t>
            </a:r>
            <a:r>
              <a:rPr sz="800" b="1" spc="-18" dirty="0">
                <a:latin typeface="Verdana" panose="020B0604030504040204" pitchFamily="34" charset="0"/>
                <a:ea typeface="Verdana" panose="020B0604030504040204" pitchFamily="34" charset="0"/>
                <a:cs typeface="Verdana" panose="020B0604030504040204" pitchFamily="34" charset="0"/>
              </a:rPr>
              <a:t> </a:t>
            </a:r>
            <a:r>
              <a:rPr sz="800" b="1" dirty="0">
                <a:latin typeface="Verdana" panose="020B0604030504040204" pitchFamily="34" charset="0"/>
                <a:ea typeface="Verdana" panose="020B0604030504040204" pitchFamily="34" charset="0"/>
                <a:cs typeface="Verdana" panose="020B0604030504040204" pitchFamily="34" charset="0"/>
              </a:rPr>
              <a:t>AND</a:t>
            </a:r>
            <a:r>
              <a:rPr sz="800" b="1" spc="-15" dirty="0">
                <a:latin typeface="Verdana" panose="020B0604030504040204" pitchFamily="34" charset="0"/>
                <a:ea typeface="Verdana" panose="020B0604030504040204" pitchFamily="34" charset="0"/>
                <a:cs typeface="Verdana" panose="020B0604030504040204" pitchFamily="34" charset="0"/>
              </a:rPr>
              <a:t> </a:t>
            </a:r>
            <a:r>
              <a:rPr sz="800" b="1" dirty="0">
                <a:latin typeface="Verdana" panose="020B0604030504040204" pitchFamily="34" charset="0"/>
                <a:ea typeface="Verdana" panose="020B0604030504040204" pitchFamily="34" charset="0"/>
                <a:cs typeface="Verdana" panose="020B0604030504040204" pitchFamily="34" charset="0"/>
              </a:rPr>
              <a:t>ANALYTICS</a:t>
            </a:r>
          </a:p>
        </p:txBody>
      </p:sp>
      <p:sp>
        <p:nvSpPr>
          <p:cNvPr id="109" name="object 32">
            <a:extLst>
              <a:ext uri="{FF2B5EF4-FFF2-40B4-BE49-F238E27FC236}">
                <a16:creationId xmlns:a16="http://schemas.microsoft.com/office/drawing/2014/main" id="{D8EC0B29-84E9-432F-8F19-E4C587E0E300}"/>
              </a:ext>
            </a:extLst>
          </p:cNvPr>
          <p:cNvSpPr txBox="1"/>
          <p:nvPr userDrawn="1"/>
        </p:nvSpPr>
        <p:spPr>
          <a:xfrm>
            <a:off x="1863192" y="5988117"/>
            <a:ext cx="896305" cy="369332"/>
          </a:xfrm>
          <a:prstGeom prst="rect">
            <a:avLst/>
          </a:prstGeom>
        </p:spPr>
        <p:txBody>
          <a:bodyPr vert="horz" wrap="square" lIns="0" tIns="0" rIns="0" bIns="0" rtlCol="0">
            <a:spAutoFit/>
          </a:bodyPr>
          <a:lstStyle/>
          <a:p>
            <a:pPr algn="ctr">
              <a:lnSpc>
                <a:spcPct val="100000"/>
              </a:lnSpc>
            </a:pPr>
            <a:r>
              <a:rPr sz="800" b="1" dirty="0">
                <a:latin typeface="Verdana" panose="020B0604030504040204" pitchFamily="34" charset="0"/>
                <a:ea typeface="Verdana" panose="020B0604030504040204" pitchFamily="34" charset="0"/>
                <a:cs typeface="Verdana" panose="020B0604030504040204" pitchFamily="34" charset="0"/>
              </a:rPr>
              <a:t>DIVERSITY,</a:t>
            </a:r>
            <a:r>
              <a:rPr sz="800" b="1" spc="-11" dirty="0">
                <a:latin typeface="Verdana" panose="020B0604030504040204" pitchFamily="34" charset="0"/>
                <a:ea typeface="Verdana" panose="020B0604030504040204" pitchFamily="34" charset="0"/>
                <a:cs typeface="Verdana" panose="020B0604030504040204" pitchFamily="34" charset="0"/>
              </a:rPr>
              <a:t> </a:t>
            </a:r>
            <a:r>
              <a:rPr sz="800" b="1" dirty="0">
                <a:latin typeface="Verdana" panose="020B0604030504040204" pitchFamily="34" charset="0"/>
                <a:ea typeface="Verdana" panose="020B0604030504040204" pitchFamily="34" charset="0"/>
                <a:cs typeface="Verdana" panose="020B0604030504040204" pitchFamily="34" charset="0"/>
              </a:rPr>
              <a:t>EQUITY,</a:t>
            </a:r>
            <a:r>
              <a:rPr sz="800" b="1" spc="-7" dirty="0">
                <a:latin typeface="Verdana" panose="020B0604030504040204" pitchFamily="34" charset="0"/>
                <a:ea typeface="Verdana" panose="020B0604030504040204" pitchFamily="34" charset="0"/>
                <a:cs typeface="Verdana" panose="020B0604030504040204" pitchFamily="34" charset="0"/>
              </a:rPr>
              <a:t> </a:t>
            </a:r>
            <a:r>
              <a:rPr sz="800" b="1" dirty="0">
                <a:latin typeface="Verdana" panose="020B0604030504040204" pitchFamily="34" charset="0"/>
                <a:ea typeface="Verdana" panose="020B0604030504040204" pitchFamily="34" charset="0"/>
                <a:cs typeface="Verdana" panose="020B0604030504040204" pitchFamily="34" charset="0"/>
              </a:rPr>
              <a:t>AND</a:t>
            </a:r>
            <a:r>
              <a:rPr sz="800" b="1" spc="-7" dirty="0">
                <a:latin typeface="Verdana" panose="020B0604030504040204" pitchFamily="34" charset="0"/>
                <a:ea typeface="Verdana" panose="020B0604030504040204" pitchFamily="34" charset="0"/>
                <a:cs typeface="Verdana" panose="020B0604030504040204" pitchFamily="34" charset="0"/>
              </a:rPr>
              <a:t> </a:t>
            </a:r>
            <a:r>
              <a:rPr sz="800" b="1" spc="4" dirty="0">
                <a:latin typeface="Verdana" panose="020B0604030504040204" pitchFamily="34" charset="0"/>
                <a:ea typeface="Verdana" panose="020B0604030504040204" pitchFamily="34" charset="0"/>
                <a:cs typeface="Verdana" panose="020B0604030504040204" pitchFamily="34" charset="0"/>
              </a:rPr>
              <a:t>INCLUSION</a:t>
            </a:r>
            <a:endParaRPr sz="800" dirty="0">
              <a:latin typeface="Verdana" panose="020B0604030504040204" pitchFamily="34" charset="0"/>
              <a:ea typeface="Verdana" panose="020B0604030504040204" pitchFamily="34" charset="0"/>
              <a:cs typeface="Verdana" panose="020B0604030504040204" pitchFamily="34" charset="0"/>
            </a:endParaRPr>
          </a:p>
        </p:txBody>
      </p:sp>
      <p:sp>
        <p:nvSpPr>
          <p:cNvPr id="110" name="object 12">
            <a:extLst>
              <a:ext uri="{FF2B5EF4-FFF2-40B4-BE49-F238E27FC236}">
                <a16:creationId xmlns:a16="http://schemas.microsoft.com/office/drawing/2014/main" id="{BD79AF6F-AFFA-452B-A89C-C8BDA75B214A}"/>
              </a:ext>
            </a:extLst>
          </p:cNvPr>
          <p:cNvSpPr txBox="1"/>
          <p:nvPr userDrawn="1"/>
        </p:nvSpPr>
        <p:spPr>
          <a:xfrm>
            <a:off x="1907286" y="5146517"/>
            <a:ext cx="808116" cy="246221"/>
          </a:xfrm>
          <a:prstGeom prst="rect">
            <a:avLst/>
          </a:prstGeom>
        </p:spPr>
        <p:txBody>
          <a:bodyPr vert="horz" wrap="square" lIns="0" tIns="0" rIns="0" bIns="0" rtlCol="0">
            <a:spAutoFit/>
          </a:bodyPr>
          <a:lstStyle/>
          <a:p>
            <a:pPr algn="ctr">
              <a:spcBef>
                <a:spcPts val="75"/>
              </a:spcBef>
            </a:pPr>
            <a:r>
              <a:rPr sz="800" b="1" spc="4" dirty="0">
                <a:latin typeface="Verdana" panose="020B0604030504040204" pitchFamily="34" charset="0"/>
                <a:ea typeface="Verdana" panose="020B0604030504040204" pitchFamily="34" charset="0"/>
                <a:cs typeface="Verdana" panose="020B0604030504040204" pitchFamily="34" charset="0"/>
              </a:rPr>
              <a:t>STUDENT</a:t>
            </a:r>
            <a:r>
              <a:rPr sz="800" b="1" spc="-30" dirty="0">
                <a:latin typeface="Verdana" panose="020B0604030504040204" pitchFamily="34" charset="0"/>
                <a:ea typeface="Verdana" panose="020B0604030504040204" pitchFamily="34" charset="0"/>
                <a:cs typeface="Verdana" panose="020B0604030504040204" pitchFamily="34" charset="0"/>
              </a:rPr>
              <a:t> </a:t>
            </a:r>
            <a:r>
              <a:rPr sz="800" b="1" dirty="0">
                <a:latin typeface="Verdana" panose="020B0604030504040204" pitchFamily="34" charset="0"/>
                <a:ea typeface="Verdana" panose="020B0604030504040204" pitchFamily="34" charset="0"/>
                <a:cs typeface="Verdana" panose="020B0604030504040204" pitchFamily="34" charset="0"/>
              </a:rPr>
              <a:t>SUCCESS</a:t>
            </a:r>
            <a:endParaRPr sz="800" dirty="0">
              <a:latin typeface="Verdana" panose="020B0604030504040204" pitchFamily="34" charset="0"/>
              <a:ea typeface="Verdana" panose="020B0604030504040204" pitchFamily="34" charset="0"/>
              <a:cs typeface="Verdana" panose="020B0604030504040204" pitchFamily="34" charset="0"/>
            </a:endParaRPr>
          </a:p>
        </p:txBody>
      </p:sp>
      <p:sp>
        <p:nvSpPr>
          <p:cNvPr id="111" name="object 15">
            <a:extLst>
              <a:ext uri="{FF2B5EF4-FFF2-40B4-BE49-F238E27FC236}">
                <a16:creationId xmlns:a16="http://schemas.microsoft.com/office/drawing/2014/main" id="{A0916246-F861-4F22-A960-0C8A06E29C26}"/>
              </a:ext>
            </a:extLst>
          </p:cNvPr>
          <p:cNvSpPr txBox="1"/>
          <p:nvPr userDrawn="1"/>
        </p:nvSpPr>
        <p:spPr>
          <a:xfrm>
            <a:off x="1919274" y="4201012"/>
            <a:ext cx="784141" cy="369332"/>
          </a:xfrm>
          <a:prstGeom prst="rect">
            <a:avLst/>
          </a:prstGeom>
        </p:spPr>
        <p:txBody>
          <a:bodyPr vert="horz" wrap="square" lIns="0" tIns="0" rIns="0" bIns="0" rtlCol="0">
            <a:spAutoFit/>
          </a:bodyPr>
          <a:lstStyle/>
          <a:p>
            <a:pPr algn="ctr">
              <a:spcBef>
                <a:spcPts val="318"/>
              </a:spcBef>
            </a:pPr>
            <a:r>
              <a:rPr lang="en-US" sz="800" b="1" spc="4" dirty="0">
                <a:latin typeface="Verdana" panose="020B0604030504040204" pitchFamily="34" charset="0"/>
                <a:ea typeface="Verdana" panose="020B0604030504040204" pitchFamily="34" charset="0"/>
                <a:cs typeface="Verdana" panose="020B0604030504040204" pitchFamily="34" charset="0"/>
              </a:rPr>
              <a:t>MARKETING</a:t>
            </a:r>
            <a:r>
              <a:rPr lang="en-US" sz="800" b="1" spc="-23" dirty="0">
                <a:latin typeface="Verdana" panose="020B0604030504040204" pitchFamily="34" charset="0"/>
                <a:ea typeface="Verdana" panose="020B0604030504040204" pitchFamily="34" charset="0"/>
                <a:cs typeface="Verdana" panose="020B0604030504040204" pitchFamily="34" charset="0"/>
              </a:rPr>
              <a:t> </a:t>
            </a:r>
            <a:r>
              <a:rPr lang="en-US" sz="800" b="1" dirty="0">
                <a:latin typeface="Verdana" panose="020B0604030504040204" pitchFamily="34" charset="0"/>
                <a:ea typeface="Verdana" panose="020B0604030504040204" pitchFamily="34" charset="0"/>
                <a:cs typeface="Verdana" panose="020B0604030504040204" pitchFamily="34" charset="0"/>
              </a:rPr>
              <a:t>AND</a:t>
            </a:r>
            <a:r>
              <a:rPr lang="en-US" sz="800" b="1" spc="-23" dirty="0">
                <a:latin typeface="Verdana" panose="020B0604030504040204" pitchFamily="34" charset="0"/>
                <a:ea typeface="Verdana" panose="020B0604030504040204" pitchFamily="34" charset="0"/>
                <a:cs typeface="Verdana" panose="020B0604030504040204" pitchFamily="34" charset="0"/>
              </a:rPr>
              <a:t> </a:t>
            </a:r>
            <a:r>
              <a:rPr lang="en-US" sz="800" b="1" spc="4" dirty="0">
                <a:latin typeface="Verdana" panose="020B0604030504040204" pitchFamily="34" charset="0"/>
                <a:ea typeface="Verdana" panose="020B0604030504040204" pitchFamily="34" charset="0"/>
                <a:cs typeface="Verdana" panose="020B0604030504040204" pitchFamily="34" charset="0"/>
              </a:rPr>
              <a:t>ENROLLMENT</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
        <p:nvSpPr>
          <p:cNvPr id="112" name="object 16">
            <a:extLst>
              <a:ext uri="{FF2B5EF4-FFF2-40B4-BE49-F238E27FC236}">
                <a16:creationId xmlns:a16="http://schemas.microsoft.com/office/drawing/2014/main" id="{D24AE41F-096A-48C5-99A2-717141E105F5}"/>
              </a:ext>
            </a:extLst>
          </p:cNvPr>
          <p:cNvSpPr txBox="1"/>
          <p:nvPr userDrawn="1"/>
        </p:nvSpPr>
        <p:spPr>
          <a:xfrm>
            <a:off x="1829968" y="3366529"/>
            <a:ext cx="962753" cy="246221"/>
          </a:xfrm>
          <a:prstGeom prst="rect">
            <a:avLst/>
          </a:prstGeom>
        </p:spPr>
        <p:txBody>
          <a:bodyPr vert="horz" wrap="square" lIns="0" tIns="0" rIns="0" bIns="0" rtlCol="0">
            <a:spAutoFit/>
          </a:bodyPr>
          <a:lstStyle/>
          <a:p>
            <a:pPr algn="ctr">
              <a:spcBef>
                <a:spcPts val="318"/>
              </a:spcBef>
            </a:pPr>
            <a:r>
              <a:rPr sz="800" b="1" spc="4" dirty="0">
                <a:latin typeface="Verdana" panose="020B0604030504040204" pitchFamily="34" charset="0"/>
                <a:ea typeface="Verdana" panose="020B0604030504040204" pitchFamily="34" charset="0"/>
                <a:cs typeface="Verdana" panose="020B0604030504040204" pitchFamily="34" charset="0"/>
              </a:rPr>
              <a:t>INSTITUTIONAL</a:t>
            </a:r>
            <a:r>
              <a:rPr sz="800" b="1" spc="-34" dirty="0">
                <a:latin typeface="Verdana" panose="020B0604030504040204" pitchFamily="34" charset="0"/>
                <a:ea typeface="Verdana" panose="020B0604030504040204" pitchFamily="34" charset="0"/>
                <a:cs typeface="Verdana" panose="020B0604030504040204" pitchFamily="34" charset="0"/>
              </a:rPr>
              <a:t> </a:t>
            </a:r>
            <a:r>
              <a:rPr sz="800" b="1" dirty="0">
                <a:latin typeface="Verdana" panose="020B0604030504040204" pitchFamily="34" charset="0"/>
                <a:ea typeface="Verdana" panose="020B0604030504040204" pitchFamily="34" charset="0"/>
                <a:cs typeface="Verdana" panose="020B0604030504040204" pitchFamily="34" charset="0"/>
              </a:rPr>
              <a:t>STRATEGY</a:t>
            </a:r>
            <a:endParaRPr sz="800" dirty="0">
              <a:latin typeface="Verdana" panose="020B0604030504040204" pitchFamily="34" charset="0"/>
              <a:ea typeface="Verdana" panose="020B0604030504040204" pitchFamily="34" charset="0"/>
              <a:cs typeface="Verdana" panose="020B0604030504040204" pitchFamily="34" charset="0"/>
            </a:endParaRPr>
          </a:p>
        </p:txBody>
      </p:sp>
      <p:cxnSp>
        <p:nvCxnSpPr>
          <p:cNvPr id="113" name="Straight Connector 112">
            <a:extLst>
              <a:ext uri="{FF2B5EF4-FFF2-40B4-BE49-F238E27FC236}">
                <a16:creationId xmlns:a16="http://schemas.microsoft.com/office/drawing/2014/main" id="{3D4B363F-8A84-419C-9294-606C511C40A4}"/>
              </a:ext>
              <a:ext uri="{C183D7F6-B498-43B3-948B-1728B52AA6E4}">
                <adec:decorative xmlns:adec="http://schemas.microsoft.com/office/drawing/2017/decorative" val="1"/>
              </a:ext>
            </a:extLst>
          </p:cNvPr>
          <p:cNvCxnSpPr>
            <a:cxnSpLocks/>
          </p:cNvCxnSpPr>
          <p:nvPr userDrawn="1"/>
        </p:nvCxnSpPr>
        <p:spPr bwMode="gray">
          <a:xfrm>
            <a:off x="3544568" y="8481329"/>
            <a:ext cx="683265"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14" name="Group 113">
            <a:extLst>
              <a:ext uri="{FF2B5EF4-FFF2-40B4-BE49-F238E27FC236}">
                <a16:creationId xmlns:a16="http://schemas.microsoft.com/office/drawing/2014/main" id="{677DB11D-4697-4ECA-AFBF-60BEE5B78CA8}"/>
              </a:ext>
            </a:extLst>
          </p:cNvPr>
          <p:cNvGrpSpPr/>
          <p:nvPr userDrawn="1"/>
        </p:nvGrpSpPr>
        <p:grpSpPr>
          <a:xfrm>
            <a:off x="1256942" y="7724136"/>
            <a:ext cx="5258516" cy="1495337"/>
            <a:chOff x="1256942" y="7653414"/>
            <a:chExt cx="5258516" cy="1495337"/>
          </a:xfrm>
        </p:grpSpPr>
        <p:sp>
          <p:nvSpPr>
            <p:cNvPr id="115" name="95%+...">
              <a:extLst>
                <a:ext uri="{FF2B5EF4-FFF2-40B4-BE49-F238E27FC236}">
                  <a16:creationId xmlns:a16="http://schemas.microsoft.com/office/drawing/2014/main" id="{BB29A6E4-1EE8-45E0-BC8D-E5BDB33FCAEB}"/>
                </a:ext>
              </a:extLst>
            </p:cNvPr>
            <p:cNvSpPr txBox="1"/>
            <p:nvPr/>
          </p:nvSpPr>
          <p:spPr bwMode="gray">
            <a:xfrm>
              <a:off x="1430019" y="8656308"/>
              <a:ext cx="4912362" cy="492443"/>
            </a:xfrm>
            <a:prstGeom prst="rect">
              <a:avLst/>
            </a:prstGeom>
            <a:noFill/>
          </p:spPr>
          <p:txBody>
            <a:bodyPr wrap="square" lIns="0" tIns="0" rIns="0" bIns="0" rtlCol="0">
              <a:spAutoFit/>
            </a:bodyPr>
            <a:lstStyle/>
            <a:p>
              <a:pPr algn="ctr">
                <a:spcBef>
                  <a:spcPts val="375"/>
                </a:spcBef>
              </a:pPr>
              <a:r>
                <a:rPr lang="en-US" sz="1600" spc="-15" dirty="0">
                  <a:solidFill>
                    <a:schemeClr val="accent6"/>
                  </a:solidFill>
                  <a:latin typeface="+mj-lt"/>
                </a:rPr>
                <a:t>95%+ </a:t>
              </a:r>
              <a:r>
                <a:rPr lang="en-US" sz="1600" spc="-15" dirty="0">
                  <a:solidFill>
                    <a:schemeClr val="bg1"/>
                  </a:solidFill>
                  <a:latin typeface="+mj-lt"/>
                </a:rPr>
                <a:t>of our partners return to us year after year because of results we achieve, together.</a:t>
              </a:r>
              <a:endParaRPr lang="en-US" sz="1600" dirty="0">
                <a:solidFill>
                  <a:schemeClr val="bg1"/>
                </a:solidFill>
                <a:latin typeface="+mj-lt"/>
              </a:endParaRPr>
            </a:p>
          </p:txBody>
        </p:sp>
        <p:sp>
          <p:nvSpPr>
            <p:cNvPr id="116" name="We partner...">
              <a:extLst>
                <a:ext uri="{FF2B5EF4-FFF2-40B4-BE49-F238E27FC236}">
                  <a16:creationId xmlns:a16="http://schemas.microsoft.com/office/drawing/2014/main" id="{C0D00C57-8BF0-43F6-961F-A1CF49AA5256}"/>
                </a:ext>
              </a:extLst>
            </p:cNvPr>
            <p:cNvSpPr txBox="1"/>
            <p:nvPr/>
          </p:nvSpPr>
          <p:spPr bwMode="gray">
            <a:xfrm>
              <a:off x="1256942" y="7653414"/>
              <a:ext cx="5258516" cy="492443"/>
            </a:xfrm>
            <a:prstGeom prst="rect">
              <a:avLst/>
            </a:prstGeom>
            <a:noFill/>
          </p:spPr>
          <p:txBody>
            <a:bodyPr wrap="square" lIns="0" tIns="0" rIns="0" bIns="0" rtlCol="0">
              <a:spAutoFit/>
            </a:bodyPr>
            <a:lstStyle/>
            <a:p>
              <a:pPr marL="9525" algn="ctr" defTabSz="685755">
                <a:spcBef>
                  <a:spcPts val="375"/>
                </a:spcBef>
                <a:defRPr/>
              </a:pPr>
              <a:r>
                <a:rPr lang="en-US" sz="1600" spc="-15" dirty="0">
                  <a:solidFill>
                    <a:schemeClr val="bg1"/>
                  </a:solidFill>
                  <a:latin typeface="+mj-lt"/>
                </a:rPr>
                <a:t>We partner with </a:t>
              </a:r>
              <a:r>
                <a:rPr lang="en-US" sz="1600" spc="-15" dirty="0">
                  <a:solidFill>
                    <a:schemeClr val="accent6"/>
                  </a:solidFill>
                  <a:latin typeface="+mj-lt"/>
                </a:rPr>
                <a:t>2,500+ </a:t>
              </a:r>
              <a:r>
                <a:rPr lang="en-US" sz="1600" spc="-15" dirty="0">
                  <a:solidFill>
                    <a:schemeClr val="bg1"/>
                  </a:solidFill>
                  <a:latin typeface="+mj-lt"/>
                </a:rPr>
                <a:t>institutions to accelerate progress and enable lasting change. </a:t>
              </a:r>
            </a:p>
          </p:txBody>
        </p:sp>
      </p:grpSp>
      <p:grpSp>
        <p:nvGrpSpPr>
          <p:cNvPr id="117" name="Group 116">
            <a:extLst>
              <a:ext uri="{FF2B5EF4-FFF2-40B4-BE49-F238E27FC236}">
                <a16:creationId xmlns:a16="http://schemas.microsoft.com/office/drawing/2014/main" id="{C3948C98-D586-48E0-ADAB-05F62973456D}"/>
              </a:ext>
              <a:ext uri="{C183D7F6-B498-43B3-948B-1728B52AA6E4}">
                <adec:decorative xmlns:adec="http://schemas.microsoft.com/office/drawing/2017/decorative" val="1"/>
              </a:ext>
            </a:extLst>
          </p:cNvPr>
          <p:cNvGrpSpPr>
            <a:grpSpLocks/>
          </p:cNvGrpSpPr>
          <p:nvPr userDrawn="1"/>
        </p:nvGrpSpPr>
        <p:grpSpPr>
          <a:xfrm>
            <a:off x="7997681" y="0"/>
            <a:ext cx="1809263" cy="2565780"/>
            <a:chOff x="6450865" y="-1"/>
            <a:chExt cx="1478317" cy="2565780"/>
          </a:xfrm>
        </p:grpSpPr>
        <p:sp>
          <p:nvSpPr>
            <p:cNvPr id="118" name="Text Placeholder 1">
              <a:extLst>
                <a:ext uri="{FF2B5EF4-FFF2-40B4-BE49-F238E27FC236}">
                  <a16:creationId xmlns:a16="http://schemas.microsoft.com/office/drawing/2014/main" id="{5D60ABD8-AFC7-41E5-9A36-94CE1D7E36D2}"/>
                </a:ext>
                <a:ext uri="{C183D7F6-B498-43B3-948B-1728B52AA6E4}">
                  <adec:decorative xmlns:adec="http://schemas.microsoft.com/office/drawing/2017/decorative" val="1"/>
                </a:ext>
              </a:extLst>
            </p:cNvPr>
            <p:cNvSpPr txBox="1">
              <a:spLocks/>
            </p:cNvSpPr>
            <p:nvPr/>
          </p:nvSpPr>
          <p:spPr bwMode="gray">
            <a:xfrm>
              <a:off x="6450865" y="-1"/>
              <a:ext cx="1478317" cy="2565780"/>
            </a:xfrm>
            <a:prstGeom prst="rect">
              <a:avLst/>
            </a:prstGeom>
            <a:solidFill>
              <a:srgbClr val="009900"/>
            </a:solidFill>
          </p:spPr>
          <p:txBody>
            <a:bodyPr vert="horz" wrap="square" lIns="39534" tIns="28239" rIns="39534" bIns="28239"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endParaRPr lang="en-US" sz="618" dirty="0">
                <a:solidFill>
                  <a:schemeClr val="bg1"/>
                </a:solidFill>
                <a:latin typeface="Arial" panose="020B0604020202020204" pitchFamily="34" charset="0"/>
                <a:cs typeface="Arial" panose="020B0604020202020204" pitchFamily="34" charset="0"/>
              </a:endParaRPr>
            </a:p>
          </p:txBody>
        </p:sp>
        <p:sp>
          <p:nvSpPr>
            <p:cNvPr id="119" name="TextBox 118">
              <a:extLst>
                <a:ext uri="{FF2B5EF4-FFF2-40B4-BE49-F238E27FC236}">
                  <a16:creationId xmlns:a16="http://schemas.microsoft.com/office/drawing/2014/main" id="{53F961B1-2CB3-45D6-9A25-E02FEF887CCE}"/>
                </a:ext>
                <a:ext uri="{C183D7F6-B498-43B3-948B-1728B52AA6E4}">
                  <adec:decorative xmlns:adec="http://schemas.microsoft.com/office/drawing/2017/decorative" val="1"/>
                </a:ext>
              </a:extLst>
            </p:cNvPr>
            <p:cNvSpPr txBox="1"/>
            <p:nvPr/>
          </p:nvSpPr>
          <p:spPr bwMode="gray">
            <a:xfrm>
              <a:off x="6508729" y="68334"/>
              <a:ext cx="1360779" cy="2408352"/>
            </a:xfrm>
            <a:prstGeom prst="rect">
              <a:avLst/>
            </a:prstGeom>
            <a:noFill/>
          </p:spPr>
          <p:txBody>
            <a:bodyPr wrap="square" lIns="0" tIns="0" rIns="0" bIns="0" rtlCol="0">
              <a:spAutoFit/>
            </a:bodyPr>
            <a:lstStyle/>
            <a:p>
              <a:pPr>
                <a:spcBef>
                  <a:spcPts val="309"/>
                </a:spcBef>
              </a:pPr>
              <a:r>
                <a:rPr lang="en-US" sz="1400" b="1" dirty="0">
                  <a:solidFill>
                    <a:schemeClr val="bg1"/>
                  </a:solidFill>
                  <a:latin typeface="+mn-lt"/>
                  <a:cs typeface="Arial" panose="020B0604020202020204" pitchFamily="34" charset="0"/>
                </a:rPr>
                <a:t>DO NOT EDIT THIS SLIDE FOR ANY PURPOSE</a:t>
              </a:r>
            </a:p>
            <a:p>
              <a:pPr marL="0" marR="0" lvl="0" indent="0" algn="l" defTabSz="537667" rtl="0" eaLnBrk="1" fontAlgn="auto" latinLnBrk="0" hangingPunct="1">
                <a:lnSpc>
                  <a:spcPct val="100000"/>
                </a:lnSpc>
                <a:spcBef>
                  <a:spcPts val="309"/>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If an edit is necessary please contact: </a:t>
              </a:r>
              <a:br>
                <a:rPr kumimoji="0" lang="en-US" sz="10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br>
              <a:r>
                <a:rPr kumimoji="0" lang="en-US" sz="1000" b="0" i="0" u="sng" strike="noStrike" kern="1200" cap="none" spc="0" normalizeH="0" baseline="0" noProof="0" dirty="0">
                  <a:ln>
                    <a:noFill/>
                  </a:ln>
                  <a:solidFill>
                    <a:srgbClr val="FFFFFF"/>
                  </a:solidFill>
                  <a:effectLst/>
                  <a:uLnTx/>
                  <a:uFillTx/>
                  <a:latin typeface="+mn-lt"/>
                  <a:ea typeface="+mn-ea"/>
                  <a:cs typeface="Arial" panose="020B0604020202020204" pitchFamily="34" charset="0"/>
                </a:rPr>
                <a:t>DSS-Requests@eab.com</a:t>
              </a:r>
              <a:br>
                <a:rPr kumimoji="0" lang="en-US" sz="10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br>
              <a:endParaRPr kumimoji="0" lang="en-US" sz="1000" b="0" i="1" u="none" strike="noStrike" kern="1200" cap="none" spc="0" normalizeH="0" baseline="0" noProof="0" dirty="0">
                <a:ln>
                  <a:noFill/>
                </a:ln>
                <a:solidFill>
                  <a:srgbClr val="FFFFFF"/>
                </a:solidFill>
                <a:effectLst/>
                <a:uLnTx/>
                <a:uFillTx/>
                <a:latin typeface="+mn-lt"/>
                <a:ea typeface="+mn-ea"/>
                <a:cs typeface="Arial" panose="020B0604020202020204" pitchFamily="34" charset="0"/>
              </a:endParaRPr>
            </a:p>
            <a:p>
              <a:pPr>
                <a:spcBef>
                  <a:spcPts val="309"/>
                </a:spcBef>
              </a:pPr>
              <a:r>
                <a:rPr lang="en-US" sz="1400" b="1" dirty="0">
                  <a:solidFill>
                    <a:schemeClr val="bg1"/>
                  </a:solidFill>
                  <a:latin typeface="+mn-lt"/>
                  <a:cs typeface="Arial" panose="020B0604020202020204" pitchFamily="34" charset="0"/>
                </a:rPr>
                <a:t>Script can be found here:</a:t>
              </a:r>
            </a:p>
            <a:p>
              <a:pPr>
                <a:spcBef>
                  <a:spcPts val="309"/>
                </a:spcBef>
              </a:pPr>
              <a:r>
                <a:rPr lang="en-US" sz="1000" b="0" u="sng" dirty="0">
                  <a:solidFill>
                    <a:schemeClr val="bg1"/>
                  </a:solidFill>
                  <a:latin typeface="+mn-lt"/>
                  <a:cs typeface="Arial" panose="020B0604020202020204" pitchFamily="34" charset="0"/>
                </a:rPr>
                <a:t>https://eab.box.com/v/</a:t>
              </a:r>
              <a:br>
                <a:rPr lang="en-US" sz="1000" b="0" u="sng" dirty="0">
                  <a:solidFill>
                    <a:schemeClr val="bg1"/>
                  </a:solidFill>
                  <a:latin typeface="+mn-lt"/>
                  <a:cs typeface="Arial" panose="020B0604020202020204" pitchFamily="34" charset="0"/>
                </a:rPr>
              </a:br>
              <a:r>
                <a:rPr lang="en-US" sz="1000" b="0" u="sng" dirty="0">
                  <a:solidFill>
                    <a:schemeClr val="bg1"/>
                  </a:solidFill>
                  <a:latin typeface="+mn-lt"/>
                  <a:cs typeface="Arial" panose="020B0604020202020204" pitchFamily="34" charset="0"/>
                </a:rPr>
                <a:t>EAB-Branding</a:t>
              </a:r>
            </a:p>
            <a:p>
              <a:pPr>
                <a:spcBef>
                  <a:spcPts val="309"/>
                </a:spcBef>
              </a:pPr>
              <a:endParaRPr lang="en-US" sz="600" b="0" dirty="0">
                <a:solidFill>
                  <a:schemeClr val="bg1"/>
                </a:solidFill>
                <a:latin typeface="+mn-lt"/>
                <a:cs typeface="Arial" panose="020B0604020202020204" pitchFamily="34" charset="0"/>
              </a:endParaRPr>
            </a:p>
            <a:p>
              <a:pPr>
                <a:spcBef>
                  <a:spcPts val="309"/>
                </a:spcBef>
              </a:pPr>
              <a:r>
                <a:rPr lang="en-US" sz="800" b="0" i="1" dirty="0">
                  <a:solidFill>
                    <a:schemeClr val="bg1"/>
                  </a:solidFill>
                  <a:latin typeface="+mn-lt"/>
                  <a:cs typeface="Arial" panose="020B0604020202020204" pitchFamily="34" charset="0"/>
                </a:rPr>
                <a:t>Last edited: 5/6/22</a:t>
              </a:r>
            </a:p>
          </p:txBody>
        </p:sp>
      </p:grpSp>
    </p:spTree>
    <p:custDataLst>
      <p:tags r:id="rId1"/>
    </p:custDataLst>
    <p:extLst>
      <p:ext uri="{BB962C8B-B14F-4D97-AF65-F5344CB8AC3E}">
        <p14:creationId xmlns:p14="http://schemas.microsoft.com/office/powerpoint/2010/main" val="199692624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redits + Legal Caveat">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a:spLocks noGrp="1"/>
          </p:cNvSpPr>
          <p:nvPr>
            <p:ph type="title" hasCustomPrompt="1"/>
          </p:nvPr>
        </p:nvSpPr>
        <p:spPr bwMode="gray">
          <a:xfrm>
            <a:off x="512763" y="724503"/>
            <a:ext cx="4473575" cy="276999"/>
          </a:xfrm>
        </p:spPr>
        <p:txBody>
          <a:bodyPr anchor="t" anchorCtr="0"/>
          <a:lstStyle>
            <a:lvl1pPr>
              <a:defRPr baseline="0"/>
            </a:lvl1pPr>
          </a:lstStyle>
          <a:p>
            <a:r>
              <a:rPr lang="en-US" dirty="0"/>
              <a:t>Insert Program Name Here</a:t>
            </a:r>
          </a:p>
        </p:txBody>
      </p:sp>
      <p:sp>
        <p:nvSpPr>
          <p:cNvPr id="20" name="Executive director names - decorative">
            <a:extLst>
              <a:ext uri="{C183D7F6-B498-43B3-948B-1728B52AA6E4}">
                <adec:decorative xmlns:adec="http://schemas.microsoft.com/office/drawing/2017/decorative" val="1"/>
              </a:ext>
            </a:extLst>
          </p:cNvPr>
          <p:cNvSpPr>
            <a:spLocks noGrp="1"/>
          </p:cNvSpPr>
          <p:nvPr>
            <p:ph type="body" sz="quarter" idx="56" hasCustomPrompt="1"/>
          </p:nvPr>
        </p:nvSpPr>
        <p:spPr bwMode="gray">
          <a:xfrm>
            <a:off x="1128208" y="3260460"/>
            <a:ext cx="3840480" cy="138499"/>
          </a:xfrm>
        </p:spPr>
        <p:txBody>
          <a:bodyPr/>
          <a:lstStyle>
            <a:lvl1pPr marL="0" indent="0">
              <a:spcBef>
                <a:spcPts val="200"/>
              </a:spcBef>
              <a:buNone/>
              <a:defRPr>
                <a:solidFill>
                  <a:schemeClr val="tx1"/>
                </a:solidFill>
              </a:defRPr>
            </a:lvl1pPr>
            <a:lvl2pPr marL="112713" indent="0">
              <a:spcBef>
                <a:spcPts val="200"/>
              </a:spcBef>
              <a:buNone/>
              <a:defRPr/>
            </a:lvl2pPr>
            <a:lvl3pPr marL="230187" indent="0">
              <a:spcBef>
                <a:spcPts val="200"/>
              </a:spcBef>
              <a:buNone/>
              <a:defRPr/>
            </a:lvl3pPr>
            <a:lvl4pPr marL="342900" indent="0">
              <a:spcBef>
                <a:spcPts val="200"/>
              </a:spcBef>
              <a:buNone/>
              <a:defRPr/>
            </a:lvl4pPr>
            <a:lvl5pPr marL="458787" indent="0">
              <a:spcBef>
                <a:spcPts val="200"/>
              </a:spcBef>
              <a:buNone/>
              <a:defRPr/>
            </a:lvl5pPr>
          </a:lstStyle>
          <a:p>
            <a:pPr lvl="0"/>
            <a:r>
              <a:rPr lang="en-US" dirty="0"/>
              <a:t>Add Name(s) Here</a:t>
            </a:r>
          </a:p>
        </p:txBody>
      </p:sp>
      <p:sp>
        <p:nvSpPr>
          <p:cNvPr id="19" name="Executive director - decorative">
            <a:extLst>
              <a:ext uri="{C183D7F6-B498-43B3-948B-1728B52AA6E4}">
                <adec:decorative xmlns:adec="http://schemas.microsoft.com/office/drawing/2017/decorative" val="1"/>
              </a:ext>
            </a:extLst>
          </p:cNvPr>
          <p:cNvSpPr>
            <a:spLocks noGrp="1"/>
          </p:cNvSpPr>
          <p:nvPr>
            <p:ph type="body" sz="quarter" idx="55" hasCustomPrompt="1"/>
          </p:nvPr>
        </p:nvSpPr>
        <p:spPr bwMode="gray">
          <a:xfrm>
            <a:off x="1128208" y="3027605"/>
            <a:ext cx="3840480" cy="169277"/>
          </a:xfrm>
        </p:spPr>
        <p:txBody>
          <a:bodyPr/>
          <a:lstStyle>
            <a:lvl1pPr marL="0" indent="0">
              <a:spcBef>
                <a:spcPts val="0"/>
              </a:spcBef>
              <a:buNone/>
              <a:defRPr sz="1100">
                <a:solidFill>
                  <a:schemeClr val="tx1"/>
                </a:solidFill>
              </a:defRPr>
            </a:lvl1pPr>
            <a:lvl2pPr>
              <a:spcBef>
                <a:spcPts val="0"/>
              </a:spcBef>
              <a:defRPr sz="1100"/>
            </a:lvl2pPr>
            <a:lvl3pPr>
              <a:spcBef>
                <a:spcPts val="0"/>
              </a:spcBef>
              <a:defRPr sz="1100"/>
            </a:lvl3pPr>
            <a:lvl4pPr>
              <a:spcBef>
                <a:spcPts val="0"/>
              </a:spcBef>
              <a:defRPr sz="1100"/>
            </a:lvl4pPr>
            <a:lvl5pPr>
              <a:spcBef>
                <a:spcPts val="0"/>
              </a:spcBef>
              <a:defRPr sz="1100"/>
            </a:lvl5pPr>
          </a:lstStyle>
          <a:p>
            <a:pPr lvl="0"/>
            <a:r>
              <a:rPr lang="en-US" dirty="0"/>
              <a:t>Executive Director (Insert text)</a:t>
            </a:r>
          </a:p>
        </p:txBody>
      </p:sp>
      <p:sp>
        <p:nvSpPr>
          <p:cNvPr id="18" name="Consultant names - decorative">
            <a:extLst>
              <a:ext uri="{C183D7F6-B498-43B3-948B-1728B52AA6E4}">
                <adec:decorative xmlns:adec="http://schemas.microsoft.com/office/drawing/2017/decorative" val="1"/>
              </a:ext>
            </a:extLst>
          </p:cNvPr>
          <p:cNvSpPr>
            <a:spLocks noGrp="1"/>
          </p:cNvSpPr>
          <p:nvPr>
            <p:ph type="body" sz="quarter" idx="54" hasCustomPrompt="1"/>
          </p:nvPr>
        </p:nvSpPr>
        <p:spPr bwMode="gray">
          <a:xfrm>
            <a:off x="1128208" y="2600060"/>
            <a:ext cx="3840480" cy="138499"/>
          </a:xfrm>
        </p:spPr>
        <p:txBody>
          <a:bodyPr/>
          <a:lstStyle>
            <a:lvl1pPr marL="0" indent="0">
              <a:spcBef>
                <a:spcPts val="200"/>
              </a:spcBef>
              <a:buNone/>
              <a:defRPr>
                <a:solidFill>
                  <a:schemeClr val="tx1"/>
                </a:solidFill>
              </a:defRPr>
            </a:lvl1pPr>
            <a:lvl2pPr marL="112713" indent="0">
              <a:spcBef>
                <a:spcPts val="200"/>
              </a:spcBef>
              <a:buNone/>
              <a:defRPr>
                <a:solidFill>
                  <a:schemeClr val="accent3"/>
                </a:solidFill>
              </a:defRPr>
            </a:lvl2pPr>
            <a:lvl3pPr marL="230187" indent="0">
              <a:spcBef>
                <a:spcPts val="200"/>
              </a:spcBef>
              <a:buNone/>
              <a:defRPr>
                <a:solidFill>
                  <a:schemeClr val="accent3"/>
                </a:solidFill>
              </a:defRPr>
            </a:lvl3pPr>
            <a:lvl4pPr marL="342900" indent="0">
              <a:spcBef>
                <a:spcPts val="200"/>
              </a:spcBef>
              <a:buNone/>
              <a:defRPr>
                <a:solidFill>
                  <a:schemeClr val="accent3"/>
                </a:solidFill>
              </a:defRPr>
            </a:lvl4pPr>
            <a:lvl5pPr marL="458787" indent="0">
              <a:spcBef>
                <a:spcPts val="200"/>
              </a:spcBef>
              <a:buNone/>
              <a:defRPr>
                <a:solidFill>
                  <a:schemeClr val="accent3"/>
                </a:solidFill>
              </a:defRPr>
            </a:lvl5pPr>
          </a:lstStyle>
          <a:p>
            <a:pPr lvl="0"/>
            <a:r>
              <a:rPr lang="en-US" dirty="0"/>
              <a:t>Add Name(s) Here</a:t>
            </a:r>
          </a:p>
        </p:txBody>
      </p:sp>
      <p:sp>
        <p:nvSpPr>
          <p:cNvPr id="17" name="Consultants - decorative">
            <a:extLst>
              <a:ext uri="{C183D7F6-B498-43B3-948B-1728B52AA6E4}">
                <adec:decorative xmlns:adec="http://schemas.microsoft.com/office/drawing/2017/decorative" val="1"/>
              </a:ext>
            </a:extLst>
          </p:cNvPr>
          <p:cNvSpPr>
            <a:spLocks noGrp="1"/>
          </p:cNvSpPr>
          <p:nvPr>
            <p:ph type="body" sz="quarter" idx="53" hasCustomPrompt="1"/>
          </p:nvPr>
        </p:nvSpPr>
        <p:spPr bwMode="gray">
          <a:xfrm>
            <a:off x="1128208" y="2367205"/>
            <a:ext cx="3840480" cy="169277"/>
          </a:xfrm>
        </p:spPr>
        <p:txBody>
          <a:bodyPr/>
          <a:lstStyle>
            <a:lvl1pPr marL="0" indent="0">
              <a:spcBef>
                <a:spcPts val="0"/>
              </a:spcBef>
              <a:buNone/>
              <a:defRPr sz="1100">
                <a:solidFill>
                  <a:schemeClr val="tx1"/>
                </a:solidFill>
              </a:defRPr>
            </a:lvl1pPr>
            <a:lvl2pPr marL="112713" indent="0">
              <a:spcBef>
                <a:spcPts val="0"/>
              </a:spcBef>
              <a:buNone/>
              <a:defRPr sz="1100"/>
            </a:lvl2pPr>
            <a:lvl3pPr marL="230187" indent="0">
              <a:spcBef>
                <a:spcPts val="0"/>
              </a:spcBef>
              <a:buNone/>
              <a:defRPr sz="1100"/>
            </a:lvl3pPr>
            <a:lvl4pPr marL="342900" indent="0">
              <a:spcBef>
                <a:spcPts val="0"/>
              </a:spcBef>
              <a:buNone/>
              <a:defRPr sz="1100"/>
            </a:lvl4pPr>
            <a:lvl5pPr marL="458787" indent="0">
              <a:spcBef>
                <a:spcPts val="0"/>
              </a:spcBef>
              <a:buNone/>
              <a:defRPr sz="1100"/>
            </a:lvl5pPr>
          </a:lstStyle>
          <a:p>
            <a:pPr lvl="0"/>
            <a:r>
              <a:rPr lang="en-US" dirty="0"/>
              <a:t>Contributing Consultants (Insert text)</a:t>
            </a:r>
          </a:p>
        </p:txBody>
      </p:sp>
      <p:sp>
        <p:nvSpPr>
          <p:cNvPr id="16" name="Project director names - decorative">
            <a:extLst>
              <a:ext uri="{C183D7F6-B498-43B3-948B-1728B52AA6E4}">
                <adec:decorative xmlns:adec="http://schemas.microsoft.com/office/drawing/2017/decorative" val="1"/>
              </a:ext>
            </a:extLst>
          </p:cNvPr>
          <p:cNvSpPr>
            <a:spLocks noGrp="1"/>
          </p:cNvSpPr>
          <p:nvPr>
            <p:ph type="body" sz="quarter" idx="52" hasCustomPrompt="1"/>
          </p:nvPr>
        </p:nvSpPr>
        <p:spPr bwMode="gray">
          <a:xfrm>
            <a:off x="1128208" y="1947233"/>
            <a:ext cx="3840480" cy="138499"/>
          </a:xfrm>
        </p:spPr>
        <p:txBody>
          <a:bodyPr/>
          <a:lstStyle>
            <a:lvl1pPr marL="0" indent="0">
              <a:spcBef>
                <a:spcPts val="200"/>
              </a:spcBef>
              <a:buNone/>
              <a:defRPr>
                <a:solidFill>
                  <a:schemeClr val="tx1"/>
                </a:solidFill>
              </a:defRPr>
            </a:lvl1pPr>
            <a:lvl2pPr marL="112713" indent="0">
              <a:buNone/>
              <a:defRPr>
                <a:solidFill>
                  <a:schemeClr val="accent3"/>
                </a:solidFill>
              </a:defRPr>
            </a:lvl2pPr>
            <a:lvl3pPr marL="230187" indent="0">
              <a:buNone/>
              <a:defRPr>
                <a:solidFill>
                  <a:schemeClr val="accent3"/>
                </a:solidFill>
              </a:defRPr>
            </a:lvl3pPr>
            <a:lvl4pPr marL="342900" indent="0">
              <a:buNone/>
              <a:defRPr>
                <a:solidFill>
                  <a:schemeClr val="accent3"/>
                </a:solidFill>
              </a:defRPr>
            </a:lvl4pPr>
            <a:lvl5pPr marL="458787" indent="0">
              <a:buNone/>
              <a:defRPr>
                <a:solidFill>
                  <a:schemeClr val="accent3"/>
                </a:solidFill>
              </a:defRPr>
            </a:lvl5pPr>
          </a:lstStyle>
          <a:p>
            <a:pPr lvl="0"/>
            <a:r>
              <a:rPr lang="en-US" dirty="0"/>
              <a:t>Add Name(s) Here</a:t>
            </a:r>
          </a:p>
        </p:txBody>
      </p:sp>
      <p:sp>
        <p:nvSpPr>
          <p:cNvPr id="14" name="Project director - decorative">
            <a:extLst>
              <a:ext uri="{C183D7F6-B498-43B3-948B-1728B52AA6E4}">
                <adec:decorative xmlns:adec="http://schemas.microsoft.com/office/drawing/2017/decorative" val="1"/>
              </a:ext>
            </a:extLst>
          </p:cNvPr>
          <p:cNvSpPr>
            <a:spLocks noGrp="1"/>
          </p:cNvSpPr>
          <p:nvPr>
            <p:ph type="body" sz="quarter" idx="51" hasCustomPrompt="1"/>
          </p:nvPr>
        </p:nvSpPr>
        <p:spPr bwMode="gray">
          <a:xfrm>
            <a:off x="1128208" y="1714378"/>
            <a:ext cx="3840480" cy="169277"/>
          </a:xfrm>
        </p:spPr>
        <p:txBody>
          <a:bodyPr/>
          <a:lstStyle>
            <a:lvl1pPr marL="0" indent="0">
              <a:spcBef>
                <a:spcPts val="0"/>
              </a:spcBef>
              <a:buNone/>
              <a:defRPr sz="1100">
                <a:solidFill>
                  <a:schemeClr val="tx1"/>
                </a:solidFill>
              </a:defRPr>
            </a:lvl1pPr>
            <a:lvl2pPr marL="112713" indent="0">
              <a:spcBef>
                <a:spcPts val="200"/>
              </a:spcBef>
              <a:buNone/>
              <a:defRPr sz="1100"/>
            </a:lvl2pPr>
            <a:lvl3pPr marL="230187" indent="0">
              <a:spcBef>
                <a:spcPts val="200"/>
              </a:spcBef>
              <a:buNone/>
              <a:defRPr sz="1100"/>
            </a:lvl3pPr>
            <a:lvl4pPr marL="342900" indent="0">
              <a:spcBef>
                <a:spcPts val="200"/>
              </a:spcBef>
              <a:buNone/>
              <a:defRPr sz="1100"/>
            </a:lvl4pPr>
            <a:lvl5pPr marL="458787" indent="0">
              <a:spcBef>
                <a:spcPts val="200"/>
              </a:spcBef>
              <a:buNone/>
              <a:defRPr sz="1100"/>
            </a:lvl5pPr>
          </a:lstStyle>
          <a:p>
            <a:pPr lvl="0"/>
            <a:r>
              <a:rPr lang="en-US" dirty="0"/>
              <a:t>Project Director (Insert text)</a:t>
            </a:r>
          </a:p>
        </p:txBody>
      </p:sp>
      <p:cxnSp>
        <p:nvCxnSpPr>
          <p:cNvPr id="13" name="Vertical line - decorative">
            <a:extLst>
              <a:ext uri="{C183D7F6-B498-43B3-948B-1728B52AA6E4}">
                <adec:decorative xmlns:adec="http://schemas.microsoft.com/office/drawing/2017/decorative" val="1"/>
              </a:ext>
            </a:extLst>
          </p:cNvPr>
          <p:cNvCxnSpPr/>
          <p:nvPr userDrawn="1"/>
        </p:nvCxnSpPr>
        <p:spPr bwMode="gray">
          <a:xfrm>
            <a:off x="5571248" y="763588"/>
            <a:ext cx="0" cy="8074152"/>
          </a:xfrm>
          <a:prstGeom prst="line">
            <a:avLst/>
          </a:prstGeom>
          <a:ln w="12700">
            <a:solidFill>
              <a:schemeClr val="bg2">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Legal Caveat - decorative">
            <a:extLst>
              <a:ext uri="{C183D7F6-B498-43B3-948B-1728B52AA6E4}">
                <adec:decorative xmlns:adec="http://schemas.microsoft.com/office/drawing/2017/decorative" val="1"/>
              </a:ext>
            </a:extLst>
          </p:cNvPr>
          <p:cNvSpPr txBox="1"/>
          <p:nvPr userDrawn="1"/>
        </p:nvSpPr>
        <p:spPr bwMode="gray">
          <a:xfrm>
            <a:off x="5644268" y="754818"/>
            <a:ext cx="1615367" cy="8156079"/>
          </a:xfrm>
          <a:prstGeom prst="rect">
            <a:avLst/>
          </a:prstGeom>
          <a:noFill/>
        </p:spPr>
        <p:txBody>
          <a:bodyPr wrap="square" lIns="0" tIns="0" rIns="0" bIns="0" rtlCol="0">
            <a:spAutoFit/>
          </a:bodyPr>
          <a:lstStyle/>
          <a:p>
            <a:pPr>
              <a:spcBef>
                <a:spcPts val="600"/>
              </a:spcBef>
            </a:pPr>
            <a:r>
              <a:rPr lang="en-US" sz="500" b="1" kern="1200" dirty="0">
                <a:solidFill>
                  <a:schemeClr val="tx1"/>
                </a:solidFill>
                <a:effectLst/>
                <a:latin typeface="+mn-lt"/>
                <a:ea typeface="+mn-ea"/>
                <a:cs typeface="+mn-cs"/>
              </a:rPr>
              <a:t>Legal Caveat</a:t>
            </a:r>
            <a:endParaRPr lang="en-US" sz="500" kern="1200" dirty="0">
              <a:solidFill>
                <a:schemeClr val="tx1"/>
              </a:solidFill>
              <a:effectLst/>
              <a:latin typeface="+mn-lt"/>
              <a:ea typeface="+mn-ea"/>
              <a:cs typeface="+mn-cs"/>
            </a:endParaRPr>
          </a:p>
          <a:p>
            <a:pPr>
              <a:spcBef>
                <a:spcPts val="600"/>
              </a:spcBef>
            </a:pPr>
            <a:r>
              <a:rPr lang="en-US" sz="500" kern="1200" dirty="0">
                <a:solidFill>
                  <a:schemeClr val="tx1"/>
                </a:solidFill>
                <a:effectLst/>
                <a:latin typeface="+mn-lt"/>
                <a:ea typeface="+mn-ea"/>
                <a:cs typeface="+mn-cs"/>
              </a:rPr>
              <a:t>EAB Global, Inc. (“EAB”) has made efforts to verify the accuracy of the information it provides to partners.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partners should not rely on any legal commentary in this report as a basis for action, or assume that any tactics described herein would be permitted by applicable law or appropriate for a given partner’s situation. Partners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partner and its employees and agents to abide by the terms set forth herein.</a:t>
            </a:r>
          </a:p>
          <a:p>
            <a:pPr>
              <a:spcBef>
                <a:spcPts val="600"/>
              </a:spcBef>
            </a:pPr>
            <a:r>
              <a:rPr lang="en-US" sz="500" kern="1200" dirty="0">
                <a:solidFill>
                  <a:schemeClr val="tx1"/>
                </a:solidFill>
                <a:effectLst/>
                <a:latin typeface="+mn-lt"/>
                <a:ea typeface="+mn-ea"/>
                <a:cs typeface="+mn-cs"/>
              </a:rPr>
              <a:t>EAB is a registered trademark of EAB Global, Inc. in the United States and other countries. Partners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endParaRPr lang="en-US" sz="500" b="1" kern="1200" dirty="0">
              <a:solidFill>
                <a:schemeClr val="tx1"/>
              </a:solidFill>
              <a:effectLst/>
              <a:latin typeface="+mn-lt"/>
              <a:ea typeface="+mn-ea"/>
              <a:cs typeface="+mn-cs"/>
            </a:endParaRPr>
          </a:p>
          <a:p>
            <a:pPr>
              <a:spcBef>
                <a:spcPts val="600"/>
              </a:spcBef>
            </a:pPr>
            <a:r>
              <a:rPr lang="en-US" sz="500" b="1" kern="1200" dirty="0">
                <a:solidFill>
                  <a:schemeClr val="tx1"/>
                </a:solidFill>
                <a:effectLst/>
                <a:latin typeface="+mn-lt"/>
                <a:ea typeface="+mn-ea"/>
                <a:cs typeface="+mn-cs"/>
              </a:rPr>
              <a:t>IMPORTANT: Please read the following.</a:t>
            </a:r>
            <a:endParaRPr lang="en-US" sz="500" kern="1200" dirty="0">
              <a:solidFill>
                <a:schemeClr val="tx1"/>
              </a:solidFill>
              <a:effectLst/>
              <a:latin typeface="+mn-lt"/>
              <a:ea typeface="+mn-ea"/>
              <a:cs typeface="+mn-cs"/>
            </a:endParaRPr>
          </a:p>
          <a:p>
            <a:pPr>
              <a:spcBef>
                <a:spcPts val="600"/>
              </a:spcBef>
            </a:pPr>
            <a:r>
              <a:rPr lang="en-US" sz="500" kern="1200" dirty="0">
                <a:solidFill>
                  <a:schemeClr val="tx1"/>
                </a:solidFill>
                <a:effectLst/>
                <a:latin typeface="+mn-lt"/>
                <a:ea typeface="+mn-ea"/>
                <a:cs typeface="+mn-cs"/>
              </a:rPr>
              <a:t>EAB has prepared this report for the exclusive use of its partners. Each partner acknowledges and agrees that this report and the information contained herein (collectively, the “Report”) are confidential and proprietary to EAB. By accepting delivery of this Report, each partner agrees to abide by the terms as stated herein, including the following:</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All right, title, and interest in and to this Report is owned by an EAB Organization. Except as stated herein, no right, license, permission, or interest of any kind in this Report is intended to be given, transferred to, or acquired by a partner. Each partner is authorized to use this Report only to the extent expressly authorized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shall not sell, license, republish, distribute, or post online or otherwise this Report, in part or in whole. Each partner shall not disseminate or permit the use of, and shall take reasonable precautions to prevent such dissemination or use of, this Report by (a) any of its employees and agents (except as stated below), or (b) any third party.</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may make this Report available solely to those of its employees and agents who (a) are registered for the workshop or program of which this Report is a part, (b) require access to this Report in order to learn from the information described herein, and (c) agree not to disclose this Report to other employees or agents or any third party. Each partner shall use, and shall ensure that its employees and agents use, this Report for its internal use only. Each partner may make a limited number of copies, solely as adequate for use by its employees and agents in accordance with the terms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shall not remove from this Report any confidential markings, copyright notices, and/or other similar indicia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is responsible for any breach of its obligations as stated herein by any of its employees or agents.</a:t>
            </a:r>
          </a:p>
          <a:p>
            <a:pPr marL="114300" indent="-114300">
              <a:spcBef>
                <a:spcPts val="600"/>
              </a:spcBef>
              <a:buFont typeface="+mj-lt"/>
              <a:buAutoNum type="arabicPeriod"/>
            </a:pPr>
            <a:r>
              <a:rPr lang="en-US" sz="500" kern="1200" dirty="0">
                <a:solidFill>
                  <a:schemeClr val="tx1"/>
                </a:solidFill>
                <a:effectLst/>
                <a:latin typeface="+mn-lt"/>
                <a:ea typeface="+mn-ea"/>
                <a:cs typeface="+mn-cs"/>
              </a:rPr>
              <a:t>If a partner is unwilling to abide by any of the foregoing obligations, then such partner shall promptly return this Report and all copies thereof to EAB. </a:t>
            </a:r>
            <a:endParaRPr lang="en-US" sz="500" dirty="0"/>
          </a:p>
        </p:txBody>
      </p:sp>
    </p:spTree>
    <p:custDataLst>
      <p:tags r:id="rId1"/>
    </p:custDataLst>
    <p:extLst>
      <p:ext uri="{BB962C8B-B14F-4D97-AF65-F5344CB8AC3E}">
        <p14:creationId xmlns:p14="http://schemas.microsoft.com/office/powerpoint/2010/main" val="3809430448"/>
      </p:ext>
    </p:extLst>
  </p:cSld>
  <p:clrMapOvr>
    <a:masterClrMapping/>
  </p:clrMapOvr>
  <p:extLst>
    <p:ext uri="{DCECCB84-F9BA-43D5-87BE-67443E8EF086}">
      <p15:sldGuideLst xmlns:p15="http://schemas.microsoft.com/office/powerpoint/2012/main">
        <p15:guide id="1" orient="horz" pos="480">
          <p15:clr>
            <a:srgbClr val="FBAE40"/>
          </p15:clr>
        </p15:guide>
        <p15:guide id="2" pos="71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randed Left Page">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F86D855D-AEC9-49FA-98F9-E1C3AD287A57}"/>
              </a:ext>
            </a:extLst>
          </p:cNvPr>
          <p:cNvPicPr>
            <a:picLocks noChangeAspect="1"/>
          </p:cNvPicPr>
          <p:nvPr userDrawn="1"/>
        </p:nvPicPr>
        <p:blipFill>
          <a:blip r:embed="rId2"/>
          <a:stretch>
            <a:fillRect/>
          </a:stretch>
        </p:blipFill>
        <p:spPr>
          <a:xfrm>
            <a:off x="1177" y="0"/>
            <a:ext cx="7770046" cy="10058400"/>
          </a:xfrm>
          <a:prstGeom prst="rect">
            <a:avLst/>
          </a:prstGeom>
        </p:spPr>
      </p:pic>
    </p:spTree>
    <p:extLst>
      <p:ext uri="{BB962C8B-B14F-4D97-AF65-F5344CB8AC3E}">
        <p14:creationId xmlns:p14="http://schemas.microsoft.com/office/powerpoint/2010/main" val="765238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s://www.eab.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2" name="Title"/>
          <p:cNvSpPr>
            <a:spLocks noGrp="1"/>
          </p:cNvSpPr>
          <p:nvPr>
            <p:ph type="title"/>
          </p:nvPr>
        </p:nvSpPr>
        <p:spPr bwMode="gray">
          <a:xfrm>
            <a:off x="512763" y="700183"/>
            <a:ext cx="6702425" cy="276999"/>
          </a:xfrm>
          <a:prstGeom prst="rect">
            <a:avLst/>
          </a:prstGeom>
        </p:spPr>
        <p:txBody>
          <a:bodyPr vert="horz" lIns="0" tIns="0" rIns="0" bIns="0" rtlCol="0" anchor="b" anchorCtr="0">
            <a:spAutoFit/>
          </a:bodyPr>
          <a:lstStyle/>
          <a:p>
            <a:r>
              <a:rPr lang="en-US" dirty="0"/>
              <a:t>Page Title – Rockwell 20pt Regular, Title Case</a:t>
            </a:r>
          </a:p>
        </p:txBody>
      </p:sp>
      <p:sp>
        <p:nvSpPr>
          <p:cNvPr id="21" name="Bullets"/>
          <p:cNvSpPr>
            <a:spLocks noGrp="1"/>
          </p:cNvSpPr>
          <p:nvPr>
            <p:ph type="body" idx="1"/>
          </p:nvPr>
        </p:nvSpPr>
        <p:spPr bwMode="gray">
          <a:xfrm>
            <a:off x="3051957" y="4149472"/>
            <a:ext cx="1668487"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8" name="eab.com - decorative">
            <a:hlinkClick r:id="rId33"/>
            <a:extLst>
              <a:ext uri="{C183D7F6-B498-43B3-948B-1728B52AA6E4}">
                <adec:decorative xmlns:adec="http://schemas.microsoft.com/office/drawing/2017/decorative" val="1"/>
              </a:ext>
            </a:extLst>
          </p:cNvPr>
          <p:cNvSpPr txBox="1"/>
          <p:nvPr userDrawn="1"/>
        </p:nvSpPr>
        <p:spPr bwMode="gray">
          <a:xfrm>
            <a:off x="6851968" y="9608017"/>
            <a:ext cx="412750" cy="172924"/>
          </a:xfrm>
          <a:prstGeom prst="rect">
            <a:avLst/>
          </a:prstGeom>
          <a:noFill/>
        </p:spPr>
        <p:txBody>
          <a:bodyPr wrap="square" lIns="0" tIns="0" rIns="0" bIns="0" rtlCol="0" anchor="ctr" anchorCtr="0">
            <a:no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dirty="0">
                <a:ln>
                  <a:noFill/>
                </a:ln>
                <a:solidFill>
                  <a:schemeClr val="bg2">
                    <a:lumMod val="75000"/>
                  </a:schemeClr>
                </a:solidFill>
                <a:effectLst/>
                <a:uLnTx/>
                <a:uFillTx/>
                <a:latin typeface="+mn-lt"/>
                <a:ea typeface="+mn-ea"/>
                <a:cs typeface="+mn-cs"/>
              </a:rPr>
              <a:t>eab.com</a:t>
            </a:r>
          </a:p>
        </p:txBody>
      </p:sp>
      <p:sp>
        <p:nvSpPr>
          <p:cNvPr id="17" name="Page number - decorative">
            <a:extLst>
              <a:ext uri="{C183D7F6-B498-43B3-948B-1728B52AA6E4}">
                <adec:decorative xmlns:adec="http://schemas.microsoft.com/office/drawing/2017/decorative" val="1"/>
              </a:ext>
            </a:extLst>
          </p:cNvPr>
          <p:cNvSpPr txBox="1">
            <a:spLocks/>
          </p:cNvSpPr>
          <p:nvPr userDrawn="1"/>
        </p:nvSpPr>
        <p:spPr bwMode="gray">
          <a:xfrm>
            <a:off x="3678414" y="9636771"/>
            <a:ext cx="415573" cy="115416"/>
          </a:xfrm>
          <a:prstGeom prst="rect">
            <a:avLst/>
          </a:prstGeom>
        </p:spPr>
        <p:txBody>
          <a:bodyPr vert="horz" wrap="square" lIns="0" tIns="0" rIns="0" bIns="0" rtlCol="0" anchor="t">
            <a:spAutoFit/>
          </a:bodyPr>
          <a:lstStyle>
            <a:defPPr>
              <a:defRPr lang="en-US"/>
            </a:defPPr>
            <a:lvl1pPr marL="0" algn="ctr" defTabSz="1018879" rtl="0" eaLnBrk="1" latinLnBrk="0" hangingPunct="1">
              <a:defRPr sz="9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fld id="{D1524D41-16DC-4D92-9EF9-071B213BE0F5}" type="slidenum">
              <a:rPr lang="en-US" sz="750" smtClean="0">
                <a:solidFill>
                  <a:schemeClr val="tx1"/>
                </a:solidFill>
              </a:rPr>
              <a:pPr/>
              <a:t>‹#›</a:t>
            </a:fld>
            <a:endParaRPr lang="en-US" sz="750" dirty="0">
              <a:solidFill>
                <a:schemeClr val="tx1"/>
              </a:solidFill>
            </a:endParaRPr>
          </a:p>
        </p:txBody>
      </p:sp>
      <p:sp>
        <p:nvSpPr>
          <p:cNvPr id="15" name="Copyright - decorative">
            <a:extLst>
              <a:ext uri="{C183D7F6-B498-43B3-948B-1728B52AA6E4}">
                <adec:decorative xmlns:adec="http://schemas.microsoft.com/office/drawing/2017/decorative" val="1"/>
              </a:ext>
            </a:extLst>
          </p:cNvPr>
          <p:cNvSpPr txBox="1"/>
          <p:nvPr userDrawn="1"/>
        </p:nvSpPr>
        <p:spPr bwMode="gray">
          <a:xfrm>
            <a:off x="508793" y="9652160"/>
            <a:ext cx="2185888" cy="84639"/>
          </a:xfrm>
          <a:prstGeom prst="rect">
            <a:avLst/>
          </a:prstGeom>
          <a:noFill/>
        </p:spPr>
        <p:txBody>
          <a:bodyPr wrap="square" lIns="0" tIns="0" rIns="0" bIns="0" rtlCol="0">
            <a:spAutoFit/>
          </a:bodyPr>
          <a:lstStyle/>
          <a:p>
            <a:pPr marL="0" marR="0" lvl="0" indent="0" algn="l"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bg2">
                    <a:lumMod val="75000"/>
                  </a:schemeClr>
                </a:solidFill>
                <a:effectLst/>
                <a:uLnTx/>
                <a:uFillTx/>
                <a:latin typeface="+mn-lt"/>
                <a:ea typeface="+mn-ea"/>
                <a:cs typeface="+mn-cs"/>
              </a:rPr>
              <a:t>©2023 by EAB. All Rights Reserved. </a:t>
            </a:r>
          </a:p>
        </p:txBody>
      </p:sp>
    </p:spTree>
    <p:custDataLst>
      <p:tags r:id="rId32"/>
    </p:custDataLst>
    <p:extLst>
      <p:ext uri="{BB962C8B-B14F-4D97-AF65-F5344CB8AC3E}">
        <p14:creationId xmlns:p14="http://schemas.microsoft.com/office/powerpoint/2010/main" val="66992484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50" r:id="rId3"/>
    <p:sldLayoutId id="2147483695" r:id="rId4"/>
    <p:sldLayoutId id="2147483696" r:id="rId5"/>
    <p:sldLayoutId id="2147483697" r:id="rId6"/>
    <p:sldLayoutId id="2147483669" r:id="rId7"/>
    <p:sldLayoutId id="2147483653" r:id="rId8"/>
    <p:sldLayoutId id="2147483698" r:id="rId9"/>
    <p:sldLayoutId id="2147483654" r:id="rId10"/>
    <p:sldLayoutId id="2147483680" r:id="rId11"/>
    <p:sldLayoutId id="2147483681" r:id="rId12"/>
    <p:sldLayoutId id="2147483682" r:id="rId13"/>
    <p:sldLayoutId id="2147483663" r:id="rId14"/>
    <p:sldLayoutId id="2147483664" r:id="rId15"/>
    <p:sldLayoutId id="2147483665" r:id="rId16"/>
    <p:sldLayoutId id="2147483675" r:id="rId17"/>
    <p:sldLayoutId id="2147483676" r:id="rId18"/>
    <p:sldLayoutId id="2147483677" r:id="rId19"/>
    <p:sldLayoutId id="2147483678" r:id="rId20"/>
    <p:sldLayoutId id="2147483671" r:id="rId21"/>
    <p:sldLayoutId id="2147483672" r:id="rId22"/>
    <p:sldLayoutId id="2147483673" r:id="rId23"/>
    <p:sldLayoutId id="2147483674" r:id="rId24"/>
    <p:sldLayoutId id="2147483679" r:id="rId25"/>
    <p:sldLayoutId id="2147483691" r:id="rId26"/>
    <p:sldLayoutId id="2147483684" r:id="rId27"/>
    <p:sldLayoutId id="2147483657" r:id="rId28"/>
    <p:sldLayoutId id="2147483658" r:id="rId29"/>
    <p:sldLayoutId id="2147483659" r:id="rId30"/>
  </p:sldLayoutIdLst>
  <p:txStyles>
    <p:titleStyle>
      <a:lvl1pPr algn="l" defTabSz="1341150" rtl="0" eaLnBrk="1" latinLnBrk="0" hangingPunct="1">
        <a:lnSpc>
          <a:spcPct val="90000"/>
        </a:lnSpc>
        <a:spcBef>
          <a:spcPct val="0"/>
        </a:spcBef>
        <a:buNone/>
        <a:defRPr sz="2000" kern="1200" spc="50" baseline="0">
          <a:solidFill>
            <a:schemeClr val="accent3"/>
          </a:solidFill>
          <a:latin typeface="+mj-lt"/>
          <a:ea typeface="+mj-ea"/>
          <a:cs typeface="+mj-cs"/>
        </a:defRPr>
      </a:lvl1pPr>
    </p:titleStyle>
    <p:bodyStyle>
      <a:lvl1pPr marL="114300"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1pPr>
      <a:lvl2pPr marL="227013" indent="-112713"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2pPr>
      <a:lvl3pPr marL="341313"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3pPr>
      <a:lvl4pPr marL="458788" indent="-117475"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3088"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5pPr>
      <a:lvl6pPr marL="687388"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7pPr>
      <a:lvl8pPr marL="914400"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0" userDrawn="1">
          <p15:clr>
            <a:srgbClr val="C35EA4"/>
          </p15:clr>
        </p15:guide>
        <p15:guide id="2" pos="4576" userDrawn="1">
          <p15:clr>
            <a:srgbClr val="C35EA4"/>
          </p15:clr>
        </p15:guide>
        <p15:guide id="3" orient="horz" pos="288" userDrawn="1">
          <p15:clr>
            <a:srgbClr val="C35EA4"/>
          </p15:clr>
        </p15:guide>
        <p15:guide id="4" orient="horz" pos="6012" userDrawn="1">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7.png"/><Relationship Id="rId7"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11.xml"/><Relationship Id="rId6" Type="http://schemas.openxmlformats.org/officeDocument/2006/relationships/hyperlink" Target="https://www.tandfonline.com/doi/abs/10.1080/19345747.2012.743636" TargetMode="External"/><Relationship Id="rId5" Type="http://schemas.openxmlformats.org/officeDocument/2006/relationships/hyperlink" Target="https://www.attendanceworks.org/wp-content/uploads/2019/06/EngagingTeachers_2ndSubmission.pdf" TargetMode="External"/><Relationship Id="rId4" Type="http://schemas.openxmlformats.org/officeDocument/2006/relationships/hyperlink" Target="https://oag.ca.gov/sites/all/files/agweb/pdfs/tr/toolkit/Top10Considerations.pdf" TargetMode="External"/><Relationship Id="rId9" Type="http://schemas.openxmlformats.org/officeDocument/2006/relationships/hyperlink" Target="https://digitalcommons.wcupa.edu/cgi/viewcontent.cgi?article=1181&amp;context=all_doctora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hyperlink" Target="https://www.tandfonline.com/doi/abs/10.1080/19345747.2012.743636" TargetMode="External"/><Relationship Id="rId2" Type="http://schemas.openxmlformats.org/officeDocument/2006/relationships/image" Target="../media/image30.png"/><Relationship Id="rId1" Type="http://schemas.openxmlformats.org/officeDocument/2006/relationships/slideLayout" Target="../slideLayouts/slideLayout11.xml"/><Relationship Id="rId6" Type="http://schemas.openxmlformats.org/officeDocument/2006/relationships/hyperlink" Target="https://www.attendanceworks.org/wp-content/uploads/2019/06/EngagingTeachers_2ndSubmission.pdf" TargetMode="External"/><Relationship Id="rId5" Type="http://schemas.openxmlformats.org/officeDocument/2006/relationships/hyperlink" Target="https://oag.ca.gov/sites/all/files/agweb/pdfs/tr/toolkit/Top10Considerations.pdf" TargetMode="Externa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11.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8F418-F146-9F1D-B34C-5161AF436AA9}"/>
              </a:ext>
            </a:extLst>
          </p:cNvPr>
          <p:cNvSpPr>
            <a:spLocks noGrp="1"/>
          </p:cNvSpPr>
          <p:nvPr>
            <p:ph type="title"/>
          </p:nvPr>
        </p:nvSpPr>
        <p:spPr>
          <a:xfrm>
            <a:off x="838201" y="3058027"/>
            <a:ext cx="5911256" cy="1846659"/>
          </a:xfrm>
        </p:spPr>
        <p:txBody>
          <a:bodyPr/>
          <a:lstStyle/>
          <a:p>
            <a:r>
              <a:rPr lang="en-US" dirty="0">
                <a:solidFill>
                  <a:schemeClr val="accent6"/>
                </a:solidFill>
              </a:rPr>
              <a:t>Teacher Guide </a:t>
            </a:r>
            <a:br>
              <a:rPr lang="en-US" dirty="0">
                <a:solidFill>
                  <a:schemeClr val="accent6"/>
                </a:solidFill>
              </a:rPr>
            </a:br>
            <a:r>
              <a:rPr lang="en-US" dirty="0"/>
              <a:t>for Communicating with Parents and Guardians About </a:t>
            </a:r>
            <a:br>
              <a:rPr lang="en-US" dirty="0"/>
            </a:br>
            <a:r>
              <a:rPr lang="en-US" dirty="0"/>
              <a:t>Student Absences </a:t>
            </a:r>
          </a:p>
        </p:txBody>
      </p:sp>
      <p:sp>
        <p:nvSpPr>
          <p:cNvPr id="3" name="Text Placeholder 2">
            <a:extLst>
              <a:ext uri="{FF2B5EF4-FFF2-40B4-BE49-F238E27FC236}">
                <a16:creationId xmlns:a16="http://schemas.microsoft.com/office/drawing/2014/main" id="{10585609-78A2-ED93-C95F-726081F10AE0}"/>
              </a:ext>
            </a:extLst>
          </p:cNvPr>
          <p:cNvSpPr>
            <a:spLocks noGrp="1"/>
          </p:cNvSpPr>
          <p:nvPr>
            <p:ph type="body" sz="quarter" idx="16"/>
          </p:nvPr>
        </p:nvSpPr>
        <p:spPr>
          <a:xfrm>
            <a:off x="838201" y="5029200"/>
            <a:ext cx="4490318" cy="430887"/>
          </a:xfrm>
        </p:spPr>
        <p:txBody>
          <a:bodyPr/>
          <a:lstStyle/>
          <a:p>
            <a:r>
              <a:rPr lang="en-US" dirty="0"/>
              <a:t>Improve Student Attendance by Helping Teachers Become Experts on Discussing Absenteeism</a:t>
            </a:r>
          </a:p>
        </p:txBody>
      </p:sp>
    </p:spTree>
    <p:extLst>
      <p:ext uri="{BB962C8B-B14F-4D97-AF65-F5344CB8AC3E}">
        <p14:creationId xmlns:p14="http://schemas.microsoft.com/office/powerpoint/2010/main" val="1313277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Icon&#10;&#10;Description automatically generated">
            <a:extLst>
              <a:ext uri="{FF2B5EF4-FFF2-40B4-BE49-F238E27FC236}">
                <a16:creationId xmlns:a16="http://schemas.microsoft.com/office/drawing/2014/main" id="{3668A962-7010-AC8B-C558-D273F41D2033}"/>
              </a:ext>
            </a:extLst>
          </p:cNvPr>
          <p:cNvPicPr>
            <a:picLocks noChangeAspect="1"/>
          </p:cNvPicPr>
          <p:nvPr/>
        </p:nvPicPr>
        <p:blipFill>
          <a:blip r:embed="rId2">
            <a:alphaModFix amt="50000"/>
          </a:blip>
          <a:stretch>
            <a:fillRect/>
          </a:stretch>
        </p:blipFill>
        <p:spPr>
          <a:xfrm>
            <a:off x="1075933" y="4658367"/>
            <a:ext cx="573893" cy="457201"/>
          </a:xfrm>
          <a:prstGeom prst="rect">
            <a:avLst/>
          </a:prstGeom>
        </p:spPr>
      </p:pic>
      <p:pic>
        <p:nvPicPr>
          <p:cNvPr id="18" name="Picture 17" descr="A picture containing text, clipart&#10;&#10;Description automatically generated">
            <a:extLst>
              <a:ext uri="{FF2B5EF4-FFF2-40B4-BE49-F238E27FC236}">
                <a16:creationId xmlns:a16="http://schemas.microsoft.com/office/drawing/2014/main" id="{3B5E8D8E-6976-88D5-1A45-F8B5CE60F0CA}"/>
              </a:ext>
            </a:extLst>
          </p:cNvPr>
          <p:cNvPicPr>
            <a:picLocks noChangeAspect="1"/>
          </p:cNvPicPr>
          <p:nvPr/>
        </p:nvPicPr>
        <p:blipFill>
          <a:blip r:embed="rId3">
            <a:alphaModFix amt="50000"/>
          </a:blip>
          <a:stretch>
            <a:fillRect/>
          </a:stretch>
        </p:blipFill>
        <p:spPr>
          <a:xfrm>
            <a:off x="989255" y="2979091"/>
            <a:ext cx="845055" cy="429593"/>
          </a:xfrm>
          <a:prstGeom prst="rect">
            <a:avLst/>
          </a:prstGeom>
        </p:spPr>
      </p:pic>
      <p:sp>
        <p:nvSpPr>
          <p:cNvPr id="2" name="Title 1">
            <a:extLst>
              <a:ext uri="{FF2B5EF4-FFF2-40B4-BE49-F238E27FC236}">
                <a16:creationId xmlns:a16="http://schemas.microsoft.com/office/drawing/2014/main" id="{9A0A7293-A7BD-4084-89DF-3198CA7DB940}"/>
              </a:ext>
            </a:extLst>
          </p:cNvPr>
          <p:cNvSpPr>
            <a:spLocks noGrp="1"/>
          </p:cNvSpPr>
          <p:nvPr>
            <p:ph type="title"/>
          </p:nvPr>
        </p:nvSpPr>
        <p:spPr>
          <a:xfrm>
            <a:off x="510382" y="744811"/>
            <a:ext cx="6754018" cy="263149"/>
          </a:xfrm>
        </p:spPr>
        <p:txBody>
          <a:bodyPr/>
          <a:lstStyle/>
          <a:p>
            <a:r>
              <a:rPr lang="en-US" sz="1900" b="1" dirty="0"/>
              <a:t>Administrator Instructions</a:t>
            </a:r>
            <a:r>
              <a:rPr lang="en-US" sz="1900" dirty="0"/>
              <a:t>: How to Use This Guide</a:t>
            </a:r>
          </a:p>
        </p:txBody>
      </p:sp>
      <p:sp>
        <p:nvSpPr>
          <p:cNvPr id="8" name="Text Placeholder 7">
            <a:extLst>
              <a:ext uri="{FF2B5EF4-FFF2-40B4-BE49-F238E27FC236}">
                <a16:creationId xmlns:a16="http://schemas.microsoft.com/office/drawing/2014/main" id="{9823FD13-A681-C183-0599-FCCF1075353C}"/>
              </a:ext>
            </a:extLst>
          </p:cNvPr>
          <p:cNvSpPr>
            <a:spLocks noGrp="1"/>
          </p:cNvSpPr>
          <p:nvPr>
            <p:ph type="body" sz="quarter" idx="29"/>
          </p:nvPr>
        </p:nvSpPr>
        <p:spPr>
          <a:xfrm>
            <a:off x="510381" y="459719"/>
            <a:ext cx="3514363" cy="123111"/>
          </a:xfrm>
        </p:spPr>
        <p:txBody>
          <a:bodyPr/>
          <a:lstStyle/>
          <a:p>
            <a:r>
              <a:rPr lang="en-US" dirty="0"/>
              <a:t>Teacher Guide for Communicating About Absences</a:t>
            </a:r>
          </a:p>
        </p:txBody>
      </p:sp>
      <p:sp>
        <p:nvSpPr>
          <p:cNvPr id="254" name="TextBox 253">
            <a:extLst>
              <a:ext uri="{FF2B5EF4-FFF2-40B4-BE49-F238E27FC236}">
                <a16:creationId xmlns:a16="http://schemas.microsoft.com/office/drawing/2014/main" id="{4BD8A95F-0C65-1F17-9524-B967AADB556E}"/>
              </a:ext>
            </a:extLst>
          </p:cNvPr>
          <p:cNvSpPr txBox="1"/>
          <p:nvPr/>
        </p:nvSpPr>
        <p:spPr bwMode="gray">
          <a:xfrm>
            <a:off x="736907" y="5740168"/>
            <a:ext cx="166712" cy="369332"/>
          </a:xfrm>
          <a:prstGeom prst="rect">
            <a:avLst/>
          </a:prstGeom>
          <a:noFill/>
        </p:spPr>
        <p:txBody>
          <a:bodyPr wrap="none" lIns="0" tIns="0" rIns="0" bIns="0" rtlCol="0">
            <a:spAutoFit/>
          </a:bodyPr>
          <a:lstStyle/>
          <a:p>
            <a:pPr>
              <a:spcBef>
                <a:spcPts val="500"/>
              </a:spcBef>
            </a:pPr>
            <a:r>
              <a:rPr lang="en-US" sz="2400" dirty="0">
                <a:solidFill>
                  <a:schemeClr val="accent5"/>
                </a:solidFill>
                <a:latin typeface="+mj-lt"/>
              </a:rPr>
              <a:t>1</a:t>
            </a:r>
          </a:p>
        </p:txBody>
      </p:sp>
      <p:sp>
        <p:nvSpPr>
          <p:cNvPr id="124" name="TextBox 123">
            <a:extLst>
              <a:ext uri="{FF2B5EF4-FFF2-40B4-BE49-F238E27FC236}">
                <a16:creationId xmlns:a16="http://schemas.microsoft.com/office/drawing/2014/main" id="{1A97D18C-B9B2-5AE3-0802-232531439833}"/>
              </a:ext>
            </a:extLst>
          </p:cNvPr>
          <p:cNvSpPr txBox="1"/>
          <p:nvPr/>
        </p:nvSpPr>
        <p:spPr bwMode="gray">
          <a:xfrm>
            <a:off x="736907" y="8228029"/>
            <a:ext cx="166712" cy="369332"/>
          </a:xfrm>
          <a:prstGeom prst="rect">
            <a:avLst/>
          </a:prstGeom>
          <a:noFill/>
        </p:spPr>
        <p:txBody>
          <a:bodyPr wrap="none" lIns="0" tIns="0" rIns="0" bIns="0" rtlCol="0">
            <a:spAutoFit/>
          </a:bodyPr>
          <a:lstStyle/>
          <a:p>
            <a:pPr>
              <a:spcBef>
                <a:spcPts val="500"/>
              </a:spcBef>
            </a:pPr>
            <a:r>
              <a:rPr lang="en-US" sz="2400" dirty="0">
                <a:solidFill>
                  <a:schemeClr val="accent5"/>
                </a:solidFill>
                <a:latin typeface="+mj-lt"/>
              </a:rPr>
              <a:t>3</a:t>
            </a:r>
          </a:p>
        </p:txBody>
      </p:sp>
      <p:sp>
        <p:nvSpPr>
          <p:cNvPr id="126" name="Text Placeholder 22">
            <a:extLst>
              <a:ext uri="{FF2B5EF4-FFF2-40B4-BE49-F238E27FC236}">
                <a16:creationId xmlns:a16="http://schemas.microsoft.com/office/drawing/2014/main" id="{76ABC335-26F1-8B32-0398-3A46CDB673C6}"/>
              </a:ext>
            </a:extLst>
          </p:cNvPr>
          <p:cNvSpPr txBox="1">
            <a:spLocks/>
          </p:cNvSpPr>
          <p:nvPr/>
        </p:nvSpPr>
        <p:spPr bwMode="gray">
          <a:xfrm>
            <a:off x="510382" y="9197146"/>
            <a:ext cx="4427378" cy="346249"/>
          </a:xfrm>
          <a:prstGeom prst="rect">
            <a:avLst/>
          </a:prstGeom>
        </p:spPr>
        <p:txBody>
          <a:bodyPr vert="horz" wrap="square" lIns="0" tIns="0" rIns="0" bIns="0" rtlCol="0" anchor="b" anchorCtr="0">
            <a:spAutoFit/>
          </a:bodyPr>
          <a:lstStyle>
            <a:lvl1pPr marL="118872" indent="-118872" algn="l" defTabSz="1341150" rtl="0" eaLnBrk="1" latinLnBrk="0" hangingPunct="1">
              <a:lnSpc>
                <a:spcPct val="100000"/>
              </a:lnSpc>
              <a:spcBef>
                <a:spcPts val="100"/>
              </a:spcBef>
              <a:buFont typeface="+mj-lt"/>
              <a:buAutoNum type="arabicParenR"/>
              <a:defRPr sz="500" kern="1200">
                <a:solidFill>
                  <a:schemeClr val="tx1"/>
                </a:solidFill>
                <a:latin typeface="+mn-lt"/>
                <a:ea typeface="+mn-ea"/>
                <a:cs typeface="+mn-cs"/>
              </a:defRPr>
            </a:lvl1pPr>
            <a:lvl2pPr marL="112713" indent="0" algn="l" defTabSz="1341150" rtl="0" eaLnBrk="1" latinLnBrk="0" hangingPunct="1">
              <a:lnSpc>
                <a:spcPct val="100000"/>
              </a:lnSpc>
              <a:spcBef>
                <a:spcPts val="0"/>
              </a:spcBef>
              <a:buFont typeface="Verdana" panose="020B0604030504040204" pitchFamily="34" charset="0"/>
              <a:buNone/>
              <a:defRPr sz="500" kern="1200">
                <a:solidFill>
                  <a:schemeClr val="tx1"/>
                </a:solidFill>
                <a:latin typeface="+mn-lt"/>
                <a:ea typeface="+mn-ea"/>
                <a:cs typeface="+mn-cs"/>
              </a:defRPr>
            </a:lvl2pPr>
            <a:lvl3pPr marL="230187" indent="0" algn="l" defTabSz="1341150" rtl="0" eaLnBrk="1" latinLnBrk="0" hangingPunct="1">
              <a:lnSpc>
                <a:spcPct val="100000"/>
              </a:lnSpc>
              <a:spcBef>
                <a:spcPts val="0"/>
              </a:spcBef>
              <a:buFont typeface="Arial" panose="020B0604020202020204" pitchFamily="34" charset="0"/>
              <a:buNone/>
              <a:defRPr sz="500" kern="1200">
                <a:solidFill>
                  <a:schemeClr val="tx1"/>
                </a:solidFill>
                <a:latin typeface="+mn-lt"/>
                <a:ea typeface="+mn-ea"/>
                <a:cs typeface="+mn-cs"/>
              </a:defRPr>
            </a:lvl3pPr>
            <a:lvl4pPr marL="342900" indent="0" algn="l" defTabSz="1341150" rtl="0" eaLnBrk="1" latinLnBrk="0" hangingPunct="1">
              <a:lnSpc>
                <a:spcPct val="100000"/>
              </a:lnSpc>
              <a:spcBef>
                <a:spcPts val="0"/>
              </a:spcBef>
              <a:buFont typeface="Verdana" panose="020B0604030504040204" pitchFamily="34" charset="0"/>
              <a:buNone/>
              <a:defRPr sz="500" kern="1200">
                <a:solidFill>
                  <a:schemeClr val="tx1"/>
                </a:solidFill>
                <a:latin typeface="+mn-lt"/>
                <a:ea typeface="+mn-ea"/>
                <a:cs typeface="+mn-cs"/>
              </a:defRPr>
            </a:lvl4pPr>
            <a:lvl5pPr marL="458787" indent="0" algn="l" defTabSz="1341150" rtl="0" eaLnBrk="1" latinLnBrk="0" hangingPunct="1">
              <a:lnSpc>
                <a:spcPct val="100000"/>
              </a:lnSpc>
              <a:spcBef>
                <a:spcPts val="0"/>
              </a:spcBef>
              <a:buFont typeface="Arial" panose="020B0604020202020204" pitchFamily="34" charset="0"/>
              <a:buNone/>
              <a:defRPr sz="500" kern="1200">
                <a:solidFill>
                  <a:schemeClr val="tx1"/>
                </a:solidFill>
                <a:latin typeface="+mn-lt"/>
                <a:ea typeface="+mn-ea"/>
                <a:cs typeface="+mn-cs"/>
              </a:defRPr>
            </a:lvl5pPr>
            <a:lvl6pPr marL="687388"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7pPr>
            <a:lvl8pPr marL="914400"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9pPr>
          </a:lstStyle>
          <a:p>
            <a:r>
              <a:rPr lang="en-US" dirty="0"/>
              <a:t>“Parents” is used interchangeably with “Guardians” or “Caretakers” throughout this document to be inclusive of all students’ homes. </a:t>
            </a:r>
          </a:p>
          <a:p>
            <a:r>
              <a:rPr lang="en-US" dirty="0"/>
              <a:t>State of California Department of Justice, </a:t>
            </a:r>
            <a:r>
              <a:rPr lang="en-US" i="1" dirty="0">
                <a:hlinkClick r:id="rId4">
                  <a:extLst>
                    <a:ext uri="{A12FA001-AC4F-418D-AE19-62706E023703}">
                      <ahyp:hlinkClr xmlns:ahyp="http://schemas.microsoft.com/office/drawing/2018/hyperlinkcolor" val="tx"/>
                    </a:ext>
                  </a:extLst>
                </a:hlinkClick>
              </a:rPr>
              <a:t>Top 10 Things to Consider When Talking to Parents About Attendance</a:t>
            </a:r>
            <a:endParaRPr lang="en-US" i="1" dirty="0"/>
          </a:p>
          <a:p>
            <a:r>
              <a:rPr lang="en-US" dirty="0"/>
              <a:t>Liu and Loeb, </a:t>
            </a:r>
            <a:r>
              <a:rPr lang="en-US" i="1" dirty="0">
                <a:hlinkClick r:id="rId5">
                  <a:extLst>
                    <a:ext uri="{A12FA001-AC4F-418D-AE19-62706E023703}">
                      <ahyp:hlinkClr xmlns:ahyp="http://schemas.microsoft.com/office/drawing/2018/hyperlinkcolor" val="tx"/>
                    </a:ext>
                  </a:extLst>
                </a:hlinkClick>
              </a:rPr>
              <a:t>Engaging Teachers: Measuring the Impact of Teachers on Student Attendance in Secondary School</a:t>
            </a:r>
            <a:endParaRPr lang="en-US" i="1" dirty="0"/>
          </a:p>
          <a:p>
            <a:r>
              <a:rPr lang="en-US" dirty="0"/>
              <a:t>Kraft &amp; Dougherty, </a:t>
            </a:r>
            <a:r>
              <a:rPr lang="en-US" i="1" dirty="0">
                <a:hlinkClick r:id="rId6">
                  <a:extLst>
                    <a:ext uri="{A12FA001-AC4F-418D-AE19-62706E023703}">
                      <ahyp:hlinkClr xmlns:ahyp="http://schemas.microsoft.com/office/drawing/2018/hyperlinkcolor" val="tx"/>
                    </a:ext>
                  </a:extLst>
                </a:hlinkClick>
              </a:rPr>
              <a:t>The Effect of Teacher–Family Communication on Student Engagement</a:t>
            </a:r>
            <a:endParaRPr lang="en-US" i="1" dirty="0"/>
          </a:p>
        </p:txBody>
      </p:sp>
      <p:sp>
        <p:nvSpPr>
          <p:cNvPr id="114" name="TextBox 113">
            <a:extLst>
              <a:ext uri="{FF2B5EF4-FFF2-40B4-BE49-F238E27FC236}">
                <a16:creationId xmlns:a16="http://schemas.microsoft.com/office/drawing/2014/main" id="{FF63CDD7-95A5-ED7E-8191-EB1ACCF5589F}"/>
              </a:ext>
            </a:extLst>
          </p:cNvPr>
          <p:cNvSpPr txBox="1"/>
          <p:nvPr/>
        </p:nvSpPr>
        <p:spPr bwMode="gray">
          <a:xfrm>
            <a:off x="736907" y="7583563"/>
            <a:ext cx="166712" cy="369332"/>
          </a:xfrm>
          <a:prstGeom prst="rect">
            <a:avLst/>
          </a:prstGeom>
          <a:noFill/>
        </p:spPr>
        <p:txBody>
          <a:bodyPr wrap="square" lIns="0" tIns="0" rIns="0" bIns="0" rtlCol="0">
            <a:spAutoFit/>
          </a:bodyPr>
          <a:lstStyle/>
          <a:p>
            <a:pPr>
              <a:spcBef>
                <a:spcPts val="500"/>
              </a:spcBef>
            </a:pPr>
            <a:r>
              <a:rPr lang="en-US" sz="2400" dirty="0">
                <a:solidFill>
                  <a:schemeClr val="accent5"/>
                </a:solidFill>
                <a:latin typeface="+mj-lt"/>
              </a:rPr>
              <a:t>2</a:t>
            </a:r>
          </a:p>
        </p:txBody>
      </p:sp>
      <p:sp>
        <p:nvSpPr>
          <p:cNvPr id="6" name="TextBox 5">
            <a:extLst>
              <a:ext uri="{FF2B5EF4-FFF2-40B4-BE49-F238E27FC236}">
                <a16:creationId xmlns:a16="http://schemas.microsoft.com/office/drawing/2014/main" id="{CE1EB303-B588-76D9-CACC-1E842D3A3BE7}"/>
              </a:ext>
            </a:extLst>
          </p:cNvPr>
          <p:cNvSpPr txBox="1"/>
          <p:nvPr/>
        </p:nvSpPr>
        <p:spPr bwMode="gray">
          <a:xfrm>
            <a:off x="736907" y="3534815"/>
            <a:ext cx="1251946" cy="161583"/>
          </a:xfrm>
          <a:prstGeom prst="rect">
            <a:avLst/>
          </a:prstGeom>
          <a:noFill/>
        </p:spPr>
        <p:txBody>
          <a:bodyPr wrap="none" lIns="0" tIns="0" rIns="0" bIns="0" rtlCol="0">
            <a:spAutoFit/>
          </a:bodyPr>
          <a:lstStyle/>
          <a:p>
            <a:pPr>
              <a:spcBef>
                <a:spcPts val="500"/>
              </a:spcBef>
            </a:pPr>
            <a:r>
              <a:rPr lang="en-US" sz="1050" b="1" dirty="0">
                <a:solidFill>
                  <a:schemeClr val="accent6"/>
                </a:solidFill>
              </a:rPr>
              <a:t>District Leaders:</a:t>
            </a:r>
            <a:endParaRPr lang="en-US" sz="800" dirty="0"/>
          </a:p>
        </p:txBody>
      </p:sp>
      <p:sp>
        <p:nvSpPr>
          <p:cNvPr id="7" name="TextBox 6">
            <a:extLst>
              <a:ext uri="{FF2B5EF4-FFF2-40B4-BE49-F238E27FC236}">
                <a16:creationId xmlns:a16="http://schemas.microsoft.com/office/drawing/2014/main" id="{C7783111-0169-F86C-9A4D-0F422A69ACB7}"/>
              </a:ext>
            </a:extLst>
          </p:cNvPr>
          <p:cNvSpPr txBox="1"/>
          <p:nvPr/>
        </p:nvSpPr>
        <p:spPr bwMode="gray">
          <a:xfrm>
            <a:off x="1075932" y="3849258"/>
            <a:ext cx="6064659" cy="276999"/>
          </a:xfrm>
          <a:prstGeom prst="rect">
            <a:avLst/>
          </a:prstGeom>
          <a:noFill/>
        </p:spPr>
        <p:txBody>
          <a:bodyPr wrap="square" lIns="0" tIns="0" rIns="0" bIns="0" rtlCol="0">
            <a:spAutoFit/>
          </a:bodyPr>
          <a:lstStyle/>
          <a:p>
            <a:pPr>
              <a:spcBef>
                <a:spcPts val="500"/>
              </a:spcBef>
            </a:pPr>
            <a:r>
              <a:rPr lang="en-US" sz="900" dirty="0"/>
              <a:t>Distribute this resource directly to building principals or administrators who supervise teachers and staff expected to contact parents and guardians of absent students. </a:t>
            </a:r>
            <a:endParaRPr lang="en-US" sz="900" dirty="0">
              <a:solidFill>
                <a:schemeClr val="tx1"/>
              </a:solidFill>
            </a:endParaRPr>
          </a:p>
        </p:txBody>
      </p:sp>
      <p:sp>
        <p:nvSpPr>
          <p:cNvPr id="10" name="TextBox 9">
            <a:extLst>
              <a:ext uri="{FF2B5EF4-FFF2-40B4-BE49-F238E27FC236}">
                <a16:creationId xmlns:a16="http://schemas.microsoft.com/office/drawing/2014/main" id="{C9304221-5318-7A69-BBF5-0A7E56BB8A6E}"/>
              </a:ext>
            </a:extLst>
          </p:cNvPr>
          <p:cNvSpPr txBox="1"/>
          <p:nvPr/>
        </p:nvSpPr>
        <p:spPr bwMode="gray">
          <a:xfrm>
            <a:off x="736907" y="5237009"/>
            <a:ext cx="2733121" cy="161583"/>
          </a:xfrm>
          <a:prstGeom prst="rect">
            <a:avLst/>
          </a:prstGeom>
          <a:noFill/>
        </p:spPr>
        <p:txBody>
          <a:bodyPr wrap="none" lIns="0" tIns="0" rIns="0" bIns="0" rtlCol="0">
            <a:spAutoFit/>
          </a:bodyPr>
          <a:lstStyle/>
          <a:p>
            <a:pPr>
              <a:spcBef>
                <a:spcPts val="500"/>
              </a:spcBef>
            </a:pPr>
            <a:r>
              <a:rPr lang="en-US" sz="1050" b="1" dirty="0">
                <a:solidFill>
                  <a:schemeClr val="accent6"/>
                </a:solidFill>
              </a:rPr>
              <a:t>School Principals or Administrators:</a:t>
            </a:r>
            <a:endParaRPr lang="en-US" sz="800" dirty="0"/>
          </a:p>
        </p:txBody>
      </p:sp>
      <p:sp>
        <p:nvSpPr>
          <p:cNvPr id="29" name="Rectangle: Rounded Corners 28">
            <a:extLst>
              <a:ext uri="{FF2B5EF4-FFF2-40B4-BE49-F238E27FC236}">
                <a16:creationId xmlns:a16="http://schemas.microsoft.com/office/drawing/2014/main" id="{CE454BC0-6E1F-CE2D-3CAF-EB992124CD45}"/>
              </a:ext>
            </a:extLst>
          </p:cNvPr>
          <p:cNvSpPr/>
          <p:nvPr/>
        </p:nvSpPr>
        <p:spPr bwMode="gray">
          <a:xfrm>
            <a:off x="929862" y="3234807"/>
            <a:ext cx="146071" cy="1738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2" name="Picture 11" descr="Icon&#10;&#10;Description automatically generated">
            <a:extLst>
              <a:ext uri="{FF2B5EF4-FFF2-40B4-BE49-F238E27FC236}">
                <a16:creationId xmlns:a16="http://schemas.microsoft.com/office/drawing/2014/main" id="{8A42E3D1-C18E-3812-605F-D940AD570B0C}"/>
              </a:ext>
            </a:extLst>
          </p:cNvPr>
          <p:cNvPicPr>
            <a:picLocks noChangeAspect="1"/>
          </p:cNvPicPr>
          <p:nvPr/>
        </p:nvPicPr>
        <p:blipFill>
          <a:blip r:embed="rId7"/>
          <a:stretch>
            <a:fillRect/>
          </a:stretch>
        </p:blipFill>
        <p:spPr>
          <a:xfrm>
            <a:off x="743195" y="3023074"/>
            <a:ext cx="358241" cy="449676"/>
          </a:xfrm>
          <a:prstGeom prst="rect">
            <a:avLst/>
          </a:prstGeom>
        </p:spPr>
      </p:pic>
      <p:sp>
        <p:nvSpPr>
          <p:cNvPr id="30" name="Rectangle: Rounded Corners 29">
            <a:extLst>
              <a:ext uri="{FF2B5EF4-FFF2-40B4-BE49-F238E27FC236}">
                <a16:creationId xmlns:a16="http://schemas.microsoft.com/office/drawing/2014/main" id="{206D989C-3527-E68E-302E-39C89A699DF7}"/>
              </a:ext>
            </a:extLst>
          </p:cNvPr>
          <p:cNvSpPr/>
          <p:nvPr/>
        </p:nvSpPr>
        <p:spPr bwMode="gray">
          <a:xfrm>
            <a:off x="1003964" y="4976626"/>
            <a:ext cx="146071" cy="1738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0" name="Picture 19" descr="Icon&#10;&#10;Description automatically generated">
            <a:extLst>
              <a:ext uri="{FF2B5EF4-FFF2-40B4-BE49-F238E27FC236}">
                <a16:creationId xmlns:a16="http://schemas.microsoft.com/office/drawing/2014/main" id="{E6B951B8-05A1-CE7F-7875-E86F52BE283A}"/>
              </a:ext>
            </a:extLst>
          </p:cNvPr>
          <p:cNvPicPr>
            <a:picLocks noChangeAspect="1"/>
          </p:cNvPicPr>
          <p:nvPr/>
        </p:nvPicPr>
        <p:blipFill>
          <a:blip r:embed="rId8"/>
          <a:stretch>
            <a:fillRect/>
          </a:stretch>
        </p:blipFill>
        <p:spPr>
          <a:xfrm>
            <a:off x="718306" y="4709938"/>
            <a:ext cx="457201" cy="457201"/>
          </a:xfrm>
          <a:prstGeom prst="rect">
            <a:avLst/>
          </a:prstGeom>
        </p:spPr>
      </p:pic>
      <p:sp>
        <p:nvSpPr>
          <p:cNvPr id="31" name="TextBox 30">
            <a:extLst>
              <a:ext uri="{FF2B5EF4-FFF2-40B4-BE49-F238E27FC236}">
                <a16:creationId xmlns:a16="http://schemas.microsoft.com/office/drawing/2014/main" id="{A86E58FD-6B96-0325-94A1-6365F83B7020}"/>
              </a:ext>
            </a:extLst>
          </p:cNvPr>
          <p:cNvSpPr txBox="1"/>
          <p:nvPr/>
        </p:nvSpPr>
        <p:spPr bwMode="gray">
          <a:xfrm>
            <a:off x="736907" y="5457858"/>
            <a:ext cx="4490012" cy="138499"/>
          </a:xfrm>
          <a:prstGeom prst="rect">
            <a:avLst/>
          </a:prstGeom>
          <a:noFill/>
        </p:spPr>
        <p:txBody>
          <a:bodyPr wrap="none" lIns="0" tIns="0" rIns="0" bIns="0" rtlCol="0">
            <a:spAutoFit/>
          </a:bodyPr>
          <a:lstStyle/>
          <a:p>
            <a:pPr>
              <a:spcBef>
                <a:spcPts val="500"/>
              </a:spcBef>
            </a:pPr>
            <a:r>
              <a:rPr lang="en-US" sz="900" dirty="0"/>
              <a:t>Follow the steps below to help teachers and staff use this guide successfully:</a:t>
            </a:r>
            <a:endParaRPr lang="en-US" sz="900" b="1" dirty="0">
              <a:solidFill>
                <a:schemeClr val="accent6"/>
              </a:solidFill>
            </a:endParaRPr>
          </a:p>
        </p:txBody>
      </p:sp>
      <p:sp>
        <p:nvSpPr>
          <p:cNvPr id="224" name="TextBox 223">
            <a:extLst>
              <a:ext uri="{FF2B5EF4-FFF2-40B4-BE49-F238E27FC236}">
                <a16:creationId xmlns:a16="http://schemas.microsoft.com/office/drawing/2014/main" id="{9E811C79-3B72-8022-8A97-8EB2F38F90FB}"/>
              </a:ext>
            </a:extLst>
          </p:cNvPr>
          <p:cNvSpPr txBox="1"/>
          <p:nvPr/>
        </p:nvSpPr>
        <p:spPr bwMode="gray">
          <a:xfrm>
            <a:off x="1088443" y="5786610"/>
            <a:ext cx="6052149" cy="1225977"/>
          </a:xfrm>
          <a:prstGeom prst="rect">
            <a:avLst/>
          </a:prstGeom>
          <a:noFill/>
        </p:spPr>
        <p:txBody>
          <a:bodyPr wrap="square" lIns="0" tIns="0" rIns="0" bIns="0" rtlCol="0">
            <a:spAutoFit/>
          </a:bodyPr>
          <a:lstStyle/>
          <a:p>
            <a:pPr>
              <a:spcBef>
                <a:spcPts val="500"/>
              </a:spcBef>
            </a:pPr>
            <a:r>
              <a:rPr lang="en-US" sz="900" dirty="0">
                <a:solidFill>
                  <a:schemeClr val="tx1"/>
                </a:solidFill>
              </a:rPr>
              <a:t>Clearly communicate teacher and staff expectations for contacting parents and guardians of absent students. Make sure all teachers and staff know and record the following three pieces of information:</a:t>
            </a:r>
          </a:p>
          <a:p>
            <a:pPr marL="228600" indent="-228600">
              <a:spcBef>
                <a:spcPts val="500"/>
              </a:spcBef>
              <a:buFont typeface="+mj-lt"/>
              <a:buAutoNum type="arabicPeriod"/>
            </a:pPr>
            <a:r>
              <a:rPr lang="en-US" sz="900" i="1" dirty="0">
                <a:solidFill>
                  <a:schemeClr val="tx1"/>
                </a:solidFill>
              </a:rPr>
              <a:t>Which teachers and staff are expected to contact parents and guardians of absent students?</a:t>
            </a:r>
          </a:p>
          <a:p>
            <a:pPr marL="228600" indent="-228600">
              <a:spcBef>
                <a:spcPts val="500"/>
              </a:spcBef>
              <a:buFont typeface="+mj-lt"/>
              <a:buAutoNum type="arabicPeriod"/>
            </a:pPr>
            <a:r>
              <a:rPr lang="en-US" sz="900" i="1" dirty="0">
                <a:solidFill>
                  <a:schemeClr val="tx1"/>
                </a:solidFill>
              </a:rPr>
              <a:t>When should they make contact? (e.g., after how many consecutive absences?)</a:t>
            </a:r>
          </a:p>
          <a:p>
            <a:pPr marL="228600" indent="-228600">
              <a:spcBef>
                <a:spcPts val="500"/>
              </a:spcBef>
              <a:buFont typeface="+mj-lt"/>
              <a:buAutoNum type="arabicPeriod"/>
            </a:pPr>
            <a:r>
              <a:rPr lang="en-US" sz="900" i="1" dirty="0">
                <a:solidFill>
                  <a:schemeClr val="tx1"/>
                </a:solidFill>
              </a:rPr>
              <a:t>How should they make contact? (e.g., via phone, email, text message, etc. Method of communication should take into consider teacher capacity and any parent preferences.)</a:t>
            </a:r>
          </a:p>
          <a:p>
            <a:pPr>
              <a:spcBef>
                <a:spcPts val="500"/>
              </a:spcBef>
            </a:pPr>
            <a:endParaRPr lang="en-US" sz="900" dirty="0" err="1">
              <a:solidFill>
                <a:schemeClr val="tx1"/>
              </a:solidFill>
            </a:endParaRPr>
          </a:p>
        </p:txBody>
      </p:sp>
      <p:sp>
        <p:nvSpPr>
          <p:cNvPr id="225" name="TextBox 224">
            <a:extLst>
              <a:ext uri="{FF2B5EF4-FFF2-40B4-BE49-F238E27FC236}">
                <a16:creationId xmlns:a16="http://schemas.microsoft.com/office/drawing/2014/main" id="{1524F181-A4F7-0888-95E4-03A9D8286D6F}"/>
              </a:ext>
            </a:extLst>
          </p:cNvPr>
          <p:cNvSpPr txBox="1"/>
          <p:nvPr/>
        </p:nvSpPr>
        <p:spPr bwMode="gray">
          <a:xfrm>
            <a:off x="1061788" y="7633299"/>
            <a:ext cx="6064659" cy="415498"/>
          </a:xfrm>
          <a:prstGeom prst="rect">
            <a:avLst/>
          </a:prstGeom>
          <a:noFill/>
        </p:spPr>
        <p:txBody>
          <a:bodyPr wrap="square" lIns="0" tIns="0" rIns="0" bIns="0" rtlCol="0">
            <a:spAutoFit/>
          </a:bodyPr>
          <a:lstStyle/>
          <a:p>
            <a:pPr>
              <a:spcBef>
                <a:spcPts val="500"/>
              </a:spcBef>
            </a:pPr>
            <a:r>
              <a:rPr lang="en-US" sz="900" dirty="0"/>
              <a:t>During an existing faculty meeting or professional development session, disseminate pages 3-5 of this resource to teachers and staff who are expected to communicate with parents and guardians of absent students. </a:t>
            </a:r>
          </a:p>
        </p:txBody>
      </p:sp>
      <p:sp>
        <p:nvSpPr>
          <p:cNvPr id="226" name="TextBox 225">
            <a:extLst>
              <a:ext uri="{FF2B5EF4-FFF2-40B4-BE49-F238E27FC236}">
                <a16:creationId xmlns:a16="http://schemas.microsoft.com/office/drawing/2014/main" id="{9A8B6898-9F03-2D38-C851-7FB7EE7E8636}"/>
              </a:ext>
            </a:extLst>
          </p:cNvPr>
          <p:cNvSpPr txBox="1"/>
          <p:nvPr/>
        </p:nvSpPr>
        <p:spPr bwMode="gray">
          <a:xfrm>
            <a:off x="1075932" y="8271521"/>
            <a:ext cx="6188468" cy="276999"/>
          </a:xfrm>
          <a:prstGeom prst="rect">
            <a:avLst/>
          </a:prstGeom>
          <a:noFill/>
        </p:spPr>
        <p:txBody>
          <a:bodyPr wrap="square" lIns="0" tIns="0" rIns="0" bIns="0" rtlCol="0">
            <a:spAutoFit/>
          </a:bodyPr>
          <a:lstStyle/>
          <a:p>
            <a:pPr>
              <a:spcBef>
                <a:spcPts val="500"/>
              </a:spcBef>
            </a:pPr>
            <a:r>
              <a:rPr lang="en-US" sz="900" dirty="0"/>
              <a:t>Inform teachers and staff of your preferred method for sharing their follow-up notes from parent and guardian communications. </a:t>
            </a:r>
            <a:r>
              <a:rPr lang="en-US" sz="900" b="1" dirty="0"/>
              <a:t>Have teachers record this information in the bottom section of page 3.</a:t>
            </a:r>
            <a:endParaRPr lang="en-US" sz="900" dirty="0"/>
          </a:p>
        </p:txBody>
      </p:sp>
      <p:sp>
        <p:nvSpPr>
          <p:cNvPr id="227" name="TextBox 226">
            <a:extLst>
              <a:ext uri="{FF2B5EF4-FFF2-40B4-BE49-F238E27FC236}">
                <a16:creationId xmlns:a16="http://schemas.microsoft.com/office/drawing/2014/main" id="{D646A6C4-A201-851C-ECFB-5B04C6AFC1D1}"/>
              </a:ext>
            </a:extLst>
          </p:cNvPr>
          <p:cNvSpPr txBox="1"/>
          <p:nvPr/>
        </p:nvSpPr>
        <p:spPr bwMode="gray">
          <a:xfrm>
            <a:off x="736907" y="3793118"/>
            <a:ext cx="166712" cy="369332"/>
          </a:xfrm>
          <a:prstGeom prst="rect">
            <a:avLst/>
          </a:prstGeom>
          <a:noFill/>
        </p:spPr>
        <p:txBody>
          <a:bodyPr wrap="none" lIns="0" tIns="0" rIns="0" bIns="0" rtlCol="0">
            <a:spAutoFit/>
          </a:bodyPr>
          <a:lstStyle/>
          <a:p>
            <a:pPr>
              <a:spcBef>
                <a:spcPts val="500"/>
              </a:spcBef>
            </a:pPr>
            <a:r>
              <a:rPr lang="en-US" sz="2400" dirty="0">
                <a:solidFill>
                  <a:schemeClr val="accent5"/>
                </a:solidFill>
                <a:latin typeface="+mj-lt"/>
              </a:rPr>
              <a:t>1</a:t>
            </a:r>
          </a:p>
        </p:txBody>
      </p:sp>
      <p:grpSp>
        <p:nvGrpSpPr>
          <p:cNvPr id="3" name="Group 2">
            <a:extLst>
              <a:ext uri="{FF2B5EF4-FFF2-40B4-BE49-F238E27FC236}">
                <a16:creationId xmlns:a16="http://schemas.microsoft.com/office/drawing/2014/main" id="{437C7786-F91C-8338-4AA9-F46CF3878C02}"/>
              </a:ext>
            </a:extLst>
          </p:cNvPr>
          <p:cNvGrpSpPr/>
          <p:nvPr/>
        </p:nvGrpSpPr>
        <p:grpSpPr>
          <a:xfrm>
            <a:off x="-3" y="1400523"/>
            <a:ext cx="7772400" cy="1197766"/>
            <a:chOff x="-3" y="1148316"/>
            <a:chExt cx="7772400" cy="1197766"/>
          </a:xfrm>
        </p:grpSpPr>
        <p:sp>
          <p:nvSpPr>
            <p:cNvPr id="4" name="Rectangle 3">
              <a:extLst>
                <a:ext uri="{FF2B5EF4-FFF2-40B4-BE49-F238E27FC236}">
                  <a16:creationId xmlns:a16="http://schemas.microsoft.com/office/drawing/2014/main" id="{DD7C5EA5-E4BC-ADFE-3AA5-A087AA5E99CD}"/>
                </a:ext>
              </a:extLst>
            </p:cNvPr>
            <p:cNvSpPr/>
            <p:nvPr/>
          </p:nvSpPr>
          <p:spPr bwMode="gray">
            <a:xfrm>
              <a:off x="-3" y="1259560"/>
              <a:ext cx="7772400" cy="99607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5" name="Group 4">
              <a:extLst>
                <a:ext uri="{FF2B5EF4-FFF2-40B4-BE49-F238E27FC236}">
                  <a16:creationId xmlns:a16="http://schemas.microsoft.com/office/drawing/2014/main" id="{ADBD817A-6474-7160-017D-ADF77ABB9FD5}"/>
                </a:ext>
              </a:extLst>
            </p:cNvPr>
            <p:cNvGrpSpPr/>
            <p:nvPr/>
          </p:nvGrpSpPr>
          <p:grpSpPr>
            <a:xfrm>
              <a:off x="535257" y="1148316"/>
              <a:ext cx="6729143" cy="1197766"/>
              <a:chOff x="521626" y="1752399"/>
              <a:chExt cx="6729143" cy="1197766"/>
            </a:xfrm>
          </p:grpSpPr>
          <p:sp>
            <p:nvSpPr>
              <p:cNvPr id="9" name="Rectangle 8">
                <a:extLst>
                  <a:ext uri="{FF2B5EF4-FFF2-40B4-BE49-F238E27FC236}">
                    <a16:creationId xmlns:a16="http://schemas.microsoft.com/office/drawing/2014/main" id="{D8848B55-7A31-3CCA-36CC-896F7DE8D3F2}"/>
                  </a:ext>
                </a:extLst>
              </p:cNvPr>
              <p:cNvSpPr/>
              <p:nvPr/>
            </p:nvSpPr>
            <p:spPr bwMode="gray">
              <a:xfrm>
                <a:off x="521626" y="1752399"/>
                <a:ext cx="6729143" cy="1197766"/>
              </a:xfrm>
              <a:prstGeom prst="rect">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100" dirty="0">
                  <a:solidFill>
                    <a:schemeClr val="tx1"/>
                  </a:solidFill>
                </a:endParaRPr>
              </a:p>
            </p:txBody>
          </p:sp>
          <p:grpSp>
            <p:nvGrpSpPr>
              <p:cNvPr id="11" name="Group 10">
                <a:extLst>
                  <a:ext uri="{FF2B5EF4-FFF2-40B4-BE49-F238E27FC236}">
                    <a16:creationId xmlns:a16="http://schemas.microsoft.com/office/drawing/2014/main" id="{2E78520B-5ADC-9A54-8169-6D9FEFFE7E0B}"/>
                  </a:ext>
                </a:extLst>
              </p:cNvPr>
              <p:cNvGrpSpPr/>
              <p:nvPr/>
            </p:nvGrpSpPr>
            <p:grpSpPr>
              <a:xfrm>
                <a:off x="723276" y="1907217"/>
                <a:ext cx="6325848" cy="883311"/>
                <a:chOff x="723276" y="1907217"/>
                <a:chExt cx="6325848" cy="883311"/>
              </a:xfrm>
            </p:grpSpPr>
            <p:sp>
              <p:nvSpPr>
                <p:cNvPr id="13" name="Text Placeholder 29">
                  <a:extLst>
                    <a:ext uri="{FF2B5EF4-FFF2-40B4-BE49-F238E27FC236}">
                      <a16:creationId xmlns:a16="http://schemas.microsoft.com/office/drawing/2014/main" id="{8D163764-8637-8EEC-357A-E2CAB665C508}"/>
                    </a:ext>
                  </a:extLst>
                </p:cNvPr>
                <p:cNvSpPr txBox="1">
                  <a:spLocks/>
                </p:cNvSpPr>
                <p:nvPr/>
              </p:nvSpPr>
              <p:spPr bwMode="gray">
                <a:xfrm>
                  <a:off x="723276" y="1907217"/>
                  <a:ext cx="6325848" cy="161583"/>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500"/>
                    </a:spcBef>
                    <a:buNone/>
                  </a:pPr>
                  <a:r>
                    <a:rPr lang="en-US" sz="1050" b="1" dirty="0"/>
                    <a:t>First Thing’s First…Why Should </a:t>
                  </a:r>
                  <a:r>
                    <a:rPr lang="en-US" sz="1050" b="1" dirty="0">
                      <a:solidFill>
                        <a:schemeClr val="accent6"/>
                      </a:solidFill>
                    </a:rPr>
                    <a:t>Teachers</a:t>
                  </a:r>
                  <a:r>
                    <a:rPr lang="en-US" sz="1050" b="1" dirty="0"/>
                    <a:t> Contact the Parents of Absent Students?</a:t>
                  </a:r>
                </a:p>
              </p:txBody>
            </p:sp>
            <p:grpSp>
              <p:nvGrpSpPr>
                <p:cNvPr id="14" name="Group 13">
                  <a:extLst>
                    <a:ext uri="{FF2B5EF4-FFF2-40B4-BE49-F238E27FC236}">
                      <a16:creationId xmlns:a16="http://schemas.microsoft.com/office/drawing/2014/main" id="{52E55248-47BD-194E-7F93-04A7603560CF}"/>
                    </a:ext>
                  </a:extLst>
                </p:cNvPr>
                <p:cNvGrpSpPr/>
                <p:nvPr/>
              </p:nvGrpSpPr>
              <p:grpSpPr>
                <a:xfrm>
                  <a:off x="855420" y="2236530"/>
                  <a:ext cx="1965762" cy="553998"/>
                  <a:chOff x="855420" y="2194092"/>
                  <a:chExt cx="1965762" cy="553998"/>
                </a:xfrm>
              </p:grpSpPr>
              <p:sp>
                <p:nvSpPr>
                  <p:cNvPr id="23" name="TextBox 22">
                    <a:extLst>
                      <a:ext uri="{FF2B5EF4-FFF2-40B4-BE49-F238E27FC236}">
                        <a16:creationId xmlns:a16="http://schemas.microsoft.com/office/drawing/2014/main" id="{43175D40-EDC3-D1A6-07A6-099FAD966861}"/>
                      </a:ext>
                    </a:extLst>
                  </p:cNvPr>
                  <p:cNvSpPr txBox="1"/>
                  <p:nvPr/>
                </p:nvSpPr>
                <p:spPr bwMode="gray">
                  <a:xfrm>
                    <a:off x="1136404" y="2194092"/>
                    <a:ext cx="1684778" cy="553998"/>
                  </a:xfrm>
                  <a:prstGeom prst="rect">
                    <a:avLst/>
                  </a:prstGeom>
                  <a:noFill/>
                </p:spPr>
                <p:txBody>
                  <a:bodyPr wrap="square" lIns="0" tIns="0" rIns="0" bIns="0" rtlCol="0">
                    <a:spAutoFit/>
                  </a:bodyPr>
                  <a:lstStyle/>
                  <a:p>
                    <a:r>
                      <a:rPr lang="en-US" sz="900" b="1" dirty="0">
                        <a:solidFill>
                          <a:schemeClr val="accent6"/>
                        </a:solidFill>
                      </a:rPr>
                      <a:t>Parents</a:t>
                    </a:r>
                    <a:r>
                      <a:rPr lang="en-US" sz="900" b="1" baseline="30000" dirty="0">
                        <a:solidFill>
                          <a:schemeClr val="accent6"/>
                        </a:solidFill>
                      </a:rPr>
                      <a:t>1</a:t>
                    </a:r>
                    <a:r>
                      <a:rPr lang="en-US" sz="900" dirty="0"/>
                      <a:t> </a:t>
                    </a:r>
                    <a:r>
                      <a:rPr lang="en-US" sz="900" b="1" dirty="0">
                        <a:solidFill>
                          <a:schemeClr val="accent6"/>
                        </a:solidFill>
                      </a:rPr>
                      <a:t>trust teachers more than administrators </a:t>
                    </a:r>
                    <a:r>
                      <a:rPr lang="en-US" sz="900" dirty="0"/>
                      <a:t>when communicating about student absences.</a:t>
                    </a:r>
                    <a:r>
                      <a:rPr lang="en-US" sz="900" baseline="30000" dirty="0"/>
                      <a:t>2</a:t>
                    </a:r>
                  </a:p>
                </p:txBody>
              </p:sp>
              <p:sp>
                <p:nvSpPr>
                  <p:cNvPr id="24" name="Isosceles Triangle 23">
                    <a:extLst>
                      <a:ext uri="{FF2B5EF4-FFF2-40B4-BE49-F238E27FC236}">
                        <a16:creationId xmlns:a16="http://schemas.microsoft.com/office/drawing/2014/main" id="{6C8115CE-8096-1D3B-496F-54DD3385AD03}"/>
                      </a:ext>
                    </a:extLst>
                  </p:cNvPr>
                  <p:cNvSpPr/>
                  <p:nvPr/>
                </p:nvSpPr>
                <p:spPr bwMode="gray">
                  <a:xfrm rot="5400000">
                    <a:off x="836567" y="2212946"/>
                    <a:ext cx="157910" cy="12020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5" name="Group 14">
                  <a:extLst>
                    <a:ext uri="{FF2B5EF4-FFF2-40B4-BE49-F238E27FC236}">
                      <a16:creationId xmlns:a16="http://schemas.microsoft.com/office/drawing/2014/main" id="{47C80D26-8528-460F-C3D8-0960D1046AD4}"/>
                    </a:ext>
                  </a:extLst>
                </p:cNvPr>
                <p:cNvGrpSpPr/>
                <p:nvPr/>
              </p:nvGrpSpPr>
              <p:grpSpPr>
                <a:xfrm>
                  <a:off x="3129320" y="2236530"/>
                  <a:ext cx="1765050" cy="553998"/>
                  <a:chOff x="3236748" y="2194092"/>
                  <a:chExt cx="1765050" cy="553998"/>
                </a:xfrm>
              </p:grpSpPr>
              <p:sp>
                <p:nvSpPr>
                  <p:cNvPr id="21" name="TextBox 20">
                    <a:extLst>
                      <a:ext uri="{FF2B5EF4-FFF2-40B4-BE49-F238E27FC236}">
                        <a16:creationId xmlns:a16="http://schemas.microsoft.com/office/drawing/2014/main" id="{10E45895-FCE2-5230-176B-D7CB04D37371}"/>
                      </a:ext>
                    </a:extLst>
                  </p:cNvPr>
                  <p:cNvSpPr txBox="1"/>
                  <p:nvPr/>
                </p:nvSpPr>
                <p:spPr bwMode="gray">
                  <a:xfrm>
                    <a:off x="3477797" y="2194092"/>
                    <a:ext cx="1524001" cy="553998"/>
                  </a:xfrm>
                  <a:prstGeom prst="rect">
                    <a:avLst/>
                  </a:prstGeom>
                  <a:noFill/>
                </p:spPr>
                <p:txBody>
                  <a:bodyPr wrap="square" lIns="0" tIns="0" rIns="0" bIns="0" rtlCol="0">
                    <a:spAutoFit/>
                  </a:bodyPr>
                  <a:lstStyle/>
                  <a:p>
                    <a:r>
                      <a:rPr lang="en-US" sz="900" dirty="0"/>
                      <a:t>Teachers invested in improving attendance are </a:t>
                    </a:r>
                    <a:r>
                      <a:rPr lang="en-US" sz="900" b="1" dirty="0">
                        <a:solidFill>
                          <a:schemeClr val="accent6"/>
                        </a:solidFill>
                      </a:rPr>
                      <a:t>twice as likely</a:t>
                    </a:r>
                    <a:r>
                      <a:rPr lang="en-US" sz="900" dirty="0">
                        <a:solidFill>
                          <a:schemeClr val="accent6"/>
                        </a:solidFill>
                      </a:rPr>
                      <a:t> </a:t>
                    </a:r>
                    <a:r>
                      <a:rPr lang="en-US" sz="900" dirty="0"/>
                      <a:t>to see their students graduate.</a:t>
                    </a:r>
                    <a:r>
                      <a:rPr lang="en-US" sz="900" baseline="30000" dirty="0"/>
                      <a:t>3</a:t>
                    </a:r>
                  </a:p>
                </p:txBody>
              </p:sp>
              <p:sp>
                <p:nvSpPr>
                  <p:cNvPr id="22" name="Isosceles Triangle 21">
                    <a:extLst>
                      <a:ext uri="{FF2B5EF4-FFF2-40B4-BE49-F238E27FC236}">
                        <a16:creationId xmlns:a16="http://schemas.microsoft.com/office/drawing/2014/main" id="{F521CB57-879D-8A91-8443-5726DA86C02C}"/>
                      </a:ext>
                    </a:extLst>
                  </p:cNvPr>
                  <p:cNvSpPr/>
                  <p:nvPr/>
                </p:nvSpPr>
                <p:spPr bwMode="gray">
                  <a:xfrm rot="5400000">
                    <a:off x="3217895" y="2212945"/>
                    <a:ext cx="157910" cy="12020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6" name="Group 15">
                  <a:extLst>
                    <a:ext uri="{FF2B5EF4-FFF2-40B4-BE49-F238E27FC236}">
                      <a16:creationId xmlns:a16="http://schemas.microsoft.com/office/drawing/2014/main" id="{93C11A49-034D-FF69-0DCB-818250E5F922}"/>
                    </a:ext>
                  </a:extLst>
                </p:cNvPr>
                <p:cNvGrpSpPr/>
                <p:nvPr/>
              </p:nvGrpSpPr>
              <p:grpSpPr>
                <a:xfrm>
                  <a:off x="5202509" y="2235328"/>
                  <a:ext cx="1846615" cy="555200"/>
                  <a:chOff x="5202509" y="2192890"/>
                  <a:chExt cx="1846615" cy="555200"/>
                </a:xfrm>
              </p:grpSpPr>
              <p:sp>
                <p:nvSpPr>
                  <p:cNvPr id="17" name="TextBox 16">
                    <a:extLst>
                      <a:ext uri="{FF2B5EF4-FFF2-40B4-BE49-F238E27FC236}">
                        <a16:creationId xmlns:a16="http://schemas.microsoft.com/office/drawing/2014/main" id="{C98E5522-0DC1-F058-1724-4EC01806983F}"/>
                      </a:ext>
                    </a:extLst>
                  </p:cNvPr>
                  <p:cNvSpPr txBox="1"/>
                  <p:nvPr/>
                </p:nvSpPr>
                <p:spPr bwMode="gray">
                  <a:xfrm>
                    <a:off x="5443558" y="2194092"/>
                    <a:ext cx="1605566" cy="553998"/>
                  </a:xfrm>
                  <a:prstGeom prst="rect">
                    <a:avLst/>
                  </a:prstGeom>
                  <a:noFill/>
                </p:spPr>
                <p:txBody>
                  <a:bodyPr wrap="square" lIns="0" tIns="0" rIns="0" bIns="0" rtlCol="0">
                    <a:spAutoFit/>
                  </a:bodyPr>
                  <a:lstStyle/>
                  <a:p>
                    <a:pPr>
                      <a:spcBef>
                        <a:spcPts val="500"/>
                      </a:spcBef>
                    </a:pPr>
                    <a:r>
                      <a:rPr lang="en-US" sz="900" dirty="0"/>
                      <a:t>Communication between teachers and families </a:t>
                    </a:r>
                    <a:r>
                      <a:rPr lang="en-US" sz="900" b="1" dirty="0">
                        <a:solidFill>
                          <a:schemeClr val="accent6"/>
                        </a:solidFill>
                      </a:rPr>
                      <a:t>immediately increases student engagement.</a:t>
                    </a:r>
                    <a:r>
                      <a:rPr lang="en-US" sz="900" b="1" baseline="30000" dirty="0">
                        <a:solidFill>
                          <a:schemeClr val="accent6"/>
                        </a:solidFill>
                      </a:rPr>
                      <a:t>4</a:t>
                    </a:r>
                    <a:endParaRPr lang="en-US" sz="900" dirty="0">
                      <a:solidFill>
                        <a:schemeClr val="tx1"/>
                      </a:solidFill>
                    </a:endParaRPr>
                  </a:p>
                </p:txBody>
              </p:sp>
              <p:sp>
                <p:nvSpPr>
                  <p:cNvPr id="19" name="Isosceles Triangle 18">
                    <a:extLst>
                      <a:ext uri="{FF2B5EF4-FFF2-40B4-BE49-F238E27FC236}">
                        <a16:creationId xmlns:a16="http://schemas.microsoft.com/office/drawing/2014/main" id="{1B2B8CBE-4270-ACF5-E8D7-74659BE0219C}"/>
                      </a:ext>
                    </a:extLst>
                  </p:cNvPr>
                  <p:cNvSpPr/>
                  <p:nvPr/>
                </p:nvSpPr>
                <p:spPr bwMode="gray">
                  <a:xfrm rot="5400000">
                    <a:off x="5183656" y="2211743"/>
                    <a:ext cx="157910" cy="12020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grpSp>
      </p:grpSp>
      <p:grpSp>
        <p:nvGrpSpPr>
          <p:cNvPr id="25" name="Group 24">
            <a:extLst>
              <a:ext uri="{FF2B5EF4-FFF2-40B4-BE49-F238E27FC236}">
                <a16:creationId xmlns:a16="http://schemas.microsoft.com/office/drawing/2014/main" id="{BF938140-EA87-C4F8-9EBE-DFA33F9E5604}"/>
              </a:ext>
            </a:extLst>
          </p:cNvPr>
          <p:cNvGrpSpPr/>
          <p:nvPr/>
        </p:nvGrpSpPr>
        <p:grpSpPr>
          <a:xfrm>
            <a:off x="2720349" y="6883032"/>
            <a:ext cx="4230609" cy="529356"/>
            <a:chOff x="4867998" y="8007597"/>
            <a:chExt cx="4401516" cy="529356"/>
          </a:xfrm>
        </p:grpSpPr>
        <p:grpSp>
          <p:nvGrpSpPr>
            <p:cNvPr id="27" name="Group 26">
              <a:extLst>
                <a:ext uri="{FF2B5EF4-FFF2-40B4-BE49-F238E27FC236}">
                  <a16:creationId xmlns:a16="http://schemas.microsoft.com/office/drawing/2014/main" id="{71927659-BE66-A251-4B12-2129991AEC5B}"/>
                </a:ext>
              </a:extLst>
            </p:cNvPr>
            <p:cNvGrpSpPr/>
            <p:nvPr/>
          </p:nvGrpSpPr>
          <p:grpSpPr>
            <a:xfrm>
              <a:off x="4908000" y="8007597"/>
              <a:ext cx="4361514" cy="529356"/>
              <a:chOff x="833100" y="8251177"/>
              <a:chExt cx="5683925" cy="631535"/>
            </a:xfrm>
          </p:grpSpPr>
          <p:sp>
            <p:nvSpPr>
              <p:cNvPr id="228" name="Rectangle 227">
                <a:extLst>
                  <a:ext uri="{FF2B5EF4-FFF2-40B4-BE49-F238E27FC236}">
                    <a16:creationId xmlns:a16="http://schemas.microsoft.com/office/drawing/2014/main" id="{49C2642F-BC25-BBF8-1B93-D4A932A3EBA2}"/>
                  </a:ext>
                </a:extLst>
              </p:cNvPr>
              <p:cNvSpPr/>
              <p:nvPr/>
            </p:nvSpPr>
            <p:spPr bwMode="gray">
              <a:xfrm>
                <a:off x="833100" y="8251177"/>
                <a:ext cx="5683925" cy="631535"/>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5" name="TextBox 234">
                <a:extLst>
                  <a:ext uri="{FF2B5EF4-FFF2-40B4-BE49-F238E27FC236}">
                    <a16:creationId xmlns:a16="http://schemas.microsoft.com/office/drawing/2014/main" id="{0F1B0C0D-D12F-DADE-FCD3-25C523E59CA7}"/>
                  </a:ext>
                </a:extLst>
              </p:cNvPr>
              <p:cNvSpPr txBox="1"/>
              <p:nvPr/>
            </p:nvSpPr>
            <p:spPr bwMode="gray">
              <a:xfrm>
                <a:off x="958185" y="8300181"/>
                <a:ext cx="5465771" cy="495699"/>
              </a:xfrm>
              <a:prstGeom prst="rect">
                <a:avLst/>
              </a:prstGeom>
              <a:noFill/>
            </p:spPr>
            <p:txBody>
              <a:bodyPr wrap="square" lIns="0" tIns="0" rIns="0" bIns="0" rtlCol="0">
                <a:spAutoFit/>
              </a:bodyPr>
              <a:lstStyle/>
              <a:p>
                <a:pPr>
                  <a:spcBef>
                    <a:spcPts val="500"/>
                  </a:spcBef>
                </a:pPr>
                <a:r>
                  <a:rPr lang="en-US" sz="900" b="0" dirty="0">
                    <a:solidFill>
                      <a:srgbClr val="333E48"/>
                    </a:solidFill>
                    <a:latin typeface="Verdana"/>
                  </a:rPr>
                  <a:t>Encourage phone calls whenever possible. Early </a:t>
                </a:r>
                <a:r>
                  <a:rPr lang="en-US" sz="900" b="0" dirty="0">
                    <a:solidFill>
                      <a:srgbClr val="333E48"/>
                    </a:solidFill>
                    <a:latin typeface="Verdana"/>
                    <a:hlinkClick r:id="rId9"/>
                  </a:rPr>
                  <a:t>research</a:t>
                </a:r>
                <a:r>
                  <a:rPr lang="en-US" sz="900" b="0" dirty="0">
                    <a:solidFill>
                      <a:srgbClr val="333E48"/>
                    </a:solidFill>
                    <a:latin typeface="Verdana"/>
                  </a:rPr>
                  <a:t> shows phone communication leads to quicker action and stronger parent-teacher relationships than email and text.</a:t>
                </a:r>
                <a:endParaRPr kumimoji="0" lang="en-US" sz="800" b="0" i="1" u="none" strike="noStrike" kern="1200" cap="none" spc="0" normalizeH="0" baseline="0" noProof="0" dirty="0">
                  <a:ln>
                    <a:noFill/>
                  </a:ln>
                  <a:solidFill>
                    <a:srgbClr val="333E48"/>
                  </a:solidFill>
                  <a:effectLst/>
                  <a:uLnTx/>
                  <a:uFillTx/>
                  <a:latin typeface="Verdana"/>
                  <a:ea typeface="+mn-ea"/>
                  <a:cs typeface="+mn-cs"/>
                </a:endParaRPr>
              </a:p>
            </p:txBody>
          </p:sp>
        </p:grpSp>
        <p:sp>
          <p:nvSpPr>
            <p:cNvPr id="28" name="Isosceles Triangle 27">
              <a:extLst>
                <a:ext uri="{FF2B5EF4-FFF2-40B4-BE49-F238E27FC236}">
                  <a16:creationId xmlns:a16="http://schemas.microsoft.com/office/drawing/2014/main" id="{670C6FA3-A0E8-4C20-B417-E6252B0835BA}"/>
                </a:ext>
              </a:extLst>
            </p:cNvPr>
            <p:cNvSpPr/>
            <p:nvPr/>
          </p:nvSpPr>
          <p:spPr bwMode="gray">
            <a:xfrm rot="5400000">
              <a:off x="4850347" y="8080479"/>
              <a:ext cx="115306" cy="80003"/>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742497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0EE2CC-F4A2-3D77-7E76-15622AA16E00}"/>
              </a:ext>
            </a:extLst>
          </p:cNvPr>
          <p:cNvSpPr/>
          <p:nvPr/>
        </p:nvSpPr>
        <p:spPr bwMode="gray">
          <a:xfrm>
            <a:off x="-3" y="6450511"/>
            <a:ext cx="7772403" cy="307756"/>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TextBox 12">
            <a:extLst>
              <a:ext uri="{FF2B5EF4-FFF2-40B4-BE49-F238E27FC236}">
                <a16:creationId xmlns:a16="http://schemas.microsoft.com/office/drawing/2014/main" id="{A177CCC4-390D-2BC1-9D97-303AEE9DC152}"/>
              </a:ext>
            </a:extLst>
          </p:cNvPr>
          <p:cNvSpPr txBox="1"/>
          <p:nvPr/>
        </p:nvSpPr>
        <p:spPr bwMode="gray">
          <a:xfrm>
            <a:off x="1025904" y="3584075"/>
            <a:ext cx="6238496" cy="356508"/>
          </a:xfrm>
          <a:prstGeom prst="rect">
            <a:avLst/>
          </a:prstGeom>
          <a:noFill/>
        </p:spPr>
        <p:txBody>
          <a:bodyPr wrap="square" lIns="0" tIns="0" rIns="0" bIns="0" rtlCol="0">
            <a:spAutoFit/>
          </a:bodyPr>
          <a:lstStyle/>
          <a:p>
            <a:pPr>
              <a:spcBef>
                <a:spcPts val="500"/>
              </a:spcBef>
            </a:pPr>
            <a:r>
              <a:rPr lang="en-US" sz="1000" b="1" dirty="0"/>
              <a:t>P</a:t>
            </a:r>
            <a:r>
              <a:rPr lang="en-US" sz="1000" b="1" dirty="0">
                <a:solidFill>
                  <a:schemeClr val="tx1"/>
                </a:solidFill>
              </a:rPr>
              <a:t>repare your message based on your mode of communication (phone, email, or text).</a:t>
            </a:r>
          </a:p>
          <a:p>
            <a:pPr marL="0" marR="0" lvl="0" indent="0" algn="l" defTabSz="914400" rtl="0" eaLnBrk="1" fontAlgn="auto" latinLnBrk="0" hangingPunct="1">
              <a:lnSpc>
                <a:spcPct val="100000"/>
              </a:lnSpc>
              <a:spcBef>
                <a:spcPts val="500"/>
              </a:spcBef>
              <a:spcAft>
                <a:spcPts val="0"/>
              </a:spcAft>
              <a:buClrTx/>
              <a:buSzTx/>
              <a:buFontTx/>
              <a:buNone/>
              <a:tabLst/>
              <a:defRPr/>
            </a:pPr>
            <a:r>
              <a:rPr lang="en-US" sz="900" dirty="0">
                <a:solidFill>
                  <a:srgbClr val="333E48"/>
                </a:solidFill>
                <a:latin typeface="Verdana"/>
              </a:rPr>
              <a:t>Refer to the suggested</a:t>
            </a:r>
            <a:r>
              <a:rPr kumimoji="0" lang="en-US" sz="900" b="0" i="0" u="none" strike="noStrike" kern="1200" cap="none" spc="0" normalizeH="0" baseline="0" noProof="0" dirty="0">
                <a:ln>
                  <a:noFill/>
                </a:ln>
                <a:solidFill>
                  <a:srgbClr val="333E48"/>
                </a:solidFill>
                <a:effectLst/>
                <a:uLnTx/>
                <a:uFillTx/>
                <a:latin typeface="Verdana"/>
                <a:ea typeface="+mn-ea"/>
                <a:cs typeface="+mn-cs"/>
              </a:rPr>
              <a:t> language examples for each communication method (phone, email, text).</a:t>
            </a:r>
          </a:p>
        </p:txBody>
      </p:sp>
      <p:sp>
        <p:nvSpPr>
          <p:cNvPr id="2" name="Title 1">
            <a:extLst>
              <a:ext uri="{FF2B5EF4-FFF2-40B4-BE49-F238E27FC236}">
                <a16:creationId xmlns:a16="http://schemas.microsoft.com/office/drawing/2014/main" id="{9A0A7293-A7BD-4084-89DF-3198CA7DB940}"/>
              </a:ext>
            </a:extLst>
          </p:cNvPr>
          <p:cNvSpPr>
            <a:spLocks noGrp="1"/>
          </p:cNvSpPr>
          <p:nvPr>
            <p:ph type="title"/>
          </p:nvPr>
        </p:nvSpPr>
        <p:spPr>
          <a:xfrm>
            <a:off x="510382" y="744811"/>
            <a:ext cx="6754018" cy="263149"/>
          </a:xfrm>
        </p:spPr>
        <p:txBody>
          <a:bodyPr/>
          <a:lstStyle/>
          <a:p>
            <a:r>
              <a:rPr lang="en-US" sz="1900" b="1" dirty="0"/>
              <a:t>Teacher Instructions</a:t>
            </a:r>
            <a:r>
              <a:rPr lang="en-US" sz="1900" dirty="0"/>
              <a:t>: How to Use This Guide</a:t>
            </a:r>
          </a:p>
        </p:txBody>
      </p:sp>
      <p:sp>
        <p:nvSpPr>
          <p:cNvPr id="8" name="Text Placeholder 7">
            <a:extLst>
              <a:ext uri="{FF2B5EF4-FFF2-40B4-BE49-F238E27FC236}">
                <a16:creationId xmlns:a16="http://schemas.microsoft.com/office/drawing/2014/main" id="{9823FD13-A681-C183-0599-FCCF1075353C}"/>
              </a:ext>
            </a:extLst>
          </p:cNvPr>
          <p:cNvSpPr>
            <a:spLocks noGrp="1"/>
          </p:cNvSpPr>
          <p:nvPr>
            <p:ph type="body" sz="quarter" idx="29"/>
          </p:nvPr>
        </p:nvSpPr>
        <p:spPr>
          <a:xfrm>
            <a:off x="510381" y="459719"/>
            <a:ext cx="3514363" cy="123111"/>
          </a:xfrm>
        </p:spPr>
        <p:txBody>
          <a:bodyPr/>
          <a:lstStyle/>
          <a:p>
            <a:r>
              <a:rPr lang="en-US" dirty="0"/>
              <a:t>Teacher Guide for Communicating About Absences</a:t>
            </a:r>
          </a:p>
        </p:txBody>
      </p:sp>
      <p:grpSp>
        <p:nvGrpSpPr>
          <p:cNvPr id="229" name="Group 228">
            <a:extLst>
              <a:ext uri="{FF2B5EF4-FFF2-40B4-BE49-F238E27FC236}">
                <a16:creationId xmlns:a16="http://schemas.microsoft.com/office/drawing/2014/main" id="{C94672B4-5B29-E650-23C3-262F77F8CA7B}"/>
              </a:ext>
            </a:extLst>
          </p:cNvPr>
          <p:cNvGrpSpPr/>
          <p:nvPr/>
        </p:nvGrpSpPr>
        <p:grpSpPr>
          <a:xfrm>
            <a:off x="-3" y="1321583"/>
            <a:ext cx="7772400" cy="1197766"/>
            <a:chOff x="-3" y="1148316"/>
            <a:chExt cx="7772400" cy="1197766"/>
          </a:xfrm>
        </p:grpSpPr>
        <p:sp>
          <p:nvSpPr>
            <p:cNvPr id="230" name="Rectangle 229">
              <a:extLst>
                <a:ext uri="{FF2B5EF4-FFF2-40B4-BE49-F238E27FC236}">
                  <a16:creationId xmlns:a16="http://schemas.microsoft.com/office/drawing/2014/main" id="{4FE1746B-D1E2-9E0B-4035-7D4990F459A1}"/>
                </a:ext>
              </a:extLst>
            </p:cNvPr>
            <p:cNvSpPr/>
            <p:nvPr/>
          </p:nvSpPr>
          <p:spPr bwMode="gray">
            <a:xfrm>
              <a:off x="-3" y="1259560"/>
              <a:ext cx="7772400" cy="99607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231" name="Group 230">
              <a:extLst>
                <a:ext uri="{FF2B5EF4-FFF2-40B4-BE49-F238E27FC236}">
                  <a16:creationId xmlns:a16="http://schemas.microsoft.com/office/drawing/2014/main" id="{30D61D4F-0C9B-F350-8F6D-D8597CE86164}"/>
                </a:ext>
              </a:extLst>
            </p:cNvPr>
            <p:cNvGrpSpPr/>
            <p:nvPr/>
          </p:nvGrpSpPr>
          <p:grpSpPr>
            <a:xfrm>
              <a:off x="535257" y="1148316"/>
              <a:ext cx="6729143" cy="1197766"/>
              <a:chOff x="521626" y="1752399"/>
              <a:chExt cx="6729143" cy="1197766"/>
            </a:xfrm>
          </p:grpSpPr>
          <p:sp>
            <p:nvSpPr>
              <p:cNvPr id="232" name="Rectangle 231">
                <a:extLst>
                  <a:ext uri="{FF2B5EF4-FFF2-40B4-BE49-F238E27FC236}">
                    <a16:creationId xmlns:a16="http://schemas.microsoft.com/office/drawing/2014/main" id="{C0255827-1D54-1E14-B3B0-BDEFFB83BAEE}"/>
                  </a:ext>
                </a:extLst>
              </p:cNvPr>
              <p:cNvSpPr/>
              <p:nvPr/>
            </p:nvSpPr>
            <p:spPr bwMode="gray">
              <a:xfrm>
                <a:off x="521626" y="1752399"/>
                <a:ext cx="6729143" cy="1197766"/>
              </a:xfrm>
              <a:prstGeom prst="rect">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100" dirty="0">
                  <a:solidFill>
                    <a:schemeClr val="tx1"/>
                  </a:solidFill>
                </a:endParaRPr>
              </a:p>
            </p:txBody>
          </p:sp>
          <p:grpSp>
            <p:nvGrpSpPr>
              <p:cNvPr id="233" name="Group 232">
                <a:extLst>
                  <a:ext uri="{FF2B5EF4-FFF2-40B4-BE49-F238E27FC236}">
                    <a16:creationId xmlns:a16="http://schemas.microsoft.com/office/drawing/2014/main" id="{155B13EE-5A0B-5EAF-3098-A973AFFBB4CE}"/>
                  </a:ext>
                </a:extLst>
              </p:cNvPr>
              <p:cNvGrpSpPr/>
              <p:nvPr/>
            </p:nvGrpSpPr>
            <p:grpSpPr>
              <a:xfrm>
                <a:off x="723276" y="1907217"/>
                <a:ext cx="6325848" cy="883311"/>
                <a:chOff x="723276" y="1907217"/>
                <a:chExt cx="6325848" cy="883311"/>
              </a:xfrm>
            </p:grpSpPr>
            <p:sp>
              <p:nvSpPr>
                <p:cNvPr id="234" name="Text Placeholder 29">
                  <a:extLst>
                    <a:ext uri="{FF2B5EF4-FFF2-40B4-BE49-F238E27FC236}">
                      <a16:creationId xmlns:a16="http://schemas.microsoft.com/office/drawing/2014/main" id="{3BD6AC48-EDC1-53B9-0713-62AFFCAF6580}"/>
                    </a:ext>
                  </a:extLst>
                </p:cNvPr>
                <p:cNvSpPr txBox="1">
                  <a:spLocks/>
                </p:cNvSpPr>
                <p:nvPr/>
              </p:nvSpPr>
              <p:spPr bwMode="gray">
                <a:xfrm>
                  <a:off x="723276" y="1907217"/>
                  <a:ext cx="6325848" cy="161583"/>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500"/>
                    </a:spcBef>
                    <a:buNone/>
                  </a:pPr>
                  <a:r>
                    <a:rPr lang="en-US" sz="1050" b="1" dirty="0"/>
                    <a:t>First Thing’s First…Why Should </a:t>
                  </a:r>
                  <a:r>
                    <a:rPr lang="en-US" sz="1050" b="1" dirty="0">
                      <a:solidFill>
                        <a:schemeClr val="accent6"/>
                      </a:solidFill>
                    </a:rPr>
                    <a:t>Teachers</a:t>
                  </a:r>
                  <a:r>
                    <a:rPr lang="en-US" sz="1050" b="1" dirty="0"/>
                    <a:t> Contact the Parents of Absent Students?</a:t>
                  </a:r>
                </a:p>
              </p:txBody>
            </p:sp>
            <p:grpSp>
              <p:nvGrpSpPr>
                <p:cNvPr id="242" name="Group 241">
                  <a:extLst>
                    <a:ext uri="{FF2B5EF4-FFF2-40B4-BE49-F238E27FC236}">
                      <a16:creationId xmlns:a16="http://schemas.microsoft.com/office/drawing/2014/main" id="{7F5ED20D-D263-A813-334D-9359F582BCFD}"/>
                    </a:ext>
                  </a:extLst>
                </p:cNvPr>
                <p:cNvGrpSpPr/>
                <p:nvPr/>
              </p:nvGrpSpPr>
              <p:grpSpPr>
                <a:xfrm>
                  <a:off x="855420" y="2236530"/>
                  <a:ext cx="1965762" cy="553998"/>
                  <a:chOff x="855420" y="2194092"/>
                  <a:chExt cx="1965762" cy="553998"/>
                </a:xfrm>
              </p:grpSpPr>
              <p:sp>
                <p:nvSpPr>
                  <p:cNvPr id="252" name="TextBox 251">
                    <a:extLst>
                      <a:ext uri="{FF2B5EF4-FFF2-40B4-BE49-F238E27FC236}">
                        <a16:creationId xmlns:a16="http://schemas.microsoft.com/office/drawing/2014/main" id="{057B9C56-8536-FE99-9E28-24B22A503306}"/>
                      </a:ext>
                    </a:extLst>
                  </p:cNvPr>
                  <p:cNvSpPr txBox="1"/>
                  <p:nvPr/>
                </p:nvSpPr>
                <p:spPr bwMode="gray">
                  <a:xfrm>
                    <a:off x="1136404" y="2194092"/>
                    <a:ext cx="1684778" cy="553998"/>
                  </a:xfrm>
                  <a:prstGeom prst="rect">
                    <a:avLst/>
                  </a:prstGeom>
                  <a:noFill/>
                </p:spPr>
                <p:txBody>
                  <a:bodyPr wrap="square" lIns="0" tIns="0" rIns="0" bIns="0" rtlCol="0">
                    <a:spAutoFit/>
                  </a:bodyPr>
                  <a:lstStyle/>
                  <a:p>
                    <a:r>
                      <a:rPr lang="en-US" sz="900" b="1" dirty="0">
                        <a:solidFill>
                          <a:schemeClr val="accent6"/>
                        </a:solidFill>
                      </a:rPr>
                      <a:t>Parents</a:t>
                    </a:r>
                    <a:r>
                      <a:rPr lang="en-US" sz="900" b="1" baseline="30000" dirty="0">
                        <a:solidFill>
                          <a:schemeClr val="accent6"/>
                        </a:solidFill>
                      </a:rPr>
                      <a:t>1</a:t>
                    </a:r>
                    <a:r>
                      <a:rPr lang="en-US" sz="900" dirty="0"/>
                      <a:t> </a:t>
                    </a:r>
                    <a:r>
                      <a:rPr lang="en-US" sz="900" b="1" dirty="0">
                        <a:solidFill>
                          <a:schemeClr val="accent6"/>
                        </a:solidFill>
                      </a:rPr>
                      <a:t>trust teachers more than administrators </a:t>
                    </a:r>
                    <a:r>
                      <a:rPr lang="en-US" sz="900" dirty="0"/>
                      <a:t>when communicating about student absences.</a:t>
                    </a:r>
                    <a:r>
                      <a:rPr lang="en-US" sz="900" baseline="30000" dirty="0"/>
                      <a:t>2</a:t>
                    </a:r>
                  </a:p>
                </p:txBody>
              </p:sp>
              <p:sp>
                <p:nvSpPr>
                  <p:cNvPr id="253" name="Isosceles Triangle 252">
                    <a:extLst>
                      <a:ext uri="{FF2B5EF4-FFF2-40B4-BE49-F238E27FC236}">
                        <a16:creationId xmlns:a16="http://schemas.microsoft.com/office/drawing/2014/main" id="{EF125B26-FBC8-F028-6476-CC14E91FB95E}"/>
                      </a:ext>
                    </a:extLst>
                  </p:cNvPr>
                  <p:cNvSpPr/>
                  <p:nvPr/>
                </p:nvSpPr>
                <p:spPr bwMode="gray">
                  <a:xfrm rot="5400000">
                    <a:off x="836567" y="2212946"/>
                    <a:ext cx="157910" cy="12020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243" name="Group 242">
                  <a:extLst>
                    <a:ext uri="{FF2B5EF4-FFF2-40B4-BE49-F238E27FC236}">
                      <a16:creationId xmlns:a16="http://schemas.microsoft.com/office/drawing/2014/main" id="{E61D9251-C8F8-B277-29D4-63ECCB77AD34}"/>
                    </a:ext>
                  </a:extLst>
                </p:cNvPr>
                <p:cNvGrpSpPr/>
                <p:nvPr/>
              </p:nvGrpSpPr>
              <p:grpSpPr>
                <a:xfrm>
                  <a:off x="3129320" y="2236530"/>
                  <a:ext cx="1765050" cy="553998"/>
                  <a:chOff x="3236748" y="2194092"/>
                  <a:chExt cx="1765050" cy="553998"/>
                </a:xfrm>
              </p:grpSpPr>
              <p:sp>
                <p:nvSpPr>
                  <p:cNvPr id="250" name="TextBox 249">
                    <a:extLst>
                      <a:ext uri="{FF2B5EF4-FFF2-40B4-BE49-F238E27FC236}">
                        <a16:creationId xmlns:a16="http://schemas.microsoft.com/office/drawing/2014/main" id="{5D05091C-33D9-00AE-180D-C9BB122D6102}"/>
                      </a:ext>
                    </a:extLst>
                  </p:cNvPr>
                  <p:cNvSpPr txBox="1"/>
                  <p:nvPr/>
                </p:nvSpPr>
                <p:spPr bwMode="gray">
                  <a:xfrm>
                    <a:off x="3477797" y="2194092"/>
                    <a:ext cx="1524001" cy="553998"/>
                  </a:xfrm>
                  <a:prstGeom prst="rect">
                    <a:avLst/>
                  </a:prstGeom>
                  <a:noFill/>
                </p:spPr>
                <p:txBody>
                  <a:bodyPr wrap="square" lIns="0" tIns="0" rIns="0" bIns="0" rtlCol="0">
                    <a:spAutoFit/>
                  </a:bodyPr>
                  <a:lstStyle/>
                  <a:p>
                    <a:r>
                      <a:rPr lang="en-US" sz="900" dirty="0"/>
                      <a:t>Teachers invested in improving attendance are </a:t>
                    </a:r>
                    <a:r>
                      <a:rPr lang="en-US" sz="900" b="1" dirty="0">
                        <a:solidFill>
                          <a:schemeClr val="accent6"/>
                        </a:solidFill>
                      </a:rPr>
                      <a:t>twice as likely</a:t>
                    </a:r>
                    <a:r>
                      <a:rPr lang="en-US" sz="900" dirty="0">
                        <a:solidFill>
                          <a:schemeClr val="accent6"/>
                        </a:solidFill>
                      </a:rPr>
                      <a:t> </a:t>
                    </a:r>
                    <a:r>
                      <a:rPr lang="en-US" sz="900" dirty="0"/>
                      <a:t>to see their students graduate.</a:t>
                    </a:r>
                    <a:r>
                      <a:rPr lang="en-US" sz="900" baseline="30000" dirty="0"/>
                      <a:t>3</a:t>
                    </a:r>
                  </a:p>
                </p:txBody>
              </p:sp>
              <p:sp>
                <p:nvSpPr>
                  <p:cNvPr id="251" name="Isosceles Triangle 250">
                    <a:extLst>
                      <a:ext uri="{FF2B5EF4-FFF2-40B4-BE49-F238E27FC236}">
                        <a16:creationId xmlns:a16="http://schemas.microsoft.com/office/drawing/2014/main" id="{D4B2298D-F4CE-541E-0B45-0B2B1386EBF4}"/>
                      </a:ext>
                    </a:extLst>
                  </p:cNvPr>
                  <p:cNvSpPr/>
                  <p:nvPr/>
                </p:nvSpPr>
                <p:spPr bwMode="gray">
                  <a:xfrm rot="5400000">
                    <a:off x="3217895" y="2212945"/>
                    <a:ext cx="157910" cy="12020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244" name="Group 243">
                  <a:extLst>
                    <a:ext uri="{FF2B5EF4-FFF2-40B4-BE49-F238E27FC236}">
                      <a16:creationId xmlns:a16="http://schemas.microsoft.com/office/drawing/2014/main" id="{851B9828-20C8-3CA7-8A42-7A0E36B75267}"/>
                    </a:ext>
                  </a:extLst>
                </p:cNvPr>
                <p:cNvGrpSpPr/>
                <p:nvPr/>
              </p:nvGrpSpPr>
              <p:grpSpPr>
                <a:xfrm>
                  <a:off x="5202509" y="2235328"/>
                  <a:ext cx="1846615" cy="555200"/>
                  <a:chOff x="5202509" y="2192890"/>
                  <a:chExt cx="1846615" cy="555200"/>
                </a:xfrm>
              </p:grpSpPr>
              <p:sp>
                <p:nvSpPr>
                  <p:cNvPr id="248" name="TextBox 247">
                    <a:extLst>
                      <a:ext uri="{FF2B5EF4-FFF2-40B4-BE49-F238E27FC236}">
                        <a16:creationId xmlns:a16="http://schemas.microsoft.com/office/drawing/2014/main" id="{DDE65143-8F61-8157-A396-A605848DF341}"/>
                      </a:ext>
                    </a:extLst>
                  </p:cNvPr>
                  <p:cNvSpPr txBox="1"/>
                  <p:nvPr/>
                </p:nvSpPr>
                <p:spPr bwMode="gray">
                  <a:xfrm>
                    <a:off x="5443558" y="2194092"/>
                    <a:ext cx="1605566" cy="553998"/>
                  </a:xfrm>
                  <a:prstGeom prst="rect">
                    <a:avLst/>
                  </a:prstGeom>
                  <a:noFill/>
                </p:spPr>
                <p:txBody>
                  <a:bodyPr wrap="square" lIns="0" tIns="0" rIns="0" bIns="0" rtlCol="0">
                    <a:spAutoFit/>
                  </a:bodyPr>
                  <a:lstStyle/>
                  <a:p>
                    <a:pPr>
                      <a:spcBef>
                        <a:spcPts val="500"/>
                      </a:spcBef>
                    </a:pPr>
                    <a:r>
                      <a:rPr lang="en-US" sz="900" dirty="0"/>
                      <a:t>Communication between teachers and families </a:t>
                    </a:r>
                    <a:r>
                      <a:rPr lang="en-US" sz="900" b="1" dirty="0">
                        <a:solidFill>
                          <a:schemeClr val="accent6"/>
                        </a:solidFill>
                      </a:rPr>
                      <a:t>immediately increases student engagement.</a:t>
                    </a:r>
                    <a:r>
                      <a:rPr lang="en-US" sz="900" b="1" baseline="30000" dirty="0">
                        <a:solidFill>
                          <a:schemeClr val="accent6"/>
                        </a:solidFill>
                      </a:rPr>
                      <a:t>4</a:t>
                    </a:r>
                    <a:endParaRPr lang="en-US" sz="900" dirty="0">
                      <a:solidFill>
                        <a:schemeClr val="tx1"/>
                      </a:solidFill>
                    </a:endParaRPr>
                  </a:p>
                </p:txBody>
              </p:sp>
              <p:sp>
                <p:nvSpPr>
                  <p:cNvPr id="249" name="Isosceles Triangle 248">
                    <a:extLst>
                      <a:ext uri="{FF2B5EF4-FFF2-40B4-BE49-F238E27FC236}">
                        <a16:creationId xmlns:a16="http://schemas.microsoft.com/office/drawing/2014/main" id="{56B0DC12-C1EB-EC0B-402B-AE70EB98CAA8}"/>
                      </a:ext>
                    </a:extLst>
                  </p:cNvPr>
                  <p:cNvSpPr/>
                  <p:nvPr/>
                </p:nvSpPr>
                <p:spPr bwMode="gray">
                  <a:xfrm rot="5400000">
                    <a:off x="5183656" y="2211743"/>
                    <a:ext cx="157910" cy="12020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grpSp>
      </p:grpSp>
      <p:sp>
        <p:nvSpPr>
          <p:cNvPr id="254" name="TextBox 253">
            <a:extLst>
              <a:ext uri="{FF2B5EF4-FFF2-40B4-BE49-F238E27FC236}">
                <a16:creationId xmlns:a16="http://schemas.microsoft.com/office/drawing/2014/main" id="{4BD8A95F-0C65-1F17-9524-B967AADB556E}"/>
              </a:ext>
            </a:extLst>
          </p:cNvPr>
          <p:cNvSpPr txBox="1"/>
          <p:nvPr/>
        </p:nvSpPr>
        <p:spPr bwMode="gray">
          <a:xfrm>
            <a:off x="736907" y="2838490"/>
            <a:ext cx="166712" cy="369332"/>
          </a:xfrm>
          <a:prstGeom prst="rect">
            <a:avLst/>
          </a:prstGeom>
          <a:noFill/>
        </p:spPr>
        <p:txBody>
          <a:bodyPr wrap="none" lIns="0" tIns="0" rIns="0" bIns="0" rtlCol="0">
            <a:spAutoFit/>
          </a:bodyPr>
          <a:lstStyle/>
          <a:p>
            <a:pPr>
              <a:spcBef>
                <a:spcPts val="500"/>
              </a:spcBef>
            </a:pPr>
            <a:r>
              <a:rPr lang="en-US" sz="2400" dirty="0">
                <a:solidFill>
                  <a:schemeClr val="accent5"/>
                </a:solidFill>
                <a:latin typeface="+mj-lt"/>
              </a:rPr>
              <a:t>1</a:t>
            </a:r>
          </a:p>
        </p:txBody>
      </p:sp>
      <p:sp>
        <p:nvSpPr>
          <p:cNvPr id="255" name="TextBox 254">
            <a:extLst>
              <a:ext uri="{FF2B5EF4-FFF2-40B4-BE49-F238E27FC236}">
                <a16:creationId xmlns:a16="http://schemas.microsoft.com/office/drawing/2014/main" id="{15CB949C-914C-50F8-C0E9-D8544FDCB563}"/>
              </a:ext>
            </a:extLst>
          </p:cNvPr>
          <p:cNvSpPr txBox="1"/>
          <p:nvPr/>
        </p:nvSpPr>
        <p:spPr bwMode="gray">
          <a:xfrm>
            <a:off x="1021127" y="2896032"/>
            <a:ext cx="5889533" cy="495007"/>
          </a:xfrm>
          <a:prstGeom prst="rect">
            <a:avLst/>
          </a:prstGeom>
          <a:noFill/>
        </p:spPr>
        <p:txBody>
          <a:bodyPr wrap="square" lIns="0" tIns="0" rIns="0" bIns="0" rtlCol="0">
            <a:spAutoFit/>
          </a:bodyPr>
          <a:lstStyle/>
          <a:p>
            <a:pPr>
              <a:spcBef>
                <a:spcPts val="500"/>
              </a:spcBef>
            </a:pPr>
            <a:r>
              <a:rPr lang="en-US" sz="1000" b="1" dirty="0">
                <a:solidFill>
                  <a:schemeClr val="tx1"/>
                </a:solidFill>
              </a:rPr>
              <a:t>Review the six-point communication outline on page 4. </a:t>
            </a:r>
          </a:p>
          <a:p>
            <a:pPr>
              <a:spcBef>
                <a:spcPts val="500"/>
              </a:spcBef>
            </a:pPr>
            <a:r>
              <a:rPr lang="en-US" sz="900" dirty="0">
                <a:solidFill>
                  <a:schemeClr val="tx1"/>
                </a:solidFill>
              </a:rPr>
              <a:t>These are the six points you should include in your message based on parent and guardian communication research. </a:t>
            </a:r>
            <a:endParaRPr lang="en-US" sz="900" b="1" dirty="0">
              <a:solidFill>
                <a:schemeClr val="tx1"/>
              </a:solidFill>
            </a:endParaRPr>
          </a:p>
        </p:txBody>
      </p:sp>
      <p:sp>
        <p:nvSpPr>
          <p:cNvPr id="124" name="TextBox 123">
            <a:extLst>
              <a:ext uri="{FF2B5EF4-FFF2-40B4-BE49-F238E27FC236}">
                <a16:creationId xmlns:a16="http://schemas.microsoft.com/office/drawing/2014/main" id="{1A97D18C-B9B2-5AE3-0802-232531439833}"/>
              </a:ext>
            </a:extLst>
          </p:cNvPr>
          <p:cNvSpPr txBox="1"/>
          <p:nvPr/>
        </p:nvSpPr>
        <p:spPr bwMode="gray">
          <a:xfrm>
            <a:off x="736907" y="5170193"/>
            <a:ext cx="166712" cy="369332"/>
          </a:xfrm>
          <a:prstGeom prst="rect">
            <a:avLst/>
          </a:prstGeom>
          <a:noFill/>
        </p:spPr>
        <p:txBody>
          <a:bodyPr wrap="none" lIns="0" tIns="0" rIns="0" bIns="0" rtlCol="0">
            <a:spAutoFit/>
          </a:bodyPr>
          <a:lstStyle/>
          <a:p>
            <a:pPr>
              <a:spcBef>
                <a:spcPts val="500"/>
              </a:spcBef>
            </a:pPr>
            <a:r>
              <a:rPr lang="en-US" sz="2400" dirty="0">
                <a:solidFill>
                  <a:schemeClr val="accent5"/>
                </a:solidFill>
                <a:latin typeface="+mj-lt"/>
              </a:rPr>
              <a:t>3</a:t>
            </a:r>
          </a:p>
        </p:txBody>
      </p:sp>
      <p:sp>
        <p:nvSpPr>
          <p:cNvPr id="123" name="TextBox 122">
            <a:extLst>
              <a:ext uri="{FF2B5EF4-FFF2-40B4-BE49-F238E27FC236}">
                <a16:creationId xmlns:a16="http://schemas.microsoft.com/office/drawing/2014/main" id="{0B988F9D-1FD9-600C-5F65-7A4FF3D1D3AA}"/>
              </a:ext>
            </a:extLst>
          </p:cNvPr>
          <p:cNvSpPr txBox="1"/>
          <p:nvPr/>
        </p:nvSpPr>
        <p:spPr bwMode="gray">
          <a:xfrm>
            <a:off x="1021127" y="5234121"/>
            <a:ext cx="5963171" cy="787395"/>
          </a:xfrm>
          <a:prstGeom prst="rect">
            <a:avLst/>
          </a:prstGeom>
          <a:noFill/>
        </p:spPr>
        <p:txBody>
          <a:bodyPr wrap="square" lIns="0" tIns="0" rIns="0" bIns="0" rtlCol="0">
            <a:spAutoFit/>
          </a:bodyPr>
          <a:lstStyle/>
          <a:p>
            <a:pPr>
              <a:spcBef>
                <a:spcPts val="500"/>
              </a:spcBef>
            </a:pPr>
            <a:r>
              <a:rPr lang="en-US" sz="1000" b="1" dirty="0"/>
              <a:t>Pass along follow-up notes to an administrator via their preferred method.</a:t>
            </a:r>
          </a:p>
          <a:p>
            <a:pPr marL="0" marR="0" lvl="0" indent="0" algn="l" defTabSz="914400" rtl="0" eaLnBrk="1" fontAlgn="auto" latinLnBrk="0" hangingPunct="1">
              <a:lnSpc>
                <a:spcPct val="100000"/>
              </a:lnSpc>
              <a:spcBef>
                <a:spcPts val="500"/>
              </a:spcBef>
              <a:spcAft>
                <a:spcPts val="0"/>
              </a:spcAft>
              <a:buClrTx/>
              <a:buSzTx/>
              <a:buFontTx/>
              <a:buNone/>
              <a:tabLst/>
              <a:defRPr/>
            </a:pPr>
            <a:r>
              <a:rPr kumimoji="0" lang="en-US" sz="900" b="0" i="0" u="none" strike="noStrike" kern="1200" cap="none" spc="0" normalizeH="0" baseline="0" noProof="0" dirty="0">
                <a:ln>
                  <a:noFill/>
                </a:ln>
                <a:solidFill>
                  <a:srgbClr val="333E48"/>
                </a:solidFill>
                <a:effectLst/>
                <a:uLnTx/>
                <a:uFillTx/>
                <a:latin typeface="Verdana"/>
                <a:ea typeface="+mn-ea"/>
                <a:cs typeface="+mn-cs"/>
              </a:rPr>
              <a:t>If a parent or guardian shares a concern that needs to be elevated to a principal or administrator, forward any email or text messages with viable concerns to a principal or administrator. If taking notes during a phone call, share your </a:t>
            </a:r>
            <a:r>
              <a:rPr lang="en-US" sz="900" b="1" dirty="0">
                <a:solidFill>
                  <a:schemeClr val="tx1"/>
                </a:solidFill>
              </a:rPr>
              <a:t>Preparing for Phone Calls Template </a:t>
            </a:r>
            <a:r>
              <a:rPr kumimoji="0" lang="en-US" sz="900" b="0" i="0" u="none" strike="noStrike" kern="1200" cap="none" spc="0" normalizeH="0" baseline="0" noProof="0" dirty="0">
                <a:ln>
                  <a:noFill/>
                </a:ln>
                <a:solidFill>
                  <a:srgbClr val="333E48"/>
                </a:solidFill>
                <a:effectLst/>
                <a:uLnTx/>
                <a:uFillTx/>
                <a:latin typeface="Verdana"/>
                <a:ea typeface="+mn-ea"/>
                <a:cs typeface="+mn-cs"/>
              </a:rPr>
              <a:t>with specific notes marked for follow-up. </a:t>
            </a:r>
            <a:r>
              <a:rPr lang="en-US" sz="1000" b="1" dirty="0"/>
              <a:t> </a:t>
            </a:r>
            <a:endParaRPr lang="en-US" sz="1000" b="1" dirty="0">
              <a:solidFill>
                <a:schemeClr val="tx1"/>
              </a:solidFill>
            </a:endParaRPr>
          </a:p>
        </p:txBody>
      </p:sp>
      <p:sp>
        <p:nvSpPr>
          <p:cNvPr id="114" name="TextBox 113">
            <a:extLst>
              <a:ext uri="{FF2B5EF4-FFF2-40B4-BE49-F238E27FC236}">
                <a16:creationId xmlns:a16="http://schemas.microsoft.com/office/drawing/2014/main" id="{FF63CDD7-95A5-ED7E-8191-EB1ACCF5589F}"/>
              </a:ext>
            </a:extLst>
          </p:cNvPr>
          <p:cNvSpPr txBox="1"/>
          <p:nvPr/>
        </p:nvSpPr>
        <p:spPr bwMode="gray">
          <a:xfrm>
            <a:off x="736907" y="3527145"/>
            <a:ext cx="166712" cy="369332"/>
          </a:xfrm>
          <a:prstGeom prst="rect">
            <a:avLst/>
          </a:prstGeom>
          <a:noFill/>
        </p:spPr>
        <p:txBody>
          <a:bodyPr wrap="square" lIns="0" tIns="0" rIns="0" bIns="0" rtlCol="0">
            <a:spAutoFit/>
          </a:bodyPr>
          <a:lstStyle/>
          <a:p>
            <a:pPr>
              <a:spcBef>
                <a:spcPts val="500"/>
              </a:spcBef>
            </a:pPr>
            <a:r>
              <a:rPr lang="en-US" sz="2400" dirty="0">
                <a:solidFill>
                  <a:schemeClr val="accent5"/>
                </a:solidFill>
                <a:latin typeface="+mj-lt"/>
              </a:rPr>
              <a:t>2</a:t>
            </a:r>
          </a:p>
        </p:txBody>
      </p:sp>
      <p:grpSp>
        <p:nvGrpSpPr>
          <p:cNvPr id="17" name="Group 16">
            <a:extLst>
              <a:ext uri="{FF2B5EF4-FFF2-40B4-BE49-F238E27FC236}">
                <a16:creationId xmlns:a16="http://schemas.microsoft.com/office/drawing/2014/main" id="{BC46D945-7240-38BA-B183-87B0E5F4A1EF}"/>
              </a:ext>
            </a:extLst>
          </p:cNvPr>
          <p:cNvGrpSpPr>
            <a:grpSpLocks noChangeAspect="1"/>
          </p:cNvGrpSpPr>
          <p:nvPr/>
        </p:nvGrpSpPr>
        <p:grpSpPr>
          <a:xfrm>
            <a:off x="1150035" y="4240652"/>
            <a:ext cx="552230" cy="210240"/>
            <a:chOff x="928997" y="4275694"/>
            <a:chExt cx="673134" cy="256269"/>
          </a:xfrm>
        </p:grpSpPr>
        <p:pic>
          <p:nvPicPr>
            <p:cNvPr id="3" name="Picture 2" descr="Icon&#10;&#10;Description automatically generated">
              <a:extLst>
                <a:ext uri="{FF2B5EF4-FFF2-40B4-BE49-F238E27FC236}">
                  <a16:creationId xmlns:a16="http://schemas.microsoft.com/office/drawing/2014/main" id="{6EABAC7E-F8F3-6EE8-3B03-A769A5D49585}"/>
                </a:ext>
              </a:extLst>
            </p:cNvPr>
            <p:cNvPicPr>
              <a:picLocks noChangeAspect="1"/>
            </p:cNvPicPr>
            <p:nvPr/>
          </p:nvPicPr>
          <p:blipFill>
            <a:blip r:embed="rId2"/>
            <a:stretch>
              <a:fillRect/>
            </a:stretch>
          </p:blipFill>
          <p:spPr>
            <a:xfrm>
              <a:off x="928997" y="4287503"/>
              <a:ext cx="320161" cy="232651"/>
            </a:xfrm>
            <a:prstGeom prst="rect">
              <a:avLst/>
            </a:prstGeom>
          </p:spPr>
        </p:pic>
        <p:pic>
          <p:nvPicPr>
            <p:cNvPr id="5" name="Picture 4" descr="Icon&#10;&#10;Description automatically generated">
              <a:extLst>
                <a:ext uri="{FF2B5EF4-FFF2-40B4-BE49-F238E27FC236}">
                  <a16:creationId xmlns:a16="http://schemas.microsoft.com/office/drawing/2014/main" id="{6D6CE9B4-4796-7501-E358-A4E1E2588AA6}"/>
                </a:ext>
              </a:extLst>
            </p:cNvPr>
            <p:cNvPicPr>
              <a:picLocks noChangeAspect="1"/>
            </p:cNvPicPr>
            <p:nvPr/>
          </p:nvPicPr>
          <p:blipFill>
            <a:blip r:embed="rId3"/>
            <a:stretch>
              <a:fillRect/>
            </a:stretch>
          </p:blipFill>
          <p:spPr>
            <a:xfrm>
              <a:off x="1323580" y="4275694"/>
              <a:ext cx="278551" cy="256269"/>
            </a:xfrm>
            <a:prstGeom prst="rect">
              <a:avLst/>
            </a:prstGeom>
          </p:spPr>
        </p:pic>
      </p:grpSp>
      <p:sp>
        <p:nvSpPr>
          <p:cNvPr id="15" name="TextBox 14">
            <a:extLst>
              <a:ext uri="{FF2B5EF4-FFF2-40B4-BE49-F238E27FC236}">
                <a16:creationId xmlns:a16="http://schemas.microsoft.com/office/drawing/2014/main" id="{FA570926-9FEC-5A74-8139-11AD56C0415C}"/>
              </a:ext>
            </a:extLst>
          </p:cNvPr>
          <p:cNvSpPr txBox="1"/>
          <p:nvPr/>
        </p:nvSpPr>
        <p:spPr bwMode="gray">
          <a:xfrm>
            <a:off x="1801741" y="4218684"/>
            <a:ext cx="4718879" cy="276999"/>
          </a:xfrm>
          <a:prstGeom prst="rect">
            <a:avLst/>
          </a:prstGeom>
          <a:noFill/>
        </p:spPr>
        <p:txBody>
          <a:bodyPr wrap="square" lIns="0" tIns="0" rIns="0" bIns="0" rtlCol="0">
            <a:spAutoFit/>
          </a:bodyPr>
          <a:lstStyle/>
          <a:p>
            <a:pPr>
              <a:spcBef>
                <a:spcPts val="500"/>
              </a:spcBef>
            </a:pPr>
            <a:r>
              <a:rPr lang="en-US" sz="900" i="1" dirty="0">
                <a:solidFill>
                  <a:schemeClr val="tx1"/>
                </a:solidFill>
              </a:rPr>
              <a:t>If you’re reaching out via email or text message</a:t>
            </a:r>
            <a:r>
              <a:rPr lang="en-US" sz="900" dirty="0">
                <a:solidFill>
                  <a:schemeClr val="tx1"/>
                </a:solidFill>
              </a:rPr>
              <a:t>, you’re ready to start writing. Ensure your email</a:t>
            </a:r>
            <a:r>
              <a:rPr lang="en-US" sz="900" dirty="0"/>
              <a:t> or </a:t>
            </a:r>
            <a:r>
              <a:rPr lang="en-US" sz="900" dirty="0">
                <a:solidFill>
                  <a:schemeClr val="tx1"/>
                </a:solidFill>
              </a:rPr>
              <a:t>text includes all six points in the outline.</a:t>
            </a:r>
          </a:p>
        </p:txBody>
      </p:sp>
      <p:pic>
        <p:nvPicPr>
          <p:cNvPr id="9" name="Picture 8" descr="Icon&#10;&#10;Description automatically generated">
            <a:extLst>
              <a:ext uri="{FF2B5EF4-FFF2-40B4-BE49-F238E27FC236}">
                <a16:creationId xmlns:a16="http://schemas.microsoft.com/office/drawing/2014/main" id="{1C0F290C-7A96-CDCA-B4D1-B2A1EC2DA26F}"/>
              </a:ext>
            </a:extLst>
          </p:cNvPr>
          <p:cNvPicPr>
            <a:picLocks noChangeAspect="1"/>
          </p:cNvPicPr>
          <p:nvPr/>
        </p:nvPicPr>
        <p:blipFill>
          <a:blip r:embed="rId4"/>
          <a:stretch>
            <a:fillRect/>
          </a:stretch>
        </p:blipFill>
        <p:spPr>
          <a:xfrm>
            <a:off x="1489347" y="4612126"/>
            <a:ext cx="212918" cy="224124"/>
          </a:xfrm>
          <a:prstGeom prst="rect">
            <a:avLst/>
          </a:prstGeom>
        </p:spPr>
      </p:pic>
      <p:sp>
        <p:nvSpPr>
          <p:cNvPr id="16" name="TextBox 15">
            <a:extLst>
              <a:ext uri="{FF2B5EF4-FFF2-40B4-BE49-F238E27FC236}">
                <a16:creationId xmlns:a16="http://schemas.microsoft.com/office/drawing/2014/main" id="{BCBC6AA6-C9AA-1C9E-B355-DB88879C6491}"/>
              </a:ext>
            </a:extLst>
          </p:cNvPr>
          <p:cNvSpPr txBox="1"/>
          <p:nvPr/>
        </p:nvSpPr>
        <p:spPr bwMode="gray">
          <a:xfrm>
            <a:off x="1801741" y="4572945"/>
            <a:ext cx="4552982" cy="415498"/>
          </a:xfrm>
          <a:prstGeom prst="rect">
            <a:avLst/>
          </a:prstGeom>
          <a:noFill/>
        </p:spPr>
        <p:txBody>
          <a:bodyPr wrap="square" lIns="0" tIns="0" rIns="0" bIns="0" rtlCol="0">
            <a:spAutoFit/>
          </a:bodyPr>
          <a:lstStyle/>
          <a:p>
            <a:pPr>
              <a:spcBef>
                <a:spcPts val="500"/>
              </a:spcBef>
            </a:pPr>
            <a:r>
              <a:rPr lang="en-US" sz="900" i="1" dirty="0">
                <a:solidFill>
                  <a:schemeClr val="tx1"/>
                </a:solidFill>
              </a:rPr>
              <a:t>If you’re reaching out via phone</a:t>
            </a:r>
            <a:r>
              <a:rPr lang="en-US" sz="900" dirty="0">
                <a:solidFill>
                  <a:schemeClr val="tx1"/>
                </a:solidFill>
              </a:rPr>
              <a:t>, use the </a:t>
            </a:r>
            <a:r>
              <a:rPr lang="en-US" sz="900" b="1" dirty="0">
                <a:solidFill>
                  <a:schemeClr val="tx1"/>
                </a:solidFill>
              </a:rPr>
              <a:t>Preparing for Phone Calls Template </a:t>
            </a:r>
            <a:r>
              <a:rPr lang="en-US" sz="900" dirty="0">
                <a:solidFill>
                  <a:schemeClr val="tx1"/>
                </a:solidFill>
              </a:rPr>
              <a:t>on page 5 to prepare your talking points in advance and record notes during the call. </a:t>
            </a:r>
          </a:p>
        </p:txBody>
      </p:sp>
      <p:sp>
        <p:nvSpPr>
          <p:cNvPr id="4" name="Text Placeholder 22">
            <a:extLst>
              <a:ext uri="{FF2B5EF4-FFF2-40B4-BE49-F238E27FC236}">
                <a16:creationId xmlns:a16="http://schemas.microsoft.com/office/drawing/2014/main" id="{1C2C02D5-560C-B0E3-F509-A5B356ECB520}"/>
              </a:ext>
            </a:extLst>
          </p:cNvPr>
          <p:cNvSpPr txBox="1">
            <a:spLocks/>
          </p:cNvSpPr>
          <p:nvPr/>
        </p:nvSpPr>
        <p:spPr bwMode="gray">
          <a:xfrm>
            <a:off x="510382" y="9197146"/>
            <a:ext cx="4427378" cy="346249"/>
          </a:xfrm>
          <a:prstGeom prst="rect">
            <a:avLst/>
          </a:prstGeom>
        </p:spPr>
        <p:txBody>
          <a:bodyPr vert="horz" wrap="square" lIns="0" tIns="0" rIns="0" bIns="0" rtlCol="0" anchor="b" anchorCtr="0">
            <a:spAutoFit/>
          </a:bodyPr>
          <a:lstStyle>
            <a:lvl1pPr marL="118872" indent="-118872" algn="l" defTabSz="1341150" rtl="0" eaLnBrk="1" latinLnBrk="0" hangingPunct="1">
              <a:lnSpc>
                <a:spcPct val="100000"/>
              </a:lnSpc>
              <a:spcBef>
                <a:spcPts val="100"/>
              </a:spcBef>
              <a:buFont typeface="+mj-lt"/>
              <a:buAutoNum type="arabicParenR"/>
              <a:defRPr sz="500" kern="1200">
                <a:solidFill>
                  <a:schemeClr val="tx1"/>
                </a:solidFill>
                <a:latin typeface="+mn-lt"/>
                <a:ea typeface="+mn-ea"/>
                <a:cs typeface="+mn-cs"/>
              </a:defRPr>
            </a:lvl1pPr>
            <a:lvl2pPr marL="112713" indent="0" algn="l" defTabSz="1341150" rtl="0" eaLnBrk="1" latinLnBrk="0" hangingPunct="1">
              <a:lnSpc>
                <a:spcPct val="100000"/>
              </a:lnSpc>
              <a:spcBef>
                <a:spcPts val="0"/>
              </a:spcBef>
              <a:buFont typeface="Verdana" panose="020B0604030504040204" pitchFamily="34" charset="0"/>
              <a:buNone/>
              <a:defRPr sz="500" kern="1200">
                <a:solidFill>
                  <a:schemeClr val="tx1"/>
                </a:solidFill>
                <a:latin typeface="+mn-lt"/>
                <a:ea typeface="+mn-ea"/>
                <a:cs typeface="+mn-cs"/>
              </a:defRPr>
            </a:lvl2pPr>
            <a:lvl3pPr marL="230187" indent="0" algn="l" defTabSz="1341150" rtl="0" eaLnBrk="1" latinLnBrk="0" hangingPunct="1">
              <a:lnSpc>
                <a:spcPct val="100000"/>
              </a:lnSpc>
              <a:spcBef>
                <a:spcPts val="0"/>
              </a:spcBef>
              <a:buFont typeface="Arial" panose="020B0604020202020204" pitchFamily="34" charset="0"/>
              <a:buNone/>
              <a:defRPr sz="500" kern="1200">
                <a:solidFill>
                  <a:schemeClr val="tx1"/>
                </a:solidFill>
                <a:latin typeface="+mn-lt"/>
                <a:ea typeface="+mn-ea"/>
                <a:cs typeface="+mn-cs"/>
              </a:defRPr>
            </a:lvl3pPr>
            <a:lvl4pPr marL="342900" indent="0" algn="l" defTabSz="1341150" rtl="0" eaLnBrk="1" latinLnBrk="0" hangingPunct="1">
              <a:lnSpc>
                <a:spcPct val="100000"/>
              </a:lnSpc>
              <a:spcBef>
                <a:spcPts val="0"/>
              </a:spcBef>
              <a:buFont typeface="Verdana" panose="020B0604030504040204" pitchFamily="34" charset="0"/>
              <a:buNone/>
              <a:defRPr sz="500" kern="1200">
                <a:solidFill>
                  <a:schemeClr val="tx1"/>
                </a:solidFill>
                <a:latin typeface="+mn-lt"/>
                <a:ea typeface="+mn-ea"/>
                <a:cs typeface="+mn-cs"/>
              </a:defRPr>
            </a:lvl4pPr>
            <a:lvl5pPr marL="458787" indent="0" algn="l" defTabSz="1341150" rtl="0" eaLnBrk="1" latinLnBrk="0" hangingPunct="1">
              <a:lnSpc>
                <a:spcPct val="100000"/>
              </a:lnSpc>
              <a:spcBef>
                <a:spcPts val="0"/>
              </a:spcBef>
              <a:buFont typeface="Arial" panose="020B0604020202020204" pitchFamily="34" charset="0"/>
              <a:buNone/>
              <a:defRPr sz="500" kern="1200">
                <a:solidFill>
                  <a:schemeClr val="tx1"/>
                </a:solidFill>
                <a:latin typeface="+mn-lt"/>
                <a:ea typeface="+mn-ea"/>
                <a:cs typeface="+mn-cs"/>
              </a:defRPr>
            </a:lvl5pPr>
            <a:lvl6pPr marL="687388"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7pPr>
            <a:lvl8pPr marL="914400"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9pPr>
          </a:lstStyle>
          <a:p>
            <a:r>
              <a:rPr lang="en-US" dirty="0"/>
              <a:t>“Parents” is used interchangeably with “Guardians” or “Caretakers” throughout this document to be inclusive of all students’ homes. </a:t>
            </a:r>
          </a:p>
          <a:p>
            <a:r>
              <a:rPr lang="en-US" dirty="0"/>
              <a:t>State of California Department of Justice, </a:t>
            </a:r>
            <a:r>
              <a:rPr lang="en-US" i="1" dirty="0">
                <a:hlinkClick r:id="rId5">
                  <a:extLst>
                    <a:ext uri="{A12FA001-AC4F-418D-AE19-62706E023703}">
                      <ahyp:hlinkClr xmlns:ahyp="http://schemas.microsoft.com/office/drawing/2018/hyperlinkcolor" val="tx"/>
                    </a:ext>
                  </a:extLst>
                </a:hlinkClick>
              </a:rPr>
              <a:t>Top 10 Things to Consider When Talking to Parents About Attendance</a:t>
            </a:r>
            <a:endParaRPr lang="en-US" i="1" dirty="0"/>
          </a:p>
          <a:p>
            <a:r>
              <a:rPr lang="en-US" dirty="0"/>
              <a:t>Liu and Loeb, </a:t>
            </a:r>
            <a:r>
              <a:rPr lang="en-US" i="1" dirty="0">
                <a:hlinkClick r:id="rId6">
                  <a:extLst>
                    <a:ext uri="{A12FA001-AC4F-418D-AE19-62706E023703}">
                      <ahyp:hlinkClr xmlns:ahyp="http://schemas.microsoft.com/office/drawing/2018/hyperlinkcolor" val="tx"/>
                    </a:ext>
                  </a:extLst>
                </a:hlinkClick>
              </a:rPr>
              <a:t>Engaging Teachers: Measuring the Impact of Teachers on Student Attendance in Secondary School</a:t>
            </a:r>
            <a:endParaRPr lang="en-US" i="1" dirty="0"/>
          </a:p>
          <a:p>
            <a:r>
              <a:rPr lang="en-US" dirty="0"/>
              <a:t>Kraft &amp; Dougherty, </a:t>
            </a:r>
            <a:r>
              <a:rPr lang="en-US" i="1" dirty="0">
                <a:hlinkClick r:id="rId7">
                  <a:extLst>
                    <a:ext uri="{A12FA001-AC4F-418D-AE19-62706E023703}">
                      <ahyp:hlinkClr xmlns:ahyp="http://schemas.microsoft.com/office/drawing/2018/hyperlinkcolor" val="tx"/>
                    </a:ext>
                  </a:extLst>
                </a:hlinkClick>
              </a:rPr>
              <a:t>The Effect of Teacher–Family Communication on Student Engagement</a:t>
            </a:r>
            <a:endParaRPr lang="en-US" i="1" dirty="0"/>
          </a:p>
        </p:txBody>
      </p:sp>
      <p:sp>
        <p:nvSpPr>
          <p:cNvPr id="6" name="TextBox 5">
            <a:extLst>
              <a:ext uri="{FF2B5EF4-FFF2-40B4-BE49-F238E27FC236}">
                <a16:creationId xmlns:a16="http://schemas.microsoft.com/office/drawing/2014/main" id="{8B3C11B3-F53C-7300-9627-3ED04C952C96}"/>
              </a:ext>
            </a:extLst>
          </p:cNvPr>
          <p:cNvSpPr txBox="1"/>
          <p:nvPr/>
        </p:nvSpPr>
        <p:spPr bwMode="gray">
          <a:xfrm>
            <a:off x="736907" y="6535150"/>
            <a:ext cx="5769208" cy="161583"/>
          </a:xfrm>
          <a:prstGeom prst="rect">
            <a:avLst/>
          </a:prstGeom>
          <a:noFill/>
        </p:spPr>
        <p:txBody>
          <a:bodyPr wrap="none" lIns="0" tIns="0" rIns="0" bIns="0" rtlCol="0">
            <a:spAutoFit/>
          </a:bodyPr>
          <a:lstStyle/>
          <a:p>
            <a:pPr>
              <a:spcBef>
                <a:spcPts val="500"/>
              </a:spcBef>
            </a:pPr>
            <a:r>
              <a:rPr lang="en-US" sz="1050" b="1" dirty="0"/>
              <a:t>Important Information to Gather from Your Administrator Before You Begin:</a:t>
            </a:r>
            <a:endParaRPr lang="en-US" sz="800" dirty="0"/>
          </a:p>
        </p:txBody>
      </p:sp>
      <p:sp>
        <p:nvSpPr>
          <p:cNvPr id="10" name="TextBox 9">
            <a:extLst>
              <a:ext uri="{FF2B5EF4-FFF2-40B4-BE49-F238E27FC236}">
                <a16:creationId xmlns:a16="http://schemas.microsoft.com/office/drawing/2014/main" id="{03FB1B88-7DC2-0665-E6EE-210111589EC7}"/>
              </a:ext>
            </a:extLst>
          </p:cNvPr>
          <p:cNvSpPr txBox="1"/>
          <p:nvPr/>
        </p:nvSpPr>
        <p:spPr bwMode="gray">
          <a:xfrm>
            <a:off x="1021127" y="6935676"/>
            <a:ext cx="3083804" cy="553998"/>
          </a:xfrm>
          <a:prstGeom prst="rect">
            <a:avLst/>
          </a:prstGeom>
          <a:noFill/>
        </p:spPr>
        <p:txBody>
          <a:bodyPr wrap="square" lIns="0" tIns="0" rIns="0" bIns="0" rtlCol="0">
            <a:spAutoFit/>
          </a:bodyPr>
          <a:lstStyle/>
          <a:p>
            <a:pPr>
              <a:spcBef>
                <a:spcPts val="500"/>
              </a:spcBef>
            </a:pPr>
            <a:r>
              <a:rPr lang="en-US" sz="900" dirty="0">
                <a:solidFill>
                  <a:schemeClr val="tx1"/>
                </a:solidFill>
              </a:rPr>
              <a:t>When should I contact parents and guardians of absent students? (e.g., </a:t>
            </a:r>
            <a:r>
              <a:rPr lang="en-US" sz="900" i="1" dirty="0">
                <a:solidFill>
                  <a:schemeClr val="tx1"/>
                </a:solidFill>
              </a:rPr>
              <a:t>After 2 consecutive unexcused absences; When I receive the notification email from our Student Information System)</a:t>
            </a:r>
            <a:endParaRPr lang="en-US" sz="900" dirty="0">
              <a:solidFill>
                <a:schemeClr val="tx1"/>
              </a:solidFill>
            </a:endParaRPr>
          </a:p>
        </p:txBody>
      </p:sp>
      <p:sp>
        <p:nvSpPr>
          <p:cNvPr id="11" name="Rectangle 10">
            <a:extLst>
              <a:ext uri="{FF2B5EF4-FFF2-40B4-BE49-F238E27FC236}">
                <a16:creationId xmlns:a16="http://schemas.microsoft.com/office/drawing/2014/main" id="{3409315D-AC62-D9FB-8777-E6C955400F8A}"/>
              </a:ext>
            </a:extLst>
          </p:cNvPr>
          <p:cNvSpPr/>
          <p:nvPr/>
        </p:nvSpPr>
        <p:spPr bwMode="gray">
          <a:xfrm>
            <a:off x="4268948" y="6935676"/>
            <a:ext cx="3190976" cy="55399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TextBox 11">
            <a:extLst>
              <a:ext uri="{FF2B5EF4-FFF2-40B4-BE49-F238E27FC236}">
                <a16:creationId xmlns:a16="http://schemas.microsoft.com/office/drawing/2014/main" id="{9AA8F7B4-3BEA-C3A9-4144-953362665573}"/>
              </a:ext>
            </a:extLst>
          </p:cNvPr>
          <p:cNvSpPr txBox="1"/>
          <p:nvPr/>
        </p:nvSpPr>
        <p:spPr bwMode="gray">
          <a:xfrm>
            <a:off x="1021126" y="7700002"/>
            <a:ext cx="3083804" cy="415498"/>
          </a:xfrm>
          <a:prstGeom prst="rect">
            <a:avLst/>
          </a:prstGeom>
          <a:noFill/>
        </p:spPr>
        <p:txBody>
          <a:bodyPr wrap="square" lIns="0" tIns="0" rIns="0" bIns="0" rtlCol="0">
            <a:spAutoFit/>
          </a:bodyPr>
          <a:lstStyle/>
          <a:p>
            <a:pPr>
              <a:spcBef>
                <a:spcPts val="500"/>
              </a:spcBef>
            </a:pPr>
            <a:r>
              <a:rPr lang="en-US" sz="900" dirty="0">
                <a:solidFill>
                  <a:schemeClr val="tx1"/>
                </a:solidFill>
              </a:rPr>
              <a:t>What method of communication should I use? (e.g., </a:t>
            </a:r>
            <a:r>
              <a:rPr lang="en-US" sz="900" i="1" dirty="0">
                <a:solidFill>
                  <a:schemeClr val="tx1"/>
                </a:solidFill>
              </a:rPr>
              <a:t>Phone calls whenever possible; First by email, then follow up by phone)</a:t>
            </a:r>
            <a:endParaRPr lang="en-US" sz="900" dirty="0">
              <a:solidFill>
                <a:schemeClr val="tx1"/>
              </a:solidFill>
            </a:endParaRPr>
          </a:p>
        </p:txBody>
      </p:sp>
      <p:sp>
        <p:nvSpPr>
          <p:cNvPr id="14" name="Rectangle 13">
            <a:extLst>
              <a:ext uri="{FF2B5EF4-FFF2-40B4-BE49-F238E27FC236}">
                <a16:creationId xmlns:a16="http://schemas.microsoft.com/office/drawing/2014/main" id="{0AC07712-87EC-F5BC-F482-79B751CC7590}"/>
              </a:ext>
            </a:extLst>
          </p:cNvPr>
          <p:cNvSpPr/>
          <p:nvPr/>
        </p:nvSpPr>
        <p:spPr bwMode="gray">
          <a:xfrm>
            <a:off x="4268948" y="7700002"/>
            <a:ext cx="3190976" cy="44561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Isosceles Triangle 17">
            <a:extLst>
              <a:ext uri="{FF2B5EF4-FFF2-40B4-BE49-F238E27FC236}">
                <a16:creationId xmlns:a16="http://schemas.microsoft.com/office/drawing/2014/main" id="{3340A493-B43B-62FA-5B3A-8F73D66F6AD5}"/>
              </a:ext>
            </a:extLst>
          </p:cNvPr>
          <p:cNvSpPr/>
          <p:nvPr/>
        </p:nvSpPr>
        <p:spPr bwMode="gray">
          <a:xfrm rot="5400000">
            <a:off x="718053" y="6954530"/>
            <a:ext cx="157910" cy="1202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Isosceles Triangle 18">
            <a:extLst>
              <a:ext uri="{FF2B5EF4-FFF2-40B4-BE49-F238E27FC236}">
                <a16:creationId xmlns:a16="http://schemas.microsoft.com/office/drawing/2014/main" id="{C1EF7B70-AE27-01F6-8ED2-800D5DDD357C}"/>
              </a:ext>
            </a:extLst>
          </p:cNvPr>
          <p:cNvSpPr/>
          <p:nvPr/>
        </p:nvSpPr>
        <p:spPr bwMode="gray">
          <a:xfrm rot="5400000">
            <a:off x="718052" y="7692841"/>
            <a:ext cx="157910" cy="1202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TextBox 19">
            <a:extLst>
              <a:ext uri="{FF2B5EF4-FFF2-40B4-BE49-F238E27FC236}">
                <a16:creationId xmlns:a16="http://schemas.microsoft.com/office/drawing/2014/main" id="{28177D40-C646-FA7F-009C-14870EEE3002}"/>
              </a:ext>
            </a:extLst>
          </p:cNvPr>
          <p:cNvSpPr txBox="1"/>
          <p:nvPr/>
        </p:nvSpPr>
        <p:spPr bwMode="gray">
          <a:xfrm>
            <a:off x="1021126" y="8355156"/>
            <a:ext cx="3083804" cy="553998"/>
          </a:xfrm>
          <a:prstGeom prst="rect">
            <a:avLst/>
          </a:prstGeom>
          <a:noFill/>
        </p:spPr>
        <p:txBody>
          <a:bodyPr wrap="square" lIns="0" tIns="0" rIns="0" bIns="0" rtlCol="0">
            <a:spAutoFit/>
          </a:bodyPr>
          <a:lstStyle/>
          <a:p>
            <a:pPr>
              <a:spcBef>
                <a:spcPts val="500"/>
              </a:spcBef>
            </a:pPr>
            <a:r>
              <a:rPr lang="en-US" sz="900" dirty="0">
                <a:solidFill>
                  <a:schemeClr val="tx1"/>
                </a:solidFill>
              </a:rPr>
              <a:t>How should I share follow-up notes with my administrator? (e.g., </a:t>
            </a:r>
            <a:r>
              <a:rPr lang="en-US" sz="900" i="1" dirty="0">
                <a:solidFill>
                  <a:schemeClr val="tx1"/>
                </a:solidFill>
              </a:rPr>
              <a:t>Share the Call Prep Template via email; Forward concerning parent emails to my principal)</a:t>
            </a:r>
            <a:endParaRPr lang="en-US" sz="900" dirty="0">
              <a:solidFill>
                <a:schemeClr val="tx1"/>
              </a:solidFill>
            </a:endParaRPr>
          </a:p>
        </p:txBody>
      </p:sp>
      <p:sp>
        <p:nvSpPr>
          <p:cNvPr id="21" name="Rectangle 20">
            <a:extLst>
              <a:ext uri="{FF2B5EF4-FFF2-40B4-BE49-F238E27FC236}">
                <a16:creationId xmlns:a16="http://schemas.microsoft.com/office/drawing/2014/main" id="{98E58FA3-1500-E6DC-A357-AC069BD35950}"/>
              </a:ext>
            </a:extLst>
          </p:cNvPr>
          <p:cNvSpPr/>
          <p:nvPr/>
        </p:nvSpPr>
        <p:spPr bwMode="gray">
          <a:xfrm>
            <a:off x="4268948" y="8355156"/>
            <a:ext cx="3190976" cy="44561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Isosceles Triangle 21">
            <a:extLst>
              <a:ext uri="{FF2B5EF4-FFF2-40B4-BE49-F238E27FC236}">
                <a16:creationId xmlns:a16="http://schemas.microsoft.com/office/drawing/2014/main" id="{CBC7BB7E-3955-9ED3-4ED1-8A856D713935}"/>
              </a:ext>
            </a:extLst>
          </p:cNvPr>
          <p:cNvSpPr/>
          <p:nvPr/>
        </p:nvSpPr>
        <p:spPr bwMode="gray">
          <a:xfrm rot="5400000">
            <a:off x="718052" y="8347995"/>
            <a:ext cx="157910" cy="1202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908449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A7293-A7BD-4084-89DF-3198CA7DB940}"/>
              </a:ext>
            </a:extLst>
          </p:cNvPr>
          <p:cNvSpPr>
            <a:spLocks noGrp="1"/>
          </p:cNvSpPr>
          <p:nvPr>
            <p:ph type="title"/>
          </p:nvPr>
        </p:nvSpPr>
        <p:spPr>
          <a:xfrm>
            <a:off x="510382" y="744811"/>
            <a:ext cx="6754018" cy="263149"/>
          </a:xfrm>
        </p:spPr>
        <p:txBody>
          <a:bodyPr/>
          <a:lstStyle/>
          <a:p>
            <a:r>
              <a:rPr lang="en-US" sz="1900" dirty="0"/>
              <a:t>Communication Outline for Phone, Email, and Text</a:t>
            </a:r>
          </a:p>
        </p:txBody>
      </p:sp>
      <p:sp>
        <p:nvSpPr>
          <p:cNvPr id="8" name="Text Placeholder 7">
            <a:extLst>
              <a:ext uri="{FF2B5EF4-FFF2-40B4-BE49-F238E27FC236}">
                <a16:creationId xmlns:a16="http://schemas.microsoft.com/office/drawing/2014/main" id="{9823FD13-A681-C183-0599-FCCF1075353C}"/>
              </a:ext>
            </a:extLst>
          </p:cNvPr>
          <p:cNvSpPr>
            <a:spLocks noGrp="1"/>
          </p:cNvSpPr>
          <p:nvPr>
            <p:ph type="body" sz="quarter" idx="29"/>
          </p:nvPr>
        </p:nvSpPr>
        <p:spPr>
          <a:xfrm>
            <a:off x="510381" y="459719"/>
            <a:ext cx="3514363" cy="123111"/>
          </a:xfrm>
        </p:spPr>
        <p:txBody>
          <a:bodyPr/>
          <a:lstStyle/>
          <a:p>
            <a:r>
              <a:rPr lang="en-US" dirty="0"/>
              <a:t>Teacher Guide for Communicating About Absences</a:t>
            </a:r>
          </a:p>
        </p:txBody>
      </p:sp>
      <p:sp>
        <p:nvSpPr>
          <p:cNvPr id="4" name="TextBox 3">
            <a:extLst>
              <a:ext uri="{FF2B5EF4-FFF2-40B4-BE49-F238E27FC236}">
                <a16:creationId xmlns:a16="http://schemas.microsoft.com/office/drawing/2014/main" id="{B8F8ECA3-58AB-1330-F62B-8CA61CF139E0}"/>
              </a:ext>
            </a:extLst>
          </p:cNvPr>
          <p:cNvSpPr txBox="1"/>
          <p:nvPr/>
        </p:nvSpPr>
        <p:spPr bwMode="gray">
          <a:xfrm>
            <a:off x="530416" y="1166500"/>
            <a:ext cx="6799234" cy="415498"/>
          </a:xfrm>
          <a:prstGeom prst="rect">
            <a:avLst/>
          </a:prstGeom>
          <a:noFill/>
        </p:spPr>
        <p:txBody>
          <a:bodyPr wrap="square" lIns="0" tIns="0" rIns="0" bIns="0" rtlCol="0">
            <a:spAutoFit/>
          </a:bodyPr>
          <a:lstStyle/>
          <a:p>
            <a:pPr>
              <a:spcBef>
                <a:spcPts val="500"/>
              </a:spcBef>
            </a:pPr>
            <a:r>
              <a:rPr lang="en-US" sz="900" i="1" dirty="0"/>
              <a:t>After a student exceeds the number of absences set by your district, contact the parent or guardian via phone, email, or text message. Structure your communication using the 6-point outline below. Reference the icons to the left of each language example to choose phrasing appropriate for each type of communication. </a:t>
            </a:r>
          </a:p>
        </p:txBody>
      </p:sp>
      <p:sp>
        <p:nvSpPr>
          <p:cNvPr id="121" name="Oval 120">
            <a:extLst>
              <a:ext uri="{FF2B5EF4-FFF2-40B4-BE49-F238E27FC236}">
                <a16:creationId xmlns:a16="http://schemas.microsoft.com/office/drawing/2014/main" id="{C595645D-0843-BE65-D8A7-27C63321EA22}"/>
              </a:ext>
            </a:extLst>
          </p:cNvPr>
          <p:cNvSpPr/>
          <p:nvPr/>
        </p:nvSpPr>
        <p:spPr bwMode="gray">
          <a:xfrm>
            <a:off x="530416" y="1740538"/>
            <a:ext cx="211862" cy="2103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dirty="0">
                <a:latin typeface="+mj-lt"/>
              </a:rPr>
              <a:t>1</a:t>
            </a:r>
          </a:p>
        </p:txBody>
      </p:sp>
      <p:sp>
        <p:nvSpPr>
          <p:cNvPr id="120" name="TextBox 119">
            <a:extLst>
              <a:ext uri="{FF2B5EF4-FFF2-40B4-BE49-F238E27FC236}">
                <a16:creationId xmlns:a16="http://schemas.microsoft.com/office/drawing/2014/main" id="{AFC25225-4783-7A2E-9FAB-C39E078FD3C6}"/>
              </a:ext>
            </a:extLst>
          </p:cNvPr>
          <p:cNvSpPr txBox="1"/>
          <p:nvPr/>
        </p:nvSpPr>
        <p:spPr bwMode="gray">
          <a:xfrm>
            <a:off x="872350" y="1740538"/>
            <a:ext cx="6550552" cy="633507"/>
          </a:xfrm>
          <a:prstGeom prst="rect">
            <a:avLst/>
          </a:prstGeom>
          <a:noFill/>
        </p:spPr>
        <p:txBody>
          <a:bodyPr wrap="square" lIns="0" tIns="0" rIns="0" bIns="0" rtlCol="0">
            <a:spAutoFit/>
          </a:bodyPr>
          <a:lstStyle>
            <a:defPPr>
              <a:defRPr lang="en-US"/>
            </a:defPPr>
            <a:lvl1pPr>
              <a:spcBef>
                <a:spcPts val="500"/>
              </a:spcBef>
              <a:defRPr sz="900" b="1"/>
            </a:lvl1pPr>
          </a:lstStyle>
          <a:p>
            <a:r>
              <a:rPr lang="en-US" sz="1000" dirty="0"/>
              <a:t>Start with a friendly introduction </a:t>
            </a:r>
          </a:p>
          <a:p>
            <a:r>
              <a:rPr lang="en-US" b="0" dirty="0"/>
              <a:t>Greet the parent or guardian by name (double-check pronunciation, if necessary), and always reintroduce yourself. Whether your first or fourth communication, a parent or guardian might need to be reminded of your relationship to the student. </a:t>
            </a:r>
          </a:p>
        </p:txBody>
      </p:sp>
      <p:grpSp>
        <p:nvGrpSpPr>
          <p:cNvPr id="19" name="Group 18">
            <a:extLst>
              <a:ext uri="{FF2B5EF4-FFF2-40B4-BE49-F238E27FC236}">
                <a16:creationId xmlns:a16="http://schemas.microsoft.com/office/drawing/2014/main" id="{4184F70A-6234-7713-AA47-43D92E1A09A3}"/>
              </a:ext>
            </a:extLst>
          </p:cNvPr>
          <p:cNvGrpSpPr/>
          <p:nvPr/>
        </p:nvGrpSpPr>
        <p:grpSpPr>
          <a:xfrm>
            <a:off x="872350" y="2415118"/>
            <a:ext cx="6090469" cy="621731"/>
            <a:chOff x="1044685" y="2461922"/>
            <a:chExt cx="6090469" cy="621731"/>
          </a:xfrm>
        </p:grpSpPr>
        <p:pic>
          <p:nvPicPr>
            <p:cNvPr id="92" name="Picture 91" descr="Icon&#10;&#10;Description automatically generated">
              <a:extLst>
                <a:ext uri="{FF2B5EF4-FFF2-40B4-BE49-F238E27FC236}">
                  <a16:creationId xmlns:a16="http://schemas.microsoft.com/office/drawing/2014/main" id="{E798CB26-8CFC-3278-2858-07150D7C7E71}"/>
                </a:ext>
              </a:extLst>
            </p:cNvPr>
            <p:cNvPicPr>
              <a:picLocks noChangeAspect="1"/>
            </p:cNvPicPr>
            <p:nvPr/>
          </p:nvPicPr>
          <p:blipFill>
            <a:blip r:embed="rId2"/>
            <a:stretch>
              <a:fillRect/>
            </a:stretch>
          </p:blipFill>
          <p:spPr>
            <a:xfrm>
              <a:off x="1045579" y="2941857"/>
              <a:ext cx="154125" cy="141796"/>
            </a:xfrm>
            <a:prstGeom prst="rect">
              <a:avLst/>
            </a:prstGeom>
          </p:spPr>
        </p:pic>
        <p:grpSp>
          <p:nvGrpSpPr>
            <p:cNvPr id="6" name="Group 5">
              <a:extLst>
                <a:ext uri="{FF2B5EF4-FFF2-40B4-BE49-F238E27FC236}">
                  <a16:creationId xmlns:a16="http://schemas.microsoft.com/office/drawing/2014/main" id="{A1059DE6-B0C3-2D94-181D-D325D4D40C97}"/>
                </a:ext>
              </a:extLst>
            </p:cNvPr>
            <p:cNvGrpSpPr/>
            <p:nvPr/>
          </p:nvGrpSpPr>
          <p:grpSpPr>
            <a:xfrm>
              <a:off x="1044685" y="2461922"/>
              <a:ext cx="6090469" cy="595228"/>
              <a:chOff x="1044685" y="2461922"/>
              <a:chExt cx="6090469" cy="595228"/>
            </a:xfrm>
          </p:grpSpPr>
          <p:pic>
            <p:nvPicPr>
              <p:cNvPr id="240" name="Picture 239" descr="Icon&#10;&#10;Description automatically generated">
                <a:extLst>
                  <a:ext uri="{FF2B5EF4-FFF2-40B4-BE49-F238E27FC236}">
                    <a16:creationId xmlns:a16="http://schemas.microsoft.com/office/drawing/2014/main" id="{AA796BDB-53E3-32D5-2755-0BC5E2B29251}"/>
                  </a:ext>
                </a:extLst>
              </p:cNvPr>
              <p:cNvPicPr>
                <a:picLocks noChangeAspect="1"/>
              </p:cNvPicPr>
              <p:nvPr/>
            </p:nvPicPr>
            <p:blipFill>
              <a:blip r:embed="rId3"/>
              <a:stretch>
                <a:fillRect/>
              </a:stretch>
            </p:blipFill>
            <p:spPr>
              <a:xfrm>
                <a:off x="1044685" y="2508781"/>
                <a:ext cx="146073" cy="153761"/>
              </a:xfrm>
              <a:prstGeom prst="rect">
                <a:avLst/>
              </a:prstGeom>
            </p:spPr>
          </p:pic>
          <p:pic>
            <p:nvPicPr>
              <p:cNvPr id="241" name="Picture 240" descr="Icon&#10;&#10;Description automatically generated">
                <a:extLst>
                  <a:ext uri="{FF2B5EF4-FFF2-40B4-BE49-F238E27FC236}">
                    <a16:creationId xmlns:a16="http://schemas.microsoft.com/office/drawing/2014/main" id="{C236FED2-1B54-B333-8A39-B20C8E328490}"/>
                  </a:ext>
                </a:extLst>
              </p:cNvPr>
              <p:cNvPicPr>
                <a:picLocks noChangeAspect="1"/>
              </p:cNvPicPr>
              <p:nvPr/>
            </p:nvPicPr>
            <p:blipFill>
              <a:blip r:embed="rId4"/>
              <a:stretch>
                <a:fillRect/>
              </a:stretch>
            </p:blipFill>
            <p:spPr>
              <a:xfrm>
                <a:off x="1048137" y="2737836"/>
                <a:ext cx="177148" cy="128728"/>
              </a:xfrm>
              <a:prstGeom prst="rect">
                <a:avLst/>
              </a:prstGeom>
            </p:spPr>
          </p:pic>
          <p:sp>
            <p:nvSpPr>
              <p:cNvPr id="5" name="TextBox 4">
                <a:extLst>
                  <a:ext uri="{FF2B5EF4-FFF2-40B4-BE49-F238E27FC236}">
                    <a16:creationId xmlns:a16="http://schemas.microsoft.com/office/drawing/2014/main" id="{8432A8DD-CD02-7252-E390-0893254EC4DD}"/>
                  </a:ext>
                </a:extLst>
              </p:cNvPr>
              <p:cNvSpPr txBox="1"/>
              <p:nvPr/>
            </p:nvSpPr>
            <p:spPr bwMode="gray">
              <a:xfrm>
                <a:off x="1300223" y="2461922"/>
                <a:ext cx="5834931" cy="595228"/>
              </a:xfrm>
              <a:prstGeom prst="rect">
                <a:avLst/>
              </a:prstGeom>
              <a:noFill/>
            </p:spPr>
            <p:txBody>
              <a:bodyPr wrap="none" lIns="0" tIns="0" rIns="0" bIns="0" rtlCol="0">
                <a:spAutoFit/>
              </a:bodyPr>
              <a:lstStyle/>
              <a:p>
                <a:pPr>
                  <a:lnSpc>
                    <a:spcPct val="150000"/>
                  </a:lnSpc>
                </a:pPr>
                <a:r>
                  <a:rPr lang="en-US" sz="900" b="0" i="1" dirty="0"/>
                  <a:t>“Hi Ms. Ellis, this is Mr. Wells, John’s biology teacher. Is this a good time for a quick conversation?” </a:t>
                </a:r>
              </a:p>
              <a:p>
                <a:pPr>
                  <a:lnSpc>
                    <a:spcPct val="150000"/>
                  </a:lnSpc>
                </a:pPr>
                <a:r>
                  <a:rPr lang="en-US" sz="900" b="0" i="1" dirty="0"/>
                  <a:t>“Dear Mrs. Lenz, My name is Ms. </a:t>
                </a:r>
                <a:r>
                  <a:rPr lang="en-US" sz="900" i="1" dirty="0"/>
                  <a:t>Park, and I am the guidance counselor at Piedmont High School.”</a:t>
                </a:r>
                <a:endParaRPr lang="en-US" sz="900" b="0" i="1" dirty="0"/>
              </a:p>
              <a:p>
                <a:pPr>
                  <a:lnSpc>
                    <a:spcPct val="150000"/>
                  </a:lnSpc>
                </a:pPr>
                <a:r>
                  <a:rPr lang="en-US" sz="900" b="0" i="1" dirty="0"/>
                  <a:t>“Hi Mr. Yang – </a:t>
                </a:r>
                <a:r>
                  <a:rPr lang="en-US" sz="900" i="1" dirty="0"/>
                  <a:t>T</a:t>
                </a:r>
                <a:r>
                  <a:rPr lang="en-US" sz="900" b="0" i="1" dirty="0"/>
                  <a:t>his is Mrs. Harmon, John’s homeroom teacher.”</a:t>
                </a:r>
              </a:p>
            </p:txBody>
          </p:sp>
        </p:grpSp>
      </p:grpSp>
      <p:sp>
        <p:nvSpPr>
          <p:cNvPr id="118" name="Oval 117">
            <a:extLst>
              <a:ext uri="{FF2B5EF4-FFF2-40B4-BE49-F238E27FC236}">
                <a16:creationId xmlns:a16="http://schemas.microsoft.com/office/drawing/2014/main" id="{5BDC3788-BE3D-43A4-2467-CD01402365E3}"/>
              </a:ext>
            </a:extLst>
          </p:cNvPr>
          <p:cNvSpPr/>
          <p:nvPr/>
        </p:nvSpPr>
        <p:spPr bwMode="gray">
          <a:xfrm>
            <a:off x="530416" y="3277591"/>
            <a:ext cx="211862" cy="2103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dirty="0">
                <a:latin typeface="+mj-lt"/>
              </a:rPr>
              <a:t>2</a:t>
            </a:r>
          </a:p>
        </p:txBody>
      </p:sp>
      <p:sp>
        <p:nvSpPr>
          <p:cNvPr id="117" name="TextBox 116">
            <a:extLst>
              <a:ext uri="{FF2B5EF4-FFF2-40B4-BE49-F238E27FC236}">
                <a16:creationId xmlns:a16="http://schemas.microsoft.com/office/drawing/2014/main" id="{2ED12FB6-EF25-6C75-D4EF-26EEDA0BE394}"/>
              </a:ext>
            </a:extLst>
          </p:cNvPr>
          <p:cNvSpPr txBox="1"/>
          <p:nvPr/>
        </p:nvSpPr>
        <p:spPr bwMode="gray">
          <a:xfrm>
            <a:off x="872350" y="3277591"/>
            <a:ext cx="6554181" cy="495007"/>
          </a:xfrm>
          <a:prstGeom prst="rect">
            <a:avLst/>
          </a:prstGeom>
          <a:noFill/>
        </p:spPr>
        <p:txBody>
          <a:bodyPr wrap="square" lIns="0" tIns="0" rIns="0" bIns="0" rtlCol="0">
            <a:spAutoFit/>
          </a:bodyPr>
          <a:lstStyle>
            <a:defPPr>
              <a:defRPr lang="en-US"/>
            </a:defPPr>
            <a:lvl1pPr>
              <a:spcBef>
                <a:spcPts val="500"/>
              </a:spcBef>
              <a:defRPr sz="900" b="1"/>
            </a:lvl1pPr>
          </a:lstStyle>
          <a:p>
            <a:r>
              <a:rPr lang="en-US" sz="1000" dirty="0"/>
              <a:t>Share a positive note </a:t>
            </a:r>
          </a:p>
          <a:p>
            <a:r>
              <a:rPr lang="en-US" b="0" dirty="0"/>
              <a:t>Establish a positive tone by complimenting the student’s social skills (</a:t>
            </a:r>
            <a:r>
              <a:rPr lang="en-US" b="0" i="1" dirty="0"/>
              <a:t>good friend to others, sense of humor</a:t>
            </a:r>
            <a:r>
              <a:rPr lang="en-US" b="0" dirty="0"/>
              <a:t>), academic progress (</a:t>
            </a:r>
            <a:r>
              <a:rPr lang="en-US" b="0" i="1" dirty="0"/>
              <a:t>growth as a reader, eagerness to learn</a:t>
            </a:r>
            <a:r>
              <a:rPr lang="en-US" b="0" dirty="0"/>
              <a:t>), or another anecdote (</a:t>
            </a:r>
            <a:r>
              <a:rPr lang="en-US" b="0" i="1" dirty="0"/>
              <a:t>funny story from class</a:t>
            </a:r>
            <a:r>
              <a:rPr lang="en-US" b="0" dirty="0"/>
              <a:t>). </a:t>
            </a:r>
            <a:endParaRPr lang="en-US" b="0" i="1" dirty="0"/>
          </a:p>
        </p:txBody>
      </p:sp>
      <p:grpSp>
        <p:nvGrpSpPr>
          <p:cNvPr id="21" name="Group 20">
            <a:extLst>
              <a:ext uri="{FF2B5EF4-FFF2-40B4-BE49-F238E27FC236}">
                <a16:creationId xmlns:a16="http://schemas.microsoft.com/office/drawing/2014/main" id="{87179B52-CAE2-79AA-32E3-C6ABAA9AB9DB}"/>
              </a:ext>
            </a:extLst>
          </p:cNvPr>
          <p:cNvGrpSpPr/>
          <p:nvPr/>
        </p:nvGrpSpPr>
        <p:grpSpPr>
          <a:xfrm>
            <a:off x="872350" y="3806757"/>
            <a:ext cx="4700010" cy="403769"/>
            <a:chOff x="860995" y="3896246"/>
            <a:chExt cx="4700010" cy="403769"/>
          </a:xfrm>
        </p:grpSpPr>
        <p:pic>
          <p:nvPicPr>
            <p:cNvPr id="10" name="Picture 9" descr="Icon&#10;&#10;Description automatically generated">
              <a:extLst>
                <a:ext uri="{FF2B5EF4-FFF2-40B4-BE49-F238E27FC236}">
                  <a16:creationId xmlns:a16="http://schemas.microsoft.com/office/drawing/2014/main" id="{0F59F36B-834E-5701-4ADB-27B5A452266B}"/>
                </a:ext>
              </a:extLst>
            </p:cNvPr>
            <p:cNvPicPr>
              <a:picLocks noChangeAspect="1"/>
            </p:cNvPicPr>
            <p:nvPr/>
          </p:nvPicPr>
          <p:blipFill>
            <a:blip r:embed="rId3"/>
            <a:stretch>
              <a:fillRect/>
            </a:stretch>
          </p:blipFill>
          <p:spPr>
            <a:xfrm>
              <a:off x="860995" y="3919039"/>
              <a:ext cx="146073" cy="153761"/>
            </a:xfrm>
            <a:prstGeom prst="rect">
              <a:avLst/>
            </a:prstGeom>
          </p:spPr>
        </p:pic>
        <p:sp>
          <p:nvSpPr>
            <p:cNvPr id="9" name="TextBox 8">
              <a:extLst>
                <a:ext uri="{FF2B5EF4-FFF2-40B4-BE49-F238E27FC236}">
                  <a16:creationId xmlns:a16="http://schemas.microsoft.com/office/drawing/2014/main" id="{91F1EEEB-C37D-1205-311E-28C4B08A1961}"/>
                </a:ext>
              </a:extLst>
            </p:cNvPr>
            <p:cNvSpPr txBox="1"/>
            <p:nvPr/>
          </p:nvSpPr>
          <p:spPr bwMode="gray">
            <a:xfrm>
              <a:off x="1300223" y="3896246"/>
              <a:ext cx="4260782" cy="387478"/>
            </a:xfrm>
            <a:prstGeom prst="rect">
              <a:avLst/>
            </a:prstGeom>
            <a:noFill/>
          </p:spPr>
          <p:txBody>
            <a:bodyPr wrap="none" lIns="0" tIns="0" rIns="0" bIns="0" rtlCol="0">
              <a:spAutoFit/>
            </a:bodyPr>
            <a:lstStyle/>
            <a:p>
              <a:pPr>
                <a:lnSpc>
                  <a:spcPct val="150000"/>
                </a:lnSpc>
              </a:pPr>
              <a:r>
                <a:rPr lang="en-US" sz="900" b="0" i="1" dirty="0"/>
                <a:t>“First off, I’m really impressed with John’s progress in math this quarter.”</a:t>
              </a:r>
            </a:p>
            <a:p>
              <a:pPr>
                <a:lnSpc>
                  <a:spcPct val="150000"/>
                </a:lnSpc>
              </a:pPr>
              <a:r>
                <a:rPr lang="en-US" sz="900" b="0" i="1" dirty="0"/>
                <a:t>“I really enjoy seeing John in class.” </a:t>
              </a:r>
            </a:p>
          </p:txBody>
        </p:sp>
        <p:pic>
          <p:nvPicPr>
            <p:cNvPr id="12" name="Picture 11" descr="Icon&#10;&#10;Description automatically generated">
              <a:extLst>
                <a:ext uri="{FF2B5EF4-FFF2-40B4-BE49-F238E27FC236}">
                  <a16:creationId xmlns:a16="http://schemas.microsoft.com/office/drawing/2014/main" id="{0A765E48-F802-4AD8-64CB-9B4058327A5E}"/>
                </a:ext>
              </a:extLst>
            </p:cNvPr>
            <p:cNvPicPr>
              <a:picLocks noChangeAspect="1"/>
            </p:cNvPicPr>
            <p:nvPr/>
          </p:nvPicPr>
          <p:blipFill>
            <a:blip r:embed="rId4"/>
            <a:stretch>
              <a:fillRect/>
            </a:stretch>
          </p:blipFill>
          <p:spPr>
            <a:xfrm>
              <a:off x="1077743" y="3941437"/>
              <a:ext cx="177148" cy="128728"/>
            </a:xfrm>
            <a:prstGeom prst="rect">
              <a:avLst/>
            </a:prstGeom>
          </p:spPr>
        </p:pic>
        <p:pic>
          <p:nvPicPr>
            <p:cNvPr id="13" name="Picture 12" descr="Icon&#10;&#10;Description automatically generated">
              <a:extLst>
                <a:ext uri="{FF2B5EF4-FFF2-40B4-BE49-F238E27FC236}">
                  <a16:creationId xmlns:a16="http://schemas.microsoft.com/office/drawing/2014/main" id="{C02B104A-F6BC-C48F-5F4B-2144F7F7CE69}"/>
                </a:ext>
              </a:extLst>
            </p:cNvPr>
            <p:cNvPicPr>
              <a:picLocks noChangeAspect="1"/>
            </p:cNvPicPr>
            <p:nvPr/>
          </p:nvPicPr>
          <p:blipFill>
            <a:blip r:embed="rId2"/>
            <a:stretch>
              <a:fillRect/>
            </a:stretch>
          </p:blipFill>
          <p:spPr>
            <a:xfrm>
              <a:off x="1089255" y="4158219"/>
              <a:ext cx="154125" cy="141796"/>
            </a:xfrm>
            <a:prstGeom prst="rect">
              <a:avLst/>
            </a:prstGeom>
          </p:spPr>
        </p:pic>
      </p:grpSp>
      <p:sp>
        <p:nvSpPr>
          <p:cNvPr id="115" name="Oval 114">
            <a:extLst>
              <a:ext uri="{FF2B5EF4-FFF2-40B4-BE49-F238E27FC236}">
                <a16:creationId xmlns:a16="http://schemas.microsoft.com/office/drawing/2014/main" id="{D51DFFC5-934E-C819-52C5-B31DDEC9868B}"/>
              </a:ext>
            </a:extLst>
          </p:cNvPr>
          <p:cNvSpPr/>
          <p:nvPr/>
        </p:nvSpPr>
        <p:spPr bwMode="gray">
          <a:xfrm>
            <a:off x="530416" y="4451268"/>
            <a:ext cx="211862" cy="2103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dirty="0">
                <a:latin typeface="+mj-lt"/>
              </a:rPr>
              <a:t>3</a:t>
            </a:r>
          </a:p>
        </p:txBody>
      </p:sp>
      <p:sp>
        <p:nvSpPr>
          <p:cNvPr id="112" name="TextBox 111">
            <a:extLst>
              <a:ext uri="{FF2B5EF4-FFF2-40B4-BE49-F238E27FC236}">
                <a16:creationId xmlns:a16="http://schemas.microsoft.com/office/drawing/2014/main" id="{91C5CDEA-7425-0050-2AA9-469682B410C8}"/>
              </a:ext>
            </a:extLst>
          </p:cNvPr>
          <p:cNvSpPr txBox="1"/>
          <p:nvPr/>
        </p:nvSpPr>
        <p:spPr bwMode="gray">
          <a:xfrm>
            <a:off x="872351" y="4451268"/>
            <a:ext cx="6581189" cy="495007"/>
          </a:xfrm>
          <a:prstGeom prst="rect">
            <a:avLst/>
          </a:prstGeom>
          <a:noFill/>
        </p:spPr>
        <p:txBody>
          <a:bodyPr wrap="square" lIns="0" tIns="0" rIns="0" bIns="0" rtlCol="0">
            <a:spAutoFit/>
          </a:bodyPr>
          <a:lstStyle>
            <a:defPPr>
              <a:defRPr lang="en-US"/>
            </a:defPPr>
            <a:lvl1pPr>
              <a:spcBef>
                <a:spcPts val="500"/>
              </a:spcBef>
              <a:defRPr sz="900" b="1"/>
            </a:lvl1pPr>
          </a:lstStyle>
          <a:p>
            <a:r>
              <a:rPr lang="en-US" sz="1000" dirty="0"/>
              <a:t>Inquire about student wellbeing</a:t>
            </a:r>
          </a:p>
          <a:p>
            <a:r>
              <a:rPr lang="en-US" b="0" dirty="0"/>
              <a:t>Emphasize care for the student. Avoid implying that parents or guardians should send their child to school if the student is ill.</a:t>
            </a:r>
          </a:p>
        </p:txBody>
      </p:sp>
      <p:grpSp>
        <p:nvGrpSpPr>
          <p:cNvPr id="23" name="Group 22">
            <a:extLst>
              <a:ext uri="{FF2B5EF4-FFF2-40B4-BE49-F238E27FC236}">
                <a16:creationId xmlns:a16="http://schemas.microsoft.com/office/drawing/2014/main" id="{B40C47D5-772E-461D-A2BA-51D16208225A}"/>
              </a:ext>
            </a:extLst>
          </p:cNvPr>
          <p:cNvGrpSpPr/>
          <p:nvPr/>
        </p:nvGrpSpPr>
        <p:grpSpPr>
          <a:xfrm>
            <a:off x="872351" y="4978317"/>
            <a:ext cx="4675249" cy="424545"/>
            <a:chOff x="864917" y="5006313"/>
            <a:chExt cx="4675249" cy="424545"/>
          </a:xfrm>
        </p:grpSpPr>
        <p:sp>
          <p:nvSpPr>
            <p:cNvPr id="14" name="TextBox 13">
              <a:extLst>
                <a:ext uri="{FF2B5EF4-FFF2-40B4-BE49-F238E27FC236}">
                  <a16:creationId xmlns:a16="http://schemas.microsoft.com/office/drawing/2014/main" id="{B25E5834-CCED-ED79-020B-2943562B138C}"/>
                </a:ext>
              </a:extLst>
            </p:cNvPr>
            <p:cNvSpPr txBox="1"/>
            <p:nvPr/>
          </p:nvSpPr>
          <p:spPr bwMode="gray">
            <a:xfrm>
              <a:off x="1300223" y="5006313"/>
              <a:ext cx="4239943" cy="387478"/>
            </a:xfrm>
            <a:prstGeom prst="rect">
              <a:avLst/>
            </a:prstGeom>
            <a:noFill/>
          </p:spPr>
          <p:txBody>
            <a:bodyPr wrap="none" lIns="0" tIns="0" rIns="0" bIns="0" rtlCol="0">
              <a:spAutoFit/>
            </a:bodyPr>
            <a:lstStyle/>
            <a:p>
              <a:pPr>
                <a:lnSpc>
                  <a:spcPct val="150000"/>
                </a:lnSpc>
              </a:pPr>
              <a:r>
                <a:rPr lang="en-US" sz="900" b="0" i="1" dirty="0"/>
                <a:t>“I wanted to check-in and see how John is doing. [Is he feeling better?]”</a:t>
              </a:r>
            </a:p>
            <a:p>
              <a:pPr>
                <a:lnSpc>
                  <a:spcPct val="150000"/>
                </a:lnSpc>
              </a:pPr>
              <a:r>
                <a:rPr lang="en-US" sz="900" b="0" i="1" dirty="0"/>
                <a:t>“How is John [doing/feeling]?”</a:t>
              </a:r>
            </a:p>
          </p:txBody>
        </p:sp>
        <p:pic>
          <p:nvPicPr>
            <p:cNvPr id="15" name="Picture 14" descr="Icon&#10;&#10;Description automatically generated">
              <a:extLst>
                <a:ext uri="{FF2B5EF4-FFF2-40B4-BE49-F238E27FC236}">
                  <a16:creationId xmlns:a16="http://schemas.microsoft.com/office/drawing/2014/main" id="{4E68D393-6F50-D9F1-883C-3DDE19F3681D}"/>
                </a:ext>
              </a:extLst>
            </p:cNvPr>
            <p:cNvPicPr>
              <a:picLocks noChangeAspect="1"/>
            </p:cNvPicPr>
            <p:nvPr/>
          </p:nvPicPr>
          <p:blipFill>
            <a:blip r:embed="rId3"/>
            <a:stretch>
              <a:fillRect/>
            </a:stretch>
          </p:blipFill>
          <p:spPr>
            <a:xfrm>
              <a:off x="864917" y="5049882"/>
              <a:ext cx="146073" cy="153761"/>
            </a:xfrm>
            <a:prstGeom prst="rect">
              <a:avLst/>
            </a:prstGeom>
          </p:spPr>
        </p:pic>
        <p:pic>
          <p:nvPicPr>
            <p:cNvPr id="16" name="Picture 15" descr="Icon&#10;&#10;Description automatically generated">
              <a:extLst>
                <a:ext uri="{FF2B5EF4-FFF2-40B4-BE49-F238E27FC236}">
                  <a16:creationId xmlns:a16="http://schemas.microsoft.com/office/drawing/2014/main" id="{1ECE0533-FECC-89F8-E706-93D1497969F0}"/>
                </a:ext>
              </a:extLst>
            </p:cNvPr>
            <p:cNvPicPr>
              <a:picLocks noChangeAspect="1"/>
            </p:cNvPicPr>
            <p:nvPr/>
          </p:nvPicPr>
          <p:blipFill>
            <a:blip r:embed="rId4"/>
            <a:stretch>
              <a:fillRect/>
            </a:stretch>
          </p:blipFill>
          <p:spPr>
            <a:xfrm>
              <a:off x="1081665" y="5072280"/>
              <a:ext cx="177148" cy="128728"/>
            </a:xfrm>
            <a:prstGeom prst="rect">
              <a:avLst/>
            </a:prstGeom>
          </p:spPr>
        </p:pic>
        <p:pic>
          <p:nvPicPr>
            <p:cNvPr id="17" name="Picture 16" descr="Icon&#10;&#10;Description automatically generated">
              <a:extLst>
                <a:ext uri="{FF2B5EF4-FFF2-40B4-BE49-F238E27FC236}">
                  <a16:creationId xmlns:a16="http://schemas.microsoft.com/office/drawing/2014/main" id="{7EF0ABF3-A0A3-C1AE-2952-A4312B20400C}"/>
                </a:ext>
              </a:extLst>
            </p:cNvPr>
            <p:cNvPicPr>
              <a:picLocks noChangeAspect="1"/>
            </p:cNvPicPr>
            <p:nvPr/>
          </p:nvPicPr>
          <p:blipFill>
            <a:blip r:embed="rId2"/>
            <a:stretch>
              <a:fillRect/>
            </a:stretch>
          </p:blipFill>
          <p:spPr>
            <a:xfrm>
              <a:off x="1093177" y="5289062"/>
              <a:ext cx="154125" cy="141796"/>
            </a:xfrm>
            <a:prstGeom prst="rect">
              <a:avLst/>
            </a:prstGeom>
          </p:spPr>
        </p:pic>
      </p:grpSp>
      <p:sp>
        <p:nvSpPr>
          <p:cNvPr id="113" name="Oval 112">
            <a:extLst>
              <a:ext uri="{FF2B5EF4-FFF2-40B4-BE49-F238E27FC236}">
                <a16:creationId xmlns:a16="http://schemas.microsoft.com/office/drawing/2014/main" id="{112F0DC4-C380-820F-CA83-77EBF38B3B69}"/>
              </a:ext>
            </a:extLst>
          </p:cNvPr>
          <p:cNvSpPr/>
          <p:nvPr/>
        </p:nvSpPr>
        <p:spPr bwMode="gray">
          <a:xfrm>
            <a:off x="530416" y="5643604"/>
            <a:ext cx="211862" cy="2103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dirty="0">
                <a:latin typeface="+mj-lt"/>
              </a:rPr>
              <a:t>4</a:t>
            </a:r>
          </a:p>
        </p:txBody>
      </p:sp>
      <p:sp>
        <p:nvSpPr>
          <p:cNvPr id="11" name="TextBox 10">
            <a:extLst>
              <a:ext uri="{FF2B5EF4-FFF2-40B4-BE49-F238E27FC236}">
                <a16:creationId xmlns:a16="http://schemas.microsoft.com/office/drawing/2014/main" id="{11037C0D-C789-B14B-995C-15C2C58F77AE}"/>
              </a:ext>
            </a:extLst>
          </p:cNvPr>
          <p:cNvSpPr txBox="1"/>
          <p:nvPr/>
        </p:nvSpPr>
        <p:spPr bwMode="gray">
          <a:xfrm>
            <a:off x="872351" y="5643604"/>
            <a:ext cx="6550552" cy="495007"/>
          </a:xfrm>
          <a:prstGeom prst="rect">
            <a:avLst/>
          </a:prstGeom>
          <a:noFill/>
        </p:spPr>
        <p:txBody>
          <a:bodyPr wrap="square" lIns="0" tIns="0" rIns="0" bIns="0" rtlCol="0">
            <a:spAutoFit/>
          </a:bodyPr>
          <a:lstStyle>
            <a:defPPr>
              <a:defRPr lang="en-US"/>
            </a:defPPr>
            <a:lvl1pPr>
              <a:spcBef>
                <a:spcPts val="500"/>
              </a:spcBef>
              <a:defRPr sz="900" b="1"/>
            </a:lvl1pPr>
          </a:lstStyle>
          <a:p>
            <a:r>
              <a:rPr lang="en-US" sz="1000" dirty="0"/>
              <a:t>Reference the absence and what the student missed</a:t>
            </a:r>
          </a:p>
          <a:p>
            <a:r>
              <a:rPr lang="en-US" b="0" dirty="0"/>
              <a:t>State the cost of </a:t>
            </a:r>
            <a:r>
              <a:rPr lang="en-US" b="0" u="sng" dirty="0"/>
              <a:t>absence</a:t>
            </a:r>
            <a:r>
              <a:rPr lang="en-US" b="0" dirty="0"/>
              <a:t> – don’t just reiterate the importance of </a:t>
            </a:r>
            <a:r>
              <a:rPr lang="en-US" b="0" u="sng" dirty="0"/>
              <a:t>attendance</a:t>
            </a:r>
            <a:r>
              <a:rPr lang="en-US" b="0" dirty="0"/>
              <a:t>. Most parents and guardians already agree that attendance is important, and it’s less impactful to validate something they already believe. </a:t>
            </a:r>
          </a:p>
        </p:txBody>
      </p:sp>
      <p:grpSp>
        <p:nvGrpSpPr>
          <p:cNvPr id="30" name="Group 29">
            <a:extLst>
              <a:ext uri="{FF2B5EF4-FFF2-40B4-BE49-F238E27FC236}">
                <a16:creationId xmlns:a16="http://schemas.microsoft.com/office/drawing/2014/main" id="{5E9C81C0-75BD-34CB-0074-51DC29D91009}"/>
              </a:ext>
            </a:extLst>
          </p:cNvPr>
          <p:cNvGrpSpPr/>
          <p:nvPr/>
        </p:nvGrpSpPr>
        <p:grpSpPr>
          <a:xfrm>
            <a:off x="872351" y="6222543"/>
            <a:ext cx="5942672" cy="493077"/>
            <a:chOff x="860995" y="6232154"/>
            <a:chExt cx="5942672" cy="493077"/>
          </a:xfrm>
        </p:grpSpPr>
        <p:sp>
          <p:nvSpPr>
            <p:cNvPr id="18" name="TextBox 17">
              <a:extLst>
                <a:ext uri="{FF2B5EF4-FFF2-40B4-BE49-F238E27FC236}">
                  <a16:creationId xmlns:a16="http://schemas.microsoft.com/office/drawing/2014/main" id="{03A9AC69-173A-FA3A-7F89-10B32A930E0B}"/>
                </a:ext>
              </a:extLst>
            </p:cNvPr>
            <p:cNvSpPr txBox="1"/>
            <p:nvPr/>
          </p:nvSpPr>
          <p:spPr bwMode="gray">
            <a:xfrm>
              <a:off x="1300223" y="6232154"/>
              <a:ext cx="5503444" cy="492443"/>
            </a:xfrm>
            <a:prstGeom prst="rect">
              <a:avLst/>
            </a:prstGeom>
            <a:noFill/>
          </p:spPr>
          <p:txBody>
            <a:bodyPr wrap="square" lIns="0" tIns="0" rIns="0" bIns="0" rtlCol="0">
              <a:spAutoFit/>
            </a:bodyPr>
            <a:lstStyle/>
            <a:p>
              <a:pPr>
                <a:spcAft>
                  <a:spcPts val="600"/>
                </a:spcAft>
              </a:pPr>
              <a:r>
                <a:rPr lang="en-US" sz="900" b="0" i="1" dirty="0"/>
                <a:t>“We missed John last week when he was absent. We finished presenting book reports, which would have been a great opportunity to practice John’s public speaking skills. ”</a:t>
              </a:r>
            </a:p>
            <a:p>
              <a:pPr>
                <a:spcAft>
                  <a:spcPts val="600"/>
                </a:spcAft>
              </a:pPr>
              <a:r>
                <a:rPr lang="en-US" sz="900" b="0" i="1" dirty="0"/>
                <a:t>“We missed him last week when the class shared science fair projects.” </a:t>
              </a:r>
            </a:p>
          </p:txBody>
        </p:sp>
        <p:pic>
          <p:nvPicPr>
            <p:cNvPr id="22" name="Picture 21" descr="Icon&#10;&#10;Description automatically generated">
              <a:extLst>
                <a:ext uri="{FF2B5EF4-FFF2-40B4-BE49-F238E27FC236}">
                  <a16:creationId xmlns:a16="http://schemas.microsoft.com/office/drawing/2014/main" id="{A1D24DD2-C005-E260-0E2F-1104FE89A171}"/>
                </a:ext>
              </a:extLst>
            </p:cNvPr>
            <p:cNvPicPr>
              <a:picLocks noChangeAspect="1"/>
            </p:cNvPicPr>
            <p:nvPr/>
          </p:nvPicPr>
          <p:blipFill>
            <a:blip r:embed="rId3"/>
            <a:stretch>
              <a:fillRect/>
            </a:stretch>
          </p:blipFill>
          <p:spPr>
            <a:xfrm>
              <a:off x="860995" y="6243829"/>
              <a:ext cx="146073" cy="153761"/>
            </a:xfrm>
            <a:prstGeom prst="rect">
              <a:avLst/>
            </a:prstGeom>
          </p:spPr>
        </p:pic>
        <p:pic>
          <p:nvPicPr>
            <p:cNvPr id="24" name="Picture 23" descr="Icon&#10;&#10;Description automatically generated">
              <a:extLst>
                <a:ext uri="{FF2B5EF4-FFF2-40B4-BE49-F238E27FC236}">
                  <a16:creationId xmlns:a16="http://schemas.microsoft.com/office/drawing/2014/main" id="{46AE9355-7156-02C4-DFC8-97DA106A37F1}"/>
                </a:ext>
              </a:extLst>
            </p:cNvPr>
            <p:cNvPicPr>
              <a:picLocks noChangeAspect="1"/>
            </p:cNvPicPr>
            <p:nvPr/>
          </p:nvPicPr>
          <p:blipFill>
            <a:blip r:embed="rId4"/>
            <a:stretch>
              <a:fillRect/>
            </a:stretch>
          </p:blipFill>
          <p:spPr>
            <a:xfrm>
              <a:off x="1077743" y="6266227"/>
              <a:ext cx="177148" cy="128728"/>
            </a:xfrm>
            <a:prstGeom prst="rect">
              <a:avLst/>
            </a:prstGeom>
          </p:spPr>
        </p:pic>
        <p:pic>
          <p:nvPicPr>
            <p:cNvPr id="25" name="Picture 24" descr="Icon&#10;&#10;Description automatically generated">
              <a:extLst>
                <a:ext uri="{FF2B5EF4-FFF2-40B4-BE49-F238E27FC236}">
                  <a16:creationId xmlns:a16="http://schemas.microsoft.com/office/drawing/2014/main" id="{3B5A8C4C-3FE0-20EF-C2D4-3BFF35030D10}"/>
                </a:ext>
              </a:extLst>
            </p:cNvPr>
            <p:cNvPicPr>
              <a:picLocks noChangeAspect="1"/>
            </p:cNvPicPr>
            <p:nvPr/>
          </p:nvPicPr>
          <p:blipFill>
            <a:blip r:embed="rId2"/>
            <a:stretch>
              <a:fillRect/>
            </a:stretch>
          </p:blipFill>
          <p:spPr>
            <a:xfrm>
              <a:off x="1076583" y="6583435"/>
              <a:ext cx="154125" cy="141796"/>
            </a:xfrm>
            <a:prstGeom prst="rect">
              <a:avLst/>
            </a:prstGeom>
          </p:spPr>
        </p:pic>
      </p:grpSp>
      <p:sp>
        <p:nvSpPr>
          <p:cNvPr id="111" name="Oval 110">
            <a:extLst>
              <a:ext uri="{FF2B5EF4-FFF2-40B4-BE49-F238E27FC236}">
                <a16:creationId xmlns:a16="http://schemas.microsoft.com/office/drawing/2014/main" id="{21641FBC-C507-5C40-0746-EF48DD952FFB}"/>
              </a:ext>
            </a:extLst>
          </p:cNvPr>
          <p:cNvSpPr/>
          <p:nvPr/>
        </p:nvSpPr>
        <p:spPr bwMode="gray">
          <a:xfrm>
            <a:off x="530416" y="6956362"/>
            <a:ext cx="211862" cy="2103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dirty="0">
                <a:latin typeface="+mj-lt"/>
              </a:rPr>
              <a:t>5</a:t>
            </a:r>
          </a:p>
        </p:txBody>
      </p:sp>
      <p:sp>
        <p:nvSpPr>
          <p:cNvPr id="108" name="TextBox 107">
            <a:extLst>
              <a:ext uri="{FF2B5EF4-FFF2-40B4-BE49-F238E27FC236}">
                <a16:creationId xmlns:a16="http://schemas.microsoft.com/office/drawing/2014/main" id="{9E015FA0-74EF-90ED-E8D4-BDF13B51CB04}"/>
              </a:ext>
            </a:extLst>
          </p:cNvPr>
          <p:cNvSpPr txBox="1"/>
          <p:nvPr/>
        </p:nvSpPr>
        <p:spPr bwMode="gray">
          <a:xfrm>
            <a:off x="872351" y="6956362"/>
            <a:ext cx="6500163" cy="495007"/>
          </a:xfrm>
          <a:prstGeom prst="rect">
            <a:avLst/>
          </a:prstGeom>
          <a:noFill/>
        </p:spPr>
        <p:txBody>
          <a:bodyPr wrap="square" lIns="0" tIns="0" rIns="0" bIns="0" rtlCol="0">
            <a:spAutoFit/>
          </a:bodyPr>
          <a:lstStyle>
            <a:defPPr>
              <a:defRPr lang="en-US"/>
            </a:defPPr>
            <a:lvl1pPr>
              <a:spcBef>
                <a:spcPts val="500"/>
              </a:spcBef>
              <a:defRPr sz="900" b="1"/>
            </a:lvl1pPr>
          </a:lstStyle>
          <a:p>
            <a:r>
              <a:rPr lang="en-US" sz="1000" dirty="0"/>
              <a:t>Pinpoint barriers to attendance</a:t>
            </a:r>
          </a:p>
          <a:p>
            <a:r>
              <a:rPr lang="en-US" b="0" dirty="0"/>
              <a:t>Ask if the parent or guardian has concerns about common barriers to attendance (e.g., transportation, work conflicts, etc.) </a:t>
            </a:r>
          </a:p>
        </p:txBody>
      </p:sp>
      <p:grpSp>
        <p:nvGrpSpPr>
          <p:cNvPr id="237" name="Group 236">
            <a:extLst>
              <a:ext uri="{FF2B5EF4-FFF2-40B4-BE49-F238E27FC236}">
                <a16:creationId xmlns:a16="http://schemas.microsoft.com/office/drawing/2014/main" id="{1B3E84FF-F01C-9804-547C-D167FDFC4BC0}"/>
              </a:ext>
            </a:extLst>
          </p:cNvPr>
          <p:cNvGrpSpPr/>
          <p:nvPr/>
        </p:nvGrpSpPr>
        <p:grpSpPr>
          <a:xfrm>
            <a:off x="872351" y="7524259"/>
            <a:ext cx="6446270" cy="492443"/>
            <a:chOff x="861345" y="7434326"/>
            <a:chExt cx="6446270" cy="492443"/>
          </a:xfrm>
        </p:grpSpPr>
        <p:sp>
          <p:nvSpPr>
            <p:cNvPr id="26" name="TextBox 25">
              <a:extLst>
                <a:ext uri="{FF2B5EF4-FFF2-40B4-BE49-F238E27FC236}">
                  <a16:creationId xmlns:a16="http://schemas.microsoft.com/office/drawing/2014/main" id="{DACF2A17-23E6-CDEA-C4F1-4EC1E1342080}"/>
                </a:ext>
              </a:extLst>
            </p:cNvPr>
            <p:cNvSpPr txBox="1"/>
            <p:nvPr/>
          </p:nvSpPr>
          <p:spPr bwMode="gray">
            <a:xfrm>
              <a:off x="1343438" y="7434326"/>
              <a:ext cx="5964177" cy="492443"/>
            </a:xfrm>
            <a:prstGeom prst="rect">
              <a:avLst/>
            </a:prstGeom>
            <a:noFill/>
          </p:spPr>
          <p:txBody>
            <a:bodyPr wrap="square" lIns="0" tIns="0" rIns="0" bIns="0" rtlCol="0">
              <a:spAutoFit/>
            </a:bodyPr>
            <a:lstStyle/>
            <a:p>
              <a:pPr>
                <a:spcAft>
                  <a:spcPts val="600"/>
                </a:spcAft>
              </a:pPr>
              <a:r>
                <a:rPr lang="en-US" sz="900" b="0" i="1" dirty="0"/>
                <a:t>“I wanted to ask - is there anything I can do to make it easier for John to be in school every day? Did he mention anything about our classroom that is keeping him from school?”</a:t>
              </a:r>
            </a:p>
            <a:p>
              <a:pPr>
                <a:spcAft>
                  <a:spcPts val="600"/>
                </a:spcAft>
              </a:pPr>
              <a:r>
                <a:rPr lang="en-US" sz="900" b="0" i="1" dirty="0"/>
                <a:t>“Is there anything John needs in order to return to school?”</a:t>
              </a:r>
            </a:p>
          </p:txBody>
        </p:sp>
        <p:pic>
          <p:nvPicPr>
            <p:cNvPr id="27" name="Picture 26" descr="Icon&#10;&#10;Description automatically generated">
              <a:extLst>
                <a:ext uri="{FF2B5EF4-FFF2-40B4-BE49-F238E27FC236}">
                  <a16:creationId xmlns:a16="http://schemas.microsoft.com/office/drawing/2014/main" id="{186C7984-1B77-498C-1C2F-1DF6A0D760DC}"/>
                </a:ext>
              </a:extLst>
            </p:cNvPr>
            <p:cNvPicPr>
              <a:picLocks noChangeAspect="1"/>
            </p:cNvPicPr>
            <p:nvPr/>
          </p:nvPicPr>
          <p:blipFill>
            <a:blip r:embed="rId3"/>
            <a:stretch>
              <a:fillRect/>
            </a:stretch>
          </p:blipFill>
          <p:spPr>
            <a:xfrm>
              <a:off x="1105332" y="7435808"/>
              <a:ext cx="146073" cy="153761"/>
            </a:xfrm>
            <a:prstGeom prst="rect">
              <a:avLst/>
            </a:prstGeom>
          </p:spPr>
        </p:pic>
        <p:pic>
          <p:nvPicPr>
            <p:cNvPr id="28" name="Picture 27" descr="Icon&#10;&#10;Description automatically generated">
              <a:extLst>
                <a:ext uri="{FF2B5EF4-FFF2-40B4-BE49-F238E27FC236}">
                  <a16:creationId xmlns:a16="http://schemas.microsoft.com/office/drawing/2014/main" id="{CB88E0E5-B8D7-4B9A-9E07-E8E394440D79}"/>
                </a:ext>
              </a:extLst>
            </p:cNvPr>
            <p:cNvPicPr>
              <a:picLocks noChangeAspect="1"/>
            </p:cNvPicPr>
            <p:nvPr/>
          </p:nvPicPr>
          <p:blipFill>
            <a:blip r:embed="rId4"/>
            <a:stretch>
              <a:fillRect/>
            </a:stretch>
          </p:blipFill>
          <p:spPr>
            <a:xfrm>
              <a:off x="861345" y="7789030"/>
              <a:ext cx="177148" cy="128728"/>
            </a:xfrm>
            <a:prstGeom prst="rect">
              <a:avLst/>
            </a:prstGeom>
          </p:spPr>
        </p:pic>
        <p:pic>
          <p:nvPicPr>
            <p:cNvPr id="29" name="Picture 28" descr="Icon&#10;&#10;Description automatically generated">
              <a:extLst>
                <a:ext uri="{FF2B5EF4-FFF2-40B4-BE49-F238E27FC236}">
                  <a16:creationId xmlns:a16="http://schemas.microsoft.com/office/drawing/2014/main" id="{00E4DAAD-F2E8-FBBB-4C5D-32D3FF263324}"/>
                </a:ext>
              </a:extLst>
            </p:cNvPr>
            <p:cNvPicPr>
              <a:picLocks noChangeAspect="1"/>
            </p:cNvPicPr>
            <p:nvPr/>
          </p:nvPicPr>
          <p:blipFill>
            <a:blip r:embed="rId2"/>
            <a:stretch>
              <a:fillRect/>
            </a:stretch>
          </p:blipFill>
          <p:spPr>
            <a:xfrm>
              <a:off x="1097280" y="7782496"/>
              <a:ext cx="154125" cy="141796"/>
            </a:xfrm>
            <a:prstGeom prst="rect">
              <a:avLst/>
            </a:prstGeom>
          </p:spPr>
        </p:pic>
      </p:grpSp>
      <p:sp>
        <p:nvSpPr>
          <p:cNvPr id="109" name="Oval 108">
            <a:extLst>
              <a:ext uri="{FF2B5EF4-FFF2-40B4-BE49-F238E27FC236}">
                <a16:creationId xmlns:a16="http://schemas.microsoft.com/office/drawing/2014/main" id="{7E7F4C16-863C-2976-166C-4F73FF3F7448}"/>
              </a:ext>
            </a:extLst>
          </p:cNvPr>
          <p:cNvSpPr/>
          <p:nvPr/>
        </p:nvSpPr>
        <p:spPr bwMode="gray">
          <a:xfrm>
            <a:off x="530416" y="8362698"/>
            <a:ext cx="211862" cy="2103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dirty="0">
                <a:latin typeface="+mj-lt"/>
              </a:rPr>
              <a:t>6</a:t>
            </a:r>
          </a:p>
        </p:txBody>
      </p:sp>
      <p:sp>
        <p:nvSpPr>
          <p:cNvPr id="105" name="TextBox 104">
            <a:extLst>
              <a:ext uri="{FF2B5EF4-FFF2-40B4-BE49-F238E27FC236}">
                <a16:creationId xmlns:a16="http://schemas.microsoft.com/office/drawing/2014/main" id="{8FDA240E-07AC-F429-619B-A757F14D66E9}"/>
              </a:ext>
            </a:extLst>
          </p:cNvPr>
          <p:cNvSpPr txBox="1"/>
          <p:nvPr/>
        </p:nvSpPr>
        <p:spPr bwMode="gray">
          <a:xfrm>
            <a:off x="923270" y="8362698"/>
            <a:ext cx="6400614" cy="356508"/>
          </a:xfrm>
          <a:prstGeom prst="rect">
            <a:avLst/>
          </a:prstGeom>
          <a:noFill/>
        </p:spPr>
        <p:txBody>
          <a:bodyPr wrap="square" lIns="0" tIns="0" rIns="0" bIns="0" rtlCol="0">
            <a:spAutoFit/>
          </a:bodyPr>
          <a:lstStyle>
            <a:defPPr>
              <a:defRPr lang="en-US"/>
            </a:defPPr>
            <a:lvl1pPr>
              <a:spcBef>
                <a:spcPts val="500"/>
              </a:spcBef>
              <a:defRPr sz="900" b="1"/>
            </a:lvl1pPr>
          </a:lstStyle>
          <a:p>
            <a:r>
              <a:rPr lang="en-US" sz="1000" dirty="0"/>
              <a:t>Keep communication lines open</a:t>
            </a:r>
          </a:p>
          <a:p>
            <a:r>
              <a:rPr lang="en-US" b="0" dirty="0"/>
              <a:t>Give the parent or guardian clear next steps at the end of your communication.</a:t>
            </a:r>
          </a:p>
        </p:txBody>
      </p:sp>
      <p:grpSp>
        <p:nvGrpSpPr>
          <p:cNvPr id="234" name="Group 233">
            <a:extLst>
              <a:ext uri="{FF2B5EF4-FFF2-40B4-BE49-F238E27FC236}">
                <a16:creationId xmlns:a16="http://schemas.microsoft.com/office/drawing/2014/main" id="{EAAD0A80-27B3-ED33-9848-413B29184C53}"/>
              </a:ext>
            </a:extLst>
          </p:cNvPr>
          <p:cNvGrpSpPr/>
          <p:nvPr/>
        </p:nvGrpSpPr>
        <p:grpSpPr>
          <a:xfrm>
            <a:off x="923270" y="8773671"/>
            <a:ext cx="6017096" cy="389362"/>
            <a:chOff x="817339" y="8860807"/>
            <a:chExt cx="6017096" cy="389362"/>
          </a:xfrm>
        </p:grpSpPr>
        <p:sp>
          <p:nvSpPr>
            <p:cNvPr id="225" name="TextBox 224">
              <a:extLst>
                <a:ext uri="{FF2B5EF4-FFF2-40B4-BE49-F238E27FC236}">
                  <a16:creationId xmlns:a16="http://schemas.microsoft.com/office/drawing/2014/main" id="{BBE4207D-45CC-79DA-B3C3-18BBEAA80A8F}"/>
                </a:ext>
              </a:extLst>
            </p:cNvPr>
            <p:cNvSpPr txBox="1"/>
            <p:nvPr/>
          </p:nvSpPr>
          <p:spPr bwMode="gray">
            <a:xfrm>
              <a:off x="1300223" y="8869122"/>
              <a:ext cx="5534212" cy="353943"/>
            </a:xfrm>
            <a:prstGeom prst="rect">
              <a:avLst/>
            </a:prstGeom>
            <a:noFill/>
          </p:spPr>
          <p:txBody>
            <a:bodyPr wrap="square" lIns="0" tIns="0" rIns="0" bIns="0" rtlCol="0">
              <a:spAutoFit/>
            </a:bodyPr>
            <a:lstStyle/>
            <a:p>
              <a:pPr>
                <a:spcAft>
                  <a:spcPts val="600"/>
                </a:spcAft>
              </a:pPr>
              <a:r>
                <a:rPr lang="en-US" sz="900" b="0" i="1" dirty="0"/>
                <a:t>“Thank you for taking the time to speak today. What is the best way for us to keep in touch?</a:t>
              </a:r>
            </a:p>
            <a:p>
              <a:pPr>
                <a:spcAft>
                  <a:spcPts val="600"/>
                </a:spcAft>
              </a:pPr>
              <a:r>
                <a:rPr lang="en-US" sz="900" b="0" i="1" dirty="0"/>
                <a:t>“I’m available via phone or email between 8am and 5pm. Please feel free to reach out.”</a:t>
              </a:r>
            </a:p>
          </p:txBody>
        </p:sp>
        <p:pic>
          <p:nvPicPr>
            <p:cNvPr id="226" name="Picture 225" descr="Icon&#10;&#10;Description automatically generated">
              <a:extLst>
                <a:ext uri="{FF2B5EF4-FFF2-40B4-BE49-F238E27FC236}">
                  <a16:creationId xmlns:a16="http://schemas.microsoft.com/office/drawing/2014/main" id="{BFC822FA-AC04-BF8A-8EBE-6FD7F7413754}"/>
                </a:ext>
              </a:extLst>
            </p:cNvPr>
            <p:cNvPicPr>
              <a:picLocks noChangeAspect="1"/>
            </p:cNvPicPr>
            <p:nvPr/>
          </p:nvPicPr>
          <p:blipFill>
            <a:blip r:embed="rId3"/>
            <a:stretch>
              <a:fillRect/>
            </a:stretch>
          </p:blipFill>
          <p:spPr>
            <a:xfrm>
              <a:off x="1057141" y="8860807"/>
              <a:ext cx="146073" cy="153761"/>
            </a:xfrm>
            <a:prstGeom prst="rect">
              <a:avLst/>
            </a:prstGeom>
          </p:spPr>
        </p:pic>
        <p:pic>
          <p:nvPicPr>
            <p:cNvPr id="227" name="Picture 226" descr="Icon&#10;&#10;Description automatically generated">
              <a:extLst>
                <a:ext uri="{FF2B5EF4-FFF2-40B4-BE49-F238E27FC236}">
                  <a16:creationId xmlns:a16="http://schemas.microsoft.com/office/drawing/2014/main" id="{390CF93C-D1D8-EDF1-C0D3-C53BA4B10E99}"/>
                </a:ext>
              </a:extLst>
            </p:cNvPr>
            <p:cNvPicPr>
              <a:picLocks noChangeAspect="1"/>
            </p:cNvPicPr>
            <p:nvPr/>
          </p:nvPicPr>
          <p:blipFill>
            <a:blip r:embed="rId4"/>
            <a:stretch>
              <a:fillRect/>
            </a:stretch>
          </p:blipFill>
          <p:spPr>
            <a:xfrm>
              <a:off x="817339" y="9114907"/>
              <a:ext cx="177148" cy="128728"/>
            </a:xfrm>
            <a:prstGeom prst="rect">
              <a:avLst/>
            </a:prstGeom>
          </p:spPr>
        </p:pic>
        <p:pic>
          <p:nvPicPr>
            <p:cNvPr id="228" name="Picture 227" descr="Icon&#10;&#10;Description automatically generated">
              <a:extLst>
                <a:ext uri="{FF2B5EF4-FFF2-40B4-BE49-F238E27FC236}">
                  <a16:creationId xmlns:a16="http://schemas.microsoft.com/office/drawing/2014/main" id="{FC6C34A7-8673-DB94-70C3-1898A01B6696}"/>
                </a:ext>
              </a:extLst>
            </p:cNvPr>
            <p:cNvPicPr>
              <a:picLocks noChangeAspect="1"/>
            </p:cNvPicPr>
            <p:nvPr/>
          </p:nvPicPr>
          <p:blipFill>
            <a:blip r:embed="rId2"/>
            <a:stretch>
              <a:fillRect/>
            </a:stretch>
          </p:blipFill>
          <p:spPr>
            <a:xfrm>
              <a:off x="1053274" y="9108373"/>
              <a:ext cx="154125" cy="141796"/>
            </a:xfrm>
            <a:prstGeom prst="rect">
              <a:avLst/>
            </a:prstGeom>
          </p:spPr>
        </p:pic>
      </p:grpSp>
      <p:grpSp>
        <p:nvGrpSpPr>
          <p:cNvPr id="7" name="Group 6">
            <a:extLst>
              <a:ext uri="{FF2B5EF4-FFF2-40B4-BE49-F238E27FC236}">
                <a16:creationId xmlns:a16="http://schemas.microsoft.com/office/drawing/2014/main" id="{00293199-4A7A-F390-483E-4D026967DC2F}"/>
              </a:ext>
            </a:extLst>
          </p:cNvPr>
          <p:cNvGrpSpPr/>
          <p:nvPr/>
        </p:nvGrpSpPr>
        <p:grpSpPr>
          <a:xfrm>
            <a:off x="4973714" y="7888343"/>
            <a:ext cx="2578310" cy="492444"/>
            <a:chOff x="4867998" y="8007599"/>
            <a:chExt cx="2682467" cy="492444"/>
          </a:xfrm>
        </p:grpSpPr>
        <p:grpSp>
          <p:nvGrpSpPr>
            <p:cNvPr id="235" name="Group 234">
              <a:extLst>
                <a:ext uri="{FF2B5EF4-FFF2-40B4-BE49-F238E27FC236}">
                  <a16:creationId xmlns:a16="http://schemas.microsoft.com/office/drawing/2014/main" id="{3D8891B6-A682-6814-CE54-27742CC6D7F6}"/>
                </a:ext>
              </a:extLst>
            </p:cNvPr>
            <p:cNvGrpSpPr/>
            <p:nvPr/>
          </p:nvGrpSpPr>
          <p:grpSpPr>
            <a:xfrm>
              <a:off x="4908001" y="8007599"/>
              <a:ext cx="2642464" cy="492444"/>
              <a:chOff x="833101" y="8251178"/>
              <a:chExt cx="3443659" cy="587498"/>
            </a:xfrm>
          </p:grpSpPr>
          <p:sp>
            <p:nvSpPr>
              <p:cNvPr id="101" name="Rectangle 100">
                <a:extLst>
                  <a:ext uri="{FF2B5EF4-FFF2-40B4-BE49-F238E27FC236}">
                    <a16:creationId xmlns:a16="http://schemas.microsoft.com/office/drawing/2014/main" id="{44B520EF-AB34-71F1-69A4-D06E4233E89A}"/>
                  </a:ext>
                </a:extLst>
              </p:cNvPr>
              <p:cNvSpPr/>
              <p:nvPr/>
            </p:nvSpPr>
            <p:spPr bwMode="gray">
              <a:xfrm>
                <a:off x="833101" y="8251178"/>
                <a:ext cx="3443659" cy="587498"/>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2" name="TextBox 101">
                <a:extLst>
                  <a:ext uri="{FF2B5EF4-FFF2-40B4-BE49-F238E27FC236}">
                    <a16:creationId xmlns:a16="http://schemas.microsoft.com/office/drawing/2014/main" id="{937C32EF-84EE-A083-87E6-5D182E80ADA8}"/>
                  </a:ext>
                </a:extLst>
              </p:cNvPr>
              <p:cNvSpPr txBox="1"/>
              <p:nvPr/>
            </p:nvSpPr>
            <p:spPr bwMode="gray">
              <a:xfrm>
                <a:off x="958186" y="8300179"/>
                <a:ext cx="3122826" cy="495699"/>
              </a:xfrm>
              <a:prstGeom prst="rect">
                <a:avLst/>
              </a:prstGeom>
              <a:noFill/>
            </p:spPr>
            <p:txBody>
              <a:bodyPr wrap="square" lIns="0" tIns="0" rIns="0" bIns="0" rtlCol="0">
                <a:spAutoFit/>
              </a:bodyPr>
              <a:lstStyle/>
              <a:p>
                <a:pPr>
                  <a:spcBef>
                    <a:spcPts val="500"/>
                  </a:spcBef>
                </a:pPr>
                <a:r>
                  <a:rPr lang="en-US" sz="900" b="0" dirty="0">
                    <a:solidFill>
                      <a:srgbClr val="333E48"/>
                    </a:solidFill>
                    <a:latin typeface="Verdana"/>
                  </a:rPr>
                  <a:t>Record responses </a:t>
                </a:r>
                <a:r>
                  <a:rPr lang="en-US" sz="900" dirty="0">
                    <a:solidFill>
                      <a:srgbClr val="333E48"/>
                    </a:solidFill>
                    <a:latin typeface="Verdana"/>
                  </a:rPr>
                  <a:t>using the template on </a:t>
                </a:r>
                <a:r>
                  <a:rPr lang="en-US" sz="900" b="1" dirty="0">
                    <a:solidFill>
                      <a:srgbClr val="333E48"/>
                    </a:solidFill>
                    <a:latin typeface="Verdana"/>
                  </a:rPr>
                  <a:t>page 5 </a:t>
                </a:r>
                <a:r>
                  <a:rPr lang="en-US" sz="900" b="0" dirty="0">
                    <a:solidFill>
                      <a:srgbClr val="333E48"/>
                    </a:solidFill>
                    <a:latin typeface="Verdana"/>
                  </a:rPr>
                  <a:t>and elevate concerns requiring follow-up to an administrator.</a:t>
                </a:r>
                <a:endParaRPr kumimoji="0" lang="en-US" sz="800" b="0" i="1" u="none" strike="noStrike" kern="1200" cap="none" spc="0" normalizeH="0" baseline="0" noProof="0" dirty="0">
                  <a:ln>
                    <a:noFill/>
                  </a:ln>
                  <a:solidFill>
                    <a:srgbClr val="333E48"/>
                  </a:solidFill>
                  <a:effectLst/>
                  <a:uLnTx/>
                  <a:uFillTx/>
                  <a:latin typeface="Verdana"/>
                  <a:ea typeface="+mn-ea"/>
                  <a:cs typeface="+mn-cs"/>
                </a:endParaRPr>
              </a:p>
            </p:txBody>
          </p:sp>
        </p:grpSp>
        <p:sp>
          <p:nvSpPr>
            <p:cNvPr id="3" name="Isosceles Triangle 2">
              <a:extLst>
                <a:ext uri="{FF2B5EF4-FFF2-40B4-BE49-F238E27FC236}">
                  <a16:creationId xmlns:a16="http://schemas.microsoft.com/office/drawing/2014/main" id="{32729903-0938-AA10-936B-4B184FEBF05F}"/>
                </a:ext>
              </a:extLst>
            </p:cNvPr>
            <p:cNvSpPr/>
            <p:nvPr/>
          </p:nvSpPr>
          <p:spPr bwMode="gray">
            <a:xfrm rot="5400000">
              <a:off x="4850347" y="8080479"/>
              <a:ext cx="115306" cy="80003"/>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4259424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0C6C4B-2E9A-582F-1386-856BE33E25A5}"/>
              </a:ext>
            </a:extLst>
          </p:cNvPr>
          <p:cNvSpPr>
            <a:spLocks noGrp="1"/>
          </p:cNvSpPr>
          <p:nvPr>
            <p:ph type="body" sz="quarter" idx="29"/>
          </p:nvPr>
        </p:nvSpPr>
        <p:spPr>
          <a:xfrm>
            <a:off x="510381" y="459719"/>
            <a:ext cx="4021861" cy="123111"/>
          </a:xfrm>
        </p:spPr>
        <p:txBody>
          <a:bodyPr/>
          <a:lstStyle/>
          <a:p>
            <a:r>
              <a:rPr lang="en-US" dirty="0"/>
              <a:t>Teacher Guide for Communicating About Absences</a:t>
            </a:r>
          </a:p>
        </p:txBody>
      </p:sp>
      <p:sp>
        <p:nvSpPr>
          <p:cNvPr id="3" name="Title 2">
            <a:extLst>
              <a:ext uri="{FF2B5EF4-FFF2-40B4-BE49-F238E27FC236}">
                <a16:creationId xmlns:a16="http://schemas.microsoft.com/office/drawing/2014/main" id="{E501459F-F353-A5A6-7881-514D51A08241}"/>
              </a:ext>
            </a:extLst>
          </p:cNvPr>
          <p:cNvSpPr>
            <a:spLocks noGrp="1"/>
          </p:cNvSpPr>
          <p:nvPr>
            <p:ph type="title"/>
          </p:nvPr>
        </p:nvSpPr>
        <p:spPr>
          <a:xfrm>
            <a:off x="510382" y="758662"/>
            <a:ext cx="6754018" cy="249299"/>
          </a:xfrm>
        </p:spPr>
        <p:txBody>
          <a:bodyPr/>
          <a:lstStyle/>
          <a:p>
            <a:r>
              <a:rPr lang="en-US" sz="1800" b="1" dirty="0"/>
              <a:t>Preparing for Phone Calls: </a:t>
            </a:r>
            <a:r>
              <a:rPr lang="en-US" sz="1800" dirty="0"/>
              <a:t>Template &amp; Follow-Up </a:t>
            </a:r>
          </a:p>
        </p:txBody>
      </p:sp>
      <p:sp>
        <p:nvSpPr>
          <p:cNvPr id="4" name="Text Placeholder 3">
            <a:extLst>
              <a:ext uri="{FF2B5EF4-FFF2-40B4-BE49-F238E27FC236}">
                <a16:creationId xmlns:a16="http://schemas.microsoft.com/office/drawing/2014/main" id="{35079A25-59AB-AF2B-17FE-37CB404A562D}"/>
              </a:ext>
            </a:extLst>
          </p:cNvPr>
          <p:cNvSpPr>
            <a:spLocks noGrp="1"/>
          </p:cNvSpPr>
          <p:nvPr>
            <p:ph type="body" sz="quarter" idx="28"/>
          </p:nvPr>
        </p:nvSpPr>
        <p:spPr>
          <a:xfrm>
            <a:off x="506603" y="1140500"/>
            <a:ext cx="6754018" cy="415498"/>
          </a:xfrm>
        </p:spPr>
        <p:txBody>
          <a:bodyPr/>
          <a:lstStyle/>
          <a:p>
            <a:r>
              <a:rPr lang="en-US" sz="900" i="1" dirty="0"/>
              <a:t>Use this template to prepare key talking points, take notes, and capture any barriers to attendance the parent or guardian mentions. If the parent or guardian mentions something you feel requires follow-up, check the box in the Notes column and share this template with the appropriate administrator. </a:t>
            </a:r>
          </a:p>
        </p:txBody>
      </p:sp>
      <p:graphicFrame>
        <p:nvGraphicFramePr>
          <p:cNvPr id="20" name="Table 20">
            <a:extLst>
              <a:ext uri="{FF2B5EF4-FFF2-40B4-BE49-F238E27FC236}">
                <a16:creationId xmlns:a16="http://schemas.microsoft.com/office/drawing/2014/main" id="{818C75F2-D343-33E8-43D1-12E297377DE0}"/>
              </a:ext>
            </a:extLst>
          </p:cNvPr>
          <p:cNvGraphicFramePr>
            <a:graphicFrameLocks noGrp="1"/>
          </p:cNvGraphicFramePr>
          <p:nvPr>
            <p:extLst>
              <p:ext uri="{D42A27DB-BD31-4B8C-83A1-F6EECF244321}">
                <p14:modId xmlns:p14="http://schemas.microsoft.com/office/powerpoint/2010/main" val="3686238704"/>
              </p:ext>
            </p:extLst>
          </p:nvPr>
        </p:nvGraphicFramePr>
        <p:xfrm>
          <a:off x="511779" y="1668957"/>
          <a:ext cx="6748842" cy="5681011"/>
        </p:xfrm>
        <a:graphic>
          <a:graphicData uri="http://schemas.openxmlformats.org/drawingml/2006/table">
            <a:tbl>
              <a:tblPr firstRow="1">
                <a:tableStyleId>{00A15C55-8517-42AA-B614-E9B94910E393}</a:tableStyleId>
              </a:tblPr>
              <a:tblGrid>
                <a:gridCol w="1758299">
                  <a:extLst>
                    <a:ext uri="{9D8B030D-6E8A-4147-A177-3AD203B41FA5}">
                      <a16:colId xmlns:a16="http://schemas.microsoft.com/office/drawing/2014/main" val="3206043246"/>
                    </a:ext>
                  </a:extLst>
                </a:gridCol>
                <a:gridCol w="2538483">
                  <a:extLst>
                    <a:ext uri="{9D8B030D-6E8A-4147-A177-3AD203B41FA5}">
                      <a16:colId xmlns:a16="http://schemas.microsoft.com/office/drawing/2014/main" val="2920230628"/>
                    </a:ext>
                  </a:extLst>
                </a:gridCol>
                <a:gridCol w="2452060">
                  <a:extLst>
                    <a:ext uri="{9D8B030D-6E8A-4147-A177-3AD203B41FA5}">
                      <a16:colId xmlns:a16="http://schemas.microsoft.com/office/drawing/2014/main" val="2078207950"/>
                    </a:ext>
                  </a:extLst>
                </a:gridCol>
              </a:tblGrid>
              <a:tr h="699631">
                <a:tc>
                  <a:txBody>
                    <a:bodyPr/>
                    <a:lstStyle/>
                    <a:p>
                      <a:pPr algn="ctr"/>
                      <a:r>
                        <a:rPr lang="en-US" sz="1100" dirty="0"/>
                        <a:t>6-Point Outline</a:t>
                      </a:r>
                    </a:p>
                  </a:txBody>
                  <a:tcPr anchor="ctr">
                    <a:solidFill>
                      <a:schemeClr val="accent5"/>
                    </a:solidFill>
                  </a:tcPr>
                </a:tc>
                <a:tc>
                  <a:txBody>
                    <a:bodyPr/>
                    <a:lstStyle/>
                    <a:p>
                      <a:pPr algn="ctr"/>
                      <a:r>
                        <a:rPr lang="en-US" sz="1100" dirty="0"/>
                        <a:t>Call Prep</a:t>
                      </a:r>
                    </a:p>
                    <a:p>
                      <a:pPr algn="ctr"/>
                      <a:r>
                        <a:rPr lang="en-US" sz="900" b="0" i="1" dirty="0"/>
                        <a:t>Write down key points or examples you plan to raise in your phone call.</a:t>
                      </a:r>
                    </a:p>
                  </a:txBody>
                  <a:tcPr anchor="ctr">
                    <a:solidFill>
                      <a:schemeClr val="accent5"/>
                    </a:solidFill>
                  </a:tcPr>
                </a:tc>
                <a:tc>
                  <a:txBody>
                    <a:bodyPr/>
                    <a:lstStyle/>
                    <a:p>
                      <a:pPr algn="ctr"/>
                      <a:r>
                        <a:rPr lang="en-US" sz="1100" dirty="0">
                          <a:solidFill>
                            <a:schemeClr val="tx1"/>
                          </a:solidFill>
                        </a:rPr>
                        <a:t>Notes &amp; Next Steps</a:t>
                      </a:r>
                    </a:p>
                  </a:txBody>
                  <a:tcPr anchor="ctr">
                    <a:solidFill>
                      <a:schemeClr val="accent1"/>
                    </a:solidFill>
                  </a:tcPr>
                </a:tc>
                <a:extLst>
                  <a:ext uri="{0D108BD9-81ED-4DB2-BD59-A6C34878D82A}">
                    <a16:rowId xmlns:a16="http://schemas.microsoft.com/office/drawing/2014/main" val="3122714039"/>
                  </a:ext>
                </a:extLst>
              </a:tr>
              <a:tr h="830230">
                <a:tc>
                  <a:txBody>
                    <a:bodyPr/>
                    <a:lstStyle/>
                    <a:p>
                      <a:pPr marL="0" marR="0" lvl="0" indent="0" algn="l" defTabSz="-114300" rtl="0" eaLnBrk="1" fontAlgn="auto" latinLnBrk="0" hangingPunct="1">
                        <a:lnSpc>
                          <a:spcPct val="100000"/>
                        </a:lnSpc>
                        <a:spcBef>
                          <a:spcPts val="300"/>
                        </a:spcBef>
                        <a:spcAft>
                          <a:spcPts val="0"/>
                        </a:spcAft>
                        <a:buClrTx/>
                        <a:buSzTx/>
                        <a:buFontTx/>
                        <a:buNone/>
                        <a:tabLst/>
                        <a:defRPr/>
                      </a:pPr>
                      <a:r>
                        <a:rPr lang="en-US" sz="900" b="1" dirty="0"/>
                        <a:t>1. Start with a friendly introduction</a:t>
                      </a:r>
                    </a:p>
                    <a:p>
                      <a:pPr marL="231775" indent="0"/>
                      <a:endParaRPr lang="en-US" sz="900" b="1" dirty="0"/>
                    </a:p>
                  </a:txBody>
                  <a:tcPr anchor="ctr"/>
                </a:tc>
                <a:tc>
                  <a:txBody>
                    <a:bodyPr/>
                    <a:lstStyle/>
                    <a:p>
                      <a:endParaRPr lang="en-US" dirty="0"/>
                    </a:p>
                  </a:txBody>
                  <a:tcPr/>
                </a:tc>
                <a:tc>
                  <a:txBody>
                    <a:bodyPr/>
                    <a:lstStyle/>
                    <a:p>
                      <a:endParaRPr lang="en-US" dirty="0"/>
                    </a:p>
                  </a:txBody>
                  <a:tcPr>
                    <a:solidFill>
                      <a:schemeClr val="accent1">
                        <a:lumMod val="20000"/>
                        <a:lumOff val="80000"/>
                      </a:schemeClr>
                    </a:solidFill>
                  </a:tcPr>
                </a:tc>
                <a:extLst>
                  <a:ext uri="{0D108BD9-81ED-4DB2-BD59-A6C34878D82A}">
                    <a16:rowId xmlns:a16="http://schemas.microsoft.com/office/drawing/2014/main" val="529620951"/>
                  </a:ext>
                </a:extLst>
              </a:tr>
              <a:tr h="830230">
                <a:tc>
                  <a:txBody>
                    <a:bodyPr/>
                    <a:lstStyle/>
                    <a:p>
                      <a:pPr marL="0" marR="0" lvl="0" indent="0" algn="l" defTabSz="-114300" rtl="0" eaLnBrk="1" fontAlgn="auto" latinLnBrk="0" hangingPunct="1">
                        <a:lnSpc>
                          <a:spcPct val="100000"/>
                        </a:lnSpc>
                        <a:spcBef>
                          <a:spcPts val="300"/>
                        </a:spcBef>
                        <a:spcAft>
                          <a:spcPts val="0"/>
                        </a:spcAft>
                        <a:buClrTx/>
                        <a:buSzTx/>
                        <a:buFontTx/>
                        <a:buNone/>
                        <a:tabLst/>
                        <a:defRPr/>
                      </a:pPr>
                      <a:r>
                        <a:rPr lang="en-US" sz="900" b="1" dirty="0"/>
                        <a:t>2. Share a positive note</a:t>
                      </a:r>
                    </a:p>
                    <a:p>
                      <a:pPr marL="231775" indent="0"/>
                      <a:endParaRPr lang="en-US" sz="900" dirty="0"/>
                    </a:p>
                  </a:txBody>
                  <a:tcPr anchor="ctr"/>
                </a:tc>
                <a:tc>
                  <a:txBody>
                    <a:bodyPr/>
                    <a:lstStyle/>
                    <a:p>
                      <a:endParaRPr lang="en-US" dirty="0"/>
                    </a:p>
                  </a:txBody>
                  <a:tcPr/>
                </a:tc>
                <a:tc>
                  <a:txBody>
                    <a:bodyPr/>
                    <a:lstStyle/>
                    <a:p>
                      <a:endParaRPr lang="en-US" dirty="0"/>
                    </a:p>
                  </a:txBody>
                  <a:tcPr>
                    <a:solidFill>
                      <a:schemeClr val="accent1">
                        <a:lumMod val="20000"/>
                        <a:lumOff val="80000"/>
                      </a:schemeClr>
                    </a:solidFill>
                  </a:tcPr>
                </a:tc>
                <a:extLst>
                  <a:ext uri="{0D108BD9-81ED-4DB2-BD59-A6C34878D82A}">
                    <a16:rowId xmlns:a16="http://schemas.microsoft.com/office/drawing/2014/main" val="27320589"/>
                  </a:ext>
                </a:extLst>
              </a:tr>
              <a:tr h="830230">
                <a:tc>
                  <a:txBody>
                    <a:bodyPr/>
                    <a:lstStyle/>
                    <a:p>
                      <a:pPr marL="0" marR="0" lvl="0" indent="0" algn="l" defTabSz="-114300" rtl="0" eaLnBrk="1" fontAlgn="auto" latinLnBrk="0" hangingPunct="1">
                        <a:lnSpc>
                          <a:spcPct val="100000"/>
                        </a:lnSpc>
                        <a:spcBef>
                          <a:spcPts val="300"/>
                        </a:spcBef>
                        <a:spcAft>
                          <a:spcPts val="0"/>
                        </a:spcAft>
                        <a:buClrTx/>
                        <a:buSzTx/>
                        <a:buFontTx/>
                        <a:buNone/>
                        <a:tabLst/>
                        <a:defRPr/>
                      </a:pPr>
                      <a:r>
                        <a:rPr lang="en-US" sz="900" b="1" dirty="0"/>
                        <a:t>3. Inquire about student wellbeing</a:t>
                      </a:r>
                    </a:p>
                  </a:txBody>
                  <a:tcPr anchor="ctr"/>
                </a:tc>
                <a:tc>
                  <a:txBody>
                    <a:bodyPr/>
                    <a:lstStyle/>
                    <a:p>
                      <a:endParaRPr lang="en-US" dirty="0"/>
                    </a:p>
                  </a:txBody>
                  <a:tcPr/>
                </a:tc>
                <a:tc>
                  <a:txBody>
                    <a:bodyPr/>
                    <a:lstStyle/>
                    <a:p>
                      <a:endParaRPr lang="en-US" dirty="0"/>
                    </a:p>
                    <a:p>
                      <a:endParaRPr lang="en-US" dirty="0"/>
                    </a:p>
                    <a:p>
                      <a:endParaRPr lang="en-US" dirty="0"/>
                    </a:p>
                  </a:txBody>
                  <a:tcPr>
                    <a:solidFill>
                      <a:schemeClr val="accent1">
                        <a:lumMod val="20000"/>
                        <a:lumOff val="80000"/>
                      </a:schemeClr>
                    </a:solidFill>
                  </a:tcPr>
                </a:tc>
                <a:extLst>
                  <a:ext uri="{0D108BD9-81ED-4DB2-BD59-A6C34878D82A}">
                    <a16:rowId xmlns:a16="http://schemas.microsoft.com/office/drawing/2014/main" val="3283179532"/>
                  </a:ext>
                </a:extLst>
              </a:tr>
              <a:tr h="830230">
                <a:tc>
                  <a:txBody>
                    <a:bodyPr/>
                    <a:lstStyle/>
                    <a:p>
                      <a:pPr marL="0" marR="0" lvl="0" indent="0" algn="l" defTabSz="-114300" rtl="0" eaLnBrk="1" fontAlgn="auto" latinLnBrk="0" hangingPunct="1">
                        <a:lnSpc>
                          <a:spcPct val="100000"/>
                        </a:lnSpc>
                        <a:spcBef>
                          <a:spcPts val="300"/>
                        </a:spcBef>
                        <a:spcAft>
                          <a:spcPts val="0"/>
                        </a:spcAft>
                        <a:buClrTx/>
                        <a:buSzTx/>
                        <a:buFontTx/>
                        <a:buNone/>
                        <a:tabLst/>
                        <a:defRPr/>
                      </a:pPr>
                      <a:r>
                        <a:rPr lang="en-US" sz="900" b="1" dirty="0"/>
                        <a:t>4. Reference the absence and what the student missed</a:t>
                      </a:r>
                    </a:p>
                  </a:txBody>
                  <a:tcPr anchor="ctr"/>
                </a:tc>
                <a:tc>
                  <a:txBody>
                    <a:bodyPr/>
                    <a:lstStyle/>
                    <a:p>
                      <a:endParaRPr lang="en-US" dirty="0"/>
                    </a:p>
                  </a:txBody>
                  <a:tcPr/>
                </a:tc>
                <a:tc>
                  <a:txBody>
                    <a:bodyPr/>
                    <a:lstStyle/>
                    <a:p>
                      <a:pPr marL="0" marR="0" lvl="0" indent="0" algn="l" defTabSz="-114300" rtl="0" eaLnBrk="1" fontAlgn="auto" latinLnBrk="0" hangingPunct="1">
                        <a:lnSpc>
                          <a:spcPct val="100000"/>
                        </a:lnSpc>
                        <a:spcBef>
                          <a:spcPts val="300"/>
                        </a:spcBef>
                        <a:spcAft>
                          <a:spcPts val="0"/>
                        </a:spcAft>
                        <a:buClrTx/>
                        <a:buSzTx/>
                        <a:buFontTx/>
                        <a:buNone/>
                        <a:tabLst/>
                        <a:defRPr/>
                      </a:pPr>
                      <a:endParaRPr lang="en-US" dirty="0"/>
                    </a:p>
                    <a:p>
                      <a:pPr marL="0" marR="0" lvl="0" indent="0" algn="l" defTabSz="-114300" rtl="0" eaLnBrk="1" fontAlgn="auto" latinLnBrk="0" hangingPunct="1">
                        <a:lnSpc>
                          <a:spcPct val="100000"/>
                        </a:lnSpc>
                        <a:spcBef>
                          <a:spcPts val="300"/>
                        </a:spcBef>
                        <a:spcAft>
                          <a:spcPts val="0"/>
                        </a:spcAft>
                        <a:buClrTx/>
                        <a:buSzTx/>
                        <a:buFontTx/>
                        <a:buNone/>
                        <a:tabLst/>
                        <a:defRPr/>
                      </a:pPr>
                      <a:endParaRPr lang="en-US" dirty="0"/>
                    </a:p>
                  </a:txBody>
                  <a:tcPr>
                    <a:solidFill>
                      <a:schemeClr val="accent1">
                        <a:lumMod val="20000"/>
                        <a:lumOff val="80000"/>
                      </a:schemeClr>
                    </a:solidFill>
                  </a:tcPr>
                </a:tc>
                <a:extLst>
                  <a:ext uri="{0D108BD9-81ED-4DB2-BD59-A6C34878D82A}">
                    <a16:rowId xmlns:a16="http://schemas.microsoft.com/office/drawing/2014/main" val="3175509957"/>
                  </a:ext>
                </a:extLst>
              </a:tr>
              <a:tr h="830230">
                <a:tc>
                  <a:txBody>
                    <a:bodyPr/>
                    <a:lstStyle/>
                    <a:p>
                      <a:pPr marL="0" marR="0" lvl="0" indent="0" algn="l" defTabSz="-114300" rtl="0" eaLnBrk="1" fontAlgn="auto" latinLnBrk="0" hangingPunct="1">
                        <a:lnSpc>
                          <a:spcPct val="100000"/>
                        </a:lnSpc>
                        <a:spcBef>
                          <a:spcPts val="300"/>
                        </a:spcBef>
                        <a:spcAft>
                          <a:spcPts val="0"/>
                        </a:spcAft>
                        <a:buClrTx/>
                        <a:buSzTx/>
                        <a:buFontTx/>
                        <a:buNone/>
                        <a:tabLst/>
                        <a:defRPr/>
                      </a:pPr>
                      <a:r>
                        <a:rPr lang="en-US" sz="900" b="1" dirty="0"/>
                        <a:t>5. Pinpoint barriers to attendance</a:t>
                      </a:r>
                    </a:p>
                  </a:txBody>
                  <a:tcPr anchor="ctr"/>
                </a:tc>
                <a:tc>
                  <a:txBody>
                    <a:bodyPr/>
                    <a:lstStyle/>
                    <a:p>
                      <a:endParaRPr lang="en-US" dirty="0"/>
                    </a:p>
                  </a:txBody>
                  <a:tcPr/>
                </a:tc>
                <a:tc>
                  <a:txBody>
                    <a:bodyPr/>
                    <a:lstStyle/>
                    <a:p>
                      <a:pPr marL="0" marR="0" lvl="0" indent="0" algn="l" defTabSz="-114300" rtl="0" eaLnBrk="1" fontAlgn="auto" latinLnBrk="0" hangingPunct="1">
                        <a:lnSpc>
                          <a:spcPct val="100000"/>
                        </a:lnSpc>
                        <a:spcBef>
                          <a:spcPts val="300"/>
                        </a:spcBef>
                        <a:spcAft>
                          <a:spcPts val="0"/>
                        </a:spcAft>
                        <a:buClrTx/>
                        <a:buSzTx/>
                        <a:buFontTx/>
                        <a:buNone/>
                        <a:tabLst/>
                        <a:defRPr/>
                      </a:pPr>
                      <a:endParaRPr lang="en-US" dirty="0"/>
                    </a:p>
                    <a:p>
                      <a:pPr marL="0" marR="0" lvl="0" indent="0" algn="l" defTabSz="-114300" rtl="0" eaLnBrk="1" fontAlgn="auto" latinLnBrk="0" hangingPunct="1">
                        <a:lnSpc>
                          <a:spcPct val="100000"/>
                        </a:lnSpc>
                        <a:spcBef>
                          <a:spcPts val="300"/>
                        </a:spcBef>
                        <a:spcAft>
                          <a:spcPts val="0"/>
                        </a:spcAft>
                        <a:buClrTx/>
                        <a:buSzTx/>
                        <a:buFontTx/>
                        <a:buNone/>
                        <a:tabLst/>
                        <a:defRPr/>
                      </a:pPr>
                      <a:endParaRPr lang="en-US" dirty="0"/>
                    </a:p>
                    <a:p>
                      <a:pPr marL="0" marR="0" lvl="0" indent="0" algn="l" defTabSz="-114300" rtl="0" eaLnBrk="1" fontAlgn="auto" latinLnBrk="0" hangingPunct="1">
                        <a:lnSpc>
                          <a:spcPct val="100000"/>
                        </a:lnSpc>
                        <a:spcBef>
                          <a:spcPts val="300"/>
                        </a:spcBef>
                        <a:spcAft>
                          <a:spcPts val="0"/>
                        </a:spcAft>
                        <a:buClrTx/>
                        <a:buSzTx/>
                        <a:buFontTx/>
                        <a:buNone/>
                        <a:tabLst/>
                        <a:defRPr/>
                      </a:pPr>
                      <a:endParaRPr lang="en-US" dirty="0"/>
                    </a:p>
                  </a:txBody>
                  <a:tcPr>
                    <a:solidFill>
                      <a:schemeClr val="accent1">
                        <a:lumMod val="20000"/>
                        <a:lumOff val="80000"/>
                      </a:schemeClr>
                    </a:solidFill>
                  </a:tcPr>
                </a:tc>
                <a:extLst>
                  <a:ext uri="{0D108BD9-81ED-4DB2-BD59-A6C34878D82A}">
                    <a16:rowId xmlns:a16="http://schemas.microsoft.com/office/drawing/2014/main" val="2338993975"/>
                  </a:ext>
                </a:extLst>
              </a:tr>
              <a:tr h="830230">
                <a:tc>
                  <a:txBody>
                    <a:bodyPr/>
                    <a:lstStyle/>
                    <a:p>
                      <a:pPr marL="0" marR="0" lvl="0" indent="0" algn="l" defTabSz="-114300" rtl="0" eaLnBrk="1" fontAlgn="auto" latinLnBrk="0" hangingPunct="1">
                        <a:lnSpc>
                          <a:spcPct val="100000"/>
                        </a:lnSpc>
                        <a:spcBef>
                          <a:spcPts val="300"/>
                        </a:spcBef>
                        <a:spcAft>
                          <a:spcPts val="0"/>
                        </a:spcAft>
                        <a:buClrTx/>
                        <a:buSzTx/>
                        <a:buFontTx/>
                        <a:buNone/>
                        <a:tabLst/>
                        <a:defRPr/>
                      </a:pPr>
                      <a:r>
                        <a:rPr lang="en-US" sz="900" b="1" dirty="0"/>
                        <a:t>6. Keep communication lines open</a:t>
                      </a:r>
                    </a:p>
                  </a:txBody>
                  <a:tcPr anchor="ctr"/>
                </a:tc>
                <a:tc>
                  <a:txBody>
                    <a:bodyPr/>
                    <a:lstStyle/>
                    <a:p>
                      <a:endParaRPr lang="en-US" dirty="0"/>
                    </a:p>
                  </a:txBody>
                  <a:tcPr/>
                </a:tc>
                <a:tc>
                  <a:txBody>
                    <a:bodyPr/>
                    <a:lstStyle/>
                    <a:p>
                      <a:pPr marL="0" marR="0" lvl="0" indent="0" algn="l" defTabSz="-114300" rtl="0" eaLnBrk="1" fontAlgn="auto" latinLnBrk="0" hangingPunct="1">
                        <a:lnSpc>
                          <a:spcPct val="100000"/>
                        </a:lnSpc>
                        <a:spcBef>
                          <a:spcPts val="300"/>
                        </a:spcBef>
                        <a:spcAft>
                          <a:spcPts val="0"/>
                        </a:spcAft>
                        <a:buClrTx/>
                        <a:buSzTx/>
                        <a:buFontTx/>
                        <a:buNone/>
                        <a:tabLst/>
                        <a:defRPr/>
                      </a:pPr>
                      <a:endParaRPr lang="en-US" dirty="0"/>
                    </a:p>
                    <a:p>
                      <a:pPr marL="0" marR="0" lvl="0" indent="0" algn="l" defTabSz="-114300" rtl="0" eaLnBrk="1" fontAlgn="auto" latinLnBrk="0" hangingPunct="1">
                        <a:lnSpc>
                          <a:spcPct val="100000"/>
                        </a:lnSpc>
                        <a:spcBef>
                          <a:spcPts val="300"/>
                        </a:spcBef>
                        <a:spcAft>
                          <a:spcPts val="0"/>
                        </a:spcAft>
                        <a:buClrTx/>
                        <a:buSzTx/>
                        <a:buFontTx/>
                        <a:buNone/>
                        <a:tabLst/>
                        <a:defRPr/>
                      </a:pPr>
                      <a:endParaRPr lang="en-US" dirty="0"/>
                    </a:p>
                  </a:txBody>
                  <a:tcPr>
                    <a:solidFill>
                      <a:schemeClr val="accent1">
                        <a:lumMod val="20000"/>
                        <a:lumOff val="80000"/>
                      </a:schemeClr>
                    </a:solidFill>
                  </a:tcPr>
                </a:tc>
                <a:extLst>
                  <a:ext uri="{0D108BD9-81ED-4DB2-BD59-A6C34878D82A}">
                    <a16:rowId xmlns:a16="http://schemas.microsoft.com/office/drawing/2014/main" val="3429941473"/>
                  </a:ext>
                </a:extLst>
              </a:tr>
            </a:tbl>
          </a:graphicData>
        </a:graphic>
      </p:graphicFrame>
      <p:sp>
        <p:nvSpPr>
          <p:cNvPr id="52" name="TextBox 51">
            <a:extLst>
              <a:ext uri="{FF2B5EF4-FFF2-40B4-BE49-F238E27FC236}">
                <a16:creationId xmlns:a16="http://schemas.microsoft.com/office/drawing/2014/main" id="{EF81178A-FAAA-3DE3-F228-E2DE43CC97CC}"/>
              </a:ext>
            </a:extLst>
          </p:cNvPr>
          <p:cNvSpPr txBox="1"/>
          <p:nvPr/>
        </p:nvSpPr>
        <p:spPr bwMode="gray">
          <a:xfrm>
            <a:off x="5968441" y="5511832"/>
            <a:ext cx="1382917" cy="123111"/>
          </a:xfrm>
          <a:prstGeom prst="rect">
            <a:avLst/>
          </a:prstGeom>
          <a:noFill/>
        </p:spPr>
        <p:txBody>
          <a:bodyPr wrap="square" lIns="0" tIns="0" rIns="0" bIns="0" rtlCol="0">
            <a:spAutoFit/>
          </a:bodyPr>
          <a:lstStyle/>
          <a:p>
            <a:pPr marL="171450" indent="-171450">
              <a:spcBef>
                <a:spcPts val="500"/>
              </a:spcBef>
              <a:buFont typeface="Wingdings" panose="05000000000000000000" pitchFamily="2" charset="2"/>
              <a:buChar char="q"/>
            </a:pPr>
            <a:r>
              <a:rPr lang="en-US" sz="800" dirty="0">
                <a:solidFill>
                  <a:schemeClr val="tx1"/>
                </a:solidFill>
              </a:rPr>
              <a:t>Follow-up required</a:t>
            </a:r>
          </a:p>
        </p:txBody>
      </p:sp>
      <p:sp>
        <p:nvSpPr>
          <p:cNvPr id="53" name="TextBox 52">
            <a:extLst>
              <a:ext uri="{FF2B5EF4-FFF2-40B4-BE49-F238E27FC236}">
                <a16:creationId xmlns:a16="http://schemas.microsoft.com/office/drawing/2014/main" id="{5105A1F0-DE76-5687-98FB-CD3FBED328D8}"/>
              </a:ext>
            </a:extLst>
          </p:cNvPr>
          <p:cNvSpPr txBox="1"/>
          <p:nvPr/>
        </p:nvSpPr>
        <p:spPr bwMode="gray">
          <a:xfrm>
            <a:off x="5968441" y="4679104"/>
            <a:ext cx="1382917" cy="123111"/>
          </a:xfrm>
          <a:prstGeom prst="rect">
            <a:avLst/>
          </a:prstGeom>
          <a:noFill/>
        </p:spPr>
        <p:txBody>
          <a:bodyPr wrap="square" lIns="0" tIns="0" rIns="0" bIns="0" rtlCol="0">
            <a:spAutoFit/>
          </a:bodyPr>
          <a:lstStyle/>
          <a:p>
            <a:pPr marL="171450" indent="-171450">
              <a:spcBef>
                <a:spcPts val="500"/>
              </a:spcBef>
              <a:buFont typeface="Wingdings" panose="05000000000000000000" pitchFamily="2" charset="2"/>
              <a:buChar char="q"/>
            </a:pPr>
            <a:r>
              <a:rPr lang="en-US" sz="800" dirty="0">
                <a:solidFill>
                  <a:schemeClr val="tx1"/>
                </a:solidFill>
              </a:rPr>
              <a:t>Follow-up required</a:t>
            </a:r>
          </a:p>
        </p:txBody>
      </p:sp>
      <p:sp>
        <p:nvSpPr>
          <p:cNvPr id="55" name="TextBox 54">
            <a:extLst>
              <a:ext uri="{FF2B5EF4-FFF2-40B4-BE49-F238E27FC236}">
                <a16:creationId xmlns:a16="http://schemas.microsoft.com/office/drawing/2014/main" id="{63FA2A4B-9D95-51F4-7D09-31F1D670768A}"/>
              </a:ext>
            </a:extLst>
          </p:cNvPr>
          <p:cNvSpPr txBox="1"/>
          <p:nvPr/>
        </p:nvSpPr>
        <p:spPr bwMode="gray">
          <a:xfrm>
            <a:off x="5968441" y="6315519"/>
            <a:ext cx="1382917" cy="123111"/>
          </a:xfrm>
          <a:prstGeom prst="rect">
            <a:avLst/>
          </a:prstGeom>
          <a:noFill/>
        </p:spPr>
        <p:txBody>
          <a:bodyPr wrap="square" lIns="0" tIns="0" rIns="0" bIns="0" rtlCol="0">
            <a:spAutoFit/>
          </a:bodyPr>
          <a:lstStyle/>
          <a:p>
            <a:pPr marL="171450" indent="-171450">
              <a:spcBef>
                <a:spcPts val="500"/>
              </a:spcBef>
              <a:buFont typeface="Wingdings" panose="05000000000000000000" pitchFamily="2" charset="2"/>
              <a:buChar char="q"/>
            </a:pPr>
            <a:r>
              <a:rPr lang="en-US" sz="800" dirty="0">
                <a:solidFill>
                  <a:schemeClr val="tx1"/>
                </a:solidFill>
              </a:rPr>
              <a:t>Follow-up required</a:t>
            </a:r>
          </a:p>
        </p:txBody>
      </p:sp>
      <p:sp>
        <p:nvSpPr>
          <p:cNvPr id="56" name="TextBox 55">
            <a:extLst>
              <a:ext uri="{FF2B5EF4-FFF2-40B4-BE49-F238E27FC236}">
                <a16:creationId xmlns:a16="http://schemas.microsoft.com/office/drawing/2014/main" id="{5814B1E7-C67E-D8F3-F6CD-E74967D3D650}"/>
              </a:ext>
            </a:extLst>
          </p:cNvPr>
          <p:cNvSpPr txBox="1"/>
          <p:nvPr/>
        </p:nvSpPr>
        <p:spPr bwMode="gray">
          <a:xfrm>
            <a:off x="5968441" y="6839329"/>
            <a:ext cx="1292180" cy="492443"/>
          </a:xfrm>
          <a:prstGeom prst="rect">
            <a:avLst/>
          </a:prstGeom>
          <a:noFill/>
        </p:spPr>
        <p:txBody>
          <a:bodyPr wrap="square" lIns="0" tIns="0" rIns="0" bIns="0" rtlCol="0">
            <a:spAutoFit/>
          </a:bodyPr>
          <a:lstStyle/>
          <a:p>
            <a:r>
              <a:rPr lang="en-US" sz="800" dirty="0"/>
              <a:t>Best contact method</a:t>
            </a:r>
          </a:p>
          <a:p>
            <a:pPr marL="171450" indent="-171450">
              <a:buFont typeface="Wingdings" panose="05000000000000000000" pitchFamily="2" charset="2"/>
              <a:buChar char="q"/>
            </a:pPr>
            <a:r>
              <a:rPr lang="en-US" sz="800" dirty="0">
                <a:solidFill>
                  <a:schemeClr val="tx1"/>
                </a:solidFill>
              </a:rPr>
              <a:t>Phone: _________</a:t>
            </a:r>
            <a:endParaRPr lang="en-US" sz="800" dirty="0"/>
          </a:p>
          <a:p>
            <a:pPr marL="171450" indent="-171450">
              <a:buFont typeface="Wingdings" panose="05000000000000000000" pitchFamily="2" charset="2"/>
              <a:buChar char="q"/>
            </a:pPr>
            <a:r>
              <a:rPr lang="en-US" sz="800" dirty="0"/>
              <a:t>Text: ___________</a:t>
            </a:r>
          </a:p>
          <a:p>
            <a:pPr marL="171450" indent="-171450">
              <a:buFont typeface="Wingdings" panose="05000000000000000000" pitchFamily="2" charset="2"/>
              <a:buChar char="q"/>
            </a:pPr>
            <a:r>
              <a:rPr lang="en-US" sz="800" dirty="0"/>
              <a:t>Email: __________</a:t>
            </a:r>
          </a:p>
        </p:txBody>
      </p:sp>
      <p:sp>
        <p:nvSpPr>
          <p:cNvPr id="9" name="TextBox 8">
            <a:extLst>
              <a:ext uri="{FF2B5EF4-FFF2-40B4-BE49-F238E27FC236}">
                <a16:creationId xmlns:a16="http://schemas.microsoft.com/office/drawing/2014/main" id="{6DBD5DB8-1D6A-9241-8FA7-14993758910C}"/>
              </a:ext>
            </a:extLst>
          </p:cNvPr>
          <p:cNvSpPr txBox="1"/>
          <p:nvPr/>
        </p:nvSpPr>
        <p:spPr bwMode="gray">
          <a:xfrm>
            <a:off x="510213" y="7551432"/>
            <a:ext cx="3371116" cy="153888"/>
          </a:xfrm>
          <a:prstGeom prst="rect">
            <a:avLst/>
          </a:prstGeom>
          <a:noFill/>
        </p:spPr>
        <p:txBody>
          <a:bodyPr wrap="none" lIns="0" tIns="0" rIns="0" bIns="0" rtlCol="0">
            <a:spAutoFit/>
          </a:bodyPr>
          <a:lstStyle/>
          <a:p>
            <a:pPr>
              <a:spcBef>
                <a:spcPts val="500"/>
              </a:spcBef>
            </a:pPr>
            <a:r>
              <a:rPr lang="en-US" sz="1000" b="1" dirty="0"/>
              <a:t>Troubleshooting a Conversation Gone Wrong:</a:t>
            </a:r>
          </a:p>
        </p:txBody>
      </p:sp>
      <p:sp>
        <p:nvSpPr>
          <p:cNvPr id="17" name="TextBox 16">
            <a:extLst>
              <a:ext uri="{FF2B5EF4-FFF2-40B4-BE49-F238E27FC236}">
                <a16:creationId xmlns:a16="http://schemas.microsoft.com/office/drawing/2014/main" id="{67B5279C-BEDB-9147-B06F-959229D2C807}"/>
              </a:ext>
            </a:extLst>
          </p:cNvPr>
          <p:cNvSpPr txBox="1"/>
          <p:nvPr/>
        </p:nvSpPr>
        <p:spPr bwMode="gray">
          <a:xfrm>
            <a:off x="1067240" y="7870658"/>
            <a:ext cx="5997415" cy="138499"/>
          </a:xfrm>
          <a:prstGeom prst="rect">
            <a:avLst/>
          </a:prstGeom>
          <a:noFill/>
        </p:spPr>
        <p:txBody>
          <a:bodyPr wrap="square" lIns="0" tIns="0" rIns="0" bIns="0" rtlCol="0">
            <a:spAutoFit/>
          </a:bodyPr>
          <a:lstStyle/>
          <a:p>
            <a:pPr>
              <a:spcBef>
                <a:spcPts val="600"/>
              </a:spcBef>
            </a:pPr>
            <a:r>
              <a:rPr lang="en-US" sz="900" dirty="0"/>
              <a:t>If a parent or guardian doesn’t answer the phone, </a:t>
            </a:r>
            <a:r>
              <a:rPr lang="en-US" sz="900" b="1" dirty="0"/>
              <a:t>leave a message </a:t>
            </a:r>
            <a:r>
              <a:rPr lang="en-US" sz="900" dirty="0"/>
              <a:t>using the same 6-point outline. </a:t>
            </a:r>
          </a:p>
        </p:txBody>
      </p:sp>
      <p:pic>
        <p:nvPicPr>
          <p:cNvPr id="18" name="Picture 17" descr="Icon&#10;&#10;Description automatically generated">
            <a:extLst>
              <a:ext uri="{FF2B5EF4-FFF2-40B4-BE49-F238E27FC236}">
                <a16:creationId xmlns:a16="http://schemas.microsoft.com/office/drawing/2014/main" id="{339D1E3D-F91E-3901-3AA7-DA3ABACD6911}"/>
              </a:ext>
            </a:extLst>
          </p:cNvPr>
          <p:cNvPicPr>
            <a:picLocks noChangeAspect="1"/>
          </p:cNvPicPr>
          <p:nvPr/>
        </p:nvPicPr>
        <p:blipFill>
          <a:blip r:embed="rId2"/>
          <a:stretch>
            <a:fillRect/>
          </a:stretch>
        </p:blipFill>
        <p:spPr>
          <a:xfrm>
            <a:off x="634044" y="7837998"/>
            <a:ext cx="287223" cy="264245"/>
          </a:xfrm>
          <a:prstGeom prst="rect">
            <a:avLst/>
          </a:prstGeom>
        </p:spPr>
      </p:pic>
      <p:sp>
        <p:nvSpPr>
          <p:cNvPr id="15" name="TextBox 14">
            <a:extLst>
              <a:ext uri="{FF2B5EF4-FFF2-40B4-BE49-F238E27FC236}">
                <a16:creationId xmlns:a16="http://schemas.microsoft.com/office/drawing/2014/main" id="{633CD1E9-F179-FAC8-C60A-F28DA0DCAD84}"/>
              </a:ext>
            </a:extLst>
          </p:cNvPr>
          <p:cNvSpPr txBox="1"/>
          <p:nvPr/>
        </p:nvSpPr>
        <p:spPr bwMode="gray">
          <a:xfrm>
            <a:off x="1059512" y="8165628"/>
            <a:ext cx="6190354" cy="630942"/>
          </a:xfrm>
          <a:prstGeom prst="rect">
            <a:avLst/>
          </a:prstGeom>
          <a:noFill/>
        </p:spPr>
        <p:txBody>
          <a:bodyPr wrap="square" lIns="0" tIns="0" rIns="0" bIns="0" rtlCol="0">
            <a:spAutoFit/>
          </a:bodyPr>
          <a:lstStyle/>
          <a:p>
            <a:pPr>
              <a:spcBef>
                <a:spcPts val="600"/>
              </a:spcBef>
            </a:pPr>
            <a:r>
              <a:rPr lang="en-US" sz="900" dirty="0"/>
              <a:t>If a parent or guardian asks a question you can’t answer, </a:t>
            </a:r>
            <a:r>
              <a:rPr lang="en-US" sz="900" b="1" dirty="0"/>
              <a:t>refer them to a principal administrator </a:t>
            </a:r>
            <a:r>
              <a:rPr lang="en-US" sz="900" dirty="0"/>
              <a:t>by saying:</a:t>
            </a:r>
          </a:p>
          <a:p>
            <a:pPr marL="171450" indent="-171450">
              <a:spcBef>
                <a:spcPts val="600"/>
              </a:spcBef>
              <a:buFont typeface="Arial" panose="020B0604020202020204" pitchFamily="34" charset="0"/>
              <a:buChar char="•"/>
            </a:pPr>
            <a:r>
              <a:rPr lang="en-US" sz="900" i="1" dirty="0"/>
              <a:t>“That is a great question. I don’t know the answer, but I will raise that concern to Mr. Thiemann, our Vice Principal.”</a:t>
            </a:r>
          </a:p>
        </p:txBody>
      </p:sp>
      <p:pic>
        <p:nvPicPr>
          <p:cNvPr id="16" name="Picture 15" descr="Icon&#10;&#10;Description automatically generated">
            <a:extLst>
              <a:ext uri="{FF2B5EF4-FFF2-40B4-BE49-F238E27FC236}">
                <a16:creationId xmlns:a16="http://schemas.microsoft.com/office/drawing/2014/main" id="{83381830-0E63-9411-61D8-99FD04268853}"/>
              </a:ext>
            </a:extLst>
          </p:cNvPr>
          <p:cNvPicPr>
            <a:picLocks noChangeAspect="1"/>
          </p:cNvPicPr>
          <p:nvPr/>
        </p:nvPicPr>
        <p:blipFill>
          <a:blip r:embed="rId3"/>
          <a:stretch>
            <a:fillRect/>
          </a:stretch>
        </p:blipFill>
        <p:spPr>
          <a:xfrm>
            <a:off x="606914" y="8193224"/>
            <a:ext cx="341482" cy="216272"/>
          </a:xfrm>
          <a:prstGeom prst="rect">
            <a:avLst/>
          </a:prstGeom>
        </p:spPr>
      </p:pic>
      <p:sp>
        <p:nvSpPr>
          <p:cNvPr id="13" name="TextBox 12">
            <a:extLst>
              <a:ext uri="{FF2B5EF4-FFF2-40B4-BE49-F238E27FC236}">
                <a16:creationId xmlns:a16="http://schemas.microsoft.com/office/drawing/2014/main" id="{0469153F-30D0-1934-E627-5D14D10EC792}"/>
              </a:ext>
            </a:extLst>
          </p:cNvPr>
          <p:cNvSpPr txBox="1"/>
          <p:nvPr/>
        </p:nvSpPr>
        <p:spPr bwMode="gray">
          <a:xfrm>
            <a:off x="1059512" y="8883988"/>
            <a:ext cx="6214984" cy="569387"/>
          </a:xfrm>
          <a:prstGeom prst="rect">
            <a:avLst/>
          </a:prstGeom>
          <a:noFill/>
        </p:spPr>
        <p:txBody>
          <a:bodyPr wrap="square" lIns="0" tIns="0" rIns="0" bIns="0" rtlCol="0">
            <a:spAutoFit/>
          </a:bodyPr>
          <a:lstStyle/>
          <a:p>
            <a:pPr>
              <a:spcBef>
                <a:spcPts val="600"/>
              </a:spcBef>
            </a:pPr>
            <a:r>
              <a:rPr lang="en-US" sz="900" dirty="0"/>
              <a:t>If a parent or guardian becomes </a:t>
            </a:r>
            <a:r>
              <a:rPr lang="en-US" sz="900" b="1" dirty="0"/>
              <a:t>argumentative</a:t>
            </a:r>
            <a:r>
              <a:rPr lang="en-US" sz="900" dirty="0"/>
              <a:t>, double-down on empathy. Use phrases like:</a:t>
            </a:r>
          </a:p>
          <a:p>
            <a:pPr marL="171450" indent="-171450">
              <a:spcBef>
                <a:spcPts val="600"/>
              </a:spcBef>
              <a:buFont typeface="Arial" panose="020B0604020202020204" pitchFamily="34" charset="0"/>
              <a:buChar char="•"/>
            </a:pPr>
            <a:r>
              <a:rPr lang="en-US" sz="900" i="1" dirty="0"/>
              <a:t>“I care about John and his future, and I know you do too.”</a:t>
            </a:r>
          </a:p>
          <a:p>
            <a:pPr marL="171450" indent="-171450">
              <a:spcBef>
                <a:spcPts val="600"/>
              </a:spcBef>
              <a:buFont typeface="Arial" panose="020B0604020202020204" pitchFamily="34" charset="0"/>
              <a:buChar char="•"/>
            </a:pPr>
            <a:r>
              <a:rPr lang="en-US" sz="900" i="1" dirty="0">
                <a:solidFill>
                  <a:schemeClr val="tx1"/>
                </a:solidFill>
              </a:rPr>
              <a:t>“I want </a:t>
            </a:r>
            <a:r>
              <a:rPr lang="en-US" sz="900" i="1" dirty="0"/>
              <a:t>to stay focused on what John needs. Let’s think of solutions together.”</a:t>
            </a:r>
            <a:endParaRPr lang="en-US" sz="900" dirty="0">
              <a:solidFill>
                <a:schemeClr val="tx1"/>
              </a:solidFill>
            </a:endParaRPr>
          </a:p>
        </p:txBody>
      </p:sp>
      <p:pic>
        <p:nvPicPr>
          <p:cNvPr id="14" name="Picture 13" descr="Icon&#10;&#10;Description automatically generated">
            <a:extLst>
              <a:ext uri="{FF2B5EF4-FFF2-40B4-BE49-F238E27FC236}">
                <a16:creationId xmlns:a16="http://schemas.microsoft.com/office/drawing/2014/main" id="{C63DD93E-E006-18FE-2B90-7207C7874FEB}"/>
              </a:ext>
            </a:extLst>
          </p:cNvPr>
          <p:cNvPicPr>
            <a:picLocks noChangeAspect="1"/>
          </p:cNvPicPr>
          <p:nvPr/>
        </p:nvPicPr>
        <p:blipFill>
          <a:blip r:embed="rId4"/>
          <a:stretch>
            <a:fillRect/>
          </a:stretch>
        </p:blipFill>
        <p:spPr>
          <a:xfrm>
            <a:off x="634044" y="8859955"/>
            <a:ext cx="290800" cy="311571"/>
          </a:xfrm>
          <a:prstGeom prst="rect">
            <a:avLst/>
          </a:prstGeom>
        </p:spPr>
      </p:pic>
    </p:spTree>
    <p:extLst>
      <p:ext uri="{BB962C8B-B14F-4D97-AF65-F5344CB8AC3E}">
        <p14:creationId xmlns:p14="http://schemas.microsoft.com/office/powerpoint/2010/main" val="24090460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OFFICE THEME" val="IRNycFq5"/>
  <p:tag name="ARTICULATE_DESIGN_ID_EAB3 PORTRAIT STANDARD" val="pjsLuG92"/>
  <p:tag name="ARTICULATE_SLIDE_COUNT" val="1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AB3 Portrait Standard">
  <a:themeElements>
    <a:clrScheme name="EAB Theme Colors 2020">
      <a:dk1>
        <a:srgbClr val="333E48"/>
      </a:dk1>
      <a:lt1>
        <a:srgbClr val="FFFFFF"/>
      </a:lt1>
      <a:dk2>
        <a:srgbClr val="ED8B00"/>
      </a:dk2>
      <a:lt2>
        <a:srgbClr val="D6D8DA"/>
      </a:lt2>
      <a:accent1>
        <a:srgbClr val="C4C7CA"/>
      </a:accent1>
      <a:accent2>
        <a:srgbClr val="7FCFCF"/>
      </a:accent2>
      <a:accent3>
        <a:srgbClr val="004B87"/>
      </a:accent3>
      <a:accent4>
        <a:srgbClr val="0072CE"/>
      </a:accent4>
      <a:accent5>
        <a:srgbClr val="00355F"/>
      </a:accent5>
      <a:accent6>
        <a:srgbClr val="00B1B0"/>
      </a:accent6>
      <a:hlink>
        <a:srgbClr val="0072CE"/>
      </a:hlink>
      <a:folHlink>
        <a:srgbClr val="0072CE"/>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5"/>
        </a:solidFill>
        <a:ln>
          <a:solidFill>
            <a:schemeClr val="accent5"/>
          </a:solidFill>
        </a:ln>
      </a:spPr>
      <a:bodyPr rot="0" spcFirstLastPara="0"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900" dirty="0" err="1" smtClean="0">
            <a:solidFill>
              <a:schemeClr val="tx1"/>
            </a:solidFill>
          </a:defRPr>
        </a:defPPr>
      </a:lstStyle>
    </a:txDef>
  </a:objectDefaults>
  <a:extraClrSchemeLst/>
  <a:custClrLst>
    <a:custClr name="Dark Background">
      <a:srgbClr val="003D70"/>
    </a:custClr>
    <a:custClr name="Red">
      <a:srgbClr val="CF102D"/>
    </a:custClr>
    <a:custClr name="Yellow">
      <a:srgbClr val="F6D900"/>
    </a:custClr>
    <a:custClr name="Green">
      <a:srgbClr val="7FCB3B"/>
    </a:custClr>
    <a:custClr name="Purple">
      <a:srgbClr val="8B4BB3"/>
    </a:custClr>
    <a:custClr name="Light Blue">
      <a:srgbClr val="23B1F1"/>
    </a:custClr>
    <a:custClr name="Teal">
      <a:srgbClr val="35BDCB"/>
    </a:custClr>
    <a:custClr name="Not Used">
      <a:srgbClr val="FFFFFF"/>
    </a:custClr>
    <a:custClr name="Not Used">
      <a:srgbClr val="FFFFFF"/>
    </a:custClr>
    <a:custClr name="Not Used">
      <a:srgbClr val="FFFFFF"/>
    </a:custClr>
    <a:custClr name="Not Used">
      <a:srgbClr val="FFFFFF"/>
    </a:custClr>
    <a:custClr name="Red Tint">
      <a:srgbClr val="F47A74"/>
    </a:custClr>
    <a:custClr name="Yellow Tint">
      <a:srgbClr val="FFEE6D"/>
    </a:custClr>
    <a:custClr name="Green Tint">
      <a:srgbClr val="B0DF85"/>
    </a:custClr>
    <a:custClr name="Purple Tint">
      <a:srgbClr val="BD98D4"/>
    </a:custClr>
    <a:custClr name="Light Blue Tint">
      <a:srgbClr val="92D8F8"/>
    </a:custClr>
    <a:custClr name="Teal Tint">
      <a:srgbClr val="91DBE3"/>
    </a:custClr>
    <a:custClr name="Not Used">
      <a:srgbClr val="FFFFFF"/>
    </a:custClr>
    <a:custClr name="Not Used">
      <a:srgbClr val="FFFFFF"/>
    </a:custClr>
    <a:custClr name="Not Used">
      <a:srgbClr val="FFFFFF"/>
    </a:custClr>
  </a:custClrLst>
  <a:extLst>
    <a:ext uri="{05A4C25C-085E-4340-85A3-A5531E510DB2}">
      <thm15:themeFamily xmlns:thm15="http://schemas.microsoft.com/office/thememl/2012/main" name="EAB3 Portrait Document Template 050622.potm" id="{EEDAAE03-F88B-443A-89BC-4AB42A8882F4}" vid="{E7B9BEB0-BA92-466D-BBC7-CE87C39E71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EAB3 Portrait Document Template 011023</Template>
  <TotalTime>7527</TotalTime>
  <Words>1680</Words>
  <Application>Microsoft Office PowerPoint</Application>
  <PresentationFormat>Custom</PresentationFormat>
  <Paragraphs>116</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Rockwell</vt:lpstr>
      <vt:lpstr>Verdana</vt:lpstr>
      <vt:lpstr>Wingdings</vt:lpstr>
      <vt:lpstr>EAB3 Portrait Standard</vt:lpstr>
      <vt:lpstr>Teacher Guide  for Communicating with Parents and Guardians About  Student Absences </vt:lpstr>
      <vt:lpstr>Administrator Instructions: How to Use This Guide</vt:lpstr>
      <vt:lpstr>Teacher Instructions: How to Use This Guide</vt:lpstr>
      <vt:lpstr>Communication Outline for Phone, Email, and Text</vt:lpstr>
      <vt:lpstr>Preparing for Phone Calls: Template &amp; Follow-Up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Guide for Discussing Student Absences with Parents</dc:title>
  <dc:creator>Bell, Molly</dc:creator>
  <cp:lastModifiedBy>Bell, Molly</cp:lastModifiedBy>
  <cp:revision>106</cp:revision>
  <dcterms:created xsi:type="dcterms:W3CDTF">2023-04-24T19:37:22Z</dcterms:created>
  <dcterms:modified xsi:type="dcterms:W3CDTF">2023-06-22T15:56:13Z</dcterms:modified>
</cp:coreProperties>
</file>