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heme/theme2.xml" ContentType="application/vnd.openxmlformats-officedocument.theme+xml"/>
  <Override PartName="/ppt/tags/tag20.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22.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8"/>
  </p:notesMasterIdLst>
  <p:sldIdLst>
    <p:sldId id="257" r:id="rId2"/>
    <p:sldId id="292" r:id="rId3"/>
    <p:sldId id="268" r:id="rId4"/>
    <p:sldId id="287" r:id="rId5"/>
    <p:sldId id="266" r:id="rId6"/>
    <p:sldId id="289" r:id="rId7"/>
    <p:sldId id="290" r:id="rId8"/>
    <p:sldId id="279" r:id="rId9"/>
    <p:sldId id="280" r:id="rId10"/>
    <p:sldId id="281" r:id="rId11"/>
    <p:sldId id="271" r:id="rId12"/>
    <p:sldId id="276" r:id="rId13"/>
    <p:sldId id="282" r:id="rId14"/>
    <p:sldId id="283" r:id="rId15"/>
    <p:sldId id="278" r:id="rId16"/>
    <p:sldId id="264" r:id="rId17"/>
  </p:sldIdLst>
  <p:sldSz cx="6400800" cy="4800600"/>
  <p:notesSz cx="7010400" cy="9296400"/>
  <p:custDataLst>
    <p:tags r:id="rId19"/>
  </p:custDataLst>
  <p:defaultTextStyle>
    <a:defPPr>
      <a:defRPr lang="en-US"/>
    </a:defPPr>
    <a:lvl1pPr marL="0" algn="l" defTabSz="537667" rtl="0" eaLnBrk="1" latinLnBrk="0" hangingPunct="1">
      <a:defRPr sz="1058" kern="1200">
        <a:solidFill>
          <a:schemeClr val="tx1"/>
        </a:solidFill>
        <a:latin typeface="+mn-lt"/>
        <a:ea typeface="+mn-ea"/>
        <a:cs typeface="+mn-cs"/>
      </a:defRPr>
    </a:lvl1pPr>
    <a:lvl2pPr marL="268834" algn="l" defTabSz="537667" rtl="0" eaLnBrk="1" latinLnBrk="0" hangingPunct="1">
      <a:defRPr sz="1058" kern="1200">
        <a:solidFill>
          <a:schemeClr val="tx1"/>
        </a:solidFill>
        <a:latin typeface="+mn-lt"/>
        <a:ea typeface="+mn-ea"/>
        <a:cs typeface="+mn-cs"/>
      </a:defRPr>
    </a:lvl2pPr>
    <a:lvl3pPr marL="537667" algn="l" defTabSz="537667" rtl="0" eaLnBrk="1" latinLnBrk="0" hangingPunct="1">
      <a:defRPr sz="1058" kern="1200">
        <a:solidFill>
          <a:schemeClr val="tx1"/>
        </a:solidFill>
        <a:latin typeface="+mn-lt"/>
        <a:ea typeface="+mn-ea"/>
        <a:cs typeface="+mn-cs"/>
      </a:defRPr>
    </a:lvl3pPr>
    <a:lvl4pPr marL="806501" algn="l" defTabSz="537667" rtl="0" eaLnBrk="1" latinLnBrk="0" hangingPunct="1">
      <a:defRPr sz="1058" kern="1200">
        <a:solidFill>
          <a:schemeClr val="tx1"/>
        </a:solidFill>
        <a:latin typeface="+mn-lt"/>
        <a:ea typeface="+mn-ea"/>
        <a:cs typeface="+mn-cs"/>
      </a:defRPr>
    </a:lvl4pPr>
    <a:lvl5pPr marL="1075334" algn="l" defTabSz="537667" rtl="0" eaLnBrk="1" latinLnBrk="0" hangingPunct="1">
      <a:defRPr sz="1058" kern="1200">
        <a:solidFill>
          <a:schemeClr val="tx1"/>
        </a:solidFill>
        <a:latin typeface="+mn-lt"/>
        <a:ea typeface="+mn-ea"/>
        <a:cs typeface="+mn-cs"/>
      </a:defRPr>
    </a:lvl5pPr>
    <a:lvl6pPr marL="1344168" algn="l" defTabSz="537667" rtl="0" eaLnBrk="1" latinLnBrk="0" hangingPunct="1">
      <a:defRPr sz="1058" kern="1200">
        <a:solidFill>
          <a:schemeClr val="tx1"/>
        </a:solidFill>
        <a:latin typeface="+mn-lt"/>
        <a:ea typeface="+mn-ea"/>
        <a:cs typeface="+mn-cs"/>
      </a:defRPr>
    </a:lvl6pPr>
    <a:lvl7pPr marL="1613002" algn="l" defTabSz="537667" rtl="0" eaLnBrk="1" latinLnBrk="0" hangingPunct="1">
      <a:defRPr sz="1058" kern="1200">
        <a:solidFill>
          <a:schemeClr val="tx1"/>
        </a:solidFill>
        <a:latin typeface="+mn-lt"/>
        <a:ea typeface="+mn-ea"/>
        <a:cs typeface="+mn-cs"/>
      </a:defRPr>
    </a:lvl7pPr>
    <a:lvl8pPr marL="1881835" algn="l" defTabSz="537667" rtl="0" eaLnBrk="1" latinLnBrk="0" hangingPunct="1">
      <a:defRPr sz="1058" kern="1200">
        <a:solidFill>
          <a:schemeClr val="tx1"/>
        </a:solidFill>
        <a:latin typeface="+mn-lt"/>
        <a:ea typeface="+mn-ea"/>
        <a:cs typeface="+mn-cs"/>
      </a:defRPr>
    </a:lvl8pPr>
    <a:lvl9pPr marL="2150669" algn="l" defTabSz="537667" rtl="0" eaLnBrk="1" latinLnBrk="0" hangingPunct="1">
      <a:defRPr sz="10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6"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DF18680-E054-41AD-8BC1-D1AEF772440D}">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7" autoAdjust="0"/>
    <p:restoredTop sz="94761" autoAdjust="0"/>
  </p:normalViewPr>
  <p:slideViewPr>
    <p:cSldViewPr snapToGrid="0" showGuides="1">
      <p:cViewPr varScale="1">
        <p:scale>
          <a:sx n="149" d="100"/>
          <a:sy n="149" d="100"/>
        </p:scale>
        <p:origin x="114" y="19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6" d="100"/>
          <a:sy n="66" d="100"/>
        </p:scale>
        <p:origin x="1771" y="6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9542657558877479"/>
          <c:y val="5.7160921572161433E-2"/>
          <c:w val="0.45028393492752816"/>
          <c:h val="0.8856782320961023"/>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bg1"/>
              </a:solidFill>
              <a:miter lim="800000"/>
            </a:ln>
            <a:effectLst/>
          </c:spPr>
          <c:invertIfNegative val="0"/>
          <c:dLbls>
            <c:dLbl>
              <c:idx val="0"/>
              <c:layout/>
              <c:tx>
                <c:rich>
                  <a:bodyPr/>
                  <a:lstStyle/>
                  <a:p>
                    <a:r>
                      <a:rPr lang="en-US" dirty="0" smtClean="0"/>
                      <a:t>9%</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dirty="0" smtClean="0"/>
                      <a:t>10%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dirty="0" smtClean="0"/>
                      <a:t>26%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tx>
                <c:rich>
                  <a:bodyPr/>
                  <a:lstStyle/>
                  <a:p>
                    <a:r>
                      <a:rPr lang="en-US" dirty="0" smtClean="0"/>
                      <a:t>43%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tx>
                <c:rich>
                  <a:bodyPr/>
                  <a:lstStyle/>
                  <a:p>
                    <a:r>
                      <a:rPr lang="en-US" dirty="0" smtClean="0"/>
                      <a:t>63%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5"/>
              <c:layout/>
              <c:tx>
                <c:rich>
                  <a:bodyPr/>
                  <a:lstStyle/>
                  <a:p>
                    <a:r>
                      <a:rPr lang="en-US" dirty="0" smtClean="0"/>
                      <a:t>75%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4.3439467666016897E-3"/>
                  <c:y val="-4.2328840560599459E-3"/>
                </c:manualLayout>
              </c:layout>
              <c:tx>
                <c:rich>
                  <a:bodyPr/>
                  <a:lstStyle/>
                  <a:p>
                    <a:r>
                      <a:rPr lang="en-US" dirty="0" smtClean="0"/>
                      <a:t>91%</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numFmt formatCode="#,##0.0_);\(#,##0.0\)" sourceLinked="0"/>
            <c:spPr>
              <a:noFill/>
              <a:ln>
                <a:noFill/>
              </a:ln>
              <a:effectLst/>
            </c:spPr>
            <c:txPr>
              <a:bodyPr rot="0" spcFirstLastPara="1" vertOverflow="ellipsis" vert="horz" wrap="square" anchor="ctr" anchorCtr="1"/>
              <a:lstStyle/>
              <a:p>
                <a:pPr>
                  <a:defRPr sz="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For-profit institutions</c:v>
                </c:pt>
                <c:pt idx="1">
                  <c:v>Other private four-year</c:v>
                </c:pt>
                <c:pt idx="2">
                  <c:v>Non-flagship public four-year</c:v>
                </c:pt>
                <c:pt idx="3">
                  <c:v>Community colleges</c:v>
                </c:pt>
                <c:pt idx="4">
                  <c:v>Public flagship universities</c:v>
                </c:pt>
                <c:pt idx="5">
                  <c:v>Elite private liberal arts colleges</c:v>
                </c:pt>
                <c:pt idx="6">
                  <c:v>Elite private universities</c:v>
                </c:pt>
              </c:strCache>
            </c:strRef>
          </c:cat>
          <c:val>
            <c:numRef>
              <c:f>Sheet1!$B$2:$B$8</c:f>
              <c:numCache>
                <c:formatCode>0%</c:formatCode>
                <c:ptCount val="7"/>
                <c:pt idx="0">
                  <c:v>0.09</c:v>
                </c:pt>
                <c:pt idx="1">
                  <c:v>0.1</c:v>
                </c:pt>
                <c:pt idx="2">
                  <c:v>0.26</c:v>
                </c:pt>
                <c:pt idx="3">
                  <c:v>0.43</c:v>
                </c:pt>
                <c:pt idx="4">
                  <c:v>0.63</c:v>
                </c:pt>
                <c:pt idx="5">
                  <c:v>0.75</c:v>
                </c:pt>
                <c:pt idx="6">
                  <c:v>0.91</c:v>
                </c:pt>
              </c:numCache>
            </c:numRef>
          </c:val>
        </c:ser>
        <c:dLbls>
          <c:showLegendKey val="0"/>
          <c:showVal val="1"/>
          <c:showCatName val="0"/>
          <c:showSerName val="0"/>
          <c:showPercent val="0"/>
          <c:showBubbleSize val="0"/>
        </c:dLbls>
        <c:gapWidth val="100"/>
        <c:axId val="475770776"/>
        <c:axId val="743750552"/>
      </c:barChart>
      <c:catAx>
        <c:axId val="475770776"/>
        <c:scaling>
          <c:orientation val="minMax"/>
        </c:scaling>
        <c:delete val="0"/>
        <c:axPos val="l"/>
        <c:numFmt formatCode="General" sourceLinked="1"/>
        <c:majorTickMark val="none"/>
        <c:minorTickMark val="none"/>
        <c:tickLblPos val="nextTo"/>
        <c:spPr>
          <a:noFill/>
          <a:ln w="9525" cap="flat" cmpd="sng" algn="ctr">
            <a:solidFill>
              <a:schemeClr val="accent4"/>
            </a:solidFill>
            <a:miter lim="800000"/>
          </a:ln>
          <a:effectLst/>
        </c:spPr>
        <c:txPr>
          <a:bodyPr rot="-60000000" spcFirstLastPara="1" vertOverflow="ellipsis" vert="horz" wrap="square" anchor="b" anchorCtr="1"/>
          <a:lstStyle/>
          <a:p>
            <a:pPr algn="just">
              <a:defRPr sz="800" b="0" i="0" u="none" strike="noStrike" kern="1200" baseline="0">
                <a:solidFill>
                  <a:schemeClr val="tx1"/>
                </a:solidFill>
                <a:latin typeface="+mn-lt"/>
                <a:ea typeface="+mn-ea"/>
                <a:cs typeface="+mn-cs"/>
              </a:defRPr>
            </a:pPr>
            <a:endParaRPr lang="en-US"/>
          </a:p>
        </c:txPr>
        <c:crossAx val="743750552"/>
        <c:crosses val="autoZero"/>
        <c:auto val="1"/>
        <c:lblAlgn val="r"/>
        <c:lblOffset val="100"/>
        <c:noMultiLvlLbl val="0"/>
      </c:catAx>
      <c:valAx>
        <c:axId val="743750552"/>
        <c:scaling>
          <c:orientation val="minMax"/>
        </c:scaling>
        <c:delete val="1"/>
        <c:axPos val="b"/>
        <c:numFmt formatCode="0%" sourceLinked="1"/>
        <c:majorTickMark val="none"/>
        <c:minorTickMark val="none"/>
        <c:tickLblPos val="nextTo"/>
        <c:crossAx val="475770776"/>
        <c:crosses val="autoZero"/>
        <c:crossBetween val="between"/>
      </c:valAx>
      <c:spPr>
        <a:noFill/>
        <a:ln>
          <a:noFill/>
        </a:ln>
        <a:effectLst/>
      </c:spPr>
    </c:plotArea>
    <c:plotVisOnly val="1"/>
    <c:dispBlanksAs val="gap"/>
    <c:showDLblsOverMax val="0"/>
  </c:chart>
  <c:spPr>
    <a:noFill/>
    <a:ln>
      <a:noFill/>
    </a:ln>
    <a:effectLst/>
  </c:spPr>
  <c:txPr>
    <a:bodyPr/>
    <a:lstStyle/>
    <a:p>
      <a:pPr>
        <a:defRPr sz="800" b="0">
          <a:solidFill>
            <a:schemeClr val="tx1"/>
          </a:solidFill>
        </a:defRPr>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5"/>
          </a:xfrm>
          <a:prstGeom prst="rect">
            <a:avLst/>
          </a:prstGeom>
        </p:spPr>
        <p:txBody>
          <a:bodyPr vert="horz" lIns="93166" tIns="46583" rIns="93166" bIns="46583" rtlCol="0"/>
          <a:lstStyle>
            <a:lvl1pPr algn="l">
              <a:defRPr sz="1200">
                <a:latin typeface="Verdana" panose="020B0604030504040204" pitchFamily="34" charset="0"/>
              </a:defRPr>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166" tIns="46583" rIns="93166" bIns="46583" rtlCol="0"/>
          <a:lstStyle>
            <a:lvl1pPr algn="r">
              <a:defRPr sz="1200">
                <a:latin typeface="Verdana" panose="020B0604030504040204" pitchFamily="34" charset="0"/>
              </a:defRPr>
            </a:lvl1pPr>
          </a:lstStyle>
          <a:p>
            <a:fld id="{635E5181-CEC9-49C9-AE2F-31A35049DD97}" type="datetimeFigureOut">
              <a:rPr lang="en-US" smtClean="0"/>
              <a:pPr/>
              <a:t>5/11/2018</a:t>
            </a:fld>
            <a:endParaRPr lang="en-US" dirty="0"/>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3166" tIns="46583" rIns="93166" bIns="46583"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66" tIns="46583" rIns="93166" bIns="46583"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1" y="8829968"/>
            <a:ext cx="3037840" cy="466434"/>
          </a:xfrm>
          <a:prstGeom prst="rect">
            <a:avLst/>
          </a:prstGeom>
        </p:spPr>
        <p:txBody>
          <a:bodyPr vert="horz" lIns="93166" tIns="46583" rIns="93166" bIns="46583" rtlCol="0" anchor="b"/>
          <a:lstStyle>
            <a:lvl1pPr algn="l">
              <a:defRPr sz="1200">
                <a:latin typeface="Verdana" panose="020B0604030504040204" pitchFamily="34" charset="0"/>
              </a:defRPr>
            </a:lvl1pPr>
          </a:lstStyle>
          <a:p>
            <a:endParaRPr lang="en-US" dirty="0"/>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66" tIns="46583" rIns="93166" bIns="46583" rtlCol="0" anchor="b"/>
          <a:lstStyle>
            <a:lvl1pPr algn="r">
              <a:defRPr sz="1200">
                <a:latin typeface="Verdana" panose="020B0604030504040204" pitchFamily="34" charset="0"/>
              </a:defRPr>
            </a:lvl1pPr>
          </a:lstStyle>
          <a:p>
            <a:fld id="{BF4803AB-2594-4B0A-8DC3-A3880FE8631C}" type="slidenum">
              <a:rPr lang="en-US" smtClean="0"/>
              <a:pPr/>
              <a:t>‹#›</a:t>
            </a:fld>
            <a:endParaRPr lang="en-US" dirty="0"/>
          </a:p>
        </p:txBody>
      </p:sp>
    </p:spTree>
    <p:extLst>
      <p:ext uri="{BB962C8B-B14F-4D97-AF65-F5344CB8AC3E}">
        <p14:creationId xmlns:p14="http://schemas.microsoft.com/office/powerpoint/2010/main" val="4144060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Verdana" panose="020B0604030504040204" pitchFamily="34" charset="0"/>
        <a:ea typeface="+mn-ea"/>
        <a:cs typeface="+mn-cs"/>
      </a:defRPr>
    </a:lvl1pPr>
    <a:lvl2pPr marL="457200" algn="l" defTabSz="914400" rtl="0" eaLnBrk="1" latinLnBrk="0" hangingPunct="1">
      <a:defRPr sz="1200" kern="1200">
        <a:solidFill>
          <a:schemeClr val="tx1"/>
        </a:solidFill>
        <a:latin typeface="Verdana" panose="020B0604030504040204" pitchFamily="34" charset="0"/>
        <a:ea typeface="+mn-ea"/>
        <a:cs typeface="+mn-cs"/>
      </a:defRPr>
    </a:lvl2pPr>
    <a:lvl3pPr marL="914400" algn="l" defTabSz="914400" rtl="0" eaLnBrk="1" latinLnBrk="0" hangingPunct="1">
      <a:defRPr sz="1200" kern="1200">
        <a:solidFill>
          <a:schemeClr val="tx1"/>
        </a:solidFill>
        <a:latin typeface="Verdana" panose="020B0604030504040204" pitchFamily="34" charset="0"/>
        <a:ea typeface="+mn-ea"/>
        <a:cs typeface="+mn-cs"/>
      </a:defRPr>
    </a:lvl3pPr>
    <a:lvl4pPr marL="1371600" algn="l" defTabSz="914400" rtl="0" eaLnBrk="1" latinLnBrk="0" hangingPunct="1">
      <a:defRPr sz="1200" kern="1200">
        <a:solidFill>
          <a:schemeClr val="tx1"/>
        </a:solidFill>
        <a:latin typeface="Verdana" panose="020B0604030504040204" pitchFamily="34" charset="0"/>
        <a:ea typeface="+mn-ea"/>
        <a:cs typeface="+mn-cs"/>
      </a:defRPr>
    </a:lvl4pPr>
    <a:lvl5pPr marL="1828800" algn="l" defTabSz="914400" rtl="0" eaLnBrk="1" latinLnBrk="0" hangingPunct="1">
      <a:defRPr sz="1200" kern="1200">
        <a:solidFill>
          <a:schemeClr val="tx1"/>
        </a:solidFill>
        <a:latin typeface="Verdana" panose="020B060403050404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4803AB-2594-4B0A-8DC3-A3880FE8631C}" type="slidenum">
              <a:rPr lang="en-US" smtClean="0"/>
              <a:pPr/>
              <a:t>1</a:t>
            </a:fld>
            <a:endParaRPr lang="en-US" dirty="0"/>
          </a:p>
        </p:txBody>
      </p:sp>
    </p:spTree>
    <p:extLst>
      <p:ext uri="{BB962C8B-B14F-4D97-AF65-F5344CB8AC3E}">
        <p14:creationId xmlns:p14="http://schemas.microsoft.com/office/powerpoint/2010/main" val="1431465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the IT strategic planning process unfolds, the information discovered in the environmental scan and goals cascade is systematically scrutinized to identify IT strategic goals and related objectives.</a:t>
            </a:r>
            <a:endParaRPr lang="en-US" dirty="0"/>
          </a:p>
        </p:txBody>
      </p:sp>
      <p:sp>
        <p:nvSpPr>
          <p:cNvPr id="4" name="Slide Number Placeholder 3"/>
          <p:cNvSpPr>
            <a:spLocks noGrp="1"/>
          </p:cNvSpPr>
          <p:nvPr>
            <p:ph type="sldNum" sz="quarter" idx="10"/>
          </p:nvPr>
        </p:nvSpPr>
        <p:spPr/>
        <p:txBody>
          <a:bodyPr/>
          <a:lstStyle/>
          <a:p>
            <a:fld id="{BF4803AB-2594-4B0A-8DC3-A3880FE8631C}" type="slidenum">
              <a:rPr lang="en-US" smtClean="0"/>
              <a:pPr/>
              <a:t>10</a:t>
            </a:fld>
            <a:endParaRPr lang="en-US" dirty="0"/>
          </a:p>
        </p:txBody>
      </p:sp>
    </p:spTree>
    <p:extLst>
      <p:ext uri="{BB962C8B-B14F-4D97-AF65-F5344CB8AC3E}">
        <p14:creationId xmlns:p14="http://schemas.microsoft.com/office/powerpoint/2010/main" val="751299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Once </a:t>
            </a:r>
            <a:r>
              <a:rPr lang="en-US" dirty="0"/>
              <a:t>created, the ITSP’s goals/objectives become, like the institutional plan, a statement to the community about what to aim for, what to expect, how to </a:t>
            </a:r>
            <a:r>
              <a:rPr lang="en-US" dirty="0" smtClean="0"/>
              <a:t>proceed.</a:t>
            </a:r>
          </a:p>
          <a:p>
            <a:pPr lvl="0"/>
            <a:endParaRPr lang="en-US" dirty="0"/>
          </a:p>
          <a:p>
            <a:pPr lvl="0"/>
            <a:r>
              <a:rPr lang="en-US" dirty="0" smtClean="0"/>
              <a:t>Properly </a:t>
            </a:r>
            <a:r>
              <a:rPr lang="en-US" dirty="0"/>
              <a:t>done, should reinforce overall institutional </a:t>
            </a:r>
            <a:r>
              <a:rPr lang="en-US" dirty="0" smtClean="0"/>
              <a:t>goals and provide </a:t>
            </a:r>
            <a:r>
              <a:rPr lang="en-US" dirty="0"/>
              <a:t>a basis for IT </a:t>
            </a:r>
            <a:r>
              <a:rPr lang="en-US" dirty="0" smtClean="0"/>
              <a:t>accountability.</a:t>
            </a:r>
            <a:endParaRPr lang="en-US" dirty="0"/>
          </a:p>
          <a:p>
            <a:endParaRPr lang="en-US" dirty="0"/>
          </a:p>
        </p:txBody>
      </p:sp>
      <p:sp>
        <p:nvSpPr>
          <p:cNvPr id="4" name="Slide Number Placeholder 3"/>
          <p:cNvSpPr>
            <a:spLocks noGrp="1"/>
          </p:cNvSpPr>
          <p:nvPr>
            <p:ph type="sldNum" sz="quarter" idx="10"/>
          </p:nvPr>
        </p:nvSpPr>
        <p:spPr/>
        <p:txBody>
          <a:bodyPr/>
          <a:lstStyle/>
          <a:p>
            <a:fld id="{BF4803AB-2594-4B0A-8DC3-A3880FE8631C}" type="slidenum">
              <a:rPr lang="en-US" smtClean="0"/>
              <a:pPr/>
              <a:t>11</a:t>
            </a:fld>
            <a:endParaRPr lang="en-US" dirty="0"/>
          </a:p>
        </p:txBody>
      </p:sp>
    </p:spTree>
    <p:extLst>
      <p:ext uri="{BB962C8B-B14F-4D97-AF65-F5344CB8AC3E}">
        <p14:creationId xmlns:p14="http://schemas.microsoft.com/office/powerpoint/2010/main" val="1938828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Without a defined process and timeline, IT strategic planning processes can drag on indefinitely. </a:t>
            </a:r>
            <a:r>
              <a:rPr lang="en-US" dirty="0"/>
              <a:t>Timelines will vary, but 3-6 months of part time effort is a reasonable expectation </a:t>
            </a:r>
            <a:r>
              <a:rPr lang="en-US" dirty="0" smtClean="0"/>
              <a:t>for working group members. </a:t>
            </a:r>
            <a:endParaRPr lang="en-US" dirty="0"/>
          </a:p>
          <a:p>
            <a:endParaRPr lang="en-US" dirty="0" smtClean="0"/>
          </a:p>
          <a:p>
            <a:endParaRPr lang="en-US" dirty="0"/>
          </a:p>
          <a:p>
            <a:r>
              <a:rPr lang="en-US" u="sng" dirty="0" smtClean="0"/>
              <a:t>Note to presenter: Please update this slide with timelines that reflect the needs of your campus. </a:t>
            </a:r>
            <a:endParaRPr lang="en-US" u="sng" dirty="0"/>
          </a:p>
          <a:p>
            <a:endParaRPr lang="en-US" dirty="0"/>
          </a:p>
        </p:txBody>
      </p:sp>
      <p:sp>
        <p:nvSpPr>
          <p:cNvPr id="4" name="Slide Number Placeholder 3"/>
          <p:cNvSpPr>
            <a:spLocks noGrp="1"/>
          </p:cNvSpPr>
          <p:nvPr>
            <p:ph type="sldNum" sz="quarter" idx="10"/>
          </p:nvPr>
        </p:nvSpPr>
        <p:spPr/>
        <p:txBody>
          <a:bodyPr/>
          <a:lstStyle/>
          <a:p>
            <a:fld id="{BF4803AB-2594-4B0A-8DC3-A3880FE8631C}" type="slidenum">
              <a:rPr lang="en-US" smtClean="0"/>
              <a:pPr/>
              <a:t>12</a:t>
            </a:fld>
            <a:endParaRPr lang="en-US" dirty="0"/>
          </a:p>
        </p:txBody>
      </p:sp>
    </p:spTree>
    <p:extLst>
      <p:ext uri="{BB962C8B-B14F-4D97-AF65-F5344CB8AC3E}">
        <p14:creationId xmlns:p14="http://schemas.microsoft.com/office/powerpoint/2010/main" val="4287861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bicameral committee approach </a:t>
            </a:r>
            <a:r>
              <a:rPr lang="en-US" dirty="0" smtClean="0"/>
              <a:t>allows an IT strategic planning process to meet those aforementioned deadlines. A core working group will put in most of the legwork, with a steering committee </a:t>
            </a:r>
            <a:r>
              <a:rPr lang="en-US" dirty="0"/>
              <a:t>to referee and </a:t>
            </a:r>
            <a:r>
              <a:rPr lang="en-US" dirty="0" smtClean="0"/>
              <a:t>review.</a:t>
            </a:r>
            <a:endParaRPr lang="en-US" dirty="0"/>
          </a:p>
          <a:p>
            <a:endParaRPr lang="en-US" dirty="0"/>
          </a:p>
        </p:txBody>
      </p:sp>
      <p:sp>
        <p:nvSpPr>
          <p:cNvPr id="4" name="Slide Number Placeholder 3"/>
          <p:cNvSpPr>
            <a:spLocks noGrp="1"/>
          </p:cNvSpPr>
          <p:nvPr>
            <p:ph type="sldNum" sz="quarter" idx="10"/>
          </p:nvPr>
        </p:nvSpPr>
        <p:spPr/>
        <p:txBody>
          <a:bodyPr/>
          <a:lstStyle/>
          <a:p>
            <a:fld id="{BF4803AB-2594-4B0A-8DC3-A3880FE8631C}" type="slidenum">
              <a:rPr lang="en-US" smtClean="0"/>
              <a:pPr/>
              <a:t>13</a:t>
            </a:fld>
            <a:endParaRPr lang="en-US" dirty="0"/>
          </a:p>
        </p:txBody>
      </p:sp>
    </p:spTree>
    <p:extLst>
      <p:ext uri="{BB962C8B-B14F-4D97-AF65-F5344CB8AC3E}">
        <p14:creationId xmlns:p14="http://schemas.microsoft.com/office/powerpoint/2010/main" val="40107228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will not work on the strategic plan in a vacuum. At defined points in the process, select experts stakeholders from the IT department and campus community will be asked to participate. Community members will also offer periodic reviews. </a:t>
            </a:r>
          </a:p>
          <a:p>
            <a:endParaRPr lang="en-US" dirty="0"/>
          </a:p>
          <a:p>
            <a:endParaRPr lang="en-US" dirty="0"/>
          </a:p>
        </p:txBody>
      </p:sp>
      <p:sp>
        <p:nvSpPr>
          <p:cNvPr id="4" name="Slide Number Placeholder 3"/>
          <p:cNvSpPr>
            <a:spLocks noGrp="1"/>
          </p:cNvSpPr>
          <p:nvPr>
            <p:ph type="sldNum" sz="quarter" idx="10"/>
          </p:nvPr>
        </p:nvSpPr>
        <p:spPr/>
        <p:txBody>
          <a:bodyPr/>
          <a:lstStyle/>
          <a:p>
            <a:fld id="{BF4803AB-2594-4B0A-8DC3-A3880FE8631C}" type="slidenum">
              <a:rPr lang="en-US" smtClean="0"/>
              <a:pPr/>
              <a:t>14</a:t>
            </a:fld>
            <a:endParaRPr lang="en-US" dirty="0"/>
          </a:p>
        </p:txBody>
      </p:sp>
    </p:spTree>
    <p:extLst>
      <p:ext uri="{BB962C8B-B14F-4D97-AF65-F5344CB8AC3E}">
        <p14:creationId xmlns:p14="http://schemas.microsoft.com/office/powerpoint/2010/main" val="41704535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we move through this process, the IT strategic planning working group and steering committee will be relying on documents from EAB’s IT Strategic Planning Center of Excellence.  If you are interested in previewing any of the material, it is available at their website at the link. </a:t>
            </a:r>
            <a:endParaRPr lang="en-US" dirty="0"/>
          </a:p>
        </p:txBody>
      </p:sp>
      <p:sp>
        <p:nvSpPr>
          <p:cNvPr id="4" name="Slide Number Placeholder 3"/>
          <p:cNvSpPr>
            <a:spLocks noGrp="1"/>
          </p:cNvSpPr>
          <p:nvPr>
            <p:ph type="sldNum" sz="quarter" idx="10"/>
          </p:nvPr>
        </p:nvSpPr>
        <p:spPr/>
        <p:txBody>
          <a:bodyPr/>
          <a:lstStyle/>
          <a:p>
            <a:fld id="{BF4803AB-2594-4B0A-8DC3-A3880FE8631C}" type="slidenum">
              <a:rPr lang="en-US" smtClean="0"/>
              <a:pPr/>
              <a:t>15</a:t>
            </a:fld>
            <a:endParaRPr lang="en-US" dirty="0"/>
          </a:p>
        </p:txBody>
      </p:sp>
    </p:spTree>
    <p:extLst>
      <p:ext uri="{BB962C8B-B14F-4D97-AF65-F5344CB8AC3E}">
        <p14:creationId xmlns:p14="http://schemas.microsoft.com/office/powerpoint/2010/main" val="25745699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4803AB-2594-4B0A-8DC3-A3880FE8631C}" type="slidenum">
              <a:rPr lang="en-US" smtClean="0"/>
              <a:pPr/>
              <a:t>16</a:t>
            </a:fld>
            <a:endParaRPr lang="en-US" dirty="0"/>
          </a:p>
        </p:txBody>
      </p:sp>
    </p:spTree>
    <p:extLst>
      <p:ext uri="{BB962C8B-B14F-4D97-AF65-F5344CB8AC3E}">
        <p14:creationId xmlns:p14="http://schemas.microsoft.com/office/powerpoint/2010/main" val="2751933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Strategic </a:t>
            </a:r>
            <a:r>
              <a:rPr lang="en-US" dirty="0"/>
              <a:t>planning is a systematic way of making decisions about the institution’s future, and organizing effort to accomplish those decisions. It’s a way of preparing for change. And lately there has been plenty of change to prepare for.</a:t>
            </a:r>
          </a:p>
          <a:p>
            <a:endParaRPr lang="en-US" dirty="0"/>
          </a:p>
        </p:txBody>
      </p:sp>
      <p:sp>
        <p:nvSpPr>
          <p:cNvPr id="4" name="Slide Number Placeholder 3"/>
          <p:cNvSpPr>
            <a:spLocks noGrp="1"/>
          </p:cNvSpPr>
          <p:nvPr>
            <p:ph type="sldNum" sz="quarter" idx="10"/>
          </p:nvPr>
        </p:nvSpPr>
        <p:spPr/>
        <p:txBody>
          <a:bodyPr/>
          <a:lstStyle/>
          <a:p>
            <a:fld id="{BF4803AB-2594-4B0A-8DC3-A3880FE8631C}" type="slidenum">
              <a:rPr lang="en-US" smtClean="0"/>
              <a:pPr/>
              <a:t>2</a:t>
            </a:fld>
            <a:endParaRPr lang="en-US" dirty="0"/>
          </a:p>
        </p:txBody>
      </p:sp>
    </p:spTree>
    <p:extLst>
      <p:ext uri="{BB962C8B-B14F-4D97-AF65-F5344CB8AC3E}">
        <p14:creationId xmlns:p14="http://schemas.microsoft.com/office/powerpoint/2010/main" val="2647353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a:t>
            </a:r>
            <a:r>
              <a:rPr lang="en-US" dirty="0"/>
              <a:t>way to frame our strategic challenge is to ask how institutions whose culture and operations were designed in an era of plenty will readjust to an era of flat demand, hostile politics, and economic austerity. As you can see here, many presidents—even some at the most elite institutions—believe current business models aren’t sustainable. Fiddling with details isn’t going to address these problems; we need new strategies.</a:t>
            </a:r>
          </a:p>
        </p:txBody>
      </p:sp>
      <p:sp>
        <p:nvSpPr>
          <p:cNvPr id="4" name="Slide Number Placeholder 3"/>
          <p:cNvSpPr>
            <a:spLocks noGrp="1"/>
          </p:cNvSpPr>
          <p:nvPr>
            <p:ph type="sldNum" sz="quarter" idx="10"/>
          </p:nvPr>
        </p:nvSpPr>
        <p:spPr/>
        <p:txBody>
          <a:bodyPr/>
          <a:lstStyle/>
          <a:p>
            <a:fld id="{BF4803AB-2594-4B0A-8DC3-A3880FE8631C}" type="slidenum">
              <a:rPr lang="en-US" smtClean="0"/>
              <a:pPr/>
              <a:t>3</a:t>
            </a:fld>
            <a:endParaRPr lang="en-US" dirty="0"/>
          </a:p>
        </p:txBody>
      </p:sp>
    </p:spTree>
    <p:extLst>
      <p:ext uri="{BB962C8B-B14F-4D97-AF65-F5344CB8AC3E}">
        <p14:creationId xmlns:p14="http://schemas.microsoft.com/office/powerpoint/2010/main" val="4052075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a:t>
            </a:r>
            <a:r>
              <a:rPr lang="en-US" dirty="0"/>
              <a:t>it’s not surprising that you see a lot of </a:t>
            </a:r>
            <a:r>
              <a:rPr lang="en-US" dirty="0" smtClean="0"/>
              <a:t>college and university strategic </a:t>
            </a:r>
            <a:r>
              <a:rPr lang="en-US" dirty="0"/>
              <a:t>plans being developed, or that so many of them make urgent calls for change. The problem is, our consensual culture and inclusive processes tend to turn strategic plans into lengthy wish lists that look much the same from one institution to another. Specific, targeted action is left to the units—or simply left for another day</a:t>
            </a:r>
            <a:r>
              <a:rPr lang="en-US" dirty="0" smtClean="0"/>
              <a:t>.</a:t>
            </a:r>
          </a:p>
          <a:p>
            <a:endParaRPr lang="en-US" dirty="0"/>
          </a:p>
          <a:p>
            <a:r>
              <a:rPr lang="en-US" dirty="0"/>
              <a:t>It’s especially important that IT fill that vacuum, because it’s unique among major institutional units in the range of activities it supports.</a:t>
            </a:r>
            <a:r>
              <a:rPr lang="en-US" dirty="0" smtClean="0"/>
              <a:t> </a:t>
            </a:r>
            <a:endParaRPr lang="en-US" dirty="0"/>
          </a:p>
        </p:txBody>
      </p:sp>
      <p:sp>
        <p:nvSpPr>
          <p:cNvPr id="4" name="Slide Number Placeholder 3"/>
          <p:cNvSpPr>
            <a:spLocks noGrp="1"/>
          </p:cNvSpPr>
          <p:nvPr>
            <p:ph type="sldNum" sz="quarter" idx="10"/>
          </p:nvPr>
        </p:nvSpPr>
        <p:spPr/>
        <p:txBody>
          <a:bodyPr/>
          <a:lstStyle/>
          <a:p>
            <a:fld id="{BF4803AB-2594-4B0A-8DC3-A3880FE8631C}" type="slidenum">
              <a:rPr lang="en-US" smtClean="0"/>
              <a:pPr/>
              <a:t>4</a:t>
            </a:fld>
            <a:endParaRPr lang="en-US" dirty="0"/>
          </a:p>
        </p:txBody>
      </p:sp>
    </p:spTree>
    <p:extLst>
      <p:ext uri="{BB962C8B-B14F-4D97-AF65-F5344CB8AC3E}">
        <p14:creationId xmlns:p14="http://schemas.microsoft.com/office/powerpoint/2010/main" val="2834267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Technology </a:t>
            </a:r>
            <a:r>
              <a:rPr lang="en-US" dirty="0"/>
              <a:t>is an essential enabler of almost everything we do in higher ed. Look at common institutional strategic goals; they almost always have tech implications:</a:t>
            </a:r>
          </a:p>
          <a:p>
            <a:pPr marL="628650" lvl="1" indent="-171450">
              <a:buFont typeface="Arial" panose="020B0604020202020204" pitchFamily="34" charset="0"/>
              <a:buChar char="•"/>
            </a:pPr>
            <a:r>
              <a:rPr lang="en-US" dirty="0"/>
              <a:t>Find new students—analytics</a:t>
            </a:r>
          </a:p>
          <a:p>
            <a:pPr marL="628650" lvl="1" indent="-171450">
              <a:buFont typeface="Arial" panose="020B0604020202020204" pitchFamily="34" charset="0"/>
              <a:buChar char="•"/>
            </a:pPr>
            <a:r>
              <a:rPr lang="en-US" dirty="0"/>
              <a:t>Improve retention and success—more analytics, pedagogy support </a:t>
            </a:r>
          </a:p>
          <a:p>
            <a:pPr marL="628650" lvl="1" indent="-171450">
              <a:buFont typeface="Arial" panose="020B0604020202020204" pitchFamily="34" charset="0"/>
              <a:buChar char="•"/>
            </a:pPr>
            <a:r>
              <a:rPr lang="en-US" dirty="0"/>
              <a:t>Great student experience—see above, plus </a:t>
            </a:r>
            <a:r>
              <a:rPr lang="en-US" dirty="0" smtClean="0"/>
              <a:t>collaboration </a:t>
            </a:r>
            <a:r>
              <a:rPr lang="en-US" dirty="0"/>
              <a:t>tools, </a:t>
            </a:r>
            <a:r>
              <a:rPr lang="en-US" dirty="0" smtClean="0"/>
              <a:t>networks, </a:t>
            </a:r>
            <a:r>
              <a:rPr lang="en-US" dirty="0"/>
              <a:t>and security</a:t>
            </a:r>
          </a:p>
          <a:p>
            <a:pPr marL="628650" lvl="1" indent="-171450">
              <a:buFont typeface="Arial" panose="020B0604020202020204" pitchFamily="34" charset="0"/>
              <a:buChar char="•"/>
            </a:pPr>
            <a:r>
              <a:rPr lang="en-US" dirty="0"/>
              <a:t>Raise the research profile—HPC, data visualization</a:t>
            </a:r>
          </a:p>
          <a:p>
            <a:pPr marL="628650" lvl="1" indent="-171450">
              <a:buFont typeface="Arial" panose="020B0604020202020204" pitchFamily="34" charset="0"/>
              <a:buChar char="•"/>
            </a:pPr>
            <a:r>
              <a:rPr lang="en-US" dirty="0"/>
              <a:t>Resource stewardship—process efficiency, enterprise systems</a:t>
            </a:r>
          </a:p>
          <a:p>
            <a:endParaRPr lang="en-US" dirty="0" smtClean="0"/>
          </a:p>
          <a:p>
            <a:r>
              <a:rPr lang="en-US" dirty="0"/>
              <a:t>But </a:t>
            </a:r>
            <a:r>
              <a:rPr lang="en-US" dirty="0" smtClean="0"/>
              <a:t>these </a:t>
            </a:r>
            <a:r>
              <a:rPr lang="en-US" dirty="0"/>
              <a:t>tech needs are at best implicit in most institutional strategic plans</a:t>
            </a:r>
            <a:r>
              <a:rPr lang="en-US" dirty="0" smtClean="0"/>
              <a:t>. IT strategic planning brings them to the surface in a systematic way.</a:t>
            </a:r>
            <a:endParaRPr lang="en-US" dirty="0"/>
          </a:p>
        </p:txBody>
      </p:sp>
      <p:sp>
        <p:nvSpPr>
          <p:cNvPr id="4" name="Slide Number Placeholder 3"/>
          <p:cNvSpPr>
            <a:spLocks noGrp="1"/>
          </p:cNvSpPr>
          <p:nvPr>
            <p:ph type="sldNum" sz="quarter" idx="10"/>
          </p:nvPr>
        </p:nvSpPr>
        <p:spPr/>
        <p:txBody>
          <a:bodyPr/>
          <a:lstStyle/>
          <a:p>
            <a:fld id="{BF4803AB-2594-4B0A-8DC3-A3880FE8631C}" type="slidenum">
              <a:rPr lang="en-US" smtClean="0"/>
              <a:pPr/>
              <a:t>5</a:t>
            </a:fld>
            <a:endParaRPr lang="en-US" dirty="0"/>
          </a:p>
        </p:txBody>
      </p:sp>
    </p:spTree>
    <p:extLst>
      <p:ext uri="{BB962C8B-B14F-4D97-AF65-F5344CB8AC3E}">
        <p14:creationId xmlns:p14="http://schemas.microsoft.com/office/powerpoint/2010/main" val="1406291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7798" y="770021"/>
            <a:ext cx="4574803" cy="3431674"/>
          </a:xfrm>
        </p:spPr>
      </p:sp>
      <p:sp>
        <p:nvSpPr>
          <p:cNvPr id="3" name="Notes Placeholder 2"/>
          <p:cNvSpPr>
            <a:spLocks noGrp="1"/>
          </p:cNvSpPr>
          <p:nvPr>
            <p:ph type="body" idx="1"/>
          </p:nvPr>
        </p:nvSpPr>
        <p:spPr>
          <a:xfrm>
            <a:off x="701040" y="4394200"/>
            <a:ext cx="5608320" cy="3660458"/>
          </a:xfrm>
        </p:spPr>
        <p:txBody>
          <a:bodyPr/>
          <a:lstStyle/>
          <a:p>
            <a:r>
              <a:rPr lang="en-US" dirty="0" smtClean="0"/>
              <a:t>And </a:t>
            </a:r>
            <a:r>
              <a:rPr lang="en-US" dirty="0"/>
              <a:t>tech is always evolving, in ways that are opaque to most of the institution but central to IT’s mission. IT plays an important role identifying institutional opportunities and threats presented by the emerging tech environment</a:t>
            </a:r>
            <a:r>
              <a:rPr lang="en-US" dirty="0" smtClean="0"/>
              <a:t>.</a:t>
            </a:r>
          </a:p>
          <a:p>
            <a:endParaRPr lang="en-US" dirty="0"/>
          </a:p>
          <a:p>
            <a:r>
              <a:rPr lang="en-US" dirty="0" smtClean="0"/>
              <a:t>Without </a:t>
            </a:r>
            <a:r>
              <a:rPr lang="en-US" dirty="0"/>
              <a:t>an ITSP, the institution is exposed to risk of misalignment of this major enabling resource. That results in lost opportunities and a reactive rather than proactive response to technology threats and opportunities.</a:t>
            </a:r>
          </a:p>
          <a:p>
            <a:endParaRPr lang="en-US" dirty="0"/>
          </a:p>
        </p:txBody>
      </p:sp>
    </p:spTree>
    <p:extLst>
      <p:ext uri="{BB962C8B-B14F-4D97-AF65-F5344CB8AC3E}">
        <p14:creationId xmlns:p14="http://schemas.microsoft.com/office/powerpoint/2010/main" val="2188118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strategic planning is a process that results in a document. We divide the process into five phases: </a:t>
            </a:r>
          </a:p>
          <a:p>
            <a:pPr marL="171450" indent="-171450">
              <a:buFont typeface="Arial" panose="020B0604020202020204" pitchFamily="34" charset="0"/>
              <a:buChar char="•"/>
            </a:pPr>
            <a:r>
              <a:rPr lang="en-US" dirty="0" smtClean="0"/>
              <a:t>Prepare – Assess your readiness to conduct IT strategic planning and get resources into position</a:t>
            </a:r>
          </a:p>
          <a:p>
            <a:pPr marL="171450" indent="-171450">
              <a:buFont typeface="Arial" panose="020B0604020202020204" pitchFamily="34" charset="0"/>
              <a:buChar char="•"/>
            </a:pPr>
            <a:r>
              <a:rPr lang="en-US" dirty="0" smtClean="0"/>
              <a:t>Discover – Evaluate internal, institutional, and external factors that shape the institution’s ability to use IT to support its strategic goals</a:t>
            </a:r>
          </a:p>
          <a:p>
            <a:pPr marL="171450" indent="-171450">
              <a:buFont typeface="Arial" panose="020B0604020202020204" pitchFamily="34" charset="0"/>
              <a:buChar char="•"/>
            </a:pPr>
            <a:r>
              <a:rPr lang="en-US" dirty="0" smtClean="0"/>
              <a:t>Distill – Use the information from the Discover phase to identify the IT vision and mission, and set IT strategic goals and objectives</a:t>
            </a:r>
          </a:p>
          <a:p>
            <a:pPr marL="171450" indent="-171450">
              <a:buFont typeface="Arial" panose="020B0604020202020204" pitchFamily="34" charset="0"/>
              <a:buChar char="•"/>
            </a:pPr>
            <a:r>
              <a:rPr lang="en-US" dirty="0" smtClean="0"/>
              <a:t>Finalize – Write and edit the plan in an iterative review process</a:t>
            </a:r>
          </a:p>
          <a:p>
            <a:pPr marL="171450" indent="-171450">
              <a:buFont typeface="Arial" panose="020B0604020202020204" pitchFamily="34" charset="0"/>
              <a:buChar char="•"/>
            </a:pPr>
            <a:r>
              <a:rPr lang="en-US" dirty="0" smtClean="0"/>
              <a:t>Implement – Roll out the plan and create detailed action plans to operationalize the IT strategy</a:t>
            </a:r>
            <a:endParaRPr lang="en-US" dirty="0"/>
          </a:p>
        </p:txBody>
      </p:sp>
      <p:sp>
        <p:nvSpPr>
          <p:cNvPr id="4" name="Slide Number Placeholder 3"/>
          <p:cNvSpPr>
            <a:spLocks noGrp="1"/>
          </p:cNvSpPr>
          <p:nvPr>
            <p:ph type="sldNum" sz="quarter" idx="10"/>
          </p:nvPr>
        </p:nvSpPr>
        <p:spPr/>
        <p:txBody>
          <a:bodyPr/>
          <a:lstStyle/>
          <a:p>
            <a:fld id="{BF4803AB-2594-4B0A-8DC3-A3880FE8631C}" type="slidenum">
              <a:rPr lang="en-US" smtClean="0"/>
              <a:pPr/>
              <a:t>7</a:t>
            </a:fld>
            <a:endParaRPr lang="en-US" dirty="0"/>
          </a:p>
        </p:txBody>
      </p:sp>
    </p:spTree>
    <p:extLst>
      <p:ext uri="{BB962C8B-B14F-4D97-AF65-F5344CB8AC3E}">
        <p14:creationId xmlns:p14="http://schemas.microsoft.com/office/powerpoint/2010/main" val="4257290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process </a:t>
            </a:r>
            <a:r>
              <a:rPr lang="en-US" dirty="0" smtClean="0"/>
              <a:t>opens </a:t>
            </a:r>
            <a:r>
              <a:rPr lang="en-US" dirty="0"/>
              <a:t>up discussion of IT to a wider community and explicitly addresses bigger directional questions that can easily be lost in day-to-day IT </a:t>
            </a:r>
            <a:r>
              <a:rPr lang="en-US" dirty="0" smtClean="0"/>
              <a:t>operations. This begins with an environmental scan, looking at internal, institutional, and external factors that affect the institution’s ability to realize its goals with IT systems and services.</a:t>
            </a:r>
            <a:endParaRPr lang="en-US" dirty="0"/>
          </a:p>
        </p:txBody>
      </p:sp>
      <p:sp>
        <p:nvSpPr>
          <p:cNvPr id="4" name="Slide Number Placeholder 3"/>
          <p:cNvSpPr>
            <a:spLocks noGrp="1"/>
          </p:cNvSpPr>
          <p:nvPr>
            <p:ph type="sldNum" sz="quarter" idx="10"/>
          </p:nvPr>
        </p:nvSpPr>
        <p:spPr/>
        <p:txBody>
          <a:bodyPr/>
          <a:lstStyle/>
          <a:p>
            <a:fld id="{BF4803AB-2594-4B0A-8DC3-A3880FE8631C}" type="slidenum">
              <a:rPr lang="en-US" smtClean="0"/>
              <a:pPr/>
              <a:t>8</a:t>
            </a:fld>
            <a:endParaRPr lang="en-US" dirty="0"/>
          </a:p>
        </p:txBody>
      </p:sp>
    </p:spTree>
    <p:extLst>
      <p:ext uri="{BB962C8B-B14F-4D97-AF65-F5344CB8AC3E}">
        <p14:creationId xmlns:p14="http://schemas.microsoft.com/office/powerpoint/2010/main" val="895062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The</a:t>
            </a:r>
            <a:r>
              <a:rPr lang="en-US" baseline="0" dirty="0" smtClean="0"/>
              <a:t> Discover phase also includes an examination of institutional strategic goals to identify the IT activities implied (but usually not explicitly present) in them.</a:t>
            </a:r>
            <a:endParaRPr lang="en-US" dirty="0"/>
          </a:p>
          <a:p>
            <a:endParaRPr lang="en-US" dirty="0"/>
          </a:p>
        </p:txBody>
      </p:sp>
      <p:sp>
        <p:nvSpPr>
          <p:cNvPr id="4" name="Slide Number Placeholder 3"/>
          <p:cNvSpPr>
            <a:spLocks noGrp="1"/>
          </p:cNvSpPr>
          <p:nvPr>
            <p:ph type="sldNum" sz="quarter" idx="10"/>
          </p:nvPr>
        </p:nvSpPr>
        <p:spPr/>
        <p:txBody>
          <a:bodyPr/>
          <a:lstStyle/>
          <a:p>
            <a:fld id="{BF4803AB-2594-4B0A-8DC3-A3880FE8631C}" type="slidenum">
              <a:rPr lang="en-US" smtClean="0"/>
              <a:pPr/>
              <a:t>9</a:t>
            </a:fld>
            <a:endParaRPr lang="en-US" dirty="0"/>
          </a:p>
        </p:txBody>
      </p:sp>
    </p:spTree>
    <p:extLst>
      <p:ext uri="{BB962C8B-B14F-4D97-AF65-F5344CB8AC3E}">
        <p14:creationId xmlns:p14="http://schemas.microsoft.com/office/powerpoint/2010/main" val="2804257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3" Type="http://schemas.openxmlformats.org/officeDocument/2006/relationships/hyperlink" Target="https://www.eab.com/" TargetMode="External"/><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structions">
    <p:bg bwMode="gray">
      <p:bgRef idx="1001">
        <a:schemeClr val="bg1"/>
      </p:bgRef>
    </p:bg>
    <p:spTree>
      <p:nvGrpSpPr>
        <p:cNvPr id="1" name=""/>
        <p:cNvGrpSpPr/>
        <p:nvPr/>
      </p:nvGrpSpPr>
      <p:grpSpPr>
        <a:xfrm>
          <a:off x="0" y="0"/>
          <a:ext cx="0" cy="0"/>
          <a:chOff x="0" y="0"/>
          <a:chExt cx="0" cy="0"/>
        </a:xfrm>
      </p:grpSpPr>
      <p:sp>
        <p:nvSpPr>
          <p:cNvPr id="22" name="Rectangle 21"/>
          <p:cNvSpPr/>
          <p:nvPr userDrawn="1"/>
        </p:nvSpPr>
        <p:spPr bwMode="gray">
          <a:xfrm>
            <a:off x="0" y="444200"/>
            <a:ext cx="2502244" cy="4356399"/>
          </a:xfrm>
          <a:prstGeom prst="rect">
            <a:avLst/>
          </a:prstGeom>
          <a:solidFill>
            <a:schemeClr val="accent5"/>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23" name="TextBox 22"/>
          <p:cNvSpPr txBox="1"/>
          <p:nvPr userDrawn="1"/>
        </p:nvSpPr>
        <p:spPr bwMode="gray">
          <a:xfrm>
            <a:off x="264105" y="1466267"/>
            <a:ext cx="2068331" cy="692497"/>
          </a:xfrm>
          <a:prstGeom prst="rect">
            <a:avLst/>
          </a:prstGeom>
          <a:noFill/>
        </p:spPr>
        <p:txBody>
          <a:bodyPr wrap="square" lIns="0" tIns="0" rIns="0" bIns="0" rtlCol="0">
            <a:spAutoFit/>
          </a:bodyPr>
          <a:lstStyle/>
          <a:p>
            <a:pPr algn="l">
              <a:spcBef>
                <a:spcPts val="500"/>
              </a:spcBef>
            </a:pPr>
            <a:r>
              <a:rPr lang="en-US" sz="2500" b="1" dirty="0" smtClean="0">
                <a:solidFill>
                  <a:schemeClr val="bg1"/>
                </a:solidFill>
              </a:rPr>
              <a:t>4:3</a:t>
            </a:r>
            <a:br>
              <a:rPr lang="en-US" sz="2500" b="1" dirty="0" smtClean="0">
                <a:solidFill>
                  <a:schemeClr val="bg1"/>
                </a:solidFill>
              </a:rPr>
            </a:br>
            <a:r>
              <a:rPr lang="en-US" sz="2000" b="0" dirty="0" smtClean="0">
                <a:solidFill>
                  <a:schemeClr val="bg1"/>
                </a:solidFill>
              </a:rPr>
              <a:t>On-screen</a:t>
            </a:r>
          </a:p>
        </p:txBody>
      </p:sp>
      <p:cxnSp>
        <p:nvCxnSpPr>
          <p:cNvPr id="25" name="Straight Connector 24"/>
          <p:cNvCxnSpPr/>
          <p:nvPr userDrawn="1"/>
        </p:nvCxnSpPr>
        <p:spPr bwMode="gray">
          <a:xfrm>
            <a:off x="271463" y="2292950"/>
            <a:ext cx="206097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userDrawn="1"/>
        </p:nvSpPr>
        <p:spPr bwMode="gray">
          <a:xfrm>
            <a:off x="271463" y="2371262"/>
            <a:ext cx="2173362" cy="138499"/>
          </a:xfrm>
          <a:prstGeom prst="rect">
            <a:avLst/>
          </a:prstGeom>
          <a:noFill/>
        </p:spPr>
        <p:txBody>
          <a:bodyPr wrap="square" lIns="0" tIns="0" rIns="0" bIns="0" rtlCol="0">
            <a:spAutoFit/>
          </a:bodyPr>
          <a:lstStyle/>
          <a:p>
            <a:pPr>
              <a:spcBef>
                <a:spcPts val="500"/>
              </a:spcBef>
            </a:pPr>
            <a:r>
              <a:rPr lang="pt-BR" sz="900" b="1" dirty="0" smtClean="0">
                <a:solidFill>
                  <a:schemeClr val="bg1"/>
                </a:solidFill>
              </a:rPr>
              <a:t>All projected presentations:</a:t>
            </a:r>
            <a:endParaRPr lang="pt-BR" sz="900" b="1" dirty="0">
              <a:solidFill>
                <a:schemeClr val="bg1"/>
              </a:solidFill>
            </a:endParaRPr>
          </a:p>
        </p:txBody>
      </p:sp>
      <p:pic>
        <p:nvPicPr>
          <p:cNvPr id="33" name="Picture 32" descr="Screen Clippi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666233" y="617182"/>
            <a:ext cx="3459061" cy="2596812"/>
          </a:xfrm>
          <a:prstGeom prst="rect">
            <a:avLst/>
          </a:prstGeom>
          <a:ln w="6350">
            <a:solidFill>
              <a:schemeClr val="accent4"/>
            </a:solidFill>
            <a:miter lim="800000"/>
          </a:ln>
        </p:spPr>
      </p:pic>
      <p:pic>
        <p:nvPicPr>
          <p:cNvPr id="27" name="Picture 2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271464" y="732330"/>
            <a:ext cx="1244214" cy="477850"/>
          </a:xfrm>
          <a:prstGeom prst="rect">
            <a:avLst/>
          </a:prstGeom>
        </p:spPr>
      </p:pic>
      <p:sp>
        <p:nvSpPr>
          <p:cNvPr id="32" name="TextBox 31"/>
          <p:cNvSpPr txBox="1"/>
          <p:nvPr userDrawn="1"/>
        </p:nvSpPr>
        <p:spPr bwMode="gray">
          <a:xfrm>
            <a:off x="455635" y="2603763"/>
            <a:ext cx="1344839" cy="897682"/>
          </a:xfrm>
          <a:prstGeom prst="rect">
            <a:avLst/>
          </a:prstGeom>
          <a:noFill/>
        </p:spPr>
        <p:txBody>
          <a:bodyPr wrap="square" lIns="0" tIns="0" rIns="0" bIns="0" rtlCol="0">
            <a:spAutoFit/>
          </a:bodyPr>
          <a:lstStyle/>
          <a:p>
            <a:pPr marL="112713" indent="-112713">
              <a:spcBef>
                <a:spcPts val="400"/>
              </a:spcBef>
              <a:buFont typeface="Arial" panose="020B0604020202020204" pitchFamily="34" charset="0"/>
              <a:buChar char="•"/>
            </a:pPr>
            <a:r>
              <a:rPr lang="en-US" sz="900" dirty="0" smtClean="0">
                <a:solidFill>
                  <a:schemeClr val="bg1"/>
                </a:solidFill>
              </a:rPr>
              <a:t>National meetings</a:t>
            </a:r>
          </a:p>
          <a:p>
            <a:pPr marL="112713" indent="-112713">
              <a:spcBef>
                <a:spcPts val="400"/>
              </a:spcBef>
              <a:buFont typeface="Arial" panose="020B0604020202020204" pitchFamily="34" charset="0"/>
              <a:buChar char="•"/>
            </a:pPr>
            <a:r>
              <a:rPr lang="en-US" sz="900" dirty="0" smtClean="0">
                <a:solidFill>
                  <a:schemeClr val="bg1"/>
                </a:solidFill>
              </a:rPr>
              <a:t>Webconferences</a:t>
            </a:r>
          </a:p>
          <a:p>
            <a:pPr marL="112713" indent="-112713">
              <a:spcBef>
                <a:spcPts val="400"/>
              </a:spcBef>
              <a:buFont typeface="Arial" panose="020B0604020202020204" pitchFamily="34" charset="0"/>
              <a:buChar char="•"/>
            </a:pPr>
            <a:r>
              <a:rPr lang="en-US" sz="900" dirty="0" smtClean="0">
                <a:solidFill>
                  <a:schemeClr val="bg1"/>
                </a:solidFill>
              </a:rPr>
              <a:t>Roundtables</a:t>
            </a:r>
          </a:p>
          <a:p>
            <a:pPr marL="112713" indent="-112713">
              <a:spcBef>
                <a:spcPts val="400"/>
              </a:spcBef>
              <a:buFont typeface="Arial" panose="020B0604020202020204" pitchFamily="34" charset="0"/>
              <a:buChar char="•"/>
            </a:pPr>
            <a:r>
              <a:rPr lang="en-US" sz="900" dirty="0" smtClean="0">
                <a:solidFill>
                  <a:schemeClr val="bg1"/>
                </a:solidFill>
              </a:rPr>
              <a:t>Onsites</a:t>
            </a:r>
          </a:p>
          <a:p>
            <a:pPr marL="112713" indent="-112713">
              <a:spcBef>
                <a:spcPts val="400"/>
              </a:spcBef>
              <a:buFont typeface="Arial" panose="020B0604020202020204" pitchFamily="34" charset="0"/>
              <a:buChar char="•"/>
            </a:pPr>
            <a:r>
              <a:rPr lang="en-US" sz="900" dirty="0" smtClean="0">
                <a:solidFill>
                  <a:schemeClr val="bg1"/>
                </a:solidFill>
              </a:rPr>
              <a:t>Conferences</a:t>
            </a:r>
          </a:p>
        </p:txBody>
      </p:sp>
      <p:sp>
        <p:nvSpPr>
          <p:cNvPr id="34" name="Rectangle 33"/>
          <p:cNvSpPr/>
          <p:nvPr userDrawn="1"/>
        </p:nvSpPr>
        <p:spPr bwMode="gray">
          <a:xfrm>
            <a:off x="0" y="0"/>
            <a:ext cx="6400800" cy="401986"/>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spcBef>
                <a:spcPts val="500"/>
              </a:spcBef>
            </a:pPr>
            <a:r>
              <a:rPr lang="en-US" sz="1200" b="1" dirty="0" smtClean="0">
                <a:solidFill>
                  <a:schemeClr val="bg1"/>
                </a:solidFill>
              </a:rPr>
              <a:t>Delete Page </a:t>
            </a:r>
            <a:r>
              <a:rPr lang="en-US" sz="1200" b="1" dirty="0">
                <a:solidFill>
                  <a:schemeClr val="bg1"/>
                </a:solidFill>
              </a:rPr>
              <a:t>A</a:t>
            </a:r>
            <a:r>
              <a:rPr lang="en-US" sz="1200" b="1" dirty="0" smtClean="0">
                <a:solidFill>
                  <a:schemeClr val="bg1"/>
                </a:solidFill>
              </a:rPr>
              <a:t>fter Reading   |   2018</a:t>
            </a:r>
            <a:r>
              <a:rPr lang="en-US" sz="1200" b="1" baseline="0" dirty="0" smtClean="0">
                <a:solidFill>
                  <a:schemeClr val="bg1"/>
                </a:solidFill>
              </a:rPr>
              <a:t> Template Edition</a:t>
            </a:r>
            <a:endParaRPr lang="en-US" sz="1200" b="1" dirty="0" smtClean="0">
              <a:solidFill>
                <a:schemeClr val="bg1"/>
              </a:solidFill>
            </a:endParaRPr>
          </a:p>
        </p:txBody>
      </p:sp>
      <p:sp>
        <p:nvSpPr>
          <p:cNvPr id="35" name="Text Placeholder 7"/>
          <p:cNvSpPr txBox="1">
            <a:spLocks/>
          </p:cNvSpPr>
          <p:nvPr userDrawn="1"/>
        </p:nvSpPr>
        <p:spPr bwMode="gray">
          <a:xfrm>
            <a:off x="277813" y="4134769"/>
            <a:ext cx="1879693" cy="415498"/>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l">
              <a:spcBef>
                <a:spcPts val="2400"/>
              </a:spcBef>
              <a:buNone/>
            </a:pPr>
            <a:r>
              <a:rPr lang="en-US" sz="900" b="1" dirty="0" smtClean="0">
                <a:solidFill>
                  <a:schemeClr val="bg1"/>
                </a:solidFill>
              </a:rPr>
              <a:t>Need Help? </a:t>
            </a:r>
            <a:br>
              <a:rPr lang="en-US" sz="900" b="1" dirty="0" smtClean="0">
                <a:solidFill>
                  <a:schemeClr val="bg1"/>
                </a:solidFill>
              </a:rPr>
            </a:br>
            <a:r>
              <a:rPr lang="en-US" sz="900" b="0" dirty="0" smtClean="0">
                <a:solidFill>
                  <a:schemeClr val="bg1"/>
                </a:solidFill>
              </a:rPr>
              <a:t>Visit portals.eab.com/dss </a:t>
            </a:r>
            <a:r>
              <a:rPr lang="en-US" sz="900" b="0" dirty="0">
                <a:solidFill>
                  <a:schemeClr val="bg1"/>
                </a:solidFill>
              </a:rPr>
              <a:t>or email </a:t>
            </a:r>
            <a:r>
              <a:rPr lang="en-US" sz="900" b="0" dirty="0" smtClean="0">
                <a:solidFill>
                  <a:schemeClr val="bg1"/>
                </a:solidFill>
              </a:rPr>
              <a:t>DSS-Requests@eab.com</a:t>
            </a:r>
            <a:endParaRPr lang="en-US" sz="900" b="0" dirty="0">
              <a:solidFill>
                <a:schemeClr val="bg1"/>
              </a:solidFill>
            </a:endParaRPr>
          </a:p>
        </p:txBody>
      </p:sp>
      <p:pic>
        <p:nvPicPr>
          <p:cNvPr id="2" name="Picture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bwMode="gray">
          <a:xfrm>
            <a:off x="2663289" y="3320517"/>
            <a:ext cx="3459699" cy="1308452"/>
          </a:xfrm>
          <a:prstGeom prst="rect">
            <a:avLst/>
          </a:prstGeom>
        </p:spPr>
      </p:pic>
      <p:sp>
        <p:nvSpPr>
          <p:cNvPr id="12" name="Text Placeholder 7"/>
          <p:cNvSpPr txBox="1">
            <a:spLocks/>
          </p:cNvSpPr>
          <p:nvPr userDrawn="1"/>
        </p:nvSpPr>
        <p:spPr bwMode="gray">
          <a:xfrm>
            <a:off x="277813" y="3697538"/>
            <a:ext cx="2321952" cy="276999"/>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l">
              <a:spcBef>
                <a:spcPts val="2400"/>
              </a:spcBef>
              <a:buNone/>
            </a:pPr>
            <a:r>
              <a:rPr lang="en-US" sz="900" b="1" dirty="0" smtClean="0">
                <a:solidFill>
                  <a:schemeClr val="bg1"/>
                </a:solidFill>
              </a:rPr>
              <a:t>Need 16:9 format? </a:t>
            </a:r>
            <a:br>
              <a:rPr lang="en-US" sz="900" b="1" dirty="0" smtClean="0">
                <a:solidFill>
                  <a:schemeClr val="bg1"/>
                </a:solidFill>
              </a:rPr>
            </a:br>
            <a:r>
              <a:rPr lang="en-US" sz="900" b="0" dirty="0" smtClean="0">
                <a:solidFill>
                  <a:schemeClr val="bg1"/>
                </a:solidFill>
              </a:rPr>
              <a:t>Email DSS-Requests@eab.com</a:t>
            </a:r>
            <a:endParaRPr lang="en-US" sz="900" b="0" dirty="0">
              <a:solidFill>
                <a:schemeClr val="bg1"/>
              </a:solidFill>
            </a:endParaRPr>
          </a:p>
        </p:txBody>
      </p:sp>
    </p:spTree>
    <p:custDataLst>
      <p:tags r:id="rId1"/>
    </p:custDataLst>
    <p:extLst>
      <p:ext uri="{BB962C8B-B14F-4D97-AF65-F5344CB8AC3E}">
        <p14:creationId xmlns:p14="http://schemas.microsoft.com/office/powerpoint/2010/main" val="41335917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otes">
    <p:bg bwMode="gray">
      <p:bgRef idx="1001">
        <a:schemeClr val="bg1"/>
      </p:bgRef>
    </p:bg>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cxnSp>
        <p:nvCxnSpPr>
          <p:cNvPr id="34" name="Straight Connector 33"/>
          <p:cNvCxnSpPr/>
          <p:nvPr userDrawn="1"/>
        </p:nvCxnSpPr>
        <p:spPr bwMode="gray">
          <a:xfrm>
            <a:off x="283818" y="1110912"/>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43" name="Title 1"/>
          <p:cNvSpPr txBox="1">
            <a:spLocks/>
          </p:cNvSpPr>
          <p:nvPr userDrawn="1"/>
        </p:nvSpPr>
        <p:spPr bwMode="gray">
          <a:xfrm>
            <a:off x="283818" y="309824"/>
            <a:ext cx="772685" cy="256480"/>
          </a:xfrm>
          <a:prstGeom prst="rect">
            <a:avLst/>
          </a:prstGeom>
        </p:spPr>
        <p:txBody>
          <a:bodyPr wrap="square" lIns="0" tIns="0" rIns="0" bIns="0" anchor="b" anchorCtr="0">
            <a:spAutoFit/>
          </a:bodyPr>
          <a:lstStyle>
            <a:lvl1pPr algn="l" defTabSz="640080" rtl="0" eaLnBrk="1" latinLnBrk="0" hangingPunct="1">
              <a:lnSpc>
                <a:spcPct val="90000"/>
              </a:lnSpc>
              <a:spcBef>
                <a:spcPct val="0"/>
              </a:spcBef>
              <a:buNone/>
              <a:defRPr sz="1800" b="0" kern="1200" spc="40" baseline="0">
                <a:solidFill>
                  <a:schemeClr val="tx1"/>
                </a:solidFill>
                <a:latin typeface="+mj-lt"/>
                <a:ea typeface="+mj-ea"/>
                <a:cs typeface="+mj-cs"/>
              </a:defRPr>
            </a:lvl1pPr>
          </a:lstStyle>
          <a:p>
            <a:pPr>
              <a:lnSpc>
                <a:spcPct val="90000"/>
              </a:lnSpc>
            </a:pPr>
            <a:r>
              <a:rPr lang="en-US" spc="50" baseline="0" dirty="0" smtClean="0">
                <a:solidFill>
                  <a:schemeClr val="tx1"/>
                </a:solidFill>
              </a:rPr>
              <a:t>Notes:</a:t>
            </a:r>
          </a:p>
        </p:txBody>
      </p:sp>
      <p:grpSp>
        <p:nvGrpSpPr>
          <p:cNvPr id="24" name="Group 23"/>
          <p:cNvGrpSpPr/>
          <p:nvPr userDrawn="1"/>
        </p:nvGrpSpPr>
        <p:grpSpPr bwMode="gray">
          <a:xfrm>
            <a:off x="5888334" y="0"/>
            <a:ext cx="458401" cy="507600"/>
            <a:chOff x="5888334" y="0"/>
            <a:chExt cx="458401" cy="507600"/>
          </a:xfrm>
        </p:grpSpPr>
        <p:sp>
          <p:nvSpPr>
            <p:cNvPr id="25" name="Freeform 24"/>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dirty="0"/>
            </a:p>
          </p:txBody>
        </p:sp>
        <p:sp>
          <p:nvSpPr>
            <p:cNvPr id="26"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0"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1"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4" name="TextBox 43"/>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smtClean="0">
              <a:latin typeface="+mj-lt"/>
            </a:endParaRPr>
          </a:p>
        </p:txBody>
      </p:sp>
      <p:cxnSp>
        <p:nvCxnSpPr>
          <p:cNvPr id="45" name="Straight Connector 44"/>
          <p:cNvCxnSpPr/>
          <p:nvPr userDrawn="1"/>
        </p:nvCxnSpPr>
        <p:spPr bwMode="gray">
          <a:xfrm>
            <a:off x="283818" y="4397429"/>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bwMode="gray">
          <a:xfrm>
            <a:off x="283818" y="1476081"/>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bwMode="gray">
          <a:xfrm>
            <a:off x="283818" y="1841250"/>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bwMode="gray">
          <a:xfrm>
            <a:off x="283818" y="2206419"/>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bwMode="gray">
          <a:xfrm>
            <a:off x="283818" y="2571588"/>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bwMode="gray">
          <a:xfrm>
            <a:off x="283818" y="2936757"/>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bwMode="gray">
          <a:xfrm>
            <a:off x="283818" y="3301926"/>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bwMode="gray">
          <a:xfrm>
            <a:off x="283818" y="3667095"/>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bwMode="gray">
          <a:xfrm>
            <a:off x="283818" y="4032264"/>
            <a:ext cx="5845520"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42962089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62"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ver Page: Top Slide">
    <p:spTree>
      <p:nvGrpSpPr>
        <p:cNvPr id="1" name=""/>
        <p:cNvGrpSpPr/>
        <p:nvPr/>
      </p:nvGrpSpPr>
      <p:grpSpPr>
        <a:xfrm>
          <a:off x="0" y="0"/>
          <a:ext cx="0" cy="0"/>
          <a:chOff x="0" y="0"/>
          <a:chExt cx="0" cy="0"/>
        </a:xfrm>
      </p:grpSpPr>
      <p:sp>
        <p:nvSpPr>
          <p:cNvPr id="20" name="Title 19"/>
          <p:cNvSpPr>
            <a:spLocks noGrp="1"/>
          </p:cNvSpPr>
          <p:nvPr>
            <p:ph type="title" hasCustomPrompt="1"/>
          </p:nvPr>
        </p:nvSpPr>
        <p:spPr bwMode="gray">
          <a:xfrm>
            <a:off x="371475" y="3279699"/>
            <a:ext cx="5029200" cy="830997"/>
          </a:xfrm>
          <a:prstGeom prst="rect">
            <a:avLst/>
          </a:prstGeom>
        </p:spPr>
        <p:txBody>
          <a:bodyPr lIns="0" tIns="0" rIns="0" bIns="0" anchor="b" anchorCtr="0">
            <a:spAutoFit/>
          </a:bodyPr>
          <a:lstStyle>
            <a:lvl1pPr>
              <a:lnSpc>
                <a:spcPct val="90000"/>
              </a:lnSpc>
              <a:defRPr sz="3000" b="0" spc="50" baseline="0">
                <a:solidFill>
                  <a:schemeClr val="tx1"/>
                </a:solidFill>
              </a:defRPr>
            </a:lvl1pPr>
          </a:lstStyle>
          <a:p>
            <a:r>
              <a:rPr lang="en-US" dirty="0" smtClean="0"/>
              <a:t>Cover Title – Rockwell 30pt Regular, Title Case</a:t>
            </a:r>
          </a:p>
        </p:txBody>
      </p:sp>
      <p:sp>
        <p:nvSpPr>
          <p:cNvPr id="22" name="Text Placeholder 21"/>
          <p:cNvSpPr>
            <a:spLocks noGrp="1"/>
          </p:cNvSpPr>
          <p:nvPr>
            <p:ph type="body" sz="quarter" idx="16" hasCustomPrompt="1"/>
          </p:nvPr>
        </p:nvSpPr>
        <p:spPr bwMode="gray">
          <a:xfrm>
            <a:off x="371475" y="4342854"/>
            <a:ext cx="5029200" cy="215444"/>
          </a:xfrm>
        </p:spPr>
        <p:txBody>
          <a:bodyPr/>
          <a:lstStyle>
            <a:lvl1pPr marL="0" indent="0">
              <a:spcBef>
                <a:spcPts val="0"/>
              </a:spcBef>
              <a:buNone/>
              <a:defRPr sz="1400" baseline="0">
                <a:solidFill>
                  <a:schemeClr val="tx1"/>
                </a:solidFill>
              </a:defRPr>
            </a:lvl1pPr>
            <a:lvl2pPr marL="114300" indent="0">
              <a:spcBef>
                <a:spcPts val="0"/>
              </a:spcBef>
              <a:buNone/>
              <a:defRPr sz="1400"/>
            </a:lvl2pPr>
            <a:lvl3pPr marL="228600" indent="0">
              <a:spcBef>
                <a:spcPts val="0"/>
              </a:spcBef>
              <a:buNone/>
              <a:defRPr sz="1400"/>
            </a:lvl3pPr>
            <a:lvl4pPr marL="342900" indent="0">
              <a:spcBef>
                <a:spcPts val="0"/>
              </a:spcBef>
              <a:buNone/>
              <a:defRPr sz="1400"/>
            </a:lvl4pPr>
            <a:lvl5pPr marL="457200" indent="0">
              <a:spcBef>
                <a:spcPts val="0"/>
              </a:spcBef>
              <a:buNone/>
              <a:defRPr sz="1400"/>
            </a:lvl5pPr>
          </a:lstStyle>
          <a:p>
            <a:pPr lvl="0"/>
            <a:r>
              <a:rPr lang="en-US" dirty="0" smtClean="0"/>
              <a:t>Cover Subtitle – Verdana 14pt Regular, Title Case</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51303" y="379532"/>
            <a:ext cx="1685547" cy="734569"/>
          </a:xfrm>
          <a:prstGeom prst="rect">
            <a:avLst/>
          </a:prstGeom>
          <a:noFill/>
          <a:ln>
            <a:noFill/>
          </a:ln>
        </p:spPr>
      </p:pic>
    </p:spTree>
    <p:custDataLst>
      <p:tags r:id="rId1"/>
    </p:custDataLst>
    <p:extLst>
      <p:ext uri="{BB962C8B-B14F-4D97-AF65-F5344CB8AC3E}">
        <p14:creationId xmlns:p14="http://schemas.microsoft.com/office/powerpoint/2010/main" val="348520677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34" userDrawn="1">
          <p15:clr>
            <a:srgbClr val="FBAE40"/>
          </p15:clr>
        </p15:guide>
        <p15:guide id="2" orient="horz" pos="2591" userDrawn="1">
          <p15:clr>
            <a:srgbClr val="FBAE40"/>
          </p15:clr>
        </p15:guide>
        <p15:guide id="3" orient="horz" pos="2735"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ver Page: Bottom Slide">
    <p:spTree>
      <p:nvGrpSpPr>
        <p:cNvPr id="1" name=""/>
        <p:cNvGrpSpPr/>
        <p:nvPr/>
      </p:nvGrpSpPr>
      <p:grpSpPr>
        <a:xfrm>
          <a:off x="0" y="0"/>
          <a:ext cx="0" cy="0"/>
          <a:chOff x="0" y="0"/>
          <a:chExt cx="0" cy="0"/>
        </a:xfrm>
      </p:grpSpPr>
      <p:cxnSp>
        <p:nvCxnSpPr>
          <p:cNvPr id="5" name="Straight Connector 4"/>
          <p:cNvCxnSpPr/>
          <p:nvPr userDrawn="1"/>
        </p:nvCxnSpPr>
        <p:spPr bwMode="gray">
          <a:xfrm>
            <a:off x="22860" y="4097682"/>
            <a:ext cx="6355080"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bwMode="gray">
          <a:xfrm>
            <a:off x="3939708" y="4191900"/>
            <a:ext cx="2438232" cy="215444"/>
          </a:xfrm>
          <a:prstGeom prst="rect">
            <a:avLst/>
          </a:prstGeom>
        </p:spPr>
        <p:txBody>
          <a:bodyPr wrap="none" lIns="0" tIns="0" rIns="0" bIns="0" anchor="t" anchorCtr="0">
            <a:spAutoFit/>
          </a:bodyPr>
          <a:lstStyle>
            <a:lvl1pPr algn="r">
              <a:lnSpc>
                <a:spcPct val="100000"/>
              </a:lnSpc>
              <a:defRPr sz="1400" b="0" spc="0" baseline="0">
                <a:solidFill>
                  <a:schemeClr val="accent3"/>
                </a:solidFill>
                <a:latin typeface="+mn-lt"/>
              </a:defRPr>
            </a:lvl1pPr>
          </a:lstStyle>
          <a:p>
            <a:r>
              <a:rPr lang="en-US" dirty="0" smtClean="0"/>
              <a:t>Insert Program Name Here</a:t>
            </a:r>
          </a:p>
        </p:txBody>
      </p:sp>
      <p:sp>
        <p:nvSpPr>
          <p:cNvPr id="4" name="Text Placeholder 3"/>
          <p:cNvSpPr>
            <a:spLocks noGrp="1"/>
          </p:cNvSpPr>
          <p:nvPr>
            <p:ph type="body" sz="quarter" idx="16" hasCustomPrompt="1"/>
          </p:nvPr>
        </p:nvSpPr>
        <p:spPr bwMode="gray">
          <a:xfrm>
            <a:off x="3389943" y="4431033"/>
            <a:ext cx="2987997" cy="153888"/>
          </a:xfrm>
        </p:spPr>
        <p:txBody>
          <a:bodyPr wrap="none"/>
          <a:lstStyle>
            <a:lvl1pPr marL="0" indent="0" algn="r">
              <a:spcBef>
                <a:spcPts val="0"/>
              </a:spcBef>
              <a:buNone/>
              <a:defRPr sz="1000">
                <a:solidFill>
                  <a:schemeClr val="accent3"/>
                </a:solidFill>
              </a:defRPr>
            </a:lvl1pPr>
          </a:lstStyle>
          <a:p>
            <a:pPr lvl="0"/>
            <a:r>
              <a:rPr lang="en-US" dirty="0" smtClean="0"/>
              <a:t>Insert Sub-program Name Here (if necessary)</a:t>
            </a:r>
          </a:p>
        </p:txBody>
      </p:sp>
    </p:spTree>
    <p:custDataLst>
      <p:tags r:id="rId1"/>
    </p:custDataLst>
    <p:extLst>
      <p:ext uri="{BB962C8B-B14F-4D97-AF65-F5344CB8AC3E}">
        <p14:creationId xmlns:p14="http://schemas.microsoft.com/office/powerpoint/2010/main" val="171461595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639"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nside Cover: Top Slid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281610" y="309824"/>
            <a:ext cx="4111003" cy="256480"/>
          </a:xfrm>
          <a:prstGeom prst="rect">
            <a:avLst/>
          </a:prstGeom>
        </p:spPr>
        <p:txBody>
          <a:bodyPr wrap="square" lIns="0" tIns="0" rIns="0" bIns="0" anchor="t" anchorCtr="0">
            <a:spAutoFit/>
          </a:bodyPr>
          <a:lstStyle>
            <a:lvl1pPr>
              <a:lnSpc>
                <a:spcPct val="90000"/>
              </a:lnSpc>
              <a:defRPr b="0">
                <a:solidFill>
                  <a:schemeClr val="tx1"/>
                </a:solidFill>
              </a:defRPr>
            </a:lvl1pPr>
          </a:lstStyle>
          <a:p>
            <a:r>
              <a:rPr lang="en-US" dirty="0" smtClean="0"/>
              <a:t>Insert Program Name Here</a:t>
            </a:r>
          </a:p>
        </p:txBody>
      </p:sp>
      <p:sp>
        <p:nvSpPr>
          <p:cNvPr id="6" name="Text Placeholder 5"/>
          <p:cNvSpPr>
            <a:spLocks noGrp="1"/>
          </p:cNvSpPr>
          <p:nvPr>
            <p:ph type="body" sz="quarter" idx="37" hasCustomPrompt="1"/>
          </p:nvPr>
        </p:nvSpPr>
        <p:spPr bwMode="gray">
          <a:xfrm>
            <a:off x="688369" y="968034"/>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Project Director (insert text)</a:t>
            </a:r>
          </a:p>
        </p:txBody>
      </p:sp>
      <p:sp>
        <p:nvSpPr>
          <p:cNvPr id="8" name="Text Placeholder 7"/>
          <p:cNvSpPr>
            <a:spLocks noGrp="1"/>
          </p:cNvSpPr>
          <p:nvPr>
            <p:ph type="body" sz="quarter" idx="38" hasCustomPrompt="1"/>
          </p:nvPr>
        </p:nvSpPr>
        <p:spPr bwMode="gray">
          <a:xfrm>
            <a:off x="688369" y="1175826"/>
            <a:ext cx="3200400" cy="138499"/>
          </a:xfrm>
        </p:spPr>
        <p:txBody>
          <a:bodyPr/>
          <a:lstStyle>
            <a:lvl1pPr marL="0" indent="0">
              <a:spcBef>
                <a:spcPts val="200"/>
              </a:spcBef>
              <a:buNone/>
              <a:defRPr>
                <a:solidFill>
                  <a:schemeClr val="accent3"/>
                </a:solidFill>
              </a:defRPr>
            </a:lvl1pPr>
          </a:lstStyle>
          <a:p>
            <a:pPr lvl="0"/>
            <a:r>
              <a:rPr lang="en-US" dirty="0" smtClean="0"/>
              <a:t>Insert Name(s) Here</a:t>
            </a:r>
          </a:p>
        </p:txBody>
      </p:sp>
      <p:sp>
        <p:nvSpPr>
          <p:cNvPr id="10" name="Text Placeholder 9"/>
          <p:cNvSpPr>
            <a:spLocks noGrp="1"/>
          </p:cNvSpPr>
          <p:nvPr>
            <p:ph type="body" sz="quarter" idx="39" hasCustomPrompt="1"/>
          </p:nvPr>
        </p:nvSpPr>
        <p:spPr bwMode="gray">
          <a:xfrm>
            <a:off x="688369" y="1609882"/>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Contributing Consultants (insert text)</a:t>
            </a:r>
          </a:p>
        </p:txBody>
      </p:sp>
      <p:sp>
        <p:nvSpPr>
          <p:cNvPr id="12" name="Text Placeholder 11"/>
          <p:cNvSpPr>
            <a:spLocks noGrp="1"/>
          </p:cNvSpPr>
          <p:nvPr>
            <p:ph type="body" sz="quarter" idx="40" hasCustomPrompt="1"/>
          </p:nvPr>
        </p:nvSpPr>
        <p:spPr bwMode="gray">
          <a:xfrm>
            <a:off x="688369" y="1819016"/>
            <a:ext cx="3200400" cy="138499"/>
          </a:xfrm>
        </p:spPr>
        <p:txBody>
          <a:bodyPr/>
          <a:lstStyle>
            <a:lvl1pPr marL="0" indent="0">
              <a:spcBef>
                <a:spcPts val="200"/>
              </a:spcBef>
              <a:buNone/>
              <a:defRPr>
                <a:solidFill>
                  <a:schemeClr val="accent3"/>
                </a:solidFill>
              </a:defRPr>
            </a:lvl1pPr>
          </a:lstStyle>
          <a:p>
            <a:pPr lvl="0"/>
            <a:r>
              <a:rPr lang="en-US" dirty="0" smtClean="0"/>
              <a:t>Insert Name(s) Here</a:t>
            </a:r>
          </a:p>
        </p:txBody>
      </p:sp>
      <p:sp>
        <p:nvSpPr>
          <p:cNvPr id="14" name="Text Placeholder 13"/>
          <p:cNvSpPr>
            <a:spLocks noGrp="1"/>
          </p:cNvSpPr>
          <p:nvPr>
            <p:ph type="body" sz="quarter" idx="41" hasCustomPrompt="1"/>
          </p:nvPr>
        </p:nvSpPr>
        <p:spPr bwMode="gray">
          <a:xfrm>
            <a:off x="688369" y="2250476"/>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Design Consultant (insert text)</a:t>
            </a:r>
          </a:p>
        </p:txBody>
      </p:sp>
      <p:sp>
        <p:nvSpPr>
          <p:cNvPr id="17" name="Text Placeholder 16"/>
          <p:cNvSpPr>
            <a:spLocks noGrp="1"/>
          </p:cNvSpPr>
          <p:nvPr>
            <p:ph type="body" sz="quarter" idx="42" hasCustomPrompt="1"/>
          </p:nvPr>
        </p:nvSpPr>
        <p:spPr bwMode="gray">
          <a:xfrm>
            <a:off x="688369" y="2459785"/>
            <a:ext cx="3200400"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smtClean="0"/>
              <a:t>Insert Name(s) Here</a:t>
            </a:r>
          </a:p>
        </p:txBody>
      </p:sp>
      <p:sp>
        <p:nvSpPr>
          <p:cNvPr id="27" name="Text Placeholder 26"/>
          <p:cNvSpPr>
            <a:spLocks noGrp="1"/>
          </p:cNvSpPr>
          <p:nvPr>
            <p:ph type="body" sz="quarter" idx="43" hasCustomPrompt="1"/>
          </p:nvPr>
        </p:nvSpPr>
        <p:spPr bwMode="gray">
          <a:xfrm>
            <a:off x="688369" y="2888149"/>
            <a:ext cx="320040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Executive Director (insert text)</a:t>
            </a:r>
          </a:p>
        </p:txBody>
      </p:sp>
      <p:sp>
        <p:nvSpPr>
          <p:cNvPr id="29" name="Text Placeholder 28"/>
          <p:cNvSpPr>
            <a:spLocks noGrp="1"/>
          </p:cNvSpPr>
          <p:nvPr>
            <p:ph type="body" sz="quarter" idx="44" hasCustomPrompt="1"/>
          </p:nvPr>
        </p:nvSpPr>
        <p:spPr bwMode="gray">
          <a:xfrm>
            <a:off x="688369" y="3097903"/>
            <a:ext cx="3200400"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smtClean="0"/>
              <a:t>Insert Name(s) Here</a:t>
            </a:r>
          </a:p>
        </p:txBody>
      </p:sp>
      <p:cxnSp>
        <p:nvCxnSpPr>
          <p:cNvPr id="16" name="Straight Connector 15"/>
          <p:cNvCxnSpPr/>
          <p:nvPr userDrawn="1"/>
        </p:nvCxnSpPr>
        <p:spPr bwMode="gray">
          <a:xfrm>
            <a:off x="4773942" y="309824"/>
            <a:ext cx="0" cy="4490776"/>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bwMode="gray">
          <a:xfrm>
            <a:off x="4860213" y="300832"/>
            <a:ext cx="1404663" cy="4334013"/>
          </a:xfrm>
          <a:prstGeom prst="rect">
            <a:avLst/>
          </a:prstGeom>
          <a:noFill/>
        </p:spPr>
        <p:txBody>
          <a:bodyPr wrap="square" lIns="0" tIns="0" rIns="0" bIns="0" rtlCol="0">
            <a:noAutofit/>
          </a:bodyPr>
          <a:lstStyle/>
          <a:p>
            <a:pPr>
              <a:spcBef>
                <a:spcPts val="400"/>
              </a:spcBef>
            </a:pPr>
            <a:r>
              <a:rPr lang="en-US" sz="500" b="1" baseline="0" dirty="0" smtClean="0">
                <a:solidFill>
                  <a:schemeClr val="tx1"/>
                </a:solidFill>
                <a:latin typeface="+mn-lt"/>
                <a:cs typeface="Arial"/>
              </a:rPr>
              <a:t>LEGAL CAVEAT</a:t>
            </a:r>
          </a:p>
          <a:p>
            <a:pPr>
              <a:spcBef>
                <a:spcPts val="400"/>
              </a:spcBef>
            </a:pPr>
            <a:r>
              <a:rPr lang="en-US" sz="500" baseline="0" dirty="0" smtClean="0">
                <a:solidFill>
                  <a:schemeClr val="tx1"/>
                </a:solidFill>
                <a:latin typeface="+mn-lt"/>
                <a:cs typeface="Arial"/>
              </a:rPr>
              <a:t>EAB Global, Inc. (“EAB”) has made efforts to verify the accuracy of the information it provides to members. This report relies</a:t>
            </a:r>
            <a:br>
              <a:rPr lang="en-US" sz="500" baseline="0" dirty="0" smtClean="0">
                <a:solidFill>
                  <a:schemeClr val="tx1"/>
                </a:solidFill>
                <a:latin typeface="+mn-lt"/>
                <a:cs typeface="Arial"/>
              </a:rPr>
            </a:br>
            <a:r>
              <a:rPr lang="en-US" sz="500" baseline="0" dirty="0" smtClean="0">
                <a:solidFill>
                  <a:schemeClr val="tx1"/>
                </a:solidFill>
                <a:latin typeface="+mn-lt"/>
                <a:cs typeface="Arial"/>
              </a:rPr>
              <a:t>on data obtained from many sources, however, and EAB cannot guarantee the accuracy of the information provided or any analysis based thereon. In addition, neither EAB nor any of its affiliates (each, an “EAB Organization”) is in the business of giving legal,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tax, or accounting issues, before implementing any of these tactics. No EAB Organization or any of its respective officers, directors, employees, or agents shall be liable for any claims, liabilities, or expenses relating to (a) any errors or omissions in this report, </a:t>
            </a:r>
            <a:br>
              <a:rPr lang="en-US" sz="500" baseline="0" dirty="0" smtClean="0">
                <a:solidFill>
                  <a:schemeClr val="tx1"/>
                </a:solidFill>
                <a:latin typeface="+mn-lt"/>
                <a:cs typeface="Arial"/>
              </a:rPr>
            </a:br>
            <a:r>
              <a:rPr lang="en-US" sz="500" baseline="0" dirty="0" smtClean="0">
                <a:solidFill>
                  <a:schemeClr val="tx1"/>
                </a:solidFill>
                <a:latin typeface="+mn-lt"/>
                <a:cs typeface="Arial"/>
              </a:rPr>
              <a:t>whether caused by any EAB organization, or any of their respective employees or agents, or sources or other third parties, (b) any recommendation by any EAB Organization, or (c) failure of member and its employees and agents to abide by the terms set forth herein.</a:t>
            </a:r>
          </a:p>
          <a:p>
            <a:pPr>
              <a:spcBef>
                <a:spcPts val="600"/>
              </a:spcBef>
            </a:pPr>
            <a:r>
              <a:rPr lang="en-US" sz="500" baseline="0" dirty="0" smtClean="0">
                <a:solidFill>
                  <a:schemeClr val="tx1"/>
                </a:solidFill>
                <a:latin typeface="+mn-lt"/>
                <a:cs typeface="Arial"/>
              </a:rPr>
              <a:t>EAB is a registered trademark of EAB Global, Inc.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an EAB Organization and its products and services, or (b) an endorsement of the company or its products or services by an EAB Organization. No EAB Organization is affiliated with any such company.</a:t>
            </a:r>
          </a:p>
        </p:txBody>
      </p:sp>
    </p:spTree>
    <p:custDataLst>
      <p:tags r:id="rId1"/>
    </p:custDataLst>
    <p:extLst>
      <p:ext uri="{BB962C8B-B14F-4D97-AF65-F5344CB8AC3E}">
        <p14:creationId xmlns:p14="http://schemas.microsoft.com/office/powerpoint/2010/main" val="275696569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32" userDrawn="1">
          <p15:clr>
            <a:srgbClr val="FBAE40"/>
          </p15:clr>
        </p15:guide>
        <p15:guide id="2" orient="horz" pos="195" userDrawn="1">
          <p15:clr>
            <a:srgbClr val="FBAE40"/>
          </p15:clr>
        </p15:guide>
        <p15:guide id="3" pos="2767"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side Cover: Bottom Slide">
    <p:spTree>
      <p:nvGrpSpPr>
        <p:cNvPr id="1" name=""/>
        <p:cNvGrpSpPr/>
        <p:nvPr/>
      </p:nvGrpSpPr>
      <p:grpSpPr>
        <a:xfrm>
          <a:off x="0" y="0"/>
          <a:ext cx="0" cy="0"/>
          <a:chOff x="0" y="0"/>
          <a:chExt cx="0" cy="0"/>
        </a:xfrm>
      </p:grpSpPr>
      <p:sp>
        <p:nvSpPr>
          <p:cNvPr id="8" name="TextBox 7"/>
          <p:cNvSpPr txBox="1"/>
          <p:nvPr userDrawn="1"/>
        </p:nvSpPr>
        <p:spPr bwMode="gray">
          <a:xfrm>
            <a:off x="4860213" y="24057"/>
            <a:ext cx="1473868" cy="4514056"/>
          </a:xfrm>
          <a:prstGeom prst="rect">
            <a:avLst/>
          </a:prstGeom>
          <a:noFill/>
        </p:spPr>
        <p:txBody>
          <a:bodyPr wrap="square" lIns="0" tIns="0" rIns="0" bIns="0" rtlCol="0">
            <a:spAutoFit/>
          </a:bodyPr>
          <a:lstStyle/>
          <a:p>
            <a:pPr>
              <a:spcBef>
                <a:spcPts val="400"/>
              </a:spcBef>
            </a:pPr>
            <a:r>
              <a:rPr lang="en-US" sz="500" b="1" baseline="0" dirty="0" smtClean="0">
                <a:solidFill>
                  <a:schemeClr val="tx1"/>
                </a:solidFill>
                <a:latin typeface="+mn-lt"/>
                <a:cs typeface="Arial"/>
              </a:rPr>
              <a:t>IMPORTANT: Please read the following.</a:t>
            </a:r>
          </a:p>
          <a:p>
            <a:pPr>
              <a:spcBef>
                <a:spcPts val="400"/>
              </a:spcBef>
            </a:pPr>
            <a:r>
              <a:rPr lang="en-US" sz="500" baseline="0" dirty="0" smtClean="0">
                <a:solidFill>
                  <a:schemeClr val="tx1"/>
                </a:solidFill>
                <a:latin typeface="+mn-lt"/>
                <a:cs typeface="Arial"/>
              </a:rPr>
              <a:t>EAB has prepared this report for the exclusive use of its members. Each member acknowledges and agrees that this report and the information contained herein (collectively, the “Report”) are confidential and proprietary to EAB. By accepting delivery of this Report, each member agrees to abide by the terms as stated herein, including the following:</a:t>
            </a:r>
          </a:p>
          <a:p>
            <a:pPr marL="91440" indent="-114300">
              <a:spcBef>
                <a:spcPts val="400"/>
              </a:spcBef>
            </a:pPr>
            <a:r>
              <a:rPr lang="en-US" sz="500" baseline="0" dirty="0" smtClean="0">
                <a:solidFill>
                  <a:schemeClr val="tx1"/>
                </a:solidFill>
                <a:latin typeface="+mn-lt"/>
                <a:cs typeface="Arial"/>
              </a:rPr>
              <a:t>1.	All right, title, and interest in and to this Report is owned by an EAB Organization. Except as stated herein, no right, license, permission, or interest of any kind in </a:t>
            </a:r>
            <a:br>
              <a:rPr lang="en-US" sz="500" baseline="0" dirty="0" smtClean="0">
                <a:solidFill>
                  <a:schemeClr val="tx1"/>
                </a:solidFill>
                <a:latin typeface="+mn-lt"/>
                <a:cs typeface="Arial"/>
              </a:rPr>
            </a:br>
            <a:r>
              <a:rPr lang="en-US" sz="500" baseline="0" dirty="0" smtClean="0">
                <a:solidFill>
                  <a:schemeClr val="tx1"/>
                </a:solidFill>
                <a:latin typeface="+mn-lt"/>
                <a:cs typeface="Arial"/>
              </a:rPr>
              <a:t>this Report is intended to be given, transferred to, or acquired by a member. Each member is authorized to use this Report only to the extent expressly authorized herein.</a:t>
            </a:r>
          </a:p>
          <a:p>
            <a:pPr marL="91440" indent="-114300">
              <a:spcBef>
                <a:spcPts val="400"/>
              </a:spcBef>
            </a:pPr>
            <a:r>
              <a:rPr lang="en-US" sz="500" baseline="0" dirty="0" smtClean="0">
                <a:solidFill>
                  <a:schemeClr val="tx1"/>
                </a:solidFill>
                <a:latin typeface="+mn-lt"/>
                <a:cs typeface="Arial"/>
              </a:rPr>
              <a:t>2.	Each member shall not sell, license, republish, distribute,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91440" indent="-114300">
              <a:spcBef>
                <a:spcPts val="400"/>
              </a:spcBef>
            </a:pPr>
            <a:r>
              <a:rPr lang="en-US" sz="500" baseline="0" dirty="0" smtClean="0">
                <a:solidFill>
                  <a:schemeClr val="tx1"/>
                </a:solidFill>
                <a:latin typeface="+mn-lt"/>
                <a:cs typeface="Arial"/>
              </a:rPr>
              <a:t>3.	Each member may make this Report available solely to those of its employees and agents who (a) are registered for the workshop or membership program of which this Report is a part, (b) require access to this Report in order to learn </a:t>
            </a:r>
            <a:br>
              <a:rPr lang="en-US" sz="500" baseline="0" dirty="0" smtClean="0">
                <a:solidFill>
                  <a:schemeClr val="tx1"/>
                </a:solidFill>
                <a:latin typeface="+mn-lt"/>
                <a:cs typeface="Arial"/>
              </a:rPr>
            </a:br>
            <a:r>
              <a:rPr lang="en-US" sz="500" baseline="0" dirty="0" smtClean="0">
                <a:solidFill>
                  <a:schemeClr val="tx1"/>
                </a:solidFill>
                <a:latin typeface="+mn-lt"/>
                <a:cs typeface="Arial"/>
              </a:rPr>
              <a:t>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91440" indent="-114300">
              <a:spcBef>
                <a:spcPts val="400"/>
              </a:spcBef>
            </a:pPr>
            <a:r>
              <a:rPr lang="en-US" sz="500" baseline="0" dirty="0" smtClean="0">
                <a:solidFill>
                  <a:schemeClr val="tx1"/>
                </a:solidFill>
                <a:latin typeface="+mn-lt"/>
                <a:cs typeface="Arial"/>
              </a:rPr>
              <a:t>4.	Each member shall not remove from this Report any confidential markings, copyright notices, and/or other similar indicia herein.</a:t>
            </a:r>
          </a:p>
          <a:p>
            <a:pPr marL="91440" indent="-114300">
              <a:spcBef>
                <a:spcPts val="400"/>
              </a:spcBef>
            </a:pPr>
            <a:r>
              <a:rPr lang="en-US" sz="500" baseline="0" dirty="0" smtClean="0">
                <a:solidFill>
                  <a:schemeClr val="tx1"/>
                </a:solidFill>
                <a:latin typeface="+mn-lt"/>
                <a:cs typeface="Arial"/>
              </a:rPr>
              <a:t>5.	Each member is responsible for any breach of its obligations as stated herein by any of its employees or agents.</a:t>
            </a:r>
          </a:p>
          <a:p>
            <a:pPr marL="91440" indent="-114300">
              <a:spcBef>
                <a:spcPts val="400"/>
              </a:spcBef>
            </a:pPr>
            <a:r>
              <a:rPr lang="en-US" sz="500" baseline="0" dirty="0" smtClean="0">
                <a:solidFill>
                  <a:schemeClr val="tx1"/>
                </a:solidFill>
                <a:latin typeface="+mn-lt"/>
                <a:cs typeface="Arial"/>
              </a:rPr>
              <a:t>6.	If a member is unwilling to abide by any </a:t>
            </a:r>
            <a:br>
              <a:rPr lang="en-US" sz="500" baseline="0" dirty="0" smtClean="0">
                <a:solidFill>
                  <a:schemeClr val="tx1"/>
                </a:solidFill>
                <a:latin typeface="+mn-lt"/>
                <a:cs typeface="Arial"/>
              </a:rPr>
            </a:br>
            <a:r>
              <a:rPr lang="en-US" sz="500" baseline="0" dirty="0" smtClean="0">
                <a:solidFill>
                  <a:schemeClr val="tx1"/>
                </a:solidFill>
                <a:latin typeface="+mn-lt"/>
                <a:cs typeface="Arial"/>
              </a:rPr>
              <a:t>of the foregoing obligations, then such member shall promptly return this Report and all copies thereof to EAB.</a:t>
            </a:r>
          </a:p>
        </p:txBody>
      </p:sp>
      <p:cxnSp>
        <p:nvCxnSpPr>
          <p:cNvPr id="10" name="Straight Connector 9"/>
          <p:cNvCxnSpPr/>
          <p:nvPr userDrawn="1"/>
        </p:nvCxnSpPr>
        <p:spPr bwMode="gray">
          <a:xfrm>
            <a:off x="4773942" y="0"/>
            <a:ext cx="0" cy="4522788"/>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412669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perless Meeting Credit/Caveat">
    <p:spTree>
      <p:nvGrpSpPr>
        <p:cNvPr id="1" name=""/>
        <p:cNvGrpSpPr/>
        <p:nvPr/>
      </p:nvGrpSpPr>
      <p:grpSpPr>
        <a:xfrm>
          <a:off x="0" y="0"/>
          <a:ext cx="0" cy="0"/>
          <a:chOff x="0" y="0"/>
          <a:chExt cx="0" cy="0"/>
        </a:xfrm>
      </p:grpSpPr>
      <p:sp>
        <p:nvSpPr>
          <p:cNvPr id="34" name="Title 1"/>
          <p:cNvSpPr>
            <a:spLocks noGrp="1"/>
          </p:cNvSpPr>
          <p:nvPr>
            <p:ph type="title" hasCustomPrompt="1"/>
          </p:nvPr>
        </p:nvSpPr>
        <p:spPr bwMode="gray">
          <a:xfrm>
            <a:off x="281610" y="309824"/>
            <a:ext cx="3327462" cy="256480"/>
          </a:xfrm>
          <a:prstGeom prst="rect">
            <a:avLst/>
          </a:prstGeom>
        </p:spPr>
        <p:txBody>
          <a:bodyPr wrap="square" lIns="0" tIns="0" rIns="0" bIns="0" anchor="t" anchorCtr="0">
            <a:spAutoFit/>
          </a:bodyPr>
          <a:lstStyle>
            <a:lvl1pPr>
              <a:lnSpc>
                <a:spcPct val="90000"/>
              </a:lnSpc>
              <a:defRPr b="0">
                <a:solidFill>
                  <a:schemeClr val="tx1"/>
                </a:solidFill>
              </a:defRPr>
            </a:lvl1pPr>
          </a:lstStyle>
          <a:p>
            <a:r>
              <a:rPr lang="en-US" dirty="0" smtClean="0"/>
              <a:t>Insert Program Name Here</a:t>
            </a:r>
          </a:p>
        </p:txBody>
      </p:sp>
      <p:sp>
        <p:nvSpPr>
          <p:cNvPr id="35" name="Text Placeholder 5"/>
          <p:cNvSpPr>
            <a:spLocks noGrp="1"/>
          </p:cNvSpPr>
          <p:nvPr>
            <p:ph type="body" sz="quarter" idx="37" hasCustomPrompt="1"/>
          </p:nvPr>
        </p:nvSpPr>
        <p:spPr bwMode="gray">
          <a:xfrm>
            <a:off x="591552" y="968034"/>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Project Director (insert text)</a:t>
            </a:r>
          </a:p>
        </p:txBody>
      </p:sp>
      <p:sp>
        <p:nvSpPr>
          <p:cNvPr id="36" name="Text Placeholder 7"/>
          <p:cNvSpPr>
            <a:spLocks noGrp="1"/>
          </p:cNvSpPr>
          <p:nvPr>
            <p:ph type="body" sz="quarter" idx="38" hasCustomPrompt="1"/>
          </p:nvPr>
        </p:nvSpPr>
        <p:spPr bwMode="gray">
          <a:xfrm>
            <a:off x="591552" y="1175826"/>
            <a:ext cx="3019522" cy="138499"/>
          </a:xfrm>
        </p:spPr>
        <p:txBody>
          <a:bodyPr/>
          <a:lstStyle>
            <a:lvl1pPr marL="0" indent="0">
              <a:spcBef>
                <a:spcPts val="200"/>
              </a:spcBef>
              <a:buNone/>
              <a:defRPr>
                <a:solidFill>
                  <a:schemeClr val="accent3"/>
                </a:solidFill>
              </a:defRPr>
            </a:lvl1pPr>
          </a:lstStyle>
          <a:p>
            <a:pPr lvl="0"/>
            <a:r>
              <a:rPr lang="en-US" dirty="0" smtClean="0"/>
              <a:t>Insert Name(s) Here</a:t>
            </a:r>
          </a:p>
        </p:txBody>
      </p:sp>
      <p:sp>
        <p:nvSpPr>
          <p:cNvPr id="37" name="Text Placeholder 9"/>
          <p:cNvSpPr>
            <a:spLocks noGrp="1"/>
          </p:cNvSpPr>
          <p:nvPr>
            <p:ph type="body" sz="quarter" idx="39" hasCustomPrompt="1"/>
          </p:nvPr>
        </p:nvSpPr>
        <p:spPr bwMode="gray">
          <a:xfrm>
            <a:off x="591552" y="1609882"/>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Contributing Consultants (insert text)</a:t>
            </a:r>
          </a:p>
        </p:txBody>
      </p:sp>
      <p:sp>
        <p:nvSpPr>
          <p:cNvPr id="38" name="Text Placeholder 11"/>
          <p:cNvSpPr>
            <a:spLocks noGrp="1"/>
          </p:cNvSpPr>
          <p:nvPr>
            <p:ph type="body" sz="quarter" idx="40" hasCustomPrompt="1"/>
          </p:nvPr>
        </p:nvSpPr>
        <p:spPr bwMode="gray">
          <a:xfrm>
            <a:off x="591552" y="1819016"/>
            <a:ext cx="3019522" cy="138499"/>
          </a:xfrm>
        </p:spPr>
        <p:txBody>
          <a:bodyPr/>
          <a:lstStyle>
            <a:lvl1pPr marL="0" indent="0">
              <a:spcBef>
                <a:spcPts val="200"/>
              </a:spcBef>
              <a:buNone/>
              <a:defRPr>
                <a:solidFill>
                  <a:schemeClr val="accent3"/>
                </a:solidFill>
              </a:defRPr>
            </a:lvl1pPr>
          </a:lstStyle>
          <a:p>
            <a:pPr lvl="0"/>
            <a:r>
              <a:rPr lang="en-US" dirty="0" smtClean="0"/>
              <a:t>Insert Name(s) Here</a:t>
            </a:r>
          </a:p>
        </p:txBody>
      </p:sp>
      <p:sp>
        <p:nvSpPr>
          <p:cNvPr id="39" name="Text Placeholder 13"/>
          <p:cNvSpPr>
            <a:spLocks noGrp="1"/>
          </p:cNvSpPr>
          <p:nvPr>
            <p:ph type="body" sz="quarter" idx="41" hasCustomPrompt="1"/>
          </p:nvPr>
        </p:nvSpPr>
        <p:spPr bwMode="gray">
          <a:xfrm>
            <a:off x="591552" y="2250476"/>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Design Consultant (insert text)</a:t>
            </a:r>
          </a:p>
        </p:txBody>
      </p:sp>
      <p:sp>
        <p:nvSpPr>
          <p:cNvPr id="40" name="Text Placeholder 16"/>
          <p:cNvSpPr>
            <a:spLocks noGrp="1"/>
          </p:cNvSpPr>
          <p:nvPr>
            <p:ph type="body" sz="quarter" idx="42" hasCustomPrompt="1"/>
          </p:nvPr>
        </p:nvSpPr>
        <p:spPr bwMode="gray">
          <a:xfrm>
            <a:off x="591552" y="2459785"/>
            <a:ext cx="3019522"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smtClean="0"/>
              <a:t>Insert Name(s) Here</a:t>
            </a:r>
          </a:p>
        </p:txBody>
      </p:sp>
      <p:sp>
        <p:nvSpPr>
          <p:cNvPr id="41" name="Text Placeholder 26"/>
          <p:cNvSpPr>
            <a:spLocks noGrp="1"/>
          </p:cNvSpPr>
          <p:nvPr>
            <p:ph type="body" sz="quarter" idx="43" hasCustomPrompt="1"/>
          </p:nvPr>
        </p:nvSpPr>
        <p:spPr bwMode="gray">
          <a:xfrm>
            <a:off x="591552" y="2888149"/>
            <a:ext cx="301752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Executive Director (insert text)</a:t>
            </a:r>
          </a:p>
        </p:txBody>
      </p:sp>
      <p:sp>
        <p:nvSpPr>
          <p:cNvPr id="42" name="Text Placeholder 28"/>
          <p:cNvSpPr>
            <a:spLocks noGrp="1"/>
          </p:cNvSpPr>
          <p:nvPr>
            <p:ph type="body" sz="quarter" idx="44" hasCustomPrompt="1"/>
          </p:nvPr>
        </p:nvSpPr>
        <p:spPr bwMode="gray">
          <a:xfrm>
            <a:off x="591552" y="3097903"/>
            <a:ext cx="3019522"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smtClean="0"/>
              <a:t>Insert Name(s) Here</a:t>
            </a:r>
          </a:p>
        </p:txBody>
      </p:sp>
      <p:cxnSp>
        <p:nvCxnSpPr>
          <p:cNvPr id="13" name="Straight Connector 12"/>
          <p:cNvCxnSpPr/>
          <p:nvPr userDrawn="1"/>
        </p:nvCxnSpPr>
        <p:spPr bwMode="gray">
          <a:xfrm>
            <a:off x="4086830" y="0"/>
            <a:ext cx="0" cy="480060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bwMode="gray">
          <a:xfrm>
            <a:off x="4173101" y="198787"/>
            <a:ext cx="2060883" cy="4429575"/>
          </a:xfrm>
          <a:prstGeom prst="rect">
            <a:avLst/>
          </a:prstGeom>
          <a:noFill/>
        </p:spPr>
        <p:txBody>
          <a:bodyPr wrap="square" lIns="0" tIns="0" rIns="0" bIns="0" rtlCol="0">
            <a:noAutofit/>
          </a:bodyPr>
          <a:lstStyle/>
          <a:p>
            <a:pPr>
              <a:spcBef>
                <a:spcPts val="300"/>
              </a:spcBef>
            </a:pPr>
            <a:r>
              <a:rPr lang="en-US" sz="420" b="1" dirty="0" smtClean="0"/>
              <a:t>LEGAL CAVEAT</a:t>
            </a:r>
          </a:p>
          <a:p>
            <a:pPr>
              <a:spcBef>
                <a:spcPts val="300"/>
              </a:spcBef>
            </a:pPr>
            <a:r>
              <a:rPr lang="en-US" sz="420" dirty="0" smtClean="0"/>
              <a:t>EAB Global, Inc. (“EAB”) has made efforts to verify the accuracy of the information it provides to members. This report relies on data obtained from many sources, however, and EAB cannot guarantee the accuracy of the information provided or any analysis based thereon. In addition, neither EAB nor any of its affiliates (each, an “EAB Organization”) is in the business of giving legal,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tax, or accounting issues, before implementing any of these tactics. No EAB Organization or any of its respective officers, directors, employees, or agents shall be liable for any claims, liabilities, or expenses relating to (a) any errors or omissions in this report,</a:t>
            </a:r>
            <a:r>
              <a:rPr lang="en-US" sz="420" baseline="0" dirty="0" smtClean="0"/>
              <a:t> </a:t>
            </a:r>
            <a:r>
              <a:rPr lang="en-US" sz="420" dirty="0" smtClean="0"/>
              <a:t>whether caused by any EAB organization, or any of their respective employees or agents, or sources or other third parties, (b) any recommendation by any EAB Organization, or (c) failure of member and its employees and agents to abide by the terms set forth herein.</a:t>
            </a:r>
          </a:p>
          <a:p>
            <a:pPr>
              <a:spcBef>
                <a:spcPts val="300"/>
              </a:spcBef>
            </a:pPr>
            <a:r>
              <a:rPr lang="en-US" sz="420" dirty="0" smtClean="0"/>
              <a:t>EAB is a registered trademark of EAB Global, Inc.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an EAB Organization and its products and services, or</a:t>
            </a:r>
            <a:br>
              <a:rPr lang="en-US" sz="420" dirty="0" smtClean="0"/>
            </a:br>
            <a:r>
              <a:rPr lang="en-US" sz="420" dirty="0" smtClean="0"/>
              <a:t>(b) an endorsement of the company or its products or services by an EAB Organization. No EAB Organization is affiliated with any such company.</a:t>
            </a:r>
          </a:p>
          <a:p>
            <a:pPr>
              <a:spcBef>
                <a:spcPts val="800"/>
              </a:spcBef>
            </a:pPr>
            <a:r>
              <a:rPr lang="en-US" sz="420" b="1" dirty="0" smtClean="0"/>
              <a:t>IMPORTANT: Please read the following.</a:t>
            </a:r>
          </a:p>
          <a:p>
            <a:pPr>
              <a:spcBef>
                <a:spcPts val="300"/>
              </a:spcBef>
            </a:pPr>
            <a:r>
              <a:rPr lang="en-US" sz="420" dirty="0" smtClean="0"/>
              <a:t>EAB has prepared this report for the exclusive use of its members. Each member acknowledges and agrees that this report and the information contained herein (collectively, the “Report”) are confidential and proprietary to EAB. By accepting delivery of this Report, each member agrees to abide by the terms as stated herein, including the following:</a:t>
            </a:r>
          </a:p>
          <a:p>
            <a:pPr marL="114300" indent="-114300">
              <a:spcBef>
                <a:spcPts val="300"/>
              </a:spcBef>
            </a:pPr>
            <a:r>
              <a:rPr lang="en-US" sz="420" dirty="0" smtClean="0"/>
              <a:t>1.	All right, title, and interest in and to this Report is owned by an EAB Organization. Except as stated herein, no right, license, permission, or interest of any kind in this Report is intended to be given, transferred to, or acquired by a member. Each member is authorized to use this Report only to the extent expressly authorized herein.</a:t>
            </a:r>
          </a:p>
          <a:p>
            <a:pPr marL="114300" indent="-114300">
              <a:spcBef>
                <a:spcPts val="300"/>
              </a:spcBef>
            </a:pPr>
            <a:r>
              <a:rPr lang="en-US" sz="420" dirty="0" smtClean="0"/>
              <a:t>2.	Each member shall not sell, license, republish, distribute,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114300" indent="-114300">
              <a:spcBef>
                <a:spcPts val="300"/>
              </a:spcBef>
            </a:pPr>
            <a:r>
              <a:rPr lang="en-US" sz="420" dirty="0" smtClean="0"/>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114300" indent="-114300">
              <a:spcBef>
                <a:spcPts val="300"/>
              </a:spcBef>
            </a:pPr>
            <a:r>
              <a:rPr lang="en-US" sz="420" dirty="0" smtClean="0"/>
              <a:t>4.	Each member shall not remove from this Report any confidential markings, copyright notices, and/or other similar indicia herein.</a:t>
            </a:r>
          </a:p>
          <a:p>
            <a:pPr marL="114300" indent="-114300">
              <a:spcBef>
                <a:spcPts val="300"/>
              </a:spcBef>
            </a:pPr>
            <a:r>
              <a:rPr lang="en-US" sz="420" dirty="0" smtClean="0"/>
              <a:t>5.	Each member is responsible for any breach of its obligations as stated herein by any of its employees or agents.</a:t>
            </a:r>
          </a:p>
          <a:p>
            <a:pPr marL="114300" indent="-114300">
              <a:spcBef>
                <a:spcPts val="300"/>
              </a:spcBef>
            </a:pPr>
            <a:r>
              <a:rPr lang="en-US" sz="420" dirty="0" smtClean="0"/>
              <a:t>6.	If a member is unwilling to abide by any of the foregoing obligations, then such member shall promptly return this Report and all copies thereof to EAB.</a:t>
            </a:r>
          </a:p>
        </p:txBody>
      </p:sp>
    </p:spTree>
    <p:custDataLst>
      <p:tags r:id="rId1"/>
    </p:custDataLst>
    <p:extLst>
      <p:ext uri="{BB962C8B-B14F-4D97-AF65-F5344CB8AC3E}">
        <p14:creationId xmlns:p14="http://schemas.microsoft.com/office/powerpoint/2010/main" val="179471282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70">
          <p15:clr>
            <a:srgbClr val="FBAE40"/>
          </p15:clr>
        </p15:guide>
        <p15:guide id="2" orient="horz" pos="195" userDrawn="1">
          <p15:clr>
            <a:srgbClr val="FBAE40"/>
          </p15:clr>
        </p15:guide>
        <p15:guide id="3" pos="2417"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ack Cover: Top Slide">
    <p:bg bwMode="gray">
      <p:bgRef idx="1001">
        <a:schemeClr val="bg1"/>
      </p:bgRef>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60241131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ck Cover: Bottom Slide">
    <p:bg bwMode="gray">
      <p:bgRef idx="1001">
        <a:schemeClr val="bg1"/>
      </p:bgRef>
    </p:bg>
    <p:spTree>
      <p:nvGrpSpPr>
        <p:cNvPr id="1" name=""/>
        <p:cNvGrpSpPr/>
        <p:nvPr/>
      </p:nvGrpSpPr>
      <p:grpSpPr>
        <a:xfrm>
          <a:off x="0" y="0"/>
          <a:ext cx="0" cy="0"/>
          <a:chOff x="0" y="0"/>
          <a:chExt cx="0" cy="0"/>
        </a:xfrm>
      </p:grpSpPr>
      <p:sp>
        <p:nvSpPr>
          <p:cNvPr id="26" name="Rectangle 25">
            <a:hlinkClick r:id="rId3"/>
          </p:cNvPr>
          <p:cNvSpPr/>
          <p:nvPr userDrawn="1"/>
        </p:nvSpPr>
        <p:spPr bwMode="gray">
          <a:xfrm>
            <a:off x="996386" y="3293849"/>
            <a:ext cx="4408029" cy="1288356"/>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grpSp>
        <p:nvGrpSpPr>
          <p:cNvPr id="27" name="Group 26"/>
          <p:cNvGrpSpPr/>
          <p:nvPr userDrawn="1"/>
        </p:nvGrpSpPr>
        <p:grpSpPr>
          <a:xfrm>
            <a:off x="1564154" y="3459989"/>
            <a:ext cx="3272492" cy="957891"/>
            <a:chOff x="2249954" y="8720284"/>
            <a:chExt cx="3272492" cy="957891"/>
          </a:xfrm>
        </p:grpSpPr>
        <p:pic>
          <p:nvPicPr>
            <p:cNvPr id="28" name="Picture 2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3266202" y="8720284"/>
              <a:ext cx="1239997" cy="474433"/>
            </a:xfrm>
            <a:prstGeom prst="rect">
              <a:avLst/>
            </a:prstGeom>
          </p:spPr>
        </p:pic>
        <p:sp>
          <p:nvSpPr>
            <p:cNvPr id="29" name="TextBox 28"/>
            <p:cNvSpPr txBox="1"/>
            <p:nvPr userDrawn="1"/>
          </p:nvSpPr>
          <p:spPr bwMode="gray">
            <a:xfrm>
              <a:off x="2249954" y="9306278"/>
              <a:ext cx="3272492" cy="371897"/>
            </a:xfrm>
            <a:prstGeom prst="rect">
              <a:avLst/>
            </a:prstGeom>
            <a:noFill/>
          </p:spPr>
          <p:txBody>
            <a:bodyPr wrap="square" lIns="0" tIns="0" rIns="0" bIns="0" rtlCol="0">
              <a:spAutoFit/>
            </a:bodyPr>
            <a:lstStyle/>
            <a:p>
              <a:pPr algn="ctr">
                <a:spcBef>
                  <a:spcPts val="500"/>
                </a:spcBef>
              </a:pPr>
              <a:r>
                <a:rPr lang="en-US" sz="1000" spc="0" baseline="0" dirty="0" smtClean="0">
                  <a:latin typeface="+mj-lt"/>
                </a:rPr>
                <a:t>Washington DC   Richmond   Birmingham   Minneapolis</a:t>
              </a:r>
            </a:p>
            <a:p>
              <a:pPr algn="ctr">
                <a:spcBef>
                  <a:spcPts val="500"/>
                </a:spcBef>
              </a:pPr>
              <a:r>
                <a:rPr lang="en-US" sz="1000" b="1" spc="0" baseline="0" dirty="0" smtClean="0">
                  <a:latin typeface="+mj-lt"/>
                </a:rPr>
                <a:t>P</a:t>
              </a:r>
              <a:r>
                <a:rPr lang="en-US" sz="1000" spc="0" baseline="0" dirty="0" smtClean="0">
                  <a:latin typeface="+mj-lt"/>
                </a:rPr>
                <a:t> 202-747-1000   </a:t>
              </a:r>
              <a:r>
                <a:rPr lang="en-US" sz="1000" b="1" spc="0" baseline="0" dirty="0" smtClean="0">
                  <a:latin typeface="+mj-lt"/>
                </a:rPr>
                <a:t>F</a:t>
              </a:r>
              <a:r>
                <a:rPr lang="en-US" sz="1000" spc="0" baseline="0" dirty="0" smtClean="0">
                  <a:latin typeface="+mj-lt"/>
                </a:rPr>
                <a:t> 202-747-1010   </a:t>
              </a:r>
              <a:r>
                <a:rPr lang="en-US" sz="1000" spc="0" baseline="0" dirty="0" smtClean="0">
                  <a:solidFill>
                    <a:schemeClr val="accent6"/>
                  </a:solidFill>
                  <a:latin typeface="+mj-lt"/>
                </a:rPr>
                <a:t>eab.com</a:t>
              </a:r>
            </a:p>
          </p:txBody>
        </p:sp>
        <p:cxnSp>
          <p:nvCxnSpPr>
            <p:cNvPr id="30" name="Straight Connector 29"/>
            <p:cNvCxnSpPr/>
            <p:nvPr userDrawn="1"/>
          </p:nvCxnSpPr>
          <p:spPr bwMode="gray">
            <a:xfrm>
              <a:off x="32409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bwMode="gray">
            <a:xfrm>
              <a:off x="3922418"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bwMode="gray">
            <a:xfrm>
              <a:off x="47323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bwMode="gray">
            <a:xfrm>
              <a:off x="3579671" y="9535527"/>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gray">
            <a:xfrm>
              <a:off x="4556251" y="9535527"/>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3169814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Standard">
    <p:spTree>
      <p:nvGrpSpPr>
        <p:cNvPr id="1" name=""/>
        <p:cNvGrpSpPr/>
        <p:nvPr/>
      </p:nvGrpSpPr>
      <p:grpSpPr>
        <a:xfrm>
          <a:off x="0" y="0"/>
          <a:ext cx="0" cy="0"/>
          <a:chOff x="0" y="0"/>
          <a:chExt cx="0" cy="0"/>
        </a:xfrm>
      </p:grpSpPr>
      <p:sp>
        <p:nvSpPr>
          <p:cNvPr id="4" name="Rectangle 3"/>
          <p:cNvSpPr/>
          <p:nvPr userDrawn="1"/>
        </p:nvSpPr>
        <p:spPr bwMode="gray">
          <a:xfrm>
            <a:off x="2" y="1"/>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defTabSz="640093"/>
            <a:endParaRPr lang="en-US" sz="1000" dirty="0">
              <a:solidFill>
                <a:srgbClr val="4F5861"/>
              </a:solidFill>
            </a:endParaRPr>
          </a:p>
        </p:txBody>
      </p:sp>
      <p:grpSp>
        <p:nvGrpSpPr>
          <p:cNvPr id="5" name="Group 4"/>
          <p:cNvGrpSpPr/>
          <p:nvPr userDrawn="1"/>
        </p:nvGrpSpPr>
        <p:grpSpPr bwMode="gray">
          <a:xfrm>
            <a:off x="5888335" y="-48396"/>
            <a:ext cx="458401" cy="555997"/>
            <a:chOff x="385810" y="354000"/>
            <a:chExt cx="214021" cy="259587"/>
          </a:xfrm>
          <a:solidFill>
            <a:schemeClr val="bg1"/>
          </a:solidFill>
        </p:grpSpPr>
        <p:sp>
          <p:nvSpPr>
            <p:cNvPr id="6" name="Freeform 10"/>
            <p:cNvSpPr>
              <a:spLocks/>
            </p:cNvSpPr>
            <p:nvPr/>
          </p:nvSpPr>
          <p:spPr bwMode="gray">
            <a:xfrm>
              <a:off x="385810" y="354000"/>
              <a:ext cx="214021" cy="75943"/>
            </a:xfrm>
            <a:custGeom>
              <a:avLst/>
              <a:gdLst>
                <a:gd name="T0" fmla="*/ 309 w 619"/>
                <a:gd name="T1" fmla="*/ 0 h 219"/>
                <a:gd name="T2" fmla="*/ 350 w 619"/>
                <a:gd name="T3" fmla="*/ 3 h 219"/>
                <a:gd name="T4" fmla="*/ 389 w 619"/>
                <a:gd name="T5" fmla="*/ 11 h 219"/>
                <a:gd name="T6" fmla="*/ 429 w 619"/>
                <a:gd name="T7" fmla="*/ 24 h 219"/>
                <a:gd name="T8" fmla="*/ 465 w 619"/>
                <a:gd name="T9" fmla="*/ 41 h 219"/>
                <a:gd name="T10" fmla="*/ 500 w 619"/>
                <a:gd name="T11" fmla="*/ 63 h 219"/>
                <a:gd name="T12" fmla="*/ 531 w 619"/>
                <a:gd name="T13" fmla="*/ 88 h 219"/>
                <a:gd name="T14" fmla="*/ 559 w 619"/>
                <a:gd name="T15" fmla="*/ 117 h 219"/>
                <a:gd name="T16" fmla="*/ 583 w 619"/>
                <a:gd name="T17" fmla="*/ 148 h 219"/>
                <a:gd name="T18" fmla="*/ 604 w 619"/>
                <a:gd name="T19" fmla="*/ 183 h 219"/>
                <a:gd name="T20" fmla="*/ 619 w 619"/>
                <a:gd name="T21" fmla="*/ 219 h 219"/>
                <a:gd name="T22" fmla="*/ 544 w 619"/>
                <a:gd name="T23" fmla="*/ 186 h 219"/>
                <a:gd name="T24" fmla="*/ 528 w 619"/>
                <a:gd name="T25" fmla="*/ 165 h 219"/>
                <a:gd name="T26" fmla="*/ 510 w 619"/>
                <a:gd name="T27" fmla="*/ 143 h 219"/>
                <a:gd name="T28" fmla="*/ 489 w 619"/>
                <a:gd name="T29" fmla="*/ 124 h 219"/>
                <a:gd name="T30" fmla="*/ 466 w 619"/>
                <a:gd name="T31" fmla="*/ 104 h 219"/>
                <a:gd name="T32" fmla="*/ 439 w 619"/>
                <a:gd name="T33" fmla="*/ 87 h 219"/>
                <a:gd name="T34" fmla="*/ 410 w 619"/>
                <a:gd name="T35" fmla="*/ 74 h 219"/>
                <a:gd name="T36" fmla="*/ 379 w 619"/>
                <a:gd name="T37" fmla="*/ 64 h 219"/>
                <a:gd name="T38" fmla="*/ 345 w 619"/>
                <a:gd name="T39" fmla="*/ 57 h 219"/>
                <a:gd name="T40" fmla="*/ 309 w 619"/>
                <a:gd name="T41" fmla="*/ 54 h 219"/>
                <a:gd name="T42" fmla="*/ 274 w 619"/>
                <a:gd name="T43" fmla="*/ 57 h 219"/>
                <a:gd name="T44" fmla="*/ 241 w 619"/>
                <a:gd name="T45" fmla="*/ 64 h 219"/>
                <a:gd name="T46" fmla="*/ 208 w 619"/>
                <a:gd name="T47" fmla="*/ 74 h 219"/>
                <a:gd name="T48" fmla="*/ 177 w 619"/>
                <a:gd name="T49" fmla="*/ 90 h 219"/>
                <a:gd name="T50" fmla="*/ 147 w 619"/>
                <a:gd name="T51" fmla="*/ 108 h 219"/>
                <a:gd name="T52" fmla="*/ 120 w 619"/>
                <a:gd name="T53" fmla="*/ 131 h 219"/>
                <a:gd name="T54" fmla="*/ 97 w 619"/>
                <a:gd name="T55" fmla="*/ 155 h 219"/>
                <a:gd name="T56" fmla="*/ 76 w 619"/>
                <a:gd name="T57" fmla="*/ 184 h 219"/>
                <a:gd name="T58" fmla="*/ 0 w 619"/>
                <a:gd name="T59" fmla="*/ 217 h 219"/>
                <a:gd name="T60" fmla="*/ 15 w 619"/>
                <a:gd name="T61" fmla="*/ 181 h 219"/>
                <a:gd name="T62" fmla="*/ 36 w 619"/>
                <a:gd name="T63" fmla="*/ 147 h 219"/>
                <a:gd name="T64" fmla="*/ 61 w 619"/>
                <a:gd name="T65" fmla="*/ 115 h 219"/>
                <a:gd name="T66" fmla="*/ 89 w 619"/>
                <a:gd name="T67" fmla="*/ 87 h 219"/>
                <a:gd name="T68" fmla="*/ 120 w 619"/>
                <a:gd name="T69" fmla="*/ 62 h 219"/>
                <a:gd name="T70" fmla="*/ 154 w 619"/>
                <a:gd name="T71" fmla="*/ 41 h 219"/>
                <a:gd name="T72" fmla="*/ 192 w 619"/>
                <a:gd name="T73" fmla="*/ 24 h 219"/>
                <a:gd name="T74" fmla="*/ 230 w 619"/>
                <a:gd name="T75" fmla="*/ 11 h 219"/>
                <a:gd name="T76" fmla="*/ 269 w 619"/>
                <a:gd name="T77" fmla="*/ 3 h 219"/>
                <a:gd name="T78" fmla="*/ 309 w 619"/>
                <a:gd name="T79"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19" h="219">
                  <a:moveTo>
                    <a:pt x="309" y="0"/>
                  </a:moveTo>
                  <a:lnTo>
                    <a:pt x="350" y="3"/>
                  </a:lnTo>
                  <a:lnTo>
                    <a:pt x="389" y="11"/>
                  </a:lnTo>
                  <a:lnTo>
                    <a:pt x="429" y="24"/>
                  </a:lnTo>
                  <a:lnTo>
                    <a:pt x="465" y="41"/>
                  </a:lnTo>
                  <a:lnTo>
                    <a:pt x="500" y="63"/>
                  </a:lnTo>
                  <a:lnTo>
                    <a:pt x="531" y="88"/>
                  </a:lnTo>
                  <a:lnTo>
                    <a:pt x="559" y="117"/>
                  </a:lnTo>
                  <a:lnTo>
                    <a:pt x="583" y="148"/>
                  </a:lnTo>
                  <a:lnTo>
                    <a:pt x="604" y="183"/>
                  </a:lnTo>
                  <a:lnTo>
                    <a:pt x="619" y="219"/>
                  </a:lnTo>
                  <a:lnTo>
                    <a:pt x="544" y="186"/>
                  </a:lnTo>
                  <a:lnTo>
                    <a:pt x="528" y="165"/>
                  </a:lnTo>
                  <a:lnTo>
                    <a:pt x="510" y="143"/>
                  </a:lnTo>
                  <a:lnTo>
                    <a:pt x="489" y="124"/>
                  </a:lnTo>
                  <a:lnTo>
                    <a:pt x="466" y="104"/>
                  </a:lnTo>
                  <a:lnTo>
                    <a:pt x="439" y="87"/>
                  </a:lnTo>
                  <a:lnTo>
                    <a:pt x="410" y="74"/>
                  </a:lnTo>
                  <a:lnTo>
                    <a:pt x="379" y="64"/>
                  </a:lnTo>
                  <a:lnTo>
                    <a:pt x="345" y="57"/>
                  </a:lnTo>
                  <a:lnTo>
                    <a:pt x="309" y="54"/>
                  </a:lnTo>
                  <a:lnTo>
                    <a:pt x="274" y="57"/>
                  </a:lnTo>
                  <a:lnTo>
                    <a:pt x="241" y="64"/>
                  </a:lnTo>
                  <a:lnTo>
                    <a:pt x="208" y="74"/>
                  </a:lnTo>
                  <a:lnTo>
                    <a:pt x="177" y="90"/>
                  </a:lnTo>
                  <a:lnTo>
                    <a:pt x="147" y="108"/>
                  </a:lnTo>
                  <a:lnTo>
                    <a:pt x="120" y="131"/>
                  </a:lnTo>
                  <a:lnTo>
                    <a:pt x="97" y="155"/>
                  </a:lnTo>
                  <a:lnTo>
                    <a:pt x="76" y="184"/>
                  </a:lnTo>
                  <a:lnTo>
                    <a:pt x="0" y="217"/>
                  </a:lnTo>
                  <a:lnTo>
                    <a:pt x="15" y="181"/>
                  </a:lnTo>
                  <a:lnTo>
                    <a:pt x="36" y="147"/>
                  </a:lnTo>
                  <a:lnTo>
                    <a:pt x="61" y="115"/>
                  </a:lnTo>
                  <a:lnTo>
                    <a:pt x="89" y="87"/>
                  </a:lnTo>
                  <a:lnTo>
                    <a:pt x="120" y="62"/>
                  </a:lnTo>
                  <a:lnTo>
                    <a:pt x="154" y="41"/>
                  </a:lnTo>
                  <a:lnTo>
                    <a:pt x="192" y="24"/>
                  </a:lnTo>
                  <a:lnTo>
                    <a:pt x="230" y="11"/>
                  </a:lnTo>
                  <a:lnTo>
                    <a:pt x="269" y="3"/>
                  </a:lnTo>
                  <a:lnTo>
                    <a:pt x="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640093"/>
              <a:endParaRPr lang="en-US" sz="1300" dirty="0">
                <a:solidFill>
                  <a:srgbClr val="4F5861"/>
                </a:solidFill>
              </a:endParaRPr>
            </a:p>
          </p:txBody>
        </p:sp>
        <p:sp>
          <p:nvSpPr>
            <p:cNvPr id="7" name="Freeform 11"/>
            <p:cNvSpPr>
              <a:spLocks/>
            </p:cNvSpPr>
            <p:nvPr/>
          </p:nvSpPr>
          <p:spPr bwMode="gray">
            <a:xfrm>
              <a:off x="385810" y="406470"/>
              <a:ext cx="214021" cy="6627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defTabSz="640093"/>
              <a:endParaRPr lang="en-US" sz="1300" dirty="0">
                <a:solidFill>
                  <a:srgbClr val="4F5861"/>
                </a:solidFill>
              </a:endParaRPr>
            </a:p>
          </p:txBody>
        </p:sp>
        <p:sp>
          <p:nvSpPr>
            <p:cNvPr id="8" name="Rectangle 12"/>
            <p:cNvSpPr>
              <a:spLocks noChangeArrowheads="1"/>
            </p:cNvSpPr>
            <p:nvPr/>
          </p:nvSpPr>
          <p:spPr bwMode="gray">
            <a:xfrm>
              <a:off x="385810" y="595637"/>
              <a:ext cx="214021" cy="1795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640093"/>
              <a:endParaRPr lang="en-US" sz="1300" dirty="0">
                <a:solidFill>
                  <a:srgbClr val="4F5861"/>
                </a:solidFill>
              </a:endParaRPr>
            </a:p>
          </p:txBody>
        </p:sp>
        <p:sp>
          <p:nvSpPr>
            <p:cNvPr id="9" name="Rectangle 13"/>
            <p:cNvSpPr>
              <a:spLocks noChangeArrowheads="1"/>
            </p:cNvSpPr>
            <p:nvPr/>
          </p:nvSpPr>
          <p:spPr bwMode="gray">
            <a:xfrm>
              <a:off x="514222" y="492078"/>
              <a:ext cx="2209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640093"/>
              <a:endParaRPr lang="en-US" sz="1300" dirty="0">
                <a:solidFill>
                  <a:srgbClr val="4F5861"/>
                </a:solidFill>
              </a:endParaRPr>
            </a:p>
          </p:txBody>
        </p:sp>
        <p:sp>
          <p:nvSpPr>
            <p:cNvPr id="10" name="Rectangle 14"/>
            <p:cNvSpPr>
              <a:spLocks noChangeArrowheads="1"/>
            </p:cNvSpPr>
            <p:nvPr/>
          </p:nvSpPr>
          <p:spPr bwMode="gray">
            <a:xfrm>
              <a:off x="450706" y="492078"/>
              <a:ext cx="2071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640093"/>
              <a:endParaRPr lang="en-US" sz="1300" dirty="0">
                <a:solidFill>
                  <a:srgbClr val="4F5861"/>
                </a:solidFill>
              </a:endParaRPr>
            </a:p>
          </p:txBody>
        </p:sp>
        <p:sp>
          <p:nvSpPr>
            <p:cNvPr id="11" name="Rectangle 15"/>
            <p:cNvSpPr>
              <a:spLocks noChangeArrowheads="1"/>
            </p:cNvSpPr>
            <p:nvPr/>
          </p:nvSpPr>
          <p:spPr bwMode="gray">
            <a:xfrm>
              <a:off x="385810" y="492078"/>
              <a:ext cx="2209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640093"/>
              <a:endParaRPr lang="en-US" sz="1300" dirty="0">
                <a:solidFill>
                  <a:srgbClr val="4F5861"/>
                </a:solidFill>
              </a:endParaRPr>
            </a:p>
          </p:txBody>
        </p:sp>
        <p:sp>
          <p:nvSpPr>
            <p:cNvPr id="12" name="Rectangle 16"/>
            <p:cNvSpPr>
              <a:spLocks noChangeArrowheads="1"/>
            </p:cNvSpPr>
            <p:nvPr/>
          </p:nvSpPr>
          <p:spPr bwMode="gray">
            <a:xfrm>
              <a:off x="577738" y="492078"/>
              <a:ext cx="2209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640093"/>
              <a:endParaRPr lang="en-US" sz="1300" dirty="0">
                <a:solidFill>
                  <a:srgbClr val="4F5861"/>
                </a:solidFill>
              </a:endParaRPr>
            </a:p>
          </p:txBody>
        </p:sp>
      </p:gr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sp>
        <p:nvSpPr>
          <p:cNvPr id="19" name="Text Placeholder 18"/>
          <p:cNvSpPr>
            <a:spLocks noGrp="1"/>
          </p:cNvSpPr>
          <p:nvPr>
            <p:ph type="body" sz="quarter" idx="10" hasCustomPrompt="1"/>
          </p:nvPr>
        </p:nvSpPr>
        <p:spPr bwMode="gray">
          <a:xfrm>
            <a:off x="262273" y="97402"/>
            <a:ext cx="2543175" cy="123111"/>
          </a:xfrm>
        </p:spPr>
        <p:txBody>
          <a:bodyPr/>
          <a:lstStyle>
            <a:lvl1pPr marL="0" indent="0">
              <a:spcBef>
                <a:spcPts val="0"/>
              </a:spcBef>
              <a:buNone/>
              <a:defRPr sz="800"/>
            </a:lvl1pPr>
          </a:lstStyle>
          <a:p>
            <a:pPr lvl="0"/>
            <a:r>
              <a:rPr lang="en-US" dirty="0" smtClean="0"/>
              <a:t>Top Kicker – Verdana 8pt Regular, Title Case</a:t>
            </a:r>
            <a:endParaRPr lang="en-US" dirty="0"/>
          </a:p>
        </p:txBody>
      </p:sp>
      <p:sp>
        <p:nvSpPr>
          <p:cNvPr id="21" name="Text Placeholder 20"/>
          <p:cNvSpPr>
            <a:spLocks noGrp="1"/>
          </p:cNvSpPr>
          <p:nvPr>
            <p:ph type="body" sz="quarter" idx="11" hasCustomPrompt="1"/>
          </p:nvPr>
        </p:nvSpPr>
        <p:spPr bwMode="gray">
          <a:xfrm>
            <a:off x="266700" y="640267"/>
            <a:ext cx="5867400" cy="184666"/>
          </a:xfrm>
        </p:spPr>
        <p:txBody>
          <a:bodyPr/>
          <a:lstStyle>
            <a:lvl1pPr marL="0" indent="0">
              <a:spcBef>
                <a:spcPts val="0"/>
              </a:spcBef>
              <a:buNone/>
              <a:defRPr sz="1200"/>
            </a:lvl1pPr>
          </a:lstStyle>
          <a:p>
            <a:pPr lvl="0"/>
            <a:r>
              <a:rPr lang="en-US" dirty="0" smtClean="0"/>
              <a:t>Slide Subtitle – Verdana 12pt Regular, Title Case</a:t>
            </a:r>
          </a:p>
        </p:txBody>
      </p:sp>
      <p:sp>
        <p:nvSpPr>
          <p:cNvPr id="23" name="Text Placeholder 22"/>
          <p:cNvSpPr>
            <a:spLocks noGrp="1"/>
          </p:cNvSpPr>
          <p:nvPr>
            <p:ph type="body" sz="quarter" idx="12" hasCustomPrompt="1"/>
          </p:nvPr>
        </p:nvSpPr>
        <p:spPr bwMode="gray">
          <a:xfrm>
            <a:off x="266701" y="305977"/>
            <a:ext cx="5472363" cy="260328"/>
          </a:xfrm>
        </p:spPr>
        <p:txBody>
          <a:bodyPr anchor="b" anchorCtr="0"/>
          <a:lstStyle>
            <a:lvl1pPr marL="0" indent="0">
              <a:lnSpc>
                <a:spcPts val="2000"/>
              </a:lnSpc>
              <a:spcBef>
                <a:spcPts val="0"/>
              </a:spcBef>
              <a:buNone/>
              <a:defRPr sz="1800" spc="50" baseline="0">
                <a:latin typeface="+mj-lt"/>
              </a:defRPr>
            </a:lvl1pPr>
          </a:lstStyle>
          <a:p>
            <a:pPr lvl="0"/>
            <a:r>
              <a:rPr lang="en-US" dirty="0" smtClean="0"/>
              <a:t>Slide Title – Rockwell 18pt Regular, Title Case</a:t>
            </a:r>
          </a:p>
        </p:txBody>
      </p:sp>
      <p:sp>
        <p:nvSpPr>
          <p:cNvPr id="28" name="Text Placeholder 27"/>
          <p:cNvSpPr>
            <a:spLocks noGrp="1"/>
          </p:cNvSpPr>
          <p:nvPr>
            <p:ph type="body" sz="quarter" idx="13" hasCustomPrompt="1"/>
          </p:nvPr>
        </p:nvSpPr>
        <p:spPr bwMode="gray">
          <a:xfrm>
            <a:off x="4081646" y="4600546"/>
            <a:ext cx="2319155" cy="200055"/>
          </a:xfrm>
        </p:spPr>
        <p:txBody>
          <a:bodyPr rIns="64008" bIns="45720" anchor="b" anchorCtr="0"/>
          <a:lstStyle>
            <a:lvl1pPr marL="0" indent="0">
              <a:spcBef>
                <a:spcPts val="0"/>
              </a:spcBef>
              <a:buNone/>
              <a:defRPr sz="500">
                <a:solidFill>
                  <a:schemeClr val="tx1"/>
                </a:solidFill>
              </a:defRPr>
            </a:lvl1pPr>
          </a:lstStyle>
          <a:p>
            <a:pPr lvl="0"/>
            <a:r>
              <a:rPr lang="en-US" dirty="0" smtClean="0"/>
              <a:t>Source: Click to add source. Use a single space after “Source:” and a period at the end of the source. Stretch the box to the left as needed.</a:t>
            </a:r>
          </a:p>
        </p:txBody>
      </p:sp>
      <p:sp>
        <p:nvSpPr>
          <p:cNvPr id="30" name="Text Placeholder 29"/>
          <p:cNvSpPr>
            <a:spLocks noGrp="1"/>
          </p:cNvSpPr>
          <p:nvPr>
            <p:ph type="body" sz="quarter" idx="14" hasCustomPrompt="1"/>
          </p:nvPr>
        </p:nvSpPr>
        <p:spPr bwMode="gray">
          <a:xfrm>
            <a:off x="1" y="4403825"/>
            <a:ext cx="2004960" cy="230832"/>
          </a:xfrm>
        </p:spPr>
        <p:txBody>
          <a:bodyPr lIns="64008" anchor="b" anchorCtr="0"/>
          <a:lstStyle>
            <a:lvl1pPr marL="118875" indent="-115891">
              <a:spcBef>
                <a:spcPts val="200"/>
              </a:spcBef>
              <a:buFont typeface="+mj-lt"/>
              <a:buAutoNum type="arabicParenR"/>
              <a:defRPr sz="500"/>
            </a:lvl1pPr>
          </a:lstStyle>
          <a:p>
            <a:pPr lvl="0"/>
            <a:r>
              <a:rPr lang="en-US" dirty="0" smtClean="0"/>
              <a:t>Click to add footnote. Numbers appear automatically (no additional space or tab needed). Use a period at the end of each footnote. Stretch the box to the right as needed.</a:t>
            </a:r>
          </a:p>
        </p:txBody>
      </p:sp>
      <p:sp>
        <p:nvSpPr>
          <p:cNvPr id="38" name="TextBox 37"/>
          <p:cNvSpPr txBox="1"/>
          <p:nvPr userDrawn="1"/>
        </p:nvSpPr>
        <p:spPr bwMode="gray">
          <a:xfrm>
            <a:off x="6163373" y="444101"/>
            <a:ext cx="186372" cy="100027"/>
          </a:xfrm>
          <a:prstGeom prst="rect">
            <a:avLst/>
          </a:prstGeom>
          <a:solidFill>
            <a:schemeClr val="bg2"/>
          </a:solidFill>
        </p:spPr>
        <p:txBody>
          <a:bodyPr wrap="square" lIns="0" tIns="0" rIns="0" bIns="0" rtlCol="0">
            <a:spAutoFit/>
          </a:bodyPr>
          <a:lstStyle/>
          <a:p>
            <a:pPr algn="r" defTabSz="640093">
              <a:spcBef>
                <a:spcPts val="500"/>
              </a:spcBef>
            </a:pPr>
            <a:fld id="{11A0A082-46D1-4CDC-90AB-7FACAC0B3028}" type="slidenum">
              <a:rPr lang="en-US" sz="650">
                <a:solidFill>
                  <a:srgbClr val="4F5861"/>
                </a:solidFill>
                <a:latin typeface="Rockwell"/>
              </a:rPr>
              <a:pPr algn="r" defTabSz="640093">
                <a:spcBef>
                  <a:spcPts val="500"/>
                </a:spcBef>
              </a:pPr>
              <a:t>‹#›</a:t>
            </a:fld>
            <a:endParaRPr lang="en-US" sz="650" dirty="0">
              <a:solidFill>
                <a:srgbClr val="4F5861"/>
              </a:solidFill>
              <a:latin typeface="Rockwell"/>
            </a:endParaRPr>
          </a:p>
        </p:txBody>
      </p:sp>
    </p:spTree>
    <p:extLst>
      <p:ext uri="{BB962C8B-B14F-4D97-AF65-F5344CB8AC3E}">
        <p14:creationId xmlns:p14="http://schemas.microsoft.com/office/powerpoint/2010/main" val="97901652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Standard">
    <p:spTree>
      <p:nvGrpSpPr>
        <p:cNvPr id="1" name=""/>
        <p:cNvGrpSpPr/>
        <p:nvPr/>
      </p:nvGrpSpPr>
      <p:grpSpPr>
        <a:xfrm>
          <a:off x="0" y="0"/>
          <a:ext cx="0" cy="0"/>
          <a:chOff x="0" y="0"/>
          <a:chExt cx="0" cy="0"/>
        </a:xfrm>
      </p:grpSpPr>
      <p:sp>
        <p:nvSpPr>
          <p:cNvPr id="4" name="Rectangle 3"/>
          <p:cNvSpPr/>
          <p:nvPr userDrawn="1"/>
        </p:nvSpPr>
        <p:spPr bwMode="gray">
          <a:xfrm>
            <a:off x="12" y="1"/>
            <a:ext cx="6400799" cy="601181"/>
          </a:xfrm>
          <a:prstGeom prst="rect">
            <a:avLst/>
          </a:prstGeom>
          <a:solidFill>
            <a:schemeClr val="bg2"/>
          </a:solidFill>
          <a:ln w="19050" cap="flat" cmpd="sng" algn="ctr">
            <a:noFill/>
            <a:prstDash val="solid"/>
            <a:miter lim="800000"/>
          </a:ln>
          <a:effectLst/>
        </p:spPr>
        <p:txBody>
          <a:bodyPr rot="0" spcFirstLastPara="0" vert="horz" wrap="square" lIns="91389" tIns="45695" rIns="91389" bIns="45695" numCol="1" spcCol="0" rtlCol="0" fromWordArt="0" anchor="t" anchorCtr="0" forceAA="0" compatLnSpc="1">
            <a:prstTxWarp prst="textNoShape">
              <a:avLst/>
            </a:prstTxWarp>
            <a:noAutofit/>
          </a:bodyPr>
          <a:lstStyle/>
          <a:p>
            <a:pPr algn="ctr"/>
            <a:endParaRPr lang="en-US" sz="1000" dirty="0">
              <a:solidFill>
                <a:srgbClr val="4F5861"/>
              </a:solidFill>
            </a:endParaRPr>
          </a:p>
        </p:txBody>
      </p:sp>
      <p:grpSp>
        <p:nvGrpSpPr>
          <p:cNvPr id="5" name="Group 4"/>
          <p:cNvGrpSpPr/>
          <p:nvPr userDrawn="1"/>
        </p:nvGrpSpPr>
        <p:grpSpPr bwMode="gray">
          <a:xfrm>
            <a:off x="5888345" y="-48386"/>
            <a:ext cx="458401" cy="555997"/>
            <a:chOff x="385810" y="354000"/>
            <a:chExt cx="214021" cy="259587"/>
          </a:xfrm>
          <a:solidFill>
            <a:schemeClr val="bg1"/>
          </a:solidFill>
        </p:grpSpPr>
        <p:sp>
          <p:nvSpPr>
            <p:cNvPr id="6" name="Freeform 10"/>
            <p:cNvSpPr>
              <a:spLocks/>
            </p:cNvSpPr>
            <p:nvPr/>
          </p:nvSpPr>
          <p:spPr bwMode="gray">
            <a:xfrm>
              <a:off x="385810" y="354000"/>
              <a:ext cx="214021" cy="75943"/>
            </a:xfrm>
            <a:custGeom>
              <a:avLst/>
              <a:gdLst>
                <a:gd name="T0" fmla="*/ 309 w 619"/>
                <a:gd name="T1" fmla="*/ 0 h 219"/>
                <a:gd name="T2" fmla="*/ 350 w 619"/>
                <a:gd name="T3" fmla="*/ 3 h 219"/>
                <a:gd name="T4" fmla="*/ 389 w 619"/>
                <a:gd name="T5" fmla="*/ 11 h 219"/>
                <a:gd name="T6" fmla="*/ 429 w 619"/>
                <a:gd name="T7" fmla="*/ 24 h 219"/>
                <a:gd name="T8" fmla="*/ 465 w 619"/>
                <a:gd name="T9" fmla="*/ 41 h 219"/>
                <a:gd name="T10" fmla="*/ 500 w 619"/>
                <a:gd name="T11" fmla="*/ 63 h 219"/>
                <a:gd name="T12" fmla="*/ 531 w 619"/>
                <a:gd name="T13" fmla="*/ 88 h 219"/>
                <a:gd name="T14" fmla="*/ 559 w 619"/>
                <a:gd name="T15" fmla="*/ 117 h 219"/>
                <a:gd name="T16" fmla="*/ 583 w 619"/>
                <a:gd name="T17" fmla="*/ 148 h 219"/>
                <a:gd name="T18" fmla="*/ 604 w 619"/>
                <a:gd name="T19" fmla="*/ 183 h 219"/>
                <a:gd name="T20" fmla="*/ 619 w 619"/>
                <a:gd name="T21" fmla="*/ 219 h 219"/>
                <a:gd name="T22" fmla="*/ 544 w 619"/>
                <a:gd name="T23" fmla="*/ 186 h 219"/>
                <a:gd name="T24" fmla="*/ 528 w 619"/>
                <a:gd name="T25" fmla="*/ 165 h 219"/>
                <a:gd name="T26" fmla="*/ 510 w 619"/>
                <a:gd name="T27" fmla="*/ 143 h 219"/>
                <a:gd name="T28" fmla="*/ 489 w 619"/>
                <a:gd name="T29" fmla="*/ 124 h 219"/>
                <a:gd name="T30" fmla="*/ 466 w 619"/>
                <a:gd name="T31" fmla="*/ 104 h 219"/>
                <a:gd name="T32" fmla="*/ 439 w 619"/>
                <a:gd name="T33" fmla="*/ 87 h 219"/>
                <a:gd name="T34" fmla="*/ 410 w 619"/>
                <a:gd name="T35" fmla="*/ 74 h 219"/>
                <a:gd name="T36" fmla="*/ 379 w 619"/>
                <a:gd name="T37" fmla="*/ 64 h 219"/>
                <a:gd name="T38" fmla="*/ 345 w 619"/>
                <a:gd name="T39" fmla="*/ 57 h 219"/>
                <a:gd name="T40" fmla="*/ 309 w 619"/>
                <a:gd name="T41" fmla="*/ 54 h 219"/>
                <a:gd name="T42" fmla="*/ 274 w 619"/>
                <a:gd name="T43" fmla="*/ 57 h 219"/>
                <a:gd name="T44" fmla="*/ 241 w 619"/>
                <a:gd name="T45" fmla="*/ 64 h 219"/>
                <a:gd name="T46" fmla="*/ 208 w 619"/>
                <a:gd name="T47" fmla="*/ 74 h 219"/>
                <a:gd name="T48" fmla="*/ 177 w 619"/>
                <a:gd name="T49" fmla="*/ 90 h 219"/>
                <a:gd name="T50" fmla="*/ 147 w 619"/>
                <a:gd name="T51" fmla="*/ 108 h 219"/>
                <a:gd name="T52" fmla="*/ 120 w 619"/>
                <a:gd name="T53" fmla="*/ 131 h 219"/>
                <a:gd name="T54" fmla="*/ 97 w 619"/>
                <a:gd name="T55" fmla="*/ 155 h 219"/>
                <a:gd name="T56" fmla="*/ 76 w 619"/>
                <a:gd name="T57" fmla="*/ 184 h 219"/>
                <a:gd name="T58" fmla="*/ 0 w 619"/>
                <a:gd name="T59" fmla="*/ 217 h 219"/>
                <a:gd name="T60" fmla="*/ 15 w 619"/>
                <a:gd name="T61" fmla="*/ 181 h 219"/>
                <a:gd name="T62" fmla="*/ 36 w 619"/>
                <a:gd name="T63" fmla="*/ 147 h 219"/>
                <a:gd name="T64" fmla="*/ 61 w 619"/>
                <a:gd name="T65" fmla="*/ 115 h 219"/>
                <a:gd name="T66" fmla="*/ 89 w 619"/>
                <a:gd name="T67" fmla="*/ 87 h 219"/>
                <a:gd name="T68" fmla="*/ 120 w 619"/>
                <a:gd name="T69" fmla="*/ 62 h 219"/>
                <a:gd name="T70" fmla="*/ 154 w 619"/>
                <a:gd name="T71" fmla="*/ 41 h 219"/>
                <a:gd name="T72" fmla="*/ 192 w 619"/>
                <a:gd name="T73" fmla="*/ 24 h 219"/>
                <a:gd name="T74" fmla="*/ 230 w 619"/>
                <a:gd name="T75" fmla="*/ 11 h 219"/>
                <a:gd name="T76" fmla="*/ 269 w 619"/>
                <a:gd name="T77" fmla="*/ 3 h 219"/>
                <a:gd name="T78" fmla="*/ 309 w 619"/>
                <a:gd name="T79"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19" h="219">
                  <a:moveTo>
                    <a:pt x="309" y="0"/>
                  </a:moveTo>
                  <a:lnTo>
                    <a:pt x="350" y="3"/>
                  </a:lnTo>
                  <a:lnTo>
                    <a:pt x="389" y="11"/>
                  </a:lnTo>
                  <a:lnTo>
                    <a:pt x="429" y="24"/>
                  </a:lnTo>
                  <a:lnTo>
                    <a:pt x="465" y="41"/>
                  </a:lnTo>
                  <a:lnTo>
                    <a:pt x="500" y="63"/>
                  </a:lnTo>
                  <a:lnTo>
                    <a:pt x="531" y="88"/>
                  </a:lnTo>
                  <a:lnTo>
                    <a:pt x="559" y="117"/>
                  </a:lnTo>
                  <a:lnTo>
                    <a:pt x="583" y="148"/>
                  </a:lnTo>
                  <a:lnTo>
                    <a:pt x="604" y="183"/>
                  </a:lnTo>
                  <a:lnTo>
                    <a:pt x="619" y="219"/>
                  </a:lnTo>
                  <a:lnTo>
                    <a:pt x="544" y="186"/>
                  </a:lnTo>
                  <a:lnTo>
                    <a:pt x="528" y="165"/>
                  </a:lnTo>
                  <a:lnTo>
                    <a:pt x="510" y="143"/>
                  </a:lnTo>
                  <a:lnTo>
                    <a:pt x="489" y="124"/>
                  </a:lnTo>
                  <a:lnTo>
                    <a:pt x="466" y="104"/>
                  </a:lnTo>
                  <a:lnTo>
                    <a:pt x="439" y="87"/>
                  </a:lnTo>
                  <a:lnTo>
                    <a:pt x="410" y="74"/>
                  </a:lnTo>
                  <a:lnTo>
                    <a:pt x="379" y="64"/>
                  </a:lnTo>
                  <a:lnTo>
                    <a:pt x="345" y="57"/>
                  </a:lnTo>
                  <a:lnTo>
                    <a:pt x="309" y="54"/>
                  </a:lnTo>
                  <a:lnTo>
                    <a:pt x="274" y="57"/>
                  </a:lnTo>
                  <a:lnTo>
                    <a:pt x="241" y="64"/>
                  </a:lnTo>
                  <a:lnTo>
                    <a:pt x="208" y="74"/>
                  </a:lnTo>
                  <a:lnTo>
                    <a:pt x="177" y="90"/>
                  </a:lnTo>
                  <a:lnTo>
                    <a:pt x="147" y="108"/>
                  </a:lnTo>
                  <a:lnTo>
                    <a:pt x="120" y="131"/>
                  </a:lnTo>
                  <a:lnTo>
                    <a:pt x="97" y="155"/>
                  </a:lnTo>
                  <a:lnTo>
                    <a:pt x="76" y="184"/>
                  </a:lnTo>
                  <a:lnTo>
                    <a:pt x="0" y="217"/>
                  </a:lnTo>
                  <a:lnTo>
                    <a:pt x="15" y="181"/>
                  </a:lnTo>
                  <a:lnTo>
                    <a:pt x="36" y="147"/>
                  </a:lnTo>
                  <a:lnTo>
                    <a:pt x="61" y="115"/>
                  </a:lnTo>
                  <a:lnTo>
                    <a:pt x="89" y="87"/>
                  </a:lnTo>
                  <a:lnTo>
                    <a:pt x="120" y="62"/>
                  </a:lnTo>
                  <a:lnTo>
                    <a:pt x="154" y="41"/>
                  </a:lnTo>
                  <a:lnTo>
                    <a:pt x="192" y="24"/>
                  </a:lnTo>
                  <a:lnTo>
                    <a:pt x="230" y="11"/>
                  </a:lnTo>
                  <a:lnTo>
                    <a:pt x="269" y="3"/>
                  </a:lnTo>
                  <a:lnTo>
                    <a:pt x="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rgbClr val="4F5861"/>
                </a:solidFill>
              </a:endParaRPr>
            </a:p>
          </p:txBody>
        </p:sp>
        <p:sp>
          <p:nvSpPr>
            <p:cNvPr id="7" name="Freeform 11"/>
            <p:cNvSpPr>
              <a:spLocks/>
            </p:cNvSpPr>
            <p:nvPr/>
          </p:nvSpPr>
          <p:spPr bwMode="gray">
            <a:xfrm>
              <a:off x="385810" y="406470"/>
              <a:ext cx="214021" cy="6627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rgbClr val="4F5861"/>
                </a:solidFill>
              </a:endParaRPr>
            </a:p>
          </p:txBody>
        </p:sp>
        <p:sp>
          <p:nvSpPr>
            <p:cNvPr id="8" name="Rectangle 12"/>
            <p:cNvSpPr>
              <a:spLocks noChangeArrowheads="1"/>
            </p:cNvSpPr>
            <p:nvPr/>
          </p:nvSpPr>
          <p:spPr bwMode="gray">
            <a:xfrm>
              <a:off x="385810" y="595637"/>
              <a:ext cx="214021" cy="1795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4F5861"/>
                </a:solidFill>
              </a:endParaRPr>
            </a:p>
          </p:txBody>
        </p:sp>
        <p:sp>
          <p:nvSpPr>
            <p:cNvPr id="9" name="Rectangle 13"/>
            <p:cNvSpPr>
              <a:spLocks noChangeArrowheads="1"/>
            </p:cNvSpPr>
            <p:nvPr/>
          </p:nvSpPr>
          <p:spPr bwMode="gray">
            <a:xfrm>
              <a:off x="514222" y="492078"/>
              <a:ext cx="2209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4F5861"/>
                </a:solidFill>
              </a:endParaRPr>
            </a:p>
          </p:txBody>
        </p:sp>
        <p:sp>
          <p:nvSpPr>
            <p:cNvPr id="10" name="Rectangle 14"/>
            <p:cNvSpPr>
              <a:spLocks noChangeArrowheads="1"/>
            </p:cNvSpPr>
            <p:nvPr/>
          </p:nvSpPr>
          <p:spPr bwMode="gray">
            <a:xfrm>
              <a:off x="450706" y="492078"/>
              <a:ext cx="2071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4F5861"/>
                </a:solidFill>
              </a:endParaRPr>
            </a:p>
          </p:txBody>
        </p:sp>
        <p:sp>
          <p:nvSpPr>
            <p:cNvPr id="11" name="Rectangle 15"/>
            <p:cNvSpPr>
              <a:spLocks noChangeArrowheads="1"/>
            </p:cNvSpPr>
            <p:nvPr/>
          </p:nvSpPr>
          <p:spPr bwMode="gray">
            <a:xfrm>
              <a:off x="385810" y="492078"/>
              <a:ext cx="2209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4F5861"/>
                </a:solidFill>
              </a:endParaRPr>
            </a:p>
          </p:txBody>
        </p:sp>
        <p:sp>
          <p:nvSpPr>
            <p:cNvPr id="12" name="Rectangle 16"/>
            <p:cNvSpPr>
              <a:spLocks noChangeArrowheads="1"/>
            </p:cNvSpPr>
            <p:nvPr/>
          </p:nvSpPr>
          <p:spPr bwMode="gray">
            <a:xfrm>
              <a:off x="577738" y="492078"/>
              <a:ext cx="22092" cy="8008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4F5861"/>
                </a:solidFill>
              </a:endParaRPr>
            </a:p>
          </p:txBody>
        </p:sp>
      </p:gr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sp>
        <p:nvSpPr>
          <p:cNvPr id="19" name="Text Placeholder 18"/>
          <p:cNvSpPr>
            <a:spLocks noGrp="1"/>
          </p:cNvSpPr>
          <p:nvPr>
            <p:ph type="body" sz="quarter" idx="10" hasCustomPrompt="1"/>
          </p:nvPr>
        </p:nvSpPr>
        <p:spPr bwMode="gray">
          <a:xfrm>
            <a:off x="262283" y="97412"/>
            <a:ext cx="2543175" cy="123111"/>
          </a:xfrm>
        </p:spPr>
        <p:txBody>
          <a:bodyPr/>
          <a:lstStyle>
            <a:lvl1pPr marL="0" indent="0">
              <a:spcBef>
                <a:spcPts val="0"/>
              </a:spcBef>
              <a:buNone/>
              <a:defRPr sz="800"/>
            </a:lvl1pPr>
          </a:lstStyle>
          <a:p>
            <a:pPr lvl="0"/>
            <a:r>
              <a:rPr lang="en-US" dirty="0" smtClean="0"/>
              <a:t>Top Kicker – Verdana 8pt Regular, Title Case</a:t>
            </a:r>
            <a:endParaRPr lang="en-US" dirty="0"/>
          </a:p>
        </p:txBody>
      </p:sp>
      <p:sp>
        <p:nvSpPr>
          <p:cNvPr id="21" name="Text Placeholder 20"/>
          <p:cNvSpPr>
            <a:spLocks noGrp="1"/>
          </p:cNvSpPr>
          <p:nvPr>
            <p:ph type="body" sz="quarter" idx="11" hasCustomPrompt="1"/>
          </p:nvPr>
        </p:nvSpPr>
        <p:spPr bwMode="gray">
          <a:xfrm>
            <a:off x="266700" y="640267"/>
            <a:ext cx="5867400" cy="184666"/>
          </a:xfrm>
        </p:spPr>
        <p:txBody>
          <a:bodyPr/>
          <a:lstStyle>
            <a:lvl1pPr marL="0" indent="0">
              <a:spcBef>
                <a:spcPts val="0"/>
              </a:spcBef>
              <a:buNone/>
              <a:defRPr sz="1200"/>
            </a:lvl1pPr>
          </a:lstStyle>
          <a:p>
            <a:pPr lvl="0"/>
            <a:r>
              <a:rPr lang="en-US" dirty="0" smtClean="0"/>
              <a:t>Slide Subtitle – Verdana 12pt Regular, Title Case</a:t>
            </a:r>
          </a:p>
        </p:txBody>
      </p:sp>
      <p:sp>
        <p:nvSpPr>
          <p:cNvPr id="23" name="Text Placeholder 22"/>
          <p:cNvSpPr>
            <a:spLocks noGrp="1"/>
          </p:cNvSpPr>
          <p:nvPr>
            <p:ph type="body" sz="quarter" idx="12" hasCustomPrompt="1"/>
          </p:nvPr>
        </p:nvSpPr>
        <p:spPr bwMode="gray">
          <a:xfrm>
            <a:off x="266706" y="305977"/>
            <a:ext cx="5472363" cy="260328"/>
          </a:xfrm>
        </p:spPr>
        <p:txBody>
          <a:bodyPr anchor="b" anchorCtr="0"/>
          <a:lstStyle>
            <a:lvl1pPr marL="0" indent="0">
              <a:lnSpc>
                <a:spcPts val="2000"/>
              </a:lnSpc>
              <a:spcBef>
                <a:spcPts val="0"/>
              </a:spcBef>
              <a:buNone/>
              <a:defRPr sz="1800" spc="50" baseline="0">
                <a:latin typeface="+mj-lt"/>
              </a:defRPr>
            </a:lvl1pPr>
          </a:lstStyle>
          <a:p>
            <a:pPr lvl="0"/>
            <a:r>
              <a:rPr lang="en-US" dirty="0" smtClean="0"/>
              <a:t>Slide Title – Rockwell 18pt Regular, Title Case</a:t>
            </a:r>
          </a:p>
        </p:txBody>
      </p:sp>
      <p:sp>
        <p:nvSpPr>
          <p:cNvPr id="28" name="Text Placeholder 27"/>
          <p:cNvSpPr>
            <a:spLocks noGrp="1"/>
          </p:cNvSpPr>
          <p:nvPr>
            <p:ph type="body" sz="quarter" idx="13" hasCustomPrompt="1"/>
          </p:nvPr>
        </p:nvSpPr>
        <p:spPr bwMode="gray">
          <a:xfrm>
            <a:off x="4081656" y="4600556"/>
            <a:ext cx="2319155" cy="200055"/>
          </a:xfrm>
        </p:spPr>
        <p:txBody>
          <a:bodyPr rIns="63975" bIns="45695" anchor="b" anchorCtr="0"/>
          <a:lstStyle>
            <a:lvl1pPr marL="0" indent="0">
              <a:buNone/>
              <a:defRPr sz="500">
                <a:solidFill>
                  <a:schemeClr val="tx1"/>
                </a:solidFill>
              </a:defRPr>
            </a:lvl1pPr>
          </a:lstStyle>
          <a:p>
            <a:pPr lvl="0"/>
            <a:r>
              <a:rPr lang="en-US" dirty="0" smtClean="0"/>
              <a:t>Source: Click to add source. Use a single space after “Source:” and a period at the end of the source. Stretch the box to the left as needed.</a:t>
            </a:r>
          </a:p>
        </p:txBody>
      </p:sp>
      <p:sp>
        <p:nvSpPr>
          <p:cNvPr id="30" name="Text Placeholder 29"/>
          <p:cNvSpPr>
            <a:spLocks noGrp="1"/>
          </p:cNvSpPr>
          <p:nvPr>
            <p:ph type="body" sz="quarter" idx="14" hasCustomPrompt="1"/>
          </p:nvPr>
        </p:nvSpPr>
        <p:spPr bwMode="gray">
          <a:xfrm>
            <a:off x="1" y="4403825"/>
            <a:ext cx="2004960" cy="230832"/>
          </a:xfrm>
        </p:spPr>
        <p:txBody>
          <a:bodyPr lIns="63975" anchor="b" anchorCtr="0"/>
          <a:lstStyle>
            <a:lvl1pPr marL="118806" indent="-115823">
              <a:spcBef>
                <a:spcPts val="200"/>
              </a:spcBef>
              <a:buFont typeface="+mj-lt"/>
              <a:buAutoNum type="arabicParenR"/>
              <a:defRPr sz="500"/>
            </a:lvl1pPr>
          </a:lstStyle>
          <a:p>
            <a:pPr lvl="0"/>
            <a:r>
              <a:rPr lang="en-US" dirty="0" smtClean="0"/>
              <a:t>Click to add footnote. Numbers appear automatically (no additional space or tab needed). Use a period at the end of each footnote. Stretch the box to the right as needed.</a:t>
            </a:r>
          </a:p>
        </p:txBody>
      </p:sp>
      <p:sp>
        <p:nvSpPr>
          <p:cNvPr id="38" name="TextBox 37"/>
          <p:cNvSpPr txBox="1"/>
          <p:nvPr userDrawn="1"/>
        </p:nvSpPr>
        <p:spPr bwMode="gray">
          <a:xfrm>
            <a:off x="6163373" y="444112"/>
            <a:ext cx="186372" cy="92333"/>
          </a:xfrm>
          <a:prstGeom prst="rect">
            <a:avLst/>
          </a:prstGeom>
          <a:solidFill>
            <a:schemeClr val="bg2"/>
          </a:solidFill>
        </p:spPr>
        <p:txBody>
          <a:bodyPr wrap="square" lIns="0" tIns="0" rIns="0" bIns="0" rtlCol="0">
            <a:spAutoFit/>
          </a:bodyPr>
          <a:lstStyle/>
          <a:p>
            <a:pPr algn="r">
              <a:spcBef>
                <a:spcPts val="500"/>
              </a:spcBef>
            </a:pPr>
            <a:fld id="{11A0A082-46D1-4CDC-90AB-7FACAC0B3028}" type="slidenum">
              <a:rPr lang="en-US" sz="600" smtClean="0">
                <a:solidFill>
                  <a:srgbClr val="4F5861"/>
                </a:solidFill>
                <a:latin typeface="Rockwell"/>
              </a:rPr>
              <a:pPr algn="r">
                <a:spcBef>
                  <a:spcPts val="500"/>
                </a:spcBef>
              </a:pPr>
              <a:t>‹#›</a:t>
            </a:fld>
            <a:endParaRPr lang="en-US" sz="600" dirty="0" smtClean="0">
              <a:solidFill>
                <a:srgbClr val="4F5861"/>
              </a:solidFill>
              <a:latin typeface="Rockwell"/>
            </a:endParaRPr>
          </a:p>
        </p:txBody>
      </p:sp>
    </p:spTree>
    <p:extLst>
      <p:ext uri="{BB962C8B-B14F-4D97-AF65-F5344CB8AC3E}">
        <p14:creationId xmlns:p14="http://schemas.microsoft.com/office/powerpoint/2010/main" val="39246885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Title">
    <p:bg bwMode="gray">
      <p:bgPr>
        <a:solidFill>
          <a:srgbClr val="003D7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812800" y="2115916"/>
            <a:ext cx="4389120" cy="692497"/>
          </a:xfrm>
          <a:prstGeom prst="rect">
            <a:avLst/>
          </a:prstGeom>
        </p:spPr>
        <p:txBody>
          <a:bodyPr lIns="0" tIns="0" rIns="0" bIns="0" anchor="b" anchorCtr="0">
            <a:spAutoFit/>
          </a:bodyPr>
          <a:lstStyle>
            <a:lvl1pPr>
              <a:lnSpc>
                <a:spcPct val="90000"/>
              </a:lnSpc>
              <a:defRPr sz="2500" b="0" baseline="0">
                <a:solidFill>
                  <a:schemeClr val="bg1"/>
                </a:solidFill>
              </a:defRPr>
            </a:lvl1pPr>
          </a:lstStyle>
          <a:p>
            <a:pPr lvl="0"/>
            <a:r>
              <a:rPr lang="en-US" dirty="0" smtClean="0"/>
              <a:t>Presentation Title – Rockwell 25pt Regular, Title Case</a:t>
            </a:r>
          </a:p>
        </p:txBody>
      </p:sp>
      <p:sp>
        <p:nvSpPr>
          <p:cNvPr id="5" name="Text Placeholder 4"/>
          <p:cNvSpPr>
            <a:spLocks noGrp="1"/>
          </p:cNvSpPr>
          <p:nvPr>
            <p:ph type="body" sz="quarter" idx="13" hasCustomPrompt="1"/>
          </p:nvPr>
        </p:nvSpPr>
        <p:spPr bwMode="gray">
          <a:xfrm>
            <a:off x="812800" y="2924994"/>
            <a:ext cx="4389120" cy="169277"/>
          </a:xfrm>
        </p:spPr>
        <p:txBody>
          <a:bodyPr/>
          <a:lstStyle>
            <a:lvl1pPr marL="0" indent="0">
              <a:spcBef>
                <a:spcPts val="0"/>
              </a:spcBef>
              <a:buNone/>
              <a:defRPr sz="1100" baseline="0">
                <a:solidFill>
                  <a:schemeClr val="accent1"/>
                </a:solidFill>
              </a:defRPr>
            </a:lvl1pPr>
            <a:lvl2pPr marL="114300" indent="0">
              <a:buNone/>
              <a:defRPr sz="1100">
                <a:solidFill>
                  <a:schemeClr val="accent1"/>
                </a:solidFill>
              </a:defRPr>
            </a:lvl2pPr>
            <a:lvl3pPr marL="228600" indent="0">
              <a:buNone/>
              <a:defRPr sz="1100">
                <a:solidFill>
                  <a:schemeClr val="accent1"/>
                </a:solidFill>
              </a:defRPr>
            </a:lvl3pPr>
            <a:lvl4pPr marL="342900" indent="0">
              <a:buNone/>
              <a:defRPr sz="1100">
                <a:solidFill>
                  <a:schemeClr val="accent1"/>
                </a:solidFill>
              </a:defRPr>
            </a:lvl4pPr>
            <a:lvl5pPr marL="457200" indent="0">
              <a:buNone/>
              <a:defRPr sz="1100">
                <a:solidFill>
                  <a:schemeClr val="accent1"/>
                </a:solidFill>
              </a:defRPr>
            </a:lvl5pPr>
          </a:lstStyle>
          <a:p>
            <a:pPr lvl="0"/>
            <a:r>
              <a:rPr lang="en-US" dirty="0" smtClean="0"/>
              <a:t>Presentation Subtitle – Verdana 11pt Regular, Title Case</a:t>
            </a:r>
          </a:p>
        </p:txBody>
      </p:sp>
      <p:sp>
        <p:nvSpPr>
          <p:cNvPr id="7" name="Text Placeholder 6"/>
          <p:cNvSpPr>
            <a:spLocks noGrp="1"/>
          </p:cNvSpPr>
          <p:nvPr>
            <p:ph type="body" sz="quarter" idx="14" hasCustomPrompt="1"/>
          </p:nvPr>
        </p:nvSpPr>
        <p:spPr bwMode="gray">
          <a:xfrm>
            <a:off x="4294188" y="4245789"/>
            <a:ext cx="1828800" cy="276999"/>
          </a:xfrm>
        </p:spPr>
        <p:txBody>
          <a:bodyPr anchor="b" anchorCtr="0"/>
          <a:lstStyle>
            <a:lvl1pPr marL="0" indent="0" algn="r">
              <a:spcBef>
                <a:spcPts val="0"/>
              </a:spcBef>
              <a:buNone/>
              <a:defRPr>
                <a:solidFill>
                  <a:schemeClr val="bg1"/>
                </a:solidFill>
              </a:defRPr>
            </a:lvl1pPr>
            <a:lvl2pPr marL="114300" indent="0">
              <a:buNone/>
              <a:defRPr>
                <a:solidFill>
                  <a:schemeClr val="bg1"/>
                </a:solidFill>
              </a:defRPr>
            </a:lvl2pPr>
            <a:lvl3pPr marL="228600" indent="0">
              <a:buNone/>
              <a:defRPr>
                <a:solidFill>
                  <a:schemeClr val="bg1"/>
                </a:solidFill>
              </a:defRPr>
            </a:lvl3pPr>
            <a:lvl4pPr marL="342900" indent="0">
              <a:buNone/>
              <a:defRPr>
                <a:solidFill>
                  <a:schemeClr val="bg1"/>
                </a:solidFill>
              </a:defRPr>
            </a:lvl4pPr>
            <a:lvl5pPr marL="457200" indent="0">
              <a:buNone/>
              <a:defRPr>
                <a:solidFill>
                  <a:schemeClr val="bg1"/>
                </a:solidFill>
              </a:defRPr>
            </a:lvl5pPr>
          </a:lstStyle>
          <a:p>
            <a:pPr lvl="0"/>
            <a:r>
              <a:rPr lang="en-US" dirty="0" smtClean="0"/>
              <a:t>Program Name Appears Here Identically to Official Display</a:t>
            </a:r>
          </a:p>
        </p:txBody>
      </p:sp>
      <p:sp>
        <p:nvSpPr>
          <p:cNvPr id="8" name="Rectangle 7"/>
          <p:cNvSpPr/>
          <p:nvPr userDrawn="1"/>
        </p:nvSpPr>
        <p:spPr bwMode="gray">
          <a:xfrm>
            <a:off x="1" y="1"/>
            <a:ext cx="6400800" cy="106579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cxnSp>
        <p:nvCxnSpPr>
          <p:cNvPr id="9" name="Straight Connector 8"/>
          <p:cNvCxnSpPr/>
          <p:nvPr userDrawn="1"/>
        </p:nvCxnSpPr>
        <p:spPr bwMode="gray">
          <a:xfrm>
            <a:off x="0" y="1065791"/>
            <a:ext cx="6400799" cy="0"/>
          </a:xfrm>
          <a:prstGeom prst="line">
            <a:avLst/>
          </a:prstGeom>
          <a:noFill/>
          <a:ln w="38100" cap="flat" cmpd="sng" algn="ctr">
            <a:solidFill>
              <a:schemeClr val="accent6"/>
            </a:solidFill>
            <a:prstDash val="solid"/>
            <a:miter lim="800000"/>
          </a:ln>
          <a:effectLst/>
        </p:spPr>
      </p:cxn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80551" y="274987"/>
            <a:ext cx="1174986" cy="512064"/>
          </a:xfrm>
          <a:prstGeom prst="rect">
            <a:avLst/>
          </a:prstGeom>
        </p:spPr>
      </p:pic>
    </p:spTree>
    <p:custDataLst>
      <p:tags r:id="rId1"/>
    </p:custDataLst>
    <p:extLst>
      <p:ext uri="{BB962C8B-B14F-4D97-AF65-F5344CB8AC3E}">
        <p14:creationId xmlns:p14="http://schemas.microsoft.com/office/powerpoint/2010/main" val="290918230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512" userDrawn="1">
          <p15:clr>
            <a:srgbClr val="FBAE40"/>
          </p15:clr>
        </p15:guide>
        <p15:guide id="0" orient="horz" pos="1770" userDrawn="1">
          <p15:clr>
            <a:srgbClr val="FBAE40"/>
          </p15:clr>
        </p15:guide>
        <p15:guide id="2" orient="horz" pos="18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AB In-Brief">
    <p:bg bwMode="gray">
      <p:bgPr>
        <a:solidFill>
          <a:schemeClr val="tx1"/>
        </a:solidFill>
        <a:effectLst/>
      </p:bgPr>
    </p:bg>
    <p:spTree>
      <p:nvGrpSpPr>
        <p:cNvPr id="1" name=""/>
        <p:cNvGrpSpPr/>
        <p:nvPr/>
      </p:nvGrpSpPr>
      <p:grpSpPr>
        <a:xfrm>
          <a:off x="0" y="0"/>
          <a:ext cx="0" cy="0"/>
          <a:chOff x="0" y="0"/>
          <a:chExt cx="0" cy="0"/>
        </a:xfrm>
      </p:grpSpPr>
      <p:sp>
        <p:nvSpPr>
          <p:cNvPr id="6" name="Text Placeholder 1"/>
          <p:cNvSpPr txBox="1">
            <a:spLocks/>
          </p:cNvSpPr>
          <p:nvPr userDrawn="1"/>
        </p:nvSpPr>
        <p:spPr bwMode="gray">
          <a:xfrm>
            <a:off x="6469574" y="-5582"/>
            <a:ext cx="1382195" cy="1231188"/>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7" name="TextBox 6"/>
          <p:cNvSpPr txBox="1"/>
          <p:nvPr userDrawn="1"/>
        </p:nvSpPr>
        <p:spPr bwMode="gray">
          <a:xfrm>
            <a:off x="6553161" y="50431"/>
            <a:ext cx="1267384" cy="553998"/>
          </a:xfrm>
          <a:prstGeom prst="rect">
            <a:avLst/>
          </a:prstGeom>
          <a:noFill/>
        </p:spPr>
        <p:txBody>
          <a:bodyPr wrap="square" lIns="0" tIns="0" rIns="0" bIns="0" rtlCol="0">
            <a:spAutoFit/>
          </a:bodyPr>
          <a:lstStyle/>
          <a:p>
            <a:pPr>
              <a:spcBef>
                <a:spcPts val="500"/>
              </a:spcBef>
            </a:pPr>
            <a:r>
              <a:rPr lang="en-US" sz="1200" b="1" dirty="0" smtClean="0">
                <a:solidFill>
                  <a:schemeClr val="bg1"/>
                </a:solidFill>
                <a:latin typeface="Arial" panose="020B0604020202020204" pitchFamily="34" charset="0"/>
                <a:cs typeface="Arial" panose="020B0604020202020204" pitchFamily="34" charset="0"/>
              </a:rPr>
              <a:t>DO NOT EDIT THIS SLIDE FOR ANY PURPOSE</a:t>
            </a:r>
          </a:p>
        </p:txBody>
      </p:sp>
      <p:sp>
        <p:nvSpPr>
          <p:cNvPr id="8" name="TextBox 7"/>
          <p:cNvSpPr txBox="1"/>
          <p:nvPr userDrawn="1"/>
        </p:nvSpPr>
        <p:spPr bwMode="gray">
          <a:xfrm>
            <a:off x="6553161" y="722763"/>
            <a:ext cx="1267383" cy="433452"/>
          </a:xfrm>
          <a:prstGeom prst="rect">
            <a:avLst/>
          </a:prstGeom>
          <a:noFill/>
        </p:spPr>
        <p:txBody>
          <a:bodyPr wrap="square" lIns="0" tIns="0" rIns="0" bIns="0" rtlCol="0">
            <a:spAutoFit/>
          </a:bodyPr>
          <a:lstStyle/>
          <a:p>
            <a:pPr>
              <a:spcBef>
                <a:spcPts val="500"/>
              </a:spcBef>
            </a:pPr>
            <a:r>
              <a:rPr lang="en-US" sz="800" dirty="0" smtClean="0">
                <a:solidFill>
                  <a:schemeClr val="bg1"/>
                </a:solidFill>
                <a:latin typeface="Arial" panose="020B0604020202020204" pitchFamily="34" charset="0"/>
                <a:cs typeface="Arial" panose="020B0604020202020204" pitchFamily="34" charset="0"/>
              </a:rPr>
              <a:t>If an edit is necessary,</a:t>
            </a:r>
            <a:br>
              <a:rPr lang="en-US" sz="800" dirty="0" smtClean="0">
                <a:solidFill>
                  <a:schemeClr val="bg1"/>
                </a:solidFill>
                <a:latin typeface="Arial" panose="020B0604020202020204" pitchFamily="34" charset="0"/>
                <a:cs typeface="Arial" panose="020B0604020202020204" pitchFamily="34" charset="0"/>
              </a:rPr>
            </a:br>
            <a:r>
              <a:rPr lang="en-US" sz="800" dirty="0" smtClean="0">
                <a:solidFill>
                  <a:schemeClr val="bg1"/>
                </a:solidFill>
                <a:latin typeface="Arial" panose="020B0604020202020204" pitchFamily="34" charset="0"/>
                <a:cs typeface="Arial" panose="020B0604020202020204" pitchFamily="34" charset="0"/>
              </a:rPr>
              <a:t>please contact:</a:t>
            </a:r>
          </a:p>
          <a:p>
            <a:pPr>
              <a:spcBef>
                <a:spcPts val="500"/>
              </a:spcBef>
            </a:pPr>
            <a:r>
              <a:rPr lang="en-US" sz="800" b="1" dirty="0" smtClean="0">
                <a:solidFill>
                  <a:schemeClr val="bg1"/>
                </a:solidFill>
                <a:latin typeface="Arial" panose="020B0604020202020204" pitchFamily="34" charset="0"/>
                <a:cs typeface="Arial" panose="020B0604020202020204" pitchFamily="34" charset="0"/>
              </a:rPr>
              <a:t>DSS-Requests@eab.com</a:t>
            </a:r>
            <a:endParaRPr lang="en-US" sz="800" b="1" i="1" dirty="0">
              <a:solidFill>
                <a:schemeClr val="bg1"/>
              </a:solidFill>
              <a:latin typeface="Arial" panose="020B0604020202020204" pitchFamily="34" charset="0"/>
              <a:cs typeface="Arial" panose="020B0604020202020204" pitchFamily="34" charset="0"/>
            </a:endParaRPr>
          </a:p>
        </p:txBody>
      </p:sp>
      <p:grpSp>
        <p:nvGrpSpPr>
          <p:cNvPr id="12" name="Group 11"/>
          <p:cNvGrpSpPr/>
          <p:nvPr userDrawn="1"/>
        </p:nvGrpSpPr>
        <p:grpSpPr>
          <a:xfrm>
            <a:off x="317383" y="4108190"/>
            <a:ext cx="928093" cy="500820"/>
            <a:chOff x="317383" y="4108190"/>
            <a:chExt cx="928093" cy="500820"/>
          </a:xfrm>
        </p:grpSpPr>
        <p:sp>
          <p:nvSpPr>
            <p:cNvPr id="13" name="TextBox 12"/>
            <p:cNvSpPr txBox="1"/>
            <p:nvPr/>
          </p:nvSpPr>
          <p:spPr bwMode="gray">
            <a:xfrm>
              <a:off x="341491" y="4393566"/>
              <a:ext cx="903985" cy="215444"/>
            </a:xfrm>
            <a:prstGeom prst="rect">
              <a:avLst/>
            </a:prstGeom>
            <a:noFill/>
          </p:spPr>
          <p:txBody>
            <a:bodyPr wrap="square" lIns="0" tIns="0" rIns="0" bIns="0" rtlCol="0">
              <a:spAutoFit/>
            </a:bodyPr>
            <a:lstStyle/>
            <a:p>
              <a:pPr>
                <a:spcBef>
                  <a:spcPts val="500"/>
                </a:spcBef>
              </a:pPr>
              <a:r>
                <a:rPr lang="en-US" sz="700" dirty="0" smtClean="0">
                  <a:solidFill>
                    <a:schemeClr val="bg1"/>
                  </a:solidFill>
                </a:rPr>
                <a:t>Student interactions annually</a:t>
              </a:r>
            </a:p>
          </p:txBody>
        </p:sp>
        <p:sp>
          <p:nvSpPr>
            <p:cNvPr id="14" name="TextBox 13"/>
            <p:cNvSpPr txBox="1"/>
            <p:nvPr/>
          </p:nvSpPr>
          <p:spPr bwMode="gray">
            <a:xfrm>
              <a:off x="317383" y="4108190"/>
              <a:ext cx="702071" cy="276999"/>
            </a:xfrm>
            <a:prstGeom prst="rect">
              <a:avLst/>
            </a:prstGeom>
            <a:noFill/>
          </p:spPr>
          <p:txBody>
            <a:bodyPr wrap="square" lIns="0" tIns="0" rIns="0" bIns="0" rtlCol="0">
              <a:spAutoFit/>
            </a:bodyPr>
            <a:lstStyle/>
            <a:p>
              <a:pPr>
                <a:spcBef>
                  <a:spcPts val="500"/>
                </a:spcBef>
              </a:pPr>
              <a:r>
                <a:rPr lang="en-US" sz="1800" dirty="0" smtClean="0">
                  <a:solidFill>
                    <a:schemeClr val="bg1"/>
                  </a:solidFill>
                  <a:latin typeface="+mj-lt"/>
                </a:rPr>
                <a:t>1.2B+</a:t>
              </a:r>
            </a:p>
          </p:txBody>
        </p:sp>
      </p:grpSp>
      <p:grpSp>
        <p:nvGrpSpPr>
          <p:cNvPr id="15" name="Group 14"/>
          <p:cNvGrpSpPr/>
          <p:nvPr userDrawn="1"/>
        </p:nvGrpSpPr>
        <p:grpSpPr>
          <a:xfrm>
            <a:off x="1735136" y="4108190"/>
            <a:ext cx="1337350" cy="500820"/>
            <a:chOff x="1833779" y="4108190"/>
            <a:chExt cx="1337350" cy="500820"/>
          </a:xfrm>
        </p:grpSpPr>
        <p:sp>
          <p:nvSpPr>
            <p:cNvPr id="16" name="TextBox 15"/>
            <p:cNvSpPr txBox="1"/>
            <p:nvPr/>
          </p:nvSpPr>
          <p:spPr bwMode="gray">
            <a:xfrm>
              <a:off x="1839093" y="4393566"/>
              <a:ext cx="1332036" cy="215444"/>
            </a:xfrm>
            <a:prstGeom prst="rect">
              <a:avLst/>
            </a:prstGeom>
            <a:noFill/>
          </p:spPr>
          <p:txBody>
            <a:bodyPr wrap="square" lIns="0" tIns="0" rIns="0" bIns="0" rtlCol="0">
              <a:spAutoFit/>
            </a:bodyPr>
            <a:lstStyle/>
            <a:p>
              <a:pPr>
                <a:spcBef>
                  <a:spcPts val="500"/>
                </a:spcBef>
              </a:pPr>
              <a:r>
                <a:rPr lang="en-US" sz="700" dirty="0" smtClean="0">
                  <a:solidFill>
                    <a:schemeClr val="bg1"/>
                  </a:solidFill>
                </a:rPr>
                <a:t>Individuals on our student success management system</a:t>
              </a:r>
            </a:p>
          </p:txBody>
        </p:sp>
        <p:sp>
          <p:nvSpPr>
            <p:cNvPr id="17" name="TextBox 16"/>
            <p:cNvSpPr txBox="1"/>
            <p:nvPr/>
          </p:nvSpPr>
          <p:spPr bwMode="gray">
            <a:xfrm>
              <a:off x="1833779" y="4108190"/>
              <a:ext cx="732284" cy="276999"/>
            </a:xfrm>
            <a:prstGeom prst="rect">
              <a:avLst/>
            </a:prstGeom>
            <a:noFill/>
          </p:spPr>
          <p:txBody>
            <a:bodyPr wrap="square" lIns="0" tIns="0" rIns="0" bIns="0" rtlCol="0">
              <a:spAutoFit/>
            </a:bodyPr>
            <a:lstStyle/>
            <a:p>
              <a:pPr>
                <a:spcBef>
                  <a:spcPts val="500"/>
                </a:spcBef>
              </a:pPr>
              <a:r>
                <a:rPr lang="en-US" sz="1800" dirty="0" smtClean="0">
                  <a:solidFill>
                    <a:schemeClr val="bg1"/>
                  </a:solidFill>
                  <a:latin typeface="+mj-lt"/>
                </a:rPr>
                <a:t>1M</a:t>
              </a:r>
              <a:r>
                <a:rPr lang="en-US" sz="1800" baseline="30000" dirty="0" smtClean="0">
                  <a:solidFill>
                    <a:schemeClr val="bg1"/>
                  </a:solidFill>
                  <a:latin typeface="+mj-lt"/>
                </a:rPr>
                <a:t>+</a:t>
              </a:r>
            </a:p>
          </p:txBody>
        </p:sp>
      </p:grpSp>
      <p:grpSp>
        <p:nvGrpSpPr>
          <p:cNvPr id="18" name="Group 17"/>
          <p:cNvGrpSpPr/>
          <p:nvPr userDrawn="1"/>
        </p:nvGrpSpPr>
        <p:grpSpPr>
          <a:xfrm>
            <a:off x="5217412" y="4108190"/>
            <a:ext cx="934401" cy="500820"/>
            <a:chOff x="5217412" y="4108190"/>
            <a:chExt cx="934401" cy="500820"/>
          </a:xfrm>
        </p:grpSpPr>
        <p:sp>
          <p:nvSpPr>
            <p:cNvPr id="19" name="TextBox 18"/>
            <p:cNvSpPr txBox="1"/>
            <p:nvPr/>
          </p:nvSpPr>
          <p:spPr bwMode="gray">
            <a:xfrm>
              <a:off x="5242124" y="4393566"/>
              <a:ext cx="909689" cy="215444"/>
            </a:xfrm>
            <a:prstGeom prst="rect">
              <a:avLst/>
            </a:prstGeom>
            <a:noFill/>
          </p:spPr>
          <p:txBody>
            <a:bodyPr wrap="square" lIns="0" tIns="0" rIns="0" bIns="0" rtlCol="0">
              <a:spAutoFit/>
            </a:bodyPr>
            <a:lstStyle/>
            <a:p>
              <a:pPr>
                <a:spcBef>
                  <a:spcPts val="500"/>
                </a:spcBef>
              </a:pPr>
              <a:r>
                <a:rPr lang="en-US" sz="700" dirty="0" smtClean="0">
                  <a:solidFill>
                    <a:schemeClr val="bg1"/>
                  </a:solidFill>
                </a:rPr>
                <a:t>Goal: Make education smarter</a:t>
              </a:r>
            </a:p>
          </p:txBody>
        </p:sp>
        <p:sp>
          <p:nvSpPr>
            <p:cNvPr id="20" name="TextBox 19"/>
            <p:cNvSpPr txBox="1"/>
            <p:nvPr/>
          </p:nvSpPr>
          <p:spPr bwMode="gray">
            <a:xfrm>
              <a:off x="5217412" y="4108190"/>
              <a:ext cx="643856" cy="276999"/>
            </a:xfrm>
            <a:prstGeom prst="rect">
              <a:avLst/>
            </a:prstGeom>
            <a:noFill/>
          </p:spPr>
          <p:txBody>
            <a:bodyPr wrap="square" lIns="0" tIns="0" rIns="0" bIns="0" rtlCol="0">
              <a:spAutoFit/>
            </a:bodyPr>
            <a:lstStyle/>
            <a:p>
              <a:pPr marL="0" marR="0" indent="0" algn="l" defTabSz="640080" rtl="0" eaLnBrk="1" fontAlgn="auto" latinLnBrk="0" hangingPunct="1">
                <a:lnSpc>
                  <a:spcPct val="100000"/>
                </a:lnSpc>
                <a:spcBef>
                  <a:spcPts val="500"/>
                </a:spcBef>
                <a:spcAft>
                  <a:spcPts val="0"/>
                </a:spcAft>
                <a:buClrTx/>
                <a:buSzTx/>
                <a:buFontTx/>
                <a:buNone/>
                <a:tabLst/>
                <a:defRPr/>
              </a:pPr>
              <a:r>
                <a:rPr lang="en-US" sz="1800" dirty="0" smtClean="0">
                  <a:solidFill>
                    <a:schemeClr val="bg1"/>
                  </a:solidFill>
                  <a:latin typeface="+mj-lt"/>
                </a:rPr>
                <a:t>1</a:t>
              </a:r>
              <a:endParaRPr lang="en-US" sz="1800" kern="1200" baseline="30000" dirty="0" smtClean="0">
                <a:solidFill>
                  <a:schemeClr val="bg1"/>
                </a:solidFill>
                <a:latin typeface="+mn-lt"/>
                <a:ea typeface="+mn-ea"/>
                <a:cs typeface="+mn-cs"/>
              </a:endParaRPr>
            </a:p>
          </p:txBody>
        </p:sp>
      </p:grpSp>
      <p:grpSp>
        <p:nvGrpSpPr>
          <p:cNvPr id="21" name="Group 20"/>
          <p:cNvGrpSpPr/>
          <p:nvPr userDrawn="1"/>
        </p:nvGrpSpPr>
        <p:grpSpPr bwMode="gray">
          <a:xfrm>
            <a:off x="0" y="-22086"/>
            <a:ext cx="6400800" cy="4077023"/>
            <a:chOff x="0" y="-22086"/>
            <a:chExt cx="6400800" cy="4077023"/>
          </a:xfrm>
        </p:grpSpPr>
        <p:sp>
          <p:nvSpPr>
            <p:cNvPr id="22" name="Rectangle 21"/>
            <p:cNvSpPr/>
            <p:nvPr userDrawn="1"/>
          </p:nvSpPr>
          <p:spPr bwMode="gray">
            <a:xfrm>
              <a:off x="0" y="-22086"/>
              <a:ext cx="6400800" cy="4077023"/>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23" name="Freeform 22"/>
            <p:cNvSpPr/>
            <p:nvPr userDrawn="1"/>
          </p:nvSpPr>
          <p:spPr bwMode="gray">
            <a:xfrm>
              <a:off x="1490104" y="552034"/>
              <a:ext cx="4910696" cy="3474977"/>
            </a:xfrm>
            <a:custGeom>
              <a:avLst/>
              <a:gdLst>
                <a:gd name="connsiteX0" fmla="*/ 0 w 4910696"/>
                <a:gd name="connsiteY0" fmla="*/ 0 h 3474977"/>
                <a:gd name="connsiteX1" fmla="*/ 4910696 w 4910696"/>
                <a:gd name="connsiteY1" fmla="*/ 0 h 3474977"/>
                <a:gd name="connsiteX2" fmla="*/ 4910696 w 4910696"/>
                <a:gd name="connsiteY2" fmla="*/ 3474977 h 3474977"/>
                <a:gd name="connsiteX3" fmla="*/ 0 w 4910696"/>
                <a:gd name="connsiteY3" fmla="*/ 3474977 h 3474977"/>
              </a:gdLst>
              <a:ahLst/>
              <a:cxnLst>
                <a:cxn ang="0">
                  <a:pos x="connsiteX0" y="connsiteY0"/>
                </a:cxn>
                <a:cxn ang="0">
                  <a:pos x="connsiteX1" y="connsiteY1"/>
                </a:cxn>
                <a:cxn ang="0">
                  <a:pos x="connsiteX2" y="connsiteY2"/>
                </a:cxn>
                <a:cxn ang="0">
                  <a:pos x="connsiteX3" y="connsiteY3"/>
                </a:cxn>
              </a:cxnLst>
              <a:rect l="l" t="t" r="r" b="b"/>
              <a:pathLst>
                <a:path w="4910696" h="3474977">
                  <a:moveTo>
                    <a:pt x="0" y="0"/>
                  </a:moveTo>
                  <a:lnTo>
                    <a:pt x="4910696" y="0"/>
                  </a:lnTo>
                  <a:lnTo>
                    <a:pt x="4910696" y="3474977"/>
                  </a:lnTo>
                  <a:lnTo>
                    <a:pt x="0" y="3474977"/>
                  </a:lnTo>
                  <a:close/>
                </a:path>
              </a:pathLst>
            </a:cu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24" name="Freeform 23"/>
            <p:cNvSpPr/>
            <p:nvPr userDrawn="1"/>
          </p:nvSpPr>
          <p:spPr bwMode="gray">
            <a:xfrm>
              <a:off x="1490104" y="552034"/>
              <a:ext cx="2305887" cy="3474977"/>
            </a:xfrm>
            <a:custGeom>
              <a:avLst/>
              <a:gdLst>
                <a:gd name="connsiteX0" fmla="*/ 0 w 2305887"/>
                <a:gd name="connsiteY0" fmla="*/ 0 h 3474977"/>
                <a:gd name="connsiteX1" fmla="*/ 1753106 w 2305887"/>
                <a:gd name="connsiteY1" fmla="*/ 0 h 3474977"/>
                <a:gd name="connsiteX2" fmla="*/ 2305887 w 2305887"/>
                <a:gd name="connsiteY2" fmla="*/ 1460912 h 3474977"/>
                <a:gd name="connsiteX3" fmla="*/ 1131868 w 2305887"/>
                <a:gd name="connsiteY3" fmla="*/ 3416539 h 3474977"/>
                <a:gd name="connsiteX4" fmla="*/ 1011269 w 2305887"/>
                <a:gd name="connsiteY4" fmla="*/ 3474977 h 3474977"/>
                <a:gd name="connsiteX5" fmla="*/ 0 w 2305887"/>
                <a:gd name="connsiteY5" fmla="*/ 3474977 h 3474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5887" h="3474977">
                  <a:moveTo>
                    <a:pt x="0" y="0"/>
                  </a:moveTo>
                  <a:lnTo>
                    <a:pt x="1753106" y="0"/>
                  </a:lnTo>
                  <a:cubicBezTo>
                    <a:pt x="2097846" y="388716"/>
                    <a:pt x="2305887" y="900519"/>
                    <a:pt x="2305887" y="1460912"/>
                  </a:cubicBezTo>
                  <a:cubicBezTo>
                    <a:pt x="2305887" y="2308009"/>
                    <a:pt x="1830520" y="3044077"/>
                    <a:pt x="1131868" y="3416539"/>
                  </a:cubicBezTo>
                  <a:lnTo>
                    <a:pt x="1011269" y="3474977"/>
                  </a:lnTo>
                  <a:lnTo>
                    <a:pt x="0" y="3474977"/>
                  </a:lnTo>
                  <a:close/>
                </a:path>
              </a:pathLst>
            </a:custGeom>
            <a:solidFill>
              <a:srgbClr val="005D9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25" name="Oval 236"/>
            <p:cNvSpPr/>
            <p:nvPr userDrawn="1"/>
          </p:nvSpPr>
          <p:spPr bwMode="gray">
            <a:xfrm>
              <a:off x="1490104" y="552033"/>
              <a:ext cx="1875914" cy="3306910"/>
            </a:xfrm>
            <a:custGeom>
              <a:avLst/>
              <a:gdLst/>
              <a:ahLst/>
              <a:cxnLst/>
              <a:rect l="l" t="t" r="r" b="b"/>
              <a:pathLst>
                <a:path w="2878136" h="5073652">
                  <a:moveTo>
                    <a:pt x="0" y="0"/>
                  </a:moveTo>
                  <a:lnTo>
                    <a:pt x="1772762" y="0"/>
                  </a:lnTo>
                  <a:cubicBezTo>
                    <a:pt x="2445777" y="515594"/>
                    <a:pt x="2878136" y="1327992"/>
                    <a:pt x="2878136" y="2241374"/>
                  </a:cubicBezTo>
                  <a:cubicBezTo>
                    <a:pt x="2878136" y="3805598"/>
                    <a:pt x="1610082" y="5073652"/>
                    <a:pt x="45858" y="5073652"/>
                  </a:cubicBezTo>
                  <a:lnTo>
                    <a:pt x="0" y="5071337"/>
                  </a:lnTo>
                  <a:close/>
                </a:path>
              </a:pathLst>
            </a:custGeom>
            <a:solidFill>
              <a:srgbClr val="00659B"/>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26" name="Oval 25"/>
            <p:cNvSpPr/>
            <p:nvPr userDrawn="1"/>
          </p:nvSpPr>
          <p:spPr bwMode="gray">
            <a:xfrm>
              <a:off x="48498" y="536929"/>
              <a:ext cx="2979943" cy="2979943"/>
            </a:xfrm>
            <a:prstGeom prst="ellipse">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27" name="Oval 26"/>
            <p:cNvSpPr/>
            <p:nvPr userDrawn="1"/>
          </p:nvSpPr>
          <p:spPr bwMode="gray">
            <a:xfrm>
              <a:off x="112018" y="609074"/>
              <a:ext cx="2834640" cy="2834640"/>
            </a:xfrm>
            <a:prstGeom prst="ellipse">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77243" y="141090"/>
              <a:ext cx="1090389" cy="417192"/>
            </a:xfrm>
            <a:prstGeom prst="rect">
              <a:avLst/>
            </a:prstGeom>
          </p:spPr>
        </p:pic>
        <p:sp>
          <p:nvSpPr>
            <p:cNvPr id="29" name="TextBox 28"/>
            <p:cNvSpPr txBox="1"/>
            <p:nvPr userDrawn="1"/>
          </p:nvSpPr>
          <p:spPr bwMode="gray">
            <a:xfrm>
              <a:off x="659806" y="1046498"/>
              <a:ext cx="2333005" cy="430887"/>
            </a:xfrm>
            <a:prstGeom prst="rect">
              <a:avLst/>
            </a:prstGeom>
            <a:noFill/>
          </p:spPr>
          <p:txBody>
            <a:bodyPr wrap="square" lIns="0" tIns="0" rIns="0" bIns="0" rtlCol="0">
              <a:spAutoFit/>
            </a:bodyPr>
            <a:lstStyle/>
            <a:p>
              <a:pPr>
                <a:spcBef>
                  <a:spcPts val="500"/>
                </a:spcBef>
              </a:pPr>
              <a:r>
                <a:rPr lang="en-US" sz="1400" dirty="0">
                  <a:latin typeface="+mj-lt"/>
                </a:rPr>
                <a:t>Start with </a:t>
              </a:r>
              <a:r>
                <a:rPr lang="en-US" sz="1400" dirty="0" smtClean="0">
                  <a:latin typeface="+mj-lt"/>
                </a:rPr>
                <a:t>best </a:t>
              </a:r>
              <a:br>
                <a:rPr lang="en-US" sz="1400" dirty="0" smtClean="0">
                  <a:latin typeface="+mj-lt"/>
                </a:rPr>
              </a:br>
              <a:r>
                <a:rPr lang="en-US" sz="1400" dirty="0" smtClean="0">
                  <a:latin typeface="+mj-lt"/>
                </a:rPr>
                <a:t>practices </a:t>
              </a:r>
              <a:r>
                <a:rPr lang="en-US" sz="1400" dirty="0">
                  <a:latin typeface="+mj-lt"/>
                </a:rPr>
                <a:t>research</a:t>
              </a:r>
              <a:endParaRPr lang="en-US" sz="1400" dirty="0" smtClean="0">
                <a:latin typeface="+mj-lt"/>
              </a:endParaRPr>
            </a:p>
          </p:txBody>
        </p:sp>
        <p:cxnSp>
          <p:nvCxnSpPr>
            <p:cNvPr id="30" name="Straight Connector 29"/>
            <p:cNvCxnSpPr/>
            <p:nvPr userDrawn="1"/>
          </p:nvCxnSpPr>
          <p:spPr bwMode="gray">
            <a:xfrm>
              <a:off x="659807" y="1527448"/>
              <a:ext cx="1904220"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1" name="TextBox 30"/>
            <p:cNvSpPr txBox="1"/>
            <p:nvPr userDrawn="1"/>
          </p:nvSpPr>
          <p:spPr bwMode="gray">
            <a:xfrm>
              <a:off x="659806" y="1627462"/>
              <a:ext cx="1983239" cy="1335750"/>
            </a:xfrm>
            <a:prstGeom prst="rect">
              <a:avLst/>
            </a:prstGeom>
            <a:noFill/>
          </p:spPr>
          <p:txBody>
            <a:bodyPr wrap="square" lIns="0" tIns="0" rIns="0" bIns="0" numCol="1" spcCol="457200" rtlCol="0">
              <a:spAutoFit/>
            </a:bodyPr>
            <a:lstStyle/>
            <a:p>
              <a:pPr marL="112713" indent="-112713">
                <a:lnSpc>
                  <a:spcPct val="120000"/>
                </a:lnSpc>
                <a:spcBef>
                  <a:spcPts val="400"/>
                </a:spcBef>
                <a:buFont typeface="Verdana" panose="020B0604030504040204" pitchFamily="34" charset="0"/>
                <a:buChar char="›"/>
              </a:pPr>
              <a:r>
                <a:rPr lang="en-US" sz="800" dirty="0" smtClean="0"/>
                <a:t>Research Forums for presidents, provosts, chief business officers, and key academic and administrative leaders</a:t>
              </a:r>
            </a:p>
            <a:p>
              <a:pPr marL="112713" indent="-112713">
                <a:lnSpc>
                  <a:spcPct val="120000"/>
                </a:lnSpc>
                <a:spcBef>
                  <a:spcPts val="400"/>
                </a:spcBef>
                <a:buFont typeface="Verdana" panose="020B0604030504040204" pitchFamily="34" charset="0"/>
                <a:buChar char="›"/>
              </a:pPr>
              <a:r>
                <a:rPr lang="en-US" sz="800" dirty="0" smtClean="0"/>
                <a:t>At the core of all we do</a:t>
              </a:r>
            </a:p>
            <a:p>
              <a:pPr marL="112713" indent="-112713">
                <a:lnSpc>
                  <a:spcPct val="120000"/>
                </a:lnSpc>
                <a:spcBef>
                  <a:spcPts val="400"/>
                </a:spcBef>
                <a:buFont typeface="Verdana" panose="020B0604030504040204" pitchFamily="34" charset="0"/>
                <a:buChar char="›"/>
              </a:pPr>
              <a:r>
                <a:rPr lang="en-US" sz="800" dirty="0" smtClean="0"/>
                <a:t>Peer-tested best practices research</a:t>
              </a:r>
            </a:p>
            <a:p>
              <a:pPr marL="112713" indent="-112713">
                <a:lnSpc>
                  <a:spcPct val="120000"/>
                </a:lnSpc>
                <a:spcBef>
                  <a:spcPts val="400"/>
                </a:spcBef>
                <a:buFont typeface="Verdana" panose="020B0604030504040204" pitchFamily="34" charset="0"/>
                <a:buChar char="›"/>
              </a:pPr>
              <a:r>
                <a:rPr lang="en-US" sz="800" dirty="0" smtClean="0"/>
                <a:t>Answers to the most </a:t>
              </a:r>
              <a:br>
                <a:rPr lang="en-US" sz="800" dirty="0" smtClean="0"/>
              </a:br>
              <a:r>
                <a:rPr lang="en-US" sz="800" dirty="0" smtClean="0"/>
                <a:t>pressing issues</a:t>
              </a:r>
              <a:endParaRPr lang="en-US" sz="800" dirty="0"/>
            </a:p>
          </p:txBody>
        </p:sp>
        <p:sp>
          <p:nvSpPr>
            <p:cNvPr id="32" name="TextBox 31"/>
            <p:cNvSpPr txBox="1"/>
            <p:nvPr userDrawn="1"/>
          </p:nvSpPr>
          <p:spPr bwMode="gray">
            <a:xfrm>
              <a:off x="3221384" y="674561"/>
              <a:ext cx="2623273" cy="646331"/>
            </a:xfrm>
            <a:prstGeom prst="rect">
              <a:avLst/>
            </a:prstGeom>
            <a:noFill/>
          </p:spPr>
          <p:txBody>
            <a:bodyPr wrap="square" lIns="0" tIns="0" rIns="0" bIns="0" rtlCol="0">
              <a:spAutoFit/>
            </a:bodyPr>
            <a:lstStyle/>
            <a:p>
              <a:pPr>
                <a:spcBef>
                  <a:spcPts val="500"/>
                </a:spcBef>
              </a:pPr>
              <a:r>
                <a:rPr lang="en-US" sz="1400" dirty="0">
                  <a:solidFill>
                    <a:schemeClr val="bg1"/>
                  </a:solidFill>
                  <a:latin typeface="+mj-lt"/>
                </a:rPr>
                <a:t>Then hardwire those insights into your organization using our technology &amp; services</a:t>
              </a:r>
              <a:endParaRPr lang="en-US" sz="1400" dirty="0" smtClean="0">
                <a:solidFill>
                  <a:schemeClr val="bg1"/>
                </a:solidFill>
                <a:latin typeface="+mj-lt"/>
              </a:endParaRPr>
            </a:p>
          </p:txBody>
        </p:sp>
        <p:cxnSp>
          <p:nvCxnSpPr>
            <p:cNvPr id="33" name="Straight Connector 32"/>
            <p:cNvCxnSpPr/>
            <p:nvPr userDrawn="1"/>
          </p:nvCxnSpPr>
          <p:spPr bwMode="gray">
            <a:xfrm>
              <a:off x="3225088" y="1367953"/>
              <a:ext cx="2903733"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4" name="Isosceles Triangle 33"/>
            <p:cNvSpPr/>
            <p:nvPr userDrawn="1"/>
          </p:nvSpPr>
          <p:spPr bwMode="gray">
            <a:xfrm rot="5400000">
              <a:off x="3105052" y="761189"/>
              <a:ext cx="67801" cy="58448"/>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35" name="Isosceles Triangle 34"/>
            <p:cNvSpPr/>
            <p:nvPr userDrawn="1"/>
          </p:nvSpPr>
          <p:spPr bwMode="gray">
            <a:xfrm rot="5400000">
              <a:off x="541366" y="1138439"/>
              <a:ext cx="67801" cy="58448"/>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36" name="TextBox 35"/>
            <p:cNvSpPr txBox="1"/>
            <p:nvPr userDrawn="1"/>
          </p:nvSpPr>
          <p:spPr bwMode="gray">
            <a:xfrm>
              <a:off x="3221384" y="1510110"/>
              <a:ext cx="2676799" cy="743280"/>
            </a:xfrm>
            <a:prstGeom prst="rect">
              <a:avLst/>
            </a:prstGeom>
            <a:noFill/>
          </p:spPr>
          <p:txBody>
            <a:bodyPr wrap="square" lIns="0" tIns="0" rIns="0" bIns="0" numCol="1" spcCol="457200" rtlCol="0">
              <a:spAutoFit/>
            </a:bodyPr>
            <a:lstStyle/>
            <a:p>
              <a:pPr>
                <a:lnSpc>
                  <a:spcPct val="120000"/>
                </a:lnSpc>
                <a:spcBef>
                  <a:spcPts val="800"/>
                </a:spcBef>
              </a:pPr>
              <a:r>
                <a:rPr lang="en-US" sz="900" b="1" dirty="0">
                  <a:solidFill>
                    <a:schemeClr val="bg1"/>
                  </a:solidFill>
                </a:rPr>
                <a:t>Enrollment Management </a:t>
              </a:r>
            </a:p>
            <a:p>
              <a:pPr>
                <a:spcBef>
                  <a:spcPts val="300"/>
                </a:spcBef>
              </a:pPr>
              <a:r>
                <a:rPr lang="en-US" sz="700" dirty="0" smtClean="0">
                  <a:solidFill>
                    <a:schemeClr val="bg1"/>
                  </a:solidFill>
                </a:rPr>
                <a:t>Our </a:t>
              </a:r>
              <a:r>
                <a:rPr lang="en-US" sz="700" b="1" dirty="0" smtClean="0">
                  <a:solidFill>
                    <a:schemeClr val="bg1"/>
                  </a:solidFill>
                </a:rPr>
                <a:t>Enrollment Services </a:t>
              </a:r>
              <a:r>
                <a:rPr lang="en-US" sz="700" dirty="0" smtClean="0">
                  <a:solidFill>
                    <a:schemeClr val="bg1"/>
                  </a:solidFill>
                </a:rPr>
                <a:t>division provides data-driven undergraduate and graduate solutions that target qualified prospective students; build relationships throughout the search, application, and yield process; and optimize financial aid resources.</a:t>
              </a:r>
              <a:endParaRPr lang="en-US" sz="700" dirty="0">
                <a:solidFill>
                  <a:schemeClr val="bg1"/>
                </a:solidFill>
              </a:endParaRPr>
            </a:p>
          </p:txBody>
        </p:sp>
        <p:sp>
          <p:nvSpPr>
            <p:cNvPr id="37" name="TextBox 36"/>
            <p:cNvSpPr txBox="1"/>
            <p:nvPr userDrawn="1"/>
          </p:nvSpPr>
          <p:spPr bwMode="gray">
            <a:xfrm>
              <a:off x="3221384" y="2377361"/>
              <a:ext cx="2676799" cy="635559"/>
            </a:xfrm>
            <a:prstGeom prst="rect">
              <a:avLst/>
            </a:prstGeom>
            <a:noFill/>
          </p:spPr>
          <p:txBody>
            <a:bodyPr wrap="square" lIns="0" tIns="0" rIns="0" bIns="0" numCol="1" spcCol="457200" rtlCol="0">
              <a:spAutoFit/>
            </a:bodyPr>
            <a:lstStyle/>
            <a:p>
              <a:pPr>
                <a:lnSpc>
                  <a:spcPct val="120000"/>
                </a:lnSpc>
                <a:spcBef>
                  <a:spcPts val="800"/>
                </a:spcBef>
              </a:pPr>
              <a:r>
                <a:rPr lang="en-US" sz="900" b="1" dirty="0">
                  <a:solidFill>
                    <a:schemeClr val="bg1"/>
                  </a:solidFill>
                </a:rPr>
                <a:t>Student Success </a:t>
              </a:r>
            </a:p>
            <a:p>
              <a:pPr>
                <a:spcBef>
                  <a:spcPts val="300"/>
                </a:spcBef>
              </a:pPr>
              <a:r>
                <a:rPr lang="en-US" sz="700" dirty="0" smtClean="0">
                  <a:solidFill>
                    <a:schemeClr val="bg1"/>
                  </a:solidFill>
                </a:rPr>
                <a:t>Members of the </a:t>
              </a:r>
              <a:r>
                <a:rPr lang="en-US" sz="700" b="1" dirty="0" smtClean="0">
                  <a:solidFill>
                    <a:schemeClr val="bg1"/>
                  </a:solidFill>
                </a:rPr>
                <a:t>Student Success Collaborative</a:t>
              </a:r>
              <a:r>
                <a:rPr lang="en-US" sz="700" dirty="0" smtClean="0">
                  <a:solidFill>
                    <a:schemeClr val="bg1"/>
                  </a:solidFill>
                </a:rPr>
                <a:t> use research, consulting, and an enterprise-wide student success management system to help students persist, graduate, and succeed.</a:t>
              </a:r>
              <a:endParaRPr lang="en-US" sz="700" dirty="0">
                <a:solidFill>
                  <a:schemeClr val="bg1"/>
                </a:solidFill>
              </a:endParaRPr>
            </a:p>
          </p:txBody>
        </p:sp>
        <p:sp>
          <p:nvSpPr>
            <p:cNvPr id="38" name="TextBox 37"/>
            <p:cNvSpPr txBox="1"/>
            <p:nvPr userDrawn="1"/>
          </p:nvSpPr>
          <p:spPr bwMode="gray">
            <a:xfrm>
              <a:off x="3221384" y="3136892"/>
              <a:ext cx="2676799" cy="635559"/>
            </a:xfrm>
            <a:prstGeom prst="rect">
              <a:avLst/>
            </a:prstGeom>
            <a:noFill/>
          </p:spPr>
          <p:txBody>
            <a:bodyPr wrap="square" lIns="0" tIns="0" rIns="0" bIns="0" numCol="1" spcCol="457200" rtlCol="0">
              <a:spAutoFit/>
            </a:bodyPr>
            <a:lstStyle/>
            <a:p>
              <a:pPr>
                <a:lnSpc>
                  <a:spcPct val="120000"/>
                </a:lnSpc>
                <a:spcBef>
                  <a:spcPts val="800"/>
                </a:spcBef>
              </a:pPr>
              <a:r>
                <a:rPr lang="en-US" sz="900" b="1" dirty="0">
                  <a:solidFill>
                    <a:schemeClr val="bg1"/>
                  </a:solidFill>
                </a:rPr>
                <a:t>Growth and Academic Operations </a:t>
              </a:r>
            </a:p>
            <a:p>
              <a:pPr>
                <a:spcBef>
                  <a:spcPts val="300"/>
                </a:spcBef>
              </a:pPr>
              <a:r>
                <a:rPr lang="en-US" sz="700" dirty="0" smtClean="0">
                  <a:solidFill>
                    <a:schemeClr val="bg1"/>
                  </a:solidFill>
                </a:rPr>
                <a:t>Our </a:t>
              </a:r>
              <a:r>
                <a:rPr lang="en-US" sz="700" b="1" dirty="0" smtClean="0">
                  <a:solidFill>
                    <a:schemeClr val="bg1"/>
                  </a:solidFill>
                </a:rPr>
                <a:t>Academic Performance Solutions </a:t>
              </a:r>
              <a:r>
                <a:rPr lang="en-US" sz="700" dirty="0" smtClean="0">
                  <a:solidFill>
                    <a:schemeClr val="bg1"/>
                  </a:solidFill>
                </a:rPr>
                <a:t>group partners with university academic and business leaders to help make smart resource trade-offs, improve academic efficiency, and grow academic program revenues.</a:t>
              </a:r>
              <a:endParaRPr lang="en-US" sz="700" dirty="0">
                <a:solidFill>
                  <a:schemeClr val="bg1"/>
                </a:solidFill>
              </a:endParaRPr>
            </a:p>
          </p:txBody>
        </p:sp>
      </p:grpSp>
      <p:sp>
        <p:nvSpPr>
          <p:cNvPr id="39" name="TextBox 38"/>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tx1"/>
                </a:solidFill>
                <a:latin typeface="+mj-lt"/>
              </a:rPr>
              <a:t>‹#›</a:t>
            </a:fld>
            <a:endParaRPr lang="en-US" sz="650" dirty="0" smtClean="0">
              <a:solidFill>
                <a:schemeClr val="tx1"/>
              </a:solidFill>
              <a:latin typeface="+mj-lt"/>
            </a:endParaRPr>
          </a:p>
        </p:txBody>
      </p:sp>
      <p:grpSp>
        <p:nvGrpSpPr>
          <p:cNvPr id="40" name="Group 39"/>
          <p:cNvGrpSpPr/>
          <p:nvPr userDrawn="1"/>
        </p:nvGrpSpPr>
        <p:grpSpPr>
          <a:xfrm>
            <a:off x="3562146" y="4108190"/>
            <a:ext cx="1165605" cy="500820"/>
            <a:chOff x="3550776" y="4108190"/>
            <a:chExt cx="1165605" cy="500820"/>
          </a:xfrm>
        </p:grpSpPr>
        <p:sp>
          <p:nvSpPr>
            <p:cNvPr id="41" name="TextBox 40"/>
            <p:cNvSpPr txBox="1"/>
            <p:nvPr userDrawn="1"/>
          </p:nvSpPr>
          <p:spPr bwMode="gray">
            <a:xfrm>
              <a:off x="3556090" y="4393566"/>
              <a:ext cx="1160291" cy="215444"/>
            </a:xfrm>
            <a:prstGeom prst="rect">
              <a:avLst/>
            </a:prstGeom>
            <a:noFill/>
          </p:spPr>
          <p:txBody>
            <a:bodyPr wrap="square" lIns="0" tIns="0" rIns="0" bIns="0" rtlCol="0">
              <a:spAutoFit/>
            </a:bodyPr>
            <a:lstStyle/>
            <a:p>
              <a:pPr>
                <a:spcBef>
                  <a:spcPts val="500"/>
                </a:spcBef>
              </a:pPr>
              <a:r>
                <a:rPr lang="en-US" sz="700" dirty="0" smtClean="0">
                  <a:solidFill>
                    <a:schemeClr val="bg1"/>
                  </a:solidFill>
                </a:rPr>
                <a:t>Institutions we are proud </a:t>
              </a:r>
              <a:br>
                <a:rPr lang="en-US" sz="700" dirty="0" smtClean="0">
                  <a:solidFill>
                    <a:schemeClr val="bg1"/>
                  </a:solidFill>
                </a:rPr>
              </a:br>
              <a:r>
                <a:rPr lang="en-US" sz="700" dirty="0" smtClean="0">
                  <a:solidFill>
                    <a:schemeClr val="bg1"/>
                  </a:solidFill>
                </a:rPr>
                <a:t>to serve</a:t>
              </a:r>
            </a:p>
          </p:txBody>
        </p:sp>
        <p:sp>
          <p:nvSpPr>
            <p:cNvPr id="42" name="TextBox 41"/>
            <p:cNvSpPr txBox="1"/>
            <p:nvPr userDrawn="1"/>
          </p:nvSpPr>
          <p:spPr bwMode="gray">
            <a:xfrm>
              <a:off x="3550776" y="4108190"/>
              <a:ext cx="732284" cy="276999"/>
            </a:xfrm>
            <a:prstGeom prst="rect">
              <a:avLst/>
            </a:prstGeom>
            <a:noFill/>
          </p:spPr>
          <p:txBody>
            <a:bodyPr wrap="square" lIns="0" tIns="0" rIns="0" bIns="0" rtlCol="0">
              <a:spAutoFit/>
            </a:bodyPr>
            <a:lstStyle/>
            <a:p>
              <a:pPr>
                <a:spcBef>
                  <a:spcPts val="500"/>
                </a:spcBef>
              </a:pPr>
              <a:r>
                <a:rPr lang="en-US" sz="1800" baseline="0" dirty="0" smtClean="0">
                  <a:solidFill>
                    <a:schemeClr val="bg1"/>
                  </a:solidFill>
                  <a:latin typeface="+mj-lt"/>
                </a:rPr>
                <a:t>1,200</a:t>
              </a:r>
              <a:r>
                <a:rPr lang="en-US" sz="1800" baseline="30000" dirty="0" smtClean="0">
                  <a:solidFill>
                    <a:schemeClr val="bg1"/>
                  </a:solidFill>
                  <a:latin typeface="+mj-lt"/>
                </a:rPr>
                <a:t>+</a:t>
              </a:r>
            </a:p>
          </p:txBody>
        </p:sp>
      </p:grpSp>
    </p:spTree>
    <p:custDataLst>
      <p:tags r:id="rId1"/>
    </p:custDataLst>
    <p:extLst>
      <p:ext uri="{BB962C8B-B14F-4D97-AF65-F5344CB8AC3E}">
        <p14:creationId xmlns:p14="http://schemas.microsoft.com/office/powerpoint/2010/main" val="16052826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oad Map">
    <p:bg bwMode="gray">
      <p:bgPr>
        <a:solidFill>
          <a:srgbClr val="003D70"/>
        </a:solidFill>
        <a:effectLst/>
      </p:bgPr>
    </p:bg>
    <p:spTree>
      <p:nvGrpSpPr>
        <p:cNvPr id="1" name=""/>
        <p:cNvGrpSpPr/>
        <p:nvPr/>
      </p:nvGrpSpPr>
      <p:grpSpPr>
        <a:xfrm>
          <a:off x="0" y="0"/>
          <a:ext cx="0" cy="0"/>
          <a:chOff x="0" y="0"/>
          <a:chExt cx="0" cy="0"/>
        </a:xfrm>
      </p:grpSpPr>
      <p:sp>
        <p:nvSpPr>
          <p:cNvPr id="11" name="Round Same Side Corner Rectangle 10"/>
          <p:cNvSpPr/>
          <p:nvPr userDrawn="1"/>
        </p:nvSpPr>
        <p:spPr bwMode="gray">
          <a:xfrm rot="10800000">
            <a:off x="5015828" y="1"/>
            <a:ext cx="843487" cy="296918"/>
          </a:xfrm>
          <a:prstGeom prst="round2SameRect">
            <a:avLst>
              <a:gd name="adj1" fmla="val 27409"/>
              <a:gd name="adj2" fmla="val 0"/>
            </a:avLst>
          </a:prstGeom>
          <a:solidFill>
            <a:schemeClr val="tx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24" name="Straight Connector 23"/>
          <p:cNvCxnSpPr/>
          <p:nvPr userDrawn="1"/>
        </p:nvCxnSpPr>
        <p:spPr bwMode="gray">
          <a:xfrm>
            <a:off x="863781" y="3942474"/>
            <a:ext cx="4673238" cy="0"/>
          </a:xfrm>
          <a:prstGeom prst="line">
            <a:avLst/>
          </a:prstGeom>
          <a:noFill/>
          <a:ln w="6350" cap="flat" cmpd="sng" algn="ctr">
            <a:solidFill>
              <a:schemeClr val="bg1"/>
            </a:solidFill>
            <a:prstDash val="solid"/>
            <a:miter lim="800000"/>
          </a:ln>
          <a:effectLst/>
        </p:spPr>
      </p:cxnSp>
      <p:sp>
        <p:nvSpPr>
          <p:cNvPr id="27" name="TextBox 26"/>
          <p:cNvSpPr txBox="1"/>
          <p:nvPr userDrawn="1"/>
        </p:nvSpPr>
        <p:spPr bwMode="gray">
          <a:xfrm>
            <a:off x="5015829" y="92575"/>
            <a:ext cx="843487" cy="138499"/>
          </a:xfrm>
          <a:prstGeom prst="rect">
            <a:avLst/>
          </a:prstGeom>
          <a:noFill/>
        </p:spPr>
        <p:txBody>
          <a:bodyPr wrap="square" lIns="0" tIns="0" rIns="0" bIns="0" rtlCol="0">
            <a:spAutoFit/>
          </a:bodyPr>
          <a:lstStyle/>
          <a:p>
            <a:pPr algn="ctr">
              <a:spcBef>
                <a:spcPts val="500"/>
              </a:spcBef>
            </a:pPr>
            <a:r>
              <a:rPr lang="en-US" sz="900" spc="50" baseline="0" dirty="0" smtClean="0">
                <a:solidFill>
                  <a:schemeClr val="bg1"/>
                </a:solidFill>
                <a:latin typeface="+mj-lt"/>
              </a:rPr>
              <a:t>ROAD MAP</a:t>
            </a:r>
          </a:p>
        </p:txBody>
      </p:sp>
      <p:sp>
        <p:nvSpPr>
          <p:cNvPr id="32" name="Text Placeholder 3"/>
          <p:cNvSpPr>
            <a:spLocks noGrp="1"/>
          </p:cNvSpPr>
          <p:nvPr>
            <p:ph type="body" sz="quarter" idx="13" hasCustomPrompt="1"/>
          </p:nvPr>
        </p:nvSpPr>
        <p:spPr bwMode="gray">
          <a:xfrm>
            <a:off x="1363152" y="1038840"/>
            <a:ext cx="3749040" cy="215444"/>
          </a:xfrm>
        </p:spPr>
        <p:txBody>
          <a:bodyPr anchor="ctr" anchorCtr="0"/>
          <a:lstStyle>
            <a:lvl1pPr marL="0" indent="0">
              <a:spcBef>
                <a:spcPts val="0"/>
              </a:spcBef>
              <a:buNone/>
              <a:defRPr sz="1400" baseline="0">
                <a:solidFill>
                  <a:schemeClr val="bg1"/>
                </a:solidFill>
                <a:latin typeface="+mj-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smtClean="0"/>
              <a:t>Section Title – Rockwell 14pt, Title Case</a:t>
            </a:r>
          </a:p>
        </p:txBody>
      </p:sp>
      <p:sp>
        <p:nvSpPr>
          <p:cNvPr id="18" name="Title 17"/>
          <p:cNvSpPr>
            <a:spLocks noGrp="1"/>
          </p:cNvSpPr>
          <p:nvPr>
            <p:ph type="title" hasCustomPrompt="1"/>
          </p:nvPr>
        </p:nvSpPr>
        <p:spPr bwMode="gray">
          <a:xfrm>
            <a:off x="863781" y="1009402"/>
            <a:ext cx="274320" cy="274320"/>
          </a:xfrm>
          <a:prstGeom prst="ellipse">
            <a:avLst/>
          </a:prstGeom>
          <a:solidFill>
            <a:schemeClr val="accent6"/>
          </a:solidFill>
        </p:spPr>
        <p:txBody>
          <a:bodyPr wrap="none" anchor="ctr" anchorCtr="1">
            <a:noAutofit/>
          </a:bodyPr>
          <a:lstStyle>
            <a:lvl1pPr>
              <a:defRPr>
                <a:solidFill>
                  <a:schemeClr val="bg1"/>
                </a:solidFill>
              </a:defRPr>
            </a:lvl1pPr>
          </a:lstStyle>
          <a:p>
            <a:r>
              <a:rPr lang="en-US" dirty="0" smtClean="0"/>
              <a:t>#</a:t>
            </a:r>
            <a:endParaRPr lang="en-US" dirty="0"/>
          </a:p>
        </p:txBody>
      </p:sp>
      <p:sp>
        <p:nvSpPr>
          <p:cNvPr id="20" name="Text Placeholder 19"/>
          <p:cNvSpPr>
            <a:spLocks noGrp="1"/>
          </p:cNvSpPr>
          <p:nvPr>
            <p:ph type="body" sz="quarter" idx="17" hasCustomPrompt="1"/>
          </p:nvPr>
        </p:nvSpPr>
        <p:spPr bwMode="gray">
          <a:xfrm>
            <a:off x="863781" y="158877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smtClean="0"/>
              <a:t>#</a:t>
            </a:r>
            <a:endParaRPr lang="en-US" dirty="0"/>
          </a:p>
        </p:txBody>
      </p:sp>
      <p:sp>
        <p:nvSpPr>
          <p:cNvPr id="39" name="Text Placeholder 3"/>
          <p:cNvSpPr>
            <a:spLocks noGrp="1"/>
          </p:cNvSpPr>
          <p:nvPr>
            <p:ph type="body" sz="quarter" idx="18" hasCustomPrompt="1"/>
          </p:nvPr>
        </p:nvSpPr>
        <p:spPr bwMode="gray">
          <a:xfrm>
            <a:off x="1363152" y="165802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smtClean="0"/>
              <a:t>Section Title – Verdana 9pt Regular, Accent 1, Title Case</a:t>
            </a:r>
          </a:p>
        </p:txBody>
      </p:sp>
      <p:sp>
        <p:nvSpPr>
          <p:cNvPr id="40" name="Text Placeholder 19"/>
          <p:cNvSpPr>
            <a:spLocks noGrp="1"/>
          </p:cNvSpPr>
          <p:nvPr>
            <p:ph type="body" sz="quarter" idx="19" hasCustomPrompt="1"/>
          </p:nvPr>
        </p:nvSpPr>
        <p:spPr bwMode="gray">
          <a:xfrm>
            <a:off x="863781" y="217082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smtClean="0"/>
              <a:t>#</a:t>
            </a:r>
            <a:endParaRPr lang="en-US" dirty="0"/>
          </a:p>
        </p:txBody>
      </p:sp>
      <p:sp>
        <p:nvSpPr>
          <p:cNvPr id="41" name="Text Placeholder 3"/>
          <p:cNvSpPr>
            <a:spLocks noGrp="1"/>
          </p:cNvSpPr>
          <p:nvPr>
            <p:ph type="body" sz="quarter" idx="20" hasCustomPrompt="1"/>
          </p:nvPr>
        </p:nvSpPr>
        <p:spPr bwMode="gray">
          <a:xfrm>
            <a:off x="1363152" y="224007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smtClean="0"/>
              <a:t>Section Title – Verdana 9pt Regular, Accent 1, Title Case</a:t>
            </a:r>
          </a:p>
        </p:txBody>
      </p:sp>
      <p:sp>
        <p:nvSpPr>
          <p:cNvPr id="42" name="Text Placeholder 19"/>
          <p:cNvSpPr>
            <a:spLocks noGrp="1"/>
          </p:cNvSpPr>
          <p:nvPr>
            <p:ph type="body" sz="quarter" idx="21" hasCustomPrompt="1"/>
          </p:nvPr>
        </p:nvSpPr>
        <p:spPr bwMode="gray">
          <a:xfrm>
            <a:off x="863781" y="2752873"/>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smtClean="0"/>
              <a:t>#</a:t>
            </a:r>
            <a:endParaRPr lang="en-US" dirty="0"/>
          </a:p>
        </p:txBody>
      </p:sp>
      <p:sp>
        <p:nvSpPr>
          <p:cNvPr id="43" name="Text Placeholder 3"/>
          <p:cNvSpPr>
            <a:spLocks noGrp="1"/>
          </p:cNvSpPr>
          <p:nvPr>
            <p:ph type="body" sz="quarter" idx="22" hasCustomPrompt="1"/>
          </p:nvPr>
        </p:nvSpPr>
        <p:spPr bwMode="gray">
          <a:xfrm>
            <a:off x="1363152" y="2822123"/>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smtClean="0"/>
              <a:t>Section Title – Verdana 9pt Regular, Accent 1, Title Case</a:t>
            </a:r>
          </a:p>
        </p:txBody>
      </p:sp>
      <p:sp>
        <p:nvSpPr>
          <p:cNvPr id="44" name="Text Placeholder 19"/>
          <p:cNvSpPr>
            <a:spLocks noGrp="1"/>
          </p:cNvSpPr>
          <p:nvPr>
            <p:ph type="body" sz="quarter" idx="23" hasCustomPrompt="1"/>
          </p:nvPr>
        </p:nvSpPr>
        <p:spPr bwMode="gray">
          <a:xfrm>
            <a:off x="863781" y="3334922"/>
            <a:ext cx="274320" cy="276999"/>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smtClean="0"/>
              <a:t>#</a:t>
            </a:r>
            <a:endParaRPr lang="en-US" dirty="0"/>
          </a:p>
        </p:txBody>
      </p:sp>
      <p:sp>
        <p:nvSpPr>
          <p:cNvPr id="45" name="Text Placeholder 3"/>
          <p:cNvSpPr>
            <a:spLocks noGrp="1"/>
          </p:cNvSpPr>
          <p:nvPr>
            <p:ph type="body" sz="quarter" idx="24" hasCustomPrompt="1"/>
          </p:nvPr>
        </p:nvSpPr>
        <p:spPr bwMode="gray">
          <a:xfrm>
            <a:off x="1363152" y="3404172"/>
            <a:ext cx="3749040" cy="1384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smtClean="0"/>
              <a:t>Section Title – Verdana 9pt Regular, Accent 1, Title Case</a:t>
            </a:r>
          </a:p>
        </p:txBody>
      </p:sp>
      <p:sp>
        <p:nvSpPr>
          <p:cNvPr id="47" name="TextBox 46"/>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smtClean="0">
              <a:solidFill>
                <a:schemeClr val="bg1"/>
              </a:solidFill>
              <a:latin typeface="+mj-lt"/>
            </a:endParaRPr>
          </a:p>
        </p:txBody>
      </p:sp>
      <p:sp>
        <p:nvSpPr>
          <p:cNvPr id="19" name="Text Placeholder 1"/>
          <p:cNvSpPr txBox="1">
            <a:spLocks/>
          </p:cNvSpPr>
          <p:nvPr userDrawn="1"/>
        </p:nvSpPr>
        <p:spPr bwMode="gray">
          <a:xfrm>
            <a:off x="6469576" y="0"/>
            <a:ext cx="1685883" cy="3844642"/>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smtClean="0">
                <a:solidFill>
                  <a:schemeClr val="bg1"/>
                </a:solidFill>
                <a:latin typeface="Arial" panose="020B0604020202020204" pitchFamily="34" charset="0"/>
                <a:cs typeface="Arial" panose="020B0604020202020204" pitchFamily="34" charset="0"/>
              </a:rPr>
              <a:t>How to Use this</a:t>
            </a:r>
            <a:br>
              <a:rPr lang="en-US" sz="1000" b="1" dirty="0" smtClean="0">
                <a:solidFill>
                  <a:schemeClr val="bg1"/>
                </a:solidFill>
                <a:latin typeface="Arial" panose="020B0604020202020204" pitchFamily="34" charset="0"/>
                <a:cs typeface="Arial" panose="020B0604020202020204" pitchFamily="34" charset="0"/>
              </a:rPr>
            </a:br>
            <a:r>
              <a:rPr lang="en-US" sz="1000" b="1" dirty="0" smtClean="0">
                <a:solidFill>
                  <a:schemeClr val="bg1"/>
                </a:solidFill>
                <a:latin typeface="Arial" panose="020B0604020202020204" pitchFamily="34" charset="0"/>
                <a:cs typeface="Arial" panose="020B0604020202020204" pitchFamily="34" charset="0"/>
              </a:rPr>
              <a:t>Editable Road Map</a:t>
            </a:r>
          </a:p>
          <a:p>
            <a:pPr marL="169863" indent="-169863">
              <a:buFont typeface="+mj-lt"/>
              <a:buAutoNum type="arabicPeriod"/>
            </a:pPr>
            <a:r>
              <a:rPr lang="en-US" sz="800" dirty="0" smtClean="0">
                <a:solidFill>
                  <a:schemeClr val="bg1"/>
                </a:solidFill>
                <a:latin typeface="Arial" panose="020B0604020202020204" pitchFamily="34" charset="0"/>
                <a:cs typeface="Arial" panose="020B0604020202020204" pitchFamily="34" charset="0"/>
              </a:rPr>
              <a:t>Insert a road map layout</a:t>
            </a:r>
          </a:p>
          <a:p>
            <a:pPr marL="169863" indent="-169863">
              <a:buFont typeface="+mj-lt"/>
              <a:buAutoNum type="arabicPeriod"/>
            </a:pPr>
            <a:r>
              <a:rPr lang="en-US" sz="800" dirty="0" smtClean="0">
                <a:solidFill>
                  <a:schemeClr val="bg1"/>
                </a:solidFill>
                <a:latin typeface="Arial" panose="020B0604020202020204" pitchFamily="34" charset="0"/>
                <a:cs typeface="Arial" panose="020B0604020202020204" pitchFamily="34" charset="0"/>
              </a:rPr>
              <a:t>Determine how many sections are needed</a:t>
            </a:r>
          </a:p>
          <a:p>
            <a:pPr marL="169863" indent="-169863">
              <a:buFont typeface="+mj-lt"/>
              <a:buAutoNum type="arabicPeriod"/>
            </a:pPr>
            <a:r>
              <a:rPr lang="en-US" sz="800" dirty="0" smtClean="0">
                <a:solidFill>
                  <a:schemeClr val="bg1"/>
                </a:solidFill>
                <a:latin typeface="Arial" panose="020B0604020202020204" pitchFamily="34" charset="0"/>
                <a:cs typeface="Arial" panose="020B0604020202020204" pitchFamily="34" charset="0"/>
              </a:rPr>
              <a:t>If only 3, delete rows 2 and 4. If 4, delete row 5.</a:t>
            </a:r>
          </a:p>
          <a:p>
            <a:pPr marL="169863" indent="-169863">
              <a:buFont typeface="+mj-lt"/>
              <a:buAutoNum type="arabicPeriod"/>
            </a:pPr>
            <a:r>
              <a:rPr lang="en-US" sz="800" dirty="0" smtClean="0">
                <a:solidFill>
                  <a:schemeClr val="bg1"/>
                </a:solidFill>
                <a:latin typeface="Arial" panose="020B0604020202020204" pitchFamily="34" charset="0"/>
                <a:cs typeface="Arial" panose="020B0604020202020204" pitchFamily="34" charset="0"/>
              </a:rPr>
              <a:t>Change the highlighted section title to Verdana</a:t>
            </a:r>
            <a:r>
              <a:rPr lang="en-US" sz="800" baseline="0" dirty="0" smtClean="0">
                <a:solidFill>
                  <a:schemeClr val="bg1"/>
                </a:solidFill>
                <a:latin typeface="Arial" panose="020B0604020202020204" pitchFamily="34" charset="0"/>
                <a:cs typeface="Arial" panose="020B0604020202020204" pitchFamily="34" charset="0"/>
              </a:rPr>
              <a:t> 9</a:t>
            </a:r>
            <a:r>
              <a:rPr lang="en-US" sz="800" dirty="0" smtClean="0">
                <a:solidFill>
                  <a:schemeClr val="bg1"/>
                </a:solidFill>
                <a:latin typeface="Arial" panose="020B0604020202020204" pitchFamily="34" charset="0"/>
                <a:cs typeface="Arial" panose="020B0604020202020204" pitchFamily="34" charset="0"/>
              </a:rPr>
              <a:t>pt Regular, Accent 1 so all the titles are the exact same</a:t>
            </a:r>
            <a:br>
              <a:rPr lang="en-US" sz="800" dirty="0" smtClean="0">
                <a:solidFill>
                  <a:schemeClr val="bg1"/>
                </a:solidFill>
                <a:latin typeface="Arial" panose="020B0604020202020204" pitchFamily="34" charset="0"/>
                <a:cs typeface="Arial" panose="020B0604020202020204" pitchFamily="34" charset="0"/>
              </a:rPr>
            </a:br>
            <a:r>
              <a:rPr lang="en-US" sz="800" dirty="0" smtClean="0">
                <a:solidFill>
                  <a:schemeClr val="bg1"/>
                </a:solidFill>
                <a:latin typeface="Arial" panose="020B0604020202020204" pitchFamily="34" charset="0"/>
                <a:cs typeface="Arial" panose="020B0604020202020204" pitchFamily="34" charset="0"/>
              </a:rPr>
              <a:t>font style</a:t>
            </a:r>
          </a:p>
          <a:p>
            <a:pPr marL="169863" indent="-169863">
              <a:buFont typeface="+mj-lt"/>
              <a:buAutoNum type="arabicPeriod"/>
            </a:pPr>
            <a:r>
              <a:rPr lang="en-US" sz="800" dirty="0" smtClean="0">
                <a:solidFill>
                  <a:schemeClr val="bg1"/>
                </a:solidFill>
                <a:latin typeface="Arial" panose="020B0604020202020204" pitchFamily="34" charset="0"/>
                <a:cs typeface="Arial" panose="020B0604020202020204" pitchFamily="34" charset="0"/>
              </a:rPr>
              <a:t>Type in #’s and section titles for all levels</a:t>
            </a:r>
          </a:p>
          <a:p>
            <a:pPr marL="169863" indent="-169863">
              <a:buFont typeface="+mj-lt"/>
              <a:buAutoNum type="arabicPeriod"/>
            </a:pPr>
            <a:r>
              <a:rPr lang="en-US" sz="800" dirty="0" smtClean="0">
                <a:solidFill>
                  <a:schemeClr val="bg1"/>
                </a:solidFill>
                <a:latin typeface="Arial" panose="020B0604020202020204" pitchFamily="34" charset="0"/>
                <a:cs typeface="Arial" panose="020B0604020202020204" pitchFamily="34" charset="0"/>
              </a:rPr>
              <a:t>Duplicate the slide so you have a slide for each section</a:t>
            </a:r>
          </a:p>
          <a:p>
            <a:pPr marL="169863" indent="-169863">
              <a:buFont typeface="+mj-lt"/>
              <a:buAutoNum type="arabicPeriod"/>
            </a:pPr>
            <a:r>
              <a:rPr lang="en-US" sz="800" dirty="0" smtClean="0">
                <a:solidFill>
                  <a:schemeClr val="bg1"/>
                </a:solidFill>
                <a:latin typeface="Arial" panose="020B0604020202020204" pitchFamily="34" charset="0"/>
                <a:cs typeface="Arial" panose="020B0604020202020204" pitchFamily="34" charset="0"/>
              </a:rPr>
              <a:t>On each slide, change</a:t>
            </a:r>
            <a:br>
              <a:rPr lang="en-US" sz="800" dirty="0" smtClean="0">
                <a:solidFill>
                  <a:schemeClr val="bg1"/>
                </a:solidFill>
                <a:latin typeface="Arial" panose="020B0604020202020204" pitchFamily="34" charset="0"/>
                <a:cs typeface="Arial" panose="020B0604020202020204" pitchFamily="34" charset="0"/>
              </a:rPr>
            </a:br>
            <a:r>
              <a:rPr lang="en-US" sz="800" dirty="0" smtClean="0">
                <a:solidFill>
                  <a:schemeClr val="bg1"/>
                </a:solidFill>
                <a:latin typeface="Arial" panose="020B0604020202020204" pitchFamily="34" charset="0"/>
                <a:cs typeface="Arial" panose="020B0604020202020204" pitchFamily="34" charset="0"/>
              </a:rPr>
              <a:t>the highlighted section title back to Rockwell 14pt</a:t>
            </a:r>
            <a:br>
              <a:rPr lang="en-US" sz="800" dirty="0" smtClean="0">
                <a:solidFill>
                  <a:schemeClr val="bg1"/>
                </a:solidFill>
                <a:latin typeface="Arial" panose="020B0604020202020204" pitchFamily="34" charset="0"/>
                <a:cs typeface="Arial" panose="020B0604020202020204" pitchFamily="34" charset="0"/>
              </a:rPr>
            </a:br>
            <a:r>
              <a:rPr lang="en-US" sz="800" dirty="0" smtClean="0">
                <a:solidFill>
                  <a:schemeClr val="bg1"/>
                </a:solidFill>
                <a:latin typeface="Arial" panose="020B0604020202020204" pitchFamily="34" charset="0"/>
                <a:cs typeface="Arial" panose="020B0604020202020204" pitchFamily="34" charset="0"/>
              </a:rPr>
              <a:t>Regular,</a:t>
            </a:r>
            <a:r>
              <a:rPr lang="en-US" sz="800" baseline="0" dirty="0" smtClean="0">
                <a:solidFill>
                  <a:schemeClr val="bg1"/>
                </a:solidFill>
                <a:latin typeface="Arial" panose="020B0604020202020204" pitchFamily="34" charset="0"/>
                <a:cs typeface="Arial" panose="020B0604020202020204" pitchFamily="34" charset="0"/>
              </a:rPr>
              <a:t> </a:t>
            </a:r>
            <a:r>
              <a:rPr lang="en-US" sz="800" dirty="0" smtClean="0">
                <a:solidFill>
                  <a:schemeClr val="bg1"/>
                </a:solidFill>
                <a:latin typeface="Arial" panose="020B0604020202020204" pitchFamily="34" charset="0"/>
                <a:cs typeface="Arial" panose="020B0604020202020204" pitchFamily="34" charset="0"/>
              </a:rPr>
              <a:t>white</a:t>
            </a:r>
          </a:p>
          <a:p>
            <a:pPr marL="0" indent="0">
              <a:spcBef>
                <a:spcPts val="1200"/>
              </a:spcBef>
              <a:buFont typeface="+mj-lt"/>
              <a:buNone/>
            </a:pPr>
            <a:r>
              <a:rPr lang="en-US" sz="900" b="1" dirty="0" smtClean="0">
                <a:solidFill>
                  <a:schemeClr val="bg1"/>
                </a:solidFill>
                <a:latin typeface="Arial" panose="020B0604020202020204" pitchFamily="34" charset="0"/>
                <a:cs typeface="Arial" panose="020B0604020202020204" pitchFamily="34" charset="0"/>
              </a:rPr>
              <a:t>NEED MORE SECTIONS?</a:t>
            </a:r>
          </a:p>
          <a:p>
            <a:pPr marL="0" indent="0">
              <a:spcBef>
                <a:spcPts val="200"/>
              </a:spcBef>
              <a:buFont typeface="+mj-lt"/>
              <a:buNone/>
            </a:pPr>
            <a:r>
              <a:rPr lang="en-US" sz="750" dirty="0" smtClean="0">
                <a:solidFill>
                  <a:schemeClr val="bg1"/>
                </a:solidFill>
                <a:latin typeface="Arial" panose="020B0604020202020204" pitchFamily="34" charset="0"/>
                <a:cs typeface="Arial" panose="020B0604020202020204" pitchFamily="34" charset="0"/>
              </a:rPr>
              <a:t>See</a:t>
            </a:r>
            <a:r>
              <a:rPr lang="en-US" sz="750" baseline="0" dirty="0" smtClean="0">
                <a:solidFill>
                  <a:schemeClr val="bg1"/>
                </a:solidFill>
                <a:latin typeface="Arial" panose="020B0604020202020204" pitchFamily="34" charset="0"/>
                <a:cs typeface="Arial" panose="020B0604020202020204" pitchFamily="34" charset="0"/>
              </a:rPr>
              <a:t> the on-screen GLG for a customizable road map layout that includes 8 levels. It can be added as a layout into this deck. </a:t>
            </a:r>
            <a:endParaRPr lang="en-US" sz="750" dirty="0">
              <a:solidFill>
                <a:schemeClr val="bg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58242562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85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bg bwMode="gray">
      <p:bgPr>
        <a:solidFill>
          <a:srgbClr val="003D70"/>
        </a:solidFill>
        <a:effectLst/>
      </p:bgPr>
    </p:bg>
    <p:spTree>
      <p:nvGrpSpPr>
        <p:cNvPr id="1" name=""/>
        <p:cNvGrpSpPr/>
        <p:nvPr/>
      </p:nvGrpSpPr>
      <p:grpSpPr>
        <a:xfrm>
          <a:off x="0" y="0"/>
          <a:ext cx="0" cy="0"/>
          <a:chOff x="0" y="0"/>
          <a:chExt cx="0" cy="0"/>
        </a:xfrm>
      </p:grpSpPr>
      <p:cxnSp>
        <p:nvCxnSpPr>
          <p:cNvPr id="11" name="Straight Connector 10"/>
          <p:cNvCxnSpPr/>
          <p:nvPr userDrawn="1"/>
        </p:nvCxnSpPr>
        <p:spPr bwMode="gray">
          <a:xfrm>
            <a:off x="457200" y="3486806"/>
            <a:ext cx="4977889" cy="0"/>
          </a:xfrm>
          <a:prstGeom prst="line">
            <a:avLst/>
          </a:prstGeom>
          <a:ln w="6350">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bwMode="gray">
          <a:xfrm>
            <a:off x="457200" y="2033730"/>
            <a:ext cx="4114800" cy="692497"/>
          </a:xfrm>
          <a:prstGeom prst="rect">
            <a:avLst/>
          </a:prstGeom>
        </p:spPr>
        <p:txBody>
          <a:bodyPr lIns="0" tIns="0" rIns="0" bIns="0" anchor="b" anchorCtr="0">
            <a:spAutoFit/>
          </a:bodyPr>
          <a:lstStyle>
            <a:lvl1pPr>
              <a:lnSpc>
                <a:spcPct val="90000"/>
              </a:lnSpc>
              <a:defRPr sz="2500" b="0" baseline="0">
                <a:solidFill>
                  <a:schemeClr val="bg1"/>
                </a:solidFill>
              </a:defRPr>
            </a:lvl1pPr>
          </a:lstStyle>
          <a:p>
            <a:r>
              <a:rPr lang="en-US" dirty="0" smtClean="0"/>
              <a:t>Divider Title – Rockwell 25pt Regular, Title Case</a:t>
            </a:r>
          </a:p>
        </p:txBody>
      </p:sp>
      <p:sp>
        <p:nvSpPr>
          <p:cNvPr id="4" name="Text Placeholder 3"/>
          <p:cNvSpPr>
            <a:spLocks noGrp="1"/>
          </p:cNvSpPr>
          <p:nvPr>
            <p:ph type="body" sz="quarter" idx="19" hasCustomPrompt="1"/>
          </p:nvPr>
        </p:nvSpPr>
        <p:spPr bwMode="gray">
          <a:xfrm>
            <a:off x="457200" y="2827417"/>
            <a:ext cx="4114800" cy="169277"/>
          </a:xfrm>
        </p:spPr>
        <p:txBody>
          <a:bodyPr/>
          <a:lstStyle>
            <a:lvl1pPr marL="0" indent="0">
              <a:spcBef>
                <a:spcPts val="0"/>
              </a:spcBef>
              <a:buNone/>
              <a:defRPr sz="1100">
                <a:solidFill>
                  <a:schemeClr val="accent1"/>
                </a:solidFill>
              </a:defRPr>
            </a:lvl1pPr>
            <a:lvl2pPr marL="114300" indent="0">
              <a:spcBef>
                <a:spcPts val="0"/>
              </a:spcBef>
              <a:buNone/>
              <a:defRPr sz="1100">
                <a:solidFill>
                  <a:schemeClr val="accent1"/>
                </a:solidFill>
              </a:defRPr>
            </a:lvl2pPr>
            <a:lvl3pPr marL="228600" indent="0">
              <a:spcBef>
                <a:spcPts val="0"/>
              </a:spcBef>
              <a:buNone/>
              <a:defRPr sz="1100">
                <a:solidFill>
                  <a:schemeClr val="accent1"/>
                </a:solidFill>
              </a:defRPr>
            </a:lvl3pPr>
            <a:lvl4pPr marL="342900" indent="0">
              <a:spcBef>
                <a:spcPts val="0"/>
              </a:spcBef>
              <a:buNone/>
              <a:defRPr sz="1100">
                <a:solidFill>
                  <a:schemeClr val="accent1"/>
                </a:solidFill>
              </a:defRPr>
            </a:lvl4pPr>
            <a:lvl5pPr marL="457200" indent="0">
              <a:spcBef>
                <a:spcPts val="0"/>
              </a:spcBef>
              <a:buNone/>
              <a:defRPr sz="1100">
                <a:solidFill>
                  <a:schemeClr val="accent1"/>
                </a:solidFill>
              </a:defRPr>
            </a:lvl5pPr>
          </a:lstStyle>
          <a:p>
            <a:pPr lvl="0"/>
            <a:r>
              <a:rPr lang="en-US" dirty="0" smtClean="0"/>
              <a:t>Divider Subtitle – Verdana 11pt Regular, Title Case</a:t>
            </a:r>
          </a:p>
        </p:txBody>
      </p:sp>
      <p:sp>
        <p:nvSpPr>
          <p:cNvPr id="7" name="Text Placeholder 6"/>
          <p:cNvSpPr>
            <a:spLocks noGrp="1"/>
          </p:cNvSpPr>
          <p:nvPr>
            <p:ph type="body" sz="quarter" idx="20" hasCustomPrompt="1"/>
          </p:nvPr>
        </p:nvSpPr>
        <p:spPr bwMode="gray">
          <a:xfrm>
            <a:off x="457200" y="3711659"/>
            <a:ext cx="2286000" cy="446276"/>
          </a:xfrm>
        </p:spPr>
        <p:txBody>
          <a:bodyPr/>
          <a:lstStyle>
            <a:lvl1pPr>
              <a:spcBef>
                <a:spcPts val="300"/>
              </a:spcBef>
              <a:defRPr sz="800">
                <a:solidFill>
                  <a:schemeClr val="bg1"/>
                </a:solidFill>
              </a:defRPr>
            </a:lvl1pPr>
            <a:lvl2pPr>
              <a:spcBef>
                <a:spcPts val="300"/>
              </a:spcBef>
              <a:defRPr sz="800">
                <a:solidFill>
                  <a:schemeClr val="bg1"/>
                </a:solidFill>
              </a:defRPr>
            </a:lvl2pPr>
            <a:lvl3pPr>
              <a:spcBef>
                <a:spcPts val="300"/>
              </a:spcBef>
              <a:defRPr sz="800">
                <a:solidFill>
                  <a:schemeClr val="bg1"/>
                </a:solidFill>
              </a:defRPr>
            </a:lvl3pPr>
            <a:lvl4pPr>
              <a:spcBef>
                <a:spcPts val="300"/>
              </a:spcBef>
              <a:defRPr sz="800">
                <a:solidFill>
                  <a:schemeClr val="bg1"/>
                </a:solidFill>
              </a:defRPr>
            </a:lvl4pPr>
            <a:lvl5pPr>
              <a:spcBef>
                <a:spcPts val="300"/>
              </a:spcBef>
              <a:defRPr sz="800">
                <a:solidFill>
                  <a:schemeClr val="bg1"/>
                </a:solidFill>
              </a:defRPr>
            </a:lvl5pPr>
          </a:lstStyle>
          <a:p>
            <a:pPr lvl="0"/>
            <a:r>
              <a:rPr lang="en-US" dirty="0" smtClean="0"/>
              <a:t>Divider Bullet Placement (if needed)</a:t>
            </a:r>
          </a:p>
          <a:p>
            <a:pPr lvl="0"/>
            <a:r>
              <a:rPr lang="en-US" dirty="0" smtClean="0"/>
              <a:t>Divider Bullet Placement (if needed)</a:t>
            </a:r>
          </a:p>
          <a:p>
            <a:pPr lvl="0"/>
            <a:r>
              <a:rPr lang="en-US" dirty="0" smtClean="0"/>
              <a:t>Divider Bullet Placement (if needed)</a:t>
            </a:r>
          </a:p>
        </p:txBody>
      </p:sp>
      <p:sp>
        <p:nvSpPr>
          <p:cNvPr id="16" name="Text Placeholder 15"/>
          <p:cNvSpPr>
            <a:spLocks noGrp="1"/>
          </p:cNvSpPr>
          <p:nvPr>
            <p:ph type="body" sz="quarter" idx="21" hasCustomPrompt="1"/>
          </p:nvPr>
        </p:nvSpPr>
        <p:spPr bwMode="gray">
          <a:xfrm>
            <a:off x="4136076" y="3494256"/>
            <a:ext cx="1299013" cy="205151"/>
          </a:xfrm>
          <a:prstGeom prst="round2SameRect">
            <a:avLst>
              <a:gd name="adj1" fmla="val 0"/>
              <a:gd name="adj2" fmla="val 19914"/>
            </a:avLst>
          </a:prstGeom>
          <a:solidFill>
            <a:schemeClr val="tx2"/>
          </a:solidFill>
        </p:spPr>
        <p:txBody>
          <a:bodyPr wrap="none" lIns="45720" tIns="27432" rIns="45720" bIns="27432">
            <a:spAutoFit/>
          </a:bodyPr>
          <a:lstStyle>
            <a:lvl1pPr marL="0" indent="0" algn="r">
              <a:spcBef>
                <a:spcPts val="0"/>
              </a:spcBef>
              <a:buNone/>
              <a:defRPr sz="900" cap="all" spc="50" baseline="0">
                <a:solidFill>
                  <a:schemeClr val="bg1"/>
                </a:solidFill>
                <a:latin typeface="+mj-lt"/>
              </a:defRPr>
            </a:lvl1pPr>
          </a:lstStyle>
          <a:p>
            <a:pPr lvl="0"/>
            <a:r>
              <a:rPr lang="en-US" dirty="0" smtClean="0"/>
              <a:t>Insert break type</a:t>
            </a:r>
          </a:p>
        </p:txBody>
      </p:sp>
      <p:sp>
        <p:nvSpPr>
          <p:cNvPr id="18" name="Text Placeholder 17"/>
          <p:cNvSpPr>
            <a:spLocks noGrp="1"/>
          </p:cNvSpPr>
          <p:nvPr>
            <p:ph type="body" sz="quarter" idx="22" hasCustomPrompt="1"/>
          </p:nvPr>
        </p:nvSpPr>
        <p:spPr bwMode="gray">
          <a:xfrm>
            <a:off x="5459586" y="3171239"/>
            <a:ext cx="740664" cy="1384995"/>
          </a:xfrm>
        </p:spPr>
        <p:txBody>
          <a:bodyPr/>
          <a:lstStyle>
            <a:lvl1pPr marL="0" indent="0" algn="r">
              <a:spcBef>
                <a:spcPts val="0"/>
              </a:spcBef>
              <a:buNone/>
              <a:defRPr sz="9000">
                <a:solidFill>
                  <a:schemeClr val="accent6"/>
                </a:solidFill>
                <a:latin typeface="+mj-lt"/>
              </a:defRPr>
            </a:lvl1pPr>
          </a:lstStyle>
          <a:p>
            <a:pPr lvl="0"/>
            <a:r>
              <a:rPr lang="en-US" dirty="0" smtClean="0"/>
              <a:t>#</a:t>
            </a:r>
            <a:endParaRPr lang="en-US" dirty="0"/>
          </a:p>
        </p:txBody>
      </p:sp>
      <p:sp>
        <p:nvSpPr>
          <p:cNvPr id="17" name="TextBox 16"/>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smtClean="0">
              <a:solidFill>
                <a:schemeClr val="bg1"/>
              </a:solidFill>
              <a:latin typeface="+mj-lt"/>
            </a:endParaRPr>
          </a:p>
        </p:txBody>
      </p:sp>
      <p:sp>
        <p:nvSpPr>
          <p:cNvPr id="12" name="Text Placeholder 1"/>
          <p:cNvSpPr txBox="1">
            <a:spLocks/>
          </p:cNvSpPr>
          <p:nvPr userDrawn="1"/>
        </p:nvSpPr>
        <p:spPr bwMode="gray">
          <a:xfrm>
            <a:off x="6469576" y="3025755"/>
            <a:ext cx="1543781" cy="1774845"/>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smtClean="0">
                <a:solidFill>
                  <a:schemeClr val="bg1"/>
                </a:solidFill>
                <a:latin typeface="Arial" panose="020B0604020202020204" pitchFamily="34" charset="0"/>
                <a:cs typeface="Arial" panose="020B0604020202020204" pitchFamily="34" charset="0"/>
              </a:rPr>
              <a:t>What’s a Break Type?</a:t>
            </a:r>
          </a:p>
          <a:p>
            <a:pPr marL="0" indent="0">
              <a:spcBef>
                <a:spcPts val="300"/>
              </a:spcBef>
              <a:buFont typeface="+mj-lt"/>
              <a:buNone/>
            </a:pPr>
            <a:r>
              <a:rPr lang="en-US" sz="800" b="0" dirty="0" smtClean="0">
                <a:solidFill>
                  <a:schemeClr val="bg1"/>
                </a:solidFill>
                <a:latin typeface="Arial" panose="020B0604020202020204" pitchFamily="34" charset="0"/>
                <a:cs typeface="Arial" panose="020B0604020202020204" pitchFamily="34" charset="0"/>
              </a:rPr>
              <a:t>Break types</a:t>
            </a:r>
            <a:r>
              <a:rPr lang="en-US" sz="800" b="0" baseline="0" dirty="0" smtClean="0">
                <a:solidFill>
                  <a:schemeClr val="bg1"/>
                </a:solidFill>
                <a:latin typeface="Arial" panose="020B0604020202020204" pitchFamily="34" charset="0"/>
                <a:cs typeface="Arial" panose="020B0604020202020204" pitchFamily="34" charset="0"/>
              </a:rPr>
              <a:t> can be anything that you want to consider the section following the divider as:</a:t>
            </a:r>
          </a:p>
          <a:p>
            <a:pPr marL="117475" indent="-117475">
              <a:spcBef>
                <a:spcPts val="5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Section</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Chapter</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Essay</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Appendix</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Etc.</a:t>
            </a:r>
          </a:p>
          <a:p>
            <a:pPr marL="0" indent="0">
              <a:spcBef>
                <a:spcPts val="600"/>
              </a:spcBef>
              <a:buFont typeface="Arial" panose="020B0604020202020204" pitchFamily="34" charset="0"/>
              <a:buNone/>
            </a:pPr>
            <a:r>
              <a:rPr lang="en-US" sz="800" b="0" i="1" baseline="0" dirty="0" smtClean="0">
                <a:solidFill>
                  <a:schemeClr val="bg1"/>
                </a:solidFill>
                <a:latin typeface="Arial" panose="020B0604020202020204" pitchFamily="34" charset="0"/>
                <a:cs typeface="Arial" panose="020B0604020202020204" pitchFamily="34" charset="0"/>
              </a:rPr>
              <a:t>If not needed, you may delete the break type box.</a:t>
            </a:r>
            <a:endParaRPr lang="en-US" sz="800" b="0" i="1" dirty="0">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460600" y="683511"/>
            <a:ext cx="1128820" cy="433532"/>
          </a:xfrm>
          <a:prstGeom prst="rect">
            <a:avLst/>
          </a:prstGeom>
        </p:spPr>
      </p:pic>
    </p:spTree>
    <p:custDataLst>
      <p:tags r:id="rId1"/>
    </p:custDataLst>
    <p:extLst>
      <p:ext uri="{BB962C8B-B14F-4D97-AF65-F5344CB8AC3E}">
        <p14:creationId xmlns:p14="http://schemas.microsoft.com/office/powerpoint/2010/main" val="293138512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88" userDrawn="1">
          <p15:clr>
            <a:srgbClr val="FBAE40"/>
          </p15:clr>
        </p15:guide>
        <p15:guide id="2" orient="horz" pos="1718">
          <p15:clr>
            <a:srgbClr val="FBAE40"/>
          </p15:clr>
        </p15:guide>
        <p15:guide id="3" orient="horz" pos="1781"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sp>
        <p:nvSpPr>
          <p:cNvPr id="13" name="Text Placeholder 12"/>
          <p:cNvSpPr>
            <a:spLocks noGrp="1"/>
          </p:cNvSpPr>
          <p:nvPr userDrawn="1">
            <p:ph type="body" sz="quarter" idx="15" hasCustomPrompt="1"/>
          </p:nvPr>
        </p:nvSpPr>
        <p:spPr bwMode="gray">
          <a:xfrm>
            <a:off x="280195" y="640267"/>
            <a:ext cx="5842794" cy="184666"/>
          </a:xfrm>
        </p:spPr>
        <p:txBody>
          <a:bodyPr/>
          <a:lstStyle>
            <a:lvl1pPr marL="0" indent="0">
              <a:spcBef>
                <a:spcPts val="0"/>
              </a:spcBef>
              <a:buNone/>
              <a:defRPr sz="1200">
                <a:solidFill>
                  <a:schemeClr val="tx1"/>
                </a:solidFill>
              </a:defRPr>
            </a:lvl1pPr>
            <a:lvl2pPr>
              <a:spcBef>
                <a:spcPts val="0"/>
              </a:spcBef>
              <a:defRPr sz="1200"/>
            </a:lvl2pPr>
            <a:lvl3pPr>
              <a:spcBef>
                <a:spcPts val="0"/>
              </a:spcBef>
              <a:defRPr sz="1200"/>
            </a:lvl3pPr>
            <a:lvl4pPr>
              <a:spcBef>
                <a:spcPts val="0"/>
              </a:spcBef>
              <a:defRPr sz="1200"/>
            </a:lvl4pPr>
            <a:lvl5pPr>
              <a:spcBef>
                <a:spcPts val="0"/>
              </a:spcBef>
              <a:defRPr sz="1200"/>
            </a:lvl5pPr>
          </a:lstStyle>
          <a:p>
            <a:pPr lvl="0"/>
            <a:r>
              <a:rPr lang="en-US" dirty="0" smtClean="0"/>
              <a:t>Slide Subtitle – Verdana 12pt Regular, Title Case</a:t>
            </a:r>
          </a:p>
        </p:txBody>
      </p:sp>
      <p:sp>
        <p:nvSpPr>
          <p:cNvPr id="16" name="Text Placeholder 15"/>
          <p:cNvSpPr>
            <a:spLocks noGrp="1"/>
          </p:cNvSpPr>
          <p:nvPr userDrawn="1">
            <p:ph type="body" sz="quarter" idx="16" hasCustomPrompt="1"/>
          </p:nvPr>
        </p:nvSpPr>
        <p:spPr bwMode="gray">
          <a:xfrm>
            <a:off x="280194" y="99782"/>
            <a:ext cx="2560320" cy="123111"/>
          </a:xfrm>
        </p:spPr>
        <p:txBody>
          <a:bodyPr anchor="ctr" anchorCtr="0"/>
          <a:lstStyle>
            <a:lvl1pPr marL="0" indent="0">
              <a:spcBef>
                <a:spcPts val="0"/>
              </a:spcBef>
              <a:buNone/>
              <a:defRPr sz="800">
                <a:solidFill>
                  <a:schemeClr val="tx1"/>
                </a:solidFill>
              </a:defRPr>
            </a:lvl1pPr>
            <a:lvl2pPr marL="114300" indent="0">
              <a:spcBef>
                <a:spcPts val="0"/>
              </a:spcBef>
              <a:buNone/>
              <a:defRPr sz="800"/>
            </a:lvl2pPr>
            <a:lvl3pPr marL="228600" indent="0">
              <a:spcBef>
                <a:spcPts val="0"/>
              </a:spcBef>
              <a:buNone/>
              <a:defRPr sz="800"/>
            </a:lvl3pPr>
            <a:lvl4pPr marL="342900" indent="0">
              <a:spcBef>
                <a:spcPts val="0"/>
              </a:spcBef>
              <a:buNone/>
              <a:defRPr sz="800"/>
            </a:lvl4pPr>
            <a:lvl5pPr marL="457200" indent="0">
              <a:spcBef>
                <a:spcPts val="0"/>
              </a:spcBef>
              <a:buNone/>
              <a:defRPr sz="800"/>
            </a:lvl5pPr>
          </a:lstStyle>
          <a:p>
            <a:pPr lvl="0"/>
            <a:r>
              <a:rPr lang="en-US" dirty="0" smtClean="0"/>
              <a:t>Top Kicker – Verdana 8pt Regular, Title Case</a:t>
            </a:r>
          </a:p>
        </p:txBody>
      </p:sp>
      <p:sp>
        <p:nvSpPr>
          <p:cNvPr id="22" name="Text Placeholder 21"/>
          <p:cNvSpPr>
            <a:spLocks noGrp="1"/>
          </p:cNvSpPr>
          <p:nvPr userDrawn="1">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tx1"/>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smtClean="0"/>
              <a:t>Source: Click to add source. Use a single space after “Source:” and a period at the end of the source. Stretch box to the left as needed.</a:t>
            </a:r>
          </a:p>
        </p:txBody>
      </p:sp>
      <p:sp>
        <p:nvSpPr>
          <p:cNvPr id="15" name="Text Placeholder 14"/>
          <p:cNvSpPr>
            <a:spLocks noGrp="1"/>
          </p:cNvSpPr>
          <p:nvPr userDrawn="1">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tx1"/>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3" name="Title 2"/>
          <p:cNvSpPr>
            <a:spLocks noGrp="1"/>
          </p:cNvSpPr>
          <p:nvPr userDrawn="1">
            <p:ph type="title" hasCustomPrompt="1"/>
          </p:nvPr>
        </p:nvSpPr>
        <p:spPr bwMode="gray">
          <a:xfrm>
            <a:off x="280194" y="309824"/>
            <a:ext cx="5486400" cy="256480"/>
          </a:xfrm>
        </p:spPr>
        <p:txBody>
          <a:bodyPr/>
          <a:lstStyle>
            <a:lvl1pPr>
              <a:defRPr baseline="0">
                <a:solidFill>
                  <a:schemeClr val="tx1"/>
                </a:solidFill>
              </a:defRPr>
            </a:lvl1pPr>
          </a:lstStyle>
          <a:p>
            <a:r>
              <a:rPr lang="en-US" dirty="0" smtClean="0"/>
              <a:t>Slide Title – Rockwell 18pt Regular, Title Case</a:t>
            </a:r>
            <a:endParaRPr lang="en-US" dirty="0"/>
          </a:p>
        </p:txBody>
      </p:sp>
      <p:grpSp>
        <p:nvGrpSpPr>
          <p:cNvPr id="17" name="Group 16"/>
          <p:cNvGrpSpPr/>
          <p:nvPr userDrawn="1"/>
        </p:nvGrpSpPr>
        <p:grpSpPr bwMode="gray">
          <a:xfrm>
            <a:off x="5888334" y="0"/>
            <a:ext cx="458401" cy="507600"/>
            <a:chOff x="5888334" y="0"/>
            <a:chExt cx="458401" cy="507600"/>
          </a:xfrm>
        </p:grpSpPr>
        <p:sp>
          <p:nvSpPr>
            <p:cNvPr id="19" name="Freeform 18"/>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dirty="0"/>
            </a:p>
          </p:txBody>
        </p:sp>
        <p:sp>
          <p:nvSpPr>
            <p:cNvPr id="7"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8" name="TextBox 17"/>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smtClean="0">
              <a:latin typeface="+mj-lt"/>
            </a:endParaRPr>
          </a:p>
        </p:txBody>
      </p:sp>
    </p:spTree>
    <p:custDataLst>
      <p:tags r:id="rId1"/>
    </p:custDataLst>
    <p:extLst>
      <p:ext uri="{BB962C8B-B14F-4D97-AF65-F5344CB8AC3E}">
        <p14:creationId xmlns:p14="http://schemas.microsoft.com/office/powerpoint/2010/main" val="284280011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6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idden Slide (Remember to Right Click and Hide It)">
    <p:bg bwMode="gray">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userDrawn="1"/>
        </p:nvSpPr>
        <p:spPr bwMode="gray">
          <a:xfrm>
            <a:off x="1" y="0"/>
            <a:ext cx="6400799" cy="601181"/>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601181"/>
            <a:ext cx="6400800" cy="0"/>
          </a:xfrm>
          <a:prstGeom prst="line">
            <a:avLst/>
          </a:prstGeom>
          <a:noFill/>
          <a:ln w="9525" cap="flat" cmpd="sng" algn="ctr">
            <a:solidFill>
              <a:schemeClr val="accent6"/>
            </a:solidFill>
            <a:prstDash val="solid"/>
            <a:miter lim="800000"/>
          </a:ln>
          <a:effectLst/>
        </p:spPr>
      </p:cxnSp>
      <p:sp>
        <p:nvSpPr>
          <p:cNvPr id="13" name="Text Placeholder 12"/>
          <p:cNvSpPr>
            <a:spLocks noGrp="1"/>
          </p:cNvSpPr>
          <p:nvPr userDrawn="1">
            <p:ph type="body" sz="quarter" idx="15" hasCustomPrompt="1"/>
          </p:nvPr>
        </p:nvSpPr>
        <p:spPr bwMode="gray">
          <a:xfrm>
            <a:off x="280195" y="640267"/>
            <a:ext cx="5842794" cy="184666"/>
          </a:xfrm>
        </p:spPr>
        <p:txBody>
          <a:bodyPr/>
          <a:lstStyle>
            <a:lvl1pPr marL="0" indent="0">
              <a:spcBef>
                <a:spcPts val="0"/>
              </a:spcBef>
              <a:buNone/>
              <a:defRPr sz="1200">
                <a:solidFill>
                  <a:schemeClr val="tx1"/>
                </a:solidFill>
              </a:defRPr>
            </a:lvl1pPr>
            <a:lvl2pPr>
              <a:spcBef>
                <a:spcPts val="0"/>
              </a:spcBef>
              <a:defRPr sz="1200"/>
            </a:lvl2pPr>
            <a:lvl3pPr>
              <a:spcBef>
                <a:spcPts val="0"/>
              </a:spcBef>
              <a:defRPr sz="1200"/>
            </a:lvl3pPr>
            <a:lvl4pPr>
              <a:spcBef>
                <a:spcPts val="0"/>
              </a:spcBef>
              <a:defRPr sz="1200"/>
            </a:lvl4pPr>
            <a:lvl5pPr>
              <a:spcBef>
                <a:spcPts val="0"/>
              </a:spcBef>
              <a:defRPr sz="1200"/>
            </a:lvl5pPr>
          </a:lstStyle>
          <a:p>
            <a:pPr lvl="0"/>
            <a:r>
              <a:rPr lang="en-US" dirty="0" smtClean="0"/>
              <a:t>Slide Subtitle – Verdana 12pt Regular, Title Case</a:t>
            </a:r>
          </a:p>
        </p:txBody>
      </p:sp>
      <p:sp>
        <p:nvSpPr>
          <p:cNvPr id="16" name="Text Placeholder 15"/>
          <p:cNvSpPr>
            <a:spLocks noGrp="1"/>
          </p:cNvSpPr>
          <p:nvPr userDrawn="1">
            <p:ph type="body" sz="quarter" idx="16" hasCustomPrompt="1"/>
          </p:nvPr>
        </p:nvSpPr>
        <p:spPr bwMode="gray">
          <a:xfrm>
            <a:off x="280194" y="99782"/>
            <a:ext cx="2560320" cy="123111"/>
          </a:xfrm>
        </p:spPr>
        <p:txBody>
          <a:bodyPr anchor="ctr" anchorCtr="0"/>
          <a:lstStyle>
            <a:lvl1pPr marL="0" indent="0">
              <a:spcBef>
                <a:spcPts val="0"/>
              </a:spcBef>
              <a:buNone/>
              <a:defRPr sz="800">
                <a:solidFill>
                  <a:schemeClr val="tx1"/>
                </a:solidFill>
              </a:defRPr>
            </a:lvl1pPr>
            <a:lvl2pPr marL="114300" indent="0">
              <a:spcBef>
                <a:spcPts val="0"/>
              </a:spcBef>
              <a:buNone/>
              <a:defRPr sz="800"/>
            </a:lvl2pPr>
            <a:lvl3pPr marL="228600" indent="0">
              <a:spcBef>
                <a:spcPts val="0"/>
              </a:spcBef>
              <a:buNone/>
              <a:defRPr sz="800"/>
            </a:lvl3pPr>
            <a:lvl4pPr marL="342900" indent="0">
              <a:spcBef>
                <a:spcPts val="0"/>
              </a:spcBef>
              <a:buNone/>
              <a:defRPr sz="800"/>
            </a:lvl4pPr>
            <a:lvl5pPr marL="457200" indent="0">
              <a:spcBef>
                <a:spcPts val="0"/>
              </a:spcBef>
              <a:buNone/>
              <a:defRPr sz="800"/>
            </a:lvl5pPr>
          </a:lstStyle>
          <a:p>
            <a:pPr lvl="0"/>
            <a:r>
              <a:rPr lang="en-US" dirty="0" smtClean="0"/>
              <a:t>Top Kicker – Verdana 8pt Regular, Title Case</a:t>
            </a:r>
          </a:p>
        </p:txBody>
      </p:sp>
      <p:sp>
        <p:nvSpPr>
          <p:cNvPr id="22" name="Text Placeholder 21"/>
          <p:cNvSpPr>
            <a:spLocks noGrp="1"/>
          </p:cNvSpPr>
          <p:nvPr userDrawn="1">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tx1"/>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smtClean="0"/>
              <a:t>Source: Click to add source. Use a single space after “Source:” and a period at the end of the source. Stretch box to the left as needed.</a:t>
            </a:r>
          </a:p>
        </p:txBody>
      </p:sp>
      <p:sp>
        <p:nvSpPr>
          <p:cNvPr id="15" name="Text Placeholder 14"/>
          <p:cNvSpPr>
            <a:spLocks noGrp="1"/>
          </p:cNvSpPr>
          <p:nvPr userDrawn="1">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tx1"/>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3" name="Title 2"/>
          <p:cNvSpPr>
            <a:spLocks noGrp="1"/>
          </p:cNvSpPr>
          <p:nvPr userDrawn="1">
            <p:ph type="title" hasCustomPrompt="1"/>
          </p:nvPr>
        </p:nvSpPr>
        <p:spPr bwMode="gray">
          <a:xfrm>
            <a:off x="280194" y="309824"/>
            <a:ext cx="5486400" cy="256480"/>
          </a:xfrm>
        </p:spPr>
        <p:txBody>
          <a:bodyPr/>
          <a:lstStyle>
            <a:lvl1pPr>
              <a:defRPr baseline="0">
                <a:solidFill>
                  <a:schemeClr val="tx1"/>
                </a:solidFill>
              </a:defRPr>
            </a:lvl1pPr>
          </a:lstStyle>
          <a:p>
            <a:r>
              <a:rPr lang="en-US" dirty="0" smtClean="0"/>
              <a:t>Slide Title – Rockwell 18pt Regular, Title Case</a:t>
            </a:r>
            <a:endParaRPr lang="en-US" dirty="0"/>
          </a:p>
        </p:txBody>
      </p:sp>
      <p:grpSp>
        <p:nvGrpSpPr>
          <p:cNvPr id="17" name="Group 16"/>
          <p:cNvGrpSpPr/>
          <p:nvPr userDrawn="1"/>
        </p:nvGrpSpPr>
        <p:grpSpPr bwMode="gray">
          <a:xfrm>
            <a:off x="5888334" y="0"/>
            <a:ext cx="458401" cy="507600"/>
            <a:chOff x="5888334" y="0"/>
            <a:chExt cx="458401" cy="507600"/>
          </a:xfrm>
        </p:grpSpPr>
        <p:sp>
          <p:nvSpPr>
            <p:cNvPr id="19" name="Freeform 18"/>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dirty="0"/>
            </a:p>
          </p:txBody>
        </p:sp>
        <p:sp>
          <p:nvSpPr>
            <p:cNvPr id="7"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8" name="TextBox 17"/>
          <p:cNvSpPr txBox="1"/>
          <p:nvPr userDrawn="1"/>
        </p:nvSpPr>
        <p:spPr bwMode="gray">
          <a:xfrm>
            <a:off x="6163373" y="444101"/>
            <a:ext cx="237427"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smtClean="0">
              <a:latin typeface="+mj-lt"/>
            </a:endParaRPr>
          </a:p>
        </p:txBody>
      </p:sp>
    </p:spTree>
    <p:custDataLst>
      <p:tags r:id="rId1"/>
    </p:custDataLst>
    <p:extLst>
      <p:ext uri="{BB962C8B-B14F-4D97-AF65-F5344CB8AC3E}">
        <p14:creationId xmlns:p14="http://schemas.microsoft.com/office/powerpoint/2010/main" val="275861121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6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act Slide">
    <p:bg bwMode="gray">
      <p:bgPr>
        <a:solidFill>
          <a:srgbClr val="003D7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279056" y="309824"/>
            <a:ext cx="3902242" cy="256480"/>
          </a:xfrm>
          <a:prstGeom prst="rect">
            <a:avLst/>
          </a:prstGeom>
        </p:spPr>
        <p:txBody>
          <a:bodyPr wrap="square" lIns="0" tIns="0" rIns="0" bIns="0" anchor="b" anchorCtr="0">
            <a:spAutoFit/>
          </a:bodyPr>
          <a:lstStyle>
            <a:lvl1pPr>
              <a:lnSpc>
                <a:spcPct val="90000"/>
              </a:lnSpc>
              <a:defRPr b="0" baseline="0">
                <a:solidFill>
                  <a:schemeClr val="accent6"/>
                </a:solidFill>
              </a:defRPr>
            </a:lvl1pPr>
          </a:lstStyle>
          <a:p>
            <a:r>
              <a:rPr lang="en-US" dirty="0" smtClean="0"/>
              <a:t>Impact Slide Title – Rockwell 18pt</a:t>
            </a:r>
          </a:p>
        </p:txBody>
      </p:sp>
      <p:sp>
        <p:nvSpPr>
          <p:cNvPr id="6" name="Text Placeholder 5"/>
          <p:cNvSpPr>
            <a:spLocks noGrp="1"/>
          </p:cNvSpPr>
          <p:nvPr>
            <p:ph type="body" sz="quarter" idx="16" hasCustomPrompt="1"/>
          </p:nvPr>
        </p:nvSpPr>
        <p:spPr bwMode="gray">
          <a:xfrm>
            <a:off x="456965" y="604599"/>
            <a:ext cx="4025123" cy="256480"/>
          </a:xfrm>
        </p:spPr>
        <p:txBody>
          <a:bodyPr/>
          <a:lstStyle>
            <a:lvl1pPr marL="0" indent="0">
              <a:lnSpc>
                <a:spcPct val="90000"/>
              </a:lnSpc>
              <a:spcBef>
                <a:spcPts val="0"/>
              </a:spcBef>
              <a:buNone/>
              <a:defRPr sz="1800" spc="50" baseline="0">
                <a:solidFill>
                  <a:schemeClr val="bg1"/>
                </a:solidFill>
                <a:latin typeface="+mj-lt"/>
              </a:defRPr>
            </a:lvl1pPr>
          </a:lstStyle>
          <a:p>
            <a:pPr lvl="0"/>
            <a:r>
              <a:rPr lang="en-US" dirty="0" smtClean="0"/>
              <a:t>Title Continued and Highlight</a:t>
            </a:r>
          </a:p>
        </p:txBody>
      </p:sp>
      <p:sp>
        <p:nvSpPr>
          <p:cNvPr id="15" name="Text Placeholder 14"/>
          <p:cNvSpPr>
            <a:spLocks noGrp="1"/>
          </p:cNvSpPr>
          <p:nvPr>
            <p:ph type="body" sz="quarter" idx="17" hasCustomPrompt="1"/>
          </p:nvPr>
        </p:nvSpPr>
        <p:spPr bwMode="gray">
          <a:xfrm>
            <a:off x="1079874" y="1727589"/>
            <a:ext cx="4241053" cy="1809726"/>
          </a:xfrm>
        </p:spPr>
        <p:txBody>
          <a:bodyPr/>
          <a:lstStyle>
            <a:lvl1pPr marL="0" indent="0">
              <a:lnSpc>
                <a:spcPct val="120000"/>
              </a:lnSpc>
              <a:spcBef>
                <a:spcPts val="1200"/>
              </a:spcBef>
              <a:buNone/>
              <a:defRPr sz="1400">
                <a:solidFill>
                  <a:schemeClr val="bg1"/>
                </a:solidFill>
              </a:defRPr>
            </a:lvl1pPr>
            <a:lvl2pPr marL="114300" indent="0">
              <a:lnSpc>
                <a:spcPct val="110000"/>
              </a:lnSpc>
              <a:spcBef>
                <a:spcPts val="1200"/>
              </a:spcBef>
              <a:buNone/>
              <a:defRPr sz="1400">
                <a:solidFill>
                  <a:schemeClr val="bg1"/>
                </a:solidFill>
              </a:defRPr>
            </a:lvl2pPr>
            <a:lvl3pPr marL="228600" indent="0">
              <a:lnSpc>
                <a:spcPct val="110000"/>
              </a:lnSpc>
              <a:spcBef>
                <a:spcPts val="1200"/>
              </a:spcBef>
              <a:buNone/>
              <a:defRPr sz="1400">
                <a:solidFill>
                  <a:schemeClr val="bg1"/>
                </a:solidFill>
              </a:defRPr>
            </a:lvl3pPr>
            <a:lvl4pPr marL="342900" indent="0">
              <a:lnSpc>
                <a:spcPct val="110000"/>
              </a:lnSpc>
              <a:spcBef>
                <a:spcPts val="1200"/>
              </a:spcBef>
              <a:buNone/>
              <a:defRPr sz="1400">
                <a:solidFill>
                  <a:schemeClr val="bg1"/>
                </a:solidFill>
              </a:defRPr>
            </a:lvl4pPr>
            <a:lvl5pPr marL="457200" indent="0">
              <a:lnSpc>
                <a:spcPct val="110000"/>
              </a:lnSpc>
              <a:spcBef>
                <a:spcPts val="1200"/>
              </a:spcBef>
              <a:buNone/>
              <a:defRPr sz="1400">
                <a:solidFill>
                  <a:schemeClr val="bg1"/>
                </a:solidFill>
              </a:defRPr>
            </a:lvl5pPr>
          </a:lstStyle>
          <a:p>
            <a:pPr lvl="0"/>
            <a:r>
              <a:rPr lang="en-US" dirty="0" smtClean="0"/>
              <a:t>Use dark background (impact) slides sparingly (ex: a single quote, statistic, or large image). See sample impact slides in the EAB On-screen Graphic and Layout Guide. Impact quote text – Verdana 14pt Regular. Keep quote short and minimize slide titling. Be sure to incorporate large quote graphic from the GLG. </a:t>
            </a:r>
          </a:p>
        </p:txBody>
      </p:sp>
      <p:sp>
        <p:nvSpPr>
          <p:cNvPr id="16" name="Text Placeholder 21"/>
          <p:cNvSpPr>
            <a:spLocks noGrp="1"/>
          </p:cNvSpPr>
          <p:nvPr>
            <p:ph type="body" sz="quarter" idx="18" hasCustomPrompt="1"/>
          </p:nvPr>
        </p:nvSpPr>
        <p:spPr bwMode="gray">
          <a:xfrm>
            <a:off x="5148072" y="4446657"/>
            <a:ext cx="1252728" cy="353943"/>
          </a:xfrm>
        </p:spPr>
        <p:txBody>
          <a:bodyPr rIns="64008" bIns="45720" anchor="b" anchorCtr="0"/>
          <a:lstStyle>
            <a:lvl1pPr marL="0" indent="0">
              <a:spcBef>
                <a:spcPts val="200"/>
              </a:spcBef>
              <a:buNone/>
              <a:defRPr sz="500">
                <a:solidFill>
                  <a:schemeClr val="accent2"/>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smtClean="0"/>
              <a:t>Source: Click to add source. Use a single space after “Source:” and a period at the end of the source. Stretch box to the left as needed.</a:t>
            </a:r>
          </a:p>
        </p:txBody>
      </p:sp>
      <p:sp>
        <p:nvSpPr>
          <p:cNvPr id="17" name="Text Placeholder 14"/>
          <p:cNvSpPr>
            <a:spLocks noGrp="1"/>
          </p:cNvSpPr>
          <p:nvPr>
            <p:ph type="body" sz="quarter" idx="19" hasCustomPrompt="1"/>
          </p:nvPr>
        </p:nvSpPr>
        <p:spPr bwMode="gray">
          <a:xfrm>
            <a:off x="0" y="4403825"/>
            <a:ext cx="2046204" cy="230832"/>
          </a:xfrm>
        </p:spPr>
        <p:txBody>
          <a:bodyPr lIns="64008" anchor="b" anchorCtr="0"/>
          <a:lstStyle>
            <a:lvl1pPr marL="114300" indent="-114300">
              <a:spcBef>
                <a:spcPts val="100"/>
              </a:spcBef>
              <a:buFont typeface="+mj-lt"/>
              <a:buAutoNum type="arabicParenR"/>
              <a:defRPr sz="500">
                <a:solidFill>
                  <a:schemeClr val="accent2"/>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9" name="TextBox 8"/>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smtClean="0">
              <a:solidFill>
                <a:schemeClr val="bg1"/>
              </a:solidFill>
              <a:latin typeface="+mj-lt"/>
            </a:endParaRPr>
          </a:p>
        </p:txBody>
      </p:sp>
    </p:spTree>
    <p:custDataLst>
      <p:tags r:id="rId1"/>
    </p:custDataLst>
    <p:extLst>
      <p:ext uri="{BB962C8B-B14F-4D97-AF65-F5344CB8AC3E}">
        <p14:creationId xmlns:p14="http://schemas.microsoft.com/office/powerpoint/2010/main" val="161446993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6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Copyright)">
    <p:spTree>
      <p:nvGrpSpPr>
        <p:cNvPr id="1" name=""/>
        <p:cNvGrpSpPr/>
        <p:nvPr/>
      </p:nvGrpSpPr>
      <p:grpSpPr>
        <a:xfrm>
          <a:off x="0" y="0"/>
          <a:ext cx="0" cy="0"/>
          <a:chOff x="0" y="0"/>
          <a:chExt cx="0" cy="0"/>
        </a:xfrm>
      </p:grpSpPr>
      <p:sp>
        <p:nvSpPr>
          <p:cNvPr id="20" name="TextBox 19"/>
          <p:cNvSpPr txBox="1"/>
          <p:nvPr userDrawn="1"/>
        </p:nvSpPr>
        <p:spPr bwMode="gray">
          <a:xfrm>
            <a:off x="6128821" y="0"/>
            <a:ext cx="271979"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tx1"/>
                </a:solidFill>
                <a:latin typeface="+mj-lt"/>
              </a:rPr>
              <a:t>‹#›</a:t>
            </a:fld>
            <a:endParaRPr lang="en-US" sz="650" dirty="0" smtClean="0">
              <a:solidFill>
                <a:schemeClr val="tx1"/>
              </a:solidFill>
              <a:latin typeface="+mj-lt"/>
            </a:endParaRPr>
          </a:p>
        </p:txBody>
      </p:sp>
    </p:spTree>
    <p:custDataLst>
      <p:tags r:id="rId1"/>
    </p:custDataLst>
    <p:extLst>
      <p:ext uri="{BB962C8B-B14F-4D97-AF65-F5344CB8AC3E}">
        <p14:creationId xmlns:p14="http://schemas.microsoft.com/office/powerpoint/2010/main" val="96898933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6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s://www.eab.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8" name="TextBox 7">
            <a:hlinkClick r:id="rId22"/>
          </p:cNvPr>
          <p:cNvSpPr txBox="1"/>
          <p:nvPr userDrawn="1"/>
        </p:nvSpPr>
        <p:spPr bwMode="gray">
          <a:xfrm>
            <a:off x="-1" y="4677489"/>
            <a:ext cx="2074069" cy="123111"/>
          </a:xfrm>
          <a:prstGeom prst="rect">
            <a:avLst/>
          </a:prstGeom>
          <a:noFill/>
        </p:spPr>
        <p:txBody>
          <a:bodyPr wrap="square" lIns="64008" tIns="0" rIns="64008" bIns="45720" rtlCol="0" anchor="b" anchorCtr="0">
            <a:spAutoFit/>
          </a:bodyPr>
          <a:lstStyle/>
          <a:p>
            <a:pPr marL="0" marR="0" lvl="0" indent="0" algn="l" defTabSz="64008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Verdana" panose="020B0604030504040204" pitchFamily="34" charset="0"/>
              </a:rPr>
              <a:t>©2018 EAB Global, Inc. </a:t>
            </a:r>
            <a:r>
              <a:rPr kumimoji="0" lang="en-US" sz="500" b="0"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Arial" panose="020B0604020202020204" pitchFamily="34" charset="0"/>
              </a:rPr>
              <a:t>•</a:t>
            </a:r>
            <a:r>
              <a:rPr kumimoji="0" lang="en-US" sz="500" b="0"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Arial"/>
              </a:rPr>
              <a:t> All Rights Reserved</a:t>
            </a:r>
            <a:r>
              <a:rPr kumimoji="0" lang="en-US" sz="500" b="0"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Verdana" panose="020B0604030504040204" pitchFamily="34" charset="0"/>
              </a:rPr>
              <a:t> </a:t>
            </a:r>
            <a:r>
              <a:rPr kumimoji="0" lang="en-US" sz="500" b="0"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Arial" panose="020B0604020202020204" pitchFamily="34" charset="0"/>
              </a:rPr>
              <a:t>•</a:t>
            </a:r>
            <a:r>
              <a:rPr kumimoji="0" lang="en-US" sz="500" b="0"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Verdana" panose="020B0604030504040204" pitchFamily="34" charset="0"/>
              </a:rPr>
              <a:t> </a:t>
            </a:r>
            <a:r>
              <a:rPr kumimoji="0" lang="en-US" sz="500" b="1"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Verdana" panose="020B0604030504040204" pitchFamily="34" charset="0"/>
              </a:rPr>
              <a:t>eab.com</a:t>
            </a:r>
            <a:endParaRPr kumimoji="0" lang="en-US" sz="500" b="0"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Verdana" panose="020B0604030504040204" pitchFamily="34" charset="0"/>
            </a:endParaRPr>
          </a:p>
        </p:txBody>
      </p:sp>
      <p:sp>
        <p:nvSpPr>
          <p:cNvPr id="10" name="Title Placeholder 9"/>
          <p:cNvSpPr>
            <a:spLocks noGrp="1"/>
          </p:cNvSpPr>
          <p:nvPr>
            <p:ph type="title"/>
          </p:nvPr>
        </p:nvSpPr>
        <p:spPr bwMode="gray">
          <a:xfrm>
            <a:off x="277813" y="309824"/>
            <a:ext cx="5486400" cy="256480"/>
          </a:xfrm>
          <a:prstGeom prst="rect">
            <a:avLst/>
          </a:prstGeom>
        </p:spPr>
        <p:txBody>
          <a:bodyPr vert="horz" lIns="0" tIns="0" rIns="0" bIns="0" rtlCol="0" anchor="b" anchorCtr="0">
            <a:spAutoFit/>
          </a:bodyPr>
          <a:lstStyle/>
          <a:p>
            <a:r>
              <a:rPr lang="en-US" dirty="0" smtClean="0"/>
              <a:t>Slide Title – Rockwell 18pt Regular, Title Case</a:t>
            </a:r>
            <a:endParaRPr lang="en-US" dirty="0"/>
          </a:p>
        </p:txBody>
      </p:sp>
      <p:sp>
        <p:nvSpPr>
          <p:cNvPr id="12" name="Text Placeholder 11"/>
          <p:cNvSpPr>
            <a:spLocks noGrp="1"/>
          </p:cNvSpPr>
          <p:nvPr>
            <p:ph type="body" idx="1"/>
          </p:nvPr>
        </p:nvSpPr>
        <p:spPr bwMode="gray">
          <a:xfrm>
            <a:off x="2361804" y="1587129"/>
            <a:ext cx="1677192" cy="1759456"/>
          </a:xfrm>
          <a:prstGeom prst="rect">
            <a:avLst/>
          </a:prstGeom>
        </p:spPr>
        <p:txBody>
          <a:bodyPr vert="horz" wrap="square" lIns="0" tIns="0" rIns="0" bIns="0" rtlCol="0">
            <a:spAutoFit/>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Tree>
    <p:custDataLst>
      <p:tags r:id="rId21"/>
    </p:custDataLst>
    <p:extLst>
      <p:ext uri="{BB962C8B-B14F-4D97-AF65-F5344CB8AC3E}">
        <p14:creationId xmlns:p14="http://schemas.microsoft.com/office/powerpoint/2010/main" val="4058021105"/>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2" r:id="rId3"/>
    <p:sldLayoutId id="2147483657" r:id="rId4"/>
    <p:sldLayoutId id="2147483658" r:id="rId5"/>
    <p:sldLayoutId id="2147483659" r:id="rId6"/>
    <p:sldLayoutId id="2147483672" r:id="rId7"/>
    <p:sldLayoutId id="2147483661" r:id="rId8"/>
    <p:sldLayoutId id="2147483662" r:id="rId9"/>
    <p:sldLayoutId id="2147483663" r:id="rId10"/>
    <p:sldLayoutId id="2147483664" r:id="rId11"/>
    <p:sldLayoutId id="2147483666" r:id="rId12"/>
    <p:sldLayoutId id="2147483667" r:id="rId13"/>
    <p:sldLayoutId id="2147483668" r:id="rId14"/>
    <p:sldLayoutId id="2147483669" r:id="rId15"/>
    <p:sldLayoutId id="2147483670" r:id="rId16"/>
    <p:sldLayoutId id="2147483671" r:id="rId17"/>
    <p:sldLayoutId id="2147483673" r:id="rId18"/>
    <p:sldLayoutId id="2147483675" r:id="rId19"/>
  </p:sldLayoutIdLst>
  <p:timing>
    <p:tnLst>
      <p:par>
        <p:cTn id="1" dur="indefinite" restart="never" nodeType="tmRoot"/>
      </p:par>
    </p:tnLst>
  </p:timing>
  <p:hf hdr="0" ftr="0" dt="0"/>
  <p:txStyles>
    <p:titleStyle>
      <a:lvl1pPr algn="l" defTabSz="480060" rtl="0" eaLnBrk="1" latinLnBrk="0" hangingPunct="1">
        <a:lnSpc>
          <a:spcPct val="90000"/>
        </a:lnSpc>
        <a:spcBef>
          <a:spcPct val="0"/>
        </a:spcBef>
        <a:buNone/>
        <a:defRPr sz="1800" kern="1200" spc="50" baseline="0">
          <a:solidFill>
            <a:schemeClr val="tx1"/>
          </a:solidFill>
          <a:latin typeface="+mj-lt"/>
          <a:ea typeface="+mj-ea"/>
          <a:cs typeface="+mj-cs"/>
        </a:defRPr>
      </a:lvl1pPr>
    </p:titleStyle>
    <p:bodyStyle>
      <a:lvl1pPr marL="117475" indent="-117475" algn="l" defTabSz="480060" rtl="0" eaLnBrk="1" latinLnBrk="0" hangingPunct="1">
        <a:lnSpc>
          <a:spcPct val="100000"/>
        </a:lnSpc>
        <a:spcBef>
          <a:spcPts val="500"/>
        </a:spcBef>
        <a:buClrTx/>
        <a:buFont typeface="Arial" panose="020B0604020202020204" pitchFamily="34" charset="0"/>
        <a:buChar char="•"/>
        <a:defRPr sz="900" kern="1200">
          <a:solidFill>
            <a:schemeClr val="tx1"/>
          </a:solidFill>
          <a:latin typeface="+mn-lt"/>
          <a:ea typeface="+mn-ea"/>
          <a:cs typeface="+mn-cs"/>
        </a:defRPr>
      </a:lvl1pPr>
      <a:lvl2pPr marL="228600" indent="-114300" algn="l" defTabSz="480060" rtl="0" eaLnBrk="1" latinLnBrk="0" hangingPunct="1">
        <a:lnSpc>
          <a:spcPct val="100000"/>
        </a:lnSpc>
        <a:spcBef>
          <a:spcPts val="500"/>
        </a:spcBef>
        <a:buClrTx/>
        <a:buFont typeface="Verdana" panose="020B0604030504040204" pitchFamily="34" charset="0"/>
        <a:buChar char="–"/>
        <a:defRPr sz="900" kern="1200">
          <a:solidFill>
            <a:schemeClr val="tx1"/>
          </a:solidFill>
          <a:latin typeface="+mn-lt"/>
          <a:ea typeface="+mn-ea"/>
          <a:cs typeface="+mn-cs"/>
        </a:defRPr>
      </a:lvl2pPr>
      <a:lvl3pPr marL="342900" indent="-114300" algn="l" defTabSz="480060" rtl="0" eaLnBrk="1" latinLnBrk="0" hangingPunct="1">
        <a:lnSpc>
          <a:spcPct val="100000"/>
        </a:lnSpc>
        <a:spcBef>
          <a:spcPts val="500"/>
        </a:spcBef>
        <a:buClrTx/>
        <a:buFont typeface="Arial" panose="020B0604020202020204" pitchFamily="34" charset="0"/>
        <a:buChar char="•"/>
        <a:defRPr sz="900" kern="1200">
          <a:solidFill>
            <a:schemeClr val="tx1"/>
          </a:solidFill>
          <a:latin typeface="+mn-lt"/>
          <a:ea typeface="+mn-ea"/>
          <a:cs typeface="+mn-cs"/>
        </a:defRPr>
      </a:lvl3pPr>
      <a:lvl4pPr marL="4572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480060" rtl="0" eaLnBrk="1" latinLnBrk="0" hangingPunct="1">
        <a:lnSpc>
          <a:spcPct val="100000"/>
        </a:lnSpc>
        <a:spcBef>
          <a:spcPts val="500"/>
        </a:spcBef>
        <a:buFont typeface="Arial" panose="020B0604020202020204" pitchFamily="34" charset="0"/>
        <a:buChar char="•"/>
        <a:defRPr sz="900" kern="1200" baseline="0">
          <a:solidFill>
            <a:schemeClr val="tx1"/>
          </a:solidFill>
          <a:latin typeface="+mn-lt"/>
          <a:ea typeface="+mn-ea"/>
          <a:cs typeface="+mn-cs"/>
        </a:defRPr>
      </a:lvl5pPr>
      <a:lvl6pPr marL="6858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6pPr>
      <a:lvl7pPr marL="800100" indent="-114300" algn="l" defTabSz="48006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7pPr>
      <a:lvl8pPr marL="914400" indent="-114300" algn="l" defTabSz="48006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8pPr>
      <a:lvl9pPr marL="1028700" indent="-114300" algn="l" defTabSz="48006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9pPr>
    </p:bodyStyle>
    <p:otherStyle>
      <a:defPPr>
        <a:defRPr lang="en-US"/>
      </a:defPPr>
      <a:lvl1pPr marL="0" algn="l" defTabSz="-114300" rtl="0" eaLnBrk="1" latinLnBrk="0" hangingPunct="1">
        <a:lnSpc>
          <a:spcPct val="100000"/>
        </a:lnSpc>
        <a:spcBef>
          <a:spcPts val="300"/>
        </a:spcBef>
        <a:defRPr sz="800" kern="1200">
          <a:solidFill>
            <a:schemeClr val="tx1"/>
          </a:solidFill>
          <a:latin typeface="+mn-lt"/>
          <a:ea typeface="+mn-ea"/>
          <a:cs typeface="+mn-cs"/>
        </a:defRPr>
      </a:lvl1pPr>
      <a:lvl2pPr marL="0" algn="l" defTabSz="-114300" rtl="0" eaLnBrk="1" latinLnBrk="0" hangingPunct="1">
        <a:lnSpc>
          <a:spcPct val="100000"/>
        </a:lnSpc>
        <a:spcBef>
          <a:spcPts val="300"/>
        </a:spcBef>
        <a:defRPr sz="800" kern="1200">
          <a:solidFill>
            <a:schemeClr val="tx1"/>
          </a:solidFill>
          <a:latin typeface="+mn-lt"/>
          <a:ea typeface="+mn-ea"/>
          <a:cs typeface="+mn-cs"/>
        </a:defRPr>
      </a:lvl2pPr>
      <a:lvl3pPr marL="0" algn="l" defTabSz="-114300" rtl="0" eaLnBrk="1" latinLnBrk="0" hangingPunct="1">
        <a:lnSpc>
          <a:spcPct val="100000"/>
        </a:lnSpc>
        <a:spcBef>
          <a:spcPts val="300"/>
        </a:spcBef>
        <a:defRPr sz="800" kern="1200">
          <a:solidFill>
            <a:schemeClr val="tx1"/>
          </a:solidFill>
          <a:latin typeface="+mn-lt"/>
          <a:ea typeface="+mn-ea"/>
          <a:cs typeface="+mn-cs"/>
        </a:defRPr>
      </a:lvl3pPr>
      <a:lvl4pPr marL="0" algn="l" defTabSz="-114300" rtl="0" eaLnBrk="1" latinLnBrk="0" hangingPunct="1">
        <a:lnSpc>
          <a:spcPct val="100000"/>
        </a:lnSpc>
        <a:spcBef>
          <a:spcPts val="300"/>
        </a:spcBef>
        <a:defRPr sz="800" kern="1200">
          <a:solidFill>
            <a:schemeClr val="tx1"/>
          </a:solidFill>
          <a:latin typeface="+mn-lt"/>
          <a:ea typeface="+mn-ea"/>
          <a:cs typeface="+mn-cs"/>
        </a:defRPr>
      </a:lvl4pPr>
      <a:lvl5pPr marL="0" algn="l" defTabSz="-114300" rtl="0" eaLnBrk="1" latinLnBrk="0" hangingPunct="1">
        <a:lnSpc>
          <a:spcPct val="100000"/>
        </a:lnSpc>
        <a:spcBef>
          <a:spcPts val="300"/>
        </a:spcBef>
        <a:defRPr sz="800" kern="1200">
          <a:solidFill>
            <a:schemeClr val="tx1"/>
          </a:solidFill>
          <a:latin typeface="+mn-lt"/>
          <a:ea typeface="+mn-ea"/>
          <a:cs typeface="+mn-cs"/>
        </a:defRPr>
      </a:lvl5pPr>
      <a:lvl6pPr marL="0" algn="l" defTabSz="-114300" rtl="0" eaLnBrk="1" latinLnBrk="0" hangingPunct="1">
        <a:lnSpc>
          <a:spcPct val="100000"/>
        </a:lnSpc>
        <a:spcBef>
          <a:spcPts val="300"/>
        </a:spcBef>
        <a:defRPr sz="800" kern="1200">
          <a:solidFill>
            <a:schemeClr val="tx1"/>
          </a:solidFill>
          <a:latin typeface="+mn-lt"/>
          <a:ea typeface="+mn-ea"/>
          <a:cs typeface="+mn-cs"/>
        </a:defRPr>
      </a:lvl6pPr>
      <a:lvl7pPr marL="0" algn="l" defTabSz="-114300" rtl="0" eaLnBrk="1" latinLnBrk="0" hangingPunct="1">
        <a:lnSpc>
          <a:spcPct val="100000"/>
        </a:lnSpc>
        <a:spcBef>
          <a:spcPts val="300"/>
        </a:spcBef>
        <a:defRPr sz="800" kern="1200">
          <a:solidFill>
            <a:schemeClr val="tx1"/>
          </a:solidFill>
          <a:latin typeface="+mn-lt"/>
          <a:ea typeface="+mn-ea"/>
          <a:cs typeface="+mn-cs"/>
        </a:defRPr>
      </a:lvl7pPr>
      <a:lvl8pPr marL="0" algn="l" defTabSz="-114300" rtl="0" eaLnBrk="1" latinLnBrk="0" hangingPunct="1">
        <a:lnSpc>
          <a:spcPct val="100000"/>
        </a:lnSpc>
        <a:spcBef>
          <a:spcPts val="300"/>
        </a:spcBef>
        <a:defRPr sz="800" kern="1200">
          <a:solidFill>
            <a:schemeClr val="tx1"/>
          </a:solidFill>
          <a:latin typeface="+mn-lt"/>
          <a:ea typeface="+mn-ea"/>
          <a:cs typeface="+mn-cs"/>
        </a:defRPr>
      </a:lvl8pPr>
      <a:lvl9pPr marL="0" algn="l" defTabSz="-114300" rtl="0" eaLnBrk="1" latinLnBrk="0" hangingPunct="1">
        <a:lnSpc>
          <a:spcPct val="100000"/>
        </a:lnSpc>
        <a:spcBef>
          <a:spcPts val="300"/>
        </a:spcBef>
        <a:defRPr sz="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57" userDrawn="1">
          <p15:clr>
            <a:srgbClr val="C35EA4"/>
          </p15:clr>
        </p15:guide>
        <p15:guide id="2" pos="175" userDrawn="1">
          <p15:clr>
            <a:srgbClr val="C35EA4"/>
          </p15:clr>
        </p15:guide>
        <p15:guide id="3" orient="horz" pos="2849" userDrawn="1">
          <p15:clr>
            <a:srgbClr val="C35E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9.xml"/><Relationship Id="rId4" Type="http://schemas.openxmlformats.org/officeDocument/2006/relationships/image" Target="../media/image2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7" Type="http://schemas.openxmlformats.org/officeDocument/2006/relationships/image" Target="../media/image26.png"/><Relationship Id="rId2" Type="http://schemas.openxmlformats.org/officeDocument/2006/relationships/notesSlide" Target="../notesSlides/notesSlide13.xml"/><Relationship Id="rId1" Type="http://schemas.openxmlformats.org/officeDocument/2006/relationships/slideLayout" Target="../slideLayouts/slideLayout19.xml"/><Relationship Id="rId6" Type="http://schemas.microsoft.com/office/2007/relationships/hdphoto" Target="../media/hdphoto2.wdp"/><Relationship Id="rId5" Type="http://schemas.openxmlformats.org/officeDocument/2006/relationships/image" Target="../media/image28.png"/><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26.png"/><Relationship Id="rId2" Type="http://schemas.openxmlformats.org/officeDocument/2006/relationships/notesSlide" Target="../notesSlides/notesSlide14.xml"/><Relationship Id="rId1" Type="http://schemas.openxmlformats.org/officeDocument/2006/relationships/slideLayout" Target="../slideLayouts/slideLayout19.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15.xml.rels><?xml version="1.0" encoding="UTF-8" standalone="yes"?>
<Relationships xmlns="http://schemas.openxmlformats.org/package/2006/relationships"><Relationship Id="rId3" Type="http://schemas.openxmlformats.org/officeDocument/2006/relationships/image" Target="../media/image33.PNG"/><Relationship Id="rId7" Type="http://schemas.openxmlformats.org/officeDocument/2006/relationships/image" Target="../media/image26.png"/><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7.xml"/><Relationship Id="rId1" Type="http://schemas.openxmlformats.org/officeDocument/2006/relationships/tags" Target="../tags/tag2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3.png"/><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notesSlide" Target="../notesSlides/notesSlide6.xml"/><Relationship Id="rId7" Type="http://schemas.openxmlformats.org/officeDocument/2006/relationships/image" Target="../media/image21.png"/><Relationship Id="rId2" Type="http://schemas.openxmlformats.org/officeDocument/2006/relationships/slideLayout" Target="../slideLayouts/slideLayout6.xml"/><Relationship Id="rId1" Type="http://schemas.openxmlformats.org/officeDocument/2006/relationships/tags" Target="../tags/tag21.xml"/><Relationship Id="rId6" Type="http://schemas.openxmlformats.org/officeDocument/2006/relationships/image" Target="../media/image20.png"/><Relationship Id="rId5" Type="http://schemas.openxmlformats.org/officeDocument/2006/relationships/image" Target="../media/image19.png"/><Relationship Id="rId10" Type="http://schemas.openxmlformats.org/officeDocument/2006/relationships/image" Target="../media/image24.png"/><Relationship Id="rId4" Type="http://schemas.openxmlformats.org/officeDocument/2006/relationships/image" Target="../media/image18.png"/><Relationship Id="rId9" Type="http://schemas.openxmlformats.org/officeDocument/2006/relationships/image" Target="../media/image2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812800" y="2115916"/>
            <a:ext cx="4389120" cy="692497"/>
          </a:xfrm>
        </p:spPr>
        <p:txBody>
          <a:bodyPr/>
          <a:lstStyle/>
          <a:p>
            <a:r>
              <a:rPr lang="en-US" dirty="0" smtClean="0"/>
              <a:t>The Case for IT Strategic Planning</a:t>
            </a:r>
            <a:endParaRPr lang="en-US" dirty="0"/>
          </a:p>
        </p:txBody>
      </p:sp>
      <p:sp>
        <p:nvSpPr>
          <p:cNvPr id="10" name="Text Placeholder 9"/>
          <p:cNvSpPr>
            <a:spLocks noGrp="1"/>
          </p:cNvSpPr>
          <p:nvPr>
            <p:ph type="body" sz="quarter" idx="13"/>
          </p:nvPr>
        </p:nvSpPr>
        <p:spPr/>
        <p:txBody>
          <a:bodyPr/>
          <a:lstStyle/>
          <a:p>
            <a:r>
              <a:rPr lang="en-US" dirty="0" smtClean="0"/>
              <a:t>What It Is and Why It Matters</a:t>
            </a:r>
            <a:endParaRPr lang="en-US" dirty="0"/>
          </a:p>
        </p:txBody>
      </p:sp>
      <p:sp>
        <p:nvSpPr>
          <p:cNvPr id="11" name="Text Placeholder 10"/>
          <p:cNvSpPr>
            <a:spLocks noGrp="1"/>
          </p:cNvSpPr>
          <p:nvPr>
            <p:ph type="body" sz="quarter" idx="14"/>
          </p:nvPr>
        </p:nvSpPr>
        <p:spPr>
          <a:xfrm>
            <a:off x="4294188" y="4384289"/>
            <a:ext cx="1828800" cy="138499"/>
          </a:xfrm>
        </p:spPr>
        <p:txBody>
          <a:bodyPr/>
          <a:lstStyle/>
          <a:p>
            <a:r>
              <a:rPr lang="en-US" dirty="0" smtClean="0"/>
              <a:t>IT Forum</a:t>
            </a:r>
            <a:endParaRPr lang="en-US" dirty="0"/>
          </a:p>
        </p:txBody>
      </p:sp>
    </p:spTree>
    <p:custDataLst>
      <p:tags r:id="rId1"/>
    </p:custDataLst>
    <p:extLst>
      <p:ext uri="{BB962C8B-B14F-4D97-AF65-F5344CB8AC3E}">
        <p14:creationId xmlns:p14="http://schemas.microsoft.com/office/powerpoint/2010/main" val="2103755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Oval 121"/>
          <p:cNvSpPr/>
          <p:nvPr/>
        </p:nvSpPr>
        <p:spPr bwMode="gray">
          <a:xfrm>
            <a:off x="3112132" y="1271212"/>
            <a:ext cx="914401" cy="914400"/>
          </a:xfrm>
          <a:prstGeom prst="ellipse">
            <a:avLst/>
          </a:prstGeom>
          <a:no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sp>
        <p:nvSpPr>
          <p:cNvPr id="130" name="TextBox 129"/>
          <p:cNvSpPr txBox="1"/>
          <p:nvPr/>
        </p:nvSpPr>
        <p:spPr bwMode="gray">
          <a:xfrm>
            <a:off x="2211510" y="1561824"/>
            <a:ext cx="763675" cy="307777"/>
          </a:xfrm>
          <a:prstGeom prst="rect">
            <a:avLst/>
          </a:prstGeom>
          <a:noFill/>
          <a:ln>
            <a:noFill/>
          </a:ln>
        </p:spPr>
        <p:txBody>
          <a:bodyPr wrap="square" lIns="0" tIns="0" rIns="0" bIns="0" rtlCol="0">
            <a:spAutoFit/>
          </a:bodyPr>
          <a:lstStyle/>
          <a:p>
            <a:pPr algn="ctr">
              <a:spcBef>
                <a:spcPts val="500"/>
              </a:spcBef>
            </a:pPr>
            <a:r>
              <a:rPr lang="en-US" sz="1000" b="1" dirty="0" smtClean="0"/>
              <a:t>Goals Cascade</a:t>
            </a:r>
            <a:endParaRPr lang="en-US" sz="800" dirty="0" smtClean="0"/>
          </a:p>
        </p:txBody>
      </p:sp>
      <p:sp>
        <p:nvSpPr>
          <p:cNvPr id="6" name="Title 5"/>
          <p:cNvSpPr>
            <a:spLocks noGrp="1"/>
          </p:cNvSpPr>
          <p:nvPr>
            <p:ph type="title"/>
          </p:nvPr>
        </p:nvSpPr>
        <p:spPr>
          <a:xfrm>
            <a:off x="280192" y="295863"/>
            <a:ext cx="5486400" cy="256480"/>
          </a:xfrm>
        </p:spPr>
        <p:txBody>
          <a:bodyPr/>
          <a:lstStyle/>
          <a:p>
            <a:r>
              <a:rPr lang="en-US" dirty="0" smtClean="0"/>
              <a:t>Distinct IT Goals Emerge from Analysis </a:t>
            </a:r>
            <a:endParaRPr lang="en-US" dirty="0"/>
          </a:p>
        </p:txBody>
      </p:sp>
      <p:sp>
        <p:nvSpPr>
          <p:cNvPr id="83" name="Rectangle 82"/>
          <p:cNvSpPr/>
          <p:nvPr/>
        </p:nvSpPr>
        <p:spPr>
          <a:xfrm>
            <a:off x="1200666" y="772479"/>
            <a:ext cx="3999469" cy="400110"/>
          </a:xfrm>
          <a:prstGeom prst="rect">
            <a:avLst/>
          </a:prstGeom>
        </p:spPr>
        <p:txBody>
          <a:bodyPr wrap="square">
            <a:spAutoFit/>
          </a:bodyPr>
          <a:lstStyle/>
          <a:p>
            <a:pPr algn="ctr"/>
            <a:r>
              <a:rPr lang="en-US" sz="1000" b="1" dirty="0" smtClean="0"/>
              <a:t>Institutional Goals Cascade and Environmental Scan Help Identify IT Goals and Objectives</a:t>
            </a:r>
            <a:endParaRPr lang="en-US" sz="1000" b="1" dirty="0"/>
          </a:p>
        </p:txBody>
      </p:sp>
      <p:cxnSp>
        <p:nvCxnSpPr>
          <p:cNvPr id="71" name="Straight Connector 70"/>
          <p:cNvCxnSpPr/>
          <p:nvPr/>
        </p:nvCxnSpPr>
        <p:spPr bwMode="gray">
          <a:xfrm flipH="1">
            <a:off x="2323872" y="2872000"/>
            <a:ext cx="809140" cy="585354"/>
          </a:xfrm>
          <a:prstGeom prst="line">
            <a:avLst/>
          </a:prstGeom>
          <a:ln w="9525">
            <a:solidFill>
              <a:schemeClr val="tx1"/>
            </a:solidFill>
            <a:prstDash val="solid"/>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73" name="Oval 72"/>
          <p:cNvSpPr/>
          <p:nvPr/>
        </p:nvSpPr>
        <p:spPr bwMode="gray">
          <a:xfrm>
            <a:off x="2138577" y="1271212"/>
            <a:ext cx="914401" cy="914400"/>
          </a:xfrm>
          <a:prstGeom prst="ellipse">
            <a:avLst/>
          </a:prstGeom>
          <a:no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800" dirty="0" smtClean="0">
              <a:solidFill>
                <a:schemeClr val="bg1"/>
              </a:solidFill>
            </a:endParaRPr>
          </a:p>
        </p:txBody>
      </p:sp>
      <p:sp>
        <p:nvSpPr>
          <p:cNvPr id="75" name="TextBox 74"/>
          <p:cNvSpPr txBox="1"/>
          <p:nvPr/>
        </p:nvSpPr>
        <p:spPr bwMode="gray">
          <a:xfrm>
            <a:off x="3187768" y="1574524"/>
            <a:ext cx="763675" cy="307777"/>
          </a:xfrm>
          <a:prstGeom prst="rect">
            <a:avLst/>
          </a:prstGeom>
          <a:noFill/>
          <a:ln>
            <a:noFill/>
          </a:ln>
        </p:spPr>
        <p:txBody>
          <a:bodyPr wrap="square" lIns="0" tIns="0" rIns="0" bIns="0" rtlCol="0">
            <a:spAutoFit/>
          </a:bodyPr>
          <a:lstStyle/>
          <a:p>
            <a:pPr algn="ctr">
              <a:spcBef>
                <a:spcPts val="500"/>
              </a:spcBef>
            </a:pPr>
            <a:r>
              <a:rPr lang="en-US" sz="1000" b="1" dirty="0" smtClean="0"/>
              <a:t>SWOT</a:t>
            </a:r>
            <a:r>
              <a:rPr lang="en-US" sz="1000" b="1" dirty="0"/>
              <a:t> </a:t>
            </a:r>
            <a:r>
              <a:rPr lang="en-US" sz="1000" b="1" dirty="0" smtClean="0"/>
              <a:t>Analysis</a:t>
            </a:r>
          </a:p>
        </p:txBody>
      </p:sp>
      <p:pic>
        <p:nvPicPr>
          <p:cNvPr id="100" name="Picture 2" descr="L:\Public\Share\ABC Templates and Resources\EAB Templates and Resources\EAB Art Icons Logos\EAB Icons\Person_Casual.png"/>
          <p:cNvPicPr>
            <a:picLocks noChangeAspect="1" noChangeArrowheads="1"/>
          </p:cNvPicPr>
          <p:nvPr/>
        </p:nvPicPr>
        <p:blipFill>
          <a:blip r:embed="rId3">
            <a:biLevel thresh="50000"/>
            <a:extLst>
              <a:ext uri="{28A0092B-C50C-407E-A947-70E740481C1C}">
                <a14:useLocalDpi xmlns:a14="http://schemas.microsoft.com/office/drawing/2010/main" val="0"/>
              </a:ext>
            </a:extLst>
          </a:blip>
          <a:srcRect/>
          <a:stretch>
            <a:fillRect/>
          </a:stretch>
        </p:blipFill>
        <p:spPr bwMode="gray">
          <a:xfrm>
            <a:off x="1460468" y="3299531"/>
            <a:ext cx="160016" cy="195299"/>
          </a:xfrm>
          <a:prstGeom prst="rect">
            <a:avLst/>
          </a:prstGeom>
          <a:noFill/>
          <a:extLst>
            <a:ext uri="{909E8E84-426E-40DD-AFC4-6F175D3DCCD1}">
              <a14:hiddenFill xmlns:a14="http://schemas.microsoft.com/office/drawing/2010/main">
                <a:solidFill>
                  <a:srgbClr val="FFFFFF"/>
                </a:solidFill>
              </a14:hiddenFill>
            </a:ext>
          </a:extLst>
        </p:spPr>
      </p:pic>
      <p:cxnSp>
        <p:nvCxnSpPr>
          <p:cNvPr id="104" name="Straight Connector 103"/>
          <p:cNvCxnSpPr/>
          <p:nvPr/>
        </p:nvCxnSpPr>
        <p:spPr bwMode="gray">
          <a:xfrm>
            <a:off x="3133012" y="2866024"/>
            <a:ext cx="772921" cy="549265"/>
          </a:xfrm>
          <a:prstGeom prst="line">
            <a:avLst/>
          </a:prstGeom>
          <a:ln w="9525">
            <a:solidFill>
              <a:schemeClr val="tx1"/>
            </a:solidFill>
            <a:prstDash val="solid"/>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gray">
          <a:xfrm flipH="1">
            <a:off x="3133012" y="2866024"/>
            <a:ext cx="4722" cy="1055385"/>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3535457" y="3288616"/>
            <a:ext cx="1253243" cy="914400"/>
            <a:chOff x="4206049" y="2757037"/>
            <a:chExt cx="1253243" cy="914400"/>
          </a:xfrm>
        </p:grpSpPr>
        <p:sp>
          <p:nvSpPr>
            <p:cNvPr id="106" name="Oval 105"/>
            <p:cNvSpPr/>
            <p:nvPr/>
          </p:nvSpPr>
          <p:spPr bwMode="gray">
            <a:xfrm>
              <a:off x="4365221" y="2757037"/>
              <a:ext cx="914400" cy="914400"/>
            </a:xfrm>
            <a:prstGeom prst="ellipse">
              <a:avLst/>
            </a:prstGeom>
            <a:solidFill>
              <a:schemeClr val="bg2"/>
            </a:solidFill>
            <a:ln w="6350">
              <a:solidFill>
                <a:schemeClr val="accent5"/>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110" name="TextBox 109"/>
            <p:cNvSpPr txBox="1"/>
            <p:nvPr/>
          </p:nvSpPr>
          <p:spPr bwMode="gray">
            <a:xfrm>
              <a:off x="4206049" y="3087010"/>
              <a:ext cx="1253243" cy="276999"/>
            </a:xfrm>
            <a:prstGeom prst="rect">
              <a:avLst/>
            </a:prstGeom>
            <a:noFill/>
            <a:ln>
              <a:noFill/>
            </a:ln>
          </p:spPr>
          <p:txBody>
            <a:bodyPr wrap="square" lIns="0" tIns="0" rIns="0" bIns="0" rtlCol="0">
              <a:spAutoFit/>
            </a:bodyPr>
            <a:lstStyle/>
            <a:p>
              <a:pPr algn="ctr">
                <a:spcBef>
                  <a:spcPts val="500"/>
                </a:spcBef>
              </a:pPr>
              <a:r>
                <a:rPr lang="en-US" sz="900" b="1" dirty="0" smtClean="0"/>
                <a:t>IT Strategic Objective</a:t>
              </a:r>
            </a:p>
          </p:txBody>
        </p:sp>
      </p:grpSp>
      <p:sp>
        <p:nvSpPr>
          <p:cNvPr id="115" name="Oval 114"/>
          <p:cNvSpPr/>
          <p:nvPr/>
        </p:nvSpPr>
        <p:spPr bwMode="gray">
          <a:xfrm>
            <a:off x="2597434" y="3649717"/>
            <a:ext cx="914400" cy="914400"/>
          </a:xfrm>
          <a:prstGeom prst="ellipse">
            <a:avLst/>
          </a:prstGeom>
          <a:solidFill>
            <a:schemeClr val="bg2"/>
          </a:solidFill>
          <a:ln w="6350">
            <a:solidFill>
              <a:schemeClr val="accent5"/>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119" name="Oval 118"/>
          <p:cNvSpPr/>
          <p:nvPr/>
        </p:nvSpPr>
        <p:spPr bwMode="gray">
          <a:xfrm>
            <a:off x="1501941" y="3288616"/>
            <a:ext cx="914400" cy="914400"/>
          </a:xfrm>
          <a:prstGeom prst="ellipse">
            <a:avLst/>
          </a:prstGeom>
          <a:solidFill>
            <a:schemeClr val="bg2"/>
          </a:solidFill>
          <a:ln w="6350">
            <a:solidFill>
              <a:schemeClr val="accent5"/>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grpSp>
        <p:nvGrpSpPr>
          <p:cNvPr id="2" name="Group 1"/>
          <p:cNvGrpSpPr/>
          <p:nvPr/>
        </p:nvGrpSpPr>
        <p:grpSpPr>
          <a:xfrm>
            <a:off x="2584061" y="2292243"/>
            <a:ext cx="914400" cy="914400"/>
            <a:chOff x="2503012" y="1538771"/>
            <a:chExt cx="914400" cy="914400"/>
          </a:xfrm>
          <a:solidFill>
            <a:schemeClr val="bg1"/>
          </a:solidFill>
        </p:grpSpPr>
        <p:sp>
          <p:nvSpPr>
            <p:cNvPr id="102" name="Oval 101"/>
            <p:cNvSpPr/>
            <p:nvPr/>
          </p:nvSpPr>
          <p:spPr bwMode="gray">
            <a:xfrm>
              <a:off x="2503012" y="1538771"/>
              <a:ext cx="914400" cy="914400"/>
            </a:xfrm>
            <a:prstGeom prst="ellipse">
              <a:avLst/>
            </a:prstGeom>
            <a:grpFill/>
            <a:ln w="12700">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103" name="TextBox 102"/>
            <p:cNvSpPr txBox="1"/>
            <p:nvPr/>
          </p:nvSpPr>
          <p:spPr bwMode="gray">
            <a:xfrm>
              <a:off x="2614586" y="1767465"/>
              <a:ext cx="698815" cy="461665"/>
            </a:xfrm>
            <a:prstGeom prst="rect">
              <a:avLst/>
            </a:prstGeom>
            <a:grpFill/>
            <a:ln>
              <a:noFill/>
            </a:ln>
          </p:spPr>
          <p:txBody>
            <a:bodyPr wrap="square" lIns="0" tIns="0" rIns="0" bIns="0" rtlCol="0">
              <a:spAutoFit/>
            </a:bodyPr>
            <a:lstStyle/>
            <a:p>
              <a:pPr algn="ctr">
                <a:spcBef>
                  <a:spcPts val="500"/>
                </a:spcBef>
              </a:pPr>
              <a:r>
                <a:rPr lang="en-US" sz="1000" b="1" dirty="0" smtClean="0"/>
                <a:t>IT Strategic Goal</a:t>
              </a:r>
            </a:p>
          </p:txBody>
        </p:sp>
      </p:grpSp>
      <p:sp>
        <p:nvSpPr>
          <p:cNvPr id="131" name="Line Callout 1 130"/>
          <p:cNvSpPr/>
          <p:nvPr/>
        </p:nvSpPr>
        <p:spPr bwMode="gray">
          <a:xfrm>
            <a:off x="264680" y="1448999"/>
            <a:ext cx="1618010" cy="500545"/>
          </a:xfrm>
          <a:prstGeom prst="borderCallout1">
            <a:avLst>
              <a:gd name="adj1" fmla="val 48478"/>
              <a:gd name="adj2" fmla="val 99693"/>
              <a:gd name="adj3" fmla="val 48747"/>
              <a:gd name="adj4" fmla="val 118399"/>
            </a:avLst>
          </a:prstGeom>
          <a:solidFill>
            <a:schemeClr val="accent6"/>
          </a:solidFill>
          <a:ln w="12700" cap="flat" cmpd="sng" algn="ctr">
            <a:solidFill>
              <a:schemeClr val="accent6"/>
            </a:solidFill>
            <a:prstDash val="solid"/>
            <a:miter lim="800000"/>
            <a:headEnd type="none" w="med" len="med"/>
            <a:tailEnd type="oval" w="sm" len="sm"/>
          </a:ln>
          <a:effectLst/>
        </p:spPr>
        <p:txBody>
          <a:bodyPr vert="horz" wrap="square" lIns="129942" tIns="64972" rIns="129942" bIns="64972" numCol="1" rtlCol="0" anchor="t" anchorCtr="0" compatLnSpc="1">
            <a:prstTxWarp prst="textNoShape">
              <a:avLst/>
            </a:prstTxWarp>
            <a:spAutoFit/>
          </a:bodyPr>
          <a:lstStyle/>
          <a:p>
            <a:pPr defTabSz="909695">
              <a:spcBef>
                <a:spcPts val="429"/>
              </a:spcBef>
            </a:pPr>
            <a:r>
              <a:rPr lang="en-US" sz="800" dirty="0" smtClean="0">
                <a:solidFill>
                  <a:srgbClr val="FFFFFF"/>
                </a:solidFill>
              </a:rPr>
              <a:t>IT activity categories result from institutional goals cascade.</a:t>
            </a:r>
            <a:endParaRPr lang="en-US" sz="800" dirty="0">
              <a:solidFill>
                <a:srgbClr val="FFFFFF"/>
              </a:solidFill>
            </a:endParaRPr>
          </a:p>
        </p:txBody>
      </p:sp>
      <p:sp>
        <p:nvSpPr>
          <p:cNvPr id="133" name="Line Callout 1 132"/>
          <p:cNvSpPr/>
          <p:nvPr/>
        </p:nvSpPr>
        <p:spPr bwMode="gray">
          <a:xfrm>
            <a:off x="264680" y="2499171"/>
            <a:ext cx="1618010" cy="500545"/>
          </a:xfrm>
          <a:prstGeom prst="borderCallout1">
            <a:avLst>
              <a:gd name="adj1" fmla="val 47766"/>
              <a:gd name="adj2" fmla="val 99130"/>
              <a:gd name="adj3" fmla="val 49073"/>
              <a:gd name="adj4" fmla="val 143930"/>
            </a:avLst>
          </a:prstGeom>
          <a:solidFill>
            <a:schemeClr val="accent5"/>
          </a:solidFill>
          <a:ln w="12700" cap="flat" cmpd="sng" algn="ctr">
            <a:solidFill>
              <a:schemeClr val="accent5"/>
            </a:solidFill>
            <a:prstDash val="solid"/>
            <a:miter lim="800000"/>
            <a:headEnd type="none" w="med" len="med"/>
            <a:tailEnd type="oval" w="sm" len="sm"/>
          </a:ln>
          <a:effectLst/>
        </p:spPr>
        <p:txBody>
          <a:bodyPr vert="horz" wrap="square" lIns="129942" tIns="64972" rIns="129942" bIns="64972" numCol="1" rtlCol="0" anchor="t" anchorCtr="0" compatLnSpc="1">
            <a:prstTxWarp prst="textNoShape">
              <a:avLst/>
            </a:prstTxWarp>
            <a:spAutoFit/>
          </a:bodyPr>
          <a:lstStyle/>
          <a:p>
            <a:pPr defTabSz="909695">
              <a:spcBef>
                <a:spcPts val="429"/>
              </a:spcBef>
            </a:pPr>
            <a:r>
              <a:rPr lang="en-US" sz="800" b="1" dirty="0" smtClean="0">
                <a:solidFill>
                  <a:srgbClr val="FFFFFF"/>
                </a:solidFill>
              </a:rPr>
              <a:t>Goal:</a:t>
            </a:r>
            <a:r>
              <a:rPr lang="en-US" sz="800" dirty="0" smtClean="0">
                <a:solidFill>
                  <a:srgbClr val="FFFFFF"/>
                </a:solidFill>
              </a:rPr>
              <a:t> A </a:t>
            </a:r>
            <a:r>
              <a:rPr lang="en-US" sz="800" dirty="0">
                <a:solidFill>
                  <a:srgbClr val="FFFFFF"/>
                </a:solidFill>
              </a:rPr>
              <a:t>broad outcome or desired state that fulfills a strategic </a:t>
            </a:r>
            <a:r>
              <a:rPr lang="en-US" sz="800" dirty="0" smtClean="0">
                <a:solidFill>
                  <a:srgbClr val="FFFFFF"/>
                </a:solidFill>
              </a:rPr>
              <a:t>IT need</a:t>
            </a:r>
            <a:r>
              <a:rPr lang="en-US" sz="800" dirty="0">
                <a:solidFill>
                  <a:srgbClr val="FFFFFF"/>
                </a:solidFill>
              </a:rPr>
              <a:t>. </a:t>
            </a:r>
            <a:endParaRPr lang="en-US" sz="700" dirty="0">
              <a:solidFill>
                <a:srgbClr val="FFFFFF"/>
              </a:solidFill>
            </a:endParaRPr>
          </a:p>
        </p:txBody>
      </p:sp>
      <p:sp>
        <p:nvSpPr>
          <p:cNvPr id="135" name="Line Callout 1 134"/>
          <p:cNvSpPr/>
          <p:nvPr/>
        </p:nvSpPr>
        <p:spPr bwMode="gray">
          <a:xfrm>
            <a:off x="4609029" y="2334083"/>
            <a:ext cx="1527826" cy="869877"/>
          </a:xfrm>
          <a:prstGeom prst="borderCallout1">
            <a:avLst>
              <a:gd name="adj1" fmla="val 51044"/>
              <a:gd name="adj2" fmla="val -135"/>
              <a:gd name="adj3" fmla="val 116583"/>
              <a:gd name="adj4" fmla="val -20129"/>
            </a:avLst>
          </a:prstGeom>
          <a:solidFill>
            <a:schemeClr val="accent5"/>
          </a:solidFill>
          <a:ln w="12700" cap="flat" cmpd="sng" algn="ctr">
            <a:solidFill>
              <a:schemeClr val="accent5"/>
            </a:solidFill>
            <a:prstDash val="solid"/>
            <a:miter lim="800000"/>
            <a:headEnd type="none" w="med" len="med"/>
            <a:tailEnd type="oval" w="sm" len="sm"/>
          </a:ln>
          <a:effectLst/>
        </p:spPr>
        <p:txBody>
          <a:bodyPr vert="horz" wrap="square" lIns="129942" tIns="64972" rIns="129942" bIns="64972" numCol="1" rtlCol="0" anchor="t" anchorCtr="0" compatLnSpc="1">
            <a:prstTxWarp prst="textNoShape">
              <a:avLst/>
            </a:prstTxWarp>
            <a:spAutoFit/>
          </a:bodyPr>
          <a:lstStyle/>
          <a:p>
            <a:pPr defTabSz="909695">
              <a:spcBef>
                <a:spcPts val="429"/>
              </a:spcBef>
            </a:pPr>
            <a:r>
              <a:rPr lang="en-US" sz="800" b="1" dirty="0" smtClean="0">
                <a:solidFill>
                  <a:srgbClr val="FFFFFF"/>
                </a:solidFill>
              </a:rPr>
              <a:t>Objective:</a:t>
            </a:r>
            <a:r>
              <a:rPr lang="en-US" sz="800" dirty="0" smtClean="0">
                <a:solidFill>
                  <a:srgbClr val="FFFFFF"/>
                </a:solidFill>
              </a:rPr>
              <a:t> An action </a:t>
            </a:r>
            <a:r>
              <a:rPr lang="en-US" sz="800" dirty="0">
                <a:solidFill>
                  <a:srgbClr val="FFFFFF"/>
                </a:solidFill>
              </a:rPr>
              <a:t>that </a:t>
            </a:r>
            <a:r>
              <a:rPr lang="en-US" sz="800" dirty="0" smtClean="0">
                <a:solidFill>
                  <a:srgbClr val="FFFFFF"/>
                </a:solidFill>
              </a:rPr>
              <a:t>contributes </a:t>
            </a:r>
            <a:r>
              <a:rPr lang="en-US" sz="800" dirty="0">
                <a:solidFill>
                  <a:srgbClr val="FFFFFF"/>
                </a:solidFill>
              </a:rPr>
              <a:t>to realizing a goal. </a:t>
            </a:r>
            <a:r>
              <a:rPr lang="en-US" sz="800" dirty="0" smtClean="0">
                <a:solidFill>
                  <a:srgbClr val="FFFFFF"/>
                </a:solidFill>
              </a:rPr>
              <a:t>SMART: Specific</a:t>
            </a:r>
            <a:r>
              <a:rPr lang="en-US" sz="800" dirty="0">
                <a:solidFill>
                  <a:srgbClr val="FFFFFF"/>
                </a:solidFill>
              </a:rPr>
              <a:t>, Measurable, Achievable, Relevant, </a:t>
            </a:r>
            <a:r>
              <a:rPr lang="en-US" sz="800" dirty="0" smtClean="0">
                <a:solidFill>
                  <a:srgbClr val="FFFFFF"/>
                </a:solidFill>
              </a:rPr>
              <a:t>and Time-bound.</a:t>
            </a:r>
            <a:endParaRPr lang="en-US" sz="800" dirty="0">
              <a:solidFill>
                <a:srgbClr val="FFFFFF"/>
              </a:solidFill>
            </a:endParaRPr>
          </a:p>
        </p:txBody>
      </p:sp>
      <p:sp>
        <p:nvSpPr>
          <p:cNvPr id="136" name="TextBox 135"/>
          <p:cNvSpPr txBox="1"/>
          <p:nvPr/>
        </p:nvSpPr>
        <p:spPr bwMode="gray">
          <a:xfrm>
            <a:off x="2428012" y="3980244"/>
            <a:ext cx="1253243" cy="276999"/>
          </a:xfrm>
          <a:prstGeom prst="rect">
            <a:avLst/>
          </a:prstGeom>
          <a:noFill/>
          <a:ln>
            <a:noFill/>
          </a:ln>
        </p:spPr>
        <p:txBody>
          <a:bodyPr wrap="square" lIns="0" tIns="0" rIns="0" bIns="0" rtlCol="0">
            <a:spAutoFit/>
          </a:bodyPr>
          <a:lstStyle/>
          <a:p>
            <a:pPr algn="ctr">
              <a:spcBef>
                <a:spcPts val="500"/>
              </a:spcBef>
            </a:pPr>
            <a:r>
              <a:rPr lang="en-US" sz="900" b="1" dirty="0" smtClean="0"/>
              <a:t>IT Strategic Objective</a:t>
            </a:r>
          </a:p>
        </p:txBody>
      </p:sp>
      <p:sp>
        <p:nvSpPr>
          <p:cNvPr id="137" name="TextBox 136"/>
          <p:cNvSpPr txBox="1"/>
          <p:nvPr/>
        </p:nvSpPr>
        <p:spPr bwMode="gray">
          <a:xfrm>
            <a:off x="1344377" y="3623259"/>
            <a:ext cx="1253243" cy="276999"/>
          </a:xfrm>
          <a:prstGeom prst="rect">
            <a:avLst/>
          </a:prstGeom>
          <a:noFill/>
          <a:ln>
            <a:noFill/>
          </a:ln>
        </p:spPr>
        <p:txBody>
          <a:bodyPr wrap="square" lIns="0" tIns="0" rIns="0" bIns="0" rtlCol="0">
            <a:spAutoFit/>
          </a:bodyPr>
          <a:lstStyle/>
          <a:p>
            <a:pPr algn="ctr">
              <a:spcBef>
                <a:spcPts val="500"/>
              </a:spcBef>
            </a:pPr>
            <a:r>
              <a:rPr lang="en-US" sz="900" b="1" dirty="0" smtClean="0"/>
              <a:t>IT Strategic Objective</a:t>
            </a:r>
          </a:p>
        </p:txBody>
      </p:sp>
      <p:sp>
        <p:nvSpPr>
          <p:cNvPr id="132" name="Line Callout 1 131"/>
          <p:cNvSpPr/>
          <p:nvPr/>
        </p:nvSpPr>
        <p:spPr bwMode="gray">
          <a:xfrm>
            <a:off x="4426299" y="1325888"/>
            <a:ext cx="1501475" cy="746766"/>
          </a:xfrm>
          <a:prstGeom prst="borderCallout1">
            <a:avLst>
              <a:gd name="adj1" fmla="val 50521"/>
              <a:gd name="adj2" fmla="val 254"/>
              <a:gd name="adj3" fmla="val 50790"/>
              <a:gd name="adj4" fmla="val -29182"/>
            </a:avLst>
          </a:prstGeom>
          <a:solidFill>
            <a:schemeClr val="accent6"/>
          </a:solidFill>
          <a:ln w="12700" cap="flat" cmpd="sng" algn="ctr">
            <a:solidFill>
              <a:schemeClr val="accent6"/>
            </a:solidFill>
            <a:prstDash val="solid"/>
            <a:miter lim="800000"/>
            <a:headEnd type="none" w="med" len="med"/>
            <a:tailEnd type="oval" w="sm" len="sm"/>
          </a:ln>
          <a:effectLst/>
        </p:spPr>
        <p:txBody>
          <a:bodyPr vert="horz" wrap="square" lIns="129942" tIns="64972" rIns="129942" bIns="64972" numCol="1" rtlCol="0" anchor="t" anchorCtr="0" compatLnSpc="1">
            <a:prstTxWarp prst="textNoShape">
              <a:avLst/>
            </a:prstTxWarp>
            <a:spAutoFit/>
          </a:bodyPr>
          <a:lstStyle/>
          <a:p>
            <a:pPr defTabSz="909695">
              <a:spcBef>
                <a:spcPts val="429"/>
              </a:spcBef>
            </a:pPr>
            <a:r>
              <a:rPr lang="en-US" sz="800" dirty="0" smtClean="0">
                <a:solidFill>
                  <a:srgbClr val="FFFFFF"/>
                </a:solidFill>
              </a:rPr>
              <a:t>Picture </a:t>
            </a:r>
            <a:r>
              <a:rPr lang="en-US" sz="800" dirty="0">
                <a:solidFill>
                  <a:srgbClr val="FFFFFF"/>
                </a:solidFill>
              </a:rPr>
              <a:t>of IT’s Strengths, Weaknesses, </a:t>
            </a:r>
            <a:r>
              <a:rPr lang="en-US" sz="800" dirty="0" smtClean="0">
                <a:solidFill>
                  <a:srgbClr val="FFFFFF"/>
                </a:solidFill>
              </a:rPr>
              <a:t>Opportunities, </a:t>
            </a:r>
            <a:r>
              <a:rPr lang="en-US" sz="800" dirty="0">
                <a:solidFill>
                  <a:srgbClr val="FFFFFF"/>
                </a:solidFill>
              </a:rPr>
              <a:t>and </a:t>
            </a:r>
            <a:r>
              <a:rPr lang="en-US" sz="800" dirty="0" smtClean="0">
                <a:solidFill>
                  <a:srgbClr val="FFFFFF"/>
                </a:solidFill>
              </a:rPr>
              <a:t>Threats derived from environmental scan.</a:t>
            </a:r>
            <a:endParaRPr lang="en-US" sz="800" dirty="0">
              <a:solidFill>
                <a:srgbClr val="FFFFFF"/>
              </a:solidFill>
            </a:endParaRPr>
          </a:p>
        </p:txBody>
      </p:sp>
      <p:sp>
        <p:nvSpPr>
          <p:cNvPr id="29" name="Right Arrow 28"/>
          <p:cNvSpPr/>
          <p:nvPr/>
        </p:nvSpPr>
        <p:spPr bwMode="gray">
          <a:xfrm rot="5400000">
            <a:off x="2971531" y="2079946"/>
            <a:ext cx="182880" cy="182880"/>
          </a:xfrm>
          <a:prstGeom prst="rightArrow">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solidFill>
                <a:schemeClr val="bg2"/>
              </a:solidFill>
              <a:latin typeface="+mj-lt"/>
            </a:endParaRPr>
          </a:p>
        </p:txBody>
      </p:sp>
      <p:sp>
        <p:nvSpPr>
          <p:cNvPr id="28" name="Text Placeholder 3"/>
          <p:cNvSpPr>
            <a:spLocks noGrp="1"/>
          </p:cNvSpPr>
          <p:nvPr>
            <p:ph type="body" sz="quarter" idx="18"/>
          </p:nvPr>
        </p:nvSpPr>
        <p:spPr>
          <a:xfrm>
            <a:off x="5148072" y="4677489"/>
            <a:ext cx="1252728" cy="123111"/>
          </a:xfrm>
        </p:spPr>
        <p:txBody>
          <a:bodyPr/>
          <a:lstStyle/>
          <a:p>
            <a:r>
              <a:rPr lang="en-US" dirty="0" smtClean="0"/>
              <a:t>Source: EAB interviews and analysis.</a:t>
            </a:r>
            <a:endParaRPr lang="en-US" dirty="0"/>
          </a:p>
        </p:txBody>
      </p:sp>
      <p:sp>
        <p:nvSpPr>
          <p:cNvPr id="5" name="Text Placeholder 4"/>
          <p:cNvSpPr>
            <a:spLocks noGrp="1"/>
          </p:cNvSpPr>
          <p:nvPr>
            <p:ph type="body" sz="quarter" idx="16"/>
          </p:nvPr>
        </p:nvSpPr>
        <p:spPr/>
        <p:txBody>
          <a:bodyPr/>
          <a:lstStyle/>
          <a:p>
            <a:endParaRPr lang="en-US" dirty="0"/>
          </a:p>
        </p:txBody>
      </p:sp>
    </p:spTree>
    <p:extLst>
      <p:ext uri="{BB962C8B-B14F-4D97-AF65-F5344CB8AC3E}">
        <p14:creationId xmlns:p14="http://schemas.microsoft.com/office/powerpoint/2010/main" val="507118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Plan Provides a Foundation for Effective IT Action Across the Institution</a:t>
            </a:r>
            <a:endParaRPr lang="en-US" dirty="0"/>
          </a:p>
        </p:txBody>
      </p:sp>
      <p:sp>
        <p:nvSpPr>
          <p:cNvPr id="4" name="Text Placeholder 3"/>
          <p:cNvSpPr>
            <a:spLocks noGrp="1"/>
          </p:cNvSpPr>
          <p:nvPr>
            <p:ph type="body" sz="quarter" idx="12"/>
          </p:nvPr>
        </p:nvSpPr>
        <p:spPr/>
        <p:txBody>
          <a:bodyPr/>
          <a:lstStyle/>
          <a:p>
            <a:r>
              <a:rPr lang="en-US" dirty="0" smtClean="0"/>
              <a:t>The Value of an IT Strategic Plan</a:t>
            </a:r>
            <a:endParaRPr lang="en-US" dirty="0"/>
          </a:p>
        </p:txBody>
      </p:sp>
      <p:sp>
        <p:nvSpPr>
          <p:cNvPr id="6" name="Text Placeholder 5"/>
          <p:cNvSpPr>
            <a:spLocks noGrp="1"/>
          </p:cNvSpPr>
          <p:nvPr>
            <p:ph type="body" sz="quarter" idx="14"/>
          </p:nvPr>
        </p:nvSpPr>
        <p:spPr>
          <a:xfrm>
            <a:off x="1" y="4557713"/>
            <a:ext cx="2004960" cy="76944"/>
          </a:xfrm>
        </p:spPr>
        <p:txBody>
          <a:bodyPr/>
          <a:lstStyle/>
          <a:p>
            <a:endParaRPr lang="en-US" dirty="0"/>
          </a:p>
        </p:txBody>
      </p:sp>
      <p:sp>
        <p:nvSpPr>
          <p:cNvPr id="10" name="Text Placeholder 2"/>
          <p:cNvSpPr txBox="1">
            <a:spLocks/>
          </p:cNvSpPr>
          <p:nvPr/>
        </p:nvSpPr>
        <p:spPr bwMode="gray">
          <a:xfrm>
            <a:off x="419809" y="1159052"/>
            <a:ext cx="5721350" cy="153888"/>
          </a:xfrm>
          <a:prstGeom prst="rect">
            <a:avLst/>
          </a:prstGeom>
        </p:spPr>
        <p:txBody>
          <a:bodyPr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000" b="1" dirty="0" smtClean="0">
                <a:solidFill>
                  <a:srgbClr val="4F5861"/>
                </a:solidFill>
              </a:rPr>
              <a:t>Mutual Benefits for IT and Its Customers</a:t>
            </a:r>
            <a:endParaRPr lang="en-US" sz="1000" b="1" dirty="0">
              <a:solidFill>
                <a:srgbClr val="4F5861"/>
              </a:solidFill>
            </a:endParaRPr>
          </a:p>
        </p:txBody>
      </p:sp>
      <p:grpSp>
        <p:nvGrpSpPr>
          <p:cNvPr id="7" name="Group 6"/>
          <p:cNvGrpSpPr/>
          <p:nvPr/>
        </p:nvGrpSpPr>
        <p:grpSpPr>
          <a:xfrm>
            <a:off x="481599" y="1523447"/>
            <a:ext cx="5437602" cy="2336513"/>
            <a:chOff x="481599" y="1523447"/>
            <a:chExt cx="5437602" cy="2336513"/>
          </a:xfrm>
        </p:grpSpPr>
        <p:sp>
          <p:nvSpPr>
            <p:cNvPr id="21" name="Pentagon 20"/>
            <p:cNvSpPr/>
            <p:nvPr/>
          </p:nvSpPr>
          <p:spPr bwMode="gray">
            <a:xfrm rot="10800000">
              <a:off x="3534681" y="3254828"/>
              <a:ext cx="2384518" cy="215473"/>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389" tIns="45695" rIns="91389" bIns="45695" rtlCol="0" anchor="ctr"/>
            <a:lstStyle/>
            <a:p>
              <a:pPr algn="ctr"/>
              <a:endParaRPr lang="en-US" dirty="0">
                <a:solidFill>
                  <a:srgbClr val="FFFFFF"/>
                </a:solidFill>
              </a:endParaRPr>
            </a:p>
          </p:txBody>
        </p:sp>
        <p:sp>
          <p:nvSpPr>
            <p:cNvPr id="22" name="Pentagon 21"/>
            <p:cNvSpPr/>
            <p:nvPr/>
          </p:nvSpPr>
          <p:spPr bwMode="gray">
            <a:xfrm>
              <a:off x="481599" y="3254830"/>
              <a:ext cx="2395537" cy="215473"/>
            </a:xfrm>
            <a:prstGeom prst="homePlat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389" tIns="45695" rIns="91389" bIns="45695" rtlCol="0" anchor="ctr"/>
            <a:lstStyle/>
            <a:p>
              <a:pPr algn="ctr"/>
              <a:endParaRPr lang="en-US" dirty="0">
                <a:solidFill>
                  <a:srgbClr val="FFFFFF"/>
                </a:solidFill>
              </a:endParaRPr>
            </a:p>
          </p:txBody>
        </p:sp>
        <p:sp>
          <p:nvSpPr>
            <p:cNvPr id="11" name="Text Placeholder 3"/>
            <p:cNvSpPr txBox="1">
              <a:spLocks/>
            </p:cNvSpPr>
            <p:nvPr/>
          </p:nvSpPr>
          <p:spPr bwMode="gray">
            <a:xfrm>
              <a:off x="627352" y="1640133"/>
              <a:ext cx="2286000" cy="308084"/>
            </a:xfrm>
            <a:prstGeom prst="rect">
              <a:avLst/>
            </a:prstGeom>
          </p:spPr>
          <p:txBody>
            <a:bodyPr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900" b="1" dirty="0">
                  <a:solidFill>
                    <a:srgbClr val="4F5861"/>
                  </a:solidFill>
                </a:rPr>
                <a:t>Benefits for </a:t>
              </a:r>
            </a:p>
            <a:p>
              <a:pPr marL="0" indent="0">
                <a:buNone/>
              </a:pPr>
              <a:r>
                <a:rPr lang="en-US" sz="900" b="1" dirty="0">
                  <a:solidFill>
                    <a:srgbClr val="4F5861"/>
                  </a:solidFill>
                </a:rPr>
                <a:t>IT </a:t>
              </a:r>
              <a:r>
                <a:rPr lang="en-US" sz="900" b="1" dirty="0" smtClean="0">
                  <a:solidFill>
                    <a:srgbClr val="4F5861"/>
                  </a:solidFill>
                </a:rPr>
                <a:t>Organization</a:t>
              </a:r>
              <a:endParaRPr lang="en-US" sz="900" b="1" dirty="0">
                <a:solidFill>
                  <a:srgbClr val="4F5861"/>
                </a:solidFill>
              </a:endParaRPr>
            </a:p>
          </p:txBody>
        </p:sp>
        <p:sp>
          <p:nvSpPr>
            <p:cNvPr id="12" name="Text Placeholder 4"/>
            <p:cNvSpPr txBox="1">
              <a:spLocks/>
            </p:cNvSpPr>
            <p:nvPr/>
          </p:nvSpPr>
          <p:spPr bwMode="gray">
            <a:xfrm>
              <a:off x="3668744" y="1640133"/>
              <a:ext cx="2204747" cy="308084"/>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900" b="1" dirty="0">
                  <a:solidFill>
                    <a:srgbClr val="4F5861"/>
                  </a:solidFill>
                </a:rPr>
                <a:t>Benefits for </a:t>
              </a:r>
            </a:p>
            <a:p>
              <a:pPr marL="0" indent="0">
                <a:buNone/>
              </a:pPr>
              <a:r>
                <a:rPr lang="en-US" sz="900" b="1" dirty="0">
                  <a:solidFill>
                    <a:srgbClr val="4F5861"/>
                  </a:solidFill>
                </a:rPr>
                <a:t>Campus Stakeholders</a:t>
              </a:r>
            </a:p>
          </p:txBody>
        </p:sp>
        <p:sp>
          <p:nvSpPr>
            <p:cNvPr id="13" name="Rectangle 12"/>
            <p:cNvSpPr/>
            <p:nvPr/>
          </p:nvSpPr>
          <p:spPr bwMode="gray">
            <a:xfrm>
              <a:off x="627352" y="2035240"/>
              <a:ext cx="2217576" cy="820738"/>
            </a:xfrm>
            <a:prstGeom prst="rect">
              <a:avLst/>
            </a:prstGeom>
          </p:spPr>
          <p:txBody>
            <a:bodyPr wrap="square" lIns="0" tIns="0" rIns="0" bIns="0">
              <a:spAutoFit/>
            </a:bodyPr>
            <a:lstStyle/>
            <a:p>
              <a:pPr marL="112655" indent="-112655">
                <a:spcBef>
                  <a:spcPts val="500"/>
                </a:spcBef>
                <a:buFont typeface="Arial" pitchFamily="34" charset="0"/>
                <a:buChar char="•"/>
              </a:pPr>
              <a:r>
                <a:rPr lang="en-US" sz="900" dirty="0"/>
                <a:t>Road map for how to serve campus and meet stakeholder needs</a:t>
              </a:r>
            </a:p>
            <a:p>
              <a:pPr marL="112655" indent="-112655">
                <a:spcBef>
                  <a:spcPts val="500"/>
                </a:spcBef>
                <a:buFont typeface="Arial" pitchFamily="34" charset="0"/>
                <a:buChar char="•"/>
              </a:pPr>
              <a:r>
                <a:rPr lang="en-US" sz="900" dirty="0"/>
                <a:t>Consensus driver for IT activities and investments</a:t>
              </a:r>
            </a:p>
            <a:p>
              <a:pPr marL="112655" indent="-112655">
                <a:spcBef>
                  <a:spcPts val="500"/>
                </a:spcBef>
                <a:buFont typeface="Arial" pitchFamily="34" charset="0"/>
                <a:buChar char="•"/>
              </a:pPr>
              <a:r>
                <a:rPr lang="en-US" sz="900" dirty="0" smtClean="0"/>
                <a:t>Articulates strategic value of IT</a:t>
              </a:r>
              <a:endParaRPr lang="en-US" sz="900" dirty="0"/>
            </a:p>
          </p:txBody>
        </p:sp>
        <p:sp>
          <p:nvSpPr>
            <p:cNvPr id="14" name="Rectangle 13"/>
            <p:cNvSpPr/>
            <p:nvPr/>
          </p:nvSpPr>
          <p:spPr bwMode="gray">
            <a:xfrm>
              <a:off x="3668744" y="2035240"/>
              <a:ext cx="2100845" cy="1097736"/>
            </a:xfrm>
            <a:prstGeom prst="rect">
              <a:avLst/>
            </a:prstGeom>
          </p:spPr>
          <p:txBody>
            <a:bodyPr wrap="square" lIns="0" tIns="0" rIns="0" bIns="0">
              <a:spAutoFit/>
            </a:bodyPr>
            <a:lstStyle/>
            <a:p>
              <a:pPr marL="112655" indent="-112655">
                <a:spcBef>
                  <a:spcPts val="500"/>
                </a:spcBef>
                <a:buFont typeface="Arial" pitchFamily="34" charset="0"/>
                <a:buChar char="•"/>
              </a:pPr>
              <a:r>
                <a:rPr lang="en-US" sz="900" dirty="0"/>
                <a:t>Alignment between IT activities and institutional goals</a:t>
              </a:r>
            </a:p>
            <a:p>
              <a:pPr marL="112655" indent="-112655">
                <a:spcBef>
                  <a:spcPts val="500"/>
                </a:spcBef>
                <a:buFont typeface="Arial" pitchFamily="34" charset="0"/>
                <a:buChar char="•"/>
              </a:pPr>
              <a:r>
                <a:rPr lang="en-US" sz="900" dirty="0" smtClean="0"/>
                <a:t>Opportunity for input regarding IT’s future direction</a:t>
              </a:r>
              <a:endParaRPr lang="en-US" sz="900" dirty="0"/>
            </a:p>
            <a:p>
              <a:pPr marL="112655" indent="-112655">
                <a:spcBef>
                  <a:spcPts val="500"/>
                </a:spcBef>
                <a:buFont typeface="Arial" pitchFamily="34" charset="0"/>
                <a:buChar char="•"/>
              </a:pPr>
              <a:r>
                <a:rPr lang="en-US" sz="900" dirty="0"/>
                <a:t>Single IT perspective for all campus members, from students to executives</a:t>
              </a:r>
            </a:p>
          </p:txBody>
        </p:sp>
        <p:sp>
          <p:nvSpPr>
            <p:cNvPr id="16" name="Rectangle 15"/>
            <p:cNvSpPr/>
            <p:nvPr/>
          </p:nvSpPr>
          <p:spPr bwMode="gray">
            <a:xfrm>
              <a:off x="482766" y="1523447"/>
              <a:ext cx="45720" cy="183910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389" tIns="45695" rIns="91389" bIns="45695" rtlCol="0" anchor="ctr"/>
            <a:lstStyle/>
            <a:p>
              <a:pPr algn="ctr"/>
              <a:endParaRPr lang="en-US" dirty="0">
                <a:solidFill>
                  <a:srgbClr val="FFFFFF"/>
                </a:solidFill>
              </a:endParaRPr>
            </a:p>
          </p:txBody>
        </p:sp>
        <p:sp>
          <p:nvSpPr>
            <p:cNvPr id="17" name="Rectangle 16"/>
            <p:cNvSpPr/>
            <p:nvPr/>
          </p:nvSpPr>
          <p:spPr bwMode="gray">
            <a:xfrm>
              <a:off x="5873481" y="1523447"/>
              <a:ext cx="45720" cy="18391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389" tIns="45695" rIns="91389" bIns="45695" rtlCol="0" anchor="ctr"/>
            <a:lstStyle/>
            <a:p>
              <a:pPr algn="ctr"/>
              <a:endParaRPr lang="en-US" dirty="0">
                <a:solidFill>
                  <a:srgbClr val="FFFFFF"/>
                </a:solidFill>
              </a:endParaRPr>
            </a:p>
          </p:txBody>
        </p:sp>
        <p:sp>
          <p:nvSpPr>
            <p:cNvPr id="18" name="Oval 28"/>
            <p:cNvSpPr/>
            <p:nvPr/>
          </p:nvSpPr>
          <p:spPr bwMode="gray">
            <a:xfrm>
              <a:off x="3194523" y="2865152"/>
              <a:ext cx="501394" cy="994808"/>
            </a:xfrm>
            <a:custGeom>
              <a:avLst/>
              <a:gdLst>
                <a:gd name="connsiteX0" fmla="*/ 0 w 994808"/>
                <a:gd name="connsiteY0" fmla="*/ 497404 h 994808"/>
                <a:gd name="connsiteX1" fmla="*/ 497404 w 994808"/>
                <a:gd name="connsiteY1" fmla="*/ 0 h 994808"/>
                <a:gd name="connsiteX2" fmla="*/ 994808 w 994808"/>
                <a:gd name="connsiteY2" fmla="*/ 497404 h 994808"/>
                <a:gd name="connsiteX3" fmla="*/ 497404 w 994808"/>
                <a:gd name="connsiteY3" fmla="*/ 994808 h 994808"/>
                <a:gd name="connsiteX4" fmla="*/ 0 w 994808"/>
                <a:gd name="connsiteY4" fmla="*/ 497404 h 994808"/>
                <a:gd name="connsiteX0" fmla="*/ 0 w 994808"/>
                <a:gd name="connsiteY0" fmla="*/ 497404 h 994808"/>
                <a:gd name="connsiteX1" fmla="*/ 497404 w 994808"/>
                <a:gd name="connsiteY1" fmla="*/ 0 h 994808"/>
                <a:gd name="connsiteX2" fmla="*/ 994808 w 994808"/>
                <a:gd name="connsiteY2" fmla="*/ 497404 h 994808"/>
                <a:gd name="connsiteX3" fmla="*/ 497404 w 994808"/>
                <a:gd name="connsiteY3" fmla="*/ 994808 h 994808"/>
                <a:gd name="connsiteX4" fmla="*/ 0 w 994808"/>
                <a:gd name="connsiteY4" fmla="*/ 497404 h 994808"/>
                <a:gd name="connsiteX0" fmla="*/ 0 w 994808"/>
                <a:gd name="connsiteY0" fmla="*/ 497404 h 994808"/>
                <a:gd name="connsiteX1" fmla="*/ 497404 w 994808"/>
                <a:gd name="connsiteY1" fmla="*/ 0 h 994808"/>
                <a:gd name="connsiteX2" fmla="*/ 994808 w 994808"/>
                <a:gd name="connsiteY2" fmla="*/ 497404 h 994808"/>
                <a:gd name="connsiteX3" fmla="*/ 497404 w 994808"/>
                <a:gd name="connsiteY3" fmla="*/ 994808 h 994808"/>
                <a:gd name="connsiteX4" fmla="*/ 0 w 994808"/>
                <a:gd name="connsiteY4" fmla="*/ 497404 h 994808"/>
                <a:gd name="connsiteX0" fmla="*/ 0 w 994808"/>
                <a:gd name="connsiteY0" fmla="*/ 497404 h 994808"/>
                <a:gd name="connsiteX1" fmla="*/ 497404 w 994808"/>
                <a:gd name="connsiteY1" fmla="*/ 0 h 994808"/>
                <a:gd name="connsiteX2" fmla="*/ 994808 w 994808"/>
                <a:gd name="connsiteY2" fmla="*/ 497404 h 994808"/>
                <a:gd name="connsiteX3" fmla="*/ 497404 w 994808"/>
                <a:gd name="connsiteY3" fmla="*/ 994808 h 994808"/>
                <a:gd name="connsiteX4" fmla="*/ 0 w 994808"/>
                <a:gd name="connsiteY4" fmla="*/ 497404 h 994808"/>
                <a:gd name="connsiteX0" fmla="*/ 0 w 994808"/>
                <a:gd name="connsiteY0" fmla="*/ 497404 h 994808"/>
                <a:gd name="connsiteX1" fmla="*/ 497404 w 994808"/>
                <a:gd name="connsiteY1" fmla="*/ 0 h 994808"/>
                <a:gd name="connsiteX2" fmla="*/ 994808 w 994808"/>
                <a:gd name="connsiteY2" fmla="*/ 497404 h 994808"/>
                <a:gd name="connsiteX3" fmla="*/ 497404 w 994808"/>
                <a:gd name="connsiteY3" fmla="*/ 994808 h 994808"/>
                <a:gd name="connsiteX4" fmla="*/ 0 w 994808"/>
                <a:gd name="connsiteY4" fmla="*/ 497404 h 994808"/>
                <a:gd name="connsiteX0" fmla="*/ 0 w 994808"/>
                <a:gd name="connsiteY0" fmla="*/ 497404 h 994808"/>
                <a:gd name="connsiteX1" fmla="*/ 497404 w 994808"/>
                <a:gd name="connsiteY1" fmla="*/ 0 h 994808"/>
                <a:gd name="connsiteX2" fmla="*/ 994808 w 994808"/>
                <a:gd name="connsiteY2" fmla="*/ 497404 h 994808"/>
                <a:gd name="connsiteX3" fmla="*/ 497404 w 994808"/>
                <a:gd name="connsiteY3" fmla="*/ 994808 h 994808"/>
                <a:gd name="connsiteX4" fmla="*/ 0 w 994808"/>
                <a:gd name="connsiteY4" fmla="*/ 497404 h 994808"/>
                <a:gd name="connsiteX0" fmla="*/ 0 w 994808"/>
                <a:gd name="connsiteY0" fmla="*/ 497404 h 994808"/>
                <a:gd name="connsiteX1" fmla="*/ 497404 w 994808"/>
                <a:gd name="connsiteY1" fmla="*/ 0 h 994808"/>
                <a:gd name="connsiteX2" fmla="*/ 994808 w 994808"/>
                <a:gd name="connsiteY2" fmla="*/ 497404 h 994808"/>
                <a:gd name="connsiteX3" fmla="*/ 497404 w 994808"/>
                <a:gd name="connsiteY3" fmla="*/ 994808 h 994808"/>
                <a:gd name="connsiteX4" fmla="*/ 0 w 994808"/>
                <a:gd name="connsiteY4" fmla="*/ 497404 h 994808"/>
                <a:gd name="connsiteX0" fmla="*/ 8216 w 501394"/>
                <a:gd name="connsiteY0" fmla="*/ 474472 h 994808"/>
                <a:gd name="connsiteX1" fmla="*/ 3990 w 501394"/>
                <a:gd name="connsiteY1" fmla="*/ 0 h 994808"/>
                <a:gd name="connsiteX2" fmla="*/ 501394 w 501394"/>
                <a:gd name="connsiteY2" fmla="*/ 497404 h 994808"/>
                <a:gd name="connsiteX3" fmla="*/ 3990 w 501394"/>
                <a:gd name="connsiteY3" fmla="*/ 994808 h 994808"/>
                <a:gd name="connsiteX4" fmla="*/ 8216 w 501394"/>
                <a:gd name="connsiteY4" fmla="*/ 474472 h 9948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1394" h="994808">
                  <a:moveTo>
                    <a:pt x="8216" y="474472"/>
                  </a:moveTo>
                  <a:cubicBezTo>
                    <a:pt x="8216" y="199763"/>
                    <a:pt x="-1272" y="97459"/>
                    <a:pt x="3990" y="0"/>
                  </a:cubicBezTo>
                  <a:cubicBezTo>
                    <a:pt x="278699" y="0"/>
                    <a:pt x="501394" y="222695"/>
                    <a:pt x="501394" y="497404"/>
                  </a:cubicBezTo>
                  <a:cubicBezTo>
                    <a:pt x="501394" y="772113"/>
                    <a:pt x="278699" y="994808"/>
                    <a:pt x="3990" y="994808"/>
                  </a:cubicBezTo>
                  <a:cubicBezTo>
                    <a:pt x="-7005" y="857218"/>
                    <a:pt x="8216" y="749181"/>
                    <a:pt x="8216" y="47447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389" tIns="45695" rIns="91389" bIns="45695" rtlCol="0" anchor="ctr"/>
            <a:lstStyle/>
            <a:p>
              <a:pPr algn="ctr"/>
              <a:endParaRPr lang="en-US" dirty="0">
                <a:solidFill>
                  <a:srgbClr val="FFFFFF"/>
                </a:solidFill>
              </a:endParaRPr>
            </a:p>
          </p:txBody>
        </p:sp>
        <p:sp>
          <p:nvSpPr>
            <p:cNvPr id="19" name="Oval 28"/>
            <p:cNvSpPr/>
            <p:nvPr/>
          </p:nvSpPr>
          <p:spPr bwMode="gray">
            <a:xfrm flipH="1">
              <a:off x="2703825" y="2865152"/>
              <a:ext cx="501394" cy="994808"/>
            </a:xfrm>
            <a:custGeom>
              <a:avLst/>
              <a:gdLst>
                <a:gd name="connsiteX0" fmla="*/ 0 w 994808"/>
                <a:gd name="connsiteY0" fmla="*/ 497404 h 994808"/>
                <a:gd name="connsiteX1" fmla="*/ 497404 w 994808"/>
                <a:gd name="connsiteY1" fmla="*/ 0 h 994808"/>
                <a:gd name="connsiteX2" fmla="*/ 994808 w 994808"/>
                <a:gd name="connsiteY2" fmla="*/ 497404 h 994808"/>
                <a:gd name="connsiteX3" fmla="*/ 497404 w 994808"/>
                <a:gd name="connsiteY3" fmla="*/ 994808 h 994808"/>
                <a:gd name="connsiteX4" fmla="*/ 0 w 994808"/>
                <a:gd name="connsiteY4" fmla="*/ 497404 h 994808"/>
                <a:gd name="connsiteX0" fmla="*/ 0 w 994808"/>
                <a:gd name="connsiteY0" fmla="*/ 497404 h 994808"/>
                <a:gd name="connsiteX1" fmla="*/ 497404 w 994808"/>
                <a:gd name="connsiteY1" fmla="*/ 0 h 994808"/>
                <a:gd name="connsiteX2" fmla="*/ 994808 w 994808"/>
                <a:gd name="connsiteY2" fmla="*/ 497404 h 994808"/>
                <a:gd name="connsiteX3" fmla="*/ 497404 w 994808"/>
                <a:gd name="connsiteY3" fmla="*/ 994808 h 994808"/>
                <a:gd name="connsiteX4" fmla="*/ 0 w 994808"/>
                <a:gd name="connsiteY4" fmla="*/ 497404 h 994808"/>
                <a:gd name="connsiteX0" fmla="*/ 0 w 994808"/>
                <a:gd name="connsiteY0" fmla="*/ 497404 h 994808"/>
                <a:gd name="connsiteX1" fmla="*/ 497404 w 994808"/>
                <a:gd name="connsiteY1" fmla="*/ 0 h 994808"/>
                <a:gd name="connsiteX2" fmla="*/ 994808 w 994808"/>
                <a:gd name="connsiteY2" fmla="*/ 497404 h 994808"/>
                <a:gd name="connsiteX3" fmla="*/ 497404 w 994808"/>
                <a:gd name="connsiteY3" fmla="*/ 994808 h 994808"/>
                <a:gd name="connsiteX4" fmla="*/ 0 w 994808"/>
                <a:gd name="connsiteY4" fmla="*/ 497404 h 994808"/>
                <a:gd name="connsiteX0" fmla="*/ 0 w 994808"/>
                <a:gd name="connsiteY0" fmla="*/ 497404 h 994808"/>
                <a:gd name="connsiteX1" fmla="*/ 497404 w 994808"/>
                <a:gd name="connsiteY1" fmla="*/ 0 h 994808"/>
                <a:gd name="connsiteX2" fmla="*/ 994808 w 994808"/>
                <a:gd name="connsiteY2" fmla="*/ 497404 h 994808"/>
                <a:gd name="connsiteX3" fmla="*/ 497404 w 994808"/>
                <a:gd name="connsiteY3" fmla="*/ 994808 h 994808"/>
                <a:gd name="connsiteX4" fmla="*/ 0 w 994808"/>
                <a:gd name="connsiteY4" fmla="*/ 497404 h 994808"/>
                <a:gd name="connsiteX0" fmla="*/ 0 w 994808"/>
                <a:gd name="connsiteY0" fmla="*/ 497404 h 994808"/>
                <a:gd name="connsiteX1" fmla="*/ 497404 w 994808"/>
                <a:gd name="connsiteY1" fmla="*/ 0 h 994808"/>
                <a:gd name="connsiteX2" fmla="*/ 994808 w 994808"/>
                <a:gd name="connsiteY2" fmla="*/ 497404 h 994808"/>
                <a:gd name="connsiteX3" fmla="*/ 497404 w 994808"/>
                <a:gd name="connsiteY3" fmla="*/ 994808 h 994808"/>
                <a:gd name="connsiteX4" fmla="*/ 0 w 994808"/>
                <a:gd name="connsiteY4" fmla="*/ 497404 h 994808"/>
                <a:gd name="connsiteX0" fmla="*/ 0 w 994808"/>
                <a:gd name="connsiteY0" fmla="*/ 497404 h 994808"/>
                <a:gd name="connsiteX1" fmla="*/ 497404 w 994808"/>
                <a:gd name="connsiteY1" fmla="*/ 0 h 994808"/>
                <a:gd name="connsiteX2" fmla="*/ 994808 w 994808"/>
                <a:gd name="connsiteY2" fmla="*/ 497404 h 994808"/>
                <a:gd name="connsiteX3" fmla="*/ 497404 w 994808"/>
                <a:gd name="connsiteY3" fmla="*/ 994808 h 994808"/>
                <a:gd name="connsiteX4" fmla="*/ 0 w 994808"/>
                <a:gd name="connsiteY4" fmla="*/ 497404 h 994808"/>
                <a:gd name="connsiteX0" fmla="*/ 0 w 994808"/>
                <a:gd name="connsiteY0" fmla="*/ 497404 h 994808"/>
                <a:gd name="connsiteX1" fmla="*/ 497404 w 994808"/>
                <a:gd name="connsiteY1" fmla="*/ 0 h 994808"/>
                <a:gd name="connsiteX2" fmla="*/ 994808 w 994808"/>
                <a:gd name="connsiteY2" fmla="*/ 497404 h 994808"/>
                <a:gd name="connsiteX3" fmla="*/ 497404 w 994808"/>
                <a:gd name="connsiteY3" fmla="*/ 994808 h 994808"/>
                <a:gd name="connsiteX4" fmla="*/ 0 w 994808"/>
                <a:gd name="connsiteY4" fmla="*/ 497404 h 994808"/>
                <a:gd name="connsiteX0" fmla="*/ 8216 w 501394"/>
                <a:gd name="connsiteY0" fmla="*/ 474472 h 994808"/>
                <a:gd name="connsiteX1" fmla="*/ 3990 w 501394"/>
                <a:gd name="connsiteY1" fmla="*/ 0 h 994808"/>
                <a:gd name="connsiteX2" fmla="*/ 501394 w 501394"/>
                <a:gd name="connsiteY2" fmla="*/ 497404 h 994808"/>
                <a:gd name="connsiteX3" fmla="*/ 3990 w 501394"/>
                <a:gd name="connsiteY3" fmla="*/ 994808 h 994808"/>
                <a:gd name="connsiteX4" fmla="*/ 8216 w 501394"/>
                <a:gd name="connsiteY4" fmla="*/ 474472 h 9948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1394" h="994808">
                  <a:moveTo>
                    <a:pt x="8216" y="474472"/>
                  </a:moveTo>
                  <a:cubicBezTo>
                    <a:pt x="8216" y="199763"/>
                    <a:pt x="-1272" y="97459"/>
                    <a:pt x="3990" y="0"/>
                  </a:cubicBezTo>
                  <a:cubicBezTo>
                    <a:pt x="278699" y="0"/>
                    <a:pt x="501394" y="222695"/>
                    <a:pt x="501394" y="497404"/>
                  </a:cubicBezTo>
                  <a:cubicBezTo>
                    <a:pt x="501394" y="772113"/>
                    <a:pt x="278699" y="994808"/>
                    <a:pt x="3990" y="994808"/>
                  </a:cubicBezTo>
                  <a:cubicBezTo>
                    <a:pt x="-7005" y="857218"/>
                    <a:pt x="8216" y="749181"/>
                    <a:pt x="8216" y="474472"/>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389" tIns="45695" rIns="91389" bIns="45695" rtlCol="0" anchor="ctr"/>
            <a:lstStyle/>
            <a:p>
              <a:pPr algn="ctr"/>
              <a:endParaRPr lang="en-US" dirty="0">
                <a:solidFill>
                  <a:srgbClr val="FFFFFF"/>
                </a:solidFill>
              </a:endParaRPr>
            </a:p>
          </p:txBody>
        </p:sp>
        <p:sp>
          <p:nvSpPr>
            <p:cNvPr id="20" name="Oval 19"/>
            <p:cNvSpPr/>
            <p:nvPr/>
          </p:nvSpPr>
          <p:spPr bwMode="gray">
            <a:xfrm>
              <a:off x="2752480" y="2915164"/>
              <a:ext cx="894805" cy="89480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89" tIns="45695" rIns="91389" bIns="45695" rtlCol="0" anchor="ctr"/>
            <a:lstStyle/>
            <a:p>
              <a:pPr algn="ctr"/>
              <a:endParaRPr lang="en-US" dirty="0">
                <a:solidFill>
                  <a:srgbClr val="FFFFFF"/>
                </a:solidFill>
              </a:endParaRPr>
            </a:p>
          </p:txBody>
        </p:sp>
        <p:sp>
          <p:nvSpPr>
            <p:cNvPr id="23" name="TextBox 22"/>
            <p:cNvSpPr txBox="1"/>
            <p:nvPr/>
          </p:nvSpPr>
          <p:spPr bwMode="gray">
            <a:xfrm>
              <a:off x="3559778" y="3283268"/>
              <a:ext cx="2209800" cy="140039"/>
            </a:xfrm>
            <a:prstGeom prst="rect">
              <a:avLst/>
            </a:prstGeom>
            <a:noFill/>
          </p:spPr>
          <p:txBody>
            <a:bodyPr wrap="square" lIns="0" tIns="0" rIns="0" bIns="0" rtlCol="0">
              <a:spAutoFit/>
            </a:bodyPr>
            <a:lstStyle/>
            <a:p>
              <a:pPr algn="ctr"/>
              <a:r>
                <a:rPr lang="en-US" sz="900" b="1" dirty="0">
                  <a:solidFill>
                    <a:srgbClr val="FFFFFF"/>
                  </a:solidFill>
                </a:rPr>
                <a:t>Transparency of Priorities</a:t>
              </a:r>
            </a:p>
          </p:txBody>
        </p:sp>
        <p:sp>
          <p:nvSpPr>
            <p:cNvPr id="24" name="TextBox 23"/>
            <p:cNvSpPr txBox="1"/>
            <p:nvPr/>
          </p:nvSpPr>
          <p:spPr bwMode="gray">
            <a:xfrm>
              <a:off x="736395" y="3283268"/>
              <a:ext cx="1999452" cy="140039"/>
            </a:xfrm>
            <a:prstGeom prst="rect">
              <a:avLst/>
            </a:prstGeom>
            <a:noFill/>
          </p:spPr>
          <p:txBody>
            <a:bodyPr wrap="square" lIns="0" tIns="0" rIns="0" bIns="0" rtlCol="0">
              <a:spAutoFit/>
            </a:bodyPr>
            <a:lstStyle/>
            <a:p>
              <a:pPr algn="ctr"/>
              <a:r>
                <a:rPr lang="en-US" sz="900" b="1" dirty="0">
                  <a:solidFill>
                    <a:srgbClr val="FFFFFF"/>
                  </a:solidFill>
                </a:rPr>
                <a:t>Prioritization of Initiatives</a:t>
              </a:r>
            </a:p>
          </p:txBody>
        </p:sp>
        <p:pic>
          <p:nvPicPr>
            <p:cNvPr id="2050" name="Picture 2" descr="L:\Public\Share\ABC Templates and Resources\EAB Templates and Resources\EAB Art Icons Logos\EAB Icons\Document_writ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4967" y="3133954"/>
              <a:ext cx="302676" cy="457200"/>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Text Placeholder 7"/>
          <p:cNvSpPr>
            <a:spLocks noGrp="1"/>
          </p:cNvSpPr>
          <p:nvPr>
            <p:ph type="body" sz="quarter" idx="10"/>
          </p:nvPr>
        </p:nvSpPr>
        <p:spPr/>
        <p:txBody>
          <a:bodyPr/>
          <a:lstStyle/>
          <a:p>
            <a:endParaRPr lang="en-US" dirty="0"/>
          </a:p>
        </p:txBody>
      </p:sp>
      <p:pic>
        <p:nvPicPr>
          <p:cNvPr id="15" name="Picture 14"/>
          <p:cNvPicPr>
            <a:picLocks noChangeAspect="1"/>
          </p:cNvPicPr>
          <p:nvPr/>
        </p:nvPicPr>
        <p:blipFill>
          <a:blip r:embed="rId4"/>
          <a:stretch>
            <a:fillRect/>
          </a:stretch>
        </p:blipFill>
        <p:spPr>
          <a:xfrm>
            <a:off x="5092837" y="4630596"/>
            <a:ext cx="1292464" cy="146317"/>
          </a:xfrm>
          <a:prstGeom prst="rect">
            <a:avLst/>
          </a:prstGeom>
        </p:spPr>
      </p:pic>
    </p:spTree>
    <p:extLst>
      <p:ext uri="{BB962C8B-B14F-4D97-AF65-F5344CB8AC3E}">
        <p14:creationId xmlns:p14="http://schemas.microsoft.com/office/powerpoint/2010/main" val="2889833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280194" y="640267"/>
            <a:ext cx="6044405" cy="184666"/>
          </a:xfrm>
        </p:spPr>
        <p:txBody>
          <a:bodyPr/>
          <a:lstStyle/>
          <a:p>
            <a:r>
              <a:rPr lang="en-US" dirty="0" smtClean="0"/>
              <a:t>Dedicated Resources and Quick Feedback Key to Staying on Track</a:t>
            </a:r>
            <a:endParaRPr lang="en-US" dirty="0"/>
          </a:p>
        </p:txBody>
      </p:sp>
      <p:sp>
        <p:nvSpPr>
          <p:cNvPr id="3" name="Text Placeholder 2"/>
          <p:cNvSpPr>
            <a:spLocks noGrp="1"/>
          </p:cNvSpPr>
          <p:nvPr>
            <p:ph type="body" sz="quarter" idx="16"/>
          </p:nvPr>
        </p:nvSpPr>
        <p:spPr/>
        <p:txBody>
          <a:bodyPr/>
          <a:lstStyle/>
          <a:p>
            <a:r>
              <a:rPr lang="en-US" dirty="0" smtClean="0"/>
              <a:t>Resource Commitments</a:t>
            </a:r>
            <a:endParaRPr lang="en-US" dirty="0"/>
          </a:p>
        </p:txBody>
      </p:sp>
      <p:sp>
        <p:nvSpPr>
          <p:cNvPr id="4" name="Text Placeholder 3"/>
          <p:cNvSpPr>
            <a:spLocks noGrp="1"/>
          </p:cNvSpPr>
          <p:nvPr>
            <p:ph type="body" sz="quarter" idx="18"/>
          </p:nvPr>
        </p:nvSpPr>
        <p:spPr>
          <a:xfrm>
            <a:off x="5148072" y="4677489"/>
            <a:ext cx="1252728" cy="123111"/>
          </a:xfrm>
        </p:spPr>
        <p:txBody>
          <a:bodyPr/>
          <a:lstStyle/>
          <a:p>
            <a:r>
              <a:rPr lang="en-US" dirty="0" smtClean="0"/>
              <a:t>Source: EAB interviews and analysis.</a:t>
            </a:r>
            <a:endParaRPr lang="en-US" dirty="0"/>
          </a:p>
        </p:txBody>
      </p:sp>
      <p:sp>
        <p:nvSpPr>
          <p:cNvPr id="5" name="Text Placeholder 4"/>
          <p:cNvSpPr>
            <a:spLocks noGrp="1"/>
          </p:cNvSpPr>
          <p:nvPr>
            <p:ph type="body" sz="quarter" idx="19"/>
          </p:nvPr>
        </p:nvSpPr>
        <p:spPr/>
        <p:txBody>
          <a:bodyPr/>
          <a:lstStyle/>
          <a:p>
            <a:endParaRPr lang="en-US" dirty="0"/>
          </a:p>
        </p:txBody>
      </p:sp>
      <p:sp>
        <p:nvSpPr>
          <p:cNvPr id="6" name="Title 5"/>
          <p:cNvSpPr>
            <a:spLocks noGrp="1"/>
          </p:cNvSpPr>
          <p:nvPr>
            <p:ph type="title"/>
          </p:nvPr>
        </p:nvSpPr>
        <p:spPr/>
        <p:txBody>
          <a:bodyPr/>
          <a:lstStyle/>
          <a:p>
            <a:r>
              <a:rPr lang="en-US" dirty="0" smtClean="0"/>
              <a:t>Making the Plan </a:t>
            </a:r>
            <a:endParaRPr lang="en-US" dirty="0"/>
          </a:p>
        </p:txBody>
      </p:sp>
      <p:sp>
        <p:nvSpPr>
          <p:cNvPr id="7" name="Chevron 6"/>
          <p:cNvSpPr/>
          <p:nvPr/>
        </p:nvSpPr>
        <p:spPr bwMode="gray">
          <a:xfrm>
            <a:off x="1493163" y="1965975"/>
            <a:ext cx="1186947" cy="324784"/>
          </a:xfrm>
          <a:prstGeom prst="chevron">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1463675"/>
            <a:r>
              <a:rPr lang="en-US" sz="800" b="1" dirty="0" smtClean="0">
                <a:solidFill>
                  <a:schemeClr val="bg1"/>
                </a:solidFill>
              </a:rPr>
              <a:t>DISCOVER</a:t>
            </a:r>
          </a:p>
        </p:txBody>
      </p:sp>
      <p:sp>
        <p:nvSpPr>
          <p:cNvPr id="8" name="Chevron 7"/>
          <p:cNvSpPr/>
          <p:nvPr/>
        </p:nvSpPr>
        <p:spPr bwMode="gray">
          <a:xfrm>
            <a:off x="2605499" y="1965975"/>
            <a:ext cx="1186947" cy="324784"/>
          </a:xfrm>
          <a:prstGeom prst="chevron">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1463675"/>
            <a:r>
              <a:rPr lang="en-US" sz="800" b="1" dirty="0" smtClean="0">
                <a:solidFill>
                  <a:schemeClr val="bg1"/>
                </a:solidFill>
              </a:rPr>
              <a:t>DISTILL</a:t>
            </a:r>
          </a:p>
        </p:txBody>
      </p:sp>
      <p:sp>
        <p:nvSpPr>
          <p:cNvPr id="9" name="Chevron 8"/>
          <p:cNvSpPr/>
          <p:nvPr/>
        </p:nvSpPr>
        <p:spPr bwMode="gray">
          <a:xfrm>
            <a:off x="3717835" y="1965975"/>
            <a:ext cx="1186947" cy="324784"/>
          </a:xfrm>
          <a:prstGeom prst="chevron">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1463675"/>
            <a:r>
              <a:rPr lang="en-US" sz="800" b="1" dirty="0" smtClean="0">
                <a:solidFill>
                  <a:schemeClr val="bg1"/>
                </a:solidFill>
              </a:rPr>
              <a:t>FINALIZE</a:t>
            </a:r>
          </a:p>
        </p:txBody>
      </p:sp>
      <p:sp>
        <p:nvSpPr>
          <p:cNvPr id="12" name="Chevron 11"/>
          <p:cNvSpPr/>
          <p:nvPr/>
        </p:nvSpPr>
        <p:spPr bwMode="gray">
          <a:xfrm>
            <a:off x="4830171" y="1972146"/>
            <a:ext cx="1194567" cy="324784"/>
          </a:xfrm>
          <a:prstGeom prst="chevron">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1463675"/>
            <a:r>
              <a:rPr lang="en-US" sz="800" b="1" dirty="0" smtClean="0">
                <a:solidFill>
                  <a:schemeClr val="bg1"/>
                </a:solidFill>
              </a:rPr>
              <a:t>IMPLEMENT</a:t>
            </a:r>
          </a:p>
        </p:txBody>
      </p:sp>
      <p:sp>
        <p:nvSpPr>
          <p:cNvPr id="13" name="Pentagon 12"/>
          <p:cNvSpPr/>
          <p:nvPr/>
        </p:nvSpPr>
        <p:spPr bwMode="gray">
          <a:xfrm>
            <a:off x="378446" y="1965975"/>
            <a:ext cx="1189328" cy="324784"/>
          </a:xfrm>
          <a:prstGeom prst="homePlate">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1463675"/>
            <a:r>
              <a:rPr lang="en-US" sz="800" b="1" dirty="0" smtClean="0">
                <a:solidFill>
                  <a:schemeClr val="bg1"/>
                </a:solidFill>
              </a:rPr>
              <a:t>PREPARE</a:t>
            </a:r>
            <a:endParaRPr lang="en-US" sz="800" i="1" dirty="0" smtClean="0">
              <a:solidFill>
                <a:schemeClr val="bg1"/>
              </a:solidFill>
            </a:endParaRPr>
          </a:p>
        </p:txBody>
      </p:sp>
      <p:sp>
        <p:nvSpPr>
          <p:cNvPr id="15" name="TextBox 14"/>
          <p:cNvSpPr txBox="1"/>
          <p:nvPr/>
        </p:nvSpPr>
        <p:spPr bwMode="gray">
          <a:xfrm>
            <a:off x="485747" y="2430575"/>
            <a:ext cx="974726" cy="738664"/>
          </a:xfrm>
          <a:prstGeom prst="rect">
            <a:avLst/>
          </a:prstGeom>
          <a:noFill/>
        </p:spPr>
        <p:txBody>
          <a:bodyPr wrap="square" lIns="0" tIns="0" rIns="0" bIns="0" rtlCol="0">
            <a:spAutoFit/>
          </a:bodyPr>
          <a:lstStyle/>
          <a:p>
            <a:pPr>
              <a:spcBef>
                <a:spcPts val="500"/>
              </a:spcBef>
            </a:pPr>
            <a:r>
              <a:rPr lang="en-US" sz="800" i="1" dirty="0" smtClean="0"/>
              <a:t>CIO determines readiness for IT strategic planning, creates working groups, builds project plan.</a:t>
            </a:r>
          </a:p>
        </p:txBody>
      </p:sp>
      <p:sp>
        <p:nvSpPr>
          <p:cNvPr id="16" name="TextBox 15"/>
          <p:cNvSpPr txBox="1"/>
          <p:nvPr/>
        </p:nvSpPr>
        <p:spPr bwMode="gray">
          <a:xfrm>
            <a:off x="1628725" y="2430575"/>
            <a:ext cx="915823" cy="802784"/>
          </a:xfrm>
          <a:prstGeom prst="rect">
            <a:avLst/>
          </a:prstGeom>
          <a:noFill/>
        </p:spPr>
        <p:txBody>
          <a:bodyPr wrap="square" lIns="0" tIns="0" rIns="0" bIns="0" rtlCol="0">
            <a:spAutoFit/>
          </a:bodyPr>
          <a:lstStyle/>
          <a:p>
            <a:pPr>
              <a:spcBef>
                <a:spcPts val="500"/>
              </a:spcBef>
            </a:pPr>
            <a:r>
              <a:rPr lang="en-US" sz="800" i="1" dirty="0" smtClean="0"/>
              <a:t>Conduct </a:t>
            </a:r>
            <a:r>
              <a:rPr lang="en-US" sz="800" i="1" dirty="0"/>
              <a:t>environmental </a:t>
            </a:r>
            <a:r>
              <a:rPr lang="en-US" sz="800" i="1" dirty="0" smtClean="0"/>
              <a:t>scan, cascade institutional goals into IT activities.</a:t>
            </a:r>
            <a:endParaRPr lang="en-US" sz="800" i="1" dirty="0"/>
          </a:p>
          <a:p>
            <a:pPr>
              <a:spcBef>
                <a:spcPts val="500"/>
              </a:spcBef>
            </a:pPr>
            <a:r>
              <a:rPr lang="en-US" sz="800" i="1" dirty="0" smtClean="0"/>
              <a:t>.</a:t>
            </a:r>
          </a:p>
        </p:txBody>
      </p:sp>
      <p:sp>
        <p:nvSpPr>
          <p:cNvPr id="17" name="TextBox 16"/>
          <p:cNvSpPr txBox="1"/>
          <p:nvPr/>
        </p:nvSpPr>
        <p:spPr bwMode="gray">
          <a:xfrm>
            <a:off x="2741061" y="2430575"/>
            <a:ext cx="915823" cy="861774"/>
          </a:xfrm>
          <a:prstGeom prst="rect">
            <a:avLst/>
          </a:prstGeom>
          <a:noFill/>
        </p:spPr>
        <p:txBody>
          <a:bodyPr wrap="square" lIns="0" tIns="0" rIns="0" bIns="0" rtlCol="0">
            <a:spAutoFit/>
          </a:bodyPr>
          <a:lstStyle/>
          <a:p>
            <a:pPr>
              <a:spcBef>
                <a:spcPts val="500"/>
              </a:spcBef>
            </a:pPr>
            <a:r>
              <a:rPr lang="en-US" sz="800" i="1" dirty="0" smtClean="0"/>
              <a:t>Create mission &amp; vision statements, analyze scan results, identify </a:t>
            </a:r>
            <a:r>
              <a:rPr lang="en-US" sz="800" i="1" dirty="0"/>
              <a:t>strategic </a:t>
            </a:r>
            <a:r>
              <a:rPr lang="en-US" sz="800" i="1" dirty="0" smtClean="0"/>
              <a:t>goals and objectives.</a:t>
            </a:r>
          </a:p>
        </p:txBody>
      </p:sp>
      <p:sp>
        <p:nvSpPr>
          <p:cNvPr id="18" name="TextBox 17"/>
          <p:cNvSpPr txBox="1"/>
          <p:nvPr/>
        </p:nvSpPr>
        <p:spPr bwMode="gray">
          <a:xfrm>
            <a:off x="3853396" y="2430575"/>
            <a:ext cx="915823" cy="679673"/>
          </a:xfrm>
          <a:prstGeom prst="rect">
            <a:avLst/>
          </a:prstGeom>
          <a:noFill/>
        </p:spPr>
        <p:txBody>
          <a:bodyPr wrap="square" lIns="0" tIns="0" rIns="0" bIns="0" rtlCol="0">
            <a:spAutoFit/>
          </a:bodyPr>
          <a:lstStyle/>
          <a:p>
            <a:pPr>
              <a:spcBef>
                <a:spcPts val="500"/>
              </a:spcBef>
            </a:pPr>
            <a:r>
              <a:rPr lang="en-US" sz="800" i="1" dirty="0"/>
              <a:t>Produce draft, review, revise and complete IT strategic plan.</a:t>
            </a:r>
          </a:p>
          <a:p>
            <a:pPr>
              <a:spcBef>
                <a:spcPts val="500"/>
              </a:spcBef>
            </a:pPr>
            <a:endParaRPr lang="en-US" sz="800" i="1" dirty="0" smtClean="0"/>
          </a:p>
        </p:txBody>
      </p:sp>
      <p:sp>
        <p:nvSpPr>
          <p:cNvPr id="21" name="TextBox 20"/>
          <p:cNvSpPr txBox="1"/>
          <p:nvPr/>
        </p:nvSpPr>
        <p:spPr bwMode="gray">
          <a:xfrm>
            <a:off x="4965015" y="2430575"/>
            <a:ext cx="915823" cy="738664"/>
          </a:xfrm>
          <a:prstGeom prst="rect">
            <a:avLst/>
          </a:prstGeom>
          <a:noFill/>
        </p:spPr>
        <p:txBody>
          <a:bodyPr wrap="square" lIns="0" tIns="0" rIns="0" bIns="0" rtlCol="0">
            <a:spAutoFit/>
          </a:bodyPr>
          <a:lstStyle/>
          <a:p>
            <a:pPr>
              <a:spcBef>
                <a:spcPts val="500"/>
              </a:spcBef>
            </a:pPr>
            <a:r>
              <a:rPr lang="en-US" sz="800" i="1" dirty="0"/>
              <a:t>Communicate plan to campus, develop detailed action plan with metrics and checkpoints.</a:t>
            </a:r>
          </a:p>
        </p:txBody>
      </p:sp>
      <p:cxnSp>
        <p:nvCxnSpPr>
          <p:cNvPr id="22" name="Straight Arrow Connector 21"/>
          <p:cNvCxnSpPr/>
          <p:nvPr/>
        </p:nvCxnSpPr>
        <p:spPr bwMode="gray">
          <a:xfrm>
            <a:off x="232396" y="1888721"/>
            <a:ext cx="5744543" cy="0"/>
          </a:xfrm>
          <a:prstGeom prst="straightConnector1">
            <a:avLst/>
          </a:prstGeom>
          <a:noFill/>
          <a:ln w="19050" cap="flat" cmpd="sng" algn="ctr">
            <a:solidFill>
              <a:schemeClr val="accent6"/>
            </a:solidFill>
            <a:prstDash val="solid"/>
            <a:miter lim="800000"/>
            <a:headEnd type="none" w="med" len="med"/>
            <a:tailEnd type="triangle" w="med" len="med"/>
          </a:ln>
          <a:effectLst/>
        </p:spPr>
      </p:cxnSp>
      <p:sp>
        <p:nvSpPr>
          <p:cNvPr id="23" name="TextBox 22"/>
          <p:cNvSpPr txBox="1"/>
          <p:nvPr/>
        </p:nvSpPr>
        <p:spPr bwMode="gray">
          <a:xfrm>
            <a:off x="4846332" y="1763058"/>
            <a:ext cx="508364" cy="107722"/>
          </a:xfrm>
          <a:prstGeom prst="rect">
            <a:avLst/>
          </a:prstGeom>
          <a:noFill/>
        </p:spPr>
        <p:txBody>
          <a:bodyPr wrap="square" lIns="0" tIns="0" rIns="0" bIns="0" rtlCol="0">
            <a:spAutoFit/>
          </a:bodyPr>
          <a:lstStyle/>
          <a:p>
            <a:r>
              <a:rPr lang="en-US" sz="700" dirty="0"/>
              <a:t>5</a:t>
            </a:r>
            <a:r>
              <a:rPr lang="en-US" sz="700" dirty="0" smtClean="0"/>
              <a:t> months</a:t>
            </a:r>
          </a:p>
        </p:txBody>
      </p:sp>
      <p:sp>
        <p:nvSpPr>
          <p:cNvPr id="24" name="TextBox 23"/>
          <p:cNvSpPr txBox="1"/>
          <p:nvPr/>
        </p:nvSpPr>
        <p:spPr bwMode="gray">
          <a:xfrm>
            <a:off x="1493163" y="1725462"/>
            <a:ext cx="508364" cy="107722"/>
          </a:xfrm>
          <a:prstGeom prst="rect">
            <a:avLst/>
          </a:prstGeom>
          <a:noFill/>
        </p:spPr>
        <p:txBody>
          <a:bodyPr wrap="square" lIns="0" tIns="0" rIns="0" bIns="0" rtlCol="0">
            <a:spAutoFit/>
          </a:bodyPr>
          <a:lstStyle/>
          <a:p>
            <a:r>
              <a:rPr lang="en-US" sz="700" dirty="0"/>
              <a:t>1</a:t>
            </a:r>
            <a:r>
              <a:rPr lang="en-US" sz="700" dirty="0" smtClean="0"/>
              <a:t> month</a:t>
            </a:r>
          </a:p>
        </p:txBody>
      </p:sp>
      <p:sp>
        <p:nvSpPr>
          <p:cNvPr id="25" name="TextBox 24"/>
          <p:cNvSpPr txBox="1"/>
          <p:nvPr/>
        </p:nvSpPr>
        <p:spPr bwMode="gray">
          <a:xfrm>
            <a:off x="388279" y="1370216"/>
            <a:ext cx="1112504" cy="246221"/>
          </a:xfrm>
          <a:prstGeom prst="rect">
            <a:avLst/>
          </a:prstGeom>
          <a:noFill/>
        </p:spPr>
        <p:txBody>
          <a:bodyPr wrap="square" lIns="0" tIns="0" rIns="0" bIns="0" rtlCol="0">
            <a:spAutoFit/>
          </a:bodyPr>
          <a:lstStyle/>
          <a:p>
            <a:r>
              <a:rPr lang="en-US" sz="800" i="1" dirty="0" smtClean="0"/>
              <a:t>Estimated Duration from Project Start</a:t>
            </a:r>
          </a:p>
        </p:txBody>
      </p:sp>
      <p:sp>
        <p:nvSpPr>
          <p:cNvPr id="27" name="TextBox 26"/>
          <p:cNvSpPr txBox="1"/>
          <p:nvPr/>
        </p:nvSpPr>
        <p:spPr bwMode="gray">
          <a:xfrm>
            <a:off x="2605667" y="1730950"/>
            <a:ext cx="508364" cy="107722"/>
          </a:xfrm>
          <a:prstGeom prst="rect">
            <a:avLst/>
          </a:prstGeom>
          <a:noFill/>
        </p:spPr>
        <p:txBody>
          <a:bodyPr wrap="square" lIns="0" tIns="0" rIns="0" bIns="0" rtlCol="0">
            <a:spAutoFit/>
          </a:bodyPr>
          <a:lstStyle/>
          <a:p>
            <a:r>
              <a:rPr lang="en-US" sz="700" dirty="0"/>
              <a:t>3</a:t>
            </a:r>
            <a:r>
              <a:rPr lang="en-US" sz="700" dirty="0" smtClean="0"/>
              <a:t> months</a:t>
            </a:r>
          </a:p>
        </p:txBody>
      </p:sp>
      <p:sp>
        <p:nvSpPr>
          <p:cNvPr id="28" name="TextBox 27"/>
          <p:cNvSpPr txBox="1"/>
          <p:nvPr/>
        </p:nvSpPr>
        <p:spPr bwMode="gray">
          <a:xfrm>
            <a:off x="3717835" y="1735544"/>
            <a:ext cx="508364" cy="107722"/>
          </a:xfrm>
          <a:prstGeom prst="rect">
            <a:avLst/>
          </a:prstGeom>
          <a:noFill/>
        </p:spPr>
        <p:txBody>
          <a:bodyPr wrap="square" lIns="0" tIns="0" rIns="0" bIns="0" rtlCol="0">
            <a:spAutoFit/>
          </a:bodyPr>
          <a:lstStyle/>
          <a:p>
            <a:r>
              <a:rPr lang="en-US" sz="700" dirty="0"/>
              <a:t>4</a:t>
            </a:r>
            <a:r>
              <a:rPr lang="en-US" sz="700" dirty="0" smtClean="0"/>
              <a:t> months</a:t>
            </a:r>
          </a:p>
        </p:txBody>
      </p:sp>
      <p:sp>
        <p:nvSpPr>
          <p:cNvPr id="29" name="Diamond 28"/>
          <p:cNvSpPr/>
          <p:nvPr/>
        </p:nvSpPr>
        <p:spPr bwMode="gray">
          <a:xfrm>
            <a:off x="1451691" y="1850249"/>
            <a:ext cx="82943" cy="76944"/>
          </a:xfrm>
          <a:prstGeom prst="diamond">
            <a:avLst/>
          </a:prstGeom>
          <a:solidFill>
            <a:schemeClr val="tx2"/>
          </a:solidFill>
          <a:ln w="12700" cap="flat" cmpd="sng" algn="ctr">
            <a:solidFill>
              <a:schemeClr val="bg1"/>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30" name="Diamond 29"/>
          <p:cNvSpPr/>
          <p:nvPr/>
        </p:nvSpPr>
        <p:spPr bwMode="gray">
          <a:xfrm>
            <a:off x="2529819" y="1850249"/>
            <a:ext cx="82943" cy="76944"/>
          </a:xfrm>
          <a:prstGeom prst="diamond">
            <a:avLst/>
          </a:prstGeom>
          <a:solidFill>
            <a:schemeClr val="tx2"/>
          </a:solidFill>
          <a:ln w="12700" cap="flat" cmpd="sng" algn="ctr">
            <a:solidFill>
              <a:schemeClr val="bg1"/>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31" name="Diamond 30"/>
          <p:cNvSpPr/>
          <p:nvPr/>
        </p:nvSpPr>
        <p:spPr bwMode="gray">
          <a:xfrm>
            <a:off x="3679911" y="1850249"/>
            <a:ext cx="82943" cy="76944"/>
          </a:xfrm>
          <a:prstGeom prst="diamond">
            <a:avLst/>
          </a:prstGeom>
          <a:solidFill>
            <a:schemeClr val="tx2"/>
          </a:solidFill>
          <a:ln w="12700" cap="flat" cmpd="sng" algn="ctr">
            <a:solidFill>
              <a:schemeClr val="bg1"/>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32" name="Diamond 31"/>
          <p:cNvSpPr/>
          <p:nvPr/>
        </p:nvSpPr>
        <p:spPr bwMode="gray">
          <a:xfrm>
            <a:off x="4786953" y="1850249"/>
            <a:ext cx="82943" cy="76944"/>
          </a:xfrm>
          <a:prstGeom prst="diamond">
            <a:avLst/>
          </a:prstGeom>
          <a:solidFill>
            <a:schemeClr val="tx2"/>
          </a:solidFill>
          <a:ln w="12700" cap="flat" cmpd="sng" algn="ctr">
            <a:solidFill>
              <a:schemeClr val="bg1"/>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10" name="TextBox 9"/>
          <p:cNvSpPr txBox="1"/>
          <p:nvPr/>
        </p:nvSpPr>
        <p:spPr>
          <a:xfrm>
            <a:off x="378446" y="1203361"/>
            <a:ext cx="854931" cy="138499"/>
          </a:xfrm>
          <a:prstGeom prst="rect">
            <a:avLst/>
          </a:prstGeom>
          <a:noFill/>
        </p:spPr>
        <p:txBody>
          <a:bodyPr wrap="square" lIns="0" tIns="0" rIns="0" bIns="0" rtlCol="0">
            <a:spAutoFit/>
          </a:bodyPr>
          <a:lstStyle/>
          <a:p>
            <a:pPr>
              <a:spcBef>
                <a:spcPts val="500"/>
              </a:spcBef>
            </a:pPr>
            <a:r>
              <a:rPr lang="en-US" sz="900" b="1" dirty="0" smtClean="0"/>
              <a:t>Start</a:t>
            </a:r>
          </a:p>
        </p:txBody>
      </p:sp>
      <p:sp>
        <p:nvSpPr>
          <p:cNvPr id="33" name="TextBox 32"/>
          <p:cNvSpPr txBox="1"/>
          <p:nvPr/>
        </p:nvSpPr>
        <p:spPr>
          <a:xfrm>
            <a:off x="5566826" y="1203361"/>
            <a:ext cx="457912" cy="138499"/>
          </a:xfrm>
          <a:prstGeom prst="rect">
            <a:avLst/>
          </a:prstGeom>
          <a:noFill/>
        </p:spPr>
        <p:txBody>
          <a:bodyPr wrap="square" lIns="0" tIns="0" rIns="0" bIns="0" rtlCol="0">
            <a:spAutoFit/>
          </a:bodyPr>
          <a:lstStyle/>
          <a:p>
            <a:pPr>
              <a:spcBef>
                <a:spcPts val="500"/>
              </a:spcBef>
            </a:pPr>
            <a:r>
              <a:rPr lang="en-US" sz="900" b="1" dirty="0" smtClean="0"/>
              <a:t>Finish</a:t>
            </a:r>
          </a:p>
        </p:txBody>
      </p:sp>
      <p:sp>
        <p:nvSpPr>
          <p:cNvPr id="34" name="TextBox 33"/>
          <p:cNvSpPr txBox="1"/>
          <p:nvPr/>
        </p:nvSpPr>
        <p:spPr bwMode="gray">
          <a:xfrm>
            <a:off x="5250039" y="1370216"/>
            <a:ext cx="680914" cy="246221"/>
          </a:xfrm>
          <a:prstGeom prst="rect">
            <a:avLst/>
          </a:prstGeom>
          <a:noFill/>
        </p:spPr>
        <p:txBody>
          <a:bodyPr wrap="square" lIns="0" tIns="0" rIns="0" bIns="0" rtlCol="0">
            <a:spAutoFit/>
          </a:bodyPr>
          <a:lstStyle/>
          <a:p>
            <a:pPr algn="r"/>
            <a:r>
              <a:rPr lang="en-US" sz="800" i="1" dirty="0" smtClean="0"/>
              <a:t>6 months elapsed time</a:t>
            </a:r>
          </a:p>
        </p:txBody>
      </p:sp>
    </p:spTree>
    <p:extLst>
      <p:ext uri="{BB962C8B-B14F-4D97-AF65-F5344CB8AC3E}">
        <p14:creationId xmlns:p14="http://schemas.microsoft.com/office/powerpoint/2010/main" val="16802062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 Placeholder 9"/>
          <p:cNvSpPr>
            <a:spLocks noGrp="1"/>
          </p:cNvSpPr>
          <p:nvPr/>
        </p:nvSpPr>
        <p:spPr bwMode="gray">
          <a:xfrm>
            <a:off x="4276113" y="1103130"/>
            <a:ext cx="2124687" cy="3419658"/>
          </a:xfrm>
          <a:prstGeom prst="rect">
            <a:avLst/>
          </a:prstGeom>
          <a:solidFill>
            <a:schemeClr val="accent5"/>
          </a:solidFill>
          <a:ln w="19050">
            <a:noFill/>
            <a:miter lim="800000"/>
          </a:ln>
        </p:spPr>
        <p:txBody>
          <a:bodyPr vert="horz" wrap="square" lIns="182880" tIns="91440" rIns="182880" bIns="182880" rtlCol="0">
            <a:noAutofit/>
          </a:bodyPr>
          <a:lstStyle>
            <a:lvl1pPr marL="0" indent="0" algn="l" defTabSz="640080" rtl="0" eaLnBrk="1" latinLnBrk="0" hangingPunct="1">
              <a:spcBef>
                <a:spcPts val="0"/>
              </a:spcBef>
              <a:buFont typeface="Arial" pitchFamily="34" charset="0"/>
              <a:buNone/>
              <a:defRPr sz="1000" b="1" kern="1200" baseline="0">
                <a:solidFill>
                  <a:schemeClr val="tx1"/>
                </a:solidFill>
                <a:latin typeface="+mn-lt"/>
                <a:ea typeface="+mn-ea"/>
                <a:cs typeface="+mn-cs"/>
              </a:defRPr>
            </a:lvl1pPr>
            <a:lvl2pPr marL="0" indent="0" algn="l" defTabSz="640080" rtl="0" eaLnBrk="1" latinLnBrk="0" hangingPunct="1">
              <a:spcBef>
                <a:spcPts val="300"/>
              </a:spcBef>
              <a:buFont typeface="Arial" pitchFamily="34" charset="0"/>
              <a:buNone/>
              <a:defRPr sz="900" kern="1200">
                <a:solidFill>
                  <a:schemeClr val="tx1"/>
                </a:solidFill>
                <a:latin typeface="+mn-lt"/>
                <a:ea typeface="+mn-ea"/>
                <a:cs typeface="+mn-cs"/>
              </a:defRPr>
            </a:lvl2pPr>
            <a:lvl3pPr marL="0" indent="0" algn="l" defTabSz="640080" rtl="0" eaLnBrk="1" latinLnBrk="0" hangingPunct="1">
              <a:spcBef>
                <a:spcPts val="300"/>
              </a:spcBef>
              <a:buFont typeface="Arial" pitchFamily="34" charset="0"/>
              <a:buNone/>
              <a:defRPr sz="900" kern="1200">
                <a:solidFill>
                  <a:schemeClr val="tx1"/>
                </a:solidFill>
                <a:latin typeface="+mn-lt"/>
                <a:ea typeface="+mn-ea"/>
                <a:cs typeface="+mn-cs"/>
              </a:defRPr>
            </a:lvl3pPr>
            <a:lvl4pPr marL="0" indent="0" algn="l" defTabSz="640080" rtl="0" eaLnBrk="1" latinLnBrk="0" hangingPunct="1">
              <a:spcBef>
                <a:spcPts val="300"/>
              </a:spcBef>
              <a:buFont typeface="Arial" pitchFamily="34" charset="0"/>
              <a:buNone/>
              <a:defRPr sz="900" kern="1200">
                <a:solidFill>
                  <a:schemeClr val="tx1"/>
                </a:solidFill>
                <a:latin typeface="+mn-lt"/>
                <a:ea typeface="+mn-ea"/>
                <a:cs typeface="+mn-cs"/>
              </a:defRPr>
            </a:lvl4pPr>
            <a:lvl5pPr marL="0" indent="0" algn="l" defTabSz="640080" rtl="0" eaLnBrk="1" latinLnBrk="0" hangingPunct="1">
              <a:spcBef>
                <a:spcPts val="300"/>
              </a:spcBef>
              <a:buFont typeface="Arial" pitchFamily="34" charset="0"/>
              <a:buNone/>
              <a:defRPr sz="9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r>
              <a:rPr lang="en-US" dirty="0" smtClean="0">
                <a:solidFill>
                  <a:srgbClr val="FFFFFF"/>
                </a:solidFill>
              </a:rPr>
              <a:t>Engaging Leaders Across Campus</a:t>
            </a:r>
          </a:p>
          <a:p>
            <a:pPr>
              <a:spcBef>
                <a:spcPts val="600"/>
              </a:spcBef>
            </a:pPr>
            <a:r>
              <a:rPr lang="en-US" sz="900" b="0" i="1" dirty="0" smtClean="0">
                <a:solidFill>
                  <a:srgbClr val="FFFFFF"/>
                </a:solidFill>
              </a:rPr>
              <a:t>Representative Working Group Members</a:t>
            </a:r>
            <a:endParaRPr lang="en-US" sz="900" b="0" i="1" dirty="0">
              <a:solidFill>
                <a:srgbClr val="FFFFFF"/>
              </a:solidFill>
            </a:endParaRPr>
          </a:p>
        </p:txBody>
      </p:sp>
      <p:sp>
        <p:nvSpPr>
          <p:cNvPr id="3" name="Text Placeholder 2"/>
          <p:cNvSpPr>
            <a:spLocks noGrp="1"/>
          </p:cNvSpPr>
          <p:nvPr>
            <p:ph type="body" sz="quarter" idx="11"/>
          </p:nvPr>
        </p:nvSpPr>
        <p:spPr/>
        <p:txBody>
          <a:bodyPr/>
          <a:lstStyle/>
          <a:p>
            <a:r>
              <a:rPr lang="en-US" dirty="0" smtClean="0"/>
              <a:t>Dividing the Labor Between Two Interacting Groups</a:t>
            </a:r>
            <a:endParaRPr lang="en-US" dirty="0"/>
          </a:p>
        </p:txBody>
      </p:sp>
      <p:sp>
        <p:nvSpPr>
          <p:cNvPr id="4" name="Text Placeholder 3"/>
          <p:cNvSpPr>
            <a:spLocks noGrp="1"/>
          </p:cNvSpPr>
          <p:nvPr>
            <p:ph type="body" sz="quarter" idx="12"/>
          </p:nvPr>
        </p:nvSpPr>
        <p:spPr/>
        <p:txBody>
          <a:bodyPr/>
          <a:lstStyle/>
          <a:p>
            <a:r>
              <a:rPr lang="en-US" dirty="0" smtClean="0"/>
              <a:t>A Bicameral Approach to IT Strategic Planning</a:t>
            </a:r>
            <a:endParaRPr lang="en-US" dirty="0"/>
          </a:p>
        </p:txBody>
      </p:sp>
      <p:sp>
        <p:nvSpPr>
          <p:cNvPr id="7" name="Rectangle 6"/>
          <p:cNvSpPr/>
          <p:nvPr/>
        </p:nvSpPr>
        <p:spPr bwMode="gray">
          <a:xfrm>
            <a:off x="2131131" y="1540733"/>
            <a:ext cx="1609878" cy="747263"/>
          </a:xfrm>
          <a:prstGeom prst="rect">
            <a:avLst/>
          </a:prstGeom>
          <a:solidFill>
            <a:schemeClr val="accent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10" name="Freeform 9"/>
          <p:cNvSpPr/>
          <p:nvPr/>
        </p:nvSpPr>
        <p:spPr>
          <a:xfrm>
            <a:off x="2092792" y="2964059"/>
            <a:ext cx="1648216" cy="804143"/>
          </a:xfrm>
          <a:custGeom>
            <a:avLst/>
            <a:gdLst>
              <a:gd name="connsiteX0" fmla="*/ 0 w 3008888"/>
              <a:gd name="connsiteY0" fmla="*/ 0 h 1191446"/>
              <a:gd name="connsiteX1" fmla="*/ 3008888 w 3008888"/>
              <a:gd name="connsiteY1" fmla="*/ 0 h 1191446"/>
              <a:gd name="connsiteX2" fmla="*/ 3008888 w 3008888"/>
              <a:gd name="connsiteY2" fmla="*/ 1191446 h 1191446"/>
              <a:gd name="connsiteX3" fmla="*/ 0 w 3008888"/>
              <a:gd name="connsiteY3" fmla="*/ 1191446 h 1191446"/>
              <a:gd name="connsiteX4" fmla="*/ 0 w 3008888"/>
              <a:gd name="connsiteY4" fmla="*/ 0 h 11914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8888" h="1191446">
                <a:moveTo>
                  <a:pt x="0" y="0"/>
                </a:moveTo>
                <a:lnTo>
                  <a:pt x="3008888" y="0"/>
                </a:lnTo>
                <a:lnTo>
                  <a:pt x="3008888" y="1191446"/>
                </a:lnTo>
                <a:lnTo>
                  <a:pt x="0" y="1191446"/>
                </a:lnTo>
                <a:lnTo>
                  <a:pt x="0" y="0"/>
                </a:lnTo>
                <a:close/>
              </a:path>
            </a:pathLst>
          </a:custGeom>
          <a:solidFill>
            <a:schemeClr val="accent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900" kern="1200" dirty="0" smtClean="0">
                <a:solidFill>
                  <a:schemeClr val="bg1"/>
                </a:solidFill>
              </a:rPr>
              <a:t>IT Strategic Planning Working Group</a:t>
            </a:r>
            <a:endParaRPr lang="en-US" sz="900" kern="1200" dirty="0">
              <a:solidFill>
                <a:schemeClr val="bg1"/>
              </a:solidFill>
            </a:endParaRPr>
          </a:p>
        </p:txBody>
      </p:sp>
      <p:sp>
        <p:nvSpPr>
          <p:cNvPr id="14" name="TextBox 13"/>
          <p:cNvSpPr txBox="1"/>
          <p:nvPr/>
        </p:nvSpPr>
        <p:spPr bwMode="gray">
          <a:xfrm>
            <a:off x="2364377" y="1731001"/>
            <a:ext cx="1136230" cy="276999"/>
          </a:xfrm>
          <a:prstGeom prst="rect">
            <a:avLst/>
          </a:prstGeom>
          <a:noFill/>
        </p:spPr>
        <p:txBody>
          <a:bodyPr wrap="square" lIns="0" tIns="0" rIns="0" bIns="0" rtlCol="0">
            <a:spAutoFit/>
          </a:bodyPr>
          <a:lstStyle/>
          <a:p>
            <a:pPr algn="ctr">
              <a:spcBef>
                <a:spcPts val="500"/>
              </a:spcBef>
            </a:pPr>
            <a:r>
              <a:rPr lang="en-US" sz="900" dirty="0" smtClean="0"/>
              <a:t>Steering Committee</a:t>
            </a:r>
          </a:p>
        </p:txBody>
      </p:sp>
      <p:sp>
        <p:nvSpPr>
          <p:cNvPr id="17" name="Line Callout 1 16"/>
          <p:cNvSpPr/>
          <p:nvPr/>
        </p:nvSpPr>
        <p:spPr bwMode="gray">
          <a:xfrm>
            <a:off x="310119" y="2964059"/>
            <a:ext cx="1560541" cy="707886"/>
          </a:xfrm>
          <a:prstGeom prst="borderCallout1">
            <a:avLst>
              <a:gd name="adj1" fmla="val 53719"/>
              <a:gd name="adj2" fmla="val 100495"/>
              <a:gd name="adj3" fmla="val 53189"/>
              <a:gd name="adj4" fmla="val 121282"/>
            </a:avLst>
          </a:prstGeom>
          <a:solidFill>
            <a:schemeClr val="bg1"/>
          </a:solidFill>
          <a:ln w="12700" cap="flat" cmpd="sng" algn="ctr">
            <a:solidFill>
              <a:schemeClr val="accent5"/>
            </a:solidFill>
            <a:prstDash val="solid"/>
            <a:miter lim="800000"/>
            <a:headEnd type="none" w="med" len="med"/>
            <a:tailEnd type="oval" w="sm" len="sm"/>
          </a:ln>
          <a:effectLst/>
        </p:spPr>
        <p:txBody>
          <a:bodyPr vert="horz" wrap="square" lIns="91440" tIns="45720" rIns="91440" bIns="45720" numCol="1" rtlCol="0" anchor="t" anchorCtr="0" compatLnSpc="1">
            <a:prstTxWarp prst="textNoShape">
              <a:avLst/>
            </a:prstTxWarp>
            <a:spAutoFit/>
          </a:bodyPr>
          <a:lstStyle/>
          <a:p>
            <a:pPr defTabSz="640080">
              <a:spcBef>
                <a:spcPts val="300"/>
              </a:spcBef>
            </a:pPr>
            <a:r>
              <a:rPr lang="en-US" sz="800" dirty="0" smtClean="0">
                <a:solidFill>
                  <a:srgbClr val="4F5861"/>
                </a:solidFill>
              </a:rPr>
              <a:t>Core group of 5-8 responsible for plan development. Holds workshops, prepares materials, finalizes drafts.</a:t>
            </a:r>
          </a:p>
        </p:txBody>
      </p:sp>
      <p:sp>
        <p:nvSpPr>
          <p:cNvPr id="18" name="Line Callout 1 17"/>
          <p:cNvSpPr/>
          <p:nvPr/>
        </p:nvSpPr>
        <p:spPr bwMode="gray">
          <a:xfrm>
            <a:off x="305661" y="1602108"/>
            <a:ext cx="1560541" cy="584776"/>
          </a:xfrm>
          <a:prstGeom prst="borderCallout1">
            <a:avLst>
              <a:gd name="adj1" fmla="val 51044"/>
              <a:gd name="adj2" fmla="val 100165"/>
              <a:gd name="adj3" fmla="val 51285"/>
              <a:gd name="adj4" fmla="val 124807"/>
            </a:avLst>
          </a:prstGeom>
          <a:solidFill>
            <a:schemeClr val="bg1"/>
          </a:solidFill>
          <a:ln w="12700" cap="flat" cmpd="sng" algn="ctr">
            <a:solidFill>
              <a:schemeClr val="accent5"/>
            </a:solidFill>
            <a:prstDash val="solid"/>
            <a:miter lim="800000"/>
            <a:headEnd type="none" w="med" len="med"/>
            <a:tailEnd type="oval" w="sm" len="sm"/>
          </a:ln>
          <a:effectLst/>
        </p:spPr>
        <p:txBody>
          <a:bodyPr vert="horz" wrap="square" lIns="91440" tIns="45720" rIns="91440" bIns="45720" numCol="1" rtlCol="0" anchor="t" anchorCtr="0" compatLnSpc="1">
            <a:prstTxWarp prst="textNoShape">
              <a:avLst/>
            </a:prstTxWarp>
            <a:spAutoFit/>
          </a:bodyPr>
          <a:lstStyle/>
          <a:p>
            <a:pPr defTabSz="640080">
              <a:spcBef>
                <a:spcPts val="300"/>
              </a:spcBef>
            </a:pPr>
            <a:r>
              <a:rPr lang="en-US" sz="800" dirty="0" smtClean="0">
                <a:solidFill>
                  <a:srgbClr val="4F5861"/>
                </a:solidFill>
              </a:rPr>
              <a:t>Review group with executive composition reviews and approves drafts, gives direction.</a:t>
            </a:r>
          </a:p>
        </p:txBody>
      </p:sp>
      <p:sp>
        <p:nvSpPr>
          <p:cNvPr id="20" name="TextBox 19"/>
          <p:cNvSpPr txBox="1"/>
          <p:nvPr/>
        </p:nvSpPr>
        <p:spPr bwMode="gray">
          <a:xfrm>
            <a:off x="4942896" y="2067755"/>
            <a:ext cx="1930278" cy="123111"/>
          </a:xfrm>
          <a:prstGeom prst="rect">
            <a:avLst/>
          </a:prstGeom>
          <a:noFill/>
        </p:spPr>
        <p:txBody>
          <a:bodyPr wrap="square" lIns="0" tIns="0" rIns="0" bIns="0" rtlCol="0">
            <a:spAutoFit/>
          </a:bodyPr>
          <a:lstStyle/>
          <a:p>
            <a:pPr>
              <a:spcBef>
                <a:spcPts val="500"/>
              </a:spcBef>
            </a:pPr>
            <a:r>
              <a:rPr lang="en-US" sz="800" dirty="0" smtClean="0">
                <a:solidFill>
                  <a:schemeClr val="bg1"/>
                </a:solidFill>
              </a:rPr>
              <a:t>Deputy CIO (Chair)</a:t>
            </a:r>
          </a:p>
        </p:txBody>
      </p:sp>
      <p:pic>
        <p:nvPicPr>
          <p:cNvPr id="26" name="Picture 8"/>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tretch>
            <a:fillRect/>
          </a:stretch>
        </p:blipFill>
        <p:spPr bwMode="gray">
          <a:xfrm>
            <a:off x="4494155" y="2004738"/>
            <a:ext cx="182118" cy="228600"/>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p:cNvSpPr txBox="1"/>
          <p:nvPr/>
        </p:nvSpPr>
        <p:spPr bwMode="gray">
          <a:xfrm>
            <a:off x="4942896" y="2984269"/>
            <a:ext cx="1203398" cy="246221"/>
          </a:xfrm>
          <a:prstGeom prst="rect">
            <a:avLst/>
          </a:prstGeom>
          <a:noFill/>
        </p:spPr>
        <p:txBody>
          <a:bodyPr wrap="square" lIns="0" tIns="0" rIns="0" bIns="0" rtlCol="0">
            <a:spAutoFit/>
          </a:bodyPr>
          <a:lstStyle/>
          <a:p>
            <a:pPr>
              <a:spcBef>
                <a:spcPts val="500"/>
              </a:spcBef>
            </a:pPr>
            <a:r>
              <a:rPr lang="en-US" sz="800" dirty="0" smtClean="0">
                <a:solidFill>
                  <a:schemeClr val="bg1"/>
                </a:solidFill>
              </a:rPr>
              <a:t>Distributed IT Council Chair</a:t>
            </a:r>
          </a:p>
        </p:txBody>
      </p:sp>
      <p:pic>
        <p:nvPicPr>
          <p:cNvPr id="27" name="Picture 8"/>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tretch>
            <a:fillRect/>
          </a:stretch>
        </p:blipFill>
        <p:spPr bwMode="gray">
          <a:xfrm>
            <a:off x="4494155" y="2982807"/>
            <a:ext cx="182118" cy="228600"/>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bwMode="gray">
          <a:xfrm>
            <a:off x="4942896" y="3358668"/>
            <a:ext cx="1181270" cy="246221"/>
          </a:xfrm>
          <a:prstGeom prst="rect">
            <a:avLst/>
          </a:prstGeom>
          <a:noFill/>
        </p:spPr>
        <p:txBody>
          <a:bodyPr wrap="square" lIns="0" tIns="0" rIns="0" bIns="0" rtlCol="0">
            <a:spAutoFit/>
          </a:bodyPr>
          <a:lstStyle/>
          <a:p>
            <a:pPr>
              <a:spcBef>
                <a:spcPts val="500"/>
              </a:spcBef>
            </a:pPr>
            <a:r>
              <a:rPr lang="en-US" sz="800" dirty="0" smtClean="0">
                <a:solidFill>
                  <a:schemeClr val="bg1"/>
                </a:solidFill>
              </a:rPr>
              <a:t>Associate Vice Provost for Instruction</a:t>
            </a:r>
          </a:p>
        </p:txBody>
      </p:sp>
      <p:pic>
        <p:nvPicPr>
          <p:cNvPr id="28" name="Picture 8"/>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tretch>
            <a:fillRect/>
          </a:stretch>
        </p:blipFill>
        <p:spPr bwMode="gray">
          <a:xfrm>
            <a:off x="4494155" y="3357206"/>
            <a:ext cx="182118" cy="228600"/>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p:cNvSpPr txBox="1"/>
          <p:nvPr/>
        </p:nvSpPr>
        <p:spPr bwMode="gray">
          <a:xfrm>
            <a:off x="4942896" y="4091875"/>
            <a:ext cx="1181270" cy="246221"/>
          </a:xfrm>
          <a:prstGeom prst="rect">
            <a:avLst/>
          </a:prstGeom>
          <a:noFill/>
        </p:spPr>
        <p:txBody>
          <a:bodyPr wrap="square" lIns="0" tIns="0" rIns="0" bIns="0" rtlCol="0">
            <a:spAutoFit/>
          </a:bodyPr>
          <a:lstStyle/>
          <a:p>
            <a:pPr>
              <a:spcBef>
                <a:spcPts val="500"/>
              </a:spcBef>
            </a:pPr>
            <a:r>
              <a:rPr lang="en-US" sz="800" dirty="0" smtClean="0">
                <a:solidFill>
                  <a:schemeClr val="bg1"/>
                </a:solidFill>
              </a:rPr>
              <a:t>Faculty Senate IT Committee Chair</a:t>
            </a:r>
          </a:p>
        </p:txBody>
      </p:sp>
      <p:sp>
        <p:nvSpPr>
          <p:cNvPr id="68" name="TextBox 67"/>
          <p:cNvSpPr txBox="1"/>
          <p:nvPr/>
        </p:nvSpPr>
        <p:spPr bwMode="gray">
          <a:xfrm>
            <a:off x="4919199" y="3712683"/>
            <a:ext cx="1103124" cy="246221"/>
          </a:xfrm>
          <a:prstGeom prst="rect">
            <a:avLst/>
          </a:prstGeom>
          <a:noFill/>
        </p:spPr>
        <p:txBody>
          <a:bodyPr wrap="square" lIns="0" tIns="0" rIns="0" bIns="0" rtlCol="0">
            <a:spAutoFit/>
          </a:bodyPr>
          <a:lstStyle/>
          <a:p>
            <a:pPr>
              <a:spcBef>
                <a:spcPts val="500"/>
              </a:spcBef>
            </a:pPr>
            <a:r>
              <a:rPr lang="en-US" sz="800" dirty="0" smtClean="0">
                <a:solidFill>
                  <a:srgbClr val="FFFFFF"/>
                </a:solidFill>
              </a:rPr>
              <a:t>Director of Finance, Office of the CFO</a:t>
            </a:r>
          </a:p>
        </p:txBody>
      </p:sp>
      <p:pic>
        <p:nvPicPr>
          <p:cNvPr id="69" name="Picture 8"/>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tretch>
            <a:fillRect/>
          </a:stretch>
        </p:blipFill>
        <p:spPr bwMode="gray">
          <a:xfrm>
            <a:off x="4494155" y="3698633"/>
            <a:ext cx="182118" cy="228600"/>
          </a:xfrm>
          <a:prstGeom prst="rect">
            <a:avLst/>
          </a:prstGeom>
          <a:noFill/>
          <a:extLst>
            <a:ext uri="{909E8E84-426E-40DD-AFC4-6F175D3DCCD1}">
              <a14:hiddenFill xmlns:a14="http://schemas.microsoft.com/office/drawing/2010/main">
                <a:solidFill>
                  <a:srgbClr val="FFFFFF"/>
                </a:solidFill>
              </a14:hiddenFill>
            </a:ext>
          </a:extLst>
        </p:spPr>
      </p:pic>
      <p:sp>
        <p:nvSpPr>
          <p:cNvPr id="83" name="TextBox 82"/>
          <p:cNvSpPr txBox="1"/>
          <p:nvPr/>
        </p:nvSpPr>
        <p:spPr bwMode="gray">
          <a:xfrm>
            <a:off x="4942896" y="2365109"/>
            <a:ext cx="1121051" cy="492443"/>
          </a:xfrm>
          <a:prstGeom prst="rect">
            <a:avLst/>
          </a:prstGeom>
          <a:noFill/>
        </p:spPr>
        <p:txBody>
          <a:bodyPr wrap="square" lIns="0" tIns="0" rIns="0" bIns="0" rtlCol="0">
            <a:spAutoFit/>
          </a:bodyPr>
          <a:lstStyle/>
          <a:p>
            <a:pPr>
              <a:spcBef>
                <a:spcPts val="500"/>
              </a:spcBef>
            </a:pPr>
            <a:r>
              <a:rPr lang="en-US" sz="800" dirty="0" smtClean="0">
                <a:solidFill>
                  <a:srgbClr val="FFFFFF"/>
                </a:solidFill>
              </a:rPr>
              <a:t>Directors of Enterprise Systems, Infrastructure, Client Services</a:t>
            </a:r>
          </a:p>
        </p:txBody>
      </p:sp>
      <p:pic>
        <p:nvPicPr>
          <p:cNvPr id="84" name="Picture 7"/>
          <p:cNvPicPr>
            <a:picLocks noChangeAspect="1" noChangeArrowheads="1"/>
          </p:cNvPicPr>
          <p:nvPr/>
        </p:nvPicPr>
        <p:blipFill>
          <a:blip r:embed="rId5">
            <a:extLst>
              <a:ext uri="{BEBA8EAE-BF5A-486C-A8C5-ECC9F3942E4B}">
                <a14:imgProps xmlns:a14="http://schemas.microsoft.com/office/drawing/2010/main">
                  <a14:imgLayer r:embed="rId6">
                    <a14:imgEffect>
                      <a14:brightnessContrast bright="100000"/>
                    </a14:imgEffect>
                  </a14:imgLayer>
                </a14:imgProps>
              </a:ext>
              <a:ext uri="{28A0092B-C50C-407E-A947-70E740481C1C}">
                <a14:useLocalDpi xmlns:a14="http://schemas.microsoft.com/office/drawing/2010/main" val="0"/>
              </a:ext>
            </a:extLst>
          </a:blip>
          <a:stretch>
            <a:fillRect/>
          </a:stretch>
        </p:blipFill>
        <p:spPr bwMode="gray">
          <a:xfrm>
            <a:off x="4454179" y="2519890"/>
            <a:ext cx="284271" cy="182880"/>
          </a:xfrm>
          <a:prstGeom prst="rect">
            <a:avLst/>
          </a:prstGeom>
          <a:noFill/>
          <a:extLst>
            <a:ext uri="{909E8E84-426E-40DD-AFC4-6F175D3DCCD1}">
              <a14:hiddenFill xmlns:a14="http://schemas.microsoft.com/office/drawing/2010/main">
                <a:solidFill>
                  <a:srgbClr val="FFFFFF"/>
                </a:solidFill>
              </a14:hiddenFill>
            </a:ext>
          </a:extLst>
        </p:spPr>
      </p:pic>
      <p:pic>
        <p:nvPicPr>
          <p:cNvPr id="93" name="Picture 8"/>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tretch>
            <a:fillRect/>
          </a:stretch>
        </p:blipFill>
        <p:spPr bwMode="gray">
          <a:xfrm>
            <a:off x="4494155" y="4077825"/>
            <a:ext cx="182118" cy="228600"/>
          </a:xfrm>
          <a:prstGeom prst="rect">
            <a:avLst/>
          </a:prstGeom>
          <a:noFill/>
          <a:extLst>
            <a:ext uri="{909E8E84-426E-40DD-AFC4-6F175D3DCCD1}">
              <a14:hiddenFill xmlns:a14="http://schemas.microsoft.com/office/drawing/2010/main">
                <a:solidFill>
                  <a:srgbClr val="FFFFFF"/>
                </a:solidFill>
              </a14:hiddenFill>
            </a:ext>
          </a:extLst>
        </p:spPr>
      </p:pic>
      <p:cxnSp>
        <p:nvCxnSpPr>
          <p:cNvPr id="29" name="Straight Arrow Connector 28"/>
          <p:cNvCxnSpPr/>
          <p:nvPr/>
        </p:nvCxnSpPr>
        <p:spPr bwMode="gray">
          <a:xfrm flipV="1">
            <a:off x="2922910" y="2287997"/>
            <a:ext cx="0" cy="676062"/>
          </a:xfrm>
          <a:prstGeom prst="straightConnector1">
            <a:avLst/>
          </a:prstGeom>
          <a:solidFill>
            <a:schemeClr val="accent1"/>
          </a:solidFill>
          <a:ln w="12700" cap="flat" cmpd="sng" algn="ctr">
            <a:solidFill>
              <a:schemeClr val="tx2"/>
            </a:solidFill>
            <a:prstDash val="solid"/>
            <a:miter lim="800000"/>
            <a:headEnd type="triangle" w="med" len="med"/>
            <a:tailEnd type="triangle"/>
          </a:ln>
          <a:effectLst/>
        </p:spPr>
      </p:cxnSp>
      <p:pic>
        <p:nvPicPr>
          <p:cNvPr id="5" name="Picture 4"/>
          <p:cNvPicPr>
            <a:picLocks noChangeAspect="1"/>
          </p:cNvPicPr>
          <p:nvPr/>
        </p:nvPicPr>
        <p:blipFill>
          <a:blip r:embed="rId7"/>
          <a:stretch>
            <a:fillRect/>
          </a:stretch>
        </p:blipFill>
        <p:spPr>
          <a:xfrm>
            <a:off x="5108336" y="4654102"/>
            <a:ext cx="1292464" cy="146317"/>
          </a:xfrm>
          <a:prstGeom prst="rect">
            <a:avLst/>
          </a:prstGeom>
        </p:spPr>
      </p:pic>
      <p:sp>
        <p:nvSpPr>
          <p:cNvPr id="6" name="Text Placeholder 5"/>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23119705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266706" y="309825"/>
            <a:ext cx="5673906" cy="256480"/>
          </a:xfrm>
        </p:spPr>
        <p:txBody>
          <a:bodyPr/>
          <a:lstStyle/>
          <a:p>
            <a:r>
              <a:rPr lang="en-US" dirty="0" smtClean="0"/>
              <a:t>An Opportunity for Community Input</a:t>
            </a:r>
            <a:endParaRPr lang="en-US" dirty="0"/>
          </a:p>
        </p:txBody>
      </p:sp>
      <p:sp>
        <p:nvSpPr>
          <p:cNvPr id="6" name="Text Placeholder 5"/>
          <p:cNvSpPr>
            <a:spLocks noGrp="1"/>
          </p:cNvSpPr>
          <p:nvPr>
            <p:ph type="body" sz="quarter" idx="14"/>
          </p:nvPr>
        </p:nvSpPr>
        <p:spPr/>
        <p:txBody>
          <a:bodyPr/>
          <a:lstStyle/>
          <a:p>
            <a:endParaRPr lang="en-US" dirty="0"/>
          </a:p>
        </p:txBody>
      </p:sp>
      <p:sp>
        <p:nvSpPr>
          <p:cNvPr id="7" name="Text Placeholder 1"/>
          <p:cNvSpPr txBox="1">
            <a:spLocks/>
          </p:cNvSpPr>
          <p:nvPr/>
        </p:nvSpPr>
        <p:spPr bwMode="gray">
          <a:xfrm>
            <a:off x="2201041" y="2180872"/>
            <a:ext cx="1040096" cy="246221"/>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ctr">
              <a:buNone/>
            </a:pPr>
            <a:r>
              <a:rPr lang="en-US" sz="800" b="1" dirty="0" smtClean="0"/>
              <a:t>Campus Administrators</a:t>
            </a:r>
            <a:endParaRPr lang="en-US" sz="800" b="1" dirty="0"/>
          </a:p>
        </p:txBody>
      </p:sp>
      <p:sp>
        <p:nvSpPr>
          <p:cNvPr id="9" name="Text Placeholder 1"/>
          <p:cNvSpPr txBox="1">
            <a:spLocks/>
          </p:cNvSpPr>
          <p:nvPr/>
        </p:nvSpPr>
        <p:spPr bwMode="gray">
          <a:xfrm>
            <a:off x="351578" y="2180872"/>
            <a:ext cx="849714" cy="246221"/>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ctr">
              <a:buNone/>
            </a:pPr>
            <a:r>
              <a:rPr lang="en-US" sz="800" b="1" dirty="0" smtClean="0"/>
              <a:t>Faculty and Deans</a:t>
            </a:r>
            <a:endParaRPr lang="en-US" sz="800" b="1" dirty="0"/>
          </a:p>
        </p:txBody>
      </p:sp>
      <p:sp>
        <p:nvSpPr>
          <p:cNvPr id="16" name="Text Placeholder 1"/>
          <p:cNvSpPr txBox="1">
            <a:spLocks/>
          </p:cNvSpPr>
          <p:nvPr/>
        </p:nvSpPr>
        <p:spPr bwMode="gray">
          <a:xfrm>
            <a:off x="1194890" y="2180872"/>
            <a:ext cx="1052802" cy="246221"/>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ctr">
              <a:buNone/>
            </a:pPr>
            <a:r>
              <a:rPr lang="en-US" sz="800" b="1" dirty="0" smtClean="0"/>
              <a:t>Experts and Specialists</a:t>
            </a:r>
            <a:endParaRPr lang="en-US" sz="800" b="1" dirty="0"/>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4160" y="1730223"/>
            <a:ext cx="314263" cy="394473"/>
          </a:xfrm>
          <a:prstGeom prst="rect">
            <a:avLst/>
          </a:prstGeom>
        </p:spPr>
      </p:pic>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59802" y="1719791"/>
            <a:ext cx="322574" cy="404905"/>
          </a:xfrm>
          <a:prstGeom prst="rect">
            <a:avLst/>
          </a:prstGeom>
        </p:spPr>
      </p:pic>
      <p:cxnSp>
        <p:nvCxnSpPr>
          <p:cNvPr id="27" name="Straight Connector 26"/>
          <p:cNvCxnSpPr/>
          <p:nvPr/>
        </p:nvCxnSpPr>
        <p:spPr bwMode="gray">
          <a:xfrm flipV="1">
            <a:off x="1731178" y="2478193"/>
            <a:ext cx="0" cy="731520"/>
          </a:xfrm>
          <a:prstGeom prst="line">
            <a:avLst/>
          </a:prstGeom>
          <a:ln w="12700">
            <a:solidFill>
              <a:schemeClr val="accent3"/>
            </a:solidFill>
            <a:prstDash val="dash"/>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0" name="Oval 6"/>
          <p:cNvSpPr/>
          <p:nvPr/>
        </p:nvSpPr>
        <p:spPr bwMode="gray">
          <a:xfrm>
            <a:off x="1018886" y="3234097"/>
            <a:ext cx="1404813" cy="701964"/>
          </a:xfrm>
          <a:custGeom>
            <a:avLst/>
            <a:gdLst>
              <a:gd name="connsiteX0" fmla="*/ 2028752 w 2120192"/>
              <a:gd name="connsiteY0" fmla="*/ 1035010 h 1126450"/>
              <a:gd name="connsiteX1" fmla="*/ 1016 w 2120192"/>
              <a:gd name="connsiteY1" fmla="*/ 1035010 h 1126450"/>
              <a:gd name="connsiteX2" fmla="*/ 0 w 2120192"/>
              <a:gd name="connsiteY2" fmla="*/ 1014884 h 1126450"/>
              <a:gd name="connsiteX3" fmla="*/ 1014884 w 2120192"/>
              <a:gd name="connsiteY3" fmla="*/ 0 h 1126450"/>
              <a:gd name="connsiteX4" fmla="*/ 2029768 w 2120192"/>
              <a:gd name="connsiteY4" fmla="*/ 1014884 h 1126450"/>
              <a:gd name="connsiteX5" fmla="*/ 2120192 w 2120192"/>
              <a:gd name="connsiteY5" fmla="*/ 1126450 h 1126450"/>
              <a:gd name="connsiteX0" fmla="*/ 1016 w 2120192"/>
              <a:gd name="connsiteY0" fmla="*/ 1035010 h 1126450"/>
              <a:gd name="connsiteX1" fmla="*/ 0 w 2120192"/>
              <a:gd name="connsiteY1" fmla="*/ 1014884 h 1126450"/>
              <a:gd name="connsiteX2" fmla="*/ 1014884 w 2120192"/>
              <a:gd name="connsiteY2" fmla="*/ 0 h 1126450"/>
              <a:gd name="connsiteX3" fmla="*/ 2029768 w 2120192"/>
              <a:gd name="connsiteY3" fmla="*/ 1014884 h 1126450"/>
              <a:gd name="connsiteX4" fmla="*/ 2120192 w 2120192"/>
              <a:gd name="connsiteY4" fmla="*/ 1126450 h 1126450"/>
              <a:gd name="connsiteX0" fmla="*/ 1016 w 2029768"/>
              <a:gd name="connsiteY0" fmla="*/ 1035010 h 1035010"/>
              <a:gd name="connsiteX1" fmla="*/ 0 w 2029768"/>
              <a:gd name="connsiteY1" fmla="*/ 1014884 h 1035010"/>
              <a:gd name="connsiteX2" fmla="*/ 1014884 w 2029768"/>
              <a:gd name="connsiteY2" fmla="*/ 0 h 1035010"/>
              <a:gd name="connsiteX3" fmla="*/ 2029768 w 2029768"/>
              <a:gd name="connsiteY3" fmla="*/ 1014884 h 1035010"/>
            </a:gdLst>
            <a:ahLst/>
            <a:cxnLst>
              <a:cxn ang="0">
                <a:pos x="connsiteX0" y="connsiteY0"/>
              </a:cxn>
              <a:cxn ang="0">
                <a:pos x="connsiteX1" y="connsiteY1"/>
              </a:cxn>
              <a:cxn ang="0">
                <a:pos x="connsiteX2" y="connsiteY2"/>
              </a:cxn>
              <a:cxn ang="0">
                <a:pos x="connsiteX3" y="connsiteY3"/>
              </a:cxn>
            </a:cxnLst>
            <a:rect l="l" t="t" r="r" b="b"/>
            <a:pathLst>
              <a:path w="2029768" h="1035010">
                <a:moveTo>
                  <a:pt x="1016" y="1035010"/>
                </a:moveTo>
                <a:cubicBezTo>
                  <a:pt x="66" y="1028328"/>
                  <a:pt x="0" y="1021614"/>
                  <a:pt x="0" y="1014884"/>
                </a:cubicBezTo>
                <a:cubicBezTo>
                  <a:pt x="0" y="454379"/>
                  <a:pt x="454379" y="0"/>
                  <a:pt x="1014884" y="0"/>
                </a:cubicBezTo>
                <a:cubicBezTo>
                  <a:pt x="1575389" y="0"/>
                  <a:pt x="2029768" y="454379"/>
                  <a:pt x="2029768" y="1014884"/>
                </a:cubicBezTo>
              </a:path>
            </a:pathLst>
          </a:custGeom>
          <a:solidFill>
            <a:schemeClr val="bg1"/>
          </a:solidFill>
          <a:ln w="2857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cxnSp>
        <p:nvCxnSpPr>
          <p:cNvPr id="31" name="Straight Connector 30"/>
          <p:cNvCxnSpPr/>
          <p:nvPr/>
        </p:nvCxnSpPr>
        <p:spPr bwMode="gray">
          <a:xfrm flipV="1">
            <a:off x="2118616" y="2474888"/>
            <a:ext cx="380744" cy="850649"/>
          </a:xfrm>
          <a:prstGeom prst="line">
            <a:avLst/>
          </a:prstGeom>
          <a:ln w="12700">
            <a:solidFill>
              <a:schemeClr val="accent3"/>
            </a:solidFill>
            <a:prstDash val="dash"/>
            <a:miter lim="800000"/>
            <a:headEnd type="none"/>
            <a:tailEnd type="none"/>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44139" y="3397728"/>
            <a:ext cx="354305" cy="355490"/>
          </a:xfrm>
          <a:prstGeom prst="rect">
            <a:avLst/>
          </a:prstGeom>
        </p:spPr>
      </p:pic>
      <p:sp>
        <p:nvSpPr>
          <p:cNvPr id="37" name="Text Placeholder 3"/>
          <p:cNvSpPr txBox="1">
            <a:spLocks/>
          </p:cNvSpPr>
          <p:nvPr/>
        </p:nvSpPr>
        <p:spPr bwMode="gray">
          <a:xfrm>
            <a:off x="1154095" y="3804375"/>
            <a:ext cx="1134392" cy="138499"/>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900" b="1" dirty="0" smtClean="0">
                <a:solidFill>
                  <a:srgbClr val="4F5861"/>
                </a:solidFill>
              </a:rPr>
              <a:t>IT Strategic Plan</a:t>
            </a:r>
            <a:endParaRPr lang="en-US" sz="900" b="1" dirty="0">
              <a:solidFill>
                <a:srgbClr val="4F5861"/>
              </a:solidFill>
            </a:endParaRPr>
          </a:p>
        </p:txBody>
      </p:sp>
      <p:pic>
        <p:nvPicPr>
          <p:cNvPr id="38" name="Picture 3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9189" y="1758936"/>
            <a:ext cx="574492" cy="365760"/>
          </a:xfrm>
          <a:prstGeom prst="rect">
            <a:avLst/>
          </a:prstGeom>
        </p:spPr>
      </p:pic>
      <p:sp>
        <p:nvSpPr>
          <p:cNvPr id="39" name="Oval 38"/>
          <p:cNvSpPr/>
          <p:nvPr/>
        </p:nvSpPr>
        <p:spPr bwMode="gray">
          <a:xfrm>
            <a:off x="3658505" y="1298654"/>
            <a:ext cx="216694" cy="216694"/>
          </a:xfrm>
          <a:prstGeom prst="ellipse">
            <a:avLst/>
          </a:prstGeom>
          <a:solidFill>
            <a:schemeClr val="accent6"/>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463675"/>
            <a:r>
              <a:rPr lang="en-US" sz="1050" b="1" dirty="0" smtClean="0">
                <a:solidFill>
                  <a:schemeClr val="bg1"/>
                </a:solidFill>
                <a:latin typeface="+mj-lt"/>
              </a:rPr>
              <a:t>1</a:t>
            </a:r>
          </a:p>
        </p:txBody>
      </p:sp>
      <p:sp>
        <p:nvSpPr>
          <p:cNvPr id="43" name="TextBox 42"/>
          <p:cNvSpPr txBox="1"/>
          <p:nvPr/>
        </p:nvSpPr>
        <p:spPr bwMode="gray">
          <a:xfrm>
            <a:off x="3936142" y="1337752"/>
            <a:ext cx="2109552" cy="138499"/>
          </a:xfrm>
          <a:prstGeom prst="rect">
            <a:avLst/>
          </a:prstGeom>
          <a:noFill/>
        </p:spPr>
        <p:txBody>
          <a:bodyPr wrap="none" lIns="0" tIns="0" rIns="0" bIns="0" rtlCol="0">
            <a:spAutoFit/>
          </a:bodyPr>
          <a:lstStyle/>
          <a:p>
            <a:pPr>
              <a:spcBef>
                <a:spcPts val="500"/>
              </a:spcBef>
            </a:pPr>
            <a:r>
              <a:rPr lang="en-US" sz="900" i="1" dirty="0" smtClean="0"/>
              <a:t>What Is Your Department’s Mission?</a:t>
            </a:r>
          </a:p>
        </p:txBody>
      </p:sp>
      <p:sp>
        <p:nvSpPr>
          <p:cNvPr id="47" name="Text Placeholder 1"/>
          <p:cNvSpPr txBox="1">
            <a:spLocks/>
          </p:cNvSpPr>
          <p:nvPr/>
        </p:nvSpPr>
        <p:spPr bwMode="gray">
          <a:xfrm>
            <a:off x="3834731" y="1426372"/>
            <a:ext cx="2447270" cy="446276"/>
          </a:xfrm>
          <a:prstGeom prst="rect">
            <a:avLst/>
          </a:prstGeom>
        </p:spPr>
        <p:txBody>
          <a:bodyPr vert="horz" wrap="square" lIns="137160" tIns="91440" rIns="137160" bIns="13716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buNone/>
            </a:pPr>
            <a:r>
              <a:rPr lang="en-US" sz="700" dirty="0" smtClean="0"/>
              <a:t>What are the major focuses of your faculty and staff in the next three years?</a:t>
            </a:r>
            <a:endParaRPr lang="en-US" sz="700" dirty="0"/>
          </a:p>
        </p:txBody>
      </p:sp>
      <p:sp>
        <p:nvSpPr>
          <p:cNvPr id="40" name="Oval 39"/>
          <p:cNvSpPr/>
          <p:nvPr/>
        </p:nvSpPr>
        <p:spPr bwMode="gray">
          <a:xfrm>
            <a:off x="3658505" y="2030511"/>
            <a:ext cx="216694" cy="216694"/>
          </a:xfrm>
          <a:prstGeom prst="ellipse">
            <a:avLst/>
          </a:prstGeom>
          <a:solidFill>
            <a:schemeClr val="accent6"/>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463675"/>
            <a:r>
              <a:rPr lang="en-US" sz="1050" b="1" dirty="0" smtClean="0">
                <a:solidFill>
                  <a:schemeClr val="bg1"/>
                </a:solidFill>
                <a:latin typeface="+mj-lt"/>
              </a:rPr>
              <a:t>2</a:t>
            </a:r>
          </a:p>
        </p:txBody>
      </p:sp>
      <p:sp>
        <p:nvSpPr>
          <p:cNvPr id="44" name="TextBox 43"/>
          <p:cNvSpPr txBox="1"/>
          <p:nvPr/>
        </p:nvSpPr>
        <p:spPr bwMode="gray">
          <a:xfrm>
            <a:off x="3936142" y="2069609"/>
            <a:ext cx="2093522" cy="138499"/>
          </a:xfrm>
          <a:prstGeom prst="rect">
            <a:avLst/>
          </a:prstGeom>
          <a:noFill/>
        </p:spPr>
        <p:txBody>
          <a:bodyPr wrap="none" lIns="0" tIns="0" rIns="0" bIns="0" rtlCol="0">
            <a:spAutoFit/>
          </a:bodyPr>
          <a:lstStyle/>
          <a:p>
            <a:pPr>
              <a:spcBef>
                <a:spcPts val="500"/>
              </a:spcBef>
            </a:pPr>
            <a:r>
              <a:rPr lang="en-US" sz="900" i="1" dirty="0" smtClean="0"/>
              <a:t>How Does Your Team Work with IT?</a:t>
            </a:r>
          </a:p>
        </p:txBody>
      </p:sp>
      <p:sp>
        <p:nvSpPr>
          <p:cNvPr id="48" name="Text Placeholder 1"/>
          <p:cNvSpPr txBox="1">
            <a:spLocks/>
          </p:cNvSpPr>
          <p:nvPr/>
        </p:nvSpPr>
        <p:spPr bwMode="gray">
          <a:xfrm>
            <a:off x="3834731" y="2163870"/>
            <a:ext cx="2246135" cy="446276"/>
          </a:xfrm>
          <a:prstGeom prst="rect">
            <a:avLst/>
          </a:prstGeom>
        </p:spPr>
        <p:txBody>
          <a:bodyPr vert="horz" wrap="square" lIns="137160" tIns="91440" rIns="137160" bIns="13716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buNone/>
            </a:pPr>
            <a:r>
              <a:rPr lang="en-US" sz="700" dirty="0" smtClean="0"/>
              <a:t>What are ways in which your staff and constituents use technology? </a:t>
            </a:r>
          </a:p>
        </p:txBody>
      </p:sp>
      <p:sp>
        <p:nvSpPr>
          <p:cNvPr id="41" name="Oval 40"/>
          <p:cNvSpPr/>
          <p:nvPr/>
        </p:nvSpPr>
        <p:spPr bwMode="gray">
          <a:xfrm>
            <a:off x="3658505" y="2768009"/>
            <a:ext cx="216694" cy="216694"/>
          </a:xfrm>
          <a:prstGeom prst="ellipse">
            <a:avLst/>
          </a:prstGeom>
          <a:solidFill>
            <a:schemeClr val="accent6"/>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463675"/>
            <a:r>
              <a:rPr lang="en-US" sz="1050" b="1" dirty="0" smtClean="0">
                <a:solidFill>
                  <a:schemeClr val="bg1"/>
                </a:solidFill>
                <a:latin typeface="+mj-lt"/>
              </a:rPr>
              <a:t>3</a:t>
            </a:r>
          </a:p>
        </p:txBody>
      </p:sp>
      <p:sp>
        <p:nvSpPr>
          <p:cNvPr id="45" name="TextBox 44"/>
          <p:cNvSpPr txBox="1"/>
          <p:nvPr/>
        </p:nvSpPr>
        <p:spPr bwMode="gray">
          <a:xfrm>
            <a:off x="3936142" y="2807107"/>
            <a:ext cx="2191306" cy="138499"/>
          </a:xfrm>
          <a:prstGeom prst="rect">
            <a:avLst/>
          </a:prstGeom>
          <a:noFill/>
        </p:spPr>
        <p:txBody>
          <a:bodyPr wrap="none" lIns="0" tIns="0" rIns="0" bIns="0" rtlCol="0">
            <a:spAutoFit/>
          </a:bodyPr>
          <a:lstStyle/>
          <a:p>
            <a:pPr>
              <a:spcBef>
                <a:spcPts val="500"/>
              </a:spcBef>
            </a:pPr>
            <a:r>
              <a:rPr lang="en-US" sz="900" i="1" dirty="0" smtClean="0"/>
              <a:t>What Is a Successful IT Relationship?</a:t>
            </a:r>
          </a:p>
        </p:txBody>
      </p:sp>
      <p:sp>
        <p:nvSpPr>
          <p:cNvPr id="49" name="Text Placeholder 1"/>
          <p:cNvSpPr txBox="1">
            <a:spLocks/>
          </p:cNvSpPr>
          <p:nvPr/>
        </p:nvSpPr>
        <p:spPr bwMode="gray">
          <a:xfrm>
            <a:off x="3834731" y="2906454"/>
            <a:ext cx="2230105" cy="553998"/>
          </a:xfrm>
          <a:prstGeom prst="rect">
            <a:avLst/>
          </a:prstGeom>
        </p:spPr>
        <p:txBody>
          <a:bodyPr vert="horz" wrap="square" lIns="137160" tIns="91440" rIns="137160" bIns="13716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buNone/>
            </a:pPr>
            <a:r>
              <a:rPr lang="en-US" sz="700" dirty="0" smtClean="0"/>
              <a:t>If IT meets all your expectations in the coming year, what will you able to achieve that you couldn’t last year?</a:t>
            </a:r>
          </a:p>
        </p:txBody>
      </p:sp>
      <p:sp>
        <p:nvSpPr>
          <p:cNvPr id="42" name="Oval 41"/>
          <p:cNvSpPr/>
          <p:nvPr/>
        </p:nvSpPr>
        <p:spPr bwMode="gray">
          <a:xfrm>
            <a:off x="3664204" y="3618316"/>
            <a:ext cx="216694" cy="216694"/>
          </a:xfrm>
          <a:prstGeom prst="ellipse">
            <a:avLst/>
          </a:prstGeom>
          <a:solidFill>
            <a:schemeClr val="accent6"/>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463675"/>
            <a:r>
              <a:rPr lang="en-US" sz="1050" b="1" dirty="0" smtClean="0">
                <a:solidFill>
                  <a:schemeClr val="bg1"/>
                </a:solidFill>
                <a:latin typeface="+mj-lt"/>
              </a:rPr>
              <a:t>4</a:t>
            </a:r>
          </a:p>
        </p:txBody>
      </p:sp>
      <p:sp>
        <p:nvSpPr>
          <p:cNvPr id="46" name="TextBox 45"/>
          <p:cNvSpPr txBox="1"/>
          <p:nvPr/>
        </p:nvSpPr>
        <p:spPr bwMode="gray">
          <a:xfrm>
            <a:off x="3941841" y="3657414"/>
            <a:ext cx="2056653" cy="138499"/>
          </a:xfrm>
          <a:prstGeom prst="rect">
            <a:avLst/>
          </a:prstGeom>
          <a:noFill/>
        </p:spPr>
        <p:txBody>
          <a:bodyPr wrap="none" lIns="0" tIns="0" rIns="0" bIns="0" rtlCol="0">
            <a:spAutoFit/>
          </a:bodyPr>
          <a:lstStyle/>
          <a:p>
            <a:pPr>
              <a:spcBef>
                <a:spcPts val="500"/>
              </a:spcBef>
            </a:pPr>
            <a:r>
              <a:rPr lang="en-US" sz="900" i="1" dirty="0" smtClean="0"/>
              <a:t>How Does IT Provide You Services?</a:t>
            </a:r>
          </a:p>
        </p:txBody>
      </p:sp>
      <p:sp>
        <p:nvSpPr>
          <p:cNvPr id="50" name="Text Placeholder 1"/>
          <p:cNvSpPr txBox="1">
            <a:spLocks/>
          </p:cNvSpPr>
          <p:nvPr/>
        </p:nvSpPr>
        <p:spPr bwMode="gray">
          <a:xfrm>
            <a:off x="3834731" y="3759107"/>
            <a:ext cx="2368630" cy="553998"/>
          </a:xfrm>
          <a:prstGeom prst="rect">
            <a:avLst/>
          </a:prstGeom>
        </p:spPr>
        <p:txBody>
          <a:bodyPr vert="horz" wrap="square" lIns="137160" tIns="91440" rIns="137160" bIns="13716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buNone/>
            </a:pPr>
            <a:r>
              <a:rPr lang="en-US" sz="700" dirty="0"/>
              <a:t>In the past, how have you worked with central IT to achieve your goals</a:t>
            </a:r>
            <a:r>
              <a:rPr lang="en-US" sz="700" dirty="0" smtClean="0"/>
              <a:t>? Were you satisfied with those services?</a:t>
            </a:r>
          </a:p>
        </p:txBody>
      </p:sp>
      <p:sp>
        <p:nvSpPr>
          <p:cNvPr id="61" name="Text Placeholder 60"/>
          <p:cNvSpPr>
            <a:spLocks noGrp="1"/>
          </p:cNvSpPr>
          <p:nvPr>
            <p:ph type="body" sz="quarter" idx="11"/>
          </p:nvPr>
        </p:nvSpPr>
        <p:spPr/>
        <p:txBody>
          <a:bodyPr/>
          <a:lstStyle/>
          <a:p>
            <a:r>
              <a:rPr lang="en-US" dirty="0" smtClean="0"/>
              <a:t>Input and Review from Community Members Is Critical</a:t>
            </a:r>
            <a:endParaRPr lang="en-US" dirty="0"/>
          </a:p>
        </p:txBody>
      </p:sp>
      <p:sp>
        <p:nvSpPr>
          <p:cNvPr id="62" name="Rectangle 61"/>
          <p:cNvSpPr/>
          <p:nvPr/>
        </p:nvSpPr>
        <p:spPr>
          <a:xfrm>
            <a:off x="-264463" y="1250438"/>
            <a:ext cx="3999469" cy="246221"/>
          </a:xfrm>
          <a:prstGeom prst="rect">
            <a:avLst/>
          </a:prstGeom>
        </p:spPr>
        <p:txBody>
          <a:bodyPr wrap="square">
            <a:spAutoFit/>
          </a:bodyPr>
          <a:lstStyle/>
          <a:p>
            <a:pPr algn="ctr"/>
            <a:r>
              <a:rPr lang="en-US" sz="1000" b="1" dirty="0" smtClean="0"/>
              <a:t>IT Asks Campus Partners Key Questions</a:t>
            </a:r>
            <a:endParaRPr lang="en-US" sz="1000" b="1" dirty="0"/>
          </a:p>
        </p:txBody>
      </p:sp>
      <p:cxnSp>
        <p:nvCxnSpPr>
          <p:cNvPr id="64" name="Straight Connector 63"/>
          <p:cNvCxnSpPr/>
          <p:nvPr/>
        </p:nvCxnSpPr>
        <p:spPr bwMode="gray">
          <a:xfrm flipH="1" flipV="1">
            <a:off x="962996" y="2474888"/>
            <a:ext cx="380744" cy="850649"/>
          </a:xfrm>
          <a:prstGeom prst="line">
            <a:avLst/>
          </a:prstGeom>
          <a:ln w="12700">
            <a:solidFill>
              <a:schemeClr val="accent3"/>
            </a:solidFill>
            <a:prstDash val="dash"/>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0"/>
          </p:nvPr>
        </p:nvSpPr>
        <p:spPr/>
        <p:txBody>
          <a:bodyPr/>
          <a:lstStyle/>
          <a:p>
            <a:endParaRPr lang="en-US" dirty="0"/>
          </a:p>
        </p:txBody>
      </p:sp>
      <p:pic>
        <p:nvPicPr>
          <p:cNvPr id="33" name="Picture 32"/>
          <p:cNvPicPr>
            <a:picLocks noChangeAspect="1"/>
          </p:cNvPicPr>
          <p:nvPr/>
        </p:nvPicPr>
        <p:blipFill>
          <a:blip r:embed="rId7"/>
          <a:stretch>
            <a:fillRect/>
          </a:stretch>
        </p:blipFill>
        <p:spPr>
          <a:xfrm>
            <a:off x="5108336" y="4654102"/>
            <a:ext cx="1292464" cy="146317"/>
          </a:xfrm>
          <a:prstGeom prst="rect">
            <a:avLst/>
          </a:prstGeom>
        </p:spPr>
      </p:pic>
      <p:sp>
        <p:nvSpPr>
          <p:cNvPr id="8" name="Text Placeholder 7"/>
          <p:cNvSpPr>
            <a:spLocks noGrp="1"/>
          </p:cNvSpPr>
          <p:nvPr>
            <p:ph type="body" sz="quarter" idx="13"/>
          </p:nvPr>
        </p:nvSpPr>
        <p:spPr/>
        <p:txBody>
          <a:bodyPr/>
          <a:lstStyle/>
          <a:p>
            <a:endParaRPr lang="en-US" dirty="0"/>
          </a:p>
        </p:txBody>
      </p:sp>
    </p:spTree>
    <p:extLst>
      <p:ext uri="{BB962C8B-B14F-4D97-AF65-F5344CB8AC3E}">
        <p14:creationId xmlns:p14="http://schemas.microsoft.com/office/powerpoint/2010/main" val="17294455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smtClean="0"/>
              <a:t>IT Strategic Planning Center of Excellence </a:t>
            </a:r>
            <a:endParaRPr lang="en-US" dirty="0"/>
          </a:p>
        </p:txBody>
      </p:sp>
      <p:sp>
        <p:nvSpPr>
          <p:cNvPr id="4" name="Text Placeholder 3"/>
          <p:cNvSpPr>
            <a:spLocks noGrp="1"/>
          </p:cNvSpPr>
          <p:nvPr>
            <p:ph type="body" sz="quarter" idx="18"/>
          </p:nvPr>
        </p:nvSpPr>
        <p:spPr/>
        <p:txBody>
          <a:bodyPr/>
          <a:lstStyle/>
          <a:p>
            <a:endParaRPr lang="en-US" dirty="0"/>
          </a:p>
        </p:txBody>
      </p:sp>
      <p:sp>
        <p:nvSpPr>
          <p:cNvPr id="5" name="Text Placeholder 4"/>
          <p:cNvSpPr>
            <a:spLocks noGrp="1"/>
          </p:cNvSpPr>
          <p:nvPr>
            <p:ph type="body" sz="quarter" idx="19"/>
          </p:nvPr>
        </p:nvSpPr>
        <p:spPr/>
        <p:txBody>
          <a:bodyPr/>
          <a:lstStyle/>
          <a:p>
            <a:endParaRPr lang="en-US" dirty="0"/>
          </a:p>
        </p:txBody>
      </p:sp>
      <p:sp>
        <p:nvSpPr>
          <p:cNvPr id="6" name="Title 5"/>
          <p:cNvSpPr>
            <a:spLocks noGrp="1"/>
          </p:cNvSpPr>
          <p:nvPr>
            <p:ph type="title"/>
          </p:nvPr>
        </p:nvSpPr>
        <p:spPr/>
        <p:txBody>
          <a:bodyPr/>
          <a:lstStyle/>
          <a:p>
            <a:r>
              <a:rPr lang="en-US" dirty="0" smtClean="0"/>
              <a:t>Assistance From EAB </a:t>
            </a:r>
            <a:endParaRPr lang="en-US" dirty="0"/>
          </a:p>
        </p:txBody>
      </p:sp>
      <p:sp>
        <p:nvSpPr>
          <p:cNvPr id="9" name="Text Placeholder 9"/>
          <p:cNvSpPr>
            <a:spLocks noGrp="1"/>
          </p:cNvSpPr>
          <p:nvPr/>
        </p:nvSpPr>
        <p:spPr bwMode="gray">
          <a:xfrm>
            <a:off x="4627418" y="961239"/>
            <a:ext cx="1773382" cy="3317776"/>
          </a:xfrm>
          <a:prstGeom prst="rect">
            <a:avLst/>
          </a:prstGeom>
          <a:solidFill>
            <a:schemeClr val="accent5"/>
          </a:solidFill>
          <a:ln w="19050">
            <a:noFill/>
            <a:miter lim="800000"/>
          </a:ln>
        </p:spPr>
        <p:txBody>
          <a:bodyPr vert="horz" wrap="square" lIns="182880" tIns="91440" rIns="182880" bIns="182880" rtlCol="0">
            <a:noAutofit/>
          </a:bodyPr>
          <a:lstStyle>
            <a:lvl1pPr marL="0" indent="0" algn="l" defTabSz="640080" rtl="0" eaLnBrk="1" latinLnBrk="0" hangingPunct="1">
              <a:spcBef>
                <a:spcPts val="0"/>
              </a:spcBef>
              <a:buFont typeface="Arial" pitchFamily="34" charset="0"/>
              <a:buNone/>
              <a:defRPr sz="1000" b="1" kern="1200" baseline="0">
                <a:solidFill>
                  <a:schemeClr val="tx1"/>
                </a:solidFill>
                <a:latin typeface="+mn-lt"/>
                <a:ea typeface="+mn-ea"/>
                <a:cs typeface="+mn-cs"/>
              </a:defRPr>
            </a:lvl1pPr>
            <a:lvl2pPr marL="0" indent="0" algn="l" defTabSz="640080" rtl="0" eaLnBrk="1" latinLnBrk="0" hangingPunct="1">
              <a:spcBef>
                <a:spcPts val="300"/>
              </a:spcBef>
              <a:buFont typeface="Arial" pitchFamily="34" charset="0"/>
              <a:buNone/>
              <a:defRPr sz="900" kern="1200">
                <a:solidFill>
                  <a:schemeClr val="tx1"/>
                </a:solidFill>
                <a:latin typeface="+mn-lt"/>
                <a:ea typeface="+mn-ea"/>
                <a:cs typeface="+mn-cs"/>
              </a:defRPr>
            </a:lvl2pPr>
            <a:lvl3pPr marL="0" indent="0" algn="l" defTabSz="640080" rtl="0" eaLnBrk="1" latinLnBrk="0" hangingPunct="1">
              <a:spcBef>
                <a:spcPts val="300"/>
              </a:spcBef>
              <a:buFont typeface="Arial" pitchFamily="34" charset="0"/>
              <a:buNone/>
              <a:defRPr sz="900" kern="1200">
                <a:solidFill>
                  <a:schemeClr val="tx1"/>
                </a:solidFill>
                <a:latin typeface="+mn-lt"/>
                <a:ea typeface="+mn-ea"/>
                <a:cs typeface="+mn-cs"/>
              </a:defRPr>
            </a:lvl3pPr>
            <a:lvl4pPr marL="0" indent="0" algn="l" defTabSz="640080" rtl="0" eaLnBrk="1" latinLnBrk="0" hangingPunct="1">
              <a:spcBef>
                <a:spcPts val="300"/>
              </a:spcBef>
              <a:buFont typeface="Arial" pitchFamily="34" charset="0"/>
              <a:buNone/>
              <a:defRPr sz="900" kern="1200">
                <a:solidFill>
                  <a:schemeClr val="tx1"/>
                </a:solidFill>
                <a:latin typeface="+mn-lt"/>
                <a:ea typeface="+mn-ea"/>
                <a:cs typeface="+mn-cs"/>
              </a:defRPr>
            </a:lvl4pPr>
            <a:lvl5pPr marL="0" indent="0" algn="l" defTabSz="640080" rtl="0" eaLnBrk="1" latinLnBrk="0" hangingPunct="1">
              <a:spcBef>
                <a:spcPts val="300"/>
              </a:spcBef>
              <a:buFont typeface="Arial" pitchFamily="34" charset="0"/>
              <a:buNone/>
              <a:defRPr sz="9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r>
              <a:rPr lang="en-US" sz="900" dirty="0" smtClean="0">
                <a:solidFill>
                  <a:schemeClr val="bg1"/>
                </a:solidFill>
              </a:rPr>
              <a:t>Tools Spanning the Entire IT Strategic Planning Process</a:t>
            </a:r>
          </a:p>
          <a:p>
            <a:pPr>
              <a:spcBef>
                <a:spcPts val="600"/>
              </a:spcBef>
            </a:pPr>
            <a:endParaRPr lang="en-US" sz="900" b="0" i="1" dirty="0">
              <a:solidFill>
                <a:schemeClr val="bg1"/>
              </a:solidFill>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911" y="2657832"/>
            <a:ext cx="2087156" cy="1621183"/>
          </a:xfrm>
          <a:prstGeom prst="rect">
            <a:avLst/>
          </a:prstGeom>
          <a:ln>
            <a:solidFill>
              <a:schemeClr val="bg2"/>
            </a:solidFill>
          </a:ln>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84534" y="961238"/>
            <a:ext cx="2189437" cy="1622631"/>
          </a:xfrm>
          <a:prstGeom prst="rect">
            <a:avLst/>
          </a:prstGeom>
          <a:ln>
            <a:solidFill>
              <a:schemeClr val="bg2"/>
            </a:solidFill>
          </a:ln>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0911" y="961240"/>
            <a:ext cx="2087156" cy="1622630"/>
          </a:xfrm>
          <a:prstGeom prst="rect">
            <a:avLst/>
          </a:prstGeom>
          <a:ln>
            <a:solidFill>
              <a:schemeClr val="bg2"/>
            </a:solidFill>
          </a:ln>
        </p:spPr>
      </p:pic>
      <p:sp>
        <p:nvSpPr>
          <p:cNvPr id="16" name="TextBox 15"/>
          <p:cNvSpPr txBox="1"/>
          <p:nvPr/>
        </p:nvSpPr>
        <p:spPr bwMode="gray">
          <a:xfrm>
            <a:off x="4843840" y="1720993"/>
            <a:ext cx="1340535" cy="1487587"/>
          </a:xfrm>
          <a:prstGeom prst="rect">
            <a:avLst/>
          </a:prstGeom>
          <a:noFill/>
        </p:spPr>
        <p:txBody>
          <a:bodyPr wrap="square" lIns="0" tIns="0" rIns="0" bIns="0" rtlCol="0">
            <a:spAutoFit/>
          </a:bodyPr>
          <a:lstStyle/>
          <a:p>
            <a:pPr marL="171450" indent="-171450">
              <a:spcBef>
                <a:spcPts val="500"/>
              </a:spcBef>
              <a:buFont typeface="Arial" panose="020B0604020202020204" pitchFamily="34" charset="0"/>
              <a:buChar char="•"/>
            </a:pPr>
            <a:r>
              <a:rPr lang="en-US" sz="800" dirty="0" smtClean="0">
                <a:solidFill>
                  <a:schemeClr val="bg1"/>
                </a:solidFill>
              </a:rPr>
              <a:t>Readiness Self-Test</a:t>
            </a:r>
          </a:p>
          <a:p>
            <a:pPr marL="171450" indent="-171450">
              <a:spcBef>
                <a:spcPts val="500"/>
              </a:spcBef>
              <a:buFont typeface="Arial" panose="020B0604020202020204" pitchFamily="34" charset="0"/>
              <a:buChar char="•"/>
            </a:pPr>
            <a:r>
              <a:rPr lang="en-US" sz="800" dirty="0" smtClean="0">
                <a:solidFill>
                  <a:schemeClr val="bg1"/>
                </a:solidFill>
              </a:rPr>
              <a:t>Institutional Goals Alignment Playbook</a:t>
            </a:r>
          </a:p>
          <a:p>
            <a:pPr marL="171450" indent="-171450">
              <a:spcBef>
                <a:spcPts val="500"/>
              </a:spcBef>
              <a:buFont typeface="Arial" panose="020B0604020202020204" pitchFamily="34" charset="0"/>
              <a:buChar char="•"/>
            </a:pPr>
            <a:r>
              <a:rPr lang="en-US" sz="800" dirty="0" smtClean="0">
                <a:solidFill>
                  <a:schemeClr val="bg1"/>
                </a:solidFill>
              </a:rPr>
              <a:t>Environmental Scan Playbook</a:t>
            </a:r>
          </a:p>
          <a:p>
            <a:pPr marL="171450" indent="-171450">
              <a:spcBef>
                <a:spcPts val="500"/>
              </a:spcBef>
              <a:buFont typeface="Arial" panose="020B0604020202020204" pitchFamily="34" charset="0"/>
              <a:buChar char="•"/>
            </a:pPr>
            <a:r>
              <a:rPr lang="en-US" sz="800" dirty="0" smtClean="0">
                <a:solidFill>
                  <a:schemeClr val="bg1"/>
                </a:solidFill>
              </a:rPr>
              <a:t>Vision &amp; Goals Development Playbook</a:t>
            </a:r>
          </a:p>
          <a:p>
            <a:pPr marL="171450" indent="-171450">
              <a:spcBef>
                <a:spcPts val="500"/>
              </a:spcBef>
              <a:buFont typeface="Arial" panose="020B0604020202020204" pitchFamily="34" charset="0"/>
              <a:buChar char="•"/>
            </a:pPr>
            <a:r>
              <a:rPr lang="en-US" sz="800" dirty="0" smtClean="0">
                <a:solidFill>
                  <a:schemeClr val="bg1"/>
                </a:solidFill>
              </a:rPr>
              <a:t>IT Strategic Plan Library</a:t>
            </a:r>
          </a:p>
        </p:txBody>
      </p:sp>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78191" y="2657832"/>
            <a:ext cx="2195780" cy="1621183"/>
          </a:xfrm>
          <a:prstGeom prst="rect">
            <a:avLst/>
          </a:prstGeom>
          <a:ln>
            <a:solidFill>
              <a:schemeClr val="bg2"/>
            </a:solidFill>
          </a:ln>
        </p:spPr>
      </p:pic>
      <p:sp>
        <p:nvSpPr>
          <p:cNvPr id="10" name="TextBox 9"/>
          <p:cNvSpPr txBox="1"/>
          <p:nvPr/>
        </p:nvSpPr>
        <p:spPr>
          <a:xfrm>
            <a:off x="4843839" y="3376222"/>
            <a:ext cx="1340535" cy="415498"/>
          </a:xfrm>
          <a:prstGeom prst="rect">
            <a:avLst/>
          </a:prstGeom>
          <a:noFill/>
        </p:spPr>
        <p:txBody>
          <a:bodyPr wrap="square" lIns="0" tIns="0" rIns="0" bIns="0" rtlCol="0">
            <a:spAutoFit/>
          </a:bodyPr>
          <a:lstStyle/>
          <a:p>
            <a:pPr>
              <a:spcBef>
                <a:spcPts val="500"/>
              </a:spcBef>
            </a:pPr>
            <a:r>
              <a:rPr lang="en-US" sz="900" b="1" dirty="0" smtClean="0">
                <a:solidFill>
                  <a:schemeClr val="bg1"/>
                </a:solidFill>
              </a:rPr>
              <a:t>For More Details</a:t>
            </a:r>
            <a:r>
              <a:rPr lang="en-US" sz="900" b="1" dirty="0">
                <a:solidFill>
                  <a:schemeClr val="bg1"/>
                </a:solidFill>
              </a:rPr>
              <a:t>:</a:t>
            </a:r>
            <a:r>
              <a:rPr lang="en-US" sz="900" b="1" dirty="0" smtClean="0">
                <a:solidFill>
                  <a:schemeClr val="bg1"/>
                </a:solidFill>
              </a:rPr>
              <a:t> </a:t>
            </a:r>
            <a:r>
              <a:rPr lang="en-US" sz="900" b="1" dirty="0" smtClean="0">
                <a:solidFill>
                  <a:srgbClr val="FFC000"/>
                </a:solidFill>
              </a:rPr>
              <a:t>www.eab.com/ </a:t>
            </a:r>
            <a:r>
              <a:rPr lang="en-US" sz="900" b="1" dirty="0">
                <a:solidFill>
                  <a:srgbClr val="FFC000"/>
                </a:solidFill>
              </a:rPr>
              <a:t>itforum/ITSPCenter</a:t>
            </a:r>
            <a:r>
              <a:rPr lang="en-US" sz="900" b="1" dirty="0" smtClean="0">
                <a:solidFill>
                  <a:schemeClr val="bg1"/>
                </a:solidFill>
              </a:rPr>
              <a:t> </a:t>
            </a:r>
          </a:p>
        </p:txBody>
      </p:sp>
      <p:sp>
        <p:nvSpPr>
          <p:cNvPr id="7" name="Text Placeholder 6"/>
          <p:cNvSpPr>
            <a:spLocks noGrp="1"/>
          </p:cNvSpPr>
          <p:nvPr>
            <p:ph type="body" sz="quarter" idx="16"/>
          </p:nvPr>
        </p:nvSpPr>
        <p:spPr/>
        <p:txBody>
          <a:bodyPr/>
          <a:lstStyle/>
          <a:p>
            <a:endParaRPr lang="en-US" dirty="0"/>
          </a:p>
        </p:txBody>
      </p:sp>
      <p:pic>
        <p:nvPicPr>
          <p:cNvPr id="15" name="Picture 14"/>
          <p:cNvPicPr>
            <a:picLocks noChangeAspect="1"/>
          </p:cNvPicPr>
          <p:nvPr/>
        </p:nvPicPr>
        <p:blipFill>
          <a:blip r:embed="rId7"/>
          <a:stretch>
            <a:fillRect/>
          </a:stretch>
        </p:blipFill>
        <p:spPr>
          <a:xfrm>
            <a:off x="5108336" y="4654102"/>
            <a:ext cx="1292464" cy="146317"/>
          </a:xfrm>
          <a:prstGeom prst="rect">
            <a:avLst/>
          </a:prstGeom>
        </p:spPr>
      </p:pic>
    </p:spTree>
    <p:extLst>
      <p:ext uri="{BB962C8B-B14F-4D97-AF65-F5344CB8AC3E}">
        <p14:creationId xmlns:p14="http://schemas.microsoft.com/office/powerpoint/2010/main" val="3386575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4027401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280195" y="661048"/>
            <a:ext cx="5842794" cy="184666"/>
          </a:xfrm>
        </p:spPr>
        <p:txBody>
          <a:bodyPr/>
          <a:lstStyle/>
          <a:p>
            <a:r>
              <a:rPr lang="en-US" dirty="0" smtClean="0"/>
              <a:t>Strategic Planning Systematically Shapes a Future Vision</a:t>
            </a:r>
            <a:endParaRPr lang="en-US" dirty="0"/>
          </a:p>
        </p:txBody>
      </p:sp>
      <p:sp>
        <p:nvSpPr>
          <p:cNvPr id="3" name="Text Placeholder 2"/>
          <p:cNvSpPr>
            <a:spLocks noGrp="1"/>
          </p:cNvSpPr>
          <p:nvPr>
            <p:ph type="body" sz="quarter" idx="16"/>
          </p:nvPr>
        </p:nvSpPr>
        <p:spPr/>
        <p:txBody>
          <a:bodyPr/>
          <a:lstStyle/>
          <a:p>
            <a:endParaRPr lang="en-US" dirty="0"/>
          </a:p>
        </p:txBody>
      </p:sp>
      <p:sp>
        <p:nvSpPr>
          <p:cNvPr id="4" name="Text Placeholder 3"/>
          <p:cNvSpPr>
            <a:spLocks noGrp="1"/>
          </p:cNvSpPr>
          <p:nvPr>
            <p:ph type="body" sz="quarter" idx="18"/>
          </p:nvPr>
        </p:nvSpPr>
        <p:spPr>
          <a:xfrm>
            <a:off x="5148072" y="4677489"/>
            <a:ext cx="1252728" cy="123111"/>
          </a:xfrm>
        </p:spPr>
        <p:txBody>
          <a:bodyPr/>
          <a:lstStyle/>
          <a:p>
            <a:r>
              <a:rPr lang="en-US" dirty="0" smtClean="0"/>
              <a:t>Source: EAB interviews and analysis.</a:t>
            </a:r>
            <a:endParaRPr lang="en-US" dirty="0"/>
          </a:p>
        </p:txBody>
      </p:sp>
      <p:sp>
        <p:nvSpPr>
          <p:cNvPr id="5" name="Text Placeholder 4"/>
          <p:cNvSpPr>
            <a:spLocks noGrp="1"/>
          </p:cNvSpPr>
          <p:nvPr>
            <p:ph type="body" sz="quarter" idx="19"/>
          </p:nvPr>
        </p:nvSpPr>
        <p:spPr/>
        <p:txBody>
          <a:bodyPr/>
          <a:lstStyle/>
          <a:p>
            <a:endParaRPr lang="en-US" dirty="0"/>
          </a:p>
        </p:txBody>
      </p:sp>
      <p:sp>
        <p:nvSpPr>
          <p:cNvPr id="6" name="Title 5"/>
          <p:cNvSpPr>
            <a:spLocks noGrp="1"/>
          </p:cNvSpPr>
          <p:nvPr>
            <p:ph type="title"/>
          </p:nvPr>
        </p:nvSpPr>
        <p:spPr>
          <a:xfrm>
            <a:off x="280194" y="344705"/>
            <a:ext cx="5486400" cy="221599"/>
          </a:xfrm>
        </p:spPr>
        <p:txBody>
          <a:bodyPr/>
          <a:lstStyle/>
          <a:p>
            <a:r>
              <a:rPr lang="en-US" sz="1600" dirty="0" smtClean="0"/>
              <a:t>A Manifesto for the Future Course of the Institution</a:t>
            </a:r>
            <a:endParaRPr lang="en-US" sz="1600" dirty="0"/>
          </a:p>
        </p:txBody>
      </p:sp>
      <p:grpSp>
        <p:nvGrpSpPr>
          <p:cNvPr id="20" name="Group 19"/>
          <p:cNvGrpSpPr/>
          <p:nvPr/>
        </p:nvGrpSpPr>
        <p:grpSpPr>
          <a:xfrm>
            <a:off x="231617" y="1059326"/>
            <a:ext cx="5891371" cy="772160"/>
            <a:chOff x="231617" y="3373036"/>
            <a:chExt cx="5891371" cy="772160"/>
          </a:xfrm>
        </p:grpSpPr>
        <p:sp>
          <p:nvSpPr>
            <p:cNvPr id="14" name="TextBox 13"/>
            <p:cNvSpPr txBox="1"/>
            <p:nvPr/>
          </p:nvSpPr>
          <p:spPr bwMode="gray">
            <a:xfrm>
              <a:off x="280196" y="3373036"/>
              <a:ext cx="5842792" cy="755072"/>
            </a:xfrm>
            <a:prstGeom prst="rect">
              <a:avLst/>
            </a:prstGeom>
            <a:solidFill>
              <a:schemeClr val="accent5"/>
            </a:solidFill>
            <a:ln w="12700">
              <a:noFill/>
              <a:miter lim="800000"/>
            </a:ln>
          </p:spPr>
          <p:txBody>
            <a:bodyPr wrap="square" lIns="137160" tIns="91440" rIns="137160" bIns="0" rtlCol="0">
              <a:noAutofit/>
            </a:bodyPr>
            <a:lstStyle/>
            <a:p>
              <a:r>
                <a:rPr lang="en-US" sz="1000" b="1" dirty="0" smtClean="0">
                  <a:solidFill>
                    <a:schemeClr val="bg1"/>
                  </a:solidFill>
                </a:rPr>
                <a:t>Strategic Planning</a:t>
              </a:r>
              <a:endParaRPr lang="en-US" sz="1000" b="1" dirty="0">
                <a:solidFill>
                  <a:schemeClr val="bg1"/>
                </a:solidFill>
              </a:endParaRPr>
            </a:p>
          </p:txBody>
        </p:sp>
        <p:cxnSp>
          <p:nvCxnSpPr>
            <p:cNvPr id="15" name="Straight Connector 14"/>
            <p:cNvCxnSpPr/>
            <p:nvPr/>
          </p:nvCxnSpPr>
          <p:spPr bwMode="gray">
            <a:xfrm>
              <a:off x="424650" y="3665073"/>
              <a:ext cx="5461878"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7" name="Text Placeholder 1"/>
            <p:cNvSpPr txBox="1">
              <a:spLocks/>
            </p:cNvSpPr>
            <p:nvPr/>
          </p:nvSpPr>
          <p:spPr bwMode="gray">
            <a:xfrm>
              <a:off x="280194" y="3637365"/>
              <a:ext cx="5750790" cy="507831"/>
            </a:xfrm>
            <a:prstGeom prst="rect">
              <a:avLst/>
            </a:prstGeom>
          </p:spPr>
          <p:txBody>
            <a:bodyPr vert="horz" wrap="square" lIns="137160" tIns="91440" rIns="137160" bIns="13716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buNone/>
              </a:pPr>
              <a:r>
                <a:rPr lang="en-US" i="1" dirty="0">
                  <a:solidFill>
                    <a:schemeClr val="bg1"/>
                  </a:solidFill>
                </a:rPr>
                <a:t>The process of systematically setting an institution’s goals, organizing efforts to achieve them, and setting ways to measure results.</a:t>
              </a:r>
            </a:p>
          </p:txBody>
        </p:sp>
        <p:sp>
          <p:nvSpPr>
            <p:cNvPr id="19" name="Isosceles Triangle 18"/>
            <p:cNvSpPr/>
            <p:nvPr/>
          </p:nvSpPr>
          <p:spPr bwMode="gray">
            <a:xfrm rot="5400000">
              <a:off x="220901" y="3475711"/>
              <a:ext cx="155384" cy="133951"/>
            </a:xfrm>
            <a:prstGeom prst="triangle">
              <a:avLst/>
            </a:prstGeom>
            <a:solidFill>
              <a:schemeClr val="tx2"/>
            </a:solidFill>
            <a:ln w="1905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grpSp>
      <p:grpSp>
        <p:nvGrpSpPr>
          <p:cNvPr id="58" name="Group 57"/>
          <p:cNvGrpSpPr/>
          <p:nvPr/>
        </p:nvGrpSpPr>
        <p:grpSpPr>
          <a:xfrm>
            <a:off x="534068" y="2195068"/>
            <a:ext cx="5335047" cy="1745723"/>
            <a:chOff x="444209" y="2041662"/>
            <a:chExt cx="5335047" cy="1745723"/>
          </a:xfrm>
        </p:grpSpPr>
        <p:pic>
          <p:nvPicPr>
            <p:cNvPr id="21" name="Picture 4" descr="http://abco.advisory.com/DSS/eab-icons/dartboar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687" y="2041662"/>
              <a:ext cx="274320" cy="274320"/>
            </a:xfrm>
            <a:prstGeom prst="rect">
              <a:avLst/>
            </a:prstGeom>
            <a:noFill/>
            <a:extLst>
              <a:ext uri="{909E8E84-426E-40DD-AFC4-6F175D3DCCD1}">
                <a14:hiddenFill xmlns:a14="http://schemas.microsoft.com/office/drawing/2010/main">
                  <a:solidFill>
                    <a:srgbClr val="FFFFFF"/>
                  </a:solidFill>
                </a14:hiddenFill>
              </a:ext>
            </a:extLst>
          </p:spPr>
        </p:pic>
        <p:sp>
          <p:nvSpPr>
            <p:cNvPr id="23" name="Text Placeholder 31"/>
            <p:cNvSpPr txBox="1">
              <a:spLocks/>
            </p:cNvSpPr>
            <p:nvPr/>
          </p:nvSpPr>
          <p:spPr bwMode="gray">
            <a:xfrm>
              <a:off x="541464" y="2802500"/>
              <a:ext cx="935181" cy="984885"/>
            </a:xfrm>
            <a:prstGeom prst="rect">
              <a:avLst/>
            </a:prstGeom>
          </p:spPr>
          <p:txBody>
            <a:bodyPr wrap="square" lIns="0" tIns="0" rIns="0" bIns="0">
              <a:spAutoFit/>
            </a:bodyPr>
            <a:lstStyle>
              <a:lvl1pPr marL="1143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buNone/>
              </a:pPr>
              <a:r>
                <a:rPr lang="en-US" sz="800" dirty="0" smtClean="0">
                  <a:solidFill>
                    <a:srgbClr val="4F5861"/>
                  </a:solidFill>
                </a:rPr>
                <a:t>Survey internal and external environments to discover factors defining the institution’s opportunities and capabilities.</a:t>
              </a:r>
            </a:p>
          </p:txBody>
        </p:sp>
        <p:sp>
          <p:nvSpPr>
            <p:cNvPr id="44" name="Chevron 43"/>
            <p:cNvSpPr/>
            <p:nvPr/>
          </p:nvSpPr>
          <p:spPr bwMode="gray">
            <a:xfrm>
              <a:off x="3773584" y="2426978"/>
              <a:ext cx="1129692" cy="303370"/>
            </a:xfrm>
            <a:prstGeom prst="chevron">
              <a:avLst/>
            </a:prstGeom>
            <a:solidFill>
              <a:schemeClr val="accent1"/>
            </a:solidFill>
            <a:ln w="9525" cap="flat" cmpd="sng" algn="ctr">
              <a:noFill/>
              <a:prstDash val="solid"/>
              <a:round/>
              <a:headEnd type="none" w="med" len="med"/>
              <a:tailEnd type="none" w="med" len="med"/>
            </a:ln>
            <a:effectLst/>
          </p:spPr>
          <p:txBody>
            <a:bodyPr vert="horz" wrap="square" lIns="129862" tIns="64932" rIns="129862" bIns="64932" numCol="1" rtlCol="0" anchor="ctr" anchorCtr="0" compatLnSpc="1">
              <a:prstTxWarp prst="textNoShape">
                <a:avLst/>
              </a:prstTxWarp>
            </a:bodyPr>
            <a:lstStyle/>
            <a:p>
              <a:pPr algn="ctr" defTabSz="2078977"/>
              <a:r>
                <a:rPr lang="en-US" sz="800" b="1" dirty="0" smtClean="0">
                  <a:solidFill>
                    <a:srgbClr val="4F5861"/>
                  </a:solidFill>
                </a:rPr>
                <a:t>Define Progress</a:t>
              </a:r>
              <a:endParaRPr lang="en-US" sz="800" b="1" dirty="0">
                <a:solidFill>
                  <a:srgbClr val="4F5861"/>
                </a:solidFill>
              </a:endParaRPr>
            </a:p>
          </p:txBody>
        </p:sp>
        <p:sp>
          <p:nvSpPr>
            <p:cNvPr id="45" name="Chevron 44"/>
            <p:cNvSpPr/>
            <p:nvPr/>
          </p:nvSpPr>
          <p:spPr bwMode="gray">
            <a:xfrm>
              <a:off x="2663793" y="2423156"/>
              <a:ext cx="1129692" cy="303370"/>
            </a:xfrm>
            <a:prstGeom prst="chevron">
              <a:avLst/>
            </a:prstGeom>
            <a:solidFill>
              <a:schemeClr val="accent1"/>
            </a:solidFill>
            <a:ln w="9525" cap="flat" cmpd="sng" algn="ctr">
              <a:noFill/>
              <a:prstDash val="solid"/>
              <a:round/>
              <a:headEnd type="none" w="med" len="med"/>
              <a:tailEnd type="none" w="med" len="med"/>
            </a:ln>
            <a:effectLst/>
          </p:spPr>
          <p:txBody>
            <a:bodyPr vert="horz" wrap="square" lIns="129862" tIns="64932" rIns="129862" bIns="64932" numCol="1" rtlCol="0" anchor="ctr" anchorCtr="0" compatLnSpc="1">
              <a:prstTxWarp prst="textNoShape">
                <a:avLst/>
              </a:prstTxWarp>
            </a:bodyPr>
            <a:lstStyle/>
            <a:p>
              <a:pPr algn="ctr" defTabSz="2078977"/>
              <a:r>
                <a:rPr lang="en-US" sz="800" b="1" dirty="0" smtClean="0">
                  <a:solidFill>
                    <a:srgbClr val="4F5861"/>
                  </a:solidFill>
                </a:rPr>
                <a:t>Identify Actions</a:t>
              </a:r>
              <a:endParaRPr lang="en-US" sz="800" b="1" dirty="0">
                <a:solidFill>
                  <a:srgbClr val="4F5861"/>
                </a:solidFill>
              </a:endParaRPr>
            </a:p>
          </p:txBody>
        </p:sp>
        <p:sp>
          <p:nvSpPr>
            <p:cNvPr id="46" name="Chevron 45"/>
            <p:cNvSpPr/>
            <p:nvPr/>
          </p:nvSpPr>
          <p:spPr bwMode="gray">
            <a:xfrm>
              <a:off x="444209" y="2426978"/>
              <a:ext cx="1129692" cy="303370"/>
            </a:xfrm>
            <a:prstGeom prst="chevron">
              <a:avLst/>
            </a:prstGeom>
            <a:solidFill>
              <a:schemeClr val="accent1"/>
            </a:solidFill>
            <a:ln w="9525" cap="flat" cmpd="sng" algn="ctr">
              <a:noFill/>
              <a:prstDash val="solid"/>
              <a:round/>
              <a:headEnd type="none" w="med" len="med"/>
              <a:tailEnd type="none" w="med" len="med"/>
            </a:ln>
            <a:effectLst/>
          </p:spPr>
          <p:txBody>
            <a:bodyPr vert="horz" wrap="square" lIns="129862" tIns="64932" rIns="129862" bIns="64932" numCol="1" rtlCol="0" anchor="ctr" anchorCtr="0" compatLnSpc="1">
              <a:prstTxWarp prst="textNoShape">
                <a:avLst/>
              </a:prstTxWarp>
            </a:bodyPr>
            <a:lstStyle/>
            <a:p>
              <a:pPr algn="ctr" defTabSz="2078977"/>
              <a:r>
                <a:rPr lang="en-US" sz="800" b="1" dirty="0" smtClean="0">
                  <a:solidFill>
                    <a:srgbClr val="4F5861"/>
                  </a:solidFill>
                </a:rPr>
                <a:t>Gather Inputs</a:t>
              </a:r>
              <a:endParaRPr lang="en-US" sz="800" b="1" dirty="0">
                <a:solidFill>
                  <a:srgbClr val="4F5861"/>
                </a:solidFill>
              </a:endParaRPr>
            </a:p>
          </p:txBody>
        </p:sp>
        <p:sp>
          <p:nvSpPr>
            <p:cNvPr id="47" name="Chevron 46"/>
            <p:cNvSpPr/>
            <p:nvPr/>
          </p:nvSpPr>
          <p:spPr bwMode="gray">
            <a:xfrm>
              <a:off x="1554001" y="2426978"/>
              <a:ext cx="1129692" cy="303370"/>
            </a:xfrm>
            <a:prstGeom prst="chevron">
              <a:avLst/>
            </a:prstGeom>
            <a:solidFill>
              <a:schemeClr val="accent1"/>
            </a:solidFill>
            <a:ln w="9525" cap="flat" cmpd="sng" algn="ctr">
              <a:noFill/>
              <a:prstDash val="solid"/>
              <a:round/>
              <a:headEnd type="none" w="med" len="med"/>
              <a:tailEnd type="none" w="med" len="med"/>
            </a:ln>
            <a:effectLst/>
          </p:spPr>
          <p:txBody>
            <a:bodyPr vert="horz" wrap="square" lIns="129862" tIns="64932" rIns="129862" bIns="64932" numCol="1" rtlCol="0" anchor="ctr" anchorCtr="0" compatLnSpc="1">
              <a:prstTxWarp prst="textNoShape">
                <a:avLst/>
              </a:prstTxWarp>
            </a:bodyPr>
            <a:lstStyle/>
            <a:p>
              <a:pPr algn="ctr" defTabSz="2078977"/>
              <a:r>
                <a:rPr lang="en-US" sz="800" b="1" dirty="0" smtClean="0">
                  <a:solidFill>
                    <a:srgbClr val="4F5861"/>
                  </a:solidFill>
                </a:rPr>
                <a:t>Set Goals</a:t>
              </a:r>
              <a:endParaRPr lang="en-US" sz="800" b="1" dirty="0">
                <a:solidFill>
                  <a:srgbClr val="4F5861"/>
                </a:solidFill>
              </a:endParaRPr>
            </a:p>
          </p:txBody>
        </p:sp>
        <p:sp>
          <p:nvSpPr>
            <p:cNvPr id="49" name="Text Placeholder 31"/>
            <p:cNvSpPr txBox="1">
              <a:spLocks/>
            </p:cNvSpPr>
            <p:nvPr/>
          </p:nvSpPr>
          <p:spPr bwMode="gray">
            <a:xfrm>
              <a:off x="1605248" y="2802500"/>
              <a:ext cx="935181" cy="615553"/>
            </a:xfrm>
            <a:prstGeom prst="rect">
              <a:avLst/>
            </a:prstGeom>
          </p:spPr>
          <p:txBody>
            <a:bodyPr wrap="square" lIns="0" tIns="0" rIns="0" bIns="0">
              <a:spAutoFit/>
            </a:bodyPr>
            <a:lstStyle>
              <a:lvl1pPr marL="1143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buNone/>
              </a:pPr>
              <a:r>
                <a:rPr lang="en-US" sz="800" dirty="0" smtClean="0">
                  <a:solidFill>
                    <a:srgbClr val="4F5861"/>
                  </a:solidFill>
                </a:rPr>
                <a:t>Articulate a future vision and what must be accomplished to realize it.</a:t>
              </a:r>
            </a:p>
          </p:txBody>
        </p:sp>
        <p:sp>
          <p:nvSpPr>
            <p:cNvPr id="50" name="Text Placeholder 31"/>
            <p:cNvSpPr txBox="1">
              <a:spLocks/>
            </p:cNvSpPr>
            <p:nvPr/>
          </p:nvSpPr>
          <p:spPr bwMode="gray">
            <a:xfrm>
              <a:off x="2761048" y="2802500"/>
              <a:ext cx="908134" cy="492443"/>
            </a:xfrm>
            <a:prstGeom prst="rect">
              <a:avLst/>
            </a:prstGeom>
          </p:spPr>
          <p:txBody>
            <a:bodyPr wrap="square" lIns="0" tIns="0" rIns="0" bIns="0">
              <a:spAutoFit/>
            </a:bodyPr>
            <a:lstStyle>
              <a:lvl1pPr marL="1143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buNone/>
              </a:pPr>
              <a:r>
                <a:rPr lang="en-US" sz="800" dirty="0" smtClean="0">
                  <a:solidFill>
                    <a:srgbClr val="4F5861"/>
                  </a:solidFill>
                </a:rPr>
                <a:t>Express what actions must be taken to achieve goals.</a:t>
              </a:r>
            </a:p>
          </p:txBody>
        </p:sp>
        <p:sp>
          <p:nvSpPr>
            <p:cNvPr id="51" name="Text Placeholder 31"/>
            <p:cNvSpPr txBox="1">
              <a:spLocks/>
            </p:cNvSpPr>
            <p:nvPr/>
          </p:nvSpPr>
          <p:spPr bwMode="gray">
            <a:xfrm>
              <a:off x="3843793" y="2802500"/>
              <a:ext cx="908134" cy="492443"/>
            </a:xfrm>
            <a:prstGeom prst="rect">
              <a:avLst/>
            </a:prstGeom>
          </p:spPr>
          <p:txBody>
            <a:bodyPr wrap="square" lIns="0" tIns="0" rIns="0" bIns="0">
              <a:spAutoFit/>
            </a:bodyPr>
            <a:lstStyle>
              <a:lvl1pPr marL="1143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buNone/>
              </a:pPr>
              <a:r>
                <a:rPr lang="en-US" sz="800" dirty="0" smtClean="0">
                  <a:solidFill>
                    <a:srgbClr val="4F5861"/>
                  </a:solidFill>
                </a:rPr>
                <a:t>Decide how to measure progress toward success.</a:t>
              </a:r>
            </a:p>
          </p:txBody>
        </p:sp>
        <p:pic>
          <p:nvPicPr>
            <p:cNvPr id="53" name="Picture 5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91479" y="2041662"/>
              <a:ext cx="247662" cy="274320"/>
            </a:xfrm>
            <a:prstGeom prst="rect">
              <a:avLst/>
            </a:prstGeom>
          </p:spPr>
        </p:pic>
        <p:pic>
          <p:nvPicPr>
            <p:cNvPr id="54" name="Picture 5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1895" y="2041662"/>
              <a:ext cx="274320" cy="274320"/>
            </a:xfrm>
            <a:prstGeom prst="rect">
              <a:avLst/>
            </a:prstGeom>
          </p:spPr>
        </p:pic>
        <p:pic>
          <p:nvPicPr>
            <p:cNvPr id="55" name="Picture 5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01270" y="2041662"/>
              <a:ext cx="274320" cy="274320"/>
            </a:xfrm>
            <a:prstGeom prst="rect">
              <a:avLst/>
            </a:prstGeom>
          </p:spPr>
        </p:pic>
        <p:sp>
          <p:nvSpPr>
            <p:cNvPr id="56" name="Text Placeholder 31"/>
            <p:cNvSpPr txBox="1">
              <a:spLocks/>
            </p:cNvSpPr>
            <p:nvPr/>
          </p:nvSpPr>
          <p:spPr bwMode="gray">
            <a:xfrm>
              <a:off x="4871122" y="2806100"/>
              <a:ext cx="908134" cy="246221"/>
            </a:xfrm>
            <a:prstGeom prst="rect">
              <a:avLst/>
            </a:prstGeom>
          </p:spPr>
          <p:txBody>
            <a:bodyPr wrap="square" lIns="0" tIns="0" rIns="0" bIns="0">
              <a:spAutoFit/>
            </a:bodyPr>
            <a:lstStyle>
              <a:lvl1pPr marL="1143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buNone/>
              </a:pPr>
              <a:r>
                <a:rPr lang="en-US" sz="800" dirty="0" smtClean="0">
                  <a:solidFill>
                    <a:srgbClr val="4F5861"/>
                  </a:solidFill>
                </a:rPr>
                <a:t>Document in a strategic plan.</a:t>
              </a:r>
            </a:p>
          </p:txBody>
        </p:sp>
        <p:pic>
          <p:nvPicPr>
            <p:cNvPr id="57" name="Picture 5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22428" y="2331812"/>
              <a:ext cx="302761" cy="457200"/>
            </a:xfrm>
            <a:prstGeom prst="rect">
              <a:avLst/>
            </a:prstGeom>
          </p:spPr>
        </p:pic>
      </p:grpSp>
    </p:spTree>
    <p:extLst>
      <p:ext uri="{BB962C8B-B14F-4D97-AF65-F5344CB8AC3E}">
        <p14:creationId xmlns:p14="http://schemas.microsoft.com/office/powerpoint/2010/main" val="3572115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62272" y="97402"/>
            <a:ext cx="3508839" cy="123111"/>
          </a:xfrm>
        </p:spPr>
        <p:txBody>
          <a:bodyPr/>
          <a:lstStyle/>
          <a:p>
            <a:r>
              <a:rPr lang="en-US" dirty="0" smtClean="0"/>
              <a:t>Why IT Strategic Planning?</a:t>
            </a:r>
            <a:endParaRPr lang="en-US" dirty="0"/>
          </a:p>
        </p:txBody>
      </p:sp>
      <p:sp>
        <p:nvSpPr>
          <p:cNvPr id="4" name="Text Placeholder 3"/>
          <p:cNvSpPr>
            <a:spLocks noGrp="1"/>
          </p:cNvSpPr>
          <p:nvPr>
            <p:ph type="body" sz="quarter" idx="12"/>
          </p:nvPr>
        </p:nvSpPr>
        <p:spPr>
          <a:xfrm>
            <a:off x="266701" y="305977"/>
            <a:ext cx="5472363" cy="260328"/>
          </a:xfrm>
        </p:spPr>
        <p:txBody>
          <a:bodyPr/>
          <a:lstStyle/>
          <a:p>
            <a:r>
              <a:rPr lang="en-US" dirty="0" smtClean="0"/>
              <a:t>Disruption Demands a Strategic Re-Think</a:t>
            </a:r>
            <a:endParaRPr lang="en-US" dirty="0"/>
          </a:p>
        </p:txBody>
      </p:sp>
      <p:sp>
        <p:nvSpPr>
          <p:cNvPr id="5" name="Text Placeholder 4"/>
          <p:cNvSpPr>
            <a:spLocks noGrp="1"/>
          </p:cNvSpPr>
          <p:nvPr>
            <p:ph type="body" sz="quarter" idx="13"/>
          </p:nvPr>
        </p:nvSpPr>
        <p:spPr>
          <a:xfrm>
            <a:off x="4081646" y="4600546"/>
            <a:ext cx="2319155" cy="200055"/>
          </a:xfrm>
        </p:spPr>
        <p:txBody>
          <a:bodyPr/>
          <a:lstStyle/>
          <a:p>
            <a:r>
              <a:rPr lang="en-US" dirty="0" smtClean="0"/>
              <a:t>Source: Inside Higher Ed and Gallup 2017 Survey of College and University Presidents, EAB interviews and analysis.</a:t>
            </a:r>
          </a:p>
        </p:txBody>
      </p:sp>
      <p:sp>
        <p:nvSpPr>
          <p:cNvPr id="33" name="TextBox 32"/>
          <p:cNvSpPr txBox="1"/>
          <p:nvPr/>
        </p:nvSpPr>
        <p:spPr bwMode="gray">
          <a:xfrm>
            <a:off x="4485222" y="1670632"/>
            <a:ext cx="1915578" cy="1550243"/>
          </a:xfrm>
          <a:prstGeom prst="rect">
            <a:avLst/>
          </a:prstGeom>
          <a:solidFill>
            <a:schemeClr val="accent5"/>
          </a:solidFill>
          <a:ln w="12700">
            <a:noFill/>
            <a:miter lim="800000"/>
          </a:ln>
        </p:spPr>
        <p:txBody>
          <a:bodyPr wrap="square" lIns="137160" tIns="91440" rIns="137160" bIns="0" rtlCol="0">
            <a:noAutofit/>
          </a:bodyPr>
          <a:lstStyle/>
          <a:p>
            <a:pPr>
              <a:spcBef>
                <a:spcPts val="314"/>
              </a:spcBef>
            </a:pPr>
            <a:endParaRPr lang="en-US" sz="1000" dirty="0">
              <a:solidFill>
                <a:schemeClr val="bg1"/>
              </a:solidFill>
            </a:endParaRPr>
          </a:p>
        </p:txBody>
      </p:sp>
      <p:sp>
        <p:nvSpPr>
          <p:cNvPr id="34" name="Text Placeholder 1"/>
          <p:cNvSpPr txBox="1">
            <a:spLocks/>
          </p:cNvSpPr>
          <p:nvPr/>
        </p:nvSpPr>
        <p:spPr bwMode="gray">
          <a:xfrm>
            <a:off x="4587668" y="1701042"/>
            <a:ext cx="1632542" cy="1295226"/>
          </a:xfrm>
          <a:prstGeom prst="rect">
            <a:avLst/>
          </a:prstGeom>
        </p:spPr>
        <p:txBody>
          <a:bodyPr vert="horz" wrap="square" lIns="137160" tIns="91440" rIns="137160" bIns="13716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buNone/>
            </a:pPr>
            <a:r>
              <a:rPr lang="en-US" sz="1000" b="1" dirty="0">
                <a:solidFill>
                  <a:schemeClr val="bg1"/>
                </a:solidFill>
              </a:rPr>
              <a:t>Unavoidable </a:t>
            </a:r>
            <a:r>
              <a:rPr lang="en-US" sz="1000" b="1" dirty="0" smtClean="0">
                <a:solidFill>
                  <a:schemeClr val="bg1"/>
                </a:solidFill>
              </a:rPr>
              <a:t>Question: </a:t>
            </a:r>
            <a:endParaRPr lang="en-US" sz="1000" b="1" dirty="0">
              <a:solidFill>
                <a:schemeClr val="bg1"/>
              </a:solidFill>
            </a:endParaRPr>
          </a:p>
          <a:p>
            <a:pPr marL="0" indent="0">
              <a:buNone/>
            </a:pPr>
            <a:r>
              <a:rPr lang="en-US" dirty="0" smtClean="0">
                <a:solidFill>
                  <a:schemeClr val="bg1"/>
                </a:solidFill>
              </a:rPr>
              <a:t>As the underpinnings of our former strategy weaken, what new strategy do we need in order to prosper? </a:t>
            </a:r>
            <a:endParaRPr lang="en-US" dirty="0">
              <a:solidFill>
                <a:schemeClr val="bg1"/>
              </a:solidFill>
            </a:endParaRPr>
          </a:p>
        </p:txBody>
      </p:sp>
      <p:sp>
        <p:nvSpPr>
          <p:cNvPr id="35" name="Isosceles Triangle 34"/>
          <p:cNvSpPr/>
          <p:nvPr/>
        </p:nvSpPr>
        <p:spPr bwMode="gray">
          <a:xfrm rot="5400000">
            <a:off x="4456064" y="1878150"/>
            <a:ext cx="155384" cy="107823"/>
          </a:xfrm>
          <a:prstGeom prst="triangle">
            <a:avLst/>
          </a:prstGeom>
          <a:solidFill>
            <a:schemeClr val="tx2"/>
          </a:solidFill>
          <a:ln w="1905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3" name="TextBox 2"/>
          <p:cNvSpPr txBox="1"/>
          <p:nvPr/>
        </p:nvSpPr>
        <p:spPr bwMode="gray">
          <a:xfrm>
            <a:off x="273050" y="1117559"/>
            <a:ext cx="4206794" cy="276999"/>
          </a:xfrm>
          <a:prstGeom prst="rect">
            <a:avLst/>
          </a:prstGeom>
          <a:noFill/>
        </p:spPr>
        <p:txBody>
          <a:bodyPr wrap="square" lIns="0" tIns="0" rIns="0" bIns="0" rtlCol="0">
            <a:spAutoFit/>
          </a:bodyPr>
          <a:lstStyle/>
          <a:p>
            <a:pPr>
              <a:spcBef>
                <a:spcPts val="500"/>
              </a:spcBef>
            </a:pPr>
            <a:r>
              <a:rPr lang="en-US" sz="900" i="1" dirty="0"/>
              <a:t>Percent of presidents that strongly agree/agree business models for </a:t>
            </a:r>
            <a:r>
              <a:rPr lang="en-US" sz="900" i="1" dirty="0" smtClean="0"/>
              <a:t>their type of </a:t>
            </a:r>
            <a:r>
              <a:rPr lang="en-US" sz="900" i="1" dirty="0"/>
              <a:t>institution </a:t>
            </a:r>
            <a:r>
              <a:rPr lang="en-US" sz="900" i="1" dirty="0" smtClean="0"/>
              <a:t>will </a:t>
            </a:r>
            <a:r>
              <a:rPr lang="en-US" sz="900" i="1" dirty="0"/>
              <a:t>be sustainable over next ten years: </a:t>
            </a:r>
          </a:p>
        </p:txBody>
      </p:sp>
      <p:graphicFrame>
        <p:nvGraphicFramePr>
          <p:cNvPr id="20" name="Chart 19"/>
          <p:cNvGraphicFramePr/>
          <p:nvPr>
            <p:extLst>
              <p:ext uri="{D42A27DB-BD31-4B8C-83A1-F6EECF244321}">
                <p14:modId xmlns:p14="http://schemas.microsoft.com/office/powerpoint/2010/main" val="2181300114"/>
              </p:ext>
            </p:extLst>
          </p:nvPr>
        </p:nvGraphicFramePr>
        <p:xfrm>
          <a:off x="-120784" y="1579085"/>
          <a:ext cx="4289187" cy="1736641"/>
        </p:xfrm>
        <a:graphic>
          <a:graphicData uri="http://schemas.openxmlformats.org/drawingml/2006/chart">
            <c:chart xmlns:c="http://schemas.openxmlformats.org/drawingml/2006/chart" xmlns:r="http://schemas.openxmlformats.org/officeDocument/2006/relationships" r:id="rId3"/>
          </a:graphicData>
        </a:graphic>
      </p:graphicFrame>
      <p:sp>
        <p:nvSpPr>
          <p:cNvPr id="23" name="TextBox 22"/>
          <p:cNvSpPr txBox="1"/>
          <p:nvPr/>
        </p:nvSpPr>
        <p:spPr bwMode="gray">
          <a:xfrm>
            <a:off x="273050" y="1448966"/>
            <a:ext cx="2392268" cy="115416"/>
          </a:xfrm>
          <a:prstGeom prst="rect">
            <a:avLst/>
          </a:prstGeom>
          <a:noFill/>
        </p:spPr>
        <p:txBody>
          <a:bodyPr wrap="square" lIns="0" tIns="0" rIns="0" bIns="0" rtlCol="0">
            <a:spAutoFit/>
          </a:bodyPr>
          <a:lstStyle/>
          <a:p>
            <a:r>
              <a:rPr lang="pt-BR" sz="750" dirty="0" smtClean="0"/>
              <a:t>(n=706)</a:t>
            </a:r>
            <a:endParaRPr lang="pt-BR" sz="750" dirty="0"/>
          </a:p>
        </p:txBody>
      </p:sp>
      <p:sp>
        <p:nvSpPr>
          <p:cNvPr id="6" name="TextBox 5"/>
          <p:cNvSpPr txBox="1"/>
          <p:nvPr/>
        </p:nvSpPr>
        <p:spPr bwMode="gray">
          <a:xfrm>
            <a:off x="262272" y="947066"/>
            <a:ext cx="5696645" cy="153888"/>
          </a:xfrm>
          <a:prstGeom prst="rect">
            <a:avLst/>
          </a:prstGeom>
          <a:noFill/>
        </p:spPr>
        <p:txBody>
          <a:bodyPr wrap="square" lIns="0" tIns="0" rIns="0" bIns="0" rtlCol="0">
            <a:spAutoFit/>
          </a:bodyPr>
          <a:lstStyle/>
          <a:p>
            <a:pPr>
              <a:spcBef>
                <a:spcPts val="500"/>
              </a:spcBef>
            </a:pPr>
            <a:r>
              <a:rPr lang="en-US" sz="1000" b="1" dirty="0" smtClean="0"/>
              <a:t>Presidents’  </a:t>
            </a:r>
            <a:r>
              <a:rPr lang="en-US" sz="1000" b="1" dirty="0"/>
              <a:t>Sentiment on Sustainability of Business </a:t>
            </a:r>
            <a:r>
              <a:rPr lang="en-US" sz="1000" b="1" dirty="0" smtClean="0"/>
              <a:t>Model by Institution </a:t>
            </a:r>
            <a:r>
              <a:rPr lang="en-US" sz="1000" b="1" dirty="0"/>
              <a:t>Type</a:t>
            </a:r>
          </a:p>
        </p:txBody>
      </p:sp>
      <p:sp>
        <p:nvSpPr>
          <p:cNvPr id="15" name="Text Placeholder 2"/>
          <p:cNvSpPr>
            <a:spLocks noGrp="1"/>
          </p:cNvSpPr>
          <p:nvPr>
            <p:ph type="body" sz="quarter" idx="11"/>
          </p:nvPr>
        </p:nvSpPr>
        <p:spPr>
          <a:xfrm>
            <a:off x="266700" y="640267"/>
            <a:ext cx="5867400" cy="184666"/>
          </a:xfrm>
        </p:spPr>
        <p:txBody>
          <a:bodyPr/>
          <a:lstStyle/>
          <a:p>
            <a:r>
              <a:rPr lang="en-US" dirty="0" smtClean="0"/>
              <a:t>Institutional Strategic Planning Is Needed to Confront Diverse Challenges</a:t>
            </a:r>
            <a:endParaRPr lang="en-US" dirty="0"/>
          </a:p>
        </p:txBody>
      </p:sp>
      <p:sp>
        <p:nvSpPr>
          <p:cNvPr id="17" name="Text Placeholder 1"/>
          <p:cNvSpPr txBox="1">
            <a:spLocks/>
          </p:cNvSpPr>
          <p:nvPr/>
        </p:nvSpPr>
        <p:spPr bwMode="gray">
          <a:xfrm>
            <a:off x="262272" y="3445483"/>
            <a:ext cx="5865477" cy="1063881"/>
          </a:xfrm>
          <a:custGeom>
            <a:avLst/>
            <a:gdLst>
              <a:gd name="connsiteX0" fmla="*/ 0 w 2167214"/>
              <a:gd name="connsiteY0" fmla="*/ 0 h 2248225"/>
              <a:gd name="connsiteX1" fmla="*/ 2167214 w 2167214"/>
              <a:gd name="connsiteY1" fmla="*/ 0 h 2248225"/>
              <a:gd name="connsiteX2" fmla="*/ 2167214 w 2167214"/>
              <a:gd name="connsiteY2" fmla="*/ 2248225 h 2248225"/>
              <a:gd name="connsiteX3" fmla="*/ 0 w 2167214"/>
              <a:gd name="connsiteY3" fmla="*/ 2248225 h 2248225"/>
              <a:gd name="connsiteX4" fmla="*/ 0 w 2167214"/>
              <a:gd name="connsiteY4" fmla="*/ 0 h 2248225"/>
              <a:gd name="connsiteX0" fmla="*/ 2158285 w 2167214"/>
              <a:gd name="connsiteY0" fmla="*/ 2281454 h 2248225"/>
              <a:gd name="connsiteX1" fmla="*/ -3446 w 2167214"/>
              <a:gd name="connsiteY1" fmla="*/ 2274214 h 2248225"/>
              <a:gd name="connsiteX0" fmla="*/ 3446 w 2176018"/>
              <a:gd name="connsiteY0" fmla="*/ 0 h 2274214"/>
              <a:gd name="connsiteX1" fmla="*/ 2170660 w 2176018"/>
              <a:gd name="connsiteY1" fmla="*/ 0 h 2274214"/>
              <a:gd name="connsiteX2" fmla="*/ 2170660 w 2176018"/>
              <a:gd name="connsiteY2" fmla="*/ 2248225 h 2274214"/>
              <a:gd name="connsiteX3" fmla="*/ 3446 w 2176018"/>
              <a:gd name="connsiteY3" fmla="*/ 2248225 h 2274214"/>
              <a:gd name="connsiteX4" fmla="*/ 3446 w 2176018"/>
              <a:gd name="connsiteY4" fmla="*/ 0 h 2274214"/>
              <a:gd name="connsiteX0" fmla="*/ 2176018 w 2176018"/>
              <a:gd name="connsiteY0" fmla="*/ 2248116 h 2274214"/>
              <a:gd name="connsiteX1" fmla="*/ 0 w 2176018"/>
              <a:gd name="connsiteY1" fmla="*/ 2274214 h 2274214"/>
              <a:gd name="connsiteX0" fmla="*/ 3446 w 2176018"/>
              <a:gd name="connsiteY0" fmla="*/ 0 h 2274214"/>
              <a:gd name="connsiteX1" fmla="*/ 2170660 w 2176018"/>
              <a:gd name="connsiteY1" fmla="*/ 0 h 2274214"/>
              <a:gd name="connsiteX2" fmla="*/ 2170660 w 2176018"/>
              <a:gd name="connsiteY2" fmla="*/ 2248225 h 2274214"/>
              <a:gd name="connsiteX3" fmla="*/ 3446 w 2176018"/>
              <a:gd name="connsiteY3" fmla="*/ 2248225 h 2274214"/>
              <a:gd name="connsiteX4" fmla="*/ 3446 w 2176018"/>
              <a:gd name="connsiteY4" fmla="*/ 0 h 2274214"/>
              <a:gd name="connsiteX0" fmla="*/ 2176018 w 2176018"/>
              <a:gd name="connsiteY0" fmla="*/ 2248116 h 2274214"/>
              <a:gd name="connsiteX1" fmla="*/ 0 w 2176018"/>
              <a:gd name="connsiteY1" fmla="*/ 2274214 h 2274214"/>
              <a:gd name="connsiteX0" fmla="*/ 10590 w 2183162"/>
              <a:gd name="connsiteY0" fmla="*/ 0 h 2248225"/>
              <a:gd name="connsiteX1" fmla="*/ 2177804 w 2183162"/>
              <a:gd name="connsiteY1" fmla="*/ 0 h 2248225"/>
              <a:gd name="connsiteX2" fmla="*/ 2177804 w 2183162"/>
              <a:gd name="connsiteY2" fmla="*/ 2248225 h 2248225"/>
              <a:gd name="connsiteX3" fmla="*/ 10590 w 2183162"/>
              <a:gd name="connsiteY3" fmla="*/ 2248225 h 2248225"/>
              <a:gd name="connsiteX4" fmla="*/ 10590 w 2183162"/>
              <a:gd name="connsiteY4" fmla="*/ 0 h 2248225"/>
              <a:gd name="connsiteX0" fmla="*/ 2183162 w 2183162"/>
              <a:gd name="connsiteY0" fmla="*/ 2248116 h 2248225"/>
              <a:gd name="connsiteX1" fmla="*/ 0 w 2183162"/>
              <a:gd name="connsiteY1" fmla="*/ 2248021 h 2248225"/>
              <a:gd name="connsiteX0" fmla="*/ 10590 w 2183162"/>
              <a:gd name="connsiteY0" fmla="*/ 0 h 2248225"/>
              <a:gd name="connsiteX1" fmla="*/ 2177804 w 2183162"/>
              <a:gd name="connsiteY1" fmla="*/ 0 h 2248225"/>
              <a:gd name="connsiteX2" fmla="*/ 2177804 w 2183162"/>
              <a:gd name="connsiteY2" fmla="*/ 2248225 h 2248225"/>
              <a:gd name="connsiteX3" fmla="*/ 10590 w 2183162"/>
              <a:gd name="connsiteY3" fmla="*/ 2248225 h 2248225"/>
              <a:gd name="connsiteX4" fmla="*/ 10590 w 2183162"/>
              <a:gd name="connsiteY4" fmla="*/ 0 h 2248225"/>
              <a:gd name="connsiteX0" fmla="*/ 2183162 w 2183162"/>
              <a:gd name="connsiteY0" fmla="*/ 2248116 h 2248225"/>
              <a:gd name="connsiteX1" fmla="*/ 0 w 2183162"/>
              <a:gd name="connsiteY1" fmla="*/ 2248021 h 2248225"/>
              <a:gd name="connsiteX0" fmla="*/ 1065 w 2173637"/>
              <a:gd name="connsiteY0" fmla="*/ 0 h 2248225"/>
              <a:gd name="connsiteX1" fmla="*/ 2168279 w 2173637"/>
              <a:gd name="connsiteY1" fmla="*/ 0 h 2248225"/>
              <a:gd name="connsiteX2" fmla="*/ 2168279 w 2173637"/>
              <a:gd name="connsiteY2" fmla="*/ 2248225 h 2248225"/>
              <a:gd name="connsiteX3" fmla="*/ 1065 w 2173637"/>
              <a:gd name="connsiteY3" fmla="*/ 2248225 h 2248225"/>
              <a:gd name="connsiteX4" fmla="*/ 1065 w 2173637"/>
              <a:gd name="connsiteY4" fmla="*/ 0 h 2248225"/>
              <a:gd name="connsiteX0" fmla="*/ 2173637 w 2173637"/>
              <a:gd name="connsiteY0" fmla="*/ 2248116 h 2248225"/>
              <a:gd name="connsiteX1" fmla="*/ 0 w 2173637"/>
              <a:gd name="connsiteY1" fmla="*/ 2248021 h 2248225"/>
              <a:gd name="connsiteX0" fmla="*/ 1065 w 2168279"/>
              <a:gd name="connsiteY0" fmla="*/ 0 h 2248225"/>
              <a:gd name="connsiteX1" fmla="*/ 2168279 w 2168279"/>
              <a:gd name="connsiteY1" fmla="*/ 0 h 2248225"/>
              <a:gd name="connsiteX2" fmla="*/ 2168279 w 2168279"/>
              <a:gd name="connsiteY2" fmla="*/ 2248225 h 2248225"/>
              <a:gd name="connsiteX3" fmla="*/ 1065 w 2168279"/>
              <a:gd name="connsiteY3" fmla="*/ 2248225 h 2248225"/>
              <a:gd name="connsiteX4" fmla="*/ 1065 w 2168279"/>
              <a:gd name="connsiteY4" fmla="*/ 0 h 2248225"/>
              <a:gd name="connsiteX0" fmla="*/ 2166493 w 2168279"/>
              <a:gd name="connsiteY0" fmla="*/ 2248116 h 2248225"/>
              <a:gd name="connsiteX1" fmla="*/ 0 w 2168279"/>
              <a:gd name="connsiteY1" fmla="*/ 2248021 h 2248225"/>
              <a:gd name="connsiteX0" fmla="*/ 1065 w 2168874"/>
              <a:gd name="connsiteY0" fmla="*/ 0 h 2248225"/>
              <a:gd name="connsiteX1" fmla="*/ 2168279 w 2168874"/>
              <a:gd name="connsiteY1" fmla="*/ 0 h 2248225"/>
              <a:gd name="connsiteX2" fmla="*/ 2168279 w 2168874"/>
              <a:gd name="connsiteY2" fmla="*/ 2248225 h 2248225"/>
              <a:gd name="connsiteX3" fmla="*/ 1065 w 2168874"/>
              <a:gd name="connsiteY3" fmla="*/ 2248225 h 2248225"/>
              <a:gd name="connsiteX4" fmla="*/ 1065 w 2168874"/>
              <a:gd name="connsiteY4" fmla="*/ 0 h 2248225"/>
              <a:gd name="connsiteX0" fmla="*/ 2168874 w 2168874"/>
              <a:gd name="connsiteY0" fmla="*/ 2248116 h 2248225"/>
              <a:gd name="connsiteX1" fmla="*/ 0 w 2168874"/>
              <a:gd name="connsiteY1" fmla="*/ 2248021 h 2248225"/>
            </a:gdLst>
            <a:ahLst/>
            <a:cxnLst>
              <a:cxn ang="0">
                <a:pos x="connsiteX0" y="connsiteY0"/>
              </a:cxn>
              <a:cxn ang="0">
                <a:pos x="connsiteX1" y="connsiteY1"/>
              </a:cxn>
            </a:cxnLst>
            <a:rect l="l" t="t" r="r" b="b"/>
            <a:pathLst>
              <a:path w="2168874" h="2248225" stroke="0" extrusionOk="0">
                <a:moveTo>
                  <a:pt x="1065" y="0"/>
                </a:moveTo>
                <a:lnTo>
                  <a:pt x="2168279" y="0"/>
                </a:lnTo>
                <a:lnTo>
                  <a:pt x="2168279" y="2248225"/>
                </a:lnTo>
                <a:lnTo>
                  <a:pt x="1065" y="2248225"/>
                </a:lnTo>
                <a:lnTo>
                  <a:pt x="1065" y="0"/>
                </a:lnTo>
                <a:close/>
              </a:path>
              <a:path w="2168874" h="2248225" fill="none" extrusionOk="0">
                <a:moveTo>
                  <a:pt x="2168874" y="2248116"/>
                </a:moveTo>
                <a:lnTo>
                  <a:pt x="0" y="2248021"/>
                </a:lnTo>
              </a:path>
            </a:pathLst>
          </a:custGeom>
          <a:solidFill>
            <a:schemeClr val="bg2"/>
          </a:solidFill>
          <a:ln w="28575">
            <a:solidFill>
              <a:schemeClr val="tx2"/>
            </a:solidFill>
            <a:miter lim="800000"/>
          </a:ln>
        </p:spPr>
        <p:txBody>
          <a:bodyPr vert="horz" wrap="square" lIns="182880" tIns="210312" rIns="182880" bIns="18288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buNone/>
            </a:pPr>
            <a:r>
              <a:rPr lang="en-US" b="1" dirty="0"/>
              <a:t>Existential Urgency Dependent on </a:t>
            </a:r>
            <a:r>
              <a:rPr lang="en-US" b="1" dirty="0" smtClean="0"/>
              <a:t>Segment; Strategic Impact Faced by All </a:t>
            </a:r>
            <a:endParaRPr lang="en-US" b="1" dirty="0"/>
          </a:p>
          <a:p>
            <a:pPr marL="0" indent="0">
              <a:buNone/>
            </a:pPr>
            <a:r>
              <a:rPr lang="en-US" dirty="0"/>
              <a:t>“We’re not going to go out of business. But will our current financial model allow us to maintain excellence, serve the community, and meet our ambitions?  I don’t think so.” </a:t>
            </a:r>
          </a:p>
          <a:p>
            <a:pPr marL="0" indent="0" algn="r">
              <a:buNone/>
            </a:pPr>
            <a:r>
              <a:rPr lang="en-US" sz="800" i="1" dirty="0" smtClean="0"/>
              <a:t>- Public </a:t>
            </a:r>
            <a:r>
              <a:rPr lang="en-US" sz="800" i="1" dirty="0"/>
              <a:t>Flagship Research University</a:t>
            </a:r>
          </a:p>
        </p:txBody>
      </p:sp>
      <p:grpSp>
        <p:nvGrpSpPr>
          <p:cNvPr id="18" name="Group 17"/>
          <p:cNvGrpSpPr/>
          <p:nvPr/>
        </p:nvGrpSpPr>
        <p:grpSpPr bwMode="gray">
          <a:xfrm>
            <a:off x="5856077" y="3445483"/>
            <a:ext cx="271672" cy="181522"/>
            <a:chOff x="5199513" y="2715299"/>
            <a:chExt cx="271672" cy="181522"/>
          </a:xfrm>
        </p:grpSpPr>
        <p:sp>
          <p:nvSpPr>
            <p:cNvPr id="19" name="Rectangle 18"/>
            <p:cNvSpPr/>
            <p:nvPr/>
          </p:nvSpPr>
          <p:spPr bwMode="gray">
            <a:xfrm>
              <a:off x="5199513" y="2715299"/>
              <a:ext cx="271672" cy="181522"/>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22" name="Round Same Side Corner Rectangle 21"/>
            <p:cNvSpPr/>
            <p:nvPr/>
          </p:nvSpPr>
          <p:spPr bwMode="gray">
            <a:xfrm rot="10800000">
              <a:off x="5199513" y="2715299"/>
              <a:ext cx="213772" cy="181521"/>
            </a:xfrm>
            <a:prstGeom prst="round2SameRect">
              <a:avLst/>
            </a:prstGeom>
            <a:solidFill>
              <a:schemeClr val="accent3"/>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sp>
          <p:nvSpPr>
            <p:cNvPr id="26" name="Freeform 25"/>
            <p:cNvSpPr>
              <a:spLocks/>
            </p:cNvSpPr>
            <p:nvPr/>
          </p:nvSpPr>
          <p:spPr bwMode="gray">
            <a:xfrm rot="10800000">
              <a:off x="5243556" y="2750450"/>
              <a:ext cx="58797" cy="109665"/>
            </a:xfrm>
            <a:custGeom>
              <a:avLst/>
              <a:gdLst>
                <a:gd name="T0" fmla="*/ 1467 w 1517"/>
                <a:gd name="T1" fmla="*/ 169 h 2830"/>
                <a:gd name="T2" fmla="*/ 1364 w 1517"/>
                <a:gd name="T3" fmla="*/ 277 h 2830"/>
                <a:gd name="T4" fmla="*/ 1246 w 1517"/>
                <a:gd name="T5" fmla="*/ 406 h 2830"/>
                <a:gd name="T6" fmla="*/ 1121 w 1517"/>
                <a:gd name="T7" fmla="*/ 548 h 2830"/>
                <a:gd name="T8" fmla="*/ 994 w 1517"/>
                <a:gd name="T9" fmla="*/ 700 h 2830"/>
                <a:gd name="T10" fmla="*/ 874 w 1517"/>
                <a:gd name="T11" fmla="*/ 854 h 2830"/>
                <a:gd name="T12" fmla="*/ 766 w 1517"/>
                <a:gd name="T13" fmla="*/ 1006 h 2830"/>
                <a:gd name="T14" fmla="*/ 676 w 1517"/>
                <a:gd name="T15" fmla="*/ 1148 h 2830"/>
                <a:gd name="T16" fmla="*/ 613 w 1517"/>
                <a:gd name="T17" fmla="*/ 1277 h 2830"/>
                <a:gd name="T18" fmla="*/ 581 w 1517"/>
                <a:gd name="T19" fmla="*/ 1385 h 2830"/>
                <a:gd name="T20" fmla="*/ 586 w 1517"/>
                <a:gd name="T21" fmla="*/ 1451 h 2830"/>
                <a:gd name="T22" fmla="*/ 615 w 1517"/>
                <a:gd name="T23" fmla="*/ 1481 h 2830"/>
                <a:gd name="T24" fmla="*/ 652 w 1517"/>
                <a:gd name="T25" fmla="*/ 1493 h 2830"/>
                <a:gd name="T26" fmla="*/ 679 w 1517"/>
                <a:gd name="T27" fmla="*/ 1495 h 2830"/>
                <a:gd name="T28" fmla="*/ 770 w 1517"/>
                <a:gd name="T29" fmla="*/ 1496 h 2830"/>
                <a:gd name="T30" fmla="*/ 873 w 1517"/>
                <a:gd name="T31" fmla="*/ 1500 h 2830"/>
                <a:gd name="T32" fmla="*/ 983 w 1517"/>
                <a:gd name="T33" fmla="*/ 1512 h 2830"/>
                <a:gd name="T34" fmla="*/ 1094 w 1517"/>
                <a:gd name="T35" fmla="*/ 1535 h 2830"/>
                <a:gd name="T36" fmla="*/ 1202 w 1517"/>
                <a:gd name="T37" fmla="*/ 1574 h 2830"/>
                <a:gd name="T38" fmla="*/ 1302 w 1517"/>
                <a:gd name="T39" fmla="*/ 1632 h 2830"/>
                <a:gd name="T40" fmla="*/ 1389 w 1517"/>
                <a:gd name="T41" fmla="*/ 1714 h 2830"/>
                <a:gd name="T42" fmla="*/ 1456 w 1517"/>
                <a:gd name="T43" fmla="*/ 1822 h 2830"/>
                <a:gd name="T44" fmla="*/ 1501 w 1517"/>
                <a:gd name="T45" fmla="*/ 1959 h 2830"/>
                <a:gd name="T46" fmla="*/ 1517 w 1517"/>
                <a:gd name="T47" fmla="*/ 2132 h 2830"/>
                <a:gd name="T48" fmla="*/ 1497 w 1517"/>
                <a:gd name="T49" fmla="*/ 2279 h 2830"/>
                <a:gd name="T50" fmla="*/ 1440 w 1517"/>
                <a:gd name="T51" fmla="*/ 2424 h 2830"/>
                <a:gd name="T52" fmla="*/ 1347 w 1517"/>
                <a:gd name="T53" fmla="*/ 2559 h 2830"/>
                <a:gd name="T54" fmla="*/ 1224 w 1517"/>
                <a:gd name="T55" fmla="*/ 2676 h 2830"/>
                <a:gd name="T56" fmla="*/ 1071 w 1517"/>
                <a:gd name="T57" fmla="*/ 2766 h 2830"/>
                <a:gd name="T58" fmla="*/ 891 w 1517"/>
                <a:gd name="T59" fmla="*/ 2819 h 2830"/>
                <a:gd name="T60" fmla="*/ 692 w 1517"/>
                <a:gd name="T61" fmla="*/ 2828 h 2830"/>
                <a:gd name="T62" fmla="*/ 513 w 1517"/>
                <a:gd name="T63" fmla="*/ 2793 h 2830"/>
                <a:gd name="T64" fmla="*/ 361 w 1517"/>
                <a:gd name="T65" fmla="*/ 2723 h 2830"/>
                <a:gd name="T66" fmla="*/ 237 w 1517"/>
                <a:gd name="T67" fmla="*/ 2624 h 2830"/>
                <a:gd name="T68" fmla="*/ 140 w 1517"/>
                <a:gd name="T69" fmla="*/ 2503 h 2830"/>
                <a:gd name="T70" fmla="*/ 68 w 1517"/>
                <a:gd name="T71" fmla="*/ 2368 h 2830"/>
                <a:gd name="T72" fmla="*/ 22 w 1517"/>
                <a:gd name="T73" fmla="*/ 2224 h 2830"/>
                <a:gd name="T74" fmla="*/ 2 w 1517"/>
                <a:gd name="T75" fmla="*/ 2080 h 2830"/>
                <a:gd name="T76" fmla="*/ 5 w 1517"/>
                <a:gd name="T77" fmla="*/ 1929 h 2830"/>
                <a:gd name="T78" fmla="*/ 29 w 1517"/>
                <a:gd name="T79" fmla="*/ 1767 h 2830"/>
                <a:gd name="T80" fmla="*/ 77 w 1517"/>
                <a:gd name="T81" fmla="*/ 1595 h 2830"/>
                <a:gd name="T82" fmla="*/ 152 w 1517"/>
                <a:gd name="T83" fmla="*/ 1415 h 2830"/>
                <a:gd name="T84" fmla="*/ 257 w 1517"/>
                <a:gd name="T85" fmla="*/ 1222 h 2830"/>
                <a:gd name="T86" fmla="*/ 394 w 1517"/>
                <a:gd name="T87" fmla="*/ 1014 h 2830"/>
                <a:gd name="T88" fmla="*/ 565 w 1517"/>
                <a:gd name="T89" fmla="*/ 790 h 2830"/>
                <a:gd name="T90" fmla="*/ 774 w 1517"/>
                <a:gd name="T91" fmla="*/ 547 h 2830"/>
                <a:gd name="T92" fmla="*/ 1024 w 1517"/>
                <a:gd name="T93" fmla="*/ 285 h 2830"/>
                <a:gd name="T94" fmla="*/ 1318 w 1517"/>
                <a:gd name="T95" fmla="*/ 0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7" h="2830">
                  <a:moveTo>
                    <a:pt x="1318" y="0"/>
                  </a:moveTo>
                  <a:lnTo>
                    <a:pt x="1497" y="139"/>
                  </a:lnTo>
                  <a:lnTo>
                    <a:pt x="1467" y="169"/>
                  </a:lnTo>
                  <a:lnTo>
                    <a:pt x="1434" y="203"/>
                  </a:lnTo>
                  <a:lnTo>
                    <a:pt x="1399" y="239"/>
                  </a:lnTo>
                  <a:lnTo>
                    <a:pt x="1364" y="277"/>
                  </a:lnTo>
                  <a:lnTo>
                    <a:pt x="1326" y="318"/>
                  </a:lnTo>
                  <a:lnTo>
                    <a:pt x="1286" y="361"/>
                  </a:lnTo>
                  <a:lnTo>
                    <a:pt x="1246" y="406"/>
                  </a:lnTo>
                  <a:lnTo>
                    <a:pt x="1205" y="452"/>
                  </a:lnTo>
                  <a:lnTo>
                    <a:pt x="1163" y="499"/>
                  </a:lnTo>
                  <a:lnTo>
                    <a:pt x="1121" y="548"/>
                  </a:lnTo>
                  <a:lnTo>
                    <a:pt x="1078" y="598"/>
                  </a:lnTo>
                  <a:lnTo>
                    <a:pt x="1036" y="649"/>
                  </a:lnTo>
                  <a:lnTo>
                    <a:pt x="994" y="700"/>
                  </a:lnTo>
                  <a:lnTo>
                    <a:pt x="954" y="751"/>
                  </a:lnTo>
                  <a:lnTo>
                    <a:pt x="913" y="803"/>
                  </a:lnTo>
                  <a:lnTo>
                    <a:pt x="874" y="854"/>
                  </a:lnTo>
                  <a:lnTo>
                    <a:pt x="836" y="906"/>
                  </a:lnTo>
                  <a:lnTo>
                    <a:pt x="801" y="956"/>
                  </a:lnTo>
                  <a:lnTo>
                    <a:pt x="766" y="1006"/>
                  </a:lnTo>
                  <a:lnTo>
                    <a:pt x="733" y="1055"/>
                  </a:lnTo>
                  <a:lnTo>
                    <a:pt x="704" y="1102"/>
                  </a:lnTo>
                  <a:lnTo>
                    <a:pt x="676" y="1148"/>
                  </a:lnTo>
                  <a:lnTo>
                    <a:pt x="652" y="1193"/>
                  </a:lnTo>
                  <a:lnTo>
                    <a:pt x="630" y="1236"/>
                  </a:lnTo>
                  <a:lnTo>
                    <a:pt x="613" y="1277"/>
                  </a:lnTo>
                  <a:lnTo>
                    <a:pt x="599" y="1315"/>
                  </a:lnTo>
                  <a:lnTo>
                    <a:pt x="587" y="1351"/>
                  </a:lnTo>
                  <a:lnTo>
                    <a:pt x="581" y="1385"/>
                  </a:lnTo>
                  <a:lnTo>
                    <a:pt x="579" y="1415"/>
                  </a:lnTo>
                  <a:lnTo>
                    <a:pt x="580" y="1435"/>
                  </a:lnTo>
                  <a:lnTo>
                    <a:pt x="586" y="1451"/>
                  </a:lnTo>
                  <a:lnTo>
                    <a:pt x="594" y="1464"/>
                  </a:lnTo>
                  <a:lnTo>
                    <a:pt x="604" y="1474"/>
                  </a:lnTo>
                  <a:lnTo>
                    <a:pt x="615" y="1481"/>
                  </a:lnTo>
                  <a:lnTo>
                    <a:pt x="627" y="1487"/>
                  </a:lnTo>
                  <a:lnTo>
                    <a:pt x="639" y="1491"/>
                  </a:lnTo>
                  <a:lnTo>
                    <a:pt x="652" y="1493"/>
                  </a:lnTo>
                  <a:lnTo>
                    <a:pt x="663" y="1495"/>
                  </a:lnTo>
                  <a:lnTo>
                    <a:pt x="672" y="1495"/>
                  </a:lnTo>
                  <a:lnTo>
                    <a:pt x="679" y="1495"/>
                  </a:lnTo>
                  <a:lnTo>
                    <a:pt x="708" y="1495"/>
                  </a:lnTo>
                  <a:lnTo>
                    <a:pt x="738" y="1495"/>
                  </a:lnTo>
                  <a:lnTo>
                    <a:pt x="770" y="1496"/>
                  </a:lnTo>
                  <a:lnTo>
                    <a:pt x="804" y="1497"/>
                  </a:lnTo>
                  <a:lnTo>
                    <a:pt x="838" y="1498"/>
                  </a:lnTo>
                  <a:lnTo>
                    <a:pt x="873" y="1500"/>
                  </a:lnTo>
                  <a:lnTo>
                    <a:pt x="910" y="1503"/>
                  </a:lnTo>
                  <a:lnTo>
                    <a:pt x="946" y="1507"/>
                  </a:lnTo>
                  <a:lnTo>
                    <a:pt x="983" y="1512"/>
                  </a:lnTo>
                  <a:lnTo>
                    <a:pt x="1020" y="1518"/>
                  </a:lnTo>
                  <a:lnTo>
                    <a:pt x="1058" y="1526"/>
                  </a:lnTo>
                  <a:lnTo>
                    <a:pt x="1094" y="1535"/>
                  </a:lnTo>
                  <a:lnTo>
                    <a:pt x="1131" y="1547"/>
                  </a:lnTo>
                  <a:lnTo>
                    <a:pt x="1167" y="1560"/>
                  </a:lnTo>
                  <a:lnTo>
                    <a:pt x="1202" y="1574"/>
                  </a:lnTo>
                  <a:lnTo>
                    <a:pt x="1237" y="1591"/>
                  </a:lnTo>
                  <a:lnTo>
                    <a:pt x="1271" y="1611"/>
                  </a:lnTo>
                  <a:lnTo>
                    <a:pt x="1302" y="1632"/>
                  </a:lnTo>
                  <a:lnTo>
                    <a:pt x="1333" y="1657"/>
                  </a:lnTo>
                  <a:lnTo>
                    <a:pt x="1362" y="1684"/>
                  </a:lnTo>
                  <a:lnTo>
                    <a:pt x="1389" y="1714"/>
                  </a:lnTo>
                  <a:lnTo>
                    <a:pt x="1414" y="1746"/>
                  </a:lnTo>
                  <a:lnTo>
                    <a:pt x="1436" y="1782"/>
                  </a:lnTo>
                  <a:lnTo>
                    <a:pt x="1456" y="1822"/>
                  </a:lnTo>
                  <a:lnTo>
                    <a:pt x="1474" y="1863"/>
                  </a:lnTo>
                  <a:lnTo>
                    <a:pt x="1489" y="1910"/>
                  </a:lnTo>
                  <a:lnTo>
                    <a:pt x="1501" y="1959"/>
                  </a:lnTo>
                  <a:lnTo>
                    <a:pt x="1509" y="2013"/>
                  </a:lnTo>
                  <a:lnTo>
                    <a:pt x="1515" y="2071"/>
                  </a:lnTo>
                  <a:lnTo>
                    <a:pt x="1517" y="2132"/>
                  </a:lnTo>
                  <a:lnTo>
                    <a:pt x="1515" y="2180"/>
                  </a:lnTo>
                  <a:lnTo>
                    <a:pt x="1508" y="2229"/>
                  </a:lnTo>
                  <a:lnTo>
                    <a:pt x="1497" y="2279"/>
                  </a:lnTo>
                  <a:lnTo>
                    <a:pt x="1482" y="2328"/>
                  </a:lnTo>
                  <a:lnTo>
                    <a:pt x="1463" y="2376"/>
                  </a:lnTo>
                  <a:lnTo>
                    <a:pt x="1440" y="2424"/>
                  </a:lnTo>
                  <a:lnTo>
                    <a:pt x="1413" y="2470"/>
                  </a:lnTo>
                  <a:lnTo>
                    <a:pt x="1382" y="2515"/>
                  </a:lnTo>
                  <a:lnTo>
                    <a:pt x="1347" y="2559"/>
                  </a:lnTo>
                  <a:lnTo>
                    <a:pt x="1310" y="2601"/>
                  </a:lnTo>
                  <a:lnTo>
                    <a:pt x="1269" y="2640"/>
                  </a:lnTo>
                  <a:lnTo>
                    <a:pt x="1224" y="2676"/>
                  </a:lnTo>
                  <a:lnTo>
                    <a:pt x="1176" y="2710"/>
                  </a:lnTo>
                  <a:lnTo>
                    <a:pt x="1125" y="2739"/>
                  </a:lnTo>
                  <a:lnTo>
                    <a:pt x="1071" y="2766"/>
                  </a:lnTo>
                  <a:lnTo>
                    <a:pt x="1014" y="2788"/>
                  </a:lnTo>
                  <a:lnTo>
                    <a:pt x="954" y="2806"/>
                  </a:lnTo>
                  <a:lnTo>
                    <a:pt x="891" y="2819"/>
                  </a:lnTo>
                  <a:lnTo>
                    <a:pt x="826" y="2827"/>
                  </a:lnTo>
                  <a:lnTo>
                    <a:pt x="759" y="2830"/>
                  </a:lnTo>
                  <a:lnTo>
                    <a:pt x="692" y="2828"/>
                  </a:lnTo>
                  <a:lnTo>
                    <a:pt x="629" y="2821"/>
                  </a:lnTo>
                  <a:lnTo>
                    <a:pt x="570" y="2809"/>
                  </a:lnTo>
                  <a:lnTo>
                    <a:pt x="513" y="2793"/>
                  </a:lnTo>
                  <a:lnTo>
                    <a:pt x="459" y="2773"/>
                  </a:lnTo>
                  <a:lnTo>
                    <a:pt x="409" y="2750"/>
                  </a:lnTo>
                  <a:lnTo>
                    <a:pt x="361" y="2723"/>
                  </a:lnTo>
                  <a:lnTo>
                    <a:pt x="317" y="2692"/>
                  </a:lnTo>
                  <a:lnTo>
                    <a:pt x="275" y="2660"/>
                  </a:lnTo>
                  <a:lnTo>
                    <a:pt x="237" y="2624"/>
                  </a:lnTo>
                  <a:lnTo>
                    <a:pt x="202" y="2586"/>
                  </a:lnTo>
                  <a:lnTo>
                    <a:pt x="169" y="2546"/>
                  </a:lnTo>
                  <a:lnTo>
                    <a:pt x="140" y="2503"/>
                  </a:lnTo>
                  <a:lnTo>
                    <a:pt x="112" y="2459"/>
                  </a:lnTo>
                  <a:lnTo>
                    <a:pt x="89" y="2414"/>
                  </a:lnTo>
                  <a:lnTo>
                    <a:pt x="68" y="2368"/>
                  </a:lnTo>
                  <a:lnTo>
                    <a:pt x="50" y="2321"/>
                  </a:lnTo>
                  <a:lnTo>
                    <a:pt x="35" y="2273"/>
                  </a:lnTo>
                  <a:lnTo>
                    <a:pt x="22" y="2224"/>
                  </a:lnTo>
                  <a:lnTo>
                    <a:pt x="12" y="2176"/>
                  </a:lnTo>
                  <a:lnTo>
                    <a:pt x="6" y="2128"/>
                  </a:lnTo>
                  <a:lnTo>
                    <a:pt x="2" y="2080"/>
                  </a:lnTo>
                  <a:lnTo>
                    <a:pt x="0" y="2032"/>
                  </a:lnTo>
                  <a:lnTo>
                    <a:pt x="1" y="1980"/>
                  </a:lnTo>
                  <a:lnTo>
                    <a:pt x="5" y="1929"/>
                  </a:lnTo>
                  <a:lnTo>
                    <a:pt x="10" y="1876"/>
                  </a:lnTo>
                  <a:lnTo>
                    <a:pt x="18" y="1822"/>
                  </a:lnTo>
                  <a:lnTo>
                    <a:pt x="29" y="1767"/>
                  </a:lnTo>
                  <a:lnTo>
                    <a:pt x="43" y="1711"/>
                  </a:lnTo>
                  <a:lnTo>
                    <a:pt x="58" y="1654"/>
                  </a:lnTo>
                  <a:lnTo>
                    <a:pt x="77" y="1595"/>
                  </a:lnTo>
                  <a:lnTo>
                    <a:pt x="99" y="1536"/>
                  </a:lnTo>
                  <a:lnTo>
                    <a:pt x="124" y="1476"/>
                  </a:lnTo>
                  <a:lnTo>
                    <a:pt x="152" y="1415"/>
                  </a:lnTo>
                  <a:lnTo>
                    <a:pt x="183" y="1352"/>
                  </a:lnTo>
                  <a:lnTo>
                    <a:pt x="218" y="1288"/>
                  </a:lnTo>
                  <a:lnTo>
                    <a:pt x="257" y="1222"/>
                  </a:lnTo>
                  <a:lnTo>
                    <a:pt x="299" y="1154"/>
                  </a:lnTo>
                  <a:lnTo>
                    <a:pt x="344" y="1085"/>
                  </a:lnTo>
                  <a:lnTo>
                    <a:pt x="394" y="1014"/>
                  </a:lnTo>
                  <a:lnTo>
                    <a:pt x="447" y="942"/>
                  </a:lnTo>
                  <a:lnTo>
                    <a:pt x="504" y="866"/>
                  </a:lnTo>
                  <a:lnTo>
                    <a:pt x="565" y="790"/>
                  </a:lnTo>
                  <a:lnTo>
                    <a:pt x="630" y="711"/>
                  </a:lnTo>
                  <a:lnTo>
                    <a:pt x="700" y="631"/>
                  </a:lnTo>
                  <a:lnTo>
                    <a:pt x="774" y="547"/>
                  </a:lnTo>
                  <a:lnTo>
                    <a:pt x="853" y="463"/>
                  </a:lnTo>
                  <a:lnTo>
                    <a:pt x="936" y="375"/>
                  </a:lnTo>
                  <a:lnTo>
                    <a:pt x="1024" y="285"/>
                  </a:lnTo>
                  <a:lnTo>
                    <a:pt x="1117" y="193"/>
                  </a:lnTo>
                  <a:lnTo>
                    <a:pt x="1215" y="97"/>
                  </a:lnTo>
                  <a:lnTo>
                    <a:pt x="131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sp>
          <p:nvSpPr>
            <p:cNvPr id="27" name="Freeform 26"/>
            <p:cNvSpPr>
              <a:spLocks/>
            </p:cNvSpPr>
            <p:nvPr/>
          </p:nvSpPr>
          <p:spPr bwMode="gray">
            <a:xfrm rot="10800000">
              <a:off x="5312923" y="2750450"/>
              <a:ext cx="58797" cy="109665"/>
            </a:xfrm>
            <a:custGeom>
              <a:avLst/>
              <a:gdLst>
                <a:gd name="T0" fmla="*/ 1471 w 1517"/>
                <a:gd name="T1" fmla="*/ 165 h 2830"/>
                <a:gd name="T2" fmla="*/ 1374 w 1517"/>
                <a:gd name="T3" fmla="*/ 265 h 2830"/>
                <a:gd name="T4" fmla="*/ 1256 w 1517"/>
                <a:gd name="T5" fmla="*/ 394 h 2830"/>
                <a:gd name="T6" fmla="*/ 1125 w 1517"/>
                <a:gd name="T7" fmla="*/ 540 h 2830"/>
                <a:gd name="T8" fmla="*/ 993 w 1517"/>
                <a:gd name="T9" fmla="*/ 700 h 2830"/>
                <a:gd name="T10" fmla="*/ 871 w 1517"/>
                <a:gd name="T11" fmla="*/ 864 h 2830"/>
                <a:gd name="T12" fmla="*/ 767 w 1517"/>
                <a:gd name="T13" fmla="*/ 1025 h 2830"/>
                <a:gd name="T14" fmla="*/ 689 w 1517"/>
                <a:gd name="T15" fmla="*/ 1158 h 2830"/>
                <a:gd name="T16" fmla="*/ 634 w 1517"/>
                <a:gd name="T17" fmla="*/ 1253 h 2830"/>
                <a:gd name="T18" fmla="*/ 603 w 1517"/>
                <a:gd name="T19" fmla="*/ 1319 h 2830"/>
                <a:gd name="T20" fmla="*/ 585 w 1517"/>
                <a:gd name="T21" fmla="*/ 1363 h 2830"/>
                <a:gd name="T22" fmla="*/ 579 w 1517"/>
                <a:gd name="T23" fmla="*/ 1393 h 2830"/>
                <a:gd name="T24" fmla="*/ 578 w 1517"/>
                <a:gd name="T25" fmla="*/ 1415 h 2830"/>
                <a:gd name="T26" fmla="*/ 591 w 1517"/>
                <a:gd name="T27" fmla="*/ 1464 h 2830"/>
                <a:gd name="T28" fmla="*/ 619 w 1517"/>
                <a:gd name="T29" fmla="*/ 1487 h 2830"/>
                <a:gd name="T30" fmla="*/ 655 w 1517"/>
                <a:gd name="T31" fmla="*/ 1495 h 2830"/>
                <a:gd name="T32" fmla="*/ 708 w 1517"/>
                <a:gd name="T33" fmla="*/ 1495 h 2830"/>
                <a:gd name="T34" fmla="*/ 804 w 1517"/>
                <a:gd name="T35" fmla="*/ 1497 h 2830"/>
                <a:gd name="T36" fmla="*/ 909 w 1517"/>
                <a:gd name="T37" fmla="*/ 1503 h 2830"/>
                <a:gd name="T38" fmla="*/ 1020 w 1517"/>
                <a:gd name="T39" fmla="*/ 1518 h 2830"/>
                <a:gd name="T40" fmla="*/ 1131 w 1517"/>
                <a:gd name="T41" fmla="*/ 1547 h 2830"/>
                <a:gd name="T42" fmla="*/ 1237 w 1517"/>
                <a:gd name="T43" fmla="*/ 1591 h 2830"/>
                <a:gd name="T44" fmla="*/ 1333 w 1517"/>
                <a:gd name="T45" fmla="*/ 1657 h 2830"/>
                <a:gd name="T46" fmla="*/ 1414 w 1517"/>
                <a:gd name="T47" fmla="*/ 1746 h 2830"/>
                <a:gd name="T48" fmla="*/ 1474 w 1517"/>
                <a:gd name="T49" fmla="*/ 1863 h 2830"/>
                <a:gd name="T50" fmla="*/ 1510 w 1517"/>
                <a:gd name="T51" fmla="*/ 2013 h 2830"/>
                <a:gd name="T52" fmla="*/ 1515 w 1517"/>
                <a:gd name="T53" fmla="*/ 2180 h 2830"/>
                <a:gd name="T54" fmla="*/ 1482 w 1517"/>
                <a:gd name="T55" fmla="*/ 2328 h 2830"/>
                <a:gd name="T56" fmla="*/ 1413 w 1517"/>
                <a:gd name="T57" fmla="*/ 2470 h 2830"/>
                <a:gd name="T58" fmla="*/ 1310 w 1517"/>
                <a:gd name="T59" fmla="*/ 2601 h 2830"/>
                <a:gd name="T60" fmla="*/ 1176 w 1517"/>
                <a:gd name="T61" fmla="*/ 2710 h 2830"/>
                <a:gd name="T62" fmla="*/ 1014 w 1517"/>
                <a:gd name="T63" fmla="*/ 2788 h 2830"/>
                <a:gd name="T64" fmla="*/ 826 w 1517"/>
                <a:gd name="T65" fmla="*/ 2827 h 2830"/>
                <a:gd name="T66" fmla="*/ 629 w 1517"/>
                <a:gd name="T67" fmla="*/ 2821 h 2830"/>
                <a:gd name="T68" fmla="*/ 459 w 1517"/>
                <a:gd name="T69" fmla="*/ 2773 h 2830"/>
                <a:gd name="T70" fmla="*/ 316 w 1517"/>
                <a:gd name="T71" fmla="*/ 2692 h 2830"/>
                <a:gd name="T72" fmla="*/ 201 w 1517"/>
                <a:gd name="T73" fmla="*/ 2586 h 2830"/>
                <a:gd name="T74" fmla="*/ 112 w 1517"/>
                <a:gd name="T75" fmla="*/ 2459 h 2830"/>
                <a:gd name="T76" fmla="*/ 50 w 1517"/>
                <a:gd name="T77" fmla="*/ 2321 h 2830"/>
                <a:gd name="T78" fmla="*/ 12 w 1517"/>
                <a:gd name="T79" fmla="*/ 2176 h 2830"/>
                <a:gd name="T80" fmla="*/ 0 w 1517"/>
                <a:gd name="T81" fmla="*/ 2032 h 2830"/>
                <a:gd name="T82" fmla="*/ 10 w 1517"/>
                <a:gd name="T83" fmla="*/ 1876 h 2830"/>
                <a:gd name="T84" fmla="*/ 42 w 1517"/>
                <a:gd name="T85" fmla="*/ 1711 h 2830"/>
                <a:gd name="T86" fmla="*/ 99 w 1517"/>
                <a:gd name="T87" fmla="*/ 1536 h 2830"/>
                <a:gd name="T88" fmla="*/ 184 w 1517"/>
                <a:gd name="T89" fmla="*/ 1352 h 2830"/>
                <a:gd name="T90" fmla="*/ 298 w 1517"/>
                <a:gd name="T91" fmla="*/ 1154 h 2830"/>
                <a:gd name="T92" fmla="*/ 446 w 1517"/>
                <a:gd name="T93" fmla="*/ 942 h 2830"/>
                <a:gd name="T94" fmla="*/ 630 w 1517"/>
                <a:gd name="T95" fmla="*/ 711 h 2830"/>
                <a:gd name="T96" fmla="*/ 853 w 1517"/>
                <a:gd name="T97" fmla="*/ 463 h 2830"/>
                <a:gd name="T98" fmla="*/ 1117 w 1517"/>
                <a:gd name="T99" fmla="*/ 193 h 2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17" h="2830">
                  <a:moveTo>
                    <a:pt x="1317" y="0"/>
                  </a:moveTo>
                  <a:lnTo>
                    <a:pt x="1496" y="139"/>
                  </a:lnTo>
                  <a:lnTo>
                    <a:pt x="1471" y="165"/>
                  </a:lnTo>
                  <a:lnTo>
                    <a:pt x="1441" y="195"/>
                  </a:lnTo>
                  <a:lnTo>
                    <a:pt x="1409" y="229"/>
                  </a:lnTo>
                  <a:lnTo>
                    <a:pt x="1374" y="265"/>
                  </a:lnTo>
                  <a:lnTo>
                    <a:pt x="1336" y="305"/>
                  </a:lnTo>
                  <a:lnTo>
                    <a:pt x="1296" y="348"/>
                  </a:lnTo>
                  <a:lnTo>
                    <a:pt x="1256" y="394"/>
                  </a:lnTo>
                  <a:lnTo>
                    <a:pt x="1213" y="440"/>
                  </a:lnTo>
                  <a:lnTo>
                    <a:pt x="1169" y="489"/>
                  </a:lnTo>
                  <a:lnTo>
                    <a:pt x="1125" y="540"/>
                  </a:lnTo>
                  <a:lnTo>
                    <a:pt x="1081" y="593"/>
                  </a:lnTo>
                  <a:lnTo>
                    <a:pt x="1037" y="646"/>
                  </a:lnTo>
                  <a:lnTo>
                    <a:pt x="993" y="700"/>
                  </a:lnTo>
                  <a:lnTo>
                    <a:pt x="952" y="754"/>
                  </a:lnTo>
                  <a:lnTo>
                    <a:pt x="910" y="809"/>
                  </a:lnTo>
                  <a:lnTo>
                    <a:pt x="871" y="864"/>
                  </a:lnTo>
                  <a:lnTo>
                    <a:pt x="833" y="918"/>
                  </a:lnTo>
                  <a:lnTo>
                    <a:pt x="799" y="972"/>
                  </a:lnTo>
                  <a:lnTo>
                    <a:pt x="767" y="1025"/>
                  </a:lnTo>
                  <a:lnTo>
                    <a:pt x="738" y="1076"/>
                  </a:lnTo>
                  <a:lnTo>
                    <a:pt x="712" y="1120"/>
                  </a:lnTo>
                  <a:lnTo>
                    <a:pt x="689" y="1158"/>
                  </a:lnTo>
                  <a:lnTo>
                    <a:pt x="668" y="1194"/>
                  </a:lnTo>
                  <a:lnTo>
                    <a:pt x="650" y="1226"/>
                  </a:lnTo>
                  <a:lnTo>
                    <a:pt x="634" y="1253"/>
                  </a:lnTo>
                  <a:lnTo>
                    <a:pt x="622" y="1279"/>
                  </a:lnTo>
                  <a:lnTo>
                    <a:pt x="611" y="1300"/>
                  </a:lnTo>
                  <a:lnTo>
                    <a:pt x="603" y="1319"/>
                  </a:lnTo>
                  <a:lnTo>
                    <a:pt x="596" y="1336"/>
                  </a:lnTo>
                  <a:lnTo>
                    <a:pt x="590" y="1350"/>
                  </a:lnTo>
                  <a:lnTo>
                    <a:pt x="585" y="1363"/>
                  </a:lnTo>
                  <a:lnTo>
                    <a:pt x="582" y="1374"/>
                  </a:lnTo>
                  <a:lnTo>
                    <a:pt x="580" y="1384"/>
                  </a:lnTo>
                  <a:lnTo>
                    <a:pt x="579" y="1393"/>
                  </a:lnTo>
                  <a:lnTo>
                    <a:pt x="579" y="1401"/>
                  </a:lnTo>
                  <a:lnTo>
                    <a:pt x="578" y="1408"/>
                  </a:lnTo>
                  <a:lnTo>
                    <a:pt x="578" y="1415"/>
                  </a:lnTo>
                  <a:lnTo>
                    <a:pt x="580" y="1435"/>
                  </a:lnTo>
                  <a:lnTo>
                    <a:pt x="584" y="1451"/>
                  </a:lnTo>
                  <a:lnTo>
                    <a:pt x="591" y="1464"/>
                  </a:lnTo>
                  <a:lnTo>
                    <a:pt x="599" y="1474"/>
                  </a:lnTo>
                  <a:lnTo>
                    <a:pt x="608" y="1481"/>
                  </a:lnTo>
                  <a:lnTo>
                    <a:pt x="619" y="1487"/>
                  </a:lnTo>
                  <a:lnTo>
                    <a:pt x="631" y="1491"/>
                  </a:lnTo>
                  <a:lnTo>
                    <a:pt x="643" y="1493"/>
                  </a:lnTo>
                  <a:lnTo>
                    <a:pt x="655" y="1495"/>
                  </a:lnTo>
                  <a:lnTo>
                    <a:pt x="667" y="1495"/>
                  </a:lnTo>
                  <a:lnTo>
                    <a:pt x="678" y="1495"/>
                  </a:lnTo>
                  <a:lnTo>
                    <a:pt x="708" y="1495"/>
                  </a:lnTo>
                  <a:lnTo>
                    <a:pt x="737" y="1495"/>
                  </a:lnTo>
                  <a:lnTo>
                    <a:pt x="770" y="1496"/>
                  </a:lnTo>
                  <a:lnTo>
                    <a:pt x="804" y="1497"/>
                  </a:lnTo>
                  <a:lnTo>
                    <a:pt x="837" y="1498"/>
                  </a:lnTo>
                  <a:lnTo>
                    <a:pt x="873" y="1500"/>
                  </a:lnTo>
                  <a:lnTo>
                    <a:pt x="909" y="1503"/>
                  </a:lnTo>
                  <a:lnTo>
                    <a:pt x="946" y="1507"/>
                  </a:lnTo>
                  <a:lnTo>
                    <a:pt x="983" y="1512"/>
                  </a:lnTo>
                  <a:lnTo>
                    <a:pt x="1020" y="1518"/>
                  </a:lnTo>
                  <a:lnTo>
                    <a:pt x="1058" y="1526"/>
                  </a:lnTo>
                  <a:lnTo>
                    <a:pt x="1094" y="1535"/>
                  </a:lnTo>
                  <a:lnTo>
                    <a:pt x="1131" y="1547"/>
                  </a:lnTo>
                  <a:lnTo>
                    <a:pt x="1167" y="1560"/>
                  </a:lnTo>
                  <a:lnTo>
                    <a:pt x="1203" y="1574"/>
                  </a:lnTo>
                  <a:lnTo>
                    <a:pt x="1237" y="1591"/>
                  </a:lnTo>
                  <a:lnTo>
                    <a:pt x="1270" y="1611"/>
                  </a:lnTo>
                  <a:lnTo>
                    <a:pt x="1303" y="1632"/>
                  </a:lnTo>
                  <a:lnTo>
                    <a:pt x="1333" y="1657"/>
                  </a:lnTo>
                  <a:lnTo>
                    <a:pt x="1362" y="1684"/>
                  </a:lnTo>
                  <a:lnTo>
                    <a:pt x="1388" y="1714"/>
                  </a:lnTo>
                  <a:lnTo>
                    <a:pt x="1414" y="1746"/>
                  </a:lnTo>
                  <a:lnTo>
                    <a:pt x="1436" y="1782"/>
                  </a:lnTo>
                  <a:lnTo>
                    <a:pt x="1457" y="1822"/>
                  </a:lnTo>
                  <a:lnTo>
                    <a:pt x="1474" y="1863"/>
                  </a:lnTo>
                  <a:lnTo>
                    <a:pt x="1489" y="1910"/>
                  </a:lnTo>
                  <a:lnTo>
                    <a:pt x="1500" y="1959"/>
                  </a:lnTo>
                  <a:lnTo>
                    <a:pt x="1510" y="2013"/>
                  </a:lnTo>
                  <a:lnTo>
                    <a:pt x="1515" y="2071"/>
                  </a:lnTo>
                  <a:lnTo>
                    <a:pt x="1517" y="2132"/>
                  </a:lnTo>
                  <a:lnTo>
                    <a:pt x="1515" y="2180"/>
                  </a:lnTo>
                  <a:lnTo>
                    <a:pt x="1508" y="2229"/>
                  </a:lnTo>
                  <a:lnTo>
                    <a:pt x="1497" y="2279"/>
                  </a:lnTo>
                  <a:lnTo>
                    <a:pt x="1482" y="2328"/>
                  </a:lnTo>
                  <a:lnTo>
                    <a:pt x="1463" y="2376"/>
                  </a:lnTo>
                  <a:lnTo>
                    <a:pt x="1439" y="2424"/>
                  </a:lnTo>
                  <a:lnTo>
                    <a:pt x="1413" y="2470"/>
                  </a:lnTo>
                  <a:lnTo>
                    <a:pt x="1382" y="2515"/>
                  </a:lnTo>
                  <a:lnTo>
                    <a:pt x="1347" y="2559"/>
                  </a:lnTo>
                  <a:lnTo>
                    <a:pt x="1310" y="2601"/>
                  </a:lnTo>
                  <a:lnTo>
                    <a:pt x="1268" y="2640"/>
                  </a:lnTo>
                  <a:lnTo>
                    <a:pt x="1224" y="2676"/>
                  </a:lnTo>
                  <a:lnTo>
                    <a:pt x="1176" y="2710"/>
                  </a:lnTo>
                  <a:lnTo>
                    <a:pt x="1125" y="2739"/>
                  </a:lnTo>
                  <a:lnTo>
                    <a:pt x="1070" y="2766"/>
                  </a:lnTo>
                  <a:lnTo>
                    <a:pt x="1014" y="2788"/>
                  </a:lnTo>
                  <a:lnTo>
                    <a:pt x="954" y="2806"/>
                  </a:lnTo>
                  <a:lnTo>
                    <a:pt x="891" y="2819"/>
                  </a:lnTo>
                  <a:lnTo>
                    <a:pt x="826" y="2827"/>
                  </a:lnTo>
                  <a:lnTo>
                    <a:pt x="758" y="2830"/>
                  </a:lnTo>
                  <a:lnTo>
                    <a:pt x="693" y="2828"/>
                  </a:lnTo>
                  <a:lnTo>
                    <a:pt x="629" y="2821"/>
                  </a:lnTo>
                  <a:lnTo>
                    <a:pt x="569" y="2809"/>
                  </a:lnTo>
                  <a:lnTo>
                    <a:pt x="513" y="2793"/>
                  </a:lnTo>
                  <a:lnTo>
                    <a:pt x="459" y="2773"/>
                  </a:lnTo>
                  <a:lnTo>
                    <a:pt x="409" y="2750"/>
                  </a:lnTo>
                  <a:lnTo>
                    <a:pt x="361" y="2723"/>
                  </a:lnTo>
                  <a:lnTo>
                    <a:pt x="316" y="2692"/>
                  </a:lnTo>
                  <a:lnTo>
                    <a:pt x="275" y="2660"/>
                  </a:lnTo>
                  <a:lnTo>
                    <a:pt x="237" y="2624"/>
                  </a:lnTo>
                  <a:lnTo>
                    <a:pt x="201" y="2586"/>
                  </a:lnTo>
                  <a:lnTo>
                    <a:pt x="168" y="2546"/>
                  </a:lnTo>
                  <a:lnTo>
                    <a:pt x="139" y="2503"/>
                  </a:lnTo>
                  <a:lnTo>
                    <a:pt x="112" y="2459"/>
                  </a:lnTo>
                  <a:lnTo>
                    <a:pt x="89" y="2414"/>
                  </a:lnTo>
                  <a:lnTo>
                    <a:pt x="67" y="2368"/>
                  </a:lnTo>
                  <a:lnTo>
                    <a:pt x="50" y="2321"/>
                  </a:lnTo>
                  <a:lnTo>
                    <a:pt x="35" y="2273"/>
                  </a:lnTo>
                  <a:lnTo>
                    <a:pt x="22" y="2224"/>
                  </a:lnTo>
                  <a:lnTo>
                    <a:pt x="12" y="2176"/>
                  </a:lnTo>
                  <a:lnTo>
                    <a:pt x="5" y="2128"/>
                  </a:lnTo>
                  <a:lnTo>
                    <a:pt x="1" y="2080"/>
                  </a:lnTo>
                  <a:lnTo>
                    <a:pt x="0" y="2032"/>
                  </a:lnTo>
                  <a:lnTo>
                    <a:pt x="1" y="1980"/>
                  </a:lnTo>
                  <a:lnTo>
                    <a:pt x="4" y="1929"/>
                  </a:lnTo>
                  <a:lnTo>
                    <a:pt x="10" y="1876"/>
                  </a:lnTo>
                  <a:lnTo>
                    <a:pt x="18" y="1822"/>
                  </a:lnTo>
                  <a:lnTo>
                    <a:pt x="29" y="1767"/>
                  </a:lnTo>
                  <a:lnTo>
                    <a:pt x="42" y="1711"/>
                  </a:lnTo>
                  <a:lnTo>
                    <a:pt x="58" y="1654"/>
                  </a:lnTo>
                  <a:lnTo>
                    <a:pt x="78" y="1595"/>
                  </a:lnTo>
                  <a:lnTo>
                    <a:pt x="99" y="1536"/>
                  </a:lnTo>
                  <a:lnTo>
                    <a:pt x="124" y="1476"/>
                  </a:lnTo>
                  <a:lnTo>
                    <a:pt x="152" y="1415"/>
                  </a:lnTo>
                  <a:lnTo>
                    <a:pt x="184" y="1352"/>
                  </a:lnTo>
                  <a:lnTo>
                    <a:pt x="218" y="1288"/>
                  </a:lnTo>
                  <a:lnTo>
                    <a:pt x="256" y="1222"/>
                  </a:lnTo>
                  <a:lnTo>
                    <a:pt x="298" y="1154"/>
                  </a:lnTo>
                  <a:lnTo>
                    <a:pt x="344" y="1085"/>
                  </a:lnTo>
                  <a:lnTo>
                    <a:pt x="393" y="1014"/>
                  </a:lnTo>
                  <a:lnTo>
                    <a:pt x="446" y="942"/>
                  </a:lnTo>
                  <a:lnTo>
                    <a:pt x="503" y="866"/>
                  </a:lnTo>
                  <a:lnTo>
                    <a:pt x="565" y="790"/>
                  </a:lnTo>
                  <a:lnTo>
                    <a:pt x="630" y="711"/>
                  </a:lnTo>
                  <a:lnTo>
                    <a:pt x="700" y="631"/>
                  </a:lnTo>
                  <a:lnTo>
                    <a:pt x="774" y="547"/>
                  </a:lnTo>
                  <a:lnTo>
                    <a:pt x="853" y="463"/>
                  </a:lnTo>
                  <a:lnTo>
                    <a:pt x="936" y="375"/>
                  </a:lnTo>
                  <a:lnTo>
                    <a:pt x="1024" y="285"/>
                  </a:lnTo>
                  <a:lnTo>
                    <a:pt x="1117" y="193"/>
                  </a:lnTo>
                  <a:lnTo>
                    <a:pt x="1215" y="97"/>
                  </a:lnTo>
                  <a:lnTo>
                    <a:pt x="131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endParaRPr lang="en-US" dirty="0">
                <a:solidFill>
                  <a:schemeClr val="bg1"/>
                </a:solidFill>
              </a:endParaRPr>
            </a:p>
          </p:txBody>
        </p:sp>
      </p:grpSp>
    </p:spTree>
    <p:extLst>
      <p:ext uri="{BB962C8B-B14F-4D97-AF65-F5344CB8AC3E}">
        <p14:creationId xmlns:p14="http://schemas.microsoft.com/office/powerpoint/2010/main" val="4079656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5"/>
          </p:nvPr>
        </p:nvSpPr>
        <p:spPr>
          <a:xfrm>
            <a:off x="280195" y="640267"/>
            <a:ext cx="5842794" cy="369332"/>
          </a:xfrm>
        </p:spPr>
        <p:txBody>
          <a:bodyPr/>
          <a:lstStyle/>
          <a:p>
            <a:r>
              <a:rPr lang="en-US" dirty="0" smtClean="0"/>
              <a:t>Inclusive Nature of Institutional Strategic Planning Often Results in Broad, Vague Goals</a:t>
            </a:r>
            <a:endParaRPr lang="en-US" dirty="0"/>
          </a:p>
        </p:txBody>
      </p:sp>
      <p:sp>
        <p:nvSpPr>
          <p:cNvPr id="3" name="Text Placeholder 2"/>
          <p:cNvSpPr>
            <a:spLocks noGrp="1"/>
          </p:cNvSpPr>
          <p:nvPr>
            <p:ph type="body" sz="quarter" idx="19"/>
          </p:nvPr>
        </p:nvSpPr>
        <p:spPr>
          <a:xfrm>
            <a:off x="0" y="4557713"/>
            <a:ext cx="2046204" cy="76944"/>
          </a:xfrm>
        </p:spPr>
        <p:txBody>
          <a:bodyPr/>
          <a:lstStyle/>
          <a:p>
            <a:r>
              <a:rPr lang="en-US" dirty="0" smtClean="0"/>
              <a:t>Pseudonym, public research university.</a:t>
            </a:r>
            <a:endParaRPr lang="en-US" dirty="0"/>
          </a:p>
        </p:txBody>
      </p:sp>
      <p:sp>
        <p:nvSpPr>
          <p:cNvPr id="2" name="Title 1"/>
          <p:cNvSpPr>
            <a:spLocks noGrp="1"/>
          </p:cNvSpPr>
          <p:nvPr>
            <p:ph type="title"/>
          </p:nvPr>
        </p:nvSpPr>
        <p:spPr>
          <a:xfrm>
            <a:off x="266700" y="309824"/>
            <a:ext cx="5486400" cy="256480"/>
          </a:xfrm>
        </p:spPr>
        <p:txBody>
          <a:bodyPr/>
          <a:lstStyle/>
          <a:p>
            <a:r>
              <a:rPr lang="en-US" dirty="0" smtClean="0"/>
              <a:t>Ambitious Goals, Unclear Actions</a:t>
            </a:r>
            <a:endParaRPr lang="en-US" dirty="0"/>
          </a:p>
        </p:txBody>
      </p:sp>
      <p:sp>
        <p:nvSpPr>
          <p:cNvPr id="12" name="Rectangle 11"/>
          <p:cNvSpPr/>
          <p:nvPr/>
        </p:nvSpPr>
        <p:spPr>
          <a:xfrm>
            <a:off x="280194" y="2077208"/>
            <a:ext cx="1905001" cy="1338828"/>
          </a:xfrm>
          <a:prstGeom prst="rect">
            <a:avLst/>
          </a:prstGeom>
        </p:spPr>
        <p:txBody>
          <a:bodyPr wrap="square">
            <a:spAutoFit/>
          </a:bodyPr>
          <a:lstStyle/>
          <a:p>
            <a:r>
              <a:rPr lang="en-US" sz="900" b="1" dirty="0" smtClean="0"/>
              <a:t>Strategic Planning </a:t>
            </a:r>
          </a:p>
          <a:p>
            <a:r>
              <a:rPr lang="en-US" sz="900" b="1" dirty="0" smtClean="0"/>
              <a:t>by Committee…</a:t>
            </a:r>
          </a:p>
          <a:p>
            <a:pPr algn="l"/>
            <a:endParaRPr lang="en-US" sz="900" b="1" dirty="0" smtClean="0"/>
          </a:p>
          <a:p>
            <a:pPr algn="l"/>
            <a:r>
              <a:rPr lang="en-US" sz="900" dirty="0" smtClean="0"/>
              <a:t>Committee of more than 70 faculty, staff, students, alumni, and community members develops an institutional strategic plan over the course of a year</a:t>
            </a:r>
          </a:p>
        </p:txBody>
      </p:sp>
      <p:sp>
        <p:nvSpPr>
          <p:cNvPr id="47" name="Rectangle 46"/>
          <p:cNvSpPr/>
          <p:nvPr/>
        </p:nvSpPr>
        <p:spPr>
          <a:xfrm>
            <a:off x="3151301" y="1273477"/>
            <a:ext cx="2985373" cy="3416320"/>
          </a:xfrm>
          <a:prstGeom prst="rect">
            <a:avLst/>
          </a:prstGeom>
        </p:spPr>
        <p:txBody>
          <a:bodyPr wrap="square">
            <a:spAutoFit/>
          </a:bodyPr>
          <a:lstStyle/>
          <a:p>
            <a:r>
              <a:rPr lang="en-US" sz="900" b="1" dirty="0" smtClean="0"/>
              <a:t>…Produces Ambitious Goals with Little Implementation Guidance</a:t>
            </a:r>
            <a:r>
              <a:rPr lang="en-US" sz="900" dirty="0" smtClean="0"/>
              <a:t/>
            </a:r>
            <a:br>
              <a:rPr lang="en-US" sz="900" dirty="0" smtClean="0"/>
            </a:br>
            <a:endParaRPr lang="en-US" sz="900" dirty="0" smtClean="0"/>
          </a:p>
          <a:p>
            <a:pPr algn="l"/>
            <a:r>
              <a:rPr lang="en-US" sz="900" dirty="0" smtClean="0"/>
              <a:t>Example goals from Pleasant State University</a:t>
            </a:r>
            <a:r>
              <a:rPr lang="en-US" sz="900" baseline="30000" dirty="0" smtClean="0"/>
              <a:t>1</a:t>
            </a:r>
            <a:r>
              <a:rPr lang="en-US" sz="900" dirty="0" smtClean="0"/>
              <a:t> strategic plan:</a:t>
            </a:r>
          </a:p>
          <a:p>
            <a:pPr marL="228600" indent="-228600" algn="l">
              <a:buFont typeface="+mj-lt"/>
              <a:buAutoNum type="arabicPeriod"/>
            </a:pPr>
            <a:endParaRPr lang="en-US" sz="900" dirty="0" smtClean="0"/>
          </a:p>
          <a:p>
            <a:pPr marL="228600" indent="-228600" algn="l">
              <a:buFont typeface="+mj-lt"/>
              <a:buAutoNum type="arabicPeriod"/>
            </a:pPr>
            <a:r>
              <a:rPr lang="en-US" sz="900" dirty="0" smtClean="0"/>
              <a:t>Make PSU the first choice of more students</a:t>
            </a:r>
          </a:p>
          <a:p>
            <a:pPr marL="228600" indent="-228600" algn="l">
              <a:buFont typeface="+mj-lt"/>
              <a:buAutoNum type="arabicPeriod"/>
            </a:pPr>
            <a:endParaRPr lang="en-US" sz="900" dirty="0" smtClean="0"/>
          </a:p>
          <a:p>
            <a:pPr marL="228600" indent="-228600" algn="l">
              <a:buFont typeface="+mj-lt"/>
              <a:buAutoNum type="arabicPeriod"/>
            </a:pPr>
            <a:r>
              <a:rPr lang="en-US" sz="900" dirty="0" smtClean="0"/>
              <a:t>Improve health, wellness, and quality of life for children, adults, families, and communities</a:t>
            </a:r>
          </a:p>
          <a:p>
            <a:pPr marL="228600" indent="-228600" algn="l">
              <a:buFont typeface="+mj-lt"/>
              <a:buAutoNum type="arabicPeriod"/>
            </a:pPr>
            <a:endParaRPr lang="en-US" sz="900" dirty="0" smtClean="0"/>
          </a:p>
          <a:p>
            <a:pPr marL="228600" indent="-228600" algn="l">
              <a:buFont typeface="+mj-lt"/>
              <a:buAutoNum type="arabicPeriod"/>
            </a:pPr>
            <a:r>
              <a:rPr lang="en-US" sz="900" dirty="0" smtClean="0"/>
              <a:t>Offer transformational undergraduate and graduate education </a:t>
            </a:r>
          </a:p>
          <a:p>
            <a:pPr marL="228600" indent="-228600" algn="l">
              <a:buFont typeface="+mj-lt"/>
              <a:buAutoNum type="arabicPeriod"/>
            </a:pPr>
            <a:endParaRPr lang="en-US" sz="900" dirty="0" smtClean="0"/>
          </a:p>
          <a:p>
            <a:pPr marL="228600" indent="-228600" algn="l">
              <a:buFont typeface="+mj-lt"/>
              <a:buAutoNum type="arabicPeriod"/>
            </a:pPr>
            <a:r>
              <a:rPr lang="en-US" sz="900" dirty="0" smtClean="0"/>
              <a:t>Support faculty as they work collaboratively with diverse communities </a:t>
            </a:r>
          </a:p>
          <a:p>
            <a:pPr marL="228600" indent="-228600" algn="l">
              <a:buFont typeface="+mj-lt"/>
              <a:buAutoNum type="arabicPeriod"/>
            </a:pPr>
            <a:endParaRPr lang="en-US" sz="900" dirty="0" smtClean="0"/>
          </a:p>
          <a:p>
            <a:pPr marL="228600" indent="-228600" algn="l">
              <a:buFont typeface="+mj-lt"/>
              <a:buAutoNum type="arabicPeriod"/>
            </a:pPr>
            <a:r>
              <a:rPr lang="en-US" sz="900" dirty="0" smtClean="0"/>
              <a:t>Integrate international and intercultural experiences </a:t>
            </a:r>
          </a:p>
          <a:p>
            <a:pPr marL="228600" indent="-228600" algn="l">
              <a:buFont typeface="+mj-lt"/>
              <a:buAutoNum type="arabicPeriod"/>
            </a:pPr>
            <a:endParaRPr lang="en-US" sz="900" dirty="0" smtClean="0"/>
          </a:p>
          <a:p>
            <a:pPr marL="228600" indent="-228600" algn="l">
              <a:buFont typeface="+mj-lt"/>
              <a:buAutoNum type="arabicPeriod"/>
            </a:pPr>
            <a:endParaRPr lang="en-US" sz="900" dirty="0" smtClean="0"/>
          </a:p>
          <a:p>
            <a:pPr marL="228600" indent="-228600" algn="l">
              <a:buFont typeface="+mj-lt"/>
              <a:buAutoNum type="arabicPeriod"/>
            </a:pPr>
            <a:endParaRPr lang="en-US" sz="900" dirty="0" smtClean="0"/>
          </a:p>
          <a:p>
            <a:pPr marL="228600" indent="-228600" algn="l">
              <a:buFont typeface="+mj-lt"/>
              <a:buAutoNum type="arabicPeriod"/>
            </a:pPr>
            <a:endParaRPr lang="en-US" sz="900" dirty="0" smtClean="0"/>
          </a:p>
        </p:txBody>
      </p:sp>
      <p:sp>
        <p:nvSpPr>
          <p:cNvPr id="4" name="Right Arrow 3"/>
          <p:cNvSpPr/>
          <p:nvPr/>
        </p:nvSpPr>
        <p:spPr bwMode="gray">
          <a:xfrm>
            <a:off x="2381541" y="2321931"/>
            <a:ext cx="536302" cy="490747"/>
          </a:xfrm>
          <a:prstGeom prst="rightArrow">
            <a:avLst/>
          </a:prstGeom>
          <a:solidFill>
            <a:schemeClr val="tx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5" name="Text Placeholder 4"/>
          <p:cNvSpPr>
            <a:spLocks noGrp="1"/>
          </p:cNvSpPr>
          <p:nvPr>
            <p:ph type="body" sz="quarter" idx="18"/>
          </p:nvPr>
        </p:nvSpPr>
        <p:spPr>
          <a:xfrm>
            <a:off x="5148072" y="4677489"/>
            <a:ext cx="1252728" cy="123111"/>
          </a:xfrm>
        </p:spPr>
        <p:txBody>
          <a:bodyPr/>
          <a:lstStyle/>
          <a:p>
            <a:r>
              <a:rPr lang="en-US" kern="0" dirty="0">
                <a:cs typeface="Arial" pitchFamily="34" charset="0"/>
              </a:rPr>
              <a:t>Source: EAB interviews and </a:t>
            </a:r>
            <a:r>
              <a:rPr lang="en-US" kern="0" dirty="0" smtClean="0">
                <a:cs typeface="Arial" pitchFamily="34" charset="0"/>
              </a:rPr>
              <a:t>analysis.</a:t>
            </a:r>
            <a:endParaRPr lang="en-US" dirty="0"/>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565" y="1338008"/>
            <a:ext cx="447261" cy="274320"/>
          </a:xfrm>
          <a:prstGeom prst="rect">
            <a:avLst/>
          </a:prstGeom>
        </p:spPr>
      </p:pic>
      <p:grpSp>
        <p:nvGrpSpPr>
          <p:cNvPr id="6" name="Group 5"/>
          <p:cNvGrpSpPr/>
          <p:nvPr/>
        </p:nvGrpSpPr>
        <p:grpSpPr>
          <a:xfrm>
            <a:off x="460934" y="1622275"/>
            <a:ext cx="894522" cy="274320"/>
            <a:chOff x="460934" y="1622275"/>
            <a:chExt cx="894522" cy="274320"/>
          </a:xfrm>
        </p:grpSpPr>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934" y="1622275"/>
              <a:ext cx="447261" cy="274320"/>
            </a:xfrm>
            <a:prstGeom prst="rect">
              <a:avLst/>
            </a:prstGeom>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8195" y="1622275"/>
              <a:ext cx="447261" cy="274320"/>
            </a:xfrm>
            <a:prstGeom prst="rect">
              <a:avLst/>
            </a:prstGeom>
          </p:spPr>
        </p:pic>
      </p:grpSp>
      <p:sp>
        <p:nvSpPr>
          <p:cNvPr id="7" name="Text Placeholder 6"/>
          <p:cNvSpPr>
            <a:spLocks noGrp="1"/>
          </p:cNvSpPr>
          <p:nvPr>
            <p:ph type="body" sz="quarter" idx="16"/>
          </p:nvPr>
        </p:nvSpPr>
        <p:spPr/>
        <p:txBody>
          <a:bodyPr/>
          <a:lstStyle/>
          <a:p>
            <a:endParaRPr lang="en-US" dirty="0"/>
          </a:p>
        </p:txBody>
      </p:sp>
    </p:spTree>
    <p:extLst>
      <p:ext uri="{BB962C8B-B14F-4D97-AF65-F5344CB8AC3E}">
        <p14:creationId xmlns:p14="http://schemas.microsoft.com/office/powerpoint/2010/main" val="3175618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bwMode="gray">
          <a:xfrm>
            <a:off x="273006" y="2915388"/>
            <a:ext cx="5868853" cy="1248725"/>
          </a:xfrm>
          <a:prstGeom prst="rect">
            <a:avLst/>
          </a:prstGeom>
          <a:solidFill>
            <a:schemeClr val="accent5"/>
          </a:solidFill>
          <a:ln w="12700">
            <a:noFill/>
            <a:miter lim="800000"/>
          </a:ln>
        </p:spPr>
        <p:txBody>
          <a:bodyPr wrap="square" lIns="137160" tIns="91440" rIns="137160" bIns="0" rtlCol="0">
            <a:noAutofit/>
          </a:bodyPr>
          <a:lstStyle/>
          <a:p>
            <a:endParaRPr lang="en-US" sz="1000" b="1" dirty="0">
              <a:solidFill>
                <a:schemeClr val="bg1"/>
              </a:solidFill>
            </a:endParaRPr>
          </a:p>
        </p:txBody>
      </p:sp>
      <p:sp>
        <p:nvSpPr>
          <p:cNvPr id="2" name="Text Placeholder 1"/>
          <p:cNvSpPr>
            <a:spLocks noGrp="1"/>
          </p:cNvSpPr>
          <p:nvPr>
            <p:ph type="body" sz="quarter" idx="15"/>
          </p:nvPr>
        </p:nvSpPr>
        <p:spPr>
          <a:xfrm>
            <a:off x="280195" y="640267"/>
            <a:ext cx="5842794" cy="369332"/>
          </a:xfrm>
        </p:spPr>
        <p:txBody>
          <a:bodyPr/>
          <a:lstStyle/>
          <a:p>
            <a:r>
              <a:rPr lang="en-US" dirty="0" smtClean="0"/>
              <a:t>Systematic Planning Effort Needed to Link Strategic Goals to Enabling </a:t>
            </a:r>
            <a:br>
              <a:rPr lang="en-US" dirty="0" smtClean="0"/>
            </a:br>
            <a:r>
              <a:rPr lang="en-US" dirty="0" smtClean="0"/>
              <a:t>IT Actions</a:t>
            </a:r>
          </a:p>
        </p:txBody>
      </p:sp>
      <p:sp>
        <p:nvSpPr>
          <p:cNvPr id="4" name="Text Placeholder 3"/>
          <p:cNvSpPr>
            <a:spLocks noGrp="1"/>
          </p:cNvSpPr>
          <p:nvPr>
            <p:ph type="body" sz="quarter" idx="18"/>
          </p:nvPr>
        </p:nvSpPr>
        <p:spPr>
          <a:xfrm>
            <a:off x="5148072" y="4677489"/>
            <a:ext cx="1252728" cy="123111"/>
          </a:xfrm>
        </p:spPr>
        <p:txBody>
          <a:bodyPr/>
          <a:lstStyle/>
          <a:p>
            <a:r>
              <a:rPr lang="en-US" dirty="0" smtClean="0"/>
              <a:t>Source: EAB interviews and analysis. </a:t>
            </a:r>
            <a:endParaRPr lang="en-US" dirty="0"/>
          </a:p>
        </p:txBody>
      </p:sp>
      <p:sp>
        <p:nvSpPr>
          <p:cNvPr id="5" name="Text Placeholder 4"/>
          <p:cNvSpPr>
            <a:spLocks noGrp="1"/>
          </p:cNvSpPr>
          <p:nvPr>
            <p:ph type="body" sz="quarter" idx="19"/>
          </p:nvPr>
        </p:nvSpPr>
        <p:spPr/>
        <p:txBody>
          <a:bodyPr/>
          <a:lstStyle/>
          <a:p>
            <a:endParaRPr lang="en-US" dirty="0"/>
          </a:p>
        </p:txBody>
      </p:sp>
      <p:sp>
        <p:nvSpPr>
          <p:cNvPr id="6" name="Title 5"/>
          <p:cNvSpPr>
            <a:spLocks noGrp="1"/>
          </p:cNvSpPr>
          <p:nvPr>
            <p:ph type="title"/>
          </p:nvPr>
        </p:nvSpPr>
        <p:spPr>
          <a:xfrm>
            <a:off x="269875" y="309824"/>
            <a:ext cx="5486400" cy="256480"/>
          </a:xfrm>
        </p:spPr>
        <p:txBody>
          <a:bodyPr/>
          <a:lstStyle/>
          <a:p>
            <a:r>
              <a:rPr lang="en-US" dirty="0" smtClean="0"/>
              <a:t>Finding IT Implications Beneath the Surface</a:t>
            </a:r>
            <a:endParaRPr lang="en-US" dirty="0"/>
          </a:p>
        </p:txBody>
      </p:sp>
      <p:sp>
        <p:nvSpPr>
          <p:cNvPr id="29" name="Text Placeholder 3"/>
          <p:cNvSpPr txBox="1">
            <a:spLocks/>
          </p:cNvSpPr>
          <p:nvPr/>
        </p:nvSpPr>
        <p:spPr bwMode="gray">
          <a:xfrm>
            <a:off x="4129888" y="2981442"/>
            <a:ext cx="951815" cy="763286"/>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800" dirty="0" smtClean="0">
                <a:solidFill>
                  <a:schemeClr val="bg1"/>
                </a:solidFill>
              </a:rPr>
              <a:t>High Performance Computing</a:t>
            </a:r>
            <a:br>
              <a:rPr lang="en-US" sz="800" dirty="0" smtClean="0">
                <a:solidFill>
                  <a:schemeClr val="bg1"/>
                </a:solidFill>
              </a:rPr>
            </a:br>
            <a:endParaRPr lang="en-US" sz="800" dirty="0" smtClean="0">
              <a:solidFill>
                <a:schemeClr val="bg1"/>
              </a:solidFill>
            </a:endParaRPr>
          </a:p>
          <a:p>
            <a:r>
              <a:rPr lang="en-US" sz="800" dirty="0" smtClean="0">
                <a:solidFill>
                  <a:schemeClr val="bg1"/>
                </a:solidFill>
              </a:rPr>
              <a:t>Data Visualization </a:t>
            </a:r>
            <a:endParaRPr lang="en-US" sz="800" dirty="0">
              <a:solidFill>
                <a:schemeClr val="bg1"/>
              </a:solidFill>
            </a:endParaRPr>
          </a:p>
        </p:txBody>
      </p:sp>
      <p:grpSp>
        <p:nvGrpSpPr>
          <p:cNvPr id="10" name="Group 9"/>
          <p:cNvGrpSpPr/>
          <p:nvPr/>
        </p:nvGrpSpPr>
        <p:grpSpPr>
          <a:xfrm>
            <a:off x="4025023" y="1392887"/>
            <a:ext cx="1000633" cy="1351018"/>
            <a:chOff x="4025023" y="1392887"/>
            <a:chExt cx="1000633" cy="1351018"/>
          </a:xfrm>
        </p:grpSpPr>
        <p:sp>
          <p:nvSpPr>
            <p:cNvPr id="32" name="Rectangle 31"/>
            <p:cNvSpPr/>
            <p:nvPr/>
          </p:nvSpPr>
          <p:spPr bwMode="gray">
            <a:xfrm>
              <a:off x="4454403" y="1392887"/>
              <a:ext cx="197920" cy="384721"/>
            </a:xfrm>
            <a:prstGeom prst="rect">
              <a:avLst/>
            </a:prstGeom>
          </p:spPr>
          <p:txBody>
            <a:bodyPr wrap="square" lIns="0" tIns="0" rIns="0" bIns="0">
              <a:spAutoFit/>
            </a:bodyPr>
            <a:lstStyle/>
            <a:p>
              <a:pPr>
                <a:spcBef>
                  <a:spcPts val="400"/>
                </a:spcBef>
              </a:pPr>
              <a:r>
                <a:rPr lang="en-US" sz="2500" dirty="0">
                  <a:solidFill>
                    <a:schemeClr val="accent5"/>
                  </a:solidFill>
                  <a:latin typeface="Rockwell"/>
                </a:rPr>
                <a:t>4</a:t>
              </a:r>
              <a:endParaRPr lang="en-US" sz="2500" dirty="0" smtClean="0">
                <a:solidFill>
                  <a:schemeClr val="accent5"/>
                </a:solidFill>
                <a:latin typeface="Rockwell"/>
              </a:endParaRPr>
            </a:p>
          </p:txBody>
        </p:sp>
        <p:sp>
          <p:nvSpPr>
            <p:cNvPr id="27" name="Text Placeholder 3"/>
            <p:cNvSpPr txBox="1">
              <a:spLocks/>
            </p:cNvSpPr>
            <p:nvPr/>
          </p:nvSpPr>
          <p:spPr bwMode="gray">
            <a:xfrm>
              <a:off x="4025023" y="1794322"/>
              <a:ext cx="1000633" cy="276999"/>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900" b="1" dirty="0" smtClean="0">
                  <a:solidFill>
                    <a:schemeClr val="tx1"/>
                  </a:solidFill>
                </a:rPr>
                <a:t>Research Profile</a:t>
              </a:r>
              <a:endParaRPr lang="en-US" sz="900" b="1" dirty="0">
                <a:solidFill>
                  <a:schemeClr val="tx1"/>
                </a:solidFill>
              </a:endParaRPr>
            </a:p>
          </p:txBody>
        </p:sp>
        <p:pic>
          <p:nvPicPr>
            <p:cNvPr id="50" name="Picture 4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0712" y="2378145"/>
              <a:ext cx="425302" cy="365760"/>
            </a:xfrm>
            <a:prstGeom prst="rect">
              <a:avLst/>
            </a:prstGeom>
          </p:spPr>
        </p:pic>
      </p:grpSp>
      <p:grpSp>
        <p:nvGrpSpPr>
          <p:cNvPr id="11" name="Group 10"/>
          <p:cNvGrpSpPr/>
          <p:nvPr/>
        </p:nvGrpSpPr>
        <p:grpSpPr>
          <a:xfrm>
            <a:off x="5081703" y="1392887"/>
            <a:ext cx="1097280" cy="1351018"/>
            <a:chOff x="5081703" y="1392887"/>
            <a:chExt cx="1097280" cy="1351018"/>
          </a:xfrm>
        </p:grpSpPr>
        <p:sp>
          <p:nvSpPr>
            <p:cNvPr id="36" name="Rectangle 35"/>
            <p:cNvSpPr/>
            <p:nvPr/>
          </p:nvSpPr>
          <p:spPr bwMode="gray">
            <a:xfrm>
              <a:off x="5531383" y="1392887"/>
              <a:ext cx="197920" cy="384721"/>
            </a:xfrm>
            <a:prstGeom prst="rect">
              <a:avLst/>
            </a:prstGeom>
          </p:spPr>
          <p:txBody>
            <a:bodyPr wrap="square" lIns="0" tIns="0" rIns="0" bIns="0">
              <a:spAutoFit/>
            </a:bodyPr>
            <a:lstStyle/>
            <a:p>
              <a:pPr>
                <a:spcBef>
                  <a:spcPts val="400"/>
                </a:spcBef>
              </a:pPr>
              <a:r>
                <a:rPr lang="en-US" sz="2500" dirty="0">
                  <a:solidFill>
                    <a:schemeClr val="accent5"/>
                  </a:solidFill>
                  <a:latin typeface="Rockwell"/>
                </a:rPr>
                <a:t>5</a:t>
              </a:r>
              <a:endParaRPr lang="en-US" sz="2500" dirty="0" smtClean="0">
                <a:solidFill>
                  <a:schemeClr val="accent5"/>
                </a:solidFill>
                <a:latin typeface="Rockwell"/>
              </a:endParaRPr>
            </a:p>
          </p:txBody>
        </p:sp>
        <p:sp>
          <p:nvSpPr>
            <p:cNvPr id="23" name="Text Placeholder 3"/>
            <p:cNvSpPr txBox="1">
              <a:spLocks/>
            </p:cNvSpPr>
            <p:nvPr/>
          </p:nvSpPr>
          <p:spPr bwMode="gray">
            <a:xfrm>
              <a:off x="5081703" y="1794322"/>
              <a:ext cx="1097280" cy="276999"/>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00" b="1" dirty="0" smtClean="0">
                  <a:solidFill>
                    <a:schemeClr val="tx1"/>
                  </a:solidFill>
                </a:rPr>
                <a:t>Process Improvement</a:t>
              </a:r>
              <a:endParaRPr lang="en-US" sz="900" b="1" dirty="0">
                <a:solidFill>
                  <a:schemeClr val="tx1"/>
                </a:solidFill>
              </a:endParaRPr>
            </a:p>
          </p:txBody>
        </p:sp>
        <p:pic>
          <p:nvPicPr>
            <p:cNvPr id="49" name="Picture 4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51121" y="2378145"/>
              <a:ext cx="358445" cy="365760"/>
            </a:xfrm>
            <a:prstGeom prst="rect">
              <a:avLst/>
            </a:prstGeom>
          </p:spPr>
        </p:pic>
      </p:grpSp>
      <p:sp>
        <p:nvSpPr>
          <p:cNvPr id="42" name="Text Placeholder 3"/>
          <p:cNvSpPr txBox="1">
            <a:spLocks/>
          </p:cNvSpPr>
          <p:nvPr/>
        </p:nvSpPr>
        <p:spPr bwMode="gray">
          <a:xfrm>
            <a:off x="5206869" y="2981442"/>
            <a:ext cx="922469" cy="1009507"/>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800" dirty="0">
                <a:solidFill>
                  <a:schemeClr val="bg1"/>
                </a:solidFill>
              </a:rPr>
              <a:t>Articulate </a:t>
            </a:r>
            <a:r>
              <a:rPr lang="en-US" sz="800" dirty="0" smtClean="0">
                <a:solidFill>
                  <a:schemeClr val="bg1"/>
                </a:solidFill>
              </a:rPr>
              <a:t>Process Automation Opportunity</a:t>
            </a:r>
            <a:br>
              <a:rPr lang="en-US" sz="800" dirty="0" smtClean="0">
                <a:solidFill>
                  <a:schemeClr val="bg1"/>
                </a:solidFill>
              </a:rPr>
            </a:br>
            <a:endParaRPr lang="en-US" sz="800" dirty="0">
              <a:solidFill>
                <a:schemeClr val="bg1"/>
              </a:solidFill>
            </a:endParaRPr>
          </a:p>
          <a:p>
            <a:r>
              <a:rPr lang="en-US" sz="800" dirty="0">
                <a:solidFill>
                  <a:schemeClr val="bg1"/>
                </a:solidFill>
              </a:rPr>
              <a:t>Provide Self-Service Functionality</a:t>
            </a:r>
          </a:p>
        </p:txBody>
      </p:sp>
      <p:grpSp>
        <p:nvGrpSpPr>
          <p:cNvPr id="9" name="Group 8"/>
          <p:cNvGrpSpPr/>
          <p:nvPr/>
        </p:nvGrpSpPr>
        <p:grpSpPr>
          <a:xfrm>
            <a:off x="2927743" y="1392887"/>
            <a:ext cx="1097280" cy="1351018"/>
            <a:chOff x="2927743" y="1392887"/>
            <a:chExt cx="1097280" cy="1351018"/>
          </a:xfrm>
        </p:grpSpPr>
        <p:sp>
          <p:nvSpPr>
            <p:cNvPr id="24" name="Rectangle 23"/>
            <p:cNvSpPr/>
            <p:nvPr/>
          </p:nvSpPr>
          <p:spPr bwMode="gray">
            <a:xfrm>
              <a:off x="3377423" y="1392887"/>
              <a:ext cx="197920" cy="384721"/>
            </a:xfrm>
            <a:prstGeom prst="rect">
              <a:avLst/>
            </a:prstGeom>
          </p:spPr>
          <p:txBody>
            <a:bodyPr wrap="square" lIns="0" tIns="0" rIns="0" bIns="0">
              <a:spAutoFit/>
            </a:bodyPr>
            <a:lstStyle/>
            <a:p>
              <a:pPr>
                <a:spcBef>
                  <a:spcPts val="400"/>
                </a:spcBef>
              </a:pPr>
              <a:r>
                <a:rPr lang="en-US" sz="2500" dirty="0">
                  <a:solidFill>
                    <a:schemeClr val="accent5"/>
                  </a:solidFill>
                  <a:latin typeface="Rockwell"/>
                </a:rPr>
                <a:t>3</a:t>
              </a:r>
              <a:endParaRPr lang="en-US" sz="2500" dirty="0" smtClean="0">
                <a:solidFill>
                  <a:schemeClr val="accent5"/>
                </a:solidFill>
                <a:latin typeface="Rockwell"/>
              </a:endParaRPr>
            </a:p>
          </p:txBody>
        </p:sp>
        <p:sp>
          <p:nvSpPr>
            <p:cNvPr id="35" name="Text Placeholder 3"/>
            <p:cNvSpPr txBox="1">
              <a:spLocks/>
            </p:cNvSpPr>
            <p:nvPr/>
          </p:nvSpPr>
          <p:spPr bwMode="gray">
            <a:xfrm>
              <a:off x="2927743" y="1794322"/>
              <a:ext cx="1097280" cy="276999"/>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00" b="1" dirty="0" smtClean="0">
                  <a:solidFill>
                    <a:schemeClr val="tx1"/>
                  </a:solidFill>
                </a:rPr>
                <a:t>Student Experience</a:t>
              </a:r>
              <a:endParaRPr lang="en-US" sz="900" b="1" dirty="0">
                <a:solidFill>
                  <a:schemeClr val="tx1"/>
                </a:solidFill>
              </a:endParaRPr>
            </a:p>
          </p:txBody>
        </p:sp>
        <p:grpSp>
          <p:nvGrpSpPr>
            <p:cNvPr id="12" name="Group 11"/>
            <p:cNvGrpSpPr/>
            <p:nvPr/>
          </p:nvGrpSpPr>
          <p:grpSpPr>
            <a:xfrm>
              <a:off x="3304942" y="2378145"/>
              <a:ext cx="342882" cy="365760"/>
              <a:chOff x="2961373" y="2711221"/>
              <a:chExt cx="342882" cy="365760"/>
            </a:xfrm>
          </p:grpSpPr>
          <p:pic>
            <p:nvPicPr>
              <p:cNvPr id="46" name="Picture 2"/>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gray">
              <a:xfrm>
                <a:off x="3139113" y="2711221"/>
                <a:ext cx="165142" cy="365760"/>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47" name="Picture 4"/>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gray">
              <a:xfrm>
                <a:off x="2961373" y="2711221"/>
                <a:ext cx="157277" cy="365760"/>
              </a:xfrm>
              <a:prstGeom prst="rect">
                <a:avLst/>
              </a:prstGeom>
              <a:noFill/>
              <a:ln>
                <a:noFill/>
              </a:ln>
              <a:extLst>
                <a:ext uri="{909E8E84-426E-40DD-AFC4-6F175D3DCCD1}">
                  <a14:hiddenFill xmlns:a14="http://schemas.microsoft.com/office/drawing/2010/main">
                    <a:solidFill>
                      <a:srgbClr val="FFFFFF"/>
                    </a:solidFill>
                  </a14:hiddenFill>
                </a:ext>
              </a:extLst>
            </p:spPr>
          </p:pic>
        </p:grpSp>
      </p:grpSp>
      <p:sp>
        <p:nvSpPr>
          <p:cNvPr id="45" name="Text Placeholder 3"/>
          <p:cNvSpPr txBox="1">
            <a:spLocks/>
          </p:cNvSpPr>
          <p:nvPr/>
        </p:nvSpPr>
        <p:spPr bwMode="gray">
          <a:xfrm>
            <a:off x="3017056" y="2960827"/>
            <a:ext cx="1056680" cy="886397"/>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800" dirty="0" smtClean="0">
                <a:solidFill>
                  <a:schemeClr val="bg1"/>
                </a:solidFill>
              </a:rPr>
              <a:t>Deliver a Personalized Cross-Device Experience</a:t>
            </a:r>
            <a:br>
              <a:rPr lang="en-US" sz="800" dirty="0" smtClean="0">
                <a:solidFill>
                  <a:schemeClr val="bg1"/>
                </a:solidFill>
              </a:rPr>
            </a:br>
            <a:endParaRPr lang="en-US" sz="800" dirty="0" smtClean="0">
              <a:solidFill>
                <a:schemeClr val="bg1"/>
              </a:solidFill>
            </a:endParaRPr>
          </a:p>
          <a:p>
            <a:r>
              <a:rPr lang="en-US" sz="800" dirty="0" smtClean="0">
                <a:solidFill>
                  <a:schemeClr val="bg1"/>
                </a:solidFill>
              </a:rPr>
              <a:t>Enable Machine Learning</a:t>
            </a:r>
            <a:endParaRPr lang="en-US" sz="800" dirty="0">
              <a:solidFill>
                <a:schemeClr val="bg1"/>
              </a:solidFill>
            </a:endParaRPr>
          </a:p>
        </p:txBody>
      </p:sp>
      <p:grpSp>
        <p:nvGrpSpPr>
          <p:cNvPr id="8" name="Group 7"/>
          <p:cNvGrpSpPr/>
          <p:nvPr/>
        </p:nvGrpSpPr>
        <p:grpSpPr>
          <a:xfrm>
            <a:off x="1920679" y="1392887"/>
            <a:ext cx="921756" cy="1351018"/>
            <a:chOff x="1920679" y="1392887"/>
            <a:chExt cx="921756" cy="1351018"/>
          </a:xfrm>
        </p:grpSpPr>
        <p:sp>
          <p:nvSpPr>
            <p:cNvPr id="28" name="Rectangle 27"/>
            <p:cNvSpPr/>
            <p:nvPr/>
          </p:nvSpPr>
          <p:spPr bwMode="gray">
            <a:xfrm>
              <a:off x="2300443" y="1392887"/>
              <a:ext cx="197920" cy="384721"/>
            </a:xfrm>
            <a:prstGeom prst="rect">
              <a:avLst/>
            </a:prstGeom>
          </p:spPr>
          <p:txBody>
            <a:bodyPr wrap="square" lIns="0" tIns="0" rIns="0" bIns="0">
              <a:spAutoFit/>
            </a:bodyPr>
            <a:lstStyle/>
            <a:p>
              <a:pPr>
                <a:spcBef>
                  <a:spcPts val="400"/>
                </a:spcBef>
              </a:pPr>
              <a:r>
                <a:rPr lang="en-US" sz="2500" dirty="0">
                  <a:solidFill>
                    <a:schemeClr val="accent5"/>
                  </a:solidFill>
                  <a:latin typeface="Rockwell"/>
                </a:rPr>
                <a:t>2</a:t>
              </a:r>
              <a:endParaRPr lang="en-US" sz="2500" dirty="0" smtClean="0">
                <a:solidFill>
                  <a:schemeClr val="accent5"/>
                </a:solidFill>
                <a:latin typeface="Rockwell"/>
              </a:endParaRPr>
            </a:p>
          </p:txBody>
        </p:sp>
        <p:sp>
          <p:nvSpPr>
            <p:cNvPr id="31" name="Text Placeholder 3"/>
            <p:cNvSpPr txBox="1">
              <a:spLocks/>
            </p:cNvSpPr>
            <p:nvPr/>
          </p:nvSpPr>
          <p:spPr bwMode="gray">
            <a:xfrm>
              <a:off x="1920679" y="1794322"/>
              <a:ext cx="921756" cy="276999"/>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00" b="1" dirty="0" smtClean="0">
                  <a:solidFill>
                    <a:schemeClr val="tx1"/>
                  </a:solidFill>
                </a:rPr>
                <a:t>Student Success</a:t>
              </a:r>
              <a:endParaRPr lang="en-US" sz="900" b="1" dirty="0">
                <a:solidFill>
                  <a:schemeClr val="tx1"/>
                </a:solidFill>
              </a:endParaRPr>
            </a:p>
          </p:txBody>
        </p:sp>
        <p:pic>
          <p:nvPicPr>
            <p:cNvPr id="48" name="Picture 2" descr="L:\Public\Share\ABC Templates and Resources\EAB Templates and Resources\EAB Art Icons Logos\EAB Icons\Bar_graph_Increase.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gray">
            <a:xfrm>
              <a:off x="2162920" y="2378145"/>
              <a:ext cx="472966" cy="365760"/>
            </a:xfrm>
            <a:prstGeom prst="rect">
              <a:avLst/>
            </a:prstGeom>
            <a:noFill/>
            <a:extLst>
              <a:ext uri="{909E8E84-426E-40DD-AFC4-6F175D3DCCD1}">
                <a14:hiddenFill xmlns:a14="http://schemas.microsoft.com/office/drawing/2010/main">
                  <a:solidFill>
                    <a:srgbClr val="FFFFFF"/>
                  </a:solidFill>
                </a14:hiddenFill>
              </a:ext>
            </a:extLst>
          </p:spPr>
        </p:pic>
      </p:grpSp>
      <p:sp>
        <p:nvSpPr>
          <p:cNvPr id="52" name="Text Placeholder 3"/>
          <p:cNvSpPr txBox="1">
            <a:spLocks/>
          </p:cNvSpPr>
          <p:nvPr/>
        </p:nvSpPr>
        <p:spPr bwMode="gray">
          <a:xfrm>
            <a:off x="1871063" y="2969690"/>
            <a:ext cx="1056679" cy="787908"/>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800" dirty="0" smtClean="0">
                <a:solidFill>
                  <a:schemeClr val="bg1"/>
                </a:solidFill>
              </a:rPr>
              <a:t>Provide Decision-Support Tools</a:t>
            </a:r>
          </a:p>
          <a:p>
            <a:endParaRPr lang="en-US" sz="800" dirty="0" smtClean="0">
              <a:solidFill>
                <a:schemeClr val="bg1"/>
              </a:solidFill>
            </a:endParaRPr>
          </a:p>
          <a:p>
            <a:r>
              <a:rPr lang="en-US" sz="800" dirty="0" smtClean="0">
                <a:solidFill>
                  <a:schemeClr val="bg1"/>
                </a:solidFill>
              </a:rPr>
              <a:t>‘What If’ Functionality</a:t>
            </a:r>
          </a:p>
        </p:txBody>
      </p:sp>
      <p:grpSp>
        <p:nvGrpSpPr>
          <p:cNvPr id="7" name="Group 6"/>
          <p:cNvGrpSpPr/>
          <p:nvPr/>
        </p:nvGrpSpPr>
        <p:grpSpPr>
          <a:xfrm>
            <a:off x="773783" y="1392887"/>
            <a:ext cx="1097280" cy="1351566"/>
            <a:chOff x="773783" y="1392887"/>
            <a:chExt cx="1097280" cy="1351566"/>
          </a:xfrm>
        </p:grpSpPr>
        <p:sp>
          <p:nvSpPr>
            <p:cNvPr id="41" name="Rectangle 40"/>
            <p:cNvSpPr/>
            <p:nvPr/>
          </p:nvSpPr>
          <p:spPr bwMode="gray">
            <a:xfrm>
              <a:off x="1223463" y="1392887"/>
              <a:ext cx="197920" cy="384721"/>
            </a:xfrm>
            <a:prstGeom prst="rect">
              <a:avLst/>
            </a:prstGeom>
          </p:spPr>
          <p:txBody>
            <a:bodyPr wrap="square" lIns="0" tIns="0" rIns="0" bIns="0">
              <a:spAutoFit/>
            </a:bodyPr>
            <a:lstStyle/>
            <a:p>
              <a:pPr>
                <a:spcBef>
                  <a:spcPts val="400"/>
                </a:spcBef>
              </a:pPr>
              <a:r>
                <a:rPr lang="en-US" sz="2500" dirty="0" smtClean="0">
                  <a:solidFill>
                    <a:schemeClr val="accent5"/>
                  </a:solidFill>
                  <a:latin typeface="Rockwell"/>
                </a:rPr>
                <a:t>1</a:t>
              </a:r>
            </a:p>
          </p:txBody>
        </p:sp>
        <p:sp>
          <p:nvSpPr>
            <p:cNvPr id="39" name="Text Placeholder 3"/>
            <p:cNvSpPr txBox="1">
              <a:spLocks/>
            </p:cNvSpPr>
            <p:nvPr/>
          </p:nvSpPr>
          <p:spPr bwMode="gray">
            <a:xfrm>
              <a:off x="773783" y="1794322"/>
              <a:ext cx="1097280" cy="276999"/>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900" b="1" dirty="0" smtClean="0">
                  <a:solidFill>
                    <a:schemeClr val="tx1"/>
                  </a:solidFill>
                </a:rPr>
                <a:t>Growth Imperative</a:t>
              </a:r>
              <a:endParaRPr lang="en-US" sz="900" b="1" dirty="0">
                <a:solidFill>
                  <a:schemeClr val="tx1"/>
                </a:solidFill>
              </a:endParaRPr>
            </a:p>
          </p:txBody>
        </p:sp>
        <p:pic>
          <p:nvPicPr>
            <p:cNvPr id="51" name="Picture 5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73041" y="2378693"/>
              <a:ext cx="498764" cy="365760"/>
            </a:xfrm>
            <a:prstGeom prst="rect">
              <a:avLst/>
            </a:prstGeom>
          </p:spPr>
        </p:pic>
      </p:grpSp>
      <p:sp>
        <p:nvSpPr>
          <p:cNvPr id="53" name="Text Placeholder 3"/>
          <p:cNvSpPr txBox="1">
            <a:spLocks/>
          </p:cNvSpPr>
          <p:nvPr/>
        </p:nvSpPr>
        <p:spPr bwMode="gray">
          <a:xfrm>
            <a:off x="834189" y="2975562"/>
            <a:ext cx="1016574" cy="1280351"/>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800" dirty="0" smtClean="0">
                <a:solidFill>
                  <a:schemeClr val="bg1"/>
                </a:solidFill>
              </a:rPr>
              <a:t>Integrate Market Benchmarks into Models</a:t>
            </a:r>
            <a:br>
              <a:rPr lang="en-US" sz="800" dirty="0" smtClean="0">
                <a:solidFill>
                  <a:schemeClr val="bg1"/>
                </a:solidFill>
              </a:rPr>
            </a:br>
            <a:endParaRPr lang="en-US" sz="800" dirty="0" smtClean="0">
              <a:solidFill>
                <a:schemeClr val="bg1"/>
              </a:solidFill>
            </a:endParaRPr>
          </a:p>
          <a:p>
            <a:r>
              <a:rPr lang="en-US" sz="800" dirty="0" smtClean="0">
                <a:solidFill>
                  <a:schemeClr val="bg1"/>
                </a:solidFill>
              </a:rPr>
              <a:t>Build Operational, Financial Databases</a:t>
            </a:r>
          </a:p>
          <a:p>
            <a:endParaRPr lang="en-US" sz="800" dirty="0">
              <a:solidFill>
                <a:schemeClr val="tx1"/>
              </a:solidFill>
            </a:endParaRPr>
          </a:p>
        </p:txBody>
      </p:sp>
      <p:sp>
        <p:nvSpPr>
          <p:cNvPr id="54" name="Text Placeholder 3"/>
          <p:cNvSpPr txBox="1">
            <a:spLocks/>
          </p:cNvSpPr>
          <p:nvPr/>
        </p:nvSpPr>
        <p:spPr bwMode="gray">
          <a:xfrm rot="16200000">
            <a:off x="-86424" y="1639109"/>
            <a:ext cx="1097280" cy="276999"/>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900" b="1" dirty="0" smtClean="0">
                <a:solidFill>
                  <a:schemeClr val="tx1"/>
                </a:solidFill>
              </a:rPr>
              <a:t>Institutional Objectives</a:t>
            </a:r>
            <a:endParaRPr lang="en-US" sz="900" b="1" dirty="0">
              <a:solidFill>
                <a:schemeClr val="tx1"/>
              </a:solidFill>
            </a:endParaRPr>
          </a:p>
        </p:txBody>
      </p:sp>
      <p:sp>
        <p:nvSpPr>
          <p:cNvPr id="55" name="Text Placeholder 3"/>
          <p:cNvSpPr txBox="1">
            <a:spLocks/>
          </p:cNvSpPr>
          <p:nvPr/>
        </p:nvSpPr>
        <p:spPr bwMode="gray">
          <a:xfrm rot="16200000">
            <a:off x="95567" y="3401251"/>
            <a:ext cx="733302" cy="276999"/>
          </a:xfrm>
          <a:prstGeom prst="rect">
            <a:avLst/>
          </a:prstGeom>
        </p:spPr>
        <p:txBody>
          <a:bodyPr wrap="square" lIns="0" tIns="0" rIns="0" bIns="0">
            <a:spAutoFit/>
          </a:bodyPr>
          <a:lstStyle>
            <a:lvl1pPr marL="173038"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1pPr>
            <a:lvl2pPr marL="346075"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2pPr>
            <a:lvl3pPr marL="512763" indent="-16668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3pPr>
            <a:lvl4pPr marL="685800" indent="-173038"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1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900" b="1" dirty="0" smtClean="0">
                <a:solidFill>
                  <a:schemeClr val="bg1"/>
                </a:solidFill>
              </a:rPr>
              <a:t>Implicit IT Objectives</a:t>
            </a:r>
            <a:endParaRPr lang="en-US" sz="900" b="1" dirty="0">
              <a:solidFill>
                <a:schemeClr val="bg1"/>
              </a:solidFill>
            </a:endParaRPr>
          </a:p>
        </p:txBody>
      </p:sp>
      <p:sp>
        <p:nvSpPr>
          <p:cNvPr id="13" name="Text Placeholder 12"/>
          <p:cNvSpPr>
            <a:spLocks noGrp="1"/>
          </p:cNvSpPr>
          <p:nvPr>
            <p:ph type="body" sz="quarter" idx="16"/>
          </p:nvPr>
        </p:nvSpPr>
        <p:spPr/>
        <p:txBody>
          <a:bodyPr/>
          <a:lstStyle/>
          <a:p>
            <a:endParaRPr lang="en-US" dirty="0"/>
          </a:p>
        </p:txBody>
      </p:sp>
    </p:spTree>
    <p:extLst>
      <p:ext uri="{BB962C8B-B14F-4D97-AF65-F5344CB8AC3E}">
        <p14:creationId xmlns:p14="http://schemas.microsoft.com/office/powerpoint/2010/main" val="2997808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Filling the Gaps in Institutional Vision</a:t>
            </a:r>
            <a:endParaRPr lang="en-US" dirty="0"/>
          </a:p>
        </p:txBody>
      </p:sp>
      <p:sp>
        <p:nvSpPr>
          <p:cNvPr id="24" name="Text Placeholder 1"/>
          <p:cNvSpPr txBox="1">
            <a:spLocks/>
          </p:cNvSpPr>
          <p:nvPr/>
        </p:nvSpPr>
        <p:spPr bwMode="gray">
          <a:xfrm>
            <a:off x="3839966" y="1857370"/>
            <a:ext cx="2103634" cy="479618"/>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buNone/>
            </a:pPr>
            <a:r>
              <a:rPr lang="en-US" b="1" dirty="0" smtClean="0"/>
              <a:t>Security and Compliance Risk </a:t>
            </a:r>
            <a:endParaRPr lang="en-US" b="1" dirty="0"/>
          </a:p>
          <a:p>
            <a:pPr marL="0" indent="0">
              <a:buNone/>
            </a:pPr>
            <a:r>
              <a:rPr lang="en-US" dirty="0" smtClean="0"/>
              <a:t>Track threats rising in other sectors for higher education implications</a:t>
            </a:r>
            <a:endParaRPr lang="en-US" dirty="0"/>
          </a:p>
        </p:txBody>
      </p:sp>
      <p:sp>
        <p:nvSpPr>
          <p:cNvPr id="27" name="Text Placeholder 1"/>
          <p:cNvSpPr txBox="1">
            <a:spLocks/>
          </p:cNvSpPr>
          <p:nvPr/>
        </p:nvSpPr>
        <p:spPr bwMode="gray">
          <a:xfrm>
            <a:off x="425194" y="3325901"/>
            <a:ext cx="2154754" cy="618118"/>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r">
              <a:buNone/>
            </a:pPr>
            <a:r>
              <a:rPr lang="en-US" b="1" dirty="0" smtClean="0"/>
              <a:t>Product and Vendor Evaluations</a:t>
            </a:r>
            <a:endParaRPr lang="en-US" b="1" dirty="0"/>
          </a:p>
          <a:p>
            <a:pPr marL="0" indent="0" algn="r">
              <a:buNone/>
            </a:pPr>
            <a:r>
              <a:rPr lang="en-US" dirty="0" smtClean="0"/>
              <a:t>Ensure that critical systems remain viable to serve institutional needs into the future</a:t>
            </a:r>
            <a:endParaRPr lang="en-US" dirty="0"/>
          </a:p>
        </p:txBody>
      </p:sp>
      <p:grpSp>
        <p:nvGrpSpPr>
          <p:cNvPr id="7" name="Group 6"/>
          <p:cNvGrpSpPr/>
          <p:nvPr/>
        </p:nvGrpSpPr>
        <p:grpSpPr bwMode="gray">
          <a:xfrm>
            <a:off x="2039750" y="2904664"/>
            <a:ext cx="540198" cy="362459"/>
            <a:chOff x="2998682" y="3678813"/>
            <a:chExt cx="413801" cy="277650"/>
          </a:xfrm>
        </p:grpSpPr>
        <p:pic>
          <p:nvPicPr>
            <p:cNvPr id="3078" name="Picture 6" descr="\\advisory.com\files\Public\Share\ABC Templates and Resources\EAB Templates and Resources\EAB Art Icons Logos\EAB Icons\Document_cance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2998682" y="3678813"/>
              <a:ext cx="181606" cy="274320"/>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advisory.com\files\Public\Share\ABC Templates and Resources\EAB Templates and Resources\EAB Art Icons Logos\EAB Icons\Document_verify.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3230877" y="3682143"/>
              <a:ext cx="181606" cy="274320"/>
            </a:xfrm>
            <a:prstGeom prst="rect">
              <a:avLst/>
            </a:prstGeom>
            <a:noFill/>
            <a:extLst>
              <a:ext uri="{909E8E84-426E-40DD-AFC4-6F175D3DCCD1}">
                <a14:hiddenFill xmlns:a14="http://schemas.microsoft.com/office/drawing/2010/main">
                  <a:solidFill>
                    <a:srgbClr val="FFFFFF"/>
                  </a:solidFill>
                </a14:hiddenFill>
              </a:ext>
            </a:extLst>
          </p:spPr>
        </p:pic>
      </p:grpSp>
      <p:sp>
        <p:nvSpPr>
          <p:cNvPr id="25" name="Text Placeholder 1"/>
          <p:cNvSpPr txBox="1">
            <a:spLocks/>
          </p:cNvSpPr>
          <p:nvPr/>
        </p:nvSpPr>
        <p:spPr bwMode="gray">
          <a:xfrm>
            <a:off x="161215" y="1857370"/>
            <a:ext cx="2418733" cy="618118"/>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r">
              <a:buNone/>
            </a:pPr>
            <a:r>
              <a:rPr lang="en-US" b="1" dirty="0" smtClean="0"/>
              <a:t>Emerging Technologies</a:t>
            </a:r>
            <a:endParaRPr lang="en-US" b="1" dirty="0"/>
          </a:p>
          <a:p>
            <a:pPr marL="0" indent="0" algn="r">
              <a:buNone/>
            </a:pPr>
            <a:r>
              <a:rPr lang="en-US" dirty="0" smtClean="0"/>
              <a:t>Assess cloud computing, blockchain, etc. for ability to transform pedagogy, research and administration</a:t>
            </a:r>
            <a:endParaRPr lang="en-US" dirty="0"/>
          </a:p>
        </p:txBody>
      </p:sp>
      <p:sp>
        <p:nvSpPr>
          <p:cNvPr id="26" name="Text Placeholder 1"/>
          <p:cNvSpPr txBox="1">
            <a:spLocks/>
          </p:cNvSpPr>
          <p:nvPr/>
        </p:nvSpPr>
        <p:spPr bwMode="gray">
          <a:xfrm>
            <a:off x="3839965" y="3325901"/>
            <a:ext cx="2206415" cy="618118"/>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buNone/>
            </a:pPr>
            <a:r>
              <a:rPr lang="en-US" b="1" dirty="0" smtClean="0"/>
              <a:t>Data Architecture and Integration</a:t>
            </a:r>
            <a:endParaRPr lang="en-US" b="1" dirty="0"/>
          </a:p>
          <a:p>
            <a:pPr marL="0" indent="0">
              <a:buNone/>
            </a:pPr>
            <a:r>
              <a:rPr lang="en-US" dirty="0" smtClean="0"/>
              <a:t>Evaluate practices and tools to provide for the evolving business intelligence needs of the institution </a:t>
            </a:r>
            <a:endParaRPr lang="en-US" dirty="0"/>
          </a:p>
        </p:txBody>
      </p:sp>
      <p:grpSp>
        <p:nvGrpSpPr>
          <p:cNvPr id="40" name="Group 39"/>
          <p:cNvGrpSpPr/>
          <p:nvPr/>
        </p:nvGrpSpPr>
        <p:grpSpPr bwMode="gray">
          <a:xfrm>
            <a:off x="2733060" y="2109048"/>
            <a:ext cx="914004" cy="916756"/>
            <a:chOff x="2752110" y="2582175"/>
            <a:chExt cx="914004" cy="916756"/>
          </a:xfrm>
        </p:grpSpPr>
        <p:sp>
          <p:nvSpPr>
            <p:cNvPr id="30" name="Oval 29"/>
            <p:cNvSpPr/>
            <p:nvPr/>
          </p:nvSpPr>
          <p:spPr bwMode="gray">
            <a:xfrm>
              <a:off x="2752110" y="2582175"/>
              <a:ext cx="914004" cy="916756"/>
            </a:xfrm>
            <a:prstGeom prst="ellipse">
              <a:avLst/>
            </a:prstGeom>
            <a:noFill/>
            <a:ln w="12700" cap="rnd">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1" name="Straight Connector 30"/>
            <p:cNvCxnSpPr/>
            <p:nvPr/>
          </p:nvCxnSpPr>
          <p:spPr bwMode="gray">
            <a:xfrm rot="2700000">
              <a:off x="3525182" y="3415216"/>
              <a:ext cx="142127" cy="0"/>
            </a:xfrm>
            <a:prstGeom prst="line">
              <a:avLst/>
            </a:prstGeom>
            <a:noFill/>
            <a:ln w="12700" cap="rnd">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2" name="Straight Connector 31"/>
            <p:cNvCxnSpPr/>
            <p:nvPr/>
          </p:nvCxnSpPr>
          <p:spPr bwMode="gray">
            <a:xfrm rot="2700000" flipV="1">
              <a:off x="2825058" y="3345303"/>
              <a:ext cx="0" cy="134274"/>
            </a:xfrm>
            <a:prstGeom prst="line">
              <a:avLst/>
            </a:prstGeom>
            <a:noFill/>
            <a:ln w="12700" cap="rnd">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p:cNvCxnSpPr/>
            <p:nvPr/>
          </p:nvCxnSpPr>
          <p:spPr bwMode="gray">
            <a:xfrm rot="2700000" flipV="1">
              <a:off x="3580353" y="2589363"/>
              <a:ext cx="0" cy="134274"/>
            </a:xfrm>
            <a:prstGeom prst="line">
              <a:avLst/>
            </a:prstGeom>
            <a:noFill/>
            <a:ln w="12700" cap="rnd">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28" name="Straight Connector 27"/>
            <p:cNvCxnSpPr/>
            <p:nvPr/>
          </p:nvCxnSpPr>
          <p:spPr bwMode="gray">
            <a:xfrm rot="2700000">
              <a:off x="2767294" y="2653724"/>
              <a:ext cx="142127" cy="0"/>
            </a:xfrm>
            <a:prstGeom prst="line">
              <a:avLst/>
            </a:prstGeom>
            <a:noFill/>
            <a:ln w="12700" cap="rnd">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cxnSp>
      </p:grpSp>
      <p:sp>
        <p:nvSpPr>
          <p:cNvPr id="3" name="Rectangle 2"/>
          <p:cNvSpPr/>
          <p:nvPr/>
        </p:nvSpPr>
        <p:spPr>
          <a:xfrm>
            <a:off x="161214" y="695990"/>
            <a:ext cx="5958232" cy="461665"/>
          </a:xfrm>
          <a:prstGeom prst="rect">
            <a:avLst/>
          </a:prstGeom>
        </p:spPr>
        <p:txBody>
          <a:bodyPr wrap="square">
            <a:spAutoFit/>
          </a:bodyPr>
          <a:lstStyle/>
          <a:p>
            <a:r>
              <a:rPr lang="en-US" sz="1200" dirty="0" smtClean="0"/>
              <a:t>Institutional Strategic Plans Lack Global Technology Perspective that IT Can Provide</a:t>
            </a:r>
            <a:endParaRPr lang="en-US" sz="1200" dirty="0"/>
          </a:p>
        </p:txBody>
      </p:sp>
      <p:pic>
        <p:nvPicPr>
          <p:cNvPr id="22" name="Picture 21"/>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gray">
          <a:xfrm>
            <a:off x="2932811" y="3806727"/>
            <a:ext cx="544982" cy="548640"/>
          </a:xfrm>
          <a:prstGeom prst="rect">
            <a:avLst/>
          </a:prstGeom>
        </p:spPr>
      </p:pic>
      <p:pic>
        <p:nvPicPr>
          <p:cNvPr id="23" name="Picture 2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39965" y="2901363"/>
            <a:ext cx="375781" cy="365760"/>
          </a:xfrm>
          <a:prstGeom prst="rect">
            <a:avLst/>
          </a:prstGeom>
        </p:spPr>
      </p:pic>
      <p:pic>
        <p:nvPicPr>
          <p:cNvPr id="29" name="Picture 2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92217" y="1432832"/>
            <a:ext cx="387731" cy="365760"/>
          </a:xfrm>
          <a:prstGeom prst="rect">
            <a:avLst/>
          </a:prstGeom>
        </p:spPr>
      </p:pic>
      <p:pic>
        <p:nvPicPr>
          <p:cNvPr id="34" name="Picture 3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849986" y="1432832"/>
            <a:ext cx="365760" cy="365760"/>
          </a:xfrm>
          <a:prstGeom prst="rect">
            <a:avLst/>
          </a:prstGeom>
        </p:spPr>
      </p:pic>
      <p:cxnSp>
        <p:nvCxnSpPr>
          <p:cNvPr id="35" name="Straight Arrow Connector 34"/>
          <p:cNvCxnSpPr/>
          <p:nvPr/>
        </p:nvCxnSpPr>
        <p:spPr bwMode="gray">
          <a:xfrm>
            <a:off x="3205152" y="3025804"/>
            <a:ext cx="0" cy="700376"/>
          </a:xfrm>
          <a:prstGeom prst="straightConnector1">
            <a:avLst/>
          </a:prstGeom>
          <a:solidFill>
            <a:schemeClr val="accent1"/>
          </a:solidFill>
          <a:ln w="12700" cap="flat" cmpd="sng" algn="ctr">
            <a:solidFill>
              <a:schemeClr val="tx2"/>
            </a:solidFill>
            <a:prstDash val="solid"/>
            <a:miter lim="800000"/>
            <a:headEnd type="none" w="med" len="med"/>
            <a:tailEnd type="triangle"/>
          </a:ln>
          <a:effectLst/>
        </p:spPr>
      </p:cxnSp>
      <p:sp>
        <p:nvSpPr>
          <p:cNvPr id="6" name="TextBox 5"/>
          <p:cNvSpPr txBox="1"/>
          <p:nvPr/>
        </p:nvSpPr>
        <p:spPr>
          <a:xfrm>
            <a:off x="2879032" y="2694417"/>
            <a:ext cx="622060" cy="138499"/>
          </a:xfrm>
          <a:prstGeom prst="rect">
            <a:avLst/>
          </a:prstGeom>
          <a:noFill/>
        </p:spPr>
        <p:txBody>
          <a:bodyPr wrap="square" lIns="0" tIns="0" rIns="0" bIns="0" rtlCol="0">
            <a:spAutoFit/>
          </a:bodyPr>
          <a:lstStyle/>
          <a:p>
            <a:pPr algn="ctr">
              <a:spcBef>
                <a:spcPts val="500"/>
              </a:spcBef>
            </a:pPr>
            <a:r>
              <a:rPr lang="en-US" sz="900" b="1" dirty="0" smtClean="0"/>
              <a:t>IT Team</a:t>
            </a:r>
          </a:p>
        </p:txBody>
      </p:sp>
      <p:pic>
        <p:nvPicPr>
          <p:cNvPr id="37" name="Picture 3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960341" y="2339769"/>
            <a:ext cx="459442" cy="295574"/>
          </a:xfrm>
          <a:prstGeom prst="rect">
            <a:avLst/>
          </a:prstGeom>
        </p:spPr>
      </p:pic>
      <p:sp>
        <p:nvSpPr>
          <p:cNvPr id="4" name="Text Placeholder 3"/>
          <p:cNvSpPr>
            <a:spLocks noGrp="1"/>
          </p:cNvSpPr>
          <p:nvPr>
            <p:ph type="body" sz="quarter" idx="16"/>
          </p:nvPr>
        </p:nvSpPr>
        <p:spPr/>
        <p:txBody>
          <a:bodyPr/>
          <a:lstStyle/>
          <a:p>
            <a:endParaRPr lang="en-US" dirty="0"/>
          </a:p>
        </p:txBody>
      </p:sp>
      <p:sp>
        <p:nvSpPr>
          <p:cNvPr id="36" name="Text Placeholder 3"/>
          <p:cNvSpPr>
            <a:spLocks noGrp="1"/>
          </p:cNvSpPr>
          <p:nvPr>
            <p:ph type="body" sz="quarter" idx="18"/>
          </p:nvPr>
        </p:nvSpPr>
        <p:spPr>
          <a:xfrm>
            <a:off x="5148072" y="4677489"/>
            <a:ext cx="1252728" cy="123111"/>
          </a:xfrm>
        </p:spPr>
        <p:txBody>
          <a:bodyPr/>
          <a:lstStyle/>
          <a:p>
            <a:r>
              <a:rPr lang="en-US" dirty="0" smtClean="0"/>
              <a:t>Source: EAB interviews and analysis. </a:t>
            </a:r>
            <a:endParaRPr lang="en-US" dirty="0"/>
          </a:p>
        </p:txBody>
      </p:sp>
    </p:spTree>
    <p:custDataLst>
      <p:tags r:id="rId1"/>
    </p:custDataLst>
    <p:extLst>
      <p:ext uri="{BB962C8B-B14F-4D97-AF65-F5344CB8AC3E}">
        <p14:creationId xmlns:p14="http://schemas.microsoft.com/office/powerpoint/2010/main" val="1124015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280195" y="640267"/>
            <a:ext cx="5842794" cy="184666"/>
          </a:xfrm>
        </p:spPr>
        <p:txBody>
          <a:bodyPr/>
          <a:lstStyle/>
          <a:p>
            <a:r>
              <a:rPr lang="en-US" dirty="0" smtClean="0"/>
              <a:t>Step-by-Step Effort Identifies How IT Will Support Institutional Goals</a:t>
            </a:r>
            <a:endParaRPr lang="en-US" dirty="0"/>
          </a:p>
        </p:txBody>
      </p:sp>
      <p:sp>
        <p:nvSpPr>
          <p:cNvPr id="3" name="Text Placeholder 2"/>
          <p:cNvSpPr>
            <a:spLocks noGrp="1"/>
          </p:cNvSpPr>
          <p:nvPr>
            <p:ph type="body" sz="quarter" idx="16"/>
          </p:nvPr>
        </p:nvSpPr>
        <p:spPr>
          <a:xfrm>
            <a:off x="280194" y="99782"/>
            <a:ext cx="2560320" cy="123111"/>
          </a:xfrm>
        </p:spPr>
        <p:txBody>
          <a:bodyPr/>
          <a:lstStyle/>
          <a:p>
            <a:r>
              <a:rPr lang="en-US" dirty="0"/>
              <a:t>How IT Strategic Planning </a:t>
            </a:r>
            <a:r>
              <a:rPr lang="en-US" dirty="0" smtClean="0"/>
              <a:t>Works</a:t>
            </a:r>
            <a:endParaRPr lang="en-US" dirty="0"/>
          </a:p>
        </p:txBody>
      </p:sp>
      <p:sp>
        <p:nvSpPr>
          <p:cNvPr id="5" name="Text Placeholder 4"/>
          <p:cNvSpPr>
            <a:spLocks noGrp="1"/>
          </p:cNvSpPr>
          <p:nvPr>
            <p:ph type="body" sz="quarter" idx="19"/>
          </p:nvPr>
        </p:nvSpPr>
        <p:spPr/>
        <p:txBody>
          <a:bodyPr/>
          <a:lstStyle/>
          <a:p>
            <a:endParaRPr lang="en-US" dirty="0"/>
          </a:p>
        </p:txBody>
      </p:sp>
      <p:sp>
        <p:nvSpPr>
          <p:cNvPr id="6" name="Title 5"/>
          <p:cNvSpPr>
            <a:spLocks noGrp="1"/>
          </p:cNvSpPr>
          <p:nvPr>
            <p:ph type="title"/>
          </p:nvPr>
        </p:nvSpPr>
        <p:spPr/>
        <p:txBody>
          <a:bodyPr/>
          <a:lstStyle/>
          <a:p>
            <a:r>
              <a:rPr lang="en-US" dirty="0" smtClean="0"/>
              <a:t>A Phased Process for IT Strategic Planning </a:t>
            </a:r>
            <a:endParaRPr lang="en-US" dirty="0"/>
          </a:p>
        </p:txBody>
      </p:sp>
      <p:sp>
        <p:nvSpPr>
          <p:cNvPr id="7" name="Chevron 6"/>
          <p:cNvSpPr/>
          <p:nvPr/>
        </p:nvSpPr>
        <p:spPr bwMode="gray">
          <a:xfrm>
            <a:off x="1394911" y="1325388"/>
            <a:ext cx="1186947" cy="324784"/>
          </a:xfrm>
          <a:prstGeom prst="chevron">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1463675"/>
            <a:r>
              <a:rPr lang="en-US" sz="800" b="1" dirty="0" smtClean="0">
                <a:solidFill>
                  <a:schemeClr val="bg1"/>
                </a:solidFill>
              </a:rPr>
              <a:t>DISCOVER</a:t>
            </a:r>
          </a:p>
        </p:txBody>
      </p:sp>
      <p:sp>
        <p:nvSpPr>
          <p:cNvPr id="8" name="Chevron 7"/>
          <p:cNvSpPr/>
          <p:nvPr/>
        </p:nvSpPr>
        <p:spPr bwMode="gray">
          <a:xfrm>
            <a:off x="2507247" y="1325388"/>
            <a:ext cx="1186947" cy="324784"/>
          </a:xfrm>
          <a:prstGeom prst="chevron">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1463675"/>
            <a:r>
              <a:rPr lang="en-US" sz="800" b="1" dirty="0" smtClean="0">
                <a:solidFill>
                  <a:schemeClr val="bg1"/>
                </a:solidFill>
              </a:rPr>
              <a:t>DISTILL</a:t>
            </a:r>
          </a:p>
        </p:txBody>
      </p:sp>
      <p:sp>
        <p:nvSpPr>
          <p:cNvPr id="9" name="Chevron 8"/>
          <p:cNvSpPr/>
          <p:nvPr/>
        </p:nvSpPr>
        <p:spPr bwMode="gray">
          <a:xfrm>
            <a:off x="3619583" y="1325388"/>
            <a:ext cx="1186947" cy="324784"/>
          </a:xfrm>
          <a:prstGeom prst="chevron">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1463675"/>
            <a:r>
              <a:rPr lang="en-US" sz="800" b="1" dirty="0" smtClean="0">
                <a:solidFill>
                  <a:schemeClr val="bg1"/>
                </a:solidFill>
              </a:rPr>
              <a:t>FINALIZE</a:t>
            </a:r>
          </a:p>
        </p:txBody>
      </p:sp>
      <p:sp>
        <p:nvSpPr>
          <p:cNvPr id="12" name="Chevron 11"/>
          <p:cNvSpPr/>
          <p:nvPr/>
        </p:nvSpPr>
        <p:spPr bwMode="gray">
          <a:xfrm>
            <a:off x="4731919" y="1331559"/>
            <a:ext cx="1194567" cy="324784"/>
          </a:xfrm>
          <a:prstGeom prst="chevron">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1463675"/>
            <a:r>
              <a:rPr lang="en-US" sz="800" b="1" dirty="0" smtClean="0">
                <a:solidFill>
                  <a:schemeClr val="bg1"/>
                </a:solidFill>
              </a:rPr>
              <a:t>IMPLEMENT</a:t>
            </a:r>
          </a:p>
        </p:txBody>
      </p:sp>
      <p:sp>
        <p:nvSpPr>
          <p:cNvPr id="13" name="Pentagon 12"/>
          <p:cNvSpPr/>
          <p:nvPr/>
        </p:nvSpPr>
        <p:spPr bwMode="gray">
          <a:xfrm>
            <a:off x="278558" y="1325388"/>
            <a:ext cx="1189328" cy="324784"/>
          </a:xfrm>
          <a:prstGeom prst="homePlate">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1463675"/>
            <a:r>
              <a:rPr lang="en-US" sz="800" b="1" dirty="0" smtClean="0">
                <a:solidFill>
                  <a:schemeClr val="bg1"/>
                </a:solidFill>
              </a:rPr>
              <a:t>PREPARE</a:t>
            </a:r>
            <a:endParaRPr lang="en-US" sz="800" i="1" dirty="0" smtClean="0">
              <a:solidFill>
                <a:schemeClr val="bg1"/>
              </a:solidFill>
            </a:endParaRPr>
          </a:p>
        </p:txBody>
      </p:sp>
      <p:sp>
        <p:nvSpPr>
          <p:cNvPr id="15" name="TextBox 14"/>
          <p:cNvSpPr txBox="1"/>
          <p:nvPr/>
        </p:nvSpPr>
        <p:spPr bwMode="gray">
          <a:xfrm>
            <a:off x="312732" y="1789988"/>
            <a:ext cx="974726" cy="738664"/>
          </a:xfrm>
          <a:prstGeom prst="rect">
            <a:avLst/>
          </a:prstGeom>
          <a:noFill/>
        </p:spPr>
        <p:txBody>
          <a:bodyPr wrap="square" lIns="0" tIns="0" rIns="0" bIns="0" rtlCol="0">
            <a:spAutoFit/>
          </a:bodyPr>
          <a:lstStyle/>
          <a:p>
            <a:pPr>
              <a:spcBef>
                <a:spcPts val="500"/>
              </a:spcBef>
            </a:pPr>
            <a:r>
              <a:rPr lang="en-US" sz="800" i="1" dirty="0" smtClean="0"/>
              <a:t>CIO determines readiness for IT strategic planning, creates working groups, builds project plan.</a:t>
            </a:r>
          </a:p>
        </p:txBody>
      </p:sp>
      <p:sp>
        <p:nvSpPr>
          <p:cNvPr id="16" name="TextBox 15"/>
          <p:cNvSpPr txBox="1"/>
          <p:nvPr/>
        </p:nvSpPr>
        <p:spPr bwMode="gray">
          <a:xfrm>
            <a:off x="1530473" y="1789988"/>
            <a:ext cx="915823" cy="615553"/>
          </a:xfrm>
          <a:prstGeom prst="rect">
            <a:avLst/>
          </a:prstGeom>
          <a:noFill/>
        </p:spPr>
        <p:txBody>
          <a:bodyPr wrap="square" lIns="0" tIns="0" rIns="0" bIns="0" rtlCol="0">
            <a:spAutoFit/>
          </a:bodyPr>
          <a:lstStyle/>
          <a:p>
            <a:pPr>
              <a:spcBef>
                <a:spcPts val="500"/>
              </a:spcBef>
            </a:pPr>
            <a:r>
              <a:rPr lang="en-US" sz="800" i="1" dirty="0" smtClean="0"/>
              <a:t>Conduct </a:t>
            </a:r>
            <a:r>
              <a:rPr lang="en-US" sz="800" i="1" dirty="0"/>
              <a:t>environmental </a:t>
            </a:r>
            <a:r>
              <a:rPr lang="en-US" sz="800" i="1" dirty="0" smtClean="0"/>
              <a:t>scan, cascade institutional goals into IT activities.</a:t>
            </a:r>
            <a:endParaRPr lang="en-US" sz="800" i="1" dirty="0"/>
          </a:p>
        </p:txBody>
      </p:sp>
      <p:sp>
        <p:nvSpPr>
          <p:cNvPr id="17" name="TextBox 16"/>
          <p:cNvSpPr txBox="1"/>
          <p:nvPr/>
        </p:nvSpPr>
        <p:spPr bwMode="gray">
          <a:xfrm>
            <a:off x="2642809" y="1789988"/>
            <a:ext cx="915823" cy="861774"/>
          </a:xfrm>
          <a:prstGeom prst="rect">
            <a:avLst/>
          </a:prstGeom>
          <a:noFill/>
        </p:spPr>
        <p:txBody>
          <a:bodyPr wrap="square" lIns="0" tIns="0" rIns="0" bIns="0" rtlCol="0">
            <a:spAutoFit/>
          </a:bodyPr>
          <a:lstStyle/>
          <a:p>
            <a:pPr>
              <a:spcBef>
                <a:spcPts val="500"/>
              </a:spcBef>
            </a:pPr>
            <a:r>
              <a:rPr lang="en-US" sz="800" i="1" dirty="0" smtClean="0"/>
              <a:t>Create mission &amp; vision statements, analyze scan results, identify </a:t>
            </a:r>
            <a:r>
              <a:rPr lang="en-US" sz="800" i="1" dirty="0"/>
              <a:t>strategic </a:t>
            </a:r>
            <a:r>
              <a:rPr lang="en-US" sz="800" i="1" dirty="0" smtClean="0"/>
              <a:t>goals and objectives.</a:t>
            </a:r>
          </a:p>
        </p:txBody>
      </p:sp>
      <p:sp>
        <p:nvSpPr>
          <p:cNvPr id="18" name="TextBox 17"/>
          <p:cNvSpPr txBox="1"/>
          <p:nvPr/>
        </p:nvSpPr>
        <p:spPr bwMode="gray">
          <a:xfrm>
            <a:off x="3755144" y="1789988"/>
            <a:ext cx="915823" cy="492443"/>
          </a:xfrm>
          <a:prstGeom prst="rect">
            <a:avLst/>
          </a:prstGeom>
          <a:noFill/>
        </p:spPr>
        <p:txBody>
          <a:bodyPr wrap="square" lIns="0" tIns="0" rIns="0" bIns="0" rtlCol="0">
            <a:spAutoFit/>
          </a:bodyPr>
          <a:lstStyle/>
          <a:p>
            <a:pPr>
              <a:spcBef>
                <a:spcPts val="500"/>
              </a:spcBef>
            </a:pPr>
            <a:r>
              <a:rPr lang="en-US" sz="800" i="1" dirty="0" smtClean="0"/>
              <a:t>Produce draft, review, revise and complete IT strategic plan.</a:t>
            </a:r>
          </a:p>
        </p:txBody>
      </p:sp>
      <p:sp>
        <p:nvSpPr>
          <p:cNvPr id="21" name="TextBox 20"/>
          <p:cNvSpPr txBox="1"/>
          <p:nvPr/>
        </p:nvSpPr>
        <p:spPr bwMode="gray">
          <a:xfrm>
            <a:off x="4866763" y="1789988"/>
            <a:ext cx="915823" cy="738664"/>
          </a:xfrm>
          <a:prstGeom prst="rect">
            <a:avLst/>
          </a:prstGeom>
          <a:noFill/>
        </p:spPr>
        <p:txBody>
          <a:bodyPr wrap="square" lIns="0" tIns="0" rIns="0" bIns="0" rtlCol="0">
            <a:spAutoFit/>
          </a:bodyPr>
          <a:lstStyle/>
          <a:p>
            <a:pPr>
              <a:spcBef>
                <a:spcPts val="500"/>
              </a:spcBef>
            </a:pPr>
            <a:r>
              <a:rPr lang="en-US" sz="800" i="1" dirty="0" smtClean="0"/>
              <a:t>Communicate plan to campus, develop detailed action plan with metrics and checkpoints.</a:t>
            </a:r>
          </a:p>
        </p:txBody>
      </p:sp>
      <p:grpSp>
        <p:nvGrpSpPr>
          <p:cNvPr id="11" name="Group 10"/>
          <p:cNvGrpSpPr/>
          <p:nvPr/>
        </p:nvGrpSpPr>
        <p:grpSpPr>
          <a:xfrm>
            <a:off x="340076" y="2800270"/>
            <a:ext cx="916767" cy="1118659"/>
            <a:chOff x="337875" y="2976546"/>
            <a:chExt cx="916767" cy="1118659"/>
          </a:xfrm>
        </p:grpSpPr>
        <p:sp>
          <p:nvSpPr>
            <p:cNvPr id="34" name="Rectangle 33"/>
            <p:cNvSpPr/>
            <p:nvPr/>
          </p:nvSpPr>
          <p:spPr bwMode="gray">
            <a:xfrm>
              <a:off x="337875" y="2976546"/>
              <a:ext cx="916766" cy="34341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800" b="1" dirty="0" smtClean="0">
                  <a:solidFill>
                    <a:schemeClr val="tx1"/>
                  </a:solidFill>
                </a:rPr>
                <a:t>Assess readiness</a:t>
              </a:r>
              <a:r>
                <a:rPr lang="en-US" sz="800" dirty="0" smtClean="0">
                  <a:solidFill>
                    <a:schemeClr val="tx1"/>
                  </a:solidFill>
                </a:rPr>
                <a:t> </a:t>
              </a:r>
              <a:endParaRPr lang="en-US" sz="800" b="1" dirty="0">
                <a:solidFill>
                  <a:schemeClr val="tx1"/>
                </a:solidFill>
              </a:endParaRPr>
            </a:p>
          </p:txBody>
        </p:sp>
        <p:sp>
          <p:nvSpPr>
            <p:cNvPr id="35" name="Rectangle 34"/>
            <p:cNvSpPr/>
            <p:nvPr/>
          </p:nvSpPr>
          <p:spPr bwMode="gray">
            <a:xfrm>
              <a:off x="337875" y="3364170"/>
              <a:ext cx="916767" cy="34341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800" b="1" dirty="0" smtClean="0">
                  <a:solidFill>
                    <a:schemeClr val="tx1"/>
                  </a:solidFill>
                </a:rPr>
                <a:t>Recruit participants</a:t>
              </a:r>
              <a:endParaRPr lang="en-US" sz="800" b="1" dirty="0">
                <a:solidFill>
                  <a:schemeClr val="tx1"/>
                </a:solidFill>
              </a:endParaRPr>
            </a:p>
          </p:txBody>
        </p:sp>
        <p:sp>
          <p:nvSpPr>
            <p:cNvPr id="36" name="Rectangle 35"/>
            <p:cNvSpPr/>
            <p:nvPr/>
          </p:nvSpPr>
          <p:spPr bwMode="gray">
            <a:xfrm>
              <a:off x="337875" y="3751794"/>
              <a:ext cx="916767" cy="34341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800" b="1" dirty="0" smtClean="0">
                  <a:solidFill>
                    <a:schemeClr val="tx1"/>
                  </a:solidFill>
                </a:rPr>
                <a:t>Develop project plan</a:t>
              </a:r>
              <a:r>
                <a:rPr lang="en-US" sz="800" dirty="0" smtClean="0">
                  <a:solidFill>
                    <a:schemeClr val="tx1"/>
                  </a:solidFill>
                </a:rPr>
                <a:t> </a:t>
              </a:r>
              <a:endParaRPr lang="en-US" sz="800" b="1" dirty="0">
                <a:solidFill>
                  <a:schemeClr val="tx1"/>
                </a:solidFill>
              </a:endParaRPr>
            </a:p>
          </p:txBody>
        </p:sp>
      </p:grpSp>
      <p:grpSp>
        <p:nvGrpSpPr>
          <p:cNvPr id="37" name="Group 36"/>
          <p:cNvGrpSpPr/>
          <p:nvPr/>
        </p:nvGrpSpPr>
        <p:grpSpPr>
          <a:xfrm>
            <a:off x="1530001" y="2803253"/>
            <a:ext cx="916767" cy="1118659"/>
            <a:chOff x="337875" y="2976546"/>
            <a:chExt cx="916767" cy="1118659"/>
          </a:xfrm>
        </p:grpSpPr>
        <p:sp>
          <p:nvSpPr>
            <p:cNvPr id="38" name="Rectangle 37"/>
            <p:cNvSpPr/>
            <p:nvPr/>
          </p:nvSpPr>
          <p:spPr bwMode="gray">
            <a:xfrm>
              <a:off x="337875" y="2976546"/>
              <a:ext cx="916766" cy="34341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800" b="1" dirty="0" smtClean="0">
                  <a:solidFill>
                    <a:schemeClr val="tx1"/>
                  </a:solidFill>
                </a:rPr>
                <a:t>Scan </a:t>
              </a:r>
              <a:r>
                <a:rPr lang="en-US" sz="800" b="1" dirty="0" smtClean="0">
                  <a:solidFill>
                    <a:schemeClr val="tx1"/>
                  </a:solidFill>
                </a:rPr>
                <a:t>environment</a:t>
              </a:r>
              <a:endParaRPr lang="en-US" sz="800" b="1" dirty="0">
                <a:solidFill>
                  <a:schemeClr val="tx1"/>
                </a:solidFill>
              </a:endParaRPr>
            </a:p>
          </p:txBody>
        </p:sp>
        <p:sp>
          <p:nvSpPr>
            <p:cNvPr id="39" name="Rectangle 38"/>
            <p:cNvSpPr/>
            <p:nvPr/>
          </p:nvSpPr>
          <p:spPr bwMode="gray">
            <a:xfrm>
              <a:off x="337875" y="3364170"/>
              <a:ext cx="916767" cy="34341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800" b="1" dirty="0" smtClean="0">
                  <a:solidFill>
                    <a:schemeClr val="tx1"/>
                  </a:solidFill>
                </a:rPr>
                <a:t>Cascade goals</a:t>
              </a:r>
              <a:endParaRPr lang="en-US" sz="800" b="1" dirty="0">
                <a:solidFill>
                  <a:schemeClr val="tx1"/>
                </a:solidFill>
              </a:endParaRPr>
            </a:p>
          </p:txBody>
        </p:sp>
        <p:sp>
          <p:nvSpPr>
            <p:cNvPr id="40" name="Rectangle 39"/>
            <p:cNvSpPr/>
            <p:nvPr/>
          </p:nvSpPr>
          <p:spPr bwMode="gray">
            <a:xfrm>
              <a:off x="337875" y="3751794"/>
              <a:ext cx="916767" cy="34341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800" b="1" dirty="0" smtClean="0">
                  <a:solidFill>
                    <a:schemeClr val="tx1"/>
                  </a:solidFill>
                </a:rPr>
                <a:t>SWOT analysis</a:t>
              </a:r>
              <a:r>
                <a:rPr lang="en-US" sz="800" dirty="0" smtClean="0">
                  <a:solidFill>
                    <a:schemeClr val="tx1"/>
                  </a:solidFill>
                </a:rPr>
                <a:t> </a:t>
              </a:r>
              <a:endParaRPr lang="en-US" sz="800" b="1" dirty="0">
                <a:solidFill>
                  <a:schemeClr val="tx1"/>
                </a:solidFill>
              </a:endParaRPr>
            </a:p>
          </p:txBody>
        </p:sp>
      </p:grpSp>
      <p:grpSp>
        <p:nvGrpSpPr>
          <p:cNvPr id="41" name="Group 40"/>
          <p:cNvGrpSpPr/>
          <p:nvPr/>
        </p:nvGrpSpPr>
        <p:grpSpPr>
          <a:xfrm>
            <a:off x="2642337" y="2794306"/>
            <a:ext cx="916767" cy="1118659"/>
            <a:chOff x="337875" y="2976546"/>
            <a:chExt cx="916767" cy="1118659"/>
          </a:xfrm>
        </p:grpSpPr>
        <p:sp>
          <p:nvSpPr>
            <p:cNvPr id="42" name="Rectangle 41"/>
            <p:cNvSpPr/>
            <p:nvPr/>
          </p:nvSpPr>
          <p:spPr bwMode="gray">
            <a:xfrm>
              <a:off x="337875" y="2976546"/>
              <a:ext cx="916766" cy="34341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800" b="1" dirty="0" smtClean="0">
                  <a:solidFill>
                    <a:schemeClr val="tx1"/>
                  </a:solidFill>
                </a:rPr>
                <a:t>Set mission and vision</a:t>
              </a:r>
              <a:r>
                <a:rPr lang="en-US" sz="800" dirty="0" smtClean="0">
                  <a:solidFill>
                    <a:schemeClr val="tx1"/>
                  </a:solidFill>
                </a:rPr>
                <a:t> </a:t>
              </a:r>
              <a:endParaRPr lang="en-US" sz="800" b="1" dirty="0">
                <a:solidFill>
                  <a:schemeClr val="tx1"/>
                </a:solidFill>
              </a:endParaRPr>
            </a:p>
          </p:txBody>
        </p:sp>
        <p:sp>
          <p:nvSpPr>
            <p:cNvPr id="43" name="Rectangle 42"/>
            <p:cNvSpPr/>
            <p:nvPr/>
          </p:nvSpPr>
          <p:spPr bwMode="gray">
            <a:xfrm>
              <a:off x="337875" y="3364170"/>
              <a:ext cx="916767" cy="34341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800" b="1" dirty="0" smtClean="0">
                  <a:solidFill>
                    <a:schemeClr val="tx1"/>
                  </a:solidFill>
                </a:rPr>
                <a:t>Identify IT goals</a:t>
              </a:r>
              <a:endParaRPr lang="en-US" sz="800" b="1" dirty="0">
                <a:solidFill>
                  <a:schemeClr val="tx1"/>
                </a:solidFill>
              </a:endParaRPr>
            </a:p>
          </p:txBody>
        </p:sp>
        <p:sp>
          <p:nvSpPr>
            <p:cNvPr id="44" name="Rectangle 43"/>
            <p:cNvSpPr/>
            <p:nvPr/>
          </p:nvSpPr>
          <p:spPr bwMode="gray">
            <a:xfrm>
              <a:off x="337875" y="3751794"/>
              <a:ext cx="916767" cy="34341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800" b="1" dirty="0" smtClean="0">
                  <a:solidFill>
                    <a:schemeClr val="tx1"/>
                  </a:solidFill>
                </a:rPr>
                <a:t>Identify IT objectives</a:t>
              </a:r>
              <a:r>
                <a:rPr lang="en-US" sz="800" dirty="0" smtClean="0">
                  <a:solidFill>
                    <a:schemeClr val="tx1"/>
                  </a:solidFill>
                </a:rPr>
                <a:t> </a:t>
              </a:r>
              <a:endParaRPr lang="en-US" sz="800" b="1" dirty="0">
                <a:solidFill>
                  <a:schemeClr val="tx1"/>
                </a:solidFill>
              </a:endParaRPr>
            </a:p>
          </p:txBody>
        </p:sp>
      </p:grpSp>
      <p:grpSp>
        <p:nvGrpSpPr>
          <p:cNvPr id="45" name="Group 44"/>
          <p:cNvGrpSpPr/>
          <p:nvPr/>
        </p:nvGrpSpPr>
        <p:grpSpPr>
          <a:xfrm>
            <a:off x="3754673" y="2797288"/>
            <a:ext cx="916767" cy="1118659"/>
            <a:chOff x="337875" y="2976546"/>
            <a:chExt cx="916767" cy="1118659"/>
          </a:xfrm>
        </p:grpSpPr>
        <p:sp>
          <p:nvSpPr>
            <p:cNvPr id="46" name="Rectangle 45"/>
            <p:cNvSpPr/>
            <p:nvPr/>
          </p:nvSpPr>
          <p:spPr bwMode="gray">
            <a:xfrm>
              <a:off x="337875" y="2976546"/>
              <a:ext cx="916766" cy="34341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800" b="1" dirty="0" smtClean="0">
                  <a:solidFill>
                    <a:schemeClr val="tx1"/>
                  </a:solidFill>
                </a:rPr>
                <a:t>Look for design ideas</a:t>
              </a:r>
              <a:r>
                <a:rPr lang="en-US" sz="800" dirty="0" smtClean="0">
                  <a:solidFill>
                    <a:schemeClr val="tx1"/>
                  </a:solidFill>
                </a:rPr>
                <a:t> </a:t>
              </a:r>
              <a:endParaRPr lang="en-US" sz="800" b="1" dirty="0">
                <a:solidFill>
                  <a:schemeClr val="tx1"/>
                </a:solidFill>
              </a:endParaRPr>
            </a:p>
          </p:txBody>
        </p:sp>
        <p:sp>
          <p:nvSpPr>
            <p:cNvPr id="47" name="Rectangle 46"/>
            <p:cNvSpPr/>
            <p:nvPr/>
          </p:nvSpPr>
          <p:spPr bwMode="gray">
            <a:xfrm>
              <a:off x="337875" y="3364170"/>
              <a:ext cx="916767" cy="34341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800" b="1" dirty="0" smtClean="0">
                  <a:solidFill>
                    <a:schemeClr val="tx1"/>
                  </a:solidFill>
                </a:rPr>
                <a:t>Develop draft</a:t>
              </a:r>
              <a:endParaRPr lang="en-US" sz="800" b="1" dirty="0">
                <a:solidFill>
                  <a:schemeClr val="tx1"/>
                </a:solidFill>
              </a:endParaRPr>
            </a:p>
          </p:txBody>
        </p:sp>
        <p:sp>
          <p:nvSpPr>
            <p:cNvPr id="48" name="Rectangle 47"/>
            <p:cNvSpPr/>
            <p:nvPr/>
          </p:nvSpPr>
          <p:spPr bwMode="gray">
            <a:xfrm>
              <a:off x="337875" y="3751794"/>
              <a:ext cx="916767" cy="34341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800" b="1" dirty="0" smtClean="0">
                  <a:solidFill>
                    <a:schemeClr val="tx1"/>
                  </a:solidFill>
                </a:rPr>
                <a:t>Iterate and finalize</a:t>
              </a:r>
              <a:r>
                <a:rPr lang="en-US" sz="800" dirty="0" smtClean="0">
                  <a:solidFill>
                    <a:schemeClr val="tx1"/>
                  </a:solidFill>
                </a:rPr>
                <a:t> </a:t>
              </a:r>
              <a:endParaRPr lang="en-US" sz="800" b="1" dirty="0">
                <a:solidFill>
                  <a:schemeClr val="tx1"/>
                </a:solidFill>
              </a:endParaRPr>
            </a:p>
          </p:txBody>
        </p:sp>
      </p:grpSp>
      <p:grpSp>
        <p:nvGrpSpPr>
          <p:cNvPr id="49" name="Group 48"/>
          <p:cNvGrpSpPr/>
          <p:nvPr/>
        </p:nvGrpSpPr>
        <p:grpSpPr>
          <a:xfrm>
            <a:off x="4870819" y="2791323"/>
            <a:ext cx="916767" cy="1118659"/>
            <a:chOff x="337875" y="2976546"/>
            <a:chExt cx="916767" cy="1118659"/>
          </a:xfrm>
        </p:grpSpPr>
        <p:sp>
          <p:nvSpPr>
            <p:cNvPr id="50" name="Rectangle 49"/>
            <p:cNvSpPr/>
            <p:nvPr/>
          </p:nvSpPr>
          <p:spPr bwMode="gray">
            <a:xfrm>
              <a:off x="337875" y="2976546"/>
              <a:ext cx="916766" cy="34341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800" b="1" dirty="0" smtClean="0">
                  <a:solidFill>
                    <a:schemeClr val="tx1"/>
                  </a:solidFill>
                </a:rPr>
                <a:t>Roll out plan to campus</a:t>
              </a:r>
              <a:r>
                <a:rPr lang="en-US" sz="800" dirty="0" smtClean="0">
                  <a:solidFill>
                    <a:schemeClr val="tx1"/>
                  </a:solidFill>
                </a:rPr>
                <a:t> </a:t>
              </a:r>
              <a:endParaRPr lang="en-US" sz="800" b="1" dirty="0">
                <a:solidFill>
                  <a:schemeClr val="tx1"/>
                </a:solidFill>
              </a:endParaRPr>
            </a:p>
          </p:txBody>
        </p:sp>
        <p:sp>
          <p:nvSpPr>
            <p:cNvPr id="51" name="Rectangle 50"/>
            <p:cNvSpPr/>
            <p:nvPr/>
          </p:nvSpPr>
          <p:spPr bwMode="gray">
            <a:xfrm>
              <a:off x="337875" y="3364170"/>
              <a:ext cx="916767" cy="34341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800" b="1" dirty="0" smtClean="0">
                  <a:solidFill>
                    <a:schemeClr val="tx1"/>
                  </a:solidFill>
                </a:rPr>
                <a:t>Detailed action plan</a:t>
              </a:r>
              <a:endParaRPr lang="en-US" sz="800" b="1" dirty="0">
                <a:solidFill>
                  <a:schemeClr val="tx1"/>
                </a:solidFill>
              </a:endParaRPr>
            </a:p>
          </p:txBody>
        </p:sp>
        <p:sp>
          <p:nvSpPr>
            <p:cNvPr id="52" name="Rectangle 51"/>
            <p:cNvSpPr/>
            <p:nvPr/>
          </p:nvSpPr>
          <p:spPr bwMode="gray">
            <a:xfrm>
              <a:off x="337875" y="3751794"/>
              <a:ext cx="916767" cy="34341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800" b="1" dirty="0" smtClean="0">
                  <a:solidFill>
                    <a:schemeClr val="tx1"/>
                  </a:solidFill>
                </a:rPr>
                <a:t>Measure and adjust</a:t>
              </a:r>
              <a:r>
                <a:rPr lang="en-US" sz="800" dirty="0" smtClean="0">
                  <a:solidFill>
                    <a:schemeClr val="tx1"/>
                  </a:solidFill>
                </a:rPr>
                <a:t> </a:t>
              </a:r>
              <a:endParaRPr lang="en-US" sz="800" b="1" dirty="0">
                <a:solidFill>
                  <a:schemeClr val="tx1"/>
                </a:solidFill>
              </a:endParaRPr>
            </a:p>
          </p:txBody>
        </p:sp>
      </p:grpSp>
      <p:sp>
        <p:nvSpPr>
          <p:cNvPr id="53" name="Text Placeholder 3"/>
          <p:cNvSpPr>
            <a:spLocks noGrp="1"/>
          </p:cNvSpPr>
          <p:nvPr>
            <p:ph type="body" sz="quarter" idx="18"/>
          </p:nvPr>
        </p:nvSpPr>
        <p:spPr/>
        <p:txBody>
          <a:bodyPr/>
          <a:lstStyle/>
          <a:p>
            <a:r>
              <a:rPr lang="en-US" dirty="0" smtClean="0"/>
              <a:t>Source: EAB interviews and analysis. </a:t>
            </a:r>
            <a:endParaRPr lang="en-US" dirty="0"/>
          </a:p>
        </p:txBody>
      </p:sp>
    </p:spTree>
    <p:extLst>
      <p:ext uri="{BB962C8B-B14F-4D97-AF65-F5344CB8AC3E}">
        <p14:creationId xmlns:p14="http://schemas.microsoft.com/office/powerpoint/2010/main" val="4091234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280195" y="640267"/>
            <a:ext cx="5842794" cy="184666"/>
          </a:xfrm>
        </p:spPr>
        <p:txBody>
          <a:bodyPr/>
          <a:lstStyle/>
          <a:p>
            <a:r>
              <a:rPr lang="en-US" dirty="0" smtClean="0"/>
              <a:t>Environmental </a:t>
            </a:r>
            <a:r>
              <a:rPr lang="en-US" dirty="0" smtClean="0"/>
              <a:t>Scan Assesses IT, Institutional Customers, Tech at Large </a:t>
            </a:r>
            <a:endParaRPr lang="en-US" dirty="0"/>
          </a:p>
        </p:txBody>
      </p:sp>
      <p:sp>
        <p:nvSpPr>
          <p:cNvPr id="4" name="Text Placeholder 3"/>
          <p:cNvSpPr>
            <a:spLocks noGrp="1"/>
          </p:cNvSpPr>
          <p:nvPr>
            <p:ph type="body" sz="quarter" idx="18"/>
          </p:nvPr>
        </p:nvSpPr>
        <p:spPr>
          <a:xfrm>
            <a:off x="5148072" y="4677489"/>
            <a:ext cx="1252728" cy="123111"/>
          </a:xfrm>
        </p:spPr>
        <p:txBody>
          <a:bodyPr/>
          <a:lstStyle/>
          <a:p>
            <a:r>
              <a:rPr lang="en-US" dirty="0" smtClean="0"/>
              <a:t>Source: EAB interviews and analysis.</a:t>
            </a:r>
            <a:endParaRPr lang="en-US" dirty="0"/>
          </a:p>
        </p:txBody>
      </p:sp>
      <p:sp>
        <p:nvSpPr>
          <p:cNvPr id="5" name="Text Placeholder 4"/>
          <p:cNvSpPr>
            <a:spLocks noGrp="1"/>
          </p:cNvSpPr>
          <p:nvPr>
            <p:ph type="body" sz="quarter" idx="19"/>
          </p:nvPr>
        </p:nvSpPr>
        <p:spPr/>
        <p:txBody>
          <a:bodyPr/>
          <a:lstStyle/>
          <a:p>
            <a:endParaRPr lang="en-US" dirty="0"/>
          </a:p>
        </p:txBody>
      </p:sp>
      <p:sp>
        <p:nvSpPr>
          <p:cNvPr id="6" name="Title 5"/>
          <p:cNvSpPr>
            <a:spLocks noGrp="1"/>
          </p:cNvSpPr>
          <p:nvPr>
            <p:ph type="title"/>
          </p:nvPr>
        </p:nvSpPr>
        <p:spPr>
          <a:xfrm>
            <a:off x="280194" y="317005"/>
            <a:ext cx="5639022" cy="249299"/>
          </a:xfrm>
        </p:spPr>
        <p:txBody>
          <a:bodyPr/>
          <a:lstStyle/>
          <a:p>
            <a:r>
              <a:rPr lang="en-US" dirty="0" smtClean="0"/>
              <a:t>How Are We Doing?</a:t>
            </a:r>
            <a:endParaRPr lang="en-US" dirty="0"/>
          </a:p>
        </p:txBody>
      </p:sp>
      <p:sp>
        <p:nvSpPr>
          <p:cNvPr id="7" name="Oval 6"/>
          <p:cNvSpPr/>
          <p:nvPr/>
        </p:nvSpPr>
        <p:spPr bwMode="gray">
          <a:xfrm>
            <a:off x="1979097" y="1056799"/>
            <a:ext cx="3023340" cy="3017520"/>
          </a:xfrm>
          <a:prstGeom prst="ellipse">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8" name="Oval 7"/>
          <p:cNvSpPr/>
          <p:nvPr/>
        </p:nvSpPr>
        <p:spPr bwMode="gray">
          <a:xfrm>
            <a:off x="2301972" y="1288307"/>
            <a:ext cx="1673710" cy="1618849"/>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0" name="Oval 9"/>
          <p:cNvSpPr/>
          <p:nvPr/>
        </p:nvSpPr>
        <p:spPr bwMode="gray">
          <a:xfrm>
            <a:off x="2622960" y="1364850"/>
            <a:ext cx="559961" cy="548010"/>
          </a:xfrm>
          <a:prstGeom prst="ellips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1" name="TextBox 10"/>
          <p:cNvSpPr txBox="1"/>
          <p:nvPr/>
        </p:nvSpPr>
        <p:spPr bwMode="gray">
          <a:xfrm>
            <a:off x="2456954" y="1534769"/>
            <a:ext cx="891971" cy="138499"/>
          </a:xfrm>
          <a:prstGeom prst="rect">
            <a:avLst/>
          </a:prstGeom>
          <a:noFill/>
        </p:spPr>
        <p:txBody>
          <a:bodyPr wrap="square" lIns="0" tIns="0" rIns="0" bIns="0" rtlCol="0">
            <a:spAutoFit/>
          </a:bodyPr>
          <a:lstStyle/>
          <a:p>
            <a:pPr algn="ctr">
              <a:spcBef>
                <a:spcPts val="500"/>
              </a:spcBef>
            </a:pPr>
            <a:r>
              <a:rPr lang="en-US" sz="900" b="1" dirty="0" smtClean="0">
                <a:solidFill>
                  <a:schemeClr val="bg1"/>
                </a:solidFill>
              </a:rPr>
              <a:t>IT</a:t>
            </a:r>
          </a:p>
        </p:txBody>
      </p:sp>
      <p:sp>
        <p:nvSpPr>
          <p:cNvPr id="12" name="TextBox 11"/>
          <p:cNvSpPr txBox="1"/>
          <p:nvPr/>
        </p:nvSpPr>
        <p:spPr bwMode="gray">
          <a:xfrm>
            <a:off x="2730775" y="2185118"/>
            <a:ext cx="891971" cy="138499"/>
          </a:xfrm>
          <a:prstGeom prst="rect">
            <a:avLst/>
          </a:prstGeom>
          <a:noFill/>
        </p:spPr>
        <p:txBody>
          <a:bodyPr wrap="square" lIns="0" tIns="0" rIns="0" bIns="0" rtlCol="0">
            <a:spAutoFit/>
          </a:bodyPr>
          <a:lstStyle/>
          <a:p>
            <a:pPr algn="ctr">
              <a:spcBef>
                <a:spcPts val="500"/>
              </a:spcBef>
            </a:pPr>
            <a:r>
              <a:rPr lang="en-US" sz="900" b="1" dirty="0" smtClean="0"/>
              <a:t>Institution</a:t>
            </a:r>
          </a:p>
        </p:txBody>
      </p:sp>
      <p:sp>
        <p:nvSpPr>
          <p:cNvPr id="13" name="TextBox 12"/>
          <p:cNvSpPr txBox="1"/>
          <p:nvPr/>
        </p:nvSpPr>
        <p:spPr bwMode="gray">
          <a:xfrm>
            <a:off x="3003958" y="2940292"/>
            <a:ext cx="891971" cy="276999"/>
          </a:xfrm>
          <a:prstGeom prst="rect">
            <a:avLst/>
          </a:prstGeom>
          <a:noFill/>
        </p:spPr>
        <p:txBody>
          <a:bodyPr wrap="square" lIns="0" tIns="0" rIns="0" bIns="0" rtlCol="0">
            <a:spAutoFit/>
          </a:bodyPr>
          <a:lstStyle/>
          <a:p>
            <a:pPr algn="ctr">
              <a:spcBef>
                <a:spcPts val="500"/>
              </a:spcBef>
            </a:pPr>
            <a:r>
              <a:rPr lang="en-US" sz="900" b="1" dirty="0" smtClean="0"/>
              <a:t>Broader Market</a:t>
            </a:r>
          </a:p>
        </p:txBody>
      </p:sp>
      <p:sp>
        <p:nvSpPr>
          <p:cNvPr id="14" name="Line Callout 1 13"/>
          <p:cNvSpPr/>
          <p:nvPr/>
        </p:nvSpPr>
        <p:spPr bwMode="gray">
          <a:xfrm>
            <a:off x="4431098" y="2834688"/>
            <a:ext cx="1702381" cy="538609"/>
          </a:xfrm>
          <a:prstGeom prst="borderCallout1">
            <a:avLst>
              <a:gd name="adj1" fmla="val 34237"/>
              <a:gd name="adj2" fmla="val 300"/>
              <a:gd name="adj3" fmla="val 34460"/>
              <a:gd name="adj4" fmla="val -39136"/>
            </a:avLst>
          </a:prstGeom>
          <a:solidFill>
            <a:schemeClr val="bg1"/>
          </a:solidFill>
          <a:ln w="12700" cap="flat" cmpd="sng" algn="ctr">
            <a:solidFill>
              <a:schemeClr val="accent5"/>
            </a:solidFill>
            <a:prstDash val="solid"/>
            <a:miter lim="800000"/>
            <a:headEnd type="none" w="med" len="med"/>
            <a:tailEnd type="oval" w="sm" len="sm"/>
          </a:ln>
          <a:effectLst/>
        </p:spPr>
        <p:txBody>
          <a:bodyPr vert="horz" wrap="square" lIns="91440" tIns="45720" rIns="91440" bIns="45720" numCol="1" rtlCol="0" anchor="t" anchorCtr="0" compatLnSpc="1">
            <a:prstTxWarp prst="textNoShape">
              <a:avLst/>
            </a:prstTxWarp>
            <a:spAutoFit/>
          </a:bodyPr>
          <a:lstStyle/>
          <a:p>
            <a:pPr marL="171450" indent="-171450">
              <a:spcBef>
                <a:spcPts val="300"/>
              </a:spcBef>
              <a:buFont typeface="Arial" panose="020B0604020202020204" pitchFamily="34" charset="0"/>
              <a:buChar char="•"/>
            </a:pPr>
            <a:r>
              <a:rPr lang="en-US" sz="800" dirty="0"/>
              <a:t>Technology Trends</a:t>
            </a:r>
          </a:p>
          <a:p>
            <a:pPr marL="171450" indent="-171450">
              <a:spcBef>
                <a:spcPts val="300"/>
              </a:spcBef>
              <a:buFont typeface="Arial" panose="020B0604020202020204" pitchFamily="34" charset="0"/>
              <a:buChar char="•"/>
            </a:pPr>
            <a:r>
              <a:rPr lang="en-US" sz="800" dirty="0" smtClean="0"/>
              <a:t>Compliance, Regulation</a:t>
            </a:r>
            <a:endParaRPr lang="en-US" sz="800" dirty="0"/>
          </a:p>
          <a:p>
            <a:pPr marL="171450" indent="-171450">
              <a:spcBef>
                <a:spcPts val="300"/>
              </a:spcBef>
              <a:buFont typeface="Arial" panose="020B0604020202020204" pitchFamily="34" charset="0"/>
              <a:buChar char="•"/>
            </a:pPr>
            <a:r>
              <a:rPr lang="en-US" sz="800" dirty="0"/>
              <a:t>IT Skills Marketplace</a:t>
            </a:r>
          </a:p>
        </p:txBody>
      </p:sp>
      <p:sp>
        <p:nvSpPr>
          <p:cNvPr id="15" name="Line Callout 1 14"/>
          <p:cNvSpPr/>
          <p:nvPr/>
        </p:nvSpPr>
        <p:spPr bwMode="gray">
          <a:xfrm>
            <a:off x="4430445" y="1401095"/>
            <a:ext cx="1702380" cy="538609"/>
          </a:xfrm>
          <a:prstGeom prst="borderCallout1">
            <a:avLst>
              <a:gd name="adj1" fmla="val 35700"/>
              <a:gd name="adj2" fmla="val 110"/>
              <a:gd name="adj3" fmla="val 38203"/>
              <a:gd name="adj4" fmla="val -82115"/>
            </a:avLst>
          </a:prstGeom>
          <a:solidFill>
            <a:schemeClr val="bg1"/>
          </a:solidFill>
          <a:ln w="12700" cap="flat" cmpd="sng" algn="ctr">
            <a:solidFill>
              <a:schemeClr val="accent5"/>
            </a:solidFill>
            <a:prstDash val="solid"/>
            <a:miter lim="800000"/>
            <a:headEnd type="none" w="med" len="med"/>
            <a:tailEnd type="oval" w="sm" len="sm"/>
          </a:ln>
          <a:effectLst/>
        </p:spPr>
        <p:txBody>
          <a:bodyPr vert="horz" wrap="square" lIns="91440" tIns="45720" rIns="91440" bIns="45720" numCol="1" rtlCol="0" anchor="t" anchorCtr="0" compatLnSpc="1">
            <a:prstTxWarp prst="textNoShape">
              <a:avLst/>
            </a:prstTxWarp>
            <a:spAutoFit/>
          </a:bodyPr>
          <a:lstStyle/>
          <a:p>
            <a:pPr marL="171450" indent="-171450">
              <a:spcBef>
                <a:spcPts val="300"/>
              </a:spcBef>
              <a:buFont typeface="Arial" panose="020B0604020202020204" pitchFamily="34" charset="0"/>
              <a:buChar char="•"/>
            </a:pPr>
            <a:r>
              <a:rPr lang="en-US" sz="800" dirty="0"/>
              <a:t>IT Organizational Health</a:t>
            </a:r>
          </a:p>
          <a:p>
            <a:pPr marL="171450" indent="-171450">
              <a:spcBef>
                <a:spcPts val="300"/>
              </a:spcBef>
              <a:buFont typeface="Arial" panose="020B0604020202020204" pitchFamily="34" charset="0"/>
              <a:buChar char="•"/>
            </a:pPr>
            <a:r>
              <a:rPr lang="en-US" sz="800" dirty="0"/>
              <a:t>Operational Performance</a:t>
            </a:r>
          </a:p>
          <a:p>
            <a:pPr marL="171450" indent="-171450">
              <a:spcBef>
                <a:spcPts val="300"/>
              </a:spcBef>
              <a:buFont typeface="Arial" panose="020B0604020202020204" pitchFamily="34" charset="0"/>
              <a:buChar char="•"/>
            </a:pPr>
            <a:r>
              <a:rPr lang="en-US" sz="800" dirty="0"/>
              <a:t>Functional </a:t>
            </a:r>
            <a:r>
              <a:rPr lang="en-US" sz="800" dirty="0" smtClean="0"/>
              <a:t>Area Maturity </a:t>
            </a:r>
            <a:endParaRPr lang="en-US" sz="800" dirty="0"/>
          </a:p>
        </p:txBody>
      </p:sp>
      <p:sp>
        <p:nvSpPr>
          <p:cNvPr id="16" name="Line Callout 1 15"/>
          <p:cNvSpPr/>
          <p:nvPr/>
        </p:nvSpPr>
        <p:spPr bwMode="gray">
          <a:xfrm>
            <a:off x="4430445" y="2075769"/>
            <a:ext cx="1702380" cy="538609"/>
          </a:xfrm>
          <a:prstGeom prst="borderCallout1">
            <a:avLst>
              <a:gd name="adj1" fmla="val 37379"/>
              <a:gd name="adj2" fmla="val -698"/>
              <a:gd name="adj3" fmla="val 38064"/>
              <a:gd name="adj4" fmla="val -48047"/>
            </a:avLst>
          </a:prstGeom>
          <a:solidFill>
            <a:schemeClr val="bg1"/>
          </a:solidFill>
          <a:ln w="12700" cap="flat" cmpd="sng" algn="ctr">
            <a:solidFill>
              <a:schemeClr val="accent5"/>
            </a:solidFill>
            <a:prstDash val="solid"/>
            <a:miter lim="800000"/>
            <a:headEnd type="none" w="med" len="med"/>
            <a:tailEnd type="oval" w="sm" len="sm"/>
          </a:ln>
          <a:effectLst/>
        </p:spPr>
        <p:txBody>
          <a:bodyPr vert="horz" wrap="square" lIns="91440" tIns="45720" rIns="91440" bIns="45720" numCol="1" rtlCol="0" anchor="t" anchorCtr="0" compatLnSpc="1">
            <a:prstTxWarp prst="textNoShape">
              <a:avLst/>
            </a:prstTxWarp>
            <a:spAutoFit/>
          </a:bodyPr>
          <a:lstStyle/>
          <a:p>
            <a:pPr marL="171450" indent="-171450">
              <a:spcBef>
                <a:spcPts val="300"/>
              </a:spcBef>
              <a:buFont typeface="Arial" panose="020B0604020202020204" pitchFamily="34" charset="0"/>
              <a:buChar char="•"/>
            </a:pPr>
            <a:r>
              <a:rPr lang="en-US" sz="800" dirty="0"/>
              <a:t>Customer </a:t>
            </a:r>
            <a:r>
              <a:rPr lang="en-US" sz="800" dirty="0" smtClean="0"/>
              <a:t>Needs</a:t>
            </a:r>
            <a:endParaRPr lang="en-US" sz="800" dirty="0"/>
          </a:p>
          <a:p>
            <a:pPr marL="171450" indent="-171450">
              <a:spcBef>
                <a:spcPts val="300"/>
              </a:spcBef>
              <a:buFont typeface="Arial" panose="020B0604020202020204" pitchFamily="34" charset="0"/>
              <a:buChar char="•"/>
            </a:pPr>
            <a:r>
              <a:rPr lang="en-US" sz="800" dirty="0"/>
              <a:t>Central IT </a:t>
            </a:r>
            <a:r>
              <a:rPr lang="en-US" sz="800" dirty="0" smtClean="0"/>
              <a:t>Brand</a:t>
            </a:r>
            <a:endParaRPr lang="en-US" sz="800" dirty="0"/>
          </a:p>
          <a:p>
            <a:pPr marL="171450" indent="-171450">
              <a:spcBef>
                <a:spcPts val="300"/>
              </a:spcBef>
              <a:buFont typeface="Arial" panose="020B0604020202020204" pitchFamily="34" charset="0"/>
              <a:buChar char="•"/>
            </a:pPr>
            <a:r>
              <a:rPr lang="en-US" sz="800" dirty="0"/>
              <a:t>Distributed IT</a:t>
            </a:r>
          </a:p>
        </p:txBody>
      </p:sp>
      <p:sp>
        <p:nvSpPr>
          <p:cNvPr id="20" name="Rectangle 19"/>
          <p:cNvSpPr/>
          <p:nvPr/>
        </p:nvSpPr>
        <p:spPr bwMode="gray">
          <a:xfrm>
            <a:off x="435299" y="1275219"/>
            <a:ext cx="1322966" cy="428056"/>
          </a:xfrm>
          <a:prstGeom prst="rect">
            <a:avLst/>
          </a:prstGeom>
          <a:noFill/>
          <a:ln w="63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21" name="Rectangle 20"/>
          <p:cNvSpPr/>
          <p:nvPr/>
        </p:nvSpPr>
        <p:spPr bwMode="gray">
          <a:xfrm>
            <a:off x="264420" y="1056798"/>
            <a:ext cx="357790" cy="483651"/>
          </a:xfrm>
          <a:prstGeom prst="rect">
            <a:avLst/>
          </a:prstGeom>
          <a:solidFill>
            <a:schemeClr val="bg1"/>
          </a:solidFill>
        </p:spPr>
        <p:txBody>
          <a:bodyPr wrap="none">
            <a:spAutoFit/>
          </a:bodyPr>
          <a:lstStyle/>
          <a:p>
            <a:r>
              <a:rPr lang="en-US" sz="2500" dirty="0" smtClean="0">
                <a:solidFill>
                  <a:schemeClr val="accent6"/>
                </a:solidFill>
                <a:latin typeface="+mj-lt"/>
              </a:rPr>
              <a:t>1</a:t>
            </a:r>
            <a:endParaRPr lang="en-US" sz="2500" dirty="0">
              <a:solidFill>
                <a:schemeClr val="accent6"/>
              </a:solidFill>
              <a:latin typeface="+mj-lt"/>
            </a:endParaRPr>
          </a:p>
        </p:txBody>
      </p:sp>
      <p:sp>
        <p:nvSpPr>
          <p:cNvPr id="22" name="Text Placeholder 12"/>
          <p:cNvSpPr txBox="1">
            <a:spLocks/>
          </p:cNvSpPr>
          <p:nvPr/>
        </p:nvSpPr>
        <p:spPr bwMode="gray">
          <a:xfrm>
            <a:off x="648970" y="1298623"/>
            <a:ext cx="846433" cy="374439"/>
          </a:xfrm>
          <a:prstGeom prst="rect">
            <a:avLst/>
          </a:prstGeom>
        </p:spPr>
        <p:txBody>
          <a:bodyPr vert="horz" wrap="square" lIns="0" tIns="0" rIns="0" bIns="0" rtlCol="0">
            <a:spAutoFit/>
          </a:bodyPr>
          <a:lst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9pPr>
          </a:lstStyle>
          <a:p>
            <a:pPr marL="0" indent="0">
              <a:spcBef>
                <a:spcPts val="300"/>
              </a:spcBef>
              <a:buNone/>
            </a:pPr>
            <a:r>
              <a:rPr lang="en-US" sz="800" b="1" dirty="0" smtClean="0"/>
              <a:t>Internal Scan</a:t>
            </a:r>
            <a:r>
              <a:rPr lang="en-US" sz="800" dirty="0" smtClean="0"/>
              <a:t> of IT strengths and weaknesses</a:t>
            </a:r>
            <a:endParaRPr lang="en-US" sz="800" dirty="0"/>
          </a:p>
        </p:txBody>
      </p:sp>
      <p:cxnSp>
        <p:nvCxnSpPr>
          <p:cNvPr id="23" name="Straight Arrow Connector 22"/>
          <p:cNvCxnSpPr/>
          <p:nvPr/>
        </p:nvCxnSpPr>
        <p:spPr bwMode="gray">
          <a:xfrm flipH="1">
            <a:off x="1020373" y="1802637"/>
            <a:ext cx="1" cy="201777"/>
          </a:xfrm>
          <a:prstGeom prst="straightConnector1">
            <a:avLst/>
          </a:prstGeom>
          <a:ln w="6350">
            <a:solidFill>
              <a:schemeClr val="accent3"/>
            </a:solidFill>
            <a:miter lim="800000"/>
            <a:headEnd type="none"/>
            <a:tailEnd type="triangle"/>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bwMode="gray">
          <a:xfrm>
            <a:off x="435299" y="2103777"/>
            <a:ext cx="1322966" cy="428056"/>
          </a:xfrm>
          <a:prstGeom prst="rect">
            <a:avLst/>
          </a:prstGeom>
          <a:noFill/>
          <a:ln w="63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25" name="Rectangle 24"/>
          <p:cNvSpPr/>
          <p:nvPr/>
        </p:nvSpPr>
        <p:spPr bwMode="gray">
          <a:xfrm>
            <a:off x="264420" y="1885355"/>
            <a:ext cx="357790" cy="483651"/>
          </a:xfrm>
          <a:prstGeom prst="rect">
            <a:avLst/>
          </a:prstGeom>
          <a:solidFill>
            <a:schemeClr val="bg1"/>
          </a:solidFill>
        </p:spPr>
        <p:txBody>
          <a:bodyPr wrap="none">
            <a:spAutoFit/>
          </a:bodyPr>
          <a:lstStyle/>
          <a:p>
            <a:r>
              <a:rPr lang="en-US" sz="2500" dirty="0">
                <a:solidFill>
                  <a:schemeClr val="accent3"/>
                </a:solidFill>
                <a:latin typeface="+mj-lt"/>
              </a:rPr>
              <a:t>2</a:t>
            </a:r>
          </a:p>
        </p:txBody>
      </p:sp>
      <p:sp>
        <p:nvSpPr>
          <p:cNvPr id="26" name="Text Placeholder 12"/>
          <p:cNvSpPr txBox="1">
            <a:spLocks/>
          </p:cNvSpPr>
          <p:nvPr/>
        </p:nvSpPr>
        <p:spPr bwMode="gray">
          <a:xfrm>
            <a:off x="560239" y="2128516"/>
            <a:ext cx="1062729" cy="374439"/>
          </a:xfrm>
          <a:prstGeom prst="rect">
            <a:avLst/>
          </a:prstGeom>
        </p:spPr>
        <p:txBody>
          <a:bodyPr vert="horz" wrap="square" lIns="0" tIns="0" rIns="0" bIns="0" rtlCol="0">
            <a:spAutoFit/>
          </a:bodyPr>
          <a:lst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9pPr>
          </a:lstStyle>
          <a:p>
            <a:pPr marL="0" indent="0">
              <a:spcBef>
                <a:spcPts val="300"/>
              </a:spcBef>
              <a:buNone/>
            </a:pPr>
            <a:r>
              <a:rPr lang="en-US" sz="800" b="1" dirty="0" smtClean="0"/>
              <a:t>Institutional Scan</a:t>
            </a:r>
            <a:r>
              <a:rPr lang="en-US" sz="800" dirty="0" smtClean="0"/>
              <a:t> of customer needs, satisfaction</a:t>
            </a:r>
            <a:endParaRPr lang="en-US" sz="800" dirty="0"/>
          </a:p>
        </p:txBody>
      </p:sp>
      <p:cxnSp>
        <p:nvCxnSpPr>
          <p:cNvPr id="27" name="Straight Arrow Connector 26"/>
          <p:cNvCxnSpPr/>
          <p:nvPr/>
        </p:nvCxnSpPr>
        <p:spPr bwMode="gray">
          <a:xfrm flipH="1">
            <a:off x="1013952" y="2618279"/>
            <a:ext cx="1" cy="201777"/>
          </a:xfrm>
          <a:prstGeom prst="straightConnector1">
            <a:avLst/>
          </a:prstGeom>
          <a:ln w="6350">
            <a:solidFill>
              <a:schemeClr val="accent3"/>
            </a:solidFill>
            <a:miter lim="800000"/>
            <a:headEnd type="none"/>
            <a:tailEnd type="triangle"/>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bwMode="gray">
          <a:xfrm>
            <a:off x="428878" y="2906504"/>
            <a:ext cx="1329387" cy="428056"/>
          </a:xfrm>
          <a:prstGeom prst="rect">
            <a:avLst/>
          </a:prstGeom>
          <a:noFill/>
          <a:ln w="63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29" name="Rectangle 28"/>
          <p:cNvSpPr/>
          <p:nvPr/>
        </p:nvSpPr>
        <p:spPr bwMode="gray">
          <a:xfrm>
            <a:off x="257999" y="2688082"/>
            <a:ext cx="357790" cy="483651"/>
          </a:xfrm>
          <a:prstGeom prst="rect">
            <a:avLst/>
          </a:prstGeom>
          <a:solidFill>
            <a:schemeClr val="bg1"/>
          </a:solidFill>
        </p:spPr>
        <p:txBody>
          <a:bodyPr wrap="none">
            <a:spAutoFit/>
          </a:bodyPr>
          <a:lstStyle/>
          <a:p>
            <a:r>
              <a:rPr lang="en-US" sz="2500" dirty="0" smtClean="0">
                <a:solidFill>
                  <a:schemeClr val="accent1"/>
                </a:solidFill>
                <a:latin typeface="+mj-lt"/>
              </a:rPr>
              <a:t>3</a:t>
            </a:r>
            <a:endParaRPr lang="en-US" sz="2500" dirty="0">
              <a:solidFill>
                <a:schemeClr val="accent1"/>
              </a:solidFill>
              <a:latin typeface="+mj-lt"/>
            </a:endParaRPr>
          </a:p>
        </p:txBody>
      </p:sp>
      <p:sp>
        <p:nvSpPr>
          <p:cNvPr id="30" name="Text Placeholder 12"/>
          <p:cNvSpPr txBox="1">
            <a:spLocks/>
          </p:cNvSpPr>
          <p:nvPr/>
        </p:nvSpPr>
        <p:spPr bwMode="gray">
          <a:xfrm>
            <a:off x="631524" y="2932743"/>
            <a:ext cx="921844" cy="374439"/>
          </a:xfrm>
          <a:prstGeom prst="rect">
            <a:avLst/>
          </a:prstGeom>
        </p:spPr>
        <p:txBody>
          <a:bodyPr vert="horz" wrap="square" lIns="0" tIns="0" rIns="0" bIns="0" rtlCol="0">
            <a:spAutoFit/>
          </a:bodyPr>
          <a:lst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9pPr>
          </a:lstStyle>
          <a:p>
            <a:pPr marL="0" indent="0">
              <a:spcBef>
                <a:spcPts val="300"/>
              </a:spcBef>
              <a:buNone/>
            </a:pPr>
            <a:r>
              <a:rPr lang="en-US" sz="800" b="1" dirty="0" smtClean="0"/>
              <a:t>External Scan</a:t>
            </a:r>
            <a:r>
              <a:rPr lang="en-US" sz="800" dirty="0" smtClean="0"/>
              <a:t> of global IT developments</a:t>
            </a:r>
            <a:endParaRPr lang="en-US" sz="800" dirty="0"/>
          </a:p>
        </p:txBody>
      </p:sp>
      <p:sp>
        <p:nvSpPr>
          <p:cNvPr id="33" name="Rectangle 32"/>
          <p:cNvSpPr/>
          <p:nvPr/>
        </p:nvSpPr>
        <p:spPr bwMode="gray">
          <a:xfrm>
            <a:off x="417235" y="3679466"/>
            <a:ext cx="1341030" cy="497094"/>
          </a:xfrm>
          <a:prstGeom prst="rect">
            <a:avLst/>
          </a:prstGeom>
          <a:noFill/>
          <a:ln w="63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34" name="Rectangle 33"/>
          <p:cNvSpPr/>
          <p:nvPr/>
        </p:nvSpPr>
        <p:spPr bwMode="gray">
          <a:xfrm>
            <a:off x="246356" y="3461044"/>
            <a:ext cx="357790" cy="483651"/>
          </a:xfrm>
          <a:prstGeom prst="rect">
            <a:avLst/>
          </a:prstGeom>
          <a:solidFill>
            <a:schemeClr val="bg1"/>
          </a:solidFill>
        </p:spPr>
        <p:txBody>
          <a:bodyPr wrap="none">
            <a:spAutoFit/>
          </a:bodyPr>
          <a:lstStyle/>
          <a:p>
            <a:r>
              <a:rPr lang="en-US" sz="2500" dirty="0">
                <a:solidFill>
                  <a:schemeClr val="accent5"/>
                </a:solidFill>
                <a:latin typeface="+mj-lt"/>
              </a:rPr>
              <a:t>4</a:t>
            </a:r>
          </a:p>
        </p:txBody>
      </p:sp>
      <p:sp>
        <p:nvSpPr>
          <p:cNvPr id="35" name="Text Placeholder 12"/>
          <p:cNvSpPr txBox="1">
            <a:spLocks/>
          </p:cNvSpPr>
          <p:nvPr/>
        </p:nvSpPr>
        <p:spPr bwMode="gray">
          <a:xfrm>
            <a:off x="560239" y="3691000"/>
            <a:ext cx="1198026" cy="461665"/>
          </a:xfrm>
          <a:prstGeom prst="rect">
            <a:avLst/>
          </a:prstGeom>
        </p:spPr>
        <p:txBody>
          <a:bodyPr vert="horz" wrap="square" lIns="0" tIns="0" rIns="0" bIns="0" rtlCol="0">
            <a:spAutoFit/>
          </a:bodyPr>
          <a:lst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9pPr>
          </a:lstStyle>
          <a:p>
            <a:pPr marL="0" indent="0">
              <a:spcBef>
                <a:spcPts val="300"/>
              </a:spcBef>
              <a:buNone/>
            </a:pPr>
            <a:r>
              <a:rPr lang="en-US" sz="800" b="1" dirty="0" smtClean="0"/>
              <a:t>Summary SWOT Analysis</a:t>
            </a:r>
            <a:r>
              <a:rPr lang="en-US" sz="800" dirty="0" smtClean="0"/>
              <a:t> </a:t>
            </a:r>
            <a:r>
              <a:rPr lang="en-US" sz="700" dirty="0" smtClean="0"/>
              <a:t>(Strengths, Weaknesses, Opportunities, Threats)</a:t>
            </a:r>
            <a:endParaRPr lang="en-US" sz="700" dirty="0"/>
          </a:p>
        </p:txBody>
      </p:sp>
      <p:cxnSp>
        <p:nvCxnSpPr>
          <p:cNvPr id="37" name="Straight Arrow Connector 36"/>
          <p:cNvCxnSpPr/>
          <p:nvPr/>
        </p:nvCxnSpPr>
        <p:spPr bwMode="gray">
          <a:xfrm flipH="1">
            <a:off x="1019645" y="3421006"/>
            <a:ext cx="1" cy="201777"/>
          </a:xfrm>
          <a:prstGeom prst="straightConnector1">
            <a:avLst/>
          </a:prstGeom>
          <a:ln w="6350">
            <a:solidFill>
              <a:schemeClr val="accent3"/>
            </a:solidFill>
            <a:miter lim="800000"/>
            <a:headEnd type="none"/>
            <a:tailEnd type="triangle"/>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6"/>
          </p:nvPr>
        </p:nvSpPr>
        <p:spPr/>
        <p:txBody>
          <a:bodyPr/>
          <a:lstStyle/>
          <a:p>
            <a:endParaRPr lang="en-US" dirty="0"/>
          </a:p>
        </p:txBody>
      </p:sp>
    </p:spTree>
    <p:extLst>
      <p:ext uri="{BB962C8B-B14F-4D97-AF65-F5344CB8AC3E}">
        <p14:creationId xmlns:p14="http://schemas.microsoft.com/office/powerpoint/2010/main" val="2823935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8"/>
          </p:nvPr>
        </p:nvSpPr>
        <p:spPr>
          <a:xfrm>
            <a:off x="5148072" y="4677489"/>
            <a:ext cx="1252728" cy="123111"/>
          </a:xfrm>
        </p:spPr>
        <p:txBody>
          <a:bodyPr/>
          <a:lstStyle/>
          <a:p>
            <a:r>
              <a:rPr lang="en-US" dirty="0" smtClean="0"/>
              <a:t>Source: EAB interviews and analysis.</a:t>
            </a:r>
            <a:endParaRPr lang="en-US" dirty="0"/>
          </a:p>
        </p:txBody>
      </p:sp>
      <p:sp>
        <p:nvSpPr>
          <p:cNvPr id="5" name="Text Placeholder 4"/>
          <p:cNvSpPr>
            <a:spLocks noGrp="1"/>
          </p:cNvSpPr>
          <p:nvPr>
            <p:ph type="body" sz="quarter" idx="19"/>
          </p:nvPr>
        </p:nvSpPr>
        <p:spPr/>
        <p:txBody>
          <a:bodyPr/>
          <a:lstStyle/>
          <a:p>
            <a:endParaRPr lang="en-US" dirty="0"/>
          </a:p>
        </p:txBody>
      </p:sp>
      <p:sp>
        <p:nvSpPr>
          <p:cNvPr id="6" name="Title 5"/>
          <p:cNvSpPr>
            <a:spLocks noGrp="1"/>
          </p:cNvSpPr>
          <p:nvPr>
            <p:ph type="title"/>
          </p:nvPr>
        </p:nvSpPr>
        <p:spPr/>
        <p:txBody>
          <a:bodyPr/>
          <a:lstStyle/>
          <a:p>
            <a:r>
              <a:rPr lang="en-US" dirty="0" smtClean="0"/>
              <a:t> Breaking Down Goals into IT Activities</a:t>
            </a:r>
            <a:endParaRPr lang="en-US" dirty="0"/>
          </a:p>
        </p:txBody>
      </p:sp>
      <p:sp>
        <p:nvSpPr>
          <p:cNvPr id="10" name="Rectangle 9"/>
          <p:cNvSpPr/>
          <p:nvPr/>
        </p:nvSpPr>
        <p:spPr bwMode="gray">
          <a:xfrm>
            <a:off x="473449" y="2787148"/>
            <a:ext cx="5345684" cy="243818"/>
          </a:xfrm>
          <a:prstGeom prst="rect">
            <a:avLst/>
          </a:prstGeom>
          <a:solidFill>
            <a:schemeClr val="bg1"/>
          </a:solid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dirty="0"/>
          </a:p>
        </p:txBody>
      </p:sp>
      <p:sp>
        <p:nvSpPr>
          <p:cNvPr id="11" name="TextBox 10"/>
          <p:cNvSpPr txBox="1"/>
          <p:nvPr/>
        </p:nvSpPr>
        <p:spPr bwMode="gray">
          <a:xfrm>
            <a:off x="522503" y="2844036"/>
            <a:ext cx="5307106" cy="123111"/>
          </a:xfrm>
          <a:prstGeom prst="rect">
            <a:avLst/>
          </a:prstGeom>
          <a:noFill/>
        </p:spPr>
        <p:txBody>
          <a:bodyPr wrap="square" lIns="0" tIns="0" rIns="0" bIns="0" rtlCol="0">
            <a:spAutoFit/>
          </a:bodyPr>
          <a:lstStyle/>
          <a:p>
            <a:pPr>
              <a:spcBef>
                <a:spcPts val="500"/>
              </a:spcBef>
            </a:pPr>
            <a:r>
              <a:rPr lang="en-US" sz="800" b="1" dirty="0" smtClean="0"/>
              <a:t>Institutional Objective: </a:t>
            </a:r>
            <a:r>
              <a:rPr lang="en-US" sz="800" i="1" dirty="0" smtClean="0"/>
              <a:t>Support innovative ways for students to collaborate and form communities.</a:t>
            </a:r>
            <a:endParaRPr lang="en-US" sz="800" b="1" i="1" dirty="0" smtClean="0"/>
          </a:p>
        </p:txBody>
      </p:sp>
      <p:grpSp>
        <p:nvGrpSpPr>
          <p:cNvPr id="42" name="Group 41"/>
          <p:cNvGrpSpPr/>
          <p:nvPr/>
        </p:nvGrpSpPr>
        <p:grpSpPr>
          <a:xfrm>
            <a:off x="456196" y="2415256"/>
            <a:ext cx="5345684" cy="370058"/>
            <a:chOff x="456196" y="2501521"/>
            <a:chExt cx="5345684" cy="370058"/>
          </a:xfrm>
        </p:grpSpPr>
        <p:sp>
          <p:nvSpPr>
            <p:cNvPr id="8" name="Rectangle 7"/>
            <p:cNvSpPr/>
            <p:nvPr/>
          </p:nvSpPr>
          <p:spPr bwMode="gray">
            <a:xfrm>
              <a:off x="456196" y="2501521"/>
              <a:ext cx="5345684" cy="240846"/>
            </a:xfrm>
            <a:prstGeom prst="rect">
              <a:avLst/>
            </a:prstGeom>
            <a:solidFill>
              <a:schemeClr val="bg1"/>
            </a:solid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dirty="0"/>
            </a:p>
          </p:txBody>
        </p:sp>
        <p:sp>
          <p:nvSpPr>
            <p:cNvPr id="9" name="TextBox 8"/>
            <p:cNvSpPr txBox="1"/>
            <p:nvPr/>
          </p:nvSpPr>
          <p:spPr bwMode="gray">
            <a:xfrm>
              <a:off x="522503" y="2562661"/>
              <a:ext cx="4981193" cy="123111"/>
            </a:xfrm>
            <a:prstGeom prst="rect">
              <a:avLst/>
            </a:prstGeom>
            <a:noFill/>
          </p:spPr>
          <p:txBody>
            <a:bodyPr wrap="square" lIns="0" tIns="0" rIns="0" bIns="0" rtlCol="0">
              <a:spAutoFit/>
            </a:bodyPr>
            <a:lstStyle/>
            <a:p>
              <a:pPr>
                <a:spcBef>
                  <a:spcPts val="500"/>
                </a:spcBef>
              </a:pPr>
              <a:r>
                <a:rPr lang="en-US" sz="800" b="1" dirty="0" smtClean="0"/>
                <a:t>Institutional Goal: </a:t>
              </a:r>
              <a:r>
                <a:rPr lang="en-US" sz="800" i="1" dirty="0" smtClean="0"/>
                <a:t>Provide an exceptional and holistic student experience.</a:t>
              </a:r>
              <a:endParaRPr lang="en-US" sz="800" b="1" i="1" dirty="0" smtClean="0"/>
            </a:p>
          </p:txBody>
        </p:sp>
        <p:cxnSp>
          <p:nvCxnSpPr>
            <p:cNvPr id="12" name="Straight Arrow Connector 11"/>
            <p:cNvCxnSpPr/>
            <p:nvPr/>
          </p:nvCxnSpPr>
          <p:spPr bwMode="gray">
            <a:xfrm>
              <a:off x="3129235" y="2754956"/>
              <a:ext cx="0" cy="116623"/>
            </a:xfrm>
            <a:prstGeom prst="straightConnector1">
              <a:avLst/>
            </a:prstGeom>
            <a:ln w="952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sp>
        <p:nvSpPr>
          <p:cNvPr id="13" name="Rectangle 12"/>
          <p:cNvSpPr/>
          <p:nvPr/>
        </p:nvSpPr>
        <p:spPr bwMode="gray">
          <a:xfrm>
            <a:off x="466721" y="3224182"/>
            <a:ext cx="1129224" cy="470107"/>
          </a:xfrm>
          <a:prstGeom prst="rect">
            <a:avLst/>
          </a:prstGeom>
          <a:solidFill>
            <a:schemeClr val="bg1"/>
          </a:solid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dirty="0"/>
          </a:p>
        </p:txBody>
      </p:sp>
      <p:sp>
        <p:nvSpPr>
          <p:cNvPr id="14" name="Rectangle 13"/>
          <p:cNvSpPr/>
          <p:nvPr/>
        </p:nvSpPr>
        <p:spPr bwMode="gray">
          <a:xfrm>
            <a:off x="1846169" y="3224182"/>
            <a:ext cx="1129224" cy="470107"/>
          </a:xfrm>
          <a:prstGeom prst="rect">
            <a:avLst/>
          </a:prstGeom>
          <a:solidFill>
            <a:schemeClr val="bg1"/>
          </a:solid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dirty="0"/>
          </a:p>
        </p:txBody>
      </p:sp>
      <p:sp>
        <p:nvSpPr>
          <p:cNvPr id="15" name="Rectangle 14"/>
          <p:cNvSpPr/>
          <p:nvPr/>
        </p:nvSpPr>
        <p:spPr bwMode="gray">
          <a:xfrm>
            <a:off x="3258483" y="3224182"/>
            <a:ext cx="1129224" cy="470107"/>
          </a:xfrm>
          <a:prstGeom prst="rect">
            <a:avLst/>
          </a:prstGeom>
          <a:solidFill>
            <a:schemeClr val="bg1"/>
          </a:solid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dirty="0"/>
          </a:p>
        </p:txBody>
      </p:sp>
      <p:sp>
        <p:nvSpPr>
          <p:cNvPr id="16" name="Rectangle 15"/>
          <p:cNvSpPr/>
          <p:nvPr/>
        </p:nvSpPr>
        <p:spPr bwMode="gray">
          <a:xfrm>
            <a:off x="4647617" y="3224182"/>
            <a:ext cx="1129224" cy="470107"/>
          </a:xfrm>
          <a:prstGeom prst="rect">
            <a:avLst/>
          </a:prstGeom>
          <a:solidFill>
            <a:schemeClr val="bg1"/>
          </a:solid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dirty="0"/>
          </a:p>
        </p:txBody>
      </p:sp>
      <p:sp>
        <p:nvSpPr>
          <p:cNvPr id="17" name="TextBox 16"/>
          <p:cNvSpPr txBox="1"/>
          <p:nvPr/>
        </p:nvSpPr>
        <p:spPr bwMode="gray">
          <a:xfrm>
            <a:off x="522503" y="3266741"/>
            <a:ext cx="1009497" cy="402674"/>
          </a:xfrm>
          <a:prstGeom prst="rect">
            <a:avLst/>
          </a:prstGeom>
          <a:noFill/>
        </p:spPr>
        <p:txBody>
          <a:bodyPr wrap="square" lIns="0" tIns="0" rIns="0" bIns="0" rtlCol="0">
            <a:spAutoFit/>
          </a:bodyPr>
          <a:lstStyle/>
          <a:p>
            <a:pPr algn="ctr">
              <a:spcBef>
                <a:spcPts val="500"/>
              </a:spcBef>
            </a:pPr>
            <a:r>
              <a:rPr lang="en-US" sz="800" b="1" dirty="0" smtClean="0"/>
              <a:t>IT Component</a:t>
            </a:r>
          </a:p>
          <a:p>
            <a:pPr algn="ctr">
              <a:spcBef>
                <a:spcPts val="500"/>
              </a:spcBef>
            </a:pPr>
            <a:r>
              <a:rPr lang="en-US" sz="700" i="1" dirty="0" smtClean="0"/>
              <a:t>Provide student collaboration tools</a:t>
            </a:r>
          </a:p>
        </p:txBody>
      </p:sp>
      <p:cxnSp>
        <p:nvCxnSpPr>
          <p:cNvPr id="18" name="Straight Arrow Connector 17"/>
          <p:cNvCxnSpPr/>
          <p:nvPr/>
        </p:nvCxnSpPr>
        <p:spPr bwMode="gray">
          <a:xfrm>
            <a:off x="1030297" y="3099955"/>
            <a:ext cx="0" cy="116623"/>
          </a:xfrm>
          <a:prstGeom prst="straightConnector1">
            <a:avLst/>
          </a:prstGeom>
          <a:ln w="952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bwMode="gray">
          <a:xfrm>
            <a:off x="2410229" y="3106533"/>
            <a:ext cx="0" cy="116623"/>
          </a:xfrm>
          <a:prstGeom prst="straightConnector1">
            <a:avLst/>
          </a:prstGeom>
          <a:ln w="952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bwMode="gray">
          <a:xfrm>
            <a:off x="3815025" y="3106533"/>
            <a:ext cx="0" cy="116623"/>
          </a:xfrm>
          <a:prstGeom prst="straightConnector1">
            <a:avLst/>
          </a:prstGeom>
          <a:ln w="952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bwMode="gray">
          <a:xfrm>
            <a:off x="5214070" y="3106533"/>
            <a:ext cx="0" cy="116623"/>
          </a:xfrm>
          <a:prstGeom prst="straightConnector1">
            <a:avLst/>
          </a:prstGeom>
          <a:ln w="952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gray">
          <a:xfrm>
            <a:off x="1030297" y="3099955"/>
            <a:ext cx="4181931" cy="6578"/>
          </a:xfrm>
          <a:prstGeom prst="line">
            <a:avLst/>
          </a:prstGeom>
          <a:ln w="63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gray">
          <a:xfrm>
            <a:off x="3129235" y="3031603"/>
            <a:ext cx="0" cy="67528"/>
          </a:xfrm>
          <a:prstGeom prst="line">
            <a:avLst/>
          </a:prstGeom>
          <a:ln w="63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bwMode="gray">
          <a:xfrm>
            <a:off x="1869711" y="3266741"/>
            <a:ext cx="1066715" cy="402674"/>
          </a:xfrm>
          <a:prstGeom prst="rect">
            <a:avLst/>
          </a:prstGeom>
          <a:noFill/>
        </p:spPr>
        <p:txBody>
          <a:bodyPr wrap="square" lIns="0" tIns="0" rIns="0" bIns="0" rtlCol="0">
            <a:spAutoFit/>
          </a:bodyPr>
          <a:lstStyle/>
          <a:p>
            <a:pPr algn="ctr">
              <a:spcBef>
                <a:spcPts val="500"/>
              </a:spcBef>
            </a:pPr>
            <a:r>
              <a:rPr lang="en-US" sz="800" b="1" dirty="0" smtClean="0"/>
              <a:t>IT Component</a:t>
            </a:r>
          </a:p>
          <a:p>
            <a:pPr algn="ctr">
              <a:spcBef>
                <a:spcPts val="500"/>
              </a:spcBef>
            </a:pPr>
            <a:r>
              <a:rPr lang="en-US" sz="700" i="1" dirty="0" smtClean="0"/>
              <a:t>Match students with communities of interest</a:t>
            </a:r>
          </a:p>
        </p:txBody>
      </p:sp>
      <p:sp>
        <p:nvSpPr>
          <p:cNvPr id="25" name="TextBox 24"/>
          <p:cNvSpPr txBox="1"/>
          <p:nvPr/>
        </p:nvSpPr>
        <p:spPr bwMode="gray">
          <a:xfrm>
            <a:off x="3320513" y="3266741"/>
            <a:ext cx="1009497" cy="402674"/>
          </a:xfrm>
          <a:prstGeom prst="rect">
            <a:avLst/>
          </a:prstGeom>
          <a:noFill/>
        </p:spPr>
        <p:txBody>
          <a:bodyPr wrap="square" lIns="0" tIns="0" rIns="0" bIns="0" rtlCol="0">
            <a:spAutoFit/>
          </a:bodyPr>
          <a:lstStyle/>
          <a:p>
            <a:pPr algn="ctr">
              <a:spcBef>
                <a:spcPts val="500"/>
              </a:spcBef>
            </a:pPr>
            <a:r>
              <a:rPr lang="en-US" sz="800" b="1" dirty="0" smtClean="0"/>
              <a:t>IT Component</a:t>
            </a:r>
          </a:p>
          <a:p>
            <a:pPr algn="ctr">
              <a:spcBef>
                <a:spcPts val="500"/>
              </a:spcBef>
            </a:pPr>
            <a:r>
              <a:rPr lang="en-US" sz="700" i="1" dirty="0" smtClean="0"/>
              <a:t>Help students share information</a:t>
            </a:r>
          </a:p>
        </p:txBody>
      </p:sp>
      <p:sp>
        <p:nvSpPr>
          <p:cNvPr id="26" name="TextBox 25"/>
          <p:cNvSpPr txBox="1"/>
          <p:nvPr/>
        </p:nvSpPr>
        <p:spPr bwMode="gray">
          <a:xfrm>
            <a:off x="4741891" y="3266741"/>
            <a:ext cx="940677" cy="402674"/>
          </a:xfrm>
          <a:prstGeom prst="rect">
            <a:avLst/>
          </a:prstGeom>
          <a:noFill/>
        </p:spPr>
        <p:txBody>
          <a:bodyPr wrap="square" lIns="0" tIns="0" rIns="0" bIns="0" rtlCol="0">
            <a:spAutoFit/>
          </a:bodyPr>
          <a:lstStyle/>
          <a:p>
            <a:pPr algn="ctr">
              <a:spcBef>
                <a:spcPts val="500"/>
              </a:spcBef>
            </a:pPr>
            <a:r>
              <a:rPr lang="en-US" sz="800" b="1" dirty="0" smtClean="0"/>
              <a:t>IT Component</a:t>
            </a:r>
          </a:p>
          <a:p>
            <a:pPr algn="ctr">
              <a:spcBef>
                <a:spcPts val="500"/>
              </a:spcBef>
            </a:pPr>
            <a:r>
              <a:rPr lang="en-US" sz="700" i="1" dirty="0" smtClean="0"/>
              <a:t>Protect privacy of student data</a:t>
            </a:r>
          </a:p>
        </p:txBody>
      </p:sp>
      <p:sp>
        <p:nvSpPr>
          <p:cNvPr id="28" name="Rectangle 27"/>
          <p:cNvSpPr/>
          <p:nvPr/>
        </p:nvSpPr>
        <p:spPr bwMode="gray">
          <a:xfrm>
            <a:off x="1846169" y="3830663"/>
            <a:ext cx="1129224" cy="559809"/>
          </a:xfrm>
          <a:prstGeom prst="rect">
            <a:avLst/>
          </a:prstGeom>
          <a:solidFill>
            <a:schemeClr val="bg1"/>
          </a:solid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dirty="0"/>
          </a:p>
        </p:txBody>
      </p:sp>
      <p:sp>
        <p:nvSpPr>
          <p:cNvPr id="29" name="Rectangle 28"/>
          <p:cNvSpPr/>
          <p:nvPr/>
        </p:nvSpPr>
        <p:spPr bwMode="gray">
          <a:xfrm>
            <a:off x="3258483" y="3830663"/>
            <a:ext cx="1129224" cy="559809"/>
          </a:xfrm>
          <a:prstGeom prst="rect">
            <a:avLst/>
          </a:prstGeom>
          <a:solidFill>
            <a:schemeClr val="bg1"/>
          </a:solid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dirty="0"/>
          </a:p>
        </p:txBody>
      </p:sp>
      <p:sp>
        <p:nvSpPr>
          <p:cNvPr id="30" name="Rectangle 29"/>
          <p:cNvSpPr/>
          <p:nvPr/>
        </p:nvSpPr>
        <p:spPr bwMode="gray">
          <a:xfrm>
            <a:off x="4647617" y="3830663"/>
            <a:ext cx="1129224" cy="559809"/>
          </a:xfrm>
          <a:prstGeom prst="rect">
            <a:avLst/>
          </a:prstGeom>
          <a:solidFill>
            <a:schemeClr val="bg1"/>
          </a:solid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dirty="0"/>
          </a:p>
        </p:txBody>
      </p:sp>
      <p:grpSp>
        <p:nvGrpSpPr>
          <p:cNvPr id="43" name="Group 42"/>
          <p:cNvGrpSpPr/>
          <p:nvPr/>
        </p:nvGrpSpPr>
        <p:grpSpPr>
          <a:xfrm>
            <a:off x="466721" y="3830663"/>
            <a:ext cx="1129224" cy="559809"/>
            <a:chOff x="466721" y="3784655"/>
            <a:chExt cx="1129224" cy="559809"/>
          </a:xfrm>
        </p:grpSpPr>
        <p:sp>
          <p:nvSpPr>
            <p:cNvPr id="27" name="Rectangle 26"/>
            <p:cNvSpPr/>
            <p:nvPr/>
          </p:nvSpPr>
          <p:spPr bwMode="gray">
            <a:xfrm>
              <a:off x="466721" y="3784655"/>
              <a:ext cx="1129224" cy="559809"/>
            </a:xfrm>
            <a:prstGeom prst="rect">
              <a:avLst/>
            </a:prstGeom>
            <a:solidFill>
              <a:schemeClr val="bg1"/>
            </a:solid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dirty="0"/>
            </a:p>
          </p:txBody>
        </p:sp>
        <p:sp>
          <p:nvSpPr>
            <p:cNvPr id="31" name="TextBox 30"/>
            <p:cNvSpPr txBox="1"/>
            <p:nvPr/>
          </p:nvSpPr>
          <p:spPr bwMode="gray">
            <a:xfrm>
              <a:off x="522503" y="3840369"/>
              <a:ext cx="1009497" cy="402674"/>
            </a:xfrm>
            <a:prstGeom prst="rect">
              <a:avLst/>
            </a:prstGeom>
            <a:noFill/>
          </p:spPr>
          <p:txBody>
            <a:bodyPr wrap="square" lIns="0" tIns="0" rIns="0" bIns="0" rtlCol="0">
              <a:spAutoFit/>
            </a:bodyPr>
            <a:lstStyle/>
            <a:p>
              <a:pPr algn="ctr">
                <a:spcBef>
                  <a:spcPts val="500"/>
                </a:spcBef>
              </a:pPr>
              <a:r>
                <a:rPr lang="en-US" sz="800" b="1" dirty="0" smtClean="0"/>
                <a:t>IT Activity</a:t>
              </a:r>
            </a:p>
            <a:p>
              <a:pPr algn="ctr">
                <a:spcBef>
                  <a:spcPts val="500"/>
                </a:spcBef>
              </a:pPr>
              <a:r>
                <a:rPr lang="en-US" sz="700" i="1" dirty="0" smtClean="0"/>
                <a:t>Monitor and assess collaboration products </a:t>
              </a:r>
            </a:p>
          </p:txBody>
        </p:sp>
      </p:grpSp>
      <p:cxnSp>
        <p:nvCxnSpPr>
          <p:cNvPr id="32" name="Straight Arrow Connector 31"/>
          <p:cNvCxnSpPr/>
          <p:nvPr/>
        </p:nvCxnSpPr>
        <p:spPr bwMode="gray">
          <a:xfrm>
            <a:off x="1030297" y="3707263"/>
            <a:ext cx="0" cy="116623"/>
          </a:xfrm>
          <a:prstGeom prst="straightConnector1">
            <a:avLst/>
          </a:prstGeom>
          <a:ln w="952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bwMode="gray">
          <a:xfrm>
            <a:off x="2410229" y="3707263"/>
            <a:ext cx="0" cy="116623"/>
          </a:xfrm>
          <a:prstGeom prst="straightConnector1">
            <a:avLst/>
          </a:prstGeom>
          <a:ln w="952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bwMode="gray">
          <a:xfrm>
            <a:off x="3815025" y="3707263"/>
            <a:ext cx="0" cy="116623"/>
          </a:xfrm>
          <a:prstGeom prst="straightConnector1">
            <a:avLst/>
          </a:prstGeom>
          <a:ln w="952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bwMode="gray">
          <a:xfrm>
            <a:off x="5219821" y="3707263"/>
            <a:ext cx="0" cy="116623"/>
          </a:xfrm>
          <a:prstGeom prst="straightConnector1">
            <a:avLst/>
          </a:prstGeom>
          <a:ln w="952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bwMode="gray">
          <a:xfrm>
            <a:off x="1915719" y="3886377"/>
            <a:ext cx="1009497" cy="402674"/>
          </a:xfrm>
          <a:prstGeom prst="rect">
            <a:avLst/>
          </a:prstGeom>
          <a:noFill/>
        </p:spPr>
        <p:txBody>
          <a:bodyPr wrap="square" lIns="0" tIns="0" rIns="0" bIns="0" rtlCol="0">
            <a:spAutoFit/>
          </a:bodyPr>
          <a:lstStyle/>
          <a:p>
            <a:pPr algn="ctr">
              <a:spcBef>
                <a:spcPts val="500"/>
              </a:spcBef>
            </a:pPr>
            <a:r>
              <a:rPr lang="en-US" sz="800" b="1" dirty="0" smtClean="0"/>
              <a:t>IT Activity</a:t>
            </a:r>
          </a:p>
          <a:p>
            <a:pPr algn="ctr">
              <a:spcBef>
                <a:spcPts val="500"/>
              </a:spcBef>
            </a:pPr>
            <a:r>
              <a:rPr lang="en-US" sz="700" i="1" dirty="0" smtClean="0"/>
              <a:t>Support student life analytics</a:t>
            </a:r>
          </a:p>
        </p:txBody>
      </p:sp>
      <p:sp>
        <p:nvSpPr>
          <p:cNvPr id="37" name="TextBox 36"/>
          <p:cNvSpPr txBox="1"/>
          <p:nvPr/>
        </p:nvSpPr>
        <p:spPr bwMode="gray">
          <a:xfrm>
            <a:off x="3320513" y="3886377"/>
            <a:ext cx="1009497" cy="402674"/>
          </a:xfrm>
          <a:prstGeom prst="rect">
            <a:avLst/>
          </a:prstGeom>
          <a:noFill/>
        </p:spPr>
        <p:txBody>
          <a:bodyPr wrap="square" lIns="0" tIns="0" rIns="0" bIns="0" rtlCol="0">
            <a:spAutoFit/>
          </a:bodyPr>
          <a:lstStyle/>
          <a:p>
            <a:pPr algn="ctr">
              <a:spcBef>
                <a:spcPts val="500"/>
              </a:spcBef>
            </a:pPr>
            <a:r>
              <a:rPr lang="en-US" sz="800" b="1" dirty="0" smtClean="0"/>
              <a:t>IT Activity</a:t>
            </a:r>
          </a:p>
          <a:p>
            <a:pPr algn="ctr">
              <a:spcBef>
                <a:spcPts val="500"/>
              </a:spcBef>
            </a:pPr>
            <a:r>
              <a:rPr lang="en-US" sz="700" i="1" dirty="0" smtClean="0"/>
              <a:t>Systems, process, and data integration </a:t>
            </a:r>
          </a:p>
        </p:txBody>
      </p:sp>
      <p:sp>
        <p:nvSpPr>
          <p:cNvPr id="38" name="TextBox 37"/>
          <p:cNvSpPr txBox="1"/>
          <p:nvPr/>
        </p:nvSpPr>
        <p:spPr bwMode="gray">
          <a:xfrm>
            <a:off x="4707480" y="3886377"/>
            <a:ext cx="1009497" cy="510396"/>
          </a:xfrm>
          <a:prstGeom prst="rect">
            <a:avLst/>
          </a:prstGeom>
          <a:noFill/>
        </p:spPr>
        <p:txBody>
          <a:bodyPr wrap="square" lIns="0" tIns="0" rIns="0" bIns="0" rtlCol="0">
            <a:spAutoFit/>
          </a:bodyPr>
          <a:lstStyle/>
          <a:p>
            <a:pPr algn="ctr">
              <a:spcBef>
                <a:spcPts val="500"/>
              </a:spcBef>
            </a:pPr>
            <a:r>
              <a:rPr lang="en-US" sz="800" b="1" dirty="0" smtClean="0"/>
              <a:t>IT Activity</a:t>
            </a:r>
          </a:p>
          <a:p>
            <a:pPr algn="ctr">
              <a:spcBef>
                <a:spcPts val="500"/>
              </a:spcBef>
            </a:pPr>
            <a:r>
              <a:rPr lang="en-US" sz="700" i="1" dirty="0" smtClean="0"/>
              <a:t>Conduct protected information risk assessment</a:t>
            </a:r>
          </a:p>
        </p:txBody>
      </p:sp>
      <p:sp>
        <p:nvSpPr>
          <p:cNvPr id="62" name="Text Placeholder 31"/>
          <p:cNvSpPr txBox="1">
            <a:spLocks/>
          </p:cNvSpPr>
          <p:nvPr/>
        </p:nvSpPr>
        <p:spPr bwMode="gray">
          <a:xfrm>
            <a:off x="483925" y="1711871"/>
            <a:ext cx="1106686" cy="369332"/>
          </a:xfrm>
          <a:prstGeom prst="rect">
            <a:avLst/>
          </a:prstGeom>
        </p:spPr>
        <p:txBody>
          <a:bodyPr wrap="square" lIns="0" tIns="0" rIns="0" bIns="0">
            <a:spAutoFit/>
          </a:bodyPr>
          <a:lstStyle>
            <a:lvl1pPr marL="1143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buNone/>
            </a:pPr>
            <a:r>
              <a:rPr lang="en-US" sz="800" dirty="0">
                <a:solidFill>
                  <a:srgbClr val="4F5861"/>
                </a:solidFill>
              </a:rPr>
              <a:t>Institutional strategic </a:t>
            </a:r>
            <a:r>
              <a:rPr lang="en-US" sz="800" dirty="0" smtClean="0">
                <a:solidFill>
                  <a:srgbClr val="4F5861"/>
                </a:solidFill>
              </a:rPr>
              <a:t>goals are the </a:t>
            </a:r>
            <a:r>
              <a:rPr lang="en-US" sz="800" dirty="0">
                <a:solidFill>
                  <a:srgbClr val="4F5861"/>
                </a:solidFill>
              </a:rPr>
              <a:t>starting </a:t>
            </a:r>
            <a:r>
              <a:rPr lang="en-US" sz="800" dirty="0" smtClean="0">
                <a:solidFill>
                  <a:srgbClr val="4F5861"/>
                </a:solidFill>
              </a:rPr>
              <a:t>point</a:t>
            </a:r>
            <a:endParaRPr lang="en-US" sz="800" dirty="0">
              <a:solidFill>
                <a:srgbClr val="4F5861"/>
              </a:solidFill>
            </a:endParaRPr>
          </a:p>
        </p:txBody>
      </p:sp>
      <p:sp>
        <p:nvSpPr>
          <p:cNvPr id="63" name="Text Placeholder 31"/>
          <p:cNvSpPr txBox="1">
            <a:spLocks/>
          </p:cNvSpPr>
          <p:nvPr/>
        </p:nvSpPr>
        <p:spPr bwMode="gray">
          <a:xfrm>
            <a:off x="1706257" y="1711871"/>
            <a:ext cx="1246434" cy="246221"/>
          </a:xfrm>
          <a:prstGeom prst="rect">
            <a:avLst/>
          </a:prstGeom>
        </p:spPr>
        <p:txBody>
          <a:bodyPr wrap="square" lIns="0" tIns="0" rIns="0" bIns="0">
            <a:spAutoFit/>
          </a:bodyPr>
          <a:lstStyle>
            <a:lvl1pPr marL="1143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buNone/>
            </a:pPr>
            <a:r>
              <a:rPr lang="en-US" sz="800" dirty="0" smtClean="0">
                <a:solidFill>
                  <a:srgbClr val="4F5861"/>
                </a:solidFill>
              </a:rPr>
              <a:t>Goals </a:t>
            </a:r>
            <a:r>
              <a:rPr lang="en-US" sz="800" dirty="0">
                <a:solidFill>
                  <a:srgbClr val="4F5861"/>
                </a:solidFill>
              </a:rPr>
              <a:t>are </a:t>
            </a:r>
            <a:r>
              <a:rPr lang="en-US" sz="800" dirty="0" smtClean="0">
                <a:solidFill>
                  <a:srgbClr val="4F5861"/>
                </a:solidFill>
              </a:rPr>
              <a:t>broken </a:t>
            </a:r>
            <a:r>
              <a:rPr lang="en-US" sz="800" dirty="0">
                <a:solidFill>
                  <a:srgbClr val="4F5861"/>
                </a:solidFill>
              </a:rPr>
              <a:t>down into smaller </a:t>
            </a:r>
            <a:r>
              <a:rPr lang="en-US" sz="800" dirty="0" smtClean="0">
                <a:solidFill>
                  <a:srgbClr val="4F5861"/>
                </a:solidFill>
              </a:rPr>
              <a:t>objectives</a:t>
            </a:r>
            <a:endParaRPr lang="en-US" sz="800" dirty="0">
              <a:solidFill>
                <a:srgbClr val="4F5861"/>
              </a:solidFill>
            </a:endParaRPr>
          </a:p>
        </p:txBody>
      </p:sp>
      <p:sp>
        <p:nvSpPr>
          <p:cNvPr id="64" name="Text Placeholder 31"/>
          <p:cNvSpPr txBox="1">
            <a:spLocks/>
          </p:cNvSpPr>
          <p:nvPr/>
        </p:nvSpPr>
        <p:spPr bwMode="gray">
          <a:xfrm>
            <a:off x="3136594" y="1711871"/>
            <a:ext cx="1251113" cy="492443"/>
          </a:xfrm>
          <a:prstGeom prst="rect">
            <a:avLst/>
          </a:prstGeom>
        </p:spPr>
        <p:txBody>
          <a:bodyPr wrap="square" lIns="0" tIns="0" rIns="0" bIns="0">
            <a:spAutoFit/>
          </a:bodyPr>
          <a:lstStyle>
            <a:lvl1pPr marL="1143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buNone/>
            </a:pPr>
            <a:r>
              <a:rPr lang="en-US" sz="800" dirty="0">
                <a:solidFill>
                  <a:srgbClr val="4F5861"/>
                </a:solidFill>
              </a:rPr>
              <a:t>Institutional objectives </a:t>
            </a:r>
            <a:r>
              <a:rPr lang="en-US" sz="800" dirty="0" smtClean="0">
                <a:solidFill>
                  <a:srgbClr val="4F5861"/>
                </a:solidFill>
              </a:rPr>
              <a:t>are examined for components requiring IT support</a:t>
            </a:r>
          </a:p>
        </p:txBody>
      </p:sp>
      <p:sp>
        <p:nvSpPr>
          <p:cNvPr id="65" name="Text Placeholder 31"/>
          <p:cNvSpPr txBox="1">
            <a:spLocks/>
          </p:cNvSpPr>
          <p:nvPr/>
        </p:nvSpPr>
        <p:spPr bwMode="gray">
          <a:xfrm>
            <a:off x="4561527" y="1711871"/>
            <a:ext cx="1235035" cy="369332"/>
          </a:xfrm>
          <a:prstGeom prst="rect">
            <a:avLst/>
          </a:prstGeom>
        </p:spPr>
        <p:txBody>
          <a:bodyPr wrap="square" lIns="0" tIns="0" rIns="0" bIns="0">
            <a:spAutoFit/>
          </a:bodyPr>
          <a:lstStyle>
            <a:lvl1pPr marL="1143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0" indent="0">
              <a:buNone/>
            </a:pPr>
            <a:r>
              <a:rPr lang="en-US" sz="800" dirty="0" smtClean="0">
                <a:solidFill>
                  <a:srgbClr val="4F5861"/>
                </a:solidFill>
              </a:rPr>
              <a:t>The IT components and activities are regrouped into broad categories</a:t>
            </a:r>
            <a:endParaRPr lang="en-US" sz="800" dirty="0">
              <a:solidFill>
                <a:srgbClr val="4F5861"/>
              </a:solidFill>
            </a:endParaRPr>
          </a:p>
        </p:txBody>
      </p:sp>
      <p:sp>
        <p:nvSpPr>
          <p:cNvPr id="66" name="Rectangle 65"/>
          <p:cNvSpPr/>
          <p:nvPr/>
        </p:nvSpPr>
        <p:spPr>
          <a:xfrm>
            <a:off x="934300" y="931372"/>
            <a:ext cx="4520406" cy="246221"/>
          </a:xfrm>
          <a:prstGeom prst="rect">
            <a:avLst/>
          </a:prstGeom>
        </p:spPr>
        <p:txBody>
          <a:bodyPr wrap="square">
            <a:spAutoFit/>
          </a:bodyPr>
          <a:lstStyle/>
          <a:p>
            <a:r>
              <a:rPr lang="en-US" sz="1000" b="1" dirty="0"/>
              <a:t>Goals Cascading Aligns IT Activities with Campus Strategies</a:t>
            </a:r>
          </a:p>
        </p:txBody>
      </p:sp>
      <p:sp>
        <p:nvSpPr>
          <p:cNvPr id="7" name="Text Placeholder 6"/>
          <p:cNvSpPr>
            <a:spLocks noGrp="1"/>
          </p:cNvSpPr>
          <p:nvPr>
            <p:ph type="body" sz="quarter" idx="15"/>
          </p:nvPr>
        </p:nvSpPr>
        <p:spPr/>
        <p:txBody>
          <a:bodyPr/>
          <a:lstStyle/>
          <a:p>
            <a:endParaRPr lang="en-US" dirty="0"/>
          </a:p>
        </p:txBody>
      </p:sp>
      <p:cxnSp>
        <p:nvCxnSpPr>
          <p:cNvPr id="49" name="Straight Connector 48"/>
          <p:cNvCxnSpPr/>
          <p:nvPr/>
        </p:nvCxnSpPr>
        <p:spPr bwMode="gray">
          <a:xfrm>
            <a:off x="4505378" y="1412259"/>
            <a:ext cx="0" cy="797567"/>
          </a:xfrm>
          <a:prstGeom prst="line">
            <a:avLst/>
          </a:prstGeom>
          <a:ln w="19050">
            <a:solidFill>
              <a:schemeClr val="accent5"/>
            </a:solidFill>
            <a:round/>
            <a:headEnd type="none"/>
            <a:tailEnd type="none"/>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gray">
          <a:xfrm>
            <a:off x="3090183" y="1350290"/>
            <a:ext cx="3231" cy="859536"/>
          </a:xfrm>
          <a:prstGeom prst="line">
            <a:avLst/>
          </a:prstGeom>
          <a:ln w="19050">
            <a:solidFill>
              <a:schemeClr val="accent6"/>
            </a:solidFill>
            <a:round/>
            <a:headEnd type="none"/>
            <a:tailEnd type="non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bwMode="gray">
          <a:xfrm>
            <a:off x="5413512" y="1465472"/>
            <a:ext cx="180368" cy="0"/>
          </a:xfrm>
          <a:prstGeom prst="straightConnector1">
            <a:avLst/>
          </a:prstGeom>
          <a:solidFill>
            <a:schemeClr val="accent1"/>
          </a:solidFill>
          <a:ln w="12700" cap="flat" cmpd="sng" algn="ctr">
            <a:solidFill>
              <a:schemeClr val="accent5"/>
            </a:solidFill>
            <a:prstDash val="solid"/>
            <a:miter lim="800000"/>
            <a:headEnd type="none" w="med" len="med"/>
            <a:tailEnd type="triangle"/>
          </a:ln>
          <a:effectLst/>
        </p:spPr>
      </p:cxnSp>
      <p:sp>
        <p:nvSpPr>
          <p:cNvPr id="58" name="TextBox 57"/>
          <p:cNvSpPr txBox="1"/>
          <p:nvPr/>
        </p:nvSpPr>
        <p:spPr bwMode="gray">
          <a:xfrm>
            <a:off x="5596540" y="1335068"/>
            <a:ext cx="603798" cy="246221"/>
          </a:xfrm>
          <a:prstGeom prst="rect">
            <a:avLst/>
          </a:prstGeom>
          <a:noFill/>
        </p:spPr>
        <p:txBody>
          <a:bodyPr wrap="square" lIns="0" tIns="0" rIns="0" bIns="0" rtlCol="0">
            <a:spAutoFit/>
          </a:bodyPr>
          <a:lstStyle/>
          <a:p>
            <a:pPr>
              <a:spcBef>
                <a:spcPts val="500"/>
              </a:spcBef>
            </a:pPr>
            <a:r>
              <a:rPr lang="en-US" sz="800" i="1" dirty="0" smtClean="0"/>
              <a:t>IT Categories</a:t>
            </a:r>
          </a:p>
        </p:txBody>
      </p:sp>
      <p:sp>
        <p:nvSpPr>
          <p:cNvPr id="75" name="Flowchart: Manual Operation 74"/>
          <p:cNvSpPr>
            <a:spLocks noChangeAspect="1"/>
          </p:cNvSpPr>
          <p:nvPr/>
        </p:nvSpPr>
        <p:spPr bwMode="gray">
          <a:xfrm rot="16200000" flipH="1">
            <a:off x="3576408" y="871583"/>
            <a:ext cx="204578" cy="1170566"/>
          </a:xfrm>
          <a:prstGeom prst="flowChartManualOperation">
            <a:avLst/>
          </a:prstGeom>
          <a:solidFill>
            <a:schemeClr val="accent6"/>
          </a:solidFill>
          <a:ln w="12700">
            <a:solidFill>
              <a:schemeClr val="accent6"/>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79" name="Flowchart: Manual Operation 78"/>
          <p:cNvSpPr>
            <a:spLocks noChangeAspect="1"/>
          </p:cNvSpPr>
          <p:nvPr/>
        </p:nvSpPr>
        <p:spPr bwMode="gray">
          <a:xfrm rot="16200000" flipH="1">
            <a:off x="4919975" y="986421"/>
            <a:ext cx="120969" cy="958102"/>
          </a:xfrm>
          <a:prstGeom prst="flowChartManualOperation">
            <a:avLst/>
          </a:prstGeom>
          <a:solidFill>
            <a:schemeClr val="accent5"/>
          </a:solidFill>
          <a:ln w="12700">
            <a:solidFill>
              <a:schemeClr val="accent5"/>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grpSp>
        <p:nvGrpSpPr>
          <p:cNvPr id="2" name="Group 1"/>
          <p:cNvGrpSpPr/>
          <p:nvPr/>
        </p:nvGrpSpPr>
        <p:grpSpPr>
          <a:xfrm>
            <a:off x="332260" y="1169722"/>
            <a:ext cx="1280189" cy="1010713"/>
            <a:chOff x="332260" y="2124386"/>
            <a:chExt cx="1280189" cy="1010713"/>
          </a:xfrm>
        </p:grpSpPr>
        <p:cxnSp>
          <p:nvCxnSpPr>
            <p:cNvPr id="51" name="Straight Connector 50"/>
            <p:cNvCxnSpPr/>
            <p:nvPr/>
          </p:nvCxnSpPr>
          <p:spPr bwMode="gray">
            <a:xfrm>
              <a:off x="333416" y="2129259"/>
              <a:ext cx="0" cy="1005840"/>
            </a:xfrm>
            <a:prstGeom prst="line">
              <a:avLst/>
            </a:prstGeom>
            <a:ln w="19050">
              <a:solidFill>
                <a:schemeClr val="bg2"/>
              </a:solidFill>
              <a:round/>
              <a:headEnd type="none"/>
              <a:tailEnd type="none"/>
            </a:ln>
          </p:spPr>
          <p:style>
            <a:lnRef idx="1">
              <a:schemeClr val="accent1"/>
            </a:lnRef>
            <a:fillRef idx="0">
              <a:schemeClr val="accent1"/>
            </a:fillRef>
            <a:effectRef idx="0">
              <a:schemeClr val="accent1"/>
            </a:effectRef>
            <a:fontRef idx="minor">
              <a:schemeClr val="tx1"/>
            </a:fontRef>
          </p:style>
        </p:cxnSp>
        <p:sp>
          <p:nvSpPr>
            <p:cNvPr id="68" name="Flowchart: Manual Operation 67"/>
            <p:cNvSpPr>
              <a:spLocks noChangeAspect="1"/>
            </p:cNvSpPr>
            <p:nvPr/>
          </p:nvSpPr>
          <p:spPr bwMode="gray">
            <a:xfrm rot="16200000" flipH="1">
              <a:off x="640104" y="1816542"/>
              <a:ext cx="533991" cy="1149680"/>
            </a:xfrm>
            <a:prstGeom prst="flowChartManualOperation">
              <a:avLst/>
            </a:prstGeom>
            <a:solidFill>
              <a:schemeClr val="bg2"/>
            </a:solidFill>
            <a:ln w="12700">
              <a:solidFill>
                <a:schemeClr val="bg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80" name="TextBox 79"/>
            <p:cNvSpPr txBox="1"/>
            <p:nvPr/>
          </p:nvSpPr>
          <p:spPr bwMode="gray">
            <a:xfrm>
              <a:off x="383355" y="2203578"/>
              <a:ext cx="894549" cy="246221"/>
            </a:xfrm>
            <a:prstGeom prst="rect">
              <a:avLst/>
            </a:prstGeom>
            <a:noFill/>
          </p:spPr>
          <p:txBody>
            <a:bodyPr wrap="square" lIns="0" tIns="0" rIns="0" bIns="0" rtlCol="0">
              <a:spAutoFit/>
            </a:bodyPr>
            <a:lstStyle/>
            <a:p>
              <a:pPr>
                <a:spcBef>
                  <a:spcPts val="500"/>
                </a:spcBef>
              </a:pPr>
              <a:r>
                <a:rPr lang="en-US" sz="800" i="1" dirty="0" smtClean="0"/>
                <a:t>Institutional Goals</a:t>
              </a:r>
            </a:p>
          </p:txBody>
        </p:sp>
        <p:cxnSp>
          <p:nvCxnSpPr>
            <p:cNvPr id="81" name="Straight Arrow Connector 80"/>
            <p:cNvCxnSpPr/>
            <p:nvPr/>
          </p:nvCxnSpPr>
          <p:spPr bwMode="gray">
            <a:xfrm>
              <a:off x="1432081" y="2391382"/>
              <a:ext cx="180368" cy="0"/>
            </a:xfrm>
            <a:prstGeom prst="straightConnector1">
              <a:avLst/>
            </a:prstGeom>
            <a:solidFill>
              <a:schemeClr val="accent1"/>
            </a:solidFill>
            <a:ln w="12700" cap="flat" cmpd="sng" algn="ctr">
              <a:solidFill>
                <a:schemeClr val="bg2"/>
              </a:solidFill>
              <a:prstDash val="solid"/>
              <a:miter lim="800000"/>
              <a:headEnd type="none" w="med" len="med"/>
              <a:tailEnd type="triangle"/>
            </a:ln>
            <a:effectLst/>
          </p:spPr>
        </p:cxnSp>
      </p:grpSp>
      <p:cxnSp>
        <p:nvCxnSpPr>
          <p:cNvPr id="83" name="Straight Arrow Connector 82"/>
          <p:cNvCxnSpPr/>
          <p:nvPr/>
        </p:nvCxnSpPr>
        <p:spPr bwMode="gray">
          <a:xfrm>
            <a:off x="4211683" y="1456866"/>
            <a:ext cx="180368" cy="0"/>
          </a:xfrm>
          <a:prstGeom prst="straightConnector1">
            <a:avLst/>
          </a:prstGeom>
          <a:solidFill>
            <a:schemeClr val="accent1"/>
          </a:solidFill>
          <a:ln w="12700" cap="flat" cmpd="sng" algn="ctr">
            <a:solidFill>
              <a:schemeClr val="accent6"/>
            </a:solidFill>
            <a:prstDash val="solid"/>
            <a:miter lim="800000"/>
            <a:headEnd type="none" w="med" len="med"/>
            <a:tailEnd type="triangle"/>
          </a:ln>
          <a:effectLst/>
        </p:spPr>
      </p:cxnSp>
      <p:sp>
        <p:nvSpPr>
          <p:cNvPr id="89" name="TextBox 88"/>
          <p:cNvSpPr txBox="1"/>
          <p:nvPr/>
        </p:nvSpPr>
        <p:spPr bwMode="gray">
          <a:xfrm>
            <a:off x="3126005" y="1387645"/>
            <a:ext cx="1119929" cy="123111"/>
          </a:xfrm>
          <a:prstGeom prst="rect">
            <a:avLst/>
          </a:prstGeom>
          <a:noFill/>
        </p:spPr>
        <p:txBody>
          <a:bodyPr wrap="square" lIns="0" tIns="0" rIns="0" bIns="0" rtlCol="0">
            <a:spAutoFit/>
          </a:bodyPr>
          <a:lstStyle/>
          <a:p>
            <a:pPr>
              <a:spcBef>
                <a:spcPts val="500"/>
              </a:spcBef>
            </a:pPr>
            <a:r>
              <a:rPr lang="en-US" sz="800" i="1" dirty="0" smtClean="0"/>
              <a:t>Enabling IT Activities</a:t>
            </a:r>
          </a:p>
        </p:txBody>
      </p:sp>
      <p:grpSp>
        <p:nvGrpSpPr>
          <p:cNvPr id="39" name="Group 38"/>
          <p:cNvGrpSpPr/>
          <p:nvPr/>
        </p:nvGrpSpPr>
        <p:grpSpPr>
          <a:xfrm>
            <a:off x="1660448" y="1291833"/>
            <a:ext cx="1302906" cy="918631"/>
            <a:chOff x="1660448" y="2234994"/>
            <a:chExt cx="1302906" cy="918631"/>
          </a:xfrm>
        </p:grpSpPr>
        <p:sp>
          <p:nvSpPr>
            <p:cNvPr id="72" name="Flowchart: Manual Operation 71"/>
            <p:cNvSpPr>
              <a:spLocks noChangeAspect="1"/>
            </p:cNvSpPr>
            <p:nvPr/>
          </p:nvSpPr>
          <p:spPr bwMode="gray">
            <a:xfrm rot="16200000" flipH="1">
              <a:off x="2091140" y="1804302"/>
              <a:ext cx="318682" cy="1180066"/>
            </a:xfrm>
            <a:prstGeom prst="flowChartManualOperation">
              <a:avLst/>
            </a:prstGeom>
            <a:solidFill>
              <a:schemeClr val="accent2"/>
            </a:solidFill>
            <a:ln w="12700">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cxnSp>
          <p:nvCxnSpPr>
            <p:cNvPr id="82" name="Straight Arrow Connector 81"/>
            <p:cNvCxnSpPr/>
            <p:nvPr/>
          </p:nvCxnSpPr>
          <p:spPr bwMode="gray">
            <a:xfrm>
              <a:off x="2782986" y="2394912"/>
              <a:ext cx="180368" cy="0"/>
            </a:xfrm>
            <a:prstGeom prst="straightConnector1">
              <a:avLst/>
            </a:prstGeom>
            <a:solidFill>
              <a:schemeClr val="accent1"/>
            </a:solidFill>
            <a:ln w="12700" cap="flat" cmpd="sng" algn="ctr">
              <a:solidFill>
                <a:schemeClr val="accent2"/>
              </a:solidFill>
              <a:prstDash val="solid"/>
              <a:miter lim="800000"/>
              <a:headEnd type="none" w="med" len="med"/>
              <a:tailEnd type="triangle"/>
            </a:ln>
            <a:effectLst/>
          </p:spPr>
        </p:cxnSp>
        <p:sp>
          <p:nvSpPr>
            <p:cNvPr id="88" name="TextBox 87"/>
            <p:cNvSpPr txBox="1"/>
            <p:nvPr/>
          </p:nvSpPr>
          <p:spPr bwMode="gray">
            <a:xfrm>
              <a:off x="1743142" y="2270899"/>
              <a:ext cx="894549" cy="246221"/>
            </a:xfrm>
            <a:prstGeom prst="rect">
              <a:avLst/>
            </a:prstGeom>
            <a:noFill/>
          </p:spPr>
          <p:txBody>
            <a:bodyPr wrap="square" lIns="0" tIns="0" rIns="0" bIns="0" rtlCol="0">
              <a:spAutoFit/>
            </a:bodyPr>
            <a:lstStyle/>
            <a:p>
              <a:pPr>
                <a:spcBef>
                  <a:spcPts val="500"/>
                </a:spcBef>
              </a:pPr>
              <a:r>
                <a:rPr lang="en-US" sz="800" i="1" dirty="0" smtClean="0"/>
                <a:t>Institutional Objectives</a:t>
              </a:r>
            </a:p>
          </p:txBody>
        </p:sp>
        <p:cxnSp>
          <p:nvCxnSpPr>
            <p:cNvPr id="90" name="Straight Connector 89"/>
            <p:cNvCxnSpPr/>
            <p:nvPr/>
          </p:nvCxnSpPr>
          <p:spPr bwMode="gray">
            <a:xfrm>
              <a:off x="1664336" y="2239225"/>
              <a:ext cx="5081" cy="914400"/>
            </a:xfrm>
            <a:prstGeom prst="line">
              <a:avLst/>
            </a:prstGeom>
            <a:ln w="19050">
              <a:solidFill>
                <a:schemeClr val="accent2"/>
              </a:solidFill>
              <a:round/>
              <a:headEnd type="none"/>
              <a:tailEnd type="none"/>
            </a:ln>
          </p:spPr>
          <p:style>
            <a:lnRef idx="1">
              <a:schemeClr val="accent1"/>
            </a:lnRef>
            <a:fillRef idx="0">
              <a:schemeClr val="accent1"/>
            </a:fillRef>
            <a:effectRef idx="0">
              <a:schemeClr val="accent1"/>
            </a:effectRef>
            <a:fontRef idx="minor">
              <a:schemeClr val="tx1"/>
            </a:fontRef>
          </p:style>
        </p:cxnSp>
      </p:grpSp>
      <p:cxnSp>
        <p:nvCxnSpPr>
          <p:cNvPr id="45" name="Straight Connector 44"/>
          <p:cNvCxnSpPr/>
          <p:nvPr/>
        </p:nvCxnSpPr>
        <p:spPr bwMode="gray">
          <a:xfrm>
            <a:off x="277813" y="2306128"/>
            <a:ext cx="5845176"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0" name="Text Placeholder 39"/>
          <p:cNvSpPr>
            <a:spLocks noGrp="1"/>
          </p:cNvSpPr>
          <p:nvPr>
            <p:ph type="body" sz="quarter" idx="16"/>
          </p:nvPr>
        </p:nvSpPr>
        <p:spPr/>
        <p:txBody>
          <a:bodyPr/>
          <a:lstStyle/>
          <a:p>
            <a:endParaRPr lang="en-US" dirty="0"/>
          </a:p>
        </p:txBody>
      </p:sp>
    </p:spTree>
    <p:extLst>
      <p:ext uri="{BB962C8B-B14F-4D97-AF65-F5344CB8AC3E}">
        <p14:creationId xmlns:p14="http://schemas.microsoft.com/office/powerpoint/2010/main" val="267369245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Yb3LAX9a"/>
  <p:tag name="ARTICULATE_DESIGN_ID_EAB1 ON-SCREEN MASTER" val="WodUfpOz"/>
  <p:tag name="ARTICULATE_SLIDE_THUMBNAIL_REFRESH" val="1"/>
  <p:tag name="ARTICULATE_DESIGN_ID_EAB1 ON-SCREEN" val="OJDy01kg"/>
  <p:tag name="ARTICULATE_DESIGN_ID_EAB GLOBAL, INC. THEME" val="EgU1CIIs"/>
  <p:tag name="ARTICULATE_DESIGN_ID_EAB1 4X3 ON-SCREEN" val="Lynb0GK1"/>
  <p:tag name="ARTICULATE_SLIDE_COUNT" val="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AB1 4x3 On-screen">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Theme Font">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accent3"/>
        </a:solidFill>
        <a:ln>
          <a:solidFill>
            <a:schemeClr val="accent3"/>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spcBef>
            <a:spcPts val="500"/>
          </a:spcBef>
          <a:defRPr sz="900" dirty="0" err="1"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1 4x3 On-screen 010118.potm" id="{020878D3-7A2E-44FE-80D1-5D7EF687D6E8}" vid="{C03778C9-B23D-4134-80CE-5188F11F8D9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EAB1 4x3 On-screen 010118</Template>
  <TotalTime>0</TotalTime>
  <Words>2333</Words>
  <Application>Microsoft Office PowerPoint</Application>
  <PresentationFormat>Custom</PresentationFormat>
  <Paragraphs>320</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Rockwell</vt:lpstr>
      <vt:lpstr>Verdana</vt:lpstr>
      <vt:lpstr>EAB1 4x3 On-screen</vt:lpstr>
      <vt:lpstr>The Case for IT Strategic Planning</vt:lpstr>
      <vt:lpstr>A Manifesto for the Future Course of the Institution</vt:lpstr>
      <vt:lpstr>PowerPoint Presentation</vt:lpstr>
      <vt:lpstr>Ambitious Goals, Unclear Actions</vt:lpstr>
      <vt:lpstr>Finding IT Implications Beneath the Surface</vt:lpstr>
      <vt:lpstr>Filling the Gaps in Institutional Vision</vt:lpstr>
      <vt:lpstr>A Phased Process for IT Strategic Planning </vt:lpstr>
      <vt:lpstr>How Are We Doing?</vt:lpstr>
      <vt:lpstr> Breaking Down Goals into IT Activities</vt:lpstr>
      <vt:lpstr>Distinct IT Goals Emerge from Analysis </vt:lpstr>
      <vt:lpstr>PowerPoint Presentation</vt:lpstr>
      <vt:lpstr>Making the Plan </vt:lpstr>
      <vt:lpstr>PowerPoint Presentation</vt:lpstr>
      <vt:lpstr>PowerPoint Presentation</vt:lpstr>
      <vt:lpstr>Assistance From EAB </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lastModifiedBy/>
  <cp:revision>1</cp:revision>
  <dcterms:created xsi:type="dcterms:W3CDTF">2018-04-05T22:26:18Z</dcterms:created>
  <dcterms:modified xsi:type="dcterms:W3CDTF">2018-05-11T15:26:36Z</dcterms:modified>
  <cp:category/>
</cp:coreProperties>
</file>