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55" r:id="rId2"/>
    <p:sldId id="350" r:id="rId3"/>
    <p:sldId id="357" r:id="rId4"/>
    <p:sldId id="356" r:id="rId5"/>
    <p:sldId id="352" r:id="rId6"/>
  </p:sldIdLst>
  <p:sldSz cx="7772400" cy="100584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048C8E-C617-1469-6CB9-97756E91FE2C}" name="Margaret Sullivan" initials="MS" userId="S::MSullivan@eab.com::afe984fc-2e47-4eef-9424-4e40087647c8" providerId="AD"/>
  <p188:author id="{77D44790-E3ED-37F3-8E6F-4255D4D7CBD5}" name="McNeill, Meredith" initials="MM" userId="S::MMcNeill@eab.com::caaa95fc-a985-41b0-a54b-0b91442bbbd9" providerId="AD"/>
  <p188:author id="{B75A0EC6-E6DF-B4D9-F624-16BF239CBCB0}" name="Bell, Molly" initials="BM" userId="S::MBell@eab.com::45d74628-9117-44eb-91b7-d56f6fb32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50" autoAdjust="0"/>
  </p:normalViewPr>
  <p:slideViewPr>
    <p:cSldViewPr snapToGrid="0" showGuides="1">
      <p:cViewPr varScale="1">
        <p:scale>
          <a:sx n="54" d="100"/>
          <a:sy n="54" d="100"/>
        </p:scale>
        <p:origin x="1890" y="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94F-481B-96D1-9899FA3BF1A8}"/>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94F-481B-96D1-9899FA3BF1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806F-4C45-A67B-7440861671D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806F-4C45-A67B-7440861671D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F-4C45-A67B-7440861671D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806F-4C45-A67B-7440861671D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6/30/2023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0" name="Picture 19" descr="Graphical user interface&#10;&#10;Description automatically generated with medium confidence">
            <a:extLst>
              <a:ext uri="{FF2B5EF4-FFF2-40B4-BE49-F238E27FC236}">
                <a16:creationId xmlns:a16="http://schemas.microsoft.com/office/drawing/2014/main" id="{1BB8230B-F4E5-465E-9FAD-96801DDA97AD}"/>
              </a:ext>
            </a:extLst>
          </p:cNvPr>
          <p:cNvPicPr>
            <a:picLocks noChangeAspect="1"/>
          </p:cNvPicPr>
          <p:nvPr userDrawn="1"/>
        </p:nvPicPr>
        <p:blipFill>
          <a:blip r:embed="rId3"/>
          <a:stretch>
            <a:fillRect/>
          </a:stretch>
        </p:blipFill>
        <p:spPr>
          <a:xfrm>
            <a:off x="4523814" y="2667891"/>
            <a:ext cx="2258568" cy="2922853"/>
          </a:xfrm>
          <a:prstGeom prst="rect">
            <a:avLst/>
          </a:prstGeom>
          <a:ln w="12700">
            <a:solidFill>
              <a:schemeClr val="accent1"/>
            </a:solidFill>
          </a:ln>
        </p:spPr>
      </p:pic>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2023</a:t>
            </a:r>
            <a:r>
              <a:rPr lang="en-US" sz="1600" b="1" baseline="0" dirty="0">
                <a:solidFill>
                  <a:schemeClr val="tx1"/>
                </a:solidFill>
              </a:rPr>
              <a:t> Edition</a:t>
            </a:r>
            <a:endParaRPr lang="en-US" sz="1600" b="1" dirty="0">
              <a:solidFill>
                <a:schemeClr val="tx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5E68992A-465D-4A5A-9296-D08E18CEFBB3}"/>
              </a:ext>
            </a:extLst>
          </p:cNvPr>
          <p:cNvSpPr txBox="1"/>
          <p:nvPr userDrawn="1"/>
        </p:nvSpPr>
        <p:spPr>
          <a:xfrm>
            <a:off x="4024888" y="646881"/>
            <a:ext cx="2944708" cy="169277"/>
          </a:xfrm>
          <a:prstGeom prst="rect">
            <a:avLst/>
          </a:prstGeom>
          <a:noFill/>
        </p:spPr>
        <p:txBody>
          <a:bodyPr wrap="square" lIns="0" tIns="0" rIns="0" bIns="0" rtlCol="0">
            <a:spAutoFit/>
          </a:bodyPr>
          <a:lstStyle/>
          <a:p>
            <a:pPr>
              <a:spcBef>
                <a:spcPts val="500"/>
              </a:spcBef>
            </a:pPr>
            <a:r>
              <a:rPr lang="en-US" sz="1100" b="1" dirty="0"/>
              <a:t>Main edit: </a:t>
            </a:r>
            <a:r>
              <a:rPr lang="en-US" sz="1100" b="0" dirty="0"/>
              <a:t>Copyright changed to 2023</a:t>
            </a:r>
            <a:endParaRPr lang="en-US" sz="1100" dirty="0"/>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2BAA740B-1807-4E54-A855-7C75A93B3836}"/>
              </a:ext>
            </a:extLst>
          </p:cNvPr>
          <p:cNvPicPr>
            <a:picLocks noChangeAspect="1"/>
          </p:cNvPicPr>
          <p:nvPr userDrawn="1"/>
        </p:nvPicPr>
        <p:blipFill>
          <a:blip r:embed="rId3"/>
          <a:stretch>
            <a:fillRect/>
          </a:stretch>
        </p:blipFill>
        <p:spPr>
          <a:xfrm>
            <a:off x="0" y="0"/>
            <a:ext cx="7772400" cy="10058400"/>
          </a:xfrm>
          <a:prstGeom prst="rect">
            <a:avLst/>
          </a:prstGeom>
        </p:spPr>
      </p:pic>
      <p:cxnSp>
        <p:nvCxnSpPr>
          <p:cNvPr id="18" name="Line 3">
            <a:extLst>
              <a:ext uri="{FF2B5EF4-FFF2-40B4-BE49-F238E27FC236}">
                <a16:creationId xmlns:a16="http://schemas.microsoft.com/office/drawing/2014/main" id="{76854FA8-8F16-4745-8AAC-CDE32D9499A8}"/>
              </a:ext>
              <a:ext uri="{C183D7F6-B498-43B3-948B-1728B52AA6E4}">
                <adec:decorative xmlns:adec="http://schemas.microsoft.com/office/drawing/2017/decorative" val="1"/>
              </a:ext>
            </a:extLst>
          </p:cNvPr>
          <p:cNvCxnSpPr>
            <a:cxnSpLocks/>
          </p:cNvCxnSpPr>
          <p:nvPr userDrawn="1"/>
        </p:nvCxnSpPr>
        <p:spPr bwMode="gray">
          <a:xfrm>
            <a:off x="11447562" y="4220121"/>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7A8F104-1E7E-4AD4-B6E0-90367DEC423A}"/>
              </a:ext>
            </a:extLst>
          </p:cNvPr>
          <p:cNvGrpSpPr/>
          <p:nvPr userDrawn="1"/>
        </p:nvGrpSpPr>
        <p:grpSpPr>
          <a:xfrm>
            <a:off x="514350" y="7598781"/>
            <a:ext cx="5565260" cy="2083273"/>
            <a:chOff x="357809" y="7633252"/>
            <a:chExt cx="5565260" cy="2083273"/>
          </a:xfrm>
        </p:grpSpPr>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357809" y="7633252"/>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512784" y="7942589"/>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cxnSp>
          <p:nvCxnSpPr>
            <p:cNvPr id="30" name="Straight Connector 29">
              <a:extLst>
                <a:ext uri="{FF2B5EF4-FFF2-40B4-BE49-F238E27FC236}">
                  <a16:creationId xmlns:a16="http://schemas.microsoft.com/office/drawing/2014/main" id="{CB42B604-505D-4727-8228-0CB812DF508F}"/>
                </a:ext>
              </a:extLst>
            </p:cNvPr>
            <p:cNvCxnSpPr>
              <a:cxnSpLocks/>
            </p:cNvCxnSpPr>
            <p:nvPr userDrawn="1"/>
          </p:nvCxnSpPr>
          <p:spPr bwMode="gray">
            <a:xfrm>
              <a:off x="357809" y="7996934"/>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1"/>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pic>
        <p:nvPicPr>
          <p:cNvPr id="32" name="EAB logo" descr="EAB logo">
            <a:extLst>
              <a:ext uri="{FF2B5EF4-FFF2-40B4-BE49-F238E27FC236}">
                <a16:creationId xmlns:a16="http://schemas.microsoft.com/office/drawing/2014/main" id="{BEF92537-B324-9640-A2F7-5D1A84E796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grpSp>
        <p:nvGrpSpPr>
          <p:cNvPr id="2" name="Group 1">
            <a:extLst>
              <a:ext uri="{FF2B5EF4-FFF2-40B4-BE49-F238E27FC236}">
                <a16:creationId xmlns:a16="http://schemas.microsoft.com/office/drawing/2014/main" id="{72EBFF8E-E1D6-4198-85EA-7EBD82DEC08D}"/>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2DA0B73-E01E-A6F6-085E-7B0BE0ECF424}"/>
              </a:ext>
            </a:extLst>
          </p:cNvPr>
          <p:cNvGraphicFramePr/>
          <p:nvPr userDrawn="1">
            <p:extLst>
              <p:ext uri="{D42A27DB-BD31-4B8C-83A1-F6EECF244321}">
                <p14:modId xmlns:p14="http://schemas.microsoft.com/office/powerpoint/2010/main" val="1634320908"/>
              </p:ext>
            </p:extLst>
          </p:nvPr>
        </p:nvGraphicFramePr>
        <p:xfrm>
          <a:off x="504183" y="6287740"/>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2" name="TextBox 1">
            <a:extLst>
              <a:ext uri="{FF2B5EF4-FFF2-40B4-BE49-F238E27FC236}">
                <a16:creationId xmlns:a16="http://schemas.microsoft.com/office/drawing/2014/main" id="{0C84DAD8-517D-BD67-83B7-647FBE9D2B0C}"/>
              </a:ext>
            </a:extLst>
          </p:cNvPr>
          <p:cNvSpPr txBox="1"/>
          <p:nvPr userDrawn="1"/>
        </p:nvSpPr>
        <p:spPr bwMode="gray">
          <a:xfrm>
            <a:off x="878634" y="354149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3" name="TextBox 2">
            <a:extLst>
              <a:ext uri="{FF2B5EF4-FFF2-40B4-BE49-F238E27FC236}">
                <a16:creationId xmlns:a16="http://schemas.microsoft.com/office/drawing/2014/main" id="{352B46B6-333D-8061-855D-E32EF45212E8}"/>
              </a:ext>
            </a:extLst>
          </p:cNvPr>
          <p:cNvSpPr txBox="1"/>
          <p:nvPr userDrawn="1"/>
        </p:nvSpPr>
        <p:spPr bwMode="gray">
          <a:xfrm>
            <a:off x="864325" y="6316887"/>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sp>
        <p:nvSpPr>
          <p:cNvPr id="4" name="TextBox 3">
            <a:extLst>
              <a:ext uri="{FF2B5EF4-FFF2-40B4-BE49-F238E27FC236}">
                <a16:creationId xmlns:a16="http://schemas.microsoft.com/office/drawing/2014/main" id="{F99E0283-8884-FA1D-487F-AE2BD2582C05}"/>
              </a:ext>
            </a:extLst>
          </p:cNvPr>
          <p:cNvSpPr txBox="1"/>
          <p:nvPr userDrawn="1"/>
        </p:nvSpPr>
        <p:spPr>
          <a:xfrm>
            <a:off x="4681131" y="4244755"/>
            <a:ext cx="1364901" cy="1287532"/>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Use the 7 main colors outlined </a:t>
            </a:r>
            <a:br>
              <a:rPr lang="en-US" sz="1100" dirty="0"/>
            </a:br>
            <a:r>
              <a:rPr lang="en-US" sz="1100" dirty="0"/>
              <a:t>in green</a:t>
            </a:r>
          </a:p>
          <a:p>
            <a:pPr marL="0" indent="0">
              <a:spcBef>
                <a:spcPts val="786"/>
              </a:spcBef>
              <a:buFont typeface="Arial" panose="020B0604020202020204" pitchFamily="34" charset="0"/>
              <a:buNone/>
              <a:tabLst/>
            </a:pPr>
            <a:r>
              <a:rPr lang="en-US" sz="1100" dirty="0"/>
              <a:t>Don’t use these </a:t>
            </a:r>
            <a:br>
              <a:rPr lang="en-US" sz="1100" dirty="0"/>
            </a:br>
            <a:r>
              <a:rPr lang="en-US" sz="1100" dirty="0"/>
              <a:t>3 colors; </a:t>
            </a:r>
            <a:r>
              <a:rPr lang="en-US" sz="1100" b="0" i="0" dirty="0"/>
              <a:t>except for 5</a:t>
            </a:r>
            <a:r>
              <a:rPr lang="en-US" sz="1100" b="0" i="0" baseline="30000" dirty="0"/>
              <a:t>th</a:t>
            </a:r>
            <a:r>
              <a:rPr lang="en-US" sz="1100" b="0" i="0" dirty="0"/>
              <a:t> and 6</a:t>
            </a:r>
            <a:r>
              <a:rPr lang="en-US" sz="1100" b="0" i="0" baseline="30000" dirty="0"/>
              <a:t>th</a:t>
            </a:r>
            <a:r>
              <a:rPr lang="en-US" sz="1100" b="0" i="0" dirty="0"/>
              <a:t> colors in charts</a:t>
            </a:r>
            <a:endParaRPr lang="en-US" sz="1100" dirty="0"/>
          </a:p>
        </p:txBody>
      </p:sp>
      <p:grpSp>
        <p:nvGrpSpPr>
          <p:cNvPr id="6" name="Group 5">
            <a:extLst>
              <a:ext uri="{FF2B5EF4-FFF2-40B4-BE49-F238E27FC236}">
                <a16:creationId xmlns:a16="http://schemas.microsoft.com/office/drawing/2014/main" id="{A32C0458-2778-CD33-C6E4-919CCAEC2BC5}"/>
              </a:ext>
            </a:extLst>
          </p:cNvPr>
          <p:cNvGrpSpPr/>
          <p:nvPr userDrawn="1"/>
        </p:nvGrpSpPr>
        <p:grpSpPr>
          <a:xfrm>
            <a:off x="1811901" y="3863113"/>
            <a:ext cx="2787749" cy="1968995"/>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888995" cy="1355011"/>
              <a:chOff x="290410" y="857410"/>
              <a:chExt cx="2361631"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5083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9514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24" name="TextBox 23">
            <a:extLst>
              <a:ext uri="{FF2B5EF4-FFF2-40B4-BE49-F238E27FC236}">
                <a16:creationId xmlns:a16="http://schemas.microsoft.com/office/drawing/2014/main" id="{3CDC0DA9-8EB6-F9AF-D7AC-BEF150C768BC}"/>
              </a:ext>
            </a:extLst>
          </p:cNvPr>
          <p:cNvSpPr txBox="1"/>
          <p:nvPr userDrawn="1"/>
        </p:nvSpPr>
        <p:spPr bwMode="gray">
          <a:xfrm>
            <a:off x="878634" y="1367964"/>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25" name="Oval 24">
            <a:extLst>
              <a:ext uri="{FF2B5EF4-FFF2-40B4-BE49-F238E27FC236}">
                <a16:creationId xmlns:a16="http://schemas.microsoft.com/office/drawing/2014/main" id="{0A3A1D95-39D9-C118-90EB-575A1EE3631A}"/>
              </a:ext>
            </a:extLst>
          </p:cNvPr>
          <p:cNvSpPr>
            <a:spLocks noChangeAspect="1"/>
          </p:cNvSpPr>
          <p:nvPr userDrawn="1"/>
        </p:nvSpPr>
        <p:spPr bwMode="gray">
          <a:xfrm>
            <a:off x="502148" y="132257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1</a:t>
            </a:r>
          </a:p>
        </p:txBody>
      </p:sp>
      <p:graphicFrame>
        <p:nvGraphicFramePr>
          <p:cNvPr id="26" name="Chart 25">
            <a:extLst>
              <a:ext uri="{FF2B5EF4-FFF2-40B4-BE49-F238E27FC236}">
                <a16:creationId xmlns:a16="http://schemas.microsoft.com/office/drawing/2014/main" id="{8514210B-C6BA-9102-7D06-19B96489B3D4}"/>
              </a:ext>
            </a:extLst>
          </p:cNvPr>
          <p:cNvGraphicFramePr/>
          <p:nvPr userDrawn="1">
            <p:extLst>
              <p:ext uri="{D42A27DB-BD31-4B8C-83A1-F6EECF244321}">
                <p14:modId xmlns:p14="http://schemas.microsoft.com/office/powerpoint/2010/main" val="4155361636"/>
              </p:ext>
            </p:extLst>
          </p:nvPr>
        </p:nvGraphicFramePr>
        <p:xfrm>
          <a:off x="3990048" y="6954542"/>
          <a:ext cx="240243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1">
            <a:extLst>
              <a:ext uri="{FF2B5EF4-FFF2-40B4-BE49-F238E27FC236}">
                <a16:creationId xmlns:a16="http://schemas.microsoft.com/office/drawing/2014/main" id="{3DA0DAC8-9ED5-2EF0-0846-F1AEBCB7B9C0}"/>
              </a:ext>
              <a:ext uri="{C183D7F6-B498-43B3-948B-1728B52AA6E4}">
                <adec:decorative xmlns:adec="http://schemas.microsoft.com/office/drawing/2017/decorative" val="0"/>
              </a:ext>
            </a:extLst>
          </p:cNvPr>
          <p:cNvSpPr txBox="1">
            <a:spLocks/>
          </p:cNvSpPr>
          <p:nvPr userDrawn="1"/>
        </p:nvSpPr>
        <p:spPr bwMode="gray">
          <a:xfrm>
            <a:off x="4496177" y="7628589"/>
            <a:ext cx="1163891"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29" name="TextBox 28">
            <a:extLst>
              <a:ext uri="{FF2B5EF4-FFF2-40B4-BE49-F238E27FC236}">
                <a16:creationId xmlns:a16="http://schemas.microsoft.com/office/drawing/2014/main" id="{5386B960-4A32-6D95-E4D6-EE17F197884F}"/>
              </a:ext>
              <a:ext uri="{C183D7F6-B498-43B3-948B-1728B52AA6E4}">
                <adec:decorative xmlns:adec="http://schemas.microsoft.com/office/drawing/2017/decorative" val="1"/>
              </a:ext>
            </a:extLst>
          </p:cNvPr>
          <p:cNvSpPr txBox="1"/>
          <p:nvPr userDrawn="1"/>
        </p:nvSpPr>
        <p:spPr bwMode="gray">
          <a:xfrm>
            <a:off x="4448242" y="7993142"/>
            <a:ext cx="1259761" cy="323165"/>
          </a:xfrm>
          <a:prstGeom prst="rect">
            <a:avLst/>
          </a:prstGeom>
          <a:noFill/>
        </p:spPr>
        <p:txBody>
          <a:bodyPr wrap="square" lIns="0" tIns="0" rIns="0" bIns="0" rtlCol="0">
            <a:spAutoFit/>
          </a:bodyPr>
          <a:lstStyle/>
          <a:p>
            <a:pPr algn="ctr"/>
            <a:r>
              <a:rPr lang="en-US" sz="1050" dirty="0"/>
              <a:t>Add label </a:t>
            </a:r>
            <a:br>
              <a:rPr lang="en-US" sz="1050" dirty="0"/>
            </a:br>
            <a:r>
              <a:rPr lang="en-US" sz="1050" dirty="0"/>
              <a:t>text here</a:t>
            </a:r>
          </a:p>
        </p:txBody>
      </p:sp>
      <p:sp>
        <p:nvSpPr>
          <p:cNvPr id="31" name="TextBox 30">
            <a:extLst>
              <a:ext uri="{FF2B5EF4-FFF2-40B4-BE49-F238E27FC236}">
                <a16:creationId xmlns:a16="http://schemas.microsoft.com/office/drawing/2014/main" id="{6CC99A92-FD65-5EA4-DAAB-3D07709DF7C6}"/>
              </a:ext>
            </a:extLst>
          </p:cNvPr>
          <p:cNvSpPr txBox="1"/>
          <p:nvPr userDrawn="1"/>
        </p:nvSpPr>
        <p:spPr bwMode="gray">
          <a:xfrm>
            <a:off x="4381765" y="7033398"/>
            <a:ext cx="13716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35" name="Chart 34">
            <a:extLst>
              <a:ext uri="{FF2B5EF4-FFF2-40B4-BE49-F238E27FC236}">
                <a16:creationId xmlns:a16="http://schemas.microsoft.com/office/drawing/2014/main" id="{FAB5429B-1EA2-93F1-5869-CFDF265CF73E}"/>
              </a:ext>
            </a:extLst>
          </p:cNvPr>
          <p:cNvGraphicFramePr/>
          <p:nvPr userDrawn="1">
            <p:extLst>
              <p:ext uri="{D42A27DB-BD31-4B8C-83A1-F6EECF244321}">
                <p14:modId xmlns:p14="http://schemas.microsoft.com/office/powerpoint/2010/main" val="517786344"/>
              </p:ext>
            </p:extLst>
          </p:nvPr>
        </p:nvGraphicFramePr>
        <p:xfrm>
          <a:off x="5623288" y="6931590"/>
          <a:ext cx="2873829"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a:extLst>
              <a:ext uri="{FF2B5EF4-FFF2-40B4-BE49-F238E27FC236}">
                <a16:creationId xmlns:a16="http://schemas.microsoft.com/office/drawing/2014/main" id="{8E6C939D-102A-4932-E133-438ED9CB50A4}"/>
              </a:ext>
            </a:extLst>
          </p:cNvPr>
          <p:cNvSpPr txBox="1"/>
          <p:nvPr userDrawn="1"/>
        </p:nvSpPr>
        <p:spPr bwMode="gray">
          <a:xfrm>
            <a:off x="5901750" y="7033398"/>
            <a:ext cx="1371600" cy="153888"/>
          </a:xfrm>
          <a:prstGeom prst="rect">
            <a:avLst/>
          </a:prstGeom>
          <a:noFill/>
        </p:spPr>
        <p:txBody>
          <a:bodyPr wrap="square" lIns="0" tIns="0" rIns="0" bIns="0" rtlCol="0">
            <a:spAutoFit/>
          </a:bodyPr>
          <a:lstStyle/>
          <a:p>
            <a:pPr algn="ctr"/>
            <a:r>
              <a:rPr lang="en-US" sz="1000" b="1" dirty="0"/>
              <a:t>3-Color Charts</a:t>
            </a:r>
          </a:p>
        </p:txBody>
      </p:sp>
      <p:sp>
        <p:nvSpPr>
          <p:cNvPr id="37" name="Line Callout 1 46">
            <a:extLst>
              <a:ext uri="{FF2B5EF4-FFF2-40B4-BE49-F238E27FC236}">
                <a16:creationId xmlns:a16="http://schemas.microsoft.com/office/drawing/2014/main" id="{C37D069E-0A9E-6F64-5D49-14F4B84153F9}"/>
              </a:ext>
            </a:extLst>
          </p:cNvPr>
          <p:cNvSpPr/>
          <p:nvPr userDrawn="1"/>
        </p:nvSpPr>
        <p:spPr bwMode="gray">
          <a:xfrm>
            <a:off x="1290896" y="8417333"/>
            <a:ext cx="1860768" cy="452872"/>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143691" tIns="71846" rIns="143691" bIns="71846" numCol="1" rtlCol="0" anchor="t" anchorCtr="0" compatLnSpc="1">
            <a:prstTxWarp prst="textNoShape">
              <a:avLst/>
            </a:prstTxWarp>
            <a:spAutoFit/>
          </a:bodyPr>
          <a:lstStyle/>
          <a:p>
            <a:pPr>
              <a:spcBef>
                <a:spcPts val="471"/>
              </a:spcBef>
            </a:pPr>
            <a:r>
              <a:rPr lang="en-US" sz="1000" dirty="0"/>
              <a:t>Colors populate dark to light for accessibility</a:t>
            </a:r>
          </a:p>
        </p:txBody>
      </p:sp>
      <p:sp>
        <p:nvSpPr>
          <p:cNvPr id="38" name="Rectangle 37">
            <a:extLst>
              <a:ext uri="{FF2B5EF4-FFF2-40B4-BE49-F238E27FC236}">
                <a16:creationId xmlns:a16="http://schemas.microsoft.com/office/drawing/2014/main" id="{F08CAF3C-462D-3975-1D5D-2FB87CC2BB33}"/>
              </a:ext>
            </a:extLst>
          </p:cNvPr>
          <p:cNvSpPr/>
          <p:nvPr userDrawn="1"/>
        </p:nvSpPr>
        <p:spPr bwMode="gray">
          <a:xfrm>
            <a:off x="1296427"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Lst>
          </p:cNvPr>
          <p:cNvSpPr/>
          <p:nvPr userDrawn="1"/>
        </p:nvSpPr>
        <p:spPr bwMode="gray">
          <a:xfrm>
            <a:off x="3199506"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Lst>
          </p:cNvPr>
          <p:cNvSpPr/>
          <p:nvPr userDrawn="1"/>
        </p:nvSpPr>
        <p:spPr bwMode="gray">
          <a:xfrm>
            <a:off x="2758968" y="23035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41" name="TextBox 40">
            <a:extLst>
              <a:ext uri="{FF2B5EF4-FFF2-40B4-BE49-F238E27FC236}">
                <a16:creationId xmlns:a16="http://schemas.microsoft.com/office/drawing/2014/main" id="{425D8502-4D8A-13D6-B469-B7ADC03F0CB1}"/>
              </a:ext>
            </a:extLst>
          </p:cNvPr>
          <p:cNvSpPr txBox="1"/>
          <p:nvPr userDrawn="1"/>
        </p:nvSpPr>
        <p:spPr bwMode="gray">
          <a:xfrm>
            <a:off x="1417875" y="22952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Lst>
          </p:cNvPr>
          <p:cNvSpPr txBox="1"/>
          <p:nvPr userDrawn="1"/>
        </p:nvSpPr>
        <p:spPr bwMode="gray">
          <a:xfrm>
            <a:off x="3349831" y="22106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Lst>
          </p:cNvPr>
          <p:cNvSpPr txBox="1"/>
          <p:nvPr userDrawn="1"/>
        </p:nvSpPr>
        <p:spPr bwMode="gray">
          <a:xfrm>
            <a:off x="4912085" y="2146384"/>
            <a:ext cx="1603127"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rgbClr val="333E48"/>
                </a:solidFill>
                <a:latin typeface="+mn-lt"/>
              </a:rPr>
              <a:t>Use Destination Theme</a:t>
            </a:r>
            <a:r>
              <a:rPr lang="en-US" sz="1100" dirty="0">
                <a:solidFill>
                  <a:srgbClr val="333E48"/>
                </a:solidFill>
                <a:latin typeface="+mn-lt"/>
              </a:rPr>
              <a:t>” in the clipboard icon that appears</a:t>
            </a:r>
          </a:p>
        </p:txBody>
      </p:sp>
      <p:sp>
        <p:nvSpPr>
          <p:cNvPr id="44" name="Oval 43">
            <a:extLst>
              <a:ext uri="{FF2B5EF4-FFF2-40B4-BE49-F238E27FC236}">
                <a16:creationId xmlns:a16="http://schemas.microsoft.com/office/drawing/2014/main" id="{F0BC770D-D685-C442-FDD3-5C76E0D32AFF}"/>
              </a:ext>
            </a:extLst>
          </p:cNvPr>
          <p:cNvSpPr>
            <a:spLocks noChangeAspect="1"/>
          </p:cNvSpPr>
          <p:nvPr userDrawn="1"/>
        </p:nvSpPr>
        <p:spPr bwMode="gray">
          <a:xfrm>
            <a:off x="502148" y="625879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3</a:t>
            </a:r>
          </a:p>
        </p:txBody>
      </p:sp>
      <p:sp>
        <p:nvSpPr>
          <p:cNvPr id="45" name="Oval 44">
            <a:extLst>
              <a:ext uri="{FF2B5EF4-FFF2-40B4-BE49-F238E27FC236}">
                <a16:creationId xmlns:a16="http://schemas.microsoft.com/office/drawing/2014/main" id="{BD3A707E-C562-2404-38A6-C1768D92A587}"/>
              </a:ext>
            </a:extLst>
          </p:cNvPr>
          <p:cNvSpPr>
            <a:spLocks noChangeAspect="1"/>
          </p:cNvSpPr>
          <p:nvPr userDrawn="1"/>
        </p:nvSpPr>
        <p:spPr bwMode="gray">
          <a:xfrm>
            <a:off x="502148" y="3473914"/>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2</a:t>
            </a:r>
          </a:p>
        </p:txBody>
      </p:sp>
      <p:sp>
        <p:nvSpPr>
          <p:cNvPr id="46" name="Template edition">
            <a:extLst>
              <a:ext uri="{FF2B5EF4-FFF2-40B4-BE49-F238E27FC236}">
                <a16:creationId xmlns:a16="http://schemas.microsoft.com/office/drawing/2014/main" id="{FC7B8345-D769-C1EC-FDAA-994C04315737}"/>
              </a:ext>
            </a:extLst>
          </p:cNvPr>
          <p:cNvSpPr/>
          <p:nvPr userDrawn="1"/>
        </p:nvSpPr>
        <p:spPr bwMode="gray">
          <a:xfrm>
            <a:off x="508000" y="9122054"/>
            <a:ext cx="6756400" cy="4288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indent="0" algn="ctr">
              <a:spcBef>
                <a:spcPts val="0"/>
              </a:spcBef>
            </a:pPr>
            <a:r>
              <a:rPr lang="en-US" sz="1200" b="0" dirty="0">
                <a:solidFill>
                  <a:schemeClr val="bg1"/>
                </a:solidFill>
              </a:rPr>
              <a:t>Detailed directions are in the PDF here: </a:t>
            </a:r>
            <a:r>
              <a:rPr lang="en-US" sz="12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E6BD51C-F431-48C7-8A5B-CCCE34CC945F}"/>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DC14831-A422-4BC9-909D-115645985470}"/>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reen box directions - decorative">
            <a:extLst>
              <a:ext uri="{FF2B5EF4-FFF2-40B4-BE49-F238E27FC236}">
                <a16:creationId xmlns:a16="http://schemas.microsoft.com/office/drawing/2014/main" id="{C3057DAE-0C50-4028-BFDE-E19E0408AAC8}"/>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898250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768FAC3F-B183-41B9-86D0-ACBE7324EFC4}"/>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17" name="Picture Placeholder 13">
            <a:extLst>
              <a:ext uri="{FF2B5EF4-FFF2-40B4-BE49-F238E27FC236}">
                <a16:creationId xmlns:a16="http://schemas.microsoft.com/office/drawing/2014/main" id="{468B770F-F87C-4D41-B642-36C59C311F30}"/>
              </a:ext>
            </a:extLst>
          </p:cNvPr>
          <p:cNvSpPr>
            <a:spLocks noGrp="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400">
                <a:solidFill>
                  <a:schemeClr val="bg1"/>
                </a:solidFill>
              </a:defRPr>
            </a:lvl1pPr>
          </a:lstStyle>
          <a:p>
            <a:pPr marL="114300" lvl="0" indent="-114300" algn="ctr" defTabSz="754380"/>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pic>
        <p:nvPicPr>
          <p:cNvPr id="10" name="Picture 9" descr="A group of people sitting on steps outside a building&#10;&#10;Description automatically generated with medium confidence">
            <a:extLst>
              <a:ext uri="{FF2B5EF4-FFF2-40B4-BE49-F238E27FC236}">
                <a16:creationId xmlns:a16="http://schemas.microsoft.com/office/drawing/2014/main" id="{6F49AC80-4A6F-4F1A-908F-06155CBA04F5}"/>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descr="A picture containing text, outdoor&#10;&#10;Description automatically generated">
            <a:extLst>
              <a:ext uri="{FF2B5EF4-FFF2-40B4-BE49-F238E27FC236}">
                <a16:creationId xmlns:a16="http://schemas.microsoft.com/office/drawing/2014/main" id="{0ABE09BA-5503-4C8B-BA4A-000FF12E0A0C}"/>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49513616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3873997"/>
            <a:ext cx="4663440" cy="1384995"/>
          </a:xfrm>
          <a:prstGeom prst="rect">
            <a:avLst/>
          </a:prstGeom>
        </p:spPr>
        <p:txBody>
          <a:bodyPr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508000" y="5456383"/>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189102134"/>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EAE50A8-3BA8-4905-BC1D-6F22835308C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descr="Shape, rectangle&#10;&#10;Description automatically generated">
            <a:extLst>
              <a:ext uri="{FF2B5EF4-FFF2-40B4-BE49-F238E27FC236}">
                <a16:creationId xmlns:a16="http://schemas.microsoft.com/office/drawing/2014/main" id="{2889D9B9-7F98-4027-97DF-81A7573B1E7C}"/>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descr="Learn more at eab.com.">
            <a:extLst>
              <a:ext uri="{FF2B5EF4-FFF2-40B4-BE49-F238E27FC236}">
                <a16:creationId xmlns:a16="http://schemas.microsoft.com/office/drawing/2014/main" id="{EBB55B26-0FB6-4B9A-9C62-2E625CB075FB}"/>
              </a:ext>
              <a:ext uri="{C183D7F6-B498-43B3-948B-1728B52AA6E4}">
                <adec:decorative xmlns:adec="http://schemas.microsoft.com/office/drawing/2017/decorative" val="0"/>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descr="EAB logo">
            <a:extLst>
              <a:ext uri="{FF2B5EF4-FFF2-40B4-BE49-F238E27FC236}">
                <a16:creationId xmlns:a16="http://schemas.microsoft.com/office/drawing/2014/main" id="{6F887524-B9B8-4730-9A17-6DCDA825A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86D855D-AEC9-49FA-98F9-E1C3AD287A57}"/>
              </a:ext>
            </a:extLst>
          </p:cNvPr>
          <p:cNvPicPr>
            <a:picLocks noChangeAspect="1"/>
          </p:cNvPicPr>
          <p:nvPr userDrawn="1"/>
        </p:nvPicPr>
        <p:blipFill>
          <a:blip r:embed="rId2"/>
          <a:stretch>
            <a:fillRect/>
          </a:stretch>
        </p:blipFill>
        <p:spPr>
          <a:xfrm>
            <a:off x="1177" y="0"/>
            <a:ext cx="7770046" cy="10058400"/>
          </a:xfrm>
          <a:prstGeom prst="rect">
            <a:avLst/>
          </a:prstGeom>
        </p:spPr>
      </p:pic>
    </p:spTree>
    <p:extLst>
      <p:ext uri="{BB962C8B-B14F-4D97-AF65-F5344CB8AC3E}">
        <p14:creationId xmlns:p14="http://schemas.microsoft.com/office/powerpoint/2010/main" val="76523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95" r:id="rId4"/>
    <p:sldLayoutId id="2147483696" r:id="rId5"/>
    <p:sldLayoutId id="2147483697" r:id="rId6"/>
    <p:sldLayoutId id="2147483669" r:id="rId7"/>
    <p:sldLayoutId id="2147483653" r:id="rId8"/>
    <p:sldLayoutId id="2147483698"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hyperlink" Target="https://www.tandfonline.com/doi/abs/10.1080/19345747.2012.743636" TargetMode="External"/><Relationship Id="rId5" Type="http://schemas.openxmlformats.org/officeDocument/2006/relationships/hyperlink" Target="https://www.attendanceworks.org/wp-content/uploads/2019/06/EngagingTeachers_2ndSubmission.pdf" TargetMode="External"/><Relationship Id="rId4" Type="http://schemas.openxmlformats.org/officeDocument/2006/relationships/hyperlink" Target="https://oag.ca.gov/sites/all/files/agweb/pdfs/tr/toolkit/Top10Considerations.pdf" TargetMode="External"/><Relationship Id="rId9" Type="http://schemas.openxmlformats.org/officeDocument/2006/relationships/hyperlink" Target="https://digitalcommons.wcupa.edu/cgi/viewcontent.cgi?article=1181&amp;context=all_doctor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www.tandfonline.com/doi/abs/10.1080/19345747.2012.743636" TargetMode="External"/><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hyperlink" Target="https://www.attendanceworks.org/wp-content/uploads/2019/06/EngagingTeachers_2ndSubmission.pdf" TargetMode="External"/><Relationship Id="rId5" Type="http://schemas.openxmlformats.org/officeDocument/2006/relationships/hyperlink" Target="https://oag.ca.gov/sites/all/files/agweb/pdfs/tr/toolkit/Top10Considerations.pdf"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F418-F146-9F1D-B34C-5161AF436AA9}"/>
              </a:ext>
            </a:extLst>
          </p:cNvPr>
          <p:cNvSpPr>
            <a:spLocks noGrp="1"/>
          </p:cNvSpPr>
          <p:nvPr>
            <p:ph type="title"/>
          </p:nvPr>
        </p:nvSpPr>
        <p:spPr>
          <a:xfrm>
            <a:off x="838201" y="3058027"/>
            <a:ext cx="5911256" cy="1846659"/>
          </a:xfrm>
        </p:spPr>
        <p:txBody>
          <a:bodyPr/>
          <a:lstStyle/>
          <a:p>
            <a:r>
              <a:rPr lang="en-US" dirty="0">
                <a:solidFill>
                  <a:schemeClr val="accent6"/>
                </a:solidFill>
              </a:rPr>
              <a:t>Teacher Guide </a:t>
            </a:r>
            <a:br>
              <a:rPr lang="en-US" dirty="0">
                <a:solidFill>
                  <a:schemeClr val="accent6"/>
                </a:solidFill>
              </a:rPr>
            </a:br>
            <a:r>
              <a:rPr lang="en-US" dirty="0"/>
              <a:t>for Communicating with Parents and Guardians About </a:t>
            </a:r>
            <a:br>
              <a:rPr lang="en-US" dirty="0"/>
            </a:br>
            <a:r>
              <a:rPr lang="en-US" dirty="0"/>
              <a:t>Student Absences </a:t>
            </a:r>
          </a:p>
        </p:txBody>
      </p:sp>
      <p:sp>
        <p:nvSpPr>
          <p:cNvPr id="3" name="Text Placeholder 2">
            <a:extLst>
              <a:ext uri="{FF2B5EF4-FFF2-40B4-BE49-F238E27FC236}">
                <a16:creationId xmlns:a16="http://schemas.microsoft.com/office/drawing/2014/main" id="{10585609-78A2-ED93-C95F-726081F10AE0}"/>
              </a:ext>
            </a:extLst>
          </p:cNvPr>
          <p:cNvSpPr>
            <a:spLocks noGrp="1"/>
          </p:cNvSpPr>
          <p:nvPr>
            <p:ph type="body" sz="quarter" idx="16"/>
          </p:nvPr>
        </p:nvSpPr>
        <p:spPr>
          <a:xfrm>
            <a:off x="838201" y="5029200"/>
            <a:ext cx="4490318" cy="430887"/>
          </a:xfrm>
        </p:spPr>
        <p:txBody>
          <a:bodyPr/>
          <a:lstStyle/>
          <a:p>
            <a:r>
              <a:rPr lang="en-US" dirty="0"/>
              <a:t>Improve Student Attendance by Helping Teachers Become Experts on Discussing Absenteeism</a:t>
            </a:r>
          </a:p>
        </p:txBody>
      </p:sp>
    </p:spTree>
    <p:extLst>
      <p:ext uri="{BB962C8B-B14F-4D97-AF65-F5344CB8AC3E}">
        <p14:creationId xmlns:p14="http://schemas.microsoft.com/office/powerpoint/2010/main" val="131327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con&#10;&#10;Description automatically generated">
            <a:extLst>
              <a:ext uri="{FF2B5EF4-FFF2-40B4-BE49-F238E27FC236}">
                <a16:creationId xmlns:a16="http://schemas.microsoft.com/office/drawing/2014/main" id="{3668A962-7010-AC8B-C558-D273F41D2033}"/>
              </a:ext>
            </a:extLst>
          </p:cNvPr>
          <p:cNvPicPr>
            <a:picLocks noChangeAspect="1"/>
          </p:cNvPicPr>
          <p:nvPr/>
        </p:nvPicPr>
        <p:blipFill>
          <a:blip r:embed="rId2">
            <a:alphaModFix amt="50000"/>
          </a:blip>
          <a:stretch>
            <a:fillRect/>
          </a:stretch>
        </p:blipFill>
        <p:spPr>
          <a:xfrm>
            <a:off x="1075933" y="4658367"/>
            <a:ext cx="573893" cy="45720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3B5E8D8E-6976-88D5-1A45-F8B5CE60F0CA}"/>
              </a:ext>
            </a:extLst>
          </p:cNvPr>
          <p:cNvPicPr>
            <a:picLocks noChangeAspect="1"/>
          </p:cNvPicPr>
          <p:nvPr/>
        </p:nvPicPr>
        <p:blipFill>
          <a:blip r:embed="rId3">
            <a:alphaModFix amt="50000"/>
          </a:blip>
          <a:stretch>
            <a:fillRect/>
          </a:stretch>
        </p:blipFill>
        <p:spPr>
          <a:xfrm>
            <a:off x="989255" y="2979091"/>
            <a:ext cx="845055" cy="429593"/>
          </a:xfrm>
          <a:prstGeom prst="rect">
            <a:avLst/>
          </a:prstGeom>
        </p:spPr>
      </p:pic>
      <p:sp>
        <p:nvSpPr>
          <p:cNvPr id="2" name="Title 1">
            <a:extLst>
              <a:ext uri="{FF2B5EF4-FFF2-40B4-BE49-F238E27FC236}">
                <a16:creationId xmlns:a16="http://schemas.microsoft.com/office/drawing/2014/main" id="{9A0A7293-A7BD-4084-89DF-3198CA7DB940}"/>
              </a:ext>
            </a:extLst>
          </p:cNvPr>
          <p:cNvSpPr>
            <a:spLocks noGrp="1"/>
          </p:cNvSpPr>
          <p:nvPr>
            <p:ph type="title"/>
          </p:nvPr>
        </p:nvSpPr>
        <p:spPr>
          <a:xfrm>
            <a:off x="510382" y="744811"/>
            <a:ext cx="6754018" cy="263149"/>
          </a:xfrm>
        </p:spPr>
        <p:txBody>
          <a:bodyPr/>
          <a:lstStyle/>
          <a:p>
            <a:r>
              <a:rPr lang="en-US" sz="1900" b="1" dirty="0"/>
              <a:t>Administrator Instructions</a:t>
            </a:r>
            <a:r>
              <a:rPr lang="en-US" sz="1900" dirty="0"/>
              <a:t>: How to Use This Guide</a:t>
            </a:r>
          </a:p>
        </p:txBody>
      </p:sp>
      <p:sp>
        <p:nvSpPr>
          <p:cNvPr id="8" name="Text Placeholder 7">
            <a:extLst>
              <a:ext uri="{FF2B5EF4-FFF2-40B4-BE49-F238E27FC236}">
                <a16:creationId xmlns:a16="http://schemas.microsoft.com/office/drawing/2014/main" id="{9823FD13-A681-C183-0599-FCCF1075353C}"/>
              </a:ext>
            </a:extLst>
          </p:cNvPr>
          <p:cNvSpPr>
            <a:spLocks noGrp="1"/>
          </p:cNvSpPr>
          <p:nvPr>
            <p:ph type="body" sz="quarter" idx="29"/>
          </p:nvPr>
        </p:nvSpPr>
        <p:spPr>
          <a:xfrm>
            <a:off x="510381" y="459719"/>
            <a:ext cx="3514363" cy="123111"/>
          </a:xfrm>
        </p:spPr>
        <p:txBody>
          <a:bodyPr/>
          <a:lstStyle/>
          <a:p>
            <a:r>
              <a:rPr lang="en-US" dirty="0"/>
              <a:t>Teacher Guide for Communicating About Absences</a:t>
            </a:r>
          </a:p>
        </p:txBody>
      </p:sp>
      <p:sp>
        <p:nvSpPr>
          <p:cNvPr id="254" name="TextBox 253">
            <a:extLst>
              <a:ext uri="{FF2B5EF4-FFF2-40B4-BE49-F238E27FC236}">
                <a16:creationId xmlns:a16="http://schemas.microsoft.com/office/drawing/2014/main" id="{4BD8A95F-0C65-1F17-9524-B967AADB556E}"/>
              </a:ext>
            </a:extLst>
          </p:cNvPr>
          <p:cNvSpPr txBox="1"/>
          <p:nvPr/>
        </p:nvSpPr>
        <p:spPr bwMode="gray">
          <a:xfrm>
            <a:off x="736907" y="5740168"/>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1</a:t>
            </a:r>
          </a:p>
        </p:txBody>
      </p:sp>
      <p:sp>
        <p:nvSpPr>
          <p:cNvPr id="124" name="TextBox 123">
            <a:extLst>
              <a:ext uri="{FF2B5EF4-FFF2-40B4-BE49-F238E27FC236}">
                <a16:creationId xmlns:a16="http://schemas.microsoft.com/office/drawing/2014/main" id="{1A97D18C-B9B2-5AE3-0802-232531439833}"/>
              </a:ext>
            </a:extLst>
          </p:cNvPr>
          <p:cNvSpPr txBox="1"/>
          <p:nvPr/>
        </p:nvSpPr>
        <p:spPr bwMode="gray">
          <a:xfrm>
            <a:off x="736907" y="8228029"/>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3</a:t>
            </a:r>
          </a:p>
        </p:txBody>
      </p:sp>
      <p:sp>
        <p:nvSpPr>
          <p:cNvPr id="126" name="Text Placeholder 22">
            <a:extLst>
              <a:ext uri="{FF2B5EF4-FFF2-40B4-BE49-F238E27FC236}">
                <a16:creationId xmlns:a16="http://schemas.microsoft.com/office/drawing/2014/main" id="{76ABC335-26F1-8B32-0398-3A46CDB673C6}"/>
              </a:ext>
            </a:extLst>
          </p:cNvPr>
          <p:cNvSpPr txBox="1">
            <a:spLocks/>
          </p:cNvSpPr>
          <p:nvPr/>
        </p:nvSpPr>
        <p:spPr bwMode="gray">
          <a:xfrm>
            <a:off x="510382" y="9197146"/>
            <a:ext cx="4427378" cy="346249"/>
          </a:xfrm>
          <a:prstGeom prst="rect">
            <a:avLst/>
          </a:prstGeom>
        </p:spPr>
        <p:txBody>
          <a:bodyPr vert="horz" wrap="square" lIns="0" tIns="0" rIns="0" bIns="0" rtlCol="0" anchor="b" anchorCtr="0">
            <a:spAutoFit/>
          </a:bodyPr>
          <a:lstStyle>
            <a:lvl1pPr marL="118872" indent="-118872" algn="l" defTabSz="1341150" rtl="0" eaLnBrk="1" latinLnBrk="0" hangingPunct="1">
              <a:lnSpc>
                <a:spcPct val="100000"/>
              </a:lnSpc>
              <a:spcBef>
                <a:spcPts val="100"/>
              </a:spcBef>
              <a:buFont typeface="+mj-lt"/>
              <a:buAutoNum type="arabicParenR"/>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r>
              <a:rPr lang="en-US" dirty="0"/>
              <a:t>“Parents” is used interchangeably with “Guardians” or “Caretakers” throughout this document to be inclusive of all students’ homes. </a:t>
            </a:r>
          </a:p>
          <a:p>
            <a:r>
              <a:rPr lang="en-US" dirty="0"/>
              <a:t>State of California Department of Justice, </a:t>
            </a:r>
            <a:r>
              <a:rPr lang="en-US" i="1" dirty="0">
                <a:hlinkClick r:id="rId4">
                  <a:extLst>
                    <a:ext uri="{A12FA001-AC4F-418D-AE19-62706E023703}">
                      <ahyp:hlinkClr xmlns:ahyp="http://schemas.microsoft.com/office/drawing/2018/hyperlinkcolor" val="tx"/>
                    </a:ext>
                  </a:extLst>
                </a:hlinkClick>
              </a:rPr>
              <a:t>Top 10 Things to Consider When Talking to Parents About Attendance</a:t>
            </a:r>
            <a:endParaRPr lang="en-US" i="1" dirty="0"/>
          </a:p>
          <a:p>
            <a:r>
              <a:rPr lang="en-US" dirty="0"/>
              <a:t>Liu and Loeb, </a:t>
            </a:r>
            <a:r>
              <a:rPr lang="en-US" i="1" dirty="0">
                <a:hlinkClick r:id="rId5">
                  <a:extLst>
                    <a:ext uri="{A12FA001-AC4F-418D-AE19-62706E023703}">
                      <ahyp:hlinkClr xmlns:ahyp="http://schemas.microsoft.com/office/drawing/2018/hyperlinkcolor" val="tx"/>
                    </a:ext>
                  </a:extLst>
                </a:hlinkClick>
              </a:rPr>
              <a:t>Engaging Teachers: Measuring the Impact of Teachers on Student Attendance in Secondary School</a:t>
            </a:r>
            <a:endParaRPr lang="en-US" i="1" dirty="0"/>
          </a:p>
          <a:p>
            <a:r>
              <a:rPr lang="en-US" dirty="0"/>
              <a:t>Kraft &amp; Dougherty, </a:t>
            </a:r>
            <a:r>
              <a:rPr lang="en-US" i="1" dirty="0">
                <a:hlinkClick r:id="rId6">
                  <a:extLst>
                    <a:ext uri="{A12FA001-AC4F-418D-AE19-62706E023703}">
                      <ahyp:hlinkClr xmlns:ahyp="http://schemas.microsoft.com/office/drawing/2018/hyperlinkcolor" val="tx"/>
                    </a:ext>
                  </a:extLst>
                </a:hlinkClick>
              </a:rPr>
              <a:t>The Effect of Teacher–Family Communication on Student Engagement</a:t>
            </a:r>
            <a:endParaRPr lang="en-US" i="1" dirty="0"/>
          </a:p>
        </p:txBody>
      </p:sp>
      <p:sp>
        <p:nvSpPr>
          <p:cNvPr id="114" name="TextBox 113">
            <a:extLst>
              <a:ext uri="{FF2B5EF4-FFF2-40B4-BE49-F238E27FC236}">
                <a16:creationId xmlns:a16="http://schemas.microsoft.com/office/drawing/2014/main" id="{FF63CDD7-95A5-ED7E-8191-EB1ACCF5589F}"/>
              </a:ext>
            </a:extLst>
          </p:cNvPr>
          <p:cNvSpPr txBox="1"/>
          <p:nvPr/>
        </p:nvSpPr>
        <p:spPr bwMode="gray">
          <a:xfrm>
            <a:off x="736907" y="7583563"/>
            <a:ext cx="166712" cy="369332"/>
          </a:xfrm>
          <a:prstGeom prst="rect">
            <a:avLst/>
          </a:prstGeom>
          <a:noFill/>
        </p:spPr>
        <p:txBody>
          <a:bodyPr wrap="square" lIns="0" tIns="0" rIns="0" bIns="0" rtlCol="0">
            <a:spAutoFit/>
          </a:bodyPr>
          <a:lstStyle/>
          <a:p>
            <a:pPr>
              <a:spcBef>
                <a:spcPts val="500"/>
              </a:spcBef>
            </a:pPr>
            <a:r>
              <a:rPr lang="en-US" sz="2400" dirty="0">
                <a:solidFill>
                  <a:schemeClr val="accent5"/>
                </a:solidFill>
                <a:latin typeface="+mj-lt"/>
              </a:rPr>
              <a:t>2</a:t>
            </a:r>
          </a:p>
        </p:txBody>
      </p:sp>
      <p:sp>
        <p:nvSpPr>
          <p:cNvPr id="6" name="TextBox 5">
            <a:extLst>
              <a:ext uri="{FF2B5EF4-FFF2-40B4-BE49-F238E27FC236}">
                <a16:creationId xmlns:a16="http://schemas.microsoft.com/office/drawing/2014/main" id="{CE1EB303-B588-76D9-CACC-1E842D3A3BE7}"/>
              </a:ext>
            </a:extLst>
          </p:cNvPr>
          <p:cNvSpPr txBox="1"/>
          <p:nvPr/>
        </p:nvSpPr>
        <p:spPr bwMode="gray">
          <a:xfrm>
            <a:off x="736907" y="3534815"/>
            <a:ext cx="1251946" cy="161583"/>
          </a:xfrm>
          <a:prstGeom prst="rect">
            <a:avLst/>
          </a:prstGeom>
          <a:noFill/>
        </p:spPr>
        <p:txBody>
          <a:bodyPr wrap="none" lIns="0" tIns="0" rIns="0" bIns="0" rtlCol="0">
            <a:spAutoFit/>
          </a:bodyPr>
          <a:lstStyle/>
          <a:p>
            <a:pPr>
              <a:spcBef>
                <a:spcPts val="500"/>
              </a:spcBef>
            </a:pPr>
            <a:r>
              <a:rPr lang="en-US" sz="1050" b="1" dirty="0">
                <a:solidFill>
                  <a:schemeClr val="accent6"/>
                </a:solidFill>
              </a:rPr>
              <a:t>District Leaders:</a:t>
            </a:r>
            <a:endParaRPr lang="en-US" sz="800" dirty="0"/>
          </a:p>
        </p:txBody>
      </p:sp>
      <p:sp>
        <p:nvSpPr>
          <p:cNvPr id="7" name="TextBox 6">
            <a:extLst>
              <a:ext uri="{FF2B5EF4-FFF2-40B4-BE49-F238E27FC236}">
                <a16:creationId xmlns:a16="http://schemas.microsoft.com/office/drawing/2014/main" id="{C7783111-0169-F86C-9A4D-0F422A69ACB7}"/>
              </a:ext>
            </a:extLst>
          </p:cNvPr>
          <p:cNvSpPr txBox="1"/>
          <p:nvPr/>
        </p:nvSpPr>
        <p:spPr bwMode="gray">
          <a:xfrm>
            <a:off x="1075932" y="3849258"/>
            <a:ext cx="6064659" cy="276999"/>
          </a:xfrm>
          <a:prstGeom prst="rect">
            <a:avLst/>
          </a:prstGeom>
          <a:noFill/>
        </p:spPr>
        <p:txBody>
          <a:bodyPr wrap="square" lIns="0" tIns="0" rIns="0" bIns="0" rtlCol="0">
            <a:spAutoFit/>
          </a:bodyPr>
          <a:lstStyle/>
          <a:p>
            <a:pPr>
              <a:spcBef>
                <a:spcPts val="500"/>
              </a:spcBef>
            </a:pPr>
            <a:r>
              <a:rPr lang="en-US" sz="900" dirty="0"/>
              <a:t>Distribute this resource directly to building principals or administrators who supervise teachers and staff expected to contact parents and guardians of absent students. </a:t>
            </a:r>
            <a:endParaRPr lang="en-US" sz="900" dirty="0">
              <a:solidFill>
                <a:schemeClr val="tx1"/>
              </a:solidFill>
            </a:endParaRPr>
          </a:p>
        </p:txBody>
      </p:sp>
      <p:sp>
        <p:nvSpPr>
          <p:cNvPr id="10" name="TextBox 9">
            <a:extLst>
              <a:ext uri="{FF2B5EF4-FFF2-40B4-BE49-F238E27FC236}">
                <a16:creationId xmlns:a16="http://schemas.microsoft.com/office/drawing/2014/main" id="{C9304221-5318-7A69-BBF5-0A7E56BB8A6E}"/>
              </a:ext>
            </a:extLst>
          </p:cNvPr>
          <p:cNvSpPr txBox="1"/>
          <p:nvPr/>
        </p:nvSpPr>
        <p:spPr bwMode="gray">
          <a:xfrm>
            <a:off x="736907" y="5237009"/>
            <a:ext cx="2733121" cy="161583"/>
          </a:xfrm>
          <a:prstGeom prst="rect">
            <a:avLst/>
          </a:prstGeom>
          <a:noFill/>
        </p:spPr>
        <p:txBody>
          <a:bodyPr wrap="none" lIns="0" tIns="0" rIns="0" bIns="0" rtlCol="0">
            <a:spAutoFit/>
          </a:bodyPr>
          <a:lstStyle/>
          <a:p>
            <a:pPr>
              <a:spcBef>
                <a:spcPts val="500"/>
              </a:spcBef>
            </a:pPr>
            <a:r>
              <a:rPr lang="en-US" sz="1050" b="1" dirty="0">
                <a:solidFill>
                  <a:schemeClr val="accent6"/>
                </a:solidFill>
              </a:rPr>
              <a:t>School Principals or Administrators:</a:t>
            </a:r>
            <a:endParaRPr lang="en-US" sz="800" dirty="0"/>
          </a:p>
        </p:txBody>
      </p:sp>
      <p:sp>
        <p:nvSpPr>
          <p:cNvPr id="29" name="Rectangle: Rounded Corners 28">
            <a:extLst>
              <a:ext uri="{FF2B5EF4-FFF2-40B4-BE49-F238E27FC236}">
                <a16:creationId xmlns:a16="http://schemas.microsoft.com/office/drawing/2014/main" id="{CE454BC0-6E1F-CE2D-3CAF-EB992124CD45}"/>
              </a:ext>
            </a:extLst>
          </p:cNvPr>
          <p:cNvSpPr/>
          <p:nvPr/>
        </p:nvSpPr>
        <p:spPr bwMode="gray">
          <a:xfrm>
            <a:off x="929862" y="3234807"/>
            <a:ext cx="146071" cy="1738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descr="Icon&#10;&#10;Description automatically generated">
            <a:extLst>
              <a:ext uri="{FF2B5EF4-FFF2-40B4-BE49-F238E27FC236}">
                <a16:creationId xmlns:a16="http://schemas.microsoft.com/office/drawing/2014/main" id="{8A42E3D1-C18E-3812-605F-D940AD570B0C}"/>
              </a:ext>
            </a:extLst>
          </p:cNvPr>
          <p:cNvPicPr>
            <a:picLocks noChangeAspect="1"/>
          </p:cNvPicPr>
          <p:nvPr/>
        </p:nvPicPr>
        <p:blipFill>
          <a:blip r:embed="rId7"/>
          <a:stretch>
            <a:fillRect/>
          </a:stretch>
        </p:blipFill>
        <p:spPr>
          <a:xfrm>
            <a:off x="743195" y="3023074"/>
            <a:ext cx="358241" cy="449676"/>
          </a:xfrm>
          <a:prstGeom prst="rect">
            <a:avLst/>
          </a:prstGeom>
        </p:spPr>
      </p:pic>
      <p:sp>
        <p:nvSpPr>
          <p:cNvPr id="30" name="Rectangle: Rounded Corners 29">
            <a:extLst>
              <a:ext uri="{FF2B5EF4-FFF2-40B4-BE49-F238E27FC236}">
                <a16:creationId xmlns:a16="http://schemas.microsoft.com/office/drawing/2014/main" id="{206D989C-3527-E68E-302E-39C89A699DF7}"/>
              </a:ext>
            </a:extLst>
          </p:cNvPr>
          <p:cNvSpPr/>
          <p:nvPr/>
        </p:nvSpPr>
        <p:spPr bwMode="gray">
          <a:xfrm>
            <a:off x="1003964" y="4976626"/>
            <a:ext cx="146071" cy="1738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descr="Icon&#10;&#10;Description automatically generated">
            <a:extLst>
              <a:ext uri="{FF2B5EF4-FFF2-40B4-BE49-F238E27FC236}">
                <a16:creationId xmlns:a16="http://schemas.microsoft.com/office/drawing/2014/main" id="{E6B951B8-05A1-CE7F-7875-E86F52BE283A}"/>
              </a:ext>
            </a:extLst>
          </p:cNvPr>
          <p:cNvPicPr>
            <a:picLocks noChangeAspect="1"/>
          </p:cNvPicPr>
          <p:nvPr/>
        </p:nvPicPr>
        <p:blipFill>
          <a:blip r:embed="rId8"/>
          <a:stretch>
            <a:fillRect/>
          </a:stretch>
        </p:blipFill>
        <p:spPr>
          <a:xfrm>
            <a:off x="718306" y="4709938"/>
            <a:ext cx="457201" cy="457201"/>
          </a:xfrm>
          <a:prstGeom prst="rect">
            <a:avLst/>
          </a:prstGeom>
        </p:spPr>
      </p:pic>
      <p:sp>
        <p:nvSpPr>
          <p:cNvPr id="31" name="TextBox 30">
            <a:extLst>
              <a:ext uri="{FF2B5EF4-FFF2-40B4-BE49-F238E27FC236}">
                <a16:creationId xmlns:a16="http://schemas.microsoft.com/office/drawing/2014/main" id="{A86E58FD-6B96-0325-94A1-6365F83B7020}"/>
              </a:ext>
            </a:extLst>
          </p:cNvPr>
          <p:cNvSpPr txBox="1"/>
          <p:nvPr/>
        </p:nvSpPr>
        <p:spPr bwMode="gray">
          <a:xfrm>
            <a:off x="736907" y="5457858"/>
            <a:ext cx="4490012" cy="138499"/>
          </a:xfrm>
          <a:prstGeom prst="rect">
            <a:avLst/>
          </a:prstGeom>
          <a:noFill/>
        </p:spPr>
        <p:txBody>
          <a:bodyPr wrap="none" lIns="0" tIns="0" rIns="0" bIns="0" rtlCol="0">
            <a:spAutoFit/>
          </a:bodyPr>
          <a:lstStyle/>
          <a:p>
            <a:pPr>
              <a:spcBef>
                <a:spcPts val="500"/>
              </a:spcBef>
            </a:pPr>
            <a:r>
              <a:rPr lang="en-US" sz="900" dirty="0"/>
              <a:t>Follow the steps below to help teachers and staff use this guide successfully:</a:t>
            </a:r>
            <a:endParaRPr lang="en-US" sz="900" b="1" dirty="0">
              <a:solidFill>
                <a:schemeClr val="accent6"/>
              </a:solidFill>
            </a:endParaRPr>
          </a:p>
        </p:txBody>
      </p:sp>
      <p:sp>
        <p:nvSpPr>
          <p:cNvPr id="224" name="TextBox 223">
            <a:extLst>
              <a:ext uri="{FF2B5EF4-FFF2-40B4-BE49-F238E27FC236}">
                <a16:creationId xmlns:a16="http://schemas.microsoft.com/office/drawing/2014/main" id="{9E811C79-3B72-8022-8A97-8EB2F38F90FB}"/>
              </a:ext>
            </a:extLst>
          </p:cNvPr>
          <p:cNvSpPr txBox="1"/>
          <p:nvPr/>
        </p:nvSpPr>
        <p:spPr bwMode="gray">
          <a:xfrm>
            <a:off x="1088443" y="5786610"/>
            <a:ext cx="6052149" cy="1225977"/>
          </a:xfrm>
          <a:prstGeom prst="rect">
            <a:avLst/>
          </a:prstGeom>
          <a:noFill/>
        </p:spPr>
        <p:txBody>
          <a:bodyPr wrap="square" lIns="0" tIns="0" rIns="0" bIns="0" rtlCol="0">
            <a:spAutoFit/>
          </a:bodyPr>
          <a:lstStyle/>
          <a:p>
            <a:pPr>
              <a:spcBef>
                <a:spcPts val="500"/>
              </a:spcBef>
            </a:pPr>
            <a:r>
              <a:rPr lang="en-US" sz="900" dirty="0">
                <a:solidFill>
                  <a:schemeClr val="tx1"/>
                </a:solidFill>
              </a:rPr>
              <a:t>Clearly communicate teacher and staff expectations for contacting parents and guardians of absent students. Make sure all teachers and staff know and record the following three pieces of information:</a:t>
            </a:r>
          </a:p>
          <a:p>
            <a:pPr marL="228600" indent="-228600">
              <a:spcBef>
                <a:spcPts val="500"/>
              </a:spcBef>
              <a:buFont typeface="+mj-lt"/>
              <a:buAutoNum type="arabicPeriod"/>
            </a:pPr>
            <a:r>
              <a:rPr lang="en-US" sz="900" i="1" dirty="0">
                <a:solidFill>
                  <a:schemeClr val="tx1"/>
                </a:solidFill>
              </a:rPr>
              <a:t>Which teachers and staff are expected to contact parents and guardians of absent students?</a:t>
            </a:r>
          </a:p>
          <a:p>
            <a:pPr marL="228600" indent="-228600">
              <a:spcBef>
                <a:spcPts val="500"/>
              </a:spcBef>
              <a:buFont typeface="+mj-lt"/>
              <a:buAutoNum type="arabicPeriod"/>
            </a:pPr>
            <a:r>
              <a:rPr lang="en-US" sz="900" i="1" dirty="0">
                <a:solidFill>
                  <a:schemeClr val="tx1"/>
                </a:solidFill>
              </a:rPr>
              <a:t>When should they make contact? (e.g., after how many consecutive absences?)</a:t>
            </a:r>
          </a:p>
          <a:p>
            <a:pPr marL="228600" indent="-228600">
              <a:spcBef>
                <a:spcPts val="500"/>
              </a:spcBef>
              <a:buFont typeface="+mj-lt"/>
              <a:buAutoNum type="arabicPeriod"/>
            </a:pPr>
            <a:r>
              <a:rPr lang="en-US" sz="900" i="1" dirty="0">
                <a:solidFill>
                  <a:schemeClr val="tx1"/>
                </a:solidFill>
              </a:rPr>
              <a:t>How should they make contact? (e.g., via phone, email, text message, etc. Method of communication should take into consider teacher capacity and any parent preferences.)</a:t>
            </a:r>
          </a:p>
          <a:p>
            <a:pPr>
              <a:spcBef>
                <a:spcPts val="500"/>
              </a:spcBef>
            </a:pPr>
            <a:endParaRPr lang="en-US" sz="900" dirty="0" err="1">
              <a:solidFill>
                <a:schemeClr val="tx1"/>
              </a:solidFill>
            </a:endParaRPr>
          </a:p>
        </p:txBody>
      </p:sp>
      <p:sp>
        <p:nvSpPr>
          <p:cNvPr id="225" name="TextBox 224">
            <a:extLst>
              <a:ext uri="{FF2B5EF4-FFF2-40B4-BE49-F238E27FC236}">
                <a16:creationId xmlns:a16="http://schemas.microsoft.com/office/drawing/2014/main" id="{1524F181-A4F7-0888-95E4-03A9D8286D6F}"/>
              </a:ext>
            </a:extLst>
          </p:cNvPr>
          <p:cNvSpPr txBox="1"/>
          <p:nvPr/>
        </p:nvSpPr>
        <p:spPr bwMode="gray">
          <a:xfrm>
            <a:off x="1061788" y="7633299"/>
            <a:ext cx="6064659" cy="415498"/>
          </a:xfrm>
          <a:prstGeom prst="rect">
            <a:avLst/>
          </a:prstGeom>
          <a:noFill/>
        </p:spPr>
        <p:txBody>
          <a:bodyPr wrap="square" lIns="0" tIns="0" rIns="0" bIns="0" rtlCol="0">
            <a:spAutoFit/>
          </a:bodyPr>
          <a:lstStyle/>
          <a:p>
            <a:pPr>
              <a:spcBef>
                <a:spcPts val="500"/>
              </a:spcBef>
            </a:pPr>
            <a:r>
              <a:rPr lang="en-US" sz="900" dirty="0"/>
              <a:t>During an existing faculty meeting or professional development session, disseminate pages 3-5 of this resource to teachers and staff who are expected to communicate with parents and guardians of absent students. </a:t>
            </a:r>
          </a:p>
        </p:txBody>
      </p:sp>
      <p:sp>
        <p:nvSpPr>
          <p:cNvPr id="226" name="TextBox 225">
            <a:extLst>
              <a:ext uri="{FF2B5EF4-FFF2-40B4-BE49-F238E27FC236}">
                <a16:creationId xmlns:a16="http://schemas.microsoft.com/office/drawing/2014/main" id="{9A8B6898-9F03-2D38-C851-7FB7EE7E8636}"/>
              </a:ext>
            </a:extLst>
          </p:cNvPr>
          <p:cNvSpPr txBox="1"/>
          <p:nvPr/>
        </p:nvSpPr>
        <p:spPr bwMode="gray">
          <a:xfrm>
            <a:off x="1075932" y="8271521"/>
            <a:ext cx="6188468" cy="276999"/>
          </a:xfrm>
          <a:prstGeom prst="rect">
            <a:avLst/>
          </a:prstGeom>
          <a:noFill/>
        </p:spPr>
        <p:txBody>
          <a:bodyPr wrap="square" lIns="0" tIns="0" rIns="0" bIns="0" rtlCol="0">
            <a:spAutoFit/>
          </a:bodyPr>
          <a:lstStyle/>
          <a:p>
            <a:pPr>
              <a:spcBef>
                <a:spcPts val="500"/>
              </a:spcBef>
            </a:pPr>
            <a:r>
              <a:rPr lang="en-US" sz="900" dirty="0"/>
              <a:t>Inform teachers and staff of your preferred method for sharing their follow-up notes from parent and guardian communications. </a:t>
            </a:r>
            <a:r>
              <a:rPr lang="en-US" sz="900" b="1" dirty="0"/>
              <a:t>Have teachers record this information in the bottom section of page 3.</a:t>
            </a:r>
            <a:endParaRPr lang="en-US" sz="900" dirty="0"/>
          </a:p>
        </p:txBody>
      </p:sp>
      <p:sp>
        <p:nvSpPr>
          <p:cNvPr id="227" name="TextBox 226">
            <a:extLst>
              <a:ext uri="{FF2B5EF4-FFF2-40B4-BE49-F238E27FC236}">
                <a16:creationId xmlns:a16="http://schemas.microsoft.com/office/drawing/2014/main" id="{D646A6C4-A201-851C-ECFB-5B04C6AFC1D1}"/>
              </a:ext>
            </a:extLst>
          </p:cNvPr>
          <p:cNvSpPr txBox="1"/>
          <p:nvPr/>
        </p:nvSpPr>
        <p:spPr bwMode="gray">
          <a:xfrm>
            <a:off x="736907" y="3793118"/>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1</a:t>
            </a:r>
          </a:p>
        </p:txBody>
      </p:sp>
      <p:grpSp>
        <p:nvGrpSpPr>
          <p:cNvPr id="3" name="Group 2">
            <a:extLst>
              <a:ext uri="{FF2B5EF4-FFF2-40B4-BE49-F238E27FC236}">
                <a16:creationId xmlns:a16="http://schemas.microsoft.com/office/drawing/2014/main" id="{437C7786-F91C-8338-4AA9-F46CF3878C02}"/>
              </a:ext>
            </a:extLst>
          </p:cNvPr>
          <p:cNvGrpSpPr/>
          <p:nvPr/>
        </p:nvGrpSpPr>
        <p:grpSpPr>
          <a:xfrm>
            <a:off x="-3" y="1400523"/>
            <a:ext cx="7772400" cy="1197766"/>
            <a:chOff x="-3" y="1148316"/>
            <a:chExt cx="7772400" cy="1197766"/>
          </a:xfrm>
        </p:grpSpPr>
        <p:sp>
          <p:nvSpPr>
            <p:cNvPr id="4" name="Rectangle 3">
              <a:extLst>
                <a:ext uri="{FF2B5EF4-FFF2-40B4-BE49-F238E27FC236}">
                  <a16:creationId xmlns:a16="http://schemas.microsoft.com/office/drawing/2014/main" id="{DD7C5EA5-E4BC-ADFE-3AA5-A087AA5E99CD}"/>
                </a:ext>
              </a:extLst>
            </p:cNvPr>
            <p:cNvSpPr/>
            <p:nvPr/>
          </p:nvSpPr>
          <p:spPr bwMode="gray">
            <a:xfrm>
              <a:off x="-3" y="1259560"/>
              <a:ext cx="7772400" cy="996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 name="Group 4">
              <a:extLst>
                <a:ext uri="{FF2B5EF4-FFF2-40B4-BE49-F238E27FC236}">
                  <a16:creationId xmlns:a16="http://schemas.microsoft.com/office/drawing/2014/main" id="{ADBD817A-6474-7160-017D-ADF77ABB9FD5}"/>
                </a:ext>
              </a:extLst>
            </p:cNvPr>
            <p:cNvGrpSpPr/>
            <p:nvPr/>
          </p:nvGrpSpPr>
          <p:grpSpPr>
            <a:xfrm>
              <a:off x="535257" y="1148316"/>
              <a:ext cx="6729143" cy="1197766"/>
              <a:chOff x="521626" y="1752399"/>
              <a:chExt cx="6729143" cy="1197766"/>
            </a:xfrm>
          </p:grpSpPr>
          <p:sp>
            <p:nvSpPr>
              <p:cNvPr id="9" name="Rectangle 8">
                <a:extLst>
                  <a:ext uri="{FF2B5EF4-FFF2-40B4-BE49-F238E27FC236}">
                    <a16:creationId xmlns:a16="http://schemas.microsoft.com/office/drawing/2014/main" id="{D8848B55-7A31-3CCA-36CC-896F7DE8D3F2}"/>
                  </a:ext>
                </a:extLst>
              </p:cNvPr>
              <p:cNvSpPr/>
              <p:nvPr/>
            </p:nvSpPr>
            <p:spPr bwMode="gray">
              <a:xfrm>
                <a:off x="521626" y="1752399"/>
                <a:ext cx="6729143" cy="1197766"/>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dirty="0">
                  <a:solidFill>
                    <a:schemeClr val="tx1"/>
                  </a:solidFill>
                </a:endParaRPr>
              </a:p>
            </p:txBody>
          </p:sp>
          <p:grpSp>
            <p:nvGrpSpPr>
              <p:cNvPr id="11" name="Group 10">
                <a:extLst>
                  <a:ext uri="{FF2B5EF4-FFF2-40B4-BE49-F238E27FC236}">
                    <a16:creationId xmlns:a16="http://schemas.microsoft.com/office/drawing/2014/main" id="{2E78520B-5ADC-9A54-8169-6D9FEFFE7E0B}"/>
                  </a:ext>
                </a:extLst>
              </p:cNvPr>
              <p:cNvGrpSpPr/>
              <p:nvPr/>
            </p:nvGrpSpPr>
            <p:grpSpPr>
              <a:xfrm>
                <a:off x="723276" y="1907217"/>
                <a:ext cx="6325848" cy="883311"/>
                <a:chOff x="723276" y="1907217"/>
                <a:chExt cx="6325848" cy="883311"/>
              </a:xfrm>
            </p:grpSpPr>
            <p:sp>
              <p:nvSpPr>
                <p:cNvPr id="13" name="Text Placeholder 29">
                  <a:extLst>
                    <a:ext uri="{FF2B5EF4-FFF2-40B4-BE49-F238E27FC236}">
                      <a16:creationId xmlns:a16="http://schemas.microsoft.com/office/drawing/2014/main" id="{8D163764-8637-8EEC-357A-E2CAB665C508}"/>
                    </a:ext>
                  </a:extLst>
                </p:cNvPr>
                <p:cNvSpPr txBox="1">
                  <a:spLocks/>
                </p:cNvSpPr>
                <p:nvPr/>
              </p:nvSpPr>
              <p:spPr bwMode="gray">
                <a:xfrm>
                  <a:off x="723276" y="1907217"/>
                  <a:ext cx="6325848" cy="161583"/>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50" b="1" dirty="0"/>
                    <a:t>First Thing’s First…Why Should </a:t>
                  </a:r>
                  <a:r>
                    <a:rPr lang="en-US" sz="1050" b="1" dirty="0">
                      <a:solidFill>
                        <a:schemeClr val="accent6"/>
                      </a:solidFill>
                    </a:rPr>
                    <a:t>Teachers</a:t>
                  </a:r>
                  <a:r>
                    <a:rPr lang="en-US" sz="1050" b="1" dirty="0"/>
                    <a:t> Contact the Parents of Absent Students?</a:t>
                  </a:r>
                </a:p>
              </p:txBody>
            </p:sp>
            <p:grpSp>
              <p:nvGrpSpPr>
                <p:cNvPr id="14" name="Group 13">
                  <a:extLst>
                    <a:ext uri="{FF2B5EF4-FFF2-40B4-BE49-F238E27FC236}">
                      <a16:creationId xmlns:a16="http://schemas.microsoft.com/office/drawing/2014/main" id="{52E55248-47BD-194E-7F93-04A7603560CF}"/>
                    </a:ext>
                  </a:extLst>
                </p:cNvPr>
                <p:cNvGrpSpPr/>
                <p:nvPr/>
              </p:nvGrpSpPr>
              <p:grpSpPr>
                <a:xfrm>
                  <a:off x="855420" y="2236530"/>
                  <a:ext cx="1965762" cy="553998"/>
                  <a:chOff x="855420" y="2194092"/>
                  <a:chExt cx="1965762" cy="553998"/>
                </a:xfrm>
              </p:grpSpPr>
              <p:sp>
                <p:nvSpPr>
                  <p:cNvPr id="23" name="TextBox 22">
                    <a:extLst>
                      <a:ext uri="{FF2B5EF4-FFF2-40B4-BE49-F238E27FC236}">
                        <a16:creationId xmlns:a16="http://schemas.microsoft.com/office/drawing/2014/main" id="{43175D40-EDC3-D1A6-07A6-099FAD966861}"/>
                      </a:ext>
                    </a:extLst>
                  </p:cNvPr>
                  <p:cNvSpPr txBox="1"/>
                  <p:nvPr/>
                </p:nvSpPr>
                <p:spPr bwMode="gray">
                  <a:xfrm>
                    <a:off x="1136404" y="2194092"/>
                    <a:ext cx="1684778" cy="553998"/>
                  </a:xfrm>
                  <a:prstGeom prst="rect">
                    <a:avLst/>
                  </a:prstGeom>
                  <a:noFill/>
                </p:spPr>
                <p:txBody>
                  <a:bodyPr wrap="square" lIns="0" tIns="0" rIns="0" bIns="0" rtlCol="0">
                    <a:spAutoFit/>
                  </a:bodyPr>
                  <a:lstStyle/>
                  <a:p>
                    <a:r>
                      <a:rPr lang="en-US" sz="900" b="1" dirty="0">
                        <a:solidFill>
                          <a:schemeClr val="accent6"/>
                        </a:solidFill>
                      </a:rPr>
                      <a:t>Parents</a:t>
                    </a:r>
                    <a:r>
                      <a:rPr lang="en-US" sz="900" b="1" baseline="30000" dirty="0">
                        <a:solidFill>
                          <a:schemeClr val="accent6"/>
                        </a:solidFill>
                      </a:rPr>
                      <a:t>1</a:t>
                    </a:r>
                    <a:r>
                      <a:rPr lang="en-US" sz="900" dirty="0"/>
                      <a:t> </a:t>
                    </a:r>
                    <a:r>
                      <a:rPr lang="en-US" sz="900" b="1" dirty="0">
                        <a:solidFill>
                          <a:schemeClr val="accent6"/>
                        </a:solidFill>
                      </a:rPr>
                      <a:t>trust teachers more than administrators </a:t>
                    </a:r>
                    <a:r>
                      <a:rPr lang="en-US" sz="900" dirty="0"/>
                      <a:t>when communicating about student absences.</a:t>
                    </a:r>
                    <a:r>
                      <a:rPr lang="en-US" sz="900" baseline="30000" dirty="0"/>
                      <a:t>2</a:t>
                    </a:r>
                  </a:p>
                </p:txBody>
              </p:sp>
              <p:sp>
                <p:nvSpPr>
                  <p:cNvPr id="24" name="Isosceles Triangle 23">
                    <a:extLst>
                      <a:ext uri="{FF2B5EF4-FFF2-40B4-BE49-F238E27FC236}">
                        <a16:creationId xmlns:a16="http://schemas.microsoft.com/office/drawing/2014/main" id="{6C8115CE-8096-1D3B-496F-54DD3385AD03}"/>
                      </a:ext>
                    </a:extLst>
                  </p:cNvPr>
                  <p:cNvSpPr/>
                  <p:nvPr/>
                </p:nvSpPr>
                <p:spPr bwMode="gray">
                  <a:xfrm rot="5400000">
                    <a:off x="836567" y="2212946"/>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 name="Group 14">
                  <a:extLst>
                    <a:ext uri="{FF2B5EF4-FFF2-40B4-BE49-F238E27FC236}">
                      <a16:creationId xmlns:a16="http://schemas.microsoft.com/office/drawing/2014/main" id="{47C80D26-8528-460F-C3D8-0960D1046AD4}"/>
                    </a:ext>
                  </a:extLst>
                </p:cNvPr>
                <p:cNvGrpSpPr/>
                <p:nvPr/>
              </p:nvGrpSpPr>
              <p:grpSpPr>
                <a:xfrm>
                  <a:off x="3129320" y="2236530"/>
                  <a:ext cx="1765050" cy="553998"/>
                  <a:chOff x="3236748" y="2194092"/>
                  <a:chExt cx="1765050" cy="553998"/>
                </a:xfrm>
              </p:grpSpPr>
              <p:sp>
                <p:nvSpPr>
                  <p:cNvPr id="21" name="TextBox 20">
                    <a:extLst>
                      <a:ext uri="{FF2B5EF4-FFF2-40B4-BE49-F238E27FC236}">
                        <a16:creationId xmlns:a16="http://schemas.microsoft.com/office/drawing/2014/main" id="{10E45895-FCE2-5230-176B-D7CB04D37371}"/>
                      </a:ext>
                    </a:extLst>
                  </p:cNvPr>
                  <p:cNvSpPr txBox="1"/>
                  <p:nvPr/>
                </p:nvSpPr>
                <p:spPr bwMode="gray">
                  <a:xfrm>
                    <a:off x="3477797" y="2194092"/>
                    <a:ext cx="1524001" cy="553998"/>
                  </a:xfrm>
                  <a:prstGeom prst="rect">
                    <a:avLst/>
                  </a:prstGeom>
                  <a:noFill/>
                </p:spPr>
                <p:txBody>
                  <a:bodyPr wrap="square" lIns="0" tIns="0" rIns="0" bIns="0" rtlCol="0">
                    <a:spAutoFit/>
                  </a:bodyPr>
                  <a:lstStyle/>
                  <a:p>
                    <a:r>
                      <a:rPr lang="en-US" sz="900" dirty="0"/>
                      <a:t>Teachers invested in improving attendance are </a:t>
                    </a:r>
                    <a:r>
                      <a:rPr lang="en-US" sz="900" b="1" dirty="0">
                        <a:solidFill>
                          <a:schemeClr val="accent6"/>
                        </a:solidFill>
                      </a:rPr>
                      <a:t>twice as likely</a:t>
                    </a:r>
                    <a:r>
                      <a:rPr lang="en-US" sz="900" dirty="0">
                        <a:solidFill>
                          <a:schemeClr val="accent6"/>
                        </a:solidFill>
                      </a:rPr>
                      <a:t> </a:t>
                    </a:r>
                    <a:r>
                      <a:rPr lang="en-US" sz="900" dirty="0"/>
                      <a:t>to see their students graduate.</a:t>
                    </a:r>
                    <a:r>
                      <a:rPr lang="en-US" sz="900" baseline="30000" dirty="0"/>
                      <a:t>3</a:t>
                    </a:r>
                  </a:p>
                </p:txBody>
              </p:sp>
              <p:sp>
                <p:nvSpPr>
                  <p:cNvPr id="22" name="Isosceles Triangle 21">
                    <a:extLst>
                      <a:ext uri="{FF2B5EF4-FFF2-40B4-BE49-F238E27FC236}">
                        <a16:creationId xmlns:a16="http://schemas.microsoft.com/office/drawing/2014/main" id="{F521CB57-879D-8A91-8443-5726DA86C02C}"/>
                      </a:ext>
                    </a:extLst>
                  </p:cNvPr>
                  <p:cNvSpPr/>
                  <p:nvPr/>
                </p:nvSpPr>
                <p:spPr bwMode="gray">
                  <a:xfrm rot="5400000">
                    <a:off x="3217895" y="2212945"/>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a:extLst>
                    <a:ext uri="{FF2B5EF4-FFF2-40B4-BE49-F238E27FC236}">
                      <a16:creationId xmlns:a16="http://schemas.microsoft.com/office/drawing/2014/main" id="{93C11A49-034D-FF69-0DCB-818250E5F922}"/>
                    </a:ext>
                  </a:extLst>
                </p:cNvPr>
                <p:cNvGrpSpPr/>
                <p:nvPr/>
              </p:nvGrpSpPr>
              <p:grpSpPr>
                <a:xfrm>
                  <a:off x="5202509" y="2235328"/>
                  <a:ext cx="1846615" cy="555200"/>
                  <a:chOff x="5202509" y="2192890"/>
                  <a:chExt cx="1846615" cy="555200"/>
                </a:xfrm>
              </p:grpSpPr>
              <p:sp>
                <p:nvSpPr>
                  <p:cNvPr id="17" name="TextBox 16">
                    <a:extLst>
                      <a:ext uri="{FF2B5EF4-FFF2-40B4-BE49-F238E27FC236}">
                        <a16:creationId xmlns:a16="http://schemas.microsoft.com/office/drawing/2014/main" id="{C98E5522-0DC1-F058-1724-4EC01806983F}"/>
                      </a:ext>
                    </a:extLst>
                  </p:cNvPr>
                  <p:cNvSpPr txBox="1"/>
                  <p:nvPr/>
                </p:nvSpPr>
                <p:spPr bwMode="gray">
                  <a:xfrm>
                    <a:off x="5443558" y="2194092"/>
                    <a:ext cx="1605566" cy="553998"/>
                  </a:xfrm>
                  <a:prstGeom prst="rect">
                    <a:avLst/>
                  </a:prstGeom>
                  <a:noFill/>
                </p:spPr>
                <p:txBody>
                  <a:bodyPr wrap="square" lIns="0" tIns="0" rIns="0" bIns="0" rtlCol="0">
                    <a:spAutoFit/>
                  </a:bodyPr>
                  <a:lstStyle/>
                  <a:p>
                    <a:pPr>
                      <a:spcBef>
                        <a:spcPts val="500"/>
                      </a:spcBef>
                    </a:pPr>
                    <a:r>
                      <a:rPr lang="en-US" sz="900" dirty="0"/>
                      <a:t>Communication between teachers and families </a:t>
                    </a:r>
                    <a:r>
                      <a:rPr lang="en-US" sz="900" b="1" dirty="0">
                        <a:solidFill>
                          <a:schemeClr val="accent6"/>
                        </a:solidFill>
                      </a:rPr>
                      <a:t>immediately increases student engagement.</a:t>
                    </a:r>
                    <a:r>
                      <a:rPr lang="en-US" sz="900" b="1" baseline="30000" dirty="0">
                        <a:solidFill>
                          <a:schemeClr val="accent6"/>
                        </a:solidFill>
                      </a:rPr>
                      <a:t>4</a:t>
                    </a:r>
                    <a:endParaRPr lang="en-US" sz="900" dirty="0">
                      <a:solidFill>
                        <a:schemeClr val="tx1"/>
                      </a:solidFill>
                    </a:endParaRPr>
                  </a:p>
                </p:txBody>
              </p:sp>
              <p:sp>
                <p:nvSpPr>
                  <p:cNvPr id="19" name="Isosceles Triangle 18">
                    <a:extLst>
                      <a:ext uri="{FF2B5EF4-FFF2-40B4-BE49-F238E27FC236}">
                        <a16:creationId xmlns:a16="http://schemas.microsoft.com/office/drawing/2014/main" id="{1B2B8CBE-4270-ACF5-E8D7-74659BE0219C}"/>
                      </a:ext>
                    </a:extLst>
                  </p:cNvPr>
                  <p:cNvSpPr/>
                  <p:nvPr/>
                </p:nvSpPr>
                <p:spPr bwMode="gray">
                  <a:xfrm rot="5400000">
                    <a:off x="5183656" y="2211743"/>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grpSp>
      <p:grpSp>
        <p:nvGrpSpPr>
          <p:cNvPr id="25" name="Group 24">
            <a:extLst>
              <a:ext uri="{FF2B5EF4-FFF2-40B4-BE49-F238E27FC236}">
                <a16:creationId xmlns:a16="http://schemas.microsoft.com/office/drawing/2014/main" id="{BF938140-EA87-C4F8-9EBE-DFA33F9E5604}"/>
              </a:ext>
            </a:extLst>
          </p:cNvPr>
          <p:cNvGrpSpPr/>
          <p:nvPr/>
        </p:nvGrpSpPr>
        <p:grpSpPr>
          <a:xfrm>
            <a:off x="2720349" y="6883032"/>
            <a:ext cx="4230609" cy="529356"/>
            <a:chOff x="4867998" y="8007597"/>
            <a:chExt cx="4401516" cy="529356"/>
          </a:xfrm>
        </p:grpSpPr>
        <p:grpSp>
          <p:nvGrpSpPr>
            <p:cNvPr id="27" name="Group 26">
              <a:extLst>
                <a:ext uri="{FF2B5EF4-FFF2-40B4-BE49-F238E27FC236}">
                  <a16:creationId xmlns:a16="http://schemas.microsoft.com/office/drawing/2014/main" id="{71927659-BE66-A251-4B12-2129991AEC5B}"/>
                </a:ext>
              </a:extLst>
            </p:cNvPr>
            <p:cNvGrpSpPr/>
            <p:nvPr/>
          </p:nvGrpSpPr>
          <p:grpSpPr>
            <a:xfrm>
              <a:off x="4908000" y="8007597"/>
              <a:ext cx="4361514" cy="529356"/>
              <a:chOff x="833100" y="8251177"/>
              <a:chExt cx="5683925" cy="631535"/>
            </a:xfrm>
          </p:grpSpPr>
          <p:sp>
            <p:nvSpPr>
              <p:cNvPr id="228" name="Rectangle 227">
                <a:extLst>
                  <a:ext uri="{FF2B5EF4-FFF2-40B4-BE49-F238E27FC236}">
                    <a16:creationId xmlns:a16="http://schemas.microsoft.com/office/drawing/2014/main" id="{49C2642F-BC25-BBF8-1B93-D4A932A3EBA2}"/>
                  </a:ext>
                </a:extLst>
              </p:cNvPr>
              <p:cNvSpPr/>
              <p:nvPr/>
            </p:nvSpPr>
            <p:spPr bwMode="gray">
              <a:xfrm>
                <a:off x="833100" y="8251177"/>
                <a:ext cx="5683925" cy="63153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5" name="TextBox 234">
                <a:extLst>
                  <a:ext uri="{FF2B5EF4-FFF2-40B4-BE49-F238E27FC236}">
                    <a16:creationId xmlns:a16="http://schemas.microsoft.com/office/drawing/2014/main" id="{0F1B0C0D-D12F-DADE-FCD3-25C523E59CA7}"/>
                  </a:ext>
                </a:extLst>
              </p:cNvPr>
              <p:cNvSpPr txBox="1"/>
              <p:nvPr/>
            </p:nvSpPr>
            <p:spPr bwMode="gray">
              <a:xfrm>
                <a:off x="958185" y="8300181"/>
                <a:ext cx="5465771" cy="495699"/>
              </a:xfrm>
              <a:prstGeom prst="rect">
                <a:avLst/>
              </a:prstGeom>
              <a:noFill/>
            </p:spPr>
            <p:txBody>
              <a:bodyPr wrap="square" lIns="0" tIns="0" rIns="0" bIns="0" rtlCol="0">
                <a:spAutoFit/>
              </a:bodyPr>
              <a:lstStyle/>
              <a:p>
                <a:pPr>
                  <a:spcBef>
                    <a:spcPts val="500"/>
                  </a:spcBef>
                </a:pPr>
                <a:r>
                  <a:rPr lang="en-US" sz="900" b="0" dirty="0">
                    <a:solidFill>
                      <a:srgbClr val="333E48"/>
                    </a:solidFill>
                    <a:latin typeface="Verdana"/>
                  </a:rPr>
                  <a:t>Encourage phone calls whenever possible. Early </a:t>
                </a:r>
                <a:r>
                  <a:rPr lang="en-US" sz="900" b="0" dirty="0">
                    <a:solidFill>
                      <a:srgbClr val="333E48"/>
                    </a:solidFill>
                    <a:latin typeface="Verdana"/>
                    <a:hlinkClick r:id="rId9"/>
                  </a:rPr>
                  <a:t>research</a:t>
                </a:r>
                <a:r>
                  <a:rPr lang="en-US" sz="900" b="0" dirty="0">
                    <a:solidFill>
                      <a:srgbClr val="333E48"/>
                    </a:solidFill>
                    <a:latin typeface="Verdana"/>
                  </a:rPr>
                  <a:t> shows phone communication leads to quicker action and stronger parent-teacher relationships than email and text.</a:t>
                </a:r>
                <a:endParaRPr kumimoji="0" lang="en-US" sz="800" b="0" i="1" u="none" strike="noStrike" kern="1200" cap="none" spc="0" normalizeH="0" baseline="0" noProof="0" dirty="0">
                  <a:ln>
                    <a:noFill/>
                  </a:ln>
                  <a:solidFill>
                    <a:srgbClr val="333E48"/>
                  </a:solidFill>
                  <a:effectLst/>
                  <a:uLnTx/>
                  <a:uFillTx/>
                  <a:latin typeface="Verdana"/>
                  <a:ea typeface="+mn-ea"/>
                  <a:cs typeface="+mn-cs"/>
                </a:endParaRPr>
              </a:p>
            </p:txBody>
          </p:sp>
        </p:grpSp>
        <p:sp>
          <p:nvSpPr>
            <p:cNvPr id="28" name="Isosceles Triangle 27">
              <a:extLst>
                <a:ext uri="{FF2B5EF4-FFF2-40B4-BE49-F238E27FC236}">
                  <a16:creationId xmlns:a16="http://schemas.microsoft.com/office/drawing/2014/main" id="{670C6FA3-A0E8-4C20-B417-E6252B0835BA}"/>
                </a:ext>
              </a:extLst>
            </p:cNvPr>
            <p:cNvSpPr/>
            <p:nvPr/>
          </p:nvSpPr>
          <p:spPr bwMode="gray">
            <a:xfrm rot="5400000">
              <a:off x="4850347" y="8080479"/>
              <a:ext cx="115306" cy="80003"/>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4249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0EE2CC-F4A2-3D77-7E76-15622AA16E00}"/>
              </a:ext>
            </a:extLst>
          </p:cNvPr>
          <p:cNvSpPr/>
          <p:nvPr/>
        </p:nvSpPr>
        <p:spPr bwMode="gray">
          <a:xfrm>
            <a:off x="-3" y="6450511"/>
            <a:ext cx="7772403" cy="30775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A177CCC4-390D-2BC1-9D97-303AEE9DC152}"/>
              </a:ext>
            </a:extLst>
          </p:cNvPr>
          <p:cNvSpPr txBox="1"/>
          <p:nvPr/>
        </p:nvSpPr>
        <p:spPr bwMode="gray">
          <a:xfrm>
            <a:off x="1025904" y="3584075"/>
            <a:ext cx="6238496" cy="356508"/>
          </a:xfrm>
          <a:prstGeom prst="rect">
            <a:avLst/>
          </a:prstGeom>
          <a:noFill/>
        </p:spPr>
        <p:txBody>
          <a:bodyPr wrap="square" lIns="0" tIns="0" rIns="0" bIns="0" rtlCol="0">
            <a:spAutoFit/>
          </a:bodyPr>
          <a:lstStyle/>
          <a:p>
            <a:pPr>
              <a:spcBef>
                <a:spcPts val="500"/>
              </a:spcBef>
            </a:pPr>
            <a:r>
              <a:rPr lang="en-US" sz="1000" b="1" dirty="0"/>
              <a:t>P</a:t>
            </a:r>
            <a:r>
              <a:rPr lang="en-US" sz="1000" b="1" dirty="0">
                <a:solidFill>
                  <a:schemeClr val="tx1"/>
                </a:solidFill>
              </a:rPr>
              <a:t>repare your message based on your mode of communication (phone, email, or text).</a:t>
            </a:r>
          </a:p>
          <a:p>
            <a:pPr marL="0" marR="0" lvl="0" indent="0" algn="l" defTabSz="91440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Verdana"/>
              </a:rPr>
              <a:t>Refer to the suggested</a:t>
            </a:r>
            <a:r>
              <a:rPr kumimoji="0" lang="en-US" sz="900" b="0" i="0" u="none" strike="noStrike" kern="1200" cap="none" spc="0" normalizeH="0" baseline="0" noProof="0" dirty="0">
                <a:ln>
                  <a:noFill/>
                </a:ln>
                <a:solidFill>
                  <a:srgbClr val="333E48"/>
                </a:solidFill>
                <a:effectLst/>
                <a:uLnTx/>
                <a:uFillTx/>
                <a:latin typeface="Verdana"/>
                <a:ea typeface="+mn-ea"/>
                <a:cs typeface="+mn-cs"/>
              </a:rPr>
              <a:t> language examples for each communication method (phone, email, text).</a:t>
            </a:r>
          </a:p>
        </p:txBody>
      </p:sp>
      <p:sp>
        <p:nvSpPr>
          <p:cNvPr id="2" name="Title 1">
            <a:extLst>
              <a:ext uri="{FF2B5EF4-FFF2-40B4-BE49-F238E27FC236}">
                <a16:creationId xmlns:a16="http://schemas.microsoft.com/office/drawing/2014/main" id="{9A0A7293-A7BD-4084-89DF-3198CA7DB940}"/>
              </a:ext>
            </a:extLst>
          </p:cNvPr>
          <p:cNvSpPr>
            <a:spLocks noGrp="1"/>
          </p:cNvSpPr>
          <p:nvPr>
            <p:ph type="title"/>
          </p:nvPr>
        </p:nvSpPr>
        <p:spPr>
          <a:xfrm>
            <a:off x="510382" y="744811"/>
            <a:ext cx="6754018" cy="263149"/>
          </a:xfrm>
        </p:spPr>
        <p:txBody>
          <a:bodyPr/>
          <a:lstStyle/>
          <a:p>
            <a:r>
              <a:rPr lang="en-US" sz="1900" b="1" dirty="0"/>
              <a:t>Teacher Instructions</a:t>
            </a:r>
            <a:r>
              <a:rPr lang="en-US" sz="1900" dirty="0"/>
              <a:t>: How to Use This Guide</a:t>
            </a:r>
          </a:p>
        </p:txBody>
      </p:sp>
      <p:sp>
        <p:nvSpPr>
          <p:cNvPr id="8" name="Text Placeholder 7">
            <a:extLst>
              <a:ext uri="{FF2B5EF4-FFF2-40B4-BE49-F238E27FC236}">
                <a16:creationId xmlns:a16="http://schemas.microsoft.com/office/drawing/2014/main" id="{9823FD13-A681-C183-0599-FCCF1075353C}"/>
              </a:ext>
            </a:extLst>
          </p:cNvPr>
          <p:cNvSpPr>
            <a:spLocks noGrp="1"/>
          </p:cNvSpPr>
          <p:nvPr>
            <p:ph type="body" sz="quarter" idx="29"/>
          </p:nvPr>
        </p:nvSpPr>
        <p:spPr>
          <a:xfrm>
            <a:off x="510381" y="459719"/>
            <a:ext cx="3514363" cy="123111"/>
          </a:xfrm>
        </p:spPr>
        <p:txBody>
          <a:bodyPr/>
          <a:lstStyle/>
          <a:p>
            <a:r>
              <a:rPr lang="en-US" dirty="0"/>
              <a:t>Teacher Guide for Communicating About Absences</a:t>
            </a:r>
          </a:p>
        </p:txBody>
      </p:sp>
      <p:grpSp>
        <p:nvGrpSpPr>
          <p:cNvPr id="229" name="Group 228">
            <a:extLst>
              <a:ext uri="{FF2B5EF4-FFF2-40B4-BE49-F238E27FC236}">
                <a16:creationId xmlns:a16="http://schemas.microsoft.com/office/drawing/2014/main" id="{C94672B4-5B29-E650-23C3-262F77F8CA7B}"/>
              </a:ext>
            </a:extLst>
          </p:cNvPr>
          <p:cNvGrpSpPr/>
          <p:nvPr/>
        </p:nvGrpSpPr>
        <p:grpSpPr>
          <a:xfrm>
            <a:off x="-3" y="1321583"/>
            <a:ext cx="7772400" cy="1197766"/>
            <a:chOff x="-3" y="1148316"/>
            <a:chExt cx="7772400" cy="1197766"/>
          </a:xfrm>
        </p:grpSpPr>
        <p:sp>
          <p:nvSpPr>
            <p:cNvPr id="230" name="Rectangle 229">
              <a:extLst>
                <a:ext uri="{FF2B5EF4-FFF2-40B4-BE49-F238E27FC236}">
                  <a16:creationId xmlns:a16="http://schemas.microsoft.com/office/drawing/2014/main" id="{4FE1746B-D1E2-9E0B-4035-7D4990F459A1}"/>
                </a:ext>
              </a:extLst>
            </p:cNvPr>
            <p:cNvSpPr/>
            <p:nvPr/>
          </p:nvSpPr>
          <p:spPr bwMode="gray">
            <a:xfrm>
              <a:off x="-3" y="1259560"/>
              <a:ext cx="7772400" cy="996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31" name="Group 230">
              <a:extLst>
                <a:ext uri="{FF2B5EF4-FFF2-40B4-BE49-F238E27FC236}">
                  <a16:creationId xmlns:a16="http://schemas.microsoft.com/office/drawing/2014/main" id="{30D61D4F-0C9B-F350-8F6D-D8597CE86164}"/>
                </a:ext>
              </a:extLst>
            </p:cNvPr>
            <p:cNvGrpSpPr/>
            <p:nvPr/>
          </p:nvGrpSpPr>
          <p:grpSpPr>
            <a:xfrm>
              <a:off x="535257" y="1148316"/>
              <a:ext cx="6729143" cy="1197766"/>
              <a:chOff x="521626" y="1752399"/>
              <a:chExt cx="6729143" cy="1197766"/>
            </a:xfrm>
          </p:grpSpPr>
          <p:sp>
            <p:nvSpPr>
              <p:cNvPr id="232" name="Rectangle 231">
                <a:extLst>
                  <a:ext uri="{FF2B5EF4-FFF2-40B4-BE49-F238E27FC236}">
                    <a16:creationId xmlns:a16="http://schemas.microsoft.com/office/drawing/2014/main" id="{C0255827-1D54-1E14-B3B0-BDEFFB83BAEE}"/>
                  </a:ext>
                </a:extLst>
              </p:cNvPr>
              <p:cNvSpPr/>
              <p:nvPr/>
            </p:nvSpPr>
            <p:spPr bwMode="gray">
              <a:xfrm>
                <a:off x="521626" y="1752399"/>
                <a:ext cx="6729143" cy="1197766"/>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dirty="0">
                  <a:solidFill>
                    <a:schemeClr val="tx1"/>
                  </a:solidFill>
                </a:endParaRPr>
              </a:p>
            </p:txBody>
          </p:sp>
          <p:grpSp>
            <p:nvGrpSpPr>
              <p:cNvPr id="233" name="Group 232">
                <a:extLst>
                  <a:ext uri="{FF2B5EF4-FFF2-40B4-BE49-F238E27FC236}">
                    <a16:creationId xmlns:a16="http://schemas.microsoft.com/office/drawing/2014/main" id="{155B13EE-5A0B-5EAF-3098-A973AFFBB4CE}"/>
                  </a:ext>
                </a:extLst>
              </p:cNvPr>
              <p:cNvGrpSpPr/>
              <p:nvPr/>
            </p:nvGrpSpPr>
            <p:grpSpPr>
              <a:xfrm>
                <a:off x="723276" y="1907217"/>
                <a:ext cx="6325848" cy="883311"/>
                <a:chOff x="723276" y="1907217"/>
                <a:chExt cx="6325848" cy="883311"/>
              </a:xfrm>
            </p:grpSpPr>
            <p:sp>
              <p:nvSpPr>
                <p:cNvPr id="234" name="Text Placeholder 29">
                  <a:extLst>
                    <a:ext uri="{FF2B5EF4-FFF2-40B4-BE49-F238E27FC236}">
                      <a16:creationId xmlns:a16="http://schemas.microsoft.com/office/drawing/2014/main" id="{3BD6AC48-EDC1-53B9-0713-62AFFCAF6580}"/>
                    </a:ext>
                  </a:extLst>
                </p:cNvPr>
                <p:cNvSpPr txBox="1">
                  <a:spLocks/>
                </p:cNvSpPr>
                <p:nvPr/>
              </p:nvSpPr>
              <p:spPr bwMode="gray">
                <a:xfrm>
                  <a:off x="723276" y="1907217"/>
                  <a:ext cx="6325848" cy="161583"/>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50" b="1" dirty="0"/>
                    <a:t>First Thing’s First…Why Should </a:t>
                  </a:r>
                  <a:r>
                    <a:rPr lang="en-US" sz="1050" b="1" dirty="0">
                      <a:solidFill>
                        <a:schemeClr val="accent6"/>
                      </a:solidFill>
                    </a:rPr>
                    <a:t>Teachers</a:t>
                  </a:r>
                  <a:r>
                    <a:rPr lang="en-US" sz="1050" b="1" dirty="0"/>
                    <a:t> Contact the Parents of Absent Students?</a:t>
                  </a:r>
                </a:p>
              </p:txBody>
            </p:sp>
            <p:grpSp>
              <p:nvGrpSpPr>
                <p:cNvPr id="242" name="Group 241">
                  <a:extLst>
                    <a:ext uri="{FF2B5EF4-FFF2-40B4-BE49-F238E27FC236}">
                      <a16:creationId xmlns:a16="http://schemas.microsoft.com/office/drawing/2014/main" id="{7F5ED20D-D263-A813-334D-9359F582BCFD}"/>
                    </a:ext>
                  </a:extLst>
                </p:cNvPr>
                <p:cNvGrpSpPr/>
                <p:nvPr/>
              </p:nvGrpSpPr>
              <p:grpSpPr>
                <a:xfrm>
                  <a:off x="855420" y="2236530"/>
                  <a:ext cx="1965762" cy="553998"/>
                  <a:chOff x="855420" y="2194092"/>
                  <a:chExt cx="1965762" cy="553998"/>
                </a:xfrm>
              </p:grpSpPr>
              <p:sp>
                <p:nvSpPr>
                  <p:cNvPr id="252" name="TextBox 251">
                    <a:extLst>
                      <a:ext uri="{FF2B5EF4-FFF2-40B4-BE49-F238E27FC236}">
                        <a16:creationId xmlns:a16="http://schemas.microsoft.com/office/drawing/2014/main" id="{057B9C56-8536-FE99-9E28-24B22A503306}"/>
                      </a:ext>
                    </a:extLst>
                  </p:cNvPr>
                  <p:cNvSpPr txBox="1"/>
                  <p:nvPr/>
                </p:nvSpPr>
                <p:spPr bwMode="gray">
                  <a:xfrm>
                    <a:off x="1136404" y="2194092"/>
                    <a:ext cx="1684778" cy="553998"/>
                  </a:xfrm>
                  <a:prstGeom prst="rect">
                    <a:avLst/>
                  </a:prstGeom>
                  <a:noFill/>
                </p:spPr>
                <p:txBody>
                  <a:bodyPr wrap="square" lIns="0" tIns="0" rIns="0" bIns="0" rtlCol="0">
                    <a:spAutoFit/>
                  </a:bodyPr>
                  <a:lstStyle/>
                  <a:p>
                    <a:r>
                      <a:rPr lang="en-US" sz="900" b="1" dirty="0">
                        <a:solidFill>
                          <a:schemeClr val="accent6"/>
                        </a:solidFill>
                      </a:rPr>
                      <a:t>Parents</a:t>
                    </a:r>
                    <a:r>
                      <a:rPr lang="en-US" sz="900" b="1" baseline="30000" dirty="0">
                        <a:solidFill>
                          <a:schemeClr val="accent6"/>
                        </a:solidFill>
                      </a:rPr>
                      <a:t>1</a:t>
                    </a:r>
                    <a:r>
                      <a:rPr lang="en-US" sz="900" dirty="0"/>
                      <a:t> </a:t>
                    </a:r>
                    <a:r>
                      <a:rPr lang="en-US" sz="900" b="1" dirty="0">
                        <a:solidFill>
                          <a:schemeClr val="accent6"/>
                        </a:solidFill>
                      </a:rPr>
                      <a:t>trust teachers more than administrators </a:t>
                    </a:r>
                    <a:r>
                      <a:rPr lang="en-US" sz="900" dirty="0"/>
                      <a:t>when communicating about student absences.</a:t>
                    </a:r>
                    <a:r>
                      <a:rPr lang="en-US" sz="900" baseline="30000" dirty="0"/>
                      <a:t>2</a:t>
                    </a:r>
                  </a:p>
                </p:txBody>
              </p:sp>
              <p:sp>
                <p:nvSpPr>
                  <p:cNvPr id="253" name="Isosceles Triangle 252">
                    <a:extLst>
                      <a:ext uri="{FF2B5EF4-FFF2-40B4-BE49-F238E27FC236}">
                        <a16:creationId xmlns:a16="http://schemas.microsoft.com/office/drawing/2014/main" id="{EF125B26-FBC8-F028-6476-CC14E91FB95E}"/>
                      </a:ext>
                    </a:extLst>
                  </p:cNvPr>
                  <p:cNvSpPr/>
                  <p:nvPr/>
                </p:nvSpPr>
                <p:spPr bwMode="gray">
                  <a:xfrm rot="5400000">
                    <a:off x="836567" y="2212946"/>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43" name="Group 242">
                  <a:extLst>
                    <a:ext uri="{FF2B5EF4-FFF2-40B4-BE49-F238E27FC236}">
                      <a16:creationId xmlns:a16="http://schemas.microsoft.com/office/drawing/2014/main" id="{E61D9251-C8F8-B277-29D4-63ECCB77AD34}"/>
                    </a:ext>
                  </a:extLst>
                </p:cNvPr>
                <p:cNvGrpSpPr/>
                <p:nvPr/>
              </p:nvGrpSpPr>
              <p:grpSpPr>
                <a:xfrm>
                  <a:off x="3129320" y="2236530"/>
                  <a:ext cx="1765050" cy="553998"/>
                  <a:chOff x="3236748" y="2194092"/>
                  <a:chExt cx="1765050" cy="553998"/>
                </a:xfrm>
              </p:grpSpPr>
              <p:sp>
                <p:nvSpPr>
                  <p:cNvPr id="250" name="TextBox 249">
                    <a:extLst>
                      <a:ext uri="{FF2B5EF4-FFF2-40B4-BE49-F238E27FC236}">
                        <a16:creationId xmlns:a16="http://schemas.microsoft.com/office/drawing/2014/main" id="{5D05091C-33D9-00AE-180D-C9BB122D6102}"/>
                      </a:ext>
                    </a:extLst>
                  </p:cNvPr>
                  <p:cNvSpPr txBox="1"/>
                  <p:nvPr/>
                </p:nvSpPr>
                <p:spPr bwMode="gray">
                  <a:xfrm>
                    <a:off x="3477797" y="2194092"/>
                    <a:ext cx="1524001" cy="553998"/>
                  </a:xfrm>
                  <a:prstGeom prst="rect">
                    <a:avLst/>
                  </a:prstGeom>
                  <a:noFill/>
                </p:spPr>
                <p:txBody>
                  <a:bodyPr wrap="square" lIns="0" tIns="0" rIns="0" bIns="0" rtlCol="0">
                    <a:spAutoFit/>
                  </a:bodyPr>
                  <a:lstStyle/>
                  <a:p>
                    <a:r>
                      <a:rPr lang="en-US" sz="900" dirty="0"/>
                      <a:t>Teachers invested in improving attendance are </a:t>
                    </a:r>
                    <a:r>
                      <a:rPr lang="en-US" sz="900" b="1" dirty="0">
                        <a:solidFill>
                          <a:schemeClr val="accent6"/>
                        </a:solidFill>
                      </a:rPr>
                      <a:t>twice as likely</a:t>
                    </a:r>
                    <a:r>
                      <a:rPr lang="en-US" sz="900" dirty="0">
                        <a:solidFill>
                          <a:schemeClr val="accent6"/>
                        </a:solidFill>
                      </a:rPr>
                      <a:t> </a:t>
                    </a:r>
                    <a:r>
                      <a:rPr lang="en-US" sz="900" dirty="0"/>
                      <a:t>to see their students graduate.</a:t>
                    </a:r>
                    <a:r>
                      <a:rPr lang="en-US" sz="900" baseline="30000" dirty="0"/>
                      <a:t>3</a:t>
                    </a:r>
                  </a:p>
                </p:txBody>
              </p:sp>
              <p:sp>
                <p:nvSpPr>
                  <p:cNvPr id="251" name="Isosceles Triangle 250">
                    <a:extLst>
                      <a:ext uri="{FF2B5EF4-FFF2-40B4-BE49-F238E27FC236}">
                        <a16:creationId xmlns:a16="http://schemas.microsoft.com/office/drawing/2014/main" id="{D4B2298D-F4CE-541E-0B45-0B2B1386EBF4}"/>
                      </a:ext>
                    </a:extLst>
                  </p:cNvPr>
                  <p:cNvSpPr/>
                  <p:nvPr/>
                </p:nvSpPr>
                <p:spPr bwMode="gray">
                  <a:xfrm rot="5400000">
                    <a:off x="3217895" y="2212945"/>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44" name="Group 243">
                  <a:extLst>
                    <a:ext uri="{FF2B5EF4-FFF2-40B4-BE49-F238E27FC236}">
                      <a16:creationId xmlns:a16="http://schemas.microsoft.com/office/drawing/2014/main" id="{851B9828-20C8-3CA7-8A42-7A0E36B75267}"/>
                    </a:ext>
                  </a:extLst>
                </p:cNvPr>
                <p:cNvGrpSpPr/>
                <p:nvPr/>
              </p:nvGrpSpPr>
              <p:grpSpPr>
                <a:xfrm>
                  <a:off x="5202509" y="2235328"/>
                  <a:ext cx="1846615" cy="555200"/>
                  <a:chOff x="5202509" y="2192890"/>
                  <a:chExt cx="1846615" cy="555200"/>
                </a:xfrm>
              </p:grpSpPr>
              <p:sp>
                <p:nvSpPr>
                  <p:cNvPr id="248" name="TextBox 247">
                    <a:extLst>
                      <a:ext uri="{FF2B5EF4-FFF2-40B4-BE49-F238E27FC236}">
                        <a16:creationId xmlns:a16="http://schemas.microsoft.com/office/drawing/2014/main" id="{DDE65143-8F61-8157-A396-A605848DF341}"/>
                      </a:ext>
                    </a:extLst>
                  </p:cNvPr>
                  <p:cNvSpPr txBox="1"/>
                  <p:nvPr/>
                </p:nvSpPr>
                <p:spPr bwMode="gray">
                  <a:xfrm>
                    <a:off x="5443558" y="2194092"/>
                    <a:ext cx="1605566" cy="553998"/>
                  </a:xfrm>
                  <a:prstGeom prst="rect">
                    <a:avLst/>
                  </a:prstGeom>
                  <a:noFill/>
                </p:spPr>
                <p:txBody>
                  <a:bodyPr wrap="square" lIns="0" tIns="0" rIns="0" bIns="0" rtlCol="0">
                    <a:spAutoFit/>
                  </a:bodyPr>
                  <a:lstStyle/>
                  <a:p>
                    <a:pPr>
                      <a:spcBef>
                        <a:spcPts val="500"/>
                      </a:spcBef>
                    </a:pPr>
                    <a:r>
                      <a:rPr lang="en-US" sz="900" dirty="0"/>
                      <a:t>Communication between teachers and families </a:t>
                    </a:r>
                    <a:r>
                      <a:rPr lang="en-US" sz="900" b="1" dirty="0">
                        <a:solidFill>
                          <a:schemeClr val="accent6"/>
                        </a:solidFill>
                      </a:rPr>
                      <a:t>immediately increases student engagement.</a:t>
                    </a:r>
                    <a:r>
                      <a:rPr lang="en-US" sz="900" b="1" baseline="30000" dirty="0">
                        <a:solidFill>
                          <a:schemeClr val="accent6"/>
                        </a:solidFill>
                      </a:rPr>
                      <a:t>4</a:t>
                    </a:r>
                    <a:endParaRPr lang="en-US" sz="900" dirty="0">
                      <a:solidFill>
                        <a:schemeClr val="tx1"/>
                      </a:solidFill>
                    </a:endParaRPr>
                  </a:p>
                </p:txBody>
              </p:sp>
              <p:sp>
                <p:nvSpPr>
                  <p:cNvPr id="249" name="Isosceles Triangle 248">
                    <a:extLst>
                      <a:ext uri="{FF2B5EF4-FFF2-40B4-BE49-F238E27FC236}">
                        <a16:creationId xmlns:a16="http://schemas.microsoft.com/office/drawing/2014/main" id="{56B0DC12-C1EB-EC0B-402B-AE70EB98CAA8}"/>
                      </a:ext>
                    </a:extLst>
                  </p:cNvPr>
                  <p:cNvSpPr/>
                  <p:nvPr/>
                </p:nvSpPr>
                <p:spPr bwMode="gray">
                  <a:xfrm rot="5400000">
                    <a:off x="5183656" y="2211743"/>
                    <a:ext cx="157910" cy="1202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grpSp>
      <p:sp>
        <p:nvSpPr>
          <p:cNvPr id="254" name="TextBox 253">
            <a:extLst>
              <a:ext uri="{FF2B5EF4-FFF2-40B4-BE49-F238E27FC236}">
                <a16:creationId xmlns:a16="http://schemas.microsoft.com/office/drawing/2014/main" id="{4BD8A95F-0C65-1F17-9524-B967AADB556E}"/>
              </a:ext>
            </a:extLst>
          </p:cNvPr>
          <p:cNvSpPr txBox="1"/>
          <p:nvPr/>
        </p:nvSpPr>
        <p:spPr bwMode="gray">
          <a:xfrm>
            <a:off x="736907" y="2838490"/>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1</a:t>
            </a:r>
          </a:p>
        </p:txBody>
      </p:sp>
      <p:sp>
        <p:nvSpPr>
          <p:cNvPr id="255" name="TextBox 254">
            <a:extLst>
              <a:ext uri="{FF2B5EF4-FFF2-40B4-BE49-F238E27FC236}">
                <a16:creationId xmlns:a16="http://schemas.microsoft.com/office/drawing/2014/main" id="{15CB949C-914C-50F8-C0E9-D8544FDCB563}"/>
              </a:ext>
            </a:extLst>
          </p:cNvPr>
          <p:cNvSpPr txBox="1"/>
          <p:nvPr/>
        </p:nvSpPr>
        <p:spPr bwMode="gray">
          <a:xfrm>
            <a:off x="1021127" y="2896032"/>
            <a:ext cx="5889533" cy="495007"/>
          </a:xfrm>
          <a:prstGeom prst="rect">
            <a:avLst/>
          </a:prstGeom>
          <a:noFill/>
        </p:spPr>
        <p:txBody>
          <a:bodyPr wrap="square" lIns="0" tIns="0" rIns="0" bIns="0" rtlCol="0">
            <a:spAutoFit/>
          </a:bodyPr>
          <a:lstStyle/>
          <a:p>
            <a:pPr>
              <a:spcBef>
                <a:spcPts val="500"/>
              </a:spcBef>
            </a:pPr>
            <a:r>
              <a:rPr lang="en-US" sz="1000" b="1" dirty="0">
                <a:solidFill>
                  <a:schemeClr val="tx1"/>
                </a:solidFill>
              </a:rPr>
              <a:t>Review the six-point communication outline on page 4. </a:t>
            </a:r>
          </a:p>
          <a:p>
            <a:pPr>
              <a:spcBef>
                <a:spcPts val="500"/>
              </a:spcBef>
            </a:pPr>
            <a:r>
              <a:rPr lang="en-US" sz="900" dirty="0">
                <a:solidFill>
                  <a:schemeClr val="tx1"/>
                </a:solidFill>
              </a:rPr>
              <a:t>These are the six points you should include in your message based on parent and guardian communication research. </a:t>
            </a:r>
            <a:endParaRPr lang="en-US" sz="900" b="1" dirty="0">
              <a:solidFill>
                <a:schemeClr val="tx1"/>
              </a:solidFill>
            </a:endParaRPr>
          </a:p>
        </p:txBody>
      </p:sp>
      <p:sp>
        <p:nvSpPr>
          <p:cNvPr id="124" name="TextBox 123">
            <a:extLst>
              <a:ext uri="{FF2B5EF4-FFF2-40B4-BE49-F238E27FC236}">
                <a16:creationId xmlns:a16="http://schemas.microsoft.com/office/drawing/2014/main" id="{1A97D18C-B9B2-5AE3-0802-232531439833}"/>
              </a:ext>
            </a:extLst>
          </p:cNvPr>
          <p:cNvSpPr txBox="1"/>
          <p:nvPr/>
        </p:nvSpPr>
        <p:spPr bwMode="gray">
          <a:xfrm>
            <a:off x="736907" y="5170193"/>
            <a:ext cx="166712"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3</a:t>
            </a:r>
          </a:p>
        </p:txBody>
      </p:sp>
      <p:sp>
        <p:nvSpPr>
          <p:cNvPr id="123" name="TextBox 122">
            <a:extLst>
              <a:ext uri="{FF2B5EF4-FFF2-40B4-BE49-F238E27FC236}">
                <a16:creationId xmlns:a16="http://schemas.microsoft.com/office/drawing/2014/main" id="{0B988F9D-1FD9-600C-5F65-7A4FF3D1D3AA}"/>
              </a:ext>
            </a:extLst>
          </p:cNvPr>
          <p:cNvSpPr txBox="1"/>
          <p:nvPr/>
        </p:nvSpPr>
        <p:spPr bwMode="gray">
          <a:xfrm>
            <a:off x="1021127" y="5234121"/>
            <a:ext cx="5963171" cy="787395"/>
          </a:xfrm>
          <a:prstGeom prst="rect">
            <a:avLst/>
          </a:prstGeom>
          <a:noFill/>
        </p:spPr>
        <p:txBody>
          <a:bodyPr wrap="square" lIns="0" tIns="0" rIns="0" bIns="0" rtlCol="0">
            <a:spAutoFit/>
          </a:bodyPr>
          <a:lstStyle/>
          <a:p>
            <a:pPr>
              <a:spcBef>
                <a:spcPts val="500"/>
              </a:spcBef>
            </a:pPr>
            <a:r>
              <a:rPr lang="en-US" sz="1000" b="1" dirty="0"/>
              <a:t>Pass along follow-up notes to an administrator via their preferred method.</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If a parent or guardian shares a concern that needs to be elevated to a principal or administrator, forward any email or text messages with viable concerns to a principal or administrator. If taking notes during a phone call, share your </a:t>
            </a:r>
            <a:r>
              <a:rPr lang="en-US" sz="900" b="1" dirty="0">
                <a:solidFill>
                  <a:schemeClr val="tx1"/>
                </a:solidFill>
              </a:rPr>
              <a:t>Preparing for Phone Calls Template </a:t>
            </a:r>
            <a:r>
              <a:rPr kumimoji="0" lang="en-US" sz="900" b="0" i="0" u="none" strike="noStrike" kern="1200" cap="none" spc="0" normalizeH="0" baseline="0" noProof="0" dirty="0">
                <a:ln>
                  <a:noFill/>
                </a:ln>
                <a:solidFill>
                  <a:srgbClr val="333E48"/>
                </a:solidFill>
                <a:effectLst/>
                <a:uLnTx/>
                <a:uFillTx/>
                <a:latin typeface="Verdana"/>
                <a:ea typeface="+mn-ea"/>
                <a:cs typeface="+mn-cs"/>
              </a:rPr>
              <a:t>with specific notes marked for follow-up. </a:t>
            </a:r>
            <a:r>
              <a:rPr lang="en-US" sz="1000" b="1" dirty="0"/>
              <a:t> </a:t>
            </a:r>
            <a:endParaRPr lang="en-US" sz="1000" b="1" dirty="0">
              <a:solidFill>
                <a:schemeClr val="tx1"/>
              </a:solidFill>
            </a:endParaRPr>
          </a:p>
        </p:txBody>
      </p:sp>
      <p:sp>
        <p:nvSpPr>
          <p:cNvPr id="114" name="TextBox 113">
            <a:extLst>
              <a:ext uri="{FF2B5EF4-FFF2-40B4-BE49-F238E27FC236}">
                <a16:creationId xmlns:a16="http://schemas.microsoft.com/office/drawing/2014/main" id="{FF63CDD7-95A5-ED7E-8191-EB1ACCF5589F}"/>
              </a:ext>
            </a:extLst>
          </p:cNvPr>
          <p:cNvSpPr txBox="1"/>
          <p:nvPr/>
        </p:nvSpPr>
        <p:spPr bwMode="gray">
          <a:xfrm>
            <a:off x="736907" y="3527145"/>
            <a:ext cx="166712" cy="369332"/>
          </a:xfrm>
          <a:prstGeom prst="rect">
            <a:avLst/>
          </a:prstGeom>
          <a:noFill/>
        </p:spPr>
        <p:txBody>
          <a:bodyPr wrap="square" lIns="0" tIns="0" rIns="0" bIns="0" rtlCol="0">
            <a:spAutoFit/>
          </a:bodyPr>
          <a:lstStyle/>
          <a:p>
            <a:pPr>
              <a:spcBef>
                <a:spcPts val="500"/>
              </a:spcBef>
            </a:pPr>
            <a:r>
              <a:rPr lang="en-US" sz="2400" dirty="0">
                <a:solidFill>
                  <a:schemeClr val="accent5"/>
                </a:solidFill>
                <a:latin typeface="+mj-lt"/>
              </a:rPr>
              <a:t>2</a:t>
            </a:r>
          </a:p>
        </p:txBody>
      </p:sp>
      <p:grpSp>
        <p:nvGrpSpPr>
          <p:cNvPr id="17" name="Group 16">
            <a:extLst>
              <a:ext uri="{FF2B5EF4-FFF2-40B4-BE49-F238E27FC236}">
                <a16:creationId xmlns:a16="http://schemas.microsoft.com/office/drawing/2014/main" id="{BC46D945-7240-38BA-B183-87B0E5F4A1EF}"/>
              </a:ext>
            </a:extLst>
          </p:cNvPr>
          <p:cNvGrpSpPr>
            <a:grpSpLocks noChangeAspect="1"/>
          </p:cNvGrpSpPr>
          <p:nvPr/>
        </p:nvGrpSpPr>
        <p:grpSpPr>
          <a:xfrm>
            <a:off x="1150035" y="4240652"/>
            <a:ext cx="552230" cy="210240"/>
            <a:chOff x="928997" y="4275694"/>
            <a:chExt cx="673134" cy="256269"/>
          </a:xfrm>
        </p:grpSpPr>
        <p:pic>
          <p:nvPicPr>
            <p:cNvPr id="3" name="Picture 2" descr="Icon&#10;&#10;Description automatically generated">
              <a:extLst>
                <a:ext uri="{FF2B5EF4-FFF2-40B4-BE49-F238E27FC236}">
                  <a16:creationId xmlns:a16="http://schemas.microsoft.com/office/drawing/2014/main" id="{6EABAC7E-F8F3-6EE8-3B03-A769A5D49585}"/>
                </a:ext>
              </a:extLst>
            </p:cNvPr>
            <p:cNvPicPr>
              <a:picLocks noChangeAspect="1"/>
            </p:cNvPicPr>
            <p:nvPr/>
          </p:nvPicPr>
          <p:blipFill>
            <a:blip r:embed="rId2"/>
            <a:stretch>
              <a:fillRect/>
            </a:stretch>
          </p:blipFill>
          <p:spPr>
            <a:xfrm>
              <a:off x="928997" y="4287503"/>
              <a:ext cx="320161" cy="232651"/>
            </a:xfrm>
            <a:prstGeom prst="rect">
              <a:avLst/>
            </a:prstGeom>
          </p:spPr>
        </p:pic>
        <p:pic>
          <p:nvPicPr>
            <p:cNvPr id="5" name="Picture 4" descr="Icon&#10;&#10;Description automatically generated">
              <a:extLst>
                <a:ext uri="{FF2B5EF4-FFF2-40B4-BE49-F238E27FC236}">
                  <a16:creationId xmlns:a16="http://schemas.microsoft.com/office/drawing/2014/main" id="{6D6CE9B4-4796-7501-E358-A4E1E2588AA6}"/>
                </a:ext>
              </a:extLst>
            </p:cNvPr>
            <p:cNvPicPr>
              <a:picLocks noChangeAspect="1"/>
            </p:cNvPicPr>
            <p:nvPr/>
          </p:nvPicPr>
          <p:blipFill>
            <a:blip r:embed="rId3"/>
            <a:stretch>
              <a:fillRect/>
            </a:stretch>
          </p:blipFill>
          <p:spPr>
            <a:xfrm>
              <a:off x="1323580" y="4275694"/>
              <a:ext cx="278551" cy="256269"/>
            </a:xfrm>
            <a:prstGeom prst="rect">
              <a:avLst/>
            </a:prstGeom>
          </p:spPr>
        </p:pic>
      </p:grpSp>
      <p:sp>
        <p:nvSpPr>
          <p:cNvPr id="15" name="TextBox 14">
            <a:extLst>
              <a:ext uri="{FF2B5EF4-FFF2-40B4-BE49-F238E27FC236}">
                <a16:creationId xmlns:a16="http://schemas.microsoft.com/office/drawing/2014/main" id="{FA570926-9FEC-5A74-8139-11AD56C0415C}"/>
              </a:ext>
            </a:extLst>
          </p:cNvPr>
          <p:cNvSpPr txBox="1"/>
          <p:nvPr/>
        </p:nvSpPr>
        <p:spPr bwMode="gray">
          <a:xfrm>
            <a:off x="1801741" y="4218684"/>
            <a:ext cx="4718879" cy="276999"/>
          </a:xfrm>
          <a:prstGeom prst="rect">
            <a:avLst/>
          </a:prstGeom>
          <a:noFill/>
        </p:spPr>
        <p:txBody>
          <a:bodyPr wrap="square" lIns="0" tIns="0" rIns="0" bIns="0" rtlCol="0">
            <a:spAutoFit/>
          </a:bodyPr>
          <a:lstStyle/>
          <a:p>
            <a:pPr>
              <a:spcBef>
                <a:spcPts val="500"/>
              </a:spcBef>
            </a:pPr>
            <a:r>
              <a:rPr lang="en-US" sz="900" i="1" dirty="0">
                <a:solidFill>
                  <a:schemeClr val="tx1"/>
                </a:solidFill>
              </a:rPr>
              <a:t>If you’re reaching out via email or text message</a:t>
            </a:r>
            <a:r>
              <a:rPr lang="en-US" sz="900" dirty="0">
                <a:solidFill>
                  <a:schemeClr val="tx1"/>
                </a:solidFill>
              </a:rPr>
              <a:t>, you’re ready to start writing. Ensure your email</a:t>
            </a:r>
            <a:r>
              <a:rPr lang="en-US" sz="900" dirty="0"/>
              <a:t> or </a:t>
            </a:r>
            <a:r>
              <a:rPr lang="en-US" sz="900" dirty="0">
                <a:solidFill>
                  <a:schemeClr val="tx1"/>
                </a:solidFill>
              </a:rPr>
              <a:t>text includes all six points in the outline.</a:t>
            </a:r>
          </a:p>
        </p:txBody>
      </p:sp>
      <p:pic>
        <p:nvPicPr>
          <p:cNvPr id="9" name="Picture 8" descr="Icon&#10;&#10;Description automatically generated">
            <a:extLst>
              <a:ext uri="{FF2B5EF4-FFF2-40B4-BE49-F238E27FC236}">
                <a16:creationId xmlns:a16="http://schemas.microsoft.com/office/drawing/2014/main" id="{1C0F290C-7A96-CDCA-B4D1-B2A1EC2DA26F}"/>
              </a:ext>
            </a:extLst>
          </p:cNvPr>
          <p:cNvPicPr>
            <a:picLocks noChangeAspect="1"/>
          </p:cNvPicPr>
          <p:nvPr/>
        </p:nvPicPr>
        <p:blipFill>
          <a:blip r:embed="rId4"/>
          <a:stretch>
            <a:fillRect/>
          </a:stretch>
        </p:blipFill>
        <p:spPr>
          <a:xfrm>
            <a:off x="1489347" y="4612126"/>
            <a:ext cx="212918" cy="224124"/>
          </a:xfrm>
          <a:prstGeom prst="rect">
            <a:avLst/>
          </a:prstGeom>
        </p:spPr>
      </p:pic>
      <p:sp>
        <p:nvSpPr>
          <p:cNvPr id="16" name="TextBox 15">
            <a:extLst>
              <a:ext uri="{FF2B5EF4-FFF2-40B4-BE49-F238E27FC236}">
                <a16:creationId xmlns:a16="http://schemas.microsoft.com/office/drawing/2014/main" id="{BCBC6AA6-C9AA-1C9E-B355-DB88879C6491}"/>
              </a:ext>
            </a:extLst>
          </p:cNvPr>
          <p:cNvSpPr txBox="1"/>
          <p:nvPr/>
        </p:nvSpPr>
        <p:spPr bwMode="gray">
          <a:xfrm>
            <a:off x="1801741" y="4572945"/>
            <a:ext cx="4552982" cy="415498"/>
          </a:xfrm>
          <a:prstGeom prst="rect">
            <a:avLst/>
          </a:prstGeom>
          <a:noFill/>
        </p:spPr>
        <p:txBody>
          <a:bodyPr wrap="square" lIns="0" tIns="0" rIns="0" bIns="0" rtlCol="0">
            <a:spAutoFit/>
          </a:bodyPr>
          <a:lstStyle/>
          <a:p>
            <a:pPr>
              <a:spcBef>
                <a:spcPts val="500"/>
              </a:spcBef>
            </a:pPr>
            <a:r>
              <a:rPr lang="en-US" sz="900" i="1" dirty="0">
                <a:solidFill>
                  <a:schemeClr val="tx1"/>
                </a:solidFill>
              </a:rPr>
              <a:t>If you’re reaching out via phone</a:t>
            </a:r>
            <a:r>
              <a:rPr lang="en-US" sz="900" dirty="0">
                <a:solidFill>
                  <a:schemeClr val="tx1"/>
                </a:solidFill>
              </a:rPr>
              <a:t>, use the </a:t>
            </a:r>
            <a:r>
              <a:rPr lang="en-US" sz="900" b="1" dirty="0">
                <a:solidFill>
                  <a:schemeClr val="tx1"/>
                </a:solidFill>
              </a:rPr>
              <a:t>Preparing for Phone Calls Template </a:t>
            </a:r>
            <a:r>
              <a:rPr lang="en-US" sz="900" dirty="0">
                <a:solidFill>
                  <a:schemeClr val="tx1"/>
                </a:solidFill>
              </a:rPr>
              <a:t>on page 5 to prepare your talking points in advance and record notes during the call. </a:t>
            </a:r>
          </a:p>
        </p:txBody>
      </p:sp>
      <p:sp>
        <p:nvSpPr>
          <p:cNvPr id="4" name="Text Placeholder 22">
            <a:extLst>
              <a:ext uri="{FF2B5EF4-FFF2-40B4-BE49-F238E27FC236}">
                <a16:creationId xmlns:a16="http://schemas.microsoft.com/office/drawing/2014/main" id="{1C2C02D5-560C-B0E3-F509-A5B356ECB520}"/>
              </a:ext>
            </a:extLst>
          </p:cNvPr>
          <p:cNvSpPr txBox="1">
            <a:spLocks/>
          </p:cNvSpPr>
          <p:nvPr/>
        </p:nvSpPr>
        <p:spPr bwMode="gray">
          <a:xfrm>
            <a:off x="510382" y="9197146"/>
            <a:ext cx="4427378" cy="346249"/>
          </a:xfrm>
          <a:prstGeom prst="rect">
            <a:avLst/>
          </a:prstGeom>
        </p:spPr>
        <p:txBody>
          <a:bodyPr vert="horz" wrap="square" lIns="0" tIns="0" rIns="0" bIns="0" rtlCol="0" anchor="b" anchorCtr="0">
            <a:spAutoFit/>
          </a:bodyPr>
          <a:lstStyle>
            <a:lvl1pPr marL="118872" indent="-118872" algn="l" defTabSz="1341150" rtl="0" eaLnBrk="1" latinLnBrk="0" hangingPunct="1">
              <a:lnSpc>
                <a:spcPct val="100000"/>
              </a:lnSpc>
              <a:spcBef>
                <a:spcPts val="100"/>
              </a:spcBef>
              <a:buFont typeface="+mj-lt"/>
              <a:buAutoNum type="arabicParenR"/>
              <a:defRPr sz="500" kern="1200">
                <a:solidFill>
                  <a:schemeClr val="tx1"/>
                </a:solidFill>
                <a:latin typeface="+mn-lt"/>
                <a:ea typeface="+mn-ea"/>
                <a:cs typeface="+mn-cs"/>
              </a:defRPr>
            </a:lvl1pPr>
            <a:lvl2pPr marL="112713"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2pPr>
            <a:lvl3pPr marL="2301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3pPr>
            <a:lvl4pPr marL="342900" indent="0" algn="l" defTabSz="1341150" rtl="0" eaLnBrk="1" latinLnBrk="0" hangingPunct="1">
              <a:lnSpc>
                <a:spcPct val="100000"/>
              </a:lnSpc>
              <a:spcBef>
                <a:spcPts val="0"/>
              </a:spcBef>
              <a:buFont typeface="Verdana" panose="020B0604030504040204" pitchFamily="34" charset="0"/>
              <a:buNone/>
              <a:defRPr sz="500" kern="1200">
                <a:solidFill>
                  <a:schemeClr val="tx1"/>
                </a:solidFill>
                <a:latin typeface="+mn-lt"/>
                <a:ea typeface="+mn-ea"/>
                <a:cs typeface="+mn-cs"/>
              </a:defRPr>
            </a:lvl4pPr>
            <a:lvl5pPr marL="458787" indent="0" algn="l" defTabSz="1341150" rtl="0" eaLnBrk="1" latinLnBrk="0" hangingPunct="1">
              <a:lnSpc>
                <a:spcPct val="100000"/>
              </a:lnSpc>
              <a:spcBef>
                <a:spcPts val="0"/>
              </a:spcBef>
              <a:buFont typeface="Arial" panose="020B0604020202020204" pitchFamily="34" charset="0"/>
              <a:buNone/>
              <a:defRPr sz="5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r>
              <a:rPr lang="en-US" dirty="0"/>
              <a:t>“Parents” is used interchangeably with “Guardians” or “Caretakers” throughout this document to be inclusive of all students’ homes. </a:t>
            </a:r>
          </a:p>
          <a:p>
            <a:r>
              <a:rPr lang="en-US" dirty="0"/>
              <a:t>State of California Department of Justice, </a:t>
            </a:r>
            <a:r>
              <a:rPr lang="en-US" i="1" dirty="0">
                <a:hlinkClick r:id="rId5">
                  <a:extLst>
                    <a:ext uri="{A12FA001-AC4F-418D-AE19-62706E023703}">
                      <ahyp:hlinkClr xmlns:ahyp="http://schemas.microsoft.com/office/drawing/2018/hyperlinkcolor" val="tx"/>
                    </a:ext>
                  </a:extLst>
                </a:hlinkClick>
              </a:rPr>
              <a:t>Top 10 Things to Consider When Talking to Parents About Attendance</a:t>
            </a:r>
            <a:endParaRPr lang="en-US" i="1" dirty="0"/>
          </a:p>
          <a:p>
            <a:r>
              <a:rPr lang="en-US" dirty="0"/>
              <a:t>Liu and Loeb, </a:t>
            </a:r>
            <a:r>
              <a:rPr lang="en-US" i="1" dirty="0">
                <a:hlinkClick r:id="rId6">
                  <a:extLst>
                    <a:ext uri="{A12FA001-AC4F-418D-AE19-62706E023703}">
                      <ahyp:hlinkClr xmlns:ahyp="http://schemas.microsoft.com/office/drawing/2018/hyperlinkcolor" val="tx"/>
                    </a:ext>
                  </a:extLst>
                </a:hlinkClick>
              </a:rPr>
              <a:t>Engaging Teachers: Measuring the Impact of Teachers on Student Attendance in Secondary School</a:t>
            </a:r>
            <a:endParaRPr lang="en-US" i="1" dirty="0"/>
          </a:p>
          <a:p>
            <a:r>
              <a:rPr lang="en-US" dirty="0"/>
              <a:t>Kraft &amp; Dougherty, </a:t>
            </a:r>
            <a:r>
              <a:rPr lang="en-US" i="1" dirty="0">
                <a:hlinkClick r:id="rId7">
                  <a:extLst>
                    <a:ext uri="{A12FA001-AC4F-418D-AE19-62706E023703}">
                      <ahyp:hlinkClr xmlns:ahyp="http://schemas.microsoft.com/office/drawing/2018/hyperlinkcolor" val="tx"/>
                    </a:ext>
                  </a:extLst>
                </a:hlinkClick>
              </a:rPr>
              <a:t>The Effect of Teacher–Family Communication on Student Engagement</a:t>
            </a:r>
            <a:endParaRPr lang="en-US" i="1" dirty="0"/>
          </a:p>
        </p:txBody>
      </p:sp>
      <p:sp>
        <p:nvSpPr>
          <p:cNvPr id="6" name="TextBox 5">
            <a:extLst>
              <a:ext uri="{FF2B5EF4-FFF2-40B4-BE49-F238E27FC236}">
                <a16:creationId xmlns:a16="http://schemas.microsoft.com/office/drawing/2014/main" id="{8B3C11B3-F53C-7300-9627-3ED04C952C96}"/>
              </a:ext>
            </a:extLst>
          </p:cNvPr>
          <p:cNvSpPr txBox="1"/>
          <p:nvPr/>
        </p:nvSpPr>
        <p:spPr bwMode="gray">
          <a:xfrm>
            <a:off x="736907" y="6535150"/>
            <a:ext cx="5769208" cy="161583"/>
          </a:xfrm>
          <a:prstGeom prst="rect">
            <a:avLst/>
          </a:prstGeom>
          <a:noFill/>
        </p:spPr>
        <p:txBody>
          <a:bodyPr wrap="none" lIns="0" tIns="0" rIns="0" bIns="0" rtlCol="0">
            <a:spAutoFit/>
          </a:bodyPr>
          <a:lstStyle/>
          <a:p>
            <a:pPr>
              <a:spcBef>
                <a:spcPts val="500"/>
              </a:spcBef>
            </a:pPr>
            <a:r>
              <a:rPr lang="en-US" sz="1050" b="1" dirty="0"/>
              <a:t>Important Information to Gather from Your Administrator Before You Begin:</a:t>
            </a:r>
            <a:endParaRPr lang="en-US" sz="800" dirty="0"/>
          </a:p>
        </p:txBody>
      </p:sp>
      <p:sp>
        <p:nvSpPr>
          <p:cNvPr id="10" name="TextBox 9">
            <a:extLst>
              <a:ext uri="{FF2B5EF4-FFF2-40B4-BE49-F238E27FC236}">
                <a16:creationId xmlns:a16="http://schemas.microsoft.com/office/drawing/2014/main" id="{03FB1B88-7DC2-0665-E6EE-210111589EC7}"/>
              </a:ext>
            </a:extLst>
          </p:cNvPr>
          <p:cNvSpPr txBox="1"/>
          <p:nvPr/>
        </p:nvSpPr>
        <p:spPr bwMode="gray">
          <a:xfrm>
            <a:off x="1021127" y="6935676"/>
            <a:ext cx="3083804" cy="553998"/>
          </a:xfrm>
          <a:prstGeom prst="rect">
            <a:avLst/>
          </a:prstGeom>
          <a:noFill/>
        </p:spPr>
        <p:txBody>
          <a:bodyPr wrap="square" lIns="0" tIns="0" rIns="0" bIns="0" rtlCol="0">
            <a:spAutoFit/>
          </a:bodyPr>
          <a:lstStyle/>
          <a:p>
            <a:pPr>
              <a:spcBef>
                <a:spcPts val="500"/>
              </a:spcBef>
            </a:pPr>
            <a:r>
              <a:rPr lang="en-US" sz="900" dirty="0">
                <a:solidFill>
                  <a:schemeClr val="tx1"/>
                </a:solidFill>
              </a:rPr>
              <a:t>When should I contact parents and guardians of absent students? (e.g., </a:t>
            </a:r>
            <a:r>
              <a:rPr lang="en-US" sz="900" i="1" dirty="0">
                <a:solidFill>
                  <a:schemeClr val="tx1"/>
                </a:solidFill>
              </a:rPr>
              <a:t>After 2 consecutive unexcused absences; When I receive the notification email from our Student Information System)</a:t>
            </a:r>
            <a:endParaRPr lang="en-US" sz="900" dirty="0">
              <a:solidFill>
                <a:schemeClr val="tx1"/>
              </a:solidFill>
            </a:endParaRPr>
          </a:p>
        </p:txBody>
      </p:sp>
      <p:sp>
        <p:nvSpPr>
          <p:cNvPr id="11" name="Rectangle 10">
            <a:extLst>
              <a:ext uri="{FF2B5EF4-FFF2-40B4-BE49-F238E27FC236}">
                <a16:creationId xmlns:a16="http://schemas.microsoft.com/office/drawing/2014/main" id="{3409315D-AC62-D9FB-8777-E6C955400F8A}"/>
              </a:ext>
            </a:extLst>
          </p:cNvPr>
          <p:cNvSpPr/>
          <p:nvPr/>
        </p:nvSpPr>
        <p:spPr bwMode="gray">
          <a:xfrm>
            <a:off x="4268948" y="6935676"/>
            <a:ext cx="3190976" cy="5539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9AA8F7B4-3BEA-C3A9-4144-953362665573}"/>
              </a:ext>
            </a:extLst>
          </p:cNvPr>
          <p:cNvSpPr txBox="1"/>
          <p:nvPr/>
        </p:nvSpPr>
        <p:spPr bwMode="gray">
          <a:xfrm>
            <a:off x="1021126" y="7700002"/>
            <a:ext cx="3083804" cy="415498"/>
          </a:xfrm>
          <a:prstGeom prst="rect">
            <a:avLst/>
          </a:prstGeom>
          <a:noFill/>
        </p:spPr>
        <p:txBody>
          <a:bodyPr wrap="square" lIns="0" tIns="0" rIns="0" bIns="0" rtlCol="0">
            <a:spAutoFit/>
          </a:bodyPr>
          <a:lstStyle/>
          <a:p>
            <a:pPr>
              <a:spcBef>
                <a:spcPts val="500"/>
              </a:spcBef>
            </a:pPr>
            <a:r>
              <a:rPr lang="en-US" sz="900" dirty="0">
                <a:solidFill>
                  <a:schemeClr val="tx1"/>
                </a:solidFill>
              </a:rPr>
              <a:t>What method of communication should I use? (e.g., </a:t>
            </a:r>
            <a:r>
              <a:rPr lang="en-US" sz="900" i="1" dirty="0">
                <a:solidFill>
                  <a:schemeClr val="tx1"/>
                </a:solidFill>
              </a:rPr>
              <a:t>Phone calls whenever possible; First by email, then follow up by phone)</a:t>
            </a:r>
            <a:endParaRPr lang="en-US" sz="900" dirty="0">
              <a:solidFill>
                <a:schemeClr val="tx1"/>
              </a:solidFill>
            </a:endParaRPr>
          </a:p>
        </p:txBody>
      </p:sp>
      <p:sp>
        <p:nvSpPr>
          <p:cNvPr id="14" name="Rectangle 13">
            <a:extLst>
              <a:ext uri="{FF2B5EF4-FFF2-40B4-BE49-F238E27FC236}">
                <a16:creationId xmlns:a16="http://schemas.microsoft.com/office/drawing/2014/main" id="{0AC07712-87EC-F5BC-F482-79B751CC7590}"/>
              </a:ext>
            </a:extLst>
          </p:cNvPr>
          <p:cNvSpPr/>
          <p:nvPr/>
        </p:nvSpPr>
        <p:spPr bwMode="gray">
          <a:xfrm>
            <a:off x="4268948" y="7700002"/>
            <a:ext cx="3190976" cy="44561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Isosceles Triangle 17">
            <a:extLst>
              <a:ext uri="{FF2B5EF4-FFF2-40B4-BE49-F238E27FC236}">
                <a16:creationId xmlns:a16="http://schemas.microsoft.com/office/drawing/2014/main" id="{3340A493-B43B-62FA-5B3A-8F73D66F6AD5}"/>
              </a:ext>
            </a:extLst>
          </p:cNvPr>
          <p:cNvSpPr/>
          <p:nvPr/>
        </p:nvSpPr>
        <p:spPr bwMode="gray">
          <a:xfrm rot="5400000">
            <a:off x="718053" y="6954530"/>
            <a:ext cx="157910" cy="120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Isosceles Triangle 18">
            <a:extLst>
              <a:ext uri="{FF2B5EF4-FFF2-40B4-BE49-F238E27FC236}">
                <a16:creationId xmlns:a16="http://schemas.microsoft.com/office/drawing/2014/main" id="{C1EF7B70-AE27-01F6-8ED2-800D5DDD357C}"/>
              </a:ext>
            </a:extLst>
          </p:cNvPr>
          <p:cNvSpPr/>
          <p:nvPr/>
        </p:nvSpPr>
        <p:spPr bwMode="gray">
          <a:xfrm rot="5400000">
            <a:off x="718052" y="7692841"/>
            <a:ext cx="157910" cy="120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a:extLst>
              <a:ext uri="{FF2B5EF4-FFF2-40B4-BE49-F238E27FC236}">
                <a16:creationId xmlns:a16="http://schemas.microsoft.com/office/drawing/2014/main" id="{28177D40-C646-FA7F-009C-14870EEE3002}"/>
              </a:ext>
            </a:extLst>
          </p:cNvPr>
          <p:cNvSpPr txBox="1"/>
          <p:nvPr/>
        </p:nvSpPr>
        <p:spPr bwMode="gray">
          <a:xfrm>
            <a:off x="1021126" y="8355156"/>
            <a:ext cx="3083804" cy="553998"/>
          </a:xfrm>
          <a:prstGeom prst="rect">
            <a:avLst/>
          </a:prstGeom>
          <a:noFill/>
        </p:spPr>
        <p:txBody>
          <a:bodyPr wrap="square" lIns="0" tIns="0" rIns="0" bIns="0" rtlCol="0">
            <a:spAutoFit/>
          </a:bodyPr>
          <a:lstStyle/>
          <a:p>
            <a:pPr>
              <a:spcBef>
                <a:spcPts val="500"/>
              </a:spcBef>
            </a:pPr>
            <a:r>
              <a:rPr lang="en-US" sz="900" dirty="0">
                <a:solidFill>
                  <a:schemeClr val="tx1"/>
                </a:solidFill>
              </a:rPr>
              <a:t>How should I share follow-up notes with my administrator? (e.g., </a:t>
            </a:r>
            <a:r>
              <a:rPr lang="en-US" sz="900" i="1" dirty="0">
                <a:solidFill>
                  <a:schemeClr val="tx1"/>
                </a:solidFill>
              </a:rPr>
              <a:t>Share the Call Prep Template via email; Forward concerning parent emails to my principal)</a:t>
            </a:r>
            <a:endParaRPr lang="en-US" sz="900" dirty="0">
              <a:solidFill>
                <a:schemeClr val="tx1"/>
              </a:solidFill>
            </a:endParaRPr>
          </a:p>
        </p:txBody>
      </p:sp>
      <p:sp>
        <p:nvSpPr>
          <p:cNvPr id="21" name="Rectangle 20">
            <a:extLst>
              <a:ext uri="{FF2B5EF4-FFF2-40B4-BE49-F238E27FC236}">
                <a16:creationId xmlns:a16="http://schemas.microsoft.com/office/drawing/2014/main" id="{98E58FA3-1500-E6DC-A357-AC069BD35950}"/>
              </a:ext>
            </a:extLst>
          </p:cNvPr>
          <p:cNvSpPr/>
          <p:nvPr/>
        </p:nvSpPr>
        <p:spPr bwMode="gray">
          <a:xfrm>
            <a:off x="4268948" y="8355156"/>
            <a:ext cx="3190976" cy="44561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Isosceles Triangle 21">
            <a:extLst>
              <a:ext uri="{FF2B5EF4-FFF2-40B4-BE49-F238E27FC236}">
                <a16:creationId xmlns:a16="http://schemas.microsoft.com/office/drawing/2014/main" id="{CBC7BB7E-3955-9ED3-4ED1-8A856D713935}"/>
              </a:ext>
            </a:extLst>
          </p:cNvPr>
          <p:cNvSpPr/>
          <p:nvPr/>
        </p:nvSpPr>
        <p:spPr bwMode="gray">
          <a:xfrm rot="5400000">
            <a:off x="718052" y="8347995"/>
            <a:ext cx="157910" cy="120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0844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7293-A7BD-4084-89DF-3198CA7DB940}"/>
              </a:ext>
            </a:extLst>
          </p:cNvPr>
          <p:cNvSpPr>
            <a:spLocks noGrp="1"/>
          </p:cNvSpPr>
          <p:nvPr>
            <p:ph type="title"/>
          </p:nvPr>
        </p:nvSpPr>
        <p:spPr>
          <a:xfrm>
            <a:off x="510382" y="744811"/>
            <a:ext cx="6754018" cy="263149"/>
          </a:xfrm>
        </p:spPr>
        <p:txBody>
          <a:bodyPr/>
          <a:lstStyle/>
          <a:p>
            <a:r>
              <a:rPr lang="en-US" sz="1900" dirty="0"/>
              <a:t>Communication Outline for Phone, Email, and Text</a:t>
            </a:r>
          </a:p>
        </p:txBody>
      </p:sp>
      <p:sp>
        <p:nvSpPr>
          <p:cNvPr id="8" name="Text Placeholder 7">
            <a:extLst>
              <a:ext uri="{FF2B5EF4-FFF2-40B4-BE49-F238E27FC236}">
                <a16:creationId xmlns:a16="http://schemas.microsoft.com/office/drawing/2014/main" id="{9823FD13-A681-C183-0599-FCCF1075353C}"/>
              </a:ext>
            </a:extLst>
          </p:cNvPr>
          <p:cNvSpPr>
            <a:spLocks noGrp="1"/>
          </p:cNvSpPr>
          <p:nvPr>
            <p:ph type="body" sz="quarter" idx="29"/>
          </p:nvPr>
        </p:nvSpPr>
        <p:spPr>
          <a:xfrm>
            <a:off x="510381" y="459719"/>
            <a:ext cx="3514363" cy="123111"/>
          </a:xfrm>
        </p:spPr>
        <p:txBody>
          <a:bodyPr/>
          <a:lstStyle/>
          <a:p>
            <a:r>
              <a:rPr lang="en-US" dirty="0"/>
              <a:t>Teacher Guide for Communicating About Absences</a:t>
            </a:r>
          </a:p>
        </p:txBody>
      </p:sp>
      <p:sp>
        <p:nvSpPr>
          <p:cNvPr id="4" name="TextBox 3">
            <a:extLst>
              <a:ext uri="{FF2B5EF4-FFF2-40B4-BE49-F238E27FC236}">
                <a16:creationId xmlns:a16="http://schemas.microsoft.com/office/drawing/2014/main" id="{B8F8ECA3-58AB-1330-F62B-8CA61CF139E0}"/>
              </a:ext>
            </a:extLst>
          </p:cNvPr>
          <p:cNvSpPr txBox="1"/>
          <p:nvPr/>
        </p:nvSpPr>
        <p:spPr bwMode="gray">
          <a:xfrm>
            <a:off x="530416" y="1166500"/>
            <a:ext cx="6799234" cy="415498"/>
          </a:xfrm>
          <a:prstGeom prst="rect">
            <a:avLst/>
          </a:prstGeom>
          <a:noFill/>
        </p:spPr>
        <p:txBody>
          <a:bodyPr wrap="square" lIns="0" tIns="0" rIns="0" bIns="0" rtlCol="0">
            <a:spAutoFit/>
          </a:bodyPr>
          <a:lstStyle/>
          <a:p>
            <a:pPr>
              <a:spcBef>
                <a:spcPts val="500"/>
              </a:spcBef>
            </a:pPr>
            <a:r>
              <a:rPr lang="en-US" sz="900" i="1" dirty="0"/>
              <a:t>After a student exceeds the number of absences set by your district, contact the parent or guardian via phone, email, or text message. Structure your communication using the 6-point outline below. Reference the icons to the left of each language example to choose phrasing appropriate for each type of communication. </a:t>
            </a:r>
          </a:p>
        </p:txBody>
      </p:sp>
      <p:sp>
        <p:nvSpPr>
          <p:cNvPr id="121" name="Oval 120">
            <a:extLst>
              <a:ext uri="{FF2B5EF4-FFF2-40B4-BE49-F238E27FC236}">
                <a16:creationId xmlns:a16="http://schemas.microsoft.com/office/drawing/2014/main" id="{C595645D-0843-BE65-D8A7-27C63321EA22}"/>
              </a:ext>
            </a:extLst>
          </p:cNvPr>
          <p:cNvSpPr/>
          <p:nvPr/>
        </p:nvSpPr>
        <p:spPr bwMode="gray">
          <a:xfrm>
            <a:off x="530416" y="1740538"/>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1</a:t>
            </a:r>
          </a:p>
        </p:txBody>
      </p:sp>
      <p:sp>
        <p:nvSpPr>
          <p:cNvPr id="120" name="TextBox 119">
            <a:extLst>
              <a:ext uri="{FF2B5EF4-FFF2-40B4-BE49-F238E27FC236}">
                <a16:creationId xmlns:a16="http://schemas.microsoft.com/office/drawing/2014/main" id="{AFC25225-4783-7A2E-9FAB-C39E078FD3C6}"/>
              </a:ext>
            </a:extLst>
          </p:cNvPr>
          <p:cNvSpPr txBox="1"/>
          <p:nvPr/>
        </p:nvSpPr>
        <p:spPr bwMode="gray">
          <a:xfrm>
            <a:off x="872350" y="1740538"/>
            <a:ext cx="6550552" cy="6335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Start with a friendly introduction </a:t>
            </a:r>
          </a:p>
          <a:p>
            <a:r>
              <a:rPr lang="en-US" b="0" dirty="0"/>
              <a:t>Greet the parent or guardian by name (double-check pronunciation, if necessary), and always reintroduce yourself. Whether your first or fourth communication, a parent or guardian might need to be reminded of your relationship to the student. </a:t>
            </a:r>
          </a:p>
        </p:txBody>
      </p:sp>
      <p:grpSp>
        <p:nvGrpSpPr>
          <p:cNvPr id="19" name="Group 18">
            <a:extLst>
              <a:ext uri="{FF2B5EF4-FFF2-40B4-BE49-F238E27FC236}">
                <a16:creationId xmlns:a16="http://schemas.microsoft.com/office/drawing/2014/main" id="{4184F70A-6234-7713-AA47-43D92E1A09A3}"/>
              </a:ext>
            </a:extLst>
          </p:cNvPr>
          <p:cNvGrpSpPr/>
          <p:nvPr/>
        </p:nvGrpSpPr>
        <p:grpSpPr>
          <a:xfrm>
            <a:off x="872350" y="2415118"/>
            <a:ext cx="6090469" cy="621731"/>
            <a:chOff x="1044685" y="2461922"/>
            <a:chExt cx="6090469" cy="621731"/>
          </a:xfrm>
        </p:grpSpPr>
        <p:pic>
          <p:nvPicPr>
            <p:cNvPr id="92" name="Picture 91" descr="Icon&#10;&#10;Description automatically generated">
              <a:extLst>
                <a:ext uri="{FF2B5EF4-FFF2-40B4-BE49-F238E27FC236}">
                  <a16:creationId xmlns:a16="http://schemas.microsoft.com/office/drawing/2014/main" id="{E798CB26-8CFC-3278-2858-07150D7C7E71}"/>
                </a:ext>
              </a:extLst>
            </p:cNvPr>
            <p:cNvPicPr>
              <a:picLocks noChangeAspect="1"/>
            </p:cNvPicPr>
            <p:nvPr/>
          </p:nvPicPr>
          <p:blipFill>
            <a:blip r:embed="rId2"/>
            <a:stretch>
              <a:fillRect/>
            </a:stretch>
          </p:blipFill>
          <p:spPr>
            <a:xfrm>
              <a:off x="1045579" y="2941857"/>
              <a:ext cx="154125" cy="141796"/>
            </a:xfrm>
            <a:prstGeom prst="rect">
              <a:avLst/>
            </a:prstGeom>
          </p:spPr>
        </p:pic>
        <p:grpSp>
          <p:nvGrpSpPr>
            <p:cNvPr id="6" name="Group 5">
              <a:extLst>
                <a:ext uri="{FF2B5EF4-FFF2-40B4-BE49-F238E27FC236}">
                  <a16:creationId xmlns:a16="http://schemas.microsoft.com/office/drawing/2014/main" id="{A1059DE6-B0C3-2D94-181D-D325D4D40C97}"/>
                </a:ext>
              </a:extLst>
            </p:cNvPr>
            <p:cNvGrpSpPr/>
            <p:nvPr/>
          </p:nvGrpSpPr>
          <p:grpSpPr>
            <a:xfrm>
              <a:off x="1044685" y="2461922"/>
              <a:ext cx="6090469" cy="595228"/>
              <a:chOff x="1044685" y="2461922"/>
              <a:chExt cx="6090469" cy="595228"/>
            </a:xfrm>
          </p:grpSpPr>
          <p:pic>
            <p:nvPicPr>
              <p:cNvPr id="240" name="Picture 239" descr="Icon&#10;&#10;Description automatically generated">
                <a:extLst>
                  <a:ext uri="{FF2B5EF4-FFF2-40B4-BE49-F238E27FC236}">
                    <a16:creationId xmlns:a16="http://schemas.microsoft.com/office/drawing/2014/main" id="{AA796BDB-53E3-32D5-2755-0BC5E2B29251}"/>
                  </a:ext>
                </a:extLst>
              </p:cNvPr>
              <p:cNvPicPr>
                <a:picLocks noChangeAspect="1"/>
              </p:cNvPicPr>
              <p:nvPr/>
            </p:nvPicPr>
            <p:blipFill>
              <a:blip r:embed="rId3"/>
              <a:stretch>
                <a:fillRect/>
              </a:stretch>
            </p:blipFill>
            <p:spPr>
              <a:xfrm>
                <a:off x="1044685" y="2508781"/>
                <a:ext cx="146073" cy="153761"/>
              </a:xfrm>
              <a:prstGeom prst="rect">
                <a:avLst/>
              </a:prstGeom>
            </p:spPr>
          </p:pic>
          <p:pic>
            <p:nvPicPr>
              <p:cNvPr id="241" name="Picture 240" descr="Icon&#10;&#10;Description automatically generated">
                <a:extLst>
                  <a:ext uri="{FF2B5EF4-FFF2-40B4-BE49-F238E27FC236}">
                    <a16:creationId xmlns:a16="http://schemas.microsoft.com/office/drawing/2014/main" id="{C236FED2-1B54-B333-8A39-B20C8E328490}"/>
                  </a:ext>
                </a:extLst>
              </p:cNvPr>
              <p:cNvPicPr>
                <a:picLocks noChangeAspect="1"/>
              </p:cNvPicPr>
              <p:nvPr/>
            </p:nvPicPr>
            <p:blipFill>
              <a:blip r:embed="rId4"/>
              <a:stretch>
                <a:fillRect/>
              </a:stretch>
            </p:blipFill>
            <p:spPr>
              <a:xfrm>
                <a:off x="1048137" y="2737836"/>
                <a:ext cx="177148" cy="128728"/>
              </a:xfrm>
              <a:prstGeom prst="rect">
                <a:avLst/>
              </a:prstGeom>
            </p:spPr>
          </p:pic>
          <p:sp>
            <p:nvSpPr>
              <p:cNvPr id="5" name="TextBox 4">
                <a:extLst>
                  <a:ext uri="{FF2B5EF4-FFF2-40B4-BE49-F238E27FC236}">
                    <a16:creationId xmlns:a16="http://schemas.microsoft.com/office/drawing/2014/main" id="{8432A8DD-CD02-7252-E390-0893254EC4DD}"/>
                  </a:ext>
                </a:extLst>
              </p:cNvPr>
              <p:cNvSpPr txBox="1"/>
              <p:nvPr/>
            </p:nvSpPr>
            <p:spPr bwMode="gray">
              <a:xfrm>
                <a:off x="1300223" y="2461922"/>
                <a:ext cx="5834931" cy="595228"/>
              </a:xfrm>
              <a:prstGeom prst="rect">
                <a:avLst/>
              </a:prstGeom>
              <a:noFill/>
            </p:spPr>
            <p:txBody>
              <a:bodyPr wrap="none" lIns="0" tIns="0" rIns="0" bIns="0" rtlCol="0">
                <a:spAutoFit/>
              </a:bodyPr>
              <a:lstStyle/>
              <a:p>
                <a:pPr>
                  <a:lnSpc>
                    <a:spcPct val="150000"/>
                  </a:lnSpc>
                </a:pPr>
                <a:r>
                  <a:rPr lang="en-US" sz="900" b="0" i="1" dirty="0"/>
                  <a:t>“Hi Ms. Ellis, this is Mr. Wells, John’s biology teacher. Is this a good time for a quick conversation?” </a:t>
                </a:r>
              </a:p>
              <a:p>
                <a:pPr>
                  <a:lnSpc>
                    <a:spcPct val="150000"/>
                  </a:lnSpc>
                </a:pPr>
                <a:r>
                  <a:rPr lang="en-US" sz="900" b="0" i="1" dirty="0"/>
                  <a:t>“Dear Mrs. Lenz, My name is Ms. </a:t>
                </a:r>
                <a:r>
                  <a:rPr lang="en-US" sz="900" i="1" dirty="0"/>
                  <a:t>Park, and I am the guidance counselor at Piedmont High School.”</a:t>
                </a:r>
                <a:endParaRPr lang="en-US" sz="900" b="0" i="1" dirty="0"/>
              </a:p>
              <a:p>
                <a:pPr>
                  <a:lnSpc>
                    <a:spcPct val="150000"/>
                  </a:lnSpc>
                </a:pPr>
                <a:r>
                  <a:rPr lang="en-US" sz="900" b="0" i="1" dirty="0"/>
                  <a:t>“Hi Mr. Yang – </a:t>
                </a:r>
                <a:r>
                  <a:rPr lang="en-US" sz="900" i="1" dirty="0"/>
                  <a:t>T</a:t>
                </a:r>
                <a:r>
                  <a:rPr lang="en-US" sz="900" b="0" i="1" dirty="0"/>
                  <a:t>his is Mrs. Harmon, John’s homeroom teacher.”</a:t>
                </a:r>
              </a:p>
            </p:txBody>
          </p:sp>
        </p:grpSp>
      </p:grpSp>
      <p:sp>
        <p:nvSpPr>
          <p:cNvPr id="118" name="Oval 117">
            <a:extLst>
              <a:ext uri="{FF2B5EF4-FFF2-40B4-BE49-F238E27FC236}">
                <a16:creationId xmlns:a16="http://schemas.microsoft.com/office/drawing/2014/main" id="{5BDC3788-BE3D-43A4-2467-CD01402365E3}"/>
              </a:ext>
            </a:extLst>
          </p:cNvPr>
          <p:cNvSpPr/>
          <p:nvPr/>
        </p:nvSpPr>
        <p:spPr bwMode="gray">
          <a:xfrm>
            <a:off x="530416" y="3277591"/>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2</a:t>
            </a:r>
          </a:p>
        </p:txBody>
      </p:sp>
      <p:sp>
        <p:nvSpPr>
          <p:cNvPr id="117" name="TextBox 116">
            <a:extLst>
              <a:ext uri="{FF2B5EF4-FFF2-40B4-BE49-F238E27FC236}">
                <a16:creationId xmlns:a16="http://schemas.microsoft.com/office/drawing/2014/main" id="{2ED12FB6-EF25-6C75-D4EF-26EEDA0BE394}"/>
              </a:ext>
            </a:extLst>
          </p:cNvPr>
          <p:cNvSpPr txBox="1"/>
          <p:nvPr/>
        </p:nvSpPr>
        <p:spPr bwMode="gray">
          <a:xfrm>
            <a:off x="872350" y="3277591"/>
            <a:ext cx="6554181"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Share a positive note </a:t>
            </a:r>
          </a:p>
          <a:p>
            <a:r>
              <a:rPr lang="en-US" b="0" dirty="0"/>
              <a:t>Establish a positive tone by complimenting the student’s social skills (</a:t>
            </a:r>
            <a:r>
              <a:rPr lang="en-US" b="0" i="1" dirty="0"/>
              <a:t>good friend to others, sense of humor</a:t>
            </a:r>
            <a:r>
              <a:rPr lang="en-US" b="0" dirty="0"/>
              <a:t>), academic progress (</a:t>
            </a:r>
            <a:r>
              <a:rPr lang="en-US" b="0" i="1" dirty="0"/>
              <a:t>growth as a reader, eagerness to learn</a:t>
            </a:r>
            <a:r>
              <a:rPr lang="en-US" b="0" dirty="0"/>
              <a:t>), or another anecdote (</a:t>
            </a:r>
            <a:r>
              <a:rPr lang="en-US" b="0" i="1" dirty="0"/>
              <a:t>funny story from class</a:t>
            </a:r>
            <a:r>
              <a:rPr lang="en-US" b="0" dirty="0"/>
              <a:t>). </a:t>
            </a:r>
            <a:endParaRPr lang="en-US" b="0" i="1" dirty="0"/>
          </a:p>
        </p:txBody>
      </p:sp>
      <p:grpSp>
        <p:nvGrpSpPr>
          <p:cNvPr id="21" name="Group 20">
            <a:extLst>
              <a:ext uri="{FF2B5EF4-FFF2-40B4-BE49-F238E27FC236}">
                <a16:creationId xmlns:a16="http://schemas.microsoft.com/office/drawing/2014/main" id="{87179B52-CAE2-79AA-32E3-C6ABAA9AB9DB}"/>
              </a:ext>
            </a:extLst>
          </p:cNvPr>
          <p:cNvGrpSpPr/>
          <p:nvPr/>
        </p:nvGrpSpPr>
        <p:grpSpPr>
          <a:xfrm>
            <a:off x="872350" y="3806757"/>
            <a:ext cx="4700010" cy="403769"/>
            <a:chOff x="860995" y="3896246"/>
            <a:chExt cx="4700010" cy="403769"/>
          </a:xfrm>
        </p:grpSpPr>
        <p:pic>
          <p:nvPicPr>
            <p:cNvPr id="10" name="Picture 9" descr="Icon&#10;&#10;Description automatically generated">
              <a:extLst>
                <a:ext uri="{FF2B5EF4-FFF2-40B4-BE49-F238E27FC236}">
                  <a16:creationId xmlns:a16="http://schemas.microsoft.com/office/drawing/2014/main" id="{0F59F36B-834E-5701-4ADB-27B5A452266B}"/>
                </a:ext>
              </a:extLst>
            </p:cNvPr>
            <p:cNvPicPr>
              <a:picLocks noChangeAspect="1"/>
            </p:cNvPicPr>
            <p:nvPr/>
          </p:nvPicPr>
          <p:blipFill>
            <a:blip r:embed="rId3"/>
            <a:stretch>
              <a:fillRect/>
            </a:stretch>
          </p:blipFill>
          <p:spPr>
            <a:xfrm>
              <a:off x="860995" y="3919039"/>
              <a:ext cx="146073" cy="153761"/>
            </a:xfrm>
            <a:prstGeom prst="rect">
              <a:avLst/>
            </a:prstGeom>
          </p:spPr>
        </p:pic>
        <p:sp>
          <p:nvSpPr>
            <p:cNvPr id="9" name="TextBox 8">
              <a:extLst>
                <a:ext uri="{FF2B5EF4-FFF2-40B4-BE49-F238E27FC236}">
                  <a16:creationId xmlns:a16="http://schemas.microsoft.com/office/drawing/2014/main" id="{91F1EEEB-C37D-1205-311E-28C4B08A1961}"/>
                </a:ext>
              </a:extLst>
            </p:cNvPr>
            <p:cNvSpPr txBox="1"/>
            <p:nvPr/>
          </p:nvSpPr>
          <p:spPr bwMode="gray">
            <a:xfrm>
              <a:off x="1300223" y="3896246"/>
              <a:ext cx="4260782" cy="387478"/>
            </a:xfrm>
            <a:prstGeom prst="rect">
              <a:avLst/>
            </a:prstGeom>
            <a:noFill/>
          </p:spPr>
          <p:txBody>
            <a:bodyPr wrap="none" lIns="0" tIns="0" rIns="0" bIns="0" rtlCol="0">
              <a:spAutoFit/>
            </a:bodyPr>
            <a:lstStyle/>
            <a:p>
              <a:pPr>
                <a:lnSpc>
                  <a:spcPct val="150000"/>
                </a:lnSpc>
              </a:pPr>
              <a:r>
                <a:rPr lang="en-US" sz="900" b="0" i="1" dirty="0"/>
                <a:t>“First off, I’m really impressed with John’s progress in math this quarter.”</a:t>
              </a:r>
            </a:p>
            <a:p>
              <a:pPr>
                <a:lnSpc>
                  <a:spcPct val="150000"/>
                </a:lnSpc>
              </a:pPr>
              <a:r>
                <a:rPr lang="en-US" sz="900" b="0" i="1" dirty="0"/>
                <a:t>“I really enjoy seeing John in class.” </a:t>
              </a:r>
            </a:p>
          </p:txBody>
        </p:sp>
        <p:pic>
          <p:nvPicPr>
            <p:cNvPr id="12" name="Picture 11" descr="Icon&#10;&#10;Description automatically generated">
              <a:extLst>
                <a:ext uri="{FF2B5EF4-FFF2-40B4-BE49-F238E27FC236}">
                  <a16:creationId xmlns:a16="http://schemas.microsoft.com/office/drawing/2014/main" id="{0A765E48-F802-4AD8-64CB-9B4058327A5E}"/>
                </a:ext>
              </a:extLst>
            </p:cNvPr>
            <p:cNvPicPr>
              <a:picLocks noChangeAspect="1"/>
            </p:cNvPicPr>
            <p:nvPr/>
          </p:nvPicPr>
          <p:blipFill>
            <a:blip r:embed="rId4"/>
            <a:stretch>
              <a:fillRect/>
            </a:stretch>
          </p:blipFill>
          <p:spPr>
            <a:xfrm>
              <a:off x="1077743" y="3941437"/>
              <a:ext cx="177148" cy="128728"/>
            </a:xfrm>
            <a:prstGeom prst="rect">
              <a:avLst/>
            </a:prstGeom>
          </p:spPr>
        </p:pic>
        <p:pic>
          <p:nvPicPr>
            <p:cNvPr id="13" name="Picture 12" descr="Icon&#10;&#10;Description automatically generated">
              <a:extLst>
                <a:ext uri="{FF2B5EF4-FFF2-40B4-BE49-F238E27FC236}">
                  <a16:creationId xmlns:a16="http://schemas.microsoft.com/office/drawing/2014/main" id="{C02B104A-F6BC-C48F-5F4B-2144F7F7CE69}"/>
                </a:ext>
              </a:extLst>
            </p:cNvPr>
            <p:cNvPicPr>
              <a:picLocks noChangeAspect="1"/>
            </p:cNvPicPr>
            <p:nvPr/>
          </p:nvPicPr>
          <p:blipFill>
            <a:blip r:embed="rId2"/>
            <a:stretch>
              <a:fillRect/>
            </a:stretch>
          </p:blipFill>
          <p:spPr>
            <a:xfrm>
              <a:off x="1089255" y="4158219"/>
              <a:ext cx="154125" cy="141796"/>
            </a:xfrm>
            <a:prstGeom prst="rect">
              <a:avLst/>
            </a:prstGeom>
          </p:spPr>
        </p:pic>
      </p:grpSp>
      <p:sp>
        <p:nvSpPr>
          <p:cNvPr id="115" name="Oval 114">
            <a:extLst>
              <a:ext uri="{FF2B5EF4-FFF2-40B4-BE49-F238E27FC236}">
                <a16:creationId xmlns:a16="http://schemas.microsoft.com/office/drawing/2014/main" id="{D51DFFC5-934E-C819-52C5-B31DDEC9868B}"/>
              </a:ext>
            </a:extLst>
          </p:cNvPr>
          <p:cNvSpPr/>
          <p:nvPr/>
        </p:nvSpPr>
        <p:spPr bwMode="gray">
          <a:xfrm>
            <a:off x="530416" y="4451268"/>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3</a:t>
            </a:r>
          </a:p>
        </p:txBody>
      </p:sp>
      <p:sp>
        <p:nvSpPr>
          <p:cNvPr id="112" name="TextBox 111">
            <a:extLst>
              <a:ext uri="{FF2B5EF4-FFF2-40B4-BE49-F238E27FC236}">
                <a16:creationId xmlns:a16="http://schemas.microsoft.com/office/drawing/2014/main" id="{91C5CDEA-7425-0050-2AA9-469682B410C8}"/>
              </a:ext>
            </a:extLst>
          </p:cNvPr>
          <p:cNvSpPr txBox="1"/>
          <p:nvPr/>
        </p:nvSpPr>
        <p:spPr bwMode="gray">
          <a:xfrm>
            <a:off x="872351" y="4451268"/>
            <a:ext cx="6581189"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Inquire about student wellbeing</a:t>
            </a:r>
          </a:p>
          <a:p>
            <a:r>
              <a:rPr lang="en-US" b="0" dirty="0"/>
              <a:t>Emphasize care for the student. Avoid implying that parents or guardians should send their child to school if the student is ill.</a:t>
            </a:r>
          </a:p>
        </p:txBody>
      </p:sp>
      <p:grpSp>
        <p:nvGrpSpPr>
          <p:cNvPr id="23" name="Group 22">
            <a:extLst>
              <a:ext uri="{FF2B5EF4-FFF2-40B4-BE49-F238E27FC236}">
                <a16:creationId xmlns:a16="http://schemas.microsoft.com/office/drawing/2014/main" id="{B40C47D5-772E-461D-A2BA-51D16208225A}"/>
              </a:ext>
            </a:extLst>
          </p:cNvPr>
          <p:cNvGrpSpPr/>
          <p:nvPr/>
        </p:nvGrpSpPr>
        <p:grpSpPr>
          <a:xfrm>
            <a:off x="872351" y="4978317"/>
            <a:ext cx="4675249" cy="424545"/>
            <a:chOff x="864917" y="5006313"/>
            <a:chExt cx="4675249" cy="424545"/>
          </a:xfrm>
        </p:grpSpPr>
        <p:sp>
          <p:nvSpPr>
            <p:cNvPr id="14" name="TextBox 13">
              <a:extLst>
                <a:ext uri="{FF2B5EF4-FFF2-40B4-BE49-F238E27FC236}">
                  <a16:creationId xmlns:a16="http://schemas.microsoft.com/office/drawing/2014/main" id="{B25E5834-CCED-ED79-020B-2943562B138C}"/>
                </a:ext>
              </a:extLst>
            </p:cNvPr>
            <p:cNvSpPr txBox="1"/>
            <p:nvPr/>
          </p:nvSpPr>
          <p:spPr bwMode="gray">
            <a:xfrm>
              <a:off x="1300223" y="5006313"/>
              <a:ext cx="4239943" cy="387478"/>
            </a:xfrm>
            <a:prstGeom prst="rect">
              <a:avLst/>
            </a:prstGeom>
            <a:noFill/>
          </p:spPr>
          <p:txBody>
            <a:bodyPr wrap="none" lIns="0" tIns="0" rIns="0" bIns="0" rtlCol="0">
              <a:spAutoFit/>
            </a:bodyPr>
            <a:lstStyle/>
            <a:p>
              <a:pPr>
                <a:lnSpc>
                  <a:spcPct val="150000"/>
                </a:lnSpc>
              </a:pPr>
              <a:r>
                <a:rPr lang="en-US" sz="900" b="0" i="1" dirty="0"/>
                <a:t>“I wanted to check-in and see how John is doing. [Is he feeling better?]”</a:t>
              </a:r>
            </a:p>
            <a:p>
              <a:pPr>
                <a:lnSpc>
                  <a:spcPct val="150000"/>
                </a:lnSpc>
              </a:pPr>
              <a:r>
                <a:rPr lang="en-US" sz="900" b="0" i="1" dirty="0"/>
                <a:t>“How is John [doing/feeling]?”</a:t>
              </a:r>
            </a:p>
          </p:txBody>
        </p:sp>
        <p:pic>
          <p:nvPicPr>
            <p:cNvPr id="15" name="Picture 14" descr="Icon&#10;&#10;Description automatically generated">
              <a:extLst>
                <a:ext uri="{FF2B5EF4-FFF2-40B4-BE49-F238E27FC236}">
                  <a16:creationId xmlns:a16="http://schemas.microsoft.com/office/drawing/2014/main" id="{4E68D393-6F50-D9F1-883C-3DDE19F3681D}"/>
                </a:ext>
              </a:extLst>
            </p:cNvPr>
            <p:cNvPicPr>
              <a:picLocks noChangeAspect="1"/>
            </p:cNvPicPr>
            <p:nvPr/>
          </p:nvPicPr>
          <p:blipFill>
            <a:blip r:embed="rId3"/>
            <a:stretch>
              <a:fillRect/>
            </a:stretch>
          </p:blipFill>
          <p:spPr>
            <a:xfrm>
              <a:off x="864917" y="5049882"/>
              <a:ext cx="146073" cy="153761"/>
            </a:xfrm>
            <a:prstGeom prst="rect">
              <a:avLst/>
            </a:prstGeom>
          </p:spPr>
        </p:pic>
        <p:pic>
          <p:nvPicPr>
            <p:cNvPr id="16" name="Picture 15" descr="Icon&#10;&#10;Description automatically generated">
              <a:extLst>
                <a:ext uri="{FF2B5EF4-FFF2-40B4-BE49-F238E27FC236}">
                  <a16:creationId xmlns:a16="http://schemas.microsoft.com/office/drawing/2014/main" id="{1ECE0533-FECC-89F8-E706-93D1497969F0}"/>
                </a:ext>
              </a:extLst>
            </p:cNvPr>
            <p:cNvPicPr>
              <a:picLocks noChangeAspect="1"/>
            </p:cNvPicPr>
            <p:nvPr/>
          </p:nvPicPr>
          <p:blipFill>
            <a:blip r:embed="rId4"/>
            <a:stretch>
              <a:fillRect/>
            </a:stretch>
          </p:blipFill>
          <p:spPr>
            <a:xfrm>
              <a:off x="1081665" y="5072280"/>
              <a:ext cx="177148" cy="128728"/>
            </a:xfrm>
            <a:prstGeom prst="rect">
              <a:avLst/>
            </a:prstGeom>
          </p:spPr>
        </p:pic>
        <p:pic>
          <p:nvPicPr>
            <p:cNvPr id="17" name="Picture 16" descr="Icon&#10;&#10;Description automatically generated">
              <a:extLst>
                <a:ext uri="{FF2B5EF4-FFF2-40B4-BE49-F238E27FC236}">
                  <a16:creationId xmlns:a16="http://schemas.microsoft.com/office/drawing/2014/main" id="{7EF0ABF3-A0A3-C1AE-2952-A4312B20400C}"/>
                </a:ext>
              </a:extLst>
            </p:cNvPr>
            <p:cNvPicPr>
              <a:picLocks noChangeAspect="1"/>
            </p:cNvPicPr>
            <p:nvPr/>
          </p:nvPicPr>
          <p:blipFill>
            <a:blip r:embed="rId2"/>
            <a:stretch>
              <a:fillRect/>
            </a:stretch>
          </p:blipFill>
          <p:spPr>
            <a:xfrm>
              <a:off x="1093177" y="5289062"/>
              <a:ext cx="154125" cy="141796"/>
            </a:xfrm>
            <a:prstGeom prst="rect">
              <a:avLst/>
            </a:prstGeom>
          </p:spPr>
        </p:pic>
      </p:grpSp>
      <p:sp>
        <p:nvSpPr>
          <p:cNvPr id="113" name="Oval 112">
            <a:extLst>
              <a:ext uri="{FF2B5EF4-FFF2-40B4-BE49-F238E27FC236}">
                <a16:creationId xmlns:a16="http://schemas.microsoft.com/office/drawing/2014/main" id="{112F0DC4-C380-820F-CA83-77EBF38B3B69}"/>
              </a:ext>
            </a:extLst>
          </p:cNvPr>
          <p:cNvSpPr/>
          <p:nvPr/>
        </p:nvSpPr>
        <p:spPr bwMode="gray">
          <a:xfrm>
            <a:off x="530416" y="5643604"/>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4</a:t>
            </a:r>
          </a:p>
        </p:txBody>
      </p:sp>
      <p:sp>
        <p:nvSpPr>
          <p:cNvPr id="11" name="TextBox 10">
            <a:extLst>
              <a:ext uri="{FF2B5EF4-FFF2-40B4-BE49-F238E27FC236}">
                <a16:creationId xmlns:a16="http://schemas.microsoft.com/office/drawing/2014/main" id="{11037C0D-C789-B14B-995C-15C2C58F77AE}"/>
              </a:ext>
            </a:extLst>
          </p:cNvPr>
          <p:cNvSpPr txBox="1"/>
          <p:nvPr/>
        </p:nvSpPr>
        <p:spPr bwMode="gray">
          <a:xfrm>
            <a:off x="872351" y="5643604"/>
            <a:ext cx="6550552"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Reference the absence and what the student missed</a:t>
            </a:r>
          </a:p>
          <a:p>
            <a:r>
              <a:rPr lang="en-US" b="0" dirty="0"/>
              <a:t>State the cost of </a:t>
            </a:r>
            <a:r>
              <a:rPr lang="en-US" b="0" u="sng" dirty="0"/>
              <a:t>absence</a:t>
            </a:r>
            <a:r>
              <a:rPr lang="en-US" b="0" dirty="0"/>
              <a:t> – don’t just reiterate the importance of </a:t>
            </a:r>
            <a:r>
              <a:rPr lang="en-US" b="0" u="sng" dirty="0"/>
              <a:t>attendance</a:t>
            </a:r>
            <a:r>
              <a:rPr lang="en-US" b="0" dirty="0"/>
              <a:t>. Most parents and guardians already agree that attendance is important, and it’s less impactful to validate something they already believe. </a:t>
            </a:r>
          </a:p>
        </p:txBody>
      </p:sp>
      <p:grpSp>
        <p:nvGrpSpPr>
          <p:cNvPr id="30" name="Group 29">
            <a:extLst>
              <a:ext uri="{FF2B5EF4-FFF2-40B4-BE49-F238E27FC236}">
                <a16:creationId xmlns:a16="http://schemas.microsoft.com/office/drawing/2014/main" id="{5E9C81C0-75BD-34CB-0074-51DC29D91009}"/>
              </a:ext>
            </a:extLst>
          </p:cNvPr>
          <p:cNvGrpSpPr/>
          <p:nvPr/>
        </p:nvGrpSpPr>
        <p:grpSpPr>
          <a:xfrm>
            <a:off x="872351" y="6222543"/>
            <a:ext cx="5942672" cy="493077"/>
            <a:chOff x="860995" y="6232154"/>
            <a:chExt cx="5942672" cy="493077"/>
          </a:xfrm>
        </p:grpSpPr>
        <p:sp>
          <p:nvSpPr>
            <p:cNvPr id="18" name="TextBox 17">
              <a:extLst>
                <a:ext uri="{FF2B5EF4-FFF2-40B4-BE49-F238E27FC236}">
                  <a16:creationId xmlns:a16="http://schemas.microsoft.com/office/drawing/2014/main" id="{03A9AC69-173A-FA3A-7F89-10B32A930E0B}"/>
                </a:ext>
              </a:extLst>
            </p:cNvPr>
            <p:cNvSpPr txBox="1"/>
            <p:nvPr/>
          </p:nvSpPr>
          <p:spPr bwMode="gray">
            <a:xfrm>
              <a:off x="1300223" y="6232154"/>
              <a:ext cx="5503444" cy="492443"/>
            </a:xfrm>
            <a:prstGeom prst="rect">
              <a:avLst/>
            </a:prstGeom>
            <a:noFill/>
          </p:spPr>
          <p:txBody>
            <a:bodyPr wrap="square" lIns="0" tIns="0" rIns="0" bIns="0" rtlCol="0">
              <a:spAutoFit/>
            </a:bodyPr>
            <a:lstStyle/>
            <a:p>
              <a:pPr>
                <a:spcAft>
                  <a:spcPts val="600"/>
                </a:spcAft>
              </a:pPr>
              <a:r>
                <a:rPr lang="en-US" sz="900" b="0" i="1" dirty="0"/>
                <a:t>“We missed John last week when he was absent. We finished presenting book reports, which would have been a great opportunity to practice John’s public speaking skills. ”</a:t>
              </a:r>
            </a:p>
            <a:p>
              <a:pPr>
                <a:spcAft>
                  <a:spcPts val="600"/>
                </a:spcAft>
              </a:pPr>
              <a:r>
                <a:rPr lang="en-US" sz="900" b="0" i="1" dirty="0"/>
                <a:t>“We missed him last week when the class shared science fair projects.” </a:t>
              </a:r>
            </a:p>
          </p:txBody>
        </p:sp>
        <p:pic>
          <p:nvPicPr>
            <p:cNvPr id="22" name="Picture 21" descr="Icon&#10;&#10;Description automatically generated">
              <a:extLst>
                <a:ext uri="{FF2B5EF4-FFF2-40B4-BE49-F238E27FC236}">
                  <a16:creationId xmlns:a16="http://schemas.microsoft.com/office/drawing/2014/main" id="{A1D24DD2-C005-E260-0E2F-1104FE89A171}"/>
                </a:ext>
              </a:extLst>
            </p:cNvPr>
            <p:cNvPicPr>
              <a:picLocks noChangeAspect="1"/>
            </p:cNvPicPr>
            <p:nvPr/>
          </p:nvPicPr>
          <p:blipFill>
            <a:blip r:embed="rId3"/>
            <a:stretch>
              <a:fillRect/>
            </a:stretch>
          </p:blipFill>
          <p:spPr>
            <a:xfrm>
              <a:off x="860995" y="6243829"/>
              <a:ext cx="146073" cy="153761"/>
            </a:xfrm>
            <a:prstGeom prst="rect">
              <a:avLst/>
            </a:prstGeom>
          </p:spPr>
        </p:pic>
        <p:pic>
          <p:nvPicPr>
            <p:cNvPr id="24" name="Picture 23" descr="Icon&#10;&#10;Description automatically generated">
              <a:extLst>
                <a:ext uri="{FF2B5EF4-FFF2-40B4-BE49-F238E27FC236}">
                  <a16:creationId xmlns:a16="http://schemas.microsoft.com/office/drawing/2014/main" id="{46AE9355-7156-02C4-DFC8-97DA106A37F1}"/>
                </a:ext>
              </a:extLst>
            </p:cNvPr>
            <p:cNvPicPr>
              <a:picLocks noChangeAspect="1"/>
            </p:cNvPicPr>
            <p:nvPr/>
          </p:nvPicPr>
          <p:blipFill>
            <a:blip r:embed="rId4"/>
            <a:stretch>
              <a:fillRect/>
            </a:stretch>
          </p:blipFill>
          <p:spPr>
            <a:xfrm>
              <a:off x="1077743" y="6266227"/>
              <a:ext cx="177148" cy="128728"/>
            </a:xfrm>
            <a:prstGeom prst="rect">
              <a:avLst/>
            </a:prstGeom>
          </p:spPr>
        </p:pic>
        <p:pic>
          <p:nvPicPr>
            <p:cNvPr id="25" name="Picture 24" descr="Icon&#10;&#10;Description automatically generated">
              <a:extLst>
                <a:ext uri="{FF2B5EF4-FFF2-40B4-BE49-F238E27FC236}">
                  <a16:creationId xmlns:a16="http://schemas.microsoft.com/office/drawing/2014/main" id="{3B5A8C4C-3FE0-20EF-C2D4-3BFF35030D10}"/>
                </a:ext>
              </a:extLst>
            </p:cNvPr>
            <p:cNvPicPr>
              <a:picLocks noChangeAspect="1"/>
            </p:cNvPicPr>
            <p:nvPr/>
          </p:nvPicPr>
          <p:blipFill>
            <a:blip r:embed="rId2"/>
            <a:stretch>
              <a:fillRect/>
            </a:stretch>
          </p:blipFill>
          <p:spPr>
            <a:xfrm>
              <a:off x="1076583" y="6583435"/>
              <a:ext cx="154125" cy="141796"/>
            </a:xfrm>
            <a:prstGeom prst="rect">
              <a:avLst/>
            </a:prstGeom>
          </p:spPr>
        </p:pic>
      </p:grpSp>
      <p:sp>
        <p:nvSpPr>
          <p:cNvPr id="111" name="Oval 110">
            <a:extLst>
              <a:ext uri="{FF2B5EF4-FFF2-40B4-BE49-F238E27FC236}">
                <a16:creationId xmlns:a16="http://schemas.microsoft.com/office/drawing/2014/main" id="{21641FBC-C507-5C40-0746-EF48DD952FFB}"/>
              </a:ext>
            </a:extLst>
          </p:cNvPr>
          <p:cNvSpPr/>
          <p:nvPr/>
        </p:nvSpPr>
        <p:spPr bwMode="gray">
          <a:xfrm>
            <a:off x="530416" y="6956362"/>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5</a:t>
            </a:r>
          </a:p>
        </p:txBody>
      </p:sp>
      <p:sp>
        <p:nvSpPr>
          <p:cNvPr id="108" name="TextBox 107">
            <a:extLst>
              <a:ext uri="{FF2B5EF4-FFF2-40B4-BE49-F238E27FC236}">
                <a16:creationId xmlns:a16="http://schemas.microsoft.com/office/drawing/2014/main" id="{9E015FA0-74EF-90ED-E8D4-BDF13B51CB04}"/>
              </a:ext>
            </a:extLst>
          </p:cNvPr>
          <p:cNvSpPr txBox="1"/>
          <p:nvPr/>
        </p:nvSpPr>
        <p:spPr bwMode="gray">
          <a:xfrm>
            <a:off x="872351" y="6956362"/>
            <a:ext cx="6500163" cy="495007"/>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Pinpoint barriers to attendance</a:t>
            </a:r>
          </a:p>
          <a:p>
            <a:r>
              <a:rPr lang="en-US" b="0" dirty="0"/>
              <a:t>Ask if the parent or guardian has concerns about common barriers to attendance (e.g., transportation, work conflicts, etc.) </a:t>
            </a:r>
          </a:p>
        </p:txBody>
      </p:sp>
      <p:grpSp>
        <p:nvGrpSpPr>
          <p:cNvPr id="237" name="Group 236">
            <a:extLst>
              <a:ext uri="{FF2B5EF4-FFF2-40B4-BE49-F238E27FC236}">
                <a16:creationId xmlns:a16="http://schemas.microsoft.com/office/drawing/2014/main" id="{1B3E84FF-F01C-9804-547C-D167FDFC4BC0}"/>
              </a:ext>
            </a:extLst>
          </p:cNvPr>
          <p:cNvGrpSpPr/>
          <p:nvPr/>
        </p:nvGrpSpPr>
        <p:grpSpPr>
          <a:xfrm>
            <a:off x="872351" y="7524259"/>
            <a:ext cx="6446270" cy="492443"/>
            <a:chOff x="861345" y="7434326"/>
            <a:chExt cx="6446270" cy="492443"/>
          </a:xfrm>
        </p:grpSpPr>
        <p:sp>
          <p:nvSpPr>
            <p:cNvPr id="26" name="TextBox 25">
              <a:extLst>
                <a:ext uri="{FF2B5EF4-FFF2-40B4-BE49-F238E27FC236}">
                  <a16:creationId xmlns:a16="http://schemas.microsoft.com/office/drawing/2014/main" id="{DACF2A17-23E6-CDEA-C4F1-4EC1E1342080}"/>
                </a:ext>
              </a:extLst>
            </p:cNvPr>
            <p:cNvSpPr txBox="1"/>
            <p:nvPr/>
          </p:nvSpPr>
          <p:spPr bwMode="gray">
            <a:xfrm>
              <a:off x="1343438" y="7434326"/>
              <a:ext cx="5964177" cy="492443"/>
            </a:xfrm>
            <a:prstGeom prst="rect">
              <a:avLst/>
            </a:prstGeom>
            <a:noFill/>
          </p:spPr>
          <p:txBody>
            <a:bodyPr wrap="square" lIns="0" tIns="0" rIns="0" bIns="0" rtlCol="0">
              <a:spAutoFit/>
            </a:bodyPr>
            <a:lstStyle/>
            <a:p>
              <a:pPr>
                <a:spcAft>
                  <a:spcPts val="600"/>
                </a:spcAft>
              </a:pPr>
              <a:r>
                <a:rPr lang="en-US" sz="900" b="0" i="1" dirty="0"/>
                <a:t>“I wanted to ask - is there anything I can do to make it easier for John to be in school every day? Did he mention anything about our classroom that is keeping him from school?”</a:t>
              </a:r>
            </a:p>
            <a:p>
              <a:pPr>
                <a:spcAft>
                  <a:spcPts val="600"/>
                </a:spcAft>
              </a:pPr>
              <a:r>
                <a:rPr lang="en-US" sz="900" b="0" i="1" dirty="0"/>
                <a:t>“Is there anything John needs in order to return to school?”</a:t>
              </a:r>
            </a:p>
          </p:txBody>
        </p:sp>
        <p:pic>
          <p:nvPicPr>
            <p:cNvPr id="27" name="Picture 26" descr="Icon&#10;&#10;Description automatically generated">
              <a:extLst>
                <a:ext uri="{FF2B5EF4-FFF2-40B4-BE49-F238E27FC236}">
                  <a16:creationId xmlns:a16="http://schemas.microsoft.com/office/drawing/2014/main" id="{186C7984-1B77-498C-1C2F-1DF6A0D760DC}"/>
                </a:ext>
              </a:extLst>
            </p:cNvPr>
            <p:cNvPicPr>
              <a:picLocks noChangeAspect="1"/>
            </p:cNvPicPr>
            <p:nvPr/>
          </p:nvPicPr>
          <p:blipFill>
            <a:blip r:embed="rId3"/>
            <a:stretch>
              <a:fillRect/>
            </a:stretch>
          </p:blipFill>
          <p:spPr>
            <a:xfrm>
              <a:off x="1105332" y="7435808"/>
              <a:ext cx="146073" cy="153761"/>
            </a:xfrm>
            <a:prstGeom prst="rect">
              <a:avLst/>
            </a:prstGeom>
          </p:spPr>
        </p:pic>
        <p:pic>
          <p:nvPicPr>
            <p:cNvPr id="28" name="Picture 27" descr="Icon&#10;&#10;Description automatically generated">
              <a:extLst>
                <a:ext uri="{FF2B5EF4-FFF2-40B4-BE49-F238E27FC236}">
                  <a16:creationId xmlns:a16="http://schemas.microsoft.com/office/drawing/2014/main" id="{CB88E0E5-B8D7-4B9A-9E07-E8E394440D79}"/>
                </a:ext>
              </a:extLst>
            </p:cNvPr>
            <p:cNvPicPr>
              <a:picLocks noChangeAspect="1"/>
            </p:cNvPicPr>
            <p:nvPr/>
          </p:nvPicPr>
          <p:blipFill>
            <a:blip r:embed="rId4"/>
            <a:stretch>
              <a:fillRect/>
            </a:stretch>
          </p:blipFill>
          <p:spPr>
            <a:xfrm>
              <a:off x="861345" y="7789030"/>
              <a:ext cx="177148" cy="128728"/>
            </a:xfrm>
            <a:prstGeom prst="rect">
              <a:avLst/>
            </a:prstGeom>
          </p:spPr>
        </p:pic>
        <p:pic>
          <p:nvPicPr>
            <p:cNvPr id="29" name="Picture 28" descr="Icon&#10;&#10;Description automatically generated">
              <a:extLst>
                <a:ext uri="{FF2B5EF4-FFF2-40B4-BE49-F238E27FC236}">
                  <a16:creationId xmlns:a16="http://schemas.microsoft.com/office/drawing/2014/main" id="{00E4DAAD-F2E8-FBBB-4C5D-32D3FF263324}"/>
                </a:ext>
              </a:extLst>
            </p:cNvPr>
            <p:cNvPicPr>
              <a:picLocks noChangeAspect="1"/>
            </p:cNvPicPr>
            <p:nvPr/>
          </p:nvPicPr>
          <p:blipFill>
            <a:blip r:embed="rId2"/>
            <a:stretch>
              <a:fillRect/>
            </a:stretch>
          </p:blipFill>
          <p:spPr>
            <a:xfrm>
              <a:off x="1097280" y="7782496"/>
              <a:ext cx="154125" cy="141796"/>
            </a:xfrm>
            <a:prstGeom prst="rect">
              <a:avLst/>
            </a:prstGeom>
          </p:spPr>
        </p:pic>
      </p:grpSp>
      <p:sp>
        <p:nvSpPr>
          <p:cNvPr id="109" name="Oval 108">
            <a:extLst>
              <a:ext uri="{FF2B5EF4-FFF2-40B4-BE49-F238E27FC236}">
                <a16:creationId xmlns:a16="http://schemas.microsoft.com/office/drawing/2014/main" id="{7E7F4C16-863C-2976-166C-4F73FF3F7448}"/>
              </a:ext>
            </a:extLst>
          </p:cNvPr>
          <p:cNvSpPr/>
          <p:nvPr/>
        </p:nvSpPr>
        <p:spPr bwMode="gray">
          <a:xfrm>
            <a:off x="530416" y="8362698"/>
            <a:ext cx="211862" cy="210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latin typeface="+mj-lt"/>
              </a:rPr>
              <a:t>6</a:t>
            </a:r>
          </a:p>
        </p:txBody>
      </p:sp>
      <p:sp>
        <p:nvSpPr>
          <p:cNvPr id="105" name="TextBox 104">
            <a:extLst>
              <a:ext uri="{FF2B5EF4-FFF2-40B4-BE49-F238E27FC236}">
                <a16:creationId xmlns:a16="http://schemas.microsoft.com/office/drawing/2014/main" id="{8FDA240E-07AC-F429-619B-A757F14D66E9}"/>
              </a:ext>
            </a:extLst>
          </p:cNvPr>
          <p:cNvSpPr txBox="1"/>
          <p:nvPr/>
        </p:nvSpPr>
        <p:spPr bwMode="gray">
          <a:xfrm>
            <a:off x="923270" y="8362698"/>
            <a:ext cx="6400614" cy="356508"/>
          </a:xfrm>
          <a:prstGeom prst="rect">
            <a:avLst/>
          </a:prstGeom>
          <a:noFill/>
        </p:spPr>
        <p:txBody>
          <a:bodyPr wrap="square" lIns="0" tIns="0" rIns="0" bIns="0" rtlCol="0">
            <a:spAutoFit/>
          </a:bodyPr>
          <a:lstStyle>
            <a:defPPr>
              <a:defRPr lang="en-US"/>
            </a:defPPr>
            <a:lvl1pPr>
              <a:spcBef>
                <a:spcPts val="500"/>
              </a:spcBef>
              <a:defRPr sz="900" b="1"/>
            </a:lvl1pPr>
          </a:lstStyle>
          <a:p>
            <a:r>
              <a:rPr lang="en-US" sz="1000" dirty="0"/>
              <a:t>Keep communication lines open</a:t>
            </a:r>
          </a:p>
          <a:p>
            <a:r>
              <a:rPr lang="en-US" b="0" dirty="0"/>
              <a:t>Give the parent or guardian clear next steps at the end of your communication.</a:t>
            </a:r>
          </a:p>
        </p:txBody>
      </p:sp>
      <p:grpSp>
        <p:nvGrpSpPr>
          <p:cNvPr id="234" name="Group 233">
            <a:extLst>
              <a:ext uri="{FF2B5EF4-FFF2-40B4-BE49-F238E27FC236}">
                <a16:creationId xmlns:a16="http://schemas.microsoft.com/office/drawing/2014/main" id="{EAAD0A80-27B3-ED33-9848-413B29184C53}"/>
              </a:ext>
            </a:extLst>
          </p:cNvPr>
          <p:cNvGrpSpPr/>
          <p:nvPr/>
        </p:nvGrpSpPr>
        <p:grpSpPr>
          <a:xfrm>
            <a:off x="923270" y="8773671"/>
            <a:ext cx="6017096" cy="389362"/>
            <a:chOff x="817339" y="8860807"/>
            <a:chExt cx="6017096" cy="389362"/>
          </a:xfrm>
        </p:grpSpPr>
        <p:sp>
          <p:nvSpPr>
            <p:cNvPr id="225" name="TextBox 224">
              <a:extLst>
                <a:ext uri="{FF2B5EF4-FFF2-40B4-BE49-F238E27FC236}">
                  <a16:creationId xmlns:a16="http://schemas.microsoft.com/office/drawing/2014/main" id="{BBE4207D-45CC-79DA-B3C3-18BBEAA80A8F}"/>
                </a:ext>
              </a:extLst>
            </p:cNvPr>
            <p:cNvSpPr txBox="1"/>
            <p:nvPr/>
          </p:nvSpPr>
          <p:spPr bwMode="gray">
            <a:xfrm>
              <a:off x="1300223" y="8869122"/>
              <a:ext cx="5534212" cy="353943"/>
            </a:xfrm>
            <a:prstGeom prst="rect">
              <a:avLst/>
            </a:prstGeom>
            <a:noFill/>
          </p:spPr>
          <p:txBody>
            <a:bodyPr wrap="square" lIns="0" tIns="0" rIns="0" bIns="0" rtlCol="0">
              <a:spAutoFit/>
            </a:bodyPr>
            <a:lstStyle/>
            <a:p>
              <a:pPr>
                <a:spcAft>
                  <a:spcPts val="600"/>
                </a:spcAft>
              </a:pPr>
              <a:r>
                <a:rPr lang="en-US" sz="900" b="0" i="1" dirty="0"/>
                <a:t>“Thank you for taking the time to speak today. What is the best way for us to keep in touch?</a:t>
              </a:r>
            </a:p>
            <a:p>
              <a:pPr>
                <a:spcAft>
                  <a:spcPts val="600"/>
                </a:spcAft>
              </a:pPr>
              <a:r>
                <a:rPr lang="en-US" sz="900" b="0" i="1" dirty="0"/>
                <a:t>“I’m available via phone or email between 8am and 5pm. Please feel free to reach out.”</a:t>
              </a:r>
            </a:p>
          </p:txBody>
        </p:sp>
        <p:pic>
          <p:nvPicPr>
            <p:cNvPr id="226" name="Picture 225" descr="Icon&#10;&#10;Description automatically generated">
              <a:extLst>
                <a:ext uri="{FF2B5EF4-FFF2-40B4-BE49-F238E27FC236}">
                  <a16:creationId xmlns:a16="http://schemas.microsoft.com/office/drawing/2014/main" id="{BFC822FA-AC04-BF8A-8EBE-6FD7F7413754}"/>
                </a:ext>
              </a:extLst>
            </p:cNvPr>
            <p:cNvPicPr>
              <a:picLocks noChangeAspect="1"/>
            </p:cNvPicPr>
            <p:nvPr/>
          </p:nvPicPr>
          <p:blipFill>
            <a:blip r:embed="rId3"/>
            <a:stretch>
              <a:fillRect/>
            </a:stretch>
          </p:blipFill>
          <p:spPr>
            <a:xfrm>
              <a:off x="1057141" y="8860807"/>
              <a:ext cx="146073" cy="153761"/>
            </a:xfrm>
            <a:prstGeom prst="rect">
              <a:avLst/>
            </a:prstGeom>
          </p:spPr>
        </p:pic>
        <p:pic>
          <p:nvPicPr>
            <p:cNvPr id="227" name="Picture 226" descr="Icon&#10;&#10;Description automatically generated">
              <a:extLst>
                <a:ext uri="{FF2B5EF4-FFF2-40B4-BE49-F238E27FC236}">
                  <a16:creationId xmlns:a16="http://schemas.microsoft.com/office/drawing/2014/main" id="{390CF93C-D1D8-EDF1-C0D3-C53BA4B10E99}"/>
                </a:ext>
              </a:extLst>
            </p:cNvPr>
            <p:cNvPicPr>
              <a:picLocks noChangeAspect="1"/>
            </p:cNvPicPr>
            <p:nvPr/>
          </p:nvPicPr>
          <p:blipFill>
            <a:blip r:embed="rId4"/>
            <a:stretch>
              <a:fillRect/>
            </a:stretch>
          </p:blipFill>
          <p:spPr>
            <a:xfrm>
              <a:off x="817339" y="9114907"/>
              <a:ext cx="177148" cy="128728"/>
            </a:xfrm>
            <a:prstGeom prst="rect">
              <a:avLst/>
            </a:prstGeom>
          </p:spPr>
        </p:pic>
        <p:pic>
          <p:nvPicPr>
            <p:cNvPr id="228" name="Picture 227" descr="Icon&#10;&#10;Description automatically generated">
              <a:extLst>
                <a:ext uri="{FF2B5EF4-FFF2-40B4-BE49-F238E27FC236}">
                  <a16:creationId xmlns:a16="http://schemas.microsoft.com/office/drawing/2014/main" id="{FC6C34A7-8673-DB94-70C3-1898A01B6696}"/>
                </a:ext>
              </a:extLst>
            </p:cNvPr>
            <p:cNvPicPr>
              <a:picLocks noChangeAspect="1"/>
            </p:cNvPicPr>
            <p:nvPr/>
          </p:nvPicPr>
          <p:blipFill>
            <a:blip r:embed="rId2"/>
            <a:stretch>
              <a:fillRect/>
            </a:stretch>
          </p:blipFill>
          <p:spPr>
            <a:xfrm>
              <a:off x="1053274" y="9108373"/>
              <a:ext cx="154125" cy="141796"/>
            </a:xfrm>
            <a:prstGeom prst="rect">
              <a:avLst/>
            </a:prstGeom>
          </p:spPr>
        </p:pic>
      </p:grpSp>
      <p:grpSp>
        <p:nvGrpSpPr>
          <p:cNvPr id="7" name="Group 6">
            <a:extLst>
              <a:ext uri="{FF2B5EF4-FFF2-40B4-BE49-F238E27FC236}">
                <a16:creationId xmlns:a16="http://schemas.microsoft.com/office/drawing/2014/main" id="{00293199-4A7A-F390-483E-4D026967DC2F}"/>
              </a:ext>
            </a:extLst>
          </p:cNvPr>
          <p:cNvGrpSpPr/>
          <p:nvPr/>
        </p:nvGrpSpPr>
        <p:grpSpPr>
          <a:xfrm>
            <a:off x="4973714" y="7888343"/>
            <a:ext cx="2578310" cy="492444"/>
            <a:chOff x="4867998" y="8007599"/>
            <a:chExt cx="2682467" cy="492444"/>
          </a:xfrm>
        </p:grpSpPr>
        <p:grpSp>
          <p:nvGrpSpPr>
            <p:cNvPr id="235" name="Group 234">
              <a:extLst>
                <a:ext uri="{FF2B5EF4-FFF2-40B4-BE49-F238E27FC236}">
                  <a16:creationId xmlns:a16="http://schemas.microsoft.com/office/drawing/2014/main" id="{3D8891B6-A682-6814-CE54-27742CC6D7F6}"/>
                </a:ext>
              </a:extLst>
            </p:cNvPr>
            <p:cNvGrpSpPr/>
            <p:nvPr/>
          </p:nvGrpSpPr>
          <p:grpSpPr>
            <a:xfrm>
              <a:off x="4908001" y="8007599"/>
              <a:ext cx="2642464" cy="492444"/>
              <a:chOff x="833101" y="8251178"/>
              <a:chExt cx="3443659" cy="587498"/>
            </a:xfrm>
          </p:grpSpPr>
          <p:sp>
            <p:nvSpPr>
              <p:cNvPr id="101" name="Rectangle 100">
                <a:extLst>
                  <a:ext uri="{FF2B5EF4-FFF2-40B4-BE49-F238E27FC236}">
                    <a16:creationId xmlns:a16="http://schemas.microsoft.com/office/drawing/2014/main" id="{44B520EF-AB34-71F1-69A4-D06E4233E89A}"/>
                  </a:ext>
                </a:extLst>
              </p:cNvPr>
              <p:cNvSpPr/>
              <p:nvPr/>
            </p:nvSpPr>
            <p:spPr bwMode="gray">
              <a:xfrm>
                <a:off x="833101" y="8251178"/>
                <a:ext cx="3443659" cy="58749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TextBox 101">
                <a:extLst>
                  <a:ext uri="{FF2B5EF4-FFF2-40B4-BE49-F238E27FC236}">
                    <a16:creationId xmlns:a16="http://schemas.microsoft.com/office/drawing/2014/main" id="{937C32EF-84EE-A083-87E6-5D182E80ADA8}"/>
                  </a:ext>
                </a:extLst>
              </p:cNvPr>
              <p:cNvSpPr txBox="1"/>
              <p:nvPr/>
            </p:nvSpPr>
            <p:spPr bwMode="gray">
              <a:xfrm>
                <a:off x="958186" y="8300179"/>
                <a:ext cx="3122826" cy="495699"/>
              </a:xfrm>
              <a:prstGeom prst="rect">
                <a:avLst/>
              </a:prstGeom>
              <a:noFill/>
            </p:spPr>
            <p:txBody>
              <a:bodyPr wrap="square" lIns="0" tIns="0" rIns="0" bIns="0" rtlCol="0">
                <a:spAutoFit/>
              </a:bodyPr>
              <a:lstStyle/>
              <a:p>
                <a:pPr>
                  <a:spcBef>
                    <a:spcPts val="500"/>
                  </a:spcBef>
                </a:pPr>
                <a:r>
                  <a:rPr lang="en-US" sz="900" b="0" dirty="0">
                    <a:solidFill>
                      <a:srgbClr val="333E48"/>
                    </a:solidFill>
                    <a:latin typeface="Verdana"/>
                  </a:rPr>
                  <a:t>Record responses </a:t>
                </a:r>
                <a:r>
                  <a:rPr lang="en-US" sz="900" dirty="0">
                    <a:solidFill>
                      <a:srgbClr val="333E48"/>
                    </a:solidFill>
                    <a:latin typeface="Verdana"/>
                  </a:rPr>
                  <a:t>using the template on </a:t>
                </a:r>
                <a:r>
                  <a:rPr lang="en-US" sz="900" b="1" dirty="0">
                    <a:solidFill>
                      <a:srgbClr val="333E48"/>
                    </a:solidFill>
                    <a:latin typeface="Verdana"/>
                  </a:rPr>
                  <a:t>page 5 </a:t>
                </a:r>
                <a:r>
                  <a:rPr lang="en-US" sz="900" b="0" dirty="0">
                    <a:solidFill>
                      <a:srgbClr val="333E48"/>
                    </a:solidFill>
                    <a:latin typeface="Verdana"/>
                  </a:rPr>
                  <a:t>and elevate concerns requiring follow-up to an administrator.</a:t>
                </a:r>
                <a:endParaRPr kumimoji="0" lang="en-US" sz="800" b="0" i="1" u="none" strike="noStrike" kern="1200" cap="none" spc="0" normalizeH="0" baseline="0" noProof="0" dirty="0">
                  <a:ln>
                    <a:noFill/>
                  </a:ln>
                  <a:solidFill>
                    <a:srgbClr val="333E48"/>
                  </a:solidFill>
                  <a:effectLst/>
                  <a:uLnTx/>
                  <a:uFillTx/>
                  <a:latin typeface="Verdana"/>
                  <a:ea typeface="+mn-ea"/>
                  <a:cs typeface="+mn-cs"/>
                </a:endParaRPr>
              </a:p>
            </p:txBody>
          </p:sp>
        </p:grpSp>
        <p:sp>
          <p:nvSpPr>
            <p:cNvPr id="3" name="Isosceles Triangle 2">
              <a:extLst>
                <a:ext uri="{FF2B5EF4-FFF2-40B4-BE49-F238E27FC236}">
                  <a16:creationId xmlns:a16="http://schemas.microsoft.com/office/drawing/2014/main" id="{32729903-0938-AA10-936B-4B184FEBF05F}"/>
                </a:ext>
              </a:extLst>
            </p:cNvPr>
            <p:cNvSpPr/>
            <p:nvPr/>
          </p:nvSpPr>
          <p:spPr bwMode="gray">
            <a:xfrm rot="5400000">
              <a:off x="4850347" y="8080479"/>
              <a:ext cx="115306" cy="80003"/>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5942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C6C4B-2E9A-582F-1386-856BE33E25A5}"/>
              </a:ext>
            </a:extLst>
          </p:cNvPr>
          <p:cNvSpPr>
            <a:spLocks noGrp="1"/>
          </p:cNvSpPr>
          <p:nvPr>
            <p:ph type="body" sz="quarter" idx="29"/>
          </p:nvPr>
        </p:nvSpPr>
        <p:spPr>
          <a:xfrm>
            <a:off x="510381" y="459719"/>
            <a:ext cx="4021861" cy="123111"/>
          </a:xfrm>
        </p:spPr>
        <p:txBody>
          <a:bodyPr/>
          <a:lstStyle/>
          <a:p>
            <a:r>
              <a:rPr lang="en-US" dirty="0"/>
              <a:t>Teacher Guide for Communicating About Absences</a:t>
            </a:r>
          </a:p>
        </p:txBody>
      </p:sp>
      <p:sp>
        <p:nvSpPr>
          <p:cNvPr id="3" name="Title 2">
            <a:extLst>
              <a:ext uri="{FF2B5EF4-FFF2-40B4-BE49-F238E27FC236}">
                <a16:creationId xmlns:a16="http://schemas.microsoft.com/office/drawing/2014/main" id="{E501459F-F353-A5A6-7881-514D51A08241}"/>
              </a:ext>
            </a:extLst>
          </p:cNvPr>
          <p:cNvSpPr>
            <a:spLocks noGrp="1"/>
          </p:cNvSpPr>
          <p:nvPr>
            <p:ph type="title"/>
          </p:nvPr>
        </p:nvSpPr>
        <p:spPr>
          <a:xfrm>
            <a:off x="510382" y="758662"/>
            <a:ext cx="6754018" cy="249299"/>
          </a:xfrm>
        </p:spPr>
        <p:txBody>
          <a:bodyPr/>
          <a:lstStyle/>
          <a:p>
            <a:r>
              <a:rPr lang="en-US" sz="1800" b="1" dirty="0"/>
              <a:t>Preparing for Phone Calls: </a:t>
            </a:r>
            <a:r>
              <a:rPr lang="en-US" sz="1800" dirty="0"/>
              <a:t>Template &amp; Follow-Up </a:t>
            </a:r>
          </a:p>
        </p:txBody>
      </p:sp>
      <p:sp>
        <p:nvSpPr>
          <p:cNvPr id="4" name="Text Placeholder 3">
            <a:extLst>
              <a:ext uri="{FF2B5EF4-FFF2-40B4-BE49-F238E27FC236}">
                <a16:creationId xmlns:a16="http://schemas.microsoft.com/office/drawing/2014/main" id="{35079A25-59AB-AF2B-17FE-37CB404A562D}"/>
              </a:ext>
            </a:extLst>
          </p:cNvPr>
          <p:cNvSpPr>
            <a:spLocks noGrp="1"/>
          </p:cNvSpPr>
          <p:nvPr>
            <p:ph type="body" sz="quarter" idx="28"/>
          </p:nvPr>
        </p:nvSpPr>
        <p:spPr>
          <a:xfrm>
            <a:off x="506603" y="1140500"/>
            <a:ext cx="6754018" cy="415498"/>
          </a:xfrm>
        </p:spPr>
        <p:txBody>
          <a:bodyPr/>
          <a:lstStyle/>
          <a:p>
            <a:r>
              <a:rPr lang="en-US" sz="900" i="1" dirty="0"/>
              <a:t>Use this template to prepare key talking points, take notes, and capture any barriers to attendance the parent or guardian mentions. If the parent or guardian mentions something you feel requires follow-up, check the box in the Notes column and share this template with the appropriate administrator. </a:t>
            </a:r>
          </a:p>
        </p:txBody>
      </p:sp>
      <p:graphicFrame>
        <p:nvGraphicFramePr>
          <p:cNvPr id="20" name="Table 20">
            <a:extLst>
              <a:ext uri="{FF2B5EF4-FFF2-40B4-BE49-F238E27FC236}">
                <a16:creationId xmlns:a16="http://schemas.microsoft.com/office/drawing/2014/main" id="{818C75F2-D343-33E8-43D1-12E297377DE0}"/>
              </a:ext>
            </a:extLst>
          </p:cNvPr>
          <p:cNvGraphicFramePr>
            <a:graphicFrameLocks noGrp="1"/>
          </p:cNvGraphicFramePr>
          <p:nvPr>
            <p:extLst>
              <p:ext uri="{D42A27DB-BD31-4B8C-83A1-F6EECF244321}">
                <p14:modId xmlns:p14="http://schemas.microsoft.com/office/powerpoint/2010/main" val="3686238704"/>
              </p:ext>
            </p:extLst>
          </p:nvPr>
        </p:nvGraphicFramePr>
        <p:xfrm>
          <a:off x="511779" y="1668957"/>
          <a:ext cx="6748842" cy="5681011"/>
        </p:xfrm>
        <a:graphic>
          <a:graphicData uri="http://schemas.openxmlformats.org/drawingml/2006/table">
            <a:tbl>
              <a:tblPr firstRow="1">
                <a:tableStyleId>{00A15C55-8517-42AA-B614-E9B94910E393}</a:tableStyleId>
              </a:tblPr>
              <a:tblGrid>
                <a:gridCol w="1758299">
                  <a:extLst>
                    <a:ext uri="{9D8B030D-6E8A-4147-A177-3AD203B41FA5}">
                      <a16:colId xmlns:a16="http://schemas.microsoft.com/office/drawing/2014/main" val="3206043246"/>
                    </a:ext>
                  </a:extLst>
                </a:gridCol>
                <a:gridCol w="2538483">
                  <a:extLst>
                    <a:ext uri="{9D8B030D-6E8A-4147-A177-3AD203B41FA5}">
                      <a16:colId xmlns:a16="http://schemas.microsoft.com/office/drawing/2014/main" val="2920230628"/>
                    </a:ext>
                  </a:extLst>
                </a:gridCol>
                <a:gridCol w="2452060">
                  <a:extLst>
                    <a:ext uri="{9D8B030D-6E8A-4147-A177-3AD203B41FA5}">
                      <a16:colId xmlns:a16="http://schemas.microsoft.com/office/drawing/2014/main" val="2078207950"/>
                    </a:ext>
                  </a:extLst>
                </a:gridCol>
              </a:tblGrid>
              <a:tr h="699631">
                <a:tc>
                  <a:txBody>
                    <a:bodyPr/>
                    <a:lstStyle/>
                    <a:p>
                      <a:pPr algn="ctr"/>
                      <a:r>
                        <a:rPr lang="en-US" sz="1100" dirty="0"/>
                        <a:t>6-Point Outline</a:t>
                      </a:r>
                    </a:p>
                  </a:txBody>
                  <a:tcPr anchor="ctr">
                    <a:solidFill>
                      <a:schemeClr val="accent5"/>
                    </a:solidFill>
                  </a:tcPr>
                </a:tc>
                <a:tc>
                  <a:txBody>
                    <a:bodyPr/>
                    <a:lstStyle/>
                    <a:p>
                      <a:pPr algn="ctr"/>
                      <a:r>
                        <a:rPr lang="en-US" sz="1100" dirty="0"/>
                        <a:t>Call Prep</a:t>
                      </a:r>
                    </a:p>
                    <a:p>
                      <a:pPr algn="ctr"/>
                      <a:r>
                        <a:rPr lang="en-US" sz="900" b="0" i="1" dirty="0"/>
                        <a:t>Write down key points or examples you plan to raise in your phone call.</a:t>
                      </a:r>
                    </a:p>
                  </a:txBody>
                  <a:tcPr anchor="ctr">
                    <a:solidFill>
                      <a:schemeClr val="accent5"/>
                    </a:solidFill>
                  </a:tcPr>
                </a:tc>
                <a:tc>
                  <a:txBody>
                    <a:bodyPr/>
                    <a:lstStyle/>
                    <a:p>
                      <a:pPr algn="ctr"/>
                      <a:r>
                        <a:rPr lang="en-US" sz="1100" dirty="0">
                          <a:solidFill>
                            <a:schemeClr val="tx1"/>
                          </a:solidFill>
                        </a:rPr>
                        <a:t>Notes &amp; Next Steps</a:t>
                      </a:r>
                    </a:p>
                  </a:txBody>
                  <a:tcPr anchor="ctr">
                    <a:solidFill>
                      <a:schemeClr val="accent1"/>
                    </a:solidFill>
                  </a:tcPr>
                </a:tc>
                <a:extLst>
                  <a:ext uri="{0D108BD9-81ED-4DB2-BD59-A6C34878D82A}">
                    <a16:rowId xmlns:a16="http://schemas.microsoft.com/office/drawing/2014/main" val="3122714039"/>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1. Start with a friendly introduction</a:t>
                      </a:r>
                    </a:p>
                    <a:p>
                      <a:pPr marL="231775" indent="0"/>
                      <a:endParaRPr lang="en-US" sz="900" b="1" dirty="0"/>
                    </a:p>
                  </a:txBody>
                  <a:tcPr anchor="ctr"/>
                </a:tc>
                <a:tc>
                  <a:txBody>
                    <a:bodyPr/>
                    <a:lstStyle/>
                    <a:p>
                      <a:endParaRPr lang="en-US" dirty="0"/>
                    </a:p>
                  </a:txBody>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529620951"/>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2. Share a positive note</a:t>
                      </a:r>
                    </a:p>
                    <a:p>
                      <a:pPr marL="231775" indent="0"/>
                      <a:endParaRPr lang="en-US" sz="900" dirty="0"/>
                    </a:p>
                  </a:txBody>
                  <a:tcPr anchor="ctr"/>
                </a:tc>
                <a:tc>
                  <a:txBody>
                    <a:bodyPr/>
                    <a:lstStyle/>
                    <a:p>
                      <a:endParaRPr lang="en-US" dirty="0"/>
                    </a:p>
                  </a:txBody>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27320589"/>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3. Inquire about student wellbeing</a:t>
                      </a:r>
                    </a:p>
                  </a:txBody>
                  <a:tcPr anchor="ctr"/>
                </a:tc>
                <a:tc>
                  <a:txBody>
                    <a:bodyPr/>
                    <a:lstStyle/>
                    <a:p>
                      <a:endParaRPr lang="en-US" dirty="0"/>
                    </a:p>
                  </a:txBody>
                  <a:tcPr/>
                </a:tc>
                <a:tc>
                  <a:txBody>
                    <a:bodyPr/>
                    <a:lstStyle/>
                    <a:p>
                      <a:endParaRPr lang="en-US" dirty="0"/>
                    </a:p>
                    <a:p>
                      <a:endParaRPr lang="en-US" dirty="0"/>
                    </a:p>
                    <a:p>
                      <a:endParaRPr lang="en-US" dirty="0"/>
                    </a:p>
                  </a:txBody>
                  <a:tcPr>
                    <a:solidFill>
                      <a:schemeClr val="accent1">
                        <a:lumMod val="20000"/>
                        <a:lumOff val="80000"/>
                      </a:schemeClr>
                    </a:solidFill>
                  </a:tcPr>
                </a:tc>
                <a:extLst>
                  <a:ext uri="{0D108BD9-81ED-4DB2-BD59-A6C34878D82A}">
                    <a16:rowId xmlns:a16="http://schemas.microsoft.com/office/drawing/2014/main" val="3283179532"/>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4. Reference the absence and what the student missed</a:t>
                      </a:r>
                    </a:p>
                  </a:txBody>
                  <a:tcPr anchor="ct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val="3175509957"/>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5. Pinpoint barriers to attendance</a:t>
                      </a:r>
                    </a:p>
                  </a:txBody>
                  <a:tcPr anchor="ct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val="2338993975"/>
                  </a:ext>
                </a:extLst>
              </a:tr>
              <a:tr h="83023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6. Keep communication lines open</a:t>
                      </a:r>
                    </a:p>
                  </a:txBody>
                  <a:tcPr anchor="ct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val="3429941473"/>
                  </a:ext>
                </a:extLst>
              </a:tr>
            </a:tbl>
          </a:graphicData>
        </a:graphic>
      </p:graphicFrame>
      <p:sp>
        <p:nvSpPr>
          <p:cNvPr id="52" name="TextBox 51">
            <a:extLst>
              <a:ext uri="{FF2B5EF4-FFF2-40B4-BE49-F238E27FC236}">
                <a16:creationId xmlns:a16="http://schemas.microsoft.com/office/drawing/2014/main" id="{EF81178A-FAAA-3DE3-F228-E2DE43CC97CC}"/>
              </a:ext>
            </a:extLst>
          </p:cNvPr>
          <p:cNvSpPr txBox="1"/>
          <p:nvPr/>
        </p:nvSpPr>
        <p:spPr bwMode="gray">
          <a:xfrm>
            <a:off x="5968441" y="5511832"/>
            <a:ext cx="1382917" cy="123111"/>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800" dirty="0">
                <a:solidFill>
                  <a:schemeClr val="tx1"/>
                </a:solidFill>
              </a:rPr>
              <a:t>Follow-up required</a:t>
            </a:r>
          </a:p>
        </p:txBody>
      </p:sp>
      <p:sp>
        <p:nvSpPr>
          <p:cNvPr id="53" name="TextBox 52">
            <a:extLst>
              <a:ext uri="{FF2B5EF4-FFF2-40B4-BE49-F238E27FC236}">
                <a16:creationId xmlns:a16="http://schemas.microsoft.com/office/drawing/2014/main" id="{5105A1F0-DE76-5687-98FB-CD3FBED328D8}"/>
              </a:ext>
            </a:extLst>
          </p:cNvPr>
          <p:cNvSpPr txBox="1"/>
          <p:nvPr/>
        </p:nvSpPr>
        <p:spPr bwMode="gray">
          <a:xfrm>
            <a:off x="5968441" y="4679104"/>
            <a:ext cx="1382917" cy="123111"/>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800" dirty="0">
                <a:solidFill>
                  <a:schemeClr val="tx1"/>
                </a:solidFill>
              </a:rPr>
              <a:t>Follow-up required</a:t>
            </a:r>
          </a:p>
        </p:txBody>
      </p:sp>
      <p:sp>
        <p:nvSpPr>
          <p:cNvPr id="55" name="TextBox 54">
            <a:extLst>
              <a:ext uri="{FF2B5EF4-FFF2-40B4-BE49-F238E27FC236}">
                <a16:creationId xmlns:a16="http://schemas.microsoft.com/office/drawing/2014/main" id="{63FA2A4B-9D95-51F4-7D09-31F1D670768A}"/>
              </a:ext>
            </a:extLst>
          </p:cNvPr>
          <p:cNvSpPr txBox="1"/>
          <p:nvPr/>
        </p:nvSpPr>
        <p:spPr bwMode="gray">
          <a:xfrm>
            <a:off x="5968441" y="6315519"/>
            <a:ext cx="1382917" cy="123111"/>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800" dirty="0">
                <a:solidFill>
                  <a:schemeClr val="tx1"/>
                </a:solidFill>
              </a:rPr>
              <a:t>Follow-up required</a:t>
            </a:r>
          </a:p>
        </p:txBody>
      </p:sp>
      <p:sp>
        <p:nvSpPr>
          <p:cNvPr id="56" name="TextBox 55">
            <a:extLst>
              <a:ext uri="{FF2B5EF4-FFF2-40B4-BE49-F238E27FC236}">
                <a16:creationId xmlns:a16="http://schemas.microsoft.com/office/drawing/2014/main" id="{5814B1E7-C67E-D8F3-F6CD-E74967D3D650}"/>
              </a:ext>
            </a:extLst>
          </p:cNvPr>
          <p:cNvSpPr txBox="1"/>
          <p:nvPr/>
        </p:nvSpPr>
        <p:spPr bwMode="gray">
          <a:xfrm>
            <a:off x="5968441" y="6839329"/>
            <a:ext cx="1292180" cy="492443"/>
          </a:xfrm>
          <a:prstGeom prst="rect">
            <a:avLst/>
          </a:prstGeom>
          <a:noFill/>
        </p:spPr>
        <p:txBody>
          <a:bodyPr wrap="square" lIns="0" tIns="0" rIns="0" bIns="0" rtlCol="0">
            <a:spAutoFit/>
          </a:bodyPr>
          <a:lstStyle/>
          <a:p>
            <a:r>
              <a:rPr lang="en-US" sz="800" dirty="0"/>
              <a:t>Best contact method</a:t>
            </a:r>
          </a:p>
          <a:p>
            <a:pPr marL="171450" indent="-171450">
              <a:buFont typeface="Wingdings" panose="05000000000000000000" pitchFamily="2" charset="2"/>
              <a:buChar char="q"/>
            </a:pPr>
            <a:r>
              <a:rPr lang="en-US" sz="800" dirty="0">
                <a:solidFill>
                  <a:schemeClr val="tx1"/>
                </a:solidFill>
              </a:rPr>
              <a:t>Phone: _________</a:t>
            </a:r>
            <a:endParaRPr lang="en-US" sz="800" dirty="0"/>
          </a:p>
          <a:p>
            <a:pPr marL="171450" indent="-171450">
              <a:buFont typeface="Wingdings" panose="05000000000000000000" pitchFamily="2" charset="2"/>
              <a:buChar char="q"/>
            </a:pPr>
            <a:r>
              <a:rPr lang="en-US" sz="800" dirty="0"/>
              <a:t>Text: ___________</a:t>
            </a:r>
          </a:p>
          <a:p>
            <a:pPr marL="171450" indent="-171450">
              <a:buFont typeface="Wingdings" panose="05000000000000000000" pitchFamily="2" charset="2"/>
              <a:buChar char="q"/>
            </a:pPr>
            <a:r>
              <a:rPr lang="en-US" sz="800" dirty="0"/>
              <a:t>Email: __________</a:t>
            </a:r>
          </a:p>
        </p:txBody>
      </p:sp>
      <p:sp>
        <p:nvSpPr>
          <p:cNvPr id="9" name="TextBox 8">
            <a:extLst>
              <a:ext uri="{FF2B5EF4-FFF2-40B4-BE49-F238E27FC236}">
                <a16:creationId xmlns:a16="http://schemas.microsoft.com/office/drawing/2014/main" id="{6DBD5DB8-1D6A-9241-8FA7-14993758910C}"/>
              </a:ext>
            </a:extLst>
          </p:cNvPr>
          <p:cNvSpPr txBox="1"/>
          <p:nvPr/>
        </p:nvSpPr>
        <p:spPr bwMode="gray">
          <a:xfrm>
            <a:off x="510213" y="7551432"/>
            <a:ext cx="3371116" cy="153888"/>
          </a:xfrm>
          <a:prstGeom prst="rect">
            <a:avLst/>
          </a:prstGeom>
          <a:noFill/>
        </p:spPr>
        <p:txBody>
          <a:bodyPr wrap="none" lIns="0" tIns="0" rIns="0" bIns="0" rtlCol="0">
            <a:spAutoFit/>
          </a:bodyPr>
          <a:lstStyle/>
          <a:p>
            <a:pPr>
              <a:spcBef>
                <a:spcPts val="500"/>
              </a:spcBef>
            </a:pPr>
            <a:r>
              <a:rPr lang="en-US" sz="1000" b="1" dirty="0"/>
              <a:t>Troubleshooting a Conversation Gone Wrong:</a:t>
            </a:r>
          </a:p>
        </p:txBody>
      </p:sp>
      <p:sp>
        <p:nvSpPr>
          <p:cNvPr id="17" name="TextBox 16">
            <a:extLst>
              <a:ext uri="{FF2B5EF4-FFF2-40B4-BE49-F238E27FC236}">
                <a16:creationId xmlns:a16="http://schemas.microsoft.com/office/drawing/2014/main" id="{67B5279C-BEDB-9147-B06F-959229D2C807}"/>
              </a:ext>
            </a:extLst>
          </p:cNvPr>
          <p:cNvSpPr txBox="1"/>
          <p:nvPr/>
        </p:nvSpPr>
        <p:spPr bwMode="gray">
          <a:xfrm>
            <a:off x="1067240" y="7870658"/>
            <a:ext cx="5997415" cy="138499"/>
          </a:xfrm>
          <a:prstGeom prst="rect">
            <a:avLst/>
          </a:prstGeom>
          <a:noFill/>
        </p:spPr>
        <p:txBody>
          <a:bodyPr wrap="square" lIns="0" tIns="0" rIns="0" bIns="0" rtlCol="0">
            <a:spAutoFit/>
          </a:bodyPr>
          <a:lstStyle/>
          <a:p>
            <a:pPr>
              <a:spcBef>
                <a:spcPts val="600"/>
              </a:spcBef>
            </a:pPr>
            <a:r>
              <a:rPr lang="en-US" sz="900" dirty="0"/>
              <a:t>If a parent or guardian doesn’t answer the phone, </a:t>
            </a:r>
            <a:r>
              <a:rPr lang="en-US" sz="900" b="1" dirty="0"/>
              <a:t>leave a message </a:t>
            </a:r>
            <a:r>
              <a:rPr lang="en-US" sz="900" dirty="0"/>
              <a:t>using the same 6-point outline. </a:t>
            </a:r>
          </a:p>
        </p:txBody>
      </p:sp>
      <p:pic>
        <p:nvPicPr>
          <p:cNvPr id="18" name="Picture 17" descr="Icon&#10;&#10;Description automatically generated">
            <a:extLst>
              <a:ext uri="{FF2B5EF4-FFF2-40B4-BE49-F238E27FC236}">
                <a16:creationId xmlns:a16="http://schemas.microsoft.com/office/drawing/2014/main" id="{339D1E3D-F91E-3901-3AA7-DA3ABACD6911}"/>
              </a:ext>
            </a:extLst>
          </p:cNvPr>
          <p:cNvPicPr>
            <a:picLocks noChangeAspect="1"/>
          </p:cNvPicPr>
          <p:nvPr/>
        </p:nvPicPr>
        <p:blipFill>
          <a:blip r:embed="rId2"/>
          <a:stretch>
            <a:fillRect/>
          </a:stretch>
        </p:blipFill>
        <p:spPr>
          <a:xfrm>
            <a:off x="634044" y="7837998"/>
            <a:ext cx="287223" cy="264245"/>
          </a:xfrm>
          <a:prstGeom prst="rect">
            <a:avLst/>
          </a:prstGeom>
        </p:spPr>
      </p:pic>
      <p:sp>
        <p:nvSpPr>
          <p:cNvPr id="15" name="TextBox 14">
            <a:extLst>
              <a:ext uri="{FF2B5EF4-FFF2-40B4-BE49-F238E27FC236}">
                <a16:creationId xmlns:a16="http://schemas.microsoft.com/office/drawing/2014/main" id="{633CD1E9-F179-FAC8-C60A-F28DA0DCAD84}"/>
              </a:ext>
            </a:extLst>
          </p:cNvPr>
          <p:cNvSpPr txBox="1"/>
          <p:nvPr/>
        </p:nvSpPr>
        <p:spPr bwMode="gray">
          <a:xfrm>
            <a:off x="1059512" y="8165628"/>
            <a:ext cx="6190354" cy="630942"/>
          </a:xfrm>
          <a:prstGeom prst="rect">
            <a:avLst/>
          </a:prstGeom>
          <a:noFill/>
        </p:spPr>
        <p:txBody>
          <a:bodyPr wrap="square" lIns="0" tIns="0" rIns="0" bIns="0" rtlCol="0">
            <a:spAutoFit/>
          </a:bodyPr>
          <a:lstStyle/>
          <a:p>
            <a:pPr>
              <a:spcBef>
                <a:spcPts val="600"/>
              </a:spcBef>
            </a:pPr>
            <a:r>
              <a:rPr lang="en-US" sz="900" dirty="0"/>
              <a:t>If a parent or guardian asks a question you can’t answer, </a:t>
            </a:r>
            <a:r>
              <a:rPr lang="en-US" sz="900" b="1" dirty="0"/>
              <a:t>refer them to a principal administrator </a:t>
            </a:r>
            <a:r>
              <a:rPr lang="en-US" sz="900" dirty="0"/>
              <a:t>by saying:</a:t>
            </a:r>
          </a:p>
          <a:p>
            <a:pPr marL="171450" indent="-171450">
              <a:spcBef>
                <a:spcPts val="600"/>
              </a:spcBef>
              <a:buFont typeface="Arial" panose="020B0604020202020204" pitchFamily="34" charset="0"/>
              <a:buChar char="•"/>
            </a:pPr>
            <a:r>
              <a:rPr lang="en-US" sz="900" i="1" dirty="0"/>
              <a:t>“That is a great question. I don’t know the answer, but I will raise that concern to Mr. Thiemann, our Vice Principal.”</a:t>
            </a:r>
          </a:p>
        </p:txBody>
      </p:sp>
      <p:pic>
        <p:nvPicPr>
          <p:cNvPr id="16" name="Picture 15" descr="Icon&#10;&#10;Description automatically generated">
            <a:extLst>
              <a:ext uri="{FF2B5EF4-FFF2-40B4-BE49-F238E27FC236}">
                <a16:creationId xmlns:a16="http://schemas.microsoft.com/office/drawing/2014/main" id="{83381830-0E63-9411-61D8-99FD04268853}"/>
              </a:ext>
            </a:extLst>
          </p:cNvPr>
          <p:cNvPicPr>
            <a:picLocks noChangeAspect="1"/>
          </p:cNvPicPr>
          <p:nvPr/>
        </p:nvPicPr>
        <p:blipFill>
          <a:blip r:embed="rId3"/>
          <a:stretch>
            <a:fillRect/>
          </a:stretch>
        </p:blipFill>
        <p:spPr>
          <a:xfrm>
            <a:off x="606914" y="8193224"/>
            <a:ext cx="341482" cy="216272"/>
          </a:xfrm>
          <a:prstGeom prst="rect">
            <a:avLst/>
          </a:prstGeom>
        </p:spPr>
      </p:pic>
      <p:sp>
        <p:nvSpPr>
          <p:cNvPr id="13" name="TextBox 12">
            <a:extLst>
              <a:ext uri="{FF2B5EF4-FFF2-40B4-BE49-F238E27FC236}">
                <a16:creationId xmlns:a16="http://schemas.microsoft.com/office/drawing/2014/main" id="{0469153F-30D0-1934-E627-5D14D10EC792}"/>
              </a:ext>
            </a:extLst>
          </p:cNvPr>
          <p:cNvSpPr txBox="1"/>
          <p:nvPr/>
        </p:nvSpPr>
        <p:spPr bwMode="gray">
          <a:xfrm>
            <a:off x="1059512" y="8883988"/>
            <a:ext cx="6214984" cy="569387"/>
          </a:xfrm>
          <a:prstGeom prst="rect">
            <a:avLst/>
          </a:prstGeom>
          <a:noFill/>
        </p:spPr>
        <p:txBody>
          <a:bodyPr wrap="square" lIns="0" tIns="0" rIns="0" bIns="0" rtlCol="0">
            <a:spAutoFit/>
          </a:bodyPr>
          <a:lstStyle/>
          <a:p>
            <a:pPr>
              <a:spcBef>
                <a:spcPts val="600"/>
              </a:spcBef>
            </a:pPr>
            <a:r>
              <a:rPr lang="en-US" sz="900" dirty="0"/>
              <a:t>If a parent or guardian becomes </a:t>
            </a:r>
            <a:r>
              <a:rPr lang="en-US" sz="900" b="1" dirty="0"/>
              <a:t>argumentative</a:t>
            </a:r>
            <a:r>
              <a:rPr lang="en-US" sz="900" dirty="0"/>
              <a:t>, double-down on empathy. Use phrases like:</a:t>
            </a:r>
          </a:p>
          <a:p>
            <a:pPr marL="171450" indent="-171450">
              <a:spcBef>
                <a:spcPts val="600"/>
              </a:spcBef>
              <a:buFont typeface="Arial" panose="020B0604020202020204" pitchFamily="34" charset="0"/>
              <a:buChar char="•"/>
            </a:pPr>
            <a:r>
              <a:rPr lang="en-US" sz="900" i="1" dirty="0"/>
              <a:t>“I care about John and his future, and I know you do too.”</a:t>
            </a:r>
          </a:p>
          <a:p>
            <a:pPr marL="171450" indent="-171450">
              <a:spcBef>
                <a:spcPts val="600"/>
              </a:spcBef>
              <a:buFont typeface="Arial" panose="020B0604020202020204" pitchFamily="34" charset="0"/>
              <a:buChar char="•"/>
            </a:pPr>
            <a:r>
              <a:rPr lang="en-US" sz="900" i="1" dirty="0">
                <a:solidFill>
                  <a:schemeClr val="tx1"/>
                </a:solidFill>
              </a:rPr>
              <a:t>“I want </a:t>
            </a:r>
            <a:r>
              <a:rPr lang="en-US" sz="900" i="1" dirty="0"/>
              <a:t>to stay focused on what John needs. Let’s think of solutions together.”</a:t>
            </a:r>
            <a:endParaRPr lang="en-US" sz="900" dirty="0">
              <a:solidFill>
                <a:schemeClr val="tx1"/>
              </a:solidFill>
            </a:endParaRPr>
          </a:p>
        </p:txBody>
      </p:sp>
      <p:pic>
        <p:nvPicPr>
          <p:cNvPr id="14" name="Picture 13" descr="Icon&#10;&#10;Description automatically generated">
            <a:extLst>
              <a:ext uri="{FF2B5EF4-FFF2-40B4-BE49-F238E27FC236}">
                <a16:creationId xmlns:a16="http://schemas.microsoft.com/office/drawing/2014/main" id="{C63DD93E-E006-18FE-2B90-7207C7874FEB}"/>
              </a:ext>
            </a:extLst>
          </p:cNvPr>
          <p:cNvPicPr>
            <a:picLocks noChangeAspect="1"/>
          </p:cNvPicPr>
          <p:nvPr/>
        </p:nvPicPr>
        <p:blipFill>
          <a:blip r:embed="rId4"/>
          <a:stretch>
            <a:fillRect/>
          </a:stretch>
        </p:blipFill>
        <p:spPr>
          <a:xfrm>
            <a:off x="634044" y="8859955"/>
            <a:ext cx="290800" cy="311571"/>
          </a:xfrm>
          <a:prstGeom prst="rect">
            <a:avLst/>
          </a:prstGeom>
        </p:spPr>
      </p:pic>
    </p:spTree>
    <p:extLst>
      <p:ext uri="{BB962C8B-B14F-4D97-AF65-F5344CB8AC3E}">
        <p14:creationId xmlns:p14="http://schemas.microsoft.com/office/powerpoint/2010/main" val="2409046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Document Template 050622.potm" id="{EEDAAE03-F88B-443A-89BC-4AB42A8882F4}" vid="{E7B9BEB0-BA92-466D-BBC7-CE87C39E7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Document Template 011023</Template>
  <TotalTime>7527</TotalTime>
  <Words>1680</Words>
  <Application>Microsoft Office PowerPoint</Application>
  <PresentationFormat>Custom</PresentationFormat>
  <Paragraphs>116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Rockwell</vt:lpstr>
      <vt:lpstr>Verdana</vt:lpstr>
      <vt:lpstr>Wingdings</vt:lpstr>
      <vt:lpstr>EAB3 Portrait Standard</vt:lpstr>
      <vt:lpstr>Teacher Guide  for Communicating with Parents and Guardians About  Student Absences </vt:lpstr>
      <vt:lpstr>Administrator Instructions: How to Use This Guide</vt:lpstr>
      <vt:lpstr>Teacher Instructions: How to Use This Guide</vt:lpstr>
      <vt:lpstr>Communication Outline for Phone, Email, and Text</vt:lpstr>
      <vt:lpstr>Preparing for Phone Calls: Template &amp; Follow-Up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Guide for Discussing Student Absences with Parents</dc:title>
  <dc:creator>Bell, Molly</dc:creator>
  <cp:lastModifiedBy>McNeill, Meredith</cp:lastModifiedBy>
  <cp:revision>106</cp:revision>
  <dcterms:created xsi:type="dcterms:W3CDTF">2023-04-24T19:37:22Z</dcterms:created>
  <dcterms:modified xsi:type="dcterms:W3CDTF">2023-06-30T20:57:48Z</dcterms:modified>
</cp:coreProperties>
</file>