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1" r:id="rId2"/>
    <p:sldId id="261" r:id="rId3"/>
    <p:sldId id="272" r:id="rId4"/>
    <p:sldId id="276" r:id="rId5"/>
    <p:sldId id="273" r:id="rId6"/>
    <p:sldId id="274" r:id="rId7"/>
    <p:sldId id="275" r:id="rId8"/>
  </p:sldIdLst>
  <p:sldSz cx="7772400" cy="100584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Sullivan, Margaret" initials="SM" userId="S::MSullivan@eab.com::afe984fc-2e47-4eef-9424-4e40087647c8"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750" autoAdjust="0"/>
  </p:normalViewPr>
  <p:slideViewPr>
    <p:cSldViewPr snapToGrid="0" showGuides="1">
      <p:cViewPr varScale="1">
        <p:scale>
          <a:sx n="54" d="100"/>
          <a:sy n="54" d="100"/>
        </p:scale>
        <p:origin x="1890" y="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6/30/2023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attendanceworks.org/wp-content/uploads/2017/05/Absenses-Add-Up_September-3rd-2014.pdf" TargetMode="External"/><Relationship Id="rId7" Type="http://schemas.openxmlformats.org/officeDocument/2006/relationships/hyperlink" Target="https://new.every1graduates.org/wp-content/uploads/2012/05/FINALChronicAbsenteeismReport_May16.pdf" TargetMode="External"/><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hyperlink" Target="https://eric.ed.gov/?id=EJ1045001" TargetMode="External"/><Relationship Id="rId5" Type="http://schemas.openxmlformats.org/officeDocument/2006/relationships/hyperlink" Target="https://srcd.onlinelibrary.wiley.com/doi/10.1111/cdev.13555" TargetMode="External"/><Relationship Id="rId4" Type="http://schemas.openxmlformats.org/officeDocument/2006/relationships/hyperlink" Target="https://medium.com/inspired-ideas-prek-12/the-importance-of-the-first-two-weeks-336de8213b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2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BCF85-A289-6AC8-517C-D8D256173970}"/>
              </a:ext>
            </a:extLst>
          </p:cNvPr>
          <p:cNvSpPr/>
          <p:nvPr/>
        </p:nvSpPr>
        <p:spPr bwMode="gray">
          <a:xfrm>
            <a:off x="606140" y="3692429"/>
            <a:ext cx="5033931" cy="5783464"/>
          </a:xfrm>
          <a:prstGeom prst="rect">
            <a:avLst/>
          </a:prstGeom>
          <a:solidFill>
            <a:schemeClr val="accent5"/>
          </a:solidFill>
          <a:ln w="571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Rectangle 7">
            <a:extLst>
              <a:ext uri="{FF2B5EF4-FFF2-40B4-BE49-F238E27FC236}">
                <a16:creationId xmlns:a16="http://schemas.microsoft.com/office/drawing/2014/main" id="{B3292C86-76F2-9405-E06F-F67307B93403}"/>
              </a:ext>
            </a:extLst>
          </p:cNvPr>
          <p:cNvSpPr/>
          <p:nvPr/>
        </p:nvSpPr>
        <p:spPr bwMode="gray">
          <a:xfrm>
            <a:off x="3227556" y="6984381"/>
            <a:ext cx="2182691" cy="226994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91C48332-B36C-8991-A147-3FE0191FD6C7}"/>
              </a:ext>
            </a:extLst>
          </p:cNvPr>
          <p:cNvSpPr/>
          <p:nvPr/>
        </p:nvSpPr>
        <p:spPr bwMode="gray">
          <a:xfrm>
            <a:off x="721053" y="3816069"/>
            <a:ext cx="4804107" cy="5536185"/>
          </a:xfrm>
          <a:prstGeom prst="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2" name="TextBox 11">
            <a:extLst>
              <a:ext uri="{FF2B5EF4-FFF2-40B4-BE49-F238E27FC236}">
                <a16:creationId xmlns:a16="http://schemas.microsoft.com/office/drawing/2014/main" id="{A98C453F-EBA2-3FAA-8D77-6D84B6FB7460}"/>
              </a:ext>
            </a:extLst>
          </p:cNvPr>
          <p:cNvSpPr txBox="1"/>
          <p:nvPr/>
        </p:nvSpPr>
        <p:spPr>
          <a:xfrm>
            <a:off x="969225" y="4570844"/>
            <a:ext cx="1819415" cy="276999"/>
          </a:xfrm>
          <a:prstGeom prst="rect">
            <a:avLst/>
          </a:prstGeom>
          <a:noFill/>
        </p:spPr>
        <p:txBody>
          <a:bodyPr wrap="square" lIns="0" tIns="0" rIns="0" bIns="0" rtlCol="0">
            <a:spAutoFit/>
          </a:bodyPr>
          <a:lstStyle/>
          <a:p>
            <a:pPr>
              <a:spcBef>
                <a:spcPts val="500"/>
              </a:spcBef>
            </a:pPr>
            <a:r>
              <a:rPr lang="en-US" dirty="0">
                <a:solidFill>
                  <a:schemeClr val="bg1"/>
                </a:solidFill>
                <a:latin typeface="+mj-lt"/>
              </a:rPr>
              <a:t>See You in Class!</a:t>
            </a:r>
          </a:p>
        </p:txBody>
      </p:sp>
      <p:sp>
        <p:nvSpPr>
          <p:cNvPr id="13" name="TextBox 12">
            <a:extLst>
              <a:ext uri="{FF2B5EF4-FFF2-40B4-BE49-F238E27FC236}">
                <a16:creationId xmlns:a16="http://schemas.microsoft.com/office/drawing/2014/main" id="{09E602D3-C490-3071-52B7-100F0B2DEFAA}"/>
              </a:ext>
            </a:extLst>
          </p:cNvPr>
          <p:cNvSpPr txBox="1"/>
          <p:nvPr/>
        </p:nvSpPr>
        <p:spPr>
          <a:xfrm>
            <a:off x="3323773" y="4568667"/>
            <a:ext cx="2009286" cy="276999"/>
          </a:xfrm>
          <a:prstGeom prst="rect">
            <a:avLst/>
          </a:prstGeom>
          <a:noFill/>
        </p:spPr>
        <p:txBody>
          <a:bodyPr wrap="square" lIns="0" tIns="0" rIns="0" bIns="0" rtlCol="0">
            <a:spAutoFit/>
          </a:bodyPr>
          <a:lstStyle/>
          <a:p>
            <a:pPr>
              <a:spcBef>
                <a:spcPts val="500"/>
              </a:spcBef>
            </a:pPr>
            <a:r>
              <a:rPr lang="en-US" dirty="0">
                <a:solidFill>
                  <a:schemeClr val="bg1"/>
                </a:solidFill>
                <a:latin typeface="+mj-lt"/>
              </a:rPr>
              <a:t>Best to Stay Home.</a:t>
            </a:r>
          </a:p>
        </p:txBody>
      </p:sp>
      <p:sp>
        <p:nvSpPr>
          <p:cNvPr id="14" name="Rectangle 13">
            <a:extLst>
              <a:ext uri="{FF2B5EF4-FFF2-40B4-BE49-F238E27FC236}">
                <a16:creationId xmlns:a16="http://schemas.microsoft.com/office/drawing/2014/main" id="{AA8577AF-14D8-AD4D-C5BF-31A58831A373}"/>
              </a:ext>
            </a:extLst>
          </p:cNvPr>
          <p:cNvSpPr/>
          <p:nvPr/>
        </p:nvSpPr>
        <p:spPr bwMode="gray">
          <a:xfrm>
            <a:off x="809704" y="6977440"/>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cxnSp>
        <p:nvCxnSpPr>
          <p:cNvPr id="15" name="Straight Connector 14">
            <a:extLst>
              <a:ext uri="{FF2B5EF4-FFF2-40B4-BE49-F238E27FC236}">
                <a16:creationId xmlns:a16="http://schemas.microsoft.com/office/drawing/2014/main" id="{B42ADFB3-3212-D93D-BCA6-80CD4A084385}"/>
              </a:ext>
            </a:extLst>
          </p:cNvPr>
          <p:cNvCxnSpPr>
            <a:cxnSpLocks/>
          </p:cNvCxnSpPr>
          <p:nvPr/>
        </p:nvCxnSpPr>
        <p:spPr bwMode="gray">
          <a:xfrm>
            <a:off x="3103371" y="4227414"/>
            <a:ext cx="0" cy="488315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Flowchart: Delay 9">
            <a:extLst>
              <a:ext uri="{FF2B5EF4-FFF2-40B4-BE49-F238E27FC236}">
                <a16:creationId xmlns:a16="http://schemas.microsoft.com/office/drawing/2014/main" id="{E27ED1F8-7420-0DFB-D464-646A84371610}"/>
              </a:ext>
            </a:extLst>
          </p:cNvPr>
          <p:cNvSpPr/>
          <p:nvPr/>
        </p:nvSpPr>
        <p:spPr bwMode="gray">
          <a:xfrm rot="16200000">
            <a:off x="1595384" y="3886504"/>
            <a:ext cx="594102" cy="660775"/>
          </a:xfrm>
          <a:prstGeom prst="flowChartDelay">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6" name="Picture 15" descr="Icon&#10;&#10;Description automatically generated">
            <a:extLst>
              <a:ext uri="{FF2B5EF4-FFF2-40B4-BE49-F238E27FC236}">
                <a16:creationId xmlns:a16="http://schemas.microsoft.com/office/drawing/2014/main" id="{59D0A875-E1FD-807D-EBDC-D340C700030F}"/>
              </a:ext>
            </a:extLst>
          </p:cNvPr>
          <p:cNvPicPr>
            <a:picLocks noChangeAspect="1"/>
          </p:cNvPicPr>
          <p:nvPr/>
        </p:nvPicPr>
        <p:blipFill>
          <a:blip r:embed="rId3">
            <a:lum bright="70000" contrast="-70000"/>
          </a:blip>
          <a:stretch>
            <a:fillRect/>
          </a:stretch>
        </p:blipFill>
        <p:spPr>
          <a:xfrm>
            <a:off x="1687365" y="4027374"/>
            <a:ext cx="389423" cy="379035"/>
          </a:xfrm>
          <a:prstGeom prst="rect">
            <a:avLst/>
          </a:prstGeom>
        </p:spPr>
      </p:pic>
      <p:sp>
        <p:nvSpPr>
          <p:cNvPr id="9" name="Flowchart: Delay 8">
            <a:extLst>
              <a:ext uri="{FF2B5EF4-FFF2-40B4-BE49-F238E27FC236}">
                <a16:creationId xmlns:a16="http://schemas.microsoft.com/office/drawing/2014/main" id="{7DEFFD5F-1178-D769-9FCF-CA0F91C11E4A}"/>
              </a:ext>
            </a:extLst>
          </p:cNvPr>
          <p:cNvSpPr/>
          <p:nvPr/>
        </p:nvSpPr>
        <p:spPr bwMode="gray">
          <a:xfrm rot="16200000">
            <a:off x="3910857" y="3883074"/>
            <a:ext cx="594102" cy="660775"/>
          </a:xfrm>
          <a:prstGeom prst="flowChartDelay">
            <a:avLst/>
          </a:prstGeom>
          <a:solidFill>
            <a:srgbClr val="AEB2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7" name="Picture 16" descr="Icon&#10;&#10;Description automatically generated">
            <a:extLst>
              <a:ext uri="{FF2B5EF4-FFF2-40B4-BE49-F238E27FC236}">
                <a16:creationId xmlns:a16="http://schemas.microsoft.com/office/drawing/2014/main" id="{24B652D3-FE74-A5A5-EE74-CB7DDC06AE15}"/>
              </a:ext>
            </a:extLst>
          </p:cNvPr>
          <p:cNvPicPr>
            <a:picLocks noChangeAspect="1"/>
          </p:cNvPicPr>
          <p:nvPr/>
        </p:nvPicPr>
        <p:blipFill>
          <a:blip r:embed="rId4">
            <a:lum bright="70000" contrast="-70000"/>
          </a:blip>
          <a:stretch>
            <a:fillRect/>
          </a:stretch>
        </p:blipFill>
        <p:spPr>
          <a:xfrm>
            <a:off x="4013195" y="4047369"/>
            <a:ext cx="389423" cy="379035"/>
          </a:xfrm>
          <a:prstGeom prst="rect">
            <a:avLst/>
          </a:prstGeom>
        </p:spPr>
      </p:pic>
      <p:sp>
        <p:nvSpPr>
          <p:cNvPr id="18" name="TextBox 17">
            <a:extLst>
              <a:ext uri="{FF2B5EF4-FFF2-40B4-BE49-F238E27FC236}">
                <a16:creationId xmlns:a16="http://schemas.microsoft.com/office/drawing/2014/main" id="{1589B251-D6EE-336A-67BC-73A71864AE12}"/>
              </a:ext>
            </a:extLst>
          </p:cNvPr>
          <p:cNvSpPr txBox="1"/>
          <p:nvPr/>
        </p:nvSpPr>
        <p:spPr>
          <a:xfrm>
            <a:off x="1142569" y="4981947"/>
            <a:ext cx="1721521" cy="461665"/>
          </a:xfrm>
          <a:prstGeom prst="rect">
            <a:avLst/>
          </a:prstGeom>
          <a:noFill/>
        </p:spPr>
        <p:txBody>
          <a:bodyPr wrap="square" lIns="0" tIns="0" rIns="0" bIns="0" rtlCol="0">
            <a:spAutoFit/>
          </a:bodyPr>
          <a:lstStyle/>
          <a:p>
            <a:pPr>
              <a:spcBef>
                <a:spcPts val="500"/>
              </a:spcBef>
            </a:pPr>
            <a:r>
              <a:rPr lang="en-US" sz="1000" dirty="0">
                <a:solidFill>
                  <a:schemeClr val="bg1"/>
                </a:solidFill>
              </a:rPr>
              <a:t>Have a runny nose or a little cough, but </a:t>
            </a:r>
            <a:r>
              <a:rPr lang="en-US" sz="1000" b="1" dirty="0">
                <a:solidFill>
                  <a:schemeClr val="bg1"/>
                </a:solidFill>
              </a:rPr>
              <a:t>no other symptoms</a:t>
            </a:r>
          </a:p>
        </p:txBody>
      </p:sp>
      <p:pic>
        <p:nvPicPr>
          <p:cNvPr id="19" name="Picture 18" descr="Icon&#10;&#10;Description automatically generated">
            <a:extLst>
              <a:ext uri="{FF2B5EF4-FFF2-40B4-BE49-F238E27FC236}">
                <a16:creationId xmlns:a16="http://schemas.microsoft.com/office/drawing/2014/main" id="{C1B94BC8-B275-7958-9C61-F36B388CF8AC}"/>
              </a:ext>
            </a:extLst>
          </p:cNvPr>
          <p:cNvPicPr>
            <a:picLocks noChangeAspect="1"/>
          </p:cNvPicPr>
          <p:nvPr/>
        </p:nvPicPr>
        <p:blipFill>
          <a:blip r:embed="rId5">
            <a:lum bright="70000" contrast="-70000"/>
          </a:blip>
          <a:stretch>
            <a:fillRect/>
          </a:stretch>
        </p:blipFill>
        <p:spPr>
          <a:xfrm>
            <a:off x="860004" y="5013650"/>
            <a:ext cx="188210" cy="164997"/>
          </a:xfrm>
          <a:prstGeom prst="rect">
            <a:avLst/>
          </a:prstGeom>
        </p:spPr>
      </p:pic>
      <p:sp>
        <p:nvSpPr>
          <p:cNvPr id="20" name="TextBox 19">
            <a:extLst>
              <a:ext uri="{FF2B5EF4-FFF2-40B4-BE49-F238E27FC236}">
                <a16:creationId xmlns:a16="http://schemas.microsoft.com/office/drawing/2014/main" id="{2C2BEBF3-6DC6-54F4-E5EC-10124FF6A197}"/>
              </a:ext>
            </a:extLst>
          </p:cNvPr>
          <p:cNvSpPr txBox="1"/>
          <p:nvPr/>
        </p:nvSpPr>
        <p:spPr>
          <a:xfrm>
            <a:off x="1142569" y="5562427"/>
            <a:ext cx="1914418" cy="615553"/>
          </a:xfrm>
          <a:prstGeom prst="rect">
            <a:avLst/>
          </a:prstGeom>
          <a:noFill/>
        </p:spPr>
        <p:txBody>
          <a:bodyPr wrap="square" lIns="0" tIns="0" rIns="0" bIns="0" rtlCol="0">
            <a:spAutoFit/>
          </a:bodyPr>
          <a:lstStyle/>
          <a:p>
            <a:pPr>
              <a:spcBef>
                <a:spcPts val="500"/>
              </a:spcBef>
            </a:pPr>
            <a:r>
              <a:rPr lang="en-US" sz="1000" dirty="0">
                <a:solidFill>
                  <a:schemeClr val="bg1"/>
                </a:solidFill>
              </a:rPr>
              <a:t>No fever-reducing medicine for 24 hours, and no fever during that time (temp. of 100.4 or higher)</a:t>
            </a:r>
            <a:endParaRPr lang="en-US" sz="1000" b="1" dirty="0">
              <a:solidFill>
                <a:schemeClr val="bg1"/>
              </a:solidFill>
            </a:endParaRPr>
          </a:p>
        </p:txBody>
      </p:sp>
      <p:pic>
        <p:nvPicPr>
          <p:cNvPr id="21" name="Picture 20" descr="Icon&#10;&#10;Description automatically generated">
            <a:extLst>
              <a:ext uri="{FF2B5EF4-FFF2-40B4-BE49-F238E27FC236}">
                <a16:creationId xmlns:a16="http://schemas.microsoft.com/office/drawing/2014/main" id="{3EABF053-3E4C-5334-A6D8-3FE36E1971A7}"/>
              </a:ext>
            </a:extLst>
          </p:cNvPr>
          <p:cNvPicPr>
            <a:picLocks noChangeAspect="1"/>
          </p:cNvPicPr>
          <p:nvPr/>
        </p:nvPicPr>
        <p:blipFill>
          <a:blip r:embed="rId5">
            <a:lum bright="70000" contrast="-70000"/>
          </a:blip>
          <a:stretch>
            <a:fillRect/>
          </a:stretch>
        </p:blipFill>
        <p:spPr>
          <a:xfrm>
            <a:off x="855351" y="5592927"/>
            <a:ext cx="188210" cy="164997"/>
          </a:xfrm>
          <a:prstGeom prst="rect">
            <a:avLst/>
          </a:prstGeom>
        </p:spPr>
      </p:pic>
      <p:sp>
        <p:nvSpPr>
          <p:cNvPr id="22" name="TextBox 21">
            <a:extLst>
              <a:ext uri="{FF2B5EF4-FFF2-40B4-BE49-F238E27FC236}">
                <a16:creationId xmlns:a16="http://schemas.microsoft.com/office/drawing/2014/main" id="{6DFF2444-DE24-420B-3B00-244E2F2047E2}"/>
              </a:ext>
            </a:extLst>
          </p:cNvPr>
          <p:cNvSpPr txBox="1"/>
          <p:nvPr/>
        </p:nvSpPr>
        <p:spPr>
          <a:xfrm>
            <a:off x="1142569" y="6296794"/>
            <a:ext cx="1721521" cy="307777"/>
          </a:xfrm>
          <a:prstGeom prst="rect">
            <a:avLst/>
          </a:prstGeom>
          <a:noFill/>
        </p:spPr>
        <p:txBody>
          <a:bodyPr wrap="square" lIns="0" tIns="0" rIns="0" bIns="0" rtlCol="0">
            <a:spAutoFit/>
          </a:bodyPr>
          <a:lstStyle/>
          <a:p>
            <a:pPr>
              <a:spcBef>
                <a:spcPts val="500"/>
              </a:spcBef>
            </a:pPr>
            <a:r>
              <a:rPr lang="en-US" sz="1000" dirty="0">
                <a:solidFill>
                  <a:schemeClr val="bg1"/>
                </a:solidFill>
              </a:rPr>
              <a:t>No throwing up or diarrhea for 24 hours</a:t>
            </a:r>
            <a:endParaRPr lang="en-US" sz="1000" b="1"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DFE6265F-2E4A-6987-CD2D-640FFF16FEF2}"/>
              </a:ext>
            </a:extLst>
          </p:cNvPr>
          <p:cNvPicPr>
            <a:picLocks noChangeAspect="1"/>
          </p:cNvPicPr>
          <p:nvPr/>
        </p:nvPicPr>
        <p:blipFill>
          <a:blip r:embed="rId5">
            <a:lum bright="70000" contrast="-70000"/>
          </a:blip>
          <a:stretch>
            <a:fillRect/>
          </a:stretch>
        </p:blipFill>
        <p:spPr>
          <a:xfrm>
            <a:off x="860004" y="6328497"/>
            <a:ext cx="188210" cy="164997"/>
          </a:xfrm>
          <a:prstGeom prst="rect">
            <a:avLst/>
          </a:prstGeom>
        </p:spPr>
      </p:pic>
      <p:sp>
        <p:nvSpPr>
          <p:cNvPr id="24" name="TextBox 23">
            <a:extLst>
              <a:ext uri="{FF2B5EF4-FFF2-40B4-BE49-F238E27FC236}">
                <a16:creationId xmlns:a16="http://schemas.microsoft.com/office/drawing/2014/main" id="{56586398-2344-D8B7-6922-7BFA6F37E78F}"/>
              </a:ext>
            </a:extLst>
          </p:cNvPr>
          <p:cNvSpPr txBox="1"/>
          <p:nvPr/>
        </p:nvSpPr>
        <p:spPr>
          <a:xfrm>
            <a:off x="3597000" y="5012740"/>
            <a:ext cx="1721521" cy="461665"/>
          </a:xfrm>
          <a:prstGeom prst="rect">
            <a:avLst/>
          </a:prstGeom>
          <a:noFill/>
        </p:spPr>
        <p:txBody>
          <a:bodyPr wrap="square" lIns="0" tIns="0" rIns="0" bIns="0" rtlCol="0">
            <a:spAutoFit/>
          </a:bodyPr>
          <a:lstStyle/>
          <a:p>
            <a:pPr>
              <a:spcBef>
                <a:spcPts val="500"/>
              </a:spcBef>
            </a:pPr>
            <a:r>
              <a:rPr lang="en-US" sz="1000" dirty="0">
                <a:solidFill>
                  <a:schemeClr val="bg1"/>
                </a:solidFill>
              </a:rPr>
              <a:t>Temperature higher than 100.4 (with or without medicine)</a:t>
            </a:r>
            <a:endParaRPr lang="en-US" sz="1000" b="1"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FB27CE13-F1EF-F327-D589-B90550FB6F87}"/>
              </a:ext>
            </a:extLst>
          </p:cNvPr>
          <p:cNvPicPr>
            <a:picLocks noChangeAspect="1"/>
          </p:cNvPicPr>
          <p:nvPr/>
        </p:nvPicPr>
        <p:blipFill>
          <a:blip r:embed="rId5">
            <a:lum bright="70000" contrast="-70000"/>
          </a:blip>
          <a:stretch>
            <a:fillRect/>
          </a:stretch>
        </p:blipFill>
        <p:spPr>
          <a:xfrm>
            <a:off x="3300404" y="5032873"/>
            <a:ext cx="188210" cy="164997"/>
          </a:xfrm>
          <a:prstGeom prst="rect">
            <a:avLst/>
          </a:prstGeom>
        </p:spPr>
      </p:pic>
      <p:sp>
        <p:nvSpPr>
          <p:cNvPr id="26" name="TextBox 25">
            <a:extLst>
              <a:ext uri="{FF2B5EF4-FFF2-40B4-BE49-F238E27FC236}">
                <a16:creationId xmlns:a16="http://schemas.microsoft.com/office/drawing/2014/main" id="{10D15E19-8920-BBBA-34B8-C2F3069570AE}"/>
              </a:ext>
            </a:extLst>
          </p:cNvPr>
          <p:cNvSpPr txBox="1"/>
          <p:nvPr/>
        </p:nvSpPr>
        <p:spPr>
          <a:xfrm>
            <a:off x="3592915" y="5827495"/>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Throwing up or diarrhea</a:t>
            </a:r>
            <a:endParaRPr lang="en-US" sz="10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id="{D77D596F-FFE3-2892-4A2A-DEF7B30D75BB}"/>
              </a:ext>
            </a:extLst>
          </p:cNvPr>
          <p:cNvPicPr>
            <a:picLocks noChangeAspect="1"/>
          </p:cNvPicPr>
          <p:nvPr/>
        </p:nvPicPr>
        <p:blipFill>
          <a:blip r:embed="rId5">
            <a:lum bright="70000" contrast="-70000"/>
          </a:blip>
          <a:stretch>
            <a:fillRect/>
          </a:stretch>
        </p:blipFill>
        <p:spPr>
          <a:xfrm>
            <a:off x="3298955" y="5816386"/>
            <a:ext cx="188210" cy="164997"/>
          </a:xfrm>
          <a:prstGeom prst="rect">
            <a:avLst/>
          </a:prstGeom>
        </p:spPr>
      </p:pic>
      <p:sp>
        <p:nvSpPr>
          <p:cNvPr id="28" name="TextBox 27">
            <a:extLst>
              <a:ext uri="{FF2B5EF4-FFF2-40B4-BE49-F238E27FC236}">
                <a16:creationId xmlns:a16="http://schemas.microsoft.com/office/drawing/2014/main" id="{3C7927A4-66CE-8C8F-9F86-22A77DEC3C82}"/>
              </a:ext>
            </a:extLst>
          </p:cNvPr>
          <p:cNvSpPr txBox="1"/>
          <p:nvPr/>
        </p:nvSpPr>
        <p:spPr>
          <a:xfrm>
            <a:off x="3592915" y="6080984"/>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Eyes are pink and crusty</a:t>
            </a:r>
            <a:endParaRPr lang="en-US" sz="1000" b="1" dirty="0">
              <a:solidFill>
                <a:schemeClr val="bg1"/>
              </a:solidFill>
            </a:endParaRPr>
          </a:p>
        </p:txBody>
      </p:sp>
      <p:pic>
        <p:nvPicPr>
          <p:cNvPr id="29" name="Picture 28" descr="Icon&#10;&#10;Description automatically generated">
            <a:extLst>
              <a:ext uri="{FF2B5EF4-FFF2-40B4-BE49-F238E27FC236}">
                <a16:creationId xmlns:a16="http://schemas.microsoft.com/office/drawing/2014/main" id="{CC81D395-C8A6-0476-50D8-97FC4431B86A}"/>
              </a:ext>
            </a:extLst>
          </p:cNvPr>
          <p:cNvPicPr>
            <a:picLocks noChangeAspect="1"/>
          </p:cNvPicPr>
          <p:nvPr/>
        </p:nvPicPr>
        <p:blipFill>
          <a:blip r:embed="rId5">
            <a:lum bright="70000" contrast="-70000"/>
          </a:blip>
          <a:stretch>
            <a:fillRect/>
          </a:stretch>
        </p:blipFill>
        <p:spPr>
          <a:xfrm>
            <a:off x="3298463" y="6072122"/>
            <a:ext cx="188210" cy="164997"/>
          </a:xfrm>
          <a:prstGeom prst="rect">
            <a:avLst/>
          </a:prstGeom>
        </p:spPr>
      </p:pic>
      <p:sp>
        <p:nvSpPr>
          <p:cNvPr id="30" name="TextBox 29">
            <a:extLst>
              <a:ext uri="{FF2B5EF4-FFF2-40B4-BE49-F238E27FC236}">
                <a16:creationId xmlns:a16="http://schemas.microsoft.com/office/drawing/2014/main" id="{81F2AF39-1427-0A12-D247-C22F4DE4C1DF}"/>
              </a:ext>
            </a:extLst>
          </p:cNvPr>
          <p:cNvSpPr txBox="1"/>
          <p:nvPr/>
        </p:nvSpPr>
        <p:spPr>
          <a:xfrm>
            <a:off x="3590357" y="6334474"/>
            <a:ext cx="1721521" cy="307777"/>
          </a:xfrm>
          <a:prstGeom prst="rect">
            <a:avLst/>
          </a:prstGeom>
          <a:noFill/>
        </p:spPr>
        <p:txBody>
          <a:bodyPr wrap="square" lIns="0" tIns="0" rIns="0" bIns="0" rtlCol="0">
            <a:spAutoFit/>
          </a:bodyPr>
          <a:lstStyle/>
          <a:p>
            <a:pPr>
              <a:spcBef>
                <a:spcPts val="500"/>
              </a:spcBef>
            </a:pPr>
            <a:r>
              <a:rPr lang="en-US" sz="1000" dirty="0">
                <a:solidFill>
                  <a:schemeClr val="bg1"/>
                </a:solidFill>
              </a:rPr>
              <a:t>Instructed by doctor to isolate from others</a:t>
            </a:r>
            <a:endParaRPr lang="en-US" sz="1000" b="1" dirty="0">
              <a:solidFill>
                <a:schemeClr val="bg1"/>
              </a:solidFill>
            </a:endParaRPr>
          </a:p>
        </p:txBody>
      </p:sp>
      <p:pic>
        <p:nvPicPr>
          <p:cNvPr id="31" name="Picture 30" descr="Icon&#10;&#10;Description automatically generated">
            <a:extLst>
              <a:ext uri="{FF2B5EF4-FFF2-40B4-BE49-F238E27FC236}">
                <a16:creationId xmlns:a16="http://schemas.microsoft.com/office/drawing/2014/main" id="{FC6465D7-1EDF-6731-C28C-E2A78E95B48D}"/>
              </a:ext>
            </a:extLst>
          </p:cNvPr>
          <p:cNvPicPr>
            <a:picLocks noChangeAspect="1"/>
          </p:cNvPicPr>
          <p:nvPr/>
        </p:nvPicPr>
        <p:blipFill>
          <a:blip r:embed="rId5">
            <a:lum bright="70000" contrast="-70000"/>
          </a:blip>
          <a:stretch>
            <a:fillRect/>
          </a:stretch>
        </p:blipFill>
        <p:spPr>
          <a:xfrm>
            <a:off x="3303395" y="6338464"/>
            <a:ext cx="188210" cy="164997"/>
          </a:xfrm>
          <a:prstGeom prst="rect">
            <a:avLst/>
          </a:prstGeom>
        </p:spPr>
      </p:pic>
      <p:sp>
        <p:nvSpPr>
          <p:cNvPr id="32" name="TextBox 31">
            <a:extLst>
              <a:ext uri="{FF2B5EF4-FFF2-40B4-BE49-F238E27FC236}">
                <a16:creationId xmlns:a16="http://schemas.microsoft.com/office/drawing/2014/main" id="{3B87BB56-3EE6-C774-F4A8-6604CDC43FB5}"/>
              </a:ext>
            </a:extLst>
          </p:cNvPr>
          <p:cNvSpPr txBox="1"/>
          <p:nvPr/>
        </p:nvSpPr>
        <p:spPr>
          <a:xfrm>
            <a:off x="3590357" y="5574006"/>
            <a:ext cx="1721521" cy="153888"/>
          </a:xfrm>
          <a:prstGeom prst="rect">
            <a:avLst/>
          </a:prstGeom>
          <a:noFill/>
        </p:spPr>
        <p:txBody>
          <a:bodyPr wrap="square" lIns="0" tIns="0" rIns="0" bIns="0" rtlCol="0">
            <a:spAutoFit/>
          </a:bodyPr>
          <a:lstStyle/>
          <a:p>
            <a:pPr>
              <a:spcBef>
                <a:spcPts val="500"/>
              </a:spcBef>
            </a:pPr>
            <a:r>
              <a:rPr lang="en-US" sz="1000" dirty="0">
                <a:solidFill>
                  <a:schemeClr val="bg1"/>
                </a:solidFill>
              </a:rPr>
              <a:t>Persistent cough</a:t>
            </a:r>
            <a:endParaRPr lang="en-US" sz="1000" b="1" dirty="0">
              <a:solidFill>
                <a:schemeClr val="bg1"/>
              </a:solidFill>
            </a:endParaRPr>
          </a:p>
        </p:txBody>
      </p:sp>
      <p:pic>
        <p:nvPicPr>
          <p:cNvPr id="33" name="Picture 32" descr="Icon&#10;&#10;Description automatically generated">
            <a:extLst>
              <a:ext uri="{FF2B5EF4-FFF2-40B4-BE49-F238E27FC236}">
                <a16:creationId xmlns:a16="http://schemas.microsoft.com/office/drawing/2014/main" id="{18D1361E-8219-4D75-CEAE-B7DE9192F2B9}"/>
              </a:ext>
            </a:extLst>
          </p:cNvPr>
          <p:cNvPicPr>
            <a:picLocks noChangeAspect="1"/>
          </p:cNvPicPr>
          <p:nvPr/>
        </p:nvPicPr>
        <p:blipFill>
          <a:blip r:embed="rId5">
            <a:lum bright="70000" contrast="-70000"/>
          </a:blip>
          <a:stretch>
            <a:fillRect/>
          </a:stretch>
        </p:blipFill>
        <p:spPr>
          <a:xfrm>
            <a:off x="3305661" y="5571301"/>
            <a:ext cx="188210" cy="164997"/>
          </a:xfrm>
          <a:prstGeom prst="rect">
            <a:avLst/>
          </a:prstGeom>
        </p:spPr>
      </p:pic>
      <p:sp>
        <p:nvSpPr>
          <p:cNvPr id="34" name="TextBox 33">
            <a:extLst>
              <a:ext uri="{FF2B5EF4-FFF2-40B4-BE49-F238E27FC236}">
                <a16:creationId xmlns:a16="http://schemas.microsoft.com/office/drawing/2014/main" id="{E560B313-D80E-7BC9-6EED-B42714AD91BF}"/>
              </a:ext>
            </a:extLst>
          </p:cNvPr>
          <p:cNvSpPr txBox="1"/>
          <p:nvPr/>
        </p:nvSpPr>
        <p:spPr>
          <a:xfrm>
            <a:off x="3217991" y="7121879"/>
            <a:ext cx="2182691" cy="292388"/>
          </a:xfrm>
          <a:prstGeom prst="rect">
            <a:avLst/>
          </a:prstGeom>
          <a:noFill/>
        </p:spPr>
        <p:txBody>
          <a:bodyPr wrap="square" lIns="0" tIns="0" rIns="0" bIns="0" rtlCol="0">
            <a:spAutoFit/>
          </a:bodyPr>
          <a:lstStyle/>
          <a:p>
            <a:pPr algn="ctr">
              <a:spcBef>
                <a:spcPts val="500"/>
              </a:spcBef>
            </a:pPr>
            <a:r>
              <a:rPr lang="en-US" sz="900" b="1" dirty="0">
                <a:solidFill>
                  <a:schemeClr val="bg1"/>
                </a:solidFill>
              </a:rPr>
              <a:t>My student is staying home.</a:t>
            </a:r>
            <a:br>
              <a:rPr lang="en-US" sz="900" b="1" dirty="0">
                <a:solidFill>
                  <a:schemeClr val="bg1"/>
                </a:solidFill>
              </a:rPr>
            </a:br>
            <a:r>
              <a:rPr lang="en-US" sz="1000" b="1" dirty="0">
                <a:solidFill>
                  <a:schemeClr val="accent6"/>
                </a:solidFill>
              </a:rPr>
              <a:t>What should I do next?</a:t>
            </a:r>
            <a:endParaRPr lang="en-US" sz="900" b="1" dirty="0">
              <a:solidFill>
                <a:schemeClr val="accent6"/>
              </a:solidFill>
            </a:endParaRPr>
          </a:p>
        </p:txBody>
      </p:sp>
      <p:sp>
        <p:nvSpPr>
          <p:cNvPr id="35" name="TextBox 34">
            <a:extLst>
              <a:ext uri="{FF2B5EF4-FFF2-40B4-BE49-F238E27FC236}">
                <a16:creationId xmlns:a16="http://schemas.microsoft.com/office/drawing/2014/main" id="{3DA40BBF-78FC-1560-CC4E-7D002B53FCDB}"/>
              </a:ext>
            </a:extLst>
          </p:cNvPr>
          <p:cNvSpPr txBox="1"/>
          <p:nvPr/>
        </p:nvSpPr>
        <p:spPr>
          <a:xfrm>
            <a:off x="3610161" y="7606151"/>
            <a:ext cx="1708494" cy="415498"/>
          </a:xfrm>
          <a:prstGeom prst="rect">
            <a:avLst/>
          </a:prstGeom>
          <a:noFill/>
        </p:spPr>
        <p:txBody>
          <a:bodyPr wrap="square" lIns="0" tIns="0" rIns="0" bIns="0" rtlCol="0">
            <a:spAutoFit/>
          </a:bodyPr>
          <a:lstStyle/>
          <a:p>
            <a:pPr>
              <a:spcBef>
                <a:spcPts val="500"/>
              </a:spcBef>
            </a:pPr>
            <a:r>
              <a:rPr lang="en-US" sz="900" dirty="0">
                <a:solidFill>
                  <a:schemeClr val="bg1"/>
                </a:solidFill>
              </a:rPr>
              <a:t>Notify the school by phone (555-7483) or email (health@district.org). </a:t>
            </a:r>
          </a:p>
        </p:txBody>
      </p:sp>
      <p:sp>
        <p:nvSpPr>
          <p:cNvPr id="36" name="TextBox 35">
            <a:extLst>
              <a:ext uri="{FF2B5EF4-FFF2-40B4-BE49-F238E27FC236}">
                <a16:creationId xmlns:a16="http://schemas.microsoft.com/office/drawing/2014/main" id="{03F8BD29-6BA2-0F63-FD8F-0E16271619D8}"/>
              </a:ext>
            </a:extLst>
          </p:cNvPr>
          <p:cNvSpPr txBox="1"/>
          <p:nvPr/>
        </p:nvSpPr>
        <p:spPr>
          <a:xfrm>
            <a:off x="3375807" y="7574442"/>
            <a:ext cx="129905" cy="276999"/>
          </a:xfrm>
          <a:prstGeom prst="rect">
            <a:avLst/>
          </a:prstGeom>
          <a:noFill/>
        </p:spPr>
        <p:txBody>
          <a:bodyPr wrap="square" lIns="0" tIns="0" rIns="0" bIns="0" rtlCol="0">
            <a:spAutoFit/>
          </a:bodyPr>
          <a:lstStyle/>
          <a:p>
            <a:pPr>
              <a:spcBef>
                <a:spcPts val="500"/>
              </a:spcBef>
            </a:pPr>
            <a:r>
              <a:rPr lang="en-US" dirty="0">
                <a:solidFill>
                  <a:schemeClr val="accent6"/>
                </a:solidFill>
                <a:latin typeface="+mj-lt"/>
              </a:rPr>
              <a:t>1</a:t>
            </a:r>
          </a:p>
        </p:txBody>
      </p:sp>
      <p:sp>
        <p:nvSpPr>
          <p:cNvPr id="37" name="TextBox 36">
            <a:extLst>
              <a:ext uri="{FF2B5EF4-FFF2-40B4-BE49-F238E27FC236}">
                <a16:creationId xmlns:a16="http://schemas.microsoft.com/office/drawing/2014/main" id="{148E3FD1-A49C-77C9-744D-612E60DFD7AB}"/>
              </a:ext>
            </a:extLst>
          </p:cNvPr>
          <p:cNvSpPr txBox="1"/>
          <p:nvPr/>
        </p:nvSpPr>
        <p:spPr>
          <a:xfrm>
            <a:off x="3597134" y="8615093"/>
            <a:ext cx="1636745" cy="415498"/>
          </a:xfrm>
          <a:prstGeom prst="rect">
            <a:avLst/>
          </a:prstGeom>
          <a:noFill/>
        </p:spPr>
        <p:txBody>
          <a:bodyPr wrap="square" lIns="0" tIns="0" rIns="0" bIns="0" rtlCol="0">
            <a:spAutoFit/>
          </a:bodyPr>
          <a:lstStyle/>
          <a:p>
            <a:pPr>
              <a:spcBef>
                <a:spcPts val="500"/>
              </a:spcBef>
            </a:pPr>
            <a:r>
              <a:rPr lang="en-US" sz="900" dirty="0">
                <a:solidFill>
                  <a:schemeClr val="bg1"/>
                </a:solidFill>
              </a:rPr>
              <a:t>Repeat this checklist every morning. We hope to see your student back soon!</a:t>
            </a:r>
          </a:p>
        </p:txBody>
      </p:sp>
      <p:sp>
        <p:nvSpPr>
          <p:cNvPr id="38" name="TextBox 37">
            <a:extLst>
              <a:ext uri="{FF2B5EF4-FFF2-40B4-BE49-F238E27FC236}">
                <a16:creationId xmlns:a16="http://schemas.microsoft.com/office/drawing/2014/main" id="{980739B3-78EC-8FB9-6CF6-57DC6CDD70AB}"/>
              </a:ext>
            </a:extLst>
          </p:cNvPr>
          <p:cNvSpPr txBox="1"/>
          <p:nvPr/>
        </p:nvSpPr>
        <p:spPr>
          <a:xfrm>
            <a:off x="3375807" y="8551707"/>
            <a:ext cx="129905" cy="276999"/>
          </a:xfrm>
          <a:prstGeom prst="rect">
            <a:avLst/>
          </a:prstGeom>
          <a:noFill/>
        </p:spPr>
        <p:txBody>
          <a:bodyPr wrap="square" lIns="0" tIns="0" rIns="0" bIns="0" rtlCol="0">
            <a:spAutoFit/>
          </a:bodyPr>
          <a:lstStyle/>
          <a:p>
            <a:pPr>
              <a:spcBef>
                <a:spcPts val="500"/>
              </a:spcBef>
            </a:pPr>
            <a:r>
              <a:rPr lang="en-US" dirty="0">
                <a:solidFill>
                  <a:schemeClr val="accent6"/>
                </a:solidFill>
                <a:latin typeface="+mj-lt"/>
              </a:rPr>
              <a:t>2</a:t>
            </a:r>
          </a:p>
        </p:txBody>
      </p:sp>
      <p:sp>
        <p:nvSpPr>
          <p:cNvPr id="39" name="TextBox 38">
            <a:extLst>
              <a:ext uri="{FF2B5EF4-FFF2-40B4-BE49-F238E27FC236}">
                <a16:creationId xmlns:a16="http://schemas.microsoft.com/office/drawing/2014/main" id="{B2E73C2A-7F29-2CF2-6D99-09C14F8B52D3}"/>
              </a:ext>
            </a:extLst>
          </p:cNvPr>
          <p:cNvSpPr txBox="1"/>
          <p:nvPr/>
        </p:nvSpPr>
        <p:spPr>
          <a:xfrm>
            <a:off x="3776732" y="8061707"/>
            <a:ext cx="1398354" cy="415498"/>
          </a:xfrm>
          <a:prstGeom prst="rect">
            <a:avLst/>
          </a:prstGeom>
          <a:noFill/>
        </p:spPr>
        <p:txBody>
          <a:bodyPr wrap="square" lIns="0" tIns="0" rIns="0" bIns="0" rtlCol="0">
            <a:spAutoFit/>
          </a:bodyPr>
          <a:lstStyle/>
          <a:p>
            <a:pPr>
              <a:spcBef>
                <a:spcPts val="500"/>
              </a:spcBef>
            </a:pPr>
            <a:r>
              <a:rPr lang="en-US" sz="900" i="1" dirty="0">
                <a:solidFill>
                  <a:schemeClr val="bg1"/>
                </a:solidFill>
              </a:rPr>
              <a:t>If possible, let us know </a:t>
            </a:r>
            <a:r>
              <a:rPr lang="en-US" sz="900" b="1" i="1" dirty="0">
                <a:solidFill>
                  <a:schemeClr val="bg1"/>
                </a:solidFill>
              </a:rPr>
              <a:t>before 9am </a:t>
            </a:r>
            <a:r>
              <a:rPr lang="en-US" sz="900" i="1" dirty="0">
                <a:solidFill>
                  <a:schemeClr val="bg1"/>
                </a:solidFill>
              </a:rPr>
              <a:t>on the day of the absence.</a:t>
            </a:r>
          </a:p>
        </p:txBody>
      </p:sp>
      <p:sp>
        <p:nvSpPr>
          <p:cNvPr id="40" name="TextBox 39">
            <a:extLst>
              <a:ext uri="{FF2B5EF4-FFF2-40B4-BE49-F238E27FC236}">
                <a16:creationId xmlns:a16="http://schemas.microsoft.com/office/drawing/2014/main" id="{DE1A580D-1EC3-C42E-0955-44B87C4565AC}"/>
              </a:ext>
            </a:extLst>
          </p:cNvPr>
          <p:cNvSpPr txBox="1"/>
          <p:nvPr/>
        </p:nvSpPr>
        <p:spPr>
          <a:xfrm>
            <a:off x="785097" y="7107229"/>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1" name="TextBox 40">
            <a:extLst>
              <a:ext uri="{FF2B5EF4-FFF2-40B4-BE49-F238E27FC236}">
                <a16:creationId xmlns:a16="http://schemas.microsoft.com/office/drawing/2014/main" id="{965D74AA-E3A3-454D-7502-CB3D8E09E0BF}"/>
              </a:ext>
            </a:extLst>
          </p:cNvPr>
          <p:cNvSpPr txBox="1"/>
          <p:nvPr/>
        </p:nvSpPr>
        <p:spPr>
          <a:xfrm>
            <a:off x="890686" y="7506929"/>
            <a:ext cx="2003501" cy="969496"/>
          </a:xfrm>
          <a:prstGeom prst="rect">
            <a:avLst/>
          </a:prstGeom>
          <a:noFill/>
        </p:spPr>
        <p:txBody>
          <a:bodyPr wrap="square" lIns="0" tIns="0" rIns="0" bIns="0" rtlCol="0">
            <a:spAutoFit/>
          </a:bodyPr>
          <a:lstStyle/>
          <a:p>
            <a:pPr algn="ctr">
              <a:spcBef>
                <a:spcPts val="500"/>
              </a:spcBef>
            </a:pPr>
            <a:r>
              <a:rPr lang="en-US" sz="900" dirty="0"/>
              <a:t>A day of missed school is a lost opportunity for social development. By coming to school </a:t>
            </a:r>
            <a:r>
              <a:rPr lang="en-US" sz="900" b="1" dirty="0"/>
              <a:t>every day they’re not sick</a:t>
            </a:r>
            <a:r>
              <a:rPr lang="en-US" sz="900" dirty="0"/>
              <a:t>, your child is gaining social skills that will land them their first job as an adult. </a:t>
            </a:r>
          </a:p>
        </p:txBody>
      </p:sp>
      <p:sp>
        <p:nvSpPr>
          <p:cNvPr id="42" name="TextBox 41">
            <a:extLst>
              <a:ext uri="{FF2B5EF4-FFF2-40B4-BE49-F238E27FC236}">
                <a16:creationId xmlns:a16="http://schemas.microsoft.com/office/drawing/2014/main" id="{C287EEF4-3117-68EF-D21B-144AC38297D8}"/>
              </a:ext>
            </a:extLst>
          </p:cNvPr>
          <p:cNvSpPr txBox="1"/>
          <p:nvPr/>
        </p:nvSpPr>
        <p:spPr>
          <a:xfrm>
            <a:off x="1242214" y="8590229"/>
            <a:ext cx="1335237"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Time Management</a:t>
            </a:r>
          </a:p>
        </p:txBody>
      </p:sp>
      <p:sp>
        <p:nvSpPr>
          <p:cNvPr id="43" name="TextBox 42">
            <a:extLst>
              <a:ext uri="{FF2B5EF4-FFF2-40B4-BE49-F238E27FC236}">
                <a16:creationId xmlns:a16="http://schemas.microsoft.com/office/drawing/2014/main" id="{343772EF-A830-FDCF-4AFC-2F4AE616D3AE}"/>
              </a:ext>
            </a:extLst>
          </p:cNvPr>
          <p:cNvSpPr txBox="1"/>
          <p:nvPr/>
        </p:nvSpPr>
        <p:spPr>
          <a:xfrm>
            <a:off x="1242214" y="8781147"/>
            <a:ext cx="1017931"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Collaboration</a:t>
            </a:r>
          </a:p>
        </p:txBody>
      </p:sp>
      <p:sp>
        <p:nvSpPr>
          <p:cNvPr id="44" name="TextBox 43">
            <a:extLst>
              <a:ext uri="{FF2B5EF4-FFF2-40B4-BE49-F238E27FC236}">
                <a16:creationId xmlns:a16="http://schemas.microsoft.com/office/drawing/2014/main" id="{17C50337-ECA3-AB8F-FB4D-1D9D0011D864}"/>
              </a:ext>
            </a:extLst>
          </p:cNvPr>
          <p:cNvSpPr txBox="1"/>
          <p:nvPr/>
        </p:nvSpPr>
        <p:spPr>
          <a:xfrm>
            <a:off x="1242214" y="8972066"/>
            <a:ext cx="1196816"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Problem Solving</a:t>
            </a:r>
          </a:p>
        </p:txBody>
      </p:sp>
    </p:spTree>
    <p:extLst>
      <p:ext uri="{BB962C8B-B14F-4D97-AF65-F5344CB8AC3E}">
        <p14:creationId xmlns:p14="http://schemas.microsoft.com/office/powerpoint/2010/main" val="187478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A447E6E1-70F2-DAB6-57A8-B4A2F32FBF8B}"/>
              </a:ext>
            </a:extLst>
          </p:cNvPr>
          <p:cNvGrpSpPr>
            <a:grpSpLocks noChangeAspect="1"/>
          </p:cNvGrpSpPr>
          <p:nvPr/>
        </p:nvGrpSpPr>
        <p:grpSpPr>
          <a:xfrm>
            <a:off x="218011" y="193383"/>
            <a:ext cx="7315376" cy="9595302"/>
            <a:chOff x="218011" y="193384"/>
            <a:chExt cx="5033931" cy="5783464"/>
          </a:xfrm>
        </p:grpSpPr>
        <p:sp>
          <p:nvSpPr>
            <p:cNvPr id="7" name="Rectangle 6">
              <a:extLst>
                <a:ext uri="{FF2B5EF4-FFF2-40B4-BE49-F238E27FC236}">
                  <a16:creationId xmlns:a16="http://schemas.microsoft.com/office/drawing/2014/main" id="{5B1BCF85-A289-6AC8-517C-D8D256173970}"/>
                </a:ext>
              </a:extLst>
            </p:cNvPr>
            <p:cNvSpPr>
              <a:spLocks noChangeAspect="1"/>
            </p:cNvSpPr>
            <p:nvPr/>
          </p:nvSpPr>
          <p:spPr bwMode="gray">
            <a:xfrm>
              <a:off x="218011" y="193384"/>
              <a:ext cx="5033931" cy="5783464"/>
            </a:xfrm>
            <a:prstGeom prst="rect">
              <a:avLst/>
            </a:prstGeom>
            <a:solidFill>
              <a:schemeClr val="accent5"/>
            </a:solidFill>
            <a:ln w="571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91C48332-B36C-8991-A147-3FE0191FD6C7}"/>
                </a:ext>
              </a:extLst>
            </p:cNvPr>
            <p:cNvSpPr>
              <a:spLocks noChangeAspect="1"/>
            </p:cNvSpPr>
            <p:nvPr/>
          </p:nvSpPr>
          <p:spPr bwMode="gray">
            <a:xfrm>
              <a:off x="305207" y="270069"/>
              <a:ext cx="4847742" cy="5614595"/>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12" name="TextBox 11">
            <a:extLst>
              <a:ext uri="{FF2B5EF4-FFF2-40B4-BE49-F238E27FC236}">
                <a16:creationId xmlns:a16="http://schemas.microsoft.com/office/drawing/2014/main" id="{A98C453F-EBA2-3FAA-8D77-6D84B6FB7460}"/>
              </a:ext>
            </a:extLst>
          </p:cNvPr>
          <p:cNvSpPr txBox="1">
            <a:spLocks noChangeAspect="1"/>
          </p:cNvSpPr>
          <p:nvPr/>
        </p:nvSpPr>
        <p:spPr>
          <a:xfrm>
            <a:off x="817380" y="1677188"/>
            <a:ext cx="2904599" cy="430887"/>
          </a:xfrm>
          <a:prstGeom prst="rect">
            <a:avLst/>
          </a:prstGeom>
          <a:noFill/>
        </p:spPr>
        <p:txBody>
          <a:bodyPr wrap="square" lIns="0" tIns="0" rIns="0" bIns="0" rtlCol="0">
            <a:spAutoFit/>
          </a:bodyPr>
          <a:lstStyle/>
          <a:p>
            <a:pPr>
              <a:spcBef>
                <a:spcPts val="500"/>
              </a:spcBef>
            </a:pPr>
            <a:r>
              <a:rPr lang="en-US" sz="2800" dirty="0">
                <a:solidFill>
                  <a:schemeClr val="bg1"/>
                </a:solidFill>
                <a:latin typeface="+mj-lt"/>
              </a:rPr>
              <a:t>See You in Class!</a:t>
            </a:r>
          </a:p>
        </p:txBody>
      </p:sp>
      <p:sp>
        <p:nvSpPr>
          <p:cNvPr id="13" name="TextBox 12">
            <a:extLst>
              <a:ext uri="{FF2B5EF4-FFF2-40B4-BE49-F238E27FC236}">
                <a16:creationId xmlns:a16="http://schemas.microsoft.com/office/drawing/2014/main" id="{09E602D3-C490-3071-52B7-100F0B2DEFAA}"/>
              </a:ext>
            </a:extLst>
          </p:cNvPr>
          <p:cNvSpPr txBox="1">
            <a:spLocks noChangeAspect="1"/>
          </p:cNvSpPr>
          <p:nvPr/>
        </p:nvSpPr>
        <p:spPr>
          <a:xfrm>
            <a:off x="4247452" y="1677188"/>
            <a:ext cx="3092131" cy="430887"/>
          </a:xfrm>
          <a:prstGeom prst="rect">
            <a:avLst/>
          </a:prstGeom>
          <a:noFill/>
        </p:spPr>
        <p:txBody>
          <a:bodyPr wrap="square" lIns="0" tIns="0" rIns="0" bIns="0" rtlCol="0">
            <a:spAutoFit/>
          </a:bodyPr>
          <a:lstStyle/>
          <a:p>
            <a:pPr>
              <a:spcBef>
                <a:spcPts val="500"/>
              </a:spcBef>
            </a:pPr>
            <a:r>
              <a:rPr lang="en-US" sz="2800" dirty="0">
                <a:solidFill>
                  <a:schemeClr val="bg1"/>
                </a:solidFill>
                <a:latin typeface="+mj-lt"/>
              </a:rPr>
              <a:t>Best to Stay Home.</a:t>
            </a:r>
          </a:p>
        </p:txBody>
      </p:sp>
      <p:cxnSp>
        <p:nvCxnSpPr>
          <p:cNvPr id="15" name="Straight Connector 14">
            <a:extLst>
              <a:ext uri="{FF2B5EF4-FFF2-40B4-BE49-F238E27FC236}">
                <a16:creationId xmlns:a16="http://schemas.microsoft.com/office/drawing/2014/main" id="{B42ADFB3-3212-D93D-BCA6-80CD4A084385}"/>
              </a:ext>
            </a:extLst>
          </p:cNvPr>
          <p:cNvCxnSpPr>
            <a:cxnSpLocks noChangeAspect="1"/>
          </p:cNvCxnSpPr>
          <p:nvPr/>
        </p:nvCxnSpPr>
        <p:spPr bwMode="gray">
          <a:xfrm>
            <a:off x="3886200" y="1969541"/>
            <a:ext cx="1" cy="709626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010D60B-1FD4-2D75-163C-A0485C0D6637}"/>
              </a:ext>
            </a:extLst>
          </p:cNvPr>
          <p:cNvGrpSpPr>
            <a:grpSpLocks noChangeAspect="1"/>
          </p:cNvGrpSpPr>
          <p:nvPr/>
        </p:nvGrpSpPr>
        <p:grpSpPr>
          <a:xfrm>
            <a:off x="1538818" y="503403"/>
            <a:ext cx="1084764" cy="975310"/>
            <a:chOff x="1193653" y="472750"/>
            <a:chExt cx="660775" cy="594102"/>
          </a:xfrm>
        </p:grpSpPr>
        <p:sp>
          <p:nvSpPr>
            <p:cNvPr id="10" name="Flowchart: Delay 9">
              <a:extLst>
                <a:ext uri="{FF2B5EF4-FFF2-40B4-BE49-F238E27FC236}">
                  <a16:creationId xmlns:a16="http://schemas.microsoft.com/office/drawing/2014/main" id="{E27ED1F8-7420-0DFB-D464-646A84371610}"/>
                </a:ext>
              </a:extLst>
            </p:cNvPr>
            <p:cNvSpPr/>
            <p:nvPr/>
          </p:nvSpPr>
          <p:spPr bwMode="gray">
            <a:xfrm rot="16200000">
              <a:off x="1226990" y="439413"/>
              <a:ext cx="594102" cy="660775"/>
            </a:xfrm>
            <a:prstGeom prst="flowChartDelay">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6" name="Picture 15" descr="Icon&#10;&#10;Description automatically generated">
              <a:extLst>
                <a:ext uri="{FF2B5EF4-FFF2-40B4-BE49-F238E27FC236}">
                  <a16:creationId xmlns:a16="http://schemas.microsoft.com/office/drawing/2014/main" id="{59D0A875-E1FD-807D-EBDC-D340C700030F}"/>
                </a:ext>
              </a:extLst>
            </p:cNvPr>
            <p:cNvPicPr>
              <a:picLocks noChangeAspect="1"/>
            </p:cNvPicPr>
            <p:nvPr/>
          </p:nvPicPr>
          <p:blipFill>
            <a:blip r:embed="rId2">
              <a:lum bright="70000" contrast="-70000"/>
            </a:blip>
            <a:stretch>
              <a:fillRect/>
            </a:stretch>
          </p:blipFill>
          <p:spPr>
            <a:xfrm>
              <a:off x="1318971" y="580283"/>
              <a:ext cx="389423" cy="379035"/>
            </a:xfrm>
            <a:prstGeom prst="rect">
              <a:avLst/>
            </a:prstGeom>
          </p:spPr>
        </p:pic>
      </p:grpSp>
      <p:grpSp>
        <p:nvGrpSpPr>
          <p:cNvPr id="45" name="Group 44">
            <a:extLst>
              <a:ext uri="{FF2B5EF4-FFF2-40B4-BE49-F238E27FC236}">
                <a16:creationId xmlns:a16="http://schemas.microsoft.com/office/drawing/2014/main" id="{9C1E64E6-8844-C733-1D19-20F42D3B4CFC}"/>
              </a:ext>
            </a:extLst>
          </p:cNvPr>
          <p:cNvGrpSpPr>
            <a:grpSpLocks noChangeAspect="1"/>
          </p:cNvGrpSpPr>
          <p:nvPr/>
        </p:nvGrpSpPr>
        <p:grpSpPr>
          <a:xfrm>
            <a:off x="4961173" y="503403"/>
            <a:ext cx="1084764" cy="975310"/>
            <a:chOff x="3509126" y="469320"/>
            <a:chExt cx="660775" cy="594102"/>
          </a:xfrm>
        </p:grpSpPr>
        <p:sp>
          <p:nvSpPr>
            <p:cNvPr id="9" name="Flowchart: Delay 8">
              <a:extLst>
                <a:ext uri="{FF2B5EF4-FFF2-40B4-BE49-F238E27FC236}">
                  <a16:creationId xmlns:a16="http://schemas.microsoft.com/office/drawing/2014/main" id="{7DEFFD5F-1178-D769-9FCF-CA0F91C11E4A}"/>
                </a:ext>
              </a:extLst>
            </p:cNvPr>
            <p:cNvSpPr/>
            <p:nvPr/>
          </p:nvSpPr>
          <p:spPr bwMode="gray">
            <a:xfrm rot="16200000">
              <a:off x="3542463" y="435983"/>
              <a:ext cx="594102" cy="660775"/>
            </a:xfrm>
            <a:prstGeom prst="flowChartDelay">
              <a:avLst/>
            </a:prstGeom>
            <a:solidFill>
              <a:srgbClr val="AEB2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7" name="Picture 16" descr="Icon&#10;&#10;Description automatically generated">
              <a:extLst>
                <a:ext uri="{FF2B5EF4-FFF2-40B4-BE49-F238E27FC236}">
                  <a16:creationId xmlns:a16="http://schemas.microsoft.com/office/drawing/2014/main" id="{24B652D3-FE74-A5A5-EE74-CB7DDC06AE15}"/>
                </a:ext>
              </a:extLst>
            </p:cNvPr>
            <p:cNvPicPr>
              <a:picLocks noChangeAspect="1"/>
            </p:cNvPicPr>
            <p:nvPr/>
          </p:nvPicPr>
          <p:blipFill>
            <a:blip r:embed="rId3">
              <a:lum bright="70000" contrast="-70000"/>
            </a:blip>
            <a:stretch>
              <a:fillRect/>
            </a:stretch>
          </p:blipFill>
          <p:spPr>
            <a:xfrm>
              <a:off x="3644801" y="600278"/>
              <a:ext cx="389423" cy="379035"/>
            </a:xfrm>
            <a:prstGeom prst="rect">
              <a:avLst/>
            </a:prstGeom>
          </p:spPr>
        </p:pic>
      </p:grpSp>
      <p:grpSp>
        <p:nvGrpSpPr>
          <p:cNvPr id="58" name="Group 57">
            <a:extLst>
              <a:ext uri="{FF2B5EF4-FFF2-40B4-BE49-F238E27FC236}">
                <a16:creationId xmlns:a16="http://schemas.microsoft.com/office/drawing/2014/main" id="{694CA06D-7236-F962-2BC3-AC0D87B80CFB}"/>
              </a:ext>
            </a:extLst>
          </p:cNvPr>
          <p:cNvGrpSpPr/>
          <p:nvPr/>
        </p:nvGrpSpPr>
        <p:grpSpPr>
          <a:xfrm>
            <a:off x="633052" y="2349590"/>
            <a:ext cx="2912365" cy="646331"/>
            <a:chOff x="633052" y="2300822"/>
            <a:chExt cx="2912365" cy="646331"/>
          </a:xfrm>
        </p:grpSpPr>
        <p:sp>
          <p:nvSpPr>
            <p:cNvPr id="18" name="TextBox 17">
              <a:extLst>
                <a:ext uri="{FF2B5EF4-FFF2-40B4-BE49-F238E27FC236}">
                  <a16:creationId xmlns:a16="http://schemas.microsoft.com/office/drawing/2014/main" id="{1589B251-D6EE-336A-67BC-73A71864AE12}"/>
                </a:ext>
              </a:extLst>
            </p:cNvPr>
            <p:cNvSpPr txBox="1"/>
            <p:nvPr/>
          </p:nvSpPr>
          <p:spPr>
            <a:xfrm>
              <a:off x="1043679" y="2300822"/>
              <a:ext cx="2501738" cy="646331"/>
            </a:xfrm>
            <a:prstGeom prst="rect">
              <a:avLst/>
            </a:prstGeom>
            <a:noFill/>
          </p:spPr>
          <p:txBody>
            <a:bodyPr wrap="square" lIns="0" tIns="0" rIns="0" bIns="0" rtlCol="0">
              <a:spAutoFit/>
            </a:bodyPr>
            <a:lstStyle/>
            <a:p>
              <a:pPr>
                <a:spcBef>
                  <a:spcPts val="500"/>
                </a:spcBef>
              </a:pPr>
              <a:r>
                <a:rPr lang="en-US" sz="1400" dirty="0">
                  <a:solidFill>
                    <a:schemeClr val="bg1"/>
                  </a:solidFill>
                </a:rPr>
                <a:t>Have a runny nose or a little cough, but </a:t>
              </a:r>
              <a:r>
                <a:rPr lang="en-US" sz="1400" b="1" dirty="0">
                  <a:solidFill>
                    <a:schemeClr val="bg1"/>
                  </a:solidFill>
                </a:rPr>
                <a:t>no other symptoms</a:t>
              </a:r>
            </a:p>
          </p:txBody>
        </p:sp>
        <p:pic>
          <p:nvPicPr>
            <p:cNvPr id="19" name="Picture 18" descr="Icon&#10;&#10;Description automatically generated">
              <a:extLst>
                <a:ext uri="{FF2B5EF4-FFF2-40B4-BE49-F238E27FC236}">
                  <a16:creationId xmlns:a16="http://schemas.microsoft.com/office/drawing/2014/main" id="{C1B94BC8-B275-7958-9C61-F36B388CF8AC}"/>
                </a:ext>
              </a:extLst>
            </p:cNvPr>
            <p:cNvPicPr>
              <a:picLocks noChangeAspect="1"/>
            </p:cNvPicPr>
            <p:nvPr/>
          </p:nvPicPr>
          <p:blipFill>
            <a:blip r:embed="rId4">
              <a:lum bright="70000" contrast="-70000"/>
            </a:blip>
            <a:stretch>
              <a:fillRect/>
            </a:stretch>
          </p:blipFill>
          <p:spPr>
            <a:xfrm>
              <a:off x="633052" y="2346893"/>
              <a:ext cx="273509" cy="239776"/>
            </a:xfrm>
            <a:prstGeom prst="rect">
              <a:avLst/>
            </a:prstGeom>
          </p:spPr>
        </p:pic>
      </p:grpSp>
      <p:grpSp>
        <p:nvGrpSpPr>
          <p:cNvPr id="57" name="Group 56">
            <a:extLst>
              <a:ext uri="{FF2B5EF4-FFF2-40B4-BE49-F238E27FC236}">
                <a16:creationId xmlns:a16="http://schemas.microsoft.com/office/drawing/2014/main" id="{18D790AF-3555-E267-B7A0-335956D8C07A}"/>
              </a:ext>
            </a:extLst>
          </p:cNvPr>
          <p:cNvGrpSpPr/>
          <p:nvPr/>
        </p:nvGrpSpPr>
        <p:grpSpPr>
          <a:xfrm>
            <a:off x="626290" y="3488091"/>
            <a:ext cx="3073434" cy="861774"/>
            <a:chOff x="626290" y="3134367"/>
            <a:chExt cx="3073434" cy="861774"/>
          </a:xfrm>
        </p:grpSpPr>
        <p:sp>
          <p:nvSpPr>
            <p:cNvPr id="20" name="TextBox 19">
              <a:extLst>
                <a:ext uri="{FF2B5EF4-FFF2-40B4-BE49-F238E27FC236}">
                  <a16:creationId xmlns:a16="http://schemas.microsoft.com/office/drawing/2014/main" id="{2C2BEBF3-6DC6-54F4-E5EC-10124FF6A197}"/>
                </a:ext>
              </a:extLst>
            </p:cNvPr>
            <p:cNvSpPr txBox="1">
              <a:spLocks noChangeAspect="1"/>
            </p:cNvSpPr>
            <p:nvPr/>
          </p:nvSpPr>
          <p:spPr>
            <a:xfrm>
              <a:off x="1053477" y="3134367"/>
              <a:ext cx="2646247" cy="861774"/>
            </a:xfrm>
            <a:prstGeom prst="rect">
              <a:avLst/>
            </a:prstGeom>
            <a:noFill/>
          </p:spPr>
          <p:txBody>
            <a:bodyPr wrap="square" lIns="0" tIns="0" rIns="0" bIns="0" rtlCol="0">
              <a:spAutoFit/>
            </a:bodyPr>
            <a:lstStyle/>
            <a:p>
              <a:pPr>
                <a:spcBef>
                  <a:spcPts val="500"/>
                </a:spcBef>
              </a:pPr>
              <a:r>
                <a:rPr lang="en-US" sz="1400" dirty="0">
                  <a:solidFill>
                    <a:schemeClr val="bg1"/>
                  </a:solidFill>
                </a:rPr>
                <a:t>No fever-reducing medicine for 24 hours, and no fever during that time (temp. of 100.4 or higher)</a:t>
              </a:r>
              <a:endParaRPr lang="en-US" sz="1400" b="1" dirty="0">
                <a:solidFill>
                  <a:schemeClr val="bg1"/>
                </a:solidFill>
              </a:endParaRPr>
            </a:p>
          </p:txBody>
        </p:sp>
        <p:pic>
          <p:nvPicPr>
            <p:cNvPr id="21" name="Picture 20" descr="Icon&#10;&#10;Description automatically generated">
              <a:extLst>
                <a:ext uri="{FF2B5EF4-FFF2-40B4-BE49-F238E27FC236}">
                  <a16:creationId xmlns:a16="http://schemas.microsoft.com/office/drawing/2014/main" id="{3EABF053-3E4C-5334-A6D8-3FE36E1971A7}"/>
                </a:ext>
              </a:extLst>
            </p:cNvPr>
            <p:cNvPicPr>
              <a:picLocks noChangeAspect="1"/>
            </p:cNvPicPr>
            <p:nvPr/>
          </p:nvPicPr>
          <p:blipFill>
            <a:blip r:embed="rId4">
              <a:lum bright="70000" contrast="-70000"/>
            </a:blip>
            <a:stretch>
              <a:fillRect/>
            </a:stretch>
          </p:blipFill>
          <p:spPr>
            <a:xfrm>
              <a:off x="626290" y="3188706"/>
              <a:ext cx="273509" cy="239776"/>
            </a:xfrm>
            <a:prstGeom prst="rect">
              <a:avLst/>
            </a:prstGeom>
          </p:spPr>
        </p:pic>
      </p:grpSp>
      <p:grpSp>
        <p:nvGrpSpPr>
          <p:cNvPr id="59" name="Group 58">
            <a:extLst>
              <a:ext uri="{FF2B5EF4-FFF2-40B4-BE49-F238E27FC236}">
                <a16:creationId xmlns:a16="http://schemas.microsoft.com/office/drawing/2014/main" id="{DEE840A5-D324-4E50-9C7F-C954E37A81FC}"/>
              </a:ext>
            </a:extLst>
          </p:cNvPr>
          <p:cNvGrpSpPr/>
          <p:nvPr/>
        </p:nvGrpSpPr>
        <p:grpSpPr>
          <a:xfrm>
            <a:off x="633052" y="4842035"/>
            <a:ext cx="2912365" cy="430887"/>
            <a:chOff x="633052" y="4211575"/>
            <a:chExt cx="2912365" cy="430887"/>
          </a:xfrm>
        </p:grpSpPr>
        <p:sp>
          <p:nvSpPr>
            <p:cNvPr id="22" name="TextBox 21">
              <a:extLst>
                <a:ext uri="{FF2B5EF4-FFF2-40B4-BE49-F238E27FC236}">
                  <a16:creationId xmlns:a16="http://schemas.microsoft.com/office/drawing/2014/main" id="{6DFF2444-DE24-420B-3B00-244E2F2047E2}"/>
                </a:ext>
              </a:extLst>
            </p:cNvPr>
            <p:cNvSpPr txBox="1"/>
            <p:nvPr/>
          </p:nvSpPr>
          <p:spPr>
            <a:xfrm>
              <a:off x="1043679" y="4211575"/>
              <a:ext cx="2501738" cy="430887"/>
            </a:xfrm>
            <a:prstGeom prst="rect">
              <a:avLst/>
            </a:prstGeom>
            <a:noFill/>
          </p:spPr>
          <p:txBody>
            <a:bodyPr wrap="square" lIns="0" tIns="0" rIns="0" bIns="0" rtlCol="0">
              <a:spAutoFit/>
            </a:bodyPr>
            <a:lstStyle/>
            <a:p>
              <a:pPr>
                <a:spcBef>
                  <a:spcPts val="500"/>
                </a:spcBef>
              </a:pPr>
              <a:r>
                <a:rPr lang="en-US" sz="1400" dirty="0">
                  <a:solidFill>
                    <a:schemeClr val="bg1"/>
                  </a:solidFill>
                </a:rPr>
                <a:t>No throwing up or diarrhea for 24 hours</a:t>
              </a:r>
              <a:endParaRPr lang="en-US" sz="1400" b="1"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DFE6265F-2E4A-6987-CD2D-640FFF16FEF2}"/>
                </a:ext>
              </a:extLst>
            </p:cNvPr>
            <p:cNvPicPr>
              <a:picLocks noChangeAspect="1"/>
            </p:cNvPicPr>
            <p:nvPr/>
          </p:nvPicPr>
          <p:blipFill>
            <a:blip r:embed="rId4">
              <a:lum bright="70000" contrast="-70000"/>
            </a:blip>
            <a:stretch>
              <a:fillRect/>
            </a:stretch>
          </p:blipFill>
          <p:spPr>
            <a:xfrm>
              <a:off x="633052" y="4257647"/>
              <a:ext cx="273509" cy="239776"/>
            </a:xfrm>
            <a:prstGeom prst="rect">
              <a:avLst/>
            </a:prstGeom>
          </p:spPr>
        </p:pic>
      </p:grpSp>
      <p:grpSp>
        <p:nvGrpSpPr>
          <p:cNvPr id="56" name="Group 55">
            <a:extLst>
              <a:ext uri="{FF2B5EF4-FFF2-40B4-BE49-F238E27FC236}">
                <a16:creationId xmlns:a16="http://schemas.microsoft.com/office/drawing/2014/main" id="{A818A889-AEB4-5719-B726-89AFAC25B445}"/>
              </a:ext>
            </a:extLst>
          </p:cNvPr>
          <p:cNvGrpSpPr/>
          <p:nvPr/>
        </p:nvGrpSpPr>
        <p:grpSpPr>
          <a:xfrm>
            <a:off x="4147746" y="2349590"/>
            <a:ext cx="2932754" cy="646331"/>
            <a:chOff x="4147746" y="2300822"/>
            <a:chExt cx="2932754" cy="646331"/>
          </a:xfrm>
        </p:grpSpPr>
        <p:sp>
          <p:nvSpPr>
            <p:cNvPr id="24" name="TextBox 23">
              <a:extLst>
                <a:ext uri="{FF2B5EF4-FFF2-40B4-BE49-F238E27FC236}">
                  <a16:creationId xmlns:a16="http://schemas.microsoft.com/office/drawing/2014/main" id="{56586398-2344-D8B7-6922-7BFA6F37E78F}"/>
                </a:ext>
              </a:extLst>
            </p:cNvPr>
            <p:cNvSpPr txBox="1"/>
            <p:nvPr/>
          </p:nvSpPr>
          <p:spPr>
            <a:xfrm>
              <a:off x="4578763" y="2300822"/>
              <a:ext cx="2501737" cy="646331"/>
            </a:xfrm>
            <a:prstGeom prst="rect">
              <a:avLst/>
            </a:prstGeom>
            <a:noFill/>
          </p:spPr>
          <p:txBody>
            <a:bodyPr wrap="square" lIns="0" tIns="0" rIns="0" bIns="0" rtlCol="0">
              <a:spAutoFit/>
            </a:bodyPr>
            <a:lstStyle/>
            <a:p>
              <a:pPr>
                <a:spcBef>
                  <a:spcPts val="500"/>
                </a:spcBef>
              </a:pPr>
              <a:r>
                <a:rPr lang="en-US" sz="1400" dirty="0">
                  <a:solidFill>
                    <a:schemeClr val="bg1"/>
                  </a:solidFill>
                </a:rPr>
                <a:t>Temperature higher than 100.4 (with or without medicine)</a:t>
              </a:r>
              <a:endParaRPr lang="en-US" sz="1400" b="1"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FB27CE13-F1EF-F327-D589-B90550FB6F87}"/>
                </a:ext>
              </a:extLst>
            </p:cNvPr>
            <p:cNvPicPr>
              <a:picLocks noChangeAspect="1"/>
            </p:cNvPicPr>
            <p:nvPr/>
          </p:nvPicPr>
          <p:blipFill>
            <a:blip r:embed="rId4">
              <a:lum bright="70000" contrast="-70000"/>
            </a:blip>
            <a:stretch>
              <a:fillRect/>
            </a:stretch>
          </p:blipFill>
          <p:spPr>
            <a:xfrm>
              <a:off x="4147746" y="2330080"/>
              <a:ext cx="273509" cy="239776"/>
            </a:xfrm>
            <a:prstGeom prst="rect">
              <a:avLst/>
            </a:prstGeom>
          </p:spPr>
        </p:pic>
      </p:grpSp>
      <p:grpSp>
        <p:nvGrpSpPr>
          <p:cNvPr id="54" name="Group 53">
            <a:extLst>
              <a:ext uri="{FF2B5EF4-FFF2-40B4-BE49-F238E27FC236}">
                <a16:creationId xmlns:a16="http://schemas.microsoft.com/office/drawing/2014/main" id="{3F30BFB0-C466-2CFA-7620-E7CAC392D511}"/>
              </a:ext>
            </a:extLst>
          </p:cNvPr>
          <p:cNvGrpSpPr/>
          <p:nvPr/>
        </p:nvGrpSpPr>
        <p:grpSpPr>
          <a:xfrm>
            <a:off x="4145640" y="3804095"/>
            <a:ext cx="2928924" cy="239776"/>
            <a:chOff x="4145640" y="3468691"/>
            <a:chExt cx="2928924" cy="239776"/>
          </a:xfrm>
        </p:grpSpPr>
        <p:sp>
          <p:nvSpPr>
            <p:cNvPr id="26" name="TextBox 25">
              <a:extLst>
                <a:ext uri="{FF2B5EF4-FFF2-40B4-BE49-F238E27FC236}">
                  <a16:creationId xmlns:a16="http://schemas.microsoft.com/office/drawing/2014/main" id="{10D15E19-8920-BBBA-34B8-C2F3069570AE}"/>
                </a:ext>
              </a:extLst>
            </p:cNvPr>
            <p:cNvSpPr txBox="1"/>
            <p:nvPr/>
          </p:nvSpPr>
          <p:spPr>
            <a:xfrm>
              <a:off x="4572827" y="3484835"/>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Throwing up or diarrhea</a:t>
              </a:r>
              <a:endParaRPr lang="en-US" sz="14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id="{D77D596F-FFE3-2892-4A2A-DEF7B30D75BB}"/>
                </a:ext>
              </a:extLst>
            </p:cNvPr>
            <p:cNvPicPr>
              <a:picLocks noChangeAspect="1"/>
            </p:cNvPicPr>
            <p:nvPr/>
          </p:nvPicPr>
          <p:blipFill>
            <a:blip r:embed="rId4">
              <a:lum bright="70000" contrast="-70000"/>
            </a:blip>
            <a:stretch>
              <a:fillRect/>
            </a:stretch>
          </p:blipFill>
          <p:spPr>
            <a:xfrm>
              <a:off x="4145640" y="3468691"/>
              <a:ext cx="273509" cy="239776"/>
            </a:xfrm>
            <a:prstGeom prst="rect">
              <a:avLst/>
            </a:prstGeom>
          </p:spPr>
        </p:pic>
      </p:grpSp>
      <p:grpSp>
        <p:nvGrpSpPr>
          <p:cNvPr id="53" name="Group 52">
            <a:extLst>
              <a:ext uri="{FF2B5EF4-FFF2-40B4-BE49-F238E27FC236}">
                <a16:creationId xmlns:a16="http://schemas.microsoft.com/office/drawing/2014/main" id="{CA5C1490-CEAC-4901-9A61-6FE619489686}"/>
              </a:ext>
            </a:extLst>
          </p:cNvPr>
          <p:cNvGrpSpPr/>
          <p:nvPr/>
        </p:nvGrpSpPr>
        <p:grpSpPr>
          <a:xfrm>
            <a:off x="4144925" y="4328070"/>
            <a:ext cx="2929639" cy="239776"/>
            <a:chOff x="4144925" y="3840330"/>
            <a:chExt cx="2929639" cy="239776"/>
          </a:xfrm>
        </p:grpSpPr>
        <p:sp>
          <p:nvSpPr>
            <p:cNvPr id="28" name="TextBox 27">
              <a:extLst>
                <a:ext uri="{FF2B5EF4-FFF2-40B4-BE49-F238E27FC236}">
                  <a16:creationId xmlns:a16="http://schemas.microsoft.com/office/drawing/2014/main" id="{3C7927A4-66CE-8C8F-9F86-22A77DEC3C82}"/>
                </a:ext>
              </a:extLst>
            </p:cNvPr>
            <p:cNvSpPr txBox="1"/>
            <p:nvPr/>
          </p:nvSpPr>
          <p:spPr>
            <a:xfrm>
              <a:off x="4572827" y="3853208"/>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Eyes are pink and crusty</a:t>
              </a:r>
              <a:endParaRPr lang="en-US" sz="1400" b="1" dirty="0">
                <a:solidFill>
                  <a:schemeClr val="bg1"/>
                </a:solidFill>
              </a:endParaRPr>
            </a:p>
          </p:txBody>
        </p:sp>
        <p:pic>
          <p:nvPicPr>
            <p:cNvPr id="29" name="Picture 28" descr="Icon&#10;&#10;Description automatically generated">
              <a:extLst>
                <a:ext uri="{FF2B5EF4-FFF2-40B4-BE49-F238E27FC236}">
                  <a16:creationId xmlns:a16="http://schemas.microsoft.com/office/drawing/2014/main" id="{CC81D395-C8A6-0476-50D8-97FC4431B86A}"/>
                </a:ext>
              </a:extLst>
            </p:cNvPr>
            <p:cNvPicPr>
              <a:picLocks noChangeAspect="1"/>
            </p:cNvPicPr>
            <p:nvPr/>
          </p:nvPicPr>
          <p:blipFill>
            <a:blip r:embed="rId4">
              <a:lum bright="70000" contrast="-70000"/>
            </a:blip>
            <a:stretch>
              <a:fillRect/>
            </a:stretch>
          </p:blipFill>
          <p:spPr>
            <a:xfrm>
              <a:off x="4144925" y="3840330"/>
              <a:ext cx="273509" cy="239776"/>
            </a:xfrm>
            <a:prstGeom prst="rect">
              <a:avLst/>
            </a:prstGeom>
          </p:spPr>
        </p:pic>
      </p:grpSp>
      <p:grpSp>
        <p:nvGrpSpPr>
          <p:cNvPr id="52" name="Group 51">
            <a:extLst>
              <a:ext uri="{FF2B5EF4-FFF2-40B4-BE49-F238E27FC236}">
                <a16:creationId xmlns:a16="http://schemas.microsoft.com/office/drawing/2014/main" id="{CC21373F-307D-792B-A873-C9B24E620184}"/>
              </a:ext>
            </a:extLst>
          </p:cNvPr>
          <p:cNvGrpSpPr/>
          <p:nvPr/>
        </p:nvGrpSpPr>
        <p:grpSpPr>
          <a:xfrm>
            <a:off x="4152092" y="4852044"/>
            <a:ext cx="2918754" cy="430886"/>
            <a:chOff x="4152092" y="4221584"/>
            <a:chExt cx="2918754" cy="430886"/>
          </a:xfrm>
        </p:grpSpPr>
        <p:sp>
          <p:nvSpPr>
            <p:cNvPr id="30" name="TextBox 29">
              <a:extLst>
                <a:ext uri="{FF2B5EF4-FFF2-40B4-BE49-F238E27FC236}">
                  <a16:creationId xmlns:a16="http://schemas.microsoft.com/office/drawing/2014/main" id="{81F2AF39-1427-0A12-D247-C22F4DE4C1DF}"/>
                </a:ext>
              </a:extLst>
            </p:cNvPr>
            <p:cNvSpPr txBox="1"/>
            <p:nvPr/>
          </p:nvSpPr>
          <p:spPr>
            <a:xfrm>
              <a:off x="4569109" y="4221584"/>
              <a:ext cx="2501737" cy="430886"/>
            </a:xfrm>
            <a:prstGeom prst="rect">
              <a:avLst/>
            </a:prstGeom>
            <a:noFill/>
          </p:spPr>
          <p:txBody>
            <a:bodyPr wrap="square" lIns="0" tIns="0" rIns="0" bIns="0" rtlCol="0">
              <a:spAutoFit/>
            </a:bodyPr>
            <a:lstStyle/>
            <a:p>
              <a:pPr>
                <a:spcBef>
                  <a:spcPts val="500"/>
                </a:spcBef>
              </a:pPr>
              <a:r>
                <a:rPr lang="en-US" sz="1400" dirty="0">
                  <a:solidFill>
                    <a:schemeClr val="bg1"/>
                  </a:solidFill>
                </a:rPr>
                <a:t>Instructed by doctor to isolate from others</a:t>
              </a:r>
              <a:endParaRPr lang="en-US" sz="1400" b="1" dirty="0">
                <a:solidFill>
                  <a:schemeClr val="bg1"/>
                </a:solidFill>
              </a:endParaRPr>
            </a:p>
          </p:txBody>
        </p:sp>
        <p:pic>
          <p:nvPicPr>
            <p:cNvPr id="31" name="Picture 30" descr="Icon&#10;&#10;Description automatically generated">
              <a:extLst>
                <a:ext uri="{FF2B5EF4-FFF2-40B4-BE49-F238E27FC236}">
                  <a16:creationId xmlns:a16="http://schemas.microsoft.com/office/drawing/2014/main" id="{FC6465D7-1EDF-6731-C28C-E2A78E95B48D}"/>
                </a:ext>
              </a:extLst>
            </p:cNvPr>
            <p:cNvPicPr>
              <a:picLocks noChangeAspect="1"/>
            </p:cNvPicPr>
            <p:nvPr/>
          </p:nvPicPr>
          <p:blipFill>
            <a:blip r:embed="rId4">
              <a:lum bright="70000" contrast="-70000"/>
            </a:blip>
            <a:stretch>
              <a:fillRect/>
            </a:stretch>
          </p:blipFill>
          <p:spPr>
            <a:xfrm>
              <a:off x="4152092" y="4227382"/>
              <a:ext cx="273509" cy="239776"/>
            </a:xfrm>
            <a:prstGeom prst="rect">
              <a:avLst/>
            </a:prstGeom>
          </p:spPr>
        </p:pic>
      </p:grpSp>
      <p:grpSp>
        <p:nvGrpSpPr>
          <p:cNvPr id="55" name="Group 54">
            <a:extLst>
              <a:ext uri="{FF2B5EF4-FFF2-40B4-BE49-F238E27FC236}">
                <a16:creationId xmlns:a16="http://schemas.microsoft.com/office/drawing/2014/main" id="{77031F33-3D8D-EB98-7F05-8FEAD90473FA}"/>
              </a:ext>
            </a:extLst>
          </p:cNvPr>
          <p:cNvGrpSpPr/>
          <p:nvPr/>
        </p:nvGrpSpPr>
        <p:grpSpPr>
          <a:xfrm>
            <a:off x="4155385" y="3280120"/>
            <a:ext cx="2915461" cy="239776"/>
            <a:chOff x="4155385" y="3112530"/>
            <a:chExt cx="2915461" cy="239776"/>
          </a:xfrm>
        </p:grpSpPr>
        <p:sp>
          <p:nvSpPr>
            <p:cNvPr id="32" name="TextBox 31">
              <a:extLst>
                <a:ext uri="{FF2B5EF4-FFF2-40B4-BE49-F238E27FC236}">
                  <a16:creationId xmlns:a16="http://schemas.microsoft.com/office/drawing/2014/main" id="{3B87BB56-3EE6-C774-F4A8-6604CDC43FB5}"/>
                </a:ext>
              </a:extLst>
            </p:cNvPr>
            <p:cNvSpPr txBox="1"/>
            <p:nvPr/>
          </p:nvSpPr>
          <p:spPr>
            <a:xfrm>
              <a:off x="4569109" y="3116461"/>
              <a:ext cx="2501737" cy="215445"/>
            </a:xfrm>
            <a:prstGeom prst="rect">
              <a:avLst/>
            </a:prstGeom>
            <a:noFill/>
          </p:spPr>
          <p:txBody>
            <a:bodyPr wrap="square" lIns="0" tIns="0" rIns="0" bIns="0" rtlCol="0">
              <a:spAutoFit/>
            </a:bodyPr>
            <a:lstStyle/>
            <a:p>
              <a:pPr>
                <a:spcBef>
                  <a:spcPts val="500"/>
                </a:spcBef>
              </a:pPr>
              <a:r>
                <a:rPr lang="en-US" sz="1400" dirty="0">
                  <a:solidFill>
                    <a:schemeClr val="bg1"/>
                  </a:solidFill>
                </a:rPr>
                <a:t>Persistent cough</a:t>
              </a:r>
              <a:endParaRPr lang="en-US" sz="1400" b="1" dirty="0">
                <a:solidFill>
                  <a:schemeClr val="bg1"/>
                </a:solidFill>
              </a:endParaRPr>
            </a:p>
          </p:txBody>
        </p:sp>
        <p:pic>
          <p:nvPicPr>
            <p:cNvPr id="33" name="Picture 32" descr="Icon&#10;&#10;Description automatically generated">
              <a:extLst>
                <a:ext uri="{FF2B5EF4-FFF2-40B4-BE49-F238E27FC236}">
                  <a16:creationId xmlns:a16="http://schemas.microsoft.com/office/drawing/2014/main" id="{18D1361E-8219-4D75-CEAE-B7DE9192F2B9}"/>
                </a:ext>
              </a:extLst>
            </p:cNvPr>
            <p:cNvPicPr>
              <a:picLocks noChangeAspect="1"/>
            </p:cNvPicPr>
            <p:nvPr/>
          </p:nvPicPr>
          <p:blipFill>
            <a:blip r:embed="rId4">
              <a:lum bright="70000" contrast="-70000"/>
            </a:blip>
            <a:stretch>
              <a:fillRect/>
            </a:stretch>
          </p:blipFill>
          <p:spPr>
            <a:xfrm>
              <a:off x="4155385" y="3112530"/>
              <a:ext cx="273509" cy="239776"/>
            </a:xfrm>
            <a:prstGeom prst="rect">
              <a:avLst/>
            </a:prstGeom>
          </p:spPr>
        </p:pic>
      </p:grpSp>
      <p:grpSp>
        <p:nvGrpSpPr>
          <p:cNvPr id="3" name="Group 2">
            <a:extLst>
              <a:ext uri="{FF2B5EF4-FFF2-40B4-BE49-F238E27FC236}">
                <a16:creationId xmlns:a16="http://schemas.microsoft.com/office/drawing/2014/main" id="{C40B0463-F7B9-5165-75AB-BD7B0057FCCB}"/>
              </a:ext>
            </a:extLst>
          </p:cNvPr>
          <p:cNvGrpSpPr>
            <a:grpSpLocks noChangeAspect="1"/>
          </p:cNvGrpSpPr>
          <p:nvPr/>
        </p:nvGrpSpPr>
        <p:grpSpPr>
          <a:xfrm>
            <a:off x="3995461" y="5861614"/>
            <a:ext cx="3185815" cy="3298717"/>
            <a:chOff x="2849597" y="3537290"/>
            <a:chExt cx="2192256" cy="2269947"/>
          </a:xfrm>
        </p:grpSpPr>
        <p:sp>
          <p:nvSpPr>
            <p:cNvPr id="8" name="Rectangle 7">
              <a:extLst>
                <a:ext uri="{FF2B5EF4-FFF2-40B4-BE49-F238E27FC236}">
                  <a16:creationId xmlns:a16="http://schemas.microsoft.com/office/drawing/2014/main" id="{B3292C86-76F2-9405-E06F-F67307B93403}"/>
                </a:ext>
              </a:extLst>
            </p:cNvPr>
            <p:cNvSpPr/>
            <p:nvPr/>
          </p:nvSpPr>
          <p:spPr bwMode="gray">
            <a:xfrm>
              <a:off x="2859162" y="3537290"/>
              <a:ext cx="2182691" cy="226994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a:p>
          </p:txBody>
        </p:sp>
        <p:sp>
          <p:nvSpPr>
            <p:cNvPr id="34" name="TextBox 33">
              <a:extLst>
                <a:ext uri="{FF2B5EF4-FFF2-40B4-BE49-F238E27FC236}">
                  <a16:creationId xmlns:a16="http://schemas.microsoft.com/office/drawing/2014/main" id="{E560B313-D80E-7BC9-6EED-B42714AD91BF}"/>
                </a:ext>
              </a:extLst>
            </p:cNvPr>
            <p:cNvSpPr txBox="1"/>
            <p:nvPr/>
          </p:nvSpPr>
          <p:spPr>
            <a:xfrm>
              <a:off x="2849597" y="3674788"/>
              <a:ext cx="2182691" cy="275328"/>
            </a:xfrm>
            <a:prstGeom prst="rect">
              <a:avLst/>
            </a:prstGeom>
            <a:noFill/>
          </p:spPr>
          <p:txBody>
            <a:bodyPr wrap="square" lIns="0" tIns="0" rIns="0" bIns="0" rtlCol="0">
              <a:spAutoFit/>
            </a:bodyPr>
            <a:lstStyle/>
            <a:p>
              <a:pPr algn="ctr">
                <a:spcBef>
                  <a:spcPts val="500"/>
                </a:spcBef>
              </a:pPr>
              <a:r>
                <a:rPr lang="en-US" sz="1200" b="1" dirty="0">
                  <a:solidFill>
                    <a:schemeClr val="bg1"/>
                  </a:solidFill>
                </a:rPr>
                <a:t>My student is staying home.</a:t>
              </a:r>
              <a:br>
                <a:rPr lang="en-US" sz="1200" b="1" dirty="0">
                  <a:solidFill>
                    <a:schemeClr val="bg1"/>
                  </a:solidFill>
                </a:rPr>
              </a:br>
              <a:r>
                <a:rPr lang="en-US" sz="1400" b="1" dirty="0">
                  <a:solidFill>
                    <a:schemeClr val="accent6"/>
                  </a:solidFill>
                </a:rPr>
                <a:t>What should I do next?</a:t>
              </a:r>
              <a:endParaRPr lang="en-US" sz="1200" b="1" dirty="0">
                <a:solidFill>
                  <a:schemeClr val="accent6"/>
                </a:solidFill>
              </a:endParaRPr>
            </a:p>
          </p:txBody>
        </p:sp>
        <p:sp>
          <p:nvSpPr>
            <p:cNvPr id="35" name="TextBox 34">
              <a:extLst>
                <a:ext uri="{FF2B5EF4-FFF2-40B4-BE49-F238E27FC236}">
                  <a16:creationId xmlns:a16="http://schemas.microsoft.com/office/drawing/2014/main" id="{3DA40BBF-78FC-1560-CC4E-7D002B53FCDB}"/>
                </a:ext>
              </a:extLst>
            </p:cNvPr>
            <p:cNvSpPr txBox="1"/>
            <p:nvPr/>
          </p:nvSpPr>
          <p:spPr>
            <a:xfrm>
              <a:off x="3241767" y="4159060"/>
              <a:ext cx="1708494" cy="381223"/>
            </a:xfrm>
            <a:prstGeom prst="rect">
              <a:avLst/>
            </a:prstGeom>
            <a:noFill/>
          </p:spPr>
          <p:txBody>
            <a:bodyPr wrap="square" lIns="0" tIns="0" rIns="0" bIns="0" rtlCol="0">
              <a:spAutoFit/>
            </a:bodyPr>
            <a:lstStyle/>
            <a:p>
              <a:pPr>
                <a:spcBef>
                  <a:spcPts val="500"/>
                </a:spcBef>
              </a:pPr>
              <a:r>
                <a:rPr lang="en-US" sz="1200" dirty="0">
                  <a:solidFill>
                    <a:schemeClr val="bg1"/>
                  </a:solidFill>
                </a:rPr>
                <a:t>Notify the school by phone (555-7483) or email (health@district.org). </a:t>
              </a:r>
            </a:p>
          </p:txBody>
        </p:sp>
        <p:sp>
          <p:nvSpPr>
            <p:cNvPr id="36" name="TextBox 35">
              <a:extLst>
                <a:ext uri="{FF2B5EF4-FFF2-40B4-BE49-F238E27FC236}">
                  <a16:creationId xmlns:a16="http://schemas.microsoft.com/office/drawing/2014/main" id="{03F8BD29-6BA2-0F63-FD8F-0E16271619D8}"/>
                </a:ext>
              </a:extLst>
            </p:cNvPr>
            <p:cNvSpPr txBox="1"/>
            <p:nvPr/>
          </p:nvSpPr>
          <p:spPr>
            <a:xfrm>
              <a:off x="3007413" y="4127351"/>
              <a:ext cx="129905" cy="338865"/>
            </a:xfrm>
            <a:prstGeom prst="rect">
              <a:avLst/>
            </a:prstGeom>
            <a:noFill/>
          </p:spPr>
          <p:txBody>
            <a:bodyPr wrap="square" lIns="0" tIns="0" rIns="0" bIns="0" rtlCol="0">
              <a:spAutoFit/>
            </a:bodyPr>
            <a:lstStyle/>
            <a:p>
              <a:pPr>
                <a:spcBef>
                  <a:spcPts val="500"/>
                </a:spcBef>
              </a:pPr>
              <a:r>
                <a:rPr lang="en-US" sz="3200" dirty="0">
                  <a:solidFill>
                    <a:schemeClr val="accent6"/>
                  </a:solidFill>
                  <a:latin typeface="+mj-lt"/>
                </a:rPr>
                <a:t>1</a:t>
              </a:r>
            </a:p>
          </p:txBody>
        </p:sp>
        <p:sp>
          <p:nvSpPr>
            <p:cNvPr id="37" name="TextBox 36">
              <a:extLst>
                <a:ext uri="{FF2B5EF4-FFF2-40B4-BE49-F238E27FC236}">
                  <a16:creationId xmlns:a16="http://schemas.microsoft.com/office/drawing/2014/main" id="{148E3FD1-A49C-77C9-744D-612E60DFD7AB}"/>
                </a:ext>
              </a:extLst>
            </p:cNvPr>
            <p:cNvSpPr txBox="1"/>
            <p:nvPr/>
          </p:nvSpPr>
          <p:spPr>
            <a:xfrm>
              <a:off x="3228740" y="5168002"/>
              <a:ext cx="1636745" cy="381223"/>
            </a:xfrm>
            <a:prstGeom prst="rect">
              <a:avLst/>
            </a:prstGeom>
            <a:noFill/>
          </p:spPr>
          <p:txBody>
            <a:bodyPr wrap="square" lIns="0" tIns="0" rIns="0" bIns="0" rtlCol="0">
              <a:spAutoFit/>
            </a:bodyPr>
            <a:lstStyle/>
            <a:p>
              <a:pPr>
                <a:spcBef>
                  <a:spcPts val="500"/>
                </a:spcBef>
              </a:pPr>
              <a:r>
                <a:rPr lang="en-US" sz="1200" dirty="0">
                  <a:solidFill>
                    <a:schemeClr val="bg1"/>
                  </a:solidFill>
                </a:rPr>
                <a:t>Repeat this checklist every morning. We hope to see your student back soon!</a:t>
              </a:r>
            </a:p>
          </p:txBody>
        </p:sp>
        <p:sp>
          <p:nvSpPr>
            <p:cNvPr id="38" name="TextBox 37">
              <a:extLst>
                <a:ext uri="{FF2B5EF4-FFF2-40B4-BE49-F238E27FC236}">
                  <a16:creationId xmlns:a16="http://schemas.microsoft.com/office/drawing/2014/main" id="{980739B3-78EC-8FB9-6CF6-57DC6CDD70AB}"/>
                </a:ext>
              </a:extLst>
            </p:cNvPr>
            <p:cNvSpPr txBox="1"/>
            <p:nvPr/>
          </p:nvSpPr>
          <p:spPr>
            <a:xfrm>
              <a:off x="3007413" y="5104616"/>
              <a:ext cx="129905" cy="338865"/>
            </a:xfrm>
            <a:prstGeom prst="rect">
              <a:avLst/>
            </a:prstGeom>
            <a:noFill/>
          </p:spPr>
          <p:txBody>
            <a:bodyPr wrap="square" lIns="0" tIns="0" rIns="0" bIns="0" rtlCol="0">
              <a:spAutoFit/>
            </a:bodyPr>
            <a:lstStyle/>
            <a:p>
              <a:pPr>
                <a:spcBef>
                  <a:spcPts val="500"/>
                </a:spcBef>
              </a:pPr>
              <a:r>
                <a:rPr lang="en-US" sz="3200" dirty="0">
                  <a:solidFill>
                    <a:schemeClr val="accent6"/>
                  </a:solidFill>
                  <a:latin typeface="+mj-lt"/>
                </a:rPr>
                <a:t>2</a:t>
              </a:r>
            </a:p>
          </p:txBody>
        </p:sp>
        <p:sp>
          <p:nvSpPr>
            <p:cNvPr id="39" name="TextBox 38">
              <a:extLst>
                <a:ext uri="{FF2B5EF4-FFF2-40B4-BE49-F238E27FC236}">
                  <a16:creationId xmlns:a16="http://schemas.microsoft.com/office/drawing/2014/main" id="{B2E73C2A-7F29-2CF2-6D99-09C14F8B52D3}"/>
                </a:ext>
              </a:extLst>
            </p:cNvPr>
            <p:cNvSpPr txBox="1"/>
            <p:nvPr/>
          </p:nvSpPr>
          <p:spPr>
            <a:xfrm>
              <a:off x="3408338" y="4614616"/>
              <a:ext cx="1398354" cy="381223"/>
            </a:xfrm>
            <a:prstGeom prst="rect">
              <a:avLst/>
            </a:prstGeom>
            <a:noFill/>
          </p:spPr>
          <p:txBody>
            <a:bodyPr wrap="square" lIns="0" tIns="0" rIns="0" bIns="0" rtlCol="0">
              <a:spAutoFit/>
            </a:bodyPr>
            <a:lstStyle/>
            <a:p>
              <a:pPr>
                <a:spcBef>
                  <a:spcPts val="500"/>
                </a:spcBef>
              </a:pPr>
              <a:r>
                <a:rPr lang="en-US" sz="1200" i="1" dirty="0">
                  <a:solidFill>
                    <a:schemeClr val="bg1"/>
                  </a:solidFill>
                </a:rPr>
                <a:t>If possible, let us know </a:t>
              </a:r>
              <a:r>
                <a:rPr lang="en-US" sz="1200" b="1" i="1" dirty="0">
                  <a:solidFill>
                    <a:schemeClr val="bg1"/>
                  </a:solidFill>
                </a:rPr>
                <a:t>before 9am </a:t>
              </a:r>
              <a:r>
                <a:rPr lang="en-US" sz="1200" i="1" dirty="0">
                  <a:solidFill>
                    <a:schemeClr val="bg1"/>
                  </a:solidFill>
                </a:rPr>
                <a:t>on the day of the absence.</a:t>
              </a:r>
            </a:p>
          </p:txBody>
        </p:sp>
      </p:grpSp>
      <p:grpSp>
        <p:nvGrpSpPr>
          <p:cNvPr id="2" name="Group 1">
            <a:extLst>
              <a:ext uri="{FF2B5EF4-FFF2-40B4-BE49-F238E27FC236}">
                <a16:creationId xmlns:a16="http://schemas.microsoft.com/office/drawing/2014/main" id="{D00842DF-225E-E68C-46C6-27DBEAF4E05B}"/>
              </a:ext>
            </a:extLst>
          </p:cNvPr>
          <p:cNvGrpSpPr>
            <a:grpSpLocks noChangeAspect="1"/>
          </p:cNvGrpSpPr>
          <p:nvPr/>
        </p:nvGrpSpPr>
        <p:grpSpPr>
          <a:xfrm>
            <a:off x="550063" y="5861615"/>
            <a:ext cx="3207675" cy="3298717"/>
            <a:chOff x="416703" y="3530349"/>
            <a:chExt cx="2207298" cy="2269947"/>
          </a:xfrm>
        </p:grpSpPr>
        <p:sp>
          <p:nvSpPr>
            <p:cNvPr id="14" name="Rectangle 13">
              <a:extLst>
                <a:ext uri="{FF2B5EF4-FFF2-40B4-BE49-F238E27FC236}">
                  <a16:creationId xmlns:a16="http://schemas.microsoft.com/office/drawing/2014/main" id="{AA8577AF-14D8-AD4D-C5BF-31A58831A373}"/>
                </a:ext>
              </a:extLst>
            </p:cNvPr>
            <p:cNvSpPr/>
            <p:nvPr/>
          </p:nvSpPr>
          <p:spPr bwMode="gray">
            <a:xfrm>
              <a:off x="441310" y="353034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a:p>
          </p:txBody>
        </p:sp>
        <p:sp>
          <p:nvSpPr>
            <p:cNvPr id="40" name="TextBox 39">
              <a:extLst>
                <a:ext uri="{FF2B5EF4-FFF2-40B4-BE49-F238E27FC236}">
                  <a16:creationId xmlns:a16="http://schemas.microsoft.com/office/drawing/2014/main" id="{DE1A580D-1EC3-C42E-0955-44B87C4565AC}"/>
                </a:ext>
              </a:extLst>
            </p:cNvPr>
            <p:cNvSpPr txBox="1"/>
            <p:nvPr/>
          </p:nvSpPr>
          <p:spPr>
            <a:xfrm>
              <a:off x="416703" y="3660138"/>
              <a:ext cx="2182691" cy="275328"/>
            </a:xfrm>
            <a:prstGeom prst="rect">
              <a:avLst/>
            </a:prstGeom>
            <a:noFill/>
          </p:spPr>
          <p:txBody>
            <a:bodyPr wrap="square" lIns="0" tIns="0" rIns="0" bIns="0" rtlCol="0">
              <a:spAutoFit/>
            </a:bodyPr>
            <a:lstStyle/>
            <a:p>
              <a:pPr algn="ctr">
                <a:spcBef>
                  <a:spcPts val="500"/>
                </a:spcBef>
              </a:pPr>
              <a:r>
                <a:rPr lang="en-US" sz="1200" b="1" dirty="0"/>
                <a:t>Heading to school!</a:t>
              </a:r>
              <a:br>
                <a:rPr lang="en-US" sz="1200" b="1" dirty="0"/>
              </a:br>
              <a:r>
                <a:rPr lang="en-US" sz="1400" b="1" dirty="0">
                  <a:solidFill>
                    <a:schemeClr val="accent6"/>
                  </a:solidFill>
                </a:rPr>
                <a:t>What should I know?</a:t>
              </a:r>
              <a:endParaRPr lang="en-US" sz="1200" b="1" dirty="0">
                <a:solidFill>
                  <a:schemeClr val="accent6"/>
                </a:solidFill>
              </a:endParaRPr>
            </a:p>
          </p:txBody>
        </p:sp>
        <p:sp>
          <p:nvSpPr>
            <p:cNvPr id="41" name="TextBox 40">
              <a:extLst>
                <a:ext uri="{FF2B5EF4-FFF2-40B4-BE49-F238E27FC236}">
                  <a16:creationId xmlns:a16="http://schemas.microsoft.com/office/drawing/2014/main" id="{965D74AA-E3A3-454D-7502-CB3D8E09E0BF}"/>
                </a:ext>
              </a:extLst>
            </p:cNvPr>
            <p:cNvSpPr txBox="1"/>
            <p:nvPr/>
          </p:nvSpPr>
          <p:spPr>
            <a:xfrm>
              <a:off x="522292" y="4059838"/>
              <a:ext cx="2003501" cy="762446"/>
            </a:xfrm>
            <a:prstGeom prst="rect">
              <a:avLst/>
            </a:prstGeom>
            <a:noFill/>
          </p:spPr>
          <p:txBody>
            <a:bodyPr wrap="square" lIns="0" tIns="0" rIns="0" bIns="0" rtlCol="0">
              <a:spAutoFit/>
            </a:bodyPr>
            <a:lstStyle/>
            <a:p>
              <a:pPr algn="ctr">
                <a:spcBef>
                  <a:spcPts val="500"/>
                </a:spcBef>
              </a:pPr>
              <a:r>
                <a:rPr lang="en-US" sz="1200" dirty="0"/>
                <a:t>A day of missed school is a lost opportunity for social development. By coming to school </a:t>
              </a:r>
              <a:r>
                <a:rPr lang="en-US" sz="1200" b="1" dirty="0"/>
                <a:t>every day they’re not sick</a:t>
              </a:r>
              <a:r>
                <a:rPr lang="en-US" sz="1200" dirty="0"/>
                <a:t>, your child is gaining social skills that will land them their first job as an adult. </a:t>
              </a:r>
            </a:p>
          </p:txBody>
        </p:sp>
        <p:sp>
          <p:nvSpPr>
            <p:cNvPr id="42" name="TextBox 41">
              <a:extLst>
                <a:ext uri="{FF2B5EF4-FFF2-40B4-BE49-F238E27FC236}">
                  <a16:creationId xmlns:a16="http://schemas.microsoft.com/office/drawing/2014/main" id="{C287EEF4-3117-68EF-D21B-144AC38297D8}"/>
                </a:ext>
              </a:extLst>
            </p:cNvPr>
            <p:cNvSpPr txBox="1"/>
            <p:nvPr/>
          </p:nvSpPr>
          <p:spPr>
            <a:xfrm>
              <a:off x="873820" y="5143138"/>
              <a:ext cx="1335237"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Time Management</a:t>
              </a:r>
            </a:p>
          </p:txBody>
        </p:sp>
        <p:sp>
          <p:nvSpPr>
            <p:cNvPr id="43" name="TextBox 42">
              <a:extLst>
                <a:ext uri="{FF2B5EF4-FFF2-40B4-BE49-F238E27FC236}">
                  <a16:creationId xmlns:a16="http://schemas.microsoft.com/office/drawing/2014/main" id="{343772EF-A830-FDCF-4AFC-2F4AE616D3AE}"/>
                </a:ext>
              </a:extLst>
            </p:cNvPr>
            <p:cNvSpPr txBox="1"/>
            <p:nvPr/>
          </p:nvSpPr>
          <p:spPr>
            <a:xfrm>
              <a:off x="873820" y="5334056"/>
              <a:ext cx="1017931"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Collaboration</a:t>
              </a:r>
            </a:p>
          </p:txBody>
        </p:sp>
        <p:sp>
          <p:nvSpPr>
            <p:cNvPr id="44" name="TextBox 43">
              <a:extLst>
                <a:ext uri="{FF2B5EF4-FFF2-40B4-BE49-F238E27FC236}">
                  <a16:creationId xmlns:a16="http://schemas.microsoft.com/office/drawing/2014/main" id="{17C50337-ECA3-AB8F-FB4D-1D9D0011D864}"/>
                </a:ext>
              </a:extLst>
            </p:cNvPr>
            <p:cNvSpPr txBox="1"/>
            <p:nvPr/>
          </p:nvSpPr>
          <p:spPr>
            <a:xfrm>
              <a:off x="873820" y="5524975"/>
              <a:ext cx="1196816" cy="127074"/>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1200" i="1" dirty="0"/>
                <a:t>Problem Solving</a:t>
              </a:r>
            </a:p>
          </p:txBody>
        </p:sp>
      </p:grpSp>
    </p:spTree>
    <p:extLst>
      <p:ext uri="{BB962C8B-B14F-4D97-AF65-F5344CB8AC3E}">
        <p14:creationId xmlns:p14="http://schemas.microsoft.com/office/powerpoint/2010/main" val="73477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9A2E3-C31A-6ABC-009B-8DC65E4D8D93}"/>
              </a:ext>
            </a:extLst>
          </p:cNvPr>
          <p:cNvSpPr/>
          <p:nvPr/>
        </p:nvSpPr>
        <p:spPr bwMode="gray">
          <a:xfrm>
            <a:off x="522519"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TextBox 7">
            <a:extLst>
              <a:ext uri="{FF2B5EF4-FFF2-40B4-BE49-F238E27FC236}">
                <a16:creationId xmlns:a16="http://schemas.microsoft.com/office/drawing/2014/main" id="{8BF357BE-F405-D0E5-0AC3-FE4D25702588}"/>
              </a:ext>
            </a:extLst>
          </p:cNvPr>
          <p:cNvSpPr txBox="1"/>
          <p:nvPr/>
        </p:nvSpPr>
        <p:spPr>
          <a:xfrm>
            <a:off x="522519"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grpSp>
        <p:nvGrpSpPr>
          <p:cNvPr id="15" name="Group 14">
            <a:extLst>
              <a:ext uri="{FF2B5EF4-FFF2-40B4-BE49-F238E27FC236}">
                <a16:creationId xmlns:a16="http://schemas.microsoft.com/office/drawing/2014/main" id="{43F57712-AE3B-BD95-F282-9FAD8F072F30}"/>
              </a:ext>
            </a:extLst>
          </p:cNvPr>
          <p:cNvGrpSpPr/>
          <p:nvPr/>
        </p:nvGrpSpPr>
        <p:grpSpPr>
          <a:xfrm>
            <a:off x="612114" y="2916816"/>
            <a:ext cx="2003501" cy="1614208"/>
            <a:chOff x="612114" y="2916816"/>
            <a:chExt cx="2003501" cy="1614208"/>
          </a:xfrm>
        </p:grpSpPr>
        <p:sp>
          <p:nvSpPr>
            <p:cNvPr id="9" name="TextBox 8">
              <a:extLst>
                <a:ext uri="{FF2B5EF4-FFF2-40B4-BE49-F238E27FC236}">
                  <a16:creationId xmlns:a16="http://schemas.microsoft.com/office/drawing/2014/main" id="{91AFAA66-A7B5-A5F4-4865-2F71383CE993}"/>
                </a:ext>
              </a:extLst>
            </p:cNvPr>
            <p:cNvSpPr txBox="1"/>
            <p:nvPr/>
          </p:nvSpPr>
          <p:spPr>
            <a:xfrm>
              <a:off x="612114" y="2916816"/>
              <a:ext cx="2003501" cy="969496"/>
            </a:xfrm>
            <a:prstGeom prst="rect">
              <a:avLst/>
            </a:prstGeom>
            <a:noFill/>
          </p:spPr>
          <p:txBody>
            <a:bodyPr wrap="square" lIns="0" tIns="0" rIns="0" bIns="0" rtlCol="0">
              <a:spAutoFit/>
            </a:bodyPr>
            <a:lstStyle/>
            <a:p>
              <a:pPr algn="ctr">
                <a:spcBef>
                  <a:spcPts val="500"/>
                </a:spcBef>
              </a:pPr>
              <a:r>
                <a:rPr lang="en-US" sz="900" dirty="0"/>
                <a:t>A day of missed school is a lost opportunity for social development. By coming to school </a:t>
              </a:r>
              <a:r>
                <a:rPr lang="en-US" sz="900" b="1" dirty="0"/>
                <a:t>every day they’re not sick</a:t>
              </a:r>
              <a:r>
                <a:rPr lang="en-US" sz="900" dirty="0"/>
                <a:t>, your child is gaining social skills that will land them their first job as an adult. </a:t>
              </a:r>
            </a:p>
          </p:txBody>
        </p:sp>
        <p:sp>
          <p:nvSpPr>
            <p:cNvPr id="10" name="TextBox 9">
              <a:extLst>
                <a:ext uri="{FF2B5EF4-FFF2-40B4-BE49-F238E27FC236}">
                  <a16:creationId xmlns:a16="http://schemas.microsoft.com/office/drawing/2014/main" id="{20BD053F-5334-A0D9-75B4-98016F898859}"/>
                </a:ext>
              </a:extLst>
            </p:cNvPr>
            <p:cNvSpPr txBox="1"/>
            <p:nvPr/>
          </p:nvSpPr>
          <p:spPr>
            <a:xfrm>
              <a:off x="967332" y="4010688"/>
              <a:ext cx="1335237"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Time Management</a:t>
              </a:r>
            </a:p>
          </p:txBody>
        </p:sp>
        <p:sp>
          <p:nvSpPr>
            <p:cNvPr id="11" name="TextBox 10">
              <a:extLst>
                <a:ext uri="{FF2B5EF4-FFF2-40B4-BE49-F238E27FC236}">
                  <a16:creationId xmlns:a16="http://schemas.microsoft.com/office/drawing/2014/main" id="{4C22D605-1D09-A7E7-2943-465D1F38DE77}"/>
                </a:ext>
              </a:extLst>
            </p:cNvPr>
            <p:cNvSpPr txBox="1"/>
            <p:nvPr/>
          </p:nvSpPr>
          <p:spPr>
            <a:xfrm>
              <a:off x="967332" y="4201606"/>
              <a:ext cx="1017931"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Collaboration</a:t>
              </a:r>
            </a:p>
          </p:txBody>
        </p:sp>
        <p:sp>
          <p:nvSpPr>
            <p:cNvPr id="12" name="TextBox 11">
              <a:extLst>
                <a:ext uri="{FF2B5EF4-FFF2-40B4-BE49-F238E27FC236}">
                  <a16:creationId xmlns:a16="http://schemas.microsoft.com/office/drawing/2014/main" id="{E18BFE18-6894-1BC6-D1F5-F66451F6A394}"/>
                </a:ext>
              </a:extLst>
            </p:cNvPr>
            <p:cNvSpPr txBox="1"/>
            <p:nvPr/>
          </p:nvSpPr>
          <p:spPr>
            <a:xfrm>
              <a:off x="967332" y="4392525"/>
              <a:ext cx="1196816" cy="13849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i="1" dirty="0"/>
                <a:t>Problem Solving</a:t>
              </a:r>
            </a:p>
          </p:txBody>
        </p:sp>
      </p:grpSp>
      <p:sp>
        <p:nvSpPr>
          <p:cNvPr id="13" name="Rectangle 12">
            <a:extLst>
              <a:ext uri="{FF2B5EF4-FFF2-40B4-BE49-F238E27FC236}">
                <a16:creationId xmlns:a16="http://schemas.microsoft.com/office/drawing/2014/main" id="{D43623FD-CC0C-6413-91E9-889EDD70C05E}"/>
              </a:ext>
            </a:extLst>
          </p:cNvPr>
          <p:cNvSpPr/>
          <p:nvPr/>
        </p:nvSpPr>
        <p:spPr bwMode="gray">
          <a:xfrm>
            <a:off x="2862585"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TextBox 13">
            <a:extLst>
              <a:ext uri="{FF2B5EF4-FFF2-40B4-BE49-F238E27FC236}">
                <a16:creationId xmlns:a16="http://schemas.microsoft.com/office/drawing/2014/main" id="{70C08FE8-7C87-82AA-A318-2D73BDB098B7}"/>
              </a:ext>
            </a:extLst>
          </p:cNvPr>
          <p:cNvSpPr txBox="1"/>
          <p:nvPr/>
        </p:nvSpPr>
        <p:spPr>
          <a:xfrm>
            <a:off x="2862585"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9" name="Rectangle 18">
            <a:extLst>
              <a:ext uri="{FF2B5EF4-FFF2-40B4-BE49-F238E27FC236}">
                <a16:creationId xmlns:a16="http://schemas.microsoft.com/office/drawing/2014/main" id="{5CBC81B4-2816-175A-4CD6-D5B1B30CBB1A}"/>
              </a:ext>
            </a:extLst>
          </p:cNvPr>
          <p:cNvSpPr/>
          <p:nvPr/>
        </p:nvSpPr>
        <p:spPr bwMode="gray">
          <a:xfrm>
            <a:off x="5202651" y="2397899"/>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0" name="TextBox 19">
            <a:extLst>
              <a:ext uri="{FF2B5EF4-FFF2-40B4-BE49-F238E27FC236}">
                <a16:creationId xmlns:a16="http://schemas.microsoft.com/office/drawing/2014/main" id="{7FF8FACF-2D66-C1FC-6D9E-DC130C34CA6B}"/>
              </a:ext>
            </a:extLst>
          </p:cNvPr>
          <p:cNvSpPr txBox="1"/>
          <p:nvPr/>
        </p:nvSpPr>
        <p:spPr>
          <a:xfrm>
            <a:off x="5202651" y="2527688"/>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28" name="TextBox 27">
            <a:extLst>
              <a:ext uri="{FF2B5EF4-FFF2-40B4-BE49-F238E27FC236}">
                <a16:creationId xmlns:a16="http://schemas.microsoft.com/office/drawing/2014/main" id="{228BC026-EB8A-9FEA-C948-AB833D6B9ACD}"/>
              </a:ext>
            </a:extLst>
          </p:cNvPr>
          <p:cNvSpPr txBox="1"/>
          <p:nvPr/>
        </p:nvSpPr>
        <p:spPr>
          <a:xfrm>
            <a:off x="2964778" y="2944972"/>
            <a:ext cx="1990903" cy="1449115"/>
          </a:xfrm>
          <a:prstGeom prst="rect">
            <a:avLst/>
          </a:prstGeom>
          <a:noFill/>
        </p:spPr>
        <p:txBody>
          <a:bodyPr wrap="square" lIns="0" tIns="0" rIns="0" bIns="0" rtlCol="0">
            <a:spAutoFit/>
          </a:bodyPr>
          <a:lstStyle/>
          <a:p>
            <a:pPr algn="ctr">
              <a:spcBef>
                <a:spcPts val="500"/>
              </a:spcBef>
            </a:pPr>
            <a:r>
              <a:rPr lang="en-US" sz="900" kern="100" dirty="0">
                <a:effectLst/>
                <a:ea typeface="Calibri" panose="020F0502020204030204" pitchFamily="34" charset="0"/>
                <a:cs typeface="Times New Roman" panose="02020603050405020304" pitchFamily="18" charset="0"/>
              </a:rPr>
              <a:t>Don’t let 2 missed days define your year! </a:t>
            </a:r>
            <a:r>
              <a:rPr lang="en-US" sz="900" dirty="0"/>
              <a:t>Research shows that most students with just 2 absences</a:t>
            </a:r>
            <a:r>
              <a:rPr lang="en-US" sz="900" b="1" dirty="0"/>
              <a:t> </a:t>
            </a:r>
            <a:r>
              <a:rPr lang="en-US" sz="900" dirty="0"/>
              <a:t>in the first month of school go on to miss more than 25 days total. </a:t>
            </a:r>
          </a:p>
          <a:p>
            <a:pPr algn="ctr">
              <a:spcBef>
                <a:spcPts val="500"/>
              </a:spcBef>
            </a:pPr>
            <a:r>
              <a:rPr lang="en-US" sz="900" dirty="0"/>
              <a:t>Start the year off strong by making sure students are in school </a:t>
            </a:r>
            <a:r>
              <a:rPr lang="en-US" sz="900" b="1" dirty="0"/>
              <a:t>whenever they are not sick.</a:t>
            </a:r>
          </a:p>
        </p:txBody>
      </p:sp>
      <p:sp>
        <p:nvSpPr>
          <p:cNvPr id="29" name="TextBox 28">
            <a:extLst>
              <a:ext uri="{FF2B5EF4-FFF2-40B4-BE49-F238E27FC236}">
                <a16:creationId xmlns:a16="http://schemas.microsoft.com/office/drawing/2014/main" id="{4CBC82D4-B530-E0E2-A9E4-672C26755F6A}"/>
              </a:ext>
            </a:extLst>
          </p:cNvPr>
          <p:cNvSpPr txBox="1"/>
          <p:nvPr/>
        </p:nvSpPr>
        <p:spPr>
          <a:xfrm>
            <a:off x="5292246" y="2916816"/>
            <a:ext cx="2003501" cy="1172116"/>
          </a:xfrm>
          <a:prstGeom prst="rect">
            <a:avLst/>
          </a:prstGeom>
          <a:noFill/>
        </p:spPr>
        <p:txBody>
          <a:bodyPr wrap="square" lIns="0" tIns="0" rIns="0" bIns="0" rtlCol="0">
            <a:spAutoFit/>
          </a:bodyPr>
          <a:lstStyle/>
          <a:p>
            <a:pPr algn="ctr">
              <a:spcBef>
                <a:spcPts val="500"/>
              </a:spcBef>
            </a:pPr>
            <a:r>
              <a:rPr lang="en-US" sz="900" kern="100" dirty="0">
                <a:effectLst/>
                <a:ea typeface="Calibri" panose="020F0502020204030204" pitchFamily="34" charset="0"/>
                <a:cs typeface="Times New Roman" panose="02020603050405020304" pitchFamily="18" charset="0"/>
              </a:rPr>
              <a:t>Hit the ground running this year!  </a:t>
            </a:r>
            <a:r>
              <a:rPr lang="en-US" sz="900" dirty="0"/>
              <a:t>Students missing 5 days of school in the first month fall behind in critical reading and math skills for the rest of the year.</a:t>
            </a:r>
          </a:p>
          <a:p>
            <a:pPr algn="ctr">
              <a:spcBef>
                <a:spcPts val="500"/>
              </a:spcBef>
            </a:pPr>
            <a:r>
              <a:rPr lang="en-US" sz="900" dirty="0"/>
              <a:t>Prepare students for a successful year by making sure they are in school </a:t>
            </a:r>
            <a:r>
              <a:rPr lang="en-US" sz="900" b="1" dirty="0"/>
              <a:t>when they are not sick.</a:t>
            </a:r>
          </a:p>
        </p:txBody>
      </p:sp>
      <p:sp>
        <p:nvSpPr>
          <p:cNvPr id="30" name="Rectangle 29">
            <a:extLst>
              <a:ext uri="{FF2B5EF4-FFF2-40B4-BE49-F238E27FC236}">
                <a16:creationId xmlns:a16="http://schemas.microsoft.com/office/drawing/2014/main" id="{FD772A45-2B85-649C-7729-7E37472AA2A0}"/>
              </a:ext>
            </a:extLst>
          </p:cNvPr>
          <p:cNvSpPr/>
          <p:nvPr/>
        </p:nvSpPr>
        <p:spPr bwMode="gray">
          <a:xfrm>
            <a:off x="522519"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1" name="TextBox 30">
            <a:extLst>
              <a:ext uri="{FF2B5EF4-FFF2-40B4-BE49-F238E27FC236}">
                <a16:creationId xmlns:a16="http://schemas.microsoft.com/office/drawing/2014/main" id="{BC6209F6-E131-0C42-AA00-7C5A25DFC4F2}"/>
              </a:ext>
            </a:extLst>
          </p:cNvPr>
          <p:cNvSpPr txBox="1"/>
          <p:nvPr/>
        </p:nvSpPr>
        <p:spPr>
          <a:xfrm>
            <a:off x="522519"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6" name="Rectangle 35">
            <a:extLst>
              <a:ext uri="{FF2B5EF4-FFF2-40B4-BE49-F238E27FC236}">
                <a16:creationId xmlns:a16="http://schemas.microsoft.com/office/drawing/2014/main" id="{C23BAA80-C833-7966-668F-346919853EE9}"/>
              </a:ext>
            </a:extLst>
          </p:cNvPr>
          <p:cNvSpPr/>
          <p:nvPr/>
        </p:nvSpPr>
        <p:spPr bwMode="gray">
          <a:xfrm>
            <a:off x="2862585"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7" name="TextBox 36">
            <a:extLst>
              <a:ext uri="{FF2B5EF4-FFF2-40B4-BE49-F238E27FC236}">
                <a16:creationId xmlns:a16="http://schemas.microsoft.com/office/drawing/2014/main" id="{7EDE1A60-F197-35B8-151F-CF2AEAD37909}"/>
              </a:ext>
            </a:extLst>
          </p:cNvPr>
          <p:cNvSpPr txBox="1"/>
          <p:nvPr/>
        </p:nvSpPr>
        <p:spPr>
          <a:xfrm>
            <a:off x="2862585"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8" name="Rectangle 37">
            <a:extLst>
              <a:ext uri="{FF2B5EF4-FFF2-40B4-BE49-F238E27FC236}">
                <a16:creationId xmlns:a16="http://schemas.microsoft.com/office/drawing/2014/main" id="{59C39D8E-21AF-8EE4-5F87-E1FB467F6DEE}"/>
              </a:ext>
            </a:extLst>
          </p:cNvPr>
          <p:cNvSpPr/>
          <p:nvPr/>
        </p:nvSpPr>
        <p:spPr bwMode="gray">
          <a:xfrm>
            <a:off x="5214954" y="4806694"/>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TextBox 38">
            <a:extLst>
              <a:ext uri="{FF2B5EF4-FFF2-40B4-BE49-F238E27FC236}">
                <a16:creationId xmlns:a16="http://schemas.microsoft.com/office/drawing/2014/main" id="{B6EB1477-E762-7B30-147A-61421BCE906F}"/>
              </a:ext>
            </a:extLst>
          </p:cNvPr>
          <p:cNvSpPr txBox="1"/>
          <p:nvPr/>
        </p:nvSpPr>
        <p:spPr>
          <a:xfrm>
            <a:off x="5190347" y="4936483"/>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0" name="TextBox 39">
            <a:extLst>
              <a:ext uri="{FF2B5EF4-FFF2-40B4-BE49-F238E27FC236}">
                <a16:creationId xmlns:a16="http://schemas.microsoft.com/office/drawing/2014/main" id="{4EA1B553-D41B-C7F5-FC4B-7182EABA22E0}"/>
              </a:ext>
            </a:extLst>
          </p:cNvPr>
          <p:cNvSpPr txBox="1"/>
          <p:nvPr/>
        </p:nvSpPr>
        <p:spPr>
          <a:xfrm>
            <a:off x="2952180" y="5325611"/>
            <a:ext cx="2003501" cy="1384995"/>
          </a:xfrm>
          <a:prstGeom prst="rect">
            <a:avLst/>
          </a:prstGeom>
          <a:noFill/>
        </p:spPr>
        <p:txBody>
          <a:bodyPr wrap="square" lIns="0" tIns="0" rIns="0" bIns="0" rtlCol="0">
            <a:spAutoFit/>
          </a:bodyPr>
          <a:lstStyle/>
          <a:p>
            <a:pPr algn="ctr"/>
            <a:r>
              <a:rPr lang="en-US" sz="900" dirty="0"/>
              <a:t>Make the most of classroom opportunities! When students are not in school, they miss opportunities to participate in classroom activities and socialize with their peers.</a:t>
            </a:r>
          </a:p>
          <a:p>
            <a:pPr algn="ctr"/>
            <a:endParaRPr lang="en-US" sz="900" dirty="0"/>
          </a:p>
          <a:p>
            <a:pPr algn="ctr"/>
            <a:r>
              <a:rPr lang="en-US" sz="900" dirty="0"/>
              <a:t>By attending school </a:t>
            </a:r>
            <a:r>
              <a:rPr lang="en-US" sz="900" b="1" dirty="0"/>
              <a:t>each day they are not sick</a:t>
            </a:r>
            <a:r>
              <a:rPr lang="en-US" sz="900" dirty="0"/>
              <a:t>, students are more engaged in learning.</a:t>
            </a:r>
          </a:p>
        </p:txBody>
      </p:sp>
      <p:sp>
        <p:nvSpPr>
          <p:cNvPr id="41" name="TextBox 40">
            <a:extLst>
              <a:ext uri="{FF2B5EF4-FFF2-40B4-BE49-F238E27FC236}">
                <a16:creationId xmlns:a16="http://schemas.microsoft.com/office/drawing/2014/main" id="{784DA073-186F-B1F1-3B68-EBA03FE880B3}"/>
              </a:ext>
            </a:extLst>
          </p:cNvPr>
          <p:cNvSpPr txBox="1"/>
          <p:nvPr/>
        </p:nvSpPr>
        <p:spPr>
          <a:xfrm>
            <a:off x="5292245" y="5325611"/>
            <a:ext cx="2003501" cy="1513235"/>
          </a:xfrm>
          <a:prstGeom prst="rect">
            <a:avLst/>
          </a:prstGeom>
          <a:noFill/>
        </p:spPr>
        <p:txBody>
          <a:bodyPr wrap="square" lIns="0" tIns="0" rIns="0" bIns="0" rtlCol="0">
            <a:spAutoFit/>
          </a:bodyPr>
          <a:lstStyle/>
          <a:p>
            <a:pPr algn="ctr">
              <a:spcBef>
                <a:spcPts val="500"/>
              </a:spcBef>
            </a:pPr>
            <a:r>
              <a:rPr lang="en-US" sz="900" dirty="0"/>
              <a:t>Help your student AND their classmates!</a:t>
            </a:r>
          </a:p>
          <a:p>
            <a:pPr algn="ctr">
              <a:spcBef>
                <a:spcPts val="500"/>
              </a:spcBef>
            </a:pPr>
            <a:r>
              <a:rPr lang="en-US" sz="900" b="1" dirty="0"/>
              <a:t> </a:t>
            </a:r>
            <a:r>
              <a:rPr lang="en-US" sz="900" dirty="0"/>
              <a:t>Research shows that one student’s absence negatively impacts the learning of an entire classroom. </a:t>
            </a:r>
          </a:p>
          <a:p>
            <a:pPr algn="ctr">
              <a:spcBef>
                <a:spcPts val="500"/>
              </a:spcBef>
            </a:pPr>
            <a:r>
              <a:rPr lang="en-US" sz="900" dirty="0"/>
              <a:t>Encourage your student to be in class </a:t>
            </a:r>
            <a:r>
              <a:rPr lang="en-US" sz="900" b="1" dirty="0"/>
              <a:t>everyday they’re not sick</a:t>
            </a:r>
            <a:r>
              <a:rPr lang="en-US" sz="900" dirty="0"/>
              <a:t> to support the success of all students.</a:t>
            </a:r>
          </a:p>
        </p:txBody>
      </p:sp>
      <p:sp>
        <p:nvSpPr>
          <p:cNvPr id="42" name="Rectangle 41">
            <a:extLst>
              <a:ext uri="{FF2B5EF4-FFF2-40B4-BE49-F238E27FC236}">
                <a16:creationId xmlns:a16="http://schemas.microsoft.com/office/drawing/2014/main" id="{8F3967CD-B19D-925A-0AF7-585DF03AE8B7}"/>
              </a:ext>
            </a:extLst>
          </p:cNvPr>
          <p:cNvSpPr/>
          <p:nvPr/>
        </p:nvSpPr>
        <p:spPr bwMode="gray">
          <a:xfrm>
            <a:off x="522519"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3" name="TextBox 42">
            <a:extLst>
              <a:ext uri="{FF2B5EF4-FFF2-40B4-BE49-F238E27FC236}">
                <a16:creationId xmlns:a16="http://schemas.microsoft.com/office/drawing/2014/main" id="{4288B8A4-475E-5908-4710-78E80DC1F27E}"/>
              </a:ext>
            </a:extLst>
          </p:cNvPr>
          <p:cNvSpPr txBox="1"/>
          <p:nvPr/>
        </p:nvSpPr>
        <p:spPr>
          <a:xfrm>
            <a:off x="522519"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8" name="Rectangle 47">
            <a:extLst>
              <a:ext uri="{FF2B5EF4-FFF2-40B4-BE49-F238E27FC236}">
                <a16:creationId xmlns:a16="http://schemas.microsoft.com/office/drawing/2014/main" id="{8A76CB9E-0166-11AB-A0E2-B16DF3DD154A}"/>
              </a:ext>
            </a:extLst>
          </p:cNvPr>
          <p:cNvSpPr/>
          <p:nvPr/>
        </p:nvSpPr>
        <p:spPr bwMode="gray">
          <a:xfrm>
            <a:off x="2862585"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9" name="TextBox 48">
            <a:extLst>
              <a:ext uri="{FF2B5EF4-FFF2-40B4-BE49-F238E27FC236}">
                <a16:creationId xmlns:a16="http://schemas.microsoft.com/office/drawing/2014/main" id="{057A853E-C5B2-6C1D-FCB7-0C5D9B071572}"/>
              </a:ext>
            </a:extLst>
          </p:cNvPr>
          <p:cNvSpPr txBox="1"/>
          <p:nvPr/>
        </p:nvSpPr>
        <p:spPr>
          <a:xfrm>
            <a:off x="2862585"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50" name="Rectangle 49">
            <a:extLst>
              <a:ext uri="{FF2B5EF4-FFF2-40B4-BE49-F238E27FC236}">
                <a16:creationId xmlns:a16="http://schemas.microsoft.com/office/drawing/2014/main" id="{D2AEEC89-10F8-121B-182C-A3E0D4490934}"/>
              </a:ext>
            </a:extLst>
          </p:cNvPr>
          <p:cNvSpPr/>
          <p:nvPr/>
        </p:nvSpPr>
        <p:spPr bwMode="gray">
          <a:xfrm>
            <a:off x="5202651" y="7201017"/>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1" name="TextBox 50">
            <a:extLst>
              <a:ext uri="{FF2B5EF4-FFF2-40B4-BE49-F238E27FC236}">
                <a16:creationId xmlns:a16="http://schemas.microsoft.com/office/drawing/2014/main" id="{85379FD8-4642-8FE5-9823-C326734BE4A3}"/>
              </a:ext>
            </a:extLst>
          </p:cNvPr>
          <p:cNvSpPr txBox="1"/>
          <p:nvPr/>
        </p:nvSpPr>
        <p:spPr>
          <a:xfrm>
            <a:off x="5202651" y="7330806"/>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53" name="TextBox 52">
            <a:extLst>
              <a:ext uri="{FF2B5EF4-FFF2-40B4-BE49-F238E27FC236}">
                <a16:creationId xmlns:a16="http://schemas.microsoft.com/office/drawing/2014/main" id="{D8C70137-77A1-B335-AABE-F9E64F6DAD4B}"/>
              </a:ext>
            </a:extLst>
          </p:cNvPr>
          <p:cNvSpPr txBox="1"/>
          <p:nvPr/>
        </p:nvSpPr>
        <p:spPr>
          <a:xfrm>
            <a:off x="5292244" y="7769931"/>
            <a:ext cx="2003501" cy="1310615"/>
          </a:xfrm>
          <a:prstGeom prst="rect">
            <a:avLst/>
          </a:prstGeom>
          <a:noFill/>
        </p:spPr>
        <p:txBody>
          <a:bodyPr wrap="square" lIns="0" tIns="0" rIns="0" bIns="0" rtlCol="0">
            <a:spAutoFit/>
          </a:bodyPr>
          <a:lstStyle/>
          <a:p>
            <a:pPr algn="ctr">
              <a:spcBef>
                <a:spcPts val="500"/>
              </a:spcBef>
            </a:pPr>
            <a:r>
              <a:rPr lang="en-US" sz="900" dirty="0"/>
              <a:t>Research shows that children who miss more school in kindergarten and first grade gain 15% fewer literacy and math skills than their peers.</a:t>
            </a:r>
          </a:p>
          <a:p>
            <a:pPr algn="ctr">
              <a:spcBef>
                <a:spcPts val="500"/>
              </a:spcBef>
            </a:pPr>
            <a:r>
              <a:rPr lang="en-US" sz="900" dirty="0"/>
              <a:t>Students who attend school </a:t>
            </a:r>
            <a:r>
              <a:rPr lang="en-US" sz="900" b="1" dirty="0"/>
              <a:t>when they are not sick</a:t>
            </a:r>
            <a:r>
              <a:rPr lang="en-US" sz="900" dirty="0"/>
              <a:t> set a firm foundation for success in the future.</a:t>
            </a:r>
          </a:p>
        </p:txBody>
      </p:sp>
      <p:sp>
        <p:nvSpPr>
          <p:cNvPr id="54" name="TextBox 53">
            <a:extLst>
              <a:ext uri="{FF2B5EF4-FFF2-40B4-BE49-F238E27FC236}">
                <a16:creationId xmlns:a16="http://schemas.microsoft.com/office/drawing/2014/main" id="{197766AC-EB67-EFA1-32EB-A0A184B2B1EE}"/>
              </a:ext>
            </a:extLst>
          </p:cNvPr>
          <p:cNvSpPr txBox="1"/>
          <p:nvPr/>
        </p:nvSpPr>
        <p:spPr>
          <a:xfrm>
            <a:off x="612114" y="5325611"/>
            <a:ext cx="2003501" cy="1033616"/>
          </a:xfrm>
          <a:prstGeom prst="rect">
            <a:avLst/>
          </a:prstGeom>
          <a:noFill/>
        </p:spPr>
        <p:txBody>
          <a:bodyPr wrap="square" lIns="0" tIns="0" rIns="0" bIns="0" rtlCol="0">
            <a:spAutoFit/>
          </a:bodyPr>
          <a:lstStyle/>
          <a:p>
            <a:pPr algn="ctr">
              <a:spcBef>
                <a:spcPts val="500"/>
              </a:spcBef>
            </a:pPr>
            <a:r>
              <a:rPr lang="en-US" sz="900" dirty="0"/>
              <a:t>Children’s mental health is important. Students who miss just 2 days of school a month tend to be more stressed and anxious</a:t>
            </a:r>
            <a:r>
              <a:rPr lang="en-US" sz="900" b="1" dirty="0"/>
              <a:t>.</a:t>
            </a:r>
          </a:p>
          <a:p>
            <a:pPr algn="ctr">
              <a:spcBef>
                <a:spcPts val="500"/>
              </a:spcBef>
            </a:pPr>
            <a:r>
              <a:rPr lang="en-US" sz="900" b="1" dirty="0"/>
              <a:t> </a:t>
            </a:r>
            <a:r>
              <a:rPr lang="en-US" sz="900" dirty="0"/>
              <a:t>Help lower student stress by encouraging attendance </a:t>
            </a:r>
            <a:r>
              <a:rPr lang="en-US" sz="900" b="1" dirty="0"/>
              <a:t>when students are feeling well</a:t>
            </a:r>
            <a:r>
              <a:rPr lang="en-US" sz="900" dirty="0"/>
              <a:t>.</a:t>
            </a:r>
          </a:p>
        </p:txBody>
      </p:sp>
      <p:sp>
        <p:nvSpPr>
          <p:cNvPr id="55" name="TextBox 54">
            <a:extLst>
              <a:ext uri="{FF2B5EF4-FFF2-40B4-BE49-F238E27FC236}">
                <a16:creationId xmlns:a16="http://schemas.microsoft.com/office/drawing/2014/main" id="{B8E2B0F0-CEBF-CB08-E9A6-E364FE4DABBC}"/>
              </a:ext>
            </a:extLst>
          </p:cNvPr>
          <p:cNvSpPr txBox="1"/>
          <p:nvPr/>
        </p:nvSpPr>
        <p:spPr>
          <a:xfrm>
            <a:off x="612114" y="7719934"/>
            <a:ext cx="2003501" cy="1172116"/>
          </a:xfrm>
          <a:prstGeom prst="rect">
            <a:avLst/>
          </a:prstGeom>
          <a:noFill/>
        </p:spPr>
        <p:txBody>
          <a:bodyPr wrap="square" lIns="0" tIns="0" rIns="0" bIns="0" rtlCol="0">
            <a:spAutoFit/>
          </a:bodyPr>
          <a:lstStyle/>
          <a:p>
            <a:pPr algn="ctr">
              <a:spcBef>
                <a:spcPts val="500"/>
              </a:spcBef>
            </a:pPr>
            <a:r>
              <a:rPr lang="en-US" sz="900" dirty="0"/>
              <a:t>Set your student up for success. Research shows that students missing 10 days by December are more likely to fail at least one class. </a:t>
            </a:r>
          </a:p>
          <a:p>
            <a:pPr algn="ctr">
              <a:spcBef>
                <a:spcPts val="500"/>
              </a:spcBef>
            </a:pPr>
            <a:r>
              <a:rPr lang="en-US" sz="900" dirty="0"/>
              <a:t>Maximize learning time by encouraging attendance </a:t>
            </a:r>
            <a:r>
              <a:rPr lang="en-US" sz="900" b="1" dirty="0"/>
              <a:t>when students are not sick.</a:t>
            </a:r>
          </a:p>
        </p:txBody>
      </p:sp>
      <p:grpSp>
        <p:nvGrpSpPr>
          <p:cNvPr id="16" name="Group 15">
            <a:extLst>
              <a:ext uri="{FF2B5EF4-FFF2-40B4-BE49-F238E27FC236}">
                <a16:creationId xmlns:a16="http://schemas.microsoft.com/office/drawing/2014/main" id="{9313D7DD-EA05-2C1E-EA76-3923732468BF}"/>
              </a:ext>
            </a:extLst>
          </p:cNvPr>
          <p:cNvGrpSpPr/>
          <p:nvPr/>
        </p:nvGrpSpPr>
        <p:grpSpPr>
          <a:xfrm>
            <a:off x="2952180" y="7719934"/>
            <a:ext cx="2003501" cy="1360612"/>
            <a:chOff x="2952180" y="7719934"/>
            <a:chExt cx="2003501" cy="1360612"/>
          </a:xfrm>
        </p:grpSpPr>
        <p:sp>
          <p:nvSpPr>
            <p:cNvPr id="52" name="TextBox 51">
              <a:extLst>
                <a:ext uri="{FF2B5EF4-FFF2-40B4-BE49-F238E27FC236}">
                  <a16:creationId xmlns:a16="http://schemas.microsoft.com/office/drawing/2014/main" id="{0CA55CAD-756B-E795-401A-220B73C23488}"/>
                </a:ext>
              </a:extLst>
            </p:cNvPr>
            <p:cNvSpPr txBox="1"/>
            <p:nvPr/>
          </p:nvSpPr>
          <p:spPr>
            <a:xfrm>
              <a:off x="2952180" y="7719934"/>
              <a:ext cx="2003501" cy="692497"/>
            </a:xfrm>
            <a:prstGeom prst="rect">
              <a:avLst/>
            </a:prstGeom>
            <a:noFill/>
          </p:spPr>
          <p:txBody>
            <a:bodyPr wrap="square" lIns="0" tIns="0" rIns="0" bIns="0" rtlCol="0">
              <a:spAutoFit/>
            </a:bodyPr>
            <a:lstStyle/>
            <a:p>
              <a:pPr algn="ctr">
                <a:spcBef>
                  <a:spcPts val="500"/>
                </a:spcBef>
              </a:pPr>
              <a:r>
                <a:rPr lang="en-US" sz="900" dirty="0"/>
                <a:t>Thinking about missing another day? Research shows that improving attendance by just 5 days a year leads to higher achievement in:</a:t>
              </a:r>
            </a:p>
          </p:txBody>
        </p:sp>
        <p:sp>
          <p:nvSpPr>
            <p:cNvPr id="4" name="TextBox 3">
              <a:extLst>
                <a:ext uri="{FF2B5EF4-FFF2-40B4-BE49-F238E27FC236}">
                  <a16:creationId xmlns:a16="http://schemas.microsoft.com/office/drawing/2014/main" id="{F0C17865-DD96-4506-6976-5C803E31EE5F}"/>
                </a:ext>
              </a:extLst>
            </p:cNvPr>
            <p:cNvSpPr txBox="1"/>
            <p:nvPr/>
          </p:nvSpPr>
          <p:spPr bwMode="gray">
            <a:xfrm>
              <a:off x="3594811" y="8536807"/>
              <a:ext cx="969251"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ü"/>
              </a:pPr>
              <a:r>
                <a:rPr lang="en-US" sz="900" dirty="0">
                  <a:solidFill>
                    <a:schemeClr val="tx1"/>
                  </a:solidFill>
                </a:rPr>
                <a:t>Reading</a:t>
              </a:r>
            </a:p>
            <a:p>
              <a:pPr marL="171450" indent="-171450">
                <a:spcBef>
                  <a:spcPts val="500"/>
                </a:spcBef>
                <a:buFont typeface="Wingdings" panose="05000000000000000000" pitchFamily="2" charset="2"/>
                <a:buChar char="ü"/>
              </a:pPr>
              <a:r>
                <a:rPr lang="en-US" sz="900" dirty="0"/>
                <a:t>English</a:t>
              </a:r>
            </a:p>
            <a:p>
              <a:pPr marL="171450" indent="-171450">
                <a:spcBef>
                  <a:spcPts val="500"/>
                </a:spcBef>
                <a:buFont typeface="Wingdings" panose="05000000000000000000" pitchFamily="2" charset="2"/>
                <a:buChar char="ü"/>
              </a:pPr>
              <a:r>
                <a:rPr lang="en-US" sz="900" dirty="0">
                  <a:solidFill>
                    <a:schemeClr val="tx1"/>
                  </a:solidFill>
                </a:rPr>
                <a:t>Math</a:t>
              </a:r>
            </a:p>
          </p:txBody>
        </p:sp>
      </p:grpSp>
    </p:spTree>
    <p:extLst>
      <p:ext uri="{BB962C8B-B14F-4D97-AF65-F5344CB8AC3E}">
        <p14:creationId xmlns:p14="http://schemas.microsoft.com/office/powerpoint/2010/main" val="203368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9A2E3-C31A-6ABC-009B-8DC65E4D8D93}"/>
              </a:ext>
            </a:extLst>
          </p:cNvPr>
          <p:cNvSpPr/>
          <p:nvPr/>
        </p:nvSpPr>
        <p:spPr bwMode="gray">
          <a:xfrm>
            <a:off x="522519"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 name="TextBox 7">
            <a:extLst>
              <a:ext uri="{FF2B5EF4-FFF2-40B4-BE49-F238E27FC236}">
                <a16:creationId xmlns:a16="http://schemas.microsoft.com/office/drawing/2014/main" id="{8BF357BE-F405-D0E5-0AC3-FE4D25702588}"/>
              </a:ext>
            </a:extLst>
          </p:cNvPr>
          <p:cNvSpPr txBox="1"/>
          <p:nvPr/>
        </p:nvSpPr>
        <p:spPr>
          <a:xfrm>
            <a:off x="522519"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3" name="Rectangle 12">
            <a:extLst>
              <a:ext uri="{FF2B5EF4-FFF2-40B4-BE49-F238E27FC236}">
                <a16:creationId xmlns:a16="http://schemas.microsoft.com/office/drawing/2014/main" id="{D43623FD-CC0C-6413-91E9-889EDD70C05E}"/>
              </a:ext>
            </a:extLst>
          </p:cNvPr>
          <p:cNvSpPr/>
          <p:nvPr/>
        </p:nvSpPr>
        <p:spPr bwMode="gray">
          <a:xfrm>
            <a:off x="2862585"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TextBox 13">
            <a:extLst>
              <a:ext uri="{FF2B5EF4-FFF2-40B4-BE49-F238E27FC236}">
                <a16:creationId xmlns:a16="http://schemas.microsoft.com/office/drawing/2014/main" id="{70C08FE8-7C87-82AA-A318-2D73BDB098B7}"/>
              </a:ext>
            </a:extLst>
          </p:cNvPr>
          <p:cNvSpPr txBox="1"/>
          <p:nvPr/>
        </p:nvSpPr>
        <p:spPr>
          <a:xfrm>
            <a:off x="2862585"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19" name="Rectangle 18">
            <a:extLst>
              <a:ext uri="{FF2B5EF4-FFF2-40B4-BE49-F238E27FC236}">
                <a16:creationId xmlns:a16="http://schemas.microsoft.com/office/drawing/2014/main" id="{5CBC81B4-2816-175A-4CD6-D5B1B30CBB1A}"/>
              </a:ext>
            </a:extLst>
          </p:cNvPr>
          <p:cNvSpPr/>
          <p:nvPr/>
        </p:nvSpPr>
        <p:spPr bwMode="gray">
          <a:xfrm>
            <a:off x="5202651" y="1562446"/>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0" name="TextBox 19">
            <a:extLst>
              <a:ext uri="{FF2B5EF4-FFF2-40B4-BE49-F238E27FC236}">
                <a16:creationId xmlns:a16="http://schemas.microsoft.com/office/drawing/2014/main" id="{7FF8FACF-2D66-C1FC-6D9E-DC130C34CA6B}"/>
              </a:ext>
            </a:extLst>
          </p:cNvPr>
          <p:cNvSpPr txBox="1"/>
          <p:nvPr/>
        </p:nvSpPr>
        <p:spPr>
          <a:xfrm>
            <a:off x="5202651" y="1692235"/>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28" name="TextBox 27">
            <a:extLst>
              <a:ext uri="{FF2B5EF4-FFF2-40B4-BE49-F238E27FC236}">
                <a16:creationId xmlns:a16="http://schemas.microsoft.com/office/drawing/2014/main" id="{228BC026-EB8A-9FEA-C948-AB833D6B9ACD}"/>
              </a:ext>
            </a:extLst>
          </p:cNvPr>
          <p:cNvSpPr txBox="1"/>
          <p:nvPr/>
        </p:nvSpPr>
        <p:spPr>
          <a:xfrm>
            <a:off x="2952180" y="2113249"/>
            <a:ext cx="2003501" cy="1310615"/>
          </a:xfrm>
          <a:prstGeom prst="rect">
            <a:avLst/>
          </a:prstGeom>
          <a:noFill/>
        </p:spPr>
        <p:txBody>
          <a:bodyPr wrap="square" lIns="0" tIns="0" rIns="0" bIns="0" rtlCol="0">
            <a:spAutoFit/>
          </a:bodyPr>
          <a:lstStyle/>
          <a:p>
            <a:pPr algn="ctr">
              <a:spcBef>
                <a:spcPts val="500"/>
              </a:spcBef>
            </a:pPr>
            <a:r>
              <a:rPr lang="en-US" sz="900" dirty="0"/>
              <a:t>Consistent attendance builds stronger reading skills! Research shows that students who miss just 2 days of school a month are less likely to read at grade level by the end of 3</a:t>
            </a:r>
            <a:r>
              <a:rPr lang="en-US" sz="900" baseline="30000" dirty="0"/>
              <a:t>rd</a:t>
            </a:r>
            <a:r>
              <a:rPr lang="en-US" sz="900" dirty="0"/>
              <a:t> grade.</a:t>
            </a:r>
          </a:p>
          <a:p>
            <a:pPr algn="ctr">
              <a:spcBef>
                <a:spcPts val="500"/>
              </a:spcBef>
            </a:pPr>
            <a:r>
              <a:rPr lang="en-US" sz="900" dirty="0"/>
              <a:t>Make sure your student is in school </a:t>
            </a:r>
            <a:r>
              <a:rPr lang="en-US" sz="900" b="1" dirty="0"/>
              <a:t>each day they are not sick</a:t>
            </a:r>
            <a:r>
              <a:rPr lang="en-US" sz="900" dirty="0"/>
              <a:t>.</a:t>
            </a:r>
          </a:p>
        </p:txBody>
      </p:sp>
      <p:sp>
        <p:nvSpPr>
          <p:cNvPr id="29" name="TextBox 28">
            <a:extLst>
              <a:ext uri="{FF2B5EF4-FFF2-40B4-BE49-F238E27FC236}">
                <a16:creationId xmlns:a16="http://schemas.microsoft.com/office/drawing/2014/main" id="{4CBC82D4-B530-E0E2-A9E4-672C26755F6A}"/>
              </a:ext>
            </a:extLst>
          </p:cNvPr>
          <p:cNvSpPr txBox="1"/>
          <p:nvPr/>
        </p:nvSpPr>
        <p:spPr>
          <a:xfrm>
            <a:off x="5292246" y="2081363"/>
            <a:ext cx="2003501" cy="1449115"/>
          </a:xfrm>
          <a:prstGeom prst="rect">
            <a:avLst/>
          </a:prstGeom>
          <a:noFill/>
        </p:spPr>
        <p:txBody>
          <a:bodyPr wrap="square" lIns="0" tIns="0" rIns="0" bIns="0" rtlCol="0">
            <a:spAutoFit/>
          </a:bodyPr>
          <a:lstStyle/>
          <a:p>
            <a:pPr algn="ctr">
              <a:spcBef>
                <a:spcPts val="500"/>
              </a:spcBef>
            </a:pPr>
            <a:r>
              <a:rPr lang="en-US" sz="900" dirty="0"/>
              <a:t>Research shows as few as 2 absences a month in elementary school can lead to missing 15 days or more</a:t>
            </a:r>
            <a:r>
              <a:rPr lang="en-US" sz="900" b="1" dirty="0"/>
              <a:t> </a:t>
            </a:r>
            <a:r>
              <a:rPr lang="en-US" sz="900" dirty="0"/>
              <a:t>a year throughout a child’s education.</a:t>
            </a:r>
          </a:p>
          <a:p>
            <a:pPr algn="ctr">
              <a:spcBef>
                <a:spcPts val="500"/>
              </a:spcBef>
            </a:pPr>
            <a:r>
              <a:rPr lang="en-US" sz="900" dirty="0"/>
              <a:t>By giving your child a routine each morning, you are helping them develop the habit of coming to school </a:t>
            </a:r>
            <a:r>
              <a:rPr lang="en-US" sz="900" b="1" dirty="0"/>
              <a:t>every day they are not sick.</a:t>
            </a:r>
          </a:p>
        </p:txBody>
      </p:sp>
      <p:sp>
        <p:nvSpPr>
          <p:cNvPr id="30" name="Rectangle 29">
            <a:extLst>
              <a:ext uri="{FF2B5EF4-FFF2-40B4-BE49-F238E27FC236}">
                <a16:creationId xmlns:a16="http://schemas.microsoft.com/office/drawing/2014/main" id="{FD772A45-2B85-649C-7729-7E37472AA2A0}"/>
              </a:ext>
            </a:extLst>
          </p:cNvPr>
          <p:cNvSpPr/>
          <p:nvPr/>
        </p:nvSpPr>
        <p:spPr bwMode="gray">
          <a:xfrm>
            <a:off x="522519"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1" name="TextBox 30">
            <a:extLst>
              <a:ext uri="{FF2B5EF4-FFF2-40B4-BE49-F238E27FC236}">
                <a16:creationId xmlns:a16="http://schemas.microsoft.com/office/drawing/2014/main" id="{BC6209F6-E131-0C42-AA00-7C5A25DFC4F2}"/>
              </a:ext>
            </a:extLst>
          </p:cNvPr>
          <p:cNvSpPr txBox="1"/>
          <p:nvPr/>
        </p:nvSpPr>
        <p:spPr>
          <a:xfrm>
            <a:off x="522519"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6" name="Rectangle 35">
            <a:extLst>
              <a:ext uri="{FF2B5EF4-FFF2-40B4-BE49-F238E27FC236}">
                <a16:creationId xmlns:a16="http://schemas.microsoft.com/office/drawing/2014/main" id="{C23BAA80-C833-7966-668F-346919853EE9}"/>
              </a:ext>
            </a:extLst>
          </p:cNvPr>
          <p:cNvSpPr/>
          <p:nvPr/>
        </p:nvSpPr>
        <p:spPr bwMode="gray">
          <a:xfrm>
            <a:off x="2862585"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7" name="TextBox 36">
            <a:extLst>
              <a:ext uri="{FF2B5EF4-FFF2-40B4-BE49-F238E27FC236}">
                <a16:creationId xmlns:a16="http://schemas.microsoft.com/office/drawing/2014/main" id="{7EDE1A60-F197-35B8-151F-CF2AEAD37909}"/>
              </a:ext>
            </a:extLst>
          </p:cNvPr>
          <p:cNvSpPr txBox="1"/>
          <p:nvPr/>
        </p:nvSpPr>
        <p:spPr>
          <a:xfrm>
            <a:off x="2862585"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38" name="Rectangle 37">
            <a:extLst>
              <a:ext uri="{FF2B5EF4-FFF2-40B4-BE49-F238E27FC236}">
                <a16:creationId xmlns:a16="http://schemas.microsoft.com/office/drawing/2014/main" id="{59C39D8E-21AF-8EE4-5F87-E1FB467F6DEE}"/>
              </a:ext>
            </a:extLst>
          </p:cNvPr>
          <p:cNvSpPr/>
          <p:nvPr/>
        </p:nvSpPr>
        <p:spPr bwMode="gray">
          <a:xfrm>
            <a:off x="5202651" y="3971241"/>
            <a:ext cx="2182691" cy="2269947"/>
          </a:xfrm>
          <a:prstGeom prst="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TextBox 38">
            <a:extLst>
              <a:ext uri="{FF2B5EF4-FFF2-40B4-BE49-F238E27FC236}">
                <a16:creationId xmlns:a16="http://schemas.microsoft.com/office/drawing/2014/main" id="{B6EB1477-E762-7B30-147A-61421BCE906F}"/>
              </a:ext>
            </a:extLst>
          </p:cNvPr>
          <p:cNvSpPr txBox="1"/>
          <p:nvPr/>
        </p:nvSpPr>
        <p:spPr>
          <a:xfrm>
            <a:off x="5202651" y="4101030"/>
            <a:ext cx="2182691" cy="292388"/>
          </a:xfrm>
          <a:prstGeom prst="rect">
            <a:avLst/>
          </a:prstGeom>
          <a:noFill/>
        </p:spPr>
        <p:txBody>
          <a:bodyPr wrap="square" lIns="0" tIns="0" rIns="0" bIns="0" rtlCol="0">
            <a:spAutoFit/>
          </a:bodyPr>
          <a:lstStyle/>
          <a:p>
            <a:pPr algn="ctr">
              <a:spcBef>
                <a:spcPts val="500"/>
              </a:spcBef>
            </a:pPr>
            <a:r>
              <a:rPr lang="en-US" sz="900" b="1" dirty="0"/>
              <a:t>Heading to school!</a:t>
            </a:r>
            <a:br>
              <a:rPr lang="en-US" sz="900" b="1" dirty="0"/>
            </a:br>
            <a:r>
              <a:rPr lang="en-US" sz="1000" b="1" dirty="0">
                <a:solidFill>
                  <a:schemeClr val="accent6"/>
                </a:solidFill>
              </a:rPr>
              <a:t>What should I know?</a:t>
            </a:r>
            <a:endParaRPr lang="en-US" sz="900" b="1" dirty="0">
              <a:solidFill>
                <a:schemeClr val="accent6"/>
              </a:solidFill>
            </a:endParaRPr>
          </a:p>
        </p:txBody>
      </p:sp>
      <p:sp>
        <p:nvSpPr>
          <p:cNvPr id="40" name="TextBox 39">
            <a:extLst>
              <a:ext uri="{FF2B5EF4-FFF2-40B4-BE49-F238E27FC236}">
                <a16:creationId xmlns:a16="http://schemas.microsoft.com/office/drawing/2014/main" id="{4EA1B553-D41B-C7F5-FC4B-7182EABA22E0}"/>
              </a:ext>
            </a:extLst>
          </p:cNvPr>
          <p:cNvSpPr txBox="1"/>
          <p:nvPr/>
        </p:nvSpPr>
        <p:spPr>
          <a:xfrm>
            <a:off x="2952180" y="4490158"/>
            <a:ext cx="2003501" cy="1236236"/>
          </a:xfrm>
          <a:prstGeom prst="rect">
            <a:avLst/>
          </a:prstGeom>
          <a:noFill/>
        </p:spPr>
        <p:txBody>
          <a:bodyPr wrap="square" lIns="0" tIns="0" rIns="0" bIns="0" rtlCol="0">
            <a:spAutoFit/>
          </a:bodyPr>
          <a:lstStyle/>
          <a:p>
            <a:pPr algn="ctr">
              <a:spcBef>
                <a:spcPts val="500"/>
              </a:spcBef>
            </a:pPr>
            <a:r>
              <a:rPr lang="en-US" sz="900" dirty="0"/>
              <a:t>Thinking about staying home?</a:t>
            </a:r>
          </a:p>
          <a:p>
            <a:pPr algn="ctr">
              <a:spcBef>
                <a:spcPts val="500"/>
              </a:spcBef>
            </a:pPr>
            <a:r>
              <a:rPr lang="en-US" sz="900" dirty="0"/>
              <a:t>Research shows that students that miss more than 10 days a year are 20% less likely to graduate on time. </a:t>
            </a:r>
          </a:p>
          <a:p>
            <a:pPr algn="ctr">
              <a:spcBef>
                <a:spcPts val="500"/>
              </a:spcBef>
            </a:pPr>
            <a:r>
              <a:rPr lang="en-US" sz="900" dirty="0"/>
              <a:t>By coming to school </a:t>
            </a:r>
            <a:r>
              <a:rPr lang="en-US" sz="900" b="1" dirty="0"/>
              <a:t>each day they aren’t sick,</a:t>
            </a:r>
            <a:r>
              <a:rPr lang="en-US" sz="900" dirty="0"/>
              <a:t> </a:t>
            </a:r>
            <a:r>
              <a:rPr lang="en-US" sz="900"/>
              <a:t>your student </a:t>
            </a:r>
            <a:r>
              <a:rPr lang="en-US" sz="900" dirty="0"/>
              <a:t>is staying on track for graduation.</a:t>
            </a:r>
          </a:p>
        </p:txBody>
      </p:sp>
      <p:sp>
        <p:nvSpPr>
          <p:cNvPr id="41" name="TextBox 40">
            <a:extLst>
              <a:ext uri="{FF2B5EF4-FFF2-40B4-BE49-F238E27FC236}">
                <a16:creationId xmlns:a16="http://schemas.microsoft.com/office/drawing/2014/main" id="{784DA073-186F-B1F1-3B68-EBA03FE880B3}"/>
              </a:ext>
            </a:extLst>
          </p:cNvPr>
          <p:cNvSpPr txBox="1"/>
          <p:nvPr/>
        </p:nvSpPr>
        <p:spPr>
          <a:xfrm>
            <a:off x="5292246" y="4490158"/>
            <a:ext cx="2003501" cy="1513235"/>
          </a:xfrm>
          <a:prstGeom prst="rect">
            <a:avLst/>
          </a:prstGeom>
          <a:noFill/>
        </p:spPr>
        <p:txBody>
          <a:bodyPr wrap="square" lIns="0" tIns="0" rIns="0" bIns="0" rtlCol="0">
            <a:spAutoFit/>
          </a:bodyPr>
          <a:lstStyle/>
          <a:p>
            <a:pPr algn="ctr">
              <a:spcBef>
                <a:spcPts val="500"/>
              </a:spcBef>
            </a:pPr>
            <a:r>
              <a:rPr lang="en-US" sz="900" dirty="0"/>
              <a:t>Attending school every day has impacts beyond elementary, middle, and high school. </a:t>
            </a:r>
          </a:p>
          <a:p>
            <a:pPr algn="ctr">
              <a:spcBef>
                <a:spcPts val="500"/>
              </a:spcBef>
            </a:pPr>
            <a:r>
              <a:rPr lang="en-US" sz="900" dirty="0"/>
              <a:t>Research shows almost 90% of students that miss 15 days a year in high school drop out of college.</a:t>
            </a:r>
          </a:p>
          <a:p>
            <a:pPr algn="ctr">
              <a:spcBef>
                <a:spcPts val="500"/>
              </a:spcBef>
            </a:pPr>
            <a:r>
              <a:rPr lang="en-US" sz="900" dirty="0"/>
              <a:t>Prepare for the future by encouraging consistent attendance </a:t>
            </a:r>
            <a:r>
              <a:rPr lang="en-US" sz="900" b="1" dirty="0"/>
              <a:t>every day your student isn’t sick. </a:t>
            </a:r>
          </a:p>
        </p:txBody>
      </p:sp>
      <p:sp>
        <p:nvSpPr>
          <p:cNvPr id="4" name="TextBox 3">
            <a:extLst>
              <a:ext uri="{FF2B5EF4-FFF2-40B4-BE49-F238E27FC236}">
                <a16:creationId xmlns:a16="http://schemas.microsoft.com/office/drawing/2014/main" id="{9A190A82-6691-DD11-EC6A-1B0EAF46BF46}"/>
              </a:ext>
            </a:extLst>
          </p:cNvPr>
          <p:cNvSpPr txBox="1"/>
          <p:nvPr/>
        </p:nvSpPr>
        <p:spPr>
          <a:xfrm>
            <a:off x="612114" y="2081363"/>
            <a:ext cx="2003501" cy="1172116"/>
          </a:xfrm>
          <a:prstGeom prst="rect">
            <a:avLst/>
          </a:prstGeom>
          <a:noFill/>
        </p:spPr>
        <p:txBody>
          <a:bodyPr wrap="square" lIns="0" tIns="0" rIns="0" bIns="0" rtlCol="0">
            <a:spAutoFit/>
          </a:bodyPr>
          <a:lstStyle/>
          <a:p>
            <a:pPr algn="ctr">
              <a:spcBef>
                <a:spcPts val="500"/>
              </a:spcBef>
            </a:pPr>
            <a:r>
              <a:rPr lang="en-US" sz="900" dirty="0"/>
              <a:t>Did you know? Research shows that students missing just 2 days a month in kindergarten are 25% more likely to be held back by 3</a:t>
            </a:r>
            <a:r>
              <a:rPr lang="en-US" sz="900" baseline="30000" dirty="0"/>
              <a:t>rd</a:t>
            </a:r>
            <a:r>
              <a:rPr lang="en-US" sz="900" dirty="0"/>
              <a:t> grade. </a:t>
            </a:r>
          </a:p>
          <a:p>
            <a:pPr algn="ctr">
              <a:spcBef>
                <a:spcPts val="500"/>
              </a:spcBef>
            </a:pPr>
            <a:r>
              <a:rPr lang="en-US" sz="900" dirty="0"/>
              <a:t>Help students stay on track by making sure they are in school </a:t>
            </a:r>
            <a:r>
              <a:rPr lang="en-US" sz="900" b="1" dirty="0"/>
              <a:t>each day they are not sick</a:t>
            </a:r>
            <a:r>
              <a:rPr lang="en-US" sz="900" dirty="0"/>
              <a:t>.</a:t>
            </a:r>
          </a:p>
        </p:txBody>
      </p:sp>
      <p:sp>
        <p:nvSpPr>
          <p:cNvPr id="15" name="TextBox 14">
            <a:extLst>
              <a:ext uri="{FF2B5EF4-FFF2-40B4-BE49-F238E27FC236}">
                <a16:creationId xmlns:a16="http://schemas.microsoft.com/office/drawing/2014/main" id="{D60F6DA3-B132-C852-DE73-7ED484696039}"/>
              </a:ext>
            </a:extLst>
          </p:cNvPr>
          <p:cNvSpPr txBox="1"/>
          <p:nvPr/>
        </p:nvSpPr>
        <p:spPr>
          <a:xfrm>
            <a:off x="612114" y="4490158"/>
            <a:ext cx="2003501" cy="1449115"/>
          </a:xfrm>
          <a:prstGeom prst="rect">
            <a:avLst/>
          </a:prstGeom>
          <a:noFill/>
        </p:spPr>
        <p:txBody>
          <a:bodyPr wrap="square" lIns="0" tIns="0" rIns="0" bIns="0" rtlCol="0">
            <a:spAutoFit/>
          </a:bodyPr>
          <a:lstStyle/>
          <a:p>
            <a:pPr algn="ctr">
              <a:spcBef>
                <a:spcPts val="500"/>
              </a:spcBef>
            </a:pPr>
            <a:r>
              <a:rPr lang="en-US" sz="900" dirty="0"/>
              <a:t>Consistent attendance is the best way to prevent high school drop-out. Research shows students who miss 2 or more days a month in high school are 7 times more likely to drop out by senior year.</a:t>
            </a:r>
          </a:p>
          <a:p>
            <a:pPr algn="ctr">
              <a:spcBef>
                <a:spcPts val="500"/>
              </a:spcBef>
            </a:pPr>
            <a:r>
              <a:rPr lang="en-US" sz="900" dirty="0"/>
              <a:t>Going to school </a:t>
            </a:r>
            <a:r>
              <a:rPr lang="en-US" sz="900" b="1" dirty="0"/>
              <a:t>each day they’re not sick</a:t>
            </a:r>
            <a:r>
              <a:rPr lang="en-US" sz="900" dirty="0"/>
              <a:t> helps students set positive habits for attendance throughout their school career.</a:t>
            </a:r>
          </a:p>
        </p:txBody>
      </p:sp>
    </p:spTree>
    <p:extLst>
      <p:ext uri="{BB962C8B-B14F-4D97-AF65-F5344CB8AC3E}">
        <p14:creationId xmlns:p14="http://schemas.microsoft.com/office/powerpoint/2010/main" val="327706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D086E2-053A-208D-2C72-5D1CAA079AC0}"/>
              </a:ext>
            </a:extLst>
          </p:cNvPr>
          <p:cNvSpPr txBox="1"/>
          <p:nvPr/>
        </p:nvSpPr>
        <p:spPr bwMode="gray">
          <a:xfrm>
            <a:off x="510215" y="1500353"/>
            <a:ext cx="6751970" cy="7722755"/>
          </a:xfrm>
          <a:prstGeom prst="rect">
            <a:avLst/>
          </a:prstGeom>
          <a:noFill/>
        </p:spPr>
        <p:txBody>
          <a:bodyPr wrap="square" lIns="0" tIns="0" rIns="0" bIns="0" rtlCol="0">
            <a:spAutoFit/>
          </a:bodyPr>
          <a:lstStyle/>
          <a:p>
            <a:pPr marR="0" lvl="0" fontAlgn="ctr">
              <a:lnSpc>
                <a:spcPct val="107000"/>
              </a:lnSpc>
              <a:spcBef>
                <a:spcPts val="0"/>
              </a:spcBef>
              <a:spcAft>
                <a:spcPts val="600"/>
              </a:spcAft>
            </a:pPr>
            <a:r>
              <a:rPr lang="en-US" sz="900" b="1" kern="100" dirty="0">
                <a:effectLst/>
                <a:ea typeface="Calibri" panose="020F0502020204030204" pitchFamily="34" charset="0"/>
                <a:cs typeface="Times New Roman" panose="02020603050405020304" pitchFamily="18" charset="0"/>
              </a:rPr>
              <a:t>Beginning of the Year</a:t>
            </a:r>
          </a:p>
          <a:p>
            <a:pPr marL="171450" marR="0" lvl="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Don’t let 2 missed days define your year! Research shows that most students with just 2 absences in the first month of school go on to miss more than 25 days total. Start the year off strong by making sure students are in school whenever they are not sick. </a:t>
            </a:r>
            <a:r>
              <a:rPr lang="en-US" sz="800" kern="100" dirty="0">
                <a:effectLst/>
                <a:ea typeface="Calibri" panose="020F0502020204030204" pitchFamily="34" charset="0"/>
                <a:cs typeface="Calibri" panose="020F0502020204030204" pitchFamily="34" charset="0"/>
              </a:rPr>
              <a:t>(</a:t>
            </a:r>
            <a:r>
              <a:rPr lang="en-US" sz="800" u="sng" kern="100" dirty="0">
                <a:solidFill>
                  <a:srgbClr val="0563C1"/>
                </a:solidFill>
                <a:effectLst/>
                <a:ea typeface="Calibri" panose="020F0502020204030204" pitchFamily="34" charset="0"/>
                <a:cs typeface="Calibri" panose="020F0502020204030204" pitchFamily="34" charset="0"/>
                <a:hlinkClick r:id="rId3"/>
              </a:rPr>
              <a:t>Source</a:t>
            </a:r>
            <a:r>
              <a:rPr lang="en-US" sz="800" kern="100" dirty="0">
                <a:effectLst/>
                <a:ea typeface="Calibri" panose="020F0502020204030204" pitchFamily="34" charset="0"/>
                <a:cs typeface="Calibri" panose="020F0502020204030204" pitchFamily="34" charset="0"/>
              </a:rPr>
              <a:t>).</a:t>
            </a:r>
          </a:p>
          <a:p>
            <a:pPr marL="171450" marR="0" lvl="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Hit the ground running this year!  Students missing 5 days of school in the first month fall behind in critical reading and math skills for the rest of the year. Prepare students for a successful year by making sure they are in school when they are not sick.(</a:t>
            </a:r>
            <a:r>
              <a:rPr lang="en-US" sz="800" u="sng" kern="100" dirty="0">
                <a:solidFill>
                  <a:srgbClr val="0563C1"/>
                </a:solidFill>
                <a:effectLst/>
                <a:ea typeface="Calibri" panose="020F0502020204030204" pitchFamily="34" charset="0"/>
                <a:cs typeface="Times New Roman" panose="02020603050405020304" pitchFamily="18" charset="0"/>
                <a:hlinkClick r:id="rId3"/>
              </a:rPr>
              <a:t>Source</a:t>
            </a:r>
            <a:r>
              <a:rPr lang="en-US" sz="800" kern="100" dirty="0">
                <a:effectLst/>
                <a:ea typeface="Calibri" panose="020F0502020204030204" pitchFamily="34" charset="0"/>
                <a:cs typeface="Times New Roman" panose="02020603050405020304" pitchFamily="18" charset="0"/>
              </a:rPr>
              <a:t>) (</a:t>
            </a:r>
            <a:r>
              <a:rPr lang="en-US" sz="800" u="sng" kern="100" dirty="0">
                <a:solidFill>
                  <a:srgbClr val="0563C1"/>
                </a:solidFill>
                <a:effectLst/>
                <a:ea typeface="Calibri" panose="020F0502020204030204" pitchFamily="34" charset="0"/>
                <a:cs typeface="Times New Roman" panose="02020603050405020304" pitchFamily="18" charset="0"/>
                <a:hlinkClick r:id="rId4"/>
              </a:rPr>
              <a:t>Source</a:t>
            </a:r>
            <a:r>
              <a:rPr lang="en-US" sz="800" kern="100" dirty="0">
                <a:effectLst/>
                <a:ea typeface="Calibri" panose="020F0502020204030204" pitchFamily="34" charset="0"/>
                <a:cs typeface="Times New Roman" panose="02020603050405020304" pitchFamily="18" charset="0"/>
              </a:rPr>
              <a:t>).</a:t>
            </a:r>
          </a:p>
          <a:p>
            <a:pPr marL="0" marR="0" fontAlgn="ctr">
              <a:lnSpc>
                <a:spcPct val="107000"/>
              </a:lnSpc>
              <a:spcBef>
                <a:spcPts val="0"/>
              </a:spcBef>
              <a:spcAft>
                <a:spcPts val="600"/>
              </a:spcAft>
            </a:pPr>
            <a:br>
              <a:rPr lang="en-US" sz="800" b="1" kern="100" dirty="0">
                <a:effectLst/>
                <a:ea typeface="Calibri" panose="020F0502020204030204" pitchFamily="34" charset="0"/>
                <a:cs typeface="Calibri" panose="020F0502020204030204" pitchFamily="34" charset="0"/>
              </a:rPr>
            </a:br>
            <a:r>
              <a:rPr lang="en-US" sz="900" b="1" kern="100" dirty="0">
                <a:effectLst/>
                <a:ea typeface="Calibri" panose="020F0502020204030204" pitchFamily="34" charset="0"/>
                <a:cs typeface="Calibri" panose="020F0502020204030204" pitchFamily="34" charset="0"/>
              </a:rPr>
              <a:t>Any time of year</a:t>
            </a:r>
            <a:endParaRPr lang="en-US" sz="900" b="1" kern="100" dirty="0">
              <a:ea typeface="Calibri" panose="020F0502020204030204" pitchFamily="34" charset="0"/>
              <a:cs typeface="Times New Roman" panose="02020603050405020304" pitchFamily="18" charset="0"/>
            </a:endParaRP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A day of missed school is a lost opportunity for social development. By coming to school every day they’re not sick, your child is gaining social skills that will land them their first job as an adult like time management, collaboration, and problem-solving.</a:t>
            </a: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Children’s mental health is important. Students who miss just 2 days of school a month tend to be more stressed and anxious. Help lower student stress by encouraging attendance when students are feeling well. (</a:t>
            </a:r>
            <a:r>
              <a:rPr lang="en-US" sz="800" u="sng" kern="100" dirty="0">
                <a:solidFill>
                  <a:srgbClr val="0563C1"/>
                </a:solidFill>
                <a:effectLst/>
                <a:ea typeface="Calibri" panose="020F0502020204030204" pitchFamily="34" charset="0"/>
                <a:cs typeface="Calibri" panose="020F0502020204030204" pitchFamily="34" charset="0"/>
                <a:hlinkClick r:id="rId5"/>
              </a:rPr>
              <a:t>Source</a:t>
            </a:r>
            <a:r>
              <a:rPr lang="en-US" sz="800" kern="100" dirty="0">
                <a:effectLst/>
                <a:ea typeface="Calibri" panose="020F0502020204030204" pitchFamily="34" charset="0"/>
                <a:cs typeface="Calibri" panose="020F0502020204030204" pitchFamily="34" charset="0"/>
              </a:rPr>
              <a:t>).</a:t>
            </a:r>
            <a:endParaRPr lang="en-US" sz="800" kern="100" dirty="0">
              <a:ea typeface="Calibri" panose="020F0502020204030204" pitchFamily="34" charset="0"/>
              <a:cs typeface="Times New Roman" panose="02020603050405020304" pitchFamily="18" charset="0"/>
            </a:endParaRP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Make the most of classroom opportunities! When students are not in school, they miss opportunities to participate in classroom activities and socialize with their peers. By attending school each day they are not sick, students are more engaged in learning. (</a:t>
            </a:r>
            <a:r>
              <a:rPr lang="en-US" sz="800" u="sng" kern="100" dirty="0">
                <a:solidFill>
                  <a:srgbClr val="0563C1"/>
                </a:solidFill>
                <a:effectLst/>
                <a:ea typeface="Calibri" panose="020F0502020204030204" pitchFamily="34" charset="0"/>
                <a:cs typeface="Times New Roman" panose="02020603050405020304" pitchFamily="18" charset="0"/>
                <a:hlinkClick r:id="rId6"/>
              </a:rPr>
              <a:t>Source</a:t>
            </a:r>
            <a:r>
              <a:rPr lang="en-US" sz="800" kern="100" dirty="0">
                <a:effectLst/>
                <a:ea typeface="Calibri" panose="020F0502020204030204" pitchFamily="34" charset="0"/>
                <a:cs typeface="Times New Roman" panose="02020603050405020304" pitchFamily="18" charset="0"/>
              </a:rPr>
              <a:t>).</a:t>
            </a:r>
          </a:p>
          <a:p>
            <a:pPr marL="171450" marR="0" indent="-171450" fontAlgn="ctr">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Help your student AND their classmates! Research shows that one student’s absence negatively impacts the learning of an entire classroom. Encourage your student to be in class everyday they’re not sick to support the success of all students.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Mid-year</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Set your student up for success. Research shows that students missing 10 days by December are more likely to fail at least one class. Maximize learning time by encouraging attendance when students are not sick.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indent="-171450">
              <a:lnSpc>
                <a:spcPct val="107000"/>
              </a:lnSpc>
              <a:spcAft>
                <a:spcPts val="600"/>
              </a:spcAft>
              <a:buFont typeface="Arial" panose="020B0604020202020204" pitchFamily="34" charset="0"/>
              <a:buChar char="•"/>
            </a:pPr>
            <a:r>
              <a:rPr lang="en-US" sz="800" dirty="0"/>
              <a:t>Thinking about missing another day? Research shows that improving attendance by just 5 days a year leads to higher achievement </a:t>
            </a:r>
            <a:r>
              <a:rPr lang="en-US" sz="800" kern="100" dirty="0">
                <a:cs typeface="Times New Roman" panose="02020603050405020304" pitchFamily="18" charset="0"/>
              </a:rPr>
              <a:t>i</a:t>
            </a:r>
            <a:r>
              <a:rPr lang="en-US" sz="800" kern="100" dirty="0">
                <a:effectLst/>
                <a:ea typeface="Calibri" panose="020F0502020204030204" pitchFamily="34" charset="0"/>
                <a:cs typeface="Times New Roman" panose="02020603050405020304" pitchFamily="18" charset="0"/>
              </a:rPr>
              <a:t>n reading, English, and math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Elementary School</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Research shows that children who miss more school in kindergarten and first grade gain 15% fewer literacy and math skills than their peers. Students who attend school when they are not sick set a firm foundation for success in the future.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Did you know? Research shows that students missing just 2 days a month in kindergarten are 25% more likely to be held back by 3rd grade. Help students stay on track by making sure they are in school each day they are not sick.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Consistent attendance builds stronger reading skills! Research shows that students who miss just 2 days of school a month are less likely to read at grade level by the end of 3rd grade. Make sure your student is in school each day they are not sick. (</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Research shows as few as 2 absences a month in elementary school can lead to missing 15 days or more a year throughout a child’s education. By giving your child a routine each morning, you are helping them develop the habit of coming to school every day they are not sick.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600"/>
              </a:spcAft>
            </a:pPr>
            <a:br>
              <a:rPr lang="en-US" sz="800" b="1" kern="100" dirty="0">
                <a:effectLst/>
                <a:ea typeface="Calibri" panose="020F0502020204030204" pitchFamily="34" charset="0"/>
                <a:cs typeface="Times New Roman" panose="02020603050405020304" pitchFamily="18" charset="0"/>
              </a:rPr>
            </a:br>
            <a:r>
              <a:rPr lang="en-US" sz="900" b="1" kern="100" dirty="0">
                <a:effectLst/>
                <a:ea typeface="Calibri" panose="020F0502020204030204" pitchFamily="34" charset="0"/>
                <a:cs typeface="Times New Roman" panose="02020603050405020304" pitchFamily="18" charset="0"/>
              </a:rPr>
              <a:t>Middle/High School</a:t>
            </a:r>
            <a:endParaRPr lang="en-US" sz="900" b="1" kern="100" dirty="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Consistent attendance is the best way to prevent high school drop-out. Research shows students who miss 2 or more days a month in high school are 7 times more likely to drop out by senior year. Going to school each day they’re not sick helps students set positive habits for attendance throughout their school career. </a:t>
            </a:r>
            <a:r>
              <a:rPr lang="en-US" sz="800" u="sng" kern="100" dirty="0">
                <a:solidFill>
                  <a:srgbClr val="0563C1"/>
                </a:solidFill>
                <a:effectLst/>
                <a:ea typeface="Calibri" panose="020F0502020204030204" pitchFamily="34" charset="0"/>
                <a:cs typeface="Calibri" panose="020F0502020204030204" pitchFamily="34" charset="0"/>
                <a:hlinkClick r:id="rId7"/>
              </a:rPr>
              <a:t>(Source)</a:t>
            </a:r>
            <a:r>
              <a:rPr lang="en-US" sz="800" u="sng" kern="100" dirty="0">
                <a:solidFill>
                  <a:srgbClr val="0563C1"/>
                </a:solidFill>
                <a:effectLst/>
                <a:ea typeface="Calibri" panose="020F0502020204030204" pitchFamily="34" charset="0"/>
                <a:cs typeface="Calibri" panose="020F0502020204030204" pitchFamily="34" charset="0"/>
              </a:rPr>
              <a:t>.</a:t>
            </a:r>
            <a:endParaRPr lang="en-US" sz="800" u="sng" kern="100" dirty="0">
              <a:solidFill>
                <a:srgbClr val="0563C1"/>
              </a:solidFill>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Calibri" panose="020F0502020204030204" pitchFamily="34" charset="0"/>
              </a:rPr>
              <a:t>Thinking about staying home? Research shows that students that miss more than 10 days a year are 20% less likely to graduate on time. By coming to school each day they aren’t sick, your student is staying on track for graduation. </a:t>
            </a:r>
            <a:r>
              <a:rPr lang="en-US" sz="800" kern="100" dirty="0">
                <a:effectLst/>
                <a:ea typeface="Calibri" panose="020F0502020204030204" pitchFamily="34" charset="0"/>
                <a:cs typeface="Times New Roman" panose="02020603050405020304" pitchFamily="18" charset="0"/>
              </a:rPr>
              <a:t>(</a:t>
            </a:r>
            <a:r>
              <a:rPr lang="en-US" sz="800" u="sng" kern="100" dirty="0">
                <a:solidFill>
                  <a:srgbClr val="0563C1"/>
                </a:solidFill>
                <a:effectLst/>
                <a:ea typeface="Calibri" panose="020F0502020204030204" pitchFamily="34" charset="0"/>
                <a:cs typeface="Times New Roman" panose="02020603050405020304" pitchFamily="18" charset="0"/>
                <a:hlinkClick r:id="rId7"/>
              </a:rPr>
              <a:t>Source</a:t>
            </a:r>
            <a:r>
              <a:rPr lang="en-US" sz="800" kern="100" dirty="0">
                <a:effectLs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600"/>
              </a:spcAft>
              <a:buFont typeface="Arial" panose="020B0604020202020204" pitchFamily="34" charset="0"/>
              <a:buChar char="•"/>
            </a:pPr>
            <a:r>
              <a:rPr lang="en-US" sz="800" kern="100" dirty="0">
                <a:effectLst/>
                <a:ea typeface="Calibri" panose="020F0502020204030204" pitchFamily="34" charset="0"/>
                <a:cs typeface="Times New Roman" panose="02020603050405020304" pitchFamily="18" charset="0"/>
              </a:rPr>
              <a:t>Attending school every day has impacts beyond elementary, middle, and high school. Research shows almost 90% of students that miss 15 days a year in high school drop out of college. Prepare for the future by encouraging consistent attendance every day your student isn’t sick. </a:t>
            </a:r>
            <a:r>
              <a:rPr lang="en-US" sz="800" kern="100" dirty="0">
                <a:effectLst/>
                <a:ea typeface="Calibri" panose="020F0502020204030204" pitchFamily="34" charset="0"/>
                <a:cs typeface="Calibri" panose="020F0502020204030204" pitchFamily="34" charset="0"/>
              </a:rPr>
              <a:t>(</a:t>
            </a:r>
            <a:r>
              <a:rPr lang="en-US" sz="800" u="sng" kern="100" dirty="0">
                <a:solidFill>
                  <a:srgbClr val="0563C1"/>
                </a:solidFill>
                <a:effectLst/>
                <a:ea typeface="Calibri" panose="020F0502020204030204" pitchFamily="34" charset="0"/>
                <a:cs typeface="Calibri" panose="020F0502020204030204" pitchFamily="34" charset="0"/>
                <a:hlinkClick r:id="rId3"/>
              </a:rPr>
              <a:t>Source</a:t>
            </a:r>
            <a:r>
              <a:rPr lang="en-US" sz="800" kern="100" dirty="0">
                <a:effectLst/>
                <a:ea typeface="Calibri" panose="020F0502020204030204" pitchFamily="34" charset="0"/>
                <a:cs typeface="Calibri" panose="020F0502020204030204" pitchFamily="34" charset="0"/>
              </a:rPr>
              <a:t>).</a:t>
            </a:r>
            <a:endParaRPr lang="en-US" sz="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323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4693</TotalTime>
  <Words>1984</Words>
  <Application>Microsoft Office PowerPoint</Application>
  <PresentationFormat>Custom</PresentationFormat>
  <Paragraphs>115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Rockwell</vt:lpstr>
      <vt:lpstr>Verdana</vt:lpstr>
      <vt:lpstr>Wingdings</vt:lpstr>
      <vt:lpstr>EAB3 Portrait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Margaret</dc:creator>
  <cp:lastModifiedBy>McNeill, Meredith</cp:lastModifiedBy>
  <cp:revision>32</cp:revision>
  <dcterms:created xsi:type="dcterms:W3CDTF">2023-05-25T13:12:48Z</dcterms:created>
  <dcterms:modified xsi:type="dcterms:W3CDTF">2023-06-30T20:58:55Z</dcterms:modified>
</cp:coreProperties>
</file>