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tags/tag20.xml" ContentType="application/vnd.openxmlformats-officedocument.presentationml.tags+xml"/>
  <Override PartName="/ppt/notesSlides/notesSlide1.xml" ContentType="application/vnd.openxmlformats-officedocument.presentationml.notesSlide+xml"/>
  <Override PartName="/ppt/tags/tag21.xml" ContentType="application/vnd.openxmlformats-officedocument.presentationml.tags+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1"/>
  </p:notesMasterIdLst>
  <p:sldIdLst>
    <p:sldId id="341" r:id="rId2"/>
    <p:sldId id="339" r:id="rId3"/>
    <p:sldId id="345" r:id="rId4"/>
    <p:sldId id="351" r:id="rId5"/>
    <p:sldId id="353" r:id="rId6"/>
    <p:sldId id="331" r:id="rId7"/>
    <p:sldId id="320" r:id="rId8"/>
    <p:sldId id="327" r:id="rId9"/>
    <p:sldId id="360" r:id="rId10"/>
  </p:sldIdLst>
  <p:sldSz cx="6400800" cy="4800600"/>
  <p:notesSz cx="7010400" cy="9296400"/>
  <p:custDataLst>
    <p:tags r:id="rId12"/>
  </p:custDataLst>
  <p:defaultTextStyle>
    <a:defPPr>
      <a:defRPr lang="en-US"/>
    </a:defPPr>
    <a:lvl1pPr marL="0" algn="l" defTabSz="537667" rtl="0" eaLnBrk="1" latinLnBrk="0" hangingPunct="1">
      <a:defRPr sz="1058" kern="1200">
        <a:solidFill>
          <a:schemeClr val="tx1"/>
        </a:solidFill>
        <a:latin typeface="+mn-lt"/>
        <a:ea typeface="+mn-ea"/>
        <a:cs typeface="+mn-cs"/>
      </a:defRPr>
    </a:lvl1pPr>
    <a:lvl2pPr marL="268834" algn="l" defTabSz="537667" rtl="0" eaLnBrk="1" latinLnBrk="0" hangingPunct="1">
      <a:defRPr sz="1058" kern="1200">
        <a:solidFill>
          <a:schemeClr val="tx1"/>
        </a:solidFill>
        <a:latin typeface="+mn-lt"/>
        <a:ea typeface="+mn-ea"/>
        <a:cs typeface="+mn-cs"/>
      </a:defRPr>
    </a:lvl2pPr>
    <a:lvl3pPr marL="537667" algn="l" defTabSz="537667" rtl="0" eaLnBrk="1" latinLnBrk="0" hangingPunct="1">
      <a:defRPr sz="1058" kern="1200">
        <a:solidFill>
          <a:schemeClr val="tx1"/>
        </a:solidFill>
        <a:latin typeface="+mn-lt"/>
        <a:ea typeface="+mn-ea"/>
        <a:cs typeface="+mn-cs"/>
      </a:defRPr>
    </a:lvl3pPr>
    <a:lvl4pPr marL="806501" algn="l" defTabSz="537667" rtl="0" eaLnBrk="1" latinLnBrk="0" hangingPunct="1">
      <a:defRPr sz="1058" kern="1200">
        <a:solidFill>
          <a:schemeClr val="tx1"/>
        </a:solidFill>
        <a:latin typeface="+mn-lt"/>
        <a:ea typeface="+mn-ea"/>
        <a:cs typeface="+mn-cs"/>
      </a:defRPr>
    </a:lvl4pPr>
    <a:lvl5pPr marL="1075334" algn="l" defTabSz="537667" rtl="0" eaLnBrk="1" latinLnBrk="0" hangingPunct="1">
      <a:defRPr sz="1058" kern="1200">
        <a:solidFill>
          <a:schemeClr val="tx1"/>
        </a:solidFill>
        <a:latin typeface="+mn-lt"/>
        <a:ea typeface="+mn-ea"/>
        <a:cs typeface="+mn-cs"/>
      </a:defRPr>
    </a:lvl5pPr>
    <a:lvl6pPr marL="1344168" algn="l" defTabSz="537667" rtl="0" eaLnBrk="1" latinLnBrk="0" hangingPunct="1">
      <a:defRPr sz="1058" kern="1200">
        <a:solidFill>
          <a:schemeClr val="tx1"/>
        </a:solidFill>
        <a:latin typeface="+mn-lt"/>
        <a:ea typeface="+mn-ea"/>
        <a:cs typeface="+mn-cs"/>
      </a:defRPr>
    </a:lvl6pPr>
    <a:lvl7pPr marL="1613002" algn="l" defTabSz="537667" rtl="0" eaLnBrk="1" latinLnBrk="0" hangingPunct="1">
      <a:defRPr sz="1058" kern="1200">
        <a:solidFill>
          <a:schemeClr val="tx1"/>
        </a:solidFill>
        <a:latin typeface="+mn-lt"/>
        <a:ea typeface="+mn-ea"/>
        <a:cs typeface="+mn-cs"/>
      </a:defRPr>
    </a:lvl7pPr>
    <a:lvl8pPr marL="1881835" algn="l" defTabSz="537667" rtl="0" eaLnBrk="1" latinLnBrk="0" hangingPunct="1">
      <a:defRPr sz="1058" kern="1200">
        <a:solidFill>
          <a:schemeClr val="tx1"/>
        </a:solidFill>
        <a:latin typeface="+mn-lt"/>
        <a:ea typeface="+mn-ea"/>
        <a:cs typeface="+mn-cs"/>
      </a:defRPr>
    </a:lvl8pPr>
    <a:lvl9pPr marL="2150669" algn="l" defTabSz="537667" rtl="0" eaLnBrk="1" latinLnBrk="0" hangingPunct="1">
      <a:defRPr sz="1058" kern="1200">
        <a:solidFill>
          <a:schemeClr val="tx1"/>
        </a:solidFill>
        <a:latin typeface="+mn-lt"/>
        <a:ea typeface="+mn-ea"/>
        <a:cs typeface="+mn-cs"/>
      </a:defRPr>
    </a:lvl9pPr>
  </p:defaultTextStyle>
  <p:extLst>
    <p:ext uri="{521415D9-36F7-43E2-AB2F-B90AF26B5E84}">
      <p14:sectionLst xmlns:p14="http://schemas.microsoft.com/office/powerpoint/2010/main">
        <p14:section name="F&amp;A FAQs" id="{EA1570CB-D15E-4715-AE82-EA9F53A71B0D}">
          <p14:sldIdLst>
            <p14:sldId id="341"/>
            <p14:sldId id="339"/>
            <p14:sldId id="345"/>
            <p14:sldId id="351"/>
            <p14:sldId id="353"/>
            <p14:sldId id="331"/>
          </p14:sldIdLst>
        </p14:section>
        <p14:section name="Optional Slides" id="{3CA91219-FB10-4EED-8916-A2CCF3BC385E}">
          <p14:sldIdLst>
            <p14:sldId id="320"/>
            <p14:sldId id="327"/>
            <p14:sldId id="36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A249"/>
    <a:srgbClr val="00B853"/>
    <a:srgbClr val="F28B00"/>
    <a:srgbClr val="0070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69" autoAdjust="0"/>
    <p:restoredTop sz="96323" autoAdjust="0"/>
  </p:normalViewPr>
  <p:slideViewPr>
    <p:cSldViewPr snapToGrid="0" showGuides="1">
      <p:cViewPr>
        <p:scale>
          <a:sx n="90" d="100"/>
          <a:sy n="90" d="100"/>
        </p:scale>
        <p:origin x="1757" y="5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spPr>
            <a:solidFill>
              <a:schemeClr val="tx1"/>
            </a:solidFill>
            <a:ln w="9525">
              <a:solidFill>
                <a:srgbClr val="FFFFFF"/>
              </a:solidFill>
              <a:miter lim="800000"/>
            </a:ln>
          </c:spPr>
          <c:dPt>
            <c:idx val="0"/>
            <c:bubble3D val="0"/>
            <c:spPr>
              <a:solidFill>
                <a:srgbClr val="004A88"/>
              </a:solidFill>
              <a:ln w="9525">
                <a:solidFill>
                  <a:srgbClr val="FFFFFF"/>
                </a:solidFill>
                <a:miter lim="800000"/>
              </a:ln>
              <a:effectLst/>
            </c:spPr>
            <c:extLst>
              <c:ext xmlns:c16="http://schemas.microsoft.com/office/drawing/2014/chart" uri="{C3380CC4-5D6E-409C-BE32-E72D297353CC}">
                <c16:uniqueId val="{00000001-10B6-49FF-9650-B1E210032BFF}"/>
              </c:ext>
            </c:extLst>
          </c:dPt>
          <c:dPt>
            <c:idx val="1"/>
            <c:bubble3D val="0"/>
            <c:spPr>
              <a:solidFill>
                <a:srgbClr val="C4C7CA"/>
              </a:solidFill>
              <a:ln w="9525">
                <a:solidFill>
                  <a:srgbClr val="FFFFFF"/>
                </a:solidFill>
                <a:miter lim="800000"/>
              </a:ln>
              <a:effectLst/>
            </c:spPr>
            <c:extLst>
              <c:ext xmlns:c16="http://schemas.microsoft.com/office/drawing/2014/chart" uri="{C3380CC4-5D6E-409C-BE32-E72D297353CC}">
                <c16:uniqueId val="{00000003-10B6-49FF-9650-B1E210032BFF}"/>
              </c:ext>
            </c:extLst>
          </c:dPt>
          <c:dPt>
            <c:idx val="2"/>
            <c:bubble3D val="0"/>
            <c:spPr>
              <a:solidFill>
                <a:schemeClr val="accent3"/>
              </a:solidFill>
              <a:ln w="9525">
                <a:solidFill>
                  <a:srgbClr val="FFFFFF"/>
                </a:solidFill>
                <a:miter lim="800000"/>
              </a:ln>
              <a:effectLst/>
            </c:spPr>
            <c:extLst>
              <c:ext xmlns:c16="http://schemas.microsoft.com/office/drawing/2014/chart" uri="{C3380CC4-5D6E-409C-BE32-E72D297353CC}">
                <c16:uniqueId val="{00000005-10B6-49FF-9650-B1E210032BFF}"/>
              </c:ext>
            </c:extLst>
          </c:dPt>
          <c:dPt>
            <c:idx val="3"/>
            <c:bubble3D val="0"/>
            <c:spPr>
              <a:solidFill>
                <a:schemeClr val="accent4"/>
              </a:solidFill>
              <a:ln w="9525">
                <a:solidFill>
                  <a:srgbClr val="FFFFFF"/>
                </a:solidFill>
                <a:miter lim="800000"/>
              </a:ln>
              <a:effectLst/>
            </c:spPr>
            <c:extLst>
              <c:ext xmlns:c16="http://schemas.microsoft.com/office/drawing/2014/chart" uri="{C3380CC4-5D6E-409C-BE32-E72D297353CC}">
                <c16:uniqueId val="{00000007-10B6-49FF-9650-B1E210032BFF}"/>
              </c:ext>
            </c:extLst>
          </c:dPt>
          <c:dPt>
            <c:idx val="4"/>
            <c:bubble3D val="0"/>
            <c:spPr>
              <a:solidFill>
                <a:schemeClr val="accent5"/>
              </a:solidFill>
              <a:ln w="9525">
                <a:solidFill>
                  <a:srgbClr val="FFFFFF"/>
                </a:solidFill>
                <a:miter lim="800000"/>
              </a:ln>
              <a:effectLst/>
            </c:spPr>
            <c:extLst>
              <c:ext xmlns:c16="http://schemas.microsoft.com/office/drawing/2014/chart" uri="{C3380CC4-5D6E-409C-BE32-E72D297353CC}">
                <c16:uniqueId val="{00000009-10B6-49FF-9650-B1E210032BFF}"/>
              </c:ext>
            </c:extLst>
          </c:dPt>
          <c:val>
            <c:numRef>
              <c:f>Sheet1!$B$2:$B$3</c:f>
              <c:numCache>
                <c:formatCode>General</c:formatCode>
                <c:ptCount val="2"/>
                <c:pt idx="0">
                  <c:v>0.53</c:v>
                </c:pt>
                <c:pt idx="1">
                  <c:v>0.47</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Series 1</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Category 1</c:v>
                      </c:pt>
                      <c:pt idx="1">
                        <c:v>Category 2</c:v>
                      </c:pt>
                    </c:strCache>
                  </c:strRef>
                </c15:cat>
              </c15:filteredCategoryTitle>
            </c:ext>
            <c:ext xmlns:c16="http://schemas.microsoft.com/office/drawing/2014/chart" uri="{C3380CC4-5D6E-409C-BE32-E72D297353CC}">
              <c16:uniqueId val="{0000000A-10B6-49FF-9650-B1E210032BFF}"/>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spPr>
            <a:solidFill>
              <a:schemeClr val="tx1"/>
            </a:solidFill>
            <a:ln w="9525">
              <a:solidFill>
                <a:srgbClr val="004A88"/>
              </a:solidFill>
              <a:miter lim="800000"/>
            </a:ln>
          </c:spPr>
          <c:dPt>
            <c:idx val="0"/>
            <c:bubble3D val="0"/>
            <c:spPr>
              <a:solidFill>
                <a:srgbClr val="004A88"/>
              </a:solidFill>
              <a:ln w="9525">
                <a:solidFill>
                  <a:srgbClr val="004A88"/>
                </a:solidFill>
                <a:miter lim="800000"/>
              </a:ln>
              <a:effectLst/>
            </c:spPr>
            <c:extLst>
              <c:ext xmlns:c16="http://schemas.microsoft.com/office/drawing/2014/chart" uri="{C3380CC4-5D6E-409C-BE32-E72D297353CC}">
                <c16:uniqueId val="{00000001-7C6C-4BBA-8A48-9AF3E9C2B492}"/>
              </c:ext>
            </c:extLst>
          </c:dPt>
          <c:dPt>
            <c:idx val="1"/>
            <c:bubble3D val="0"/>
            <c:spPr>
              <a:solidFill>
                <a:srgbClr val="C4C7CA"/>
              </a:solidFill>
              <a:ln w="9525">
                <a:solidFill>
                  <a:srgbClr val="FFFFFF"/>
                </a:solidFill>
                <a:miter lim="800000"/>
              </a:ln>
              <a:effectLst/>
            </c:spPr>
            <c:extLst>
              <c:ext xmlns:c16="http://schemas.microsoft.com/office/drawing/2014/chart" uri="{C3380CC4-5D6E-409C-BE32-E72D297353CC}">
                <c16:uniqueId val="{00000003-7C6C-4BBA-8A48-9AF3E9C2B492}"/>
              </c:ext>
            </c:extLst>
          </c:dPt>
          <c:dPt>
            <c:idx val="2"/>
            <c:bubble3D val="0"/>
            <c:spPr>
              <a:solidFill>
                <a:schemeClr val="accent3"/>
              </a:solidFill>
              <a:ln w="9525">
                <a:solidFill>
                  <a:srgbClr val="004A88"/>
                </a:solidFill>
                <a:miter lim="800000"/>
              </a:ln>
              <a:effectLst/>
            </c:spPr>
            <c:extLst>
              <c:ext xmlns:c16="http://schemas.microsoft.com/office/drawing/2014/chart" uri="{C3380CC4-5D6E-409C-BE32-E72D297353CC}">
                <c16:uniqueId val="{00000005-7C6C-4BBA-8A48-9AF3E9C2B492}"/>
              </c:ext>
            </c:extLst>
          </c:dPt>
          <c:dPt>
            <c:idx val="3"/>
            <c:bubble3D val="0"/>
            <c:spPr>
              <a:solidFill>
                <a:schemeClr val="accent4"/>
              </a:solidFill>
              <a:ln w="9525">
                <a:solidFill>
                  <a:srgbClr val="004A88"/>
                </a:solidFill>
                <a:miter lim="800000"/>
              </a:ln>
              <a:effectLst/>
            </c:spPr>
            <c:extLst>
              <c:ext xmlns:c16="http://schemas.microsoft.com/office/drawing/2014/chart" uri="{C3380CC4-5D6E-409C-BE32-E72D297353CC}">
                <c16:uniqueId val="{00000007-7C6C-4BBA-8A48-9AF3E9C2B492}"/>
              </c:ext>
            </c:extLst>
          </c:dPt>
          <c:dPt>
            <c:idx val="4"/>
            <c:bubble3D val="0"/>
            <c:spPr>
              <a:solidFill>
                <a:schemeClr val="accent5"/>
              </a:solidFill>
              <a:ln w="9525">
                <a:solidFill>
                  <a:srgbClr val="004A88"/>
                </a:solidFill>
                <a:miter lim="800000"/>
              </a:ln>
              <a:effectLst/>
            </c:spPr>
            <c:extLst>
              <c:ext xmlns:c16="http://schemas.microsoft.com/office/drawing/2014/chart" uri="{C3380CC4-5D6E-409C-BE32-E72D297353CC}">
                <c16:uniqueId val="{00000009-7C6C-4BBA-8A48-9AF3E9C2B492}"/>
              </c:ext>
            </c:extLst>
          </c:dPt>
          <c:val>
            <c:numRef>
              <c:f>Sheet1!$B$2:$B$3</c:f>
              <c:numCache>
                <c:formatCode>General</c:formatCode>
                <c:ptCount val="2"/>
                <c:pt idx="0">
                  <c:v>0.22</c:v>
                </c:pt>
                <c:pt idx="1">
                  <c:v>0.78</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Series 1</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Category 1</c:v>
                      </c:pt>
                      <c:pt idx="1">
                        <c:v>Category 2</c:v>
                      </c:pt>
                    </c:strCache>
                  </c:strRef>
                </c15:cat>
              </c15:filteredCategoryTitle>
            </c:ext>
            <c:ext xmlns:c16="http://schemas.microsoft.com/office/drawing/2014/chart" uri="{C3380CC4-5D6E-409C-BE32-E72D297353CC}">
              <c16:uniqueId val="{0000000A-7C6C-4BBA-8A48-9AF3E9C2B492}"/>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Sheet1!$B$1</c:f>
              <c:strCache>
                <c:ptCount val="1"/>
                <c:pt idx="0">
                  <c:v>Direct</c:v>
                </c:pt>
              </c:strCache>
            </c:strRef>
          </c:tx>
          <c:spPr>
            <a:solidFill>
              <a:srgbClr val="A0A4A9"/>
            </a:solidFill>
            <a:ln>
              <a:solidFill>
                <a:schemeClr val="bg1"/>
              </a:solidFill>
              <a:miter lim="800000"/>
            </a:ln>
            <a:effectLst/>
          </c:spPr>
          <c:invertIfNegative val="0"/>
          <c:dLbls>
            <c:dLbl>
              <c:idx val="0"/>
              <c:numFmt formatCode="&quot;$&quot;#,##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1717-47C5-AA39-EE0765599810}"/>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Sheet1!$A$2:$A$7</c:f>
              <c:numCache>
                <c:formatCode>General</c:formatCode>
                <c:ptCount val="6"/>
                <c:pt idx="0">
                  <c:v>2013</c:v>
                </c:pt>
                <c:pt idx="1">
                  <c:v>2014</c:v>
                </c:pt>
                <c:pt idx="2">
                  <c:v>2015</c:v>
                </c:pt>
                <c:pt idx="3">
                  <c:v>2016</c:v>
                </c:pt>
                <c:pt idx="4">
                  <c:v>2017</c:v>
                </c:pt>
                <c:pt idx="5">
                  <c:v>2018</c:v>
                </c:pt>
              </c:numCache>
            </c:numRef>
          </c:cat>
          <c:val>
            <c:numRef>
              <c:f>Sheet1!$B$2:$B$7</c:f>
              <c:numCache>
                <c:formatCode>General</c:formatCode>
                <c:ptCount val="6"/>
                <c:pt idx="0">
                  <c:v>245</c:v>
                </c:pt>
                <c:pt idx="1">
                  <c:v>208</c:v>
                </c:pt>
                <c:pt idx="2">
                  <c:v>220</c:v>
                </c:pt>
                <c:pt idx="3">
                  <c:v>225</c:v>
                </c:pt>
                <c:pt idx="4">
                  <c:v>240</c:v>
                </c:pt>
                <c:pt idx="5">
                  <c:v>250</c:v>
                </c:pt>
              </c:numCache>
            </c:numRef>
          </c:val>
          <c:extLst>
            <c:ext xmlns:c16="http://schemas.microsoft.com/office/drawing/2014/chart" uri="{C3380CC4-5D6E-409C-BE32-E72D297353CC}">
              <c16:uniqueId val="{00000001-1717-47C5-AA39-EE0765599810}"/>
            </c:ext>
          </c:extLst>
        </c:ser>
        <c:ser>
          <c:idx val="1"/>
          <c:order val="1"/>
          <c:tx>
            <c:strRef>
              <c:f>Sheet1!$C$1</c:f>
              <c:strCache>
                <c:ptCount val="1"/>
                <c:pt idx="0">
                  <c:v>F&amp;A</c:v>
                </c:pt>
              </c:strCache>
            </c:strRef>
          </c:tx>
          <c:spPr>
            <a:solidFill>
              <a:srgbClr val="004A88"/>
            </a:solidFill>
            <a:ln>
              <a:solidFill>
                <a:schemeClr val="bg1"/>
              </a:solidFill>
              <a:miter lim="800000"/>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Sheet1!$A$2:$A$7</c:f>
              <c:numCache>
                <c:formatCode>General</c:formatCode>
                <c:ptCount val="6"/>
                <c:pt idx="0">
                  <c:v>2013</c:v>
                </c:pt>
                <c:pt idx="1">
                  <c:v>2014</c:v>
                </c:pt>
                <c:pt idx="2">
                  <c:v>2015</c:v>
                </c:pt>
                <c:pt idx="3">
                  <c:v>2016</c:v>
                </c:pt>
                <c:pt idx="4">
                  <c:v>2017</c:v>
                </c:pt>
                <c:pt idx="5">
                  <c:v>2018</c:v>
                </c:pt>
              </c:numCache>
            </c:numRef>
          </c:cat>
          <c:val>
            <c:numRef>
              <c:f>Sheet1!$C$2:$C$7</c:f>
              <c:numCache>
                <c:formatCode>General</c:formatCode>
                <c:ptCount val="6"/>
                <c:pt idx="0">
                  <c:v>48</c:v>
                </c:pt>
                <c:pt idx="1">
                  <c:v>45</c:v>
                </c:pt>
                <c:pt idx="2">
                  <c:v>48</c:v>
                </c:pt>
                <c:pt idx="3">
                  <c:v>50</c:v>
                </c:pt>
                <c:pt idx="4">
                  <c:v>55</c:v>
                </c:pt>
                <c:pt idx="5">
                  <c:v>58</c:v>
                </c:pt>
              </c:numCache>
            </c:numRef>
          </c:val>
          <c:extLst>
            <c:ext xmlns:c16="http://schemas.microsoft.com/office/drawing/2014/chart" uri="{C3380CC4-5D6E-409C-BE32-E72D297353CC}">
              <c16:uniqueId val="{00000002-1717-47C5-AA39-EE0765599810}"/>
            </c:ext>
          </c:extLst>
        </c:ser>
        <c:dLbls>
          <c:showLegendKey val="0"/>
          <c:showVal val="1"/>
          <c:showCatName val="0"/>
          <c:showSerName val="0"/>
          <c:showPercent val="0"/>
          <c:showBubbleSize val="0"/>
        </c:dLbls>
        <c:gapWidth val="50"/>
        <c:overlap val="100"/>
        <c:axId val="283151984"/>
        <c:axId val="283152376"/>
      </c:barChart>
      <c:catAx>
        <c:axId val="283151984"/>
        <c:scaling>
          <c:orientation val="minMax"/>
        </c:scaling>
        <c:delete val="0"/>
        <c:axPos val="b"/>
        <c:numFmt formatCode="General" sourceLinked="1"/>
        <c:majorTickMark val="none"/>
        <c:minorTickMark val="none"/>
        <c:tickLblPos val="nextTo"/>
        <c:spPr>
          <a:noFill/>
          <a:ln w="9525" cap="flat" cmpd="sng" algn="ctr">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283152376"/>
        <c:crosses val="autoZero"/>
        <c:auto val="1"/>
        <c:lblAlgn val="ctr"/>
        <c:lblOffset val="100"/>
        <c:noMultiLvlLbl val="0"/>
      </c:catAx>
      <c:valAx>
        <c:axId val="283152376"/>
        <c:scaling>
          <c:orientation val="minMax"/>
        </c:scaling>
        <c:delete val="0"/>
        <c:axPos val="l"/>
        <c:numFmt formatCode="&quot;$&quot;#,##0" sourceLinked="0"/>
        <c:majorTickMark val="none"/>
        <c:minorTickMark val="none"/>
        <c:tickLblPos val="nextTo"/>
        <c:spPr>
          <a:ln/>
        </c:spPr>
        <c:crossAx val="283151984"/>
        <c:crosses val="autoZero"/>
        <c:crossBetween val="between"/>
      </c:valAx>
      <c:spPr>
        <a:noFill/>
        <a:ln>
          <a:noFill/>
        </a:ln>
        <a:effectLst/>
      </c:spPr>
    </c:plotArea>
    <c:legend>
      <c:legendPos val="b"/>
      <c:overlay val="0"/>
      <c:spPr>
        <a:noFill/>
        <a:ln>
          <a:solidFill>
            <a:schemeClr val="accent4"/>
          </a:solidFill>
          <a:miter lim="800000"/>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Verdana" panose="020B060403050404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Verdana" panose="020B0604030504040204" pitchFamily="34" charset="0"/>
              </a:defRPr>
            </a:lvl1pPr>
          </a:lstStyle>
          <a:p>
            <a:fld id="{635E5181-CEC9-49C9-AE2F-31A35049DD97}" type="datetimeFigureOut">
              <a:rPr lang="en-US" smtClean="0"/>
              <a:pPr/>
              <a:t>10/10/2018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Verdan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Verdana" panose="020B0604030504040204" pitchFamily="34" charset="0"/>
              </a:defRPr>
            </a:lvl1pPr>
          </a:lstStyle>
          <a:p>
            <a:fld id="{BF4803AB-2594-4B0A-8DC3-A3880FE8631C}" type="slidenum">
              <a:rPr lang="en-US" smtClean="0"/>
              <a:pPr/>
              <a:t>‹#›</a:t>
            </a:fld>
            <a:endParaRPr lang="en-US" dirty="0"/>
          </a:p>
        </p:txBody>
      </p:sp>
    </p:spTree>
    <p:extLst>
      <p:ext uri="{BB962C8B-B14F-4D97-AF65-F5344CB8AC3E}">
        <p14:creationId xmlns:p14="http://schemas.microsoft.com/office/powerpoint/2010/main" val="4144060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anose="020B0604030504040204" pitchFamily="34" charset="0"/>
        <a:ea typeface="+mn-ea"/>
        <a:cs typeface="+mn-cs"/>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425" y="239713"/>
            <a:ext cx="6399213" cy="48006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90538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s://www.eab.com/" TargetMode="External"/><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bg bwMode="gray">
      <p:bgRef idx="1001">
        <a:schemeClr val="bg1"/>
      </p:bgRef>
    </p:bg>
    <p:spTree>
      <p:nvGrpSpPr>
        <p:cNvPr id="1" name=""/>
        <p:cNvGrpSpPr/>
        <p:nvPr/>
      </p:nvGrpSpPr>
      <p:grpSpPr>
        <a:xfrm>
          <a:off x="0" y="0"/>
          <a:ext cx="0" cy="0"/>
          <a:chOff x="0" y="0"/>
          <a:chExt cx="0" cy="0"/>
        </a:xfrm>
      </p:grpSpPr>
      <p:sp>
        <p:nvSpPr>
          <p:cNvPr id="22" name="Rectangle 21"/>
          <p:cNvSpPr/>
          <p:nvPr userDrawn="1"/>
        </p:nvSpPr>
        <p:spPr bwMode="gray">
          <a:xfrm>
            <a:off x="0" y="444200"/>
            <a:ext cx="2502244" cy="4356399"/>
          </a:xfrm>
          <a:prstGeom prst="rect">
            <a:avLst/>
          </a:prstGeom>
          <a:solidFill>
            <a:schemeClr val="accent5"/>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23" name="TextBox 22"/>
          <p:cNvSpPr txBox="1"/>
          <p:nvPr userDrawn="1"/>
        </p:nvSpPr>
        <p:spPr bwMode="gray">
          <a:xfrm>
            <a:off x="264105" y="1466267"/>
            <a:ext cx="2068331" cy="692497"/>
          </a:xfrm>
          <a:prstGeom prst="rect">
            <a:avLst/>
          </a:prstGeom>
          <a:noFill/>
        </p:spPr>
        <p:txBody>
          <a:bodyPr wrap="square" lIns="0" tIns="0" rIns="0" bIns="0" rtlCol="0">
            <a:spAutoFit/>
          </a:bodyPr>
          <a:lstStyle/>
          <a:p>
            <a:pPr algn="l">
              <a:spcBef>
                <a:spcPts val="500"/>
              </a:spcBef>
            </a:pPr>
            <a:r>
              <a:rPr lang="en-US" sz="2500" b="1" dirty="0">
                <a:solidFill>
                  <a:schemeClr val="bg1"/>
                </a:solidFill>
              </a:rPr>
              <a:t>4:3</a:t>
            </a:r>
            <a:br>
              <a:rPr lang="en-US" sz="2500" b="1" dirty="0">
                <a:solidFill>
                  <a:schemeClr val="bg1"/>
                </a:solidFill>
              </a:rPr>
            </a:br>
            <a:r>
              <a:rPr lang="en-US" sz="2000" b="0" dirty="0">
                <a:solidFill>
                  <a:schemeClr val="bg1"/>
                </a:solidFill>
              </a:rPr>
              <a:t>On-screen</a:t>
            </a:r>
          </a:p>
        </p:txBody>
      </p:sp>
      <p:cxnSp>
        <p:nvCxnSpPr>
          <p:cNvPr id="25" name="Straight Connector 24"/>
          <p:cNvCxnSpPr/>
          <p:nvPr userDrawn="1"/>
        </p:nvCxnSpPr>
        <p:spPr bwMode="gray">
          <a:xfrm>
            <a:off x="271463" y="2292950"/>
            <a:ext cx="206097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bwMode="gray">
          <a:xfrm>
            <a:off x="271463" y="2371262"/>
            <a:ext cx="2173362" cy="138499"/>
          </a:xfrm>
          <a:prstGeom prst="rect">
            <a:avLst/>
          </a:prstGeom>
          <a:noFill/>
        </p:spPr>
        <p:txBody>
          <a:bodyPr wrap="square" lIns="0" tIns="0" rIns="0" bIns="0" rtlCol="0">
            <a:spAutoFit/>
          </a:bodyPr>
          <a:lstStyle/>
          <a:p>
            <a:pPr>
              <a:spcBef>
                <a:spcPts val="500"/>
              </a:spcBef>
            </a:pPr>
            <a:r>
              <a:rPr lang="pt-BR" sz="900" b="1" dirty="0">
                <a:solidFill>
                  <a:schemeClr val="bg1"/>
                </a:solidFill>
              </a:rPr>
              <a:t>All projected presentations:</a:t>
            </a:r>
          </a:p>
        </p:txBody>
      </p:sp>
      <p:pic>
        <p:nvPicPr>
          <p:cNvPr id="33" name="Picture 32"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666233" y="617182"/>
            <a:ext cx="3459061" cy="2596812"/>
          </a:xfrm>
          <a:prstGeom prst="rect">
            <a:avLst/>
          </a:prstGeom>
          <a:ln w="6350">
            <a:solidFill>
              <a:schemeClr val="accent4"/>
            </a:solidFill>
            <a:miter lim="800000"/>
          </a:ln>
        </p:spPr>
      </p:pic>
      <p:pic>
        <p:nvPicPr>
          <p:cNvPr id="27" name="Picture 2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271464" y="732330"/>
            <a:ext cx="1244214" cy="477850"/>
          </a:xfrm>
          <a:prstGeom prst="rect">
            <a:avLst/>
          </a:prstGeom>
        </p:spPr>
      </p:pic>
      <p:sp>
        <p:nvSpPr>
          <p:cNvPr id="32" name="TextBox 31"/>
          <p:cNvSpPr txBox="1"/>
          <p:nvPr userDrawn="1"/>
        </p:nvSpPr>
        <p:spPr bwMode="gray">
          <a:xfrm>
            <a:off x="455635" y="2603763"/>
            <a:ext cx="1344839" cy="897682"/>
          </a:xfrm>
          <a:prstGeom prst="rect">
            <a:avLst/>
          </a:prstGeom>
          <a:noFill/>
        </p:spPr>
        <p:txBody>
          <a:bodyPr wrap="square" lIns="0" tIns="0" rIns="0" bIns="0" rtlCol="0">
            <a:spAutoFit/>
          </a:bodyPr>
          <a:lstStyle/>
          <a:p>
            <a:pPr marL="112713" indent="-112713">
              <a:spcBef>
                <a:spcPts val="400"/>
              </a:spcBef>
              <a:buFont typeface="Arial" panose="020B0604020202020204" pitchFamily="34" charset="0"/>
              <a:buChar char="•"/>
            </a:pPr>
            <a:r>
              <a:rPr lang="en-US" sz="900" dirty="0">
                <a:solidFill>
                  <a:schemeClr val="bg1"/>
                </a:solidFill>
              </a:rPr>
              <a:t>National meetings</a:t>
            </a:r>
          </a:p>
          <a:p>
            <a:pPr marL="112713" indent="-112713">
              <a:spcBef>
                <a:spcPts val="400"/>
              </a:spcBef>
              <a:buFont typeface="Arial" panose="020B0604020202020204" pitchFamily="34" charset="0"/>
              <a:buChar char="•"/>
            </a:pPr>
            <a:r>
              <a:rPr lang="en-US" sz="900" dirty="0" err="1">
                <a:solidFill>
                  <a:schemeClr val="bg1"/>
                </a:solidFill>
              </a:rPr>
              <a:t>Webconferences</a:t>
            </a:r>
            <a:endParaRPr lang="en-US" sz="900" dirty="0">
              <a:solidFill>
                <a:schemeClr val="bg1"/>
              </a:solidFill>
            </a:endParaRPr>
          </a:p>
          <a:p>
            <a:pPr marL="112713" indent="-112713">
              <a:spcBef>
                <a:spcPts val="400"/>
              </a:spcBef>
              <a:buFont typeface="Arial" panose="020B0604020202020204" pitchFamily="34" charset="0"/>
              <a:buChar char="•"/>
            </a:pPr>
            <a:r>
              <a:rPr lang="en-US" sz="900" dirty="0">
                <a:solidFill>
                  <a:schemeClr val="bg1"/>
                </a:solidFill>
              </a:rPr>
              <a:t>Roundtables</a:t>
            </a:r>
          </a:p>
          <a:p>
            <a:pPr marL="112713" indent="-112713">
              <a:spcBef>
                <a:spcPts val="400"/>
              </a:spcBef>
              <a:buFont typeface="Arial" panose="020B0604020202020204" pitchFamily="34" charset="0"/>
              <a:buChar char="•"/>
            </a:pPr>
            <a:r>
              <a:rPr lang="en-US" sz="900" dirty="0" err="1">
                <a:solidFill>
                  <a:schemeClr val="bg1"/>
                </a:solidFill>
              </a:rPr>
              <a:t>Onsites</a:t>
            </a:r>
            <a:endParaRPr lang="en-US" sz="900" dirty="0">
              <a:solidFill>
                <a:schemeClr val="bg1"/>
              </a:solidFill>
            </a:endParaRPr>
          </a:p>
          <a:p>
            <a:pPr marL="112713" indent="-112713">
              <a:spcBef>
                <a:spcPts val="400"/>
              </a:spcBef>
              <a:buFont typeface="Arial" panose="020B0604020202020204" pitchFamily="34" charset="0"/>
              <a:buChar char="•"/>
            </a:pPr>
            <a:r>
              <a:rPr lang="en-US" sz="900" dirty="0">
                <a:solidFill>
                  <a:schemeClr val="bg1"/>
                </a:solidFill>
              </a:rPr>
              <a:t>Conferences</a:t>
            </a:r>
          </a:p>
        </p:txBody>
      </p:sp>
      <p:sp>
        <p:nvSpPr>
          <p:cNvPr id="34" name="Rectangle 33"/>
          <p:cNvSpPr/>
          <p:nvPr userDrawn="1"/>
        </p:nvSpPr>
        <p:spPr bwMode="gray">
          <a:xfrm>
            <a:off x="0" y="0"/>
            <a:ext cx="6400800" cy="401986"/>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Bef>
                <a:spcPts val="500"/>
              </a:spcBef>
            </a:pPr>
            <a:r>
              <a:rPr lang="en-US" sz="1200" b="1" dirty="0">
                <a:solidFill>
                  <a:schemeClr val="bg1"/>
                </a:solidFill>
              </a:rPr>
              <a:t>Delete Page After Reading   |   2018</a:t>
            </a:r>
            <a:r>
              <a:rPr lang="en-US" sz="1200" b="1" baseline="0" dirty="0">
                <a:solidFill>
                  <a:schemeClr val="bg1"/>
                </a:solidFill>
              </a:rPr>
              <a:t> Template Edition</a:t>
            </a:r>
            <a:endParaRPr lang="en-US" sz="1200" b="1" dirty="0">
              <a:solidFill>
                <a:schemeClr val="bg1"/>
              </a:solidFill>
            </a:endParaRPr>
          </a:p>
        </p:txBody>
      </p:sp>
      <p:sp>
        <p:nvSpPr>
          <p:cNvPr id="35" name="Text Placeholder 7"/>
          <p:cNvSpPr txBox="1">
            <a:spLocks/>
          </p:cNvSpPr>
          <p:nvPr userDrawn="1"/>
        </p:nvSpPr>
        <p:spPr bwMode="gray">
          <a:xfrm>
            <a:off x="277813" y="4134769"/>
            <a:ext cx="1879693" cy="41549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900" b="1" dirty="0">
                <a:solidFill>
                  <a:schemeClr val="bg1"/>
                </a:solidFill>
              </a:rPr>
              <a:t>Need Help? </a:t>
            </a:r>
            <a:br>
              <a:rPr lang="en-US" sz="900" b="1" dirty="0">
                <a:solidFill>
                  <a:schemeClr val="bg1"/>
                </a:solidFill>
              </a:rPr>
            </a:br>
            <a:r>
              <a:rPr lang="en-US" sz="900" b="0" dirty="0">
                <a:solidFill>
                  <a:schemeClr val="bg1"/>
                </a:solidFill>
              </a:rPr>
              <a:t>Visit portals.eab.com/</a:t>
            </a:r>
            <a:r>
              <a:rPr lang="en-US" sz="900" b="0" dirty="0" err="1">
                <a:solidFill>
                  <a:schemeClr val="bg1"/>
                </a:solidFill>
              </a:rPr>
              <a:t>dss</a:t>
            </a:r>
            <a:r>
              <a:rPr lang="en-US" sz="900" b="0" dirty="0">
                <a:solidFill>
                  <a:schemeClr val="bg1"/>
                </a:solidFill>
              </a:rPr>
              <a:t> or email DSS-Requests@eab.com</a:t>
            </a:r>
          </a:p>
        </p:txBody>
      </p:sp>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bwMode="gray">
          <a:xfrm>
            <a:off x="2663289" y="3320517"/>
            <a:ext cx="3459699" cy="1308452"/>
          </a:xfrm>
          <a:prstGeom prst="rect">
            <a:avLst/>
          </a:prstGeom>
        </p:spPr>
      </p:pic>
      <p:sp>
        <p:nvSpPr>
          <p:cNvPr id="12" name="Text Placeholder 7"/>
          <p:cNvSpPr txBox="1">
            <a:spLocks/>
          </p:cNvSpPr>
          <p:nvPr userDrawn="1"/>
        </p:nvSpPr>
        <p:spPr bwMode="gray">
          <a:xfrm>
            <a:off x="277813" y="3697538"/>
            <a:ext cx="2321952" cy="276999"/>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900" b="1" dirty="0">
                <a:solidFill>
                  <a:schemeClr val="bg1"/>
                </a:solidFill>
              </a:rPr>
              <a:t>Need 16:9 format? </a:t>
            </a:r>
            <a:br>
              <a:rPr lang="en-US" sz="900" b="1" dirty="0">
                <a:solidFill>
                  <a:schemeClr val="bg1"/>
                </a:solidFill>
              </a:rPr>
            </a:br>
            <a:r>
              <a:rPr lang="en-US" sz="900" b="0" dirty="0">
                <a:solidFill>
                  <a:schemeClr val="bg1"/>
                </a:solidFill>
              </a:rPr>
              <a:t>Email DSS-Requests@eab.com</a:t>
            </a:r>
          </a:p>
        </p:txBody>
      </p:sp>
    </p:spTree>
    <p:custDataLst>
      <p:tags r:id="rId1"/>
    </p:custDataLst>
    <p:extLst>
      <p:ext uri="{BB962C8B-B14F-4D97-AF65-F5344CB8AC3E}">
        <p14:creationId xmlns:p14="http://schemas.microsoft.com/office/powerpoint/2010/main" val="413359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tes">
    <p:bg bwMode="gray">
      <p:bgRef idx="1001">
        <a:schemeClr val="bg1"/>
      </p:bgRef>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cxnSp>
        <p:nvCxnSpPr>
          <p:cNvPr id="34" name="Straight Connector 33"/>
          <p:cNvCxnSpPr/>
          <p:nvPr userDrawn="1"/>
        </p:nvCxnSpPr>
        <p:spPr bwMode="gray">
          <a:xfrm>
            <a:off x="283818" y="1110912"/>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43" name="Title 1"/>
          <p:cNvSpPr txBox="1">
            <a:spLocks/>
          </p:cNvSpPr>
          <p:nvPr userDrawn="1"/>
        </p:nvSpPr>
        <p:spPr bwMode="gray">
          <a:xfrm>
            <a:off x="283818" y="309824"/>
            <a:ext cx="772685" cy="256480"/>
          </a:xfrm>
          <a:prstGeom prst="rect">
            <a:avLst/>
          </a:prstGeom>
        </p:spPr>
        <p:txBody>
          <a:bodyPr wrap="square" lIns="0" tIns="0" rIns="0" bIns="0" anchor="b" anchorCtr="0">
            <a:spAutoFit/>
          </a:bodyPr>
          <a:lstStyle>
            <a:lvl1pPr algn="l" defTabSz="640080" rtl="0" eaLnBrk="1" latinLnBrk="0" hangingPunct="1">
              <a:lnSpc>
                <a:spcPct val="90000"/>
              </a:lnSpc>
              <a:spcBef>
                <a:spcPct val="0"/>
              </a:spcBef>
              <a:buNone/>
              <a:defRPr sz="1800" b="0" kern="1200" spc="40" baseline="0">
                <a:solidFill>
                  <a:schemeClr val="tx1"/>
                </a:solidFill>
                <a:latin typeface="+mj-lt"/>
                <a:ea typeface="+mj-ea"/>
                <a:cs typeface="+mj-cs"/>
              </a:defRPr>
            </a:lvl1pPr>
          </a:lstStyle>
          <a:p>
            <a:pPr>
              <a:lnSpc>
                <a:spcPct val="90000"/>
              </a:lnSpc>
            </a:pPr>
            <a:r>
              <a:rPr lang="en-US" spc="50" baseline="0" dirty="0">
                <a:solidFill>
                  <a:schemeClr val="tx1"/>
                </a:solidFill>
              </a:rPr>
              <a:t>Notes:</a:t>
            </a:r>
          </a:p>
        </p:txBody>
      </p:sp>
      <p:grpSp>
        <p:nvGrpSpPr>
          <p:cNvPr id="24" name="Group 23"/>
          <p:cNvGrpSpPr/>
          <p:nvPr userDrawn="1"/>
        </p:nvGrpSpPr>
        <p:grpSpPr bwMode="gray">
          <a:xfrm>
            <a:off x="5888334" y="0"/>
            <a:ext cx="458401" cy="507600"/>
            <a:chOff x="5888334" y="0"/>
            <a:chExt cx="458401" cy="507600"/>
          </a:xfrm>
        </p:grpSpPr>
        <p:sp>
          <p:nvSpPr>
            <p:cNvPr id="25" name="Freeform 24"/>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26"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44" name="TextBox 43"/>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cxnSp>
        <p:nvCxnSpPr>
          <p:cNvPr id="45" name="Straight Connector 44"/>
          <p:cNvCxnSpPr/>
          <p:nvPr userDrawn="1"/>
        </p:nvCxnSpPr>
        <p:spPr bwMode="gray">
          <a:xfrm>
            <a:off x="283818" y="439742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bwMode="gray">
          <a:xfrm>
            <a:off x="283818" y="1476081"/>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bwMode="gray">
          <a:xfrm>
            <a:off x="283818" y="1841250"/>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bwMode="gray">
          <a:xfrm>
            <a:off x="283818" y="220641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bwMode="gray">
          <a:xfrm>
            <a:off x="283818" y="2571588"/>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bwMode="gray">
          <a:xfrm>
            <a:off x="283818" y="2936757"/>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userDrawn="1"/>
        </p:nvCxnSpPr>
        <p:spPr bwMode="gray">
          <a:xfrm>
            <a:off x="283818" y="3301926"/>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bwMode="gray">
          <a:xfrm>
            <a:off x="283818" y="3667095"/>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bwMode="gray">
          <a:xfrm>
            <a:off x="283818" y="4032264"/>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429620897"/>
      </p:ext>
    </p:extLst>
  </p:cSld>
  <p:clrMapOvr>
    <a:masterClrMapping/>
  </p:clrMapOvr>
  <p:extLst mod="1">
    <p:ext uri="{DCECCB84-F9BA-43D5-87BE-67443E8EF086}">
      <p15:sldGuideLst xmlns:p15="http://schemas.microsoft.com/office/powerpoint/2012/main">
        <p15:guide id="1" orient="horz" pos="6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ver Page: Top Slide">
    <p:spTree>
      <p:nvGrpSpPr>
        <p:cNvPr id="1" name=""/>
        <p:cNvGrpSpPr/>
        <p:nvPr/>
      </p:nvGrpSpPr>
      <p:grpSpPr>
        <a:xfrm>
          <a:off x="0" y="0"/>
          <a:ext cx="0" cy="0"/>
          <a:chOff x="0" y="0"/>
          <a:chExt cx="0" cy="0"/>
        </a:xfrm>
      </p:grpSpPr>
      <p:sp>
        <p:nvSpPr>
          <p:cNvPr id="20" name="Title 19"/>
          <p:cNvSpPr>
            <a:spLocks noGrp="1"/>
          </p:cNvSpPr>
          <p:nvPr>
            <p:ph type="title" hasCustomPrompt="1"/>
          </p:nvPr>
        </p:nvSpPr>
        <p:spPr bwMode="gray">
          <a:xfrm>
            <a:off x="371475" y="3279699"/>
            <a:ext cx="5029200" cy="830997"/>
          </a:xfrm>
          <a:prstGeom prst="rect">
            <a:avLst/>
          </a:prstGeom>
        </p:spPr>
        <p:txBody>
          <a:bodyPr lIns="0" tIns="0" rIns="0" bIns="0" anchor="b" anchorCtr="0">
            <a:spAutoFit/>
          </a:bodyPr>
          <a:lstStyle>
            <a:lvl1pPr>
              <a:lnSpc>
                <a:spcPct val="90000"/>
              </a:lnSpc>
              <a:defRPr sz="3000" b="0" spc="50" baseline="0">
                <a:solidFill>
                  <a:schemeClr val="tx1"/>
                </a:solidFill>
              </a:defRPr>
            </a:lvl1pPr>
          </a:lstStyle>
          <a:p>
            <a:r>
              <a:rPr lang="en-US" dirty="0"/>
              <a:t>Cover Title – Rockwell 30pt Regular, Title Case</a:t>
            </a:r>
          </a:p>
        </p:txBody>
      </p:sp>
      <p:sp>
        <p:nvSpPr>
          <p:cNvPr id="22" name="Text Placeholder 21"/>
          <p:cNvSpPr>
            <a:spLocks noGrp="1"/>
          </p:cNvSpPr>
          <p:nvPr>
            <p:ph type="body" sz="quarter" idx="16" hasCustomPrompt="1"/>
          </p:nvPr>
        </p:nvSpPr>
        <p:spPr bwMode="gray">
          <a:xfrm>
            <a:off x="371475" y="4342854"/>
            <a:ext cx="5029200" cy="215444"/>
          </a:xfrm>
        </p:spPr>
        <p:txBody>
          <a:bodyPr/>
          <a:lstStyle>
            <a:lvl1pPr marL="0" indent="0">
              <a:spcBef>
                <a:spcPts val="0"/>
              </a:spcBef>
              <a:buNone/>
              <a:defRPr sz="1400" baseline="0">
                <a:solidFill>
                  <a:schemeClr val="tx1"/>
                </a:solidFill>
              </a:defRPr>
            </a:lvl1pPr>
            <a:lvl2pPr marL="114300" indent="0">
              <a:spcBef>
                <a:spcPts val="0"/>
              </a:spcBef>
              <a:buNone/>
              <a:defRPr sz="1400"/>
            </a:lvl2pPr>
            <a:lvl3pPr marL="228600" indent="0">
              <a:spcBef>
                <a:spcPts val="0"/>
              </a:spcBef>
              <a:buNone/>
              <a:defRPr sz="1400"/>
            </a:lvl3pPr>
            <a:lvl4pPr marL="342900" indent="0">
              <a:spcBef>
                <a:spcPts val="0"/>
              </a:spcBef>
              <a:buNone/>
              <a:defRPr sz="1400"/>
            </a:lvl4pPr>
            <a:lvl5pPr marL="457200" indent="0">
              <a:spcBef>
                <a:spcPts val="0"/>
              </a:spcBef>
              <a:buNone/>
              <a:defRPr sz="1400"/>
            </a:lvl5pPr>
          </a:lstStyle>
          <a:p>
            <a:pPr lvl="0"/>
            <a:r>
              <a:rPr lang="en-US" dirty="0"/>
              <a:t>Cover Subtitle – Verdana 14pt Regular, Title Case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1303" y="379532"/>
            <a:ext cx="1685547" cy="734569"/>
          </a:xfrm>
          <a:prstGeom prst="rect">
            <a:avLst/>
          </a:prstGeom>
          <a:noFill/>
          <a:ln>
            <a:noFill/>
          </a:ln>
        </p:spPr>
      </p:pic>
    </p:spTree>
    <p:custDataLst>
      <p:tags r:id="rId1"/>
    </p:custDataLst>
    <p:extLst>
      <p:ext uri="{BB962C8B-B14F-4D97-AF65-F5344CB8AC3E}">
        <p14:creationId xmlns:p14="http://schemas.microsoft.com/office/powerpoint/2010/main" val="3485206770"/>
      </p:ext>
    </p:extLst>
  </p:cSld>
  <p:clrMapOvr>
    <a:masterClrMapping/>
  </p:clrMapOvr>
  <p:extLst mod="1">
    <p:ext uri="{DCECCB84-F9BA-43D5-87BE-67443E8EF086}">
      <p15:sldGuideLst xmlns:p15="http://schemas.microsoft.com/office/powerpoint/2012/main">
        <p15:guide id="1" pos="234" userDrawn="1">
          <p15:clr>
            <a:srgbClr val="FBAE40"/>
          </p15:clr>
        </p15:guide>
        <p15:guide id="2" orient="horz" pos="2591" userDrawn="1">
          <p15:clr>
            <a:srgbClr val="FBAE40"/>
          </p15:clr>
        </p15:guide>
        <p15:guide id="3" orient="horz" pos="2735"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ver Page: Bottom Slide">
    <p:spTree>
      <p:nvGrpSpPr>
        <p:cNvPr id="1" name=""/>
        <p:cNvGrpSpPr/>
        <p:nvPr/>
      </p:nvGrpSpPr>
      <p:grpSpPr>
        <a:xfrm>
          <a:off x="0" y="0"/>
          <a:ext cx="0" cy="0"/>
          <a:chOff x="0" y="0"/>
          <a:chExt cx="0" cy="0"/>
        </a:xfrm>
      </p:grpSpPr>
      <p:cxnSp>
        <p:nvCxnSpPr>
          <p:cNvPr id="5" name="Straight Connector 4"/>
          <p:cNvCxnSpPr/>
          <p:nvPr userDrawn="1"/>
        </p:nvCxnSpPr>
        <p:spPr bwMode="gray">
          <a:xfrm>
            <a:off x="22860" y="4097682"/>
            <a:ext cx="6355080"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3939708" y="4191900"/>
            <a:ext cx="2438232" cy="215444"/>
          </a:xfrm>
          <a:prstGeom prst="rect">
            <a:avLst/>
          </a:prstGeom>
        </p:spPr>
        <p:txBody>
          <a:bodyPr wrap="none" lIns="0" tIns="0" rIns="0" bIns="0" anchor="t" anchorCtr="0">
            <a:spAutoFit/>
          </a:bodyPr>
          <a:lstStyle>
            <a:lvl1pPr algn="r">
              <a:lnSpc>
                <a:spcPct val="100000"/>
              </a:lnSpc>
              <a:defRPr sz="1400" b="0" spc="0" baseline="0">
                <a:solidFill>
                  <a:schemeClr val="accent3"/>
                </a:solidFill>
                <a:latin typeface="+mn-lt"/>
              </a:defRPr>
            </a:lvl1pPr>
          </a:lstStyle>
          <a:p>
            <a:r>
              <a:rPr lang="en-US" dirty="0"/>
              <a:t>Insert Program Name Here</a:t>
            </a:r>
          </a:p>
        </p:txBody>
      </p:sp>
      <p:sp>
        <p:nvSpPr>
          <p:cNvPr id="4" name="Text Placeholder 3"/>
          <p:cNvSpPr>
            <a:spLocks noGrp="1"/>
          </p:cNvSpPr>
          <p:nvPr>
            <p:ph type="body" sz="quarter" idx="16" hasCustomPrompt="1"/>
          </p:nvPr>
        </p:nvSpPr>
        <p:spPr bwMode="gray">
          <a:xfrm>
            <a:off x="3389943" y="4431033"/>
            <a:ext cx="2987997" cy="153888"/>
          </a:xfrm>
        </p:spPr>
        <p:txBody>
          <a:bodyPr wrap="none"/>
          <a:lstStyle>
            <a:lvl1pPr marL="0" indent="0" algn="r">
              <a:spcBef>
                <a:spcPts val="0"/>
              </a:spcBef>
              <a:buNone/>
              <a:defRPr sz="1000">
                <a:solidFill>
                  <a:schemeClr val="accent3"/>
                </a:solidFill>
              </a:defRPr>
            </a:lvl1pPr>
          </a:lstStyle>
          <a:p>
            <a:pPr lvl="0"/>
            <a:r>
              <a:rPr lang="en-US" dirty="0"/>
              <a:t>Insert Sub-program Name Here (if necessary)</a:t>
            </a:r>
          </a:p>
        </p:txBody>
      </p:sp>
    </p:spTree>
    <p:custDataLst>
      <p:tags r:id="rId1"/>
    </p:custDataLst>
    <p:extLst>
      <p:ext uri="{BB962C8B-B14F-4D97-AF65-F5344CB8AC3E}">
        <p14:creationId xmlns:p14="http://schemas.microsoft.com/office/powerpoint/2010/main" val="1714615953"/>
      </p:ext>
    </p:extLst>
  </p:cSld>
  <p:clrMapOvr>
    <a:masterClrMapping/>
  </p:clrMapOvr>
  <p:extLst mod="1">
    <p:ext uri="{DCECCB84-F9BA-43D5-87BE-67443E8EF086}">
      <p15:sldGuideLst xmlns:p15="http://schemas.microsoft.com/office/powerpoint/2012/main">
        <p15:guide id="1" orient="horz" pos="263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side Cover: Top Slid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81610" y="309824"/>
            <a:ext cx="4111003"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a:t>Insert Program Name Here</a:t>
            </a:r>
          </a:p>
        </p:txBody>
      </p:sp>
      <p:sp>
        <p:nvSpPr>
          <p:cNvPr id="6" name="Text Placeholder 5"/>
          <p:cNvSpPr>
            <a:spLocks noGrp="1"/>
          </p:cNvSpPr>
          <p:nvPr>
            <p:ph type="body" sz="quarter" idx="37" hasCustomPrompt="1"/>
          </p:nvPr>
        </p:nvSpPr>
        <p:spPr bwMode="gray">
          <a:xfrm>
            <a:off x="688369" y="968034"/>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Project Director (insert text)</a:t>
            </a:r>
          </a:p>
        </p:txBody>
      </p:sp>
      <p:sp>
        <p:nvSpPr>
          <p:cNvPr id="8" name="Text Placeholder 7"/>
          <p:cNvSpPr>
            <a:spLocks noGrp="1"/>
          </p:cNvSpPr>
          <p:nvPr>
            <p:ph type="body" sz="quarter" idx="38" hasCustomPrompt="1"/>
          </p:nvPr>
        </p:nvSpPr>
        <p:spPr bwMode="gray">
          <a:xfrm>
            <a:off x="688369" y="1175826"/>
            <a:ext cx="3200400"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10" name="Text Placeholder 9"/>
          <p:cNvSpPr>
            <a:spLocks noGrp="1"/>
          </p:cNvSpPr>
          <p:nvPr>
            <p:ph type="body" sz="quarter" idx="39" hasCustomPrompt="1"/>
          </p:nvPr>
        </p:nvSpPr>
        <p:spPr bwMode="gray">
          <a:xfrm>
            <a:off x="688369" y="1609882"/>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Contributing Consultants (insert text)</a:t>
            </a:r>
          </a:p>
        </p:txBody>
      </p:sp>
      <p:sp>
        <p:nvSpPr>
          <p:cNvPr id="12" name="Text Placeholder 11"/>
          <p:cNvSpPr>
            <a:spLocks noGrp="1"/>
          </p:cNvSpPr>
          <p:nvPr>
            <p:ph type="body" sz="quarter" idx="40" hasCustomPrompt="1"/>
          </p:nvPr>
        </p:nvSpPr>
        <p:spPr bwMode="gray">
          <a:xfrm>
            <a:off x="688369" y="1819016"/>
            <a:ext cx="3200400"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14" name="Text Placeholder 13"/>
          <p:cNvSpPr>
            <a:spLocks noGrp="1"/>
          </p:cNvSpPr>
          <p:nvPr>
            <p:ph type="body" sz="quarter" idx="41" hasCustomPrompt="1"/>
          </p:nvPr>
        </p:nvSpPr>
        <p:spPr bwMode="gray">
          <a:xfrm>
            <a:off x="688369" y="2250476"/>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Design Consultant (insert text)</a:t>
            </a:r>
          </a:p>
        </p:txBody>
      </p:sp>
      <p:sp>
        <p:nvSpPr>
          <p:cNvPr id="17" name="Text Placeholder 16"/>
          <p:cNvSpPr>
            <a:spLocks noGrp="1"/>
          </p:cNvSpPr>
          <p:nvPr>
            <p:ph type="body" sz="quarter" idx="42" hasCustomPrompt="1"/>
          </p:nvPr>
        </p:nvSpPr>
        <p:spPr bwMode="gray">
          <a:xfrm>
            <a:off x="688369" y="2459785"/>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sp>
        <p:nvSpPr>
          <p:cNvPr id="27" name="Text Placeholder 26"/>
          <p:cNvSpPr>
            <a:spLocks noGrp="1"/>
          </p:cNvSpPr>
          <p:nvPr>
            <p:ph type="body" sz="quarter" idx="43" hasCustomPrompt="1"/>
          </p:nvPr>
        </p:nvSpPr>
        <p:spPr bwMode="gray">
          <a:xfrm>
            <a:off x="688369" y="2888149"/>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Executive Director (insert text)</a:t>
            </a:r>
          </a:p>
        </p:txBody>
      </p:sp>
      <p:sp>
        <p:nvSpPr>
          <p:cNvPr id="29" name="Text Placeholder 28"/>
          <p:cNvSpPr>
            <a:spLocks noGrp="1"/>
          </p:cNvSpPr>
          <p:nvPr>
            <p:ph type="body" sz="quarter" idx="44" hasCustomPrompt="1"/>
          </p:nvPr>
        </p:nvSpPr>
        <p:spPr bwMode="gray">
          <a:xfrm>
            <a:off x="688369" y="3097903"/>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cxnSp>
        <p:nvCxnSpPr>
          <p:cNvPr id="16" name="Straight Connector 15"/>
          <p:cNvCxnSpPr/>
          <p:nvPr userDrawn="1"/>
        </p:nvCxnSpPr>
        <p:spPr bwMode="gray">
          <a:xfrm>
            <a:off x="4773942" y="309824"/>
            <a:ext cx="0" cy="4490776"/>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bwMode="gray">
          <a:xfrm>
            <a:off x="4860213" y="300832"/>
            <a:ext cx="1404663" cy="4334013"/>
          </a:xfrm>
          <a:prstGeom prst="rect">
            <a:avLst/>
          </a:prstGeom>
          <a:noFill/>
        </p:spPr>
        <p:txBody>
          <a:bodyPr wrap="square" lIns="0" tIns="0" rIns="0" bIns="0" rtlCol="0">
            <a:noAutofit/>
          </a:bodyPr>
          <a:lstStyle/>
          <a:p>
            <a:pPr>
              <a:spcBef>
                <a:spcPts val="400"/>
              </a:spcBef>
            </a:pPr>
            <a:r>
              <a:rPr lang="en-US" sz="500" b="1" baseline="0" dirty="0">
                <a:solidFill>
                  <a:schemeClr val="tx1"/>
                </a:solidFill>
                <a:latin typeface="+mn-lt"/>
                <a:cs typeface="Arial"/>
              </a:rPr>
              <a:t>LEGAL CAVEAT</a:t>
            </a:r>
          </a:p>
          <a:p>
            <a:pPr>
              <a:spcBef>
                <a:spcPts val="400"/>
              </a:spcBef>
            </a:pPr>
            <a:r>
              <a:rPr lang="en-US" sz="500" baseline="0" dirty="0">
                <a:solidFill>
                  <a:schemeClr val="tx1"/>
                </a:solidFill>
                <a:latin typeface="+mn-lt"/>
                <a:cs typeface="Arial"/>
              </a:rPr>
              <a:t>EAB Global, Inc. (“EAB”) has made efforts to verify the accuracy of the information it provides to members. This report relies</a:t>
            </a:r>
            <a:br>
              <a:rPr lang="en-US" sz="500" baseline="0" dirty="0">
                <a:solidFill>
                  <a:schemeClr val="tx1"/>
                </a:solidFill>
                <a:latin typeface="+mn-lt"/>
                <a:cs typeface="Arial"/>
              </a:rPr>
            </a:br>
            <a:r>
              <a:rPr lang="en-US" sz="500" baseline="0" dirty="0">
                <a:solidFill>
                  <a:schemeClr val="tx1"/>
                </a:solidFill>
                <a:latin typeface="+mn-lt"/>
                <a:cs typeface="Arial"/>
              </a:rPr>
              <a:t>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 </a:t>
            </a:r>
            <a:br>
              <a:rPr lang="en-US" sz="500" baseline="0" dirty="0">
                <a:solidFill>
                  <a:schemeClr val="tx1"/>
                </a:solidFill>
                <a:latin typeface="+mn-lt"/>
                <a:cs typeface="Arial"/>
              </a:rPr>
            </a:br>
            <a:r>
              <a:rPr lang="en-US" sz="500" baseline="0" dirty="0">
                <a:solidFill>
                  <a:schemeClr val="tx1"/>
                </a:solidFill>
                <a:latin typeface="+mn-lt"/>
                <a:cs typeface="Arial"/>
              </a:rPr>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600"/>
              </a:spcBef>
            </a:pPr>
            <a:r>
              <a:rPr lang="en-US" sz="500" baseline="0" dirty="0">
                <a:solidFill>
                  <a:schemeClr val="tx1"/>
                </a:solidFill>
                <a:latin typeface="+mn-lt"/>
                <a:cs typeface="Arial"/>
              </a:rPr>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p:txBody>
      </p:sp>
    </p:spTree>
    <p:custDataLst>
      <p:tags r:id="rId1"/>
    </p:custDataLst>
    <p:extLst>
      <p:ext uri="{BB962C8B-B14F-4D97-AF65-F5344CB8AC3E}">
        <p14:creationId xmlns:p14="http://schemas.microsoft.com/office/powerpoint/2010/main" val="2756965695"/>
      </p:ext>
    </p:extLst>
  </p:cSld>
  <p:clrMapOvr>
    <a:masterClrMapping/>
  </p:clrMapOvr>
  <p:extLst mod="1">
    <p:ext uri="{DCECCB84-F9BA-43D5-87BE-67443E8EF086}">
      <p15:sldGuideLst xmlns:p15="http://schemas.microsoft.com/office/powerpoint/2012/main">
        <p15:guide id="1" pos="432" userDrawn="1">
          <p15:clr>
            <a:srgbClr val="FBAE40"/>
          </p15:clr>
        </p15:guide>
        <p15:guide id="2" orient="horz" pos="195" userDrawn="1">
          <p15:clr>
            <a:srgbClr val="FBAE40"/>
          </p15:clr>
        </p15:guide>
        <p15:guide id="3" pos="276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side Cover: Bottom Slide">
    <p:spTree>
      <p:nvGrpSpPr>
        <p:cNvPr id="1" name=""/>
        <p:cNvGrpSpPr/>
        <p:nvPr/>
      </p:nvGrpSpPr>
      <p:grpSpPr>
        <a:xfrm>
          <a:off x="0" y="0"/>
          <a:ext cx="0" cy="0"/>
          <a:chOff x="0" y="0"/>
          <a:chExt cx="0" cy="0"/>
        </a:xfrm>
      </p:grpSpPr>
      <p:sp>
        <p:nvSpPr>
          <p:cNvPr id="8" name="TextBox 7"/>
          <p:cNvSpPr txBox="1"/>
          <p:nvPr userDrawn="1"/>
        </p:nvSpPr>
        <p:spPr bwMode="gray">
          <a:xfrm>
            <a:off x="4860213" y="24057"/>
            <a:ext cx="1473868" cy="4514056"/>
          </a:xfrm>
          <a:prstGeom prst="rect">
            <a:avLst/>
          </a:prstGeom>
          <a:noFill/>
        </p:spPr>
        <p:txBody>
          <a:bodyPr wrap="square" lIns="0" tIns="0" rIns="0" bIns="0" rtlCol="0">
            <a:spAutoFit/>
          </a:bodyPr>
          <a:lstStyle/>
          <a:p>
            <a:pPr>
              <a:spcBef>
                <a:spcPts val="400"/>
              </a:spcBef>
            </a:pPr>
            <a:r>
              <a:rPr lang="en-US" sz="500" b="1" baseline="0" dirty="0">
                <a:solidFill>
                  <a:schemeClr val="tx1"/>
                </a:solidFill>
                <a:latin typeface="+mn-lt"/>
                <a:cs typeface="Arial"/>
              </a:rPr>
              <a:t>IMPORTANT: Please read the following.</a:t>
            </a:r>
          </a:p>
          <a:p>
            <a:pPr>
              <a:spcBef>
                <a:spcPts val="400"/>
              </a:spcBef>
            </a:pPr>
            <a:r>
              <a:rPr lang="en-US" sz="500" baseline="0" dirty="0">
                <a:solidFill>
                  <a:schemeClr val="tx1"/>
                </a:solidFill>
                <a:latin typeface="+mn-lt"/>
                <a:cs typeface="Arial"/>
              </a:rPr>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91440" indent="-114300">
              <a:spcBef>
                <a:spcPts val="400"/>
              </a:spcBef>
            </a:pPr>
            <a:r>
              <a:rPr lang="en-US" sz="500" baseline="0" dirty="0">
                <a:solidFill>
                  <a:schemeClr val="tx1"/>
                </a:solidFill>
                <a:latin typeface="+mn-lt"/>
                <a:cs typeface="Arial"/>
              </a:rPr>
              <a:t>1.	All right, title, and interest in and to this Report is owned by an EAB Organization. Except as stated herein, no right, license, permission, or interest of any kind in </a:t>
            </a:r>
            <a:br>
              <a:rPr lang="en-US" sz="500" baseline="0" dirty="0">
                <a:solidFill>
                  <a:schemeClr val="tx1"/>
                </a:solidFill>
                <a:latin typeface="+mn-lt"/>
                <a:cs typeface="Arial"/>
              </a:rPr>
            </a:br>
            <a:r>
              <a:rPr lang="en-US" sz="500" baseline="0" dirty="0">
                <a:solidFill>
                  <a:schemeClr val="tx1"/>
                </a:solidFill>
                <a:latin typeface="+mn-lt"/>
                <a:cs typeface="Arial"/>
              </a:rPr>
              <a:t>this Report is intended to be given, transferred to, or acquired by a member. Each member is authorized to use this Report only to the extent expressly authorized herein.</a:t>
            </a:r>
          </a:p>
          <a:p>
            <a:pPr marL="91440" indent="-114300">
              <a:spcBef>
                <a:spcPts val="400"/>
              </a:spcBef>
            </a:pPr>
            <a:r>
              <a:rPr lang="en-US" sz="500" baseline="0" dirty="0">
                <a:solidFill>
                  <a:schemeClr val="tx1"/>
                </a:solidFill>
                <a:latin typeface="+mn-lt"/>
                <a:cs typeface="Arial"/>
              </a:rPr>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91440" indent="-114300">
              <a:spcBef>
                <a:spcPts val="400"/>
              </a:spcBef>
            </a:pPr>
            <a:r>
              <a:rPr lang="en-US" sz="500" baseline="0" dirty="0">
                <a:solidFill>
                  <a:schemeClr val="tx1"/>
                </a:solidFill>
                <a:latin typeface="+mn-lt"/>
                <a:cs typeface="Arial"/>
              </a:rPr>
              <a:t>3.	Each member may make this Report available solely to those of its employees and agents who (a) are registered for the workshop or membership program of which this Report is a part, (b) require access to this Report in order to learn </a:t>
            </a:r>
            <a:br>
              <a:rPr lang="en-US" sz="500" baseline="0" dirty="0">
                <a:solidFill>
                  <a:schemeClr val="tx1"/>
                </a:solidFill>
                <a:latin typeface="+mn-lt"/>
                <a:cs typeface="Arial"/>
              </a:rPr>
            </a:br>
            <a:r>
              <a:rPr lang="en-US" sz="500" baseline="0" dirty="0">
                <a:solidFill>
                  <a:schemeClr val="tx1"/>
                </a:solidFill>
                <a:latin typeface="+mn-lt"/>
                <a:cs typeface="Arial"/>
              </a:rPr>
              <a:t>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91440" indent="-114300">
              <a:spcBef>
                <a:spcPts val="400"/>
              </a:spcBef>
            </a:pPr>
            <a:r>
              <a:rPr lang="en-US" sz="500" baseline="0" dirty="0">
                <a:solidFill>
                  <a:schemeClr val="tx1"/>
                </a:solidFill>
                <a:latin typeface="+mn-lt"/>
                <a:cs typeface="Arial"/>
              </a:rPr>
              <a:t>4.	Each member shall not remove from this Report any confidential markings, copyright notices, and/or other similar indicia herein.</a:t>
            </a:r>
          </a:p>
          <a:p>
            <a:pPr marL="91440" indent="-114300">
              <a:spcBef>
                <a:spcPts val="400"/>
              </a:spcBef>
            </a:pPr>
            <a:r>
              <a:rPr lang="en-US" sz="500" baseline="0" dirty="0">
                <a:solidFill>
                  <a:schemeClr val="tx1"/>
                </a:solidFill>
                <a:latin typeface="+mn-lt"/>
                <a:cs typeface="Arial"/>
              </a:rPr>
              <a:t>5.	Each member is responsible for any breach of its obligations as stated herein by any of its employees or agents.</a:t>
            </a:r>
          </a:p>
          <a:p>
            <a:pPr marL="91440" indent="-114300">
              <a:spcBef>
                <a:spcPts val="400"/>
              </a:spcBef>
            </a:pPr>
            <a:r>
              <a:rPr lang="en-US" sz="500" baseline="0" dirty="0">
                <a:solidFill>
                  <a:schemeClr val="tx1"/>
                </a:solidFill>
                <a:latin typeface="+mn-lt"/>
                <a:cs typeface="Arial"/>
              </a:rPr>
              <a:t>6.	If a member is unwilling to abide by any </a:t>
            </a:r>
            <a:br>
              <a:rPr lang="en-US" sz="500" baseline="0" dirty="0">
                <a:solidFill>
                  <a:schemeClr val="tx1"/>
                </a:solidFill>
                <a:latin typeface="+mn-lt"/>
                <a:cs typeface="Arial"/>
              </a:rPr>
            </a:br>
            <a:r>
              <a:rPr lang="en-US" sz="500" baseline="0" dirty="0">
                <a:solidFill>
                  <a:schemeClr val="tx1"/>
                </a:solidFill>
                <a:latin typeface="+mn-lt"/>
                <a:cs typeface="Arial"/>
              </a:rPr>
              <a:t>of the foregoing obligations, then such member shall promptly return this Report and all copies thereof to EAB.</a:t>
            </a:r>
          </a:p>
        </p:txBody>
      </p:sp>
      <p:cxnSp>
        <p:nvCxnSpPr>
          <p:cNvPr id="10" name="Straight Connector 9"/>
          <p:cNvCxnSpPr/>
          <p:nvPr userDrawn="1"/>
        </p:nvCxnSpPr>
        <p:spPr bwMode="gray">
          <a:xfrm>
            <a:off x="4773942" y="0"/>
            <a:ext cx="0" cy="4522788"/>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412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perless Meeting Credit/Caveat">
    <p:spTree>
      <p:nvGrpSpPr>
        <p:cNvPr id="1" name=""/>
        <p:cNvGrpSpPr/>
        <p:nvPr/>
      </p:nvGrpSpPr>
      <p:grpSpPr>
        <a:xfrm>
          <a:off x="0" y="0"/>
          <a:ext cx="0" cy="0"/>
          <a:chOff x="0" y="0"/>
          <a:chExt cx="0" cy="0"/>
        </a:xfrm>
      </p:grpSpPr>
      <p:sp>
        <p:nvSpPr>
          <p:cNvPr id="34" name="Title 1"/>
          <p:cNvSpPr>
            <a:spLocks noGrp="1"/>
          </p:cNvSpPr>
          <p:nvPr>
            <p:ph type="title" hasCustomPrompt="1"/>
          </p:nvPr>
        </p:nvSpPr>
        <p:spPr bwMode="gray">
          <a:xfrm>
            <a:off x="281610" y="309824"/>
            <a:ext cx="3327462"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a:t>Insert Program Name Here</a:t>
            </a:r>
          </a:p>
        </p:txBody>
      </p:sp>
      <p:sp>
        <p:nvSpPr>
          <p:cNvPr id="35" name="Text Placeholder 5"/>
          <p:cNvSpPr>
            <a:spLocks noGrp="1"/>
          </p:cNvSpPr>
          <p:nvPr>
            <p:ph type="body" sz="quarter" idx="37" hasCustomPrompt="1"/>
          </p:nvPr>
        </p:nvSpPr>
        <p:spPr bwMode="gray">
          <a:xfrm>
            <a:off x="591552" y="968034"/>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Project Director (insert text)</a:t>
            </a:r>
          </a:p>
        </p:txBody>
      </p:sp>
      <p:sp>
        <p:nvSpPr>
          <p:cNvPr id="36" name="Text Placeholder 7"/>
          <p:cNvSpPr>
            <a:spLocks noGrp="1"/>
          </p:cNvSpPr>
          <p:nvPr>
            <p:ph type="body" sz="quarter" idx="38" hasCustomPrompt="1"/>
          </p:nvPr>
        </p:nvSpPr>
        <p:spPr bwMode="gray">
          <a:xfrm>
            <a:off x="591552" y="1175826"/>
            <a:ext cx="3019522"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37" name="Text Placeholder 9"/>
          <p:cNvSpPr>
            <a:spLocks noGrp="1"/>
          </p:cNvSpPr>
          <p:nvPr>
            <p:ph type="body" sz="quarter" idx="39" hasCustomPrompt="1"/>
          </p:nvPr>
        </p:nvSpPr>
        <p:spPr bwMode="gray">
          <a:xfrm>
            <a:off x="591552" y="1609882"/>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Contributing Consultants (insert text)</a:t>
            </a:r>
          </a:p>
        </p:txBody>
      </p:sp>
      <p:sp>
        <p:nvSpPr>
          <p:cNvPr id="38" name="Text Placeholder 11"/>
          <p:cNvSpPr>
            <a:spLocks noGrp="1"/>
          </p:cNvSpPr>
          <p:nvPr>
            <p:ph type="body" sz="quarter" idx="40" hasCustomPrompt="1"/>
          </p:nvPr>
        </p:nvSpPr>
        <p:spPr bwMode="gray">
          <a:xfrm>
            <a:off x="591552" y="1819016"/>
            <a:ext cx="3019522"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39" name="Text Placeholder 13"/>
          <p:cNvSpPr>
            <a:spLocks noGrp="1"/>
          </p:cNvSpPr>
          <p:nvPr>
            <p:ph type="body" sz="quarter" idx="41" hasCustomPrompt="1"/>
          </p:nvPr>
        </p:nvSpPr>
        <p:spPr bwMode="gray">
          <a:xfrm>
            <a:off x="591552" y="2250476"/>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Design Consultant (insert text)</a:t>
            </a:r>
          </a:p>
        </p:txBody>
      </p:sp>
      <p:sp>
        <p:nvSpPr>
          <p:cNvPr id="40" name="Text Placeholder 16"/>
          <p:cNvSpPr>
            <a:spLocks noGrp="1"/>
          </p:cNvSpPr>
          <p:nvPr>
            <p:ph type="body" sz="quarter" idx="42" hasCustomPrompt="1"/>
          </p:nvPr>
        </p:nvSpPr>
        <p:spPr bwMode="gray">
          <a:xfrm>
            <a:off x="591552" y="2459785"/>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sp>
        <p:nvSpPr>
          <p:cNvPr id="41" name="Text Placeholder 26"/>
          <p:cNvSpPr>
            <a:spLocks noGrp="1"/>
          </p:cNvSpPr>
          <p:nvPr>
            <p:ph type="body" sz="quarter" idx="43" hasCustomPrompt="1"/>
          </p:nvPr>
        </p:nvSpPr>
        <p:spPr bwMode="gray">
          <a:xfrm>
            <a:off x="591552" y="2888149"/>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Executive Director (insert text)</a:t>
            </a:r>
          </a:p>
        </p:txBody>
      </p:sp>
      <p:sp>
        <p:nvSpPr>
          <p:cNvPr id="42" name="Text Placeholder 28"/>
          <p:cNvSpPr>
            <a:spLocks noGrp="1"/>
          </p:cNvSpPr>
          <p:nvPr>
            <p:ph type="body" sz="quarter" idx="44" hasCustomPrompt="1"/>
          </p:nvPr>
        </p:nvSpPr>
        <p:spPr bwMode="gray">
          <a:xfrm>
            <a:off x="591552" y="3097903"/>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cxnSp>
        <p:nvCxnSpPr>
          <p:cNvPr id="13" name="Straight Connector 12"/>
          <p:cNvCxnSpPr/>
          <p:nvPr userDrawn="1"/>
        </p:nvCxnSpPr>
        <p:spPr bwMode="gray">
          <a:xfrm>
            <a:off x="4086830" y="0"/>
            <a:ext cx="0" cy="480060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bwMode="gray">
          <a:xfrm>
            <a:off x="4173101" y="198787"/>
            <a:ext cx="2060883" cy="4429575"/>
          </a:xfrm>
          <a:prstGeom prst="rect">
            <a:avLst/>
          </a:prstGeom>
          <a:noFill/>
        </p:spPr>
        <p:txBody>
          <a:bodyPr wrap="square" lIns="0" tIns="0" rIns="0" bIns="0" rtlCol="0">
            <a:noAutofit/>
          </a:bodyPr>
          <a:lstStyle/>
          <a:p>
            <a:pPr>
              <a:spcBef>
                <a:spcPts val="300"/>
              </a:spcBef>
            </a:pPr>
            <a:r>
              <a:rPr lang="en-US" sz="420" b="1" dirty="0"/>
              <a:t>LEGAL CAVEAT</a:t>
            </a:r>
          </a:p>
          <a:p>
            <a:pPr>
              <a:spcBef>
                <a:spcPts val="300"/>
              </a:spcBef>
            </a:pPr>
            <a:r>
              <a:rPr lang="en-US" sz="420" dirty="0"/>
              <a:t>EAB Global, Inc.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a:t>
            </a:r>
            <a:r>
              <a:rPr lang="en-US" sz="420" baseline="0" dirty="0"/>
              <a:t> </a:t>
            </a:r>
            <a:r>
              <a:rPr lang="en-US" sz="420" dirty="0"/>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300"/>
              </a:spcBef>
            </a:pPr>
            <a:r>
              <a:rPr lang="en-US" sz="420" dirty="0"/>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a:t>
            </a:r>
            <a:br>
              <a:rPr lang="en-US" sz="420" dirty="0"/>
            </a:br>
            <a:r>
              <a:rPr lang="en-US" sz="420" dirty="0"/>
              <a:t>(b) an endorsement of the company or its products or services by an EAB Organization. No EAB Organization is affiliated with any such company.</a:t>
            </a:r>
          </a:p>
          <a:p>
            <a:pPr>
              <a:spcBef>
                <a:spcPts val="800"/>
              </a:spcBef>
            </a:pPr>
            <a:r>
              <a:rPr lang="en-US" sz="420" b="1" dirty="0"/>
              <a:t>IMPORTANT: Please read the following.</a:t>
            </a:r>
          </a:p>
          <a:p>
            <a:pPr>
              <a:spcBef>
                <a:spcPts val="300"/>
              </a:spcBef>
            </a:pPr>
            <a:r>
              <a:rPr lang="en-US" sz="420" dirty="0"/>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114300" indent="-114300">
              <a:spcBef>
                <a:spcPts val="300"/>
              </a:spcBef>
            </a:pPr>
            <a:r>
              <a:rPr lang="en-US" sz="420" dirty="0"/>
              <a:t>1.	All right, title, and interest in and to this Report is owned 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14300" indent="-114300">
              <a:spcBef>
                <a:spcPts val="300"/>
              </a:spcBef>
            </a:pPr>
            <a:r>
              <a:rPr lang="en-US" sz="420" dirty="0"/>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14300" indent="-114300">
              <a:spcBef>
                <a:spcPts val="300"/>
              </a:spcBef>
            </a:pPr>
            <a:r>
              <a:rPr lang="en-US" sz="420" dirty="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4300" indent="-114300">
              <a:spcBef>
                <a:spcPts val="300"/>
              </a:spcBef>
            </a:pPr>
            <a:r>
              <a:rPr lang="en-US" sz="420" dirty="0"/>
              <a:t>4.	Each member shall not remove from this Report any confidential markings, copyright notices, and/or other similar indicia herein.</a:t>
            </a:r>
          </a:p>
          <a:p>
            <a:pPr marL="114300" indent="-114300">
              <a:spcBef>
                <a:spcPts val="300"/>
              </a:spcBef>
            </a:pPr>
            <a:r>
              <a:rPr lang="en-US" sz="420" dirty="0"/>
              <a:t>5.	Each member is responsible for any breach of its obligations as stated herein by any of its employees or agents.</a:t>
            </a:r>
          </a:p>
          <a:p>
            <a:pPr marL="114300" indent="-114300">
              <a:spcBef>
                <a:spcPts val="300"/>
              </a:spcBef>
            </a:pPr>
            <a:r>
              <a:rPr lang="en-US" sz="420" dirty="0"/>
              <a:t>6.	If a member is unwilling to abide by any of the foregoing obligations, then such member shall promptly return this Report and all copies thereof to EAB.</a:t>
            </a:r>
          </a:p>
        </p:txBody>
      </p:sp>
    </p:spTree>
    <p:custDataLst>
      <p:tags r:id="rId1"/>
    </p:custDataLst>
    <p:extLst>
      <p:ext uri="{BB962C8B-B14F-4D97-AF65-F5344CB8AC3E}">
        <p14:creationId xmlns:p14="http://schemas.microsoft.com/office/powerpoint/2010/main" val="1794712829"/>
      </p:ext>
    </p:extLst>
  </p:cSld>
  <p:clrMapOvr>
    <a:masterClrMapping/>
  </p:clrMapOvr>
  <p:extLst mod="1">
    <p:ext uri="{DCECCB84-F9BA-43D5-87BE-67443E8EF086}">
      <p15:sldGuideLst xmlns:p15="http://schemas.microsoft.com/office/powerpoint/2012/main">
        <p15:guide id="1" pos="370">
          <p15:clr>
            <a:srgbClr val="FBAE40"/>
          </p15:clr>
        </p15:guide>
        <p15:guide id="2" orient="horz" pos="195" userDrawn="1">
          <p15:clr>
            <a:srgbClr val="FBAE40"/>
          </p15:clr>
        </p15:guide>
        <p15:guide id="3" pos="241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ack Cover: Top Slide">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02411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ck Cover: Bottom Slide">
    <p:bg bwMode="gray">
      <p:bgRef idx="1001">
        <a:schemeClr val="bg1"/>
      </p:bgRef>
    </p:bg>
    <p:spTree>
      <p:nvGrpSpPr>
        <p:cNvPr id="1" name=""/>
        <p:cNvGrpSpPr/>
        <p:nvPr/>
      </p:nvGrpSpPr>
      <p:grpSpPr>
        <a:xfrm>
          <a:off x="0" y="0"/>
          <a:ext cx="0" cy="0"/>
          <a:chOff x="0" y="0"/>
          <a:chExt cx="0" cy="0"/>
        </a:xfrm>
      </p:grpSpPr>
      <p:sp>
        <p:nvSpPr>
          <p:cNvPr id="26" name="Rectangle 25">
            <a:hlinkClick r:id="rId3"/>
          </p:cNvPr>
          <p:cNvSpPr/>
          <p:nvPr userDrawn="1"/>
        </p:nvSpPr>
        <p:spPr bwMode="gray">
          <a:xfrm>
            <a:off x="996386" y="3293849"/>
            <a:ext cx="4408029" cy="128835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27" name="Group 26"/>
          <p:cNvGrpSpPr/>
          <p:nvPr userDrawn="1"/>
        </p:nvGrpSpPr>
        <p:grpSpPr>
          <a:xfrm>
            <a:off x="1564154" y="3459989"/>
            <a:ext cx="3272492" cy="957891"/>
            <a:chOff x="2249954" y="8720284"/>
            <a:chExt cx="3272492" cy="957891"/>
          </a:xfrm>
        </p:grpSpPr>
        <p:pic>
          <p:nvPicPr>
            <p:cNvPr id="28" name="Picture 2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266202" y="8720284"/>
              <a:ext cx="1239997" cy="474433"/>
            </a:xfrm>
            <a:prstGeom prst="rect">
              <a:avLst/>
            </a:prstGeom>
          </p:spPr>
        </p:pic>
        <p:sp>
          <p:nvSpPr>
            <p:cNvPr id="29" name="TextBox 28"/>
            <p:cNvSpPr txBox="1"/>
            <p:nvPr userDrawn="1"/>
          </p:nvSpPr>
          <p:spPr bwMode="gray">
            <a:xfrm>
              <a:off x="2249954" y="9306278"/>
              <a:ext cx="3272492" cy="371897"/>
            </a:xfrm>
            <a:prstGeom prst="rect">
              <a:avLst/>
            </a:prstGeom>
            <a:noFill/>
          </p:spPr>
          <p:txBody>
            <a:bodyPr wrap="square" lIns="0" tIns="0" rIns="0" bIns="0" rtlCol="0">
              <a:spAutoFit/>
            </a:bodyPr>
            <a:lstStyle/>
            <a:p>
              <a:pPr algn="ctr">
                <a:spcBef>
                  <a:spcPts val="500"/>
                </a:spcBef>
              </a:pPr>
              <a:r>
                <a:rPr lang="en-US" sz="1000" spc="0" baseline="0" dirty="0">
                  <a:latin typeface="+mj-lt"/>
                </a:rPr>
                <a:t>Washington DC   Richmond   Birmingham   Minneapolis</a:t>
              </a:r>
            </a:p>
            <a:p>
              <a:pPr algn="ctr">
                <a:spcBef>
                  <a:spcPts val="500"/>
                </a:spcBef>
              </a:pPr>
              <a:r>
                <a:rPr lang="en-US" sz="1000" b="1" spc="0" baseline="0" dirty="0">
                  <a:latin typeface="+mj-lt"/>
                </a:rPr>
                <a:t>P</a:t>
              </a:r>
              <a:r>
                <a:rPr lang="en-US" sz="1000" spc="0" baseline="0" dirty="0">
                  <a:latin typeface="+mj-lt"/>
                </a:rPr>
                <a:t> 202-747-1000   </a:t>
              </a:r>
              <a:r>
                <a:rPr lang="en-US" sz="1000" b="1" spc="0" baseline="0" dirty="0">
                  <a:latin typeface="+mj-lt"/>
                </a:rPr>
                <a:t>F</a:t>
              </a:r>
              <a:r>
                <a:rPr lang="en-US" sz="1000" spc="0" baseline="0" dirty="0">
                  <a:latin typeface="+mj-lt"/>
                </a:rPr>
                <a:t> 202-747-1010   </a:t>
              </a:r>
              <a:r>
                <a:rPr lang="en-US" sz="1000" spc="0" baseline="0" dirty="0">
                  <a:solidFill>
                    <a:schemeClr val="accent6"/>
                  </a:solidFill>
                  <a:latin typeface="+mj-lt"/>
                </a:rPr>
                <a:t>eab.com</a:t>
              </a:r>
            </a:p>
          </p:txBody>
        </p:sp>
        <p:cxnSp>
          <p:nvCxnSpPr>
            <p:cNvPr id="30" name="Straight Connector 29"/>
            <p:cNvCxnSpPr/>
            <p:nvPr userDrawn="1"/>
          </p:nvCxnSpPr>
          <p:spPr bwMode="gray">
            <a:xfrm>
              <a:off x="32409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bwMode="gray">
            <a:xfrm>
              <a:off x="3922418"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bwMode="gray">
            <a:xfrm>
              <a:off x="47323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bwMode="gray">
            <a:xfrm>
              <a:off x="3579671"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bwMode="gray">
            <a:xfrm>
              <a:off x="4556251"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3169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812800" y="2115916"/>
            <a:ext cx="438912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pPr lvl="0"/>
            <a:r>
              <a:rPr lang="en-US" dirty="0"/>
              <a:t>Presentation Title – Rockwell 25pt Regular, Title Case</a:t>
            </a:r>
          </a:p>
        </p:txBody>
      </p:sp>
      <p:sp>
        <p:nvSpPr>
          <p:cNvPr id="5" name="Text Placeholder 4"/>
          <p:cNvSpPr>
            <a:spLocks noGrp="1"/>
          </p:cNvSpPr>
          <p:nvPr>
            <p:ph type="body" sz="quarter" idx="13" hasCustomPrompt="1"/>
          </p:nvPr>
        </p:nvSpPr>
        <p:spPr bwMode="gray">
          <a:xfrm>
            <a:off x="812800" y="2924994"/>
            <a:ext cx="4389120" cy="169277"/>
          </a:xfrm>
        </p:spPr>
        <p:txBody>
          <a:bodyPr/>
          <a:lstStyle>
            <a:lvl1pPr marL="0" indent="0">
              <a:spcBef>
                <a:spcPts val="0"/>
              </a:spcBef>
              <a:buNone/>
              <a:defRPr sz="1100" baseline="0">
                <a:solidFill>
                  <a:schemeClr val="accent1"/>
                </a:solidFill>
              </a:defRPr>
            </a:lvl1pPr>
            <a:lvl2pPr marL="114300" indent="0">
              <a:buNone/>
              <a:defRPr sz="1100">
                <a:solidFill>
                  <a:schemeClr val="accent1"/>
                </a:solidFill>
              </a:defRPr>
            </a:lvl2pPr>
            <a:lvl3pPr marL="228600" indent="0">
              <a:buNone/>
              <a:defRPr sz="1100">
                <a:solidFill>
                  <a:schemeClr val="accent1"/>
                </a:solidFill>
              </a:defRPr>
            </a:lvl3pPr>
            <a:lvl4pPr marL="342900" indent="0">
              <a:buNone/>
              <a:defRPr sz="1100">
                <a:solidFill>
                  <a:schemeClr val="accent1"/>
                </a:solidFill>
              </a:defRPr>
            </a:lvl4pPr>
            <a:lvl5pPr marL="457200" indent="0">
              <a:buNone/>
              <a:defRPr sz="1100">
                <a:solidFill>
                  <a:schemeClr val="accent1"/>
                </a:solidFill>
              </a:defRPr>
            </a:lvl5pPr>
          </a:lstStyle>
          <a:p>
            <a:pPr lvl="0"/>
            <a:r>
              <a:rPr lang="en-US" dirty="0"/>
              <a:t>Presentation Subtitle – Verdana 11pt Regular, Title Case</a:t>
            </a:r>
          </a:p>
        </p:txBody>
      </p:sp>
      <p:sp>
        <p:nvSpPr>
          <p:cNvPr id="7" name="Text Placeholder 6"/>
          <p:cNvSpPr>
            <a:spLocks noGrp="1"/>
          </p:cNvSpPr>
          <p:nvPr>
            <p:ph type="body" sz="quarter" idx="14" hasCustomPrompt="1"/>
          </p:nvPr>
        </p:nvSpPr>
        <p:spPr bwMode="gray">
          <a:xfrm>
            <a:off x="4294188" y="4245789"/>
            <a:ext cx="1828800" cy="276999"/>
          </a:xfrm>
        </p:spPr>
        <p:txBody>
          <a:bodyPr anchor="b" anchorCtr="0"/>
          <a:lstStyle>
            <a:lvl1pPr marL="0" indent="0" algn="r">
              <a:spcBef>
                <a:spcPts val="0"/>
              </a:spcBef>
              <a:buNone/>
              <a:defRPr>
                <a:solidFill>
                  <a:schemeClr val="bg1"/>
                </a:solidFill>
              </a:defRPr>
            </a:lvl1pPr>
            <a:lvl2pPr marL="114300" indent="0">
              <a:buNone/>
              <a:defRPr>
                <a:solidFill>
                  <a:schemeClr val="bg1"/>
                </a:solidFill>
              </a:defRPr>
            </a:lvl2pPr>
            <a:lvl3pPr marL="228600" indent="0">
              <a:buNone/>
              <a:defRPr>
                <a:solidFill>
                  <a:schemeClr val="bg1"/>
                </a:solidFill>
              </a:defRPr>
            </a:lvl3pPr>
            <a:lvl4pPr marL="342900" indent="0">
              <a:buNone/>
              <a:defRPr>
                <a:solidFill>
                  <a:schemeClr val="bg1"/>
                </a:solidFill>
              </a:defRPr>
            </a:lvl4pPr>
            <a:lvl5pPr marL="457200" indent="0">
              <a:buNone/>
              <a:defRPr>
                <a:solidFill>
                  <a:schemeClr val="bg1"/>
                </a:solidFill>
              </a:defRPr>
            </a:lvl5pPr>
          </a:lstStyle>
          <a:p>
            <a:pPr lvl="0"/>
            <a:r>
              <a:rPr lang="en-US" dirty="0"/>
              <a:t>Program Name Appears Here Identically to Official Display</a:t>
            </a:r>
          </a:p>
        </p:txBody>
      </p:sp>
      <p:sp>
        <p:nvSpPr>
          <p:cNvPr id="8" name="Rectangle 7"/>
          <p:cNvSpPr/>
          <p:nvPr userDrawn="1"/>
        </p:nvSpPr>
        <p:spPr bwMode="gray">
          <a:xfrm>
            <a:off x="1" y="1"/>
            <a:ext cx="6400800" cy="106579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cxnSp>
        <p:nvCxnSpPr>
          <p:cNvPr id="9" name="Straight Connector 8"/>
          <p:cNvCxnSpPr/>
          <p:nvPr userDrawn="1"/>
        </p:nvCxnSpPr>
        <p:spPr bwMode="gray">
          <a:xfrm>
            <a:off x="0" y="1065791"/>
            <a:ext cx="6400799" cy="0"/>
          </a:xfrm>
          <a:prstGeom prst="line">
            <a:avLst/>
          </a:prstGeom>
          <a:noFill/>
          <a:ln w="38100" cap="flat" cmpd="sng" algn="ctr">
            <a:solidFill>
              <a:schemeClr val="accent6"/>
            </a:solidFill>
            <a:prstDash val="solid"/>
            <a:miter lim="800000"/>
          </a:ln>
          <a:effectLst/>
        </p:spPr>
      </p:cxn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80551" y="274987"/>
            <a:ext cx="1174986" cy="512064"/>
          </a:xfrm>
          <a:prstGeom prst="rect">
            <a:avLst/>
          </a:prstGeom>
        </p:spPr>
      </p:pic>
    </p:spTree>
    <p:custDataLst>
      <p:tags r:id="rId1"/>
    </p:custDataLst>
    <p:extLst>
      <p:ext uri="{BB962C8B-B14F-4D97-AF65-F5344CB8AC3E}">
        <p14:creationId xmlns:p14="http://schemas.microsoft.com/office/powerpoint/2010/main" val="2909182305"/>
      </p:ext>
    </p:extLst>
  </p:cSld>
  <p:clrMapOvr>
    <a:masterClrMapping/>
  </p:clrMapOvr>
  <p:extLst mod="1">
    <p:ext uri="{DCECCB84-F9BA-43D5-87BE-67443E8EF086}">
      <p15:sldGuideLst xmlns:p15="http://schemas.microsoft.com/office/powerpoint/2012/main">
        <p15:guide id="1" pos="512" userDrawn="1">
          <p15:clr>
            <a:srgbClr val="FBAE40"/>
          </p15:clr>
        </p15:guide>
        <p15:guide id="0" orient="horz" pos="1770" userDrawn="1">
          <p15:clr>
            <a:srgbClr val="FBAE40"/>
          </p15:clr>
        </p15:guide>
        <p15:guide id="2" orient="horz" pos="18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AB In-Brief">
    <p:bg bwMode="gray">
      <p:bgPr>
        <a:solidFill>
          <a:schemeClr val="tx1"/>
        </a:solidFill>
        <a:effectLst/>
      </p:bgPr>
    </p:bg>
    <p:spTree>
      <p:nvGrpSpPr>
        <p:cNvPr id="1" name=""/>
        <p:cNvGrpSpPr/>
        <p:nvPr/>
      </p:nvGrpSpPr>
      <p:grpSpPr>
        <a:xfrm>
          <a:off x="0" y="0"/>
          <a:ext cx="0" cy="0"/>
          <a:chOff x="0" y="0"/>
          <a:chExt cx="0" cy="0"/>
        </a:xfrm>
      </p:grpSpPr>
      <p:sp>
        <p:nvSpPr>
          <p:cNvPr id="6" name="Text Placeholder 1"/>
          <p:cNvSpPr txBox="1">
            <a:spLocks/>
          </p:cNvSpPr>
          <p:nvPr userDrawn="1"/>
        </p:nvSpPr>
        <p:spPr bwMode="gray">
          <a:xfrm>
            <a:off x="6469574" y="-5582"/>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7" name="TextBox 6"/>
          <p:cNvSpPr txBox="1"/>
          <p:nvPr userDrawn="1"/>
        </p:nvSpPr>
        <p:spPr bwMode="gray">
          <a:xfrm>
            <a:off x="6553161" y="50431"/>
            <a:ext cx="1267384"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8" name="TextBox 7"/>
          <p:cNvSpPr txBox="1"/>
          <p:nvPr userDrawn="1"/>
        </p:nvSpPr>
        <p:spPr bwMode="gray">
          <a:xfrm>
            <a:off x="6553161" y="722763"/>
            <a:ext cx="1267383"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grpSp>
        <p:nvGrpSpPr>
          <p:cNvPr id="12" name="Group 11"/>
          <p:cNvGrpSpPr/>
          <p:nvPr userDrawn="1"/>
        </p:nvGrpSpPr>
        <p:grpSpPr>
          <a:xfrm>
            <a:off x="317383" y="4108190"/>
            <a:ext cx="928093" cy="500820"/>
            <a:chOff x="317383" y="4108190"/>
            <a:chExt cx="928093" cy="500820"/>
          </a:xfrm>
        </p:grpSpPr>
        <p:sp>
          <p:nvSpPr>
            <p:cNvPr id="13" name="TextBox 12"/>
            <p:cNvSpPr txBox="1"/>
            <p:nvPr/>
          </p:nvSpPr>
          <p:spPr bwMode="gray">
            <a:xfrm>
              <a:off x="341491" y="4393566"/>
              <a:ext cx="903985" cy="215444"/>
            </a:xfrm>
            <a:prstGeom prst="rect">
              <a:avLst/>
            </a:prstGeom>
            <a:noFill/>
          </p:spPr>
          <p:txBody>
            <a:bodyPr wrap="square" lIns="0" tIns="0" rIns="0" bIns="0" rtlCol="0">
              <a:spAutoFit/>
            </a:bodyPr>
            <a:lstStyle/>
            <a:p>
              <a:pPr>
                <a:spcBef>
                  <a:spcPts val="500"/>
                </a:spcBef>
              </a:pPr>
              <a:r>
                <a:rPr lang="en-US" sz="700" dirty="0">
                  <a:solidFill>
                    <a:schemeClr val="bg1"/>
                  </a:solidFill>
                </a:rPr>
                <a:t>Student interactions annually</a:t>
              </a:r>
            </a:p>
          </p:txBody>
        </p:sp>
        <p:sp>
          <p:nvSpPr>
            <p:cNvPr id="14" name="TextBox 13"/>
            <p:cNvSpPr txBox="1"/>
            <p:nvPr/>
          </p:nvSpPr>
          <p:spPr bwMode="gray">
            <a:xfrm>
              <a:off x="317383" y="4108190"/>
              <a:ext cx="702071" cy="276999"/>
            </a:xfrm>
            <a:prstGeom prst="rect">
              <a:avLst/>
            </a:prstGeom>
            <a:noFill/>
          </p:spPr>
          <p:txBody>
            <a:bodyPr wrap="square" lIns="0" tIns="0" rIns="0" bIns="0" rtlCol="0">
              <a:spAutoFit/>
            </a:bodyPr>
            <a:lstStyle/>
            <a:p>
              <a:pPr>
                <a:spcBef>
                  <a:spcPts val="500"/>
                </a:spcBef>
              </a:pPr>
              <a:r>
                <a:rPr lang="en-US" sz="1800" dirty="0">
                  <a:solidFill>
                    <a:schemeClr val="bg1"/>
                  </a:solidFill>
                  <a:latin typeface="+mj-lt"/>
                </a:rPr>
                <a:t>1.2B+</a:t>
              </a:r>
            </a:p>
          </p:txBody>
        </p:sp>
      </p:grpSp>
      <p:grpSp>
        <p:nvGrpSpPr>
          <p:cNvPr id="15" name="Group 14"/>
          <p:cNvGrpSpPr/>
          <p:nvPr userDrawn="1"/>
        </p:nvGrpSpPr>
        <p:grpSpPr>
          <a:xfrm>
            <a:off x="1735136" y="4108190"/>
            <a:ext cx="1337350" cy="500820"/>
            <a:chOff x="1833779" y="4108190"/>
            <a:chExt cx="1337350" cy="500820"/>
          </a:xfrm>
        </p:grpSpPr>
        <p:sp>
          <p:nvSpPr>
            <p:cNvPr id="16" name="TextBox 15"/>
            <p:cNvSpPr txBox="1"/>
            <p:nvPr/>
          </p:nvSpPr>
          <p:spPr bwMode="gray">
            <a:xfrm>
              <a:off x="1839093" y="4393566"/>
              <a:ext cx="1332036" cy="215444"/>
            </a:xfrm>
            <a:prstGeom prst="rect">
              <a:avLst/>
            </a:prstGeom>
            <a:noFill/>
          </p:spPr>
          <p:txBody>
            <a:bodyPr wrap="square" lIns="0" tIns="0" rIns="0" bIns="0" rtlCol="0">
              <a:spAutoFit/>
            </a:bodyPr>
            <a:lstStyle/>
            <a:p>
              <a:pPr>
                <a:spcBef>
                  <a:spcPts val="500"/>
                </a:spcBef>
              </a:pPr>
              <a:r>
                <a:rPr lang="en-US" sz="700" dirty="0">
                  <a:solidFill>
                    <a:schemeClr val="bg1"/>
                  </a:solidFill>
                </a:rPr>
                <a:t>Individuals on our student success management system</a:t>
              </a:r>
            </a:p>
          </p:txBody>
        </p:sp>
        <p:sp>
          <p:nvSpPr>
            <p:cNvPr id="17" name="TextBox 16"/>
            <p:cNvSpPr txBox="1"/>
            <p:nvPr/>
          </p:nvSpPr>
          <p:spPr bwMode="gray">
            <a:xfrm>
              <a:off x="1833779" y="4108190"/>
              <a:ext cx="732284" cy="276999"/>
            </a:xfrm>
            <a:prstGeom prst="rect">
              <a:avLst/>
            </a:prstGeom>
            <a:noFill/>
          </p:spPr>
          <p:txBody>
            <a:bodyPr wrap="square" lIns="0" tIns="0" rIns="0" bIns="0" rtlCol="0">
              <a:spAutoFit/>
            </a:bodyPr>
            <a:lstStyle/>
            <a:p>
              <a:pPr>
                <a:spcBef>
                  <a:spcPts val="500"/>
                </a:spcBef>
              </a:pPr>
              <a:r>
                <a:rPr lang="en-US" sz="1800" dirty="0">
                  <a:solidFill>
                    <a:schemeClr val="bg1"/>
                  </a:solidFill>
                  <a:latin typeface="+mj-lt"/>
                </a:rPr>
                <a:t>1M</a:t>
              </a:r>
              <a:r>
                <a:rPr lang="en-US" sz="1800" baseline="30000" dirty="0">
                  <a:solidFill>
                    <a:schemeClr val="bg1"/>
                  </a:solidFill>
                  <a:latin typeface="+mj-lt"/>
                </a:rPr>
                <a:t>+</a:t>
              </a:r>
            </a:p>
          </p:txBody>
        </p:sp>
      </p:grpSp>
      <p:grpSp>
        <p:nvGrpSpPr>
          <p:cNvPr id="18" name="Group 17"/>
          <p:cNvGrpSpPr/>
          <p:nvPr userDrawn="1"/>
        </p:nvGrpSpPr>
        <p:grpSpPr>
          <a:xfrm>
            <a:off x="5217412" y="4108190"/>
            <a:ext cx="934401" cy="500820"/>
            <a:chOff x="5217412" y="4108190"/>
            <a:chExt cx="934401" cy="500820"/>
          </a:xfrm>
        </p:grpSpPr>
        <p:sp>
          <p:nvSpPr>
            <p:cNvPr id="19" name="TextBox 18"/>
            <p:cNvSpPr txBox="1"/>
            <p:nvPr/>
          </p:nvSpPr>
          <p:spPr bwMode="gray">
            <a:xfrm>
              <a:off x="5242124" y="4393566"/>
              <a:ext cx="909689" cy="215444"/>
            </a:xfrm>
            <a:prstGeom prst="rect">
              <a:avLst/>
            </a:prstGeom>
            <a:noFill/>
          </p:spPr>
          <p:txBody>
            <a:bodyPr wrap="square" lIns="0" tIns="0" rIns="0" bIns="0" rtlCol="0">
              <a:spAutoFit/>
            </a:bodyPr>
            <a:lstStyle/>
            <a:p>
              <a:pPr>
                <a:spcBef>
                  <a:spcPts val="500"/>
                </a:spcBef>
              </a:pPr>
              <a:r>
                <a:rPr lang="en-US" sz="700" dirty="0">
                  <a:solidFill>
                    <a:schemeClr val="bg1"/>
                  </a:solidFill>
                </a:rPr>
                <a:t>Goal: Make education smarter</a:t>
              </a:r>
            </a:p>
          </p:txBody>
        </p:sp>
        <p:sp>
          <p:nvSpPr>
            <p:cNvPr id="20" name="TextBox 19"/>
            <p:cNvSpPr txBox="1"/>
            <p:nvPr/>
          </p:nvSpPr>
          <p:spPr bwMode="gray">
            <a:xfrm>
              <a:off x="5217412" y="4108190"/>
              <a:ext cx="643856" cy="276999"/>
            </a:xfrm>
            <a:prstGeom prst="rect">
              <a:avLst/>
            </a:prstGeom>
            <a:noFill/>
          </p:spPr>
          <p:txBody>
            <a:bodyPr wrap="square" lIns="0" tIns="0" rIns="0" bIns="0" rtlCol="0">
              <a:spAutoFit/>
            </a:bodyPr>
            <a:lstStyle/>
            <a:p>
              <a:pPr marL="0" marR="0" indent="0" algn="l" defTabSz="640080" rtl="0" eaLnBrk="1" fontAlgn="auto" latinLnBrk="0" hangingPunct="1">
                <a:lnSpc>
                  <a:spcPct val="100000"/>
                </a:lnSpc>
                <a:spcBef>
                  <a:spcPts val="500"/>
                </a:spcBef>
                <a:spcAft>
                  <a:spcPts val="0"/>
                </a:spcAft>
                <a:buClrTx/>
                <a:buSzTx/>
                <a:buFontTx/>
                <a:buNone/>
                <a:tabLst/>
                <a:defRPr/>
              </a:pPr>
              <a:r>
                <a:rPr lang="en-US" sz="1800" dirty="0">
                  <a:solidFill>
                    <a:schemeClr val="bg1"/>
                  </a:solidFill>
                  <a:latin typeface="+mj-lt"/>
                </a:rPr>
                <a:t>1</a:t>
              </a:r>
              <a:endParaRPr lang="en-US" sz="1800" kern="1200" baseline="30000" dirty="0">
                <a:solidFill>
                  <a:schemeClr val="bg1"/>
                </a:solidFill>
                <a:latin typeface="+mn-lt"/>
                <a:ea typeface="+mn-ea"/>
                <a:cs typeface="+mn-cs"/>
              </a:endParaRPr>
            </a:p>
          </p:txBody>
        </p:sp>
      </p:grpSp>
      <p:grpSp>
        <p:nvGrpSpPr>
          <p:cNvPr id="21" name="Group 20"/>
          <p:cNvGrpSpPr/>
          <p:nvPr userDrawn="1"/>
        </p:nvGrpSpPr>
        <p:grpSpPr bwMode="gray">
          <a:xfrm>
            <a:off x="0" y="-22086"/>
            <a:ext cx="6400800" cy="4077023"/>
            <a:chOff x="0" y="-22086"/>
            <a:chExt cx="6400800" cy="4077023"/>
          </a:xfrm>
        </p:grpSpPr>
        <p:sp>
          <p:nvSpPr>
            <p:cNvPr id="22" name="Rectangle 21"/>
            <p:cNvSpPr/>
            <p:nvPr userDrawn="1"/>
          </p:nvSpPr>
          <p:spPr bwMode="gray">
            <a:xfrm>
              <a:off x="0" y="-22086"/>
              <a:ext cx="6400800" cy="4077023"/>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Freeform 22"/>
            <p:cNvSpPr/>
            <p:nvPr userDrawn="1"/>
          </p:nvSpPr>
          <p:spPr bwMode="gray">
            <a:xfrm>
              <a:off x="1490104" y="552034"/>
              <a:ext cx="4910696" cy="3474977"/>
            </a:xfrm>
            <a:custGeom>
              <a:avLst/>
              <a:gdLst>
                <a:gd name="connsiteX0" fmla="*/ 0 w 4910696"/>
                <a:gd name="connsiteY0" fmla="*/ 0 h 3474977"/>
                <a:gd name="connsiteX1" fmla="*/ 4910696 w 4910696"/>
                <a:gd name="connsiteY1" fmla="*/ 0 h 3474977"/>
                <a:gd name="connsiteX2" fmla="*/ 4910696 w 4910696"/>
                <a:gd name="connsiteY2" fmla="*/ 3474977 h 3474977"/>
                <a:gd name="connsiteX3" fmla="*/ 0 w 4910696"/>
                <a:gd name="connsiteY3" fmla="*/ 3474977 h 3474977"/>
              </a:gdLst>
              <a:ahLst/>
              <a:cxnLst>
                <a:cxn ang="0">
                  <a:pos x="connsiteX0" y="connsiteY0"/>
                </a:cxn>
                <a:cxn ang="0">
                  <a:pos x="connsiteX1" y="connsiteY1"/>
                </a:cxn>
                <a:cxn ang="0">
                  <a:pos x="connsiteX2" y="connsiteY2"/>
                </a:cxn>
                <a:cxn ang="0">
                  <a:pos x="connsiteX3" y="connsiteY3"/>
                </a:cxn>
              </a:cxnLst>
              <a:rect l="l" t="t" r="r" b="b"/>
              <a:pathLst>
                <a:path w="4910696" h="3474977">
                  <a:moveTo>
                    <a:pt x="0" y="0"/>
                  </a:moveTo>
                  <a:lnTo>
                    <a:pt x="4910696" y="0"/>
                  </a:lnTo>
                  <a:lnTo>
                    <a:pt x="4910696" y="3474977"/>
                  </a:lnTo>
                  <a:lnTo>
                    <a:pt x="0" y="3474977"/>
                  </a:lnTo>
                  <a:close/>
                </a:path>
              </a:pathLst>
            </a:cu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4" name="Freeform 23"/>
            <p:cNvSpPr/>
            <p:nvPr userDrawn="1"/>
          </p:nvSpPr>
          <p:spPr bwMode="gray">
            <a:xfrm>
              <a:off x="1490104" y="552034"/>
              <a:ext cx="2305887" cy="3474977"/>
            </a:xfrm>
            <a:custGeom>
              <a:avLst/>
              <a:gdLst>
                <a:gd name="connsiteX0" fmla="*/ 0 w 2305887"/>
                <a:gd name="connsiteY0" fmla="*/ 0 h 3474977"/>
                <a:gd name="connsiteX1" fmla="*/ 1753106 w 2305887"/>
                <a:gd name="connsiteY1" fmla="*/ 0 h 3474977"/>
                <a:gd name="connsiteX2" fmla="*/ 2305887 w 2305887"/>
                <a:gd name="connsiteY2" fmla="*/ 1460912 h 3474977"/>
                <a:gd name="connsiteX3" fmla="*/ 1131868 w 2305887"/>
                <a:gd name="connsiteY3" fmla="*/ 3416539 h 3474977"/>
                <a:gd name="connsiteX4" fmla="*/ 1011269 w 2305887"/>
                <a:gd name="connsiteY4" fmla="*/ 3474977 h 3474977"/>
                <a:gd name="connsiteX5" fmla="*/ 0 w 2305887"/>
                <a:gd name="connsiteY5" fmla="*/ 3474977 h 3474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5887" h="3474977">
                  <a:moveTo>
                    <a:pt x="0" y="0"/>
                  </a:moveTo>
                  <a:lnTo>
                    <a:pt x="1753106" y="0"/>
                  </a:lnTo>
                  <a:cubicBezTo>
                    <a:pt x="2097846" y="388716"/>
                    <a:pt x="2305887" y="900519"/>
                    <a:pt x="2305887" y="1460912"/>
                  </a:cubicBezTo>
                  <a:cubicBezTo>
                    <a:pt x="2305887" y="2308009"/>
                    <a:pt x="1830520" y="3044077"/>
                    <a:pt x="1131868" y="3416539"/>
                  </a:cubicBezTo>
                  <a:lnTo>
                    <a:pt x="1011269" y="3474977"/>
                  </a:lnTo>
                  <a:lnTo>
                    <a:pt x="0" y="3474977"/>
                  </a:lnTo>
                  <a:close/>
                </a:path>
              </a:pathLst>
            </a:custGeom>
            <a:solidFill>
              <a:srgbClr val="005D9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5" name="Oval 236"/>
            <p:cNvSpPr/>
            <p:nvPr userDrawn="1"/>
          </p:nvSpPr>
          <p:spPr bwMode="gray">
            <a:xfrm>
              <a:off x="1490104" y="552033"/>
              <a:ext cx="1875914" cy="3306910"/>
            </a:xfrm>
            <a:custGeom>
              <a:avLst/>
              <a:gdLst/>
              <a:ahLst/>
              <a:cxnLst/>
              <a:rect l="l" t="t" r="r" b="b"/>
              <a:pathLst>
                <a:path w="2878136" h="5073652">
                  <a:moveTo>
                    <a:pt x="0" y="0"/>
                  </a:moveTo>
                  <a:lnTo>
                    <a:pt x="1772762" y="0"/>
                  </a:lnTo>
                  <a:cubicBezTo>
                    <a:pt x="2445777" y="515594"/>
                    <a:pt x="2878136" y="1327992"/>
                    <a:pt x="2878136" y="2241374"/>
                  </a:cubicBezTo>
                  <a:cubicBezTo>
                    <a:pt x="2878136" y="3805598"/>
                    <a:pt x="1610082" y="5073652"/>
                    <a:pt x="45858" y="5073652"/>
                  </a:cubicBezTo>
                  <a:lnTo>
                    <a:pt x="0" y="5071337"/>
                  </a:lnTo>
                  <a:close/>
                </a:path>
              </a:pathLst>
            </a:custGeom>
            <a:solidFill>
              <a:srgbClr val="00659B"/>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6" name="Oval 25"/>
            <p:cNvSpPr/>
            <p:nvPr userDrawn="1"/>
          </p:nvSpPr>
          <p:spPr bwMode="gray">
            <a:xfrm>
              <a:off x="48498" y="536929"/>
              <a:ext cx="2979943" cy="2979943"/>
            </a:xfrm>
            <a:prstGeom prst="ellipse">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7" name="Oval 26"/>
            <p:cNvSpPr/>
            <p:nvPr userDrawn="1"/>
          </p:nvSpPr>
          <p:spPr bwMode="gray">
            <a:xfrm>
              <a:off x="112018" y="609074"/>
              <a:ext cx="2834640" cy="2834640"/>
            </a:xfrm>
            <a:prstGeom prst="ellipse">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77243" y="141090"/>
              <a:ext cx="1090389" cy="417192"/>
            </a:xfrm>
            <a:prstGeom prst="rect">
              <a:avLst/>
            </a:prstGeom>
          </p:spPr>
        </p:pic>
        <p:sp>
          <p:nvSpPr>
            <p:cNvPr id="29" name="TextBox 28"/>
            <p:cNvSpPr txBox="1"/>
            <p:nvPr userDrawn="1"/>
          </p:nvSpPr>
          <p:spPr bwMode="gray">
            <a:xfrm>
              <a:off x="659806" y="1046498"/>
              <a:ext cx="2333005" cy="430887"/>
            </a:xfrm>
            <a:prstGeom prst="rect">
              <a:avLst/>
            </a:prstGeom>
            <a:noFill/>
          </p:spPr>
          <p:txBody>
            <a:bodyPr wrap="square" lIns="0" tIns="0" rIns="0" bIns="0" rtlCol="0">
              <a:spAutoFit/>
            </a:bodyPr>
            <a:lstStyle/>
            <a:p>
              <a:pPr>
                <a:spcBef>
                  <a:spcPts val="500"/>
                </a:spcBef>
              </a:pPr>
              <a:r>
                <a:rPr lang="en-US" sz="1400" dirty="0">
                  <a:latin typeface="+mj-lt"/>
                </a:rPr>
                <a:t>Start with best </a:t>
              </a:r>
              <a:br>
                <a:rPr lang="en-US" sz="1400" dirty="0">
                  <a:latin typeface="+mj-lt"/>
                </a:rPr>
              </a:br>
              <a:r>
                <a:rPr lang="en-US" sz="1400" dirty="0">
                  <a:latin typeface="+mj-lt"/>
                </a:rPr>
                <a:t>practices research</a:t>
              </a:r>
            </a:p>
          </p:txBody>
        </p:sp>
        <p:cxnSp>
          <p:nvCxnSpPr>
            <p:cNvPr id="30" name="Straight Connector 29"/>
            <p:cNvCxnSpPr/>
            <p:nvPr userDrawn="1"/>
          </p:nvCxnSpPr>
          <p:spPr bwMode="gray">
            <a:xfrm>
              <a:off x="659807" y="1527448"/>
              <a:ext cx="1904220"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1" name="TextBox 30"/>
            <p:cNvSpPr txBox="1"/>
            <p:nvPr userDrawn="1"/>
          </p:nvSpPr>
          <p:spPr bwMode="gray">
            <a:xfrm>
              <a:off x="659806" y="1627462"/>
              <a:ext cx="1983239" cy="1335750"/>
            </a:xfrm>
            <a:prstGeom prst="rect">
              <a:avLst/>
            </a:prstGeom>
            <a:noFill/>
          </p:spPr>
          <p:txBody>
            <a:bodyPr wrap="square" lIns="0" tIns="0" rIns="0" bIns="0" numCol="1" spcCol="457200" rtlCol="0">
              <a:spAutoFit/>
            </a:bodyPr>
            <a:lstStyle/>
            <a:p>
              <a:pPr marL="112713" indent="-112713">
                <a:lnSpc>
                  <a:spcPct val="120000"/>
                </a:lnSpc>
                <a:spcBef>
                  <a:spcPts val="400"/>
                </a:spcBef>
                <a:buFont typeface="Verdana" panose="020B0604030504040204" pitchFamily="34" charset="0"/>
                <a:buChar char="›"/>
              </a:pPr>
              <a:r>
                <a:rPr lang="en-US" sz="800" dirty="0"/>
                <a:t>Research Forums for presidents, provosts, chief business officers, and key academic and administrative leaders</a:t>
              </a:r>
            </a:p>
            <a:p>
              <a:pPr marL="112713" indent="-112713">
                <a:lnSpc>
                  <a:spcPct val="120000"/>
                </a:lnSpc>
                <a:spcBef>
                  <a:spcPts val="400"/>
                </a:spcBef>
                <a:buFont typeface="Verdana" panose="020B0604030504040204" pitchFamily="34" charset="0"/>
                <a:buChar char="›"/>
              </a:pPr>
              <a:r>
                <a:rPr lang="en-US" sz="800" dirty="0"/>
                <a:t>At the core of all we do</a:t>
              </a:r>
            </a:p>
            <a:p>
              <a:pPr marL="112713" indent="-112713">
                <a:lnSpc>
                  <a:spcPct val="120000"/>
                </a:lnSpc>
                <a:spcBef>
                  <a:spcPts val="400"/>
                </a:spcBef>
                <a:buFont typeface="Verdana" panose="020B0604030504040204" pitchFamily="34" charset="0"/>
                <a:buChar char="›"/>
              </a:pPr>
              <a:r>
                <a:rPr lang="en-US" sz="800" dirty="0"/>
                <a:t>Peer-tested best practices research</a:t>
              </a:r>
            </a:p>
            <a:p>
              <a:pPr marL="112713" indent="-112713">
                <a:lnSpc>
                  <a:spcPct val="120000"/>
                </a:lnSpc>
                <a:spcBef>
                  <a:spcPts val="400"/>
                </a:spcBef>
                <a:buFont typeface="Verdana" panose="020B0604030504040204" pitchFamily="34" charset="0"/>
                <a:buChar char="›"/>
              </a:pPr>
              <a:r>
                <a:rPr lang="en-US" sz="800" dirty="0"/>
                <a:t>Answers to the most </a:t>
              </a:r>
              <a:br>
                <a:rPr lang="en-US" sz="800" dirty="0"/>
              </a:br>
              <a:r>
                <a:rPr lang="en-US" sz="800" dirty="0"/>
                <a:t>pressing issues</a:t>
              </a:r>
            </a:p>
          </p:txBody>
        </p:sp>
        <p:sp>
          <p:nvSpPr>
            <p:cNvPr id="32" name="TextBox 31"/>
            <p:cNvSpPr txBox="1"/>
            <p:nvPr userDrawn="1"/>
          </p:nvSpPr>
          <p:spPr bwMode="gray">
            <a:xfrm>
              <a:off x="3221384" y="674561"/>
              <a:ext cx="2623273" cy="646331"/>
            </a:xfrm>
            <a:prstGeom prst="rect">
              <a:avLst/>
            </a:prstGeom>
            <a:noFill/>
          </p:spPr>
          <p:txBody>
            <a:bodyPr wrap="square" lIns="0" tIns="0" rIns="0" bIns="0" rtlCol="0">
              <a:spAutoFit/>
            </a:bodyPr>
            <a:lstStyle/>
            <a:p>
              <a:pPr>
                <a:spcBef>
                  <a:spcPts val="500"/>
                </a:spcBef>
              </a:pPr>
              <a:r>
                <a:rPr lang="en-US" sz="1400" dirty="0">
                  <a:solidFill>
                    <a:schemeClr val="bg1"/>
                  </a:solidFill>
                  <a:latin typeface="+mj-lt"/>
                </a:rPr>
                <a:t>Then hardwire those insights into your organization using our technology &amp; services</a:t>
              </a:r>
            </a:p>
          </p:txBody>
        </p:sp>
        <p:cxnSp>
          <p:nvCxnSpPr>
            <p:cNvPr id="33" name="Straight Connector 32"/>
            <p:cNvCxnSpPr/>
            <p:nvPr userDrawn="1"/>
          </p:nvCxnSpPr>
          <p:spPr bwMode="gray">
            <a:xfrm>
              <a:off x="3225088" y="1367953"/>
              <a:ext cx="2903733"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4" name="Isosceles Triangle 33"/>
            <p:cNvSpPr/>
            <p:nvPr userDrawn="1"/>
          </p:nvSpPr>
          <p:spPr bwMode="gray">
            <a:xfrm rot="5400000">
              <a:off x="3105052" y="761189"/>
              <a:ext cx="67801" cy="58448"/>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5" name="Isosceles Triangle 34"/>
            <p:cNvSpPr/>
            <p:nvPr userDrawn="1"/>
          </p:nvSpPr>
          <p:spPr bwMode="gray">
            <a:xfrm rot="5400000">
              <a:off x="541366" y="1138439"/>
              <a:ext cx="67801" cy="58448"/>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6" name="TextBox 35"/>
            <p:cNvSpPr txBox="1"/>
            <p:nvPr userDrawn="1"/>
          </p:nvSpPr>
          <p:spPr bwMode="gray">
            <a:xfrm>
              <a:off x="3221384" y="1510110"/>
              <a:ext cx="2676799" cy="743280"/>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Enrollment Management </a:t>
              </a:r>
            </a:p>
            <a:p>
              <a:pPr>
                <a:spcBef>
                  <a:spcPts val="300"/>
                </a:spcBef>
              </a:pPr>
              <a:r>
                <a:rPr lang="en-US" sz="700" dirty="0">
                  <a:solidFill>
                    <a:schemeClr val="bg1"/>
                  </a:solidFill>
                </a:rPr>
                <a:t>Our </a:t>
              </a:r>
              <a:r>
                <a:rPr lang="en-US" sz="700" b="1" dirty="0">
                  <a:solidFill>
                    <a:schemeClr val="bg1"/>
                  </a:solidFill>
                </a:rPr>
                <a:t>Enrollment Services </a:t>
              </a:r>
              <a:r>
                <a:rPr lang="en-US" sz="700" dirty="0">
                  <a:solidFill>
                    <a:schemeClr val="bg1"/>
                  </a:solidFill>
                </a:rPr>
                <a:t>division provides data-driven undergraduate and graduate solutions that target qualified prospective students; build relationships throughout the search, application, and yield process; and optimize financial aid resources.</a:t>
              </a:r>
            </a:p>
          </p:txBody>
        </p:sp>
        <p:sp>
          <p:nvSpPr>
            <p:cNvPr id="37" name="TextBox 36"/>
            <p:cNvSpPr txBox="1"/>
            <p:nvPr userDrawn="1"/>
          </p:nvSpPr>
          <p:spPr bwMode="gray">
            <a:xfrm>
              <a:off x="3221384" y="2377361"/>
              <a:ext cx="2676799" cy="635559"/>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Student Success </a:t>
              </a:r>
            </a:p>
            <a:p>
              <a:pPr>
                <a:spcBef>
                  <a:spcPts val="300"/>
                </a:spcBef>
              </a:pPr>
              <a:r>
                <a:rPr lang="en-US" sz="700" dirty="0">
                  <a:solidFill>
                    <a:schemeClr val="bg1"/>
                  </a:solidFill>
                </a:rPr>
                <a:t>Members of the </a:t>
              </a:r>
              <a:r>
                <a:rPr lang="en-US" sz="700" b="1" dirty="0">
                  <a:solidFill>
                    <a:schemeClr val="bg1"/>
                  </a:solidFill>
                </a:rPr>
                <a:t>Student Success Collaborative</a:t>
              </a:r>
              <a:r>
                <a:rPr lang="en-US" sz="700" dirty="0">
                  <a:solidFill>
                    <a:schemeClr val="bg1"/>
                  </a:solidFill>
                </a:rPr>
                <a:t> use research, consulting, and an enterprise-wide student success management system to help students persist, graduate, and succeed.</a:t>
              </a:r>
            </a:p>
          </p:txBody>
        </p:sp>
        <p:sp>
          <p:nvSpPr>
            <p:cNvPr id="38" name="TextBox 37"/>
            <p:cNvSpPr txBox="1"/>
            <p:nvPr userDrawn="1"/>
          </p:nvSpPr>
          <p:spPr bwMode="gray">
            <a:xfrm>
              <a:off x="3221384" y="3136892"/>
              <a:ext cx="2676799" cy="635559"/>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Growth and Academic Operations </a:t>
              </a:r>
            </a:p>
            <a:p>
              <a:pPr>
                <a:spcBef>
                  <a:spcPts val="300"/>
                </a:spcBef>
              </a:pPr>
              <a:r>
                <a:rPr lang="en-US" sz="700" dirty="0">
                  <a:solidFill>
                    <a:schemeClr val="bg1"/>
                  </a:solidFill>
                </a:rPr>
                <a:t>Our </a:t>
              </a:r>
              <a:r>
                <a:rPr lang="en-US" sz="700" b="1" dirty="0">
                  <a:solidFill>
                    <a:schemeClr val="bg1"/>
                  </a:solidFill>
                </a:rPr>
                <a:t>Academic Performance Solutions </a:t>
              </a:r>
              <a:r>
                <a:rPr lang="en-US" sz="700" dirty="0">
                  <a:solidFill>
                    <a:schemeClr val="bg1"/>
                  </a:solidFill>
                </a:rPr>
                <a:t>group partners with university academic and business leaders to help make smart resource trade-offs, improve academic efficiency, and grow academic program revenues.</a:t>
              </a:r>
            </a:p>
          </p:txBody>
        </p:sp>
      </p:grpSp>
      <p:sp>
        <p:nvSpPr>
          <p:cNvPr id="39" name="TextBox 38"/>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tx1"/>
                </a:solidFill>
                <a:latin typeface="+mj-lt"/>
              </a:rPr>
              <a:t>‹#›</a:t>
            </a:fld>
            <a:endParaRPr lang="en-US" sz="650" dirty="0">
              <a:solidFill>
                <a:schemeClr val="tx1"/>
              </a:solidFill>
              <a:latin typeface="+mj-lt"/>
            </a:endParaRPr>
          </a:p>
        </p:txBody>
      </p:sp>
      <p:grpSp>
        <p:nvGrpSpPr>
          <p:cNvPr id="40" name="Group 39"/>
          <p:cNvGrpSpPr/>
          <p:nvPr userDrawn="1"/>
        </p:nvGrpSpPr>
        <p:grpSpPr>
          <a:xfrm>
            <a:off x="3562146" y="4108190"/>
            <a:ext cx="1165605" cy="500820"/>
            <a:chOff x="3550776" y="4108190"/>
            <a:chExt cx="1165605" cy="500820"/>
          </a:xfrm>
        </p:grpSpPr>
        <p:sp>
          <p:nvSpPr>
            <p:cNvPr id="41" name="TextBox 40"/>
            <p:cNvSpPr txBox="1"/>
            <p:nvPr userDrawn="1"/>
          </p:nvSpPr>
          <p:spPr bwMode="gray">
            <a:xfrm>
              <a:off x="3556090" y="4393566"/>
              <a:ext cx="1160291" cy="215444"/>
            </a:xfrm>
            <a:prstGeom prst="rect">
              <a:avLst/>
            </a:prstGeom>
            <a:noFill/>
          </p:spPr>
          <p:txBody>
            <a:bodyPr wrap="square" lIns="0" tIns="0" rIns="0" bIns="0" rtlCol="0">
              <a:spAutoFit/>
            </a:bodyPr>
            <a:lstStyle/>
            <a:p>
              <a:pPr>
                <a:spcBef>
                  <a:spcPts val="500"/>
                </a:spcBef>
              </a:pPr>
              <a:r>
                <a:rPr lang="en-US" sz="700" dirty="0">
                  <a:solidFill>
                    <a:schemeClr val="bg1"/>
                  </a:solidFill>
                </a:rPr>
                <a:t>Institutions we are proud </a:t>
              </a:r>
              <a:br>
                <a:rPr lang="en-US" sz="700" dirty="0">
                  <a:solidFill>
                    <a:schemeClr val="bg1"/>
                  </a:solidFill>
                </a:rPr>
              </a:br>
              <a:r>
                <a:rPr lang="en-US" sz="700" dirty="0">
                  <a:solidFill>
                    <a:schemeClr val="bg1"/>
                  </a:solidFill>
                </a:rPr>
                <a:t>to serve</a:t>
              </a:r>
            </a:p>
          </p:txBody>
        </p:sp>
        <p:sp>
          <p:nvSpPr>
            <p:cNvPr id="42" name="TextBox 41"/>
            <p:cNvSpPr txBox="1"/>
            <p:nvPr userDrawn="1"/>
          </p:nvSpPr>
          <p:spPr bwMode="gray">
            <a:xfrm>
              <a:off x="3550776" y="4108190"/>
              <a:ext cx="732284" cy="276999"/>
            </a:xfrm>
            <a:prstGeom prst="rect">
              <a:avLst/>
            </a:prstGeom>
            <a:noFill/>
          </p:spPr>
          <p:txBody>
            <a:bodyPr wrap="square" lIns="0" tIns="0" rIns="0" bIns="0" rtlCol="0">
              <a:spAutoFit/>
            </a:bodyPr>
            <a:lstStyle/>
            <a:p>
              <a:pPr>
                <a:spcBef>
                  <a:spcPts val="500"/>
                </a:spcBef>
              </a:pPr>
              <a:r>
                <a:rPr lang="en-US" sz="1800" baseline="0" dirty="0">
                  <a:solidFill>
                    <a:schemeClr val="bg1"/>
                  </a:solidFill>
                  <a:latin typeface="+mj-lt"/>
                </a:rPr>
                <a:t>1,200</a:t>
              </a:r>
              <a:r>
                <a:rPr lang="en-US" sz="1800" baseline="30000" dirty="0">
                  <a:solidFill>
                    <a:schemeClr val="bg1"/>
                  </a:solidFill>
                  <a:latin typeface="+mj-lt"/>
                </a:rPr>
                <a:t>+</a:t>
              </a:r>
            </a:p>
          </p:txBody>
        </p:sp>
      </p:grpSp>
    </p:spTree>
    <p:custDataLst>
      <p:tags r:id="rId1"/>
    </p:custDataLst>
    <p:extLst>
      <p:ext uri="{BB962C8B-B14F-4D97-AF65-F5344CB8AC3E}">
        <p14:creationId xmlns:p14="http://schemas.microsoft.com/office/powerpoint/2010/main" val="1605282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ad Map">
    <p:bg bwMode="gray">
      <p:bgPr>
        <a:solidFill>
          <a:srgbClr val="003D70"/>
        </a:solidFill>
        <a:effectLst/>
      </p:bgPr>
    </p:bg>
    <p:spTree>
      <p:nvGrpSpPr>
        <p:cNvPr id="1" name=""/>
        <p:cNvGrpSpPr/>
        <p:nvPr/>
      </p:nvGrpSpPr>
      <p:grpSpPr>
        <a:xfrm>
          <a:off x="0" y="0"/>
          <a:ext cx="0" cy="0"/>
          <a:chOff x="0" y="0"/>
          <a:chExt cx="0" cy="0"/>
        </a:xfrm>
      </p:grpSpPr>
      <p:sp>
        <p:nvSpPr>
          <p:cNvPr id="11" name="Round Same Side Corner Rectangle 10"/>
          <p:cNvSpPr/>
          <p:nvPr userDrawn="1"/>
        </p:nvSpPr>
        <p:spPr bwMode="gray">
          <a:xfrm rot="10800000">
            <a:off x="5015828" y="1"/>
            <a:ext cx="843487" cy="296918"/>
          </a:xfrm>
          <a:prstGeom prst="round2SameRect">
            <a:avLst>
              <a:gd name="adj1" fmla="val 27409"/>
              <a:gd name="adj2" fmla="val 0"/>
            </a:avLst>
          </a:prstGeom>
          <a:solidFill>
            <a:schemeClr val="tx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24" name="Straight Connector 23"/>
          <p:cNvCxnSpPr/>
          <p:nvPr userDrawn="1"/>
        </p:nvCxnSpPr>
        <p:spPr bwMode="gray">
          <a:xfrm>
            <a:off x="863781" y="3942474"/>
            <a:ext cx="4673238" cy="0"/>
          </a:xfrm>
          <a:prstGeom prst="line">
            <a:avLst/>
          </a:prstGeom>
          <a:noFill/>
          <a:ln w="6350" cap="flat" cmpd="sng" algn="ctr">
            <a:solidFill>
              <a:schemeClr val="bg1"/>
            </a:solidFill>
            <a:prstDash val="solid"/>
            <a:miter lim="800000"/>
          </a:ln>
          <a:effectLst/>
        </p:spPr>
      </p:cxnSp>
      <p:sp>
        <p:nvSpPr>
          <p:cNvPr id="27" name="TextBox 26"/>
          <p:cNvSpPr txBox="1"/>
          <p:nvPr userDrawn="1"/>
        </p:nvSpPr>
        <p:spPr bwMode="gray">
          <a:xfrm>
            <a:off x="5015829" y="92575"/>
            <a:ext cx="843487" cy="138499"/>
          </a:xfrm>
          <a:prstGeom prst="rect">
            <a:avLst/>
          </a:prstGeom>
          <a:noFill/>
        </p:spPr>
        <p:txBody>
          <a:bodyPr wrap="square" lIns="0" tIns="0" rIns="0" bIns="0" rtlCol="0">
            <a:spAutoFit/>
          </a:bodyPr>
          <a:lstStyle/>
          <a:p>
            <a:pPr algn="ctr">
              <a:spcBef>
                <a:spcPts val="500"/>
              </a:spcBef>
            </a:pPr>
            <a:r>
              <a:rPr lang="en-US" sz="900" spc="50" baseline="0" dirty="0">
                <a:solidFill>
                  <a:schemeClr val="bg1"/>
                </a:solidFill>
                <a:latin typeface="+mj-lt"/>
              </a:rPr>
              <a:t>ROAD MAP</a:t>
            </a:r>
          </a:p>
        </p:txBody>
      </p:sp>
      <p:sp>
        <p:nvSpPr>
          <p:cNvPr id="32" name="Text Placeholder 3"/>
          <p:cNvSpPr>
            <a:spLocks noGrp="1"/>
          </p:cNvSpPr>
          <p:nvPr>
            <p:ph type="body" sz="quarter" idx="13" hasCustomPrompt="1"/>
          </p:nvPr>
        </p:nvSpPr>
        <p:spPr bwMode="gray">
          <a:xfrm>
            <a:off x="1363152" y="1038840"/>
            <a:ext cx="3749040" cy="215444"/>
          </a:xfrm>
        </p:spPr>
        <p:txBody>
          <a:bodyPr anchor="ctr" anchorCtr="0"/>
          <a:lstStyle>
            <a:lvl1pPr marL="0" indent="0">
              <a:spcBef>
                <a:spcPts val="0"/>
              </a:spcBef>
              <a:buNone/>
              <a:defRPr sz="1400" baseline="0">
                <a:solidFill>
                  <a:schemeClr val="bg1"/>
                </a:solidFill>
                <a:latin typeface="+mj-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Rockwell 14pt, Title Case</a:t>
            </a:r>
          </a:p>
        </p:txBody>
      </p:sp>
      <p:sp>
        <p:nvSpPr>
          <p:cNvPr id="18" name="Title 17"/>
          <p:cNvSpPr>
            <a:spLocks noGrp="1"/>
          </p:cNvSpPr>
          <p:nvPr>
            <p:ph type="title" hasCustomPrompt="1"/>
          </p:nvPr>
        </p:nvSpPr>
        <p:spPr bwMode="gray">
          <a:xfrm>
            <a:off x="863781" y="1009402"/>
            <a:ext cx="274320" cy="274320"/>
          </a:xfrm>
          <a:prstGeom prst="ellipse">
            <a:avLst/>
          </a:prstGeom>
          <a:solidFill>
            <a:schemeClr val="accent6"/>
          </a:solidFill>
        </p:spPr>
        <p:txBody>
          <a:bodyPr wrap="none" anchor="ctr" anchorCtr="1">
            <a:noAutofit/>
          </a:bodyPr>
          <a:lstStyle>
            <a:lvl1pPr>
              <a:defRPr>
                <a:solidFill>
                  <a:schemeClr val="bg1"/>
                </a:solidFill>
              </a:defRPr>
            </a:lvl1pPr>
          </a:lstStyle>
          <a:p>
            <a:r>
              <a:rPr lang="en-US" dirty="0"/>
              <a:t>#</a:t>
            </a:r>
          </a:p>
        </p:txBody>
      </p:sp>
      <p:sp>
        <p:nvSpPr>
          <p:cNvPr id="20" name="Text Placeholder 19"/>
          <p:cNvSpPr>
            <a:spLocks noGrp="1"/>
          </p:cNvSpPr>
          <p:nvPr>
            <p:ph type="body" sz="quarter" idx="17" hasCustomPrompt="1"/>
          </p:nvPr>
        </p:nvSpPr>
        <p:spPr bwMode="gray">
          <a:xfrm>
            <a:off x="863781" y="15887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39" name="Text Placeholder 3"/>
          <p:cNvSpPr>
            <a:spLocks noGrp="1"/>
          </p:cNvSpPr>
          <p:nvPr>
            <p:ph type="body" sz="quarter" idx="18" hasCustomPrompt="1"/>
          </p:nvPr>
        </p:nvSpPr>
        <p:spPr bwMode="gray">
          <a:xfrm>
            <a:off x="1363152" y="16580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0" name="Text Placeholder 19"/>
          <p:cNvSpPr>
            <a:spLocks noGrp="1"/>
          </p:cNvSpPr>
          <p:nvPr>
            <p:ph type="body" sz="quarter" idx="19" hasCustomPrompt="1"/>
          </p:nvPr>
        </p:nvSpPr>
        <p:spPr bwMode="gray">
          <a:xfrm>
            <a:off x="863781" y="217082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1" name="Text Placeholder 3"/>
          <p:cNvSpPr>
            <a:spLocks noGrp="1"/>
          </p:cNvSpPr>
          <p:nvPr>
            <p:ph type="body" sz="quarter" idx="20" hasCustomPrompt="1"/>
          </p:nvPr>
        </p:nvSpPr>
        <p:spPr bwMode="gray">
          <a:xfrm>
            <a:off x="1363152" y="224007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2" name="Text Placeholder 19"/>
          <p:cNvSpPr>
            <a:spLocks noGrp="1"/>
          </p:cNvSpPr>
          <p:nvPr>
            <p:ph type="body" sz="quarter" idx="21" hasCustomPrompt="1"/>
          </p:nvPr>
        </p:nvSpPr>
        <p:spPr bwMode="gray">
          <a:xfrm>
            <a:off x="863781" y="27528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3" name="Text Placeholder 3"/>
          <p:cNvSpPr>
            <a:spLocks noGrp="1"/>
          </p:cNvSpPr>
          <p:nvPr>
            <p:ph type="body" sz="quarter" idx="22" hasCustomPrompt="1"/>
          </p:nvPr>
        </p:nvSpPr>
        <p:spPr bwMode="gray">
          <a:xfrm>
            <a:off x="1363152" y="28221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4" name="Text Placeholder 19"/>
          <p:cNvSpPr>
            <a:spLocks noGrp="1"/>
          </p:cNvSpPr>
          <p:nvPr>
            <p:ph type="body" sz="quarter" idx="23" hasCustomPrompt="1"/>
          </p:nvPr>
        </p:nvSpPr>
        <p:spPr bwMode="gray">
          <a:xfrm>
            <a:off x="863781" y="3334922"/>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5" name="Text Placeholder 3"/>
          <p:cNvSpPr>
            <a:spLocks noGrp="1"/>
          </p:cNvSpPr>
          <p:nvPr>
            <p:ph type="body" sz="quarter" idx="24" hasCustomPrompt="1"/>
          </p:nvPr>
        </p:nvSpPr>
        <p:spPr bwMode="gray">
          <a:xfrm>
            <a:off x="1363152" y="3404172"/>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7" name="TextBox 4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
        <p:nvSpPr>
          <p:cNvPr id="19" name="Text Placeholder 1"/>
          <p:cNvSpPr txBox="1">
            <a:spLocks/>
          </p:cNvSpPr>
          <p:nvPr userDrawn="1"/>
        </p:nvSpPr>
        <p:spPr bwMode="gray">
          <a:xfrm>
            <a:off x="6469576" y="0"/>
            <a:ext cx="1685883" cy="3844642"/>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How to Use this</a:t>
            </a:r>
            <a:br>
              <a:rPr lang="en-US" sz="1000" b="1" dirty="0">
                <a:solidFill>
                  <a:schemeClr val="bg1"/>
                </a:solidFill>
                <a:latin typeface="Arial" panose="020B0604020202020204" pitchFamily="34" charset="0"/>
                <a:cs typeface="Arial" panose="020B0604020202020204" pitchFamily="34" charset="0"/>
              </a:rPr>
            </a:br>
            <a:r>
              <a:rPr lang="en-US" sz="1000" b="1" dirty="0">
                <a:solidFill>
                  <a:schemeClr val="bg1"/>
                </a:solidFill>
                <a:latin typeface="Arial" panose="020B0604020202020204" pitchFamily="34" charset="0"/>
                <a:cs typeface="Arial" panose="020B0604020202020204" pitchFamily="34" charset="0"/>
              </a:rPr>
              <a:t>Editable Road Map</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Insert a road map layout</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Determine how many sections are needed</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If only 3, delete rows 2 and 4. If 4, delete row 5.</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Change the highlighted section title to Verdana</a:t>
            </a:r>
            <a:r>
              <a:rPr lang="en-US" sz="800" baseline="0" dirty="0">
                <a:solidFill>
                  <a:schemeClr val="bg1"/>
                </a:solidFill>
                <a:latin typeface="Arial" panose="020B0604020202020204" pitchFamily="34" charset="0"/>
                <a:cs typeface="Arial" panose="020B0604020202020204" pitchFamily="34" charset="0"/>
              </a:rPr>
              <a:t> 9</a:t>
            </a:r>
            <a:r>
              <a:rPr lang="en-US" sz="800" dirty="0">
                <a:solidFill>
                  <a:schemeClr val="bg1"/>
                </a:solidFill>
                <a:latin typeface="Arial" panose="020B0604020202020204" pitchFamily="34" charset="0"/>
                <a:cs typeface="Arial" panose="020B0604020202020204" pitchFamily="34" charset="0"/>
              </a:rPr>
              <a:t>pt Regular, Accent 1 so all the titles are the exact same</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font style</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Type in #’s and section titles for all levels</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Duplicate the slide so you have a slide for each section</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On each slide, change</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the highlighted section title back to Rockwell 14pt</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Regular,</a:t>
            </a:r>
            <a:r>
              <a:rPr lang="en-US" sz="800" baseline="0" dirty="0">
                <a:solidFill>
                  <a:schemeClr val="bg1"/>
                </a:solidFill>
                <a:latin typeface="Arial" panose="020B0604020202020204" pitchFamily="34" charset="0"/>
                <a:cs typeface="Arial" panose="020B0604020202020204" pitchFamily="34" charset="0"/>
              </a:rPr>
              <a:t> </a:t>
            </a:r>
            <a:r>
              <a:rPr lang="en-US" sz="800" dirty="0">
                <a:solidFill>
                  <a:schemeClr val="bg1"/>
                </a:solidFill>
                <a:latin typeface="Arial" panose="020B0604020202020204" pitchFamily="34" charset="0"/>
                <a:cs typeface="Arial" panose="020B0604020202020204" pitchFamily="34" charset="0"/>
              </a:rPr>
              <a:t>white</a:t>
            </a:r>
          </a:p>
          <a:p>
            <a:pPr marL="0" indent="0">
              <a:spcBef>
                <a:spcPts val="1200"/>
              </a:spcBef>
              <a:buFont typeface="+mj-lt"/>
              <a:buNone/>
            </a:pPr>
            <a:r>
              <a:rPr lang="en-US" sz="900" b="1" dirty="0">
                <a:solidFill>
                  <a:schemeClr val="bg1"/>
                </a:solidFill>
                <a:latin typeface="Arial" panose="020B0604020202020204" pitchFamily="34" charset="0"/>
                <a:cs typeface="Arial" panose="020B0604020202020204" pitchFamily="34" charset="0"/>
              </a:rPr>
              <a:t>NEED MORE SECTIONS?</a:t>
            </a:r>
          </a:p>
          <a:p>
            <a:pPr marL="0" indent="0">
              <a:spcBef>
                <a:spcPts val="200"/>
              </a:spcBef>
              <a:buFont typeface="+mj-lt"/>
              <a:buNone/>
            </a:pPr>
            <a:r>
              <a:rPr lang="en-US" sz="750" dirty="0">
                <a:solidFill>
                  <a:schemeClr val="bg1"/>
                </a:solidFill>
                <a:latin typeface="Arial" panose="020B0604020202020204" pitchFamily="34" charset="0"/>
                <a:cs typeface="Arial" panose="020B0604020202020204" pitchFamily="34" charset="0"/>
              </a:rPr>
              <a:t>See</a:t>
            </a:r>
            <a:r>
              <a:rPr lang="en-US" sz="750" baseline="0" dirty="0">
                <a:solidFill>
                  <a:schemeClr val="bg1"/>
                </a:solidFill>
                <a:latin typeface="Arial" panose="020B0604020202020204" pitchFamily="34" charset="0"/>
                <a:cs typeface="Arial" panose="020B0604020202020204" pitchFamily="34" charset="0"/>
              </a:rPr>
              <a:t> the on-screen GLG for a customizable road map layout that includes 8 levels. It can be added as a layout into this deck. </a:t>
            </a:r>
            <a:endParaRPr lang="en-US" sz="750"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582425629"/>
      </p:ext>
    </p:extLst>
  </p:cSld>
  <p:clrMapOvr>
    <a:masterClrMapping/>
  </p:clrMapOvr>
  <p:extLst mod="1">
    <p:ext uri="{DCECCB84-F9BA-43D5-87BE-67443E8EF086}">
      <p15:sldGuideLst xmlns:p15="http://schemas.microsoft.com/office/powerpoint/2012/main">
        <p15:guide id="1" pos="85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bg bwMode="gray">
      <p:bgPr>
        <a:solidFill>
          <a:srgbClr val="003D70"/>
        </a:solidFill>
        <a:effectLst/>
      </p:bgPr>
    </p:bg>
    <p:spTree>
      <p:nvGrpSpPr>
        <p:cNvPr id="1" name=""/>
        <p:cNvGrpSpPr/>
        <p:nvPr/>
      </p:nvGrpSpPr>
      <p:grpSpPr>
        <a:xfrm>
          <a:off x="0" y="0"/>
          <a:ext cx="0" cy="0"/>
          <a:chOff x="0" y="0"/>
          <a:chExt cx="0" cy="0"/>
        </a:xfrm>
      </p:grpSpPr>
      <p:cxnSp>
        <p:nvCxnSpPr>
          <p:cNvPr id="11" name="Straight Connector 10"/>
          <p:cNvCxnSpPr/>
          <p:nvPr userDrawn="1"/>
        </p:nvCxnSpPr>
        <p:spPr bwMode="gray">
          <a:xfrm>
            <a:off x="457200" y="3486806"/>
            <a:ext cx="4977889" cy="0"/>
          </a:xfrm>
          <a:prstGeom prst="line">
            <a:avLst/>
          </a:prstGeom>
          <a:ln w="6350">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457200" y="2033730"/>
            <a:ext cx="411480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r>
              <a:rPr lang="en-US" dirty="0"/>
              <a:t>Divider Title – Rockwell 25pt Regular, Title Case</a:t>
            </a:r>
          </a:p>
        </p:txBody>
      </p:sp>
      <p:sp>
        <p:nvSpPr>
          <p:cNvPr id="4" name="Text Placeholder 3"/>
          <p:cNvSpPr>
            <a:spLocks noGrp="1"/>
          </p:cNvSpPr>
          <p:nvPr>
            <p:ph type="body" sz="quarter" idx="19" hasCustomPrompt="1"/>
          </p:nvPr>
        </p:nvSpPr>
        <p:spPr bwMode="gray">
          <a:xfrm>
            <a:off x="457200" y="2827417"/>
            <a:ext cx="4114800" cy="169277"/>
          </a:xfrm>
        </p:spPr>
        <p:txBody>
          <a:bodyPr/>
          <a:lstStyle>
            <a:lvl1pPr marL="0" indent="0">
              <a:spcBef>
                <a:spcPts val="0"/>
              </a:spcBef>
              <a:buNone/>
              <a:defRPr sz="1100">
                <a:solidFill>
                  <a:schemeClr val="accent1"/>
                </a:solidFill>
              </a:defRPr>
            </a:lvl1pPr>
            <a:lvl2pPr marL="114300" indent="0">
              <a:spcBef>
                <a:spcPts val="0"/>
              </a:spcBef>
              <a:buNone/>
              <a:defRPr sz="1100">
                <a:solidFill>
                  <a:schemeClr val="accent1"/>
                </a:solidFill>
              </a:defRPr>
            </a:lvl2pPr>
            <a:lvl3pPr marL="228600" indent="0">
              <a:spcBef>
                <a:spcPts val="0"/>
              </a:spcBef>
              <a:buNone/>
              <a:defRPr sz="1100">
                <a:solidFill>
                  <a:schemeClr val="accent1"/>
                </a:solidFill>
              </a:defRPr>
            </a:lvl3pPr>
            <a:lvl4pPr marL="342900" indent="0">
              <a:spcBef>
                <a:spcPts val="0"/>
              </a:spcBef>
              <a:buNone/>
              <a:defRPr sz="1100">
                <a:solidFill>
                  <a:schemeClr val="accent1"/>
                </a:solidFill>
              </a:defRPr>
            </a:lvl4pPr>
            <a:lvl5pPr marL="457200" indent="0">
              <a:spcBef>
                <a:spcPts val="0"/>
              </a:spcBef>
              <a:buNone/>
              <a:defRPr sz="1100">
                <a:solidFill>
                  <a:schemeClr val="accent1"/>
                </a:solidFill>
              </a:defRPr>
            </a:lvl5pPr>
          </a:lstStyle>
          <a:p>
            <a:pPr lvl="0"/>
            <a:r>
              <a:rPr lang="en-US" dirty="0"/>
              <a:t>Divider Subtitle – Verdana 11pt Regular, Title Case</a:t>
            </a:r>
          </a:p>
        </p:txBody>
      </p:sp>
      <p:sp>
        <p:nvSpPr>
          <p:cNvPr id="7" name="Text Placeholder 6"/>
          <p:cNvSpPr>
            <a:spLocks noGrp="1"/>
          </p:cNvSpPr>
          <p:nvPr>
            <p:ph type="body" sz="quarter" idx="20" hasCustomPrompt="1"/>
          </p:nvPr>
        </p:nvSpPr>
        <p:spPr bwMode="gray">
          <a:xfrm>
            <a:off x="457200" y="3711659"/>
            <a:ext cx="2286000" cy="446276"/>
          </a:xfrm>
        </p:spPr>
        <p:txBody>
          <a:bodyPr/>
          <a:lstStyle>
            <a:lvl1pPr>
              <a:spcBef>
                <a:spcPts val="300"/>
              </a:spcBef>
              <a:defRPr sz="800">
                <a:solidFill>
                  <a:schemeClr val="bg1"/>
                </a:solidFill>
              </a:defRPr>
            </a:lvl1pPr>
            <a:lvl2pPr>
              <a:spcBef>
                <a:spcPts val="300"/>
              </a:spcBef>
              <a:defRPr sz="800">
                <a:solidFill>
                  <a:schemeClr val="bg1"/>
                </a:solidFill>
              </a:defRPr>
            </a:lvl2pPr>
            <a:lvl3pPr>
              <a:spcBef>
                <a:spcPts val="300"/>
              </a:spcBef>
              <a:defRPr sz="800">
                <a:solidFill>
                  <a:schemeClr val="bg1"/>
                </a:solidFill>
              </a:defRPr>
            </a:lvl3pPr>
            <a:lvl4pPr>
              <a:spcBef>
                <a:spcPts val="300"/>
              </a:spcBef>
              <a:defRPr sz="800">
                <a:solidFill>
                  <a:schemeClr val="bg1"/>
                </a:solidFill>
              </a:defRPr>
            </a:lvl4pPr>
            <a:lvl5pPr>
              <a:spcBef>
                <a:spcPts val="300"/>
              </a:spcBef>
              <a:defRPr sz="800">
                <a:solidFill>
                  <a:schemeClr val="bg1"/>
                </a:solidFill>
              </a:defRPr>
            </a:lvl5pPr>
          </a:lstStyle>
          <a:p>
            <a:pPr lvl="0"/>
            <a:r>
              <a:rPr lang="en-US" dirty="0"/>
              <a:t>Divider Bullet Placement (if needed)</a:t>
            </a:r>
          </a:p>
          <a:p>
            <a:pPr lvl="0"/>
            <a:r>
              <a:rPr lang="en-US" dirty="0"/>
              <a:t>Divider Bullet Placement (if needed)</a:t>
            </a:r>
          </a:p>
          <a:p>
            <a:pPr lvl="0"/>
            <a:r>
              <a:rPr lang="en-US" dirty="0"/>
              <a:t>Divider Bullet Placement (if needed)</a:t>
            </a:r>
          </a:p>
        </p:txBody>
      </p:sp>
      <p:sp>
        <p:nvSpPr>
          <p:cNvPr id="16" name="Text Placeholder 15"/>
          <p:cNvSpPr>
            <a:spLocks noGrp="1"/>
          </p:cNvSpPr>
          <p:nvPr>
            <p:ph type="body" sz="quarter" idx="21" hasCustomPrompt="1"/>
          </p:nvPr>
        </p:nvSpPr>
        <p:spPr bwMode="gray">
          <a:xfrm>
            <a:off x="4136076" y="3494256"/>
            <a:ext cx="1299013" cy="205151"/>
          </a:xfrm>
          <a:prstGeom prst="round2SameRect">
            <a:avLst>
              <a:gd name="adj1" fmla="val 0"/>
              <a:gd name="adj2" fmla="val 19914"/>
            </a:avLst>
          </a:prstGeom>
          <a:solidFill>
            <a:schemeClr val="tx2"/>
          </a:solidFill>
        </p:spPr>
        <p:txBody>
          <a:bodyPr wrap="none" lIns="45720" tIns="27432" rIns="45720" bIns="27432">
            <a:spAutoFit/>
          </a:bodyPr>
          <a:lstStyle>
            <a:lvl1pPr marL="0" indent="0" algn="r">
              <a:spcBef>
                <a:spcPts val="0"/>
              </a:spcBef>
              <a:buNone/>
              <a:defRPr sz="900" cap="all" spc="50" baseline="0">
                <a:solidFill>
                  <a:schemeClr val="bg1"/>
                </a:solidFill>
                <a:latin typeface="+mj-lt"/>
              </a:defRPr>
            </a:lvl1pPr>
          </a:lstStyle>
          <a:p>
            <a:pPr lvl="0"/>
            <a:r>
              <a:rPr lang="en-US" dirty="0"/>
              <a:t>Insert break type</a:t>
            </a:r>
          </a:p>
        </p:txBody>
      </p:sp>
      <p:sp>
        <p:nvSpPr>
          <p:cNvPr id="18" name="Text Placeholder 17"/>
          <p:cNvSpPr>
            <a:spLocks noGrp="1"/>
          </p:cNvSpPr>
          <p:nvPr>
            <p:ph type="body" sz="quarter" idx="22" hasCustomPrompt="1"/>
          </p:nvPr>
        </p:nvSpPr>
        <p:spPr bwMode="gray">
          <a:xfrm>
            <a:off x="5459586" y="3171239"/>
            <a:ext cx="740664" cy="1384995"/>
          </a:xfrm>
        </p:spPr>
        <p:txBody>
          <a:bodyPr/>
          <a:lstStyle>
            <a:lvl1pPr marL="0" indent="0" algn="r">
              <a:spcBef>
                <a:spcPts val="0"/>
              </a:spcBef>
              <a:buNone/>
              <a:defRPr sz="9000">
                <a:solidFill>
                  <a:schemeClr val="accent6"/>
                </a:solidFill>
                <a:latin typeface="+mj-lt"/>
              </a:defRPr>
            </a:lvl1pPr>
          </a:lstStyle>
          <a:p>
            <a:pPr lvl="0"/>
            <a:r>
              <a:rPr lang="en-US" dirty="0"/>
              <a:t>#</a:t>
            </a:r>
          </a:p>
        </p:txBody>
      </p:sp>
      <p:sp>
        <p:nvSpPr>
          <p:cNvPr id="17" name="TextBox 1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
        <p:nvSpPr>
          <p:cNvPr id="12" name="Text Placeholder 1"/>
          <p:cNvSpPr txBox="1">
            <a:spLocks/>
          </p:cNvSpPr>
          <p:nvPr userDrawn="1"/>
        </p:nvSpPr>
        <p:spPr bwMode="gray">
          <a:xfrm>
            <a:off x="6469576" y="3025755"/>
            <a:ext cx="1543781" cy="1774845"/>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What’s a Break Type?</a:t>
            </a:r>
          </a:p>
          <a:p>
            <a:pPr marL="0" indent="0">
              <a:spcBef>
                <a:spcPts val="300"/>
              </a:spcBef>
              <a:buFont typeface="+mj-lt"/>
              <a:buNone/>
            </a:pPr>
            <a:r>
              <a:rPr lang="en-US" sz="800" b="0" dirty="0">
                <a:solidFill>
                  <a:schemeClr val="bg1"/>
                </a:solidFill>
                <a:latin typeface="Arial" panose="020B0604020202020204" pitchFamily="34" charset="0"/>
                <a:cs typeface="Arial" panose="020B0604020202020204" pitchFamily="34" charset="0"/>
              </a:rPr>
              <a:t>Break types</a:t>
            </a:r>
            <a:r>
              <a:rPr lang="en-US" sz="800" b="0" baseline="0" dirty="0">
                <a:solidFill>
                  <a:schemeClr val="bg1"/>
                </a:solidFill>
                <a:latin typeface="Arial" panose="020B0604020202020204" pitchFamily="34" charset="0"/>
                <a:cs typeface="Arial" panose="020B0604020202020204" pitchFamily="34" charset="0"/>
              </a:rPr>
              <a:t> can be anything that you want to consider the section following the divider as:</a:t>
            </a:r>
          </a:p>
          <a:p>
            <a:pPr marL="117475" indent="-117475">
              <a:spcBef>
                <a:spcPts val="5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Section</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Chapter</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Essay</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Appendix</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Etc.</a:t>
            </a:r>
          </a:p>
          <a:p>
            <a:pPr marL="0" indent="0">
              <a:spcBef>
                <a:spcPts val="600"/>
              </a:spcBef>
              <a:buFont typeface="Arial" panose="020B0604020202020204" pitchFamily="34" charset="0"/>
              <a:buNone/>
            </a:pPr>
            <a:r>
              <a:rPr lang="en-US" sz="800" b="0" i="1" baseline="0" dirty="0">
                <a:solidFill>
                  <a:schemeClr val="bg1"/>
                </a:solidFill>
                <a:latin typeface="Arial" panose="020B0604020202020204" pitchFamily="34" charset="0"/>
                <a:cs typeface="Arial" panose="020B0604020202020204" pitchFamily="34" charset="0"/>
              </a:rPr>
              <a:t>If not needed, you may delete the break type box.</a:t>
            </a:r>
            <a:endParaRPr lang="en-US" sz="800" b="0" i="1" dirty="0">
              <a:solidFill>
                <a:schemeClr val="bg1"/>
              </a:solidFill>
              <a:latin typeface="Arial" panose="020B0604020202020204" pitchFamily="34" charset="0"/>
              <a:cs typeface="Arial" panose="020B0604020202020204" pitchFamily="34" charset="0"/>
            </a:endParaRP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60600" y="683511"/>
            <a:ext cx="1128820" cy="433532"/>
          </a:xfrm>
          <a:prstGeom prst="rect">
            <a:avLst/>
          </a:prstGeom>
        </p:spPr>
      </p:pic>
    </p:spTree>
    <p:custDataLst>
      <p:tags r:id="rId1"/>
    </p:custDataLst>
    <p:extLst>
      <p:ext uri="{BB962C8B-B14F-4D97-AF65-F5344CB8AC3E}">
        <p14:creationId xmlns:p14="http://schemas.microsoft.com/office/powerpoint/2010/main" val="2931385124"/>
      </p:ext>
    </p:extLst>
  </p:cSld>
  <p:clrMapOvr>
    <a:masterClrMapping/>
  </p:clrMapOvr>
  <p:extLst mod="1">
    <p:ext uri="{DCECCB84-F9BA-43D5-87BE-67443E8EF086}">
      <p15:sldGuideLst xmlns:p15="http://schemas.microsoft.com/office/powerpoint/2012/main">
        <p15:guide id="1" pos="288" userDrawn="1">
          <p15:clr>
            <a:srgbClr val="FBAE40"/>
          </p15:clr>
        </p15:guide>
        <p15:guide id="2" orient="horz" pos="1718">
          <p15:clr>
            <a:srgbClr val="FBAE40"/>
          </p15:clr>
        </p15:guide>
        <p15:guide id="3" orient="horz" pos="1781"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a:t>Slide Title – Rockwell 18pt Regular, Title Case</a:t>
            </a:r>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spTree>
    <p:custDataLst>
      <p:tags r:id="rId1"/>
    </p:custDataLst>
    <p:extLst>
      <p:ext uri="{BB962C8B-B14F-4D97-AF65-F5344CB8AC3E}">
        <p14:creationId xmlns:p14="http://schemas.microsoft.com/office/powerpoint/2010/main" val="2842800116"/>
      </p:ext>
    </p:extLst>
  </p:cSld>
  <p:clrMapOvr>
    <a:masterClrMapping/>
  </p:clrMapOvr>
  <p:extLst mod="1">
    <p:ext uri="{DCECCB84-F9BA-43D5-87BE-67443E8EF086}">
      <p15:sldGuideLst xmlns:p15="http://schemas.microsoft.com/office/powerpoint/2012/main">
        <p15:guide id="1" orient="horz" pos="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idden Slide (Remember to Right Click and Hide It)">
    <p:bg bwMode="gray">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a:t>Slide Title – Rockwell 18pt Regular, Title Case</a:t>
            </a:r>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spTree>
    <p:custDataLst>
      <p:tags r:id="rId1"/>
    </p:custDataLst>
    <p:extLst>
      <p:ext uri="{BB962C8B-B14F-4D97-AF65-F5344CB8AC3E}">
        <p14:creationId xmlns:p14="http://schemas.microsoft.com/office/powerpoint/2010/main" val="2758611219"/>
      </p:ext>
    </p:extLst>
  </p:cSld>
  <p:clrMapOvr>
    <a:masterClrMapping/>
  </p:clrMapOvr>
  <p:extLst mod="1">
    <p:ext uri="{DCECCB84-F9BA-43D5-87BE-67443E8EF086}">
      <p15:sldGuideLst xmlns:p15="http://schemas.microsoft.com/office/powerpoint/2012/main">
        <p15:guide id="1" orient="horz" pos="6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pact Slid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79056" y="309824"/>
            <a:ext cx="3902242" cy="256480"/>
          </a:xfrm>
          <a:prstGeom prst="rect">
            <a:avLst/>
          </a:prstGeom>
        </p:spPr>
        <p:txBody>
          <a:bodyPr wrap="square" lIns="0" tIns="0" rIns="0" bIns="0" anchor="b" anchorCtr="0">
            <a:spAutoFit/>
          </a:bodyPr>
          <a:lstStyle>
            <a:lvl1pPr>
              <a:lnSpc>
                <a:spcPct val="90000"/>
              </a:lnSpc>
              <a:defRPr b="0" baseline="0">
                <a:solidFill>
                  <a:schemeClr val="accent6"/>
                </a:solidFill>
              </a:defRPr>
            </a:lvl1pPr>
          </a:lstStyle>
          <a:p>
            <a:r>
              <a:rPr lang="en-US" dirty="0"/>
              <a:t>Impact Slide Title – Rockwell 18pt</a:t>
            </a:r>
          </a:p>
        </p:txBody>
      </p:sp>
      <p:sp>
        <p:nvSpPr>
          <p:cNvPr id="6" name="Text Placeholder 5"/>
          <p:cNvSpPr>
            <a:spLocks noGrp="1"/>
          </p:cNvSpPr>
          <p:nvPr>
            <p:ph type="body" sz="quarter" idx="16" hasCustomPrompt="1"/>
          </p:nvPr>
        </p:nvSpPr>
        <p:spPr bwMode="gray">
          <a:xfrm>
            <a:off x="456965" y="604599"/>
            <a:ext cx="4025123" cy="256480"/>
          </a:xfrm>
        </p:spPr>
        <p:txBody>
          <a:bodyPr/>
          <a:lstStyle>
            <a:lvl1pPr marL="0" indent="0">
              <a:lnSpc>
                <a:spcPct val="90000"/>
              </a:lnSpc>
              <a:spcBef>
                <a:spcPts val="0"/>
              </a:spcBef>
              <a:buNone/>
              <a:defRPr sz="1800" spc="50" baseline="0">
                <a:solidFill>
                  <a:schemeClr val="bg1"/>
                </a:solidFill>
                <a:latin typeface="+mj-lt"/>
              </a:defRPr>
            </a:lvl1pPr>
          </a:lstStyle>
          <a:p>
            <a:pPr lvl="0"/>
            <a:r>
              <a:rPr lang="en-US" dirty="0"/>
              <a:t>Title Continued and Highlight</a:t>
            </a:r>
          </a:p>
        </p:txBody>
      </p:sp>
      <p:sp>
        <p:nvSpPr>
          <p:cNvPr id="15" name="Text Placeholder 14"/>
          <p:cNvSpPr>
            <a:spLocks noGrp="1"/>
          </p:cNvSpPr>
          <p:nvPr>
            <p:ph type="body" sz="quarter" idx="17" hasCustomPrompt="1"/>
          </p:nvPr>
        </p:nvSpPr>
        <p:spPr bwMode="gray">
          <a:xfrm>
            <a:off x="1079874" y="1727589"/>
            <a:ext cx="4241053" cy="1809726"/>
          </a:xfrm>
        </p:spPr>
        <p:txBody>
          <a:bodyPr/>
          <a:lstStyle>
            <a:lvl1pPr marL="0" indent="0">
              <a:lnSpc>
                <a:spcPct val="120000"/>
              </a:lnSpc>
              <a:spcBef>
                <a:spcPts val="1200"/>
              </a:spcBef>
              <a:buNone/>
              <a:defRPr sz="1400">
                <a:solidFill>
                  <a:schemeClr val="bg1"/>
                </a:solidFill>
              </a:defRPr>
            </a:lvl1pPr>
            <a:lvl2pPr marL="114300" indent="0">
              <a:lnSpc>
                <a:spcPct val="110000"/>
              </a:lnSpc>
              <a:spcBef>
                <a:spcPts val="1200"/>
              </a:spcBef>
              <a:buNone/>
              <a:defRPr sz="1400">
                <a:solidFill>
                  <a:schemeClr val="bg1"/>
                </a:solidFill>
              </a:defRPr>
            </a:lvl2pPr>
            <a:lvl3pPr marL="228600" indent="0">
              <a:lnSpc>
                <a:spcPct val="110000"/>
              </a:lnSpc>
              <a:spcBef>
                <a:spcPts val="1200"/>
              </a:spcBef>
              <a:buNone/>
              <a:defRPr sz="1400">
                <a:solidFill>
                  <a:schemeClr val="bg1"/>
                </a:solidFill>
              </a:defRPr>
            </a:lvl3pPr>
            <a:lvl4pPr marL="342900" indent="0">
              <a:lnSpc>
                <a:spcPct val="110000"/>
              </a:lnSpc>
              <a:spcBef>
                <a:spcPts val="1200"/>
              </a:spcBef>
              <a:buNone/>
              <a:defRPr sz="1400">
                <a:solidFill>
                  <a:schemeClr val="bg1"/>
                </a:solidFill>
              </a:defRPr>
            </a:lvl4pPr>
            <a:lvl5pPr marL="457200" indent="0">
              <a:lnSpc>
                <a:spcPct val="110000"/>
              </a:lnSpc>
              <a:spcBef>
                <a:spcPts val="1200"/>
              </a:spcBef>
              <a:buNone/>
              <a:defRPr sz="1400">
                <a:solidFill>
                  <a:schemeClr val="bg1"/>
                </a:solidFill>
              </a:defRPr>
            </a:lvl5pPr>
          </a:lstStyle>
          <a:p>
            <a:pPr lvl="0"/>
            <a:r>
              <a:rPr lang="en-US" dirty="0"/>
              <a:t>Use dark background (impact) slides sparingly (ex: a single quote, statistic, or large image). See sample impact slides in the EAB On-screen Graphic and Layout Guide. Impact quote text – Verdana 14pt Regular. Keep quote short and minimize slide titling. Be sure to incorporate large quote graphic from the GLG. </a:t>
            </a:r>
          </a:p>
        </p:txBody>
      </p:sp>
      <p:sp>
        <p:nvSpPr>
          <p:cNvPr id="16" name="Text Placeholder 21"/>
          <p:cNvSpPr>
            <a:spLocks noGrp="1"/>
          </p:cNvSpPr>
          <p:nvPr>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accent2"/>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7" name="Text Placeholder 14"/>
          <p:cNvSpPr>
            <a:spLocks noGrp="1"/>
          </p:cNvSpPr>
          <p:nvPr>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accent2"/>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9" name="TextBox 8"/>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Tree>
    <p:custDataLst>
      <p:tags r:id="rId1"/>
    </p:custDataLst>
    <p:extLst>
      <p:ext uri="{BB962C8B-B14F-4D97-AF65-F5344CB8AC3E}">
        <p14:creationId xmlns:p14="http://schemas.microsoft.com/office/powerpoint/2010/main" val="1614469931"/>
      </p:ext>
    </p:extLst>
  </p:cSld>
  <p:clrMapOvr>
    <a:masterClrMapping/>
  </p:clrMapOvr>
  <p:extLst mod="1">
    <p:ext uri="{DCECCB84-F9BA-43D5-87BE-67443E8EF086}">
      <p15:sldGuideLst xmlns:p15="http://schemas.microsoft.com/office/powerpoint/2012/main">
        <p15:guide id="1" orient="horz" pos="6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Copyright)">
    <p:spTree>
      <p:nvGrpSpPr>
        <p:cNvPr id="1" name=""/>
        <p:cNvGrpSpPr/>
        <p:nvPr/>
      </p:nvGrpSpPr>
      <p:grpSpPr>
        <a:xfrm>
          <a:off x="0" y="0"/>
          <a:ext cx="0" cy="0"/>
          <a:chOff x="0" y="0"/>
          <a:chExt cx="0" cy="0"/>
        </a:xfrm>
      </p:grpSpPr>
      <p:sp>
        <p:nvSpPr>
          <p:cNvPr id="20" name="TextBox 19"/>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tx1"/>
                </a:solidFill>
                <a:latin typeface="+mj-lt"/>
              </a:rPr>
              <a:t>‹#›</a:t>
            </a:fld>
            <a:endParaRPr lang="en-US" sz="650" dirty="0">
              <a:solidFill>
                <a:schemeClr val="tx1"/>
              </a:solidFill>
              <a:latin typeface="+mj-lt"/>
            </a:endParaRPr>
          </a:p>
        </p:txBody>
      </p:sp>
    </p:spTree>
    <p:custDataLst>
      <p:tags r:id="rId1"/>
    </p:custDataLst>
    <p:extLst>
      <p:ext uri="{BB962C8B-B14F-4D97-AF65-F5344CB8AC3E}">
        <p14:creationId xmlns:p14="http://schemas.microsoft.com/office/powerpoint/2010/main" val="968989333"/>
      </p:ext>
    </p:extLst>
  </p:cSld>
  <p:clrMapOvr>
    <a:masterClrMapping/>
  </p:clrMapOvr>
  <p:extLst mod="1">
    <p:ext uri="{DCECCB84-F9BA-43D5-87BE-67443E8EF086}">
      <p15:sldGuideLst xmlns:p15="http://schemas.microsoft.com/office/powerpoint/2012/main">
        <p15:guide id="1" orient="horz" pos="6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s://www.eab.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8" name="TextBox 7">
            <a:hlinkClick r:id="rId20"/>
          </p:cNvPr>
          <p:cNvSpPr txBox="1"/>
          <p:nvPr userDrawn="1"/>
        </p:nvSpPr>
        <p:spPr bwMode="gray">
          <a:xfrm>
            <a:off x="-1" y="4677489"/>
            <a:ext cx="2464341" cy="123111"/>
          </a:xfrm>
          <a:prstGeom prst="rect">
            <a:avLst/>
          </a:prstGeom>
          <a:noFill/>
        </p:spPr>
        <p:txBody>
          <a:bodyPr wrap="square" lIns="64008" tIns="0" rIns="64008" bIns="45720" rtlCol="0" anchor="b" anchorCtr="0">
            <a:spAutoFit/>
          </a:bodyPr>
          <a:lstStyle/>
          <a:p>
            <a:pPr marL="0" marR="0" lvl="0" indent="0" algn="l" defTabSz="64008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©2018 EAB Global, Inc. </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Arial" panose="020B0604020202020204" pitchFamily="34" charset="0"/>
              </a:rPr>
              <a:t>•</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Arial"/>
              </a:rPr>
              <a:t> All Rights Reserved</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 </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Arial" panose="020B0604020202020204" pitchFamily="34" charset="0"/>
              </a:rPr>
              <a:t>•</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 </a:t>
            </a:r>
            <a:r>
              <a:rPr kumimoji="0" lang="en-US" sz="500" b="1"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eab.com</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Arial" panose="020B0604020202020204" pitchFamily="34" charset="0"/>
              </a:rPr>
              <a:t> </a:t>
            </a:r>
            <a:endPar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endParaRPr>
          </a:p>
        </p:txBody>
      </p:sp>
      <p:sp>
        <p:nvSpPr>
          <p:cNvPr id="10" name="Title Placeholder 9"/>
          <p:cNvSpPr>
            <a:spLocks noGrp="1"/>
          </p:cNvSpPr>
          <p:nvPr>
            <p:ph type="title"/>
          </p:nvPr>
        </p:nvSpPr>
        <p:spPr bwMode="gray">
          <a:xfrm>
            <a:off x="277813" y="309824"/>
            <a:ext cx="5486400" cy="256480"/>
          </a:xfrm>
          <a:prstGeom prst="rect">
            <a:avLst/>
          </a:prstGeom>
        </p:spPr>
        <p:txBody>
          <a:bodyPr vert="horz" lIns="0" tIns="0" rIns="0" bIns="0" rtlCol="0" anchor="b" anchorCtr="0">
            <a:spAutoFit/>
          </a:bodyPr>
          <a:lstStyle/>
          <a:p>
            <a:r>
              <a:rPr lang="en-US" dirty="0"/>
              <a:t>Slide Title – Rockwell 18pt Regular, Title Case</a:t>
            </a:r>
          </a:p>
        </p:txBody>
      </p:sp>
      <p:sp>
        <p:nvSpPr>
          <p:cNvPr id="12" name="Text Placeholder 11"/>
          <p:cNvSpPr>
            <a:spLocks noGrp="1"/>
          </p:cNvSpPr>
          <p:nvPr>
            <p:ph type="body" idx="1"/>
          </p:nvPr>
        </p:nvSpPr>
        <p:spPr bwMode="gray">
          <a:xfrm>
            <a:off x="2361804" y="1587129"/>
            <a:ext cx="1677192"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ustDataLst>
      <p:tags r:id="rId19"/>
    </p:custDataLst>
    <p:extLst>
      <p:ext uri="{BB962C8B-B14F-4D97-AF65-F5344CB8AC3E}">
        <p14:creationId xmlns:p14="http://schemas.microsoft.com/office/powerpoint/2010/main" val="405802110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7" r:id="rId4"/>
    <p:sldLayoutId id="2147483658" r:id="rId5"/>
    <p:sldLayoutId id="2147483659" r:id="rId6"/>
    <p:sldLayoutId id="2147483672" r:id="rId7"/>
    <p:sldLayoutId id="2147483661" r:id="rId8"/>
    <p:sldLayoutId id="2147483662" r:id="rId9"/>
    <p:sldLayoutId id="2147483663" r:id="rId10"/>
    <p:sldLayoutId id="2147483664" r:id="rId11"/>
    <p:sldLayoutId id="2147483666" r:id="rId12"/>
    <p:sldLayoutId id="2147483667" r:id="rId13"/>
    <p:sldLayoutId id="2147483668" r:id="rId14"/>
    <p:sldLayoutId id="2147483669" r:id="rId15"/>
    <p:sldLayoutId id="2147483670" r:id="rId16"/>
    <p:sldLayoutId id="2147483671" r:id="rId17"/>
  </p:sldLayoutIdLst>
  <p:hf hdr="0" ftr="0" dt="0"/>
  <p:txStyles>
    <p:titleStyle>
      <a:lvl1pPr algn="l" defTabSz="480060" rtl="0" eaLnBrk="1" latinLnBrk="0" hangingPunct="1">
        <a:lnSpc>
          <a:spcPct val="90000"/>
        </a:lnSpc>
        <a:spcBef>
          <a:spcPct val="0"/>
        </a:spcBef>
        <a:buNone/>
        <a:defRPr sz="1800" kern="1200" spc="50" baseline="0">
          <a:solidFill>
            <a:schemeClr val="tx1"/>
          </a:solidFill>
          <a:latin typeface="+mj-lt"/>
          <a:ea typeface="+mj-ea"/>
          <a:cs typeface="+mj-cs"/>
        </a:defRPr>
      </a:lvl1pPr>
    </p:titleStyle>
    <p:bodyStyle>
      <a:lvl1pPr marL="117475" indent="-117475"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1pPr>
      <a:lvl2pPr marL="228600" indent="-114300" algn="l" defTabSz="480060" rtl="0" eaLnBrk="1" latinLnBrk="0" hangingPunct="1">
        <a:lnSpc>
          <a:spcPct val="100000"/>
        </a:lnSpc>
        <a:spcBef>
          <a:spcPts val="500"/>
        </a:spcBef>
        <a:buClrTx/>
        <a:buFont typeface="Verdana" panose="020B0604030504040204" pitchFamily="34" charset="0"/>
        <a:buChar char="–"/>
        <a:defRPr sz="900" kern="1200">
          <a:solidFill>
            <a:schemeClr val="tx1"/>
          </a:solidFill>
          <a:latin typeface="+mn-lt"/>
          <a:ea typeface="+mn-ea"/>
          <a:cs typeface="+mn-cs"/>
        </a:defRPr>
      </a:lvl2pPr>
      <a:lvl3pPr marL="342900" indent="-114300"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3pPr>
      <a:lvl4pPr marL="4572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48006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5pPr>
      <a:lvl6pPr marL="6858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8001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287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114300" rtl="0" eaLnBrk="1" latinLnBrk="0" hangingPunct="1">
        <a:lnSpc>
          <a:spcPct val="100000"/>
        </a:lnSpc>
        <a:spcBef>
          <a:spcPts val="300"/>
        </a:spcBef>
        <a:defRPr sz="800" kern="1200">
          <a:solidFill>
            <a:schemeClr val="tx1"/>
          </a:solidFill>
          <a:latin typeface="+mn-lt"/>
          <a:ea typeface="+mn-ea"/>
          <a:cs typeface="+mn-cs"/>
        </a:defRPr>
      </a:lvl1pPr>
      <a:lvl2pPr marL="0" algn="l" defTabSz="-114300" rtl="0" eaLnBrk="1" latinLnBrk="0" hangingPunct="1">
        <a:lnSpc>
          <a:spcPct val="100000"/>
        </a:lnSpc>
        <a:spcBef>
          <a:spcPts val="300"/>
        </a:spcBef>
        <a:defRPr sz="800" kern="1200">
          <a:solidFill>
            <a:schemeClr val="tx1"/>
          </a:solidFill>
          <a:latin typeface="+mn-lt"/>
          <a:ea typeface="+mn-ea"/>
          <a:cs typeface="+mn-cs"/>
        </a:defRPr>
      </a:lvl2pPr>
      <a:lvl3pPr marL="0" algn="l" defTabSz="-114300" rtl="0" eaLnBrk="1" latinLnBrk="0" hangingPunct="1">
        <a:lnSpc>
          <a:spcPct val="100000"/>
        </a:lnSpc>
        <a:spcBef>
          <a:spcPts val="300"/>
        </a:spcBef>
        <a:defRPr sz="800" kern="1200">
          <a:solidFill>
            <a:schemeClr val="tx1"/>
          </a:solidFill>
          <a:latin typeface="+mn-lt"/>
          <a:ea typeface="+mn-ea"/>
          <a:cs typeface="+mn-cs"/>
        </a:defRPr>
      </a:lvl3pPr>
      <a:lvl4pPr marL="0" algn="l" defTabSz="-114300" rtl="0" eaLnBrk="1" latinLnBrk="0" hangingPunct="1">
        <a:lnSpc>
          <a:spcPct val="100000"/>
        </a:lnSpc>
        <a:spcBef>
          <a:spcPts val="300"/>
        </a:spcBef>
        <a:defRPr sz="800" kern="1200">
          <a:solidFill>
            <a:schemeClr val="tx1"/>
          </a:solidFill>
          <a:latin typeface="+mn-lt"/>
          <a:ea typeface="+mn-ea"/>
          <a:cs typeface="+mn-cs"/>
        </a:defRPr>
      </a:lvl4pPr>
      <a:lvl5pPr marL="0" algn="l" defTabSz="-114300" rtl="0" eaLnBrk="1" latinLnBrk="0" hangingPunct="1">
        <a:lnSpc>
          <a:spcPct val="100000"/>
        </a:lnSpc>
        <a:spcBef>
          <a:spcPts val="300"/>
        </a:spcBef>
        <a:defRPr sz="800" kern="1200">
          <a:solidFill>
            <a:schemeClr val="tx1"/>
          </a:solidFill>
          <a:latin typeface="+mn-lt"/>
          <a:ea typeface="+mn-ea"/>
          <a:cs typeface="+mn-cs"/>
        </a:defRPr>
      </a:lvl5pPr>
      <a:lvl6pPr marL="0" algn="l" defTabSz="-114300" rtl="0" eaLnBrk="1" latinLnBrk="0" hangingPunct="1">
        <a:lnSpc>
          <a:spcPct val="100000"/>
        </a:lnSpc>
        <a:spcBef>
          <a:spcPts val="300"/>
        </a:spcBef>
        <a:defRPr sz="800" kern="1200">
          <a:solidFill>
            <a:schemeClr val="tx1"/>
          </a:solidFill>
          <a:latin typeface="+mn-lt"/>
          <a:ea typeface="+mn-ea"/>
          <a:cs typeface="+mn-cs"/>
        </a:defRPr>
      </a:lvl6pPr>
      <a:lvl7pPr marL="0" algn="l" defTabSz="-114300" rtl="0" eaLnBrk="1" latinLnBrk="0" hangingPunct="1">
        <a:lnSpc>
          <a:spcPct val="100000"/>
        </a:lnSpc>
        <a:spcBef>
          <a:spcPts val="300"/>
        </a:spcBef>
        <a:defRPr sz="800" kern="1200">
          <a:solidFill>
            <a:schemeClr val="tx1"/>
          </a:solidFill>
          <a:latin typeface="+mn-lt"/>
          <a:ea typeface="+mn-ea"/>
          <a:cs typeface="+mn-cs"/>
        </a:defRPr>
      </a:lvl7pPr>
      <a:lvl8pPr marL="0" algn="l" defTabSz="-114300" rtl="0" eaLnBrk="1" latinLnBrk="0" hangingPunct="1">
        <a:lnSpc>
          <a:spcPct val="100000"/>
        </a:lnSpc>
        <a:spcBef>
          <a:spcPts val="300"/>
        </a:spcBef>
        <a:defRPr sz="800" kern="1200">
          <a:solidFill>
            <a:schemeClr val="tx1"/>
          </a:solidFill>
          <a:latin typeface="+mn-lt"/>
          <a:ea typeface="+mn-ea"/>
          <a:cs typeface="+mn-cs"/>
        </a:defRPr>
      </a:lvl8pPr>
      <a:lvl9pPr marL="0" algn="l" defTabSz="-114300" rtl="0" eaLnBrk="1" latinLnBrk="0" hangingPunct="1">
        <a:lnSpc>
          <a:spcPct val="100000"/>
        </a:lnSpc>
        <a:spcBef>
          <a:spcPts val="300"/>
        </a:spcBef>
        <a:defRPr sz="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57" userDrawn="1">
          <p15:clr>
            <a:srgbClr val="C35EA4"/>
          </p15:clr>
        </p15:guide>
        <p15:guide id="2" pos="175" userDrawn="1">
          <p15:clr>
            <a:srgbClr val="C35EA4"/>
          </p15:clr>
        </p15:guide>
        <p15:guide id="3" orient="horz" pos="2849" userDrawn="1">
          <p15:clr>
            <a:srgbClr val="C35E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1.xml"/><Relationship Id="rId7"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20.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hyperlink" Target="https://www.cogr.edu/sites/default/files/1FA_2017_PRIMER.pdf" TargetMode="External"/><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hyperlink" Target="http://www.aplu.org/members/councils/governmental-affairs/CGA-library/frequently-asked-questions-about-facilities-and-administrative-fa-costs-of-federally-sponsored-university-research/file" TargetMode="External"/><Relationship Id="rId7" Type="http://schemas.openxmlformats.org/officeDocument/2006/relationships/image" Target="../media/image20.png"/><Relationship Id="rId2" Type="http://schemas.openxmlformats.org/officeDocument/2006/relationships/slideLayout" Target="../slideLayouts/slideLayout6.xml"/><Relationship Id="rId1" Type="http://schemas.openxmlformats.org/officeDocument/2006/relationships/tags" Target="../tags/tag21.xml"/><Relationship Id="rId6" Type="http://schemas.openxmlformats.org/officeDocument/2006/relationships/image" Target="../media/image19.png"/><Relationship Id="rId5" Type="http://schemas.openxmlformats.org/officeDocument/2006/relationships/hyperlink" Target="https://www.nature.com/news/indirect-costs-keeping-the-lights-on-1.16376" TargetMode="External"/><Relationship Id="rId4" Type="http://schemas.openxmlformats.org/officeDocument/2006/relationships/hyperlink" Target="https://ncsesdata.nsf.gov/herd/2016/html/HERD2016_DST_16.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nature.com/news/indirect-costs-keeping-the-lights-on-1.16376" TargetMode="External"/><Relationship Id="rId3" Type="http://schemas.openxmlformats.org/officeDocument/2006/relationships/image" Target="../media/image23.png"/><Relationship Id="rId7" Type="http://schemas.openxmlformats.org/officeDocument/2006/relationships/hyperlink" Target="https://ncsesdata.nsf.gov/herd/2016/html/HERD2016_DST_16.html" TargetMode="External"/><Relationship Id="rId2" Type="http://schemas.openxmlformats.org/officeDocument/2006/relationships/image" Target="../media/image22.png"/><Relationship Id="rId1" Type="http://schemas.openxmlformats.org/officeDocument/2006/relationships/slideLayout" Target="../slideLayouts/slideLayout6.xml"/><Relationship Id="rId6" Type="http://schemas.openxmlformats.org/officeDocument/2006/relationships/hyperlink" Target="https://ncsesdata.nsf.gov/herd/2016/html/HERD2016_DST_02.html" TargetMode="External"/><Relationship Id="rId5" Type="http://schemas.openxmlformats.org/officeDocument/2006/relationships/image" Target="../media/image25.png"/><Relationship Id="rId10" Type="http://schemas.openxmlformats.org/officeDocument/2006/relationships/chart" Target="../charts/chart2.xml"/><Relationship Id="rId4" Type="http://schemas.openxmlformats.org/officeDocument/2006/relationships/image" Target="../media/image24.png"/><Relationship Id="rId9"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slideLayout" Target="../slideLayouts/slideLayout6.xml"/><Relationship Id="rId1" Type="http://schemas.openxmlformats.org/officeDocument/2006/relationships/tags" Target="../tags/tag22.xml"/><Relationship Id="rId6" Type="http://schemas.openxmlformats.org/officeDocument/2006/relationships/image" Target="../media/image29.png"/><Relationship Id="rId5" Type="http://schemas.openxmlformats.org/officeDocument/2006/relationships/image" Target="../media/image28.png"/><Relationship Id="rId10" Type="http://schemas.openxmlformats.org/officeDocument/2006/relationships/hyperlink" Target="https://ncsesdata.nsf.gov/herd/2016/html/HERD2016_DST_16.html" TargetMode="External"/><Relationship Id="rId4" Type="http://schemas.openxmlformats.org/officeDocument/2006/relationships/image" Target="../media/image27.png"/><Relationship Id="rId9" Type="http://schemas.openxmlformats.org/officeDocument/2006/relationships/hyperlink" Target="https://ncsesdata.nsf.gov/herd/2016/html/HERD2016_DST_02.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casc.org/resource/resmgr/docs/2017_fall_meeting/Silber_FA_CASC_Fall_2017.pptx" TargetMode="External"/><Relationship Id="rId2" Type="http://schemas.openxmlformats.org/officeDocument/2006/relationships/slideLayout" Target="../slideLayouts/slideLayout6.xml"/><Relationship Id="rId1" Type="http://schemas.openxmlformats.org/officeDocument/2006/relationships/tags" Target="../tags/tag23.xml"/></Relationships>
</file>

<file path=ppt/slides/_rels/slide8.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hyperlink" Target="http://issues.org/34-2/perspective-knee-capping-excellence/" TargetMode="External"/><Relationship Id="rId3" Type="http://schemas.openxmlformats.org/officeDocument/2006/relationships/image" Target="../media/image32.png"/><Relationship Id="rId7" Type="http://schemas.openxmlformats.org/officeDocument/2006/relationships/image" Target="../media/image33.png"/><Relationship Id="rId12" Type="http://schemas.openxmlformats.org/officeDocument/2006/relationships/hyperlink" Target="https://chancellor.wisc.edu/blog/the-cost-of-keeping-the-research-engine-humming/" TargetMode="External"/><Relationship Id="rId2" Type="http://schemas.openxmlformats.org/officeDocument/2006/relationships/slideLayout" Target="../slideLayouts/slideLayout6.xml"/><Relationship Id="rId1" Type="http://schemas.openxmlformats.org/officeDocument/2006/relationships/tags" Target="../tags/tag24.xml"/><Relationship Id="rId6" Type="http://schemas.openxmlformats.org/officeDocument/2006/relationships/image" Target="../media/image22.png"/><Relationship Id="rId11" Type="http://schemas.openxmlformats.org/officeDocument/2006/relationships/hyperlink" Target="http://docs.house.gov/meetings/AP/AP07/20171024/" TargetMode="External"/><Relationship Id="rId5" Type="http://schemas.openxmlformats.org/officeDocument/2006/relationships/image" Target="../media/image11.png"/><Relationship Id="rId10" Type="http://schemas.openxmlformats.org/officeDocument/2006/relationships/hyperlink" Target="http://www.sciencemag.org/news/2018/02/nih-stays-flat-absorbs-three-institutes-president-s-2019-budget-proposal" TargetMode="External"/><Relationship Id="rId4" Type="http://schemas.openxmlformats.org/officeDocument/2006/relationships/image" Target="../media/image25.png"/><Relationship Id="rId9" Type="http://schemas.openxmlformats.org/officeDocument/2006/relationships/hyperlink" Target="https://publicaffairs.vpcomm.umich.edu/federal-research-fundi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slideLayout" Target="../slideLayouts/slideLayout6.xml"/><Relationship Id="rId1" Type="http://schemas.openxmlformats.org/officeDocument/2006/relationships/tags" Target="../tags/tag25.xml"/><Relationship Id="rId6" Type="http://schemas.openxmlformats.org/officeDocument/2006/relationships/hyperlink" Target="https://ncsesdata.nsf.gov/herd/2016/html/HERD2016_DST_16.html" TargetMode="External"/><Relationship Id="rId5" Type="http://schemas.openxmlformats.org/officeDocument/2006/relationships/hyperlink" Target="https://ncsesdata.nsf.gov/herd/2016/html/HERD2016_DST_02.html" TargetMode="External"/><Relationship Id="rId4"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Chord 25"/>
          <p:cNvSpPr/>
          <p:nvPr/>
        </p:nvSpPr>
        <p:spPr bwMode="gray">
          <a:xfrm>
            <a:off x="2698920" y="696969"/>
            <a:ext cx="996997" cy="994809"/>
          </a:xfrm>
          <a:prstGeom prst="chord">
            <a:avLst>
              <a:gd name="adj1" fmla="val 5460909"/>
              <a:gd name="adj2" fmla="val 16121543"/>
            </a:avLst>
          </a:prstGeom>
          <a:solidFill>
            <a:schemeClr val="accent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7" name="Chord 26"/>
          <p:cNvSpPr/>
          <p:nvPr/>
        </p:nvSpPr>
        <p:spPr bwMode="gray">
          <a:xfrm flipH="1">
            <a:off x="2698920" y="696969"/>
            <a:ext cx="996997" cy="994809"/>
          </a:xfrm>
          <a:prstGeom prst="chord">
            <a:avLst>
              <a:gd name="adj1" fmla="val 5460909"/>
              <a:gd name="adj2" fmla="val 16121543"/>
            </a:avLst>
          </a:prstGeom>
          <a:solidFill>
            <a:schemeClr val="accent6"/>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6" name="Oval 15"/>
          <p:cNvSpPr/>
          <p:nvPr/>
        </p:nvSpPr>
        <p:spPr bwMode="gray">
          <a:xfrm>
            <a:off x="2752998" y="746970"/>
            <a:ext cx="894805" cy="8948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entagon 16"/>
          <p:cNvSpPr/>
          <p:nvPr/>
        </p:nvSpPr>
        <p:spPr bwMode="gray">
          <a:xfrm rot="10800000">
            <a:off x="3520440" y="1088710"/>
            <a:ext cx="2880360" cy="215473"/>
          </a:xfrm>
          <a:prstGeom prst="homePlat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entagon 17"/>
          <p:cNvSpPr/>
          <p:nvPr/>
        </p:nvSpPr>
        <p:spPr bwMode="gray">
          <a:xfrm>
            <a:off x="0" y="1088710"/>
            <a:ext cx="2880360" cy="215473"/>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bwMode="gray">
          <a:xfrm>
            <a:off x="3679608" y="1119502"/>
            <a:ext cx="2700320" cy="138499"/>
          </a:xfrm>
          <a:prstGeom prst="rect">
            <a:avLst/>
          </a:prstGeom>
          <a:noFill/>
        </p:spPr>
        <p:txBody>
          <a:bodyPr wrap="square" lIns="0" tIns="0" rIns="0" bIns="0" rtlCol="0">
            <a:spAutoFit/>
          </a:bodyPr>
          <a:lstStyle/>
          <a:p>
            <a:r>
              <a:rPr lang="en-US" sz="900" b="1" dirty="0">
                <a:solidFill>
                  <a:schemeClr val="bg1"/>
                </a:solidFill>
              </a:rPr>
              <a:t>Facilities and Administrative (F&amp;A) Costs</a:t>
            </a:r>
          </a:p>
        </p:txBody>
      </p:sp>
      <p:sp>
        <p:nvSpPr>
          <p:cNvPr id="20" name="TextBox 19"/>
          <p:cNvSpPr txBox="1"/>
          <p:nvPr/>
        </p:nvSpPr>
        <p:spPr bwMode="gray">
          <a:xfrm>
            <a:off x="395873" y="1119502"/>
            <a:ext cx="2229220" cy="138499"/>
          </a:xfrm>
          <a:prstGeom prst="rect">
            <a:avLst/>
          </a:prstGeom>
          <a:noFill/>
        </p:spPr>
        <p:txBody>
          <a:bodyPr wrap="square" lIns="0" tIns="0" rIns="0" bIns="0" rtlCol="0">
            <a:spAutoFit/>
          </a:bodyPr>
          <a:lstStyle/>
          <a:p>
            <a:r>
              <a:rPr lang="en-US" sz="900" b="1" dirty="0">
                <a:solidFill>
                  <a:schemeClr val="bg1"/>
                </a:solidFill>
              </a:rPr>
              <a:t>Direct Costs</a:t>
            </a:r>
          </a:p>
        </p:txBody>
      </p:sp>
      <p:sp>
        <p:nvSpPr>
          <p:cNvPr id="7" name="Text Placeholder 2"/>
          <p:cNvSpPr txBox="1">
            <a:spLocks/>
          </p:cNvSpPr>
          <p:nvPr/>
        </p:nvSpPr>
        <p:spPr bwMode="gray">
          <a:xfrm>
            <a:off x="2859930" y="1040483"/>
            <a:ext cx="674976" cy="307777"/>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000" b="1" dirty="0">
                <a:solidFill>
                  <a:schemeClr val="tx1"/>
                </a:solidFill>
              </a:rPr>
              <a:t>Total Costs</a:t>
            </a:r>
          </a:p>
        </p:txBody>
      </p:sp>
      <p:sp>
        <p:nvSpPr>
          <p:cNvPr id="34" name="Text Placeholder 3"/>
          <p:cNvSpPr txBox="1">
            <a:spLocks/>
          </p:cNvSpPr>
          <p:nvPr/>
        </p:nvSpPr>
        <p:spPr bwMode="gray">
          <a:xfrm>
            <a:off x="395873" y="2386683"/>
            <a:ext cx="2217576" cy="138499"/>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900" b="1" dirty="0">
                <a:solidFill>
                  <a:schemeClr val="tx1"/>
                </a:solidFill>
              </a:rPr>
              <a:t>Includes:</a:t>
            </a:r>
          </a:p>
        </p:txBody>
      </p:sp>
      <p:sp>
        <p:nvSpPr>
          <p:cNvPr id="35" name="Text Placeholder 3"/>
          <p:cNvSpPr txBox="1">
            <a:spLocks/>
          </p:cNvSpPr>
          <p:nvPr/>
        </p:nvSpPr>
        <p:spPr bwMode="gray">
          <a:xfrm>
            <a:off x="3679608" y="2386683"/>
            <a:ext cx="2217576" cy="138499"/>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900" b="1" dirty="0">
                <a:solidFill>
                  <a:schemeClr val="tx1"/>
                </a:solidFill>
              </a:rPr>
              <a:t>Includes:</a:t>
            </a:r>
          </a:p>
        </p:txBody>
      </p:sp>
      <p:sp>
        <p:nvSpPr>
          <p:cNvPr id="39" name="Text Placeholder 3"/>
          <p:cNvSpPr txBox="1">
            <a:spLocks/>
          </p:cNvSpPr>
          <p:nvPr/>
        </p:nvSpPr>
        <p:spPr bwMode="gray">
          <a:xfrm>
            <a:off x="395873" y="1390742"/>
            <a:ext cx="2207797" cy="492443"/>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800" i="1" dirty="0">
                <a:solidFill>
                  <a:schemeClr val="tx1"/>
                </a:solidFill>
              </a:rPr>
              <a:t>These are generally what people think about when it comes to federal support for research projects—they solely support the actual research that is about to take place.</a:t>
            </a:r>
          </a:p>
        </p:txBody>
      </p:sp>
      <p:sp>
        <p:nvSpPr>
          <p:cNvPr id="40" name="Text Placeholder 3"/>
          <p:cNvSpPr txBox="1">
            <a:spLocks/>
          </p:cNvSpPr>
          <p:nvPr/>
        </p:nvSpPr>
        <p:spPr bwMode="gray">
          <a:xfrm>
            <a:off x="3679608" y="1392455"/>
            <a:ext cx="2420010" cy="738664"/>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800" i="1" dirty="0"/>
              <a:t>F&amp;A covers a portion of infrastructure and operational costs related to federally-funded research that cannot be attributed to a single project (and that the university wouldn’t have incurred if it weren’t conducting research on behalf of the sponsor).</a:t>
            </a:r>
          </a:p>
        </p:txBody>
      </p:sp>
      <p:sp>
        <p:nvSpPr>
          <p:cNvPr id="4" name="Title 3"/>
          <p:cNvSpPr>
            <a:spLocks noGrp="1"/>
          </p:cNvSpPr>
          <p:nvPr>
            <p:ph type="title"/>
          </p:nvPr>
        </p:nvSpPr>
        <p:spPr/>
        <p:txBody>
          <a:bodyPr/>
          <a:lstStyle/>
          <a:p>
            <a:r>
              <a:rPr lang="en-US" dirty="0"/>
              <a:t>What Are Facilities &amp; Administrative Costs?</a:t>
            </a:r>
          </a:p>
        </p:txBody>
      </p:sp>
      <p:sp>
        <p:nvSpPr>
          <p:cNvPr id="23" name="Text Placeholder 1"/>
          <p:cNvSpPr txBox="1">
            <a:spLocks/>
          </p:cNvSpPr>
          <p:nvPr/>
        </p:nvSpPr>
        <p:spPr bwMode="gray">
          <a:xfrm>
            <a:off x="764064" y="2648930"/>
            <a:ext cx="1210290" cy="123111"/>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r>
              <a:rPr lang="en-US" sz="800" dirty="0"/>
              <a:t>Laboratory supplies</a:t>
            </a:r>
          </a:p>
        </p:txBody>
      </p:sp>
      <p:sp>
        <p:nvSpPr>
          <p:cNvPr id="24" name="Text Placeholder 1"/>
          <p:cNvSpPr txBox="1">
            <a:spLocks/>
          </p:cNvSpPr>
          <p:nvPr/>
        </p:nvSpPr>
        <p:spPr bwMode="gray">
          <a:xfrm>
            <a:off x="4149691" y="2648930"/>
            <a:ext cx="1949927" cy="931024"/>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4572" indent="0">
              <a:spcBef>
                <a:spcPts val="300"/>
              </a:spcBef>
              <a:buNone/>
            </a:pPr>
            <a:r>
              <a:rPr lang="en-US" sz="800" dirty="0"/>
              <a:t>Facilities</a:t>
            </a:r>
          </a:p>
          <a:p>
            <a:pPr marL="118872" indent="-118872">
              <a:spcBef>
                <a:spcPts val="300"/>
              </a:spcBef>
            </a:pPr>
            <a:r>
              <a:rPr lang="en-US" sz="800" dirty="0"/>
              <a:t>Building depreciation</a:t>
            </a:r>
          </a:p>
          <a:p>
            <a:pPr marL="118872" indent="-118872">
              <a:spcBef>
                <a:spcPts val="300"/>
              </a:spcBef>
            </a:pPr>
            <a:r>
              <a:rPr lang="en-US" sz="800" dirty="0"/>
              <a:t>Equipment depreciation</a:t>
            </a:r>
          </a:p>
          <a:p>
            <a:pPr marL="118872" indent="-118872">
              <a:spcBef>
                <a:spcPts val="300"/>
              </a:spcBef>
            </a:pPr>
            <a:r>
              <a:rPr lang="en-US" sz="800" dirty="0"/>
              <a:t>Interest</a:t>
            </a:r>
          </a:p>
          <a:p>
            <a:pPr marL="118872" indent="-118872">
              <a:spcBef>
                <a:spcPts val="300"/>
              </a:spcBef>
            </a:pPr>
            <a:r>
              <a:rPr lang="en-US" sz="800" dirty="0"/>
              <a:t>Operations and maintenance</a:t>
            </a:r>
          </a:p>
          <a:p>
            <a:pPr marL="118872" indent="-118872">
              <a:spcBef>
                <a:spcPts val="300"/>
              </a:spcBef>
            </a:pPr>
            <a:r>
              <a:rPr lang="en-US" sz="800" dirty="0"/>
              <a:t>Library</a:t>
            </a:r>
          </a:p>
        </p:txBody>
      </p:sp>
      <p:sp>
        <p:nvSpPr>
          <p:cNvPr id="22" name="Text Placeholder 3"/>
          <p:cNvSpPr>
            <a:spLocks noGrp="1"/>
          </p:cNvSpPr>
          <p:nvPr>
            <p:ph type="body" sz="quarter" idx="18"/>
          </p:nvPr>
        </p:nvSpPr>
        <p:spPr>
          <a:xfrm>
            <a:off x="4149691" y="4600545"/>
            <a:ext cx="2251109" cy="200055"/>
          </a:xfrm>
        </p:spPr>
        <p:txBody>
          <a:bodyPr/>
          <a:lstStyle/>
          <a:p>
            <a:r>
              <a:rPr lang="en-US" dirty="0"/>
              <a:t>Source: EAB interviews and analysis; COGR, </a:t>
            </a:r>
            <a:r>
              <a:rPr lang="en-US" dirty="0">
                <a:hlinkClick r:id="rId4"/>
              </a:rPr>
              <a:t>Primer on F&amp;A</a:t>
            </a:r>
            <a:r>
              <a:rPr lang="en-US" dirty="0"/>
              <a:t>.</a:t>
            </a:r>
          </a:p>
        </p:txBody>
      </p:sp>
      <p:sp>
        <p:nvSpPr>
          <p:cNvPr id="25" name="Text Placeholder 1"/>
          <p:cNvSpPr txBox="1">
            <a:spLocks/>
          </p:cNvSpPr>
          <p:nvPr/>
        </p:nvSpPr>
        <p:spPr bwMode="gray">
          <a:xfrm>
            <a:off x="4149691" y="3758675"/>
            <a:ext cx="1973297" cy="769441"/>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4572" indent="0">
              <a:spcBef>
                <a:spcPts val="300"/>
              </a:spcBef>
              <a:buNone/>
            </a:pPr>
            <a:r>
              <a:rPr lang="en-US" sz="800" dirty="0"/>
              <a:t>Administrative</a:t>
            </a:r>
          </a:p>
          <a:p>
            <a:pPr marL="118872" indent="-118872">
              <a:spcBef>
                <a:spcPts val="300"/>
              </a:spcBef>
            </a:pPr>
            <a:r>
              <a:rPr lang="en-US" sz="800" dirty="0"/>
              <a:t>General administration</a:t>
            </a:r>
          </a:p>
          <a:p>
            <a:pPr marL="118872" indent="-118872">
              <a:spcBef>
                <a:spcPts val="300"/>
              </a:spcBef>
            </a:pPr>
            <a:r>
              <a:rPr lang="en-US" sz="800" dirty="0"/>
              <a:t>Departmental administration</a:t>
            </a:r>
          </a:p>
          <a:p>
            <a:pPr marL="118872" indent="-118872">
              <a:spcBef>
                <a:spcPts val="300"/>
              </a:spcBef>
            </a:pPr>
            <a:r>
              <a:rPr lang="en-US" sz="800" dirty="0"/>
              <a:t>Sponsored projects administration</a:t>
            </a:r>
          </a:p>
          <a:p>
            <a:pPr marL="118872" indent="-118872">
              <a:spcBef>
                <a:spcPts val="300"/>
              </a:spcBef>
            </a:pPr>
            <a:r>
              <a:rPr lang="en-US" sz="800" dirty="0"/>
              <a:t>Student administration and services</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95917" y="2656334"/>
            <a:ext cx="311947" cy="181969"/>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3321" y="3092707"/>
            <a:ext cx="181984" cy="296713"/>
          </a:xfrm>
          <a:prstGeom prst="rect">
            <a:avLst/>
          </a:prstGeom>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2967" y="4225928"/>
            <a:ext cx="302693" cy="302693"/>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6232" y="3646926"/>
            <a:ext cx="256162" cy="262282"/>
          </a:xfrm>
          <a:prstGeom prst="rect">
            <a:avLst/>
          </a:prstGeom>
        </p:spPr>
      </p:pic>
      <p:pic>
        <p:nvPicPr>
          <p:cNvPr id="9" name="Pictur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8233" y="2609753"/>
            <a:ext cx="232161" cy="242677"/>
          </a:xfrm>
          <a:prstGeom prst="rect">
            <a:avLst/>
          </a:prstGeom>
        </p:spPr>
      </p:pic>
      <p:sp>
        <p:nvSpPr>
          <p:cNvPr id="28" name="Text Placeholder 1"/>
          <p:cNvSpPr txBox="1">
            <a:spLocks/>
          </p:cNvSpPr>
          <p:nvPr/>
        </p:nvSpPr>
        <p:spPr bwMode="gray">
          <a:xfrm>
            <a:off x="764064" y="3152215"/>
            <a:ext cx="1540296" cy="123111"/>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r>
              <a:rPr lang="en-US" sz="800" dirty="0"/>
              <a:t>Certain research equipment</a:t>
            </a:r>
          </a:p>
        </p:txBody>
      </p:sp>
      <p:sp>
        <p:nvSpPr>
          <p:cNvPr id="29" name="Text Placeholder 1"/>
          <p:cNvSpPr txBox="1">
            <a:spLocks/>
          </p:cNvSpPr>
          <p:nvPr/>
        </p:nvSpPr>
        <p:spPr bwMode="gray">
          <a:xfrm>
            <a:off x="764064" y="3655500"/>
            <a:ext cx="1693480" cy="246221"/>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r>
              <a:rPr lang="en-US" sz="800" dirty="0"/>
              <a:t>Salary support for researchers and lab personnel</a:t>
            </a:r>
          </a:p>
        </p:txBody>
      </p:sp>
      <p:sp>
        <p:nvSpPr>
          <p:cNvPr id="30" name="Text Placeholder 1"/>
          <p:cNvSpPr txBox="1">
            <a:spLocks/>
          </p:cNvSpPr>
          <p:nvPr/>
        </p:nvSpPr>
        <p:spPr bwMode="gray">
          <a:xfrm>
            <a:off x="764064" y="4281895"/>
            <a:ext cx="2423310" cy="246221"/>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r>
              <a:rPr lang="en-US" sz="800" dirty="0"/>
              <a:t>Travel for conducting research or disseminating research results</a:t>
            </a:r>
          </a:p>
        </p:txBody>
      </p:sp>
      <p:pic>
        <p:nvPicPr>
          <p:cNvPr id="13" name="Picture 1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698032" y="3758675"/>
            <a:ext cx="333956" cy="307240"/>
          </a:xfrm>
          <a:prstGeom prst="rect">
            <a:avLst/>
          </a:prstGeom>
        </p:spPr>
      </p:pic>
      <p:sp>
        <p:nvSpPr>
          <p:cNvPr id="32" name="TextBox 31">
            <a:extLst>
              <a:ext uri="{FF2B5EF4-FFF2-40B4-BE49-F238E27FC236}">
                <a16:creationId xmlns:a16="http://schemas.microsoft.com/office/drawing/2014/main" id="{FDAE9FAA-2FD6-4B1A-8184-E6A7CBA00B0E}"/>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custDataLst>
      <p:tags r:id="rId1"/>
    </p:custDataLst>
    <p:extLst>
      <p:ext uri="{BB962C8B-B14F-4D97-AF65-F5344CB8AC3E}">
        <p14:creationId xmlns:p14="http://schemas.microsoft.com/office/powerpoint/2010/main" val="3288587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endParaRPr lang="en-US"/>
          </a:p>
        </p:txBody>
      </p:sp>
      <p:sp>
        <p:nvSpPr>
          <p:cNvPr id="3" name="Text Placeholder 2"/>
          <p:cNvSpPr>
            <a:spLocks noGrp="1"/>
          </p:cNvSpPr>
          <p:nvPr>
            <p:ph type="body" sz="quarter" idx="16"/>
          </p:nvPr>
        </p:nvSpPr>
        <p:spPr/>
        <p:txBody>
          <a:bodyPr/>
          <a:lstStyle/>
          <a:p>
            <a:endParaRPr lang="en-US"/>
          </a:p>
        </p:txBody>
      </p:sp>
      <p:sp>
        <p:nvSpPr>
          <p:cNvPr id="4" name="Text Placeholder 3"/>
          <p:cNvSpPr>
            <a:spLocks noGrp="1"/>
          </p:cNvSpPr>
          <p:nvPr>
            <p:ph type="body" sz="quarter" idx="18"/>
          </p:nvPr>
        </p:nvSpPr>
        <p:spPr>
          <a:xfrm>
            <a:off x="4870246" y="4677489"/>
            <a:ext cx="1252728" cy="123111"/>
          </a:xfrm>
        </p:spPr>
        <p:txBody>
          <a:bodyPr/>
          <a:lstStyle/>
          <a:p>
            <a:r>
              <a:rPr lang="en-US" dirty="0"/>
              <a:t>Source: EAB interviews and analysis.</a:t>
            </a:r>
          </a:p>
        </p:txBody>
      </p:sp>
      <p:sp>
        <p:nvSpPr>
          <p:cNvPr id="5" name="Text Placeholder 4"/>
          <p:cNvSpPr>
            <a:spLocks noGrp="1"/>
          </p:cNvSpPr>
          <p:nvPr>
            <p:ph type="body" sz="quarter" idx="19"/>
          </p:nvPr>
        </p:nvSpPr>
        <p:spPr/>
        <p:txBody>
          <a:bodyPr/>
          <a:lstStyle/>
          <a:p>
            <a:endParaRPr lang="en-US"/>
          </a:p>
        </p:txBody>
      </p:sp>
      <p:sp>
        <p:nvSpPr>
          <p:cNvPr id="6" name="Title 5"/>
          <p:cNvSpPr>
            <a:spLocks noGrp="1"/>
          </p:cNvSpPr>
          <p:nvPr>
            <p:ph type="title"/>
          </p:nvPr>
        </p:nvSpPr>
        <p:spPr/>
        <p:txBody>
          <a:bodyPr/>
          <a:lstStyle/>
          <a:p>
            <a:r>
              <a:rPr lang="en-US" dirty="0"/>
              <a:t>What Are Some Common Myths About F&amp;A?</a:t>
            </a:r>
          </a:p>
        </p:txBody>
      </p:sp>
      <p:sp>
        <p:nvSpPr>
          <p:cNvPr id="7" name="TextBox 6"/>
          <p:cNvSpPr txBox="1"/>
          <p:nvPr/>
        </p:nvSpPr>
        <p:spPr bwMode="gray">
          <a:xfrm>
            <a:off x="269875" y="995929"/>
            <a:ext cx="2021387" cy="153888"/>
          </a:xfrm>
          <a:prstGeom prst="rect">
            <a:avLst/>
          </a:prstGeom>
          <a:noFill/>
        </p:spPr>
        <p:txBody>
          <a:bodyPr wrap="none" lIns="0" tIns="0" rIns="0" bIns="0" rtlCol="0">
            <a:spAutoFit/>
          </a:bodyPr>
          <a:lstStyle/>
          <a:p>
            <a:pPr>
              <a:spcBef>
                <a:spcPts val="500"/>
              </a:spcBef>
            </a:pPr>
            <a:r>
              <a:rPr lang="en-US" sz="1000" b="1" dirty="0"/>
              <a:t>Some Common F&amp;A Myths…</a:t>
            </a:r>
          </a:p>
        </p:txBody>
      </p:sp>
      <p:sp>
        <p:nvSpPr>
          <p:cNvPr id="8" name="TextBox 7"/>
          <p:cNvSpPr txBox="1"/>
          <p:nvPr/>
        </p:nvSpPr>
        <p:spPr bwMode="gray">
          <a:xfrm>
            <a:off x="3484562" y="995929"/>
            <a:ext cx="2927351" cy="153888"/>
          </a:xfrm>
          <a:prstGeom prst="rect">
            <a:avLst/>
          </a:prstGeom>
          <a:noFill/>
        </p:spPr>
        <p:txBody>
          <a:bodyPr wrap="square" lIns="0" tIns="0" rIns="0" bIns="0" rtlCol="0">
            <a:spAutoFit/>
          </a:bodyPr>
          <a:lstStyle/>
          <a:p>
            <a:pPr>
              <a:spcBef>
                <a:spcPts val="500"/>
              </a:spcBef>
            </a:pPr>
            <a:r>
              <a:rPr lang="en-US" sz="1000" b="1" dirty="0"/>
              <a:t>…Don’t Align with Realities</a:t>
            </a:r>
          </a:p>
        </p:txBody>
      </p:sp>
      <p:cxnSp>
        <p:nvCxnSpPr>
          <p:cNvPr id="9" name="Straight Connector 8"/>
          <p:cNvCxnSpPr/>
          <p:nvPr/>
        </p:nvCxnSpPr>
        <p:spPr bwMode="gray">
          <a:xfrm>
            <a:off x="269227" y="1192593"/>
            <a:ext cx="27432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gray">
          <a:xfrm>
            <a:off x="3471214" y="1192593"/>
            <a:ext cx="26517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bwMode="gray">
          <a:xfrm>
            <a:off x="671495" y="3602433"/>
            <a:ext cx="2323065" cy="553998"/>
          </a:xfrm>
          <a:prstGeom prst="rect">
            <a:avLst/>
          </a:prstGeom>
          <a:noFill/>
        </p:spPr>
        <p:txBody>
          <a:bodyPr wrap="square" lIns="0" tIns="0" rIns="0" bIns="0" rtlCol="0">
            <a:spAutoFit/>
          </a:bodyPr>
          <a:lstStyle/>
          <a:p>
            <a:pPr>
              <a:spcBef>
                <a:spcPts val="500"/>
              </a:spcBef>
            </a:pPr>
            <a:r>
              <a:rPr lang="en-US" sz="900" dirty="0"/>
              <a:t>F&amp;A is arbitrarily determined and represents a “</a:t>
            </a:r>
            <a:r>
              <a:rPr lang="en-US" sz="900" b="1" dirty="0"/>
              <a:t>slush fund” </a:t>
            </a:r>
            <a:r>
              <a:rPr lang="en-US" sz="900" dirty="0"/>
              <a:t>for universities, providing little benefit</a:t>
            </a:r>
            <a:br>
              <a:rPr lang="en-US" sz="900" dirty="0"/>
            </a:br>
            <a:r>
              <a:rPr lang="en-US" sz="900" dirty="0"/>
              <a:t>to researchers</a:t>
            </a: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194" y="3602433"/>
            <a:ext cx="308571" cy="308571"/>
          </a:xfrm>
          <a:prstGeom prst="rect">
            <a:avLst/>
          </a:prstGeom>
        </p:spPr>
      </p:pic>
      <p:sp>
        <p:nvSpPr>
          <p:cNvPr id="13" name="TextBox 12"/>
          <p:cNvSpPr txBox="1"/>
          <p:nvPr/>
        </p:nvSpPr>
        <p:spPr bwMode="gray">
          <a:xfrm>
            <a:off x="3867713" y="3602433"/>
            <a:ext cx="2292998" cy="553998"/>
          </a:xfrm>
          <a:prstGeom prst="rect">
            <a:avLst/>
          </a:prstGeom>
          <a:noFill/>
        </p:spPr>
        <p:txBody>
          <a:bodyPr wrap="square" lIns="0" tIns="0" rIns="0" bIns="0" rtlCol="0">
            <a:spAutoFit/>
          </a:bodyPr>
          <a:lstStyle/>
          <a:p>
            <a:pPr>
              <a:spcBef>
                <a:spcPts val="500"/>
              </a:spcBef>
            </a:pPr>
            <a:r>
              <a:rPr lang="en-US" sz="900" dirty="0"/>
              <a:t>F&amp;A rate is </a:t>
            </a:r>
            <a:r>
              <a:rPr lang="en-US" sz="900" b="1" dirty="0"/>
              <a:t>negotiated</a:t>
            </a:r>
            <a:r>
              <a:rPr lang="en-US" sz="900" dirty="0"/>
              <a:t> with the federal government through a rigorous process and </a:t>
            </a:r>
            <a:r>
              <a:rPr lang="en-US" sz="900" b="1" dirty="0"/>
              <a:t>strategically</a:t>
            </a:r>
            <a:r>
              <a:rPr lang="en-US" sz="900" dirty="0"/>
              <a:t> </a:t>
            </a:r>
            <a:r>
              <a:rPr lang="en-US" sz="900" b="1" dirty="0"/>
              <a:t>reinvested</a:t>
            </a:r>
            <a:r>
              <a:rPr lang="en-US" sz="900" dirty="0"/>
              <a:t> in the research enterprise </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8468" y="3602433"/>
            <a:ext cx="319086" cy="319086"/>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6464" y="2484569"/>
            <a:ext cx="368964" cy="183252"/>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0194" y="2495057"/>
            <a:ext cx="336276" cy="196161"/>
          </a:xfrm>
          <a:prstGeom prst="rect">
            <a:avLst/>
          </a:prstGeom>
        </p:spPr>
      </p:pic>
      <p:sp>
        <p:nvSpPr>
          <p:cNvPr id="17" name="TextBox 16"/>
          <p:cNvSpPr txBox="1"/>
          <p:nvPr/>
        </p:nvSpPr>
        <p:spPr bwMode="gray">
          <a:xfrm>
            <a:off x="671495" y="2489703"/>
            <a:ext cx="2323065" cy="415498"/>
          </a:xfrm>
          <a:prstGeom prst="rect">
            <a:avLst/>
          </a:prstGeom>
          <a:noFill/>
        </p:spPr>
        <p:txBody>
          <a:bodyPr wrap="square" lIns="0" tIns="0" rIns="0" bIns="0" rtlCol="0">
            <a:spAutoFit/>
          </a:bodyPr>
          <a:lstStyle/>
          <a:p>
            <a:pPr>
              <a:spcBef>
                <a:spcPts val="500"/>
              </a:spcBef>
            </a:pPr>
            <a:r>
              <a:rPr lang="en-US" sz="900" dirty="0"/>
              <a:t>F&amp;A is a centrally administered </a:t>
            </a:r>
            <a:r>
              <a:rPr lang="en-US" sz="900" b="1" dirty="0"/>
              <a:t>“tax” </a:t>
            </a:r>
            <a:r>
              <a:rPr lang="en-US" sz="900" dirty="0"/>
              <a:t>on research that allows universities</a:t>
            </a:r>
            <a:br>
              <a:rPr lang="en-US" sz="900" dirty="0"/>
            </a:br>
            <a:r>
              <a:rPr lang="en-US" sz="900" dirty="0"/>
              <a:t>to </a:t>
            </a:r>
            <a:r>
              <a:rPr lang="en-US" sz="900" b="1" dirty="0"/>
              <a:t>“profit”</a:t>
            </a:r>
          </a:p>
        </p:txBody>
      </p:sp>
      <p:sp>
        <p:nvSpPr>
          <p:cNvPr id="18" name="TextBox 17"/>
          <p:cNvSpPr txBox="1"/>
          <p:nvPr/>
        </p:nvSpPr>
        <p:spPr bwMode="gray">
          <a:xfrm>
            <a:off x="3886581" y="2484569"/>
            <a:ext cx="2255261" cy="415498"/>
          </a:xfrm>
          <a:prstGeom prst="rect">
            <a:avLst/>
          </a:prstGeom>
          <a:noFill/>
        </p:spPr>
        <p:txBody>
          <a:bodyPr wrap="square" lIns="0" tIns="0" rIns="0" bIns="0" rtlCol="0">
            <a:spAutoFit/>
          </a:bodyPr>
          <a:lstStyle/>
          <a:p>
            <a:pPr>
              <a:spcBef>
                <a:spcPts val="500"/>
              </a:spcBef>
            </a:pPr>
            <a:r>
              <a:rPr lang="en-US" sz="900" dirty="0"/>
              <a:t>F&amp;A is a </a:t>
            </a:r>
            <a:r>
              <a:rPr lang="en-US" sz="900" b="1" dirty="0"/>
              <a:t>partial reimbursement</a:t>
            </a:r>
            <a:br>
              <a:rPr lang="en-US" sz="900" b="1" dirty="0"/>
            </a:br>
            <a:r>
              <a:rPr lang="en-US" sz="900" dirty="0"/>
              <a:t>for </a:t>
            </a:r>
            <a:r>
              <a:rPr lang="en-US" sz="900" b="1" dirty="0"/>
              <a:t>costs already incurred </a:t>
            </a:r>
            <a:r>
              <a:rPr lang="en-US" sz="900" dirty="0"/>
              <a:t>by the university to support research</a:t>
            </a:r>
          </a:p>
        </p:txBody>
      </p:sp>
      <p:sp>
        <p:nvSpPr>
          <p:cNvPr id="19" name="TextBox 18"/>
          <p:cNvSpPr txBox="1"/>
          <p:nvPr/>
        </p:nvSpPr>
        <p:spPr bwMode="gray">
          <a:xfrm>
            <a:off x="3867712" y="1376972"/>
            <a:ext cx="2255275" cy="415498"/>
          </a:xfrm>
          <a:prstGeom prst="rect">
            <a:avLst/>
          </a:prstGeom>
          <a:noFill/>
        </p:spPr>
        <p:txBody>
          <a:bodyPr wrap="square" lIns="0" tIns="0" rIns="0" bIns="0" rtlCol="0">
            <a:spAutoFit/>
          </a:bodyPr>
          <a:lstStyle/>
          <a:p>
            <a:pPr>
              <a:spcBef>
                <a:spcPts val="500"/>
              </a:spcBef>
            </a:pPr>
            <a:r>
              <a:rPr lang="en-US" sz="900" b="1" dirty="0"/>
              <a:t>F&amp;A costs </a:t>
            </a:r>
            <a:r>
              <a:rPr lang="en-US" sz="900" b="1" i="1" dirty="0"/>
              <a:t>are </a:t>
            </a:r>
            <a:r>
              <a:rPr lang="en-US" sz="900" b="1" dirty="0"/>
              <a:t>real costs</a:t>
            </a:r>
            <a:r>
              <a:rPr lang="en-US" sz="900" dirty="0"/>
              <a:t>, without which faculty and universities would not be able to conduct any research</a:t>
            </a:r>
            <a:endParaRPr lang="en-US" sz="900" i="1" dirty="0"/>
          </a:p>
        </p:txBody>
      </p:sp>
      <p:sp>
        <p:nvSpPr>
          <p:cNvPr id="20" name="TextBox 19"/>
          <p:cNvSpPr txBox="1"/>
          <p:nvPr/>
        </p:nvSpPr>
        <p:spPr bwMode="gray">
          <a:xfrm>
            <a:off x="671495" y="1376972"/>
            <a:ext cx="2323065" cy="415498"/>
          </a:xfrm>
          <a:prstGeom prst="rect">
            <a:avLst/>
          </a:prstGeom>
          <a:noFill/>
        </p:spPr>
        <p:txBody>
          <a:bodyPr wrap="square" lIns="0" tIns="0" rIns="0" bIns="0" rtlCol="0">
            <a:spAutoFit/>
          </a:bodyPr>
          <a:lstStyle/>
          <a:p>
            <a:pPr>
              <a:spcBef>
                <a:spcPts val="500"/>
              </a:spcBef>
            </a:pPr>
            <a:r>
              <a:rPr lang="en-US" sz="900" dirty="0"/>
              <a:t>Direct costs are the only “real costs”</a:t>
            </a:r>
            <a:br>
              <a:rPr lang="en-US" sz="900" dirty="0"/>
            </a:br>
            <a:r>
              <a:rPr lang="en-US" sz="900" dirty="0"/>
              <a:t>of research—F&amp;A </a:t>
            </a:r>
            <a:r>
              <a:rPr lang="en-US" sz="900" b="1" dirty="0"/>
              <a:t>diverts dollars away </a:t>
            </a:r>
            <a:r>
              <a:rPr lang="en-US" sz="900" dirty="0"/>
              <a:t>from supporting actual research</a:t>
            </a:r>
          </a:p>
        </p:txBody>
      </p:sp>
      <p:pic>
        <p:nvPicPr>
          <p:cNvPr id="21" name="Picture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74209" y="1376972"/>
            <a:ext cx="316959" cy="319086"/>
          </a:xfrm>
          <a:prstGeom prst="rect">
            <a:avLst/>
          </a:prstGeom>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9227" y="1376972"/>
            <a:ext cx="323023" cy="323023"/>
          </a:xfrm>
          <a:prstGeom prst="rect">
            <a:avLst/>
          </a:prstGeom>
        </p:spPr>
      </p:pic>
      <p:sp>
        <p:nvSpPr>
          <p:cNvPr id="27" name="TextBox 26"/>
          <p:cNvSpPr txBox="1"/>
          <p:nvPr/>
        </p:nvSpPr>
        <p:spPr>
          <a:xfrm>
            <a:off x="-1835167" y="1022473"/>
            <a:ext cx="1666875" cy="941283"/>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other myths or misperceptions about F&amp;A that are common on your campus</a:t>
            </a:r>
          </a:p>
        </p:txBody>
      </p:sp>
      <p:sp>
        <p:nvSpPr>
          <p:cNvPr id="25" name="TextBox 24">
            <a:extLst>
              <a:ext uri="{FF2B5EF4-FFF2-40B4-BE49-F238E27FC236}">
                <a16:creationId xmlns:a16="http://schemas.microsoft.com/office/drawing/2014/main" id="{01083320-245C-4EB6-BAF2-B4838BDCAB70}"/>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extLst>
      <p:ext uri="{BB962C8B-B14F-4D97-AF65-F5344CB8AC3E}">
        <p14:creationId xmlns:p14="http://schemas.microsoft.com/office/powerpoint/2010/main" val="352837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 Placeholder 1"/>
          <p:cNvSpPr txBox="1">
            <a:spLocks/>
          </p:cNvSpPr>
          <p:nvPr/>
        </p:nvSpPr>
        <p:spPr bwMode="gray">
          <a:xfrm>
            <a:off x="1291436" y="3440395"/>
            <a:ext cx="2382522" cy="81560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r>
              <a:rPr lang="en-US" sz="800" b="1" dirty="0"/>
              <a:t>Charging</a:t>
            </a:r>
          </a:p>
          <a:p>
            <a:pPr marL="118872" indent="-118872">
              <a:spcBef>
                <a:spcPts val="300"/>
              </a:spcBef>
            </a:pPr>
            <a:r>
              <a:rPr lang="en-US" sz="800" dirty="0"/>
              <a:t>Negotiated rate is applied to subset of the direct costs of each research project</a:t>
            </a:r>
          </a:p>
          <a:p>
            <a:pPr marL="118872" indent="-118872">
              <a:spcBef>
                <a:spcPts val="300"/>
              </a:spcBef>
            </a:pPr>
            <a:r>
              <a:rPr lang="en-US" sz="800" dirty="0"/>
              <a:t>Negotiated federal F&amp;A rate is used for all agencies—universities don’t negotiate different rates for different agencies</a:t>
            </a:r>
          </a:p>
        </p:txBody>
      </p:sp>
      <p:sp>
        <p:nvSpPr>
          <p:cNvPr id="37" name="Text Placeholder 1"/>
          <p:cNvSpPr txBox="1">
            <a:spLocks/>
          </p:cNvSpPr>
          <p:nvPr/>
        </p:nvSpPr>
        <p:spPr bwMode="gray">
          <a:xfrm>
            <a:off x="1289521" y="2210797"/>
            <a:ext cx="2386353" cy="81560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r>
              <a:rPr lang="en-US" sz="800" b="1" dirty="0"/>
              <a:t>Negotiation</a:t>
            </a:r>
          </a:p>
          <a:p>
            <a:pPr>
              <a:spcBef>
                <a:spcPts val="300"/>
              </a:spcBef>
            </a:pPr>
            <a:r>
              <a:rPr lang="en-US" sz="800" dirty="0"/>
              <a:t>F&amp;A rates are submitted to and rigorously reviewed by the university’s “cognizant agency” (either DHHS</a:t>
            </a:r>
            <a:r>
              <a:rPr lang="en-US" sz="800" baseline="30000" dirty="0"/>
              <a:t>2</a:t>
            </a:r>
            <a:r>
              <a:rPr lang="en-US" sz="800" dirty="0"/>
              <a:t> or ONR</a:t>
            </a:r>
            <a:r>
              <a:rPr lang="en-US" sz="800" baseline="30000" dirty="0"/>
              <a:t>3</a:t>
            </a:r>
            <a:r>
              <a:rPr lang="en-US" sz="800" dirty="0"/>
              <a:t>)</a:t>
            </a:r>
          </a:p>
          <a:p>
            <a:pPr>
              <a:spcBef>
                <a:spcPts val="300"/>
              </a:spcBef>
            </a:pPr>
            <a:r>
              <a:rPr lang="en-US" sz="800" dirty="0"/>
              <a:t>University and cognizant agency negotiate a rate normally effective for 2-5 years</a:t>
            </a:r>
          </a:p>
        </p:txBody>
      </p:sp>
      <p:sp>
        <p:nvSpPr>
          <p:cNvPr id="2" name="Title 1"/>
          <p:cNvSpPr>
            <a:spLocks noGrp="1"/>
          </p:cNvSpPr>
          <p:nvPr>
            <p:ph type="title"/>
          </p:nvPr>
        </p:nvSpPr>
        <p:spPr/>
        <p:txBody>
          <a:bodyPr/>
          <a:lstStyle/>
          <a:p>
            <a:r>
              <a:rPr lang="en-US" dirty="0"/>
              <a:t>How Is the F&amp;A Rate Determined? </a:t>
            </a:r>
          </a:p>
        </p:txBody>
      </p:sp>
      <p:sp>
        <p:nvSpPr>
          <p:cNvPr id="9" name="TextBox 8"/>
          <p:cNvSpPr txBox="1"/>
          <p:nvPr/>
        </p:nvSpPr>
        <p:spPr bwMode="gray">
          <a:xfrm>
            <a:off x="277813" y="793632"/>
            <a:ext cx="2699137" cy="153888"/>
          </a:xfrm>
          <a:prstGeom prst="rect">
            <a:avLst/>
          </a:prstGeom>
          <a:noFill/>
        </p:spPr>
        <p:txBody>
          <a:bodyPr wrap="square" lIns="0" tIns="0" rIns="0" bIns="0" rtlCol="0">
            <a:spAutoFit/>
          </a:bodyPr>
          <a:lstStyle/>
          <a:p>
            <a:r>
              <a:rPr lang="en-US" sz="1000" b="1" dirty="0"/>
              <a:t>Rate-Setting Process</a:t>
            </a:r>
            <a:endParaRPr lang="pl-PL" sz="1000" b="1" dirty="0"/>
          </a:p>
        </p:txBody>
      </p:sp>
      <p:sp>
        <p:nvSpPr>
          <p:cNvPr id="10" name="TextBox 9"/>
          <p:cNvSpPr txBox="1"/>
          <p:nvPr/>
        </p:nvSpPr>
        <p:spPr bwMode="gray">
          <a:xfrm>
            <a:off x="4276310" y="851012"/>
            <a:ext cx="1959582" cy="153888"/>
          </a:xfrm>
          <a:prstGeom prst="rect">
            <a:avLst/>
          </a:prstGeom>
          <a:noFill/>
        </p:spPr>
        <p:txBody>
          <a:bodyPr wrap="square" lIns="0" tIns="0" rIns="0" bIns="0" rtlCol="0">
            <a:spAutoFit/>
          </a:bodyPr>
          <a:lstStyle/>
          <a:p>
            <a:r>
              <a:rPr lang="en-US" sz="1000" b="1" dirty="0"/>
              <a:t>F&amp;A Cost and Rate Trends</a:t>
            </a:r>
            <a:endParaRPr lang="pl-PL" sz="1000" b="1" dirty="0"/>
          </a:p>
        </p:txBody>
      </p:sp>
      <p:sp>
        <p:nvSpPr>
          <p:cNvPr id="33" name="TextBox 32"/>
          <p:cNvSpPr txBox="1"/>
          <p:nvPr/>
        </p:nvSpPr>
        <p:spPr bwMode="gray">
          <a:xfrm>
            <a:off x="4276310" y="2203078"/>
            <a:ext cx="1067197" cy="384721"/>
          </a:xfrm>
          <a:prstGeom prst="rect">
            <a:avLst/>
          </a:prstGeom>
          <a:noFill/>
        </p:spPr>
        <p:txBody>
          <a:bodyPr wrap="square" lIns="0" tIns="0" rIns="0" bIns="0" rtlCol="0">
            <a:spAutoFit/>
          </a:bodyPr>
          <a:lstStyle/>
          <a:p>
            <a:r>
              <a:rPr lang="en-US" sz="2500" dirty="0">
                <a:solidFill>
                  <a:schemeClr val="accent6"/>
                </a:solidFill>
                <a:latin typeface="+mj-lt"/>
              </a:rPr>
              <a:t>53%</a:t>
            </a:r>
          </a:p>
        </p:txBody>
      </p:sp>
      <p:sp>
        <p:nvSpPr>
          <p:cNvPr id="40" name="TextBox 39"/>
          <p:cNvSpPr txBox="1"/>
          <p:nvPr/>
        </p:nvSpPr>
        <p:spPr>
          <a:xfrm>
            <a:off x="4276310" y="2551239"/>
            <a:ext cx="1630725" cy="369332"/>
          </a:xfrm>
          <a:prstGeom prst="rect">
            <a:avLst/>
          </a:prstGeom>
          <a:noFill/>
        </p:spPr>
        <p:txBody>
          <a:bodyPr wrap="square" lIns="0" tIns="0" rIns="0" bIns="0" rtlCol="0">
            <a:spAutoFit/>
          </a:bodyPr>
          <a:lstStyle/>
          <a:p>
            <a:pPr>
              <a:spcBef>
                <a:spcPts val="500"/>
              </a:spcBef>
            </a:pPr>
            <a:r>
              <a:rPr lang="en-US" sz="800" dirty="0"/>
              <a:t>Average negotiated F&amp;A rate</a:t>
            </a:r>
            <a:br>
              <a:rPr lang="en-US" sz="800" dirty="0"/>
            </a:br>
            <a:r>
              <a:rPr lang="en-US" sz="800" dirty="0"/>
              <a:t>for universities across the United States</a:t>
            </a:r>
            <a:endParaRPr lang="en-US" sz="800" baseline="30000" dirty="0"/>
          </a:p>
        </p:txBody>
      </p:sp>
      <p:sp>
        <p:nvSpPr>
          <p:cNvPr id="42" name="TextBox 41"/>
          <p:cNvSpPr txBox="1"/>
          <p:nvPr/>
        </p:nvSpPr>
        <p:spPr bwMode="gray">
          <a:xfrm>
            <a:off x="4276310" y="1096735"/>
            <a:ext cx="1505936" cy="384721"/>
          </a:xfrm>
          <a:prstGeom prst="rect">
            <a:avLst/>
          </a:prstGeom>
          <a:noFill/>
        </p:spPr>
        <p:txBody>
          <a:bodyPr wrap="square" lIns="0" tIns="0" rIns="0" bIns="0" rtlCol="0">
            <a:spAutoFit/>
          </a:bodyPr>
          <a:lstStyle/>
          <a:p>
            <a:r>
              <a:rPr lang="en-US" sz="2500" dirty="0">
                <a:solidFill>
                  <a:schemeClr val="accent6"/>
                </a:solidFill>
                <a:latin typeface="+mj-lt"/>
              </a:rPr>
              <a:t>20-85%</a:t>
            </a:r>
          </a:p>
        </p:txBody>
      </p:sp>
      <p:sp>
        <p:nvSpPr>
          <p:cNvPr id="43" name="TextBox 42"/>
          <p:cNvSpPr txBox="1"/>
          <p:nvPr/>
        </p:nvSpPr>
        <p:spPr>
          <a:xfrm>
            <a:off x="4276310" y="1444896"/>
            <a:ext cx="1505935" cy="246221"/>
          </a:xfrm>
          <a:prstGeom prst="rect">
            <a:avLst/>
          </a:prstGeom>
          <a:noFill/>
        </p:spPr>
        <p:txBody>
          <a:bodyPr wrap="square" lIns="0" tIns="0" rIns="0" bIns="0" rtlCol="0">
            <a:spAutoFit/>
          </a:bodyPr>
          <a:lstStyle/>
          <a:p>
            <a:pPr>
              <a:spcBef>
                <a:spcPts val="500"/>
              </a:spcBef>
            </a:pPr>
            <a:r>
              <a:rPr lang="en-US" sz="800" dirty="0"/>
              <a:t>Range of F&amp;A rates across the United States</a:t>
            </a:r>
          </a:p>
        </p:txBody>
      </p:sp>
      <p:sp>
        <p:nvSpPr>
          <p:cNvPr id="44" name="TextBox 43"/>
          <p:cNvSpPr txBox="1"/>
          <p:nvPr/>
        </p:nvSpPr>
        <p:spPr bwMode="gray">
          <a:xfrm>
            <a:off x="4276310" y="3391667"/>
            <a:ext cx="1067197" cy="384721"/>
          </a:xfrm>
          <a:prstGeom prst="rect">
            <a:avLst/>
          </a:prstGeom>
          <a:noFill/>
        </p:spPr>
        <p:txBody>
          <a:bodyPr wrap="square" lIns="0" tIns="0" rIns="0" bIns="0" rtlCol="0">
            <a:spAutoFit/>
          </a:bodyPr>
          <a:lstStyle/>
          <a:p>
            <a:r>
              <a:rPr lang="en-US" sz="2500" dirty="0">
                <a:solidFill>
                  <a:schemeClr val="tx2"/>
                </a:solidFill>
                <a:latin typeface="+mj-lt"/>
              </a:rPr>
              <a:t>53%</a:t>
            </a:r>
          </a:p>
        </p:txBody>
      </p:sp>
      <p:sp>
        <p:nvSpPr>
          <p:cNvPr id="45" name="TextBox 44"/>
          <p:cNvSpPr txBox="1"/>
          <p:nvPr/>
        </p:nvSpPr>
        <p:spPr>
          <a:xfrm>
            <a:off x="4276310" y="3739828"/>
            <a:ext cx="1630725" cy="246221"/>
          </a:xfrm>
          <a:prstGeom prst="rect">
            <a:avLst/>
          </a:prstGeom>
          <a:noFill/>
        </p:spPr>
        <p:txBody>
          <a:bodyPr wrap="square" lIns="0" tIns="0" rIns="0" bIns="0" rtlCol="0">
            <a:spAutoFit/>
          </a:bodyPr>
          <a:lstStyle/>
          <a:p>
            <a:pPr>
              <a:spcBef>
                <a:spcPts val="500"/>
              </a:spcBef>
            </a:pPr>
            <a:r>
              <a:rPr lang="en-US" sz="800" dirty="0"/>
              <a:t>EAB University’s negotiated F&amp;A rate</a:t>
            </a:r>
          </a:p>
        </p:txBody>
      </p:sp>
      <p:sp>
        <p:nvSpPr>
          <p:cNvPr id="46" name="Text Placeholder 3"/>
          <p:cNvSpPr txBox="1">
            <a:spLocks/>
          </p:cNvSpPr>
          <p:nvPr/>
        </p:nvSpPr>
        <p:spPr bwMode="gray">
          <a:xfrm>
            <a:off x="3533775" y="4510835"/>
            <a:ext cx="2657476" cy="276999"/>
          </a:xfrm>
          <a:prstGeom prst="rect">
            <a:avLst/>
          </a:prstGeom>
        </p:spPr>
        <p:txBody>
          <a:bodyPr vert="horz" wrap="square" lIns="0" tIns="0" rIns="64008" bIns="45720" rtlCol="0" anchor="b" anchorCtr="0">
            <a:spAutoFit/>
          </a:bodyPr>
          <a:lstStyle>
            <a:lvl1pPr marL="0" indent="0" algn="l" defTabSz="480060" rtl="0" eaLnBrk="1" latinLnBrk="0" hangingPunct="1">
              <a:lnSpc>
                <a:spcPct val="100000"/>
              </a:lnSpc>
              <a:spcBef>
                <a:spcPts val="200"/>
              </a:spcBef>
              <a:buClrTx/>
              <a:buFont typeface="Arial" panose="020B0604020202020204" pitchFamily="34" charset="0"/>
              <a:buNone/>
              <a:defRPr sz="500" kern="1200">
                <a:solidFill>
                  <a:schemeClr val="tx1"/>
                </a:solidFill>
                <a:latin typeface="+mn-lt"/>
                <a:ea typeface="+mn-ea"/>
                <a:cs typeface="+mn-cs"/>
              </a:defRPr>
            </a:lvl1pPr>
            <a:lvl2pPr marL="114300" indent="0" algn="l" defTabSz="480060" rtl="0" eaLnBrk="1" latinLnBrk="0" hangingPunct="1">
              <a:lnSpc>
                <a:spcPct val="100000"/>
              </a:lnSpc>
              <a:spcBef>
                <a:spcPts val="200"/>
              </a:spcBef>
              <a:buClrTx/>
              <a:buFont typeface="Verdana" panose="020B0604030504040204" pitchFamily="34" charset="0"/>
              <a:buNone/>
              <a:defRPr sz="500" kern="1200">
                <a:solidFill>
                  <a:schemeClr val="tx1"/>
                </a:solidFill>
                <a:latin typeface="+mn-lt"/>
                <a:ea typeface="+mn-ea"/>
                <a:cs typeface="+mn-cs"/>
              </a:defRPr>
            </a:lvl2pPr>
            <a:lvl3pPr marL="228600" indent="0" algn="l" defTabSz="480060" rtl="0" eaLnBrk="1" latinLnBrk="0" hangingPunct="1">
              <a:lnSpc>
                <a:spcPct val="100000"/>
              </a:lnSpc>
              <a:spcBef>
                <a:spcPts val="200"/>
              </a:spcBef>
              <a:buClrTx/>
              <a:buFont typeface="Arial" panose="020B0604020202020204" pitchFamily="34" charset="0"/>
              <a:buNone/>
              <a:defRPr sz="500" kern="1200">
                <a:solidFill>
                  <a:schemeClr val="tx1"/>
                </a:solidFill>
                <a:latin typeface="+mn-lt"/>
                <a:ea typeface="+mn-ea"/>
                <a:cs typeface="+mn-cs"/>
              </a:defRPr>
            </a:lvl3pPr>
            <a:lvl4pPr marL="342900" indent="0" algn="l" defTabSz="480060" rtl="0" eaLnBrk="1" latinLnBrk="0" hangingPunct="1">
              <a:lnSpc>
                <a:spcPct val="100000"/>
              </a:lnSpc>
              <a:spcBef>
                <a:spcPts val="200"/>
              </a:spcBef>
              <a:buFont typeface="Verdana" panose="020B0604030504040204" pitchFamily="34" charset="0"/>
              <a:buNone/>
              <a:defRPr sz="500" kern="1200">
                <a:solidFill>
                  <a:schemeClr val="tx1"/>
                </a:solidFill>
                <a:latin typeface="+mn-lt"/>
                <a:ea typeface="+mn-ea"/>
                <a:cs typeface="+mn-cs"/>
              </a:defRPr>
            </a:lvl4pPr>
            <a:lvl5pPr marL="457200" indent="0" algn="l" defTabSz="480060" rtl="0" eaLnBrk="1" latinLnBrk="0" hangingPunct="1">
              <a:lnSpc>
                <a:spcPct val="100000"/>
              </a:lnSpc>
              <a:spcBef>
                <a:spcPts val="200"/>
              </a:spcBef>
              <a:buFont typeface="Arial" panose="020B0604020202020204" pitchFamily="34" charset="0"/>
              <a:buNone/>
              <a:defRPr sz="500" kern="1200" baseline="0">
                <a:solidFill>
                  <a:schemeClr val="tx1"/>
                </a:solidFill>
                <a:latin typeface="+mn-lt"/>
                <a:ea typeface="+mn-ea"/>
                <a:cs typeface="+mn-cs"/>
              </a:defRPr>
            </a:lvl5pPr>
            <a:lvl6pPr marL="6858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8001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287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9pPr>
          </a:lstStyle>
          <a:p>
            <a:r>
              <a:rPr lang="en-US" dirty="0"/>
              <a:t>Source: EAB interviews and analysis; APLU, </a:t>
            </a:r>
            <a:r>
              <a:rPr lang="en-US" u="sng" dirty="0">
                <a:hlinkClick r:id="rId3"/>
              </a:rPr>
              <a:t>FAQs about F&amp;A Costs of Federally Sponsored University Research</a:t>
            </a:r>
            <a:r>
              <a:rPr lang="en-US" u="sng" dirty="0"/>
              <a:t>;</a:t>
            </a:r>
            <a:r>
              <a:rPr lang="en-US" dirty="0"/>
              <a:t> </a:t>
            </a:r>
            <a:r>
              <a:rPr lang="en-US" dirty="0">
                <a:hlinkClick r:id="rId4"/>
              </a:rPr>
              <a:t>Higher Education Research and Development (HERD) Survey, FY16</a:t>
            </a:r>
            <a:r>
              <a:rPr lang="en-US" dirty="0"/>
              <a:t>; Nature, </a:t>
            </a:r>
            <a:r>
              <a:rPr lang="en-US" u="sng" dirty="0">
                <a:hlinkClick r:id="rId5"/>
              </a:rPr>
              <a:t>Indirect costs: Keeping the Lights On</a:t>
            </a:r>
            <a:r>
              <a:rPr lang="en-US" u="sng" dirty="0"/>
              <a:t>.</a:t>
            </a:r>
            <a:r>
              <a:rPr lang="en-US" dirty="0"/>
              <a:t> </a:t>
            </a:r>
          </a:p>
        </p:txBody>
      </p:sp>
      <p:sp>
        <p:nvSpPr>
          <p:cNvPr id="47" name="Text Placeholder 4"/>
          <p:cNvSpPr>
            <a:spLocks noGrp="1"/>
          </p:cNvSpPr>
          <p:nvPr>
            <p:ph type="body" sz="quarter" idx="19"/>
          </p:nvPr>
        </p:nvSpPr>
        <p:spPr>
          <a:xfrm>
            <a:off x="0" y="4378177"/>
            <a:ext cx="2029088" cy="256480"/>
          </a:xfrm>
        </p:spPr>
        <p:txBody>
          <a:bodyPr/>
          <a:lstStyle/>
          <a:p>
            <a:r>
              <a:rPr lang="en-US" dirty="0"/>
              <a:t>Office of Management and Budget</a:t>
            </a:r>
          </a:p>
          <a:p>
            <a:r>
              <a:rPr lang="en-US" dirty="0"/>
              <a:t>Department of Health and Human Services</a:t>
            </a:r>
          </a:p>
          <a:p>
            <a:r>
              <a:rPr lang="en-US" dirty="0"/>
              <a:t>Office of Naval Research</a:t>
            </a:r>
          </a:p>
        </p:txBody>
      </p:sp>
      <p:sp>
        <p:nvSpPr>
          <p:cNvPr id="30" name="Text Placeholder 1"/>
          <p:cNvSpPr txBox="1">
            <a:spLocks/>
          </p:cNvSpPr>
          <p:nvPr/>
        </p:nvSpPr>
        <p:spPr bwMode="gray">
          <a:xfrm>
            <a:off x="1300809" y="1104309"/>
            <a:ext cx="2000301" cy="692497"/>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baseline="0">
                <a:solidFill>
                  <a:schemeClr val="tx1"/>
                </a:solidFill>
                <a:latin typeface="+mn-lt"/>
                <a:ea typeface="+mn-ea"/>
                <a:cs typeface="+mn-cs"/>
              </a:defRPr>
            </a:lvl8pPr>
            <a:lvl9pPr marL="1028700" indent="-114300" algn="l" defTabSz="640080" rtl="0" eaLnBrk="1" latinLnBrk="0" hangingPunct="1">
              <a:spcBef>
                <a:spcPts val="500"/>
              </a:spcBef>
              <a:buClr>
                <a:schemeClr val="tx1"/>
              </a:buClr>
              <a:buSzPct val="100000"/>
              <a:buFont typeface="Arial" panose="020B0604020202020204" pitchFamily="34" charset="0"/>
              <a:buChar char="•"/>
              <a:defRPr sz="900" kern="1200" baseline="0">
                <a:solidFill>
                  <a:schemeClr val="tx1"/>
                </a:solidFill>
                <a:latin typeface="+mn-lt"/>
                <a:ea typeface="+mn-ea"/>
                <a:cs typeface="+mn-cs"/>
              </a:defRPr>
            </a:lvl9pPr>
          </a:lstStyle>
          <a:p>
            <a:pPr marL="0" indent="0">
              <a:spcBef>
                <a:spcPts val="300"/>
              </a:spcBef>
              <a:buNone/>
            </a:pPr>
            <a:r>
              <a:rPr lang="en-US" sz="800" b="1" dirty="0"/>
              <a:t>Calculation</a:t>
            </a:r>
          </a:p>
          <a:p>
            <a:pPr>
              <a:spcBef>
                <a:spcPts val="300"/>
              </a:spcBef>
            </a:pPr>
            <a:r>
              <a:rPr lang="en-US" sz="800" dirty="0"/>
              <a:t>Universities use rules defined by OMB</a:t>
            </a:r>
            <a:r>
              <a:rPr lang="en-US" sz="800" baseline="30000" dirty="0"/>
              <a:t>1</a:t>
            </a:r>
            <a:r>
              <a:rPr lang="en-US" sz="800" dirty="0"/>
              <a:t> and audited financial data</a:t>
            </a:r>
          </a:p>
          <a:p>
            <a:pPr>
              <a:spcBef>
                <a:spcPts val="300"/>
              </a:spcBef>
            </a:pPr>
            <a:r>
              <a:rPr lang="en-US" sz="800" dirty="0"/>
              <a:t>Rate is based on an average for the institution</a:t>
            </a:r>
          </a:p>
        </p:txBody>
      </p:sp>
      <p:cxnSp>
        <p:nvCxnSpPr>
          <p:cNvPr id="49" name="Elbow Connector 48"/>
          <p:cNvCxnSpPr/>
          <p:nvPr/>
        </p:nvCxnSpPr>
        <p:spPr bwMode="gray">
          <a:xfrm flipV="1">
            <a:off x="3004659" y="933458"/>
            <a:ext cx="1123126" cy="3383280"/>
          </a:xfrm>
          <a:prstGeom prst="bentConnector3">
            <a:avLst>
              <a:gd name="adj1" fmla="val 77918"/>
            </a:avLst>
          </a:prstGeom>
          <a:ln w="12700">
            <a:solidFill>
              <a:schemeClr val="tx2"/>
            </a:solidFill>
            <a:prstDash val="dash"/>
            <a:miter lim="800000"/>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Oval 22"/>
          <p:cNvSpPr>
            <a:spLocks noChangeAspect="1"/>
          </p:cNvSpPr>
          <p:nvPr/>
        </p:nvSpPr>
        <p:spPr bwMode="gray">
          <a:xfrm>
            <a:off x="597798" y="1104309"/>
            <a:ext cx="594360" cy="594360"/>
          </a:xfrm>
          <a:prstGeom prst="ellipse">
            <a:avLst/>
          </a:prstGeom>
          <a:no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Oval 23"/>
          <p:cNvSpPr>
            <a:spLocks noChangeAspect="1"/>
          </p:cNvSpPr>
          <p:nvPr/>
        </p:nvSpPr>
        <p:spPr bwMode="gray">
          <a:xfrm>
            <a:off x="597798" y="2210796"/>
            <a:ext cx="594360" cy="594360"/>
          </a:xfrm>
          <a:prstGeom prst="ellipse">
            <a:avLst/>
          </a:prstGeom>
          <a:no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p:cNvSpPr>
            <a:spLocks noChangeAspect="1"/>
          </p:cNvSpPr>
          <p:nvPr/>
        </p:nvSpPr>
        <p:spPr bwMode="gray">
          <a:xfrm>
            <a:off x="597798" y="3440395"/>
            <a:ext cx="594360" cy="594360"/>
          </a:xfrm>
          <a:prstGeom prst="ellipse">
            <a:avLst/>
          </a:prstGeom>
          <a:no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Arc 24"/>
          <p:cNvSpPr/>
          <p:nvPr/>
        </p:nvSpPr>
        <p:spPr bwMode="gray">
          <a:xfrm rot="10800000">
            <a:off x="268922" y="1431508"/>
            <a:ext cx="357384" cy="2132572"/>
          </a:xfrm>
          <a:custGeom>
            <a:avLst/>
            <a:gdLst>
              <a:gd name="connsiteX0" fmla="*/ 549643 w 714768"/>
              <a:gd name="connsiteY0" fmla="*/ 199905 h 2546065"/>
              <a:gd name="connsiteX1" fmla="*/ 714768 w 714768"/>
              <a:gd name="connsiteY1" fmla="*/ 1271671 h 2546065"/>
              <a:gd name="connsiteX2" fmla="*/ 555534 w 714768"/>
              <a:gd name="connsiteY2" fmla="*/ 2332477 h 2546065"/>
              <a:gd name="connsiteX3" fmla="*/ 357384 w 714768"/>
              <a:gd name="connsiteY3" fmla="*/ 1273033 h 2546065"/>
              <a:gd name="connsiteX4" fmla="*/ 549643 w 714768"/>
              <a:gd name="connsiteY4" fmla="*/ 199905 h 2546065"/>
              <a:gd name="connsiteX0" fmla="*/ 549643 w 714768"/>
              <a:gd name="connsiteY0" fmla="*/ 199905 h 2546065"/>
              <a:gd name="connsiteX1" fmla="*/ 714768 w 714768"/>
              <a:gd name="connsiteY1" fmla="*/ 1271671 h 2546065"/>
              <a:gd name="connsiteX2" fmla="*/ 555534 w 714768"/>
              <a:gd name="connsiteY2" fmla="*/ 2332477 h 2546065"/>
              <a:gd name="connsiteX0" fmla="*/ 192259 w 357384"/>
              <a:gd name="connsiteY0" fmla="*/ 15156 h 2147728"/>
              <a:gd name="connsiteX1" fmla="*/ 357384 w 357384"/>
              <a:gd name="connsiteY1" fmla="*/ 1086922 h 2147728"/>
              <a:gd name="connsiteX2" fmla="*/ 198150 w 357384"/>
              <a:gd name="connsiteY2" fmla="*/ 2147728 h 2147728"/>
              <a:gd name="connsiteX3" fmla="*/ 0 w 357384"/>
              <a:gd name="connsiteY3" fmla="*/ 1088284 h 2147728"/>
              <a:gd name="connsiteX4" fmla="*/ 192259 w 357384"/>
              <a:gd name="connsiteY4" fmla="*/ 15156 h 2147728"/>
              <a:gd name="connsiteX0" fmla="*/ 156895 w 357384"/>
              <a:gd name="connsiteY0" fmla="*/ 0 h 2147728"/>
              <a:gd name="connsiteX1" fmla="*/ 357384 w 357384"/>
              <a:gd name="connsiteY1" fmla="*/ 1086922 h 2147728"/>
              <a:gd name="connsiteX2" fmla="*/ 198150 w 357384"/>
              <a:gd name="connsiteY2" fmla="*/ 2147728 h 2147728"/>
              <a:gd name="connsiteX0" fmla="*/ 192259 w 357384"/>
              <a:gd name="connsiteY0" fmla="*/ 15156 h 2152780"/>
              <a:gd name="connsiteX1" fmla="*/ 357384 w 357384"/>
              <a:gd name="connsiteY1" fmla="*/ 1086922 h 2152780"/>
              <a:gd name="connsiteX2" fmla="*/ 198150 w 357384"/>
              <a:gd name="connsiteY2" fmla="*/ 2147728 h 2152780"/>
              <a:gd name="connsiteX3" fmla="*/ 0 w 357384"/>
              <a:gd name="connsiteY3" fmla="*/ 1088284 h 2152780"/>
              <a:gd name="connsiteX4" fmla="*/ 192259 w 357384"/>
              <a:gd name="connsiteY4" fmla="*/ 15156 h 2152780"/>
              <a:gd name="connsiteX0" fmla="*/ 156895 w 357384"/>
              <a:gd name="connsiteY0" fmla="*/ 0 h 2152780"/>
              <a:gd name="connsiteX1" fmla="*/ 357384 w 357384"/>
              <a:gd name="connsiteY1" fmla="*/ 1086922 h 2152780"/>
              <a:gd name="connsiteX2" fmla="*/ 152683 w 357384"/>
              <a:gd name="connsiteY2" fmla="*/ 2152780 h 2152780"/>
              <a:gd name="connsiteX0" fmla="*/ 192259 w 402852"/>
              <a:gd name="connsiteY0" fmla="*/ 15156 h 2152780"/>
              <a:gd name="connsiteX1" fmla="*/ 357384 w 402852"/>
              <a:gd name="connsiteY1" fmla="*/ 1086922 h 2152780"/>
              <a:gd name="connsiteX2" fmla="*/ 198150 w 402852"/>
              <a:gd name="connsiteY2" fmla="*/ 2147728 h 2152780"/>
              <a:gd name="connsiteX3" fmla="*/ 0 w 402852"/>
              <a:gd name="connsiteY3" fmla="*/ 1088284 h 2152780"/>
              <a:gd name="connsiteX4" fmla="*/ 192259 w 402852"/>
              <a:gd name="connsiteY4" fmla="*/ 15156 h 2152780"/>
              <a:gd name="connsiteX0" fmla="*/ 156895 w 402852"/>
              <a:gd name="connsiteY0" fmla="*/ 0 h 2152780"/>
              <a:gd name="connsiteX1" fmla="*/ 402852 w 402852"/>
              <a:gd name="connsiteY1" fmla="*/ 1086922 h 2152780"/>
              <a:gd name="connsiteX2" fmla="*/ 152683 w 402852"/>
              <a:gd name="connsiteY2" fmla="*/ 2152780 h 2152780"/>
              <a:gd name="connsiteX0" fmla="*/ 192259 w 372541"/>
              <a:gd name="connsiteY0" fmla="*/ 15156 h 2152780"/>
              <a:gd name="connsiteX1" fmla="*/ 357384 w 372541"/>
              <a:gd name="connsiteY1" fmla="*/ 1086922 h 2152780"/>
              <a:gd name="connsiteX2" fmla="*/ 198150 w 372541"/>
              <a:gd name="connsiteY2" fmla="*/ 2147728 h 2152780"/>
              <a:gd name="connsiteX3" fmla="*/ 0 w 372541"/>
              <a:gd name="connsiteY3" fmla="*/ 1088284 h 2152780"/>
              <a:gd name="connsiteX4" fmla="*/ 192259 w 372541"/>
              <a:gd name="connsiteY4" fmla="*/ 15156 h 2152780"/>
              <a:gd name="connsiteX0" fmla="*/ 156895 w 372541"/>
              <a:gd name="connsiteY0" fmla="*/ 0 h 2152780"/>
              <a:gd name="connsiteX1" fmla="*/ 372541 w 372541"/>
              <a:gd name="connsiteY1" fmla="*/ 1086922 h 2152780"/>
              <a:gd name="connsiteX2" fmla="*/ 152683 w 372541"/>
              <a:gd name="connsiteY2" fmla="*/ 2152780 h 2152780"/>
              <a:gd name="connsiteX0" fmla="*/ 192259 w 372541"/>
              <a:gd name="connsiteY0" fmla="*/ 15156 h 2147728"/>
              <a:gd name="connsiteX1" fmla="*/ 357384 w 372541"/>
              <a:gd name="connsiteY1" fmla="*/ 1086922 h 2147728"/>
              <a:gd name="connsiteX2" fmla="*/ 198150 w 372541"/>
              <a:gd name="connsiteY2" fmla="*/ 2147728 h 2147728"/>
              <a:gd name="connsiteX3" fmla="*/ 0 w 372541"/>
              <a:gd name="connsiteY3" fmla="*/ 1088284 h 2147728"/>
              <a:gd name="connsiteX4" fmla="*/ 192259 w 372541"/>
              <a:gd name="connsiteY4" fmla="*/ 15156 h 2147728"/>
              <a:gd name="connsiteX0" fmla="*/ 156895 w 372541"/>
              <a:gd name="connsiteY0" fmla="*/ 0 h 2147728"/>
              <a:gd name="connsiteX1" fmla="*/ 372541 w 372541"/>
              <a:gd name="connsiteY1" fmla="*/ 1086922 h 2147728"/>
              <a:gd name="connsiteX2" fmla="*/ 152683 w 372541"/>
              <a:gd name="connsiteY2" fmla="*/ 2055503 h 2147728"/>
              <a:gd name="connsiteX0" fmla="*/ 192259 w 357384"/>
              <a:gd name="connsiteY0" fmla="*/ 15156 h 2147728"/>
              <a:gd name="connsiteX1" fmla="*/ 357384 w 357384"/>
              <a:gd name="connsiteY1" fmla="*/ 1086922 h 2147728"/>
              <a:gd name="connsiteX2" fmla="*/ 198150 w 357384"/>
              <a:gd name="connsiteY2" fmla="*/ 2147728 h 2147728"/>
              <a:gd name="connsiteX3" fmla="*/ 0 w 357384"/>
              <a:gd name="connsiteY3" fmla="*/ 1088284 h 2147728"/>
              <a:gd name="connsiteX4" fmla="*/ 192259 w 357384"/>
              <a:gd name="connsiteY4" fmla="*/ 15156 h 2147728"/>
              <a:gd name="connsiteX0" fmla="*/ 156895 w 357384"/>
              <a:gd name="connsiteY0" fmla="*/ 0 h 2147728"/>
              <a:gd name="connsiteX1" fmla="*/ 333630 w 357384"/>
              <a:gd name="connsiteY1" fmla="*/ 1086922 h 2147728"/>
              <a:gd name="connsiteX2" fmla="*/ 152683 w 357384"/>
              <a:gd name="connsiteY2" fmla="*/ 2055503 h 2147728"/>
              <a:gd name="connsiteX0" fmla="*/ 192259 w 357384"/>
              <a:gd name="connsiteY0" fmla="*/ 0 h 2132572"/>
              <a:gd name="connsiteX1" fmla="*/ 357384 w 357384"/>
              <a:gd name="connsiteY1" fmla="*/ 1071766 h 2132572"/>
              <a:gd name="connsiteX2" fmla="*/ 198150 w 357384"/>
              <a:gd name="connsiteY2" fmla="*/ 2132572 h 2132572"/>
              <a:gd name="connsiteX3" fmla="*/ 0 w 357384"/>
              <a:gd name="connsiteY3" fmla="*/ 1073128 h 2132572"/>
              <a:gd name="connsiteX4" fmla="*/ 192259 w 357384"/>
              <a:gd name="connsiteY4" fmla="*/ 0 h 2132572"/>
              <a:gd name="connsiteX0" fmla="*/ 150409 w 357384"/>
              <a:gd name="connsiteY0" fmla="*/ 23755 h 2132572"/>
              <a:gd name="connsiteX1" fmla="*/ 333630 w 357384"/>
              <a:gd name="connsiteY1" fmla="*/ 1071766 h 2132572"/>
              <a:gd name="connsiteX2" fmla="*/ 152683 w 357384"/>
              <a:gd name="connsiteY2" fmla="*/ 2040347 h 2132572"/>
            </a:gdLst>
            <a:ahLst/>
            <a:cxnLst>
              <a:cxn ang="0">
                <a:pos x="connsiteX0" y="connsiteY0"/>
              </a:cxn>
              <a:cxn ang="0">
                <a:pos x="connsiteX1" y="connsiteY1"/>
              </a:cxn>
              <a:cxn ang="0">
                <a:pos x="connsiteX2" y="connsiteY2"/>
              </a:cxn>
            </a:cxnLst>
            <a:rect l="l" t="t" r="r" b="b"/>
            <a:pathLst>
              <a:path w="357384" h="2132572" stroke="0" extrusionOk="0">
                <a:moveTo>
                  <a:pt x="192259" y="0"/>
                </a:moveTo>
                <a:cubicBezTo>
                  <a:pt x="295009" y="233575"/>
                  <a:pt x="357253" y="637582"/>
                  <a:pt x="357384" y="1071766"/>
                </a:cubicBezTo>
                <a:cubicBezTo>
                  <a:pt x="357512" y="1498030"/>
                  <a:pt x="297739" y="1896233"/>
                  <a:pt x="198150" y="2132572"/>
                </a:cubicBezTo>
                <a:lnTo>
                  <a:pt x="0" y="1073128"/>
                </a:lnTo>
                <a:lnTo>
                  <a:pt x="192259" y="0"/>
                </a:lnTo>
                <a:close/>
              </a:path>
              <a:path w="357384" h="2132572" fill="none">
                <a:moveTo>
                  <a:pt x="150409" y="23755"/>
                </a:moveTo>
                <a:cubicBezTo>
                  <a:pt x="253159" y="257330"/>
                  <a:pt x="333499" y="637582"/>
                  <a:pt x="333630" y="1071766"/>
                </a:cubicBezTo>
                <a:cubicBezTo>
                  <a:pt x="333758" y="1498030"/>
                  <a:pt x="252272" y="1804008"/>
                  <a:pt x="152683" y="2040347"/>
                </a:cubicBezTo>
              </a:path>
            </a:pathLst>
          </a:custGeom>
          <a:noFill/>
          <a:ln w="12700" cap="flat" cmpd="sng" algn="ctr">
            <a:solidFill>
              <a:schemeClr val="tx2"/>
            </a:solidFill>
            <a:prstDash val="solid"/>
            <a:miter lim="800000"/>
            <a:headEnd type="none" w="med" len="med"/>
            <a:tailEnd type="triangle"/>
          </a:ln>
          <a:effectLst/>
        </p:spPr>
        <p:txBody>
          <a:bodyPr rtlCol="0" anchor="ctr"/>
          <a:lstStyle/>
          <a:p>
            <a:pPr algn="ctr"/>
            <a:endParaRPr lang="en-US">
              <a:latin typeface="+mj-lt"/>
            </a:endParaRPr>
          </a:p>
        </p:txBody>
      </p:sp>
      <p:sp>
        <p:nvSpPr>
          <p:cNvPr id="27" name="Isosceles Triangle 26"/>
          <p:cNvSpPr/>
          <p:nvPr/>
        </p:nvSpPr>
        <p:spPr bwMode="gray">
          <a:xfrm rot="10800000">
            <a:off x="824264" y="1838288"/>
            <a:ext cx="141427" cy="121920"/>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Isosceles Triangle 27"/>
          <p:cNvSpPr/>
          <p:nvPr/>
        </p:nvSpPr>
        <p:spPr bwMode="gray">
          <a:xfrm rot="10800000">
            <a:off x="824264" y="3201844"/>
            <a:ext cx="141427" cy="121920"/>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2" name="TextBox 31"/>
          <p:cNvSpPr txBox="1"/>
          <p:nvPr/>
        </p:nvSpPr>
        <p:spPr>
          <a:xfrm>
            <a:off x="6506138" y="2424678"/>
            <a:ext cx="1666875" cy="1687641"/>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CUSTOMIZE</a:t>
            </a:r>
          </a:p>
          <a:p>
            <a:pPr>
              <a:spcBef>
                <a:spcPts val="500"/>
              </a:spcBef>
            </a:pPr>
            <a:r>
              <a:rPr lang="en-US" sz="900" dirty="0">
                <a:solidFill>
                  <a:schemeClr val="bg1"/>
                </a:solidFill>
              </a:rPr>
              <a:t>Replace EAB University with your institution’s rate and name</a:t>
            </a:r>
          </a:p>
          <a:p>
            <a:pPr>
              <a:spcBef>
                <a:spcPts val="500"/>
              </a:spcBef>
            </a:pPr>
            <a:endParaRPr lang="en-US" sz="900" dirty="0">
              <a:solidFill>
                <a:schemeClr val="bg1"/>
              </a:solidFill>
            </a:endParaRPr>
          </a:p>
          <a:p>
            <a:pPr>
              <a:spcBef>
                <a:spcPts val="500"/>
              </a:spcBef>
            </a:pPr>
            <a:r>
              <a:rPr lang="en-US" sz="900" b="1" dirty="0">
                <a:solidFill>
                  <a:schemeClr val="bg1"/>
                </a:solidFill>
              </a:rPr>
              <a:t>OPTIONAL</a:t>
            </a:r>
          </a:p>
          <a:p>
            <a:pPr>
              <a:spcBef>
                <a:spcPts val="500"/>
              </a:spcBef>
            </a:pPr>
            <a:r>
              <a:rPr lang="en-US" sz="900" dirty="0">
                <a:solidFill>
                  <a:schemeClr val="bg1"/>
                </a:solidFill>
              </a:rPr>
              <a:t>Add the names and</a:t>
            </a:r>
            <a:br>
              <a:rPr lang="en-US" sz="900" dirty="0">
                <a:solidFill>
                  <a:schemeClr val="bg1"/>
                </a:solidFill>
              </a:rPr>
            </a:br>
            <a:r>
              <a:rPr lang="en-US" sz="900" dirty="0">
                <a:solidFill>
                  <a:schemeClr val="bg1"/>
                </a:solidFill>
              </a:rPr>
              <a:t>rates of several peer institutions</a:t>
            </a:r>
          </a:p>
        </p:txBody>
      </p: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2396" y="1198107"/>
            <a:ext cx="333136" cy="385871"/>
          </a:xfrm>
          <a:prstGeom prst="rect">
            <a:avLst/>
          </a:prstGeom>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0822" y="2397856"/>
            <a:ext cx="414495" cy="245370"/>
          </a:xfrm>
          <a:prstGeom prst="rect">
            <a:avLst/>
          </a:prstGeom>
        </p:spPr>
      </p:pic>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3713" y="3538535"/>
            <a:ext cx="310501" cy="398079"/>
          </a:xfrm>
          <a:prstGeom prst="rect">
            <a:avLst/>
          </a:prstGeom>
        </p:spPr>
      </p:pic>
      <p:sp>
        <p:nvSpPr>
          <p:cNvPr id="31" name="TextBox 30">
            <a:extLst>
              <a:ext uri="{FF2B5EF4-FFF2-40B4-BE49-F238E27FC236}">
                <a16:creationId xmlns:a16="http://schemas.microsoft.com/office/drawing/2014/main" id="{85988B98-4974-43AB-8D2A-3DFC93BC933B}"/>
              </a:ext>
            </a:extLst>
          </p:cNvPr>
          <p:cNvSpPr txBox="1"/>
          <p:nvPr/>
        </p:nvSpPr>
        <p:spPr>
          <a:xfrm>
            <a:off x="6506138"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custDataLst>
      <p:tags r:id="rId1"/>
    </p:custDataLst>
    <p:extLst>
      <p:ext uri="{BB962C8B-B14F-4D97-AF65-F5344CB8AC3E}">
        <p14:creationId xmlns:p14="http://schemas.microsoft.com/office/powerpoint/2010/main" val="5769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2149000" y="3002791"/>
            <a:ext cx="1624916" cy="1153649"/>
            <a:chOff x="5892992" y="1209981"/>
            <a:chExt cx="2042423" cy="1153649"/>
          </a:xfrm>
        </p:grpSpPr>
        <p:sp>
          <p:nvSpPr>
            <p:cNvPr id="70" name="Text Placeholder 1"/>
            <p:cNvSpPr txBox="1">
              <a:spLocks/>
            </p:cNvSpPr>
            <p:nvPr/>
          </p:nvSpPr>
          <p:spPr bwMode="gray">
            <a:xfrm>
              <a:off x="5892992" y="1209981"/>
              <a:ext cx="2042423" cy="1153649"/>
            </a:xfrm>
            <a:custGeom>
              <a:avLst/>
              <a:gdLst>
                <a:gd name="connsiteX0" fmla="*/ 0 w 2167214"/>
                <a:gd name="connsiteY0" fmla="*/ 0 h 2248225"/>
                <a:gd name="connsiteX1" fmla="*/ 2167214 w 2167214"/>
                <a:gd name="connsiteY1" fmla="*/ 0 h 2248225"/>
                <a:gd name="connsiteX2" fmla="*/ 2167214 w 2167214"/>
                <a:gd name="connsiteY2" fmla="*/ 2248225 h 2248225"/>
                <a:gd name="connsiteX3" fmla="*/ 0 w 2167214"/>
                <a:gd name="connsiteY3" fmla="*/ 2248225 h 2248225"/>
                <a:gd name="connsiteX4" fmla="*/ 0 w 2167214"/>
                <a:gd name="connsiteY4" fmla="*/ 0 h 2248225"/>
                <a:gd name="connsiteX0" fmla="*/ 2158285 w 2167214"/>
                <a:gd name="connsiteY0" fmla="*/ 2281454 h 2248225"/>
                <a:gd name="connsiteX1" fmla="*/ -3446 w 2167214"/>
                <a:gd name="connsiteY1" fmla="*/ 2274214 h 2248225"/>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65 w 2173637"/>
                <a:gd name="connsiteY0" fmla="*/ 0 h 2248225"/>
                <a:gd name="connsiteX1" fmla="*/ 2168279 w 2173637"/>
                <a:gd name="connsiteY1" fmla="*/ 0 h 2248225"/>
                <a:gd name="connsiteX2" fmla="*/ 2168279 w 2173637"/>
                <a:gd name="connsiteY2" fmla="*/ 2248225 h 2248225"/>
                <a:gd name="connsiteX3" fmla="*/ 1065 w 2173637"/>
                <a:gd name="connsiteY3" fmla="*/ 2248225 h 2248225"/>
                <a:gd name="connsiteX4" fmla="*/ 1065 w 2173637"/>
                <a:gd name="connsiteY4" fmla="*/ 0 h 2248225"/>
                <a:gd name="connsiteX0" fmla="*/ 2173637 w 2173637"/>
                <a:gd name="connsiteY0" fmla="*/ 2248116 h 2248225"/>
                <a:gd name="connsiteX1" fmla="*/ 0 w 2173637"/>
                <a:gd name="connsiteY1" fmla="*/ 2248021 h 2248225"/>
                <a:gd name="connsiteX0" fmla="*/ 1065 w 2168279"/>
                <a:gd name="connsiteY0" fmla="*/ 0 h 2248225"/>
                <a:gd name="connsiteX1" fmla="*/ 2168279 w 2168279"/>
                <a:gd name="connsiteY1" fmla="*/ 0 h 2248225"/>
                <a:gd name="connsiteX2" fmla="*/ 2168279 w 2168279"/>
                <a:gd name="connsiteY2" fmla="*/ 2248225 h 2248225"/>
                <a:gd name="connsiteX3" fmla="*/ 1065 w 2168279"/>
                <a:gd name="connsiteY3" fmla="*/ 2248225 h 2248225"/>
                <a:gd name="connsiteX4" fmla="*/ 1065 w 2168279"/>
                <a:gd name="connsiteY4" fmla="*/ 0 h 2248225"/>
                <a:gd name="connsiteX0" fmla="*/ 2166493 w 2168279"/>
                <a:gd name="connsiteY0" fmla="*/ 2248116 h 2248225"/>
                <a:gd name="connsiteX1" fmla="*/ 0 w 2168279"/>
                <a:gd name="connsiteY1" fmla="*/ 2248021 h 2248225"/>
                <a:gd name="connsiteX0" fmla="*/ 1065 w 2168874"/>
                <a:gd name="connsiteY0" fmla="*/ 0 h 2248225"/>
                <a:gd name="connsiteX1" fmla="*/ 2168279 w 2168874"/>
                <a:gd name="connsiteY1" fmla="*/ 0 h 2248225"/>
                <a:gd name="connsiteX2" fmla="*/ 2168279 w 2168874"/>
                <a:gd name="connsiteY2" fmla="*/ 2248225 h 2248225"/>
                <a:gd name="connsiteX3" fmla="*/ 1065 w 2168874"/>
                <a:gd name="connsiteY3" fmla="*/ 2248225 h 2248225"/>
                <a:gd name="connsiteX4" fmla="*/ 1065 w 2168874"/>
                <a:gd name="connsiteY4" fmla="*/ 0 h 2248225"/>
                <a:gd name="connsiteX0" fmla="*/ 2168874 w 2168874"/>
                <a:gd name="connsiteY0" fmla="*/ 2248116 h 2248225"/>
                <a:gd name="connsiteX1" fmla="*/ 0 w 2168874"/>
                <a:gd name="connsiteY1" fmla="*/ 2248021 h 2248225"/>
              </a:gdLst>
              <a:ahLst/>
              <a:cxnLst>
                <a:cxn ang="0">
                  <a:pos x="connsiteX0" y="connsiteY0"/>
                </a:cxn>
                <a:cxn ang="0">
                  <a:pos x="connsiteX1" y="connsiteY1"/>
                </a:cxn>
              </a:cxnLst>
              <a:rect l="l" t="t" r="r" b="b"/>
              <a:pathLst>
                <a:path w="2168874" h="2248225" stroke="0" extrusionOk="0">
                  <a:moveTo>
                    <a:pt x="1065" y="0"/>
                  </a:moveTo>
                  <a:lnTo>
                    <a:pt x="2168279" y="0"/>
                  </a:lnTo>
                  <a:lnTo>
                    <a:pt x="2168279" y="2248225"/>
                  </a:lnTo>
                  <a:lnTo>
                    <a:pt x="1065" y="2248225"/>
                  </a:lnTo>
                  <a:lnTo>
                    <a:pt x="1065" y="0"/>
                  </a:lnTo>
                  <a:close/>
                </a:path>
                <a:path w="2168874" h="2248225" fill="none" extrusionOk="0">
                  <a:moveTo>
                    <a:pt x="2168874" y="2248116"/>
                  </a:moveTo>
                  <a:lnTo>
                    <a:pt x="0" y="2248021"/>
                  </a:lnTo>
                </a:path>
              </a:pathLst>
            </a:custGeom>
            <a:solidFill>
              <a:schemeClr val="bg2"/>
            </a:solidFill>
            <a:ln w="28575">
              <a:solidFill>
                <a:schemeClr val="tx2"/>
              </a:solidFill>
              <a:miter lim="800000"/>
            </a:ln>
          </p:spPr>
          <p:txBody>
            <a:bodyPr vert="horz" wrap="square" lIns="91440" tIns="182880" rIns="91440" bIns="18288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ctr">
                <a:buNone/>
              </a:pPr>
              <a:endParaRPr lang="en-US" dirty="0"/>
            </a:p>
            <a:p>
              <a:pPr marL="0" indent="0" algn="ctr">
                <a:buNone/>
              </a:pPr>
              <a:br>
                <a:rPr lang="en-US" dirty="0"/>
              </a:br>
              <a:r>
                <a:rPr lang="en-US" dirty="0"/>
                <a:t>Total F&amp;A not recovered by all doctoral</a:t>
              </a:r>
              <a:br>
                <a:rPr lang="en-US" dirty="0"/>
              </a:br>
              <a:r>
                <a:rPr lang="en-US" dirty="0"/>
                <a:t>institutions in FY16 </a:t>
              </a:r>
            </a:p>
          </p:txBody>
        </p:sp>
        <p:sp>
          <p:nvSpPr>
            <p:cNvPr id="71" name="TextBox 70"/>
            <p:cNvSpPr txBox="1"/>
            <p:nvPr/>
          </p:nvSpPr>
          <p:spPr bwMode="gray">
            <a:xfrm>
              <a:off x="6458978" y="1364704"/>
              <a:ext cx="1001522" cy="384721"/>
            </a:xfrm>
            <a:prstGeom prst="rect">
              <a:avLst/>
            </a:prstGeom>
            <a:noFill/>
          </p:spPr>
          <p:txBody>
            <a:bodyPr wrap="square" lIns="0" tIns="0" rIns="0" bIns="0" rtlCol="0">
              <a:spAutoFit/>
            </a:bodyPr>
            <a:lstStyle/>
            <a:p>
              <a:r>
                <a:rPr lang="en-US" sz="2500" dirty="0">
                  <a:solidFill>
                    <a:schemeClr val="accent6"/>
                  </a:solidFill>
                  <a:latin typeface="+mj-lt"/>
                </a:rPr>
                <a:t>$5B+</a:t>
              </a:r>
            </a:p>
          </p:txBody>
        </p:sp>
      </p:grpSp>
      <p:grpSp>
        <p:nvGrpSpPr>
          <p:cNvPr id="62" name="Group 61"/>
          <p:cNvGrpSpPr/>
          <p:nvPr/>
        </p:nvGrpSpPr>
        <p:grpSpPr>
          <a:xfrm>
            <a:off x="294171" y="3002794"/>
            <a:ext cx="1627632" cy="1152144"/>
            <a:chOff x="5791200" y="1209981"/>
            <a:chExt cx="1589584" cy="608151"/>
          </a:xfrm>
        </p:grpSpPr>
        <p:sp>
          <p:nvSpPr>
            <p:cNvPr id="63" name="Text Placeholder 1"/>
            <p:cNvSpPr txBox="1">
              <a:spLocks/>
            </p:cNvSpPr>
            <p:nvPr/>
          </p:nvSpPr>
          <p:spPr bwMode="gray">
            <a:xfrm>
              <a:off x="5791200" y="1209981"/>
              <a:ext cx="1589584" cy="608151"/>
            </a:xfrm>
            <a:custGeom>
              <a:avLst/>
              <a:gdLst>
                <a:gd name="connsiteX0" fmla="*/ 0 w 2167214"/>
                <a:gd name="connsiteY0" fmla="*/ 0 h 2248225"/>
                <a:gd name="connsiteX1" fmla="*/ 2167214 w 2167214"/>
                <a:gd name="connsiteY1" fmla="*/ 0 h 2248225"/>
                <a:gd name="connsiteX2" fmla="*/ 2167214 w 2167214"/>
                <a:gd name="connsiteY2" fmla="*/ 2248225 h 2248225"/>
                <a:gd name="connsiteX3" fmla="*/ 0 w 2167214"/>
                <a:gd name="connsiteY3" fmla="*/ 2248225 h 2248225"/>
                <a:gd name="connsiteX4" fmla="*/ 0 w 2167214"/>
                <a:gd name="connsiteY4" fmla="*/ 0 h 2248225"/>
                <a:gd name="connsiteX0" fmla="*/ 2158285 w 2167214"/>
                <a:gd name="connsiteY0" fmla="*/ 2281454 h 2248225"/>
                <a:gd name="connsiteX1" fmla="*/ -3446 w 2167214"/>
                <a:gd name="connsiteY1" fmla="*/ 2274214 h 2248225"/>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65 w 2173637"/>
                <a:gd name="connsiteY0" fmla="*/ 0 h 2248225"/>
                <a:gd name="connsiteX1" fmla="*/ 2168279 w 2173637"/>
                <a:gd name="connsiteY1" fmla="*/ 0 h 2248225"/>
                <a:gd name="connsiteX2" fmla="*/ 2168279 w 2173637"/>
                <a:gd name="connsiteY2" fmla="*/ 2248225 h 2248225"/>
                <a:gd name="connsiteX3" fmla="*/ 1065 w 2173637"/>
                <a:gd name="connsiteY3" fmla="*/ 2248225 h 2248225"/>
                <a:gd name="connsiteX4" fmla="*/ 1065 w 2173637"/>
                <a:gd name="connsiteY4" fmla="*/ 0 h 2248225"/>
                <a:gd name="connsiteX0" fmla="*/ 2173637 w 2173637"/>
                <a:gd name="connsiteY0" fmla="*/ 2248116 h 2248225"/>
                <a:gd name="connsiteX1" fmla="*/ 0 w 2173637"/>
                <a:gd name="connsiteY1" fmla="*/ 2248021 h 2248225"/>
                <a:gd name="connsiteX0" fmla="*/ 1065 w 2168279"/>
                <a:gd name="connsiteY0" fmla="*/ 0 h 2248225"/>
                <a:gd name="connsiteX1" fmla="*/ 2168279 w 2168279"/>
                <a:gd name="connsiteY1" fmla="*/ 0 h 2248225"/>
                <a:gd name="connsiteX2" fmla="*/ 2168279 w 2168279"/>
                <a:gd name="connsiteY2" fmla="*/ 2248225 h 2248225"/>
                <a:gd name="connsiteX3" fmla="*/ 1065 w 2168279"/>
                <a:gd name="connsiteY3" fmla="*/ 2248225 h 2248225"/>
                <a:gd name="connsiteX4" fmla="*/ 1065 w 2168279"/>
                <a:gd name="connsiteY4" fmla="*/ 0 h 2248225"/>
                <a:gd name="connsiteX0" fmla="*/ 2166493 w 2168279"/>
                <a:gd name="connsiteY0" fmla="*/ 2248116 h 2248225"/>
                <a:gd name="connsiteX1" fmla="*/ 0 w 2168279"/>
                <a:gd name="connsiteY1" fmla="*/ 2248021 h 2248225"/>
                <a:gd name="connsiteX0" fmla="*/ 1065 w 2168874"/>
                <a:gd name="connsiteY0" fmla="*/ 0 h 2248225"/>
                <a:gd name="connsiteX1" fmla="*/ 2168279 w 2168874"/>
                <a:gd name="connsiteY1" fmla="*/ 0 h 2248225"/>
                <a:gd name="connsiteX2" fmla="*/ 2168279 w 2168874"/>
                <a:gd name="connsiteY2" fmla="*/ 2248225 h 2248225"/>
                <a:gd name="connsiteX3" fmla="*/ 1065 w 2168874"/>
                <a:gd name="connsiteY3" fmla="*/ 2248225 h 2248225"/>
                <a:gd name="connsiteX4" fmla="*/ 1065 w 2168874"/>
                <a:gd name="connsiteY4" fmla="*/ 0 h 2248225"/>
                <a:gd name="connsiteX0" fmla="*/ 2168874 w 2168874"/>
                <a:gd name="connsiteY0" fmla="*/ 2248116 h 2248225"/>
                <a:gd name="connsiteX1" fmla="*/ 0 w 2168874"/>
                <a:gd name="connsiteY1" fmla="*/ 2248021 h 2248225"/>
              </a:gdLst>
              <a:ahLst/>
              <a:cxnLst>
                <a:cxn ang="0">
                  <a:pos x="connsiteX0" y="connsiteY0"/>
                </a:cxn>
                <a:cxn ang="0">
                  <a:pos x="connsiteX1" y="connsiteY1"/>
                </a:cxn>
              </a:cxnLst>
              <a:rect l="l" t="t" r="r" b="b"/>
              <a:pathLst>
                <a:path w="2168874" h="2248225" stroke="0" extrusionOk="0">
                  <a:moveTo>
                    <a:pt x="1065" y="0"/>
                  </a:moveTo>
                  <a:lnTo>
                    <a:pt x="2168279" y="0"/>
                  </a:lnTo>
                  <a:lnTo>
                    <a:pt x="2168279" y="2248225"/>
                  </a:lnTo>
                  <a:lnTo>
                    <a:pt x="1065" y="2248225"/>
                  </a:lnTo>
                  <a:lnTo>
                    <a:pt x="1065" y="0"/>
                  </a:lnTo>
                  <a:close/>
                </a:path>
                <a:path w="2168874" h="2248225" fill="none" extrusionOk="0">
                  <a:moveTo>
                    <a:pt x="2168874" y="2248116"/>
                  </a:moveTo>
                  <a:lnTo>
                    <a:pt x="0" y="2248021"/>
                  </a:lnTo>
                </a:path>
              </a:pathLst>
            </a:custGeom>
            <a:solidFill>
              <a:schemeClr val="bg2"/>
            </a:solidFill>
            <a:ln w="28575">
              <a:solidFill>
                <a:schemeClr val="tx2"/>
              </a:solidFill>
              <a:miter lim="800000"/>
            </a:ln>
          </p:spPr>
          <p:txBody>
            <a:bodyPr vert="horz" wrap="square" lIns="91440" tIns="182880" rIns="91440" bIns="18288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ctr">
                <a:buNone/>
              </a:pPr>
              <a:endParaRPr lang="en-US" dirty="0"/>
            </a:p>
            <a:p>
              <a:pPr marL="0" indent="0" algn="ctr">
                <a:buNone/>
              </a:pPr>
              <a:br>
                <a:rPr lang="en-US" dirty="0"/>
              </a:br>
              <a:r>
                <a:rPr lang="en-US" dirty="0"/>
                <a:t>Average effective F&amp;A recovery rate</a:t>
              </a:r>
            </a:p>
          </p:txBody>
        </p:sp>
        <p:sp>
          <p:nvSpPr>
            <p:cNvPr id="65" name="TextBox 64"/>
            <p:cNvSpPr txBox="1"/>
            <p:nvPr/>
          </p:nvSpPr>
          <p:spPr bwMode="gray">
            <a:xfrm>
              <a:off x="6300963" y="1301857"/>
              <a:ext cx="693522" cy="236942"/>
            </a:xfrm>
            <a:prstGeom prst="rect">
              <a:avLst/>
            </a:prstGeom>
            <a:noFill/>
          </p:spPr>
          <p:txBody>
            <a:bodyPr wrap="square" lIns="0" tIns="0" rIns="0" bIns="0" rtlCol="0">
              <a:spAutoFit/>
            </a:bodyPr>
            <a:lstStyle/>
            <a:p>
              <a:r>
                <a:rPr lang="en-US" sz="2500" dirty="0">
                  <a:solidFill>
                    <a:schemeClr val="accent6"/>
                  </a:solidFill>
                  <a:latin typeface="+mj-lt"/>
                </a:rPr>
                <a:t>34%</a:t>
              </a:r>
            </a:p>
          </p:txBody>
        </p:sp>
      </p:grpSp>
      <p:sp>
        <p:nvSpPr>
          <p:cNvPr id="2" name="Text Placeholder 1"/>
          <p:cNvSpPr>
            <a:spLocks noGrp="1"/>
          </p:cNvSpPr>
          <p:nvPr>
            <p:ph type="body" sz="quarter" idx="15"/>
          </p:nvPr>
        </p:nvSpPr>
        <p:spPr/>
        <p:txBody>
          <a:bodyPr/>
          <a:lstStyle/>
          <a:p>
            <a:endParaRPr lang="en-US" dirty="0"/>
          </a:p>
        </p:txBody>
      </p:sp>
      <p:sp>
        <p:nvSpPr>
          <p:cNvPr id="3" name="Text Placeholder 2"/>
          <p:cNvSpPr>
            <a:spLocks noGrp="1"/>
          </p:cNvSpPr>
          <p:nvPr>
            <p:ph type="body" sz="quarter" idx="16"/>
          </p:nvPr>
        </p:nvSpPr>
        <p:spPr/>
        <p:txBody>
          <a:bodyPr/>
          <a:lstStyle/>
          <a:p>
            <a:endParaRPr lang="en-US"/>
          </a:p>
        </p:txBody>
      </p:sp>
      <p:sp>
        <p:nvSpPr>
          <p:cNvPr id="5" name="Text Placeholder 4"/>
          <p:cNvSpPr>
            <a:spLocks noGrp="1"/>
          </p:cNvSpPr>
          <p:nvPr>
            <p:ph type="body" sz="quarter" idx="19"/>
          </p:nvPr>
        </p:nvSpPr>
        <p:spPr/>
        <p:txBody>
          <a:bodyPr/>
          <a:lstStyle/>
          <a:p>
            <a:endParaRPr lang="en-US"/>
          </a:p>
        </p:txBody>
      </p:sp>
      <p:sp>
        <p:nvSpPr>
          <p:cNvPr id="6" name="Title 5"/>
          <p:cNvSpPr>
            <a:spLocks noGrp="1"/>
          </p:cNvSpPr>
          <p:nvPr>
            <p:ph type="title"/>
          </p:nvPr>
        </p:nvSpPr>
        <p:spPr/>
        <p:txBody>
          <a:bodyPr/>
          <a:lstStyle/>
          <a:p>
            <a:r>
              <a:rPr lang="en-US" dirty="0"/>
              <a:t>How Much F&amp;A Do We Recover? </a:t>
            </a:r>
          </a:p>
        </p:txBody>
      </p:sp>
      <p:sp>
        <p:nvSpPr>
          <p:cNvPr id="8" name="TextBox 7"/>
          <p:cNvSpPr txBox="1"/>
          <p:nvPr/>
        </p:nvSpPr>
        <p:spPr bwMode="gray">
          <a:xfrm>
            <a:off x="4632711" y="1112004"/>
            <a:ext cx="1490277" cy="526046"/>
          </a:xfrm>
          <a:prstGeom prst="rect">
            <a:avLst/>
          </a:prstGeom>
          <a:noFill/>
          <a:ln w="12700">
            <a:noFill/>
            <a:miter lim="800000"/>
          </a:ln>
        </p:spPr>
        <p:txBody>
          <a:bodyPr wrap="square" lIns="0" tIns="0" rIns="0" bIns="0" rtlCol="0">
            <a:noAutofit/>
          </a:bodyPr>
          <a:lstStyle/>
          <a:p>
            <a:r>
              <a:rPr lang="en-US" sz="900" dirty="0"/>
              <a:t>Federally-negotiated rate is always lower than actual costs</a:t>
            </a:r>
          </a:p>
        </p:txBody>
      </p:sp>
      <p:sp>
        <p:nvSpPr>
          <p:cNvPr id="10" name="TextBox 9"/>
          <p:cNvSpPr txBox="1"/>
          <p:nvPr/>
        </p:nvSpPr>
        <p:spPr bwMode="gray">
          <a:xfrm>
            <a:off x="4257094" y="845598"/>
            <a:ext cx="2752792" cy="153888"/>
          </a:xfrm>
          <a:prstGeom prst="rect">
            <a:avLst/>
          </a:prstGeom>
          <a:noFill/>
        </p:spPr>
        <p:txBody>
          <a:bodyPr wrap="square" lIns="0" tIns="0" rIns="0" bIns="0" rtlCol="0">
            <a:spAutoFit/>
          </a:bodyPr>
          <a:lstStyle/>
          <a:p>
            <a:pPr>
              <a:spcBef>
                <a:spcPts val="500"/>
              </a:spcBef>
            </a:pPr>
            <a:r>
              <a:rPr lang="en-US" sz="1000" b="1" dirty="0"/>
              <a:t>Recovery Challenges</a:t>
            </a:r>
          </a:p>
        </p:txBody>
      </p:sp>
      <p:sp>
        <p:nvSpPr>
          <p:cNvPr id="12" name="TextBox 11"/>
          <p:cNvSpPr txBox="1"/>
          <p:nvPr/>
        </p:nvSpPr>
        <p:spPr bwMode="gray">
          <a:xfrm>
            <a:off x="4632711" y="2924393"/>
            <a:ext cx="1438878" cy="374693"/>
          </a:xfrm>
          <a:prstGeom prst="rect">
            <a:avLst/>
          </a:prstGeom>
          <a:noFill/>
          <a:ln w="12700">
            <a:noFill/>
            <a:miter lim="800000"/>
          </a:ln>
        </p:spPr>
        <p:txBody>
          <a:bodyPr wrap="square" lIns="0" tIns="0" rIns="0" bIns="0" rtlCol="0">
            <a:noAutofit/>
          </a:bodyPr>
          <a:lstStyle/>
          <a:p>
            <a:r>
              <a:rPr lang="en-US" sz="900" dirty="0"/>
              <a:t>Some federal agencies cap F&amp;A (e.g., USDA)</a:t>
            </a:r>
          </a:p>
        </p:txBody>
      </p:sp>
      <p:sp>
        <p:nvSpPr>
          <p:cNvPr id="13" name="TextBox 12"/>
          <p:cNvSpPr txBox="1"/>
          <p:nvPr/>
        </p:nvSpPr>
        <p:spPr bwMode="gray">
          <a:xfrm>
            <a:off x="4632711" y="3716912"/>
            <a:ext cx="1490277" cy="413612"/>
          </a:xfrm>
          <a:prstGeom prst="rect">
            <a:avLst/>
          </a:prstGeom>
          <a:noFill/>
          <a:ln w="12700">
            <a:noFill/>
            <a:miter lim="800000"/>
          </a:ln>
        </p:spPr>
        <p:txBody>
          <a:bodyPr wrap="square" lIns="0" tIns="0" rIns="0" bIns="0" rtlCol="0">
            <a:noAutofit/>
          </a:bodyPr>
          <a:lstStyle/>
          <a:p>
            <a:r>
              <a:rPr lang="en-US" sz="900" dirty="0"/>
              <a:t>Some non-federal sponsors only offer reduced or no F&amp;A</a:t>
            </a:r>
            <a:br>
              <a:rPr lang="en-US" sz="900" dirty="0"/>
            </a:br>
            <a:r>
              <a:rPr lang="en-US" sz="900" dirty="0"/>
              <a:t>(e.g., foundations)</a:t>
            </a:r>
          </a:p>
        </p:txBody>
      </p:sp>
      <p:sp>
        <p:nvSpPr>
          <p:cNvPr id="32" name="TextBox 31"/>
          <p:cNvSpPr txBox="1"/>
          <p:nvPr/>
        </p:nvSpPr>
        <p:spPr bwMode="gray">
          <a:xfrm>
            <a:off x="4632711" y="2055877"/>
            <a:ext cx="1465027" cy="450689"/>
          </a:xfrm>
          <a:prstGeom prst="rect">
            <a:avLst/>
          </a:prstGeom>
          <a:noFill/>
          <a:ln w="12700">
            <a:noFill/>
            <a:miter lim="800000"/>
          </a:ln>
        </p:spPr>
        <p:txBody>
          <a:bodyPr wrap="square" lIns="0" tIns="0" rIns="0" bIns="0" rtlCol="0">
            <a:noAutofit/>
          </a:bodyPr>
          <a:lstStyle/>
          <a:p>
            <a:r>
              <a:rPr lang="en-US" sz="900" dirty="0"/>
              <a:t>Administrative portion of F&amp;A is capped at 26%</a:t>
            </a:r>
          </a:p>
        </p:txBody>
      </p:sp>
      <p:sp>
        <p:nvSpPr>
          <p:cNvPr id="33" name="Right Bracket 32"/>
          <p:cNvSpPr/>
          <p:nvPr/>
        </p:nvSpPr>
        <p:spPr bwMode="gray">
          <a:xfrm>
            <a:off x="3869893" y="1122576"/>
            <a:ext cx="55382" cy="3200400"/>
          </a:xfrm>
          <a:prstGeom prst="rightBracket">
            <a:avLst>
              <a:gd name="adj" fmla="val 0"/>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ctr"/>
            <a:endParaRPr lang="en-US"/>
          </a:p>
        </p:txBody>
      </p:sp>
      <p:cxnSp>
        <p:nvCxnSpPr>
          <p:cNvPr id="39" name="Straight Arrow Connector 38"/>
          <p:cNvCxnSpPr/>
          <p:nvPr/>
        </p:nvCxnSpPr>
        <p:spPr bwMode="gray">
          <a:xfrm>
            <a:off x="3925275" y="2722776"/>
            <a:ext cx="274320" cy="0"/>
          </a:xfrm>
          <a:prstGeom prst="straightConnector1">
            <a:avLst/>
          </a:prstGeom>
          <a:solidFill>
            <a:schemeClr val="accent1"/>
          </a:solidFill>
          <a:ln w="12700" cap="flat" cmpd="sng" algn="ctr">
            <a:solidFill>
              <a:schemeClr val="tx2"/>
            </a:solidFill>
            <a:prstDash val="solid"/>
            <a:miter lim="800000"/>
            <a:headEnd type="none" w="med" len="med"/>
            <a:tailEnd type="triangle"/>
          </a:ln>
          <a:effectLst/>
        </p:spPr>
      </p:cxn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8925" y="2904980"/>
            <a:ext cx="267034" cy="346797"/>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257615" y="1152806"/>
            <a:ext cx="303907" cy="290738"/>
          </a:xfrm>
          <a:prstGeom prst="rect">
            <a:avLst/>
          </a:prstGeom>
        </p:spPr>
      </p:pic>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53307" y="2064627"/>
            <a:ext cx="302652" cy="293572"/>
          </a:xfrm>
          <a:prstGeom prst="rect">
            <a:avLst/>
          </a:prstGeom>
        </p:spPr>
      </p:pic>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71582" y="3716912"/>
            <a:ext cx="286255" cy="286255"/>
          </a:xfrm>
          <a:prstGeom prst="rect">
            <a:avLst/>
          </a:prstGeom>
        </p:spPr>
      </p:pic>
      <p:sp>
        <p:nvSpPr>
          <p:cNvPr id="43" name="Text Placeholder 5"/>
          <p:cNvSpPr>
            <a:spLocks noGrp="1"/>
          </p:cNvSpPr>
          <p:nvPr>
            <p:ph type="body" sz="quarter" idx="18"/>
          </p:nvPr>
        </p:nvSpPr>
        <p:spPr>
          <a:xfrm>
            <a:off x="2988931" y="4600545"/>
            <a:ext cx="3134057" cy="200055"/>
          </a:xfrm>
          <a:noFill/>
        </p:spPr>
        <p:txBody>
          <a:bodyPr/>
          <a:lstStyle/>
          <a:p>
            <a:r>
              <a:rPr lang="en-US" dirty="0"/>
              <a:t>Source: EAB interviews and analysis; Higher Education Research and Development Survey (HERD) </a:t>
            </a:r>
            <a:r>
              <a:rPr lang="en-US" dirty="0">
                <a:hlinkClick r:id="rId6"/>
              </a:rPr>
              <a:t>Table 2</a:t>
            </a:r>
            <a:r>
              <a:rPr lang="en-US" dirty="0"/>
              <a:t> and </a:t>
            </a:r>
            <a:r>
              <a:rPr lang="en-US" dirty="0">
                <a:hlinkClick r:id="rId7"/>
              </a:rPr>
              <a:t>Table 16</a:t>
            </a:r>
            <a:r>
              <a:rPr lang="en-US" dirty="0"/>
              <a:t>, FY2012-FY2016; Nature, </a:t>
            </a:r>
            <a:r>
              <a:rPr lang="en-US" u="sng" dirty="0">
                <a:hlinkClick r:id="rId8"/>
              </a:rPr>
              <a:t>Indirect costs: Keeping the Lights On</a:t>
            </a:r>
            <a:r>
              <a:rPr lang="en-US" u="sng" dirty="0"/>
              <a:t>.</a:t>
            </a:r>
            <a:r>
              <a:rPr lang="en-US" dirty="0"/>
              <a:t> </a:t>
            </a:r>
          </a:p>
        </p:txBody>
      </p:sp>
      <p:graphicFrame>
        <p:nvGraphicFramePr>
          <p:cNvPr id="44" name="Chart 43"/>
          <p:cNvGraphicFramePr/>
          <p:nvPr>
            <p:extLst>
              <p:ext uri="{D42A27DB-BD31-4B8C-83A1-F6EECF244321}">
                <p14:modId xmlns:p14="http://schemas.microsoft.com/office/powerpoint/2010/main" val="2687060982"/>
              </p:ext>
            </p:extLst>
          </p:nvPr>
        </p:nvGraphicFramePr>
        <p:xfrm>
          <a:off x="-194051" y="1076578"/>
          <a:ext cx="2186984" cy="1457989"/>
        </p:xfrm>
        <a:graphic>
          <a:graphicData uri="http://schemas.openxmlformats.org/drawingml/2006/chart">
            <c:chart xmlns:c="http://schemas.openxmlformats.org/drawingml/2006/chart" xmlns:r="http://schemas.openxmlformats.org/officeDocument/2006/relationships" r:id="rId9"/>
          </a:graphicData>
        </a:graphic>
      </p:graphicFrame>
      <p:sp>
        <p:nvSpPr>
          <p:cNvPr id="45" name="TextBox 44"/>
          <p:cNvSpPr txBox="1"/>
          <p:nvPr/>
        </p:nvSpPr>
        <p:spPr bwMode="gray">
          <a:xfrm>
            <a:off x="556922" y="1482964"/>
            <a:ext cx="673023" cy="384721"/>
          </a:xfrm>
          <a:prstGeom prst="rect">
            <a:avLst/>
          </a:prstGeom>
          <a:noFill/>
        </p:spPr>
        <p:txBody>
          <a:bodyPr wrap="square" lIns="0" tIns="0" rIns="0" bIns="0" rtlCol="0">
            <a:spAutoFit/>
          </a:bodyPr>
          <a:lstStyle/>
          <a:p>
            <a:r>
              <a:rPr lang="en-US" sz="2500" dirty="0">
                <a:solidFill>
                  <a:schemeClr val="tx2"/>
                </a:solidFill>
                <a:latin typeface="+mj-lt"/>
              </a:rPr>
              <a:t>53%</a:t>
            </a:r>
          </a:p>
        </p:txBody>
      </p:sp>
      <p:sp>
        <p:nvSpPr>
          <p:cNvPr id="46" name="TextBox 45"/>
          <p:cNvSpPr txBox="1"/>
          <p:nvPr/>
        </p:nvSpPr>
        <p:spPr bwMode="gray">
          <a:xfrm>
            <a:off x="586956" y="1842959"/>
            <a:ext cx="612955" cy="215444"/>
          </a:xfrm>
          <a:prstGeom prst="rect">
            <a:avLst/>
          </a:prstGeom>
          <a:noFill/>
        </p:spPr>
        <p:txBody>
          <a:bodyPr wrap="square" lIns="0" tIns="0" rIns="0" bIns="0" rtlCol="0">
            <a:spAutoFit/>
          </a:bodyPr>
          <a:lstStyle/>
          <a:p>
            <a:pPr algn="ctr">
              <a:spcBef>
                <a:spcPts val="500"/>
              </a:spcBef>
            </a:pPr>
            <a:r>
              <a:rPr lang="en-US" sz="700" dirty="0"/>
              <a:t>Negotiated Rate</a:t>
            </a:r>
          </a:p>
        </p:txBody>
      </p:sp>
      <p:graphicFrame>
        <p:nvGraphicFramePr>
          <p:cNvPr id="47" name="Chart 46"/>
          <p:cNvGraphicFramePr/>
          <p:nvPr>
            <p:extLst>
              <p:ext uri="{D42A27DB-BD31-4B8C-83A1-F6EECF244321}">
                <p14:modId xmlns:p14="http://schemas.microsoft.com/office/powerpoint/2010/main" val="2052097843"/>
              </p:ext>
            </p:extLst>
          </p:nvPr>
        </p:nvGraphicFramePr>
        <p:xfrm>
          <a:off x="1560354" y="1122576"/>
          <a:ext cx="2212329" cy="1474886"/>
        </p:xfrm>
        <a:graphic>
          <a:graphicData uri="http://schemas.openxmlformats.org/drawingml/2006/chart">
            <c:chart xmlns:c="http://schemas.openxmlformats.org/drawingml/2006/chart" xmlns:r="http://schemas.openxmlformats.org/officeDocument/2006/relationships" r:id="rId10"/>
          </a:graphicData>
        </a:graphic>
      </p:graphicFrame>
      <p:sp>
        <p:nvSpPr>
          <p:cNvPr id="48" name="TextBox 47"/>
          <p:cNvSpPr txBox="1"/>
          <p:nvPr/>
        </p:nvSpPr>
        <p:spPr bwMode="gray">
          <a:xfrm>
            <a:off x="2345754" y="1482964"/>
            <a:ext cx="673023" cy="384721"/>
          </a:xfrm>
          <a:prstGeom prst="rect">
            <a:avLst/>
          </a:prstGeom>
          <a:noFill/>
        </p:spPr>
        <p:txBody>
          <a:bodyPr wrap="square" lIns="0" tIns="0" rIns="0" bIns="0" rtlCol="0">
            <a:spAutoFit/>
          </a:bodyPr>
          <a:lstStyle/>
          <a:p>
            <a:r>
              <a:rPr lang="en-US" sz="2500" dirty="0">
                <a:solidFill>
                  <a:schemeClr val="tx2"/>
                </a:solidFill>
                <a:latin typeface="+mj-lt"/>
              </a:rPr>
              <a:t>22%</a:t>
            </a:r>
          </a:p>
        </p:txBody>
      </p:sp>
      <p:sp>
        <p:nvSpPr>
          <p:cNvPr id="49" name="TextBox 48"/>
          <p:cNvSpPr txBox="1"/>
          <p:nvPr/>
        </p:nvSpPr>
        <p:spPr bwMode="gray">
          <a:xfrm>
            <a:off x="2375600" y="1842959"/>
            <a:ext cx="613331" cy="323165"/>
          </a:xfrm>
          <a:prstGeom prst="rect">
            <a:avLst/>
          </a:prstGeom>
          <a:noFill/>
        </p:spPr>
        <p:txBody>
          <a:bodyPr wrap="square" lIns="0" tIns="0" rIns="0" bIns="0" rtlCol="0">
            <a:spAutoFit/>
          </a:bodyPr>
          <a:lstStyle/>
          <a:p>
            <a:pPr algn="ctr">
              <a:spcBef>
                <a:spcPts val="500"/>
              </a:spcBef>
            </a:pPr>
            <a:r>
              <a:rPr lang="en-US" sz="700" dirty="0"/>
              <a:t>Effective Recovery Rate</a:t>
            </a:r>
          </a:p>
        </p:txBody>
      </p:sp>
      <p:sp>
        <p:nvSpPr>
          <p:cNvPr id="53" name="TextBox 52"/>
          <p:cNvSpPr txBox="1"/>
          <p:nvPr/>
        </p:nvSpPr>
        <p:spPr bwMode="gray">
          <a:xfrm>
            <a:off x="270602" y="845598"/>
            <a:ext cx="2752792" cy="153888"/>
          </a:xfrm>
          <a:prstGeom prst="rect">
            <a:avLst/>
          </a:prstGeom>
          <a:noFill/>
        </p:spPr>
        <p:txBody>
          <a:bodyPr wrap="square" lIns="0" tIns="0" rIns="0" bIns="0" rtlCol="0">
            <a:spAutoFit/>
          </a:bodyPr>
          <a:lstStyle/>
          <a:p>
            <a:pPr>
              <a:spcBef>
                <a:spcPts val="500"/>
              </a:spcBef>
            </a:pPr>
            <a:r>
              <a:rPr lang="en-US" sz="1000" b="1" dirty="0"/>
              <a:t>EAB University</a:t>
            </a:r>
          </a:p>
        </p:txBody>
      </p:sp>
      <p:sp>
        <p:nvSpPr>
          <p:cNvPr id="54" name="TextBox 53"/>
          <p:cNvSpPr txBox="1"/>
          <p:nvPr/>
        </p:nvSpPr>
        <p:spPr bwMode="gray">
          <a:xfrm>
            <a:off x="280194" y="2639347"/>
            <a:ext cx="2752792" cy="153888"/>
          </a:xfrm>
          <a:prstGeom prst="rect">
            <a:avLst/>
          </a:prstGeom>
          <a:noFill/>
        </p:spPr>
        <p:txBody>
          <a:bodyPr wrap="square" lIns="0" tIns="0" rIns="0" bIns="0" rtlCol="0">
            <a:spAutoFit/>
          </a:bodyPr>
          <a:lstStyle/>
          <a:p>
            <a:pPr>
              <a:spcBef>
                <a:spcPts val="500"/>
              </a:spcBef>
            </a:pPr>
            <a:r>
              <a:rPr lang="en-US" sz="1000" b="1" dirty="0"/>
              <a:t>National Outlook</a:t>
            </a:r>
          </a:p>
        </p:txBody>
      </p:sp>
      <p:grpSp>
        <p:nvGrpSpPr>
          <p:cNvPr id="40" name="Group 39"/>
          <p:cNvGrpSpPr/>
          <p:nvPr/>
        </p:nvGrpSpPr>
        <p:grpSpPr bwMode="gray">
          <a:xfrm>
            <a:off x="1650132" y="3002794"/>
            <a:ext cx="271672" cy="181522"/>
            <a:chOff x="4411101" y="2003891"/>
            <a:chExt cx="271672" cy="181522"/>
          </a:xfrm>
        </p:grpSpPr>
        <p:sp>
          <p:nvSpPr>
            <p:cNvPr id="41" name="Rectangle 40"/>
            <p:cNvSpPr/>
            <p:nvPr/>
          </p:nvSpPr>
          <p:spPr bwMode="gray">
            <a:xfrm>
              <a:off x="4411101" y="2003891"/>
              <a:ext cx="271672" cy="181522"/>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42" name="Round Same Side Corner Rectangle 41"/>
            <p:cNvSpPr/>
            <p:nvPr/>
          </p:nvSpPr>
          <p:spPr bwMode="gray">
            <a:xfrm rot="10800000">
              <a:off x="4411101" y="2003891"/>
              <a:ext cx="213772" cy="181521"/>
            </a:xfrm>
            <a:prstGeom prst="round2SameRect">
              <a:avLst/>
            </a:prstGeom>
            <a:solidFill>
              <a:schemeClr val="accent3"/>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50" name="Freeform 49"/>
            <p:cNvSpPr/>
            <p:nvPr/>
          </p:nvSpPr>
          <p:spPr bwMode="gray">
            <a:xfrm rot="1510923" flipV="1">
              <a:off x="4475718" y="2014056"/>
              <a:ext cx="84539" cy="164592"/>
            </a:xfrm>
            <a:custGeom>
              <a:avLst/>
              <a:gdLst>
                <a:gd name="connsiteX0" fmla="*/ 0 w 183356"/>
                <a:gd name="connsiteY0" fmla="*/ 45839 h 183356"/>
                <a:gd name="connsiteX1" fmla="*/ 45839 w 183356"/>
                <a:gd name="connsiteY1" fmla="*/ 45839 h 183356"/>
                <a:gd name="connsiteX2" fmla="*/ 45839 w 183356"/>
                <a:gd name="connsiteY2" fmla="*/ 0 h 183356"/>
                <a:gd name="connsiteX3" fmla="*/ 137517 w 183356"/>
                <a:gd name="connsiteY3" fmla="*/ 0 h 183356"/>
                <a:gd name="connsiteX4" fmla="*/ 137517 w 183356"/>
                <a:gd name="connsiteY4" fmla="*/ 45839 h 183356"/>
                <a:gd name="connsiteX5" fmla="*/ 183356 w 183356"/>
                <a:gd name="connsiteY5" fmla="*/ 45839 h 183356"/>
                <a:gd name="connsiteX6" fmla="*/ 183356 w 183356"/>
                <a:gd name="connsiteY6" fmla="*/ 137517 h 183356"/>
                <a:gd name="connsiteX7" fmla="*/ 137517 w 183356"/>
                <a:gd name="connsiteY7" fmla="*/ 137517 h 183356"/>
                <a:gd name="connsiteX8" fmla="*/ 137517 w 183356"/>
                <a:gd name="connsiteY8" fmla="*/ 183356 h 183356"/>
                <a:gd name="connsiteX9" fmla="*/ 45839 w 183356"/>
                <a:gd name="connsiteY9" fmla="*/ 183356 h 183356"/>
                <a:gd name="connsiteX10" fmla="*/ 45839 w 183356"/>
                <a:gd name="connsiteY10" fmla="*/ 137517 h 183356"/>
                <a:gd name="connsiteX11" fmla="*/ 0 w 183356"/>
                <a:gd name="connsiteY11" fmla="*/ 137517 h 183356"/>
                <a:gd name="connsiteX12" fmla="*/ 0 w 183356"/>
                <a:gd name="connsiteY12" fmla="*/ 45839 h 183356"/>
                <a:gd name="connsiteX0" fmla="*/ 137517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11" fmla="*/ 137279 w 183356"/>
                <a:gd name="connsiteY11" fmla="*/ 91440 h 183356"/>
                <a:gd name="connsiteX0" fmla="*/ 137517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0" fmla="*/ 47029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0" fmla="*/ 137517 w 183356"/>
                <a:gd name="connsiteY0" fmla="*/ 0 h 137517"/>
                <a:gd name="connsiteX1" fmla="*/ 183356 w 183356"/>
                <a:gd name="connsiteY1" fmla="*/ 0 h 137517"/>
                <a:gd name="connsiteX2" fmla="*/ 183356 w 183356"/>
                <a:gd name="connsiteY2" fmla="*/ 91678 h 137517"/>
                <a:gd name="connsiteX3" fmla="*/ 137517 w 183356"/>
                <a:gd name="connsiteY3" fmla="*/ 91678 h 137517"/>
                <a:gd name="connsiteX4" fmla="*/ 137517 w 183356"/>
                <a:gd name="connsiteY4" fmla="*/ 137517 h 137517"/>
                <a:gd name="connsiteX5" fmla="*/ 45839 w 183356"/>
                <a:gd name="connsiteY5" fmla="*/ 137517 h 137517"/>
                <a:gd name="connsiteX6" fmla="*/ 45839 w 183356"/>
                <a:gd name="connsiteY6" fmla="*/ 91678 h 137517"/>
                <a:gd name="connsiteX7" fmla="*/ 0 w 183356"/>
                <a:gd name="connsiteY7" fmla="*/ 91678 h 137517"/>
                <a:gd name="connsiteX8" fmla="*/ 0 w 183356"/>
                <a:gd name="connsiteY8" fmla="*/ 0 h 137517"/>
                <a:gd name="connsiteX9" fmla="*/ 45839 w 183356"/>
                <a:gd name="connsiteY9" fmla="*/ 0 h 137517"/>
                <a:gd name="connsiteX0" fmla="*/ 183356 w 183356"/>
                <a:gd name="connsiteY0" fmla="*/ 0 h 137517"/>
                <a:gd name="connsiteX1" fmla="*/ 183356 w 183356"/>
                <a:gd name="connsiteY1" fmla="*/ 91678 h 137517"/>
                <a:gd name="connsiteX2" fmla="*/ 137517 w 183356"/>
                <a:gd name="connsiteY2" fmla="*/ 91678 h 137517"/>
                <a:gd name="connsiteX3" fmla="*/ 137517 w 183356"/>
                <a:gd name="connsiteY3" fmla="*/ 137517 h 137517"/>
                <a:gd name="connsiteX4" fmla="*/ 45839 w 183356"/>
                <a:gd name="connsiteY4" fmla="*/ 137517 h 137517"/>
                <a:gd name="connsiteX5" fmla="*/ 45839 w 183356"/>
                <a:gd name="connsiteY5" fmla="*/ 91678 h 137517"/>
                <a:gd name="connsiteX6" fmla="*/ 0 w 183356"/>
                <a:gd name="connsiteY6" fmla="*/ 91678 h 137517"/>
                <a:gd name="connsiteX7" fmla="*/ 0 w 183356"/>
                <a:gd name="connsiteY7" fmla="*/ 0 h 137517"/>
                <a:gd name="connsiteX8" fmla="*/ 45839 w 183356"/>
                <a:gd name="connsiteY8" fmla="*/ 0 h 137517"/>
                <a:gd name="connsiteX0" fmla="*/ 183356 w 183356"/>
                <a:gd name="connsiteY0" fmla="*/ 0 h 137517"/>
                <a:gd name="connsiteX1" fmla="*/ 183356 w 183356"/>
                <a:gd name="connsiteY1" fmla="*/ 91678 h 137517"/>
                <a:gd name="connsiteX2" fmla="*/ 137517 w 183356"/>
                <a:gd name="connsiteY2" fmla="*/ 91678 h 137517"/>
                <a:gd name="connsiteX3" fmla="*/ 137517 w 183356"/>
                <a:gd name="connsiteY3" fmla="*/ 137517 h 137517"/>
                <a:gd name="connsiteX4" fmla="*/ 45839 w 183356"/>
                <a:gd name="connsiteY4" fmla="*/ 137517 h 137517"/>
                <a:gd name="connsiteX5" fmla="*/ 45839 w 183356"/>
                <a:gd name="connsiteY5" fmla="*/ 91678 h 137517"/>
                <a:gd name="connsiteX6" fmla="*/ 0 w 183356"/>
                <a:gd name="connsiteY6" fmla="*/ 91678 h 137517"/>
                <a:gd name="connsiteX7" fmla="*/ 0 w 183356"/>
                <a:gd name="connsiteY7" fmla="*/ 0 h 137517"/>
                <a:gd name="connsiteX0" fmla="*/ 183356 w 183356"/>
                <a:gd name="connsiteY0" fmla="*/ 91678 h 137517"/>
                <a:gd name="connsiteX1" fmla="*/ 137517 w 183356"/>
                <a:gd name="connsiteY1" fmla="*/ 91678 h 137517"/>
                <a:gd name="connsiteX2" fmla="*/ 137517 w 183356"/>
                <a:gd name="connsiteY2" fmla="*/ 137517 h 137517"/>
                <a:gd name="connsiteX3" fmla="*/ 45839 w 183356"/>
                <a:gd name="connsiteY3" fmla="*/ 137517 h 137517"/>
                <a:gd name="connsiteX4" fmla="*/ 45839 w 183356"/>
                <a:gd name="connsiteY4" fmla="*/ 91678 h 137517"/>
                <a:gd name="connsiteX5" fmla="*/ 0 w 183356"/>
                <a:gd name="connsiteY5" fmla="*/ 91678 h 137517"/>
                <a:gd name="connsiteX6" fmla="*/ 0 w 183356"/>
                <a:gd name="connsiteY6" fmla="*/ 0 h 137517"/>
                <a:gd name="connsiteX0" fmla="*/ 137517 w 137517"/>
                <a:gd name="connsiteY0" fmla="*/ 91678 h 137517"/>
                <a:gd name="connsiteX1" fmla="*/ 137517 w 137517"/>
                <a:gd name="connsiteY1" fmla="*/ 137517 h 137517"/>
                <a:gd name="connsiteX2" fmla="*/ 45839 w 137517"/>
                <a:gd name="connsiteY2" fmla="*/ 137517 h 137517"/>
                <a:gd name="connsiteX3" fmla="*/ 45839 w 137517"/>
                <a:gd name="connsiteY3" fmla="*/ 91678 h 137517"/>
                <a:gd name="connsiteX4" fmla="*/ 0 w 137517"/>
                <a:gd name="connsiteY4" fmla="*/ 91678 h 137517"/>
                <a:gd name="connsiteX5" fmla="*/ 0 w 137517"/>
                <a:gd name="connsiteY5" fmla="*/ 0 h 137517"/>
                <a:gd name="connsiteX0" fmla="*/ 93193 w 137517"/>
                <a:gd name="connsiteY0" fmla="*/ 197142 h 197142"/>
                <a:gd name="connsiteX1" fmla="*/ 137517 w 137517"/>
                <a:gd name="connsiteY1" fmla="*/ 137517 h 197142"/>
                <a:gd name="connsiteX2" fmla="*/ 45839 w 137517"/>
                <a:gd name="connsiteY2" fmla="*/ 137517 h 197142"/>
                <a:gd name="connsiteX3" fmla="*/ 45839 w 137517"/>
                <a:gd name="connsiteY3" fmla="*/ 91678 h 197142"/>
                <a:gd name="connsiteX4" fmla="*/ 0 w 137517"/>
                <a:gd name="connsiteY4" fmla="*/ 91678 h 197142"/>
                <a:gd name="connsiteX5" fmla="*/ 0 w 137517"/>
                <a:gd name="connsiteY5" fmla="*/ 0 h 197142"/>
                <a:gd name="connsiteX0" fmla="*/ 93193 w 96703"/>
                <a:gd name="connsiteY0" fmla="*/ 197142 h 197142"/>
                <a:gd name="connsiteX1" fmla="*/ 96703 w 96703"/>
                <a:gd name="connsiteY1" fmla="*/ 123589 h 197142"/>
                <a:gd name="connsiteX2" fmla="*/ 45839 w 96703"/>
                <a:gd name="connsiteY2" fmla="*/ 137517 h 197142"/>
                <a:gd name="connsiteX3" fmla="*/ 45839 w 96703"/>
                <a:gd name="connsiteY3" fmla="*/ 91678 h 197142"/>
                <a:gd name="connsiteX4" fmla="*/ 0 w 96703"/>
                <a:gd name="connsiteY4" fmla="*/ 91678 h 197142"/>
                <a:gd name="connsiteX5" fmla="*/ 0 w 96703"/>
                <a:gd name="connsiteY5" fmla="*/ 0 h 197142"/>
                <a:gd name="connsiteX0" fmla="*/ 93193 w 96703"/>
                <a:gd name="connsiteY0" fmla="*/ 197142 h 197142"/>
                <a:gd name="connsiteX1" fmla="*/ 96703 w 96703"/>
                <a:gd name="connsiteY1" fmla="*/ 123589 h 197142"/>
                <a:gd name="connsiteX2" fmla="*/ 45839 w 96703"/>
                <a:gd name="connsiteY2" fmla="*/ 137517 h 197142"/>
                <a:gd name="connsiteX3" fmla="*/ 57740 w 96703"/>
                <a:gd name="connsiteY3" fmla="*/ 55172 h 197142"/>
                <a:gd name="connsiteX4" fmla="*/ 0 w 96703"/>
                <a:gd name="connsiteY4" fmla="*/ 91678 h 197142"/>
                <a:gd name="connsiteX5" fmla="*/ 0 w 96703"/>
                <a:gd name="connsiteY5" fmla="*/ 0 h 197142"/>
                <a:gd name="connsiteX0" fmla="*/ 97246 w 100756"/>
                <a:gd name="connsiteY0" fmla="*/ 197142 h 197142"/>
                <a:gd name="connsiteX1" fmla="*/ 100756 w 100756"/>
                <a:gd name="connsiteY1" fmla="*/ 123589 h 197142"/>
                <a:gd name="connsiteX2" fmla="*/ 49892 w 100756"/>
                <a:gd name="connsiteY2" fmla="*/ 137517 h 197142"/>
                <a:gd name="connsiteX3" fmla="*/ 61793 w 100756"/>
                <a:gd name="connsiteY3" fmla="*/ 55172 h 197142"/>
                <a:gd name="connsiteX4" fmla="*/ 0 w 100756"/>
                <a:gd name="connsiteY4" fmla="*/ 100298 h 197142"/>
                <a:gd name="connsiteX5" fmla="*/ 4053 w 100756"/>
                <a:gd name="connsiteY5" fmla="*/ 0 h 197142"/>
                <a:gd name="connsiteX0" fmla="*/ 97246 w 100756"/>
                <a:gd name="connsiteY0" fmla="*/ 197142 h 197142"/>
                <a:gd name="connsiteX1" fmla="*/ 100756 w 100756"/>
                <a:gd name="connsiteY1" fmla="*/ 123589 h 197142"/>
                <a:gd name="connsiteX2" fmla="*/ 49892 w 100756"/>
                <a:gd name="connsiteY2" fmla="*/ 137517 h 197142"/>
                <a:gd name="connsiteX3" fmla="*/ 48235 w 100756"/>
                <a:gd name="connsiteY3" fmla="*/ 67217 h 197142"/>
                <a:gd name="connsiteX4" fmla="*/ 0 w 100756"/>
                <a:gd name="connsiteY4" fmla="*/ 100298 h 197142"/>
                <a:gd name="connsiteX5" fmla="*/ 4053 w 100756"/>
                <a:gd name="connsiteY5" fmla="*/ 0 h 197142"/>
                <a:gd name="connsiteX0" fmla="*/ 93321 w 100756"/>
                <a:gd name="connsiteY0" fmla="*/ 211084 h 211084"/>
                <a:gd name="connsiteX1" fmla="*/ 100756 w 100756"/>
                <a:gd name="connsiteY1" fmla="*/ 123589 h 211084"/>
                <a:gd name="connsiteX2" fmla="*/ 49892 w 100756"/>
                <a:gd name="connsiteY2" fmla="*/ 137517 h 211084"/>
                <a:gd name="connsiteX3" fmla="*/ 48235 w 100756"/>
                <a:gd name="connsiteY3" fmla="*/ 67217 h 211084"/>
                <a:gd name="connsiteX4" fmla="*/ 0 w 100756"/>
                <a:gd name="connsiteY4" fmla="*/ 100298 h 211084"/>
                <a:gd name="connsiteX5" fmla="*/ 4053 w 100756"/>
                <a:gd name="connsiteY5" fmla="*/ 0 h 211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756" h="211084">
                  <a:moveTo>
                    <a:pt x="93321" y="211084"/>
                  </a:moveTo>
                  <a:lnTo>
                    <a:pt x="100756" y="123589"/>
                  </a:lnTo>
                  <a:lnTo>
                    <a:pt x="49892" y="137517"/>
                  </a:lnTo>
                  <a:cubicBezTo>
                    <a:pt x="49340" y="114084"/>
                    <a:pt x="48787" y="90650"/>
                    <a:pt x="48235" y="67217"/>
                  </a:cubicBezTo>
                  <a:lnTo>
                    <a:pt x="0" y="100298"/>
                  </a:lnTo>
                  <a:lnTo>
                    <a:pt x="4053" y="0"/>
                  </a:lnTo>
                </a:path>
              </a:pathLst>
            </a:custGeom>
            <a:noFill/>
            <a:ln w="19050" cap="flat" cmpd="sng" algn="ctr">
              <a:solidFill>
                <a:schemeClr val="bg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1463675"/>
              <a:endParaRPr lang="en-US" sz="1000" dirty="0">
                <a:solidFill>
                  <a:schemeClr val="bg2"/>
                </a:solidFill>
              </a:endParaRPr>
            </a:p>
          </p:txBody>
        </p:sp>
      </p:grpSp>
      <p:grpSp>
        <p:nvGrpSpPr>
          <p:cNvPr id="58" name="Group 57"/>
          <p:cNvGrpSpPr/>
          <p:nvPr/>
        </p:nvGrpSpPr>
        <p:grpSpPr bwMode="gray">
          <a:xfrm>
            <a:off x="3505509" y="3002791"/>
            <a:ext cx="271672" cy="181522"/>
            <a:chOff x="4411101" y="2003891"/>
            <a:chExt cx="271672" cy="181522"/>
          </a:xfrm>
        </p:grpSpPr>
        <p:sp>
          <p:nvSpPr>
            <p:cNvPr id="59" name="Rectangle 58"/>
            <p:cNvSpPr/>
            <p:nvPr/>
          </p:nvSpPr>
          <p:spPr bwMode="gray">
            <a:xfrm>
              <a:off x="4411101" y="2003891"/>
              <a:ext cx="271672" cy="181522"/>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60" name="Round Same Side Corner Rectangle 59"/>
            <p:cNvSpPr/>
            <p:nvPr/>
          </p:nvSpPr>
          <p:spPr bwMode="gray">
            <a:xfrm rot="10800000">
              <a:off x="4411101" y="2003891"/>
              <a:ext cx="213772" cy="181521"/>
            </a:xfrm>
            <a:prstGeom prst="round2SameRect">
              <a:avLst/>
            </a:prstGeom>
            <a:solidFill>
              <a:schemeClr val="accent3"/>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61" name="Freeform 60"/>
            <p:cNvSpPr/>
            <p:nvPr/>
          </p:nvSpPr>
          <p:spPr bwMode="gray">
            <a:xfrm rot="1510923" flipV="1">
              <a:off x="4475718" y="2014056"/>
              <a:ext cx="84539" cy="164592"/>
            </a:xfrm>
            <a:custGeom>
              <a:avLst/>
              <a:gdLst>
                <a:gd name="connsiteX0" fmla="*/ 0 w 183356"/>
                <a:gd name="connsiteY0" fmla="*/ 45839 h 183356"/>
                <a:gd name="connsiteX1" fmla="*/ 45839 w 183356"/>
                <a:gd name="connsiteY1" fmla="*/ 45839 h 183356"/>
                <a:gd name="connsiteX2" fmla="*/ 45839 w 183356"/>
                <a:gd name="connsiteY2" fmla="*/ 0 h 183356"/>
                <a:gd name="connsiteX3" fmla="*/ 137517 w 183356"/>
                <a:gd name="connsiteY3" fmla="*/ 0 h 183356"/>
                <a:gd name="connsiteX4" fmla="*/ 137517 w 183356"/>
                <a:gd name="connsiteY4" fmla="*/ 45839 h 183356"/>
                <a:gd name="connsiteX5" fmla="*/ 183356 w 183356"/>
                <a:gd name="connsiteY5" fmla="*/ 45839 h 183356"/>
                <a:gd name="connsiteX6" fmla="*/ 183356 w 183356"/>
                <a:gd name="connsiteY6" fmla="*/ 137517 h 183356"/>
                <a:gd name="connsiteX7" fmla="*/ 137517 w 183356"/>
                <a:gd name="connsiteY7" fmla="*/ 137517 h 183356"/>
                <a:gd name="connsiteX8" fmla="*/ 137517 w 183356"/>
                <a:gd name="connsiteY8" fmla="*/ 183356 h 183356"/>
                <a:gd name="connsiteX9" fmla="*/ 45839 w 183356"/>
                <a:gd name="connsiteY9" fmla="*/ 183356 h 183356"/>
                <a:gd name="connsiteX10" fmla="*/ 45839 w 183356"/>
                <a:gd name="connsiteY10" fmla="*/ 137517 h 183356"/>
                <a:gd name="connsiteX11" fmla="*/ 0 w 183356"/>
                <a:gd name="connsiteY11" fmla="*/ 137517 h 183356"/>
                <a:gd name="connsiteX12" fmla="*/ 0 w 183356"/>
                <a:gd name="connsiteY12" fmla="*/ 45839 h 183356"/>
                <a:gd name="connsiteX0" fmla="*/ 137517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11" fmla="*/ 137279 w 183356"/>
                <a:gd name="connsiteY11" fmla="*/ 91440 h 183356"/>
                <a:gd name="connsiteX0" fmla="*/ 137517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0" fmla="*/ 47029 w 183356"/>
                <a:gd name="connsiteY0" fmla="*/ 0 h 183356"/>
                <a:gd name="connsiteX1" fmla="*/ 137517 w 183356"/>
                <a:gd name="connsiteY1" fmla="*/ 45839 h 183356"/>
                <a:gd name="connsiteX2" fmla="*/ 183356 w 183356"/>
                <a:gd name="connsiteY2" fmla="*/ 45839 h 183356"/>
                <a:gd name="connsiteX3" fmla="*/ 183356 w 183356"/>
                <a:gd name="connsiteY3" fmla="*/ 137517 h 183356"/>
                <a:gd name="connsiteX4" fmla="*/ 137517 w 183356"/>
                <a:gd name="connsiteY4" fmla="*/ 137517 h 183356"/>
                <a:gd name="connsiteX5" fmla="*/ 137517 w 183356"/>
                <a:gd name="connsiteY5" fmla="*/ 183356 h 183356"/>
                <a:gd name="connsiteX6" fmla="*/ 45839 w 183356"/>
                <a:gd name="connsiteY6" fmla="*/ 183356 h 183356"/>
                <a:gd name="connsiteX7" fmla="*/ 45839 w 183356"/>
                <a:gd name="connsiteY7" fmla="*/ 137517 h 183356"/>
                <a:gd name="connsiteX8" fmla="*/ 0 w 183356"/>
                <a:gd name="connsiteY8" fmla="*/ 137517 h 183356"/>
                <a:gd name="connsiteX9" fmla="*/ 0 w 183356"/>
                <a:gd name="connsiteY9" fmla="*/ 45839 h 183356"/>
                <a:gd name="connsiteX10" fmla="*/ 45839 w 183356"/>
                <a:gd name="connsiteY10" fmla="*/ 45839 h 183356"/>
                <a:gd name="connsiteX0" fmla="*/ 137517 w 183356"/>
                <a:gd name="connsiteY0" fmla="*/ 0 h 137517"/>
                <a:gd name="connsiteX1" fmla="*/ 183356 w 183356"/>
                <a:gd name="connsiteY1" fmla="*/ 0 h 137517"/>
                <a:gd name="connsiteX2" fmla="*/ 183356 w 183356"/>
                <a:gd name="connsiteY2" fmla="*/ 91678 h 137517"/>
                <a:gd name="connsiteX3" fmla="*/ 137517 w 183356"/>
                <a:gd name="connsiteY3" fmla="*/ 91678 h 137517"/>
                <a:gd name="connsiteX4" fmla="*/ 137517 w 183356"/>
                <a:gd name="connsiteY4" fmla="*/ 137517 h 137517"/>
                <a:gd name="connsiteX5" fmla="*/ 45839 w 183356"/>
                <a:gd name="connsiteY5" fmla="*/ 137517 h 137517"/>
                <a:gd name="connsiteX6" fmla="*/ 45839 w 183356"/>
                <a:gd name="connsiteY6" fmla="*/ 91678 h 137517"/>
                <a:gd name="connsiteX7" fmla="*/ 0 w 183356"/>
                <a:gd name="connsiteY7" fmla="*/ 91678 h 137517"/>
                <a:gd name="connsiteX8" fmla="*/ 0 w 183356"/>
                <a:gd name="connsiteY8" fmla="*/ 0 h 137517"/>
                <a:gd name="connsiteX9" fmla="*/ 45839 w 183356"/>
                <a:gd name="connsiteY9" fmla="*/ 0 h 137517"/>
                <a:gd name="connsiteX0" fmla="*/ 183356 w 183356"/>
                <a:gd name="connsiteY0" fmla="*/ 0 h 137517"/>
                <a:gd name="connsiteX1" fmla="*/ 183356 w 183356"/>
                <a:gd name="connsiteY1" fmla="*/ 91678 h 137517"/>
                <a:gd name="connsiteX2" fmla="*/ 137517 w 183356"/>
                <a:gd name="connsiteY2" fmla="*/ 91678 h 137517"/>
                <a:gd name="connsiteX3" fmla="*/ 137517 w 183356"/>
                <a:gd name="connsiteY3" fmla="*/ 137517 h 137517"/>
                <a:gd name="connsiteX4" fmla="*/ 45839 w 183356"/>
                <a:gd name="connsiteY4" fmla="*/ 137517 h 137517"/>
                <a:gd name="connsiteX5" fmla="*/ 45839 w 183356"/>
                <a:gd name="connsiteY5" fmla="*/ 91678 h 137517"/>
                <a:gd name="connsiteX6" fmla="*/ 0 w 183356"/>
                <a:gd name="connsiteY6" fmla="*/ 91678 h 137517"/>
                <a:gd name="connsiteX7" fmla="*/ 0 w 183356"/>
                <a:gd name="connsiteY7" fmla="*/ 0 h 137517"/>
                <a:gd name="connsiteX8" fmla="*/ 45839 w 183356"/>
                <a:gd name="connsiteY8" fmla="*/ 0 h 137517"/>
                <a:gd name="connsiteX0" fmla="*/ 183356 w 183356"/>
                <a:gd name="connsiteY0" fmla="*/ 0 h 137517"/>
                <a:gd name="connsiteX1" fmla="*/ 183356 w 183356"/>
                <a:gd name="connsiteY1" fmla="*/ 91678 h 137517"/>
                <a:gd name="connsiteX2" fmla="*/ 137517 w 183356"/>
                <a:gd name="connsiteY2" fmla="*/ 91678 h 137517"/>
                <a:gd name="connsiteX3" fmla="*/ 137517 w 183356"/>
                <a:gd name="connsiteY3" fmla="*/ 137517 h 137517"/>
                <a:gd name="connsiteX4" fmla="*/ 45839 w 183356"/>
                <a:gd name="connsiteY4" fmla="*/ 137517 h 137517"/>
                <a:gd name="connsiteX5" fmla="*/ 45839 w 183356"/>
                <a:gd name="connsiteY5" fmla="*/ 91678 h 137517"/>
                <a:gd name="connsiteX6" fmla="*/ 0 w 183356"/>
                <a:gd name="connsiteY6" fmla="*/ 91678 h 137517"/>
                <a:gd name="connsiteX7" fmla="*/ 0 w 183356"/>
                <a:gd name="connsiteY7" fmla="*/ 0 h 137517"/>
                <a:gd name="connsiteX0" fmla="*/ 183356 w 183356"/>
                <a:gd name="connsiteY0" fmla="*/ 91678 h 137517"/>
                <a:gd name="connsiteX1" fmla="*/ 137517 w 183356"/>
                <a:gd name="connsiteY1" fmla="*/ 91678 h 137517"/>
                <a:gd name="connsiteX2" fmla="*/ 137517 w 183356"/>
                <a:gd name="connsiteY2" fmla="*/ 137517 h 137517"/>
                <a:gd name="connsiteX3" fmla="*/ 45839 w 183356"/>
                <a:gd name="connsiteY3" fmla="*/ 137517 h 137517"/>
                <a:gd name="connsiteX4" fmla="*/ 45839 w 183356"/>
                <a:gd name="connsiteY4" fmla="*/ 91678 h 137517"/>
                <a:gd name="connsiteX5" fmla="*/ 0 w 183356"/>
                <a:gd name="connsiteY5" fmla="*/ 91678 h 137517"/>
                <a:gd name="connsiteX6" fmla="*/ 0 w 183356"/>
                <a:gd name="connsiteY6" fmla="*/ 0 h 137517"/>
                <a:gd name="connsiteX0" fmla="*/ 137517 w 137517"/>
                <a:gd name="connsiteY0" fmla="*/ 91678 h 137517"/>
                <a:gd name="connsiteX1" fmla="*/ 137517 w 137517"/>
                <a:gd name="connsiteY1" fmla="*/ 137517 h 137517"/>
                <a:gd name="connsiteX2" fmla="*/ 45839 w 137517"/>
                <a:gd name="connsiteY2" fmla="*/ 137517 h 137517"/>
                <a:gd name="connsiteX3" fmla="*/ 45839 w 137517"/>
                <a:gd name="connsiteY3" fmla="*/ 91678 h 137517"/>
                <a:gd name="connsiteX4" fmla="*/ 0 w 137517"/>
                <a:gd name="connsiteY4" fmla="*/ 91678 h 137517"/>
                <a:gd name="connsiteX5" fmla="*/ 0 w 137517"/>
                <a:gd name="connsiteY5" fmla="*/ 0 h 137517"/>
                <a:gd name="connsiteX0" fmla="*/ 93193 w 137517"/>
                <a:gd name="connsiteY0" fmla="*/ 197142 h 197142"/>
                <a:gd name="connsiteX1" fmla="*/ 137517 w 137517"/>
                <a:gd name="connsiteY1" fmla="*/ 137517 h 197142"/>
                <a:gd name="connsiteX2" fmla="*/ 45839 w 137517"/>
                <a:gd name="connsiteY2" fmla="*/ 137517 h 197142"/>
                <a:gd name="connsiteX3" fmla="*/ 45839 w 137517"/>
                <a:gd name="connsiteY3" fmla="*/ 91678 h 197142"/>
                <a:gd name="connsiteX4" fmla="*/ 0 w 137517"/>
                <a:gd name="connsiteY4" fmla="*/ 91678 h 197142"/>
                <a:gd name="connsiteX5" fmla="*/ 0 w 137517"/>
                <a:gd name="connsiteY5" fmla="*/ 0 h 197142"/>
                <a:gd name="connsiteX0" fmla="*/ 93193 w 96703"/>
                <a:gd name="connsiteY0" fmla="*/ 197142 h 197142"/>
                <a:gd name="connsiteX1" fmla="*/ 96703 w 96703"/>
                <a:gd name="connsiteY1" fmla="*/ 123589 h 197142"/>
                <a:gd name="connsiteX2" fmla="*/ 45839 w 96703"/>
                <a:gd name="connsiteY2" fmla="*/ 137517 h 197142"/>
                <a:gd name="connsiteX3" fmla="*/ 45839 w 96703"/>
                <a:gd name="connsiteY3" fmla="*/ 91678 h 197142"/>
                <a:gd name="connsiteX4" fmla="*/ 0 w 96703"/>
                <a:gd name="connsiteY4" fmla="*/ 91678 h 197142"/>
                <a:gd name="connsiteX5" fmla="*/ 0 w 96703"/>
                <a:gd name="connsiteY5" fmla="*/ 0 h 197142"/>
                <a:gd name="connsiteX0" fmla="*/ 93193 w 96703"/>
                <a:gd name="connsiteY0" fmla="*/ 197142 h 197142"/>
                <a:gd name="connsiteX1" fmla="*/ 96703 w 96703"/>
                <a:gd name="connsiteY1" fmla="*/ 123589 h 197142"/>
                <a:gd name="connsiteX2" fmla="*/ 45839 w 96703"/>
                <a:gd name="connsiteY2" fmla="*/ 137517 h 197142"/>
                <a:gd name="connsiteX3" fmla="*/ 57740 w 96703"/>
                <a:gd name="connsiteY3" fmla="*/ 55172 h 197142"/>
                <a:gd name="connsiteX4" fmla="*/ 0 w 96703"/>
                <a:gd name="connsiteY4" fmla="*/ 91678 h 197142"/>
                <a:gd name="connsiteX5" fmla="*/ 0 w 96703"/>
                <a:gd name="connsiteY5" fmla="*/ 0 h 197142"/>
                <a:gd name="connsiteX0" fmla="*/ 97246 w 100756"/>
                <a:gd name="connsiteY0" fmla="*/ 197142 h 197142"/>
                <a:gd name="connsiteX1" fmla="*/ 100756 w 100756"/>
                <a:gd name="connsiteY1" fmla="*/ 123589 h 197142"/>
                <a:gd name="connsiteX2" fmla="*/ 49892 w 100756"/>
                <a:gd name="connsiteY2" fmla="*/ 137517 h 197142"/>
                <a:gd name="connsiteX3" fmla="*/ 61793 w 100756"/>
                <a:gd name="connsiteY3" fmla="*/ 55172 h 197142"/>
                <a:gd name="connsiteX4" fmla="*/ 0 w 100756"/>
                <a:gd name="connsiteY4" fmla="*/ 100298 h 197142"/>
                <a:gd name="connsiteX5" fmla="*/ 4053 w 100756"/>
                <a:gd name="connsiteY5" fmla="*/ 0 h 197142"/>
                <a:gd name="connsiteX0" fmla="*/ 97246 w 100756"/>
                <a:gd name="connsiteY0" fmla="*/ 197142 h 197142"/>
                <a:gd name="connsiteX1" fmla="*/ 100756 w 100756"/>
                <a:gd name="connsiteY1" fmla="*/ 123589 h 197142"/>
                <a:gd name="connsiteX2" fmla="*/ 49892 w 100756"/>
                <a:gd name="connsiteY2" fmla="*/ 137517 h 197142"/>
                <a:gd name="connsiteX3" fmla="*/ 48235 w 100756"/>
                <a:gd name="connsiteY3" fmla="*/ 67217 h 197142"/>
                <a:gd name="connsiteX4" fmla="*/ 0 w 100756"/>
                <a:gd name="connsiteY4" fmla="*/ 100298 h 197142"/>
                <a:gd name="connsiteX5" fmla="*/ 4053 w 100756"/>
                <a:gd name="connsiteY5" fmla="*/ 0 h 197142"/>
                <a:gd name="connsiteX0" fmla="*/ 93321 w 100756"/>
                <a:gd name="connsiteY0" fmla="*/ 211084 h 211084"/>
                <a:gd name="connsiteX1" fmla="*/ 100756 w 100756"/>
                <a:gd name="connsiteY1" fmla="*/ 123589 h 211084"/>
                <a:gd name="connsiteX2" fmla="*/ 49892 w 100756"/>
                <a:gd name="connsiteY2" fmla="*/ 137517 h 211084"/>
                <a:gd name="connsiteX3" fmla="*/ 48235 w 100756"/>
                <a:gd name="connsiteY3" fmla="*/ 67217 h 211084"/>
                <a:gd name="connsiteX4" fmla="*/ 0 w 100756"/>
                <a:gd name="connsiteY4" fmla="*/ 100298 h 211084"/>
                <a:gd name="connsiteX5" fmla="*/ 4053 w 100756"/>
                <a:gd name="connsiteY5" fmla="*/ 0 h 211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756" h="211084">
                  <a:moveTo>
                    <a:pt x="93321" y="211084"/>
                  </a:moveTo>
                  <a:lnTo>
                    <a:pt x="100756" y="123589"/>
                  </a:lnTo>
                  <a:lnTo>
                    <a:pt x="49892" y="137517"/>
                  </a:lnTo>
                  <a:cubicBezTo>
                    <a:pt x="49340" y="114084"/>
                    <a:pt x="48787" y="90650"/>
                    <a:pt x="48235" y="67217"/>
                  </a:cubicBezTo>
                  <a:lnTo>
                    <a:pt x="0" y="100298"/>
                  </a:lnTo>
                  <a:lnTo>
                    <a:pt x="4053" y="0"/>
                  </a:lnTo>
                </a:path>
              </a:pathLst>
            </a:custGeom>
            <a:noFill/>
            <a:ln w="19050" cap="flat" cmpd="sng" algn="ctr">
              <a:solidFill>
                <a:schemeClr val="bg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1463675"/>
              <a:endParaRPr lang="en-US" sz="1000" dirty="0">
                <a:solidFill>
                  <a:schemeClr val="bg2"/>
                </a:solidFill>
              </a:endParaRPr>
            </a:p>
          </p:txBody>
        </p:sp>
      </p:grpSp>
      <p:sp>
        <p:nvSpPr>
          <p:cNvPr id="72" name="TextBox 71"/>
          <p:cNvSpPr txBox="1"/>
          <p:nvPr/>
        </p:nvSpPr>
        <p:spPr>
          <a:xfrm>
            <a:off x="-1834205" y="574421"/>
            <a:ext cx="1666875" cy="2103140"/>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CUSTOMIZE</a:t>
            </a:r>
          </a:p>
          <a:p>
            <a:pPr>
              <a:spcBef>
                <a:spcPts val="500"/>
              </a:spcBef>
            </a:pPr>
            <a:r>
              <a:rPr lang="en-US" sz="900" dirty="0">
                <a:solidFill>
                  <a:schemeClr val="bg1"/>
                </a:solidFill>
              </a:rPr>
              <a:t>Replace EAB University with your institution’s name and negotiated and effective rates.</a:t>
            </a:r>
          </a:p>
          <a:p>
            <a:pPr>
              <a:spcBef>
                <a:spcPts val="500"/>
              </a:spcBef>
            </a:pPr>
            <a:r>
              <a:rPr lang="en-US" sz="900" dirty="0">
                <a:solidFill>
                  <a:schemeClr val="bg1"/>
                </a:solidFill>
              </a:rPr>
              <a:t>Adjust graphic by selecting it, clicking chart filters, and then clicking select data.</a:t>
            </a:r>
          </a:p>
          <a:p>
            <a:pPr>
              <a:spcBef>
                <a:spcPts val="500"/>
              </a:spcBef>
            </a:pPr>
            <a:r>
              <a:rPr lang="en-US" sz="900" dirty="0">
                <a:solidFill>
                  <a:schemeClr val="bg1"/>
                </a:solidFill>
              </a:rPr>
              <a:t>Edit Excel template with your institution’s data.</a:t>
            </a:r>
          </a:p>
          <a:p>
            <a:pPr>
              <a:spcBef>
                <a:spcPts val="500"/>
              </a:spcBef>
            </a:pPr>
            <a:endParaRPr lang="en-US" sz="900" dirty="0">
              <a:solidFill>
                <a:schemeClr val="bg1"/>
              </a:solidFill>
            </a:endParaRPr>
          </a:p>
        </p:txBody>
      </p:sp>
      <p:sp>
        <p:nvSpPr>
          <p:cNvPr id="52" name="TextBox 51">
            <a:extLst>
              <a:ext uri="{FF2B5EF4-FFF2-40B4-BE49-F238E27FC236}">
                <a16:creationId xmlns:a16="http://schemas.microsoft.com/office/drawing/2014/main" id="{0DC358C1-569B-4741-B752-C677F92B7632}"/>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extLst>
      <p:ext uri="{BB962C8B-B14F-4D97-AF65-F5344CB8AC3E}">
        <p14:creationId xmlns:p14="http://schemas.microsoft.com/office/powerpoint/2010/main" val="2420940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endParaRPr lang="en-US" dirty="0"/>
          </a:p>
        </p:txBody>
      </p:sp>
      <p:sp>
        <p:nvSpPr>
          <p:cNvPr id="3" name="Text Placeholder 2"/>
          <p:cNvSpPr>
            <a:spLocks noGrp="1"/>
          </p:cNvSpPr>
          <p:nvPr>
            <p:ph type="body" sz="quarter" idx="16"/>
          </p:nvPr>
        </p:nvSpPr>
        <p:spPr/>
        <p:txBody>
          <a:bodyPr/>
          <a:lstStyle/>
          <a:p>
            <a:endParaRPr lang="en-US"/>
          </a:p>
        </p:txBody>
      </p:sp>
      <p:sp>
        <p:nvSpPr>
          <p:cNvPr id="4" name="Text Placeholder 3"/>
          <p:cNvSpPr>
            <a:spLocks noGrp="1"/>
          </p:cNvSpPr>
          <p:nvPr>
            <p:ph type="body" sz="quarter" idx="18"/>
          </p:nvPr>
        </p:nvSpPr>
        <p:spPr>
          <a:xfrm>
            <a:off x="4870261" y="4677489"/>
            <a:ext cx="1252728" cy="123111"/>
          </a:xfrm>
        </p:spPr>
        <p:txBody>
          <a:bodyPr/>
          <a:lstStyle/>
          <a:p>
            <a:r>
              <a:rPr lang="en-US" dirty="0"/>
              <a:t>Source: EAB interviews and analysis.</a:t>
            </a:r>
          </a:p>
        </p:txBody>
      </p:sp>
      <p:sp>
        <p:nvSpPr>
          <p:cNvPr id="5" name="Text Placeholder 4"/>
          <p:cNvSpPr>
            <a:spLocks noGrp="1"/>
          </p:cNvSpPr>
          <p:nvPr>
            <p:ph type="body" sz="quarter" idx="19"/>
          </p:nvPr>
        </p:nvSpPr>
        <p:spPr/>
        <p:txBody>
          <a:bodyPr/>
          <a:lstStyle/>
          <a:p>
            <a:endParaRPr lang="en-US"/>
          </a:p>
        </p:txBody>
      </p:sp>
      <p:sp>
        <p:nvSpPr>
          <p:cNvPr id="6" name="Title 5"/>
          <p:cNvSpPr>
            <a:spLocks noGrp="1"/>
          </p:cNvSpPr>
          <p:nvPr>
            <p:ph type="title"/>
          </p:nvPr>
        </p:nvSpPr>
        <p:spPr/>
        <p:txBody>
          <a:bodyPr/>
          <a:lstStyle/>
          <a:p>
            <a:r>
              <a:rPr lang="en-US" dirty="0"/>
              <a:t>How Does F&amp;A Contribute to Our Expenditures?</a:t>
            </a:r>
          </a:p>
        </p:txBody>
      </p:sp>
      <p:graphicFrame>
        <p:nvGraphicFramePr>
          <p:cNvPr id="7" name="Chart 6"/>
          <p:cNvGraphicFramePr/>
          <p:nvPr>
            <p:extLst/>
          </p:nvPr>
        </p:nvGraphicFramePr>
        <p:xfrm>
          <a:off x="430345" y="1488075"/>
          <a:ext cx="5542494" cy="303116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bwMode="gray">
          <a:xfrm>
            <a:off x="277813" y="886035"/>
            <a:ext cx="4221422" cy="153888"/>
          </a:xfrm>
          <a:prstGeom prst="rect">
            <a:avLst/>
          </a:prstGeom>
          <a:noFill/>
        </p:spPr>
        <p:txBody>
          <a:bodyPr wrap="square" lIns="0" tIns="0" rIns="0" bIns="0" rtlCol="0">
            <a:spAutoFit/>
          </a:bodyPr>
          <a:lstStyle/>
          <a:p>
            <a:r>
              <a:rPr lang="en-US" sz="1000" b="1" dirty="0"/>
              <a:t>R&amp;D Expenditures (Direct and F&amp;A) for EAB University</a:t>
            </a:r>
          </a:p>
        </p:txBody>
      </p:sp>
      <p:sp>
        <p:nvSpPr>
          <p:cNvPr id="10" name="TextBox 9"/>
          <p:cNvSpPr txBox="1"/>
          <p:nvPr/>
        </p:nvSpPr>
        <p:spPr bwMode="gray">
          <a:xfrm>
            <a:off x="277813" y="1084061"/>
            <a:ext cx="3745535" cy="138499"/>
          </a:xfrm>
          <a:prstGeom prst="rect">
            <a:avLst/>
          </a:prstGeom>
          <a:noFill/>
        </p:spPr>
        <p:txBody>
          <a:bodyPr wrap="square" lIns="0" tIns="0" rIns="0" bIns="0" rtlCol="0">
            <a:spAutoFit/>
          </a:bodyPr>
          <a:lstStyle/>
          <a:p>
            <a:r>
              <a:rPr lang="en-US" sz="900" i="1" dirty="0">
                <a:solidFill>
                  <a:schemeClr val="accent3"/>
                </a:solidFill>
              </a:rPr>
              <a:t>R&amp;D Expenditures in Millions, FY13-FY18</a:t>
            </a:r>
          </a:p>
        </p:txBody>
      </p:sp>
      <p:sp>
        <p:nvSpPr>
          <p:cNvPr id="12" name="TextBox 11"/>
          <p:cNvSpPr txBox="1"/>
          <p:nvPr/>
        </p:nvSpPr>
        <p:spPr>
          <a:xfrm>
            <a:off x="-1817023" y="886035"/>
            <a:ext cx="1666875" cy="1964640"/>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CUSTOMIZE</a:t>
            </a:r>
          </a:p>
          <a:p>
            <a:pPr>
              <a:spcBef>
                <a:spcPts val="500"/>
              </a:spcBef>
            </a:pPr>
            <a:r>
              <a:rPr lang="en-US" sz="900" dirty="0">
                <a:solidFill>
                  <a:schemeClr val="bg1"/>
                </a:solidFill>
              </a:rPr>
              <a:t>Replace EAB University with your institution’s name to the graphic title.</a:t>
            </a:r>
          </a:p>
          <a:p>
            <a:pPr>
              <a:spcBef>
                <a:spcPts val="500"/>
              </a:spcBef>
            </a:pPr>
            <a:r>
              <a:rPr lang="en-US" sz="900" dirty="0">
                <a:solidFill>
                  <a:schemeClr val="bg1"/>
                </a:solidFill>
              </a:rPr>
              <a:t>Adjust graphic by selecting it, clicking chart filters, and then clicking select data.</a:t>
            </a:r>
          </a:p>
          <a:p>
            <a:pPr>
              <a:spcBef>
                <a:spcPts val="500"/>
              </a:spcBef>
            </a:pPr>
            <a:r>
              <a:rPr lang="en-US" sz="900" dirty="0">
                <a:solidFill>
                  <a:schemeClr val="bg1"/>
                </a:solidFill>
              </a:rPr>
              <a:t>Edit Excel template with your institution’s data.</a:t>
            </a:r>
          </a:p>
          <a:p>
            <a:pPr>
              <a:spcBef>
                <a:spcPts val="500"/>
              </a:spcBef>
            </a:pPr>
            <a:endParaRPr lang="en-US" sz="900" dirty="0">
              <a:solidFill>
                <a:schemeClr val="bg1"/>
              </a:solidFill>
            </a:endParaRPr>
          </a:p>
        </p:txBody>
      </p:sp>
      <p:sp>
        <p:nvSpPr>
          <p:cNvPr id="15" name="TextBox 14">
            <a:extLst>
              <a:ext uri="{FF2B5EF4-FFF2-40B4-BE49-F238E27FC236}">
                <a16:creationId xmlns:a16="http://schemas.microsoft.com/office/drawing/2014/main" id="{800EE04D-8342-4594-8055-04E041193E96}"/>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extLst>
      <p:ext uri="{BB962C8B-B14F-4D97-AF65-F5344CB8AC3E}">
        <p14:creationId xmlns:p14="http://schemas.microsoft.com/office/powerpoint/2010/main" val="59182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How Does F&amp;A Benefit EAB University?</a:t>
            </a:r>
          </a:p>
        </p:txBody>
      </p:sp>
      <p:sp>
        <p:nvSpPr>
          <p:cNvPr id="7" name="Rectangle 6"/>
          <p:cNvSpPr/>
          <p:nvPr/>
        </p:nvSpPr>
        <p:spPr bwMode="gray">
          <a:xfrm>
            <a:off x="4281033" y="848910"/>
            <a:ext cx="2119767" cy="3519879"/>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solidFill>
                <a:schemeClr val="tx2"/>
              </a:solidFill>
            </a:endParaRPr>
          </a:p>
        </p:txBody>
      </p:sp>
      <p:sp>
        <p:nvSpPr>
          <p:cNvPr id="8" name="Text Placeholder 3"/>
          <p:cNvSpPr txBox="1">
            <a:spLocks/>
          </p:cNvSpPr>
          <p:nvPr/>
        </p:nvSpPr>
        <p:spPr bwMode="gray">
          <a:xfrm>
            <a:off x="4445558" y="980848"/>
            <a:ext cx="1677430" cy="153888"/>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000" b="1" dirty="0">
                <a:solidFill>
                  <a:schemeClr val="tx1"/>
                </a:solidFill>
              </a:rPr>
              <a:t>Our Current Approach</a:t>
            </a:r>
          </a:p>
        </p:txBody>
      </p:sp>
      <p:sp>
        <p:nvSpPr>
          <p:cNvPr id="11" name="Rectangle 10"/>
          <p:cNvSpPr/>
          <p:nvPr/>
        </p:nvSpPr>
        <p:spPr bwMode="gray">
          <a:xfrm>
            <a:off x="4445558" y="1318881"/>
            <a:ext cx="1733019" cy="807913"/>
          </a:xfrm>
          <a:prstGeom prst="rect">
            <a:avLst/>
          </a:prstGeom>
        </p:spPr>
        <p:txBody>
          <a:bodyPr wrap="square" lIns="0" tIns="0" rIns="0" bIns="0">
            <a:spAutoFit/>
          </a:bodyPr>
          <a:lstStyle/>
          <a:p>
            <a:pPr>
              <a:spcBef>
                <a:spcPts val="500"/>
              </a:spcBef>
            </a:pPr>
            <a:r>
              <a:rPr lang="en-US" sz="850" b="1" dirty="0"/>
              <a:t>Distribution Policy</a:t>
            </a:r>
          </a:p>
          <a:p>
            <a:pPr marL="118872" indent="-118872">
              <a:spcBef>
                <a:spcPts val="300"/>
              </a:spcBef>
              <a:buFont typeface="Arial" panose="020B0604020202020204" pitchFamily="34" charset="0"/>
              <a:buChar char="•"/>
            </a:pPr>
            <a:r>
              <a:rPr lang="en-US" sz="850" dirty="0"/>
              <a:t>30% provost</a:t>
            </a:r>
          </a:p>
          <a:p>
            <a:pPr marL="118872" indent="-118872">
              <a:spcBef>
                <a:spcPts val="300"/>
              </a:spcBef>
              <a:buFont typeface="Arial" panose="020B0604020202020204" pitchFamily="34" charset="0"/>
              <a:buChar char="•"/>
            </a:pPr>
            <a:r>
              <a:rPr lang="en-US" sz="850" dirty="0"/>
              <a:t>50% college deans</a:t>
            </a:r>
          </a:p>
          <a:p>
            <a:pPr marL="118872" indent="-118872">
              <a:spcBef>
                <a:spcPts val="300"/>
              </a:spcBef>
              <a:buFont typeface="Arial" panose="020B0604020202020204" pitchFamily="34" charset="0"/>
              <a:buChar char="•"/>
            </a:pPr>
            <a:r>
              <a:rPr lang="en-US" sz="850" dirty="0"/>
              <a:t>10% office of research</a:t>
            </a:r>
          </a:p>
          <a:p>
            <a:pPr marL="118872" indent="-118872">
              <a:spcBef>
                <a:spcPts val="300"/>
              </a:spcBef>
              <a:buFont typeface="Arial" panose="020B0604020202020204" pitchFamily="34" charset="0"/>
              <a:buChar char="•"/>
            </a:pPr>
            <a:r>
              <a:rPr lang="en-US" sz="850" dirty="0"/>
              <a:t>10% centers/institutes</a:t>
            </a:r>
          </a:p>
        </p:txBody>
      </p:sp>
      <p:sp>
        <p:nvSpPr>
          <p:cNvPr id="19" name="Rectangle 18"/>
          <p:cNvSpPr/>
          <p:nvPr/>
        </p:nvSpPr>
        <p:spPr bwMode="gray">
          <a:xfrm>
            <a:off x="4445558" y="2426654"/>
            <a:ext cx="1679692" cy="861774"/>
          </a:xfrm>
          <a:prstGeom prst="rect">
            <a:avLst/>
          </a:prstGeom>
        </p:spPr>
        <p:txBody>
          <a:bodyPr wrap="square" lIns="0" tIns="0" rIns="0" bIns="0">
            <a:spAutoFit/>
          </a:bodyPr>
          <a:lstStyle/>
          <a:p>
            <a:pPr>
              <a:spcBef>
                <a:spcPts val="500"/>
              </a:spcBef>
            </a:pPr>
            <a:r>
              <a:rPr lang="en-US" sz="850" b="1" dirty="0"/>
              <a:t>Top Priorities &amp; Initiatives</a:t>
            </a:r>
          </a:p>
          <a:p>
            <a:pPr marL="118872" indent="-118872">
              <a:spcBef>
                <a:spcPts val="300"/>
              </a:spcBef>
              <a:buFont typeface="Arial" panose="020B0604020202020204" pitchFamily="34" charset="0"/>
              <a:buChar char="•"/>
            </a:pPr>
            <a:r>
              <a:rPr lang="en-US" sz="850" dirty="0"/>
              <a:t>Foster interdisciplinary research on campus through internal grant program </a:t>
            </a:r>
          </a:p>
          <a:p>
            <a:pPr marL="118872" indent="-118872">
              <a:spcBef>
                <a:spcPts val="300"/>
              </a:spcBef>
              <a:buFont typeface="Arial" panose="020B0604020202020204" pitchFamily="34" charset="0"/>
              <a:buChar char="•"/>
            </a:pPr>
            <a:r>
              <a:rPr lang="en-US" sz="850" dirty="0"/>
              <a:t>Provide seed funding for grand challenge proposals  </a:t>
            </a:r>
          </a:p>
        </p:txBody>
      </p:sp>
      <p:cxnSp>
        <p:nvCxnSpPr>
          <p:cNvPr id="23" name="Straight Connector 22"/>
          <p:cNvCxnSpPr/>
          <p:nvPr/>
        </p:nvCxnSpPr>
        <p:spPr bwMode="gray">
          <a:xfrm>
            <a:off x="2116311" y="848911"/>
            <a:ext cx="0" cy="3519879"/>
          </a:xfrm>
          <a:prstGeom prst="line">
            <a:avLst/>
          </a:prstGeom>
          <a:ln w="1270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5" name="Isosceles Triangle 24"/>
          <p:cNvSpPr>
            <a:spLocks noChangeAspect="1"/>
          </p:cNvSpPr>
          <p:nvPr/>
        </p:nvSpPr>
        <p:spPr bwMode="gray">
          <a:xfrm rot="5400000">
            <a:off x="2089887" y="1029648"/>
            <a:ext cx="144289" cy="9144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Placeholder 3"/>
          <p:cNvSpPr txBox="1">
            <a:spLocks/>
          </p:cNvSpPr>
          <p:nvPr/>
        </p:nvSpPr>
        <p:spPr bwMode="gray">
          <a:xfrm>
            <a:off x="2266490" y="980848"/>
            <a:ext cx="1772662" cy="153888"/>
          </a:xfrm>
          <a:prstGeom prst="rect">
            <a:avLst/>
          </a:prstGeom>
        </p:spPr>
        <p:txBody>
          <a:bodyPr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500"/>
              </a:spcBef>
              <a:buNone/>
            </a:pPr>
            <a:r>
              <a:rPr lang="en-US" sz="1000" b="1" dirty="0">
                <a:solidFill>
                  <a:schemeClr val="tx1"/>
                </a:solidFill>
              </a:rPr>
              <a:t>Reinvestment Strategies</a:t>
            </a:r>
          </a:p>
        </p:txBody>
      </p:sp>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266490" y="1387147"/>
            <a:ext cx="262507" cy="182880"/>
          </a:xfrm>
          <a:prstGeom prst="rect">
            <a:avLst/>
          </a:prstGeom>
        </p:spPr>
      </p:pic>
      <p:sp>
        <p:nvSpPr>
          <p:cNvPr id="33" name="Rectangle 32"/>
          <p:cNvSpPr/>
          <p:nvPr/>
        </p:nvSpPr>
        <p:spPr bwMode="gray">
          <a:xfrm>
            <a:off x="2687394" y="1347392"/>
            <a:ext cx="1471013" cy="276999"/>
          </a:xfrm>
          <a:prstGeom prst="rect">
            <a:avLst/>
          </a:prstGeom>
        </p:spPr>
        <p:txBody>
          <a:bodyPr wrap="square" lIns="0" tIns="0" rIns="0" bIns="0">
            <a:spAutoFit/>
          </a:bodyPr>
          <a:lstStyle/>
          <a:p>
            <a:pPr>
              <a:spcBef>
                <a:spcPts val="500"/>
              </a:spcBef>
            </a:pPr>
            <a:r>
              <a:rPr lang="en-US" sz="900" dirty="0"/>
              <a:t>Cover costs already incurred</a:t>
            </a:r>
          </a:p>
        </p:txBody>
      </p:sp>
      <p:sp>
        <p:nvSpPr>
          <p:cNvPr id="36" name="Rectangle 35"/>
          <p:cNvSpPr/>
          <p:nvPr/>
        </p:nvSpPr>
        <p:spPr bwMode="gray">
          <a:xfrm>
            <a:off x="2687394" y="1949069"/>
            <a:ext cx="1471012" cy="138499"/>
          </a:xfrm>
          <a:prstGeom prst="rect">
            <a:avLst/>
          </a:prstGeom>
        </p:spPr>
        <p:txBody>
          <a:bodyPr wrap="square" lIns="0" tIns="0" rIns="0" bIns="0">
            <a:spAutoFit/>
          </a:bodyPr>
          <a:lstStyle/>
          <a:p>
            <a:pPr>
              <a:spcBef>
                <a:spcPts val="500"/>
              </a:spcBef>
            </a:pPr>
            <a:r>
              <a:rPr lang="en-US" sz="900" dirty="0"/>
              <a:t>Purchase new equipment</a:t>
            </a:r>
          </a:p>
        </p:txBody>
      </p:sp>
      <p:sp>
        <p:nvSpPr>
          <p:cNvPr id="39" name="Rectangle 38"/>
          <p:cNvSpPr/>
          <p:nvPr/>
        </p:nvSpPr>
        <p:spPr bwMode="gray">
          <a:xfrm>
            <a:off x="2687394" y="2412246"/>
            <a:ext cx="1471012" cy="138499"/>
          </a:xfrm>
          <a:prstGeom prst="rect">
            <a:avLst/>
          </a:prstGeom>
        </p:spPr>
        <p:txBody>
          <a:bodyPr wrap="square" lIns="0" tIns="0" rIns="0" bIns="0">
            <a:spAutoFit/>
          </a:bodyPr>
          <a:lstStyle/>
          <a:p>
            <a:pPr>
              <a:spcBef>
                <a:spcPts val="500"/>
              </a:spcBef>
            </a:pPr>
            <a:r>
              <a:rPr lang="en-US" sz="900" dirty="0"/>
              <a:t>Seed new projects</a:t>
            </a:r>
          </a:p>
        </p:txBody>
      </p:sp>
      <p:cxnSp>
        <p:nvCxnSpPr>
          <p:cNvPr id="40" name="Straight Connector 39"/>
          <p:cNvCxnSpPr/>
          <p:nvPr/>
        </p:nvCxnSpPr>
        <p:spPr bwMode="gray">
          <a:xfrm>
            <a:off x="4281033" y="848911"/>
            <a:ext cx="0" cy="3519879"/>
          </a:xfrm>
          <a:prstGeom prst="line">
            <a:avLst/>
          </a:prstGeom>
          <a:ln w="28575">
            <a:solidFill>
              <a:schemeClr val="accent6"/>
            </a:solidFill>
            <a:miter lim="800000"/>
          </a:ln>
        </p:spPr>
        <p:style>
          <a:lnRef idx="1">
            <a:schemeClr val="accent1"/>
          </a:lnRef>
          <a:fillRef idx="0">
            <a:schemeClr val="accent1"/>
          </a:fillRef>
          <a:effectRef idx="0">
            <a:schemeClr val="accent1"/>
          </a:effectRef>
          <a:fontRef idx="minor">
            <a:schemeClr val="tx1"/>
          </a:fontRef>
        </p:style>
      </p:cxnSp>
      <p:sp>
        <p:nvSpPr>
          <p:cNvPr id="41" name="Isosceles Triangle 40"/>
          <p:cNvSpPr>
            <a:spLocks noChangeAspect="1"/>
          </p:cNvSpPr>
          <p:nvPr/>
        </p:nvSpPr>
        <p:spPr bwMode="gray">
          <a:xfrm rot="5400000">
            <a:off x="4254609" y="1029648"/>
            <a:ext cx="144289" cy="9144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 Placeholder 3"/>
          <p:cNvSpPr txBox="1">
            <a:spLocks/>
          </p:cNvSpPr>
          <p:nvPr/>
        </p:nvSpPr>
        <p:spPr bwMode="gray">
          <a:xfrm>
            <a:off x="284642" y="980848"/>
            <a:ext cx="1772662" cy="153888"/>
          </a:xfrm>
          <a:prstGeom prst="rect">
            <a:avLst/>
          </a:prstGeom>
        </p:spPr>
        <p:txBody>
          <a:bodyPr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500"/>
              </a:spcBef>
              <a:buNone/>
            </a:pPr>
            <a:r>
              <a:rPr lang="en-US" sz="1000" b="1" dirty="0">
                <a:solidFill>
                  <a:schemeClr val="tx1"/>
                </a:solidFill>
              </a:rPr>
              <a:t>Strategic Importance</a:t>
            </a:r>
          </a:p>
        </p:txBody>
      </p:sp>
      <p:sp>
        <p:nvSpPr>
          <p:cNvPr id="42" name="TextBox 41"/>
          <p:cNvSpPr txBox="1"/>
          <p:nvPr/>
        </p:nvSpPr>
        <p:spPr bwMode="gray">
          <a:xfrm>
            <a:off x="284642" y="1257552"/>
            <a:ext cx="1333984" cy="384721"/>
          </a:xfrm>
          <a:prstGeom prst="rect">
            <a:avLst/>
          </a:prstGeom>
          <a:noFill/>
        </p:spPr>
        <p:txBody>
          <a:bodyPr wrap="square" lIns="0" tIns="0" rIns="0" bIns="0" rtlCol="0">
            <a:spAutoFit/>
          </a:bodyPr>
          <a:lstStyle/>
          <a:p>
            <a:r>
              <a:rPr lang="en-US" sz="2500" dirty="0">
                <a:solidFill>
                  <a:schemeClr val="tx2"/>
                </a:solidFill>
                <a:latin typeface="+mj-lt"/>
              </a:rPr>
              <a:t>$11.5B</a:t>
            </a:r>
          </a:p>
        </p:txBody>
      </p:sp>
      <p:sp>
        <p:nvSpPr>
          <p:cNvPr id="43" name="TextBox 42"/>
          <p:cNvSpPr txBox="1"/>
          <p:nvPr/>
        </p:nvSpPr>
        <p:spPr>
          <a:xfrm>
            <a:off x="284642" y="1634747"/>
            <a:ext cx="1585505" cy="415498"/>
          </a:xfrm>
          <a:prstGeom prst="rect">
            <a:avLst/>
          </a:prstGeom>
          <a:noFill/>
        </p:spPr>
        <p:txBody>
          <a:bodyPr wrap="square" lIns="0" tIns="0" rIns="0" bIns="0" rtlCol="0">
            <a:spAutoFit/>
          </a:bodyPr>
          <a:lstStyle/>
          <a:p>
            <a:pPr>
              <a:spcBef>
                <a:spcPts val="500"/>
              </a:spcBef>
            </a:pPr>
            <a:r>
              <a:rPr lang="en-US" sz="900" dirty="0"/>
              <a:t>Total amount of F&amp;A institutions recovered from all sources in 2016</a:t>
            </a:r>
          </a:p>
        </p:txBody>
      </p:sp>
      <p:sp>
        <p:nvSpPr>
          <p:cNvPr id="44" name="TextBox 43"/>
          <p:cNvSpPr txBox="1"/>
          <p:nvPr/>
        </p:nvSpPr>
        <p:spPr bwMode="gray">
          <a:xfrm>
            <a:off x="572239" y="2442851"/>
            <a:ext cx="1434714" cy="692497"/>
          </a:xfrm>
          <a:prstGeom prst="rect">
            <a:avLst/>
          </a:prstGeom>
          <a:noFill/>
        </p:spPr>
        <p:txBody>
          <a:bodyPr wrap="square" lIns="0" tIns="0" rIns="0" bIns="0" rtlCol="0">
            <a:spAutoFit/>
          </a:bodyPr>
          <a:lstStyle/>
          <a:p>
            <a:pPr>
              <a:spcBef>
                <a:spcPts val="500"/>
              </a:spcBef>
            </a:pPr>
            <a:r>
              <a:rPr lang="en-US" sz="900" dirty="0"/>
              <a:t>F&amp;A funds have</a:t>
            </a:r>
            <a:br>
              <a:rPr lang="en-US" sz="900" dirty="0"/>
            </a:br>
            <a:r>
              <a:rPr lang="en-US" sz="900" dirty="0"/>
              <a:t>become the largest</a:t>
            </a:r>
            <a:br>
              <a:rPr lang="en-US" sz="900" dirty="0"/>
            </a:br>
            <a:r>
              <a:rPr lang="en-US" sz="900" dirty="0"/>
              <a:t>and most important </a:t>
            </a:r>
            <a:r>
              <a:rPr lang="en-US" sz="900" b="1" dirty="0"/>
              <a:t>internal source </a:t>
            </a:r>
            <a:r>
              <a:rPr lang="en-US" sz="900" dirty="0"/>
              <a:t>of research support</a:t>
            </a:r>
          </a:p>
        </p:txBody>
      </p:sp>
      <p:sp>
        <p:nvSpPr>
          <p:cNvPr id="45" name="TextBox 44"/>
          <p:cNvSpPr txBox="1"/>
          <p:nvPr/>
        </p:nvSpPr>
        <p:spPr>
          <a:xfrm>
            <a:off x="581328" y="3595691"/>
            <a:ext cx="1471765" cy="692497"/>
          </a:xfrm>
          <a:prstGeom prst="rect">
            <a:avLst/>
          </a:prstGeom>
          <a:noFill/>
        </p:spPr>
        <p:txBody>
          <a:bodyPr wrap="square" lIns="0" tIns="0" rIns="0" bIns="0" rtlCol="0">
            <a:spAutoFit/>
          </a:bodyPr>
          <a:lstStyle/>
          <a:p>
            <a:pPr>
              <a:spcBef>
                <a:spcPts val="500"/>
              </a:spcBef>
            </a:pPr>
            <a:r>
              <a:rPr lang="en-US" sz="900" dirty="0"/>
              <a:t>F&amp;A is a </a:t>
            </a:r>
            <a:r>
              <a:rPr lang="en-US" sz="900" b="1" dirty="0"/>
              <a:t>flexible funding </a:t>
            </a:r>
            <a:r>
              <a:rPr lang="en-US" sz="900" dirty="0"/>
              <a:t>source</a:t>
            </a:r>
            <a:br>
              <a:rPr lang="en-US" sz="900" dirty="0"/>
            </a:br>
            <a:r>
              <a:rPr lang="en-US" sz="900" dirty="0"/>
              <a:t>since there are few restrictions on how returns can be used</a:t>
            </a:r>
          </a:p>
        </p:txBody>
      </p:sp>
      <p:sp>
        <p:nvSpPr>
          <p:cNvPr id="46" name="L-Shape 45"/>
          <p:cNvSpPr/>
          <p:nvPr/>
        </p:nvSpPr>
        <p:spPr bwMode="gray">
          <a:xfrm rot="18900000">
            <a:off x="295122" y="2505703"/>
            <a:ext cx="229408" cy="124665"/>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a:solidFill>
                <a:schemeClr val="bg2"/>
              </a:solidFill>
            </a:endParaRPr>
          </a:p>
        </p:txBody>
      </p:sp>
      <p:sp>
        <p:nvSpPr>
          <p:cNvPr id="47" name="L-Shape 46"/>
          <p:cNvSpPr/>
          <p:nvPr/>
        </p:nvSpPr>
        <p:spPr bwMode="gray">
          <a:xfrm rot="18900000">
            <a:off x="295122" y="3658543"/>
            <a:ext cx="229408" cy="124665"/>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a:solidFill>
                <a:schemeClr val="bg2"/>
              </a:solidFill>
            </a:endParaRPr>
          </a:p>
        </p:txBody>
      </p:sp>
      <p:sp>
        <p:nvSpPr>
          <p:cNvPr id="49" name="Rectangle 48"/>
          <p:cNvSpPr/>
          <p:nvPr/>
        </p:nvSpPr>
        <p:spPr bwMode="gray">
          <a:xfrm>
            <a:off x="2687394" y="2875423"/>
            <a:ext cx="1471012" cy="276999"/>
          </a:xfrm>
          <a:prstGeom prst="rect">
            <a:avLst/>
          </a:prstGeom>
        </p:spPr>
        <p:txBody>
          <a:bodyPr wrap="square" lIns="0" tIns="0" rIns="0" bIns="0">
            <a:spAutoFit/>
          </a:bodyPr>
          <a:lstStyle/>
          <a:p>
            <a:pPr>
              <a:spcBef>
                <a:spcPts val="500"/>
              </a:spcBef>
            </a:pPr>
            <a:r>
              <a:rPr lang="en-US" sz="900" dirty="0"/>
              <a:t>Support faculty start-up costs</a:t>
            </a:r>
          </a:p>
        </p:txBody>
      </p:sp>
      <p:sp>
        <p:nvSpPr>
          <p:cNvPr id="53" name="Rectangle 52"/>
          <p:cNvSpPr/>
          <p:nvPr/>
        </p:nvSpPr>
        <p:spPr bwMode="gray">
          <a:xfrm>
            <a:off x="2687394" y="3477100"/>
            <a:ext cx="1471012" cy="138499"/>
          </a:xfrm>
          <a:prstGeom prst="rect">
            <a:avLst/>
          </a:prstGeom>
        </p:spPr>
        <p:txBody>
          <a:bodyPr wrap="square" lIns="0" tIns="0" rIns="0" bIns="0">
            <a:spAutoFit/>
          </a:bodyPr>
          <a:lstStyle/>
          <a:p>
            <a:pPr>
              <a:spcBef>
                <a:spcPts val="500"/>
              </a:spcBef>
            </a:pPr>
            <a:r>
              <a:rPr lang="en-US" sz="900" dirty="0"/>
              <a:t>Upgrade facilities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6490" y="1820819"/>
            <a:ext cx="302654" cy="319705"/>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6490" y="2307275"/>
            <a:ext cx="296305" cy="293342"/>
          </a:xfrm>
          <a:prstGeom prst="rect">
            <a:avLst/>
          </a:prstGeom>
        </p:spPr>
      </p:pic>
      <p:sp>
        <p:nvSpPr>
          <p:cNvPr id="54" name="Rectangle 53"/>
          <p:cNvSpPr/>
          <p:nvPr/>
        </p:nvSpPr>
        <p:spPr bwMode="gray">
          <a:xfrm>
            <a:off x="2687394" y="3991081"/>
            <a:ext cx="1471012" cy="276999"/>
          </a:xfrm>
          <a:prstGeom prst="rect">
            <a:avLst/>
          </a:prstGeom>
        </p:spPr>
        <p:txBody>
          <a:bodyPr wrap="square" lIns="0" tIns="0" rIns="0" bIns="0">
            <a:spAutoFit/>
          </a:bodyPr>
          <a:lstStyle/>
          <a:p>
            <a:pPr>
              <a:spcBef>
                <a:spcPts val="500"/>
              </a:spcBef>
            </a:pPr>
            <a:r>
              <a:rPr lang="en-US" sz="900" dirty="0"/>
              <a:t>Bolster research support services</a:t>
            </a: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6490" y="2901825"/>
            <a:ext cx="333956" cy="212619"/>
          </a:xfrm>
          <a:prstGeom prst="rect">
            <a:avLst/>
          </a:prstGeom>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6490" y="3973009"/>
            <a:ext cx="324038" cy="275432"/>
          </a:xfrm>
          <a:prstGeom prst="rect">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66490" y="3393735"/>
            <a:ext cx="373712" cy="327621"/>
          </a:xfrm>
          <a:prstGeom prst="rect">
            <a:avLst/>
          </a:prstGeom>
        </p:spPr>
      </p:pic>
      <p:sp>
        <p:nvSpPr>
          <p:cNvPr id="55" name="Rectangle 54"/>
          <p:cNvSpPr/>
          <p:nvPr/>
        </p:nvSpPr>
        <p:spPr bwMode="gray">
          <a:xfrm>
            <a:off x="4445558" y="3588288"/>
            <a:ext cx="1679692" cy="730969"/>
          </a:xfrm>
          <a:prstGeom prst="rect">
            <a:avLst/>
          </a:prstGeom>
        </p:spPr>
        <p:txBody>
          <a:bodyPr wrap="square" lIns="0" tIns="0" rIns="0" bIns="0">
            <a:spAutoFit/>
          </a:bodyPr>
          <a:lstStyle/>
          <a:p>
            <a:pPr>
              <a:spcBef>
                <a:spcPts val="500"/>
              </a:spcBef>
            </a:pPr>
            <a:r>
              <a:rPr lang="en-US" sz="850" b="1" dirty="0"/>
              <a:t>Recent Investments</a:t>
            </a:r>
          </a:p>
          <a:p>
            <a:pPr marL="118872" indent="-118872">
              <a:spcBef>
                <a:spcPts val="300"/>
              </a:spcBef>
              <a:buFont typeface="Arial" panose="020B0604020202020204" pitchFamily="34" charset="0"/>
              <a:buChar char="•"/>
            </a:pPr>
            <a:r>
              <a:rPr lang="en-US" sz="850" dirty="0"/>
              <a:t>Launch of Innovation District</a:t>
            </a:r>
          </a:p>
          <a:p>
            <a:pPr marL="118872" indent="-118872">
              <a:spcBef>
                <a:spcPts val="300"/>
              </a:spcBef>
              <a:buFont typeface="Arial" panose="020B0604020202020204" pitchFamily="34" charset="0"/>
              <a:buChar char="•"/>
            </a:pPr>
            <a:r>
              <a:rPr lang="en-US" sz="850" dirty="0"/>
              <a:t>Purchase of new mass spectrometer</a:t>
            </a:r>
          </a:p>
        </p:txBody>
      </p:sp>
      <p:sp>
        <p:nvSpPr>
          <p:cNvPr id="57" name="Text Placeholder 3"/>
          <p:cNvSpPr>
            <a:spLocks noGrp="1"/>
          </p:cNvSpPr>
          <p:nvPr>
            <p:ph type="body" sz="quarter" idx="18"/>
          </p:nvPr>
        </p:nvSpPr>
        <p:spPr>
          <a:xfrm>
            <a:off x="2599382" y="4600545"/>
            <a:ext cx="3523606" cy="209199"/>
          </a:xfrm>
        </p:spPr>
        <p:txBody>
          <a:bodyPr/>
          <a:lstStyle/>
          <a:p>
            <a:r>
              <a:rPr lang="en-US" dirty="0"/>
              <a:t>Source: EAB interviews and analysis; Higher Education Research and Development Survey (HERD) </a:t>
            </a:r>
            <a:r>
              <a:rPr lang="en-US" dirty="0">
                <a:hlinkClick r:id="rId9"/>
              </a:rPr>
              <a:t>Table 2</a:t>
            </a:r>
            <a:r>
              <a:rPr lang="en-US" dirty="0"/>
              <a:t> and </a:t>
            </a:r>
            <a:r>
              <a:rPr lang="en-US" dirty="0">
                <a:hlinkClick r:id="rId10"/>
              </a:rPr>
              <a:t>Table 16</a:t>
            </a:r>
            <a:r>
              <a:rPr lang="en-US" dirty="0"/>
              <a:t>, FY2012-FY2016.</a:t>
            </a:r>
          </a:p>
        </p:txBody>
      </p:sp>
      <p:sp>
        <p:nvSpPr>
          <p:cNvPr id="37" name="TextBox 36"/>
          <p:cNvSpPr txBox="1"/>
          <p:nvPr/>
        </p:nvSpPr>
        <p:spPr>
          <a:xfrm>
            <a:off x="6578539" y="1488307"/>
            <a:ext cx="1666875" cy="2380139"/>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CUSTOMIZE</a:t>
            </a:r>
          </a:p>
          <a:p>
            <a:pPr>
              <a:spcBef>
                <a:spcPts val="500"/>
              </a:spcBef>
            </a:pPr>
            <a:r>
              <a:rPr lang="en-US" sz="900" dirty="0">
                <a:solidFill>
                  <a:schemeClr val="bg1"/>
                </a:solidFill>
              </a:rPr>
              <a:t>Replace EAB University with your institution’s name.</a:t>
            </a:r>
          </a:p>
          <a:p>
            <a:pPr>
              <a:spcBef>
                <a:spcPts val="500"/>
              </a:spcBef>
            </a:pPr>
            <a:r>
              <a:rPr lang="en-US" sz="900" dirty="0">
                <a:solidFill>
                  <a:schemeClr val="bg1"/>
                </a:solidFill>
              </a:rPr>
              <a:t>Add your institution’s current F&amp;A distribution policy.</a:t>
            </a:r>
          </a:p>
          <a:p>
            <a:pPr>
              <a:spcBef>
                <a:spcPts val="500"/>
              </a:spcBef>
            </a:pPr>
            <a:r>
              <a:rPr lang="en-US" sz="900" dirty="0">
                <a:solidFill>
                  <a:schemeClr val="bg1"/>
                </a:solidFill>
              </a:rPr>
              <a:t>And/or add some of your current research-related goals and priorities that are supported by F&amp;A.</a:t>
            </a:r>
          </a:p>
          <a:p>
            <a:pPr>
              <a:spcBef>
                <a:spcPts val="500"/>
              </a:spcBef>
            </a:pPr>
            <a:r>
              <a:rPr lang="en-US" sz="900" dirty="0">
                <a:solidFill>
                  <a:schemeClr val="bg1"/>
                </a:solidFill>
              </a:rPr>
              <a:t>And/or add examples</a:t>
            </a:r>
            <a:br>
              <a:rPr lang="en-US" sz="900" dirty="0">
                <a:solidFill>
                  <a:schemeClr val="bg1"/>
                </a:solidFill>
              </a:rPr>
            </a:br>
            <a:r>
              <a:rPr lang="en-US" sz="900" dirty="0">
                <a:solidFill>
                  <a:schemeClr val="bg1"/>
                </a:solidFill>
              </a:rPr>
              <a:t>of some recent investments. </a:t>
            </a:r>
          </a:p>
        </p:txBody>
      </p:sp>
      <p:sp>
        <p:nvSpPr>
          <p:cNvPr id="34" name="TextBox 33">
            <a:extLst>
              <a:ext uri="{FF2B5EF4-FFF2-40B4-BE49-F238E27FC236}">
                <a16:creationId xmlns:a16="http://schemas.microsoft.com/office/drawing/2014/main" id="{FC218F2B-4E0E-4608-89D4-80F5D561B29C}"/>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custDataLst>
      <p:tags r:id="rId1"/>
    </p:custDataLst>
    <p:extLst>
      <p:ext uri="{BB962C8B-B14F-4D97-AF65-F5344CB8AC3E}">
        <p14:creationId xmlns:p14="http://schemas.microsoft.com/office/powerpoint/2010/main" val="808690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Straight Connector 44"/>
          <p:cNvCxnSpPr/>
          <p:nvPr/>
        </p:nvCxnSpPr>
        <p:spPr bwMode="gray">
          <a:xfrm>
            <a:off x="5656156" y="2549247"/>
            <a:ext cx="0" cy="358128"/>
          </a:xfrm>
          <a:prstGeom prst="line">
            <a:avLst/>
          </a:prstGeom>
          <a:solidFill>
            <a:schemeClr val="accent1"/>
          </a:solidFill>
          <a:ln w="12700" cap="flat" cmpd="sng" algn="ctr">
            <a:solidFill>
              <a:schemeClr val="accent5"/>
            </a:solidFill>
            <a:prstDash val="solid"/>
            <a:miter lim="800000"/>
            <a:headEnd type="none" w="med" len="med"/>
            <a:tailEnd type="none"/>
          </a:ln>
          <a:effectLst/>
        </p:spPr>
      </p:cxnSp>
      <p:cxnSp>
        <p:nvCxnSpPr>
          <p:cNvPr id="44" name="Straight Connector 43"/>
          <p:cNvCxnSpPr/>
          <p:nvPr/>
        </p:nvCxnSpPr>
        <p:spPr bwMode="gray">
          <a:xfrm>
            <a:off x="5407779" y="2222094"/>
            <a:ext cx="0" cy="335133"/>
          </a:xfrm>
          <a:prstGeom prst="line">
            <a:avLst/>
          </a:prstGeom>
          <a:solidFill>
            <a:schemeClr val="accent1"/>
          </a:solidFill>
          <a:ln w="12700" cap="flat" cmpd="sng" algn="ctr">
            <a:solidFill>
              <a:schemeClr val="accent5"/>
            </a:solidFill>
            <a:prstDash val="solid"/>
            <a:miter lim="800000"/>
            <a:headEnd type="none" w="med" len="med"/>
            <a:tailEnd type="none"/>
          </a:ln>
          <a:effectLst/>
        </p:spPr>
      </p:cxnSp>
      <p:cxnSp>
        <p:nvCxnSpPr>
          <p:cNvPr id="43" name="Straight Connector 42"/>
          <p:cNvCxnSpPr/>
          <p:nvPr/>
        </p:nvCxnSpPr>
        <p:spPr bwMode="gray">
          <a:xfrm>
            <a:off x="4233208" y="2549247"/>
            <a:ext cx="0" cy="358128"/>
          </a:xfrm>
          <a:prstGeom prst="line">
            <a:avLst/>
          </a:prstGeom>
          <a:solidFill>
            <a:schemeClr val="accent1"/>
          </a:solidFill>
          <a:ln w="12700" cap="flat" cmpd="sng" algn="ctr">
            <a:solidFill>
              <a:schemeClr val="accent5"/>
            </a:solidFill>
            <a:prstDash val="solid"/>
            <a:miter lim="800000"/>
            <a:headEnd type="none" w="med" len="med"/>
            <a:tailEnd type="none"/>
          </a:ln>
          <a:effectLst/>
        </p:spPr>
      </p:cxnSp>
      <p:cxnSp>
        <p:nvCxnSpPr>
          <p:cNvPr id="37" name="Straight Connector 36"/>
          <p:cNvCxnSpPr/>
          <p:nvPr/>
        </p:nvCxnSpPr>
        <p:spPr bwMode="gray">
          <a:xfrm>
            <a:off x="2406344" y="2222094"/>
            <a:ext cx="0" cy="335133"/>
          </a:xfrm>
          <a:prstGeom prst="line">
            <a:avLst/>
          </a:prstGeom>
          <a:solidFill>
            <a:schemeClr val="accent1"/>
          </a:solidFill>
          <a:ln w="12700" cap="flat" cmpd="sng" algn="ctr">
            <a:solidFill>
              <a:schemeClr val="accent5"/>
            </a:solidFill>
            <a:prstDash val="solid"/>
            <a:miter lim="800000"/>
            <a:headEnd type="none" w="med" len="med"/>
            <a:tailEnd type="none"/>
          </a:ln>
          <a:effectLst/>
        </p:spPr>
      </p:cxnSp>
      <p:cxnSp>
        <p:nvCxnSpPr>
          <p:cNvPr id="35" name="Straight Connector 34"/>
          <p:cNvCxnSpPr/>
          <p:nvPr/>
        </p:nvCxnSpPr>
        <p:spPr bwMode="gray">
          <a:xfrm>
            <a:off x="1478937" y="2549247"/>
            <a:ext cx="0" cy="358128"/>
          </a:xfrm>
          <a:prstGeom prst="line">
            <a:avLst/>
          </a:prstGeom>
          <a:solidFill>
            <a:schemeClr val="accent1"/>
          </a:solidFill>
          <a:ln w="12700" cap="flat" cmpd="sng" algn="ctr">
            <a:solidFill>
              <a:schemeClr val="accent5"/>
            </a:solidFill>
            <a:prstDash val="solid"/>
            <a:miter lim="800000"/>
            <a:headEnd type="none" w="med" len="med"/>
            <a:tailEnd type="none"/>
          </a:ln>
          <a:effectLst/>
        </p:spPr>
      </p:cxnSp>
      <p:sp>
        <p:nvSpPr>
          <p:cNvPr id="6" name="Title 5"/>
          <p:cNvSpPr>
            <a:spLocks noGrp="1"/>
          </p:cNvSpPr>
          <p:nvPr>
            <p:ph type="title"/>
          </p:nvPr>
        </p:nvSpPr>
        <p:spPr/>
        <p:txBody>
          <a:bodyPr/>
          <a:lstStyle/>
          <a:p>
            <a:r>
              <a:rPr lang="en-US" dirty="0"/>
              <a:t>A Brief History of F&amp;A</a:t>
            </a:r>
          </a:p>
        </p:txBody>
      </p:sp>
      <p:cxnSp>
        <p:nvCxnSpPr>
          <p:cNvPr id="8" name="Straight Connector 7"/>
          <p:cNvCxnSpPr/>
          <p:nvPr/>
        </p:nvCxnSpPr>
        <p:spPr bwMode="gray">
          <a:xfrm>
            <a:off x="2917540" y="2557227"/>
            <a:ext cx="0" cy="358128"/>
          </a:xfrm>
          <a:prstGeom prst="line">
            <a:avLst/>
          </a:prstGeom>
          <a:solidFill>
            <a:schemeClr val="accent1"/>
          </a:solidFill>
          <a:ln w="12700" cap="flat" cmpd="sng" algn="ctr">
            <a:solidFill>
              <a:schemeClr val="accent5"/>
            </a:solidFill>
            <a:prstDash val="solid"/>
            <a:miter lim="800000"/>
            <a:headEnd type="none" w="med" len="med"/>
            <a:tailEnd type="none"/>
          </a:ln>
          <a:effectLst/>
        </p:spPr>
      </p:cxnSp>
      <p:cxnSp>
        <p:nvCxnSpPr>
          <p:cNvPr id="9" name="Straight Connector 8"/>
          <p:cNvCxnSpPr/>
          <p:nvPr/>
        </p:nvCxnSpPr>
        <p:spPr bwMode="gray">
          <a:xfrm>
            <a:off x="1132107" y="2233393"/>
            <a:ext cx="0" cy="335133"/>
          </a:xfrm>
          <a:prstGeom prst="line">
            <a:avLst/>
          </a:prstGeom>
          <a:solidFill>
            <a:schemeClr val="accent1"/>
          </a:solidFill>
          <a:ln w="12700" cap="flat" cmpd="sng" algn="ctr">
            <a:solidFill>
              <a:schemeClr val="accent5"/>
            </a:solidFill>
            <a:prstDash val="solid"/>
            <a:miter lim="800000"/>
            <a:headEnd type="none" w="med" len="med"/>
            <a:tailEnd type="none"/>
          </a:ln>
          <a:effectLst/>
        </p:spPr>
      </p:cxnSp>
      <p:cxnSp>
        <p:nvCxnSpPr>
          <p:cNvPr id="10" name="Straight Connector 9"/>
          <p:cNvCxnSpPr/>
          <p:nvPr/>
        </p:nvCxnSpPr>
        <p:spPr bwMode="gray">
          <a:xfrm>
            <a:off x="3792771" y="2222094"/>
            <a:ext cx="0" cy="335133"/>
          </a:xfrm>
          <a:prstGeom prst="line">
            <a:avLst/>
          </a:prstGeom>
          <a:solidFill>
            <a:schemeClr val="accent1"/>
          </a:solidFill>
          <a:ln w="12700" cap="flat" cmpd="sng" algn="ctr">
            <a:solidFill>
              <a:schemeClr val="accent5"/>
            </a:solidFill>
            <a:prstDash val="solid"/>
            <a:miter lim="800000"/>
            <a:headEnd type="none" w="med" len="med"/>
            <a:tailEnd type="none"/>
          </a:ln>
          <a:effectLst/>
        </p:spPr>
      </p:cxnSp>
      <p:sp>
        <p:nvSpPr>
          <p:cNvPr id="11" name="TextBox 10"/>
          <p:cNvSpPr txBox="1"/>
          <p:nvPr/>
        </p:nvSpPr>
        <p:spPr bwMode="gray">
          <a:xfrm>
            <a:off x="271463" y="1071047"/>
            <a:ext cx="4585853" cy="153888"/>
          </a:xfrm>
          <a:prstGeom prst="rect">
            <a:avLst/>
          </a:prstGeom>
          <a:noFill/>
        </p:spPr>
        <p:txBody>
          <a:bodyPr wrap="square" lIns="0" tIns="0" rIns="0" bIns="0" rtlCol="0">
            <a:spAutoFit/>
          </a:bodyPr>
          <a:lstStyle/>
          <a:p>
            <a:r>
              <a:rPr lang="en-US" sz="1000" b="1" dirty="0"/>
              <a:t>Evolution of F&amp;A Policies: 1940 to Present</a:t>
            </a:r>
          </a:p>
        </p:txBody>
      </p:sp>
      <p:sp>
        <p:nvSpPr>
          <p:cNvPr id="12" name="TextBox 11"/>
          <p:cNvSpPr txBox="1"/>
          <p:nvPr/>
        </p:nvSpPr>
        <p:spPr bwMode="gray">
          <a:xfrm>
            <a:off x="271463" y="1474706"/>
            <a:ext cx="698596" cy="669414"/>
          </a:xfrm>
          <a:prstGeom prst="rect">
            <a:avLst/>
          </a:prstGeom>
          <a:noFill/>
        </p:spPr>
        <p:txBody>
          <a:bodyPr wrap="square" lIns="0" tIns="0" rIns="0" bIns="0" rtlCol="0">
            <a:spAutoFit/>
          </a:bodyPr>
          <a:lstStyle/>
          <a:p>
            <a:pPr>
              <a:spcBef>
                <a:spcPts val="300"/>
              </a:spcBef>
            </a:pPr>
            <a:r>
              <a:rPr lang="en-US" sz="900" b="1" dirty="0"/>
              <a:t>1940s-50s</a:t>
            </a:r>
          </a:p>
          <a:p>
            <a:pPr>
              <a:spcBef>
                <a:spcPts val="300"/>
              </a:spcBef>
            </a:pPr>
            <a:r>
              <a:rPr lang="en-US" sz="800" dirty="0"/>
              <a:t>ONR</a:t>
            </a:r>
            <a:r>
              <a:rPr lang="en-US" sz="800" baseline="30000" dirty="0"/>
              <a:t>1</a:t>
            </a:r>
            <a:r>
              <a:rPr lang="en-US" sz="800" dirty="0"/>
              <a:t> and DHEW</a:t>
            </a:r>
            <a:r>
              <a:rPr lang="en-US" sz="800" baseline="30000" dirty="0"/>
              <a:t>2</a:t>
            </a:r>
            <a:r>
              <a:rPr lang="en-US" sz="800" dirty="0"/>
              <a:t> began paying for F&amp;A</a:t>
            </a:r>
          </a:p>
        </p:txBody>
      </p:sp>
      <p:cxnSp>
        <p:nvCxnSpPr>
          <p:cNvPr id="13" name="Straight Connector 12"/>
          <p:cNvCxnSpPr/>
          <p:nvPr/>
        </p:nvCxnSpPr>
        <p:spPr bwMode="gray">
          <a:xfrm>
            <a:off x="447847" y="2568526"/>
            <a:ext cx="0" cy="358128"/>
          </a:xfrm>
          <a:prstGeom prst="line">
            <a:avLst/>
          </a:prstGeom>
          <a:solidFill>
            <a:schemeClr val="accent1"/>
          </a:solidFill>
          <a:ln w="12700" cap="flat" cmpd="sng" algn="ctr">
            <a:solidFill>
              <a:schemeClr val="accent5"/>
            </a:solidFill>
            <a:prstDash val="solid"/>
            <a:miter lim="800000"/>
            <a:headEnd type="none" w="med" len="med"/>
            <a:tailEnd type="none"/>
          </a:ln>
          <a:effectLst/>
        </p:spPr>
      </p:cxnSp>
      <p:cxnSp>
        <p:nvCxnSpPr>
          <p:cNvPr id="14" name="Straight Connector 13"/>
          <p:cNvCxnSpPr/>
          <p:nvPr/>
        </p:nvCxnSpPr>
        <p:spPr bwMode="gray">
          <a:xfrm>
            <a:off x="298671" y="2233393"/>
            <a:ext cx="0" cy="335133"/>
          </a:xfrm>
          <a:prstGeom prst="line">
            <a:avLst/>
          </a:prstGeom>
          <a:solidFill>
            <a:schemeClr val="accent1"/>
          </a:solidFill>
          <a:ln w="12700" cap="flat" cmpd="sng" algn="ctr">
            <a:solidFill>
              <a:schemeClr val="accent5"/>
            </a:solidFill>
            <a:prstDash val="solid"/>
            <a:miter lim="800000"/>
            <a:headEnd type="none" w="med" len="med"/>
            <a:tailEnd type="none"/>
          </a:ln>
          <a:effectLst/>
        </p:spPr>
      </p:cxnSp>
      <p:sp>
        <p:nvSpPr>
          <p:cNvPr id="15" name="TextBox 14"/>
          <p:cNvSpPr txBox="1"/>
          <p:nvPr/>
        </p:nvSpPr>
        <p:spPr bwMode="gray">
          <a:xfrm>
            <a:off x="1132107" y="1474706"/>
            <a:ext cx="1453277" cy="669414"/>
          </a:xfrm>
          <a:prstGeom prst="rect">
            <a:avLst/>
          </a:prstGeom>
          <a:noFill/>
        </p:spPr>
        <p:txBody>
          <a:bodyPr wrap="square" lIns="0" tIns="0" rIns="0" bIns="0" rtlCol="0">
            <a:spAutoFit/>
          </a:bodyPr>
          <a:lstStyle/>
          <a:p>
            <a:pPr>
              <a:spcBef>
                <a:spcPts val="300"/>
              </a:spcBef>
            </a:pPr>
            <a:r>
              <a:rPr lang="en-US" sz="900" b="1" dirty="0"/>
              <a:t>1960s</a:t>
            </a:r>
            <a:endParaRPr lang="en-US" sz="800" b="1" dirty="0"/>
          </a:p>
          <a:p>
            <a:pPr>
              <a:spcBef>
                <a:spcPts val="300"/>
              </a:spcBef>
            </a:pPr>
            <a:r>
              <a:rPr lang="en-US" sz="800" dirty="0"/>
              <a:t>Most federal grants</a:t>
            </a:r>
            <a:br>
              <a:rPr lang="en-US" sz="800" dirty="0"/>
            </a:br>
            <a:r>
              <a:rPr lang="en-US" sz="800" dirty="0"/>
              <a:t>capped F&amp;A recovery (originally at 8%, then 15%, then 20%)</a:t>
            </a:r>
          </a:p>
        </p:txBody>
      </p:sp>
      <p:sp>
        <p:nvSpPr>
          <p:cNvPr id="17" name="Right Arrow 16"/>
          <p:cNvSpPr/>
          <p:nvPr/>
        </p:nvSpPr>
        <p:spPr bwMode="gray">
          <a:xfrm>
            <a:off x="280194" y="2400961"/>
            <a:ext cx="5849143" cy="319102"/>
          </a:xfrm>
          <a:prstGeom prst="rightArrow">
            <a:avLst/>
          </a:prstGeom>
          <a:solidFill>
            <a:schemeClr val="accent5"/>
          </a:solidFill>
          <a:ln w="9525" cap="flat" cmpd="sng" algn="ctr">
            <a:solidFill>
              <a:schemeClr val="accent5"/>
            </a:solid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noAutofit/>
          </a:bodyPr>
          <a:lstStyle/>
          <a:p>
            <a:pPr algn="l" defTabSz="1463675"/>
            <a:endParaRPr lang="en-US" sz="900" dirty="0">
              <a:solidFill>
                <a:schemeClr val="accent6"/>
              </a:solidFill>
            </a:endParaRPr>
          </a:p>
        </p:txBody>
      </p:sp>
      <p:sp>
        <p:nvSpPr>
          <p:cNvPr id="22" name="TextBox 21"/>
          <p:cNvSpPr txBox="1"/>
          <p:nvPr/>
        </p:nvSpPr>
        <p:spPr bwMode="gray">
          <a:xfrm>
            <a:off x="447847" y="3004184"/>
            <a:ext cx="793468" cy="546303"/>
          </a:xfrm>
          <a:prstGeom prst="rect">
            <a:avLst/>
          </a:prstGeom>
          <a:noFill/>
        </p:spPr>
        <p:txBody>
          <a:bodyPr wrap="square" lIns="0" tIns="0" rIns="0" bIns="0" rtlCol="0">
            <a:spAutoFit/>
          </a:bodyPr>
          <a:lstStyle/>
          <a:p>
            <a:pPr>
              <a:spcBef>
                <a:spcPts val="300"/>
              </a:spcBef>
            </a:pPr>
            <a:r>
              <a:rPr lang="en-US" sz="900" b="1" dirty="0"/>
              <a:t>1958</a:t>
            </a:r>
          </a:p>
          <a:p>
            <a:pPr>
              <a:spcBef>
                <a:spcPts val="300"/>
              </a:spcBef>
            </a:pPr>
            <a:r>
              <a:rPr lang="en-US" sz="800" dirty="0"/>
              <a:t>OMB</a:t>
            </a:r>
            <a:r>
              <a:rPr lang="en-US" sz="800" baseline="30000" dirty="0"/>
              <a:t>3</a:t>
            </a:r>
            <a:r>
              <a:rPr lang="en-US" sz="800" dirty="0"/>
              <a:t> Circular A-21</a:t>
            </a:r>
            <a:r>
              <a:rPr lang="en-US" sz="800" baseline="30000" dirty="0"/>
              <a:t>4</a:t>
            </a:r>
            <a:r>
              <a:rPr lang="en-US" sz="800" dirty="0"/>
              <a:t> first issued</a:t>
            </a:r>
          </a:p>
        </p:txBody>
      </p:sp>
      <p:sp>
        <p:nvSpPr>
          <p:cNvPr id="33" name="Text Placeholder 1"/>
          <p:cNvSpPr>
            <a:spLocks noGrp="1"/>
          </p:cNvSpPr>
          <p:nvPr>
            <p:ph type="body" sz="quarter" idx="15"/>
          </p:nvPr>
        </p:nvSpPr>
        <p:spPr>
          <a:xfrm>
            <a:off x="280195" y="640267"/>
            <a:ext cx="5842794" cy="184666"/>
          </a:xfrm>
        </p:spPr>
        <p:txBody>
          <a:bodyPr/>
          <a:lstStyle/>
          <a:p>
            <a:endParaRPr lang="en-US" dirty="0"/>
          </a:p>
        </p:txBody>
      </p:sp>
      <p:sp>
        <p:nvSpPr>
          <p:cNvPr id="34" name="TextBox 33"/>
          <p:cNvSpPr txBox="1"/>
          <p:nvPr/>
        </p:nvSpPr>
        <p:spPr bwMode="gray">
          <a:xfrm>
            <a:off x="1478937" y="3004184"/>
            <a:ext cx="1185957" cy="669414"/>
          </a:xfrm>
          <a:prstGeom prst="rect">
            <a:avLst/>
          </a:prstGeom>
          <a:noFill/>
        </p:spPr>
        <p:txBody>
          <a:bodyPr wrap="square" lIns="0" tIns="0" rIns="0" bIns="0" rtlCol="0">
            <a:spAutoFit/>
          </a:bodyPr>
          <a:lstStyle/>
          <a:p>
            <a:pPr algn="l">
              <a:spcBef>
                <a:spcPts val="300"/>
              </a:spcBef>
            </a:pPr>
            <a:r>
              <a:rPr lang="en-US" sz="900" b="1" dirty="0"/>
              <a:t>1966</a:t>
            </a:r>
          </a:p>
          <a:p>
            <a:pPr>
              <a:spcBef>
                <a:spcPts val="300"/>
              </a:spcBef>
            </a:pPr>
            <a:r>
              <a:rPr lang="en-US" sz="800" dirty="0"/>
              <a:t>NIH</a:t>
            </a:r>
            <a:r>
              <a:rPr lang="en-US" sz="800" baseline="30000" dirty="0"/>
              <a:t>5</a:t>
            </a:r>
            <a:r>
              <a:rPr lang="en-US" sz="800" dirty="0"/>
              <a:t> cap removed, HHS</a:t>
            </a:r>
            <a:r>
              <a:rPr lang="en-US" sz="800" baseline="30000" dirty="0"/>
              <a:t>6</a:t>
            </a:r>
            <a:r>
              <a:rPr lang="en-US" sz="800" dirty="0"/>
              <a:t> established capacity to review and negotiate F&amp;A rates</a:t>
            </a:r>
          </a:p>
        </p:txBody>
      </p:sp>
      <p:sp>
        <p:nvSpPr>
          <p:cNvPr id="36" name="TextBox 35"/>
          <p:cNvSpPr txBox="1"/>
          <p:nvPr/>
        </p:nvSpPr>
        <p:spPr bwMode="gray">
          <a:xfrm>
            <a:off x="2406344" y="1474706"/>
            <a:ext cx="1312375" cy="669414"/>
          </a:xfrm>
          <a:prstGeom prst="rect">
            <a:avLst/>
          </a:prstGeom>
          <a:noFill/>
        </p:spPr>
        <p:txBody>
          <a:bodyPr wrap="square" lIns="0" tIns="0" rIns="0" bIns="0" rtlCol="0">
            <a:spAutoFit/>
          </a:bodyPr>
          <a:lstStyle/>
          <a:p>
            <a:pPr algn="l">
              <a:spcBef>
                <a:spcPts val="300"/>
              </a:spcBef>
            </a:pPr>
            <a:r>
              <a:rPr lang="en-US" sz="900" b="1" dirty="0"/>
              <a:t>1970s-80s</a:t>
            </a:r>
          </a:p>
          <a:p>
            <a:pPr>
              <a:spcBef>
                <a:spcPts val="300"/>
              </a:spcBef>
            </a:pPr>
            <a:r>
              <a:rPr lang="en-US" sz="800" dirty="0"/>
              <a:t>Growing controversy among legislators over “spiraling” costs and lack of specific regulations</a:t>
            </a:r>
          </a:p>
        </p:txBody>
      </p:sp>
      <p:sp>
        <p:nvSpPr>
          <p:cNvPr id="38" name="TextBox 37"/>
          <p:cNvSpPr txBox="1"/>
          <p:nvPr/>
        </p:nvSpPr>
        <p:spPr bwMode="gray">
          <a:xfrm>
            <a:off x="2917540" y="3004184"/>
            <a:ext cx="1148151" cy="669414"/>
          </a:xfrm>
          <a:prstGeom prst="rect">
            <a:avLst/>
          </a:prstGeom>
          <a:noFill/>
        </p:spPr>
        <p:txBody>
          <a:bodyPr wrap="square" lIns="0" tIns="0" rIns="0" bIns="0" rtlCol="0">
            <a:spAutoFit/>
          </a:bodyPr>
          <a:lstStyle/>
          <a:p>
            <a:pPr algn="l">
              <a:spcBef>
                <a:spcPts val="300"/>
              </a:spcBef>
            </a:pPr>
            <a:r>
              <a:rPr lang="en-US" sz="900" b="1" dirty="0"/>
              <a:t>1979</a:t>
            </a:r>
          </a:p>
          <a:p>
            <a:pPr>
              <a:spcBef>
                <a:spcPts val="300"/>
              </a:spcBef>
            </a:pPr>
            <a:r>
              <a:rPr lang="en-US" sz="800" dirty="0"/>
              <a:t>Overhaul and tightening of Circular A-21 and switch to MTDC</a:t>
            </a:r>
            <a:r>
              <a:rPr lang="en-US" sz="800" baseline="30000" dirty="0"/>
              <a:t>7</a:t>
            </a:r>
            <a:r>
              <a:rPr lang="en-US" sz="800" dirty="0"/>
              <a:t> base</a:t>
            </a:r>
          </a:p>
        </p:txBody>
      </p:sp>
      <p:sp>
        <p:nvSpPr>
          <p:cNvPr id="39" name="TextBox 38"/>
          <p:cNvSpPr txBox="1"/>
          <p:nvPr/>
        </p:nvSpPr>
        <p:spPr bwMode="gray">
          <a:xfrm>
            <a:off x="3792771" y="1474706"/>
            <a:ext cx="1323515" cy="669414"/>
          </a:xfrm>
          <a:prstGeom prst="rect">
            <a:avLst/>
          </a:prstGeom>
          <a:noFill/>
        </p:spPr>
        <p:txBody>
          <a:bodyPr wrap="square" lIns="0" tIns="0" rIns="0" bIns="0" rtlCol="0">
            <a:spAutoFit/>
          </a:bodyPr>
          <a:lstStyle/>
          <a:p>
            <a:pPr algn="l">
              <a:spcBef>
                <a:spcPts val="300"/>
              </a:spcBef>
            </a:pPr>
            <a:r>
              <a:rPr lang="en-US" sz="900" b="1" dirty="0"/>
              <a:t>1990s</a:t>
            </a:r>
          </a:p>
          <a:p>
            <a:pPr>
              <a:spcBef>
                <a:spcPts val="300"/>
              </a:spcBef>
            </a:pPr>
            <a:r>
              <a:rPr lang="en-US" sz="800" dirty="0"/>
              <a:t>Whistleblower allegations and stories of misuse prompt four major revisions of A-21</a:t>
            </a:r>
          </a:p>
        </p:txBody>
      </p:sp>
      <p:sp>
        <p:nvSpPr>
          <p:cNvPr id="40" name="TextBox 39"/>
          <p:cNvSpPr txBox="1"/>
          <p:nvPr/>
        </p:nvSpPr>
        <p:spPr bwMode="gray">
          <a:xfrm>
            <a:off x="4233208" y="3004184"/>
            <a:ext cx="769385" cy="546303"/>
          </a:xfrm>
          <a:prstGeom prst="rect">
            <a:avLst/>
          </a:prstGeom>
          <a:noFill/>
        </p:spPr>
        <p:txBody>
          <a:bodyPr wrap="square" lIns="0" tIns="0" rIns="0" bIns="0" rtlCol="0">
            <a:spAutoFit/>
          </a:bodyPr>
          <a:lstStyle/>
          <a:p>
            <a:pPr algn="l">
              <a:spcBef>
                <a:spcPts val="300"/>
              </a:spcBef>
            </a:pPr>
            <a:r>
              <a:rPr lang="en-US" sz="900" b="1" dirty="0"/>
              <a:t>1993</a:t>
            </a:r>
          </a:p>
          <a:p>
            <a:pPr algn="l">
              <a:spcBef>
                <a:spcPts val="300"/>
              </a:spcBef>
            </a:pPr>
            <a:r>
              <a:rPr lang="en-US" sz="800" dirty="0"/>
              <a:t>Administrative cap imposed at 26%</a:t>
            </a:r>
          </a:p>
        </p:txBody>
      </p:sp>
      <p:sp>
        <p:nvSpPr>
          <p:cNvPr id="41" name="TextBox 40"/>
          <p:cNvSpPr txBox="1"/>
          <p:nvPr/>
        </p:nvSpPr>
        <p:spPr bwMode="gray">
          <a:xfrm>
            <a:off x="5407779" y="1474706"/>
            <a:ext cx="800999" cy="546303"/>
          </a:xfrm>
          <a:prstGeom prst="rect">
            <a:avLst/>
          </a:prstGeom>
          <a:noFill/>
        </p:spPr>
        <p:txBody>
          <a:bodyPr wrap="square" lIns="0" tIns="0" rIns="0" bIns="0" rtlCol="0">
            <a:spAutoFit/>
          </a:bodyPr>
          <a:lstStyle/>
          <a:p>
            <a:pPr algn="l">
              <a:spcBef>
                <a:spcPts val="300"/>
              </a:spcBef>
            </a:pPr>
            <a:r>
              <a:rPr lang="en-US" sz="900" b="1" dirty="0"/>
              <a:t>2014</a:t>
            </a:r>
          </a:p>
          <a:p>
            <a:pPr>
              <a:spcBef>
                <a:spcPts val="300"/>
              </a:spcBef>
            </a:pPr>
            <a:r>
              <a:rPr lang="en-US" sz="800" dirty="0"/>
              <a:t>Uniform Guidance</a:t>
            </a:r>
            <a:r>
              <a:rPr lang="en-US" sz="800" baseline="30000" dirty="0"/>
              <a:t>8</a:t>
            </a:r>
            <a:r>
              <a:rPr lang="en-US" sz="800" dirty="0"/>
              <a:t> issued</a:t>
            </a:r>
          </a:p>
        </p:txBody>
      </p:sp>
      <p:sp>
        <p:nvSpPr>
          <p:cNvPr id="42" name="TextBox 41"/>
          <p:cNvSpPr txBox="1"/>
          <p:nvPr/>
        </p:nvSpPr>
        <p:spPr bwMode="gray">
          <a:xfrm>
            <a:off x="5656156" y="3004184"/>
            <a:ext cx="586097" cy="546303"/>
          </a:xfrm>
          <a:prstGeom prst="rect">
            <a:avLst/>
          </a:prstGeom>
          <a:noFill/>
        </p:spPr>
        <p:txBody>
          <a:bodyPr wrap="square" lIns="0" tIns="0" rIns="0" bIns="0" rtlCol="0">
            <a:spAutoFit/>
          </a:bodyPr>
          <a:lstStyle/>
          <a:p>
            <a:pPr algn="l">
              <a:spcBef>
                <a:spcPts val="300"/>
              </a:spcBef>
            </a:pPr>
            <a:r>
              <a:rPr lang="en-US" sz="900" b="1" dirty="0"/>
              <a:t>2017</a:t>
            </a:r>
          </a:p>
          <a:p>
            <a:pPr>
              <a:spcBef>
                <a:spcPts val="300"/>
              </a:spcBef>
            </a:pPr>
            <a:r>
              <a:rPr lang="en-US" sz="800" dirty="0"/>
              <a:t>Proposed 10% cap on F&amp;A</a:t>
            </a:r>
          </a:p>
        </p:txBody>
      </p:sp>
      <p:sp>
        <p:nvSpPr>
          <p:cNvPr id="47" name="Text Placeholder 3"/>
          <p:cNvSpPr>
            <a:spLocks noGrp="1"/>
          </p:cNvSpPr>
          <p:nvPr>
            <p:ph type="body" sz="quarter" idx="18"/>
          </p:nvPr>
        </p:nvSpPr>
        <p:spPr>
          <a:xfrm>
            <a:off x="2941094" y="4646367"/>
            <a:ext cx="3377220" cy="182570"/>
          </a:xfrm>
        </p:spPr>
        <p:txBody>
          <a:bodyPr/>
          <a:lstStyle/>
          <a:p>
            <a:r>
              <a:rPr lang="en-US" dirty="0"/>
              <a:t>Source: Cornell University, </a:t>
            </a:r>
            <a:r>
              <a:rPr lang="en-US" dirty="0">
                <a:hlinkClick r:id="rId3"/>
              </a:rPr>
              <a:t>Facilities and Administrative Cost Recovery: Past, Present and Future</a:t>
            </a:r>
            <a:r>
              <a:rPr lang="en-US" dirty="0"/>
              <a:t>.</a:t>
            </a:r>
          </a:p>
        </p:txBody>
      </p:sp>
      <p:sp>
        <p:nvSpPr>
          <p:cNvPr id="27" name="Text Placeholder 4"/>
          <p:cNvSpPr>
            <a:spLocks noGrp="1"/>
          </p:cNvSpPr>
          <p:nvPr>
            <p:ph type="body" sz="quarter" idx="19"/>
          </p:nvPr>
        </p:nvSpPr>
        <p:spPr>
          <a:xfrm>
            <a:off x="-1" y="3775447"/>
            <a:ext cx="3530380" cy="859210"/>
          </a:xfrm>
        </p:spPr>
        <p:txBody>
          <a:bodyPr/>
          <a:lstStyle/>
          <a:p>
            <a:r>
              <a:rPr lang="en-US" dirty="0"/>
              <a:t>Office of Naval Research</a:t>
            </a:r>
          </a:p>
          <a:p>
            <a:r>
              <a:rPr lang="en-US" dirty="0"/>
              <a:t>Department of Health, Education, and Welfare</a:t>
            </a:r>
          </a:p>
          <a:p>
            <a:r>
              <a:rPr lang="en-US" dirty="0"/>
              <a:t>Office of Management and Budget</a:t>
            </a:r>
          </a:p>
          <a:p>
            <a:r>
              <a:rPr lang="en-US" dirty="0"/>
              <a:t>Cost Principles for Educational institutions</a:t>
            </a:r>
          </a:p>
          <a:p>
            <a:r>
              <a:rPr lang="en-US" dirty="0"/>
              <a:t>National institutes of Health</a:t>
            </a:r>
          </a:p>
          <a:p>
            <a:r>
              <a:rPr lang="en-US" dirty="0"/>
              <a:t>Department of Health and Human Services</a:t>
            </a:r>
          </a:p>
          <a:p>
            <a:r>
              <a:rPr lang="en-US" dirty="0"/>
              <a:t>Modified Total Direct Costs (excludes equipment, capital expenditures, charges for patient care, rental costs, tuition remission, scholarships and fellowships, participant support costs and the portion of each </a:t>
            </a:r>
            <a:r>
              <a:rPr lang="en-US" dirty="0" err="1"/>
              <a:t>subaward</a:t>
            </a:r>
            <a:r>
              <a:rPr lang="en-US" dirty="0"/>
              <a:t> in excess of $25,000)</a:t>
            </a:r>
          </a:p>
          <a:p>
            <a:r>
              <a:rPr lang="en-US" dirty="0"/>
              <a:t>Uniform Administrative Requirements, Cost Principles, and Audit Requirements for Federal Awards</a:t>
            </a:r>
          </a:p>
        </p:txBody>
      </p:sp>
      <p:sp>
        <p:nvSpPr>
          <p:cNvPr id="28" name="TextBox 27">
            <a:extLst>
              <a:ext uri="{FF2B5EF4-FFF2-40B4-BE49-F238E27FC236}">
                <a16:creationId xmlns:a16="http://schemas.microsoft.com/office/drawing/2014/main" id="{AF897EC7-16BE-40F4-9776-C75695E37EFF}"/>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custDataLst>
      <p:tags r:id="rId1"/>
    </p:custDataLst>
    <p:extLst>
      <p:ext uri="{BB962C8B-B14F-4D97-AF65-F5344CB8AC3E}">
        <p14:creationId xmlns:p14="http://schemas.microsoft.com/office/powerpoint/2010/main" val="1752419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280193" y="317005"/>
            <a:ext cx="5917047" cy="249299"/>
          </a:xfrm>
        </p:spPr>
        <p:txBody>
          <a:bodyPr/>
          <a:lstStyle/>
          <a:p>
            <a:r>
              <a:rPr lang="en-US" dirty="0"/>
              <a:t>The Latest F&amp;A Cap Proposal</a:t>
            </a:r>
          </a:p>
        </p:txBody>
      </p:sp>
      <p:cxnSp>
        <p:nvCxnSpPr>
          <p:cNvPr id="23" name="Straight Connector 22"/>
          <p:cNvCxnSpPr/>
          <p:nvPr/>
        </p:nvCxnSpPr>
        <p:spPr bwMode="gray">
          <a:xfrm>
            <a:off x="2007451" y="834754"/>
            <a:ext cx="0" cy="3685032"/>
          </a:xfrm>
          <a:prstGeom prst="line">
            <a:avLst/>
          </a:prstGeom>
          <a:ln w="12700">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25" name="Isosceles Triangle 24"/>
          <p:cNvSpPr>
            <a:spLocks noChangeAspect="1"/>
          </p:cNvSpPr>
          <p:nvPr/>
        </p:nvSpPr>
        <p:spPr bwMode="gray">
          <a:xfrm rot="5400000">
            <a:off x="1981027" y="991743"/>
            <a:ext cx="144289" cy="91440"/>
          </a:xfrm>
          <a:prstGeom prst="triangl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Placeholder 3"/>
          <p:cNvSpPr txBox="1">
            <a:spLocks/>
          </p:cNvSpPr>
          <p:nvPr/>
        </p:nvSpPr>
        <p:spPr bwMode="gray">
          <a:xfrm>
            <a:off x="2149444" y="966692"/>
            <a:ext cx="3362830" cy="153888"/>
          </a:xfrm>
          <a:prstGeom prst="rect">
            <a:avLst/>
          </a:prstGeom>
        </p:spPr>
        <p:txBody>
          <a:bodyPr wrap="square" lIns="0" tIns="0" rIns="0" bIns="0">
            <a:spAutoFit/>
          </a:bodyPr>
          <a:lstStyle>
            <a:lvl1pPr marL="173038"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1pPr>
            <a:lvl2pPr marL="346075"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2pPr>
            <a:lvl3pPr marL="512763" indent="-16668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3pPr>
            <a:lvl4pPr marL="685800" indent="-173038"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500"/>
              </a:spcBef>
              <a:buNone/>
            </a:pPr>
            <a:r>
              <a:rPr lang="en-US" sz="1000" b="1" dirty="0"/>
              <a:t>Implications for the Research Enterprise</a:t>
            </a:r>
          </a:p>
        </p:txBody>
      </p:sp>
      <p:sp>
        <p:nvSpPr>
          <p:cNvPr id="31" name="Rectangle 30"/>
          <p:cNvSpPr/>
          <p:nvPr/>
        </p:nvSpPr>
        <p:spPr bwMode="gray">
          <a:xfrm>
            <a:off x="286038" y="1429410"/>
            <a:ext cx="1208313" cy="384721"/>
          </a:xfrm>
          <a:prstGeom prst="rect">
            <a:avLst/>
          </a:prstGeom>
          <a:effectLst/>
        </p:spPr>
        <p:txBody>
          <a:bodyPr wrap="square" lIns="0" tIns="0" rIns="0" bIns="0">
            <a:spAutoFit/>
          </a:bodyPr>
          <a:lstStyle/>
          <a:p>
            <a:pPr>
              <a:spcBef>
                <a:spcPts val="300"/>
              </a:spcBef>
            </a:pPr>
            <a:r>
              <a:rPr lang="en-US" sz="2500" dirty="0">
                <a:solidFill>
                  <a:schemeClr val="accent6"/>
                </a:solidFill>
                <a:latin typeface="+mj-lt"/>
              </a:rPr>
              <a:t>-$4.6B</a:t>
            </a:r>
          </a:p>
        </p:txBody>
      </p:sp>
      <p:sp>
        <p:nvSpPr>
          <p:cNvPr id="34" name="Rectangle 33"/>
          <p:cNvSpPr/>
          <p:nvPr/>
        </p:nvSpPr>
        <p:spPr bwMode="gray">
          <a:xfrm>
            <a:off x="286038" y="1810223"/>
            <a:ext cx="1608700" cy="276999"/>
          </a:xfrm>
          <a:prstGeom prst="rect">
            <a:avLst/>
          </a:prstGeom>
        </p:spPr>
        <p:txBody>
          <a:bodyPr wrap="square" lIns="0" tIns="0" rIns="0" bIns="0">
            <a:spAutoFit/>
          </a:bodyPr>
          <a:lstStyle/>
          <a:p>
            <a:pPr>
              <a:spcBef>
                <a:spcPts val="300"/>
              </a:spcBef>
            </a:pPr>
            <a:r>
              <a:rPr lang="en-US" sz="900" dirty="0"/>
              <a:t>Estimated reduction in FY18 research funding </a:t>
            </a:r>
          </a:p>
        </p:txBody>
      </p:sp>
      <p:grpSp>
        <p:nvGrpSpPr>
          <p:cNvPr id="2" name="Group 1"/>
          <p:cNvGrpSpPr/>
          <p:nvPr/>
        </p:nvGrpSpPr>
        <p:grpSpPr>
          <a:xfrm>
            <a:off x="286038" y="2522675"/>
            <a:ext cx="1654912" cy="657812"/>
            <a:chOff x="286038" y="2437113"/>
            <a:chExt cx="1654912" cy="657812"/>
          </a:xfrm>
        </p:grpSpPr>
        <p:sp>
          <p:nvSpPr>
            <p:cNvPr id="37" name="Rectangle 36"/>
            <p:cNvSpPr/>
            <p:nvPr/>
          </p:nvSpPr>
          <p:spPr bwMode="gray">
            <a:xfrm>
              <a:off x="286038" y="2437113"/>
              <a:ext cx="1208313" cy="384721"/>
            </a:xfrm>
            <a:prstGeom prst="rect">
              <a:avLst/>
            </a:prstGeom>
            <a:effectLst/>
          </p:spPr>
          <p:txBody>
            <a:bodyPr wrap="square" lIns="0" tIns="0" rIns="0" bIns="0">
              <a:spAutoFit/>
            </a:bodyPr>
            <a:lstStyle/>
            <a:p>
              <a:pPr>
                <a:spcBef>
                  <a:spcPts val="300"/>
                </a:spcBef>
              </a:pPr>
              <a:r>
                <a:rPr lang="en-US" sz="2500" dirty="0">
                  <a:solidFill>
                    <a:schemeClr val="accent6"/>
                  </a:solidFill>
                  <a:latin typeface="+mj-lt"/>
                </a:rPr>
                <a:t>-$92M</a:t>
              </a:r>
            </a:p>
          </p:txBody>
        </p:sp>
        <p:sp>
          <p:nvSpPr>
            <p:cNvPr id="42" name="Rectangle 41"/>
            <p:cNvSpPr/>
            <p:nvPr/>
          </p:nvSpPr>
          <p:spPr bwMode="gray">
            <a:xfrm>
              <a:off x="286038" y="2817926"/>
              <a:ext cx="1654912" cy="276999"/>
            </a:xfrm>
            <a:prstGeom prst="rect">
              <a:avLst/>
            </a:prstGeom>
          </p:spPr>
          <p:txBody>
            <a:bodyPr wrap="square" lIns="0" tIns="0" rIns="0" bIns="0">
              <a:spAutoFit/>
            </a:bodyPr>
            <a:lstStyle/>
            <a:p>
              <a:pPr>
                <a:spcBef>
                  <a:spcPts val="300"/>
                </a:spcBef>
              </a:pPr>
              <a:r>
                <a:rPr lang="en-US" sz="900" dirty="0"/>
                <a:t>Estimated loss of funding</a:t>
              </a:r>
              <a:br>
                <a:rPr lang="en-US" sz="900" dirty="0"/>
              </a:br>
              <a:r>
                <a:rPr lang="en-US" sz="900" dirty="0"/>
                <a:t>to the University of Michigan</a:t>
              </a:r>
            </a:p>
          </p:txBody>
        </p:sp>
      </p:grpSp>
      <p:sp>
        <p:nvSpPr>
          <p:cNvPr id="47" name="TextBox 46"/>
          <p:cNvSpPr txBox="1"/>
          <p:nvPr/>
        </p:nvSpPr>
        <p:spPr bwMode="gray">
          <a:xfrm>
            <a:off x="306380" y="966692"/>
            <a:ext cx="1665995" cy="307777"/>
          </a:xfrm>
          <a:prstGeom prst="rect">
            <a:avLst/>
          </a:prstGeom>
          <a:noFill/>
        </p:spPr>
        <p:txBody>
          <a:bodyPr wrap="square" lIns="0" tIns="0" rIns="0" bIns="0" rtlCol="0">
            <a:spAutoFit/>
          </a:bodyPr>
          <a:lstStyle/>
          <a:p>
            <a:pPr>
              <a:spcBef>
                <a:spcPts val="500"/>
              </a:spcBef>
            </a:pPr>
            <a:r>
              <a:rPr lang="en-US" sz="1000" b="1" dirty="0"/>
              <a:t>Potential Devastation of 10% Cap</a:t>
            </a:r>
          </a:p>
        </p:txBody>
      </p:sp>
      <p:sp>
        <p:nvSpPr>
          <p:cNvPr id="48" name="TextBox 47"/>
          <p:cNvSpPr txBox="1"/>
          <p:nvPr/>
        </p:nvSpPr>
        <p:spPr bwMode="gray">
          <a:xfrm>
            <a:off x="2478765" y="1273106"/>
            <a:ext cx="1003064" cy="415498"/>
          </a:xfrm>
          <a:prstGeom prst="rect">
            <a:avLst/>
          </a:prstGeom>
          <a:noFill/>
        </p:spPr>
        <p:txBody>
          <a:bodyPr wrap="square" lIns="0" tIns="0" rIns="0" bIns="0" rtlCol="0">
            <a:spAutoFit/>
          </a:bodyPr>
          <a:lstStyle/>
          <a:p>
            <a:r>
              <a:rPr lang="en-US" sz="900" dirty="0"/>
              <a:t>Fewer institutions</a:t>
            </a:r>
            <a:br>
              <a:rPr lang="en-US" sz="900" dirty="0"/>
            </a:br>
            <a:r>
              <a:rPr lang="en-US" sz="900" dirty="0"/>
              <a:t>conduct research</a:t>
            </a:r>
          </a:p>
        </p:txBody>
      </p:sp>
      <p:sp>
        <p:nvSpPr>
          <p:cNvPr id="49" name="TextBox 48"/>
          <p:cNvSpPr txBox="1"/>
          <p:nvPr/>
        </p:nvSpPr>
        <p:spPr bwMode="gray">
          <a:xfrm>
            <a:off x="5532344" y="1273106"/>
            <a:ext cx="1037479" cy="415498"/>
          </a:xfrm>
          <a:prstGeom prst="rect">
            <a:avLst/>
          </a:prstGeom>
          <a:noFill/>
        </p:spPr>
        <p:txBody>
          <a:bodyPr wrap="square" lIns="0" tIns="0" rIns="0" bIns="0" rtlCol="0">
            <a:spAutoFit/>
          </a:bodyPr>
          <a:lstStyle/>
          <a:p>
            <a:r>
              <a:rPr lang="en-US" sz="900" dirty="0"/>
              <a:t>Shrinking research portfolios</a:t>
            </a:r>
          </a:p>
        </p:txBody>
      </p:sp>
      <p:sp>
        <p:nvSpPr>
          <p:cNvPr id="50" name="TextBox 49"/>
          <p:cNvSpPr txBox="1"/>
          <p:nvPr/>
        </p:nvSpPr>
        <p:spPr bwMode="gray">
          <a:xfrm>
            <a:off x="2478765" y="1927330"/>
            <a:ext cx="932293" cy="415498"/>
          </a:xfrm>
          <a:prstGeom prst="rect">
            <a:avLst/>
          </a:prstGeom>
          <a:noFill/>
        </p:spPr>
        <p:txBody>
          <a:bodyPr wrap="square" lIns="0" tIns="0" rIns="0" bIns="0" rtlCol="0">
            <a:spAutoFit/>
          </a:bodyPr>
          <a:lstStyle/>
          <a:p>
            <a:r>
              <a:rPr lang="en-US" sz="900" dirty="0"/>
              <a:t>Prioritization of less expensive research</a:t>
            </a:r>
          </a:p>
        </p:txBody>
      </p:sp>
      <p:sp>
        <p:nvSpPr>
          <p:cNvPr id="51" name="TextBox 50"/>
          <p:cNvSpPr txBox="1"/>
          <p:nvPr/>
        </p:nvSpPr>
        <p:spPr bwMode="gray">
          <a:xfrm>
            <a:off x="4048364" y="1273106"/>
            <a:ext cx="908373" cy="415498"/>
          </a:xfrm>
          <a:prstGeom prst="rect">
            <a:avLst/>
          </a:prstGeom>
          <a:noFill/>
        </p:spPr>
        <p:txBody>
          <a:bodyPr wrap="square" lIns="0" tIns="0" rIns="0" bIns="0" rtlCol="0">
            <a:spAutoFit/>
          </a:bodyPr>
          <a:lstStyle/>
          <a:p>
            <a:r>
              <a:rPr lang="en-US" sz="900" dirty="0"/>
              <a:t>Limits on</a:t>
            </a:r>
            <a:br>
              <a:rPr lang="en-US" sz="900" dirty="0"/>
            </a:br>
            <a:r>
              <a:rPr lang="en-US" sz="900" dirty="0"/>
              <a:t>new award applications</a:t>
            </a:r>
          </a:p>
        </p:txBody>
      </p:sp>
      <p:sp>
        <p:nvSpPr>
          <p:cNvPr id="52" name="TextBox 51"/>
          <p:cNvSpPr txBox="1"/>
          <p:nvPr/>
        </p:nvSpPr>
        <p:spPr bwMode="gray">
          <a:xfrm>
            <a:off x="5532344" y="1927330"/>
            <a:ext cx="495084" cy="282351"/>
          </a:xfrm>
          <a:prstGeom prst="rect">
            <a:avLst/>
          </a:prstGeom>
          <a:noFill/>
        </p:spPr>
        <p:txBody>
          <a:bodyPr wrap="square" lIns="0" tIns="0" rIns="0" bIns="0" rtlCol="0">
            <a:spAutoFit/>
          </a:bodyPr>
          <a:lstStyle/>
          <a:p>
            <a:r>
              <a:rPr lang="en-US" sz="900" dirty="0"/>
              <a:t>Staff</a:t>
            </a:r>
            <a:br>
              <a:rPr lang="en-US" sz="900" dirty="0"/>
            </a:br>
            <a:r>
              <a:rPr lang="en-US" sz="900" dirty="0"/>
              <a:t>layoffs</a:t>
            </a:r>
          </a:p>
        </p:txBody>
      </p:sp>
      <p:sp>
        <p:nvSpPr>
          <p:cNvPr id="53" name="TextBox 52"/>
          <p:cNvSpPr txBox="1"/>
          <p:nvPr/>
        </p:nvSpPr>
        <p:spPr bwMode="gray">
          <a:xfrm>
            <a:off x="4048364" y="1927330"/>
            <a:ext cx="846673" cy="415498"/>
          </a:xfrm>
          <a:prstGeom prst="rect">
            <a:avLst/>
          </a:prstGeom>
          <a:noFill/>
        </p:spPr>
        <p:txBody>
          <a:bodyPr wrap="square" lIns="0" tIns="0" rIns="0" bIns="0" rtlCol="0">
            <a:spAutoFit/>
          </a:bodyPr>
          <a:lstStyle/>
          <a:p>
            <a:r>
              <a:rPr lang="en-US" sz="900" dirty="0"/>
              <a:t>Closure</a:t>
            </a:r>
            <a:br>
              <a:rPr lang="en-US" sz="900" dirty="0"/>
            </a:br>
            <a:r>
              <a:rPr lang="en-US" sz="900" dirty="0"/>
              <a:t>of labs</a:t>
            </a:r>
            <a:br>
              <a:rPr lang="en-US" sz="900" dirty="0"/>
            </a:br>
            <a:r>
              <a:rPr lang="en-US" sz="900" dirty="0"/>
              <a:t>and facilities</a:t>
            </a:r>
          </a:p>
        </p:txBody>
      </p:sp>
      <p:pic>
        <p:nvPicPr>
          <p:cNvPr id="54" name="Picture 5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4381" y="1304770"/>
            <a:ext cx="332181" cy="256887"/>
          </a:xfrm>
          <a:prstGeom prst="rect">
            <a:avLst/>
          </a:prstGeom>
        </p:spPr>
      </p:pic>
      <p:pic>
        <p:nvPicPr>
          <p:cNvPr id="55" name="Picture 5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9296" y="1951078"/>
            <a:ext cx="282351" cy="282351"/>
          </a:xfrm>
          <a:prstGeom prst="rect">
            <a:avLst/>
          </a:prstGeom>
        </p:spPr>
      </p:pic>
      <p:pic>
        <p:nvPicPr>
          <p:cNvPr id="56" name="Picture 5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89901" y="1951078"/>
            <a:ext cx="270115" cy="282351"/>
          </a:xfrm>
          <a:prstGeom prst="rect">
            <a:avLst/>
          </a:prstGeom>
        </p:spPr>
      </p:pic>
      <p:pic>
        <p:nvPicPr>
          <p:cNvPr id="57" name="Picture 5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19345" y="1304770"/>
            <a:ext cx="211226" cy="274320"/>
          </a:xfrm>
          <a:prstGeom prst="rect">
            <a:avLst/>
          </a:prstGeom>
        </p:spPr>
      </p:pic>
      <p:pic>
        <p:nvPicPr>
          <p:cNvPr id="58" name="Picture 5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26972" y="1304770"/>
            <a:ext cx="258679" cy="287421"/>
          </a:xfrm>
          <a:prstGeom prst="rect">
            <a:avLst/>
          </a:prstGeom>
        </p:spPr>
      </p:pic>
      <p:pic>
        <p:nvPicPr>
          <p:cNvPr id="59" name="Picture 5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40454" y="1951078"/>
            <a:ext cx="231714" cy="283731"/>
          </a:xfrm>
          <a:prstGeom prst="rect">
            <a:avLst/>
          </a:prstGeom>
        </p:spPr>
      </p:pic>
      <p:sp>
        <p:nvSpPr>
          <p:cNvPr id="32" name="Text Placeholder 1"/>
          <p:cNvSpPr>
            <a:spLocks noGrp="1"/>
          </p:cNvSpPr>
          <p:nvPr>
            <p:ph type="body" sz="quarter" idx="15"/>
          </p:nvPr>
        </p:nvSpPr>
        <p:spPr>
          <a:xfrm>
            <a:off x="280195" y="640267"/>
            <a:ext cx="5842794" cy="184666"/>
          </a:xfrm>
        </p:spPr>
        <p:txBody>
          <a:bodyPr/>
          <a:lstStyle/>
          <a:p>
            <a:endParaRPr lang="en-US" dirty="0"/>
          </a:p>
        </p:txBody>
      </p:sp>
      <p:sp>
        <p:nvSpPr>
          <p:cNvPr id="33" name="Text Placeholder 2"/>
          <p:cNvSpPr>
            <a:spLocks noGrp="1"/>
          </p:cNvSpPr>
          <p:nvPr>
            <p:ph type="body" sz="quarter" idx="16"/>
          </p:nvPr>
        </p:nvSpPr>
        <p:spPr>
          <a:xfrm>
            <a:off x="280194" y="99782"/>
            <a:ext cx="2560320" cy="123111"/>
          </a:xfrm>
        </p:spPr>
        <p:txBody>
          <a:bodyPr/>
          <a:lstStyle/>
          <a:p>
            <a:endParaRPr lang="en-US" dirty="0"/>
          </a:p>
        </p:txBody>
      </p:sp>
      <p:sp>
        <p:nvSpPr>
          <p:cNvPr id="35" name="Rectangle 34"/>
          <p:cNvSpPr/>
          <p:nvPr/>
        </p:nvSpPr>
        <p:spPr bwMode="gray">
          <a:xfrm>
            <a:off x="2105900" y="2591654"/>
            <a:ext cx="4023360" cy="1656864"/>
          </a:xfrm>
          <a:prstGeom prst="rect">
            <a:avLst/>
          </a:prstGeom>
          <a:noFill/>
          <a:ln w="1905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182880" rIns="182880" bIns="182880" numCol="1" spcCol="0" rtlCol="0" fromWordArt="0" anchor="t" anchorCtr="0" forceAA="0" compatLnSpc="1">
            <a:prstTxWarp prst="textNoShape">
              <a:avLst/>
            </a:prstTxWarp>
            <a:spAutoFit/>
          </a:bodyPr>
          <a:lstStyle/>
          <a:p>
            <a:pPr>
              <a:lnSpc>
                <a:spcPct val="110000"/>
              </a:lnSpc>
              <a:spcBef>
                <a:spcPts val="500"/>
              </a:spcBef>
            </a:pPr>
            <a:r>
              <a:rPr lang="en-US" sz="900" dirty="0">
                <a:solidFill>
                  <a:schemeClr val="tx1"/>
                </a:solidFill>
              </a:rPr>
              <a:t>“In all, the proposed cap would result in a </a:t>
            </a:r>
            <a:r>
              <a:rPr lang="en-US" sz="900" b="1" dirty="0">
                <a:solidFill>
                  <a:schemeClr val="tx1"/>
                </a:solidFill>
              </a:rPr>
              <a:t>staggering blow</a:t>
            </a:r>
            <a:br>
              <a:rPr lang="en-US" sz="900" b="1" dirty="0">
                <a:solidFill>
                  <a:schemeClr val="tx1"/>
                </a:solidFill>
              </a:rPr>
            </a:br>
            <a:r>
              <a:rPr lang="en-US" sz="900" b="1" dirty="0">
                <a:solidFill>
                  <a:schemeClr val="tx1"/>
                </a:solidFill>
              </a:rPr>
              <a:t>to the nation’s vital interest</a:t>
            </a:r>
            <a:r>
              <a:rPr lang="en-US" sz="900" dirty="0">
                <a:solidFill>
                  <a:schemeClr val="tx1"/>
                </a:solidFill>
              </a:rPr>
              <a:t>. Universities would be forced to retrench by downscaling a research enterprise that has</a:t>
            </a:r>
            <a:br>
              <a:rPr lang="en-US" sz="900" dirty="0">
                <a:solidFill>
                  <a:schemeClr val="tx1"/>
                </a:solidFill>
              </a:rPr>
            </a:br>
            <a:r>
              <a:rPr lang="en-US" sz="900" dirty="0">
                <a:solidFill>
                  <a:schemeClr val="tx1"/>
                </a:solidFill>
              </a:rPr>
              <a:t>been a vital force in advancing discovery and human health…The </a:t>
            </a:r>
            <a:r>
              <a:rPr lang="en-US" sz="900" b="1" dirty="0">
                <a:solidFill>
                  <a:schemeClr val="tx1"/>
                </a:solidFill>
              </a:rPr>
              <a:t>economic consequences would reverberate across the United States</a:t>
            </a:r>
            <a:r>
              <a:rPr lang="en-US" sz="900" dirty="0">
                <a:solidFill>
                  <a:schemeClr val="tx1"/>
                </a:solidFill>
              </a:rPr>
              <a:t>.”</a:t>
            </a:r>
          </a:p>
          <a:p>
            <a:pPr algn="r">
              <a:lnSpc>
                <a:spcPct val="110000"/>
              </a:lnSpc>
              <a:spcBef>
                <a:spcPts val="500"/>
              </a:spcBef>
            </a:pPr>
            <a:r>
              <a:rPr lang="en-US" sz="1000" dirty="0">
                <a:solidFill>
                  <a:schemeClr val="tx1"/>
                </a:solidFill>
                <a:latin typeface="+mj-lt"/>
              </a:rPr>
              <a:t>Ronald J. Daniels, President</a:t>
            </a:r>
          </a:p>
          <a:p>
            <a:pPr algn="r">
              <a:lnSpc>
                <a:spcPct val="110000"/>
              </a:lnSpc>
              <a:spcBef>
                <a:spcPts val="300"/>
              </a:spcBef>
            </a:pPr>
            <a:r>
              <a:rPr lang="en-US" sz="600" dirty="0">
                <a:solidFill>
                  <a:schemeClr val="tx1"/>
                </a:solidFill>
              </a:rPr>
              <a:t>JOHNS HOPKINS UNIVERSITY</a:t>
            </a:r>
          </a:p>
        </p:txBody>
      </p:sp>
      <p:grpSp>
        <p:nvGrpSpPr>
          <p:cNvPr id="36" name="Group 35"/>
          <p:cNvGrpSpPr/>
          <p:nvPr/>
        </p:nvGrpSpPr>
        <p:grpSpPr bwMode="gray">
          <a:xfrm>
            <a:off x="2251463" y="2371081"/>
            <a:ext cx="423178" cy="361740"/>
            <a:chOff x="1184558" y="1125416"/>
            <a:chExt cx="423178" cy="361740"/>
          </a:xfrm>
        </p:grpSpPr>
        <p:sp>
          <p:nvSpPr>
            <p:cNvPr id="38" name="Rectangle 37"/>
            <p:cNvSpPr/>
            <p:nvPr/>
          </p:nvSpPr>
          <p:spPr bwMode="gray">
            <a:xfrm>
              <a:off x="1184558" y="1125416"/>
              <a:ext cx="423178" cy="361740"/>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39" name="Group 38"/>
            <p:cNvGrpSpPr/>
            <p:nvPr/>
          </p:nvGrpSpPr>
          <p:grpSpPr bwMode="gray">
            <a:xfrm flipH="1" flipV="1">
              <a:off x="1245161" y="1176800"/>
              <a:ext cx="315403" cy="272386"/>
              <a:chOff x="3359444" y="2551001"/>
              <a:chExt cx="394764" cy="340924"/>
            </a:xfrm>
          </p:grpSpPr>
          <p:sp>
            <p:nvSpPr>
              <p:cNvPr id="40" name="Freeform 39"/>
              <p:cNvSpPr>
                <a:spLocks/>
              </p:cNvSpPr>
              <p:nvPr/>
            </p:nvSpPr>
            <p:spPr bwMode="gray">
              <a:xfrm rot="10800000">
                <a:off x="3359444" y="2551001"/>
                <a:ext cx="182786" cy="34092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a:solidFill>
                    <a:schemeClr val="bg1"/>
                  </a:solidFill>
                </a:endParaRPr>
              </a:p>
            </p:txBody>
          </p:sp>
          <p:sp>
            <p:nvSpPr>
              <p:cNvPr id="41" name="Freeform 40"/>
              <p:cNvSpPr>
                <a:spLocks/>
              </p:cNvSpPr>
              <p:nvPr/>
            </p:nvSpPr>
            <p:spPr bwMode="gray">
              <a:xfrm rot="10800000">
                <a:off x="3571423" y="2551001"/>
                <a:ext cx="182785" cy="34092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grpSp>
      </p:grpSp>
      <p:grpSp>
        <p:nvGrpSpPr>
          <p:cNvPr id="64" name="Group 63"/>
          <p:cNvGrpSpPr/>
          <p:nvPr/>
        </p:nvGrpSpPr>
        <p:grpSpPr bwMode="gray">
          <a:xfrm rot="10800000">
            <a:off x="5627906" y="4082828"/>
            <a:ext cx="423178" cy="361740"/>
            <a:chOff x="1184558" y="1125416"/>
            <a:chExt cx="423178" cy="361740"/>
          </a:xfrm>
        </p:grpSpPr>
        <p:sp>
          <p:nvSpPr>
            <p:cNvPr id="65" name="Rectangle 64"/>
            <p:cNvSpPr/>
            <p:nvPr/>
          </p:nvSpPr>
          <p:spPr bwMode="gray">
            <a:xfrm>
              <a:off x="1184558" y="1125416"/>
              <a:ext cx="423178" cy="361740"/>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66" name="Group 65"/>
            <p:cNvGrpSpPr/>
            <p:nvPr/>
          </p:nvGrpSpPr>
          <p:grpSpPr bwMode="gray">
            <a:xfrm flipH="1" flipV="1">
              <a:off x="1245161" y="1176800"/>
              <a:ext cx="315403" cy="272386"/>
              <a:chOff x="3359444" y="2551001"/>
              <a:chExt cx="394764" cy="340924"/>
            </a:xfrm>
          </p:grpSpPr>
          <p:sp>
            <p:nvSpPr>
              <p:cNvPr id="67" name="Freeform 66"/>
              <p:cNvSpPr>
                <a:spLocks/>
              </p:cNvSpPr>
              <p:nvPr/>
            </p:nvSpPr>
            <p:spPr bwMode="gray">
              <a:xfrm rot="10800000">
                <a:off x="3359444" y="2551001"/>
                <a:ext cx="182786" cy="340924"/>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a:solidFill>
                    <a:schemeClr val="bg1"/>
                  </a:solidFill>
                </a:endParaRPr>
              </a:p>
            </p:txBody>
          </p:sp>
          <p:sp>
            <p:nvSpPr>
              <p:cNvPr id="68" name="Freeform 67"/>
              <p:cNvSpPr>
                <a:spLocks/>
              </p:cNvSpPr>
              <p:nvPr/>
            </p:nvSpPr>
            <p:spPr bwMode="gray">
              <a:xfrm rot="10800000">
                <a:off x="3571423" y="2551001"/>
                <a:ext cx="182785" cy="340924"/>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dirty="0">
                  <a:solidFill>
                    <a:schemeClr val="bg1"/>
                  </a:solidFill>
                </a:endParaRPr>
              </a:p>
            </p:txBody>
          </p:sp>
        </p:grpSp>
      </p:grpSp>
      <p:sp>
        <p:nvSpPr>
          <p:cNvPr id="60" name="Text Placeholder 3"/>
          <p:cNvSpPr>
            <a:spLocks noGrp="1"/>
          </p:cNvSpPr>
          <p:nvPr>
            <p:ph type="body" sz="quarter" idx="18"/>
          </p:nvPr>
        </p:nvSpPr>
        <p:spPr>
          <a:xfrm>
            <a:off x="2964873" y="4446658"/>
            <a:ext cx="3158116" cy="353943"/>
          </a:xfrm>
        </p:spPr>
        <p:txBody>
          <a:bodyPr/>
          <a:lstStyle/>
          <a:p>
            <a:r>
              <a:rPr lang="en-US" dirty="0"/>
              <a:t>Source: EAB interviews and analysis; </a:t>
            </a:r>
            <a:r>
              <a:rPr lang="en-US" dirty="0">
                <a:hlinkClick r:id="rId9"/>
              </a:rPr>
              <a:t>University of Michigan</a:t>
            </a:r>
            <a:r>
              <a:rPr lang="en-US" dirty="0"/>
              <a:t>; Science Magazine, </a:t>
            </a:r>
            <a:r>
              <a:rPr lang="en-US" dirty="0">
                <a:hlinkClick r:id="rId10"/>
              </a:rPr>
              <a:t>NIH stays flat, absorbs three institutes in president’s 2019 budget proposal</a:t>
            </a:r>
            <a:r>
              <a:rPr lang="en-US" dirty="0"/>
              <a:t>; U.S. House of Representatives Committee on Appropriations, </a:t>
            </a:r>
            <a:r>
              <a:rPr lang="en-US" dirty="0">
                <a:hlinkClick r:id="rId11"/>
              </a:rPr>
              <a:t>Written Testimony of Dr. Kelvin K. Droegemeier</a:t>
            </a:r>
            <a:r>
              <a:rPr lang="en-US" dirty="0"/>
              <a:t>; </a:t>
            </a:r>
            <a:r>
              <a:rPr lang="en-US" dirty="0">
                <a:hlinkClick r:id="rId12"/>
              </a:rPr>
              <a:t>University of Wisconsin Madison</a:t>
            </a:r>
            <a:r>
              <a:rPr lang="en-US" dirty="0"/>
              <a:t>; Issues in Science and Technology, </a:t>
            </a:r>
            <a:r>
              <a:rPr lang="en-US" dirty="0">
                <a:hlinkClick r:id="rId13"/>
              </a:rPr>
              <a:t>Perspective: Knee-Capping Excellence</a:t>
            </a:r>
            <a:r>
              <a:rPr lang="en-US" dirty="0"/>
              <a:t>.</a:t>
            </a:r>
          </a:p>
        </p:txBody>
      </p:sp>
      <p:sp>
        <p:nvSpPr>
          <p:cNvPr id="70" name="Rectangle 69"/>
          <p:cNvSpPr/>
          <p:nvPr/>
        </p:nvSpPr>
        <p:spPr bwMode="gray">
          <a:xfrm>
            <a:off x="286038" y="3615939"/>
            <a:ext cx="1208313" cy="384721"/>
          </a:xfrm>
          <a:prstGeom prst="rect">
            <a:avLst/>
          </a:prstGeom>
          <a:effectLst/>
        </p:spPr>
        <p:txBody>
          <a:bodyPr wrap="square" lIns="0" tIns="0" rIns="0" bIns="0">
            <a:spAutoFit/>
          </a:bodyPr>
          <a:lstStyle/>
          <a:p>
            <a:pPr>
              <a:spcBef>
                <a:spcPts val="300"/>
              </a:spcBef>
            </a:pPr>
            <a:r>
              <a:rPr lang="en-US" sz="2500" dirty="0">
                <a:solidFill>
                  <a:schemeClr val="accent6"/>
                </a:solidFill>
                <a:latin typeface="+mj-lt"/>
              </a:rPr>
              <a:t>-$195M</a:t>
            </a:r>
          </a:p>
        </p:txBody>
      </p:sp>
      <p:sp>
        <p:nvSpPr>
          <p:cNvPr id="71" name="Rectangle 70"/>
          <p:cNvSpPr/>
          <p:nvPr/>
        </p:nvSpPr>
        <p:spPr bwMode="gray">
          <a:xfrm>
            <a:off x="286038" y="3996752"/>
            <a:ext cx="1654912" cy="276999"/>
          </a:xfrm>
          <a:prstGeom prst="rect">
            <a:avLst/>
          </a:prstGeom>
        </p:spPr>
        <p:txBody>
          <a:bodyPr wrap="square" lIns="0" tIns="0" rIns="0" bIns="0">
            <a:spAutoFit/>
          </a:bodyPr>
          <a:lstStyle/>
          <a:p>
            <a:pPr>
              <a:spcBef>
                <a:spcPts val="300"/>
              </a:spcBef>
            </a:pPr>
            <a:r>
              <a:rPr lang="en-US" sz="900" dirty="0"/>
              <a:t>Estimated economic impact to the San Diego Region</a:t>
            </a:r>
          </a:p>
        </p:txBody>
      </p:sp>
      <p:sp>
        <p:nvSpPr>
          <p:cNvPr id="44" name="TextBox 43"/>
          <p:cNvSpPr txBox="1"/>
          <p:nvPr/>
        </p:nvSpPr>
        <p:spPr>
          <a:xfrm>
            <a:off x="-1794984" y="2460289"/>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a:t>
            </a:r>
          </a:p>
          <a:p>
            <a:pPr>
              <a:spcBef>
                <a:spcPts val="500"/>
              </a:spcBef>
            </a:pPr>
            <a:r>
              <a:rPr lang="en-US" sz="900" dirty="0">
                <a:solidFill>
                  <a:schemeClr val="bg1"/>
                </a:solidFill>
              </a:rPr>
              <a:t>Add forecasting data for your institution and/or region</a:t>
            </a:r>
          </a:p>
        </p:txBody>
      </p:sp>
      <p:sp>
        <p:nvSpPr>
          <p:cNvPr id="43" name="TextBox 42">
            <a:extLst>
              <a:ext uri="{FF2B5EF4-FFF2-40B4-BE49-F238E27FC236}">
                <a16:creationId xmlns:a16="http://schemas.microsoft.com/office/drawing/2014/main" id="{0BCE5AFC-A6DD-493A-ABBB-70D2AA3D524B}"/>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custDataLst>
      <p:tags r:id="rId1"/>
    </p:custDataLst>
    <p:extLst>
      <p:ext uri="{BB962C8B-B14F-4D97-AF65-F5344CB8AC3E}">
        <p14:creationId xmlns:p14="http://schemas.microsoft.com/office/powerpoint/2010/main" val="1693468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bwMode="gray">
          <a:xfrm>
            <a:off x="284768" y="944132"/>
            <a:ext cx="2651760" cy="27432"/>
          </a:xfrm>
          <a:prstGeom prst="rect">
            <a:avLst/>
          </a:prstGeom>
          <a:solidFill>
            <a:schemeClr val="tx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3" name="Text Placeholder 5"/>
          <p:cNvSpPr txBox="1">
            <a:spLocks/>
          </p:cNvSpPr>
          <p:nvPr/>
        </p:nvSpPr>
        <p:spPr bwMode="gray">
          <a:xfrm>
            <a:off x="266764" y="1141113"/>
            <a:ext cx="1482233" cy="153888"/>
          </a:xfrm>
          <a:prstGeom prst="rect">
            <a:avLst/>
          </a:prstGeom>
        </p:spPr>
        <p:txBody>
          <a:bodyPr wrap="square" lIns="0" tIns="0" rIns="0" bIns="0">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buNone/>
            </a:pPr>
            <a:r>
              <a:rPr lang="en-US" sz="1000" b="1" dirty="0">
                <a:latin typeface="+mn-lt"/>
              </a:rPr>
              <a:t>Industry</a:t>
            </a:r>
          </a:p>
        </p:txBody>
      </p:sp>
      <p:sp>
        <p:nvSpPr>
          <p:cNvPr id="55" name="Text Placeholder 31"/>
          <p:cNvSpPr txBox="1">
            <a:spLocks/>
          </p:cNvSpPr>
          <p:nvPr/>
        </p:nvSpPr>
        <p:spPr bwMode="gray">
          <a:xfrm>
            <a:off x="266764" y="2240756"/>
            <a:ext cx="2648651" cy="1123384"/>
          </a:xfrm>
          <a:prstGeom prst="rect">
            <a:avLst/>
          </a:prstGeom>
        </p:spPr>
        <p:txBody>
          <a:bodyPr wrap="square" lIns="0" tIns="0" rIns="0" bIns="0">
            <a:spAutoFit/>
          </a:bodyPr>
          <a:lstStyle>
            <a:lvl1pPr marL="1143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spcBef>
                <a:spcPts val="300"/>
              </a:spcBef>
              <a:buNone/>
            </a:pPr>
            <a:r>
              <a:rPr lang="en-US" sz="900" i="1" dirty="0"/>
              <a:t>Comparison to Federal Sponsors:</a:t>
            </a:r>
          </a:p>
          <a:p>
            <a:pPr marL="118872" indent="-118872">
              <a:spcBef>
                <a:spcPts val="300"/>
              </a:spcBef>
            </a:pPr>
            <a:r>
              <a:rPr lang="en-US" sz="900" dirty="0"/>
              <a:t>Quicker turnaround and timelines</a:t>
            </a:r>
          </a:p>
          <a:p>
            <a:pPr marL="118872" indent="-118872">
              <a:spcBef>
                <a:spcPts val="300"/>
              </a:spcBef>
            </a:pPr>
            <a:r>
              <a:rPr lang="en-US" sz="900" dirty="0"/>
              <a:t>Expect customized output specific to their interests</a:t>
            </a:r>
          </a:p>
          <a:p>
            <a:pPr marL="118872" indent="-118872">
              <a:spcBef>
                <a:spcPts val="300"/>
              </a:spcBef>
            </a:pPr>
            <a:r>
              <a:rPr lang="en-US" sz="900" dirty="0"/>
              <a:t>Focused on the bottom line—offer business to “lowest bidder”</a:t>
            </a:r>
          </a:p>
          <a:p>
            <a:pPr marL="0" indent="0">
              <a:spcBef>
                <a:spcPts val="300"/>
              </a:spcBef>
              <a:buNone/>
            </a:pPr>
            <a:endParaRPr lang="en-US" sz="900" dirty="0"/>
          </a:p>
        </p:txBody>
      </p:sp>
      <p:sp>
        <p:nvSpPr>
          <p:cNvPr id="7" name="Oval 6"/>
          <p:cNvSpPr/>
          <p:nvPr/>
        </p:nvSpPr>
        <p:spPr bwMode="gray">
          <a:xfrm>
            <a:off x="1323526" y="706666"/>
            <a:ext cx="482804" cy="473206"/>
          </a:xfrm>
          <a:prstGeom prst="ellipse">
            <a:avLst/>
          </a:prstGeom>
          <a:solidFill>
            <a:schemeClr val="bg1"/>
          </a:solidFill>
          <a:ln w="635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6" name="Text Placeholder 31"/>
          <p:cNvSpPr txBox="1">
            <a:spLocks/>
          </p:cNvSpPr>
          <p:nvPr/>
        </p:nvSpPr>
        <p:spPr bwMode="gray">
          <a:xfrm>
            <a:off x="266764" y="3499146"/>
            <a:ext cx="2631087" cy="769441"/>
          </a:xfrm>
          <a:prstGeom prst="rect">
            <a:avLst/>
          </a:prstGeom>
        </p:spPr>
        <p:txBody>
          <a:bodyPr wrap="square" lIns="0" tIns="0" rIns="0" bIns="0">
            <a:spAutoFit/>
          </a:bodyPr>
          <a:lstStyle>
            <a:lvl1pPr marL="1143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spcBef>
                <a:spcPts val="300"/>
              </a:spcBef>
              <a:buNone/>
            </a:pPr>
            <a:r>
              <a:rPr lang="en-US" sz="900" b="1" dirty="0"/>
              <a:t>Best Practices</a:t>
            </a:r>
          </a:p>
          <a:p>
            <a:pPr marL="118872" indent="-118872">
              <a:spcBef>
                <a:spcPts val="300"/>
              </a:spcBef>
            </a:pPr>
            <a:r>
              <a:rPr lang="en-US" sz="900" dirty="0"/>
              <a:t>Charge industry the full rate</a:t>
            </a:r>
          </a:p>
          <a:p>
            <a:pPr marL="118872" indent="-118872">
              <a:spcBef>
                <a:spcPts val="300"/>
              </a:spcBef>
            </a:pPr>
            <a:r>
              <a:rPr lang="en-US" sz="900" dirty="0"/>
              <a:t>Use other negotiation levers instead of F&amp;A (e.g., intellectual property terms, facility sharing, personnel access)</a:t>
            </a:r>
          </a:p>
        </p:txBody>
      </p:sp>
      <p:sp>
        <p:nvSpPr>
          <p:cNvPr id="57" name="Rectangle 56"/>
          <p:cNvSpPr/>
          <p:nvPr/>
        </p:nvSpPr>
        <p:spPr bwMode="gray">
          <a:xfrm>
            <a:off x="3463937" y="944132"/>
            <a:ext cx="2651760" cy="27432"/>
          </a:xfrm>
          <a:prstGeom prst="rect">
            <a:avLst/>
          </a:prstGeom>
          <a:solidFill>
            <a:schemeClr val="tx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Oval 22"/>
          <p:cNvSpPr/>
          <p:nvPr/>
        </p:nvSpPr>
        <p:spPr bwMode="gray">
          <a:xfrm>
            <a:off x="4502695" y="707529"/>
            <a:ext cx="482804" cy="473206"/>
          </a:xfrm>
          <a:prstGeom prst="ellipse">
            <a:avLst/>
          </a:prstGeom>
          <a:solidFill>
            <a:schemeClr val="bg1"/>
          </a:solidFill>
          <a:ln w="635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7" name="Text Placeholder 31"/>
          <p:cNvSpPr txBox="1">
            <a:spLocks/>
          </p:cNvSpPr>
          <p:nvPr/>
        </p:nvSpPr>
        <p:spPr bwMode="gray">
          <a:xfrm>
            <a:off x="3463936" y="3499146"/>
            <a:ext cx="2659051" cy="1084912"/>
          </a:xfrm>
          <a:prstGeom prst="rect">
            <a:avLst/>
          </a:prstGeom>
        </p:spPr>
        <p:txBody>
          <a:bodyPr wrap="square" lIns="0" tIns="0" rIns="0" bIns="0">
            <a:spAutoFit/>
          </a:bodyPr>
          <a:lstStyle>
            <a:lvl1pPr marL="1143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spcBef>
                <a:spcPts val="300"/>
              </a:spcBef>
              <a:buNone/>
            </a:pPr>
            <a:r>
              <a:rPr lang="en-US" sz="900" b="1" dirty="0"/>
              <a:t>Best Practices</a:t>
            </a:r>
          </a:p>
          <a:p>
            <a:pPr marL="118872" indent="-118872">
              <a:spcBef>
                <a:spcPts val="300"/>
              </a:spcBef>
            </a:pPr>
            <a:r>
              <a:rPr lang="en-US" sz="900" dirty="0"/>
              <a:t>Accept reduced/waived F&amp;A if it is</a:t>
            </a:r>
            <a:br>
              <a:rPr lang="en-US" sz="900" dirty="0"/>
            </a:br>
            <a:r>
              <a:rPr lang="en-US" sz="900" dirty="0"/>
              <a:t>written in a published policy and applied universally to all institutions</a:t>
            </a:r>
          </a:p>
          <a:p>
            <a:pPr marL="118872" indent="-118872">
              <a:spcBef>
                <a:spcPts val="300"/>
              </a:spcBef>
            </a:pPr>
            <a:r>
              <a:rPr lang="en-US" sz="900" dirty="0"/>
              <a:t>Create a publicly-accessible list of rates/policies and track approved reductions/waivers</a:t>
            </a:r>
          </a:p>
        </p:txBody>
      </p:sp>
      <p:sp>
        <p:nvSpPr>
          <p:cNvPr id="13" name="Title 12"/>
          <p:cNvSpPr>
            <a:spLocks noGrp="1"/>
          </p:cNvSpPr>
          <p:nvPr>
            <p:ph type="title"/>
          </p:nvPr>
        </p:nvSpPr>
        <p:spPr/>
        <p:txBody>
          <a:bodyPr/>
          <a:lstStyle/>
          <a:p>
            <a:r>
              <a:rPr lang="en-US" dirty="0"/>
              <a:t>Charging F&amp;A to Non-Federal Sponsors</a:t>
            </a:r>
          </a:p>
        </p:txBody>
      </p:sp>
      <p:sp>
        <p:nvSpPr>
          <p:cNvPr id="41" name="Text Placeholder 5"/>
          <p:cNvSpPr txBox="1">
            <a:spLocks/>
          </p:cNvSpPr>
          <p:nvPr/>
        </p:nvSpPr>
        <p:spPr bwMode="gray">
          <a:xfrm>
            <a:off x="3463937" y="1141113"/>
            <a:ext cx="1545103" cy="153888"/>
          </a:xfrm>
          <a:prstGeom prst="rect">
            <a:avLst/>
          </a:prstGeom>
        </p:spPr>
        <p:txBody>
          <a:bodyPr wrap="square" lIns="0" tIns="0" rIns="0" bIns="0">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buNone/>
            </a:pPr>
            <a:r>
              <a:rPr lang="en-US" sz="1000" b="1" dirty="0">
                <a:latin typeface="+mn-lt"/>
              </a:rPr>
              <a:t>Foundations</a:t>
            </a:r>
          </a:p>
        </p:txBody>
      </p:sp>
      <p:sp>
        <p:nvSpPr>
          <p:cNvPr id="43" name="Text Placeholder 31"/>
          <p:cNvSpPr txBox="1">
            <a:spLocks/>
          </p:cNvSpPr>
          <p:nvPr/>
        </p:nvSpPr>
        <p:spPr bwMode="gray">
          <a:xfrm>
            <a:off x="3463937" y="2240756"/>
            <a:ext cx="2651760" cy="1046440"/>
          </a:xfrm>
          <a:prstGeom prst="rect">
            <a:avLst/>
          </a:prstGeom>
        </p:spPr>
        <p:txBody>
          <a:bodyPr wrap="square" lIns="0" tIns="0" rIns="0" bIns="0">
            <a:spAutoFit/>
          </a:bodyPr>
          <a:lstStyle>
            <a:lvl1pPr marL="1143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spcBef>
                <a:spcPts val="300"/>
              </a:spcBef>
              <a:buNone/>
            </a:pPr>
            <a:r>
              <a:rPr lang="en-US" sz="900" i="1" dirty="0"/>
              <a:t>Comparison to Federal Sponsors:</a:t>
            </a:r>
          </a:p>
          <a:p>
            <a:pPr marL="118872" indent="-118872">
              <a:spcBef>
                <a:spcPts val="300"/>
              </a:spcBef>
            </a:pPr>
            <a:r>
              <a:rPr lang="en-US" sz="900" dirty="0"/>
              <a:t>Tend to support different type of research (e.g., less-lab based, fewer infrastructural requirements, more narrowly-focused)</a:t>
            </a:r>
          </a:p>
          <a:p>
            <a:pPr marL="118872" indent="-118872">
              <a:spcBef>
                <a:spcPts val="300"/>
              </a:spcBef>
            </a:pPr>
            <a:r>
              <a:rPr lang="en-US" sz="900" dirty="0"/>
              <a:t>Different cost accounting principles that allow for more items to be counted as direct costs</a:t>
            </a:r>
          </a:p>
        </p:txBody>
      </p:sp>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531" y="777426"/>
            <a:ext cx="332795" cy="331686"/>
          </a:xfrm>
          <a:prstGeom prst="rect">
            <a:avLst/>
          </a:prstGeom>
        </p:spPr>
      </p:pic>
      <p:pic>
        <p:nvPicPr>
          <p:cNvPr id="28" name="Picture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62974" y="779310"/>
            <a:ext cx="362247" cy="329645"/>
          </a:xfrm>
          <a:prstGeom prst="rect">
            <a:avLst/>
          </a:prstGeom>
        </p:spPr>
      </p:pic>
      <p:cxnSp>
        <p:nvCxnSpPr>
          <p:cNvPr id="31" name="Straight Connector 30"/>
          <p:cNvCxnSpPr/>
          <p:nvPr/>
        </p:nvCxnSpPr>
        <p:spPr bwMode="gray">
          <a:xfrm>
            <a:off x="266764" y="3385083"/>
            <a:ext cx="2651760" cy="0"/>
          </a:xfrm>
          <a:prstGeom prst="line">
            <a:avLst/>
          </a:prstGeom>
          <a:ln w="12700">
            <a:solidFill>
              <a:schemeClr val="accent3"/>
            </a:solidFill>
            <a:prstDash val="dash"/>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gray">
          <a:xfrm>
            <a:off x="3463937" y="3385083"/>
            <a:ext cx="2651760" cy="0"/>
          </a:xfrm>
          <a:prstGeom prst="line">
            <a:avLst/>
          </a:prstGeom>
          <a:ln w="12700">
            <a:solidFill>
              <a:schemeClr val="accent3"/>
            </a:solidFill>
            <a:prstDash val="dash"/>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266764" y="1416312"/>
            <a:ext cx="2656332" cy="611104"/>
            <a:chOff x="2304158" y="1733516"/>
            <a:chExt cx="2540532" cy="611104"/>
          </a:xfrm>
        </p:grpSpPr>
        <p:sp>
          <p:nvSpPr>
            <p:cNvPr id="22" name="Rectangle 21"/>
            <p:cNvSpPr/>
            <p:nvPr/>
          </p:nvSpPr>
          <p:spPr bwMode="gray">
            <a:xfrm>
              <a:off x="2334437" y="2206121"/>
              <a:ext cx="2510253" cy="138499"/>
            </a:xfrm>
            <a:prstGeom prst="rect">
              <a:avLst/>
            </a:prstGeom>
          </p:spPr>
          <p:txBody>
            <a:bodyPr wrap="square" lIns="0" tIns="0" rIns="0" bIns="0" anchor="t" anchorCtr="0">
              <a:spAutoFit/>
            </a:bodyPr>
            <a:lstStyle/>
            <a:p>
              <a:pPr>
                <a:spcBef>
                  <a:spcPts val="500"/>
                </a:spcBef>
              </a:pPr>
              <a:r>
                <a:rPr lang="en-US" sz="900" dirty="0"/>
                <a:t>Increase in business funding from FY12-FY16</a:t>
              </a:r>
              <a:endParaRPr lang="en-US" sz="900" dirty="0">
                <a:solidFill>
                  <a:schemeClr val="accent4"/>
                </a:solidFill>
              </a:endParaRPr>
            </a:p>
          </p:txBody>
        </p:sp>
        <p:sp>
          <p:nvSpPr>
            <p:cNvPr id="24" name="Rectangle 23"/>
            <p:cNvSpPr/>
            <p:nvPr/>
          </p:nvSpPr>
          <p:spPr bwMode="gray">
            <a:xfrm>
              <a:off x="2304158" y="1785005"/>
              <a:ext cx="902847" cy="384721"/>
            </a:xfrm>
            <a:prstGeom prst="rect">
              <a:avLst/>
            </a:prstGeom>
          </p:spPr>
          <p:txBody>
            <a:bodyPr wrap="square" lIns="0" tIns="0" rIns="0" bIns="0">
              <a:spAutoFit/>
            </a:bodyPr>
            <a:lstStyle/>
            <a:p>
              <a:r>
                <a:rPr lang="en-US" sz="2500" dirty="0">
                  <a:solidFill>
                    <a:schemeClr val="accent6"/>
                  </a:solidFill>
                  <a:latin typeface="+mj-lt"/>
                </a:rPr>
                <a:t>28.7%</a:t>
              </a:r>
            </a:p>
          </p:txBody>
        </p:sp>
        <p:sp>
          <p:nvSpPr>
            <p:cNvPr id="25" name="Rectangle 341"/>
            <p:cNvSpPr/>
            <p:nvPr/>
          </p:nvSpPr>
          <p:spPr bwMode="gray">
            <a:xfrm>
              <a:off x="2317014" y="1733516"/>
              <a:ext cx="889991" cy="395112"/>
            </a:xfrm>
            <a:custGeom>
              <a:avLst/>
              <a:gdLst>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0 w 587014"/>
                <a:gd name="connsiteY4" fmla="*/ 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91440 w 587014"/>
                <a:gd name="connsiteY4" fmla="*/ 9144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0" fmla="*/ 587014 w 587014"/>
                <a:gd name="connsiteY0" fmla="*/ 0 h 455916"/>
                <a:gd name="connsiteX1" fmla="*/ 587014 w 587014"/>
                <a:gd name="connsiteY1" fmla="*/ 455916 h 455916"/>
                <a:gd name="connsiteX2" fmla="*/ 0 w 587014"/>
                <a:gd name="connsiteY2" fmla="*/ 455916 h 455916"/>
              </a:gdLst>
              <a:ahLst/>
              <a:cxnLst>
                <a:cxn ang="0">
                  <a:pos x="connsiteX0" y="connsiteY0"/>
                </a:cxn>
                <a:cxn ang="0">
                  <a:pos x="connsiteX1" y="connsiteY1"/>
                </a:cxn>
                <a:cxn ang="0">
                  <a:pos x="connsiteX2" y="connsiteY2"/>
                </a:cxn>
              </a:cxnLst>
              <a:rect l="l" t="t" r="r" b="b"/>
              <a:pathLst>
                <a:path w="587014" h="455916">
                  <a:moveTo>
                    <a:pt x="587014" y="0"/>
                  </a:moveTo>
                  <a:lnTo>
                    <a:pt x="587014" y="455916"/>
                  </a:lnTo>
                  <a:lnTo>
                    <a:pt x="0" y="455916"/>
                  </a:lnTo>
                </a:path>
              </a:pathLst>
            </a:custGeom>
            <a:noFill/>
            <a:ln w="12700">
              <a:solidFill>
                <a:schemeClr val="accent6"/>
              </a:solidFill>
              <a:miter lim="800000"/>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grpSp>
      <p:grpSp>
        <p:nvGrpSpPr>
          <p:cNvPr id="26" name="Group 25"/>
          <p:cNvGrpSpPr/>
          <p:nvPr/>
        </p:nvGrpSpPr>
        <p:grpSpPr>
          <a:xfrm>
            <a:off x="3463936" y="1408470"/>
            <a:ext cx="2762693" cy="611104"/>
            <a:chOff x="2304158" y="1733516"/>
            <a:chExt cx="2642256" cy="611104"/>
          </a:xfrm>
        </p:grpSpPr>
        <p:sp>
          <p:nvSpPr>
            <p:cNvPr id="33" name="Rectangle 32"/>
            <p:cNvSpPr/>
            <p:nvPr/>
          </p:nvSpPr>
          <p:spPr bwMode="gray">
            <a:xfrm>
              <a:off x="2334438" y="2206121"/>
              <a:ext cx="2611976" cy="138499"/>
            </a:xfrm>
            <a:prstGeom prst="rect">
              <a:avLst/>
            </a:prstGeom>
          </p:spPr>
          <p:txBody>
            <a:bodyPr wrap="square" lIns="0" tIns="0" rIns="0" bIns="0" anchor="t" anchorCtr="0">
              <a:spAutoFit/>
            </a:bodyPr>
            <a:lstStyle/>
            <a:p>
              <a:pPr>
                <a:spcBef>
                  <a:spcPts val="500"/>
                </a:spcBef>
              </a:pPr>
              <a:r>
                <a:rPr lang="en-US" sz="900" dirty="0"/>
                <a:t>Increase in nonprofit funding from FY12-FY16</a:t>
              </a:r>
              <a:endParaRPr lang="en-US" sz="900" dirty="0">
                <a:solidFill>
                  <a:schemeClr val="accent4"/>
                </a:solidFill>
              </a:endParaRPr>
            </a:p>
          </p:txBody>
        </p:sp>
        <p:sp>
          <p:nvSpPr>
            <p:cNvPr id="34" name="Rectangle 33"/>
            <p:cNvSpPr/>
            <p:nvPr/>
          </p:nvSpPr>
          <p:spPr bwMode="gray">
            <a:xfrm>
              <a:off x="2304158" y="1785005"/>
              <a:ext cx="902847" cy="384721"/>
            </a:xfrm>
            <a:prstGeom prst="rect">
              <a:avLst/>
            </a:prstGeom>
          </p:spPr>
          <p:txBody>
            <a:bodyPr wrap="square" lIns="0" tIns="0" rIns="0" bIns="0">
              <a:spAutoFit/>
            </a:bodyPr>
            <a:lstStyle/>
            <a:p>
              <a:r>
                <a:rPr lang="en-US" sz="2500" dirty="0">
                  <a:solidFill>
                    <a:schemeClr val="accent6"/>
                  </a:solidFill>
                  <a:latin typeface="+mj-lt"/>
                </a:rPr>
                <a:t>14.6%</a:t>
              </a:r>
            </a:p>
          </p:txBody>
        </p:sp>
        <p:sp>
          <p:nvSpPr>
            <p:cNvPr id="35" name="Rectangle 341"/>
            <p:cNvSpPr/>
            <p:nvPr/>
          </p:nvSpPr>
          <p:spPr bwMode="gray">
            <a:xfrm>
              <a:off x="2317014" y="1733516"/>
              <a:ext cx="912297" cy="395112"/>
            </a:xfrm>
            <a:custGeom>
              <a:avLst/>
              <a:gdLst>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0 w 587014"/>
                <a:gd name="connsiteY4" fmla="*/ 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4" fmla="*/ 91440 w 587014"/>
                <a:gd name="connsiteY4" fmla="*/ 91440 h 455916"/>
                <a:gd name="connsiteX0" fmla="*/ 0 w 587014"/>
                <a:gd name="connsiteY0" fmla="*/ 0 h 455916"/>
                <a:gd name="connsiteX1" fmla="*/ 587014 w 587014"/>
                <a:gd name="connsiteY1" fmla="*/ 0 h 455916"/>
                <a:gd name="connsiteX2" fmla="*/ 587014 w 587014"/>
                <a:gd name="connsiteY2" fmla="*/ 455916 h 455916"/>
                <a:gd name="connsiteX3" fmla="*/ 0 w 587014"/>
                <a:gd name="connsiteY3" fmla="*/ 455916 h 455916"/>
                <a:gd name="connsiteX0" fmla="*/ 587014 w 587014"/>
                <a:gd name="connsiteY0" fmla="*/ 0 h 455916"/>
                <a:gd name="connsiteX1" fmla="*/ 587014 w 587014"/>
                <a:gd name="connsiteY1" fmla="*/ 455916 h 455916"/>
                <a:gd name="connsiteX2" fmla="*/ 0 w 587014"/>
                <a:gd name="connsiteY2" fmla="*/ 455916 h 455916"/>
              </a:gdLst>
              <a:ahLst/>
              <a:cxnLst>
                <a:cxn ang="0">
                  <a:pos x="connsiteX0" y="connsiteY0"/>
                </a:cxn>
                <a:cxn ang="0">
                  <a:pos x="connsiteX1" y="connsiteY1"/>
                </a:cxn>
                <a:cxn ang="0">
                  <a:pos x="connsiteX2" y="connsiteY2"/>
                </a:cxn>
              </a:cxnLst>
              <a:rect l="l" t="t" r="r" b="b"/>
              <a:pathLst>
                <a:path w="587014" h="455916">
                  <a:moveTo>
                    <a:pt x="587014" y="0"/>
                  </a:moveTo>
                  <a:lnTo>
                    <a:pt x="587014" y="455916"/>
                  </a:lnTo>
                  <a:lnTo>
                    <a:pt x="0" y="455916"/>
                  </a:lnTo>
                </a:path>
              </a:pathLst>
            </a:custGeom>
            <a:noFill/>
            <a:ln w="12700">
              <a:solidFill>
                <a:schemeClr val="accent6"/>
              </a:solidFill>
              <a:miter lim="800000"/>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grpSp>
      <p:cxnSp>
        <p:nvCxnSpPr>
          <p:cNvPr id="38" name="Straight Connector 37"/>
          <p:cNvCxnSpPr/>
          <p:nvPr/>
        </p:nvCxnSpPr>
        <p:spPr bwMode="gray">
          <a:xfrm>
            <a:off x="266764" y="2154996"/>
            <a:ext cx="2651760" cy="0"/>
          </a:xfrm>
          <a:prstGeom prst="line">
            <a:avLst/>
          </a:prstGeom>
          <a:ln w="12700">
            <a:solidFill>
              <a:schemeClr val="accent3"/>
            </a:solidFill>
            <a:prstDash val="dash"/>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gray">
          <a:xfrm>
            <a:off x="3463936" y="2154996"/>
            <a:ext cx="2651760" cy="0"/>
          </a:xfrm>
          <a:prstGeom prst="line">
            <a:avLst/>
          </a:prstGeom>
          <a:ln w="12700">
            <a:solidFill>
              <a:schemeClr val="accent3"/>
            </a:solidFill>
            <a:prstDash val="dash"/>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888844" y="3274725"/>
            <a:ext cx="1666875" cy="1079783"/>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a:t>
            </a:r>
          </a:p>
          <a:p>
            <a:pPr>
              <a:spcBef>
                <a:spcPts val="500"/>
              </a:spcBef>
            </a:pPr>
            <a:r>
              <a:rPr lang="en-US" sz="900" dirty="0">
                <a:solidFill>
                  <a:schemeClr val="bg1"/>
                </a:solidFill>
              </a:rPr>
              <a:t>Replace the “Best Practices” section with your institution’s current policies for industry and foundations</a:t>
            </a:r>
          </a:p>
        </p:txBody>
      </p:sp>
      <p:sp>
        <p:nvSpPr>
          <p:cNvPr id="29" name="Text Placeholder 5"/>
          <p:cNvSpPr>
            <a:spLocks noGrp="1"/>
          </p:cNvSpPr>
          <p:nvPr>
            <p:ph type="body" sz="quarter" idx="18"/>
          </p:nvPr>
        </p:nvSpPr>
        <p:spPr>
          <a:xfrm>
            <a:off x="2638269" y="4610736"/>
            <a:ext cx="3558525" cy="200055"/>
          </a:xfrm>
          <a:noFill/>
        </p:spPr>
        <p:txBody>
          <a:bodyPr/>
          <a:lstStyle/>
          <a:p>
            <a:r>
              <a:rPr lang="en-US" dirty="0"/>
              <a:t>Source: EAB interviews and analysis; Higher Education Research and Development Survey (HERD) </a:t>
            </a:r>
            <a:r>
              <a:rPr lang="en-US" dirty="0">
                <a:hlinkClick r:id="rId5"/>
              </a:rPr>
              <a:t>Table 2</a:t>
            </a:r>
            <a:r>
              <a:rPr lang="en-US" dirty="0"/>
              <a:t> and </a:t>
            </a:r>
            <a:r>
              <a:rPr lang="en-US" dirty="0">
                <a:hlinkClick r:id="rId6"/>
              </a:rPr>
              <a:t>Table 16</a:t>
            </a:r>
            <a:r>
              <a:rPr lang="en-US" dirty="0"/>
              <a:t>, FY2012-FY2016.</a:t>
            </a:r>
          </a:p>
        </p:txBody>
      </p:sp>
      <p:sp>
        <p:nvSpPr>
          <p:cNvPr id="30" name="TextBox 29">
            <a:extLst>
              <a:ext uri="{FF2B5EF4-FFF2-40B4-BE49-F238E27FC236}">
                <a16:creationId xmlns:a16="http://schemas.microsoft.com/office/drawing/2014/main" id="{6E4F0222-9935-4E69-BE5E-3CF5D995342C}"/>
              </a:ext>
            </a:extLst>
          </p:cNvPr>
          <p:cNvSpPr txBox="1"/>
          <p:nvPr/>
        </p:nvSpPr>
        <p:spPr>
          <a:xfrm>
            <a:off x="6578539" y="618067"/>
            <a:ext cx="1666875" cy="802784"/>
          </a:xfrm>
          <a:prstGeom prst="rect">
            <a:avLst/>
          </a:prstGeom>
          <a:solidFill>
            <a:srgbClr val="00A249"/>
          </a:solidFill>
        </p:spPr>
        <p:txBody>
          <a:bodyPr wrap="square" lIns="91440" tIns="91440" rIns="91440" bIns="91440" rtlCol="0">
            <a:spAutoFit/>
          </a:bodyPr>
          <a:lstStyle/>
          <a:p>
            <a:pPr>
              <a:spcBef>
                <a:spcPts val="500"/>
              </a:spcBef>
            </a:pPr>
            <a:r>
              <a:rPr lang="en-US" sz="900" b="1" dirty="0">
                <a:solidFill>
                  <a:schemeClr val="bg1"/>
                </a:solidFill>
              </a:rPr>
              <a:t>OPTIONAL </a:t>
            </a:r>
          </a:p>
          <a:p>
            <a:pPr>
              <a:spcBef>
                <a:spcPts val="500"/>
              </a:spcBef>
            </a:pPr>
            <a:r>
              <a:rPr lang="en-US" sz="900" dirty="0">
                <a:solidFill>
                  <a:schemeClr val="bg1"/>
                </a:solidFill>
              </a:rPr>
              <a:t>Add your institutional logo to the upper right corner</a:t>
            </a:r>
          </a:p>
        </p:txBody>
      </p:sp>
    </p:spTree>
    <p:custDataLst>
      <p:tags r:id="rId1"/>
    </p:custDataLst>
    <p:extLst>
      <p:ext uri="{BB962C8B-B14F-4D97-AF65-F5344CB8AC3E}">
        <p14:creationId xmlns:p14="http://schemas.microsoft.com/office/powerpoint/2010/main" val="42933355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Yb3LAX9a"/>
  <p:tag name="ARTICULATE_DESIGN_ID_EAB1 ON-SCREEN MASTER" val="WodUfpOz"/>
  <p:tag name="ARTICULATE_SLIDE_THUMBNAIL_REFRESH" val="1"/>
  <p:tag name="ARTICULATE_DESIGN_ID_EAB1 ON-SCREEN" val="OJDy01kg"/>
  <p:tag name="ARTICULATE_DESIGN_ID_EAB GLOBAL, INC. THEME" val="EgU1CIIs"/>
  <p:tag name="ARTICULATE_DESIGN_ID_EAB1 4X3 ON-SCREEN" val="Lynb0GK1"/>
  <p:tag name="ARTICULATE_SLIDE_COUNT" val="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AB1 4x3 On-screen">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Theme Font">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3"/>
        </a:solidFill>
        <a:ln>
          <a:solidFill>
            <a:schemeClr val="accent3"/>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Bef>
            <a:spcPts val="500"/>
          </a:spcBef>
          <a:defRPr sz="900" dirty="0" err="1"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1 4x3 On-screen 010118.potm" id="{020878D3-7A2E-44FE-80D1-5D7EF687D6E8}" vid="{C03778C9-B23D-4134-80CE-5188F11F8D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EAB1 4x3 On-screen 010118</Template>
  <TotalTime>0</TotalTime>
  <Words>1535</Words>
  <Application>Microsoft Office PowerPoint</Application>
  <PresentationFormat>Custom</PresentationFormat>
  <Paragraphs>219</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Rockwell</vt:lpstr>
      <vt:lpstr>Verdana</vt:lpstr>
      <vt:lpstr>EAB1 4x3 On-screen</vt:lpstr>
      <vt:lpstr>What Are Facilities &amp; Administrative Costs?</vt:lpstr>
      <vt:lpstr>What Are Some Common Myths About F&amp;A?</vt:lpstr>
      <vt:lpstr>How Is the F&amp;A Rate Determined? </vt:lpstr>
      <vt:lpstr>How Much F&amp;A Do We Recover? </vt:lpstr>
      <vt:lpstr>How Does F&amp;A Contribute to Our Expenditures?</vt:lpstr>
      <vt:lpstr>How Does F&amp;A Benefit EAB University?</vt:lpstr>
      <vt:lpstr>A Brief History of F&amp;A</vt:lpstr>
      <vt:lpstr>The Latest F&amp;A Cap Proposal</vt:lpstr>
      <vt:lpstr>Charging F&amp;A to Non-Federal Sponsors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2018-05-13T15:35:07Z</dcterms:created>
  <dcterms:modified xsi:type="dcterms:W3CDTF">2018-10-10T12:33:50Z</dcterms:modified>
  <cp:category/>
</cp:coreProperties>
</file>