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8.xml" ContentType="application/vnd.openxmlformats-officedocument.presentationml.tags+xml"/>
  <Override PartName="/ppt/notesSlides/notesSlide3.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ppt/tags/tag21.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16"/>
  </p:notesMasterIdLst>
  <p:sldIdLst>
    <p:sldId id="639" r:id="rId2"/>
    <p:sldId id="629" r:id="rId3"/>
    <p:sldId id="630" r:id="rId4"/>
    <p:sldId id="378" r:id="rId5"/>
    <p:sldId id="372" r:id="rId6"/>
    <p:sldId id="631" r:id="rId7"/>
    <p:sldId id="640" r:id="rId8"/>
    <p:sldId id="633" r:id="rId9"/>
    <p:sldId id="634" r:id="rId10"/>
    <p:sldId id="635" r:id="rId11"/>
    <p:sldId id="636" r:id="rId12"/>
    <p:sldId id="641" r:id="rId13"/>
    <p:sldId id="637" r:id="rId14"/>
    <p:sldId id="418" r:id="rId15"/>
  </p:sldIdLst>
  <p:sldSz cx="6400800" cy="4800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42" autoAdjust="0"/>
    <p:restoredTop sz="95244" autoAdjust="0"/>
  </p:normalViewPr>
  <p:slideViewPr>
    <p:cSldViewPr snapToGrid="0" showGuides="1">
      <p:cViewPr>
        <p:scale>
          <a:sx n="70" d="100"/>
          <a:sy n="70" d="100"/>
        </p:scale>
        <p:origin x="1878" y="-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64069612169641E-3"/>
          <c:y val="0.2339549832652375"/>
          <c:w val="0.93452380952380953"/>
          <c:h val="0.47473105188383502"/>
        </c:manualLayout>
      </c:layout>
      <c:barChart>
        <c:barDir val="col"/>
        <c:grouping val="clustered"/>
        <c:varyColors val="0"/>
        <c:ser>
          <c:idx val="0"/>
          <c:order val="0"/>
          <c:tx>
            <c:strRef>
              <c:f>Sheet1!$B$1</c:f>
              <c:strCache>
                <c:ptCount val="1"/>
                <c:pt idx="0">
                  <c:v>Series 1</c:v>
                </c:pt>
              </c:strCache>
            </c:strRef>
          </c:tx>
          <c:spPr>
            <a:solidFill>
              <a:srgbClr val="00355F"/>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Sheet1!$B$2:$B$3</c:f>
              <c:numCache>
                <c:formatCode>General</c:formatCode>
                <c:ptCount val="2"/>
                <c:pt idx="0">
                  <c:v>2</c:v>
                </c:pt>
                <c:pt idx="1">
                  <c:v>3</c:v>
                </c:pt>
              </c:numCache>
            </c:numRef>
          </c:val>
          <c:extLst>
            <c:ext xmlns:c16="http://schemas.microsoft.com/office/drawing/2014/chart" uri="{C3380CC4-5D6E-409C-BE32-E72D297353CC}">
              <c16:uniqueId val="{00000000-AD8F-C64A-9D55-816860A9F2AB}"/>
            </c:ext>
          </c:extLst>
        </c:ser>
        <c:ser>
          <c:idx val="1"/>
          <c:order val="1"/>
          <c:tx>
            <c:strRef>
              <c:f>Sheet1!$C$1</c:f>
              <c:strCache>
                <c:ptCount val="1"/>
                <c:pt idx="0">
                  <c:v>Series 2</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Sheet1!$C$2:$C$3</c:f>
              <c:numCache>
                <c:formatCode>General</c:formatCode>
                <c:ptCount val="2"/>
                <c:pt idx="0">
                  <c:v>3</c:v>
                </c:pt>
                <c:pt idx="1">
                  <c:v>6</c:v>
                </c:pt>
              </c:numCache>
            </c:numRef>
          </c:val>
          <c:extLst>
            <c:ext xmlns:c16="http://schemas.microsoft.com/office/drawing/2014/chart" uri="{C3380CC4-5D6E-409C-BE32-E72D297353CC}">
              <c16:uniqueId val="{00000001-AD8F-C64A-9D55-816860A9F2AB}"/>
            </c:ext>
          </c:extLst>
        </c:ser>
        <c:ser>
          <c:idx val="2"/>
          <c:order val="2"/>
          <c:tx>
            <c:strRef>
              <c:f>Sheet1!$D$1</c:f>
              <c:strCache>
                <c:ptCount val="1"/>
                <c:pt idx="0">
                  <c:v>Series 3</c:v>
                </c:pt>
              </c:strCache>
            </c:strRef>
          </c:tx>
          <c:spPr>
            <a:solidFill>
              <a:schemeClr val="accent3"/>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Sheet1!$D$2:$D$3</c:f>
              <c:numCache>
                <c:formatCode>General</c:formatCode>
                <c:ptCount val="2"/>
                <c:pt idx="0">
                  <c:v>4</c:v>
                </c:pt>
                <c:pt idx="1">
                  <c:v>4</c:v>
                </c:pt>
              </c:numCache>
            </c:numRef>
          </c:val>
          <c:extLst>
            <c:ext xmlns:c16="http://schemas.microsoft.com/office/drawing/2014/chart" uri="{C3380CC4-5D6E-409C-BE32-E72D297353CC}">
              <c16:uniqueId val="{00000002-AD8F-C64A-9D55-816860A9F2AB}"/>
            </c:ext>
          </c:extLst>
        </c:ser>
        <c:ser>
          <c:idx val="3"/>
          <c:order val="3"/>
          <c:tx>
            <c:strRef>
              <c:f>Sheet1!$E$1</c:f>
              <c:strCache>
                <c:ptCount val="1"/>
                <c:pt idx="0">
                  <c:v>Series 4</c:v>
                </c:pt>
              </c:strCache>
            </c:strRef>
          </c:tx>
          <c:spPr>
            <a:solidFill>
              <a:schemeClr val="accent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Sheet1!$E$2:$E$3</c:f>
              <c:numCache>
                <c:formatCode>General</c:formatCode>
                <c:ptCount val="2"/>
                <c:pt idx="0">
                  <c:v>3</c:v>
                </c:pt>
                <c:pt idx="1">
                  <c:v>3</c:v>
                </c:pt>
              </c:numCache>
            </c:numRef>
          </c:val>
          <c:extLst>
            <c:ext xmlns:c16="http://schemas.microsoft.com/office/drawing/2014/chart" uri="{C3380CC4-5D6E-409C-BE32-E72D297353CC}">
              <c16:uniqueId val="{00000003-AD8F-C64A-9D55-816860A9F2AB}"/>
            </c:ext>
          </c:extLst>
        </c:ser>
        <c:ser>
          <c:idx val="4"/>
          <c:order val="4"/>
          <c:tx>
            <c:strRef>
              <c:f>Sheet1!$F$1</c:f>
              <c:strCache>
                <c:ptCount val="1"/>
                <c:pt idx="0">
                  <c:v>Series 5</c:v>
                </c:pt>
              </c:strCache>
            </c:strRef>
          </c:tx>
          <c:spPr>
            <a:solidFill>
              <a:schemeClr val="accent5"/>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Sheet1!$F$2:$F$3</c:f>
              <c:numCache>
                <c:formatCode>General</c:formatCode>
                <c:ptCount val="2"/>
                <c:pt idx="0">
                  <c:v>4</c:v>
                </c:pt>
                <c:pt idx="1">
                  <c:v>4</c:v>
                </c:pt>
              </c:numCache>
            </c:numRef>
          </c:val>
          <c:extLst>
            <c:ext xmlns:c16="http://schemas.microsoft.com/office/drawing/2014/chart" uri="{C3380CC4-5D6E-409C-BE32-E72D297353CC}">
              <c16:uniqueId val="{00000004-AD8F-C64A-9D55-816860A9F2AB}"/>
            </c:ext>
          </c:extLst>
        </c:ser>
        <c:ser>
          <c:idx val="5"/>
          <c:order val="5"/>
          <c:tx>
            <c:strRef>
              <c:f>Sheet1!$G$1</c:f>
              <c:strCache>
                <c:ptCount val="1"/>
                <c:pt idx="0">
                  <c:v>Series 6</c:v>
                </c:pt>
              </c:strCache>
            </c:strRef>
          </c:tx>
          <c:spPr>
            <a:solidFill>
              <a:schemeClr val="accent6"/>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Sheet1!$G$2:$G$3</c:f>
              <c:numCache>
                <c:formatCode>General</c:formatCode>
                <c:ptCount val="2"/>
                <c:pt idx="0">
                  <c:v>4</c:v>
                </c:pt>
                <c:pt idx="1">
                  <c:v>3</c:v>
                </c:pt>
              </c:numCache>
            </c:numRef>
          </c:val>
          <c:extLst>
            <c:ext xmlns:c16="http://schemas.microsoft.com/office/drawing/2014/chart" uri="{C3380CC4-5D6E-409C-BE32-E72D297353CC}">
              <c16:uniqueId val="{00000005-AD8F-C64A-9D55-816860A9F2AB}"/>
            </c:ext>
          </c:extLst>
        </c:ser>
        <c:dLbls>
          <c:dLblPos val="outEnd"/>
          <c:showLegendKey val="0"/>
          <c:showVal val="1"/>
          <c:showCatName val="0"/>
          <c:showSerName val="0"/>
          <c:showPercent val="0"/>
          <c:showBubbleSize val="0"/>
        </c:dLbls>
        <c:gapWidth val="50"/>
        <c:axId val="733916336"/>
        <c:axId val="733916664"/>
      </c:barChart>
      <c:catAx>
        <c:axId val="7339163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733916664"/>
        <c:crosses val="autoZero"/>
        <c:auto val="1"/>
        <c:lblAlgn val="ctr"/>
        <c:lblOffset val="100"/>
        <c:noMultiLvlLbl val="0"/>
      </c:catAx>
      <c:valAx>
        <c:axId val="733916664"/>
        <c:scaling>
          <c:orientation val="minMax"/>
        </c:scaling>
        <c:delete val="1"/>
        <c:axPos val="l"/>
        <c:numFmt formatCode="General" sourceLinked="1"/>
        <c:majorTickMark val="none"/>
        <c:minorTickMark val="none"/>
        <c:tickLblPos val="nextTo"/>
        <c:crossAx val="733916336"/>
        <c:crosses val="autoZero"/>
        <c:crossBetween val="between"/>
      </c:valAx>
      <c:spPr>
        <a:noFill/>
        <a:ln>
          <a:noFill/>
        </a:ln>
        <a:effectLst/>
      </c:spPr>
    </c:plotArea>
    <c:plotVisOnly val="1"/>
    <c:dispBlanksAs val="gap"/>
    <c:showDLblsOverMax val="0"/>
    <c:extLst/>
  </c:chart>
  <c:spPr>
    <a:noFill/>
    <a:ln>
      <a:noFill/>
    </a:ln>
    <a:effectLst/>
  </c:spPr>
  <c:txPr>
    <a:bodyPr/>
    <a:lstStyle/>
    <a:p>
      <a:pPr>
        <a:defRPr sz="800">
          <a:solidFill>
            <a:schemeClr val="tx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2B9529-020D-408F-8E29-012DA2C55CF9}" type="datetimeFigureOut">
              <a:rPr lang="en-US" smtClean="0"/>
              <a:t>7/5/2024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01E82D-A42D-44C1-B6FE-B15E8F78A2BE}" type="slidenum">
              <a:rPr lang="en-US" smtClean="0"/>
              <a:t>‹#›</a:t>
            </a:fld>
            <a:endParaRPr lang="en-US"/>
          </a:p>
        </p:txBody>
      </p:sp>
    </p:spTree>
    <p:extLst>
      <p:ext uri="{BB962C8B-B14F-4D97-AF65-F5344CB8AC3E}">
        <p14:creationId xmlns:p14="http://schemas.microsoft.com/office/powerpoint/2010/main" val="1171716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01E82D-A42D-44C1-B6FE-B15E8F78A2BE}" type="slidenum">
              <a:rPr lang="en-US" smtClean="0"/>
              <a:t>8</a:t>
            </a:fld>
            <a:endParaRPr lang="en-US"/>
          </a:p>
        </p:txBody>
      </p:sp>
    </p:spTree>
    <p:extLst>
      <p:ext uri="{BB962C8B-B14F-4D97-AF65-F5344CB8AC3E}">
        <p14:creationId xmlns:p14="http://schemas.microsoft.com/office/powerpoint/2010/main" val="3466930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01E82D-A42D-44C1-B6FE-B15E8F78A2BE}" type="slidenum">
              <a:rPr lang="en-US" smtClean="0"/>
              <a:t>9</a:t>
            </a:fld>
            <a:endParaRPr lang="en-US"/>
          </a:p>
        </p:txBody>
      </p:sp>
    </p:spTree>
    <p:extLst>
      <p:ext uri="{BB962C8B-B14F-4D97-AF65-F5344CB8AC3E}">
        <p14:creationId xmlns:p14="http://schemas.microsoft.com/office/powerpoint/2010/main" val="208407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01E82D-A42D-44C1-B6FE-B15E8F78A2BE}" type="slidenum">
              <a:rPr lang="en-US" smtClean="0"/>
              <a:t>10</a:t>
            </a:fld>
            <a:endParaRPr lang="en-US"/>
          </a:p>
        </p:txBody>
      </p:sp>
    </p:spTree>
    <p:extLst>
      <p:ext uri="{BB962C8B-B14F-4D97-AF65-F5344CB8AC3E}">
        <p14:creationId xmlns:p14="http://schemas.microsoft.com/office/powerpoint/2010/main" val="1070542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01E82D-A42D-44C1-B6FE-B15E8F78A2BE}" type="slidenum">
              <a:rPr lang="en-US" smtClean="0"/>
              <a:t>13</a:t>
            </a:fld>
            <a:endParaRPr lang="en-US"/>
          </a:p>
        </p:txBody>
      </p:sp>
    </p:spTree>
    <p:extLst>
      <p:ext uri="{BB962C8B-B14F-4D97-AF65-F5344CB8AC3E}">
        <p14:creationId xmlns:p14="http://schemas.microsoft.com/office/powerpoint/2010/main" val="250167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01E82D-A42D-44C1-B6FE-B15E8F78A2BE}" type="slidenum">
              <a:rPr lang="en-US" smtClean="0"/>
              <a:t>14</a:t>
            </a:fld>
            <a:endParaRPr lang="en-US"/>
          </a:p>
        </p:txBody>
      </p:sp>
    </p:spTree>
    <p:extLst>
      <p:ext uri="{BB962C8B-B14F-4D97-AF65-F5344CB8AC3E}">
        <p14:creationId xmlns:p14="http://schemas.microsoft.com/office/powerpoint/2010/main" val="66039378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tmp"/><Relationship Id="rId7" Type="http://schemas.openxmlformats.org/officeDocument/2006/relationships/image" Target="../media/image5.tmp"/><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4.tmp"/><Relationship Id="rId5" Type="http://schemas.openxmlformats.org/officeDocument/2006/relationships/image" Target="../media/image3.PNG"/><Relationship Id="rId10" Type="http://schemas.openxmlformats.org/officeDocument/2006/relationships/image" Target="../media/image8.tmp"/><Relationship Id="rId4" Type="http://schemas.openxmlformats.org/officeDocument/2006/relationships/image" Target="../media/image2.tmp"/><Relationship Id="rId9" Type="http://schemas.openxmlformats.org/officeDocument/2006/relationships/image" Target="../media/image7.tmp"/></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slideMaster" Target="../slideMasters/slideMaster1.xml"/><Relationship Id="rId1" Type="http://schemas.openxmlformats.org/officeDocument/2006/relationships/tags" Target="../tags/tag15.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png"/><Relationship Id="rId9" Type="http://schemas.openxmlformats.org/officeDocument/2006/relationships/image" Target="../media/image23.png"/></Relationships>
</file>

<file path=ppt/slideLayouts/_rels/slideLayout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hyperlink" Target="https://eab.box.com/v/Template-Resources" TargetMode="External"/><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11.png"/><Relationship Id="rId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5.png"/></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bg bwMode="gray">
      <p:bgPr>
        <a:solidFill>
          <a:schemeClr val="accent5"/>
        </a:soli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679798-E8FE-BCC1-F137-9F49F675BBAE}"/>
              </a:ext>
            </a:extLst>
          </p:cNvPr>
          <p:cNvSpPr>
            <a:spLocks noGrp="1"/>
          </p:cNvSpPr>
          <p:nvPr>
            <p:ph type="title" hasCustomPrompt="1"/>
          </p:nvPr>
        </p:nvSpPr>
        <p:spPr>
          <a:xfrm>
            <a:off x="277812" y="-625242"/>
            <a:ext cx="5853991" cy="498598"/>
          </a:xfrm>
        </p:spPr>
        <p:txBody>
          <a:bodyPr/>
          <a:lstStyle>
            <a:lvl1pPr>
              <a:defRPr/>
            </a:lvl1pPr>
          </a:lstStyle>
          <a:p>
            <a:r>
              <a:rPr lang="en-US" dirty="0"/>
              <a:t>Add “Template Name” (this is a hidden title for accessibility)</a:t>
            </a:r>
          </a:p>
        </p:txBody>
      </p:sp>
      <p:sp>
        <p:nvSpPr>
          <p:cNvPr id="10" name="Template edition">
            <a:extLst>
              <a:ext uri="{FF2B5EF4-FFF2-40B4-BE49-F238E27FC236}">
                <a16:creationId xmlns:a16="http://schemas.microsoft.com/office/drawing/2014/main" id="{A2DDE628-8409-E24A-22B3-A03F756F1341}"/>
              </a:ext>
              <a:ext uri="{C183D7F6-B498-43B3-948B-1728B52AA6E4}">
                <adec:decorative xmlns:adec="http://schemas.microsoft.com/office/drawing/2017/decorative" val="1"/>
              </a:ext>
            </a:extLst>
          </p:cNvPr>
          <p:cNvSpPr/>
          <p:nvPr userDrawn="1"/>
        </p:nvSpPr>
        <p:spPr bwMode="gray">
          <a:xfrm>
            <a:off x="0" y="-5798"/>
            <a:ext cx="6400800" cy="477843"/>
          </a:xfrm>
          <a:prstGeom prst="rect">
            <a:avLst/>
          </a:prstGeom>
          <a:solidFill>
            <a:srgbClr val="01FF19"/>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0" tIns="45720" rIns="91440" bIns="45720" numCol="1" spcCol="0" rtlCol="0" fromWordArt="0" anchor="ctr" anchorCtr="0" forceAA="0" compatLnSpc="1">
            <a:prstTxWarp prst="textNoShape">
              <a:avLst/>
            </a:prstTxWarp>
            <a:noAutofit/>
          </a:bodyPr>
          <a:lstStyle/>
          <a:p>
            <a:pPr algn="l">
              <a:spcBef>
                <a:spcPts val="500"/>
              </a:spcBef>
            </a:pPr>
            <a:r>
              <a:rPr lang="en-US" sz="1400" b="1" dirty="0">
                <a:solidFill>
                  <a:schemeClr val="tx1"/>
                </a:solidFill>
              </a:rPr>
              <a:t>      January 2024 </a:t>
            </a:r>
            <a:r>
              <a:rPr lang="en-US" sz="1400" b="1" baseline="0" dirty="0">
                <a:solidFill>
                  <a:schemeClr val="tx1"/>
                </a:solidFill>
              </a:rPr>
              <a:t>Edition</a:t>
            </a:r>
            <a:endParaRPr lang="en-US" sz="1400" b="1" dirty="0">
              <a:solidFill>
                <a:schemeClr val="tx1"/>
              </a:solidFill>
            </a:endParaRPr>
          </a:p>
        </p:txBody>
      </p:sp>
      <p:sp>
        <p:nvSpPr>
          <p:cNvPr id="48" name="Slide title">
            <a:extLst>
              <a:ext uri="{FF2B5EF4-FFF2-40B4-BE49-F238E27FC236}">
                <a16:creationId xmlns:a16="http://schemas.microsoft.com/office/drawing/2014/main" id="{B0915DD3-35CC-9E43-807D-2361F15C88E1}"/>
              </a:ext>
              <a:ext uri="{C183D7F6-B498-43B3-948B-1728B52AA6E4}">
                <adec:decorative xmlns:adec="http://schemas.microsoft.com/office/drawing/2017/decorative" val="1"/>
              </a:ext>
            </a:extLst>
          </p:cNvPr>
          <p:cNvSpPr txBox="1"/>
          <p:nvPr/>
        </p:nvSpPr>
        <p:spPr bwMode="gray">
          <a:xfrm>
            <a:off x="264105" y="1937991"/>
            <a:ext cx="1480335" cy="602729"/>
          </a:xfrm>
          <a:prstGeom prst="rect">
            <a:avLst/>
          </a:prstGeom>
          <a:noFill/>
        </p:spPr>
        <p:txBody>
          <a:bodyPr wrap="square" lIns="0" tIns="0" rIns="0" bIns="0" rtlCol="0">
            <a:spAutoFit/>
          </a:bodyPr>
          <a:lstStyle/>
          <a:p>
            <a:pPr algn="ctr">
              <a:spcBef>
                <a:spcPts val="500"/>
              </a:spcBef>
            </a:pPr>
            <a:r>
              <a:rPr lang="en-US" sz="1200" b="1" dirty="0">
                <a:solidFill>
                  <a:schemeClr val="bg1"/>
                </a:solidFill>
              </a:rPr>
              <a:t>Presentation Template 4x3</a:t>
            </a:r>
          </a:p>
          <a:p>
            <a:pPr algn="ctr">
              <a:spcBef>
                <a:spcPts val="500"/>
              </a:spcBef>
            </a:pPr>
            <a:r>
              <a:rPr lang="en-US" sz="1100" b="0" dirty="0">
                <a:solidFill>
                  <a:schemeClr val="bg1"/>
                </a:solidFill>
              </a:rPr>
              <a:t>(7"x5.25")</a:t>
            </a:r>
          </a:p>
        </p:txBody>
      </p:sp>
      <p:sp>
        <p:nvSpPr>
          <p:cNvPr id="2" name="TextBox 1">
            <a:extLst>
              <a:ext uri="{FF2B5EF4-FFF2-40B4-BE49-F238E27FC236}">
                <a16:creationId xmlns:a16="http://schemas.microsoft.com/office/drawing/2014/main" id="{1DE36005-E308-4229-8966-D65022F11F87}"/>
              </a:ext>
              <a:ext uri="{C183D7F6-B498-43B3-948B-1728B52AA6E4}">
                <adec:decorative xmlns:adec="http://schemas.microsoft.com/office/drawing/2017/decorative" val="1"/>
              </a:ext>
            </a:extLst>
          </p:cNvPr>
          <p:cNvSpPr txBox="1"/>
          <p:nvPr/>
        </p:nvSpPr>
        <p:spPr>
          <a:xfrm>
            <a:off x="3087165" y="170966"/>
            <a:ext cx="2793421" cy="138499"/>
          </a:xfrm>
          <a:prstGeom prst="rect">
            <a:avLst/>
          </a:prstGeom>
          <a:noFill/>
        </p:spPr>
        <p:txBody>
          <a:bodyPr wrap="square" lIns="0" tIns="0" rIns="0" bIns="0" rtlCol="0">
            <a:spAutoFit/>
          </a:bodyPr>
          <a:lstStyle/>
          <a:p>
            <a:pPr>
              <a:spcBef>
                <a:spcPts val="500"/>
              </a:spcBef>
            </a:pPr>
            <a:r>
              <a:rPr lang="en-US" sz="900" b="1" dirty="0">
                <a:solidFill>
                  <a:schemeClr val="tx1"/>
                </a:solidFill>
              </a:rPr>
              <a:t>Main edits: </a:t>
            </a:r>
            <a:r>
              <a:rPr lang="en-US" sz="900" dirty="0">
                <a:solidFill>
                  <a:schemeClr val="tx1"/>
                </a:solidFill>
              </a:rPr>
              <a:t>copyright and accessibility updates</a:t>
            </a:r>
          </a:p>
        </p:txBody>
      </p:sp>
      <p:sp>
        <p:nvSpPr>
          <p:cNvPr id="20" name="Green box - decorative">
            <a:extLst>
              <a:ext uri="{FF2B5EF4-FFF2-40B4-BE49-F238E27FC236}">
                <a16:creationId xmlns:a16="http://schemas.microsoft.com/office/drawing/2014/main" id="{E60E0351-67B3-E84D-8894-ECEC0C2D66D5}"/>
              </a:ext>
              <a:ext uri="{C183D7F6-B498-43B3-948B-1728B52AA6E4}">
                <adec:decorative xmlns:adec="http://schemas.microsoft.com/office/drawing/2017/decorative" val="1"/>
              </a:ext>
            </a:extLst>
          </p:cNvPr>
          <p:cNvSpPr/>
          <p:nvPr/>
        </p:nvSpPr>
        <p:spPr bwMode="gray">
          <a:xfrm>
            <a:off x="-1" y="4038927"/>
            <a:ext cx="6400801" cy="767851"/>
          </a:xfrm>
          <a:prstGeom prst="rect">
            <a:avLst/>
          </a:prstGeom>
          <a:solidFill>
            <a:srgbClr val="008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Save time">
            <a:extLst>
              <a:ext uri="{FF2B5EF4-FFF2-40B4-BE49-F238E27FC236}">
                <a16:creationId xmlns:a16="http://schemas.microsoft.com/office/drawing/2014/main" id="{CCA53FEC-6F88-7B40-8EFB-0D4B18A79AED}"/>
              </a:ext>
              <a:ext uri="{C183D7F6-B498-43B3-948B-1728B52AA6E4}">
                <adec:decorative xmlns:adec="http://schemas.microsoft.com/office/drawing/2017/decorative" val="1"/>
              </a:ext>
            </a:extLst>
          </p:cNvPr>
          <p:cNvSpPr txBox="1"/>
          <p:nvPr/>
        </p:nvSpPr>
        <p:spPr bwMode="gray">
          <a:xfrm>
            <a:off x="430715" y="4148519"/>
            <a:ext cx="3735387" cy="553998"/>
          </a:xfrm>
          <a:prstGeom prst="rect">
            <a:avLst/>
          </a:prstGeom>
          <a:noFill/>
        </p:spPr>
        <p:txBody>
          <a:bodyPr wrap="square" lIns="0" tIns="0" rIns="0" bIns="0" rtlCol="0">
            <a:spAutoFit/>
          </a:bodyPr>
          <a:lstStyle/>
          <a:p>
            <a:pPr marL="0" indent="0" algn="l">
              <a:spcBef>
                <a:spcPts val="900"/>
              </a:spcBef>
              <a:buFont typeface="Arial" panose="020B0604020202020204" pitchFamily="34" charset="0"/>
              <a:buNone/>
            </a:pPr>
            <a:r>
              <a:rPr lang="en-US" sz="900" b="1" dirty="0">
                <a:solidFill>
                  <a:schemeClr val="bg1"/>
                </a:solidFill>
              </a:rPr>
              <a:t>SAVE TIME: Use the Graphic and Layout Guide (GLG)! </a:t>
            </a:r>
            <a:r>
              <a:rPr lang="en-US" sz="900" b="0" dirty="0">
                <a:solidFill>
                  <a:schemeClr val="bg1"/>
                </a:solidFill>
              </a:rPr>
              <a:t>Find it in the same folder you found this template. </a:t>
            </a:r>
            <a:r>
              <a:rPr kumimoji="0" lang="en-US" sz="900" b="0" i="0" u="none" strike="noStrike" kern="1200" cap="none" spc="0" normalizeH="0" baseline="0" noProof="0" dirty="0">
                <a:ln>
                  <a:noFill/>
                </a:ln>
                <a:solidFill>
                  <a:srgbClr val="FFFFFF"/>
                </a:solidFill>
                <a:effectLst/>
                <a:uLnTx/>
                <a:uFillTx/>
                <a:latin typeface="+mn-lt"/>
                <a:ea typeface="+mn-ea"/>
                <a:cs typeface="+mn-cs"/>
              </a:rPr>
              <a:t>Never design from scratch again. Find hundreds of pre-formatted graphics and full layouts to copy into your file and edit as needed. </a:t>
            </a:r>
          </a:p>
        </p:txBody>
      </p:sp>
      <p:sp>
        <p:nvSpPr>
          <p:cNvPr id="52" name="Need help">
            <a:extLst>
              <a:ext uri="{FF2B5EF4-FFF2-40B4-BE49-F238E27FC236}">
                <a16:creationId xmlns:a16="http://schemas.microsoft.com/office/drawing/2014/main" id="{B2F6F565-4714-204C-9F4C-FCB45F51B27A}"/>
              </a:ext>
              <a:ext uri="{C183D7F6-B498-43B3-948B-1728B52AA6E4}">
                <adec:decorative xmlns:adec="http://schemas.microsoft.com/office/drawing/2017/decorative" val="1"/>
              </a:ext>
            </a:extLst>
          </p:cNvPr>
          <p:cNvSpPr txBox="1">
            <a:spLocks/>
          </p:cNvSpPr>
          <p:nvPr/>
        </p:nvSpPr>
        <p:spPr bwMode="gray">
          <a:xfrm>
            <a:off x="4546057" y="4272093"/>
            <a:ext cx="1474787" cy="2769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2400"/>
              </a:spcBef>
              <a:buNone/>
            </a:pPr>
            <a:r>
              <a:rPr lang="en-US" sz="900" b="1" dirty="0">
                <a:solidFill>
                  <a:schemeClr val="bg1"/>
                </a:solidFill>
              </a:rPr>
              <a:t>Need help? </a:t>
            </a:r>
            <a:r>
              <a:rPr lang="en-US" sz="900" b="0" dirty="0">
                <a:solidFill>
                  <a:schemeClr val="bg1"/>
                </a:solidFill>
              </a:rPr>
              <a:t>Email </a:t>
            </a:r>
            <a:br>
              <a:rPr lang="en-US" sz="900" b="0" dirty="0">
                <a:solidFill>
                  <a:schemeClr val="bg1"/>
                </a:solidFill>
              </a:rPr>
            </a:br>
            <a:r>
              <a:rPr lang="en-US" sz="900" b="0" dirty="0">
                <a:solidFill>
                  <a:schemeClr val="bg1"/>
                </a:solidFill>
              </a:rPr>
              <a:t>DSS-Requests@eab.com</a:t>
            </a:r>
          </a:p>
        </p:txBody>
      </p:sp>
      <p:cxnSp>
        <p:nvCxnSpPr>
          <p:cNvPr id="22" name="Line - decorative">
            <a:extLst>
              <a:ext uri="{FF2B5EF4-FFF2-40B4-BE49-F238E27FC236}">
                <a16:creationId xmlns:a16="http://schemas.microsoft.com/office/drawing/2014/main" id="{42C0DFF2-3AB7-CC49-912C-1E28B88E8379}"/>
              </a:ext>
              <a:ext uri="{C183D7F6-B498-43B3-948B-1728B52AA6E4}">
                <adec:decorative xmlns:adec="http://schemas.microsoft.com/office/drawing/2017/decorative" val="1"/>
              </a:ext>
            </a:extLst>
          </p:cNvPr>
          <p:cNvCxnSpPr>
            <a:cxnSpLocks/>
          </p:cNvCxnSpPr>
          <p:nvPr/>
        </p:nvCxnSpPr>
        <p:spPr bwMode="gray">
          <a:xfrm>
            <a:off x="281400" y="1857057"/>
            <a:ext cx="146304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 name="Line - decorative">
            <a:extLst>
              <a:ext uri="{FF2B5EF4-FFF2-40B4-BE49-F238E27FC236}">
                <a16:creationId xmlns:a16="http://schemas.microsoft.com/office/drawing/2014/main" id="{D6731AFC-EEF0-6327-B92E-173793965918}"/>
              </a:ext>
              <a:ext uri="{C183D7F6-B498-43B3-948B-1728B52AA6E4}">
                <adec:decorative xmlns:adec="http://schemas.microsoft.com/office/drawing/2017/decorative" val="1"/>
              </a:ext>
            </a:extLst>
          </p:cNvPr>
          <p:cNvCxnSpPr>
            <a:cxnSpLocks/>
          </p:cNvCxnSpPr>
          <p:nvPr userDrawn="1"/>
        </p:nvCxnSpPr>
        <p:spPr bwMode="gray">
          <a:xfrm>
            <a:off x="1951936" y="1857057"/>
            <a:ext cx="219456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 name="Line - decorative">
            <a:extLst>
              <a:ext uri="{FF2B5EF4-FFF2-40B4-BE49-F238E27FC236}">
                <a16:creationId xmlns:a16="http://schemas.microsoft.com/office/drawing/2014/main" id="{7B494129-79AE-18E0-6364-B700D2725AD4}"/>
              </a:ext>
              <a:ext uri="{C183D7F6-B498-43B3-948B-1728B52AA6E4}">
                <adec:decorative xmlns:adec="http://schemas.microsoft.com/office/drawing/2017/decorative" val="1"/>
              </a:ext>
            </a:extLst>
          </p:cNvPr>
          <p:cNvCxnSpPr>
            <a:cxnSpLocks/>
          </p:cNvCxnSpPr>
          <p:nvPr userDrawn="1"/>
        </p:nvCxnSpPr>
        <p:spPr bwMode="gray">
          <a:xfrm>
            <a:off x="4338399" y="1857057"/>
            <a:ext cx="1776111"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Slide title">
            <a:extLst>
              <a:ext uri="{FF2B5EF4-FFF2-40B4-BE49-F238E27FC236}">
                <a16:creationId xmlns:a16="http://schemas.microsoft.com/office/drawing/2014/main" id="{8B0CF285-9591-382C-2720-19A074CBBAD2}"/>
              </a:ext>
              <a:ext uri="{C183D7F6-B498-43B3-948B-1728B52AA6E4}">
                <adec:decorative xmlns:adec="http://schemas.microsoft.com/office/drawing/2017/decorative" val="1"/>
              </a:ext>
            </a:extLst>
          </p:cNvPr>
          <p:cNvSpPr txBox="1"/>
          <p:nvPr userDrawn="1"/>
        </p:nvSpPr>
        <p:spPr bwMode="gray">
          <a:xfrm>
            <a:off x="281400" y="752178"/>
            <a:ext cx="5841588" cy="556563"/>
          </a:xfrm>
          <a:prstGeom prst="rect">
            <a:avLst/>
          </a:prstGeom>
          <a:noFill/>
        </p:spPr>
        <p:txBody>
          <a:bodyPr wrap="square" lIns="0" tIns="0" rIns="0" bIns="0" rtlCol="0">
            <a:spAutoFit/>
          </a:bodyPr>
          <a:lstStyle/>
          <a:p>
            <a:pPr algn="ctr">
              <a:spcBef>
                <a:spcPts val="500"/>
              </a:spcBef>
            </a:pPr>
            <a:r>
              <a:rPr lang="en-US" sz="1100" b="1" dirty="0">
                <a:solidFill>
                  <a:schemeClr val="bg1"/>
                </a:solidFill>
              </a:rPr>
              <a:t>This is the: </a:t>
            </a:r>
          </a:p>
          <a:p>
            <a:pPr algn="ctr">
              <a:spcBef>
                <a:spcPts val="500"/>
              </a:spcBef>
            </a:pPr>
            <a:r>
              <a:rPr lang="en-US" sz="2000" b="0" dirty="0">
                <a:solidFill>
                  <a:schemeClr val="tx2"/>
                </a:solidFill>
              </a:rPr>
              <a:t>Presentation Template 4x3</a:t>
            </a:r>
          </a:p>
        </p:txBody>
      </p:sp>
      <p:sp>
        <p:nvSpPr>
          <p:cNvPr id="7" name="Arrow: Down 6">
            <a:extLst>
              <a:ext uri="{FF2B5EF4-FFF2-40B4-BE49-F238E27FC236}">
                <a16:creationId xmlns:a16="http://schemas.microsoft.com/office/drawing/2014/main" id="{C9B0550C-78A4-763E-61F2-0A292625DDFC}"/>
              </a:ext>
              <a:ext uri="{C183D7F6-B498-43B3-948B-1728B52AA6E4}">
                <adec:decorative xmlns:adec="http://schemas.microsoft.com/office/drawing/2017/decorative" val="1"/>
              </a:ext>
            </a:extLst>
          </p:cNvPr>
          <p:cNvSpPr/>
          <p:nvPr userDrawn="1"/>
        </p:nvSpPr>
        <p:spPr bwMode="gray">
          <a:xfrm>
            <a:off x="736695" y="1404023"/>
            <a:ext cx="552450" cy="355597"/>
          </a:xfrm>
          <a:prstGeom prst="downArrow">
            <a:avLst/>
          </a:prstGeom>
          <a:solidFill>
            <a:schemeClr val="tx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Slide title">
            <a:extLst>
              <a:ext uri="{FF2B5EF4-FFF2-40B4-BE49-F238E27FC236}">
                <a16:creationId xmlns:a16="http://schemas.microsoft.com/office/drawing/2014/main" id="{35D5CA9E-2498-3C93-218E-630460052F36}"/>
              </a:ext>
              <a:ext uri="{C183D7F6-B498-43B3-948B-1728B52AA6E4}">
                <adec:decorative xmlns:adec="http://schemas.microsoft.com/office/drawing/2017/decorative" val="1"/>
              </a:ext>
            </a:extLst>
          </p:cNvPr>
          <p:cNvSpPr txBox="1"/>
          <p:nvPr userDrawn="1"/>
        </p:nvSpPr>
        <p:spPr bwMode="gray">
          <a:xfrm>
            <a:off x="2141284" y="1937991"/>
            <a:ext cx="1815865" cy="184666"/>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1200" b="1" dirty="0">
                <a:solidFill>
                  <a:schemeClr val="bg1"/>
                </a:solidFill>
              </a:rPr>
              <a:t>Landscape </a:t>
            </a:r>
            <a:r>
              <a:rPr lang="en-US" sz="1200" b="0" dirty="0">
                <a:solidFill>
                  <a:schemeClr val="bg1"/>
                </a:solidFill>
              </a:rPr>
              <a:t>(11"x8.5")</a:t>
            </a:r>
          </a:p>
        </p:txBody>
      </p:sp>
      <p:sp>
        <p:nvSpPr>
          <p:cNvPr id="9" name="Slide title">
            <a:extLst>
              <a:ext uri="{FF2B5EF4-FFF2-40B4-BE49-F238E27FC236}">
                <a16:creationId xmlns:a16="http://schemas.microsoft.com/office/drawing/2014/main" id="{AAAC0FDE-1613-E1A3-97DD-80A65C22D9A7}"/>
              </a:ext>
              <a:ext uri="{C183D7F6-B498-43B3-948B-1728B52AA6E4}">
                <adec:decorative xmlns:adec="http://schemas.microsoft.com/office/drawing/2017/decorative" val="1"/>
              </a:ext>
            </a:extLst>
          </p:cNvPr>
          <p:cNvSpPr txBox="1"/>
          <p:nvPr userDrawn="1"/>
        </p:nvSpPr>
        <p:spPr bwMode="gray">
          <a:xfrm>
            <a:off x="4338399" y="1937991"/>
            <a:ext cx="1793405" cy="184666"/>
          </a:xfrm>
          <a:prstGeom prst="rect">
            <a:avLst/>
          </a:prstGeom>
          <a:noFill/>
        </p:spPr>
        <p:txBody>
          <a:bodyPr wrap="square" lIns="0" tIns="0" rIns="0" bIns="0" rtlCol="0">
            <a:spAutoFit/>
          </a:bodyPr>
          <a:lstStyle/>
          <a:p>
            <a:pPr algn="ctr">
              <a:spcBef>
                <a:spcPts val="500"/>
              </a:spcBef>
            </a:pPr>
            <a:r>
              <a:rPr lang="en-US" sz="1200" b="1" dirty="0">
                <a:solidFill>
                  <a:schemeClr val="bg1"/>
                </a:solidFill>
              </a:rPr>
              <a:t>Portrait </a:t>
            </a:r>
            <a:r>
              <a:rPr lang="en-US" sz="1200" b="0" dirty="0">
                <a:solidFill>
                  <a:schemeClr val="bg1"/>
                </a:solidFill>
              </a:rPr>
              <a:t>(</a:t>
            </a:r>
            <a:r>
              <a:rPr lang="en-US" sz="1100" b="0" dirty="0">
                <a:solidFill>
                  <a:schemeClr val="bg1"/>
                </a:solidFill>
              </a:rPr>
              <a:t>8.5"x11")</a:t>
            </a:r>
          </a:p>
        </p:txBody>
      </p:sp>
      <p:sp>
        <p:nvSpPr>
          <p:cNvPr id="5" name="Slide title">
            <a:extLst>
              <a:ext uri="{FF2B5EF4-FFF2-40B4-BE49-F238E27FC236}">
                <a16:creationId xmlns:a16="http://schemas.microsoft.com/office/drawing/2014/main" id="{2AAB7D9B-8FF0-BAD4-6B6B-5C5354073A9B}"/>
              </a:ext>
              <a:ext uri="{C183D7F6-B498-43B3-948B-1728B52AA6E4}">
                <adec:decorative xmlns:adec="http://schemas.microsoft.com/office/drawing/2017/decorative" val="1"/>
              </a:ext>
            </a:extLst>
          </p:cNvPr>
          <p:cNvSpPr txBox="1"/>
          <p:nvPr userDrawn="1"/>
        </p:nvSpPr>
        <p:spPr bwMode="gray">
          <a:xfrm>
            <a:off x="2037754" y="2280844"/>
            <a:ext cx="921621" cy="415498"/>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900" b="1" dirty="0">
                <a:solidFill>
                  <a:schemeClr val="bg1"/>
                </a:solidFill>
              </a:rPr>
              <a:t>Long Document Template</a:t>
            </a:r>
          </a:p>
        </p:txBody>
      </p:sp>
      <p:sp>
        <p:nvSpPr>
          <p:cNvPr id="12" name="Slide title">
            <a:extLst>
              <a:ext uri="{FF2B5EF4-FFF2-40B4-BE49-F238E27FC236}">
                <a16:creationId xmlns:a16="http://schemas.microsoft.com/office/drawing/2014/main" id="{78C6F616-24C4-D1F5-8EE9-F1D50121718C}"/>
              </a:ext>
              <a:ext uri="{C183D7F6-B498-43B3-948B-1728B52AA6E4}">
                <adec:decorative xmlns:adec="http://schemas.microsoft.com/office/drawing/2017/decorative" val="1"/>
              </a:ext>
            </a:extLst>
          </p:cNvPr>
          <p:cNvSpPr txBox="1"/>
          <p:nvPr userDrawn="1"/>
        </p:nvSpPr>
        <p:spPr bwMode="gray">
          <a:xfrm>
            <a:off x="3199314" y="2280844"/>
            <a:ext cx="822391" cy="415498"/>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900" b="1" dirty="0">
                <a:solidFill>
                  <a:schemeClr val="bg1"/>
                </a:solidFill>
              </a:rPr>
              <a:t>Branded One-Pager Template</a:t>
            </a:r>
          </a:p>
        </p:txBody>
      </p:sp>
      <p:pic>
        <p:nvPicPr>
          <p:cNvPr id="35" name="Picture 34">
            <a:extLst>
              <a:ext uri="{FF2B5EF4-FFF2-40B4-BE49-F238E27FC236}">
                <a16:creationId xmlns:a16="http://schemas.microsoft.com/office/drawing/2014/main" id="{CC95C1B2-4CDD-D79C-169A-B280AA92AD28}"/>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01855" y="2800253"/>
            <a:ext cx="708983" cy="914400"/>
          </a:xfrm>
          <a:prstGeom prst="rect">
            <a:avLst/>
          </a:prstGeom>
          <a:ln w="6350">
            <a:solidFill>
              <a:schemeClr val="accent1"/>
            </a:solidFill>
          </a:ln>
        </p:spPr>
      </p:pic>
      <p:grpSp>
        <p:nvGrpSpPr>
          <p:cNvPr id="54" name="Group 53">
            <a:extLst>
              <a:ext uri="{FF2B5EF4-FFF2-40B4-BE49-F238E27FC236}">
                <a16:creationId xmlns:a16="http://schemas.microsoft.com/office/drawing/2014/main" id="{12A19CFB-3EB3-AC5A-54A6-1B9DA1117550}"/>
              </a:ext>
              <a:ext uri="{C183D7F6-B498-43B3-948B-1728B52AA6E4}">
                <adec:decorative xmlns:adec="http://schemas.microsoft.com/office/drawing/2017/decorative" val="1"/>
              </a:ext>
            </a:extLst>
          </p:cNvPr>
          <p:cNvGrpSpPr/>
          <p:nvPr userDrawn="1"/>
        </p:nvGrpSpPr>
        <p:grpSpPr>
          <a:xfrm>
            <a:off x="4376026" y="2800253"/>
            <a:ext cx="810082" cy="1045193"/>
            <a:chOff x="4376026" y="2800253"/>
            <a:chExt cx="810082" cy="1045193"/>
          </a:xfrm>
        </p:grpSpPr>
        <p:pic>
          <p:nvPicPr>
            <p:cNvPr id="37" name="Picture 36" descr="A screenshot of a phone&#10;&#10;Description automatically generated">
              <a:extLst>
                <a:ext uri="{FF2B5EF4-FFF2-40B4-BE49-F238E27FC236}">
                  <a16:creationId xmlns:a16="http://schemas.microsoft.com/office/drawing/2014/main" id="{D7495A57-7C9C-7C22-063E-61E4A45F4D4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83876" y="2931046"/>
              <a:ext cx="702232" cy="914400"/>
            </a:xfrm>
            <a:prstGeom prst="rect">
              <a:avLst/>
            </a:prstGeom>
            <a:ln w="6350">
              <a:solidFill>
                <a:schemeClr val="accent1"/>
              </a:solidFill>
            </a:ln>
          </p:spPr>
        </p:pic>
        <p:pic>
          <p:nvPicPr>
            <p:cNvPr id="38" name="Picture 37" descr="A screenshot of a phone&#10;&#10;Description automatically generated">
              <a:extLst>
                <a:ext uri="{FF2B5EF4-FFF2-40B4-BE49-F238E27FC236}">
                  <a16:creationId xmlns:a16="http://schemas.microsoft.com/office/drawing/2014/main" id="{BB020294-7DE2-8150-DF91-F7F14410FF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32126" y="2865650"/>
              <a:ext cx="702232" cy="914400"/>
            </a:xfrm>
            <a:prstGeom prst="rect">
              <a:avLst/>
            </a:prstGeom>
            <a:ln w="6350">
              <a:solidFill>
                <a:schemeClr val="accent1"/>
              </a:solidFill>
            </a:ln>
          </p:spPr>
        </p:pic>
        <p:pic>
          <p:nvPicPr>
            <p:cNvPr id="39" name="Picture 38">
              <a:extLst>
                <a:ext uri="{FF2B5EF4-FFF2-40B4-BE49-F238E27FC236}">
                  <a16:creationId xmlns:a16="http://schemas.microsoft.com/office/drawing/2014/main" id="{B4D3FB6F-17B8-CB2A-AD50-DF7C5CEFDBA5}"/>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a:off x="4376026" y="2800253"/>
              <a:ext cx="706583" cy="914400"/>
            </a:xfrm>
            <a:prstGeom prst="rect">
              <a:avLst/>
            </a:prstGeom>
            <a:ln w="6350">
              <a:solidFill>
                <a:schemeClr val="accent1"/>
              </a:solidFill>
            </a:ln>
          </p:spPr>
        </p:pic>
      </p:grpSp>
      <p:sp>
        <p:nvSpPr>
          <p:cNvPr id="40" name="Slide title">
            <a:extLst>
              <a:ext uri="{FF2B5EF4-FFF2-40B4-BE49-F238E27FC236}">
                <a16:creationId xmlns:a16="http://schemas.microsoft.com/office/drawing/2014/main" id="{2F17C8AD-1DD8-99EA-D4F7-F6CD6F7C48F8}"/>
              </a:ext>
              <a:ext uri="{C183D7F6-B498-43B3-948B-1728B52AA6E4}">
                <adec:decorative xmlns:adec="http://schemas.microsoft.com/office/drawing/2017/decorative" val="1"/>
              </a:ext>
            </a:extLst>
          </p:cNvPr>
          <p:cNvSpPr txBox="1"/>
          <p:nvPr userDrawn="1"/>
        </p:nvSpPr>
        <p:spPr bwMode="gray">
          <a:xfrm>
            <a:off x="4320257" y="2280844"/>
            <a:ext cx="921621" cy="415498"/>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900" b="1" dirty="0">
                <a:solidFill>
                  <a:schemeClr val="bg1"/>
                </a:solidFill>
              </a:rPr>
              <a:t>Long Document Template</a:t>
            </a:r>
          </a:p>
        </p:txBody>
      </p:sp>
      <p:sp>
        <p:nvSpPr>
          <p:cNvPr id="41" name="Slide title">
            <a:extLst>
              <a:ext uri="{FF2B5EF4-FFF2-40B4-BE49-F238E27FC236}">
                <a16:creationId xmlns:a16="http://schemas.microsoft.com/office/drawing/2014/main" id="{43547E99-5FC9-43F1-1E91-69BFBDFDACA4}"/>
              </a:ext>
              <a:ext uri="{C183D7F6-B498-43B3-948B-1728B52AA6E4}">
                <adec:decorative xmlns:adec="http://schemas.microsoft.com/office/drawing/2017/decorative" val="1"/>
              </a:ext>
            </a:extLst>
          </p:cNvPr>
          <p:cNvSpPr txBox="1"/>
          <p:nvPr userDrawn="1"/>
        </p:nvSpPr>
        <p:spPr bwMode="gray">
          <a:xfrm>
            <a:off x="5345151" y="2280844"/>
            <a:ext cx="822391" cy="415498"/>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900" b="1" dirty="0">
                <a:solidFill>
                  <a:schemeClr val="bg1"/>
                </a:solidFill>
              </a:rPr>
              <a:t>Branded One-Pager Template</a:t>
            </a:r>
          </a:p>
        </p:txBody>
      </p:sp>
      <p:pic>
        <p:nvPicPr>
          <p:cNvPr id="43" name="Picture 42">
            <a:extLst>
              <a:ext uri="{FF2B5EF4-FFF2-40B4-BE49-F238E27FC236}">
                <a16:creationId xmlns:a16="http://schemas.microsoft.com/office/drawing/2014/main" id="{C8D3D475-D8F3-733E-AEA9-CB20C065FF2E}"/>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153309" y="2778759"/>
            <a:ext cx="914400" cy="706582"/>
          </a:xfrm>
          <a:prstGeom prst="rect">
            <a:avLst/>
          </a:prstGeom>
          <a:ln w="6350">
            <a:solidFill>
              <a:schemeClr val="accent1"/>
            </a:solidFill>
          </a:ln>
        </p:spPr>
      </p:pic>
      <p:grpSp>
        <p:nvGrpSpPr>
          <p:cNvPr id="53" name="Group 52">
            <a:extLst>
              <a:ext uri="{FF2B5EF4-FFF2-40B4-BE49-F238E27FC236}">
                <a16:creationId xmlns:a16="http://schemas.microsoft.com/office/drawing/2014/main" id="{4501A1A2-5621-7A95-4444-8CE980ED1397}"/>
              </a:ext>
              <a:ext uri="{C183D7F6-B498-43B3-948B-1728B52AA6E4}">
                <adec:decorative xmlns:adec="http://schemas.microsoft.com/office/drawing/2017/decorative" val="1"/>
              </a:ext>
            </a:extLst>
          </p:cNvPr>
          <p:cNvGrpSpPr/>
          <p:nvPr userDrawn="1"/>
        </p:nvGrpSpPr>
        <p:grpSpPr>
          <a:xfrm>
            <a:off x="1993498" y="2800253"/>
            <a:ext cx="1010133" cy="838259"/>
            <a:chOff x="2266454" y="2800253"/>
            <a:chExt cx="1010133" cy="838259"/>
          </a:xfrm>
        </p:grpSpPr>
        <p:pic>
          <p:nvPicPr>
            <p:cNvPr id="45" name="Picture 44" descr="A screenshot of a computer&#10;&#10;Description automatically generated">
              <a:extLst>
                <a:ext uri="{FF2B5EF4-FFF2-40B4-BE49-F238E27FC236}">
                  <a16:creationId xmlns:a16="http://schemas.microsoft.com/office/drawing/2014/main" id="{54AA1538-459C-448A-A982-A05C35009C7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362187" y="2931046"/>
              <a:ext cx="914400" cy="707466"/>
            </a:xfrm>
            <a:prstGeom prst="rect">
              <a:avLst/>
            </a:prstGeom>
            <a:ln w="6350">
              <a:solidFill>
                <a:schemeClr val="accent1"/>
              </a:solidFill>
            </a:ln>
          </p:spPr>
        </p:pic>
        <p:pic>
          <p:nvPicPr>
            <p:cNvPr id="49" name="Picture 48" descr="A screenshot of a computer&#10;&#10;Description automatically generated">
              <a:extLst>
                <a:ext uri="{FF2B5EF4-FFF2-40B4-BE49-F238E27FC236}">
                  <a16:creationId xmlns:a16="http://schemas.microsoft.com/office/drawing/2014/main" id="{B0EA6169-0C03-D26D-328F-391FB89BECE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316246" y="2865650"/>
              <a:ext cx="914400" cy="707466"/>
            </a:xfrm>
            <a:prstGeom prst="rect">
              <a:avLst/>
            </a:prstGeom>
            <a:ln w="6350">
              <a:solidFill>
                <a:schemeClr val="accent1"/>
              </a:solidFill>
            </a:ln>
          </p:spPr>
        </p:pic>
        <p:pic>
          <p:nvPicPr>
            <p:cNvPr id="46" name="Picture 45" descr="Graphical user interface&#10;&#10;Description automatically generated">
              <a:extLst>
                <a:ext uri="{FF2B5EF4-FFF2-40B4-BE49-F238E27FC236}">
                  <a16:creationId xmlns:a16="http://schemas.microsoft.com/office/drawing/2014/main" id="{9890CC12-276C-92B5-5513-F0C376896BEC}"/>
                </a:ext>
              </a:extLst>
            </p:cNvPr>
            <p:cNvPicPr>
              <a:picLocks noChangeAspect="1"/>
            </p:cNvPicPr>
            <p:nvPr userDrawn="1"/>
          </p:nvPicPr>
          <p:blipFill>
            <a:blip r:embed="rId8"/>
            <a:stretch>
              <a:fillRect/>
            </a:stretch>
          </p:blipFill>
          <p:spPr>
            <a:xfrm>
              <a:off x="2266454" y="2800253"/>
              <a:ext cx="914400" cy="706582"/>
            </a:xfrm>
            <a:prstGeom prst="rect">
              <a:avLst/>
            </a:prstGeom>
            <a:ln w="6350">
              <a:solidFill>
                <a:schemeClr val="accent1"/>
              </a:solidFill>
            </a:ln>
          </p:spPr>
        </p:pic>
      </p:grpSp>
      <p:grpSp>
        <p:nvGrpSpPr>
          <p:cNvPr id="61" name="Group 60">
            <a:extLst>
              <a:ext uri="{FF2B5EF4-FFF2-40B4-BE49-F238E27FC236}">
                <a16:creationId xmlns:a16="http://schemas.microsoft.com/office/drawing/2014/main" id="{061BB7D2-DC30-2F87-903A-1EC419146D38}"/>
              </a:ext>
              <a:ext uri="{C183D7F6-B498-43B3-948B-1728B52AA6E4}">
                <adec:decorative xmlns:adec="http://schemas.microsoft.com/office/drawing/2017/decorative" val="1"/>
              </a:ext>
            </a:extLst>
          </p:cNvPr>
          <p:cNvGrpSpPr/>
          <p:nvPr userDrawn="1"/>
        </p:nvGrpSpPr>
        <p:grpSpPr>
          <a:xfrm>
            <a:off x="435791" y="2621653"/>
            <a:ext cx="1136520" cy="1145196"/>
            <a:chOff x="435791" y="2621653"/>
            <a:chExt cx="1136520" cy="1145196"/>
          </a:xfrm>
        </p:grpSpPr>
        <p:pic>
          <p:nvPicPr>
            <p:cNvPr id="56" name="Picture 55" descr="A screenshot of a web page&#10;&#10;Description automatically generated">
              <a:extLst>
                <a:ext uri="{FF2B5EF4-FFF2-40B4-BE49-F238E27FC236}">
                  <a16:creationId xmlns:a16="http://schemas.microsoft.com/office/drawing/2014/main" id="{773460EE-96A6-5422-D8EB-1D2BFCA9090C}"/>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35791" y="2621653"/>
              <a:ext cx="914400" cy="687985"/>
            </a:xfrm>
            <a:prstGeom prst="rect">
              <a:avLst/>
            </a:prstGeom>
            <a:ln w="6350">
              <a:solidFill>
                <a:schemeClr val="accent1"/>
              </a:solidFill>
            </a:ln>
          </p:spPr>
        </p:pic>
        <p:pic>
          <p:nvPicPr>
            <p:cNvPr id="60" name="Picture 59" descr="A screenshot of a web page&#10;&#10;Description automatically generated">
              <a:extLst>
                <a:ext uri="{FF2B5EF4-FFF2-40B4-BE49-F238E27FC236}">
                  <a16:creationId xmlns:a16="http://schemas.microsoft.com/office/drawing/2014/main" id="{4063E4C7-BC07-DFAE-6B97-4C62F0C90D23}"/>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657911" y="3079521"/>
              <a:ext cx="914400" cy="687328"/>
            </a:xfrm>
            <a:prstGeom prst="rect">
              <a:avLst/>
            </a:prstGeom>
            <a:ln w="6350">
              <a:solidFill>
                <a:schemeClr val="accent1"/>
              </a:solidFill>
            </a:ln>
          </p:spPr>
        </p:pic>
      </p:grpSp>
      <p:sp>
        <p:nvSpPr>
          <p:cNvPr id="11" name="Rectangle 10">
            <a:extLst>
              <a:ext uri="{FF2B5EF4-FFF2-40B4-BE49-F238E27FC236}">
                <a16:creationId xmlns:a16="http://schemas.microsoft.com/office/drawing/2014/main" id="{D9DFE64F-7E91-EB9E-1F7F-A8432C25E463}"/>
              </a:ext>
              <a:ext uri="{C183D7F6-B498-43B3-948B-1728B52AA6E4}">
                <adec:decorative xmlns:adec="http://schemas.microsoft.com/office/drawing/2017/decorative" val="1"/>
              </a:ext>
            </a:extLst>
          </p:cNvPr>
          <p:cNvSpPr/>
          <p:nvPr userDrawn="1"/>
        </p:nvSpPr>
        <p:spPr bwMode="gray">
          <a:xfrm>
            <a:off x="281400" y="1917519"/>
            <a:ext cx="1463040" cy="1927923"/>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custDataLst>
      <p:tags r:id="rId1"/>
    </p:custDataLst>
    <p:extLst>
      <p:ext uri="{BB962C8B-B14F-4D97-AF65-F5344CB8AC3E}">
        <p14:creationId xmlns:p14="http://schemas.microsoft.com/office/powerpoint/2010/main" val="658890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tes">
    <p:bg bwMode="gray">
      <p:bgRef idx="1001">
        <a:schemeClr val="bg1"/>
      </p:bgRef>
    </p:bg>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p:nvSpPr>
        <p:spPr bwMode="gray">
          <a:xfrm>
            <a:off x="1" y="0"/>
            <a:ext cx="6400799" cy="601181"/>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3" name="Building - decorative">
            <a:extLst>
              <a:ext uri="{FF2B5EF4-FFF2-40B4-BE49-F238E27FC236}">
                <a16:creationId xmlns:a16="http://schemas.microsoft.com/office/drawing/2014/main" id="{E98A3F47-D0AA-4A50-999F-89B5C378AA38}"/>
              </a:ext>
              <a:ext uri="{C183D7F6-B498-43B3-948B-1728B52AA6E4}">
                <adec:decorative xmlns:adec="http://schemas.microsoft.com/office/drawing/2017/decorative" val="1"/>
              </a:ext>
            </a:extLst>
          </p:cNvPr>
          <p:cNvGrpSpPr/>
          <p:nvPr/>
        </p:nvGrpSpPr>
        <p:grpSpPr>
          <a:xfrm>
            <a:off x="5596490" y="0"/>
            <a:ext cx="750245" cy="601181"/>
            <a:chOff x="5596490" y="0"/>
            <a:chExt cx="750245" cy="601181"/>
          </a:xfrm>
          <a:solidFill>
            <a:schemeClr val="accent3"/>
          </a:solidFill>
        </p:grpSpPr>
        <p:sp>
          <p:nvSpPr>
            <p:cNvPr id="25" name="Building shape 1">
              <a:extLst>
                <a:ext uri="{C183D7F6-B498-43B3-948B-1728B52AA6E4}">
                  <adec:decorative xmlns:adec="http://schemas.microsoft.com/office/drawing/2017/decorative" val="1"/>
                </a:ext>
              </a:extLst>
            </p:cNvPr>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6" name="Building shape 2">
              <a:extLst>
                <a:ext uri="{C183D7F6-B498-43B3-948B-1728B52AA6E4}">
                  <adec:decorative xmlns:adec="http://schemas.microsoft.com/office/drawing/2017/decorative" val="1"/>
                </a:ext>
              </a:extLst>
            </p:cNvPr>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Building shape 3">
              <a:extLst>
                <a:ext uri="{C183D7F6-B498-43B3-948B-1728B52AA6E4}">
                  <adec:decorative xmlns:adec="http://schemas.microsoft.com/office/drawing/2017/decorative" val="1"/>
                </a:ext>
              </a:extLst>
            </p:cNvPr>
            <p:cNvSpPr>
              <a:spLocks noChangeArrowheads="1"/>
            </p:cNvSpPr>
            <p:nvPr/>
          </p:nvSpPr>
          <p:spPr bwMode="gray">
            <a:xfrm>
              <a:off x="5888334" y="469154"/>
              <a:ext cx="458401" cy="3844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Building shape 4">
              <a:extLst>
                <a:ext uri="{C183D7F6-B498-43B3-948B-1728B52AA6E4}">
                  <adec:decorative xmlns:adec="http://schemas.microsoft.com/office/drawing/2017/decorative" val="1"/>
                </a:ext>
              </a:extLst>
            </p:cNvPr>
            <p:cNvSpPr>
              <a:spLocks noChangeArrowheads="1"/>
            </p:cNvSpPr>
            <p:nvPr/>
          </p:nvSpPr>
          <p:spPr bwMode="gray">
            <a:xfrm>
              <a:off x="6163373"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Building shape 5">
              <a:extLst>
                <a:ext uri="{C183D7F6-B498-43B3-948B-1728B52AA6E4}">
                  <adec:decorative xmlns:adec="http://schemas.microsoft.com/office/drawing/2017/decorative" val="1"/>
                </a:ext>
              </a:extLst>
            </p:cNvPr>
            <p:cNvSpPr>
              <a:spLocks noChangeArrowheads="1"/>
            </p:cNvSpPr>
            <p:nvPr/>
          </p:nvSpPr>
          <p:spPr bwMode="gray">
            <a:xfrm>
              <a:off x="6027332" y="247346"/>
              <a:ext cx="44362"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Building  shape 6">
              <a:extLst>
                <a:ext uri="{C183D7F6-B498-43B3-948B-1728B52AA6E4}">
                  <adec:decorative xmlns:adec="http://schemas.microsoft.com/office/drawing/2017/decorative" val="1"/>
                </a:ext>
              </a:extLst>
            </p:cNvPr>
            <p:cNvSpPr>
              <a:spLocks noChangeArrowheads="1"/>
            </p:cNvSpPr>
            <p:nvPr/>
          </p:nvSpPr>
          <p:spPr bwMode="gray">
            <a:xfrm>
              <a:off x="5888334"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Building  shape 7">
              <a:extLst>
                <a:ext uri="{C183D7F6-B498-43B3-948B-1728B52AA6E4}">
                  <adec:decorative xmlns:adec="http://schemas.microsoft.com/office/drawing/2017/decorative" val="1"/>
                </a:ext>
              </a:extLst>
            </p:cNvPr>
            <p:cNvSpPr>
              <a:spLocks noChangeArrowheads="1"/>
            </p:cNvSpPr>
            <p:nvPr/>
          </p:nvSpPr>
          <p:spPr bwMode="gray">
            <a:xfrm>
              <a:off x="6299415"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 name="Building shape 8">
              <a:extLst>
                <a:ext uri="{FF2B5EF4-FFF2-40B4-BE49-F238E27FC236}">
                  <a16:creationId xmlns:a16="http://schemas.microsoft.com/office/drawing/2014/main" id="{C39D9FE8-6D0D-4828-94A3-02C7F83F2FED}"/>
                </a:ext>
              </a:extLst>
            </p:cNvPr>
            <p:cNvSpPr/>
            <p:nvPr/>
          </p:nvSpPr>
          <p:spPr bwMode="gray">
            <a:xfrm>
              <a:off x="5596490" y="0"/>
              <a:ext cx="202217" cy="601181"/>
            </a:xfrm>
            <a:custGeom>
              <a:avLst/>
              <a:gdLst>
                <a:gd name="connsiteX0" fmla="*/ 65744 w 202217"/>
                <a:gd name="connsiteY0" fmla="*/ 0 h 601181"/>
                <a:gd name="connsiteX1" fmla="*/ 109746 w 202217"/>
                <a:gd name="connsiteY1" fmla="*/ 0 h 601181"/>
                <a:gd name="connsiteX2" fmla="*/ 74734 w 202217"/>
                <a:gd name="connsiteY2" fmla="*/ 65770 h 601181"/>
                <a:gd name="connsiteX3" fmla="*/ 181051 w 202217"/>
                <a:gd name="connsiteY3" fmla="*/ 584089 h 601181"/>
                <a:gd name="connsiteX4" fmla="*/ 202217 w 202217"/>
                <a:gd name="connsiteY4" fmla="*/ 601181 h 601181"/>
                <a:gd name="connsiteX5" fmla="*/ 144931 w 202217"/>
                <a:gd name="connsiteY5" fmla="*/ 601181 h 601181"/>
                <a:gd name="connsiteX6" fmla="*/ 89496 w 202217"/>
                <a:gd name="connsiteY6" fmla="*/ 534792 h 601181"/>
                <a:gd name="connsiteX7" fmla="*/ 0 w 202217"/>
                <a:gd name="connsiteY7" fmla="*/ 245795 h 601181"/>
                <a:gd name="connsiteX8" fmla="*/ 41191 w 202217"/>
                <a:gd name="connsiteY8" fmla="*/ 44657 h 60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7" h="601181">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grp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a:endParaRPr lang="en-US" sz="1000" dirty="0"/>
            </a:p>
          </p:txBody>
        </p:sp>
      </p:grpSp>
      <p:cxnSp>
        <p:nvCxnSpPr>
          <p:cNvPr id="14" name="Header line - decorative">
            <a:extLst>
              <a:ext uri="{C183D7F6-B498-43B3-948B-1728B52AA6E4}">
                <adec:decorative xmlns:adec="http://schemas.microsoft.com/office/drawing/2017/decorative" val="1"/>
              </a:ext>
            </a:extLst>
          </p:cNvPr>
          <p:cNvCxnSpPr/>
          <p:nvPr/>
        </p:nvCxnSpPr>
        <p:spPr bwMode="gray">
          <a:xfrm>
            <a:off x="0" y="601181"/>
            <a:ext cx="6400800" cy="0"/>
          </a:xfrm>
          <a:prstGeom prst="line">
            <a:avLst/>
          </a:prstGeom>
          <a:noFill/>
          <a:ln w="28575" cap="flat" cmpd="sng" algn="ctr">
            <a:solidFill>
              <a:schemeClr val="accent6"/>
            </a:solidFill>
            <a:prstDash val="solid"/>
            <a:miter lim="800000"/>
          </a:ln>
          <a:effectLst/>
        </p:spPr>
      </p:cxnSp>
      <p:grpSp>
        <p:nvGrpSpPr>
          <p:cNvPr id="2" name="Lines - decorative">
            <a:extLst>
              <a:ext uri="{FF2B5EF4-FFF2-40B4-BE49-F238E27FC236}">
                <a16:creationId xmlns:a16="http://schemas.microsoft.com/office/drawing/2014/main" id="{1977C173-1D74-414D-8E34-E30AFCCD0CD0}"/>
              </a:ext>
              <a:ext uri="{C183D7F6-B498-43B3-948B-1728B52AA6E4}">
                <adec:decorative xmlns:adec="http://schemas.microsoft.com/office/drawing/2017/decorative" val="1"/>
              </a:ext>
            </a:extLst>
          </p:cNvPr>
          <p:cNvGrpSpPr/>
          <p:nvPr/>
        </p:nvGrpSpPr>
        <p:grpSpPr>
          <a:xfrm>
            <a:off x="283818" y="1110912"/>
            <a:ext cx="5845520" cy="3286517"/>
            <a:chOff x="283818" y="1110912"/>
            <a:chExt cx="5845520" cy="3286517"/>
          </a:xfrm>
        </p:grpSpPr>
        <p:cxnSp>
          <p:nvCxnSpPr>
            <p:cNvPr id="34" name="Line 2">
              <a:extLst>
                <a:ext uri="{C183D7F6-B498-43B3-948B-1728B52AA6E4}">
                  <adec:decorative xmlns:adec="http://schemas.microsoft.com/office/drawing/2017/decorative" val="1"/>
                </a:ext>
              </a:extLst>
            </p:cNvPr>
            <p:cNvCxnSpPr/>
            <p:nvPr/>
          </p:nvCxnSpPr>
          <p:spPr bwMode="gray">
            <a:xfrm>
              <a:off x="283818" y="1110912"/>
              <a:ext cx="5845520" cy="0"/>
            </a:xfrm>
            <a:prstGeom prst="line">
              <a:avLst/>
            </a:prstGeom>
            <a:ln w="12700">
              <a:solidFill>
                <a:schemeClr val="bg1">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6" name="Line 3">
              <a:extLst>
                <a:ext uri="{C183D7F6-B498-43B3-948B-1728B52AA6E4}">
                  <adec:decorative xmlns:adec="http://schemas.microsoft.com/office/drawing/2017/decorative" val="1"/>
                </a:ext>
              </a:extLst>
            </p:cNvPr>
            <p:cNvCxnSpPr/>
            <p:nvPr/>
          </p:nvCxnSpPr>
          <p:spPr bwMode="gray">
            <a:xfrm>
              <a:off x="283818" y="1476081"/>
              <a:ext cx="5845520" cy="0"/>
            </a:xfrm>
            <a:prstGeom prst="line">
              <a:avLst/>
            </a:prstGeom>
            <a:ln w="12700">
              <a:solidFill>
                <a:schemeClr val="bg1">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7" name="Line 4">
              <a:extLst>
                <a:ext uri="{C183D7F6-B498-43B3-948B-1728B52AA6E4}">
                  <adec:decorative xmlns:adec="http://schemas.microsoft.com/office/drawing/2017/decorative" val="1"/>
                </a:ext>
              </a:extLst>
            </p:cNvPr>
            <p:cNvCxnSpPr/>
            <p:nvPr/>
          </p:nvCxnSpPr>
          <p:spPr bwMode="gray">
            <a:xfrm>
              <a:off x="283818" y="1841250"/>
              <a:ext cx="5845520" cy="0"/>
            </a:xfrm>
            <a:prstGeom prst="line">
              <a:avLst/>
            </a:prstGeom>
            <a:ln w="12700">
              <a:solidFill>
                <a:schemeClr val="bg1">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8" name="Line 5">
              <a:extLst>
                <a:ext uri="{C183D7F6-B498-43B3-948B-1728B52AA6E4}">
                  <adec:decorative xmlns:adec="http://schemas.microsoft.com/office/drawing/2017/decorative" val="1"/>
                </a:ext>
              </a:extLst>
            </p:cNvPr>
            <p:cNvCxnSpPr/>
            <p:nvPr/>
          </p:nvCxnSpPr>
          <p:spPr bwMode="gray">
            <a:xfrm>
              <a:off x="283818" y="2206419"/>
              <a:ext cx="5845520" cy="0"/>
            </a:xfrm>
            <a:prstGeom prst="line">
              <a:avLst/>
            </a:prstGeom>
            <a:ln w="12700">
              <a:solidFill>
                <a:schemeClr val="bg1">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9" name="Line 6">
              <a:extLst>
                <a:ext uri="{C183D7F6-B498-43B3-948B-1728B52AA6E4}">
                  <adec:decorative xmlns:adec="http://schemas.microsoft.com/office/drawing/2017/decorative" val="1"/>
                </a:ext>
              </a:extLst>
            </p:cNvPr>
            <p:cNvCxnSpPr/>
            <p:nvPr/>
          </p:nvCxnSpPr>
          <p:spPr bwMode="gray">
            <a:xfrm>
              <a:off x="283818" y="2571588"/>
              <a:ext cx="5845520" cy="0"/>
            </a:xfrm>
            <a:prstGeom prst="line">
              <a:avLst/>
            </a:prstGeom>
            <a:ln w="12700">
              <a:solidFill>
                <a:schemeClr val="bg1">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0" name="Line 7">
              <a:extLst>
                <a:ext uri="{C183D7F6-B498-43B3-948B-1728B52AA6E4}">
                  <adec:decorative xmlns:adec="http://schemas.microsoft.com/office/drawing/2017/decorative" val="1"/>
                </a:ext>
              </a:extLst>
            </p:cNvPr>
            <p:cNvCxnSpPr/>
            <p:nvPr/>
          </p:nvCxnSpPr>
          <p:spPr bwMode="gray">
            <a:xfrm>
              <a:off x="283818" y="2936757"/>
              <a:ext cx="5845520" cy="0"/>
            </a:xfrm>
            <a:prstGeom prst="line">
              <a:avLst/>
            </a:prstGeom>
            <a:ln w="12700">
              <a:solidFill>
                <a:schemeClr val="bg1">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1" name="Line 8">
              <a:extLst>
                <a:ext uri="{C183D7F6-B498-43B3-948B-1728B52AA6E4}">
                  <adec:decorative xmlns:adec="http://schemas.microsoft.com/office/drawing/2017/decorative" val="1"/>
                </a:ext>
              </a:extLst>
            </p:cNvPr>
            <p:cNvCxnSpPr/>
            <p:nvPr/>
          </p:nvCxnSpPr>
          <p:spPr bwMode="gray">
            <a:xfrm>
              <a:off x="283818" y="3301926"/>
              <a:ext cx="5845520" cy="0"/>
            </a:xfrm>
            <a:prstGeom prst="line">
              <a:avLst/>
            </a:prstGeom>
            <a:ln w="12700">
              <a:solidFill>
                <a:schemeClr val="bg1">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2" name="Line 9">
              <a:extLst>
                <a:ext uri="{C183D7F6-B498-43B3-948B-1728B52AA6E4}">
                  <adec:decorative xmlns:adec="http://schemas.microsoft.com/office/drawing/2017/decorative" val="1"/>
                </a:ext>
              </a:extLst>
            </p:cNvPr>
            <p:cNvCxnSpPr/>
            <p:nvPr/>
          </p:nvCxnSpPr>
          <p:spPr bwMode="gray">
            <a:xfrm>
              <a:off x="283818" y="3667095"/>
              <a:ext cx="5845520" cy="0"/>
            </a:xfrm>
            <a:prstGeom prst="line">
              <a:avLst/>
            </a:prstGeom>
            <a:ln w="12700">
              <a:solidFill>
                <a:schemeClr val="bg1">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3" name="Line 10">
              <a:extLst>
                <a:ext uri="{C183D7F6-B498-43B3-948B-1728B52AA6E4}">
                  <adec:decorative xmlns:adec="http://schemas.microsoft.com/office/drawing/2017/decorative" val="1"/>
                </a:ext>
              </a:extLst>
            </p:cNvPr>
            <p:cNvCxnSpPr/>
            <p:nvPr/>
          </p:nvCxnSpPr>
          <p:spPr bwMode="gray">
            <a:xfrm>
              <a:off x="283818" y="4032264"/>
              <a:ext cx="5845520" cy="0"/>
            </a:xfrm>
            <a:prstGeom prst="line">
              <a:avLst/>
            </a:prstGeom>
            <a:ln w="12700">
              <a:solidFill>
                <a:schemeClr val="bg1">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5" name="Line 11">
              <a:extLst>
                <a:ext uri="{C183D7F6-B498-43B3-948B-1728B52AA6E4}">
                  <adec:decorative xmlns:adec="http://schemas.microsoft.com/office/drawing/2017/decorative" val="1"/>
                </a:ext>
              </a:extLst>
            </p:cNvPr>
            <p:cNvCxnSpPr/>
            <p:nvPr/>
          </p:nvCxnSpPr>
          <p:spPr bwMode="gray">
            <a:xfrm>
              <a:off x="283818" y="4397429"/>
              <a:ext cx="5845520" cy="0"/>
            </a:xfrm>
            <a:prstGeom prst="line">
              <a:avLst/>
            </a:prstGeom>
            <a:ln w="12700">
              <a:solidFill>
                <a:schemeClr val="bg1">
                  <a:lumMod val="7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44" name="Slide number - decorative">
            <a:extLst>
              <a:ext uri="{C183D7F6-B498-43B3-948B-1728B52AA6E4}">
                <adec:decorative xmlns:adec="http://schemas.microsoft.com/office/drawing/2017/decorative" val="1"/>
              </a:ext>
            </a:extLst>
          </p:cNvPr>
          <p:cNvSpPr txBox="1"/>
          <p:nvPr/>
        </p:nvSpPr>
        <p:spPr bwMode="gray">
          <a:xfrm>
            <a:off x="6163373" y="444101"/>
            <a:ext cx="237427" cy="100027"/>
          </a:xfrm>
          <a:prstGeom prst="rect">
            <a:avLst/>
          </a:prstGeom>
          <a:solidFill>
            <a:schemeClr val="accent5"/>
          </a:solidFill>
        </p:spPr>
        <p:txBody>
          <a:bodyPr wrap="square" lIns="0" tIns="0"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
        <p:nvSpPr>
          <p:cNvPr id="5" name="Title 4">
            <a:extLst>
              <a:ext uri="{FF2B5EF4-FFF2-40B4-BE49-F238E27FC236}">
                <a16:creationId xmlns:a16="http://schemas.microsoft.com/office/drawing/2014/main" id="{84D3153D-2C97-63BF-13A1-98A45C540546}"/>
              </a:ext>
            </a:extLst>
          </p:cNvPr>
          <p:cNvSpPr>
            <a:spLocks noGrp="1"/>
          </p:cNvSpPr>
          <p:nvPr>
            <p:ph type="title" hasCustomPrompt="1"/>
          </p:nvPr>
        </p:nvSpPr>
        <p:spPr/>
        <p:txBody>
          <a:bodyPr/>
          <a:lstStyle>
            <a:lvl1pPr>
              <a:defRPr>
                <a:solidFill>
                  <a:schemeClr val="bg1"/>
                </a:solidFill>
              </a:defRPr>
            </a:lvl1pPr>
          </a:lstStyle>
          <a:p>
            <a:r>
              <a:rPr lang="en-US" dirty="0"/>
              <a:t>Click to add “Notes”</a:t>
            </a:r>
          </a:p>
        </p:txBody>
      </p:sp>
    </p:spTree>
    <p:custDataLst>
      <p:tags r:id="rId1"/>
    </p:custDataLst>
    <p:extLst>
      <p:ext uri="{BB962C8B-B14F-4D97-AF65-F5344CB8AC3E}">
        <p14:creationId xmlns:p14="http://schemas.microsoft.com/office/powerpoint/2010/main" val="2220246426"/>
      </p:ext>
    </p:extLst>
  </p:cSld>
  <p:clrMapOvr>
    <a:masterClrMapping/>
  </p:clrMapOvr>
  <p:extLst>
    <p:ext uri="{DCECCB84-F9BA-43D5-87BE-67443E8EF086}">
      <p15:sldGuideLst xmlns:p15="http://schemas.microsoft.com/office/powerpoint/2012/main">
        <p15:guide id="1" orient="horz" pos="6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perless Meeting Credit/Caveat">
    <p:spTree>
      <p:nvGrpSpPr>
        <p:cNvPr id="1" name=""/>
        <p:cNvGrpSpPr/>
        <p:nvPr/>
      </p:nvGrpSpPr>
      <p:grpSpPr>
        <a:xfrm>
          <a:off x="0" y="0"/>
          <a:ext cx="0" cy="0"/>
          <a:chOff x="0" y="0"/>
          <a:chExt cx="0" cy="0"/>
        </a:xfrm>
      </p:grpSpPr>
      <p:sp>
        <p:nvSpPr>
          <p:cNvPr id="34" name="Slide title"/>
          <p:cNvSpPr>
            <a:spLocks noGrp="1"/>
          </p:cNvSpPr>
          <p:nvPr>
            <p:ph type="title" hasCustomPrompt="1"/>
          </p:nvPr>
        </p:nvSpPr>
        <p:spPr bwMode="gray">
          <a:xfrm>
            <a:off x="281609" y="309824"/>
            <a:ext cx="3718947" cy="249299"/>
          </a:xfrm>
          <a:prstGeom prst="rect">
            <a:avLst/>
          </a:prstGeom>
        </p:spPr>
        <p:txBody>
          <a:bodyPr wrap="square" lIns="0" tIns="0" rIns="0" bIns="0" anchor="t" anchorCtr="0">
            <a:spAutoFit/>
          </a:bodyPr>
          <a:lstStyle>
            <a:lvl1pPr>
              <a:lnSpc>
                <a:spcPct val="90000"/>
              </a:lnSpc>
              <a:defRPr b="0">
                <a:solidFill>
                  <a:schemeClr val="tx1"/>
                </a:solidFill>
              </a:defRPr>
            </a:lvl1pPr>
          </a:lstStyle>
          <a:p>
            <a:r>
              <a:rPr lang="en-US" dirty="0"/>
              <a:t>Add “Project Contributors” Here</a:t>
            </a:r>
          </a:p>
        </p:txBody>
      </p:sp>
      <p:sp>
        <p:nvSpPr>
          <p:cNvPr id="35" name="Project director"/>
          <p:cNvSpPr>
            <a:spLocks noGrp="1"/>
          </p:cNvSpPr>
          <p:nvPr>
            <p:ph type="body" sz="quarter" idx="37" hasCustomPrompt="1"/>
          </p:nvPr>
        </p:nvSpPr>
        <p:spPr bwMode="gray">
          <a:xfrm>
            <a:off x="591552" y="968034"/>
            <a:ext cx="3017520" cy="169277"/>
          </a:xfrm>
        </p:spPr>
        <p:txBody>
          <a:bodyPr/>
          <a:lstStyle>
            <a:lvl1pPr marL="0" indent="0">
              <a:spcBef>
                <a:spcPts val="0"/>
              </a:spcBef>
              <a:buNone/>
              <a:defRPr sz="1100" b="1">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Project Director (insert text)</a:t>
            </a:r>
          </a:p>
        </p:txBody>
      </p:sp>
      <p:sp>
        <p:nvSpPr>
          <p:cNvPr id="36" name="Project director names"/>
          <p:cNvSpPr>
            <a:spLocks noGrp="1"/>
          </p:cNvSpPr>
          <p:nvPr>
            <p:ph type="body" sz="quarter" idx="38" hasCustomPrompt="1"/>
          </p:nvPr>
        </p:nvSpPr>
        <p:spPr bwMode="gray">
          <a:xfrm>
            <a:off x="591552" y="1175826"/>
            <a:ext cx="3019522" cy="138499"/>
          </a:xfrm>
        </p:spPr>
        <p:txBody>
          <a:bodyPr/>
          <a:lstStyle>
            <a:lvl1pPr marL="0" indent="0">
              <a:spcBef>
                <a:spcPts val="200"/>
              </a:spcBef>
              <a:buNone/>
              <a:defRPr>
                <a:solidFill>
                  <a:schemeClr val="tx1"/>
                </a:solidFill>
              </a:defRPr>
            </a:lvl1pPr>
          </a:lstStyle>
          <a:p>
            <a:pPr lvl="0"/>
            <a:r>
              <a:rPr lang="en-US" dirty="0"/>
              <a:t>Insert Name(s) Here</a:t>
            </a:r>
          </a:p>
        </p:txBody>
      </p:sp>
      <p:sp>
        <p:nvSpPr>
          <p:cNvPr id="37" name="Contributing consultants"/>
          <p:cNvSpPr>
            <a:spLocks noGrp="1"/>
          </p:cNvSpPr>
          <p:nvPr>
            <p:ph type="body" sz="quarter" idx="39" hasCustomPrompt="1"/>
          </p:nvPr>
        </p:nvSpPr>
        <p:spPr bwMode="gray">
          <a:xfrm>
            <a:off x="591552" y="1609882"/>
            <a:ext cx="3017520" cy="169277"/>
          </a:xfrm>
        </p:spPr>
        <p:txBody>
          <a:bodyPr/>
          <a:lstStyle>
            <a:lvl1pPr marL="0" indent="0">
              <a:spcBef>
                <a:spcPts val="0"/>
              </a:spcBef>
              <a:buNone/>
              <a:defRPr sz="1100" b="1">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Contributing Consultants (insert text)</a:t>
            </a:r>
          </a:p>
        </p:txBody>
      </p:sp>
      <p:sp>
        <p:nvSpPr>
          <p:cNvPr id="38" name="Contributing consultants names"/>
          <p:cNvSpPr>
            <a:spLocks noGrp="1"/>
          </p:cNvSpPr>
          <p:nvPr>
            <p:ph type="body" sz="quarter" idx="40" hasCustomPrompt="1"/>
          </p:nvPr>
        </p:nvSpPr>
        <p:spPr bwMode="gray">
          <a:xfrm>
            <a:off x="591552" y="1819016"/>
            <a:ext cx="3019522" cy="138499"/>
          </a:xfrm>
        </p:spPr>
        <p:txBody>
          <a:bodyPr/>
          <a:lstStyle>
            <a:lvl1pPr marL="0" indent="0">
              <a:spcBef>
                <a:spcPts val="200"/>
              </a:spcBef>
              <a:buNone/>
              <a:defRPr>
                <a:solidFill>
                  <a:schemeClr val="tx1"/>
                </a:solidFill>
              </a:defRPr>
            </a:lvl1pPr>
          </a:lstStyle>
          <a:p>
            <a:pPr lvl="0"/>
            <a:r>
              <a:rPr lang="en-US" dirty="0"/>
              <a:t>Insert Name(s) Here</a:t>
            </a:r>
          </a:p>
        </p:txBody>
      </p:sp>
      <p:sp>
        <p:nvSpPr>
          <p:cNvPr id="39" name="Executive director"/>
          <p:cNvSpPr>
            <a:spLocks noGrp="1"/>
          </p:cNvSpPr>
          <p:nvPr>
            <p:ph type="body" sz="quarter" idx="41" hasCustomPrompt="1"/>
          </p:nvPr>
        </p:nvSpPr>
        <p:spPr bwMode="gray">
          <a:xfrm>
            <a:off x="591552" y="2250476"/>
            <a:ext cx="3017520" cy="169277"/>
          </a:xfrm>
        </p:spPr>
        <p:txBody>
          <a:bodyPr/>
          <a:lstStyle>
            <a:lvl1pPr marL="0" indent="0">
              <a:spcBef>
                <a:spcPts val="0"/>
              </a:spcBef>
              <a:buNone/>
              <a:defRPr sz="1100" b="1">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Executive Director (insert text)</a:t>
            </a:r>
          </a:p>
        </p:txBody>
      </p:sp>
      <p:sp>
        <p:nvSpPr>
          <p:cNvPr id="40" name="Executive director names"/>
          <p:cNvSpPr>
            <a:spLocks noGrp="1"/>
          </p:cNvSpPr>
          <p:nvPr>
            <p:ph type="body" sz="quarter" idx="42" hasCustomPrompt="1"/>
          </p:nvPr>
        </p:nvSpPr>
        <p:spPr bwMode="gray">
          <a:xfrm>
            <a:off x="591552" y="2459785"/>
            <a:ext cx="3019522" cy="138499"/>
          </a:xfrm>
        </p:spPr>
        <p:txBody>
          <a:bodyPr/>
          <a:lstStyle>
            <a:lvl1pPr marL="0" indent="0">
              <a:spcBef>
                <a:spcPts val="200"/>
              </a:spcBef>
              <a:buNone/>
              <a:defRPr>
                <a:solidFill>
                  <a:schemeClr val="tx1"/>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cxnSp>
        <p:nvCxnSpPr>
          <p:cNvPr id="13" name="Line - decorative">
            <a:extLst>
              <a:ext uri="{C183D7F6-B498-43B3-948B-1728B52AA6E4}">
                <adec:decorative xmlns:adec="http://schemas.microsoft.com/office/drawing/2017/decorative" val="1"/>
              </a:ext>
            </a:extLst>
          </p:cNvPr>
          <p:cNvCxnSpPr/>
          <p:nvPr/>
        </p:nvCxnSpPr>
        <p:spPr bwMode="gray">
          <a:xfrm>
            <a:off x="4086830" y="0"/>
            <a:ext cx="0" cy="4800600"/>
          </a:xfrm>
          <a:prstGeom prst="line">
            <a:avLst/>
          </a:prstGeom>
          <a:ln w="12700">
            <a:solidFill>
              <a:schemeClr val="bg1">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Full legal caveat - decorative">
            <a:extLst>
              <a:ext uri="{C183D7F6-B498-43B3-948B-1728B52AA6E4}">
                <adec:decorative xmlns:adec="http://schemas.microsoft.com/office/drawing/2017/decorative" val="1"/>
              </a:ext>
            </a:extLst>
          </p:cNvPr>
          <p:cNvSpPr txBox="1"/>
          <p:nvPr/>
        </p:nvSpPr>
        <p:spPr bwMode="gray">
          <a:xfrm>
            <a:off x="4173100" y="198787"/>
            <a:ext cx="1920240" cy="4514056"/>
          </a:xfrm>
          <a:prstGeom prst="rect">
            <a:avLst/>
          </a:prstGeom>
          <a:noFill/>
        </p:spPr>
        <p:txBody>
          <a:bodyPr wrap="square" lIns="0" tIns="0" rIns="0" bIns="0" rtlCol="0">
            <a:spAutoFit/>
          </a:bodyPr>
          <a:lstStyle/>
          <a:p>
            <a:pPr>
              <a:spcBef>
                <a:spcPts val="400"/>
              </a:spcBef>
            </a:pPr>
            <a:r>
              <a:rPr lang="en-US" sz="400" b="1" kern="1200" dirty="0">
                <a:solidFill>
                  <a:schemeClr val="tx1"/>
                </a:solidFill>
                <a:effectLst/>
                <a:latin typeface="+mn-lt"/>
                <a:ea typeface="+mn-ea"/>
                <a:cs typeface="+mn-cs"/>
              </a:rPr>
              <a:t>Legal Caveat</a:t>
            </a:r>
            <a:endParaRPr lang="en-US" sz="400" kern="1200" dirty="0">
              <a:solidFill>
                <a:schemeClr val="tx1"/>
              </a:solidFill>
              <a:effectLst/>
              <a:latin typeface="+mn-lt"/>
              <a:ea typeface="+mn-ea"/>
              <a:cs typeface="+mn-cs"/>
            </a:endParaRPr>
          </a:p>
          <a:p>
            <a:pPr>
              <a:spcBef>
                <a:spcPts val="400"/>
              </a:spcBef>
            </a:pPr>
            <a:r>
              <a:rPr lang="en-US" sz="400" kern="1200" dirty="0">
                <a:solidFill>
                  <a:schemeClr val="tx1"/>
                </a:solidFill>
                <a:effectLst/>
                <a:latin typeface="+mn-lt"/>
                <a:ea typeface="+mn-ea"/>
                <a:cs typeface="+mn-cs"/>
              </a:rPr>
              <a:t>EAB Global, Inc. (“EAB”) has made efforts to verify the accuracy of the information it provides to partners. This report relies 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partners should not rely on any legal commentary in this report as a basis for action, or assume that any tactics described herein would be permitted by applicable law or appropriate for a given partner’s situation. Partners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 whether caused by any EAB Organization, or any of their respective employees or agents, or sources or other third parties, (b) any recommendation by any EAB Organization, or (c) failure of partner and its employees and agents to abide by the terms set forth herein.</a:t>
            </a:r>
          </a:p>
          <a:p>
            <a:pPr>
              <a:spcBef>
                <a:spcPts val="400"/>
              </a:spcBef>
            </a:pPr>
            <a:r>
              <a:rPr lang="en-US" sz="400" kern="1200" dirty="0">
                <a:solidFill>
                  <a:schemeClr val="tx1"/>
                </a:solidFill>
                <a:effectLst/>
                <a:latin typeface="+mn-lt"/>
                <a:ea typeface="+mn-ea"/>
                <a:cs typeface="+mn-cs"/>
              </a:rPr>
              <a:t>EAB is a registered trademark of EAB Global, Inc. in the United States and other countries. Partners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endParaRPr lang="en-US" sz="400" b="1" kern="1200" dirty="0">
              <a:solidFill>
                <a:schemeClr val="tx1"/>
              </a:solidFill>
              <a:effectLst/>
              <a:latin typeface="+mn-lt"/>
              <a:ea typeface="+mn-ea"/>
              <a:cs typeface="+mn-cs"/>
            </a:endParaRPr>
          </a:p>
          <a:p>
            <a:pPr>
              <a:spcBef>
                <a:spcPts val="400"/>
              </a:spcBef>
            </a:pPr>
            <a:r>
              <a:rPr lang="en-US" sz="400" b="1" kern="1200" dirty="0">
                <a:solidFill>
                  <a:schemeClr val="tx1"/>
                </a:solidFill>
                <a:effectLst/>
                <a:latin typeface="+mn-lt"/>
                <a:ea typeface="+mn-ea"/>
                <a:cs typeface="+mn-cs"/>
              </a:rPr>
              <a:t>IMPORTANT: Please read the following.</a:t>
            </a:r>
            <a:endParaRPr lang="en-US" sz="400" kern="1200" dirty="0">
              <a:solidFill>
                <a:schemeClr val="tx1"/>
              </a:solidFill>
              <a:effectLst/>
              <a:latin typeface="+mn-lt"/>
              <a:ea typeface="+mn-ea"/>
              <a:cs typeface="+mn-cs"/>
            </a:endParaRPr>
          </a:p>
          <a:p>
            <a:pPr>
              <a:spcBef>
                <a:spcPts val="400"/>
              </a:spcBef>
            </a:pPr>
            <a:r>
              <a:rPr lang="en-US" sz="400" kern="1200" dirty="0">
                <a:solidFill>
                  <a:schemeClr val="tx1"/>
                </a:solidFill>
                <a:effectLst/>
                <a:latin typeface="+mn-lt"/>
                <a:ea typeface="+mn-ea"/>
                <a:cs typeface="+mn-cs"/>
              </a:rPr>
              <a:t>EAB has prepared this report for the exclusive use of its partners. Each partner acknowledges and agrees that this report and the information contained herein (collectively, the “Report”) are confidential and proprietary to EAB. By accepting delivery of this Report, each partner agrees to abide by the terms as stated herein, including the following:</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All right, title, and interest in and to this Report is owned by an EAB Organization. Except as stated herein, no right, license, permission, or interest of any kind in this Report is intended to be given, transferred to, or acquired by a partner. Each partner is authorized to use this Report only to the extent expressly authorized herein.</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shall not sell, license, republish, distribute, or post online or otherwise this Report, in part or in whole. Each partner shall not disseminate or permit the use of, and shall take reasonable precautions to prevent such dissemination or use of, this Report by (a) any of its employees and agents (except as stated below), or (b) any third party.</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may make this Report available solely to those of its </a:t>
            </a:r>
            <a:br>
              <a:rPr lang="en-US" sz="400" kern="1200" dirty="0">
                <a:solidFill>
                  <a:schemeClr val="tx1"/>
                </a:solidFill>
                <a:effectLst/>
                <a:latin typeface="+mn-lt"/>
                <a:ea typeface="+mn-ea"/>
                <a:cs typeface="+mn-cs"/>
              </a:rPr>
            </a:br>
            <a:r>
              <a:rPr lang="en-US" sz="400" kern="1200" dirty="0">
                <a:solidFill>
                  <a:schemeClr val="tx1"/>
                </a:solidFill>
                <a:effectLst/>
                <a:latin typeface="+mn-lt"/>
                <a:ea typeface="+mn-ea"/>
                <a:cs typeface="+mn-cs"/>
              </a:rPr>
              <a:t>employees and agents who (a) are registered for the workshop or program of which this Report is a part, (b) require access to this Report in order to learn from the information described herein, and (c) agree not to disclose this Report to other employees or agents or any third party. Each partner shall use, and shall ensure that its employees and agents use, this Report for its internal use only. Each partner may make a limited number of copies, solely as adequate for use by its employees and agents in accordance with the terms herein.</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shall not remove from this Report any confidential markings, copyright notices, and/or other similar indicia herein.</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is responsible for any breach of its obligations as stated herein by any of its employees or agents.</a:t>
            </a:r>
          </a:p>
          <a:p>
            <a:pPr marL="114300" indent="-114300">
              <a:spcBef>
                <a:spcPts val="400"/>
              </a:spcBef>
              <a:buFont typeface="+mj-lt"/>
              <a:buAutoNum type="arabicPeriod"/>
            </a:pPr>
            <a:r>
              <a:rPr lang="en-US" sz="400" kern="1200" dirty="0">
                <a:solidFill>
                  <a:schemeClr val="tx1"/>
                </a:solidFill>
                <a:effectLst/>
                <a:latin typeface="+mn-lt"/>
                <a:ea typeface="+mn-ea"/>
                <a:cs typeface="+mn-cs"/>
              </a:rPr>
              <a:t>If a partner is unwilling to abide by any of the foregoing obligations, then such partner shall promptly return this Report and all copies thereof to EAB.  </a:t>
            </a:r>
          </a:p>
        </p:txBody>
      </p:sp>
    </p:spTree>
    <p:custDataLst>
      <p:tags r:id="rId1"/>
    </p:custDataLst>
    <p:extLst>
      <p:ext uri="{BB962C8B-B14F-4D97-AF65-F5344CB8AC3E}">
        <p14:creationId xmlns:p14="http://schemas.microsoft.com/office/powerpoint/2010/main" val="1333593614"/>
      </p:ext>
    </p:extLst>
  </p:cSld>
  <p:clrMapOvr>
    <a:masterClrMapping/>
  </p:clrMapOvr>
  <p:extLst>
    <p:ext uri="{DCECCB84-F9BA-43D5-87BE-67443E8EF086}">
      <p15:sldGuideLst xmlns:p15="http://schemas.microsoft.com/office/powerpoint/2012/main">
        <p15:guide id="1" pos="370">
          <p15:clr>
            <a:srgbClr val="FBAE40"/>
          </p15:clr>
        </p15:guide>
        <p15:guide id="2" orient="horz" pos="195">
          <p15:clr>
            <a:srgbClr val="FBAE40"/>
          </p15:clr>
        </p15:guide>
        <p15:guide id="3" pos="241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Copy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5551C-683E-1D39-19D0-C135F7C109A7}"/>
              </a:ext>
            </a:extLst>
          </p:cNvPr>
          <p:cNvSpPr>
            <a:spLocks noGrp="1"/>
          </p:cNvSpPr>
          <p:nvPr>
            <p:ph type="title" hasCustomPrompt="1"/>
          </p:nvPr>
        </p:nvSpPr>
        <p:spPr>
          <a:xfrm>
            <a:off x="277812" y="-874764"/>
            <a:ext cx="5845175" cy="747897"/>
          </a:xfrm>
        </p:spPr>
        <p:txBody>
          <a:bodyPr/>
          <a:lstStyle/>
          <a:p>
            <a:r>
              <a:rPr lang="en-US" dirty="0"/>
              <a:t>Add a title, Ex: “Page Left Blank Intentionally #1” (this is a hidden title for accessibility; needs to be unique so add a number)</a:t>
            </a:r>
          </a:p>
        </p:txBody>
      </p:sp>
      <p:sp>
        <p:nvSpPr>
          <p:cNvPr id="20" name="Slide number - decorative">
            <a:extLst>
              <a:ext uri="{C183D7F6-B498-43B3-948B-1728B52AA6E4}">
                <adec:decorative xmlns:adec="http://schemas.microsoft.com/office/drawing/2017/decorative" val="1"/>
              </a:ext>
            </a:extLst>
          </p:cNvPr>
          <p:cNvSpPr txBox="1"/>
          <p:nvPr/>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tx1"/>
                </a:solidFill>
                <a:latin typeface="+mj-lt"/>
              </a:rPr>
              <a:t>‹#›</a:t>
            </a:fld>
            <a:endParaRPr lang="en-US" sz="650" dirty="0">
              <a:solidFill>
                <a:schemeClr val="tx1"/>
              </a:solidFill>
              <a:latin typeface="+mj-lt"/>
            </a:endParaRPr>
          </a:p>
        </p:txBody>
      </p:sp>
    </p:spTree>
    <p:custDataLst>
      <p:tags r:id="rId1"/>
    </p:custDataLst>
    <p:extLst>
      <p:ext uri="{BB962C8B-B14F-4D97-AF65-F5344CB8AC3E}">
        <p14:creationId xmlns:p14="http://schemas.microsoft.com/office/powerpoint/2010/main" val="3725168497"/>
      </p:ext>
    </p:extLst>
  </p:cSld>
  <p:clrMapOvr>
    <a:masterClrMapping/>
  </p:clrMapOvr>
  <p:extLst>
    <p:ext uri="{DCECCB84-F9BA-43D5-87BE-67443E8EF086}">
      <p15:sldGuideLst xmlns:p15="http://schemas.microsoft.com/office/powerpoint/2012/main">
        <p15:guide id="1" orient="horz" pos="6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bwMode="gray">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29801-F3AC-5A3B-058B-8F47CD7CD7C3}"/>
              </a:ext>
            </a:extLst>
          </p:cNvPr>
          <p:cNvSpPr>
            <a:spLocks noGrp="1"/>
          </p:cNvSpPr>
          <p:nvPr>
            <p:ph type="title" hasCustomPrompt="1"/>
          </p:nvPr>
        </p:nvSpPr>
        <p:spPr>
          <a:xfrm>
            <a:off x="277812" y="-867390"/>
            <a:ext cx="5845175" cy="747897"/>
          </a:xfrm>
        </p:spPr>
        <p:txBody>
          <a:bodyPr/>
          <a:lstStyle>
            <a:lvl1pPr>
              <a:defRPr/>
            </a:lvl1pPr>
          </a:lstStyle>
          <a:p>
            <a:r>
              <a:rPr lang="en-US" dirty="0"/>
              <a:t>Add a title, Ex: “Page Left Blank Intentionally #1” (this is a hidden title for accessibility; needs to be unique so add a number)</a:t>
            </a:r>
          </a:p>
        </p:txBody>
      </p:sp>
    </p:spTree>
    <p:custDataLst>
      <p:tags r:id="rId1"/>
    </p:custDataLst>
    <p:extLst>
      <p:ext uri="{BB962C8B-B14F-4D97-AF65-F5344CB8AC3E}">
        <p14:creationId xmlns:p14="http://schemas.microsoft.com/office/powerpoint/2010/main" val="4230622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ack Cover: Bottom Slide">
    <p:bg bwMode="gray">
      <p:bgPr>
        <a:solidFill>
          <a:schemeClr val="accent5"/>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419022-B13A-16FF-DBB2-F3A71F414086}"/>
              </a:ext>
            </a:extLst>
          </p:cNvPr>
          <p:cNvSpPr>
            <a:spLocks noGrp="1"/>
          </p:cNvSpPr>
          <p:nvPr>
            <p:ph type="title" hasCustomPrompt="1"/>
          </p:nvPr>
        </p:nvSpPr>
        <p:spPr>
          <a:xfrm>
            <a:off x="277812" y="-625213"/>
            <a:ext cx="5845175" cy="498598"/>
          </a:xfrm>
        </p:spPr>
        <p:txBody>
          <a:bodyPr/>
          <a:lstStyle/>
          <a:p>
            <a:r>
              <a:rPr lang="en-US" dirty="0"/>
              <a:t>Add “EAB Contact Info” (this is a hidden title for accessibility)</a:t>
            </a:r>
          </a:p>
        </p:txBody>
      </p:sp>
      <p:pic>
        <p:nvPicPr>
          <p:cNvPr id="4" name="Picture 3">
            <a:extLst>
              <a:ext uri="{FF2B5EF4-FFF2-40B4-BE49-F238E27FC236}">
                <a16:creationId xmlns:a16="http://schemas.microsoft.com/office/drawing/2014/main" id="{3C9CFAEA-17B6-4FC6-B736-008C9F649D6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08" y="0"/>
            <a:ext cx="6399784" cy="4800600"/>
          </a:xfrm>
          <a:prstGeom prst="rect">
            <a:avLst/>
          </a:prstGeom>
        </p:spPr>
      </p:pic>
      <p:pic>
        <p:nvPicPr>
          <p:cNvPr id="26" name="Picture 25" descr="EAB logo">
            <a:extLst>
              <a:ext uri="{FF2B5EF4-FFF2-40B4-BE49-F238E27FC236}">
                <a16:creationId xmlns:a16="http://schemas.microsoft.com/office/drawing/2014/main" id="{5A774E0D-2155-4B2C-B424-59193186EB03}"/>
              </a:ext>
            </a:extLst>
          </p:cNvPr>
          <p:cNvPicPr>
            <a:picLocks noChangeAspect="1"/>
          </p:cNvPicPr>
          <p:nvPr/>
        </p:nvPicPr>
        <p:blipFill>
          <a:blip r:embed="rId4"/>
          <a:stretch>
            <a:fillRect/>
          </a:stretch>
        </p:blipFill>
        <p:spPr>
          <a:xfrm>
            <a:off x="4557336" y="374393"/>
            <a:ext cx="1371600" cy="557784"/>
          </a:xfrm>
          <a:prstGeom prst="rect">
            <a:avLst/>
          </a:prstGeom>
        </p:spPr>
      </p:pic>
      <p:sp>
        <p:nvSpPr>
          <p:cNvPr id="20" name="EAb locations, phone, website">
            <a:extLst>
              <a:ext uri="{FF2B5EF4-FFF2-40B4-BE49-F238E27FC236}">
                <a16:creationId xmlns:a16="http://schemas.microsoft.com/office/drawing/2014/main" id="{FC89286D-4175-B847-9CEC-C0D816A638EF}"/>
              </a:ext>
              <a:ext uri="{C183D7F6-B498-43B3-948B-1728B52AA6E4}">
                <adec:decorative xmlns:adec="http://schemas.microsoft.com/office/drawing/2017/decorative" val="0"/>
              </a:ext>
            </a:extLst>
          </p:cNvPr>
          <p:cNvSpPr txBox="1"/>
          <p:nvPr/>
        </p:nvSpPr>
        <p:spPr bwMode="gray">
          <a:xfrm>
            <a:off x="2113475" y="1158138"/>
            <a:ext cx="3822654" cy="153888"/>
          </a:xfrm>
          <a:prstGeom prst="rect">
            <a:avLst/>
          </a:prstGeom>
          <a:noFill/>
        </p:spPr>
        <p:txBody>
          <a:bodyPr wrap="square" lIns="0" tIns="0" rIns="0" bIns="0" rtlCol="0">
            <a:spAutoFit/>
          </a:bodyPr>
          <a:lstStyle/>
          <a:p>
            <a:pPr algn="r">
              <a:spcBef>
                <a:spcPts val="1100"/>
              </a:spcBef>
            </a:pPr>
            <a:r>
              <a:rPr lang="en-US" sz="1000" spc="0" baseline="0" dirty="0">
                <a:solidFill>
                  <a:schemeClr val="bg1"/>
                </a:solidFill>
                <a:latin typeface="+mn-lt"/>
                <a:ea typeface="Verdana" panose="020B0604030504040204" pitchFamily="34" charset="0"/>
                <a:cs typeface="Verdana" panose="020B0604030504040204" pitchFamily="34" charset="0"/>
              </a:rPr>
              <a:t>202-747-1000 | </a:t>
            </a:r>
            <a:r>
              <a:rPr lang="en-US" sz="1000" b="1" spc="0" baseline="0" dirty="0">
                <a:solidFill>
                  <a:schemeClr val="bg1"/>
                </a:solidFill>
                <a:latin typeface="+mn-lt"/>
                <a:ea typeface="Verdana" panose="020B0604030504040204" pitchFamily="34" charset="0"/>
                <a:cs typeface="Verdana" panose="020B0604030504040204" pitchFamily="34" charset="0"/>
              </a:rPr>
              <a:t>eab.com</a:t>
            </a:r>
          </a:p>
        </p:txBody>
      </p:sp>
      <p:grpSp>
        <p:nvGrpSpPr>
          <p:cNvPr id="3" name="Group 2">
            <a:extLst>
              <a:ext uri="{FF2B5EF4-FFF2-40B4-BE49-F238E27FC236}">
                <a16:creationId xmlns:a16="http://schemas.microsoft.com/office/drawing/2014/main" id="{25BE0287-1A53-4E55-ADBD-54EEB00C9FA7}"/>
              </a:ext>
              <a:ext uri="{C183D7F6-B498-43B3-948B-1728B52AA6E4}">
                <adec:decorative xmlns:adec="http://schemas.microsoft.com/office/drawing/2017/decorative" val="1"/>
              </a:ext>
            </a:extLst>
          </p:cNvPr>
          <p:cNvGrpSpPr/>
          <p:nvPr/>
        </p:nvGrpSpPr>
        <p:grpSpPr>
          <a:xfrm>
            <a:off x="2113475" y="1439005"/>
            <a:ext cx="3874395" cy="182880"/>
            <a:chOff x="2113475" y="1439005"/>
            <a:chExt cx="3874395" cy="182880"/>
          </a:xfrm>
        </p:grpSpPr>
        <p:pic>
          <p:nvPicPr>
            <p:cNvPr id="11" name="Graphic 10">
              <a:extLst>
                <a:ext uri="{FF2B5EF4-FFF2-40B4-BE49-F238E27FC236}">
                  <a16:creationId xmlns:a16="http://schemas.microsoft.com/office/drawing/2014/main" id="{7025375E-D2DD-864A-A8E2-3A340275D4E9}"/>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751535" y="1439005"/>
              <a:ext cx="182880" cy="182880"/>
            </a:xfrm>
            <a:prstGeom prst="rect">
              <a:avLst/>
            </a:prstGeom>
          </p:spPr>
        </p:pic>
        <p:pic>
          <p:nvPicPr>
            <p:cNvPr id="12" name="Graphic 11">
              <a:extLst>
                <a:ext uri="{FF2B5EF4-FFF2-40B4-BE49-F238E27FC236}">
                  <a16:creationId xmlns:a16="http://schemas.microsoft.com/office/drawing/2014/main" id="{A3F16BFA-C68E-484A-B601-187DB543DDF8}"/>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5061188" y="1439005"/>
              <a:ext cx="182880" cy="182880"/>
            </a:xfrm>
            <a:prstGeom prst="rect">
              <a:avLst/>
            </a:prstGeom>
          </p:spPr>
        </p:pic>
        <p:pic>
          <p:nvPicPr>
            <p:cNvPr id="18" name="Graphic 17">
              <a:extLst>
                <a:ext uri="{FF2B5EF4-FFF2-40B4-BE49-F238E27FC236}">
                  <a16:creationId xmlns:a16="http://schemas.microsoft.com/office/drawing/2014/main" id="{1B4CBDE4-64FC-064A-A34B-734EF627B961}"/>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2896133" y="1439005"/>
              <a:ext cx="182880" cy="182880"/>
            </a:xfrm>
            <a:prstGeom prst="rect">
              <a:avLst/>
            </a:prstGeom>
          </p:spPr>
        </p:pic>
        <p:pic>
          <p:nvPicPr>
            <p:cNvPr id="19" name="Graphic 18">
              <a:extLst>
                <a:ext uri="{FF2B5EF4-FFF2-40B4-BE49-F238E27FC236}">
                  <a16:creationId xmlns:a16="http://schemas.microsoft.com/office/drawing/2014/main" id="{AEC3CDD8-176E-DA44-B55D-472FD06F856E}"/>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2113475" y="1439005"/>
              <a:ext cx="182880" cy="182880"/>
            </a:xfrm>
            <a:prstGeom prst="rect">
              <a:avLst/>
            </a:prstGeom>
          </p:spPr>
        </p:pic>
        <p:sp>
          <p:nvSpPr>
            <p:cNvPr id="22" name="EAb locations, phone, website">
              <a:extLst>
                <a:ext uri="{FF2B5EF4-FFF2-40B4-BE49-F238E27FC236}">
                  <a16:creationId xmlns:a16="http://schemas.microsoft.com/office/drawing/2014/main" id="{864AA60D-4F78-9142-9B16-5FA4F68B622E}"/>
                </a:ext>
                <a:ext uri="{C183D7F6-B498-43B3-948B-1728B52AA6E4}">
                  <adec:decorative xmlns:adec="http://schemas.microsoft.com/office/drawing/2017/decorative" val="1"/>
                </a:ext>
              </a:extLst>
            </p:cNvPr>
            <p:cNvSpPr txBox="1"/>
            <p:nvPr/>
          </p:nvSpPr>
          <p:spPr bwMode="gray">
            <a:xfrm>
              <a:off x="2340643" y="1453947"/>
              <a:ext cx="447113" cy="152997"/>
            </a:xfrm>
            <a:prstGeom prst="rect">
              <a:avLst/>
            </a:prstGeom>
            <a:noFill/>
          </p:spPr>
          <p:txBody>
            <a:bodyPr wrap="square" lIns="0" tIns="0" rIns="0" bIns="0" rtlCol="0">
              <a:spAutoFit/>
            </a:bodyPr>
            <a:lstStyle/>
            <a:p>
              <a:pPr algn="l">
                <a:spcBef>
                  <a:spcPts val="500"/>
                </a:spcBef>
              </a:pPr>
              <a:r>
                <a:rPr lang="en-US" sz="1000" b="1" spc="0" baseline="0" dirty="0">
                  <a:solidFill>
                    <a:schemeClr val="bg1"/>
                  </a:solidFill>
                  <a:latin typeface="+mn-lt"/>
                  <a:ea typeface="Verdana" panose="020B0604030504040204" pitchFamily="34" charset="0"/>
                  <a:cs typeface="Verdana" panose="020B0604030504040204" pitchFamily="34" charset="0"/>
                </a:rPr>
                <a:t>@</a:t>
              </a:r>
              <a:r>
                <a:rPr lang="en-US" sz="1000" b="1" spc="0" baseline="0" dirty="0" err="1">
                  <a:solidFill>
                    <a:schemeClr val="bg1"/>
                  </a:solidFill>
                  <a:latin typeface="+mn-lt"/>
                  <a:ea typeface="Verdana" panose="020B0604030504040204" pitchFamily="34" charset="0"/>
                  <a:cs typeface="Verdana" panose="020B0604030504040204" pitchFamily="34" charset="0"/>
                </a:rPr>
                <a:t>eab</a:t>
              </a:r>
              <a:endParaRPr lang="en-US" sz="1000" b="1" spc="0" baseline="0" dirty="0">
                <a:solidFill>
                  <a:schemeClr val="bg1"/>
                </a:solidFill>
                <a:latin typeface="+mn-lt"/>
                <a:ea typeface="Verdana" panose="020B0604030504040204" pitchFamily="34" charset="0"/>
                <a:cs typeface="Verdana" panose="020B0604030504040204" pitchFamily="34" charset="0"/>
              </a:endParaRPr>
            </a:p>
          </p:txBody>
        </p:sp>
        <p:sp>
          <p:nvSpPr>
            <p:cNvPr id="23" name="EAb locations, phone, website">
              <a:extLst>
                <a:ext uri="{FF2B5EF4-FFF2-40B4-BE49-F238E27FC236}">
                  <a16:creationId xmlns:a16="http://schemas.microsoft.com/office/drawing/2014/main" id="{D10AE8D0-D103-374C-89EF-9F9D7FDD3DA7}"/>
                </a:ext>
                <a:ext uri="{C183D7F6-B498-43B3-948B-1728B52AA6E4}">
                  <adec:decorative xmlns:adec="http://schemas.microsoft.com/office/drawing/2017/decorative" val="1"/>
                </a:ext>
              </a:extLst>
            </p:cNvPr>
            <p:cNvSpPr txBox="1"/>
            <p:nvPr/>
          </p:nvSpPr>
          <p:spPr bwMode="gray">
            <a:xfrm>
              <a:off x="3977761" y="1453501"/>
              <a:ext cx="888844" cy="153888"/>
            </a:xfrm>
            <a:prstGeom prst="rect">
              <a:avLst/>
            </a:prstGeom>
            <a:noFill/>
          </p:spPr>
          <p:txBody>
            <a:bodyPr wrap="square" lIns="0" tIns="0" rIns="0" bIns="0" rtlCol="0">
              <a:spAutoFit/>
            </a:bodyPr>
            <a:lstStyle/>
            <a:p>
              <a:pPr algn="l">
                <a:spcBef>
                  <a:spcPts val="500"/>
                </a:spcBef>
              </a:pPr>
              <a:r>
                <a:rPr lang="en-US" sz="1000" b="1" spc="0" baseline="0" dirty="0">
                  <a:solidFill>
                    <a:schemeClr val="bg1"/>
                  </a:solidFill>
                  <a:latin typeface="+mn-lt"/>
                  <a:ea typeface="Verdana" panose="020B0604030504040204" pitchFamily="34" charset="0"/>
                  <a:cs typeface="Verdana" panose="020B0604030504040204" pitchFamily="34" charset="0"/>
                </a:rPr>
                <a:t>@</a:t>
              </a:r>
              <a:r>
                <a:rPr lang="en-US" sz="1000" b="1" spc="0" baseline="0" dirty="0" err="1">
                  <a:solidFill>
                    <a:schemeClr val="bg1"/>
                  </a:solidFill>
                  <a:latin typeface="+mn-lt"/>
                  <a:ea typeface="Verdana" panose="020B0604030504040204" pitchFamily="34" charset="0"/>
                  <a:cs typeface="Verdana" panose="020B0604030504040204" pitchFamily="34" charset="0"/>
                </a:rPr>
                <a:t>WeAreEAB</a:t>
              </a:r>
              <a:endParaRPr lang="en-US" sz="1000" b="1" spc="0" baseline="0" dirty="0">
                <a:solidFill>
                  <a:schemeClr val="bg1"/>
                </a:solidFill>
                <a:latin typeface="+mn-lt"/>
                <a:ea typeface="Verdana" panose="020B0604030504040204" pitchFamily="34" charset="0"/>
                <a:cs typeface="Verdana" panose="020B0604030504040204" pitchFamily="34" charset="0"/>
              </a:endParaRPr>
            </a:p>
          </p:txBody>
        </p:sp>
        <p:sp>
          <p:nvSpPr>
            <p:cNvPr id="24" name="Rectangle 23">
              <a:extLst>
                <a:ext uri="{FF2B5EF4-FFF2-40B4-BE49-F238E27FC236}">
                  <a16:creationId xmlns:a16="http://schemas.microsoft.com/office/drawing/2014/main" id="{FDFE1762-3F4A-7E42-AFC8-90740BAFFFDE}"/>
                </a:ext>
              </a:extLst>
            </p:cNvPr>
            <p:cNvSpPr/>
            <p:nvPr/>
          </p:nvSpPr>
          <p:spPr bwMode="gray">
            <a:xfrm>
              <a:off x="3112531" y="1453501"/>
              <a:ext cx="725236" cy="153888"/>
            </a:xfrm>
            <a:prstGeom prst="rect">
              <a:avLst/>
            </a:prstGeom>
          </p:spPr>
          <p:txBody>
            <a:bodyPr wrap="square" lIns="0" tIns="0" rIns="0" bIns="0">
              <a:spAutoFit/>
            </a:bodyPr>
            <a:lstStyle/>
            <a:p>
              <a:r>
                <a:rPr lang="en-US" sz="1000" b="1" dirty="0">
                  <a:solidFill>
                    <a:schemeClr val="bg1"/>
                  </a:solidFill>
                </a:rPr>
                <a:t>@</a:t>
              </a:r>
              <a:r>
                <a:rPr lang="en-US" sz="1000" b="1" dirty="0" err="1">
                  <a:solidFill>
                    <a:schemeClr val="bg1"/>
                  </a:solidFill>
                </a:rPr>
                <a:t>eab</a:t>
              </a:r>
              <a:r>
                <a:rPr lang="en-US" sz="1000" b="1" dirty="0">
                  <a:solidFill>
                    <a:schemeClr val="bg1"/>
                  </a:solidFill>
                </a:rPr>
                <a:t>_</a:t>
              </a:r>
            </a:p>
          </p:txBody>
        </p:sp>
        <p:sp>
          <p:nvSpPr>
            <p:cNvPr id="27" name="EAb locations, phone, website">
              <a:extLst>
                <a:ext uri="{FF2B5EF4-FFF2-40B4-BE49-F238E27FC236}">
                  <a16:creationId xmlns:a16="http://schemas.microsoft.com/office/drawing/2014/main" id="{9561058F-4B60-1E4A-887B-A3F8ACC4672E}"/>
                </a:ext>
                <a:ext uri="{C183D7F6-B498-43B3-948B-1728B52AA6E4}">
                  <adec:decorative xmlns:adec="http://schemas.microsoft.com/office/drawing/2017/decorative" val="1"/>
                </a:ext>
              </a:extLst>
            </p:cNvPr>
            <p:cNvSpPr txBox="1"/>
            <p:nvPr/>
          </p:nvSpPr>
          <p:spPr bwMode="gray">
            <a:xfrm>
              <a:off x="5283780" y="1453501"/>
              <a:ext cx="704090" cy="153888"/>
            </a:xfrm>
            <a:prstGeom prst="rect">
              <a:avLst/>
            </a:prstGeom>
            <a:noFill/>
          </p:spPr>
          <p:txBody>
            <a:bodyPr wrap="square" lIns="0" tIns="0" rIns="0" bIns="0" rtlCol="0">
              <a:spAutoFit/>
            </a:bodyPr>
            <a:lstStyle/>
            <a:p>
              <a:pPr algn="l">
                <a:spcBef>
                  <a:spcPts val="500"/>
                </a:spcBef>
              </a:pPr>
              <a:r>
                <a:rPr lang="en-US" sz="1000" b="1" spc="0" baseline="0" dirty="0">
                  <a:solidFill>
                    <a:schemeClr val="bg1"/>
                  </a:solidFill>
                  <a:latin typeface="+mn-lt"/>
                  <a:ea typeface="Verdana" panose="020B0604030504040204" pitchFamily="34" charset="0"/>
                  <a:cs typeface="Verdana" panose="020B0604030504040204" pitchFamily="34" charset="0"/>
                </a:rPr>
                <a:t>@</a:t>
              </a:r>
              <a:r>
                <a:rPr lang="en-US" sz="1000" b="1" spc="0" baseline="0" dirty="0" err="1">
                  <a:solidFill>
                    <a:schemeClr val="bg1"/>
                  </a:solidFill>
                  <a:latin typeface="+mn-lt"/>
                  <a:ea typeface="Verdana" panose="020B0604030504040204" pitchFamily="34" charset="0"/>
                  <a:cs typeface="Verdana" panose="020B0604030504040204" pitchFamily="34" charset="0"/>
                </a:rPr>
                <a:t>eab.life</a:t>
              </a:r>
              <a:endParaRPr lang="en-US" sz="1000" b="1" spc="0" baseline="0" dirty="0">
                <a:solidFill>
                  <a:schemeClr val="bg1"/>
                </a:solidFill>
                <a:latin typeface="+mn-lt"/>
                <a:ea typeface="Verdana" panose="020B0604030504040204" pitchFamily="34" charset="0"/>
                <a:cs typeface="Verdana" panose="020B0604030504040204" pitchFamily="34" charset="0"/>
              </a:endParaRPr>
            </a:p>
          </p:txBody>
        </p:sp>
      </p:grpSp>
    </p:spTree>
    <p:custDataLst>
      <p:tags r:id="rId1"/>
    </p:custDataLst>
    <p:extLst>
      <p:ext uri="{BB962C8B-B14F-4D97-AF65-F5344CB8AC3E}">
        <p14:creationId xmlns:p14="http://schemas.microsoft.com/office/powerpoint/2010/main" val="147217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structions 2">
    <p:bg bwMode="gray">
      <p:bgRef idx="1001">
        <a:schemeClr val="bg1"/>
      </p:bgRef>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08494D-C0E4-A309-C870-F02A4CCD49D0}"/>
              </a:ext>
            </a:extLst>
          </p:cNvPr>
          <p:cNvSpPr>
            <a:spLocks noGrp="1"/>
          </p:cNvSpPr>
          <p:nvPr>
            <p:ph type="title" hasCustomPrompt="1"/>
          </p:nvPr>
        </p:nvSpPr>
        <p:spPr>
          <a:xfrm>
            <a:off x="277812" y="-618091"/>
            <a:ext cx="5843787" cy="498598"/>
          </a:xfrm>
        </p:spPr>
        <p:txBody>
          <a:bodyPr/>
          <a:lstStyle/>
          <a:p>
            <a:r>
              <a:rPr lang="en-US" dirty="0"/>
              <a:t>Add “Top 4 Helpful Guidelines” (this is a hidden title for accessibility)</a:t>
            </a:r>
          </a:p>
        </p:txBody>
      </p:sp>
      <p:sp>
        <p:nvSpPr>
          <p:cNvPr id="24" name="Rectangle 23">
            <a:extLst>
              <a:ext uri="{FF2B5EF4-FFF2-40B4-BE49-F238E27FC236}">
                <a16:creationId xmlns:a16="http://schemas.microsoft.com/office/drawing/2014/main" id="{D3AFCD2C-CF25-7D90-DE9F-7DD718AF95D0}"/>
              </a:ext>
              <a:ext uri="{C183D7F6-B498-43B3-948B-1728B52AA6E4}">
                <adec:decorative xmlns:adec="http://schemas.microsoft.com/office/drawing/2017/decorative" val="1"/>
              </a:ext>
            </a:extLst>
          </p:cNvPr>
          <p:cNvSpPr/>
          <p:nvPr/>
        </p:nvSpPr>
        <p:spPr bwMode="gray">
          <a:xfrm>
            <a:off x="601173" y="1306077"/>
            <a:ext cx="963467" cy="62037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900">
              <a:latin typeface="+mn-lt"/>
            </a:endParaRPr>
          </a:p>
        </p:txBody>
      </p:sp>
      <p:sp>
        <p:nvSpPr>
          <p:cNvPr id="26" name="Rectangle 25">
            <a:extLst>
              <a:ext uri="{FF2B5EF4-FFF2-40B4-BE49-F238E27FC236}">
                <a16:creationId xmlns:a16="http://schemas.microsoft.com/office/drawing/2014/main" id="{35612440-D720-82ED-217E-9673FDDD0F4E}"/>
              </a:ext>
              <a:ext uri="{C183D7F6-B498-43B3-948B-1728B52AA6E4}">
                <adec:decorative xmlns:adec="http://schemas.microsoft.com/office/drawing/2017/decorative" val="1"/>
              </a:ext>
            </a:extLst>
          </p:cNvPr>
          <p:cNvSpPr/>
          <p:nvPr/>
        </p:nvSpPr>
        <p:spPr bwMode="gray">
          <a:xfrm>
            <a:off x="1812223" y="1306077"/>
            <a:ext cx="963467" cy="62037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900">
              <a:latin typeface="+mn-lt"/>
            </a:endParaRPr>
          </a:p>
        </p:txBody>
      </p:sp>
      <p:sp>
        <p:nvSpPr>
          <p:cNvPr id="29" name="Right Arrow 8">
            <a:extLst>
              <a:ext uri="{FF2B5EF4-FFF2-40B4-BE49-F238E27FC236}">
                <a16:creationId xmlns:a16="http://schemas.microsoft.com/office/drawing/2014/main" id="{20295DDD-90D3-9E90-67C6-4B03FACDECE8}"/>
              </a:ext>
              <a:ext uri="{C183D7F6-B498-43B3-948B-1728B52AA6E4}">
                <adec:decorative xmlns:adec="http://schemas.microsoft.com/office/drawing/2017/decorative" val="1"/>
              </a:ext>
            </a:extLst>
          </p:cNvPr>
          <p:cNvSpPr/>
          <p:nvPr/>
        </p:nvSpPr>
        <p:spPr bwMode="gray">
          <a:xfrm>
            <a:off x="1531881" y="1530626"/>
            <a:ext cx="234434" cy="200905"/>
          </a:xfrm>
          <a:prstGeom prst="rightArrow">
            <a:avLst>
              <a:gd name="adj1" fmla="val 50000"/>
              <a:gd name="adj2" fmla="val 61641"/>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1463675"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D6D8DA"/>
              </a:solidFill>
              <a:effectLst/>
              <a:uLnTx/>
              <a:uFillTx/>
              <a:latin typeface="+mn-lt"/>
              <a:ea typeface="+mn-ea"/>
              <a:cs typeface="+mn-cs"/>
            </a:endParaRPr>
          </a:p>
        </p:txBody>
      </p:sp>
      <p:cxnSp>
        <p:nvCxnSpPr>
          <p:cNvPr id="30" name="Straight Connector 29">
            <a:extLst>
              <a:ext uri="{FF2B5EF4-FFF2-40B4-BE49-F238E27FC236}">
                <a16:creationId xmlns:a16="http://schemas.microsoft.com/office/drawing/2014/main" id="{057B7BB5-15BF-F516-17F0-5D376CAA6D06}"/>
              </a:ext>
              <a:ext uri="{C183D7F6-B498-43B3-948B-1728B52AA6E4}">
                <adec:decorative xmlns:adec="http://schemas.microsoft.com/office/drawing/2017/decorative" val="1"/>
              </a:ext>
            </a:extLst>
          </p:cNvPr>
          <p:cNvCxnSpPr>
            <a:cxnSpLocks/>
          </p:cNvCxnSpPr>
          <p:nvPr/>
        </p:nvCxnSpPr>
        <p:spPr bwMode="gray">
          <a:xfrm flipH="1">
            <a:off x="3218098" y="739102"/>
            <a:ext cx="0" cy="374943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D5B7F76B-CC7E-E8FE-377A-4AFDE6B144A0}"/>
              </a:ext>
              <a:ext uri="{C183D7F6-B498-43B3-948B-1728B52AA6E4}">
                <adec:decorative xmlns:adec="http://schemas.microsoft.com/office/drawing/2017/decorative" val="1"/>
              </a:ext>
            </a:extLst>
          </p:cNvPr>
          <p:cNvSpPr>
            <a:spLocks noChangeAspect="1"/>
          </p:cNvSpPr>
          <p:nvPr/>
        </p:nvSpPr>
        <p:spPr bwMode="gray">
          <a:xfrm>
            <a:off x="276673" y="732839"/>
            <a:ext cx="241916" cy="241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tx1"/>
                </a:solidFill>
              </a:rPr>
              <a:t>1</a:t>
            </a:r>
          </a:p>
        </p:txBody>
      </p:sp>
      <p:sp>
        <p:nvSpPr>
          <p:cNvPr id="7" name="TextBox 6">
            <a:extLst>
              <a:ext uri="{FF2B5EF4-FFF2-40B4-BE49-F238E27FC236}">
                <a16:creationId xmlns:a16="http://schemas.microsoft.com/office/drawing/2014/main" id="{F4E3EF43-9CE5-530B-80C8-61861D72F0E3}"/>
              </a:ext>
              <a:ext uri="{C183D7F6-B498-43B3-948B-1728B52AA6E4}">
                <adec:decorative xmlns:adec="http://schemas.microsoft.com/office/drawing/2017/decorative" val="1"/>
              </a:ext>
            </a:extLst>
          </p:cNvPr>
          <p:cNvSpPr txBox="1"/>
          <p:nvPr/>
        </p:nvSpPr>
        <p:spPr bwMode="gray">
          <a:xfrm>
            <a:off x="602005" y="708183"/>
            <a:ext cx="2494706" cy="679673"/>
          </a:xfrm>
          <a:prstGeom prst="rect">
            <a:avLst/>
          </a:prstGeom>
          <a:noFill/>
        </p:spPr>
        <p:txBody>
          <a:bodyPr vert="horz" wrap="square" lIns="0" tIns="0" rIns="0" bIns="0" rtlCol="0">
            <a:spAutoFit/>
          </a:bodyPr>
          <a:lstStyle/>
          <a:p>
            <a:pPr>
              <a:spcBef>
                <a:spcPts val="500"/>
              </a:spcBef>
            </a:pPr>
            <a:r>
              <a:rPr lang="en-US" sz="1000" b="1" dirty="0"/>
              <a:t>How to convert existing files into the current template </a:t>
            </a:r>
            <a:r>
              <a:rPr lang="en-US" sz="1000" b="0" dirty="0"/>
              <a:t>(or create a new file with some existing slides):</a:t>
            </a:r>
          </a:p>
          <a:p>
            <a:pPr>
              <a:spcBef>
                <a:spcPts val="500"/>
              </a:spcBef>
            </a:pPr>
            <a:endParaRPr lang="en-US" sz="1000" b="1" dirty="0"/>
          </a:p>
        </p:txBody>
      </p:sp>
      <p:sp>
        <p:nvSpPr>
          <p:cNvPr id="34" name="TextBox 33">
            <a:extLst>
              <a:ext uri="{FF2B5EF4-FFF2-40B4-BE49-F238E27FC236}">
                <a16:creationId xmlns:a16="http://schemas.microsoft.com/office/drawing/2014/main" id="{D5ED333A-6017-1E0A-DC4B-CD47EE43D51A}"/>
              </a:ext>
              <a:ext uri="{C183D7F6-B498-43B3-948B-1728B52AA6E4}">
                <adec:decorative xmlns:adec="http://schemas.microsoft.com/office/drawing/2017/decorative" val="1"/>
              </a:ext>
            </a:extLst>
          </p:cNvPr>
          <p:cNvSpPr txBox="1"/>
          <p:nvPr/>
        </p:nvSpPr>
        <p:spPr bwMode="gray">
          <a:xfrm>
            <a:off x="658944" y="1422312"/>
            <a:ext cx="847924" cy="415498"/>
          </a:xfrm>
          <a:prstGeom prst="rect">
            <a:avLst/>
          </a:prstGeom>
          <a:noFill/>
        </p:spPr>
        <p:txBody>
          <a:bodyPr wrap="square" lIns="0" tIns="0" rIns="0" bIns="0" rtlCol="0">
            <a:spAutoFit/>
          </a:bodyPr>
          <a:lstStyle/>
          <a:p>
            <a:pPr marL="0" marR="0" lvl="0" indent="0" algn="ctr" defTabSz="640080" rtl="0" eaLnBrk="1" fontAlgn="auto" latinLnBrk="0" hangingPunct="1">
              <a:lnSpc>
                <a:spcPct val="100000"/>
              </a:lnSpc>
              <a:spcBef>
                <a:spcPts val="500"/>
              </a:spcBef>
              <a:spcAft>
                <a:spcPts val="0"/>
              </a:spcAft>
              <a:buClrTx/>
              <a:buSzTx/>
              <a:buFontTx/>
              <a:buNone/>
              <a:tabLst/>
              <a:defRPr/>
            </a:pPr>
            <a:r>
              <a:rPr lang="en-US" sz="900" dirty="0">
                <a:solidFill>
                  <a:schemeClr val="bg1"/>
                </a:solidFill>
                <a:latin typeface="+mn-lt"/>
              </a:rPr>
              <a:t>1. Copy </a:t>
            </a:r>
            <a:r>
              <a:rPr lang="en-US" sz="900" b="1" dirty="0">
                <a:solidFill>
                  <a:schemeClr val="accent6"/>
                </a:solidFill>
                <a:latin typeface="+mn-lt"/>
              </a:rPr>
              <a:t>existing</a:t>
            </a:r>
            <a:r>
              <a:rPr lang="en-US" sz="900" dirty="0">
                <a:solidFill>
                  <a:schemeClr val="bg1"/>
                </a:solidFill>
                <a:latin typeface="+mn-lt"/>
              </a:rPr>
              <a:t> </a:t>
            </a:r>
            <a:br>
              <a:rPr lang="en-US" sz="900" dirty="0">
                <a:solidFill>
                  <a:schemeClr val="bg1"/>
                </a:solidFill>
                <a:latin typeface="+mn-lt"/>
              </a:rPr>
            </a:br>
            <a:r>
              <a:rPr lang="en-US" sz="900" dirty="0">
                <a:solidFill>
                  <a:schemeClr val="bg1"/>
                </a:solidFill>
                <a:latin typeface="+mn-lt"/>
              </a:rPr>
              <a:t>PPT slides…</a:t>
            </a:r>
          </a:p>
        </p:txBody>
      </p:sp>
      <p:sp>
        <p:nvSpPr>
          <p:cNvPr id="39" name="TextBox 38">
            <a:extLst>
              <a:ext uri="{FF2B5EF4-FFF2-40B4-BE49-F238E27FC236}">
                <a16:creationId xmlns:a16="http://schemas.microsoft.com/office/drawing/2014/main" id="{1F2A8B39-BCBF-42DD-AD1C-E0469C2E1421}"/>
              </a:ext>
              <a:ext uri="{C183D7F6-B498-43B3-948B-1728B52AA6E4}">
                <adec:decorative xmlns:adec="http://schemas.microsoft.com/office/drawing/2017/decorative" val="1"/>
              </a:ext>
            </a:extLst>
          </p:cNvPr>
          <p:cNvSpPr txBox="1"/>
          <p:nvPr/>
        </p:nvSpPr>
        <p:spPr bwMode="gray">
          <a:xfrm>
            <a:off x="1858130" y="1422312"/>
            <a:ext cx="871652" cy="415498"/>
          </a:xfrm>
          <a:prstGeom prst="rect">
            <a:avLst/>
          </a:prstGeom>
          <a:noFill/>
        </p:spPr>
        <p:txBody>
          <a:bodyPr wrap="square" lIns="0" tIns="0" rIns="0" bIns="0" rtlCol="0">
            <a:spAutoFit/>
          </a:bodyPr>
          <a:lstStyle/>
          <a:p>
            <a:pPr marL="0" marR="0" lvl="0" indent="0" algn="ctr" defTabSz="640080" rtl="0" eaLnBrk="1" fontAlgn="auto" latinLnBrk="0" hangingPunct="1">
              <a:lnSpc>
                <a:spcPct val="100000"/>
              </a:lnSpc>
              <a:spcBef>
                <a:spcPts val="500"/>
              </a:spcBef>
              <a:spcAft>
                <a:spcPts val="0"/>
              </a:spcAft>
              <a:buClrTx/>
              <a:buSzTx/>
              <a:buFontTx/>
              <a:buNone/>
              <a:tabLst/>
              <a:defRPr/>
            </a:pPr>
            <a:r>
              <a:rPr lang="en-US" sz="900" dirty="0">
                <a:solidFill>
                  <a:schemeClr val="bg1"/>
                </a:solidFill>
                <a:latin typeface="+mn-lt"/>
              </a:rPr>
              <a:t>2. Paste them into the </a:t>
            </a:r>
            <a:r>
              <a:rPr lang="en-US" sz="900" b="1" dirty="0">
                <a:solidFill>
                  <a:schemeClr val="accent6"/>
                </a:solidFill>
                <a:latin typeface="+mn-lt"/>
              </a:rPr>
              <a:t>new</a:t>
            </a:r>
            <a:r>
              <a:rPr lang="en-US" sz="900" dirty="0">
                <a:solidFill>
                  <a:schemeClr val="bg1"/>
                </a:solidFill>
                <a:latin typeface="+mn-lt"/>
              </a:rPr>
              <a:t> template.</a:t>
            </a:r>
          </a:p>
        </p:txBody>
      </p:sp>
      <p:sp>
        <p:nvSpPr>
          <p:cNvPr id="42" name="TextBox 41">
            <a:extLst>
              <a:ext uri="{FF2B5EF4-FFF2-40B4-BE49-F238E27FC236}">
                <a16:creationId xmlns:a16="http://schemas.microsoft.com/office/drawing/2014/main" id="{2436E796-784B-2D24-588A-A82CFBBA58D3}"/>
              </a:ext>
              <a:ext uri="{C183D7F6-B498-43B3-948B-1728B52AA6E4}">
                <adec:decorative xmlns:adec="http://schemas.microsoft.com/office/drawing/2017/decorative" val="1"/>
              </a:ext>
            </a:extLst>
          </p:cNvPr>
          <p:cNvSpPr txBox="1"/>
          <p:nvPr/>
        </p:nvSpPr>
        <p:spPr bwMode="gray">
          <a:xfrm>
            <a:off x="601173" y="2020257"/>
            <a:ext cx="2224618" cy="276999"/>
          </a:xfrm>
          <a:prstGeom prst="rect">
            <a:avLst/>
          </a:prstGeom>
          <a:noFill/>
        </p:spPr>
        <p:txBody>
          <a:bodyPr wrap="square" lIns="0" tIns="0" rIns="0" bIns="0" rtlCol="0">
            <a:spAutoFit/>
          </a:bodyPr>
          <a:lstStyle/>
          <a:p>
            <a:pPr marL="0" marR="0" lvl="0" indent="0" algn="l" defTabSz="640080" rtl="0" eaLnBrk="1" fontAlgn="auto" latinLnBrk="0" hangingPunct="1">
              <a:lnSpc>
                <a:spcPct val="100000"/>
              </a:lnSpc>
              <a:spcBef>
                <a:spcPts val="500"/>
              </a:spcBef>
              <a:spcAft>
                <a:spcPts val="0"/>
              </a:spcAft>
              <a:buClrTx/>
              <a:buSzTx/>
              <a:buFontTx/>
              <a:buNone/>
              <a:tabLst/>
              <a:defRPr/>
            </a:pPr>
            <a:r>
              <a:rPr lang="en-US" sz="900" dirty="0">
                <a:solidFill>
                  <a:srgbClr val="333E48"/>
                </a:solidFill>
                <a:latin typeface="+mn-lt"/>
              </a:rPr>
              <a:t>3. Select “</a:t>
            </a:r>
            <a:r>
              <a:rPr lang="en-US" sz="900" b="1" dirty="0">
                <a:solidFill>
                  <a:schemeClr val="accent4"/>
                </a:solidFill>
                <a:latin typeface="+mn-lt"/>
              </a:rPr>
              <a:t>Use Destination Theme</a:t>
            </a:r>
            <a:r>
              <a:rPr lang="en-US" sz="900" dirty="0">
                <a:solidFill>
                  <a:srgbClr val="333E48"/>
                </a:solidFill>
                <a:latin typeface="+mn-lt"/>
              </a:rPr>
              <a:t>” in the clipboard icon that appears.</a:t>
            </a:r>
          </a:p>
        </p:txBody>
      </p:sp>
      <p:sp>
        <p:nvSpPr>
          <p:cNvPr id="19" name="Oval 18">
            <a:extLst>
              <a:ext uri="{FF2B5EF4-FFF2-40B4-BE49-F238E27FC236}">
                <a16:creationId xmlns:a16="http://schemas.microsoft.com/office/drawing/2014/main" id="{5FF04ADD-CDB6-711D-CD7A-295B983D691D}"/>
              </a:ext>
              <a:ext uri="{C183D7F6-B498-43B3-948B-1728B52AA6E4}">
                <adec:decorative xmlns:adec="http://schemas.microsoft.com/office/drawing/2017/decorative" val="1"/>
              </a:ext>
            </a:extLst>
          </p:cNvPr>
          <p:cNvSpPr>
            <a:spLocks noChangeAspect="1"/>
          </p:cNvSpPr>
          <p:nvPr/>
        </p:nvSpPr>
        <p:spPr bwMode="gray">
          <a:xfrm>
            <a:off x="276673" y="2589261"/>
            <a:ext cx="241916" cy="241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tx1"/>
                </a:solidFill>
              </a:rPr>
              <a:t>2</a:t>
            </a:r>
          </a:p>
        </p:txBody>
      </p:sp>
      <p:sp>
        <p:nvSpPr>
          <p:cNvPr id="33" name="TextBox 32">
            <a:extLst>
              <a:ext uri="{FF2B5EF4-FFF2-40B4-BE49-F238E27FC236}">
                <a16:creationId xmlns:a16="http://schemas.microsoft.com/office/drawing/2014/main" id="{F2462B22-1A04-8E47-9889-DD59E90F49AF}"/>
              </a:ext>
              <a:ext uri="{C183D7F6-B498-43B3-948B-1728B52AA6E4}">
                <adec:decorative xmlns:adec="http://schemas.microsoft.com/office/drawing/2017/decorative" val="1"/>
              </a:ext>
            </a:extLst>
          </p:cNvPr>
          <p:cNvSpPr txBox="1"/>
          <p:nvPr/>
        </p:nvSpPr>
        <p:spPr bwMode="gray">
          <a:xfrm>
            <a:off x="602005" y="2640382"/>
            <a:ext cx="2598395" cy="153888"/>
          </a:xfrm>
          <a:prstGeom prst="rect">
            <a:avLst/>
          </a:prstGeom>
          <a:noFill/>
        </p:spPr>
        <p:txBody>
          <a:bodyPr vert="horz" wrap="square" lIns="0" tIns="0" rIns="0" bIns="0" rtlCol="0">
            <a:spAutoFit/>
          </a:bodyPr>
          <a:lstStyle/>
          <a:p>
            <a:pPr>
              <a:spcBef>
                <a:spcPts val="500"/>
              </a:spcBef>
            </a:pPr>
            <a:r>
              <a:rPr lang="en-US" sz="1000" b="1" dirty="0"/>
              <a:t>What colors to use and not use:</a:t>
            </a:r>
          </a:p>
        </p:txBody>
      </p:sp>
      <p:sp>
        <p:nvSpPr>
          <p:cNvPr id="8" name="TextBox 7">
            <a:extLst>
              <a:ext uri="{FF2B5EF4-FFF2-40B4-BE49-F238E27FC236}">
                <a16:creationId xmlns:a16="http://schemas.microsoft.com/office/drawing/2014/main" id="{E5974EE7-8C1A-F040-9B99-B79D59BE88CC}"/>
              </a:ext>
              <a:ext uri="{C183D7F6-B498-43B3-948B-1728B52AA6E4}">
                <adec:decorative xmlns:adec="http://schemas.microsoft.com/office/drawing/2017/decorative" val="1"/>
              </a:ext>
            </a:extLst>
          </p:cNvPr>
          <p:cNvSpPr txBox="1"/>
          <p:nvPr/>
        </p:nvSpPr>
        <p:spPr>
          <a:xfrm>
            <a:off x="2020415" y="3077577"/>
            <a:ext cx="1126670" cy="1172116"/>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500"/>
              </a:spcBef>
              <a:spcAft>
                <a:spcPts val="0"/>
              </a:spcAft>
              <a:buClrTx/>
              <a:buSzTx/>
              <a:buFont typeface="Arial" panose="020B0604020202020204" pitchFamily="34" charset="0"/>
              <a:buNone/>
              <a:tabLst/>
              <a:defRPr/>
            </a:pPr>
            <a:r>
              <a:rPr lang="en-US" sz="900" dirty="0"/>
              <a:t>In the top row only use the 4 colors on the left and 3 colors on the right.</a:t>
            </a:r>
          </a:p>
          <a:p>
            <a:pPr marL="0" indent="0">
              <a:spcBef>
                <a:spcPts val="500"/>
              </a:spcBef>
              <a:buFont typeface="Arial" panose="020B0604020202020204" pitchFamily="34" charset="0"/>
              <a:buNone/>
              <a:tabLst/>
            </a:pPr>
            <a:r>
              <a:rPr lang="en-US" sz="900" dirty="0"/>
              <a:t>Don’t use the middle 3 colors; </a:t>
            </a:r>
            <a:r>
              <a:rPr lang="en-US" sz="900" b="0" i="0" dirty="0"/>
              <a:t>except for 5</a:t>
            </a:r>
            <a:r>
              <a:rPr lang="en-US" sz="900" b="0" i="0" baseline="30000" dirty="0"/>
              <a:t>th</a:t>
            </a:r>
            <a:r>
              <a:rPr lang="en-US" sz="900" b="0" i="0" dirty="0"/>
              <a:t> and 6</a:t>
            </a:r>
            <a:r>
              <a:rPr lang="en-US" sz="900" b="0" i="0" baseline="30000" dirty="0"/>
              <a:t>th</a:t>
            </a:r>
            <a:r>
              <a:rPr lang="en-US" sz="900" b="0" i="0" dirty="0"/>
              <a:t> colors in charts.</a:t>
            </a:r>
            <a:endParaRPr lang="en-US" sz="900" dirty="0"/>
          </a:p>
        </p:txBody>
      </p:sp>
      <p:sp>
        <p:nvSpPr>
          <p:cNvPr id="11" name="Oval 10">
            <a:extLst>
              <a:ext uri="{FF2B5EF4-FFF2-40B4-BE49-F238E27FC236}">
                <a16:creationId xmlns:a16="http://schemas.microsoft.com/office/drawing/2014/main" id="{FCE2D51E-F8B7-D492-FDCB-586EEA30D4B1}"/>
              </a:ext>
              <a:ext uri="{C183D7F6-B498-43B3-948B-1728B52AA6E4}">
                <adec:decorative xmlns:adec="http://schemas.microsoft.com/office/drawing/2017/decorative" val="1"/>
              </a:ext>
            </a:extLst>
          </p:cNvPr>
          <p:cNvSpPr>
            <a:spLocks noChangeAspect="1"/>
          </p:cNvSpPr>
          <p:nvPr userDrawn="1"/>
        </p:nvSpPr>
        <p:spPr bwMode="gray">
          <a:xfrm>
            <a:off x="3411355" y="732839"/>
            <a:ext cx="241916" cy="241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tx1"/>
                </a:solidFill>
              </a:rPr>
              <a:t>3</a:t>
            </a:r>
          </a:p>
        </p:txBody>
      </p:sp>
      <p:sp>
        <p:nvSpPr>
          <p:cNvPr id="9" name="TextBox 8">
            <a:extLst>
              <a:ext uri="{FF2B5EF4-FFF2-40B4-BE49-F238E27FC236}">
                <a16:creationId xmlns:a16="http://schemas.microsoft.com/office/drawing/2014/main" id="{197F7C13-2CED-9353-11C0-5A35BB2C9C6C}"/>
              </a:ext>
              <a:ext uri="{C183D7F6-B498-43B3-948B-1728B52AA6E4}">
                <adec:decorative xmlns:adec="http://schemas.microsoft.com/office/drawing/2017/decorative" val="1"/>
              </a:ext>
            </a:extLst>
          </p:cNvPr>
          <p:cNvSpPr txBox="1"/>
          <p:nvPr userDrawn="1"/>
        </p:nvSpPr>
        <p:spPr bwMode="gray">
          <a:xfrm>
            <a:off x="3736687" y="708183"/>
            <a:ext cx="2257101" cy="1682512"/>
          </a:xfrm>
          <a:prstGeom prst="rect">
            <a:avLst/>
          </a:prstGeom>
          <a:noFill/>
        </p:spPr>
        <p:txBody>
          <a:bodyPr vert="horz" wrap="square" lIns="0" tIns="0" rIns="0" bIns="0" rtlCol="0">
            <a:spAutoFit/>
          </a:bodyPr>
          <a:lstStyle/>
          <a:p>
            <a:pPr>
              <a:spcBef>
                <a:spcPts val="500"/>
              </a:spcBef>
            </a:pPr>
            <a:r>
              <a:rPr lang="en-US" sz="1000" b="1" dirty="0"/>
              <a:t>How to create a more accessible document:</a:t>
            </a:r>
          </a:p>
          <a:p>
            <a:pPr marL="169863" indent="-169863">
              <a:spcBef>
                <a:spcPts val="500"/>
              </a:spcBef>
              <a:buFont typeface="+mj-lt"/>
              <a:buAutoNum type="arabicPeriod"/>
            </a:pPr>
            <a:r>
              <a:rPr lang="en-US" sz="900" b="0" dirty="0"/>
              <a:t>In PPT, click the Review tab. Click Accessibility Checker. This will open a right panel listing all errors that need to be corrected and the Accessibility tab. Clink on each error and follow the tips. </a:t>
            </a:r>
          </a:p>
          <a:p>
            <a:pPr marL="169863" marR="0" lvl="0" indent="-169863" algn="l" defTabSz="457200" rtl="0" eaLnBrk="1" fontAlgn="auto" latinLnBrk="0" hangingPunct="1">
              <a:lnSpc>
                <a:spcPct val="100000"/>
              </a:lnSpc>
              <a:spcBef>
                <a:spcPts val="500"/>
              </a:spcBef>
              <a:spcAft>
                <a:spcPts val="0"/>
              </a:spcAft>
              <a:buClrTx/>
              <a:buSzTx/>
              <a:buFont typeface="+mj-lt"/>
              <a:buAutoNum type="arabicPeriod"/>
              <a:tabLst/>
              <a:defRPr/>
            </a:pPr>
            <a:r>
              <a:rPr lang="en-US" sz="900" b="0" dirty="0"/>
              <a:t>Use the </a:t>
            </a:r>
            <a:r>
              <a:rPr lang="en-US" sz="900" b="1" i="1" dirty="0"/>
              <a:t>EAB Accessibility Guidelines and Directions </a:t>
            </a:r>
            <a:r>
              <a:rPr lang="en-US" sz="900" b="0" dirty="0"/>
              <a:t>in the Box link at the bottom of this slide.</a:t>
            </a:r>
          </a:p>
        </p:txBody>
      </p:sp>
      <p:sp>
        <p:nvSpPr>
          <p:cNvPr id="18" name="Oval 17">
            <a:extLst>
              <a:ext uri="{FF2B5EF4-FFF2-40B4-BE49-F238E27FC236}">
                <a16:creationId xmlns:a16="http://schemas.microsoft.com/office/drawing/2014/main" id="{ED0F0757-C265-8524-E902-DCCFD82862B3}"/>
              </a:ext>
              <a:ext uri="{C183D7F6-B498-43B3-948B-1728B52AA6E4}">
                <adec:decorative xmlns:adec="http://schemas.microsoft.com/office/drawing/2017/decorative" val="1"/>
              </a:ext>
            </a:extLst>
          </p:cNvPr>
          <p:cNvSpPr>
            <a:spLocks noChangeAspect="1"/>
          </p:cNvSpPr>
          <p:nvPr/>
        </p:nvSpPr>
        <p:spPr bwMode="gray">
          <a:xfrm>
            <a:off x="3405906" y="2570632"/>
            <a:ext cx="241916" cy="241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tx1"/>
                </a:solidFill>
              </a:rPr>
              <a:t>4</a:t>
            </a:r>
          </a:p>
        </p:txBody>
      </p:sp>
      <p:sp>
        <p:nvSpPr>
          <p:cNvPr id="40" name="TextBox 39">
            <a:extLst>
              <a:ext uri="{FF2B5EF4-FFF2-40B4-BE49-F238E27FC236}">
                <a16:creationId xmlns:a16="http://schemas.microsoft.com/office/drawing/2014/main" id="{06B508DA-2C3C-7F46-8A41-B0EE8B10A9AC}"/>
              </a:ext>
              <a:ext uri="{C183D7F6-B498-43B3-948B-1728B52AA6E4}">
                <adec:decorative xmlns:adec="http://schemas.microsoft.com/office/drawing/2017/decorative" val="1"/>
              </a:ext>
            </a:extLst>
          </p:cNvPr>
          <p:cNvSpPr txBox="1"/>
          <p:nvPr/>
        </p:nvSpPr>
        <p:spPr bwMode="gray">
          <a:xfrm>
            <a:off x="3709883" y="2541857"/>
            <a:ext cx="2556793" cy="787395"/>
          </a:xfrm>
          <a:prstGeom prst="rect">
            <a:avLst/>
          </a:prstGeom>
          <a:noFill/>
        </p:spPr>
        <p:txBody>
          <a:bodyPr vert="horz" wrap="square" lIns="0" tIns="0" rIns="0" bIns="0" rtlCol="0">
            <a:sp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lang="en-US" sz="1000" b="1" dirty="0"/>
              <a:t>How to insert an EAB-formatted </a:t>
            </a:r>
            <a:r>
              <a:rPr lang="en-US" sz="1000" b="1" spc="-10" baseline="0" dirty="0"/>
              <a:t>chart using an EAB chart template: </a:t>
            </a:r>
          </a:p>
          <a:p>
            <a:pPr marL="0" marR="0" lvl="0" indent="0" algn="l" defTabSz="537667" rtl="0" eaLnBrk="1" fontAlgn="auto" latinLnBrk="0" hangingPunct="1">
              <a:lnSpc>
                <a:spcPct val="100000"/>
              </a:lnSpc>
              <a:spcBef>
                <a:spcPts val="500"/>
              </a:spcBef>
              <a:spcAft>
                <a:spcPts val="0"/>
              </a:spcAft>
              <a:buClrTx/>
              <a:buSzTx/>
              <a:buFontTx/>
              <a:buNone/>
              <a:tabLst/>
              <a:defRPr/>
            </a:pPr>
            <a:r>
              <a:rPr lang="en-US" sz="900" dirty="0"/>
              <a:t>In PPT, click the Insert tab. Click Chart. Click Templates. Click on the EAB chart type you need.</a:t>
            </a:r>
          </a:p>
        </p:txBody>
      </p:sp>
      <p:graphicFrame>
        <p:nvGraphicFramePr>
          <p:cNvPr id="67" name="Chart 66">
            <a:extLst>
              <a:ext uri="{FF2B5EF4-FFF2-40B4-BE49-F238E27FC236}">
                <a16:creationId xmlns:a16="http://schemas.microsoft.com/office/drawing/2014/main" id="{C0060E53-2567-C341-A4F2-9A582F3EA8A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38160181"/>
              </p:ext>
            </p:extLst>
          </p:nvPr>
        </p:nvGraphicFramePr>
        <p:xfrm>
          <a:off x="3707355" y="3055372"/>
          <a:ext cx="2414245" cy="156470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a:extLst>
              <a:ext uri="{FF2B5EF4-FFF2-40B4-BE49-F238E27FC236}">
                <a16:creationId xmlns:a16="http://schemas.microsoft.com/office/drawing/2014/main" id="{F2AEE0DF-FBBC-2648-BB7D-5EB6DB3BE691}"/>
              </a:ext>
              <a:ext uri="{C183D7F6-B498-43B3-948B-1728B52AA6E4}">
                <adec:decorative xmlns:adec="http://schemas.microsoft.com/office/drawing/2017/decorative" val="1"/>
              </a:ext>
            </a:extLst>
          </p:cNvPr>
          <p:cNvGrpSpPr/>
          <p:nvPr/>
        </p:nvGrpSpPr>
        <p:grpSpPr>
          <a:xfrm>
            <a:off x="283254" y="3034935"/>
            <a:ext cx="1691829" cy="1159798"/>
            <a:chOff x="712016" y="1045288"/>
            <a:chExt cx="1976591" cy="1355011"/>
          </a:xfrm>
        </p:grpSpPr>
        <p:grpSp>
          <p:nvGrpSpPr>
            <p:cNvPr id="2" name="Group 1">
              <a:extLst>
                <a:ext uri="{FF2B5EF4-FFF2-40B4-BE49-F238E27FC236}">
                  <a16:creationId xmlns:a16="http://schemas.microsoft.com/office/drawing/2014/main" id="{78D80AD6-C080-2E45-8D22-265AA80E9EF1}"/>
                </a:ext>
              </a:extLst>
            </p:cNvPr>
            <p:cNvGrpSpPr/>
            <p:nvPr/>
          </p:nvGrpSpPr>
          <p:grpSpPr>
            <a:xfrm>
              <a:off x="712016" y="1045288"/>
              <a:ext cx="1888995" cy="1355011"/>
              <a:chOff x="290410" y="857410"/>
              <a:chExt cx="2361631" cy="1694043"/>
            </a:xfrm>
          </p:grpSpPr>
          <p:grpSp>
            <p:nvGrpSpPr>
              <p:cNvPr id="23" name="Group 22" descr="In PowerPoint, only use the top row of the color palette. ">
                <a:extLst>
                  <a:ext uri="{FF2B5EF4-FFF2-40B4-BE49-F238E27FC236}">
                    <a16:creationId xmlns:a16="http://schemas.microsoft.com/office/drawing/2014/main" id="{C5F41866-6B5C-C34E-9A2B-08ECD095E3D1}"/>
                  </a:ext>
                  <a:ext uri="{C183D7F6-B498-43B3-948B-1728B52AA6E4}">
                    <adec:decorative xmlns:adec="http://schemas.microsoft.com/office/drawing/2017/decorative" val="0"/>
                  </a:ext>
                </a:extLst>
              </p:cNvPr>
              <p:cNvGrpSpPr/>
              <p:nvPr/>
            </p:nvGrpSpPr>
            <p:grpSpPr>
              <a:xfrm>
                <a:off x="290410" y="857410"/>
                <a:ext cx="2361631" cy="1694043"/>
                <a:chOff x="-1834053" y="1543542"/>
                <a:chExt cx="2514213" cy="1803493"/>
              </a:xfrm>
            </p:grpSpPr>
            <p:pic>
              <p:nvPicPr>
                <p:cNvPr id="25" name="Picture 24">
                  <a:extLst>
                    <a:ext uri="{FF2B5EF4-FFF2-40B4-BE49-F238E27FC236}">
                      <a16:creationId xmlns:a16="http://schemas.microsoft.com/office/drawing/2014/main" id="{6ACB63F0-D020-614F-9197-951839E66C94}"/>
                    </a:ext>
                  </a:extLst>
                </p:cNvPr>
                <p:cNvPicPr>
                  <a:picLocks noChangeAspect="1"/>
                </p:cNvPicPr>
                <p:nvPr/>
              </p:nvPicPr>
              <p:blipFill rotWithShape="1">
                <a:blip r:embed="rId4"/>
                <a:srcRect l="490" r="579"/>
                <a:stretch/>
              </p:blipFill>
              <p:spPr>
                <a:xfrm>
                  <a:off x="-1832821" y="1543542"/>
                  <a:ext cx="2512981" cy="1803493"/>
                </a:xfrm>
                <a:prstGeom prst="rect">
                  <a:avLst/>
                </a:prstGeom>
                <a:ln w="12700">
                  <a:solidFill>
                    <a:schemeClr val="accent1"/>
                  </a:solidFill>
                </a:ln>
              </p:spPr>
            </p:pic>
            <p:sp>
              <p:nvSpPr>
                <p:cNvPr id="27" name="Rectangle 26">
                  <a:extLst>
                    <a:ext uri="{FF2B5EF4-FFF2-40B4-BE49-F238E27FC236}">
                      <a16:creationId xmlns:a16="http://schemas.microsoft.com/office/drawing/2014/main" id="{1386ED46-2AE7-0F4C-ADF4-88BFDF0FDDA7}"/>
                    </a:ext>
                  </a:extLst>
                </p:cNvPr>
                <p:cNvSpPr/>
                <p:nvPr/>
              </p:nvSpPr>
              <p:spPr bwMode="gray">
                <a:xfrm>
                  <a:off x="-1834053" y="2188992"/>
                  <a:ext cx="2512981" cy="1158043"/>
                </a:xfrm>
                <a:prstGeom prst="rect">
                  <a:avLst/>
                </a:prstGeom>
                <a:solidFill>
                  <a:schemeClr val="bg2">
                    <a:lumMod val="50000"/>
                    <a:alpha val="74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8" name="TextBox 27">
                  <a:extLst>
                    <a:ext uri="{FF2B5EF4-FFF2-40B4-BE49-F238E27FC236}">
                      <a16:creationId xmlns:a16="http://schemas.microsoft.com/office/drawing/2014/main" id="{B150EA07-7C69-FB49-A906-82D32553EEBB}"/>
                    </a:ext>
                  </a:extLst>
                </p:cNvPr>
                <p:cNvSpPr txBox="1"/>
                <p:nvPr/>
              </p:nvSpPr>
              <p:spPr bwMode="gray">
                <a:xfrm>
                  <a:off x="-1014892" y="2703891"/>
                  <a:ext cx="1299299" cy="547704"/>
                </a:xfrm>
                <a:prstGeom prst="rect">
                  <a:avLst/>
                </a:prstGeom>
                <a:noFill/>
              </p:spPr>
              <p:txBody>
                <a:bodyPr wrap="square" lIns="0" tIns="0" rIns="0" bIns="0" rtlCol="0">
                  <a:spAutoFit/>
                </a:bodyPr>
                <a:lstStyle/>
                <a:p>
                  <a:pPr>
                    <a:spcBef>
                      <a:spcPts val="500"/>
                    </a:spcBef>
                  </a:pPr>
                  <a:r>
                    <a:rPr lang="en-US" sz="1200" b="1" dirty="0">
                      <a:solidFill>
                        <a:schemeClr val="bg1"/>
                      </a:solidFill>
                    </a:rPr>
                    <a:t>Only Use Top Row</a:t>
                  </a:r>
                </a:p>
              </p:txBody>
            </p:sp>
            <p:cxnSp>
              <p:nvCxnSpPr>
                <p:cNvPr id="31" name="Straight Arrow Connector 30">
                  <a:extLst>
                    <a:ext uri="{FF2B5EF4-FFF2-40B4-BE49-F238E27FC236}">
                      <a16:creationId xmlns:a16="http://schemas.microsoft.com/office/drawing/2014/main" id="{FEA1C73D-54D6-4847-8664-9E7698ED571D}"/>
                    </a:ext>
                  </a:extLst>
                </p:cNvPr>
                <p:cNvCxnSpPr>
                  <a:cxnSpLocks/>
                </p:cNvCxnSpPr>
                <p:nvPr/>
              </p:nvCxnSpPr>
              <p:spPr bwMode="gray">
                <a:xfrm flipV="1">
                  <a:off x="-1283008" y="2580461"/>
                  <a:ext cx="0" cy="631418"/>
                </a:xfrm>
                <a:prstGeom prst="straightConnector1">
                  <a:avLst/>
                </a:prstGeom>
                <a:solidFill>
                  <a:schemeClr val="accent1"/>
                </a:solidFill>
                <a:ln w="57150" cap="flat" cmpd="sng" algn="ctr">
                  <a:solidFill>
                    <a:schemeClr val="bg1"/>
                  </a:solidFill>
                  <a:prstDash val="solid"/>
                  <a:miter lim="800000"/>
                  <a:headEnd type="none" w="med" len="med"/>
                  <a:tailEnd type="triangle"/>
                </a:ln>
                <a:effectLst/>
              </p:spPr>
            </p:cxnSp>
          </p:grpSp>
          <p:sp>
            <p:nvSpPr>
              <p:cNvPr id="32" name="Rectangle 31">
                <a:extLst>
                  <a:ext uri="{FF2B5EF4-FFF2-40B4-BE49-F238E27FC236}">
                    <a16:creationId xmlns:a16="http://schemas.microsoft.com/office/drawing/2014/main" id="{993A2395-49E8-BA49-8ED4-D6AB6FA5EA6D}"/>
                  </a:ext>
                  <a:ext uri="{C183D7F6-B498-43B3-948B-1728B52AA6E4}">
                    <adec:decorative xmlns:adec="http://schemas.microsoft.com/office/drawing/2017/decorative" val="1"/>
                  </a:ext>
                </a:extLst>
              </p:cNvPr>
              <p:cNvSpPr/>
              <p:nvPr/>
            </p:nvSpPr>
            <p:spPr bwMode="gray">
              <a:xfrm>
                <a:off x="1901132" y="1161559"/>
                <a:ext cx="642878" cy="248881"/>
              </a:xfrm>
              <a:prstGeom prst="rect">
                <a:avLst/>
              </a:prstGeom>
              <a:noFill/>
              <a:ln w="19050" cap="rnd">
                <a:solidFill>
                  <a:srgbClr val="008A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a:extLst>
                  <a:ext uri="{FF2B5EF4-FFF2-40B4-BE49-F238E27FC236}">
                    <a16:creationId xmlns:a16="http://schemas.microsoft.com/office/drawing/2014/main" id="{C7646E37-1685-CA47-A6F4-CF58B1DAF6FD}"/>
                  </a:ext>
                  <a:ext uri="{C183D7F6-B498-43B3-948B-1728B52AA6E4}">
                    <adec:decorative xmlns:adec="http://schemas.microsoft.com/office/drawing/2017/decorative" val="1"/>
                  </a:ext>
                </a:extLst>
              </p:cNvPr>
              <p:cNvSpPr/>
              <p:nvPr/>
            </p:nvSpPr>
            <p:spPr bwMode="gray">
              <a:xfrm>
                <a:off x="402238" y="1161559"/>
                <a:ext cx="857346" cy="248881"/>
              </a:xfrm>
              <a:prstGeom prst="rect">
                <a:avLst/>
              </a:prstGeom>
              <a:noFill/>
              <a:ln w="19050" cap="rnd">
                <a:solidFill>
                  <a:srgbClr val="008A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6" name="Group 5">
              <a:extLst>
                <a:ext uri="{FF2B5EF4-FFF2-40B4-BE49-F238E27FC236}">
                  <a16:creationId xmlns:a16="http://schemas.microsoft.com/office/drawing/2014/main" id="{231BCCE7-5973-EA4F-BE1D-47AB6CC6E2D8}"/>
                </a:ext>
              </a:extLst>
            </p:cNvPr>
            <p:cNvGrpSpPr/>
            <p:nvPr/>
          </p:nvGrpSpPr>
          <p:grpSpPr>
            <a:xfrm>
              <a:off x="1530485" y="1290376"/>
              <a:ext cx="428489" cy="199072"/>
              <a:chOff x="1407460" y="1434503"/>
              <a:chExt cx="292608" cy="164592"/>
            </a:xfrm>
          </p:grpSpPr>
          <p:cxnSp>
            <p:nvCxnSpPr>
              <p:cNvPr id="4" name="Straight Connector 3">
                <a:extLst>
                  <a:ext uri="{FF2B5EF4-FFF2-40B4-BE49-F238E27FC236}">
                    <a16:creationId xmlns:a16="http://schemas.microsoft.com/office/drawing/2014/main" id="{7898EFBA-8C5D-0344-B7E4-D13B72A0EE58}"/>
                  </a:ext>
                </a:extLst>
              </p:cNvPr>
              <p:cNvCxnSpPr/>
              <p:nvPr/>
            </p:nvCxnSpPr>
            <p:spPr bwMode="gray">
              <a:xfrm>
                <a:off x="1407460" y="1434503"/>
                <a:ext cx="292608" cy="1645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76FFDA5-1276-6B44-88B2-E9FACC0D9ECC}"/>
                  </a:ext>
                </a:extLst>
              </p:cNvPr>
              <p:cNvCxnSpPr>
                <a:cxnSpLocks/>
              </p:cNvCxnSpPr>
              <p:nvPr/>
            </p:nvCxnSpPr>
            <p:spPr bwMode="gray">
              <a:xfrm flipH="1">
                <a:off x="1407460" y="1434503"/>
                <a:ext cx="292608" cy="1645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72" name="Straight Connector 71">
              <a:extLst>
                <a:ext uri="{FF2B5EF4-FFF2-40B4-BE49-F238E27FC236}">
                  <a16:creationId xmlns:a16="http://schemas.microsoft.com/office/drawing/2014/main" id="{00A19AF7-8482-DF44-B041-A227E12E87A0}"/>
                </a:ext>
              </a:extLst>
            </p:cNvPr>
            <p:cNvCxnSpPr>
              <a:cxnSpLocks/>
            </p:cNvCxnSpPr>
            <p:nvPr/>
          </p:nvCxnSpPr>
          <p:spPr bwMode="gray">
            <a:xfrm flipH="1">
              <a:off x="2514601" y="1384906"/>
              <a:ext cx="1740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E61185EE-DE31-BE4C-9314-3E1FCCA3D0B8}"/>
                </a:ext>
                <a:ext uri="{C183D7F6-B498-43B3-948B-1728B52AA6E4}">
                  <adec:decorative xmlns:adec="http://schemas.microsoft.com/office/drawing/2017/decorative" val="1"/>
                </a:ext>
              </a:extLst>
            </p:cNvPr>
            <p:cNvSpPr/>
            <p:nvPr/>
          </p:nvSpPr>
          <p:spPr bwMode="gray">
            <a:xfrm>
              <a:off x="1738466" y="1489344"/>
              <a:ext cx="950141" cy="411504"/>
            </a:xfrm>
            <a:custGeom>
              <a:avLst/>
              <a:gdLst>
                <a:gd name="connsiteX0" fmla="*/ 0 w 514218"/>
                <a:gd name="connsiteY0" fmla="*/ 0 h 199072"/>
                <a:gd name="connsiteX1" fmla="*/ 514218 w 514218"/>
                <a:gd name="connsiteY1" fmla="*/ 0 h 199072"/>
                <a:gd name="connsiteX2" fmla="*/ 514218 w 514218"/>
                <a:gd name="connsiteY2" fmla="*/ 199072 h 199072"/>
                <a:gd name="connsiteX3" fmla="*/ 0 w 514218"/>
                <a:gd name="connsiteY3" fmla="*/ 199072 h 199072"/>
                <a:gd name="connsiteX4" fmla="*/ 0 w 514218"/>
                <a:gd name="connsiteY4" fmla="*/ 0 h 199072"/>
                <a:gd name="connsiteX0" fmla="*/ 514218 w 605658"/>
                <a:gd name="connsiteY0" fmla="*/ 0 h 199072"/>
                <a:gd name="connsiteX1" fmla="*/ 514218 w 605658"/>
                <a:gd name="connsiteY1" fmla="*/ 199072 h 199072"/>
                <a:gd name="connsiteX2" fmla="*/ 0 w 605658"/>
                <a:gd name="connsiteY2" fmla="*/ 199072 h 199072"/>
                <a:gd name="connsiteX3" fmla="*/ 0 w 605658"/>
                <a:gd name="connsiteY3" fmla="*/ 0 h 199072"/>
                <a:gd name="connsiteX4" fmla="*/ 605658 w 605658"/>
                <a:gd name="connsiteY4" fmla="*/ 91440 h 199072"/>
                <a:gd name="connsiteX0" fmla="*/ 514218 w 514218"/>
                <a:gd name="connsiteY0" fmla="*/ 0 h 199072"/>
                <a:gd name="connsiteX1" fmla="*/ 514218 w 514218"/>
                <a:gd name="connsiteY1" fmla="*/ 199072 h 199072"/>
                <a:gd name="connsiteX2" fmla="*/ 0 w 514218"/>
                <a:gd name="connsiteY2" fmla="*/ 199072 h 199072"/>
                <a:gd name="connsiteX3" fmla="*/ 0 w 514218"/>
                <a:gd name="connsiteY3" fmla="*/ 0 h 199072"/>
                <a:gd name="connsiteX0" fmla="*/ 514218 w 514218"/>
                <a:gd name="connsiteY0" fmla="*/ 199072 h 199072"/>
                <a:gd name="connsiteX1" fmla="*/ 0 w 514218"/>
                <a:gd name="connsiteY1" fmla="*/ 199072 h 199072"/>
                <a:gd name="connsiteX2" fmla="*/ 0 w 514218"/>
                <a:gd name="connsiteY2" fmla="*/ 0 h 199072"/>
              </a:gdLst>
              <a:ahLst/>
              <a:cxnLst>
                <a:cxn ang="0">
                  <a:pos x="connsiteX0" y="connsiteY0"/>
                </a:cxn>
                <a:cxn ang="0">
                  <a:pos x="connsiteX1" y="connsiteY1"/>
                </a:cxn>
                <a:cxn ang="0">
                  <a:pos x="connsiteX2" y="connsiteY2"/>
                </a:cxn>
              </a:cxnLst>
              <a:rect l="l" t="t" r="r" b="b"/>
              <a:pathLst>
                <a:path w="514218" h="199072">
                  <a:moveTo>
                    <a:pt x="514218" y="199072"/>
                  </a:moveTo>
                  <a:lnTo>
                    <a:pt x="0" y="199072"/>
                  </a:lnTo>
                  <a:lnTo>
                    <a:pt x="0" y="0"/>
                  </a:lnTo>
                </a:path>
              </a:pathLst>
            </a:custGeom>
            <a:noFill/>
            <a:ln w="19050" cap="rnd">
              <a:solidFill>
                <a:schemeClr val="tx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81" name="Template edition">
            <a:extLst>
              <a:ext uri="{FF2B5EF4-FFF2-40B4-BE49-F238E27FC236}">
                <a16:creationId xmlns:a16="http://schemas.microsoft.com/office/drawing/2014/main" id="{3573CCEC-1296-0F4E-ACEC-DDA3B4E8E986}"/>
              </a:ext>
              <a:ext uri="{C183D7F6-B498-43B3-948B-1728B52AA6E4}">
                <adec:decorative xmlns:adec="http://schemas.microsoft.com/office/drawing/2017/decorative" val="1"/>
              </a:ext>
            </a:extLst>
          </p:cNvPr>
          <p:cNvSpPr/>
          <p:nvPr/>
        </p:nvSpPr>
        <p:spPr bwMode="gray">
          <a:xfrm>
            <a:off x="0" y="4441349"/>
            <a:ext cx="6400800" cy="359251"/>
          </a:xfrm>
          <a:prstGeom prst="rect">
            <a:avLst/>
          </a:prstGeom>
          <a:solidFill>
            <a:srgbClr val="008A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r>
              <a:rPr lang="en-US" sz="1000" b="0" dirty="0">
                <a:solidFill>
                  <a:schemeClr val="bg1"/>
                </a:solidFill>
              </a:rPr>
              <a:t>Detailed directions are here: </a:t>
            </a:r>
            <a:r>
              <a:rPr lang="en-US" sz="1000" b="0" u="sng" dirty="0">
                <a:solidFill>
                  <a:schemeClr val="bg1"/>
                </a:solidFill>
                <a:hlinkClick r:id="rId5">
                  <a:extLst>
                    <a:ext uri="{A12FA001-AC4F-418D-AE19-62706E023703}">
                      <ahyp:hlinkClr xmlns:ahyp="http://schemas.microsoft.com/office/drawing/2018/hyperlinkcolor" val="tx"/>
                    </a:ext>
                  </a:extLst>
                </a:hlinkClick>
              </a:rPr>
              <a:t>https://eab.box.com/v/Template-Resources</a:t>
            </a:r>
            <a:endParaRPr lang="en-US" sz="1000" b="0" u="sng" dirty="0">
              <a:solidFill>
                <a:schemeClr val="bg1"/>
              </a:solidFill>
            </a:endParaRPr>
          </a:p>
        </p:txBody>
      </p:sp>
      <p:sp>
        <p:nvSpPr>
          <p:cNvPr id="3" name="Template edition">
            <a:extLst>
              <a:ext uri="{FF2B5EF4-FFF2-40B4-BE49-F238E27FC236}">
                <a16:creationId xmlns:a16="http://schemas.microsoft.com/office/drawing/2014/main" id="{ABA25D5E-5ED3-41BE-E493-D86B52464A70}"/>
              </a:ext>
              <a:ext uri="{C183D7F6-B498-43B3-948B-1728B52AA6E4}">
                <adec:decorative xmlns:adec="http://schemas.microsoft.com/office/drawing/2017/decorative" val="1"/>
              </a:ext>
            </a:extLst>
          </p:cNvPr>
          <p:cNvSpPr/>
          <p:nvPr userDrawn="1"/>
        </p:nvSpPr>
        <p:spPr bwMode="gray">
          <a:xfrm>
            <a:off x="0" y="1294"/>
            <a:ext cx="6400800" cy="477843"/>
          </a:xfrm>
          <a:prstGeom prst="rect">
            <a:avLst/>
          </a:prstGeom>
          <a:solidFill>
            <a:srgbClr val="01FF19"/>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r>
              <a:rPr lang="en-US" sz="1400" b="1" dirty="0">
                <a:solidFill>
                  <a:schemeClr val="tx1"/>
                </a:solidFill>
              </a:rPr>
              <a:t>Top 4 Helpful Guidelines</a:t>
            </a:r>
          </a:p>
        </p:txBody>
      </p:sp>
    </p:spTree>
    <p:custDataLst>
      <p:tags r:id="rId1"/>
    </p:custDataLst>
    <p:extLst>
      <p:ext uri="{BB962C8B-B14F-4D97-AF65-F5344CB8AC3E}">
        <p14:creationId xmlns:p14="http://schemas.microsoft.com/office/powerpoint/2010/main" val="355520145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Presentation Title">
    <p:bg bwMode="gray">
      <p:bgPr>
        <a:solidFill>
          <a:schemeClr val="accent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124B2B-3F8B-4FD7-D741-6C0738B03209}"/>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508" y="0"/>
            <a:ext cx="6399784" cy="4800600"/>
          </a:xfrm>
          <a:prstGeom prst="rect">
            <a:avLst/>
          </a:prstGeom>
        </p:spPr>
      </p:pic>
      <p:sp>
        <p:nvSpPr>
          <p:cNvPr id="6" name="Header box white - decorative">
            <a:extLst>
              <a:ext uri="{FF2B5EF4-FFF2-40B4-BE49-F238E27FC236}">
                <a16:creationId xmlns:a16="http://schemas.microsoft.com/office/drawing/2014/main" id="{1AB4ACC1-4F4B-82BE-820A-A07431433114}"/>
              </a:ext>
              <a:ext uri="{C183D7F6-B498-43B3-948B-1728B52AA6E4}">
                <adec:decorative xmlns:adec="http://schemas.microsoft.com/office/drawing/2017/decorative" val="1"/>
              </a:ext>
            </a:extLst>
          </p:cNvPr>
          <p:cNvSpPr/>
          <p:nvPr userDrawn="1"/>
        </p:nvSpPr>
        <p:spPr bwMode="gray">
          <a:xfrm>
            <a:off x="1" y="1"/>
            <a:ext cx="6400800" cy="1065790"/>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cxnSp>
        <p:nvCxnSpPr>
          <p:cNvPr id="10" name="Header line - decorative">
            <a:extLst>
              <a:ext uri="{FF2B5EF4-FFF2-40B4-BE49-F238E27FC236}">
                <a16:creationId xmlns:a16="http://schemas.microsoft.com/office/drawing/2014/main" id="{5BD5520C-C387-5063-9198-14FF980090DD}"/>
              </a:ext>
              <a:ext uri="{C183D7F6-B498-43B3-948B-1728B52AA6E4}">
                <adec:decorative xmlns:adec="http://schemas.microsoft.com/office/drawing/2017/decorative" val="1"/>
              </a:ext>
            </a:extLst>
          </p:cNvPr>
          <p:cNvCxnSpPr/>
          <p:nvPr userDrawn="1"/>
        </p:nvCxnSpPr>
        <p:spPr bwMode="gray">
          <a:xfrm>
            <a:off x="0" y="1065791"/>
            <a:ext cx="6400799" cy="0"/>
          </a:xfrm>
          <a:prstGeom prst="line">
            <a:avLst/>
          </a:prstGeom>
          <a:noFill/>
          <a:ln w="38100" cap="flat" cmpd="sng" algn="ctr">
            <a:solidFill>
              <a:schemeClr val="accent6"/>
            </a:solidFill>
            <a:prstDash val="solid"/>
            <a:miter lim="800000"/>
          </a:ln>
          <a:effectLst/>
        </p:spPr>
      </p:cxnSp>
      <p:pic>
        <p:nvPicPr>
          <p:cNvPr id="11" name="EAB logo" descr="EAB logo">
            <a:extLs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280551" y="274987"/>
            <a:ext cx="1174986" cy="512064"/>
          </a:xfrm>
          <a:prstGeom prst="rect">
            <a:avLst/>
          </a:prstGeom>
        </p:spPr>
      </p:pic>
      <p:sp>
        <p:nvSpPr>
          <p:cNvPr id="2" name="Presentation title"/>
          <p:cNvSpPr>
            <a:spLocks noGrp="1"/>
          </p:cNvSpPr>
          <p:nvPr>
            <p:ph type="title" hasCustomPrompt="1"/>
          </p:nvPr>
        </p:nvSpPr>
        <p:spPr bwMode="gray">
          <a:xfrm>
            <a:off x="812800" y="2203377"/>
            <a:ext cx="438912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pPr lvl="0"/>
            <a:r>
              <a:rPr lang="en-US" dirty="0"/>
              <a:t>Presentation Title – Rockwell 25pt Regular, Title Case</a:t>
            </a:r>
          </a:p>
        </p:txBody>
      </p:sp>
      <p:sp>
        <p:nvSpPr>
          <p:cNvPr id="5" name="Presentation subtitle"/>
          <p:cNvSpPr>
            <a:spLocks noGrp="1"/>
          </p:cNvSpPr>
          <p:nvPr>
            <p:ph type="body" sz="quarter" idx="13" hasCustomPrompt="1"/>
          </p:nvPr>
        </p:nvSpPr>
        <p:spPr bwMode="gray">
          <a:xfrm>
            <a:off x="812800" y="3020406"/>
            <a:ext cx="4389120" cy="169277"/>
          </a:xfrm>
        </p:spPr>
        <p:txBody>
          <a:bodyPr/>
          <a:lstStyle>
            <a:lvl1pPr marL="0" indent="0">
              <a:spcBef>
                <a:spcPts val="0"/>
              </a:spcBef>
              <a:buNone/>
              <a:defRPr sz="1100" baseline="0">
                <a:solidFill>
                  <a:schemeClr val="bg1"/>
                </a:solidFill>
              </a:defRPr>
            </a:lvl1pPr>
            <a:lvl2pPr marL="114300" indent="0">
              <a:buNone/>
              <a:defRPr sz="1100">
                <a:solidFill>
                  <a:schemeClr val="accent1"/>
                </a:solidFill>
              </a:defRPr>
            </a:lvl2pPr>
            <a:lvl3pPr marL="228600" indent="0">
              <a:buNone/>
              <a:defRPr sz="1100">
                <a:solidFill>
                  <a:schemeClr val="accent1"/>
                </a:solidFill>
              </a:defRPr>
            </a:lvl3pPr>
            <a:lvl4pPr marL="342900" indent="0">
              <a:buNone/>
              <a:defRPr sz="1100">
                <a:solidFill>
                  <a:schemeClr val="accent1"/>
                </a:solidFill>
              </a:defRPr>
            </a:lvl4pPr>
            <a:lvl5pPr marL="457200" indent="0">
              <a:buNone/>
              <a:defRPr sz="1100">
                <a:solidFill>
                  <a:schemeClr val="accent1"/>
                </a:solidFill>
              </a:defRPr>
            </a:lvl5pPr>
          </a:lstStyle>
          <a:p>
            <a:pPr lvl="0"/>
            <a:r>
              <a:rPr lang="en-US" dirty="0"/>
              <a:t>Presentation Subtitle – Verdana 11pt Regular, Title Case</a:t>
            </a:r>
          </a:p>
        </p:txBody>
      </p:sp>
      <p:sp>
        <p:nvSpPr>
          <p:cNvPr id="7" name="Program name"/>
          <p:cNvSpPr>
            <a:spLocks noGrp="1"/>
          </p:cNvSpPr>
          <p:nvPr>
            <p:ph type="body" sz="quarter" idx="14" hasCustomPrompt="1"/>
          </p:nvPr>
        </p:nvSpPr>
        <p:spPr bwMode="gray">
          <a:xfrm>
            <a:off x="4294188" y="4384289"/>
            <a:ext cx="1828800" cy="138499"/>
          </a:xfrm>
        </p:spPr>
        <p:txBody>
          <a:bodyPr anchor="b" anchorCtr="0"/>
          <a:lstStyle>
            <a:lvl1pPr marL="0" indent="0" algn="r">
              <a:spcBef>
                <a:spcPts val="0"/>
              </a:spcBef>
              <a:buNone/>
              <a:defRPr>
                <a:solidFill>
                  <a:schemeClr val="bg1"/>
                </a:solidFill>
              </a:defRPr>
            </a:lvl1pPr>
            <a:lvl2pPr marL="114300" indent="0">
              <a:buNone/>
              <a:defRPr>
                <a:solidFill>
                  <a:schemeClr val="bg1"/>
                </a:solidFill>
              </a:defRPr>
            </a:lvl2pPr>
            <a:lvl3pPr marL="228600" indent="0">
              <a:buNone/>
              <a:defRPr>
                <a:solidFill>
                  <a:schemeClr val="bg1"/>
                </a:solidFill>
              </a:defRPr>
            </a:lvl3pPr>
            <a:lvl4pPr marL="342900" indent="0">
              <a:buNone/>
              <a:defRPr>
                <a:solidFill>
                  <a:schemeClr val="bg1"/>
                </a:solidFill>
              </a:defRPr>
            </a:lvl4pPr>
            <a:lvl5pPr marL="457200" indent="0">
              <a:buNone/>
              <a:defRPr>
                <a:solidFill>
                  <a:schemeClr val="bg1"/>
                </a:solidFill>
              </a:defRPr>
            </a:lvl5pPr>
          </a:lstStyle>
          <a:p>
            <a:pPr lvl="0"/>
            <a:r>
              <a:rPr lang="en-US" dirty="0"/>
              <a:t>Product Name Goes Here</a:t>
            </a:r>
          </a:p>
        </p:txBody>
      </p:sp>
    </p:spTree>
    <p:custDataLst>
      <p:tags r:id="rId1"/>
    </p:custDataLst>
    <p:extLst>
      <p:ext uri="{BB962C8B-B14F-4D97-AF65-F5344CB8AC3E}">
        <p14:creationId xmlns:p14="http://schemas.microsoft.com/office/powerpoint/2010/main" val="73890862"/>
      </p:ext>
    </p:extLst>
  </p:cSld>
  <p:clrMapOvr>
    <a:masterClrMapping/>
  </p:clrMapOvr>
  <p:extLst>
    <p:ext uri="{DCECCB84-F9BA-43D5-87BE-67443E8EF086}">
      <p15:sldGuideLst xmlns:p15="http://schemas.microsoft.com/office/powerpoint/2012/main">
        <p15:guide id="0" orient="horz" pos="1824">
          <p15:clr>
            <a:srgbClr val="FBAE40"/>
          </p15:clr>
        </p15:guide>
        <p15:guide id="1" pos="512">
          <p15:clr>
            <a:srgbClr val="FBAE40"/>
          </p15:clr>
        </p15:guide>
        <p15:guide id="2" orient="horz" pos="189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AB In-Brief">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D6E47A-66C1-C184-EC9B-ED924EC1C54C}"/>
              </a:ext>
            </a:extLst>
          </p:cNvPr>
          <p:cNvSpPr>
            <a:spLocks noGrp="1"/>
          </p:cNvSpPr>
          <p:nvPr>
            <p:ph type="title" hasCustomPrompt="1"/>
          </p:nvPr>
        </p:nvSpPr>
        <p:spPr>
          <a:xfrm>
            <a:off x="277813" y="-616219"/>
            <a:ext cx="5851782" cy="498598"/>
          </a:xfrm>
        </p:spPr>
        <p:txBody>
          <a:bodyPr/>
          <a:lstStyle>
            <a:lvl1pPr>
              <a:defRPr/>
            </a:lvl1pPr>
          </a:lstStyle>
          <a:p>
            <a:r>
              <a:rPr lang="en-US" dirty="0"/>
              <a:t>Add “About EAB” (this is a hidden title for accessibility)</a:t>
            </a:r>
          </a:p>
        </p:txBody>
      </p:sp>
      <p:pic>
        <p:nvPicPr>
          <p:cNvPr id="55" name="Picture 54">
            <a:extLst>
              <a:ext uri="{FF2B5EF4-FFF2-40B4-BE49-F238E27FC236}">
                <a16:creationId xmlns:a16="http://schemas.microsoft.com/office/drawing/2014/main" id="{FABE7F45-BDFC-45F4-9367-B3AFB1D3979A}"/>
              </a:ext>
              <a:ext uri="{C183D7F6-B498-43B3-948B-1728B52AA6E4}">
                <adec:decorative xmlns:adec="http://schemas.microsoft.com/office/drawing/2017/decorative" val="1"/>
              </a:ext>
            </a:extLst>
          </p:cNvPr>
          <p:cNvPicPr>
            <a:picLocks noChangeAspect="1"/>
          </p:cNvPicPr>
          <p:nvPr/>
        </p:nvPicPr>
        <p:blipFill rotWithShape="1">
          <a:blip r:embed="rId3"/>
          <a:srcRect l="631" r="271" b="18710"/>
          <a:stretch/>
        </p:blipFill>
        <p:spPr>
          <a:xfrm>
            <a:off x="0" y="655616"/>
            <a:ext cx="6400800" cy="1138822"/>
          </a:xfrm>
          <a:prstGeom prst="rect">
            <a:avLst/>
          </a:prstGeom>
        </p:spPr>
      </p:pic>
      <p:sp>
        <p:nvSpPr>
          <p:cNvPr id="61" name="Rectangle 60">
            <a:extLst>
              <a:ext uri="{FF2B5EF4-FFF2-40B4-BE49-F238E27FC236}">
                <a16:creationId xmlns:a16="http://schemas.microsoft.com/office/drawing/2014/main" id="{9072EF8E-238E-44E2-980E-74F569C2F153}"/>
              </a:ext>
              <a:ext uri="{C183D7F6-B498-43B3-948B-1728B52AA6E4}">
                <adec:decorative xmlns:adec="http://schemas.microsoft.com/office/drawing/2017/decorative" val="1"/>
              </a:ext>
            </a:extLst>
          </p:cNvPr>
          <p:cNvSpPr/>
          <p:nvPr/>
        </p:nvSpPr>
        <p:spPr bwMode="gray">
          <a:xfrm>
            <a:off x="0" y="1654745"/>
            <a:ext cx="6400800" cy="225911"/>
          </a:xfrm>
          <a:prstGeom prst="rect">
            <a:avLst/>
          </a:prstGeom>
          <a:solidFill>
            <a:srgbClr val="E5F5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6478" tIns="28239" rIns="56478" bIns="28239" numCol="1" spcCol="0" rtlCol="0" fromWordArt="0" anchor="ctr" anchorCtr="0" forceAA="0" compatLnSpc="1">
            <a:prstTxWarp prst="textNoShape">
              <a:avLst/>
            </a:prstTxWarp>
            <a:noAutofit/>
          </a:bodyPr>
          <a:lstStyle/>
          <a:p>
            <a:pPr algn="ctr"/>
            <a:endParaRPr lang="en-US" sz="653" dirty="0"/>
          </a:p>
        </p:txBody>
      </p:sp>
      <p:cxnSp>
        <p:nvCxnSpPr>
          <p:cNvPr id="70" name="Straight Connector 69">
            <a:extLst>
              <a:ext uri="{FF2B5EF4-FFF2-40B4-BE49-F238E27FC236}">
                <a16:creationId xmlns:a16="http://schemas.microsoft.com/office/drawing/2014/main" id="{07333666-4C23-4CF0-BECC-A34362E5AAEB}"/>
              </a:ext>
              <a:ext uri="{C183D7F6-B498-43B3-948B-1728B52AA6E4}">
                <adec:decorative xmlns:adec="http://schemas.microsoft.com/office/drawing/2017/decorative" val="1"/>
              </a:ext>
            </a:extLst>
          </p:cNvPr>
          <p:cNvCxnSpPr>
            <a:cxnSpLocks/>
          </p:cNvCxnSpPr>
          <p:nvPr/>
        </p:nvCxnSpPr>
        <p:spPr bwMode="gray">
          <a:xfrm>
            <a:off x="0" y="1880656"/>
            <a:ext cx="64008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71" name="object 24">
            <a:extLst>
              <a:ext uri="{FF2B5EF4-FFF2-40B4-BE49-F238E27FC236}">
                <a16:creationId xmlns:a16="http://schemas.microsoft.com/office/drawing/2014/main" id="{F263E998-C480-4E56-B750-97F0D40843D6}"/>
              </a:ext>
              <a:ext uri="{C183D7F6-B498-43B3-948B-1728B52AA6E4}">
                <adec:decorative xmlns:adec="http://schemas.microsoft.com/office/drawing/2017/decorative" val="1"/>
              </a:ext>
            </a:extLst>
          </p:cNvPr>
          <p:cNvSpPr>
            <a:spLocks noChangeAspect="1"/>
          </p:cNvSpPr>
          <p:nvPr/>
        </p:nvSpPr>
        <p:spPr>
          <a:xfrm rot="5400000">
            <a:off x="733609" y="1848483"/>
            <a:ext cx="56478" cy="113464"/>
          </a:xfrm>
          <a:custGeom>
            <a:avLst/>
            <a:gdLst/>
            <a:ahLst/>
            <a:cxnLst/>
            <a:rect l="l" t="t" r="r" b="b"/>
            <a:pathLst>
              <a:path w="70485" h="141604">
                <a:moveTo>
                  <a:pt x="0" y="0"/>
                </a:moveTo>
                <a:lnTo>
                  <a:pt x="0" y="141249"/>
                </a:lnTo>
                <a:lnTo>
                  <a:pt x="69888" y="70624"/>
                </a:lnTo>
                <a:lnTo>
                  <a:pt x="0" y="0"/>
                </a:lnTo>
                <a:close/>
              </a:path>
            </a:pathLst>
          </a:custGeom>
          <a:solidFill>
            <a:schemeClr val="accent6"/>
          </a:solidFill>
        </p:spPr>
        <p:txBody>
          <a:bodyPr wrap="square" lIns="0" tIns="0" rIns="0" bIns="0" rtlCol="0"/>
          <a:lstStyle/>
          <a:p>
            <a:endParaRPr sz="653"/>
          </a:p>
        </p:txBody>
      </p:sp>
      <p:sp>
        <p:nvSpPr>
          <p:cNvPr id="75" name="object 24">
            <a:extLst>
              <a:ext uri="{FF2B5EF4-FFF2-40B4-BE49-F238E27FC236}">
                <a16:creationId xmlns:a16="http://schemas.microsoft.com/office/drawing/2014/main" id="{9E860A25-DA5A-48E1-9B5E-7E51A59201D5}"/>
              </a:ext>
              <a:ext uri="{C183D7F6-B498-43B3-948B-1728B52AA6E4}">
                <adec:decorative xmlns:adec="http://schemas.microsoft.com/office/drawing/2017/decorative" val="1"/>
              </a:ext>
            </a:extLst>
          </p:cNvPr>
          <p:cNvSpPr>
            <a:spLocks noChangeAspect="1"/>
          </p:cNvSpPr>
          <p:nvPr/>
        </p:nvSpPr>
        <p:spPr>
          <a:xfrm rot="5400000">
            <a:off x="1951540" y="1848483"/>
            <a:ext cx="56478" cy="113464"/>
          </a:xfrm>
          <a:custGeom>
            <a:avLst/>
            <a:gdLst/>
            <a:ahLst/>
            <a:cxnLst/>
            <a:rect l="l" t="t" r="r" b="b"/>
            <a:pathLst>
              <a:path w="70485" h="141604">
                <a:moveTo>
                  <a:pt x="0" y="0"/>
                </a:moveTo>
                <a:lnTo>
                  <a:pt x="0" y="141249"/>
                </a:lnTo>
                <a:lnTo>
                  <a:pt x="69888" y="70624"/>
                </a:lnTo>
                <a:lnTo>
                  <a:pt x="0" y="0"/>
                </a:lnTo>
                <a:close/>
              </a:path>
            </a:pathLst>
          </a:custGeom>
          <a:solidFill>
            <a:schemeClr val="accent6"/>
          </a:solidFill>
        </p:spPr>
        <p:txBody>
          <a:bodyPr wrap="square" lIns="0" tIns="0" rIns="0" bIns="0" rtlCol="0"/>
          <a:lstStyle/>
          <a:p>
            <a:endParaRPr sz="653"/>
          </a:p>
        </p:txBody>
      </p:sp>
      <p:sp>
        <p:nvSpPr>
          <p:cNvPr id="77" name="object 24">
            <a:extLst>
              <a:ext uri="{FF2B5EF4-FFF2-40B4-BE49-F238E27FC236}">
                <a16:creationId xmlns:a16="http://schemas.microsoft.com/office/drawing/2014/main" id="{0D3CCB20-C43E-40D8-AEB3-E23CDEAB9112}"/>
              </a:ext>
              <a:ext uri="{C183D7F6-B498-43B3-948B-1728B52AA6E4}">
                <adec:decorative xmlns:adec="http://schemas.microsoft.com/office/drawing/2017/decorative" val="1"/>
              </a:ext>
            </a:extLst>
          </p:cNvPr>
          <p:cNvSpPr>
            <a:spLocks noChangeAspect="1"/>
          </p:cNvSpPr>
          <p:nvPr/>
        </p:nvSpPr>
        <p:spPr>
          <a:xfrm rot="5400000">
            <a:off x="3169471" y="1848483"/>
            <a:ext cx="56478" cy="113464"/>
          </a:xfrm>
          <a:custGeom>
            <a:avLst/>
            <a:gdLst/>
            <a:ahLst/>
            <a:cxnLst/>
            <a:rect l="l" t="t" r="r" b="b"/>
            <a:pathLst>
              <a:path w="70485" h="141604">
                <a:moveTo>
                  <a:pt x="0" y="0"/>
                </a:moveTo>
                <a:lnTo>
                  <a:pt x="0" y="141249"/>
                </a:lnTo>
                <a:lnTo>
                  <a:pt x="69888" y="70624"/>
                </a:lnTo>
                <a:lnTo>
                  <a:pt x="0" y="0"/>
                </a:lnTo>
                <a:close/>
              </a:path>
            </a:pathLst>
          </a:custGeom>
          <a:solidFill>
            <a:schemeClr val="accent6"/>
          </a:solidFill>
        </p:spPr>
        <p:txBody>
          <a:bodyPr wrap="square" lIns="0" tIns="0" rIns="0" bIns="0" rtlCol="0"/>
          <a:lstStyle/>
          <a:p>
            <a:endParaRPr sz="653"/>
          </a:p>
        </p:txBody>
      </p:sp>
      <p:sp>
        <p:nvSpPr>
          <p:cNvPr id="85" name="object 24">
            <a:extLst>
              <a:ext uri="{FF2B5EF4-FFF2-40B4-BE49-F238E27FC236}">
                <a16:creationId xmlns:a16="http://schemas.microsoft.com/office/drawing/2014/main" id="{669EC892-BC83-437F-93CF-8B9D7CE1889D}"/>
              </a:ext>
              <a:ext uri="{C183D7F6-B498-43B3-948B-1728B52AA6E4}">
                <adec:decorative xmlns:adec="http://schemas.microsoft.com/office/drawing/2017/decorative" val="1"/>
              </a:ext>
            </a:extLst>
          </p:cNvPr>
          <p:cNvSpPr>
            <a:spLocks noChangeAspect="1"/>
          </p:cNvSpPr>
          <p:nvPr/>
        </p:nvSpPr>
        <p:spPr>
          <a:xfrm rot="5400000">
            <a:off x="4387402" y="1848483"/>
            <a:ext cx="56478" cy="113464"/>
          </a:xfrm>
          <a:custGeom>
            <a:avLst/>
            <a:gdLst/>
            <a:ahLst/>
            <a:cxnLst/>
            <a:rect l="l" t="t" r="r" b="b"/>
            <a:pathLst>
              <a:path w="70485" h="141604">
                <a:moveTo>
                  <a:pt x="0" y="0"/>
                </a:moveTo>
                <a:lnTo>
                  <a:pt x="0" y="141249"/>
                </a:lnTo>
                <a:lnTo>
                  <a:pt x="69888" y="70624"/>
                </a:lnTo>
                <a:lnTo>
                  <a:pt x="0" y="0"/>
                </a:lnTo>
                <a:close/>
              </a:path>
            </a:pathLst>
          </a:custGeom>
          <a:solidFill>
            <a:schemeClr val="accent6"/>
          </a:solidFill>
        </p:spPr>
        <p:txBody>
          <a:bodyPr wrap="square" lIns="0" tIns="0" rIns="0" bIns="0" rtlCol="0"/>
          <a:lstStyle/>
          <a:p>
            <a:endParaRPr sz="653"/>
          </a:p>
        </p:txBody>
      </p:sp>
      <p:sp>
        <p:nvSpPr>
          <p:cNvPr id="86" name="object 24">
            <a:extLst>
              <a:ext uri="{FF2B5EF4-FFF2-40B4-BE49-F238E27FC236}">
                <a16:creationId xmlns:a16="http://schemas.microsoft.com/office/drawing/2014/main" id="{78F5CA45-E0E2-4765-864A-BEA348196547}"/>
              </a:ext>
              <a:ext uri="{C183D7F6-B498-43B3-948B-1728B52AA6E4}">
                <adec:decorative xmlns:adec="http://schemas.microsoft.com/office/drawing/2017/decorative" val="1"/>
              </a:ext>
            </a:extLst>
          </p:cNvPr>
          <p:cNvSpPr>
            <a:spLocks noChangeAspect="1"/>
          </p:cNvSpPr>
          <p:nvPr/>
        </p:nvSpPr>
        <p:spPr>
          <a:xfrm rot="5400000">
            <a:off x="5605333" y="1848483"/>
            <a:ext cx="56478" cy="113464"/>
          </a:xfrm>
          <a:custGeom>
            <a:avLst/>
            <a:gdLst/>
            <a:ahLst/>
            <a:cxnLst/>
            <a:rect l="l" t="t" r="r" b="b"/>
            <a:pathLst>
              <a:path w="70485" h="141604">
                <a:moveTo>
                  <a:pt x="0" y="0"/>
                </a:moveTo>
                <a:lnTo>
                  <a:pt x="0" y="141249"/>
                </a:lnTo>
                <a:lnTo>
                  <a:pt x="69888" y="70624"/>
                </a:lnTo>
                <a:lnTo>
                  <a:pt x="0" y="0"/>
                </a:lnTo>
                <a:close/>
              </a:path>
            </a:pathLst>
          </a:custGeom>
          <a:solidFill>
            <a:schemeClr val="accent6"/>
          </a:solidFill>
        </p:spPr>
        <p:txBody>
          <a:bodyPr wrap="square" lIns="0" tIns="0" rIns="0" bIns="0" rtlCol="0"/>
          <a:lstStyle/>
          <a:p>
            <a:endParaRPr sz="653"/>
          </a:p>
        </p:txBody>
      </p:sp>
      <p:cxnSp>
        <p:nvCxnSpPr>
          <p:cNvPr id="87" name="Straight Connector 86">
            <a:extLst>
              <a:ext uri="{FF2B5EF4-FFF2-40B4-BE49-F238E27FC236}">
                <a16:creationId xmlns:a16="http://schemas.microsoft.com/office/drawing/2014/main" id="{E367654C-A2CC-402A-8BD2-C99C8577A422}"/>
              </a:ext>
              <a:ext uri="{C183D7F6-B498-43B3-948B-1728B52AA6E4}">
                <adec:decorative xmlns:adec="http://schemas.microsoft.com/office/drawing/2017/decorative" val="1"/>
              </a:ext>
            </a:extLst>
          </p:cNvPr>
          <p:cNvCxnSpPr>
            <a:cxnSpLocks/>
          </p:cNvCxnSpPr>
          <p:nvPr/>
        </p:nvCxnSpPr>
        <p:spPr bwMode="gray">
          <a:xfrm>
            <a:off x="5121901" y="2073161"/>
            <a:ext cx="0" cy="1278550"/>
          </a:xfrm>
          <a:prstGeom prst="line">
            <a:avLst/>
          </a:prstGeom>
          <a:ln w="19050" cap="rnd">
            <a:solidFill>
              <a:schemeClr val="accent6"/>
            </a:solidFill>
            <a:prstDash val="sysDot"/>
          </a:ln>
        </p:spPr>
      </p:cxnSp>
      <p:cxnSp>
        <p:nvCxnSpPr>
          <p:cNvPr id="88" name="Straight Connector 87">
            <a:extLst>
              <a:ext uri="{FF2B5EF4-FFF2-40B4-BE49-F238E27FC236}">
                <a16:creationId xmlns:a16="http://schemas.microsoft.com/office/drawing/2014/main" id="{F675FA76-9A77-40BD-8800-9F267C3213A1}"/>
              </a:ext>
              <a:ext uri="{C183D7F6-B498-43B3-948B-1728B52AA6E4}">
                <adec:decorative xmlns:adec="http://schemas.microsoft.com/office/drawing/2017/decorative" val="1"/>
              </a:ext>
            </a:extLst>
          </p:cNvPr>
          <p:cNvCxnSpPr>
            <a:cxnSpLocks/>
          </p:cNvCxnSpPr>
          <p:nvPr/>
        </p:nvCxnSpPr>
        <p:spPr bwMode="gray">
          <a:xfrm>
            <a:off x="3726978" y="2073161"/>
            <a:ext cx="0" cy="1278550"/>
          </a:xfrm>
          <a:prstGeom prst="line">
            <a:avLst/>
          </a:prstGeom>
          <a:ln w="19050" cap="rnd">
            <a:solidFill>
              <a:schemeClr val="accent6"/>
            </a:solidFill>
            <a:prstDash val="sysDot"/>
          </a:ln>
        </p:spPr>
      </p:cxnSp>
      <p:cxnSp>
        <p:nvCxnSpPr>
          <p:cNvPr id="89" name="Straight Connector 88">
            <a:extLst>
              <a:ext uri="{FF2B5EF4-FFF2-40B4-BE49-F238E27FC236}">
                <a16:creationId xmlns:a16="http://schemas.microsoft.com/office/drawing/2014/main" id="{CEA57998-BB4B-4F2D-92A2-4719DEAB8E2B}"/>
              </a:ext>
              <a:ext uri="{C183D7F6-B498-43B3-948B-1728B52AA6E4}">
                <adec:decorative xmlns:adec="http://schemas.microsoft.com/office/drawing/2017/decorative" val="1"/>
              </a:ext>
            </a:extLst>
          </p:cNvPr>
          <p:cNvCxnSpPr>
            <a:cxnSpLocks/>
          </p:cNvCxnSpPr>
          <p:nvPr/>
        </p:nvCxnSpPr>
        <p:spPr bwMode="gray">
          <a:xfrm>
            <a:off x="2588248" y="2073161"/>
            <a:ext cx="0" cy="1278550"/>
          </a:xfrm>
          <a:prstGeom prst="line">
            <a:avLst/>
          </a:prstGeom>
          <a:ln w="19050" cap="rnd">
            <a:solidFill>
              <a:schemeClr val="accent6"/>
            </a:solidFill>
            <a:prstDash val="sysDot"/>
          </a:ln>
        </p:spPr>
      </p:cxnSp>
      <p:cxnSp>
        <p:nvCxnSpPr>
          <p:cNvPr id="90" name="Straight Connector 89">
            <a:extLst>
              <a:ext uri="{FF2B5EF4-FFF2-40B4-BE49-F238E27FC236}">
                <a16:creationId xmlns:a16="http://schemas.microsoft.com/office/drawing/2014/main" id="{7DA41D44-9539-4EFA-B95E-C5A7DE9201F8}"/>
              </a:ext>
              <a:ext uri="{C183D7F6-B498-43B3-948B-1728B52AA6E4}">
                <adec:decorative xmlns:adec="http://schemas.microsoft.com/office/drawing/2017/decorative" val="1"/>
              </a:ext>
            </a:extLst>
          </p:cNvPr>
          <p:cNvCxnSpPr>
            <a:cxnSpLocks/>
          </p:cNvCxnSpPr>
          <p:nvPr/>
        </p:nvCxnSpPr>
        <p:spPr bwMode="gray">
          <a:xfrm>
            <a:off x="1263819" y="2073161"/>
            <a:ext cx="0" cy="1278550"/>
          </a:xfrm>
          <a:prstGeom prst="line">
            <a:avLst/>
          </a:prstGeom>
          <a:ln w="19050" cap="rnd">
            <a:solidFill>
              <a:schemeClr val="accent6"/>
            </a:solidFill>
            <a:prstDash val="sysDot"/>
          </a:ln>
        </p:spPr>
      </p:cxnSp>
      <p:pic>
        <p:nvPicPr>
          <p:cNvPr id="91" name="Picture 90">
            <a:extLst>
              <a:ext uri="{FF2B5EF4-FFF2-40B4-BE49-F238E27FC236}">
                <a16:creationId xmlns:a16="http://schemas.microsoft.com/office/drawing/2014/main" id="{E9E78608-7DA4-4256-97D7-B82663A88D46}"/>
              </a:ext>
              <a:ext uri="{C183D7F6-B498-43B3-948B-1728B52AA6E4}">
                <adec:decorative xmlns:adec="http://schemas.microsoft.com/office/drawing/2017/decorative" val="1"/>
              </a:ext>
            </a:extLst>
          </p:cNvPr>
          <p:cNvPicPr>
            <a:picLocks noChangeAspect="1"/>
          </p:cNvPicPr>
          <p:nvPr/>
        </p:nvPicPr>
        <p:blipFill rotWithShape="1">
          <a:blip r:embed="rId4"/>
          <a:srcRect l="64" r="126"/>
          <a:stretch/>
        </p:blipFill>
        <p:spPr>
          <a:xfrm>
            <a:off x="0" y="3320604"/>
            <a:ext cx="6400800" cy="1211765"/>
          </a:xfrm>
          <a:prstGeom prst="rect">
            <a:avLst/>
          </a:prstGeom>
          <a:ln>
            <a:noFill/>
          </a:ln>
        </p:spPr>
      </p:pic>
      <p:cxnSp>
        <p:nvCxnSpPr>
          <p:cNvPr id="92" name="Straight Connector 91">
            <a:extLst>
              <a:ext uri="{FF2B5EF4-FFF2-40B4-BE49-F238E27FC236}">
                <a16:creationId xmlns:a16="http://schemas.microsoft.com/office/drawing/2014/main" id="{7794C63D-6CAA-4C30-BA2F-A77A789C6A76}"/>
              </a:ext>
              <a:ext uri="{C183D7F6-B498-43B3-948B-1728B52AA6E4}">
                <adec:decorative xmlns:adec="http://schemas.microsoft.com/office/drawing/2017/decorative" val="1"/>
              </a:ext>
            </a:extLst>
          </p:cNvPr>
          <p:cNvCxnSpPr>
            <a:cxnSpLocks/>
          </p:cNvCxnSpPr>
          <p:nvPr/>
        </p:nvCxnSpPr>
        <p:spPr bwMode="gray">
          <a:xfrm>
            <a:off x="2919056" y="3908667"/>
            <a:ext cx="562689"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FB857CD7-0E4C-4CFC-A344-C057472C2725}"/>
              </a:ext>
              <a:ext uri="{C183D7F6-B498-43B3-948B-1728B52AA6E4}">
                <adec:decorative xmlns:adec="http://schemas.microsoft.com/office/drawing/2017/decorative" val="1"/>
              </a:ext>
            </a:extLst>
          </p:cNvPr>
          <p:cNvGrpSpPr/>
          <p:nvPr/>
        </p:nvGrpSpPr>
        <p:grpSpPr>
          <a:xfrm>
            <a:off x="6450866" y="0"/>
            <a:ext cx="1088651" cy="1603652"/>
            <a:chOff x="6450866" y="0"/>
            <a:chExt cx="1088651" cy="1603652"/>
          </a:xfrm>
        </p:grpSpPr>
        <p:sp>
          <p:nvSpPr>
            <p:cNvPr id="94" name="Text Placeholder 1">
              <a:extLst>
                <a:ext uri="{FF2B5EF4-FFF2-40B4-BE49-F238E27FC236}">
                  <a16:creationId xmlns:a16="http://schemas.microsoft.com/office/drawing/2014/main" id="{4C702CC1-878E-4FCE-B85C-64526B6356A6}"/>
                </a:ext>
                <a:ext uri="{C183D7F6-B498-43B3-948B-1728B52AA6E4}">
                  <adec:decorative xmlns:adec="http://schemas.microsoft.com/office/drawing/2017/decorative" val="1"/>
                </a:ext>
              </a:extLst>
            </p:cNvPr>
            <p:cNvSpPr txBox="1">
              <a:spLocks/>
            </p:cNvSpPr>
            <p:nvPr/>
          </p:nvSpPr>
          <p:spPr bwMode="gray">
            <a:xfrm>
              <a:off x="6450866" y="0"/>
              <a:ext cx="1088651" cy="1603652"/>
            </a:xfrm>
            <a:prstGeom prst="rect">
              <a:avLst/>
            </a:prstGeom>
            <a:solidFill>
              <a:srgbClr val="008A00"/>
            </a:solidFill>
          </p:spPr>
          <p:txBody>
            <a:bodyPr vert="horz" wrap="square" lIns="39534" tIns="28239" rIns="39534" bIns="28239"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None/>
              </a:pPr>
              <a:endParaRPr lang="en-US" sz="618" dirty="0">
                <a:solidFill>
                  <a:schemeClr val="bg1"/>
                </a:solidFill>
                <a:latin typeface="Arial" panose="020B0604020202020204" pitchFamily="34" charset="0"/>
                <a:cs typeface="Arial" panose="020B0604020202020204" pitchFamily="34" charset="0"/>
              </a:endParaRPr>
            </a:p>
          </p:txBody>
        </p:sp>
        <p:sp>
          <p:nvSpPr>
            <p:cNvPr id="95" name="TextBox 94">
              <a:extLst>
                <a:ext uri="{FF2B5EF4-FFF2-40B4-BE49-F238E27FC236}">
                  <a16:creationId xmlns:a16="http://schemas.microsoft.com/office/drawing/2014/main" id="{FBACAE1D-1D98-43CD-B53B-9BCCE04042F4}"/>
                </a:ext>
                <a:ext uri="{C183D7F6-B498-43B3-948B-1728B52AA6E4}">
                  <adec:decorative xmlns:adec="http://schemas.microsoft.com/office/drawing/2017/decorative" val="1"/>
                </a:ext>
              </a:extLst>
            </p:cNvPr>
            <p:cNvSpPr txBox="1"/>
            <p:nvPr/>
          </p:nvSpPr>
          <p:spPr bwMode="gray">
            <a:xfrm>
              <a:off x="6508729" y="68334"/>
              <a:ext cx="979466" cy="1501052"/>
            </a:xfrm>
            <a:prstGeom prst="rect">
              <a:avLst/>
            </a:prstGeom>
            <a:noFill/>
          </p:spPr>
          <p:txBody>
            <a:bodyPr wrap="square" lIns="0" tIns="0" rIns="0" bIns="0" rtlCol="0">
              <a:spAutoFit/>
            </a:bodyPr>
            <a:lstStyle/>
            <a:p>
              <a:pPr>
                <a:spcBef>
                  <a:spcPts val="309"/>
                </a:spcBef>
              </a:pPr>
              <a:r>
                <a:rPr lang="en-US" sz="741" b="1" dirty="0">
                  <a:solidFill>
                    <a:schemeClr val="bg1"/>
                  </a:solidFill>
                  <a:latin typeface="+mn-lt"/>
                  <a:cs typeface="Arial" panose="020B0604020202020204" pitchFamily="34" charset="0"/>
                </a:rPr>
                <a:t>DO NOT EDIT THIS SLIDE FOR ANY PURPOSE</a:t>
              </a:r>
            </a:p>
            <a:p>
              <a:pPr marL="0" marR="0" lvl="0" indent="0" algn="l" defTabSz="537667" rtl="0" eaLnBrk="1" fontAlgn="auto" latinLnBrk="0" hangingPunct="1">
                <a:lnSpc>
                  <a:spcPct val="100000"/>
                </a:lnSpc>
                <a:spcBef>
                  <a:spcPts val="309"/>
                </a:spcBef>
                <a:spcAft>
                  <a:spcPts val="0"/>
                </a:spcAft>
                <a:buClrTx/>
                <a:buSzTx/>
                <a:buFontTx/>
                <a:buNone/>
                <a:tabLst/>
                <a:defRPr/>
              </a:pPr>
              <a:r>
                <a:rPr kumimoji="0" lang="en-US" sz="6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If an edit is necessary please contact: </a:t>
              </a:r>
              <a:br>
                <a:rPr kumimoji="0" lang="en-US" sz="6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br>
              <a:r>
                <a:rPr kumimoji="0" lang="en-US" sz="600" b="0" i="0" u="sng" strike="noStrike" kern="1200" cap="none" spc="0" normalizeH="0" baseline="0" noProof="0" dirty="0">
                  <a:ln>
                    <a:noFill/>
                  </a:ln>
                  <a:solidFill>
                    <a:srgbClr val="FFFFFF"/>
                  </a:solidFill>
                  <a:effectLst/>
                  <a:uLnTx/>
                  <a:uFillTx/>
                  <a:latin typeface="+mn-lt"/>
                  <a:ea typeface="+mn-ea"/>
                  <a:cs typeface="Arial" panose="020B0604020202020204" pitchFamily="34" charset="0"/>
                </a:rPr>
                <a:t>DSS-Requests@eab.com</a:t>
              </a:r>
              <a:br>
                <a:rPr kumimoji="0" lang="en-US" sz="6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br>
              <a:endParaRPr kumimoji="0" lang="en-US" sz="600" b="0" i="1" u="none" strike="noStrike" kern="1200" cap="none" spc="0" normalizeH="0" baseline="0" noProof="0" dirty="0">
                <a:ln>
                  <a:noFill/>
                </a:ln>
                <a:solidFill>
                  <a:srgbClr val="FFFFFF"/>
                </a:solidFill>
                <a:effectLst/>
                <a:uLnTx/>
                <a:uFillTx/>
                <a:latin typeface="+mn-lt"/>
                <a:ea typeface="+mn-ea"/>
                <a:cs typeface="Arial" panose="020B0604020202020204" pitchFamily="34" charset="0"/>
              </a:endParaRPr>
            </a:p>
            <a:p>
              <a:pPr>
                <a:spcBef>
                  <a:spcPts val="309"/>
                </a:spcBef>
              </a:pPr>
              <a:r>
                <a:rPr lang="en-US" sz="741" b="1" dirty="0">
                  <a:solidFill>
                    <a:schemeClr val="bg1"/>
                  </a:solidFill>
                  <a:latin typeface="+mn-lt"/>
                  <a:cs typeface="Arial" panose="020B0604020202020204" pitchFamily="34" charset="0"/>
                </a:rPr>
                <a:t>Script can be found here:</a:t>
              </a:r>
            </a:p>
            <a:p>
              <a:pPr>
                <a:spcBef>
                  <a:spcPts val="309"/>
                </a:spcBef>
              </a:pPr>
              <a:r>
                <a:rPr lang="en-US" sz="600" b="0" u="sng" dirty="0">
                  <a:solidFill>
                    <a:schemeClr val="bg1"/>
                  </a:solidFill>
                  <a:latin typeface="+mn-lt"/>
                  <a:cs typeface="Arial" panose="020B0604020202020204" pitchFamily="34" charset="0"/>
                </a:rPr>
                <a:t>https://eab.box.com/v/</a:t>
              </a:r>
              <a:br>
                <a:rPr lang="en-US" sz="600" b="0" u="sng" dirty="0">
                  <a:solidFill>
                    <a:schemeClr val="bg1"/>
                  </a:solidFill>
                  <a:latin typeface="+mn-lt"/>
                  <a:cs typeface="Arial" panose="020B0604020202020204" pitchFamily="34" charset="0"/>
                </a:rPr>
              </a:br>
              <a:r>
                <a:rPr lang="en-US" sz="600" b="0" u="sng" dirty="0">
                  <a:solidFill>
                    <a:schemeClr val="bg1"/>
                  </a:solidFill>
                  <a:latin typeface="+mn-lt"/>
                  <a:cs typeface="Arial" panose="020B0604020202020204" pitchFamily="34" charset="0"/>
                </a:rPr>
                <a:t>EAB-Branding</a:t>
              </a:r>
            </a:p>
            <a:p>
              <a:pPr>
                <a:spcBef>
                  <a:spcPts val="309"/>
                </a:spcBef>
              </a:pPr>
              <a:endParaRPr lang="en-US" sz="600" b="0" dirty="0">
                <a:solidFill>
                  <a:schemeClr val="bg1"/>
                </a:solidFill>
                <a:latin typeface="+mn-lt"/>
                <a:cs typeface="Arial" panose="020B0604020202020204" pitchFamily="34" charset="0"/>
              </a:endParaRPr>
            </a:p>
            <a:p>
              <a:pPr>
                <a:spcBef>
                  <a:spcPts val="309"/>
                </a:spcBef>
              </a:pPr>
              <a:r>
                <a:rPr lang="en-US" sz="500" b="0" i="1" dirty="0">
                  <a:solidFill>
                    <a:schemeClr val="bg1"/>
                  </a:solidFill>
                  <a:latin typeface="+mn-lt"/>
                  <a:cs typeface="Arial" panose="020B0604020202020204" pitchFamily="34" charset="0"/>
                </a:rPr>
                <a:t>Last edited: 5/6/22</a:t>
              </a:r>
            </a:p>
          </p:txBody>
        </p:sp>
      </p:grpSp>
      <p:pic>
        <p:nvPicPr>
          <p:cNvPr id="120" name="EAB logo">
            <a:extLst>
              <a:ext uri="{FF2B5EF4-FFF2-40B4-BE49-F238E27FC236}">
                <a16:creationId xmlns:a16="http://schemas.microsoft.com/office/drawing/2014/main" id="{360E30BC-1166-45AB-926E-418B0B8B923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gray">
          <a:xfrm>
            <a:off x="285040" y="165540"/>
            <a:ext cx="1041073" cy="453704"/>
          </a:xfrm>
          <a:prstGeom prst="rect">
            <a:avLst/>
          </a:prstGeom>
          <a:noFill/>
          <a:ln>
            <a:noFill/>
          </a:ln>
        </p:spPr>
      </p:pic>
      <p:sp>
        <p:nvSpPr>
          <p:cNvPr id="119" name="Page title">
            <a:extLst>
              <a:ext uri="{FF2B5EF4-FFF2-40B4-BE49-F238E27FC236}">
                <a16:creationId xmlns:a16="http://schemas.microsoft.com/office/drawing/2014/main" id="{34ACEABE-38B6-4A91-ADBB-9B5BFBB23E45}"/>
              </a:ext>
              <a:ext uri="{C183D7F6-B498-43B3-948B-1728B52AA6E4}">
                <adec:decorative xmlns:adec="http://schemas.microsoft.com/office/drawing/2017/decorative" val="1"/>
              </a:ext>
            </a:extLst>
          </p:cNvPr>
          <p:cNvSpPr/>
          <p:nvPr/>
        </p:nvSpPr>
        <p:spPr>
          <a:xfrm>
            <a:off x="3023324" y="176949"/>
            <a:ext cx="3106271" cy="430887"/>
          </a:xfrm>
          <a:prstGeom prst="rect">
            <a:avLst/>
          </a:prstGeom>
        </p:spPr>
        <p:txBody>
          <a:bodyPr lIns="0" tIns="0" rIns="0" bIns="0">
            <a:spAutoFit/>
          </a:bodyPr>
          <a:lstStyle/>
          <a:p>
            <a:pPr algn="r"/>
            <a:r>
              <a:rPr lang="en-US" sz="1400" spc="-6" dirty="0">
                <a:latin typeface="Rockwell" panose="02060603020205020403" pitchFamily="18" charset="77"/>
              </a:rPr>
              <a:t>Education’s</a:t>
            </a:r>
            <a:r>
              <a:rPr lang="en-US" sz="1400" spc="-3" dirty="0">
                <a:latin typeface="Rockwell" panose="02060603020205020403" pitchFamily="18" charset="77"/>
              </a:rPr>
              <a:t> Trusted Partner </a:t>
            </a:r>
            <a:r>
              <a:rPr lang="en-US" sz="1400" dirty="0">
                <a:latin typeface="Rockwell" panose="02060603020205020403" pitchFamily="18" charset="77"/>
              </a:rPr>
              <a:t>to </a:t>
            </a:r>
            <a:r>
              <a:rPr lang="en-US" sz="1400" spc="3" dirty="0">
                <a:latin typeface="Rockwell" panose="02060603020205020403" pitchFamily="18" charset="77"/>
              </a:rPr>
              <a:t> </a:t>
            </a:r>
            <a:br>
              <a:rPr lang="en-US" sz="1400" spc="3" dirty="0">
                <a:latin typeface="Rockwell" panose="02060603020205020403" pitchFamily="18" charset="77"/>
              </a:rPr>
            </a:br>
            <a:r>
              <a:rPr lang="en-US" sz="1400" spc="-9" dirty="0">
                <a:latin typeface="Rockwell" panose="02060603020205020403" pitchFamily="18" charset="77"/>
              </a:rPr>
              <a:t>Help</a:t>
            </a:r>
            <a:r>
              <a:rPr lang="en-US" sz="1400" spc="-12" dirty="0">
                <a:latin typeface="Rockwell" panose="02060603020205020403" pitchFamily="18" charset="77"/>
              </a:rPr>
              <a:t> </a:t>
            </a:r>
            <a:r>
              <a:rPr lang="en-US" sz="1400" dirty="0">
                <a:latin typeface="Rockwell" panose="02060603020205020403" pitchFamily="18" charset="77"/>
              </a:rPr>
              <a:t>Schools</a:t>
            </a:r>
            <a:r>
              <a:rPr lang="en-US" sz="1400" spc="-9" dirty="0">
                <a:latin typeface="Rockwell" panose="02060603020205020403" pitchFamily="18" charset="77"/>
              </a:rPr>
              <a:t> </a:t>
            </a:r>
            <a:r>
              <a:rPr lang="en-US" sz="1400" dirty="0">
                <a:latin typeface="Rockwell" panose="02060603020205020403" pitchFamily="18" charset="77"/>
              </a:rPr>
              <a:t>and</a:t>
            </a:r>
            <a:r>
              <a:rPr lang="en-US" sz="1400" spc="-9" dirty="0">
                <a:latin typeface="Rockwell" panose="02060603020205020403" pitchFamily="18" charset="77"/>
              </a:rPr>
              <a:t> </a:t>
            </a:r>
            <a:r>
              <a:rPr lang="en-US" sz="1400" spc="-3" dirty="0">
                <a:latin typeface="Rockwell" panose="02060603020205020403" pitchFamily="18" charset="77"/>
              </a:rPr>
              <a:t>Students</a:t>
            </a:r>
            <a:r>
              <a:rPr lang="en-US" sz="1400" spc="-9" dirty="0">
                <a:latin typeface="Rockwell" panose="02060603020205020403" pitchFamily="18" charset="77"/>
              </a:rPr>
              <a:t> </a:t>
            </a:r>
            <a:r>
              <a:rPr lang="en-US" sz="1400" spc="-3" dirty="0">
                <a:latin typeface="Rockwell" panose="02060603020205020403" pitchFamily="18" charset="77"/>
              </a:rPr>
              <a:t>Thrive</a:t>
            </a:r>
            <a:endParaRPr lang="en-US" sz="1400" dirty="0"/>
          </a:p>
        </p:txBody>
      </p:sp>
      <p:sp>
        <p:nvSpPr>
          <p:cNvPr id="118" name="Your imperatives...">
            <a:extLst>
              <a:ext uri="{FF2B5EF4-FFF2-40B4-BE49-F238E27FC236}">
                <a16:creationId xmlns:a16="http://schemas.microsoft.com/office/drawing/2014/main" id="{B1CB7799-2073-4A90-A066-100DE8779392}"/>
              </a:ext>
              <a:ext uri="{C183D7F6-B498-43B3-948B-1728B52AA6E4}">
                <adec:decorative xmlns:adec="http://schemas.microsoft.com/office/drawing/2017/decorative" val="1"/>
              </a:ext>
            </a:extLst>
          </p:cNvPr>
          <p:cNvSpPr txBox="1"/>
          <p:nvPr/>
        </p:nvSpPr>
        <p:spPr bwMode="gray">
          <a:xfrm>
            <a:off x="2213917" y="1701167"/>
            <a:ext cx="1972966" cy="133113"/>
          </a:xfrm>
          <a:prstGeom prst="rect">
            <a:avLst/>
          </a:prstGeom>
          <a:noFill/>
        </p:spPr>
        <p:txBody>
          <a:bodyPr wrap="square" lIns="0" tIns="0" rIns="0" bIns="0" rtlCol="0">
            <a:spAutoFit/>
          </a:bodyPr>
          <a:lstStyle/>
          <a:p>
            <a:pPr algn="ctr">
              <a:spcBef>
                <a:spcPts val="309"/>
              </a:spcBef>
            </a:pPr>
            <a:r>
              <a:rPr lang="en-US" sz="865" b="1" dirty="0">
                <a:latin typeface="Rockwell" panose="02060603020205020403" pitchFamily="18" charset="77"/>
              </a:rPr>
              <a:t>Your Imperatives Determine Ours</a:t>
            </a:r>
          </a:p>
        </p:txBody>
      </p:sp>
      <p:sp>
        <p:nvSpPr>
          <p:cNvPr id="117" name="object 16">
            <a:extLst>
              <a:ext uri="{FF2B5EF4-FFF2-40B4-BE49-F238E27FC236}">
                <a16:creationId xmlns:a16="http://schemas.microsoft.com/office/drawing/2014/main" id="{1B27DDBE-2A2F-4F67-84F4-343E3D437BEB}"/>
              </a:ext>
              <a:ext uri="{C183D7F6-B498-43B3-948B-1728B52AA6E4}">
                <adec:decorative xmlns:adec="http://schemas.microsoft.com/office/drawing/2017/decorative" val="1"/>
              </a:ext>
            </a:extLst>
          </p:cNvPr>
          <p:cNvSpPr txBox="1"/>
          <p:nvPr/>
        </p:nvSpPr>
        <p:spPr>
          <a:xfrm>
            <a:off x="283335" y="2054687"/>
            <a:ext cx="968639" cy="68480"/>
          </a:xfrm>
          <a:prstGeom prst="rect">
            <a:avLst/>
          </a:prstGeom>
        </p:spPr>
        <p:txBody>
          <a:bodyPr vert="horz" wrap="square" lIns="0" tIns="0" rIns="0" bIns="0" rtlCol="0">
            <a:spAutoFit/>
          </a:bodyPr>
          <a:lstStyle/>
          <a:p>
            <a:pPr>
              <a:spcBef>
                <a:spcPts val="262"/>
              </a:spcBef>
            </a:pPr>
            <a:r>
              <a:rPr sz="445" b="1" spc="3">
                <a:latin typeface="+mn-lt"/>
                <a:ea typeface="Verdana" panose="020B0604030504040204" pitchFamily="34" charset="0"/>
                <a:cs typeface="Verdana" panose="020B0604030504040204" pitchFamily="34" charset="0"/>
              </a:rPr>
              <a:t>INSTITUTIONAL</a:t>
            </a:r>
            <a:r>
              <a:rPr sz="445" b="1" spc="-28">
                <a:latin typeface="+mn-lt"/>
                <a:ea typeface="Verdana" panose="020B0604030504040204" pitchFamily="34" charset="0"/>
                <a:cs typeface="Verdana" panose="020B0604030504040204" pitchFamily="34" charset="0"/>
              </a:rPr>
              <a:t> </a:t>
            </a:r>
            <a:r>
              <a:rPr sz="445" b="1">
                <a:latin typeface="+mn-lt"/>
                <a:ea typeface="Verdana" panose="020B0604030504040204" pitchFamily="34" charset="0"/>
                <a:cs typeface="Verdana" panose="020B0604030504040204" pitchFamily="34" charset="0"/>
              </a:rPr>
              <a:t>STRATEGY</a:t>
            </a:r>
            <a:endParaRPr lang="en-US" sz="445" dirty="0">
              <a:latin typeface="+mn-lt"/>
              <a:ea typeface="Verdana" panose="020B0604030504040204" pitchFamily="34" charset="0"/>
              <a:cs typeface="Verdana" panose="020B0604030504040204" pitchFamily="34" charset="0"/>
            </a:endParaRPr>
          </a:p>
        </p:txBody>
      </p:sp>
      <p:sp>
        <p:nvSpPr>
          <p:cNvPr id="116" name="TextBox 115">
            <a:extLst>
              <a:ext uri="{FF2B5EF4-FFF2-40B4-BE49-F238E27FC236}">
                <a16:creationId xmlns:a16="http://schemas.microsoft.com/office/drawing/2014/main" id="{1142D47C-7243-4B44-BD41-4AEA364E8F11}"/>
              </a:ext>
              <a:ext uri="{C183D7F6-B498-43B3-948B-1728B52AA6E4}">
                <adec:decorative xmlns:adec="http://schemas.microsoft.com/office/drawing/2017/decorative" val="1"/>
              </a:ext>
            </a:extLst>
          </p:cNvPr>
          <p:cNvSpPr txBox="1"/>
          <p:nvPr/>
        </p:nvSpPr>
        <p:spPr bwMode="gray">
          <a:xfrm>
            <a:off x="283335" y="2175240"/>
            <a:ext cx="957029" cy="370679"/>
          </a:xfrm>
          <a:prstGeom prst="rect">
            <a:avLst/>
          </a:prstGeom>
          <a:noFill/>
        </p:spPr>
        <p:txBody>
          <a:bodyPr wrap="square" lIns="0" tIns="0" rIns="0" bIns="0" rtlCol="0">
            <a:spAutoFit/>
          </a:bodyPr>
          <a:lstStyle/>
          <a:p>
            <a:pPr>
              <a:spcBef>
                <a:spcPts val="309"/>
              </a:spcBef>
            </a:pPr>
            <a:r>
              <a:rPr lang="en-US" sz="803" b="1" spc="-6" dirty="0">
                <a:latin typeface="+mn-lt"/>
                <a:ea typeface="Verdana" panose="020B0604030504040204" pitchFamily="34" charset="0"/>
                <a:cs typeface="Verdana" panose="020B0604030504040204" pitchFamily="34" charset="0"/>
              </a:rPr>
              <a:t>Prepare </a:t>
            </a:r>
            <a:r>
              <a:rPr lang="en-US" sz="803" b="1" spc="-19" dirty="0">
                <a:latin typeface="+mn-lt"/>
                <a:ea typeface="Verdana" panose="020B0604030504040204" pitchFamily="34" charset="0"/>
                <a:cs typeface="Verdana" panose="020B0604030504040204" pitchFamily="34" charset="0"/>
              </a:rPr>
              <a:t>Your </a:t>
            </a:r>
            <a:r>
              <a:rPr lang="en-US" sz="803" b="1" spc="-15" dirty="0">
                <a:latin typeface="+mn-lt"/>
                <a:ea typeface="Verdana" panose="020B0604030504040204" pitchFamily="34" charset="0"/>
                <a:cs typeface="Verdana" panose="020B0604030504040204" pitchFamily="34" charset="0"/>
              </a:rPr>
              <a:t> </a:t>
            </a:r>
            <a:r>
              <a:rPr lang="en-US" sz="803" b="1" spc="-6" dirty="0">
                <a:latin typeface="+mn-lt"/>
                <a:ea typeface="Verdana" panose="020B0604030504040204" pitchFamily="34" charset="0"/>
                <a:cs typeface="Verdana" panose="020B0604030504040204" pitchFamily="34" charset="0"/>
              </a:rPr>
              <a:t>Institution for</a:t>
            </a:r>
            <a:r>
              <a:rPr lang="en-US" sz="803" b="1" spc="-25" dirty="0">
                <a:latin typeface="+mn-lt"/>
                <a:ea typeface="Verdana" panose="020B0604030504040204" pitchFamily="34" charset="0"/>
                <a:cs typeface="Verdana" panose="020B0604030504040204" pitchFamily="34" charset="0"/>
              </a:rPr>
              <a:t> </a:t>
            </a:r>
            <a:r>
              <a:rPr lang="en-US" sz="803" b="1" spc="-3" dirty="0">
                <a:latin typeface="+mn-lt"/>
                <a:ea typeface="Verdana" panose="020B0604030504040204" pitchFamily="34" charset="0"/>
                <a:cs typeface="Verdana" panose="020B0604030504040204" pitchFamily="34" charset="0"/>
              </a:rPr>
              <a:t>the</a:t>
            </a:r>
            <a:r>
              <a:rPr lang="en-US" sz="803" b="1" spc="-25" dirty="0">
                <a:latin typeface="+mn-lt"/>
                <a:ea typeface="Verdana" panose="020B0604030504040204" pitchFamily="34" charset="0"/>
                <a:cs typeface="Verdana" panose="020B0604030504040204" pitchFamily="34" charset="0"/>
              </a:rPr>
              <a:t> </a:t>
            </a:r>
            <a:r>
              <a:rPr lang="en-US" sz="803" b="1" spc="-9" dirty="0">
                <a:latin typeface="+mn-lt"/>
                <a:ea typeface="Verdana" panose="020B0604030504040204" pitchFamily="34" charset="0"/>
                <a:cs typeface="Verdana" panose="020B0604030504040204" pitchFamily="34" charset="0"/>
              </a:rPr>
              <a:t>Future</a:t>
            </a:r>
          </a:p>
        </p:txBody>
      </p:sp>
      <p:sp>
        <p:nvSpPr>
          <p:cNvPr id="115" name="TextBox 114">
            <a:extLst>
              <a:ext uri="{FF2B5EF4-FFF2-40B4-BE49-F238E27FC236}">
                <a16:creationId xmlns:a16="http://schemas.microsoft.com/office/drawing/2014/main" id="{B6ED3D91-0BAE-4C4B-BD13-86F9A93C1FE4}"/>
              </a:ext>
              <a:ext uri="{C183D7F6-B498-43B3-948B-1728B52AA6E4}">
                <adec:decorative xmlns:adec="http://schemas.microsoft.com/office/drawing/2017/decorative" val="1"/>
              </a:ext>
            </a:extLst>
          </p:cNvPr>
          <p:cNvSpPr txBox="1"/>
          <p:nvPr/>
        </p:nvSpPr>
        <p:spPr bwMode="gray">
          <a:xfrm>
            <a:off x="283334" y="2615518"/>
            <a:ext cx="898642" cy="450893"/>
          </a:xfrm>
          <a:prstGeom prst="rect">
            <a:avLst/>
          </a:prstGeom>
          <a:noFill/>
        </p:spPr>
        <p:txBody>
          <a:bodyPr wrap="square" lIns="0" tIns="0" rIns="0" bIns="0" rtlCol="0">
            <a:spAutoFit/>
          </a:bodyPr>
          <a:lstStyle/>
          <a:p>
            <a:pPr>
              <a:lnSpc>
                <a:spcPts val="939"/>
              </a:lnSpc>
            </a:pPr>
            <a:r>
              <a:rPr lang="en-US" sz="679" dirty="0">
                <a:latin typeface="+mn-lt"/>
              </a:rPr>
              <a:t>Executive guidance rooted in research to support your strategic priorities</a:t>
            </a:r>
            <a:endParaRPr lang="en-US" sz="679" dirty="0">
              <a:latin typeface="+mn-lt"/>
              <a:ea typeface="Verdana" panose="020B0604030504040204" pitchFamily="34" charset="0"/>
              <a:cs typeface="Verdana" panose="020B0604030504040204" pitchFamily="34" charset="0"/>
            </a:endParaRPr>
          </a:p>
        </p:txBody>
      </p:sp>
      <p:sp>
        <p:nvSpPr>
          <p:cNvPr id="114" name="object 15">
            <a:extLst>
              <a:ext uri="{FF2B5EF4-FFF2-40B4-BE49-F238E27FC236}">
                <a16:creationId xmlns:a16="http://schemas.microsoft.com/office/drawing/2014/main" id="{B506749D-46D3-45E3-B212-2EC45A5DEF3F}"/>
              </a:ext>
              <a:ext uri="{C183D7F6-B498-43B3-948B-1728B52AA6E4}">
                <adec:decorative xmlns:adec="http://schemas.microsoft.com/office/drawing/2017/decorative" val="1"/>
              </a:ext>
            </a:extLst>
          </p:cNvPr>
          <p:cNvSpPr txBox="1"/>
          <p:nvPr/>
        </p:nvSpPr>
        <p:spPr>
          <a:xfrm>
            <a:off x="1363559" y="2054687"/>
            <a:ext cx="1028999" cy="68480"/>
          </a:xfrm>
          <a:prstGeom prst="rect">
            <a:avLst/>
          </a:prstGeom>
        </p:spPr>
        <p:txBody>
          <a:bodyPr vert="horz" wrap="square" lIns="0" tIns="0" rIns="0" bIns="0" rtlCol="0">
            <a:spAutoFit/>
          </a:bodyPr>
          <a:lstStyle/>
          <a:p>
            <a:pPr>
              <a:spcBef>
                <a:spcPts val="262"/>
              </a:spcBef>
            </a:pPr>
            <a:r>
              <a:rPr lang="en-US" sz="445" b="1" spc="3" dirty="0">
                <a:latin typeface="+mn-lt"/>
                <a:ea typeface="Verdana" panose="020B0604030504040204" pitchFamily="34" charset="0"/>
                <a:cs typeface="Verdana" panose="020B0604030504040204" pitchFamily="34" charset="0"/>
              </a:rPr>
              <a:t>MARKETING</a:t>
            </a:r>
            <a:r>
              <a:rPr lang="en-US" sz="445" b="1" spc="-19" dirty="0">
                <a:latin typeface="+mn-lt"/>
                <a:ea typeface="Verdana" panose="020B0604030504040204" pitchFamily="34" charset="0"/>
                <a:cs typeface="Verdana" panose="020B0604030504040204" pitchFamily="34" charset="0"/>
              </a:rPr>
              <a:t> </a:t>
            </a:r>
            <a:r>
              <a:rPr lang="en-US" sz="445" b="1" dirty="0">
                <a:latin typeface="+mn-lt"/>
                <a:ea typeface="Verdana" panose="020B0604030504040204" pitchFamily="34" charset="0"/>
                <a:cs typeface="Verdana" panose="020B0604030504040204" pitchFamily="34" charset="0"/>
              </a:rPr>
              <a:t>AND</a:t>
            </a:r>
            <a:r>
              <a:rPr lang="en-US" sz="445" b="1" spc="-19" dirty="0">
                <a:latin typeface="+mn-lt"/>
                <a:ea typeface="Verdana" panose="020B0604030504040204" pitchFamily="34" charset="0"/>
                <a:cs typeface="Verdana" panose="020B0604030504040204" pitchFamily="34" charset="0"/>
              </a:rPr>
              <a:t> </a:t>
            </a:r>
            <a:r>
              <a:rPr lang="en-US" sz="445" b="1" spc="3" dirty="0">
                <a:latin typeface="+mn-lt"/>
                <a:ea typeface="Verdana" panose="020B0604030504040204" pitchFamily="34" charset="0"/>
                <a:cs typeface="Verdana" panose="020B0604030504040204" pitchFamily="34" charset="0"/>
              </a:rPr>
              <a:t>ENROLLMENT</a:t>
            </a:r>
            <a:endParaRPr lang="en-US" sz="445" dirty="0">
              <a:latin typeface="+mn-lt"/>
              <a:ea typeface="Verdana" panose="020B0604030504040204" pitchFamily="34" charset="0"/>
              <a:cs typeface="Verdana" panose="020B0604030504040204" pitchFamily="34" charset="0"/>
            </a:endParaRPr>
          </a:p>
        </p:txBody>
      </p:sp>
      <p:sp>
        <p:nvSpPr>
          <p:cNvPr id="113" name="TextBox 112">
            <a:extLst>
              <a:ext uri="{FF2B5EF4-FFF2-40B4-BE49-F238E27FC236}">
                <a16:creationId xmlns:a16="http://schemas.microsoft.com/office/drawing/2014/main" id="{0C0DC663-9F12-4C40-91C0-A2BC1F68179C}"/>
              </a:ext>
              <a:ext uri="{C183D7F6-B498-43B3-948B-1728B52AA6E4}">
                <adec:decorative xmlns:adec="http://schemas.microsoft.com/office/drawing/2017/decorative" val="1"/>
              </a:ext>
            </a:extLst>
          </p:cNvPr>
          <p:cNvSpPr txBox="1"/>
          <p:nvPr/>
        </p:nvSpPr>
        <p:spPr bwMode="gray">
          <a:xfrm>
            <a:off x="1363559" y="2175240"/>
            <a:ext cx="1087777" cy="370679"/>
          </a:xfrm>
          <a:prstGeom prst="rect">
            <a:avLst/>
          </a:prstGeom>
          <a:noFill/>
        </p:spPr>
        <p:txBody>
          <a:bodyPr wrap="square" lIns="0" tIns="0" rIns="0" bIns="0" rtlCol="0">
            <a:spAutoFit/>
          </a:bodyPr>
          <a:lstStyle/>
          <a:p>
            <a:pPr>
              <a:spcBef>
                <a:spcPts val="309"/>
              </a:spcBef>
            </a:pPr>
            <a:r>
              <a:rPr lang="en-US" sz="803" b="1" spc="-6" dirty="0">
                <a:latin typeface="+mn-lt"/>
                <a:ea typeface="Verdana" panose="020B0604030504040204" pitchFamily="34" charset="0"/>
                <a:cs typeface="Verdana" panose="020B0604030504040204" pitchFamily="34" charset="0"/>
              </a:rPr>
              <a:t>A</a:t>
            </a:r>
            <a:r>
              <a:rPr lang="en-US" sz="803" b="1" spc="-9" dirty="0">
                <a:latin typeface="+mn-lt"/>
                <a:ea typeface="Verdana" panose="020B0604030504040204" pitchFamily="34" charset="0"/>
                <a:cs typeface="Verdana" panose="020B0604030504040204" pitchFamily="34" charset="0"/>
              </a:rPr>
              <a:t>c</a:t>
            </a:r>
            <a:r>
              <a:rPr lang="en-US" sz="803" b="1" spc="-6" dirty="0">
                <a:latin typeface="+mn-lt"/>
                <a:ea typeface="Verdana" panose="020B0604030504040204" pitchFamily="34" charset="0"/>
                <a:cs typeface="Verdana" panose="020B0604030504040204" pitchFamily="34" charset="0"/>
              </a:rPr>
              <a:t>hi</a:t>
            </a:r>
            <a:r>
              <a:rPr lang="en-US" sz="803" b="1" spc="-12" dirty="0">
                <a:latin typeface="+mn-lt"/>
                <a:ea typeface="Verdana" panose="020B0604030504040204" pitchFamily="34" charset="0"/>
                <a:cs typeface="Verdana" panose="020B0604030504040204" pitchFamily="34" charset="0"/>
              </a:rPr>
              <a:t>e</a:t>
            </a:r>
            <a:r>
              <a:rPr lang="en-US" sz="803" b="1" spc="-19" dirty="0">
                <a:latin typeface="+mn-lt"/>
                <a:ea typeface="Verdana" panose="020B0604030504040204" pitchFamily="34" charset="0"/>
                <a:cs typeface="Verdana" panose="020B0604030504040204" pitchFamily="34" charset="0"/>
              </a:rPr>
              <a:t>v</a:t>
            </a:r>
            <a:r>
              <a:rPr lang="en-US" sz="803" b="1" dirty="0">
                <a:latin typeface="+mn-lt"/>
                <a:ea typeface="Verdana" panose="020B0604030504040204" pitchFamily="34" charset="0"/>
                <a:cs typeface="Verdana" panose="020B0604030504040204" pitchFamily="34" charset="0"/>
              </a:rPr>
              <a:t>e </a:t>
            </a:r>
            <a:r>
              <a:rPr lang="en-US" sz="803" b="1" spc="-62" dirty="0">
                <a:latin typeface="+mn-lt"/>
                <a:ea typeface="Verdana" panose="020B0604030504040204" pitchFamily="34" charset="0"/>
                <a:cs typeface="Verdana" panose="020B0604030504040204" pitchFamily="34" charset="0"/>
              </a:rPr>
              <a:t>Y</a:t>
            </a:r>
            <a:r>
              <a:rPr lang="en-US" sz="803" b="1" spc="-3" dirty="0">
                <a:latin typeface="+mn-lt"/>
                <a:ea typeface="Verdana" panose="020B0604030504040204" pitchFamily="34" charset="0"/>
                <a:cs typeface="Verdana" panose="020B0604030504040204" pitchFamily="34" charset="0"/>
              </a:rPr>
              <a:t>o</a:t>
            </a:r>
            <a:r>
              <a:rPr lang="en-US" sz="803" b="1" spc="-9" dirty="0">
                <a:latin typeface="+mn-lt"/>
                <a:ea typeface="Verdana" panose="020B0604030504040204" pitchFamily="34" charset="0"/>
                <a:cs typeface="Verdana" panose="020B0604030504040204" pitchFamily="34" charset="0"/>
              </a:rPr>
              <a:t>u</a:t>
            </a:r>
            <a:r>
              <a:rPr lang="en-US" sz="803" b="1" dirty="0">
                <a:latin typeface="+mn-lt"/>
                <a:ea typeface="Verdana" panose="020B0604030504040204" pitchFamily="34" charset="0"/>
                <a:cs typeface="Verdana" panose="020B0604030504040204" pitchFamily="34" charset="0"/>
              </a:rPr>
              <a:t>r  </a:t>
            </a:r>
            <a:r>
              <a:rPr lang="en-US" sz="803" b="1" spc="-6" dirty="0">
                <a:latin typeface="+mn-lt"/>
                <a:ea typeface="Verdana" panose="020B0604030504040204" pitchFamily="34" charset="0"/>
                <a:cs typeface="Verdana" panose="020B0604030504040204" pitchFamily="34" charset="0"/>
              </a:rPr>
              <a:t>Enrollment </a:t>
            </a:r>
            <a:r>
              <a:rPr lang="en-US" sz="803" b="1" spc="-3" dirty="0">
                <a:latin typeface="+mn-lt"/>
                <a:ea typeface="Verdana" panose="020B0604030504040204" pitchFamily="34" charset="0"/>
                <a:cs typeface="Verdana" panose="020B0604030504040204" pitchFamily="34" charset="0"/>
              </a:rPr>
              <a:t>and</a:t>
            </a:r>
            <a:r>
              <a:rPr lang="en-US" sz="803" b="1" spc="-12" dirty="0">
                <a:latin typeface="+mn-lt"/>
                <a:ea typeface="Verdana" panose="020B0604030504040204" pitchFamily="34" charset="0"/>
                <a:cs typeface="Verdana" panose="020B0604030504040204" pitchFamily="34" charset="0"/>
              </a:rPr>
              <a:t> </a:t>
            </a:r>
            <a:r>
              <a:rPr lang="en-US" sz="803" b="1" spc="-3" dirty="0">
                <a:latin typeface="+mn-lt"/>
                <a:ea typeface="Verdana" panose="020B0604030504040204" pitchFamily="34" charset="0"/>
                <a:cs typeface="Verdana" panose="020B0604030504040204" pitchFamily="34" charset="0"/>
              </a:rPr>
              <a:t>Growth</a:t>
            </a:r>
            <a:r>
              <a:rPr lang="en-US" sz="803" b="1" spc="-12" dirty="0">
                <a:latin typeface="+mn-lt"/>
                <a:ea typeface="Verdana" panose="020B0604030504040204" pitchFamily="34" charset="0"/>
                <a:cs typeface="Verdana" panose="020B0604030504040204" pitchFamily="34" charset="0"/>
              </a:rPr>
              <a:t> </a:t>
            </a:r>
            <a:r>
              <a:rPr lang="en-US" sz="803" b="1" spc="-3" dirty="0">
                <a:latin typeface="+mn-lt"/>
                <a:ea typeface="Verdana" panose="020B0604030504040204" pitchFamily="34" charset="0"/>
                <a:cs typeface="Verdana" panose="020B0604030504040204" pitchFamily="34" charset="0"/>
              </a:rPr>
              <a:t>Goals</a:t>
            </a:r>
            <a:endParaRPr lang="en-US" sz="803" dirty="0">
              <a:latin typeface="+mn-lt"/>
              <a:ea typeface="Verdana" panose="020B0604030504040204" pitchFamily="34" charset="0"/>
              <a:cs typeface="Verdana" panose="020B0604030504040204" pitchFamily="34" charset="0"/>
            </a:endParaRPr>
          </a:p>
        </p:txBody>
      </p:sp>
      <p:sp>
        <p:nvSpPr>
          <p:cNvPr id="112" name="TextBox 111">
            <a:extLst>
              <a:ext uri="{FF2B5EF4-FFF2-40B4-BE49-F238E27FC236}">
                <a16:creationId xmlns:a16="http://schemas.microsoft.com/office/drawing/2014/main" id="{5AD6102C-FD44-46C3-B7D7-28286722C7FF}"/>
              </a:ext>
              <a:ext uri="{C183D7F6-B498-43B3-948B-1728B52AA6E4}">
                <adec:decorative xmlns:adec="http://schemas.microsoft.com/office/drawing/2017/decorative" val="1"/>
              </a:ext>
            </a:extLst>
          </p:cNvPr>
          <p:cNvSpPr txBox="1"/>
          <p:nvPr/>
        </p:nvSpPr>
        <p:spPr bwMode="gray">
          <a:xfrm>
            <a:off x="1363557" y="2609463"/>
            <a:ext cx="1178576" cy="566309"/>
          </a:xfrm>
          <a:prstGeom prst="rect">
            <a:avLst/>
          </a:prstGeom>
          <a:noFill/>
        </p:spPr>
        <p:txBody>
          <a:bodyPr wrap="square" lIns="0" tIns="0" rIns="0" bIns="0" rtlCol="0">
            <a:spAutoFit/>
          </a:bodyPr>
          <a:lstStyle/>
          <a:p>
            <a:pPr>
              <a:lnSpc>
                <a:spcPts val="939"/>
              </a:lnSpc>
            </a:pPr>
            <a:r>
              <a:rPr lang="en-US" sz="679" spc="-6" dirty="0">
                <a:latin typeface="+mn-lt"/>
                <a:ea typeface="Verdana" panose="020B0604030504040204" pitchFamily="34" charset="0"/>
                <a:cs typeface="Verdana" panose="020B0604030504040204" pitchFamily="34" charset="0"/>
              </a:rPr>
              <a:t>Tailored partnerships powered by a recruitment ecosystem with unrivaled reach to enroll your </a:t>
            </a:r>
            <a:br>
              <a:rPr lang="en-US" sz="679" spc="-6" dirty="0">
                <a:latin typeface="+mn-lt"/>
                <a:ea typeface="Verdana" panose="020B0604030504040204" pitchFamily="34" charset="0"/>
                <a:cs typeface="Verdana" panose="020B0604030504040204" pitchFamily="34" charset="0"/>
              </a:rPr>
            </a:br>
            <a:r>
              <a:rPr lang="en-US" sz="679" spc="-6" dirty="0">
                <a:latin typeface="+mn-lt"/>
                <a:ea typeface="Verdana" panose="020B0604030504040204" pitchFamily="34" charset="0"/>
                <a:cs typeface="Verdana" panose="020B0604030504040204" pitchFamily="34" charset="0"/>
              </a:rPr>
              <a:t>future classes</a:t>
            </a:r>
          </a:p>
        </p:txBody>
      </p:sp>
      <p:sp>
        <p:nvSpPr>
          <p:cNvPr id="111" name="object 12">
            <a:extLst>
              <a:ext uri="{FF2B5EF4-FFF2-40B4-BE49-F238E27FC236}">
                <a16:creationId xmlns:a16="http://schemas.microsoft.com/office/drawing/2014/main" id="{B23809B9-688F-444A-928F-8925A81960A1}"/>
              </a:ext>
              <a:ext uri="{C183D7F6-B498-43B3-948B-1728B52AA6E4}">
                <adec:decorative xmlns:adec="http://schemas.microsoft.com/office/drawing/2017/decorative" val="1"/>
              </a:ext>
            </a:extLst>
          </p:cNvPr>
          <p:cNvSpPr txBox="1"/>
          <p:nvPr/>
        </p:nvSpPr>
        <p:spPr>
          <a:xfrm>
            <a:off x="2675518" y="2054687"/>
            <a:ext cx="975170" cy="68480"/>
          </a:xfrm>
          <a:prstGeom prst="rect">
            <a:avLst/>
          </a:prstGeom>
        </p:spPr>
        <p:txBody>
          <a:bodyPr vert="horz" wrap="square" lIns="0" tIns="0" rIns="0" bIns="0" rtlCol="0">
            <a:spAutoFit/>
          </a:bodyPr>
          <a:lstStyle/>
          <a:p>
            <a:pPr>
              <a:spcBef>
                <a:spcPts val="62"/>
              </a:spcBef>
            </a:pPr>
            <a:r>
              <a:rPr sz="445" b="1" spc="3" dirty="0">
                <a:latin typeface="+mn-lt"/>
                <a:ea typeface="Verdana" panose="020B0604030504040204" pitchFamily="34" charset="0"/>
                <a:cs typeface="Verdana" panose="020B0604030504040204" pitchFamily="34" charset="0"/>
              </a:rPr>
              <a:t>STUDENT</a:t>
            </a:r>
            <a:r>
              <a:rPr sz="445" b="1" spc="-25" dirty="0">
                <a:latin typeface="+mn-lt"/>
                <a:ea typeface="Verdana" panose="020B0604030504040204" pitchFamily="34" charset="0"/>
                <a:cs typeface="Verdana" panose="020B0604030504040204" pitchFamily="34" charset="0"/>
              </a:rPr>
              <a:t> </a:t>
            </a:r>
            <a:r>
              <a:rPr sz="445" b="1" dirty="0">
                <a:latin typeface="+mn-lt"/>
                <a:ea typeface="Verdana" panose="020B0604030504040204" pitchFamily="34" charset="0"/>
                <a:cs typeface="Verdana" panose="020B0604030504040204" pitchFamily="34" charset="0"/>
              </a:rPr>
              <a:t>SUCCESS</a:t>
            </a:r>
            <a:endParaRPr sz="445" dirty="0">
              <a:latin typeface="+mn-lt"/>
              <a:ea typeface="Verdana" panose="020B0604030504040204" pitchFamily="34" charset="0"/>
              <a:cs typeface="Verdana" panose="020B0604030504040204" pitchFamily="34" charset="0"/>
            </a:endParaRPr>
          </a:p>
        </p:txBody>
      </p:sp>
      <p:sp>
        <p:nvSpPr>
          <p:cNvPr id="110" name="object 10">
            <a:extLst>
              <a:ext uri="{FF2B5EF4-FFF2-40B4-BE49-F238E27FC236}">
                <a16:creationId xmlns:a16="http://schemas.microsoft.com/office/drawing/2014/main" id="{7B2681B6-B183-4BB9-A97B-1EAE0BDB62F7}"/>
              </a:ext>
              <a:ext uri="{C183D7F6-B498-43B3-948B-1728B52AA6E4}">
                <adec:decorative xmlns:adec="http://schemas.microsoft.com/office/drawing/2017/decorative" val="1"/>
              </a:ext>
            </a:extLst>
          </p:cNvPr>
          <p:cNvSpPr txBox="1"/>
          <p:nvPr/>
        </p:nvSpPr>
        <p:spPr>
          <a:xfrm>
            <a:off x="2675519" y="2175240"/>
            <a:ext cx="1075195" cy="378600"/>
          </a:xfrm>
          <a:prstGeom prst="rect">
            <a:avLst/>
          </a:prstGeom>
        </p:spPr>
        <p:txBody>
          <a:bodyPr vert="horz" wrap="square" lIns="0" tIns="7844" rIns="0" bIns="0" rtlCol="0">
            <a:spAutoFit/>
          </a:bodyPr>
          <a:lstStyle/>
          <a:p>
            <a:pPr marL="7844" marR="3137">
              <a:spcBef>
                <a:spcPts val="62"/>
              </a:spcBef>
            </a:pPr>
            <a:r>
              <a:rPr lang="en-US" sz="803" b="1" spc="-6" dirty="0">
                <a:latin typeface="+mn-lt"/>
                <a:ea typeface="Verdana" panose="020B0604030504040204" pitchFamily="34" charset="0"/>
                <a:cs typeface="Verdana" panose="020B0604030504040204" pitchFamily="34" charset="0"/>
              </a:rPr>
              <a:t>Build a </a:t>
            </a:r>
            <a:br>
              <a:rPr lang="en-US" sz="803" b="1" spc="-6" dirty="0">
                <a:latin typeface="+mn-lt"/>
                <a:ea typeface="Verdana" panose="020B0604030504040204" pitchFamily="34" charset="0"/>
                <a:cs typeface="Verdana" panose="020B0604030504040204" pitchFamily="34" charset="0"/>
              </a:rPr>
            </a:br>
            <a:r>
              <a:rPr lang="en-US" sz="803" b="1" spc="-6" dirty="0">
                <a:latin typeface="+mn-lt"/>
                <a:ea typeface="Verdana" panose="020B0604030504040204" pitchFamily="34" charset="0"/>
                <a:cs typeface="Verdana" panose="020B0604030504040204" pitchFamily="34" charset="0"/>
              </a:rPr>
              <a:t>Student-Centric Campus</a:t>
            </a:r>
            <a:endParaRPr sz="803" dirty="0">
              <a:latin typeface="+mn-lt"/>
              <a:ea typeface="Verdana" panose="020B0604030504040204" pitchFamily="34" charset="0"/>
              <a:cs typeface="Verdana" panose="020B0604030504040204" pitchFamily="34" charset="0"/>
            </a:endParaRPr>
          </a:p>
        </p:txBody>
      </p:sp>
      <p:sp>
        <p:nvSpPr>
          <p:cNvPr id="109" name="object 13">
            <a:extLst>
              <a:ext uri="{FF2B5EF4-FFF2-40B4-BE49-F238E27FC236}">
                <a16:creationId xmlns:a16="http://schemas.microsoft.com/office/drawing/2014/main" id="{675FA409-1246-4EE1-838D-19BCA743DBC1}"/>
              </a:ext>
              <a:ext uri="{C183D7F6-B498-43B3-948B-1728B52AA6E4}">
                <adec:decorative xmlns:adec="http://schemas.microsoft.com/office/drawing/2017/decorative" val="1"/>
              </a:ext>
            </a:extLst>
          </p:cNvPr>
          <p:cNvSpPr txBox="1"/>
          <p:nvPr/>
        </p:nvSpPr>
        <p:spPr>
          <a:xfrm>
            <a:off x="2675518" y="2609463"/>
            <a:ext cx="1046931" cy="566309"/>
          </a:xfrm>
          <a:prstGeom prst="rect">
            <a:avLst/>
          </a:prstGeom>
        </p:spPr>
        <p:txBody>
          <a:bodyPr vert="horz" wrap="square" lIns="0" tIns="0" rIns="0" bIns="0" rtlCol="0">
            <a:spAutoFit/>
          </a:bodyPr>
          <a:lstStyle/>
          <a:p>
            <a:pPr marL="7844" marR="145889">
              <a:lnSpc>
                <a:spcPts val="939"/>
              </a:lnSpc>
            </a:pPr>
            <a:r>
              <a:rPr lang="en-US" sz="679" spc="-3" dirty="0">
                <a:latin typeface="+mn-lt"/>
                <a:ea typeface="Verdana" panose="020B0604030504040204" pitchFamily="34" charset="0"/>
                <a:cs typeface="Verdana" panose="020B0604030504040204" pitchFamily="34" charset="0"/>
              </a:rPr>
              <a:t>Technology trusted </a:t>
            </a:r>
            <a:br>
              <a:rPr lang="en-US" sz="679" spc="-3" dirty="0">
                <a:latin typeface="+mn-lt"/>
                <a:ea typeface="Verdana" panose="020B0604030504040204" pitchFamily="34" charset="0"/>
                <a:cs typeface="Verdana" panose="020B0604030504040204" pitchFamily="34" charset="0"/>
              </a:rPr>
            </a:br>
            <a:r>
              <a:rPr lang="en-US" sz="679" spc="-3" dirty="0">
                <a:latin typeface="+mn-lt"/>
                <a:ea typeface="Verdana" panose="020B0604030504040204" pitchFamily="34" charset="0"/>
                <a:cs typeface="Verdana" panose="020B0604030504040204" pitchFamily="34" charset="0"/>
              </a:rPr>
              <a:t>by 850 schools to </a:t>
            </a:r>
          </a:p>
          <a:p>
            <a:pPr marL="7844" marR="145889">
              <a:lnSpc>
                <a:spcPts val="939"/>
              </a:lnSpc>
            </a:pPr>
            <a:r>
              <a:rPr lang="en-US" sz="679" spc="-3" dirty="0">
                <a:latin typeface="+mn-lt"/>
                <a:ea typeface="Verdana" panose="020B0604030504040204" pitchFamily="34" charset="0"/>
                <a:cs typeface="Verdana" panose="020B0604030504040204" pitchFamily="34" charset="0"/>
              </a:rPr>
              <a:t>retain, graduate, </a:t>
            </a:r>
            <a:br>
              <a:rPr lang="en-US" sz="679" spc="-3" dirty="0">
                <a:latin typeface="+mn-lt"/>
                <a:ea typeface="Verdana" panose="020B0604030504040204" pitchFamily="34" charset="0"/>
                <a:cs typeface="Verdana" panose="020B0604030504040204" pitchFamily="34" charset="0"/>
              </a:rPr>
            </a:br>
            <a:r>
              <a:rPr lang="en-US" sz="679" spc="-3" dirty="0">
                <a:latin typeface="+mn-lt"/>
                <a:ea typeface="Verdana" panose="020B0604030504040204" pitchFamily="34" charset="0"/>
                <a:cs typeface="Verdana" panose="020B0604030504040204" pitchFamily="34" charset="0"/>
              </a:rPr>
              <a:t>and empower </a:t>
            </a:r>
            <a:br>
              <a:rPr lang="en-US" sz="679" spc="-3" dirty="0">
                <a:latin typeface="+mn-lt"/>
                <a:ea typeface="Verdana" panose="020B0604030504040204" pitchFamily="34" charset="0"/>
                <a:cs typeface="Verdana" panose="020B0604030504040204" pitchFamily="34" charset="0"/>
              </a:rPr>
            </a:br>
            <a:r>
              <a:rPr lang="en-US" sz="679" spc="-3" dirty="0">
                <a:latin typeface="+mn-lt"/>
                <a:ea typeface="Verdana" panose="020B0604030504040204" pitchFamily="34" charset="0"/>
                <a:cs typeface="Verdana" panose="020B0604030504040204" pitchFamily="34" charset="0"/>
              </a:rPr>
              <a:t>more students</a:t>
            </a:r>
          </a:p>
        </p:txBody>
      </p:sp>
      <p:sp>
        <p:nvSpPr>
          <p:cNvPr id="108" name="object 32">
            <a:extLst>
              <a:ext uri="{FF2B5EF4-FFF2-40B4-BE49-F238E27FC236}">
                <a16:creationId xmlns:a16="http://schemas.microsoft.com/office/drawing/2014/main" id="{477BBDAE-918A-4F87-9F67-4D7163173476}"/>
              </a:ext>
              <a:ext uri="{C183D7F6-B498-43B3-948B-1728B52AA6E4}">
                <adec:decorative xmlns:adec="http://schemas.microsoft.com/office/drawing/2017/decorative" val="1"/>
              </a:ext>
            </a:extLst>
          </p:cNvPr>
          <p:cNvSpPr txBox="1"/>
          <p:nvPr/>
        </p:nvSpPr>
        <p:spPr>
          <a:xfrm>
            <a:off x="3826791" y="2054687"/>
            <a:ext cx="1227223" cy="68480"/>
          </a:xfrm>
          <a:prstGeom prst="rect">
            <a:avLst/>
          </a:prstGeom>
        </p:spPr>
        <p:txBody>
          <a:bodyPr vert="horz" wrap="square" lIns="0" tIns="0" rIns="0" bIns="0" rtlCol="0">
            <a:spAutoFit/>
          </a:bodyPr>
          <a:lstStyle/>
          <a:p>
            <a:pPr>
              <a:lnSpc>
                <a:spcPct val="100000"/>
              </a:lnSpc>
            </a:pPr>
            <a:r>
              <a:rPr sz="445" b="1" dirty="0">
                <a:latin typeface="+mn-lt"/>
                <a:ea typeface="Verdana" panose="020B0604030504040204" pitchFamily="34" charset="0"/>
                <a:cs typeface="Verdana" panose="020B0604030504040204" pitchFamily="34" charset="0"/>
              </a:rPr>
              <a:t>DIVERSITY,</a:t>
            </a:r>
            <a:r>
              <a:rPr sz="445" b="1" spc="-9" dirty="0">
                <a:latin typeface="+mn-lt"/>
                <a:ea typeface="Verdana" panose="020B0604030504040204" pitchFamily="34" charset="0"/>
                <a:cs typeface="Verdana" panose="020B0604030504040204" pitchFamily="34" charset="0"/>
              </a:rPr>
              <a:t> </a:t>
            </a:r>
            <a:r>
              <a:rPr sz="445" b="1" dirty="0">
                <a:latin typeface="+mn-lt"/>
                <a:ea typeface="Verdana" panose="020B0604030504040204" pitchFamily="34" charset="0"/>
                <a:cs typeface="Verdana" panose="020B0604030504040204" pitchFamily="34" charset="0"/>
              </a:rPr>
              <a:t>EQUITY,</a:t>
            </a:r>
            <a:r>
              <a:rPr sz="445" b="1" spc="-6" dirty="0">
                <a:latin typeface="+mn-lt"/>
                <a:ea typeface="Verdana" panose="020B0604030504040204" pitchFamily="34" charset="0"/>
                <a:cs typeface="Verdana" panose="020B0604030504040204" pitchFamily="34" charset="0"/>
              </a:rPr>
              <a:t> </a:t>
            </a:r>
            <a:r>
              <a:rPr sz="445" b="1" dirty="0">
                <a:latin typeface="+mn-lt"/>
                <a:ea typeface="Verdana" panose="020B0604030504040204" pitchFamily="34" charset="0"/>
                <a:cs typeface="Verdana" panose="020B0604030504040204" pitchFamily="34" charset="0"/>
              </a:rPr>
              <a:t>AND</a:t>
            </a:r>
            <a:r>
              <a:rPr sz="445" b="1" spc="-6" dirty="0">
                <a:latin typeface="+mn-lt"/>
                <a:ea typeface="Verdana" panose="020B0604030504040204" pitchFamily="34" charset="0"/>
                <a:cs typeface="Verdana" panose="020B0604030504040204" pitchFamily="34" charset="0"/>
              </a:rPr>
              <a:t> </a:t>
            </a:r>
            <a:r>
              <a:rPr sz="445" b="1" spc="3" dirty="0">
                <a:latin typeface="+mn-lt"/>
                <a:ea typeface="Verdana" panose="020B0604030504040204" pitchFamily="34" charset="0"/>
                <a:cs typeface="Verdana" panose="020B0604030504040204" pitchFamily="34" charset="0"/>
              </a:rPr>
              <a:t>INCLUSION</a:t>
            </a:r>
            <a:endParaRPr sz="445" dirty="0">
              <a:latin typeface="+mn-lt"/>
              <a:ea typeface="Verdana" panose="020B0604030504040204" pitchFamily="34" charset="0"/>
              <a:cs typeface="Verdana" panose="020B0604030504040204" pitchFamily="34" charset="0"/>
            </a:endParaRPr>
          </a:p>
        </p:txBody>
      </p:sp>
      <p:sp>
        <p:nvSpPr>
          <p:cNvPr id="107" name="TextBox 106">
            <a:extLst>
              <a:ext uri="{FF2B5EF4-FFF2-40B4-BE49-F238E27FC236}">
                <a16:creationId xmlns:a16="http://schemas.microsoft.com/office/drawing/2014/main" id="{A75F7D49-7AD0-40E8-9392-E42D4DFE704F}"/>
              </a:ext>
              <a:ext uri="{C183D7F6-B498-43B3-948B-1728B52AA6E4}">
                <adec:decorative xmlns:adec="http://schemas.microsoft.com/office/drawing/2017/decorative" val="1"/>
              </a:ext>
            </a:extLst>
          </p:cNvPr>
          <p:cNvSpPr txBox="1"/>
          <p:nvPr/>
        </p:nvSpPr>
        <p:spPr bwMode="gray">
          <a:xfrm>
            <a:off x="3826791" y="2175240"/>
            <a:ext cx="1184532" cy="370679"/>
          </a:xfrm>
          <a:prstGeom prst="rect">
            <a:avLst/>
          </a:prstGeom>
          <a:noFill/>
        </p:spPr>
        <p:txBody>
          <a:bodyPr wrap="square" lIns="0" tIns="0" rIns="0" bIns="0" rtlCol="0">
            <a:spAutoFit/>
          </a:bodyPr>
          <a:lstStyle/>
          <a:p>
            <a:pPr>
              <a:spcBef>
                <a:spcPts val="309"/>
              </a:spcBef>
            </a:pPr>
            <a:r>
              <a:rPr lang="en-US" sz="803" b="1" dirty="0">
                <a:latin typeface="+mn-lt"/>
              </a:rPr>
              <a:t>Advance DEI on  Campus and in </a:t>
            </a:r>
            <a:br>
              <a:rPr lang="en-US" sz="803" b="1" dirty="0">
                <a:latin typeface="+mn-lt"/>
              </a:rPr>
            </a:br>
            <a:r>
              <a:rPr lang="en-US" sz="803" b="1" dirty="0">
                <a:latin typeface="+mn-lt"/>
              </a:rPr>
              <a:t>Your Community</a:t>
            </a:r>
          </a:p>
        </p:txBody>
      </p:sp>
      <p:sp>
        <p:nvSpPr>
          <p:cNvPr id="106" name="TextBox 105">
            <a:extLst>
              <a:ext uri="{FF2B5EF4-FFF2-40B4-BE49-F238E27FC236}">
                <a16:creationId xmlns:a16="http://schemas.microsoft.com/office/drawing/2014/main" id="{923293BF-A03D-4F38-9417-8C77E77901C7}"/>
              </a:ext>
              <a:ext uri="{C183D7F6-B498-43B3-948B-1728B52AA6E4}">
                <adec:decorative xmlns:adec="http://schemas.microsoft.com/office/drawing/2017/decorative" val="1"/>
              </a:ext>
            </a:extLst>
          </p:cNvPr>
          <p:cNvSpPr txBox="1"/>
          <p:nvPr/>
        </p:nvSpPr>
        <p:spPr bwMode="gray">
          <a:xfrm>
            <a:off x="3826791" y="2609463"/>
            <a:ext cx="1032760" cy="566309"/>
          </a:xfrm>
          <a:prstGeom prst="rect">
            <a:avLst/>
          </a:prstGeom>
          <a:noFill/>
        </p:spPr>
        <p:txBody>
          <a:bodyPr wrap="square" lIns="0" tIns="0" rIns="0" bIns="0" rtlCol="0">
            <a:spAutoFit/>
          </a:bodyPr>
          <a:lstStyle/>
          <a:p>
            <a:pPr>
              <a:lnSpc>
                <a:spcPts val="939"/>
              </a:lnSpc>
            </a:pPr>
            <a:r>
              <a:rPr lang="en-US" sz="679" spc="-9" dirty="0">
                <a:latin typeface="+mn-lt"/>
                <a:ea typeface="Verdana" panose="020B0604030504040204" pitchFamily="34" charset="0"/>
                <a:cs typeface="Verdana" panose="020B0604030504040204" pitchFamily="34" charset="0"/>
              </a:rPr>
              <a:t>Technology, research, </a:t>
            </a:r>
            <a:br>
              <a:rPr lang="en-US" sz="679" spc="-9" dirty="0">
                <a:latin typeface="+mn-lt"/>
                <a:ea typeface="Verdana" panose="020B0604030504040204" pitchFamily="34" charset="0"/>
                <a:cs typeface="Verdana" panose="020B0604030504040204" pitchFamily="34" charset="0"/>
              </a:rPr>
            </a:br>
            <a:r>
              <a:rPr lang="en-US" sz="679" spc="-9" dirty="0">
                <a:latin typeface="+mn-lt"/>
                <a:ea typeface="Verdana" panose="020B0604030504040204" pitchFamily="34" charset="0"/>
                <a:cs typeface="Verdana" panose="020B0604030504040204" pitchFamily="34" charset="0"/>
              </a:rPr>
              <a:t>and bold initiatives to strengthen your DEI strategy and eliminate </a:t>
            </a:r>
            <a:br>
              <a:rPr lang="en-US" sz="679" spc="-9" dirty="0">
                <a:latin typeface="+mn-lt"/>
                <a:ea typeface="Verdana" panose="020B0604030504040204" pitchFamily="34" charset="0"/>
                <a:cs typeface="Verdana" panose="020B0604030504040204" pitchFamily="34" charset="0"/>
              </a:rPr>
            </a:br>
            <a:r>
              <a:rPr lang="en-US" sz="679" spc="-9" dirty="0">
                <a:latin typeface="+mn-lt"/>
                <a:ea typeface="Verdana" panose="020B0604030504040204" pitchFamily="34" charset="0"/>
                <a:cs typeface="Verdana" panose="020B0604030504040204" pitchFamily="34" charset="0"/>
              </a:rPr>
              <a:t>equity gaps</a:t>
            </a:r>
            <a:endParaRPr lang="en-US" sz="679" dirty="0">
              <a:latin typeface="+mn-lt"/>
              <a:ea typeface="Verdana" panose="020B0604030504040204" pitchFamily="34" charset="0"/>
              <a:cs typeface="Verdana" panose="020B0604030504040204" pitchFamily="34" charset="0"/>
            </a:endParaRPr>
          </a:p>
        </p:txBody>
      </p:sp>
      <p:sp>
        <p:nvSpPr>
          <p:cNvPr id="105" name="object 30">
            <a:extLst>
              <a:ext uri="{FF2B5EF4-FFF2-40B4-BE49-F238E27FC236}">
                <a16:creationId xmlns:a16="http://schemas.microsoft.com/office/drawing/2014/main" id="{7A10570E-553E-4057-AE8A-5CC730C42CB9}"/>
              </a:ext>
              <a:ext uri="{C183D7F6-B498-43B3-948B-1728B52AA6E4}">
                <adec:decorative xmlns:adec="http://schemas.microsoft.com/office/drawing/2017/decorative" val="1"/>
              </a:ext>
            </a:extLst>
          </p:cNvPr>
          <p:cNvSpPr txBox="1"/>
          <p:nvPr/>
        </p:nvSpPr>
        <p:spPr>
          <a:xfrm>
            <a:off x="5221118" y="2054687"/>
            <a:ext cx="1061343" cy="68480"/>
          </a:xfrm>
          <a:prstGeom prst="rect">
            <a:avLst/>
          </a:prstGeom>
        </p:spPr>
        <p:txBody>
          <a:bodyPr vert="horz" wrap="square" lIns="0" tIns="0" rIns="0" bIns="0" rtlCol="0">
            <a:spAutoFit/>
          </a:bodyPr>
          <a:lstStyle/>
          <a:p>
            <a:pPr>
              <a:spcBef>
                <a:spcPts val="262"/>
              </a:spcBef>
            </a:pPr>
            <a:r>
              <a:rPr sz="445" b="1" spc="-12" dirty="0">
                <a:latin typeface="+mn-lt"/>
                <a:ea typeface="Verdana" panose="020B0604030504040204" pitchFamily="34" charset="0"/>
                <a:cs typeface="Verdana" panose="020B0604030504040204" pitchFamily="34" charset="0"/>
              </a:rPr>
              <a:t>DATA</a:t>
            </a:r>
            <a:r>
              <a:rPr sz="445" b="1" spc="-15" dirty="0">
                <a:latin typeface="+mn-lt"/>
                <a:ea typeface="Verdana" panose="020B0604030504040204" pitchFamily="34" charset="0"/>
                <a:cs typeface="Verdana" panose="020B0604030504040204" pitchFamily="34" charset="0"/>
              </a:rPr>
              <a:t> </a:t>
            </a:r>
            <a:r>
              <a:rPr sz="445" b="1" dirty="0">
                <a:latin typeface="+mn-lt"/>
                <a:ea typeface="Verdana" panose="020B0604030504040204" pitchFamily="34" charset="0"/>
                <a:cs typeface="Verdana" panose="020B0604030504040204" pitchFamily="34" charset="0"/>
              </a:rPr>
              <a:t>AND</a:t>
            </a:r>
            <a:r>
              <a:rPr sz="445" b="1" spc="-12" dirty="0">
                <a:latin typeface="+mn-lt"/>
                <a:ea typeface="Verdana" panose="020B0604030504040204" pitchFamily="34" charset="0"/>
                <a:cs typeface="Verdana" panose="020B0604030504040204" pitchFamily="34" charset="0"/>
              </a:rPr>
              <a:t> </a:t>
            </a:r>
            <a:r>
              <a:rPr sz="445" b="1" dirty="0">
                <a:latin typeface="+mn-lt"/>
                <a:ea typeface="Verdana" panose="020B0604030504040204" pitchFamily="34" charset="0"/>
                <a:cs typeface="Verdana" panose="020B0604030504040204" pitchFamily="34" charset="0"/>
              </a:rPr>
              <a:t>ANALYTICS</a:t>
            </a:r>
          </a:p>
        </p:txBody>
      </p:sp>
      <p:sp>
        <p:nvSpPr>
          <p:cNvPr id="104" name="TextBox 103">
            <a:extLst>
              <a:ext uri="{FF2B5EF4-FFF2-40B4-BE49-F238E27FC236}">
                <a16:creationId xmlns:a16="http://schemas.microsoft.com/office/drawing/2014/main" id="{D22CA2D8-DA80-4A64-B02E-E79683451050}"/>
              </a:ext>
              <a:ext uri="{C183D7F6-B498-43B3-948B-1728B52AA6E4}">
                <adec:decorative xmlns:adec="http://schemas.microsoft.com/office/drawing/2017/decorative" val="1"/>
              </a:ext>
            </a:extLst>
          </p:cNvPr>
          <p:cNvSpPr txBox="1"/>
          <p:nvPr/>
        </p:nvSpPr>
        <p:spPr bwMode="gray">
          <a:xfrm>
            <a:off x="5221118" y="2175240"/>
            <a:ext cx="975211" cy="370679"/>
          </a:xfrm>
          <a:prstGeom prst="rect">
            <a:avLst/>
          </a:prstGeom>
          <a:noFill/>
        </p:spPr>
        <p:txBody>
          <a:bodyPr wrap="square" lIns="0" tIns="0" rIns="0" bIns="0" rtlCol="0">
            <a:spAutoFit/>
          </a:bodyPr>
          <a:lstStyle/>
          <a:p>
            <a:pPr>
              <a:spcBef>
                <a:spcPts val="309"/>
              </a:spcBef>
            </a:pPr>
            <a:r>
              <a:rPr lang="en-US" sz="803" b="1" spc="-6" dirty="0">
                <a:latin typeface="+mn-lt"/>
                <a:ea typeface="Verdana" panose="020B0604030504040204" pitchFamily="34" charset="0"/>
                <a:cs typeface="Verdana" panose="020B0604030504040204" pitchFamily="34" charset="0"/>
              </a:rPr>
              <a:t>Embrace </a:t>
            </a:r>
            <a:br>
              <a:rPr lang="en-US" sz="803" b="1" spc="-6" dirty="0">
                <a:latin typeface="+mn-lt"/>
                <a:ea typeface="Verdana" panose="020B0604030504040204" pitchFamily="34" charset="0"/>
                <a:cs typeface="Verdana" panose="020B0604030504040204" pitchFamily="34" charset="0"/>
              </a:rPr>
            </a:br>
            <a:r>
              <a:rPr lang="en-US" sz="803" b="1" spc="-6" dirty="0">
                <a:latin typeface="+mn-lt"/>
                <a:ea typeface="Verdana" panose="020B0604030504040204" pitchFamily="34" charset="0"/>
                <a:cs typeface="Verdana" panose="020B0604030504040204" pitchFamily="34" charset="0"/>
              </a:rPr>
              <a:t>Digital Transformation </a:t>
            </a:r>
            <a:endParaRPr lang="en-US" sz="803" dirty="0">
              <a:latin typeface="+mn-lt"/>
              <a:ea typeface="Verdana" panose="020B0604030504040204" pitchFamily="34" charset="0"/>
              <a:cs typeface="Verdana" panose="020B0604030504040204" pitchFamily="34" charset="0"/>
            </a:endParaRPr>
          </a:p>
        </p:txBody>
      </p:sp>
      <p:sp>
        <p:nvSpPr>
          <p:cNvPr id="103" name="TextBox 102">
            <a:extLst>
              <a:ext uri="{FF2B5EF4-FFF2-40B4-BE49-F238E27FC236}">
                <a16:creationId xmlns:a16="http://schemas.microsoft.com/office/drawing/2014/main" id="{27F8831D-D03E-476C-9AAA-319640249A18}"/>
              </a:ext>
              <a:ext uri="{C183D7F6-B498-43B3-948B-1728B52AA6E4}">
                <adec:decorative xmlns:adec="http://schemas.microsoft.com/office/drawing/2017/decorative" val="1"/>
              </a:ext>
            </a:extLst>
          </p:cNvPr>
          <p:cNvSpPr txBox="1"/>
          <p:nvPr/>
        </p:nvSpPr>
        <p:spPr bwMode="gray">
          <a:xfrm>
            <a:off x="5221118" y="2609463"/>
            <a:ext cx="975213" cy="566309"/>
          </a:xfrm>
          <a:prstGeom prst="rect">
            <a:avLst/>
          </a:prstGeom>
          <a:noFill/>
        </p:spPr>
        <p:txBody>
          <a:bodyPr wrap="square" lIns="0" tIns="0" rIns="0" bIns="0" rtlCol="0">
            <a:spAutoFit/>
          </a:bodyPr>
          <a:lstStyle/>
          <a:p>
            <a:pPr>
              <a:lnSpc>
                <a:spcPts val="939"/>
              </a:lnSpc>
            </a:pPr>
            <a:r>
              <a:rPr lang="en-US" sz="679" dirty="0">
                <a:latin typeface="+mn-lt"/>
                <a:ea typeface="Verdana" panose="020B0604030504040204" pitchFamily="34" charset="0"/>
                <a:cs typeface="Verdana" panose="020B0604030504040204" pitchFamily="34" charset="0"/>
              </a:rPr>
              <a:t>Data and analytics solutions built for </a:t>
            </a:r>
            <a:br>
              <a:rPr lang="en-US" sz="679" dirty="0">
                <a:latin typeface="+mn-lt"/>
                <a:ea typeface="Verdana" panose="020B0604030504040204" pitchFamily="34" charset="0"/>
                <a:cs typeface="Verdana" panose="020B0604030504040204" pitchFamily="34" charset="0"/>
              </a:rPr>
            </a:br>
            <a:r>
              <a:rPr lang="en-US" sz="679" dirty="0">
                <a:latin typeface="+mn-lt"/>
                <a:ea typeface="Verdana" panose="020B0604030504040204" pitchFamily="34" charset="0"/>
                <a:cs typeface="Verdana" panose="020B0604030504040204" pitchFamily="34" charset="0"/>
              </a:rPr>
              <a:t>higher education to guide decisions and </a:t>
            </a:r>
            <a:r>
              <a:rPr lang="en-US" sz="679" spc="-6" dirty="0">
                <a:latin typeface="+mn-lt"/>
                <a:ea typeface="Verdana" panose="020B0604030504040204" pitchFamily="34" charset="0"/>
                <a:cs typeface="Verdana" panose="020B0604030504040204" pitchFamily="34" charset="0"/>
              </a:rPr>
              <a:t>accelerate innovation</a:t>
            </a:r>
          </a:p>
        </p:txBody>
      </p:sp>
      <p:sp>
        <p:nvSpPr>
          <p:cNvPr id="102" name="We partner...">
            <a:extLst>
              <a:ext uri="{FF2B5EF4-FFF2-40B4-BE49-F238E27FC236}">
                <a16:creationId xmlns:a16="http://schemas.microsoft.com/office/drawing/2014/main" id="{FE27C61C-8215-4BA8-923B-5BAAD63B9D15}"/>
              </a:ext>
              <a:ext uri="{C183D7F6-B498-43B3-948B-1728B52AA6E4}">
                <adec:decorative xmlns:adec="http://schemas.microsoft.com/office/drawing/2017/decorative" val="1"/>
              </a:ext>
            </a:extLst>
          </p:cNvPr>
          <p:cNvSpPr txBox="1"/>
          <p:nvPr/>
        </p:nvSpPr>
        <p:spPr bwMode="gray">
          <a:xfrm>
            <a:off x="1284835" y="3470287"/>
            <a:ext cx="3831131" cy="323165"/>
          </a:xfrm>
          <a:prstGeom prst="rect">
            <a:avLst/>
          </a:prstGeom>
          <a:noFill/>
        </p:spPr>
        <p:txBody>
          <a:bodyPr wrap="square" lIns="0" tIns="0" rIns="0" bIns="0" rtlCol="0">
            <a:spAutoFit/>
          </a:bodyPr>
          <a:lstStyle/>
          <a:p>
            <a:pPr marL="7844" algn="ctr" defTabSz="564733">
              <a:spcBef>
                <a:spcPts val="309"/>
              </a:spcBef>
              <a:defRPr/>
            </a:pPr>
            <a:r>
              <a:rPr lang="en-US" sz="1050" spc="-12" dirty="0">
                <a:solidFill>
                  <a:schemeClr val="bg1"/>
                </a:solidFill>
                <a:latin typeface="+mj-lt"/>
              </a:rPr>
              <a:t>We partner with </a:t>
            </a:r>
            <a:r>
              <a:rPr lang="en-US" sz="1050" spc="-12" dirty="0">
                <a:solidFill>
                  <a:schemeClr val="accent6"/>
                </a:solidFill>
                <a:latin typeface="+mj-lt"/>
              </a:rPr>
              <a:t>2,500+ </a:t>
            </a:r>
            <a:r>
              <a:rPr lang="en-US" sz="1050" spc="-12" dirty="0">
                <a:solidFill>
                  <a:schemeClr val="bg1"/>
                </a:solidFill>
                <a:latin typeface="+mj-lt"/>
              </a:rPr>
              <a:t>institutions to </a:t>
            </a:r>
            <a:br>
              <a:rPr lang="en-US" sz="1050" spc="-12" dirty="0">
                <a:solidFill>
                  <a:schemeClr val="bg1"/>
                </a:solidFill>
                <a:latin typeface="+mj-lt"/>
              </a:rPr>
            </a:br>
            <a:r>
              <a:rPr lang="en-US" sz="1050" spc="-12" dirty="0">
                <a:solidFill>
                  <a:schemeClr val="bg1"/>
                </a:solidFill>
                <a:latin typeface="+mj-lt"/>
              </a:rPr>
              <a:t>accelerate progress and enable lasting change. </a:t>
            </a:r>
          </a:p>
        </p:txBody>
      </p:sp>
      <p:sp>
        <p:nvSpPr>
          <p:cNvPr id="101" name="95%+...">
            <a:extLst>
              <a:ext uri="{FF2B5EF4-FFF2-40B4-BE49-F238E27FC236}">
                <a16:creationId xmlns:a16="http://schemas.microsoft.com/office/drawing/2014/main" id="{39AD0D84-BC51-4E53-B0D6-289703BBCCB1}"/>
              </a:ext>
              <a:ext uri="{C183D7F6-B498-43B3-948B-1728B52AA6E4}">
                <adec:decorative xmlns:adec="http://schemas.microsoft.com/office/drawing/2017/decorative" val="1"/>
              </a:ext>
            </a:extLst>
          </p:cNvPr>
          <p:cNvSpPr txBox="1"/>
          <p:nvPr/>
        </p:nvSpPr>
        <p:spPr bwMode="gray">
          <a:xfrm>
            <a:off x="1200122" y="4004873"/>
            <a:ext cx="4000556" cy="323165"/>
          </a:xfrm>
          <a:prstGeom prst="rect">
            <a:avLst/>
          </a:prstGeom>
          <a:noFill/>
        </p:spPr>
        <p:txBody>
          <a:bodyPr wrap="square" lIns="0" tIns="0" rIns="0" bIns="0" rtlCol="0">
            <a:spAutoFit/>
          </a:bodyPr>
          <a:lstStyle/>
          <a:p>
            <a:pPr algn="ctr">
              <a:spcBef>
                <a:spcPts val="309"/>
              </a:spcBef>
            </a:pPr>
            <a:r>
              <a:rPr lang="en-US" sz="1050" spc="-12" dirty="0">
                <a:solidFill>
                  <a:schemeClr val="accent6"/>
                </a:solidFill>
                <a:latin typeface="+mj-lt"/>
              </a:rPr>
              <a:t>95%+ </a:t>
            </a:r>
            <a:r>
              <a:rPr lang="en-US" sz="1050" spc="-12" dirty="0">
                <a:solidFill>
                  <a:schemeClr val="bg1"/>
                </a:solidFill>
                <a:latin typeface="+mj-lt"/>
              </a:rPr>
              <a:t>of our partners return to us year after year </a:t>
            </a:r>
            <a:br>
              <a:rPr lang="en-US" sz="1050" spc="-12" dirty="0">
                <a:solidFill>
                  <a:schemeClr val="bg1"/>
                </a:solidFill>
                <a:latin typeface="+mj-lt"/>
              </a:rPr>
            </a:br>
            <a:r>
              <a:rPr lang="en-US" sz="1050" spc="-12" dirty="0">
                <a:solidFill>
                  <a:schemeClr val="bg1"/>
                </a:solidFill>
                <a:latin typeface="+mj-lt"/>
              </a:rPr>
              <a:t>because of results we achieve, together.</a:t>
            </a:r>
            <a:endParaRPr lang="en-US" sz="1050" dirty="0">
              <a:solidFill>
                <a:schemeClr val="bg1"/>
              </a:solidFill>
              <a:latin typeface="+mj-lt"/>
            </a:endParaRPr>
          </a:p>
        </p:txBody>
      </p:sp>
      <p:sp>
        <p:nvSpPr>
          <p:cNvPr id="100" name="K12...">
            <a:extLst>
              <a:ext uri="{FF2B5EF4-FFF2-40B4-BE49-F238E27FC236}">
                <a16:creationId xmlns:a16="http://schemas.microsoft.com/office/drawing/2014/main" id="{1C1AA6FB-00C1-4991-94DF-CDC55601E0F5}"/>
              </a:ext>
              <a:ext uri="{C183D7F6-B498-43B3-948B-1728B52AA6E4}">
                <adec:decorative xmlns:adec="http://schemas.microsoft.com/office/drawing/2017/decorative" val="1"/>
              </a:ext>
            </a:extLst>
          </p:cNvPr>
          <p:cNvSpPr txBox="1">
            <a:spLocks/>
          </p:cNvSpPr>
          <p:nvPr/>
        </p:nvSpPr>
        <p:spPr>
          <a:xfrm>
            <a:off x="277813" y="4617833"/>
            <a:ext cx="5059213" cy="92333"/>
          </a:xfrm>
          <a:prstGeom prst="rect">
            <a:avLst/>
          </a:prstGeom>
        </p:spPr>
        <p:txBody>
          <a:bodyPr wrap="square" lIns="0" tIns="0" rIns="0" bIns="0">
            <a:spAutoFit/>
          </a:bodyPr>
          <a:lstStyle>
            <a:defPPr>
              <a:defRPr lang="en-US"/>
            </a:defPPr>
            <a:lvl1pPr marL="0" algn="l" defTabSz="914400" rtl="0" eaLnBrk="1" latinLnBrk="0" hangingPunct="1">
              <a:defRPr sz="1300" b="1" i="0" kern="1200">
                <a:solidFill>
                  <a:srgbClr val="323F49"/>
                </a:solidFill>
                <a:latin typeface="MuseoSlab-700"/>
                <a:ea typeface="+mn-ea"/>
                <a:cs typeface="MuseoSlab-70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844"/>
            <a:r>
              <a:rPr lang="en-US" sz="600" b="0" spc="3" dirty="0">
                <a:solidFill>
                  <a:schemeClr val="tx1"/>
                </a:solidFill>
                <a:latin typeface="+mn-lt"/>
                <a:cs typeface="MuseoSans-500"/>
              </a:rPr>
              <a:t>K12</a:t>
            </a:r>
            <a:r>
              <a:rPr lang="en-US" sz="600" b="0" dirty="0">
                <a:solidFill>
                  <a:schemeClr val="tx1"/>
                </a:solidFill>
                <a:latin typeface="+mn-lt"/>
                <a:cs typeface="MuseoSans-500"/>
              </a:rPr>
              <a:t> • Community Colleges</a:t>
            </a:r>
            <a:r>
              <a:rPr lang="en-US" sz="600" b="0" spc="3" dirty="0">
                <a:solidFill>
                  <a:schemeClr val="tx1"/>
                </a:solidFill>
                <a:latin typeface="+mn-lt"/>
                <a:cs typeface="MuseoSans-500"/>
              </a:rPr>
              <a:t> </a:t>
            </a:r>
            <a:r>
              <a:rPr lang="en-US" sz="600" b="0" dirty="0">
                <a:solidFill>
                  <a:schemeClr val="tx1"/>
                </a:solidFill>
                <a:latin typeface="+mn-lt"/>
                <a:cs typeface="MuseoSans-500"/>
              </a:rPr>
              <a:t>• </a:t>
            </a:r>
            <a:r>
              <a:rPr lang="en-US" sz="600" b="0" spc="-15" dirty="0">
                <a:solidFill>
                  <a:schemeClr val="tx1"/>
                </a:solidFill>
                <a:latin typeface="+mn-lt"/>
                <a:cs typeface="MuseoSans-500"/>
              </a:rPr>
              <a:t>Four-Year</a:t>
            </a:r>
            <a:r>
              <a:rPr lang="en-US" sz="600" b="0" dirty="0">
                <a:solidFill>
                  <a:schemeClr val="tx1"/>
                </a:solidFill>
                <a:latin typeface="+mn-lt"/>
                <a:cs typeface="MuseoSans-500"/>
              </a:rPr>
              <a:t> Colleges and</a:t>
            </a:r>
            <a:r>
              <a:rPr lang="en-US" sz="600" b="0" spc="3" dirty="0">
                <a:solidFill>
                  <a:schemeClr val="tx1"/>
                </a:solidFill>
                <a:latin typeface="+mn-lt"/>
                <a:cs typeface="MuseoSans-500"/>
              </a:rPr>
              <a:t> </a:t>
            </a:r>
            <a:r>
              <a:rPr lang="en-US" sz="600" b="0" dirty="0">
                <a:solidFill>
                  <a:schemeClr val="tx1"/>
                </a:solidFill>
                <a:latin typeface="+mn-lt"/>
                <a:cs typeface="MuseoSans-500"/>
              </a:rPr>
              <a:t>Universities • Graduate, Professional,</a:t>
            </a:r>
            <a:r>
              <a:rPr lang="en-US" sz="600" b="0" spc="3" dirty="0">
                <a:solidFill>
                  <a:schemeClr val="tx1"/>
                </a:solidFill>
                <a:latin typeface="+mn-lt"/>
                <a:cs typeface="MuseoSans-500"/>
              </a:rPr>
              <a:t> </a:t>
            </a:r>
            <a:r>
              <a:rPr lang="en-US" sz="600" b="0" dirty="0">
                <a:solidFill>
                  <a:schemeClr val="tx1"/>
                </a:solidFill>
                <a:latin typeface="+mn-lt"/>
                <a:cs typeface="MuseoSans-500"/>
              </a:rPr>
              <a:t>and </a:t>
            </a:r>
            <a:r>
              <a:rPr lang="en-US" sz="600" b="0" spc="-3" dirty="0">
                <a:solidFill>
                  <a:schemeClr val="tx1"/>
                </a:solidFill>
                <a:latin typeface="+mn-lt"/>
                <a:cs typeface="MuseoSans-500"/>
              </a:rPr>
              <a:t>Adult</a:t>
            </a:r>
            <a:r>
              <a:rPr lang="en-US" sz="600" b="0" dirty="0">
                <a:solidFill>
                  <a:schemeClr val="tx1"/>
                </a:solidFill>
                <a:latin typeface="+mn-lt"/>
                <a:cs typeface="MuseoSans-500"/>
              </a:rPr>
              <a:t> Programs • Employers</a:t>
            </a:r>
            <a:endParaRPr lang="en-US" sz="600" dirty="0">
              <a:solidFill>
                <a:schemeClr val="tx1"/>
              </a:solidFill>
              <a:latin typeface="+mn-lt"/>
              <a:cs typeface="MuseoSans-500"/>
            </a:endParaRPr>
          </a:p>
        </p:txBody>
      </p:sp>
      <p:sp>
        <p:nvSpPr>
          <p:cNvPr id="99" name="Holder 5">
            <a:extLst>
              <a:ext uri="{FF2B5EF4-FFF2-40B4-BE49-F238E27FC236}">
                <a16:creationId xmlns:a16="http://schemas.microsoft.com/office/drawing/2014/main" id="{BBF2FD8D-022C-4F25-BD68-A1EEAF036CF7}"/>
              </a:ext>
              <a:ext uri="{C183D7F6-B498-43B3-948B-1728B52AA6E4}">
                <adec:decorative xmlns:adec="http://schemas.microsoft.com/office/drawing/2017/decorative" val="1"/>
              </a:ext>
            </a:extLst>
          </p:cNvPr>
          <p:cNvSpPr txBox="1">
            <a:spLocks/>
          </p:cNvSpPr>
          <p:nvPr userDrawn="1"/>
        </p:nvSpPr>
        <p:spPr>
          <a:xfrm>
            <a:off x="5657151" y="4610234"/>
            <a:ext cx="472444" cy="107530"/>
          </a:xfrm>
          <a:prstGeom prst="rect">
            <a:avLst/>
          </a:prstGeom>
        </p:spPr>
        <p:txBody>
          <a:bodyPr wrap="square" lIns="0" tIns="0" rIns="0" bIns="0">
            <a:spAutoFit/>
          </a:bodyPr>
          <a:lstStyle>
            <a:defPPr>
              <a:defRPr lang="en-US"/>
            </a:defPPr>
            <a:lvl1pPr marL="0" algn="l" defTabSz="914400" rtl="0" eaLnBrk="1" latinLnBrk="0" hangingPunct="1">
              <a:defRPr sz="1200" b="1" i="0" kern="1200">
                <a:solidFill>
                  <a:srgbClr val="323F49"/>
                </a:solidFill>
                <a:latin typeface="MuseoSlab-700"/>
                <a:ea typeface="+mn-ea"/>
                <a:cs typeface="MuseoSlab-70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844" algn="r">
              <a:lnSpc>
                <a:spcPts val="886"/>
              </a:lnSpc>
            </a:pPr>
            <a:r>
              <a:rPr lang="en-US" sz="700" spc="-12" dirty="0" err="1">
                <a:solidFill>
                  <a:schemeClr val="tx1"/>
                </a:solidFill>
                <a:latin typeface="+mj-lt"/>
              </a:rPr>
              <a:t>eab.com</a:t>
            </a:r>
            <a:endParaRPr lang="en-US" sz="700" spc="-12" dirty="0">
              <a:solidFill>
                <a:schemeClr val="tx1"/>
              </a:solidFill>
              <a:latin typeface="+mj-lt"/>
            </a:endParaRPr>
          </a:p>
        </p:txBody>
      </p:sp>
    </p:spTree>
    <p:custDataLst>
      <p:tags r:id="rId1"/>
    </p:custDataLst>
    <p:extLst>
      <p:ext uri="{BB962C8B-B14F-4D97-AF65-F5344CB8AC3E}">
        <p14:creationId xmlns:p14="http://schemas.microsoft.com/office/powerpoint/2010/main" val="191440550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Road Map">
    <p:bg bwMode="gray">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7A027-A292-31E8-613B-2F7E978CB34B}"/>
              </a:ext>
            </a:extLst>
          </p:cNvPr>
          <p:cNvSpPr>
            <a:spLocks noGrp="1"/>
          </p:cNvSpPr>
          <p:nvPr>
            <p:ph type="title" hasCustomPrompt="1"/>
          </p:nvPr>
        </p:nvSpPr>
        <p:spPr>
          <a:xfrm>
            <a:off x="3918904" y="0"/>
            <a:ext cx="1939942" cy="335667"/>
          </a:xfrm>
          <a:prstGeom prst="round2SameRect">
            <a:avLst>
              <a:gd name="adj1" fmla="val 0"/>
              <a:gd name="adj2" fmla="val 15021"/>
            </a:avLst>
          </a:prstGeom>
          <a:solidFill>
            <a:schemeClr val="tx2"/>
          </a:solidFill>
          <a:ln>
            <a:noFill/>
          </a:ln>
        </p:spPr>
        <p:txBody>
          <a:bodyPr wrap="none" lIns="45720" tIns="137160" rIns="45720" bIns="45720" anchor="b" anchorCtr="0"/>
          <a:lstStyle>
            <a:lvl1pPr algn="r">
              <a:defRPr sz="1000" b="1" cap="all" baseline="0">
                <a:solidFill>
                  <a:schemeClr val="accent5"/>
                </a:solidFill>
                <a:latin typeface="+mn-lt"/>
              </a:defRPr>
            </a:lvl1pPr>
          </a:lstStyle>
          <a:p>
            <a:r>
              <a:rPr lang="en-US" dirty="0"/>
              <a:t> Add “Roadmap” Here</a:t>
            </a:r>
          </a:p>
        </p:txBody>
      </p:sp>
      <p:sp>
        <p:nvSpPr>
          <p:cNvPr id="3" name="#1 number">
            <a:extLst>
              <a:ext uri="{FF2B5EF4-FFF2-40B4-BE49-F238E27FC236}">
                <a16:creationId xmlns:a16="http://schemas.microsoft.com/office/drawing/2014/main" id="{74C74578-9D33-9A17-6585-344FCFD8D7C1}"/>
              </a:ext>
            </a:extLst>
          </p:cNvPr>
          <p:cNvSpPr>
            <a:spLocks noGrp="1"/>
          </p:cNvSpPr>
          <p:nvPr>
            <p:ph type="body" sz="quarter" idx="25" hasCustomPrompt="1"/>
          </p:nvPr>
        </p:nvSpPr>
        <p:spPr bwMode="gray">
          <a:xfrm>
            <a:off x="863781" y="1186540"/>
            <a:ext cx="274320" cy="276999"/>
          </a:xfrm>
          <a:prstGeom prst="ellipse">
            <a:avLst/>
          </a:prstGeom>
          <a:solidFill>
            <a:schemeClr val="accent6"/>
          </a:solidFill>
        </p:spPr>
        <p:txBody>
          <a:bodyPr wrap="none" anchor="ctr" anchorCtr="1">
            <a:noAutofit/>
          </a:bodyPr>
          <a:lstStyle>
            <a:lvl1pPr marL="0" indent="0">
              <a:buNone/>
              <a:defRPr sz="1800">
                <a:solidFill>
                  <a:schemeClr val="accent5"/>
                </a:solidFill>
                <a:latin typeface="+mj-lt"/>
              </a:defRPr>
            </a:lvl1pPr>
          </a:lstStyle>
          <a:p>
            <a:pPr lvl="0"/>
            <a:r>
              <a:rPr lang="en-US" dirty="0"/>
              <a:t>#</a:t>
            </a:r>
          </a:p>
        </p:txBody>
      </p:sp>
      <p:sp>
        <p:nvSpPr>
          <p:cNvPr id="32" name="#1 title"/>
          <p:cNvSpPr>
            <a:spLocks noGrp="1"/>
          </p:cNvSpPr>
          <p:nvPr>
            <p:ph type="body" sz="quarter" idx="13" hasCustomPrompt="1"/>
          </p:nvPr>
        </p:nvSpPr>
        <p:spPr bwMode="gray">
          <a:xfrm>
            <a:off x="1363151" y="1196289"/>
            <a:ext cx="3749041" cy="246221"/>
          </a:xfrm>
        </p:spPr>
        <p:txBody>
          <a:bodyPr anchor="ctr" anchorCtr="0"/>
          <a:lstStyle>
            <a:lvl1pPr marL="0" indent="0">
              <a:spcBef>
                <a:spcPts val="0"/>
              </a:spcBef>
              <a:buNone/>
              <a:defRPr sz="1600" b="0" baseline="0">
                <a:solidFill>
                  <a:schemeClr val="bg1"/>
                </a:solidFill>
                <a:latin typeface="+mj-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Rockwell 16pt, Title Case</a:t>
            </a:r>
          </a:p>
        </p:txBody>
      </p:sp>
      <p:sp>
        <p:nvSpPr>
          <p:cNvPr id="20" name="#2 number"/>
          <p:cNvSpPr>
            <a:spLocks noGrp="1"/>
          </p:cNvSpPr>
          <p:nvPr>
            <p:ph type="body" sz="quarter" idx="17" hasCustomPrompt="1"/>
          </p:nvPr>
        </p:nvSpPr>
        <p:spPr bwMode="gray">
          <a:xfrm>
            <a:off x="863781" y="1768590"/>
            <a:ext cx="274320" cy="276999"/>
          </a:xfrm>
          <a:prstGeom prst="ellipse">
            <a:avLst/>
          </a:prstGeom>
          <a:solidFill>
            <a:schemeClr val="accent6"/>
          </a:solidFill>
        </p:spPr>
        <p:txBody>
          <a:bodyPr wrap="none" anchor="ctr" anchorCtr="1">
            <a:noAutofit/>
          </a:bodyPr>
          <a:lstStyle>
            <a:lvl1pPr marL="0" indent="0">
              <a:buNone/>
              <a:defRPr sz="1800">
                <a:solidFill>
                  <a:schemeClr val="accent5"/>
                </a:solidFill>
                <a:latin typeface="+mj-lt"/>
              </a:defRPr>
            </a:lvl1pPr>
          </a:lstStyle>
          <a:p>
            <a:pPr lvl="0"/>
            <a:r>
              <a:rPr lang="en-US" dirty="0"/>
              <a:t>#</a:t>
            </a:r>
          </a:p>
        </p:txBody>
      </p:sp>
      <p:sp>
        <p:nvSpPr>
          <p:cNvPr id="39" name="#2 title"/>
          <p:cNvSpPr>
            <a:spLocks noGrp="1"/>
          </p:cNvSpPr>
          <p:nvPr>
            <p:ph type="body" sz="quarter" idx="18" hasCustomPrompt="1"/>
          </p:nvPr>
        </p:nvSpPr>
        <p:spPr bwMode="gray">
          <a:xfrm>
            <a:off x="1363152" y="1837840"/>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0" name="#3 number"/>
          <p:cNvSpPr>
            <a:spLocks noGrp="1"/>
          </p:cNvSpPr>
          <p:nvPr>
            <p:ph type="body" sz="quarter" idx="19" hasCustomPrompt="1"/>
          </p:nvPr>
        </p:nvSpPr>
        <p:spPr bwMode="gray">
          <a:xfrm>
            <a:off x="863781" y="2350640"/>
            <a:ext cx="274320" cy="276999"/>
          </a:xfrm>
          <a:prstGeom prst="ellipse">
            <a:avLst/>
          </a:prstGeom>
          <a:solidFill>
            <a:schemeClr val="accent6"/>
          </a:solidFill>
        </p:spPr>
        <p:txBody>
          <a:bodyPr wrap="none" anchor="ctr" anchorCtr="1">
            <a:noAutofit/>
          </a:bodyPr>
          <a:lstStyle>
            <a:lvl1pPr marL="0" indent="0">
              <a:buNone/>
              <a:defRPr sz="1800">
                <a:solidFill>
                  <a:schemeClr val="accent5"/>
                </a:solidFill>
                <a:latin typeface="+mj-lt"/>
              </a:defRPr>
            </a:lvl1pPr>
          </a:lstStyle>
          <a:p>
            <a:pPr lvl="0"/>
            <a:r>
              <a:rPr lang="en-US" dirty="0"/>
              <a:t>#</a:t>
            </a:r>
          </a:p>
        </p:txBody>
      </p:sp>
      <p:sp>
        <p:nvSpPr>
          <p:cNvPr id="41" name="#3 title"/>
          <p:cNvSpPr>
            <a:spLocks noGrp="1"/>
          </p:cNvSpPr>
          <p:nvPr>
            <p:ph type="body" sz="quarter" idx="20" hasCustomPrompt="1"/>
          </p:nvPr>
        </p:nvSpPr>
        <p:spPr bwMode="gray">
          <a:xfrm>
            <a:off x="1363152" y="2419890"/>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2" name="#4 number"/>
          <p:cNvSpPr>
            <a:spLocks noGrp="1"/>
          </p:cNvSpPr>
          <p:nvPr>
            <p:ph type="body" sz="quarter" idx="21" hasCustomPrompt="1"/>
          </p:nvPr>
        </p:nvSpPr>
        <p:spPr bwMode="gray">
          <a:xfrm>
            <a:off x="863781" y="2932690"/>
            <a:ext cx="274320" cy="276999"/>
          </a:xfrm>
          <a:prstGeom prst="ellipse">
            <a:avLst/>
          </a:prstGeom>
          <a:solidFill>
            <a:schemeClr val="accent6"/>
          </a:solidFill>
        </p:spPr>
        <p:txBody>
          <a:bodyPr wrap="none" anchor="ctr" anchorCtr="1">
            <a:noAutofit/>
          </a:bodyPr>
          <a:lstStyle>
            <a:lvl1pPr marL="0" indent="0">
              <a:buNone/>
              <a:defRPr sz="1800">
                <a:solidFill>
                  <a:schemeClr val="accent5"/>
                </a:solidFill>
                <a:latin typeface="+mj-lt"/>
              </a:defRPr>
            </a:lvl1pPr>
          </a:lstStyle>
          <a:p>
            <a:pPr lvl="0"/>
            <a:r>
              <a:rPr lang="en-US" dirty="0"/>
              <a:t>#</a:t>
            </a:r>
          </a:p>
        </p:txBody>
      </p:sp>
      <p:sp>
        <p:nvSpPr>
          <p:cNvPr id="43" name="#4 title"/>
          <p:cNvSpPr>
            <a:spLocks noGrp="1"/>
          </p:cNvSpPr>
          <p:nvPr>
            <p:ph type="body" sz="quarter" idx="22" hasCustomPrompt="1"/>
          </p:nvPr>
        </p:nvSpPr>
        <p:spPr bwMode="gray">
          <a:xfrm>
            <a:off x="1363152" y="3001940"/>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4" name="#5 number"/>
          <p:cNvSpPr>
            <a:spLocks noGrp="1"/>
          </p:cNvSpPr>
          <p:nvPr>
            <p:ph type="body" sz="quarter" idx="23" hasCustomPrompt="1"/>
          </p:nvPr>
        </p:nvSpPr>
        <p:spPr bwMode="gray">
          <a:xfrm>
            <a:off x="863781" y="3514739"/>
            <a:ext cx="274320" cy="276999"/>
          </a:xfrm>
          <a:prstGeom prst="ellipse">
            <a:avLst/>
          </a:prstGeom>
          <a:solidFill>
            <a:schemeClr val="accent6"/>
          </a:solidFill>
        </p:spPr>
        <p:txBody>
          <a:bodyPr wrap="none" anchor="ctr" anchorCtr="1">
            <a:noAutofit/>
          </a:bodyPr>
          <a:lstStyle>
            <a:lvl1pPr marL="0" indent="0">
              <a:buNone/>
              <a:defRPr sz="1800">
                <a:solidFill>
                  <a:schemeClr val="accent5"/>
                </a:solidFill>
                <a:latin typeface="+mj-lt"/>
              </a:defRPr>
            </a:lvl1pPr>
          </a:lstStyle>
          <a:p>
            <a:pPr lvl="0"/>
            <a:r>
              <a:rPr lang="en-US" dirty="0"/>
              <a:t>#</a:t>
            </a:r>
          </a:p>
        </p:txBody>
      </p:sp>
      <p:sp>
        <p:nvSpPr>
          <p:cNvPr id="45" name="#5 title"/>
          <p:cNvSpPr>
            <a:spLocks noGrp="1"/>
          </p:cNvSpPr>
          <p:nvPr>
            <p:ph type="body" sz="quarter" idx="24" hasCustomPrompt="1"/>
          </p:nvPr>
        </p:nvSpPr>
        <p:spPr bwMode="gray">
          <a:xfrm>
            <a:off x="1363152" y="3583989"/>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 name="Green box directions - decorative">
            <a:extLst>
              <a:ext uri="{FF2B5EF4-FFF2-40B4-BE49-F238E27FC236}">
                <a16:creationId xmlns:a16="http://schemas.microsoft.com/office/drawing/2014/main" id="{917F4658-73B9-38C1-9000-906E695E9E89}"/>
              </a:ext>
              <a:ext uri="{C183D7F6-B498-43B3-948B-1728B52AA6E4}">
                <adec:decorative xmlns:adec="http://schemas.microsoft.com/office/drawing/2017/decorative" val="1"/>
              </a:ext>
            </a:extLst>
          </p:cNvPr>
          <p:cNvSpPr txBox="1">
            <a:spLocks/>
          </p:cNvSpPr>
          <p:nvPr userDrawn="1"/>
        </p:nvSpPr>
        <p:spPr bwMode="gray">
          <a:xfrm>
            <a:off x="6469576" y="0"/>
            <a:ext cx="1426069" cy="4296048"/>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How to Use this</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Editable Road Map</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Determine how many sections are needed.</a:t>
            </a:r>
          </a:p>
          <a:p>
            <a:pPr marL="168275" lvl="1" indent="0">
              <a:buNone/>
            </a:pPr>
            <a:r>
              <a:rPr lang="en-US" sz="800" dirty="0">
                <a:solidFill>
                  <a:schemeClr val="bg1"/>
                </a:solidFill>
                <a:latin typeface="Arial" panose="020B0604020202020204" pitchFamily="34" charset="0"/>
                <a:cs typeface="Arial" panose="020B0604020202020204" pitchFamily="34" charset="0"/>
              </a:rPr>
              <a:t>If rows aren’t needed delete from the bottom (for accessibility purposes). Select all rows and move down to visually align on slide. </a:t>
            </a:r>
          </a:p>
          <a:p>
            <a:pPr marL="168275" lvl="1" indent="0">
              <a:buNone/>
            </a:pPr>
            <a:r>
              <a:rPr lang="en-US" sz="800" dirty="0">
                <a:solidFill>
                  <a:schemeClr val="bg1"/>
                </a:solidFill>
                <a:latin typeface="Arial" panose="020B0604020202020204" pitchFamily="34" charset="0"/>
                <a:cs typeface="Arial" panose="020B0604020202020204" pitchFamily="34" charset="0"/>
              </a:rPr>
              <a:t>If more rows are needed copy and paste rows to the bottom (for accessibility purposes). Distribute and align as necessary. </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Change the first section title to Verdana</a:t>
            </a:r>
            <a:r>
              <a:rPr lang="en-US" sz="800" baseline="0" dirty="0">
                <a:solidFill>
                  <a:schemeClr val="bg1"/>
                </a:solidFill>
                <a:latin typeface="Arial" panose="020B0604020202020204" pitchFamily="34" charset="0"/>
                <a:cs typeface="Arial" panose="020B0604020202020204" pitchFamily="34" charset="0"/>
              </a:rPr>
              <a:t> 9</a:t>
            </a:r>
            <a:r>
              <a:rPr lang="en-US" sz="800" dirty="0">
                <a:solidFill>
                  <a:schemeClr val="bg1"/>
                </a:solidFill>
                <a:latin typeface="Arial" panose="020B0604020202020204" pitchFamily="34" charset="0"/>
                <a:cs typeface="Arial" panose="020B0604020202020204" pitchFamily="34" charset="0"/>
              </a:rPr>
              <a:t>pt Regular, so all the titles are the exact same</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font style.</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Type in #’s and section titles for all levels.</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Duplicate the slide so you have a slide for each section.</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On each slide, change the highlighted section title to Rockwell 14pt Regular.</a:t>
            </a:r>
          </a:p>
        </p:txBody>
      </p:sp>
      <p:sp>
        <p:nvSpPr>
          <p:cNvPr id="5" name="Slide number - decorative">
            <a:extLst>
              <a:ext uri="{FF2B5EF4-FFF2-40B4-BE49-F238E27FC236}">
                <a16:creationId xmlns:a16="http://schemas.microsoft.com/office/drawing/2014/main" id="{E1EDA770-B567-3286-90EA-C5CE0C41E4D6}"/>
              </a:ex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3906170238"/>
      </p:ext>
    </p:extLst>
  </p:cSld>
  <p:clrMapOvr>
    <a:masterClrMapping/>
  </p:clrMapOvr>
  <p:extLst>
    <p:ext uri="{DCECCB84-F9BA-43D5-87BE-67443E8EF086}">
      <p15:sldGuideLst xmlns:p15="http://schemas.microsoft.com/office/powerpoint/2012/main">
        <p15:guide id="1" pos="852">
          <p15:clr>
            <a:srgbClr val="FBAE40"/>
          </p15:clr>
        </p15:guide>
        <p15:guide id="2" orient="horz" pos="19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p:bg bwMode="gray">
      <p:bgPr>
        <a:solidFill>
          <a:schemeClr val="accent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7443BE-A320-C070-FF74-7A4E57877A21}"/>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508" y="0"/>
            <a:ext cx="6399784" cy="4800600"/>
          </a:xfrm>
          <a:prstGeom prst="rect">
            <a:avLst/>
          </a:prstGeom>
        </p:spPr>
      </p:pic>
      <p:pic>
        <p:nvPicPr>
          <p:cNvPr id="14" name="EAB logo - decorative">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460600" y="683511"/>
            <a:ext cx="1128820" cy="433532"/>
          </a:xfrm>
          <a:prstGeom prst="rect">
            <a:avLst/>
          </a:prstGeom>
        </p:spPr>
      </p:pic>
      <p:sp>
        <p:nvSpPr>
          <p:cNvPr id="16" name="Section name"/>
          <p:cNvSpPr>
            <a:spLocks noGrp="1"/>
          </p:cNvSpPr>
          <p:nvPr>
            <p:ph type="body" sz="quarter" idx="21" hasCustomPrompt="1"/>
          </p:nvPr>
        </p:nvSpPr>
        <p:spPr bwMode="gray">
          <a:xfrm>
            <a:off x="3888445" y="3494256"/>
            <a:ext cx="1546644" cy="221432"/>
          </a:xfrm>
          <a:prstGeom prst="round2SameRect">
            <a:avLst>
              <a:gd name="adj1" fmla="val 0"/>
              <a:gd name="adj2" fmla="val 19914"/>
            </a:avLst>
          </a:prstGeom>
          <a:solidFill>
            <a:schemeClr val="tx2"/>
          </a:solidFill>
        </p:spPr>
        <p:txBody>
          <a:bodyPr wrap="none" lIns="45720" tIns="27432" rIns="45720" bIns="27432" anchor="t">
            <a:spAutoFit/>
          </a:bodyPr>
          <a:lstStyle>
            <a:lvl1pPr marL="0" indent="0" algn="r">
              <a:spcBef>
                <a:spcPts val="0"/>
              </a:spcBef>
              <a:buNone/>
              <a:defRPr sz="1000" b="0" cap="all" spc="50" baseline="0">
                <a:solidFill>
                  <a:schemeClr val="accent5"/>
                </a:solidFill>
                <a:latin typeface="+mn-lt"/>
              </a:defRPr>
            </a:lvl1pPr>
          </a:lstStyle>
          <a:p>
            <a:pPr lvl="0"/>
            <a:r>
              <a:rPr lang="en-US" dirty="0"/>
              <a:t>Insert break type</a:t>
            </a:r>
          </a:p>
        </p:txBody>
      </p:sp>
      <p:cxnSp>
        <p:nvCxnSpPr>
          <p:cNvPr id="11" name="Line - decorative">
            <a:extLst>
              <a:ext uri="{C183D7F6-B498-43B3-948B-1728B52AA6E4}">
                <adec:decorative xmlns:adec="http://schemas.microsoft.com/office/drawing/2017/decorative" val="1"/>
              </a:ext>
            </a:extLst>
          </p:cNvPr>
          <p:cNvCxnSpPr/>
          <p:nvPr/>
        </p:nvCxnSpPr>
        <p:spPr bwMode="gray">
          <a:xfrm>
            <a:off x="457200" y="3486806"/>
            <a:ext cx="4977889" cy="0"/>
          </a:xfrm>
          <a:prstGeom prst="line">
            <a:avLst/>
          </a:prstGeom>
          <a:ln w="635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Section number"/>
          <p:cNvSpPr>
            <a:spLocks noGrp="1"/>
          </p:cNvSpPr>
          <p:nvPr>
            <p:ph type="body" sz="quarter" idx="22" hasCustomPrompt="1"/>
          </p:nvPr>
        </p:nvSpPr>
        <p:spPr bwMode="gray">
          <a:xfrm>
            <a:off x="5459586" y="3171239"/>
            <a:ext cx="740664" cy="1384995"/>
          </a:xfrm>
        </p:spPr>
        <p:txBody>
          <a:bodyPr/>
          <a:lstStyle>
            <a:lvl1pPr marL="0" indent="0" algn="r">
              <a:spcBef>
                <a:spcPts val="0"/>
              </a:spcBef>
              <a:buNone/>
              <a:defRPr sz="9000">
                <a:solidFill>
                  <a:schemeClr val="accent6"/>
                </a:solidFill>
                <a:latin typeface="+mj-lt"/>
              </a:defRPr>
            </a:lvl1pPr>
          </a:lstStyle>
          <a:p>
            <a:pPr lvl="0"/>
            <a:r>
              <a:rPr lang="en-US" dirty="0"/>
              <a:t>#</a:t>
            </a:r>
          </a:p>
        </p:txBody>
      </p:sp>
      <p:sp>
        <p:nvSpPr>
          <p:cNvPr id="2" name="Divider title"/>
          <p:cNvSpPr>
            <a:spLocks noGrp="1"/>
          </p:cNvSpPr>
          <p:nvPr>
            <p:ph type="title" hasCustomPrompt="1"/>
          </p:nvPr>
        </p:nvSpPr>
        <p:spPr bwMode="gray">
          <a:xfrm>
            <a:off x="457200" y="2033730"/>
            <a:ext cx="411480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r>
              <a:rPr lang="en-US" dirty="0"/>
              <a:t>Divider Title – Rockwell 25pt Regular, Title Case</a:t>
            </a:r>
          </a:p>
        </p:txBody>
      </p:sp>
      <p:sp>
        <p:nvSpPr>
          <p:cNvPr id="4" name="Divider subtitle"/>
          <p:cNvSpPr>
            <a:spLocks noGrp="1"/>
          </p:cNvSpPr>
          <p:nvPr>
            <p:ph type="body" sz="quarter" idx="19" hasCustomPrompt="1"/>
          </p:nvPr>
        </p:nvSpPr>
        <p:spPr bwMode="gray">
          <a:xfrm>
            <a:off x="457200" y="2827417"/>
            <a:ext cx="4114800" cy="169277"/>
          </a:xfrm>
        </p:spPr>
        <p:txBody>
          <a:bodyPr/>
          <a:lstStyle>
            <a:lvl1pPr marL="0" indent="0">
              <a:spcBef>
                <a:spcPts val="0"/>
              </a:spcBef>
              <a:buNone/>
              <a:defRPr sz="1100">
                <a:solidFill>
                  <a:schemeClr val="bg1"/>
                </a:solidFill>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dirty="0"/>
              <a:t>Divider Subtitle – Verdana 11pt Regular, Title Case</a:t>
            </a:r>
          </a:p>
        </p:txBody>
      </p:sp>
      <p:sp>
        <p:nvSpPr>
          <p:cNvPr id="7" name="Bullets"/>
          <p:cNvSpPr>
            <a:spLocks noGrp="1"/>
          </p:cNvSpPr>
          <p:nvPr>
            <p:ph type="body" sz="quarter" idx="20" hasCustomPrompt="1"/>
          </p:nvPr>
        </p:nvSpPr>
        <p:spPr bwMode="gray">
          <a:xfrm>
            <a:off x="457200" y="3711659"/>
            <a:ext cx="2286000" cy="446276"/>
          </a:xfrm>
        </p:spPr>
        <p:txBody>
          <a:bodyPr/>
          <a:lstStyle>
            <a:lvl1pPr>
              <a:spcBef>
                <a:spcPts val="300"/>
              </a:spcBef>
              <a:defRPr sz="800">
                <a:solidFill>
                  <a:schemeClr val="bg1"/>
                </a:solidFill>
              </a:defRPr>
            </a:lvl1pPr>
            <a:lvl2pPr>
              <a:spcBef>
                <a:spcPts val="300"/>
              </a:spcBef>
              <a:defRPr sz="800">
                <a:solidFill>
                  <a:schemeClr val="bg1"/>
                </a:solidFill>
              </a:defRPr>
            </a:lvl2pPr>
            <a:lvl3pPr>
              <a:spcBef>
                <a:spcPts val="300"/>
              </a:spcBef>
              <a:defRPr sz="800">
                <a:solidFill>
                  <a:schemeClr val="bg1"/>
                </a:solidFill>
              </a:defRPr>
            </a:lvl3pPr>
            <a:lvl4pPr>
              <a:spcBef>
                <a:spcPts val="300"/>
              </a:spcBef>
              <a:defRPr sz="800">
                <a:solidFill>
                  <a:schemeClr val="bg1"/>
                </a:solidFill>
              </a:defRPr>
            </a:lvl4pPr>
            <a:lvl5pPr>
              <a:spcBef>
                <a:spcPts val="300"/>
              </a:spcBef>
              <a:defRPr sz="800">
                <a:solidFill>
                  <a:schemeClr val="bg1"/>
                </a:solidFill>
              </a:defRPr>
            </a:lvl5pPr>
          </a:lstStyle>
          <a:p>
            <a:pPr lvl="0"/>
            <a:r>
              <a:rPr lang="en-US" dirty="0"/>
              <a:t>Divider Bullet Placement (if needed)</a:t>
            </a:r>
          </a:p>
          <a:p>
            <a:pPr lvl="0"/>
            <a:r>
              <a:rPr lang="en-US" dirty="0"/>
              <a:t>Divider Bullet Placement (if needed)</a:t>
            </a:r>
          </a:p>
          <a:p>
            <a:pPr lvl="0"/>
            <a:r>
              <a:rPr lang="en-US" dirty="0"/>
              <a:t>Divider Bullet Placement (if needed)</a:t>
            </a:r>
          </a:p>
        </p:txBody>
      </p:sp>
      <p:sp>
        <p:nvSpPr>
          <p:cNvPr id="12" name="Green box directions - decorative">
            <a:extLst>
              <a:ext uri="{C183D7F6-B498-43B3-948B-1728B52AA6E4}">
                <adec:decorative xmlns:adec="http://schemas.microsoft.com/office/drawing/2017/decorative" val="1"/>
              </a:ext>
            </a:extLst>
          </p:cNvPr>
          <p:cNvSpPr txBox="1">
            <a:spLocks/>
          </p:cNvSpPr>
          <p:nvPr/>
        </p:nvSpPr>
        <p:spPr bwMode="gray">
          <a:xfrm>
            <a:off x="6469577" y="3287365"/>
            <a:ext cx="1470912" cy="1513235"/>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What’s a Break Type?</a:t>
            </a:r>
          </a:p>
          <a:p>
            <a:pPr marL="0" indent="0">
              <a:spcBef>
                <a:spcPts val="300"/>
              </a:spcBef>
              <a:buFont typeface="+mj-lt"/>
              <a:buNone/>
            </a:pPr>
            <a:r>
              <a:rPr lang="en-US" sz="800" b="0" dirty="0">
                <a:solidFill>
                  <a:schemeClr val="bg1"/>
                </a:solidFill>
                <a:latin typeface="Arial" panose="020B0604020202020204" pitchFamily="34" charset="0"/>
                <a:cs typeface="Arial" panose="020B0604020202020204" pitchFamily="34" charset="0"/>
              </a:rPr>
              <a:t>Here are some examples:</a:t>
            </a:r>
            <a:endParaRPr lang="en-US" sz="800" b="0" baseline="0" dirty="0">
              <a:solidFill>
                <a:schemeClr val="bg1"/>
              </a:solidFill>
              <a:latin typeface="Arial" panose="020B0604020202020204" pitchFamily="34" charset="0"/>
              <a:cs typeface="Arial" panose="020B0604020202020204" pitchFamily="34" charset="0"/>
            </a:endParaRPr>
          </a:p>
          <a:p>
            <a:pPr marL="117475" indent="-117475">
              <a:spcBef>
                <a:spcPts val="5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Section</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Chapter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Appendix</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0" indent="0">
              <a:spcBef>
                <a:spcPts val="6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If not needed, you may delete the break type box.</a:t>
            </a:r>
            <a:endParaRPr lang="en-US" sz="800" b="0" i="1" dirty="0">
              <a:solidFill>
                <a:schemeClr val="bg1"/>
              </a:solidFill>
              <a:latin typeface="Arial" panose="020B0604020202020204" pitchFamily="34" charset="0"/>
              <a:cs typeface="Arial" panose="020B0604020202020204" pitchFamily="34" charset="0"/>
            </a:endParaRPr>
          </a:p>
        </p:txBody>
      </p:sp>
      <p:sp>
        <p:nvSpPr>
          <p:cNvPr id="17" name="Slide number - decorative">
            <a:extLst>
              <a:ext uri="{C183D7F6-B498-43B3-948B-1728B52AA6E4}">
                <adec:decorative xmlns:adec="http://schemas.microsoft.com/office/drawing/2017/decorative" val="1"/>
              </a:ext>
            </a:extLst>
          </p:cNvPr>
          <p:cNvSpPr txBox="1"/>
          <p:nvPr/>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4263401086"/>
      </p:ext>
    </p:extLst>
  </p:cSld>
  <p:clrMapOvr>
    <a:masterClrMapping/>
  </p:clrMapOvr>
  <p:extLst>
    <p:ext uri="{DCECCB84-F9BA-43D5-87BE-67443E8EF086}">
      <p15:sldGuideLst xmlns:p15="http://schemas.microsoft.com/office/powerpoint/2012/main">
        <p15:guide id="1" pos="288">
          <p15:clr>
            <a:srgbClr val="FBAE40"/>
          </p15:clr>
        </p15:guide>
        <p15:guide id="2" orient="horz" pos="1718">
          <p15:clr>
            <a:srgbClr val="FBAE40"/>
          </p15:clr>
        </p15:guide>
        <p15:guide id="3" orient="horz" pos="178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p:nvSpPr>
        <p:spPr bwMode="gray">
          <a:xfrm>
            <a:off x="1" y="0"/>
            <a:ext cx="6400799" cy="601181"/>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2" name="Building - decorative">
            <a:extLst>
              <a:ext uri="{FF2B5EF4-FFF2-40B4-BE49-F238E27FC236}">
                <a16:creationId xmlns:a16="http://schemas.microsoft.com/office/drawing/2014/main" id="{0411916B-513C-4328-B806-924E9F6F8466}"/>
              </a:ext>
              <a:ext uri="{C183D7F6-B498-43B3-948B-1728B52AA6E4}">
                <adec:decorative xmlns:adec="http://schemas.microsoft.com/office/drawing/2017/decorative" val="1"/>
              </a:ext>
            </a:extLst>
          </p:cNvPr>
          <p:cNvGrpSpPr/>
          <p:nvPr/>
        </p:nvGrpSpPr>
        <p:grpSpPr>
          <a:xfrm>
            <a:off x="5596490" y="0"/>
            <a:ext cx="750245" cy="601181"/>
            <a:chOff x="5596490" y="0"/>
            <a:chExt cx="750245" cy="601181"/>
          </a:xfrm>
          <a:solidFill>
            <a:schemeClr val="accent3"/>
          </a:solidFill>
        </p:grpSpPr>
        <p:sp>
          <p:nvSpPr>
            <p:cNvPr id="19" name="Building shape 1">
              <a:extLst>
                <a:ext uri="{C183D7F6-B498-43B3-948B-1728B52AA6E4}">
                  <adec:decorative xmlns:adec="http://schemas.microsoft.com/office/drawing/2017/decorative" val="1"/>
                </a:ext>
              </a:extLst>
            </p:cNvPr>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 name="Building shape 2">
              <a:extLst>
                <a:ext uri="{C183D7F6-B498-43B3-948B-1728B52AA6E4}">
                  <adec:decorative xmlns:adec="http://schemas.microsoft.com/office/drawing/2017/decorative" val="1"/>
                </a:ext>
              </a:extLst>
            </p:cNvPr>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Building shape 3">
              <a:extLst>
                <a:ext uri="{C183D7F6-B498-43B3-948B-1728B52AA6E4}">
                  <adec:decorative xmlns:adec="http://schemas.microsoft.com/office/drawing/2017/decorative" val="1"/>
                </a:ext>
              </a:extLst>
            </p:cNvPr>
            <p:cNvSpPr>
              <a:spLocks noChangeArrowheads="1"/>
            </p:cNvSpPr>
            <p:nvPr/>
          </p:nvSpPr>
          <p:spPr bwMode="gray">
            <a:xfrm>
              <a:off x="5888334" y="469154"/>
              <a:ext cx="458401" cy="3844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Building shape 4">
              <a:extLst>
                <a:ext uri="{C183D7F6-B498-43B3-948B-1728B52AA6E4}">
                  <adec:decorative xmlns:adec="http://schemas.microsoft.com/office/drawing/2017/decorative" val="1"/>
                </a:ext>
              </a:extLst>
            </p:cNvPr>
            <p:cNvSpPr>
              <a:spLocks noChangeArrowheads="1"/>
            </p:cNvSpPr>
            <p:nvPr/>
          </p:nvSpPr>
          <p:spPr bwMode="gray">
            <a:xfrm>
              <a:off x="6163373"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Building shape 5">
              <a:extLst>
                <a:ext uri="{C183D7F6-B498-43B3-948B-1728B52AA6E4}">
                  <adec:decorative xmlns:adec="http://schemas.microsoft.com/office/drawing/2017/decorative" val="1"/>
                </a:ext>
              </a:extLst>
            </p:cNvPr>
            <p:cNvSpPr>
              <a:spLocks noChangeArrowheads="1"/>
            </p:cNvSpPr>
            <p:nvPr/>
          </p:nvSpPr>
          <p:spPr bwMode="gray">
            <a:xfrm>
              <a:off x="6027332" y="247346"/>
              <a:ext cx="44362"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Building shape 6">
              <a:extLst>
                <a:ext uri="{C183D7F6-B498-43B3-948B-1728B52AA6E4}">
                  <adec:decorative xmlns:adec="http://schemas.microsoft.com/office/drawing/2017/decorative" val="1"/>
                </a:ext>
              </a:extLst>
            </p:cNvPr>
            <p:cNvSpPr>
              <a:spLocks noChangeArrowheads="1"/>
            </p:cNvSpPr>
            <p:nvPr/>
          </p:nvSpPr>
          <p:spPr bwMode="gray">
            <a:xfrm>
              <a:off x="5888334"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Building shape 7">
              <a:extLst>
                <a:ext uri="{C183D7F6-B498-43B3-948B-1728B52AA6E4}">
                  <adec:decorative xmlns:adec="http://schemas.microsoft.com/office/drawing/2017/decorative" val="1"/>
                </a:ext>
              </a:extLst>
            </p:cNvPr>
            <p:cNvSpPr>
              <a:spLocks noChangeArrowheads="1"/>
            </p:cNvSpPr>
            <p:nvPr/>
          </p:nvSpPr>
          <p:spPr bwMode="gray">
            <a:xfrm>
              <a:off x="6299415"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Building shape 8">
              <a:extLst>
                <a:ext uri="{FF2B5EF4-FFF2-40B4-BE49-F238E27FC236}">
                  <a16:creationId xmlns:a16="http://schemas.microsoft.com/office/drawing/2014/main" id="{D9E3C7B5-3FCF-4E6A-A488-60E8959A0ECA}"/>
                </a:ext>
              </a:extLst>
            </p:cNvPr>
            <p:cNvSpPr/>
            <p:nvPr/>
          </p:nvSpPr>
          <p:spPr bwMode="gray">
            <a:xfrm>
              <a:off x="5596490" y="0"/>
              <a:ext cx="202217" cy="601181"/>
            </a:xfrm>
            <a:custGeom>
              <a:avLst/>
              <a:gdLst>
                <a:gd name="connsiteX0" fmla="*/ 65744 w 202217"/>
                <a:gd name="connsiteY0" fmla="*/ 0 h 601181"/>
                <a:gd name="connsiteX1" fmla="*/ 109746 w 202217"/>
                <a:gd name="connsiteY1" fmla="*/ 0 h 601181"/>
                <a:gd name="connsiteX2" fmla="*/ 74734 w 202217"/>
                <a:gd name="connsiteY2" fmla="*/ 65770 h 601181"/>
                <a:gd name="connsiteX3" fmla="*/ 181051 w 202217"/>
                <a:gd name="connsiteY3" fmla="*/ 584089 h 601181"/>
                <a:gd name="connsiteX4" fmla="*/ 202217 w 202217"/>
                <a:gd name="connsiteY4" fmla="*/ 601181 h 601181"/>
                <a:gd name="connsiteX5" fmla="*/ 144931 w 202217"/>
                <a:gd name="connsiteY5" fmla="*/ 601181 h 601181"/>
                <a:gd name="connsiteX6" fmla="*/ 89496 w 202217"/>
                <a:gd name="connsiteY6" fmla="*/ 534792 h 601181"/>
                <a:gd name="connsiteX7" fmla="*/ 0 w 202217"/>
                <a:gd name="connsiteY7" fmla="*/ 245795 h 601181"/>
                <a:gd name="connsiteX8" fmla="*/ 41191 w 202217"/>
                <a:gd name="connsiteY8" fmla="*/ 44657 h 60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7" h="601181">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grp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a:endParaRPr lang="en-US" sz="1000" dirty="0"/>
            </a:p>
          </p:txBody>
        </p:sp>
      </p:grpSp>
      <p:cxnSp>
        <p:nvCxnSpPr>
          <p:cNvPr id="14" name="Header line - decorative">
            <a:extLst>
              <a:ext uri="{C183D7F6-B498-43B3-948B-1728B52AA6E4}">
                <adec:decorative xmlns:adec="http://schemas.microsoft.com/office/drawing/2017/decorative" val="1"/>
              </a:ext>
            </a:extLst>
          </p:cNvPr>
          <p:cNvCxnSpPr/>
          <p:nvPr/>
        </p:nvCxnSpPr>
        <p:spPr bwMode="gray">
          <a:xfrm>
            <a:off x="0" y="613882"/>
            <a:ext cx="6400800" cy="0"/>
          </a:xfrm>
          <a:prstGeom prst="line">
            <a:avLst/>
          </a:prstGeom>
          <a:noFill/>
          <a:ln w="28575" cap="flat" cmpd="sng" algn="ctr">
            <a:solidFill>
              <a:schemeClr val="accent6"/>
            </a:solidFill>
            <a:prstDash val="solid"/>
            <a:miter lim="800000"/>
          </a:ln>
          <a:effectLst/>
        </p:spPr>
      </p:cxnSp>
      <p:sp>
        <p:nvSpPr>
          <p:cNvPr id="16" name="Top kicker"/>
          <p:cNvSpPr>
            <a:spLocks noGrp="1"/>
          </p:cNvSpPr>
          <p:nvPr>
            <p:ph type="body" sz="quarter" idx="16" hasCustomPrompt="1"/>
          </p:nvPr>
        </p:nvSpPr>
        <p:spPr bwMode="gray">
          <a:xfrm>
            <a:off x="280194" y="99782"/>
            <a:ext cx="2560320" cy="123111"/>
          </a:xfrm>
        </p:spPr>
        <p:txBody>
          <a:bodyPr anchor="ctr" anchorCtr="0"/>
          <a:lstStyle>
            <a:lvl1pPr marL="0" indent="0">
              <a:spcBef>
                <a:spcPts val="0"/>
              </a:spcBef>
              <a:buNone/>
              <a:defRPr sz="800">
                <a:solidFill>
                  <a:schemeClr val="bg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3" name="Slide title"/>
          <p:cNvSpPr>
            <a:spLocks noGrp="1"/>
          </p:cNvSpPr>
          <p:nvPr>
            <p:ph type="title" hasCustomPrompt="1"/>
          </p:nvPr>
        </p:nvSpPr>
        <p:spPr bwMode="gray">
          <a:xfrm>
            <a:off x="280193" y="309824"/>
            <a:ext cx="5842795" cy="256480"/>
          </a:xfrm>
        </p:spPr>
        <p:txBody>
          <a:bodyPr/>
          <a:lstStyle>
            <a:lvl1pPr>
              <a:defRPr baseline="0">
                <a:solidFill>
                  <a:schemeClr val="bg1"/>
                </a:solidFill>
              </a:defRPr>
            </a:lvl1pPr>
          </a:lstStyle>
          <a:p>
            <a:r>
              <a:rPr lang="en-US" dirty="0"/>
              <a:t>Slide Title – Rockwell 18pt Regular, Title Case</a:t>
            </a:r>
          </a:p>
        </p:txBody>
      </p:sp>
      <p:sp>
        <p:nvSpPr>
          <p:cNvPr id="13" name="Slide subtitle"/>
          <p:cNvSpPr>
            <a:spLocks noGrp="1"/>
          </p:cNvSpPr>
          <p:nvPr>
            <p:ph type="body" sz="quarter" idx="15" hasCustomPrompt="1"/>
          </p:nvPr>
        </p:nvSpPr>
        <p:spPr bwMode="gray">
          <a:xfrm>
            <a:off x="280195" y="657732"/>
            <a:ext cx="584279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Slide Subtitle – Verdana 12pt Regular, Title Case</a:t>
            </a:r>
          </a:p>
        </p:txBody>
      </p:sp>
      <p:sp>
        <p:nvSpPr>
          <p:cNvPr id="15" name="Footnote"/>
          <p:cNvSpPr>
            <a:spLocks noGrp="1"/>
          </p:cNvSpPr>
          <p:nvPr>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tx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box to the right as needed.</a:t>
            </a:r>
          </a:p>
        </p:txBody>
      </p:sp>
      <p:sp>
        <p:nvSpPr>
          <p:cNvPr id="22" name="Source - decorative">
            <a:extLst>
              <a:ext uri="{C183D7F6-B498-43B3-948B-1728B52AA6E4}">
                <adec:decorative xmlns:adec="http://schemas.microsoft.com/office/drawing/2017/decorative" val="0"/>
              </a:ext>
            </a:extLst>
          </p:cNvPr>
          <p:cNvSpPr>
            <a:spLocks noGrp="1"/>
          </p:cNvSpPr>
          <p:nvPr>
            <p:ph type="body" sz="quarter" idx="18" hasCustomPrompt="1"/>
          </p:nvPr>
        </p:nvSpPr>
        <p:spPr bwMode="gray">
          <a:xfrm>
            <a:off x="4111256" y="4598895"/>
            <a:ext cx="2289544" cy="201705"/>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8" name="Slide number - decorative">
            <a:extLst>
              <a:ext uri="{C183D7F6-B498-43B3-948B-1728B52AA6E4}">
                <adec:decorative xmlns:adec="http://schemas.microsoft.com/office/drawing/2017/decorative" val="1"/>
              </a:ext>
            </a:extLst>
          </p:cNvPr>
          <p:cNvSpPr txBox="1"/>
          <p:nvPr/>
        </p:nvSpPr>
        <p:spPr bwMode="gray">
          <a:xfrm>
            <a:off x="6163373" y="444101"/>
            <a:ext cx="237427" cy="100027"/>
          </a:xfrm>
          <a:prstGeom prst="rect">
            <a:avLst/>
          </a:prstGeom>
          <a:solidFill>
            <a:schemeClr val="accent5"/>
          </a:solidFill>
        </p:spPr>
        <p:txBody>
          <a:bodyPr wrap="square" lIns="0" tIns="0"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3776923272"/>
      </p:ext>
    </p:extLst>
  </p:cSld>
  <p:clrMapOvr>
    <a:masterClrMapping/>
  </p:clrMapOvr>
  <p:extLst>
    <p:ext uri="{DCECCB84-F9BA-43D5-87BE-67443E8EF086}">
      <p15:sldGuideLst xmlns:p15="http://schemas.microsoft.com/office/powerpoint/2012/main">
        <p15:guide id="1" orient="horz" pos="6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pact Slide">
    <p:bg bwMode="gray">
      <p:bgPr>
        <a:solidFill>
          <a:schemeClr val="accent5"/>
        </a:solidFill>
        <a:effectLst/>
      </p:bgPr>
    </p:bg>
    <p:spTree>
      <p:nvGrpSpPr>
        <p:cNvPr id="1" name=""/>
        <p:cNvGrpSpPr/>
        <p:nvPr/>
      </p:nvGrpSpPr>
      <p:grpSpPr>
        <a:xfrm>
          <a:off x="0" y="0"/>
          <a:ext cx="0" cy="0"/>
          <a:chOff x="0" y="0"/>
          <a:chExt cx="0" cy="0"/>
        </a:xfrm>
      </p:grpSpPr>
      <p:sp>
        <p:nvSpPr>
          <p:cNvPr id="2" name="Slide title"/>
          <p:cNvSpPr>
            <a:spLocks noGrp="1"/>
          </p:cNvSpPr>
          <p:nvPr>
            <p:ph type="title" hasCustomPrompt="1"/>
          </p:nvPr>
        </p:nvSpPr>
        <p:spPr bwMode="gray">
          <a:xfrm>
            <a:off x="279056" y="309824"/>
            <a:ext cx="5843932" cy="256480"/>
          </a:xfrm>
          <a:prstGeom prst="rect">
            <a:avLst/>
          </a:prstGeom>
        </p:spPr>
        <p:txBody>
          <a:bodyPr wrap="square" lIns="0" tIns="0" rIns="0" bIns="0" anchor="b" anchorCtr="0">
            <a:spAutoFit/>
          </a:bodyPr>
          <a:lstStyle>
            <a:lvl1pPr>
              <a:lnSpc>
                <a:spcPct val="90000"/>
              </a:lnSpc>
              <a:defRPr b="0" baseline="0">
                <a:solidFill>
                  <a:schemeClr val="bg1"/>
                </a:solidFill>
              </a:defRPr>
            </a:lvl1pPr>
          </a:lstStyle>
          <a:p>
            <a:r>
              <a:rPr lang="en-US" dirty="0"/>
              <a:t>Impact Slide Title – Rockwell 18pt</a:t>
            </a:r>
          </a:p>
        </p:txBody>
      </p:sp>
      <p:sp>
        <p:nvSpPr>
          <p:cNvPr id="17" name="Footnote"/>
          <p:cNvSpPr>
            <a:spLocks noGrp="1"/>
          </p:cNvSpPr>
          <p:nvPr>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accent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box to the right as needed.</a:t>
            </a:r>
          </a:p>
        </p:txBody>
      </p:sp>
      <p:sp>
        <p:nvSpPr>
          <p:cNvPr id="16" name="Source - decorative">
            <a:extLst>
              <a:ext uri="{C183D7F6-B498-43B3-948B-1728B52AA6E4}">
                <adec:decorative xmlns:adec="http://schemas.microsoft.com/office/drawing/2017/decorative" val="0"/>
              </a:ext>
            </a:extLst>
          </p:cNvPr>
          <p:cNvSpPr>
            <a:spLocks noGrp="1"/>
          </p:cNvSpPr>
          <p:nvPr>
            <p:ph type="body" sz="quarter" idx="18" hasCustomPrompt="1"/>
          </p:nvPr>
        </p:nvSpPr>
        <p:spPr bwMode="gray">
          <a:xfrm>
            <a:off x="4114800" y="4599432"/>
            <a:ext cx="2286000" cy="201168"/>
          </a:xfrm>
        </p:spPr>
        <p:txBody>
          <a:bodyPr rIns="64008" bIns="45720" anchor="b" anchorCtr="0"/>
          <a:lstStyle>
            <a:lvl1pPr marL="0" indent="0">
              <a:spcBef>
                <a:spcPts val="200"/>
              </a:spcBef>
              <a:buNone/>
              <a:defRPr sz="500">
                <a:solidFill>
                  <a:schemeClr val="accent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9" name="Slide number - decorative">
            <a:extLst>
              <a:ext uri="{C183D7F6-B498-43B3-948B-1728B52AA6E4}">
                <adec:decorative xmlns:adec="http://schemas.microsoft.com/office/drawing/2017/decorative" val="1"/>
              </a:ext>
            </a:extLst>
          </p:cNvPr>
          <p:cNvSpPr txBox="1"/>
          <p:nvPr/>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3414487847"/>
      </p:ext>
    </p:extLst>
  </p:cSld>
  <p:clrMapOvr>
    <a:masterClrMapping/>
  </p:clrMapOvr>
  <p:extLst>
    <p:ext uri="{DCECCB84-F9BA-43D5-87BE-67443E8EF086}">
      <p15:sldGuideLst xmlns:p15="http://schemas.microsoft.com/office/powerpoint/2012/main">
        <p15:guide id="1" orient="horz" pos="62">
          <p15:clr>
            <a:srgbClr val="FBAE40"/>
          </p15:clr>
        </p15:guide>
        <p15:guide id="2" orient="horz" pos="19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pact Branded">
    <p:bg bwMode="gray">
      <p:bgPr>
        <a:solidFill>
          <a:schemeClr val="accent5"/>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77D578-C9BD-2962-D986-CDC7E72A23F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508" y="0"/>
            <a:ext cx="6399784" cy="4800600"/>
          </a:xfrm>
          <a:prstGeom prst="rect">
            <a:avLst/>
          </a:prstGeom>
        </p:spPr>
      </p:pic>
      <p:sp>
        <p:nvSpPr>
          <p:cNvPr id="2" name="Slide title"/>
          <p:cNvSpPr>
            <a:spLocks noGrp="1"/>
          </p:cNvSpPr>
          <p:nvPr>
            <p:ph type="title" hasCustomPrompt="1"/>
          </p:nvPr>
        </p:nvSpPr>
        <p:spPr bwMode="gray">
          <a:xfrm>
            <a:off x="279056" y="309824"/>
            <a:ext cx="5120640" cy="256480"/>
          </a:xfrm>
          <a:prstGeom prst="rect">
            <a:avLst/>
          </a:prstGeom>
        </p:spPr>
        <p:txBody>
          <a:bodyPr wrap="square" lIns="0" tIns="0" rIns="0" bIns="0" anchor="b" anchorCtr="0">
            <a:spAutoFit/>
          </a:bodyPr>
          <a:lstStyle>
            <a:lvl1pPr>
              <a:lnSpc>
                <a:spcPct val="90000"/>
              </a:lnSpc>
              <a:defRPr b="0" baseline="0">
                <a:solidFill>
                  <a:schemeClr val="bg1"/>
                </a:solidFill>
              </a:defRPr>
            </a:lvl1pPr>
          </a:lstStyle>
          <a:p>
            <a:r>
              <a:rPr lang="en-US" dirty="0"/>
              <a:t>Impact Slide Title – Rockwell 18pt</a:t>
            </a:r>
          </a:p>
        </p:txBody>
      </p:sp>
      <p:sp>
        <p:nvSpPr>
          <p:cNvPr id="17" name="Footnote"/>
          <p:cNvSpPr>
            <a:spLocks noGrp="1"/>
          </p:cNvSpPr>
          <p:nvPr>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accent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box to the right as needed.</a:t>
            </a:r>
          </a:p>
        </p:txBody>
      </p:sp>
      <p:sp>
        <p:nvSpPr>
          <p:cNvPr id="16" name="Source - decorative">
            <a:extLst>
              <a:ext uri="{C183D7F6-B498-43B3-948B-1728B52AA6E4}">
                <adec:decorative xmlns:adec="http://schemas.microsoft.com/office/drawing/2017/decorative" val="0"/>
              </a:ext>
            </a:extLst>
          </p:cNvPr>
          <p:cNvSpPr>
            <a:spLocks noGrp="1"/>
          </p:cNvSpPr>
          <p:nvPr>
            <p:ph type="body" sz="quarter" idx="18" hasCustomPrompt="1"/>
          </p:nvPr>
        </p:nvSpPr>
        <p:spPr bwMode="gray">
          <a:xfrm>
            <a:off x="4114800" y="4599432"/>
            <a:ext cx="2286000" cy="201168"/>
          </a:xfrm>
        </p:spPr>
        <p:txBody>
          <a:bodyPr rIns="64008" bIns="45720" anchor="b" anchorCtr="0"/>
          <a:lstStyle>
            <a:lvl1pPr marL="0" indent="0">
              <a:spcBef>
                <a:spcPts val="200"/>
              </a:spcBef>
              <a:buNone/>
              <a:defRPr sz="500">
                <a:solidFill>
                  <a:schemeClr val="accent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9" name="Slide number - decorative">
            <a:extLst>
              <a:ext uri="{C183D7F6-B498-43B3-948B-1728B52AA6E4}">
                <adec:decorative xmlns:adec="http://schemas.microsoft.com/office/drawing/2017/decorative" val="1"/>
              </a:ext>
            </a:extLst>
          </p:cNvPr>
          <p:cNvSpPr txBox="1"/>
          <p:nvPr/>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1019626186"/>
      </p:ext>
    </p:extLst>
  </p:cSld>
  <p:clrMapOvr>
    <a:masterClrMapping/>
  </p:clrMapOvr>
  <p:extLst>
    <p:ext uri="{DCECCB84-F9BA-43D5-87BE-67443E8EF086}">
      <p15:sldGuideLst xmlns:p15="http://schemas.microsoft.com/office/powerpoint/2012/main">
        <p15:guide id="1" orient="horz" pos="62">
          <p15:clr>
            <a:srgbClr val="FBAE40"/>
          </p15:clr>
        </p15:guide>
        <p15:guide id="2" orient="horz" pos="19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www.eab.com/" TargetMode="External"/><Relationship Id="rId2" Type="http://schemas.openxmlformats.org/officeDocument/2006/relationships/slideLayout" Target="../slideLayouts/slideLayout2.xml"/><Relationship Id="rId16"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8" name="Master: copyright - decorative">
            <a:hlinkClick r:id="rId17"/>
            <a:extLst>
              <a:ext uri="{C183D7F6-B498-43B3-948B-1728B52AA6E4}">
                <adec:decorative xmlns:adec="http://schemas.microsoft.com/office/drawing/2017/decorative" val="1"/>
              </a:ext>
            </a:extLst>
          </p:cNvPr>
          <p:cNvSpPr txBox="1"/>
          <p:nvPr/>
        </p:nvSpPr>
        <p:spPr bwMode="gray">
          <a:xfrm>
            <a:off x="-1" y="4677489"/>
            <a:ext cx="2074069" cy="123111"/>
          </a:xfrm>
          <a:prstGeom prst="rect">
            <a:avLst/>
          </a:prstGeom>
          <a:noFill/>
        </p:spPr>
        <p:txBody>
          <a:bodyPr wrap="square" lIns="64008" tIns="0" rIns="64008" bIns="45720" rtlCol="0" anchor="b" anchorCtr="0">
            <a:spAutoFit/>
          </a:bodyPr>
          <a:lstStyle/>
          <a:p>
            <a:pPr marL="0" marR="0" lvl="0" indent="0" algn="l" defTabSz="64008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©2024 by EAB. </a:t>
            </a:r>
            <a:r>
              <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Arial"/>
              </a:rPr>
              <a:t>All Rights Reserved.</a:t>
            </a:r>
            <a:r>
              <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 </a:t>
            </a:r>
            <a:r>
              <a:rPr kumimoji="0" lang="en-US" sz="500" b="1"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eab.com</a:t>
            </a:r>
            <a:endPar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endParaRPr>
          </a:p>
        </p:txBody>
      </p:sp>
      <p:sp>
        <p:nvSpPr>
          <p:cNvPr id="10" name="Master: slide title"/>
          <p:cNvSpPr>
            <a:spLocks noGrp="1"/>
          </p:cNvSpPr>
          <p:nvPr>
            <p:ph type="title"/>
          </p:nvPr>
        </p:nvSpPr>
        <p:spPr bwMode="gray">
          <a:xfrm>
            <a:off x="277812" y="309824"/>
            <a:ext cx="5845175" cy="256480"/>
          </a:xfrm>
          <a:prstGeom prst="rect">
            <a:avLst/>
          </a:prstGeom>
        </p:spPr>
        <p:txBody>
          <a:bodyPr vert="horz" wrap="square" lIns="0" tIns="0" rIns="0" bIns="0" rtlCol="0" anchor="b" anchorCtr="0">
            <a:spAutoFit/>
          </a:bodyPr>
          <a:lstStyle/>
          <a:p>
            <a:r>
              <a:rPr lang="en-US" dirty="0"/>
              <a:t>Slide Title – Rockwell 18pt Regular, Title Case</a:t>
            </a:r>
          </a:p>
        </p:txBody>
      </p:sp>
      <p:sp>
        <p:nvSpPr>
          <p:cNvPr id="12" name="Master: bullets"/>
          <p:cNvSpPr>
            <a:spLocks noGrp="1"/>
          </p:cNvSpPr>
          <p:nvPr>
            <p:ph type="body" idx="1"/>
          </p:nvPr>
        </p:nvSpPr>
        <p:spPr bwMode="gray">
          <a:xfrm>
            <a:off x="2361804" y="1587129"/>
            <a:ext cx="1677192" cy="1759456"/>
          </a:xfrm>
          <a:prstGeom prst="rect">
            <a:avLst/>
          </a:prstGeom>
        </p:spPr>
        <p:txBody>
          <a:bodyPr vert="horz" wrap="square" lIns="0" tIns="0" rIns="0" bIns="0" rtlCol="0">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Master: copyright - decorative">
            <a:hlinkClick r:id="rId17"/>
            <a:extLst>
              <a:ext uri="{FF2B5EF4-FFF2-40B4-BE49-F238E27FC236}">
                <a16:creationId xmlns:a16="http://schemas.microsoft.com/office/drawing/2014/main" id="{7D5690D4-7776-AB2E-87D9-BBE9A45AABBA}"/>
              </a:ext>
              <a:ext uri="{C183D7F6-B498-43B3-948B-1728B52AA6E4}">
                <adec:decorative xmlns:adec="http://schemas.microsoft.com/office/drawing/2017/decorative" val="1"/>
              </a:ext>
            </a:extLst>
          </p:cNvPr>
          <p:cNvSpPr txBox="1"/>
          <p:nvPr userDrawn="1"/>
        </p:nvSpPr>
        <p:spPr bwMode="gray">
          <a:xfrm>
            <a:off x="-1" y="4677489"/>
            <a:ext cx="2074069" cy="123111"/>
          </a:xfrm>
          <a:prstGeom prst="rect">
            <a:avLst/>
          </a:prstGeom>
          <a:noFill/>
        </p:spPr>
        <p:txBody>
          <a:bodyPr wrap="square" lIns="64008" tIns="0" rIns="64008" bIns="45720" rtlCol="0" anchor="b" anchorCtr="0">
            <a:spAutoFit/>
          </a:bodyPr>
          <a:lstStyle/>
          <a:p>
            <a:pPr marL="0" marR="0" lvl="0" indent="0" algn="l" defTabSz="64008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bg1">
                    <a:lumMod val="50000"/>
                  </a:schemeClr>
                </a:solidFill>
                <a:effectLst/>
                <a:uLnTx/>
                <a:uFillTx/>
                <a:latin typeface="+mn-lt"/>
                <a:ea typeface="Verdana" panose="020B0604030504040204" pitchFamily="34" charset="0"/>
                <a:cs typeface="Verdana" panose="020B0604030504040204" pitchFamily="34" charset="0"/>
              </a:rPr>
              <a:t>©2024 by EAB. </a:t>
            </a:r>
            <a:r>
              <a:rPr kumimoji="0" lang="en-US" sz="500" b="0" i="0" u="none" strike="noStrike" kern="1200" cap="none" spc="0" normalizeH="0" baseline="0" noProof="0" dirty="0">
                <a:ln>
                  <a:noFill/>
                </a:ln>
                <a:solidFill>
                  <a:schemeClr val="bg1">
                    <a:lumMod val="50000"/>
                  </a:schemeClr>
                </a:solidFill>
                <a:effectLst/>
                <a:uLnTx/>
                <a:uFillTx/>
                <a:latin typeface="+mn-lt"/>
                <a:ea typeface="Verdana" panose="020B0604030504040204" pitchFamily="34" charset="0"/>
                <a:cs typeface="Arial"/>
              </a:rPr>
              <a:t>All Rights Reserved.</a:t>
            </a:r>
            <a:r>
              <a:rPr kumimoji="0" lang="en-US" sz="500" b="0" i="0" u="none" strike="noStrike" kern="1200" cap="none" spc="0" normalizeH="0" baseline="0" noProof="0" dirty="0">
                <a:ln>
                  <a:noFill/>
                </a:ln>
                <a:solidFill>
                  <a:schemeClr val="bg1">
                    <a:lumMod val="50000"/>
                  </a:schemeClr>
                </a:solidFill>
                <a:effectLst/>
                <a:uLnTx/>
                <a:uFillTx/>
                <a:latin typeface="+mn-lt"/>
                <a:ea typeface="Verdana" panose="020B0604030504040204" pitchFamily="34" charset="0"/>
                <a:cs typeface="Verdana" panose="020B0604030504040204" pitchFamily="34" charset="0"/>
              </a:rPr>
              <a:t> </a:t>
            </a:r>
            <a:r>
              <a:rPr kumimoji="0" lang="en-US" sz="500" b="1" i="0" u="none" strike="noStrike" kern="1200" cap="none" spc="0" normalizeH="0" baseline="0" noProof="0" dirty="0">
                <a:ln>
                  <a:noFill/>
                </a:ln>
                <a:solidFill>
                  <a:schemeClr val="bg1">
                    <a:lumMod val="50000"/>
                  </a:schemeClr>
                </a:solidFill>
                <a:effectLst/>
                <a:uLnTx/>
                <a:uFillTx/>
                <a:latin typeface="+mn-lt"/>
                <a:ea typeface="Verdana" panose="020B0604030504040204" pitchFamily="34" charset="0"/>
                <a:cs typeface="Verdana" panose="020B0604030504040204" pitchFamily="34" charset="0"/>
              </a:rPr>
              <a:t>eab.com</a:t>
            </a:r>
            <a:endParaRPr kumimoji="0" lang="en-US" sz="500" b="0" i="0" u="none" strike="noStrike" kern="1200" cap="none" spc="0" normalizeH="0" baseline="0" noProof="0" dirty="0">
              <a:ln>
                <a:noFill/>
              </a:ln>
              <a:solidFill>
                <a:schemeClr val="bg1">
                  <a:lumMod val="50000"/>
                </a:schemeClr>
              </a:solidFill>
              <a:effectLst/>
              <a:uLnTx/>
              <a:uFillTx/>
              <a:latin typeface="+mn-lt"/>
              <a:ea typeface="Verdana" panose="020B0604030504040204" pitchFamily="34" charset="0"/>
              <a:cs typeface="Verdana" panose="020B0604030504040204" pitchFamily="34" charset="0"/>
            </a:endParaRPr>
          </a:p>
        </p:txBody>
      </p:sp>
    </p:spTree>
    <p:custDataLst>
      <p:tags r:id="rId16"/>
    </p:custDataLst>
    <p:extLst>
      <p:ext uri="{BB962C8B-B14F-4D97-AF65-F5344CB8AC3E}">
        <p14:creationId xmlns:p14="http://schemas.microsoft.com/office/powerpoint/2010/main" val="242051961"/>
      </p:ext>
    </p:extLst>
  </p:cSld>
  <p:clrMap bg1="lt1" tx1="dk1" bg2="lt2" tx2="dk2" accent1="accent1" accent2="accent2" accent3="accent3" accent4="accent4" accent5="accent5" accent6="accent6" hlink="hlink" folHlink="folHlink"/>
  <p:sldLayoutIdLst>
    <p:sldLayoutId id="2147483702"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hf hdr="0" ftr="0" dt="0"/>
  <p:txStyles>
    <p:titleStyle>
      <a:lvl1pPr algn="l" defTabSz="480060" rtl="0" eaLnBrk="1" latinLnBrk="0" hangingPunct="1">
        <a:lnSpc>
          <a:spcPct val="90000"/>
        </a:lnSpc>
        <a:spcBef>
          <a:spcPct val="0"/>
        </a:spcBef>
        <a:buNone/>
        <a:defRPr sz="1800" kern="1200" spc="50" baseline="0">
          <a:solidFill>
            <a:schemeClr val="tx1"/>
          </a:solidFill>
          <a:latin typeface="+mj-lt"/>
          <a:ea typeface="+mj-ea"/>
          <a:cs typeface="+mj-cs"/>
        </a:defRPr>
      </a:lvl1pPr>
    </p:titleStyle>
    <p:bodyStyle>
      <a:lvl1pPr marL="117475" indent="-117475"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1pPr>
      <a:lvl2pPr marL="228600" indent="-114300" algn="l" defTabSz="480060" rtl="0" eaLnBrk="1" latinLnBrk="0" hangingPunct="1">
        <a:lnSpc>
          <a:spcPct val="100000"/>
        </a:lnSpc>
        <a:spcBef>
          <a:spcPts val="500"/>
        </a:spcBef>
        <a:buClrTx/>
        <a:buFont typeface="Verdana" panose="020B0604030504040204" pitchFamily="34" charset="0"/>
        <a:buChar char="–"/>
        <a:defRPr sz="900" kern="1200">
          <a:solidFill>
            <a:schemeClr val="tx1"/>
          </a:solidFill>
          <a:latin typeface="+mn-lt"/>
          <a:ea typeface="+mn-ea"/>
          <a:cs typeface="+mn-cs"/>
        </a:defRPr>
      </a:lvl2pPr>
      <a:lvl3pPr marL="342900" indent="-114300"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3pPr>
      <a:lvl4pPr marL="4572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48006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114300" rtl="0" eaLnBrk="1" latinLnBrk="0" hangingPunct="1">
        <a:lnSpc>
          <a:spcPct val="100000"/>
        </a:lnSpc>
        <a:spcBef>
          <a:spcPts val="300"/>
        </a:spcBef>
        <a:defRPr sz="800" kern="1200">
          <a:solidFill>
            <a:schemeClr val="tx1"/>
          </a:solidFill>
          <a:latin typeface="+mn-lt"/>
          <a:ea typeface="+mn-ea"/>
          <a:cs typeface="+mn-cs"/>
        </a:defRPr>
      </a:lvl1pPr>
      <a:lvl2pPr marL="0" algn="l" defTabSz="-114300" rtl="0" eaLnBrk="1" latinLnBrk="0" hangingPunct="1">
        <a:lnSpc>
          <a:spcPct val="100000"/>
        </a:lnSpc>
        <a:spcBef>
          <a:spcPts val="300"/>
        </a:spcBef>
        <a:defRPr sz="800" kern="1200">
          <a:solidFill>
            <a:schemeClr val="tx1"/>
          </a:solidFill>
          <a:latin typeface="+mn-lt"/>
          <a:ea typeface="+mn-ea"/>
          <a:cs typeface="+mn-cs"/>
        </a:defRPr>
      </a:lvl2pPr>
      <a:lvl3pPr marL="0" algn="l" defTabSz="-114300" rtl="0" eaLnBrk="1" latinLnBrk="0" hangingPunct="1">
        <a:lnSpc>
          <a:spcPct val="100000"/>
        </a:lnSpc>
        <a:spcBef>
          <a:spcPts val="300"/>
        </a:spcBef>
        <a:defRPr sz="800" kern="1200">
          <a:solidFill>
            <a:schemeClr val="tx1"/>
          </a:solidFill>
          <a:latin typeface="+mn-lt"/>
          <a:ea typeface="+mn-ea"/>
          <a:cs typeface="+mn-cs"/>
        </a:defRPr>
      </a:lvl3pPr>
      <a:lvl4pPr marL="0" algn="l" defTabSz="-114300" rtl="0" eaLnBrk="1" latinLnBrk="0" hangingPunct="1">
        <a:lnSpc>
          <a:spcPct val="100000"/>
        </a:lnSpc>
        <a:spcBef>
          <a:spcPts val="300"/>
        </a:spcBef>
        <a:defRPr sz="800" kern="1200">
          <a:solidFill>
            <a:schemeClr val="tx1"/>
          </a:solidFill>
          <a:latin typeface="+mn-lt"/>
          <a:ea typeface="+mn-ea"/>
          <a:cs typeface="+mn-cs"/>
        </a:defRPr>
      </a:lvl4pPr>
      <a:lvl5pPr marL="0" algn="l" defTabSz="-114300" rtl="0" eaLnBrk="1" latinLnBrk="0" hangingPunct="1">
        <a:lnSpc>
          <a:spcPct val="100000"/>
        </a:lnSpc>
        <a:spcBef>
          <a:spcPts val="300"/>
        </a:spcBef>
        <a:defRPr sz="800" kern="1200">
          <a:solidFill>
            <a:schemeClr val="tx1"/>
          </a:solidFill>
          <a:latin typeface="+mn-lt"/>
          <a:ea typeface="+mn-ea"/>
          <a:cs typeface="+mn-cs"/>
        </a:defRPr>
      </a:lvl5pPr>
      <a:lvl6pPr marL="0" algn="l" defTabSz="-114300" rtl="0" eaLnBrk="1" latinLnBrk="0" hangingPunct="1">
        <a:lnSpc>
          <a:spcPct val="100000"/>
        </a:lnSpc>
        <a:spcBef>
          <a:spcPts val="300"/>
        </a:spcBef>
        <a:defRPr sz="800" kern="1200">
          <a:solidFill>
            <a:schemeClr val="tx1"/>
          </a:solidFill>
          <a:latin typeface="+mn-lt"/>
          <a:ea typeface="+mn-ea"/>
          <a:cs typeface="+mn-cs"/>
        </a:defRPr>
      </a:lvl6pPr>
      <a:lvl7pPr marL="0" algn="l" defTabSz="-114300" rtl="0" eaLnBrk="1" latinLnBrk="0" hangingPunct="1">
        <a:lnSpc>
          <a:spcPct val="100000"/>
        </a:lnSpc>
        <a:spcBef>
          <a:spcPts val="300"/>
        </a:spcBef>
        <a:defRPr sz="800" kern="1200">
          <a:solidFill>
            <a:schemeClr val="tx1"/>
          </a:solidFill>
          <a:latin typeface="+mn-lt"/>
          <a:ea typeface="+mn-ea"/>
          <a:cs typeface="+mn-cs"/>
        </a:defRPr>
      </a:lvl7pPr>
      <a:lvl8pPr marL="0" algn="l" defTabSz="-114300" rtl="0" eaLnBrk="1" latinLnBrk="0" hangingPunct="1">
        <a:lnSpc>
          <a:spcPct val="100000"/>
        </a:lnSpc>
        <a:spcBef>
          <a:spcPts val="300"/>
        </a:spcBef>
        <a:defRPr sz="800" kern="1200">
          <a:solidFill>
            <a:schemeClr val="tx1"/>
          </a:solidFill>
          <a:latin typeface="+mn-lt"/>
          <a:ea typeface="+mn-ea"/>
          <a:cs typeface="+mn-cs"/>
        </a:defRPr>
      </a:lvl8pPr>
      <a:lvl9pPr marL="0" algn="l" defTabSz="-114300" rtl="0" eaLnBrk="1" latinLnBrk="0" hangingPunct="1">
        <a:lnSpc>
          <a:spcPct val="100000"/>
        </a:lnSpc>
        <a:spcBef>
          <a:spcPts val="300"/>
        </a:spcBef>
        <a:defRPr sz="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57">
          <p15:clr>
            <a:srgbClr val="C35EA4"/>
          </p15:clr>
        </p15:guide>
        <p15:guide id="2" pos="175">
          <p15:clr>
            <a:srgbClr val="C35EA4"/>
          </p15:clr>
        </p15:guide>
        <p15:guide id="3" orient="horz" pos="2849">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7.xml"/><Relationship Id="rId1" Type="http://schemas.openxmlformats.org/officeDocument/2006/relationships/tags" Target="../tags/tag20.xml"/><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9.png"/><Relationship Id="rId5" Type="http://schemas.microsoft.com/office/2007/relationships/hdphoto" Target="../media/hdphoto2.wdp"/><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7.xml"/><Relationship Id="rId1" Type="http://schemas.openxmlformats.org/officeDocument/2006/relationships/tags" Target="../tags/tag16.xml"/><Relationship Id="rId5" Type="http://schemas.openxmlformats.org/officeDocument/2006/relationships/image" Target="../media/image32.png"/><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8.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955995D-6D34-34E8-7C4B-AFCF398C3B70}"/>
              </a:ext>
            </a:extLst>
          </p:cNvPr>
          <p:cNvSpPr>
            <a:spLocks noGrp="1"/>
          </p:cNvSpPr>
          <p:nvPr>
            <p:ph type="title"/>
          </p:nvPr>
        </p:nvSpPr>
        <p:spPr>
          <a:xfrm>
            <a:off x="812800" y="2203377"/>
            <a:ext cx="4389120" cy="692497"/>
          </a:xfrm>
        </p:spPr>
        <p:txBody>
          <a:bodyPr/>
          <a:lstStyle/>
          <a:p>
            <a:r>
              <a:rPr lang="en-US" b="1" dirty="0">
                <a:solidFill>
                  <a:schemeClr val="accent2"/>
                </a:solidFill>
              </a:rPr>
              <a:t>Slides 2-6: </a:t>
            </a:r>
            <a:r>
              <a:rPr lang="en-US" dirty="0"/>
              <a:t>Templates to Use for Your Own Story</a:t>
            </a:r>
          </a:p>
        </p:txBody>
      </p:sp>
    </p:spTree>
    <p:extLst>
      <p:ext uri="{BB962C8B-B14F-4D97-AF65-F5344CB8AC3E}">
        <p14:creationId xmlns:p14="http://schemas.microsoft.com/office/powerpoint/2010/main" val="1263154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Straight Connector 41">
            <a:extLst>
              <a:ext uri="{C183D7F6-B498-43B3-948B-1728B52AA6E4}">
                <adec:decorative xmlns:adec="http://schemas.microsoft.com/office/drawing/2017/decorative" val="1"/>
              </a:ext>
            </a:extLst>
          </p:cNvPr>
          <p:cNvCxnSpPr/>
          <p:nvPr/>
        </p:nvCxnSpPr>
        <p:spPr bwMode="gray">
          <a:xfrm>
            <a:off x="0" y="1211533"/>
            <a:ext cx="6408217" cy="0"/>
          </a:xfrm>
          <a:prstGeom prst="line">
            <a:avLst/>
          </a:prstGeom>
          <a:ln w="28575">
            <a:solidFill>
              <a:schemeClr val="accent5"/>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34" name="Rectangle 33">
            <a:extLst>
              <a:ext uri="{C183D7F6-B498-43B3-948B-1728B52AA6E4}">
                <adec:decorative xmlns:adec="http://schemas.microsoft.com/office/drawing/2017/decorative" val="1"/>
              </a:ext>
            </a:extLst>
          </p:cNvPr>
          <p:cNvSpPr/>
          <p:nvPr/>
        </p:nvSpPr>
        <p:spPr bwMode="gray">
          <a:xfrm flipH="1">
            <a:off x="4388761" y="1262043"/>
            <a:ext cx="2011373" cy="2963896"/>
          </a:xfrm>
          <a:custGeom>
            <a:avLst/>
            <a:gdLst>
              <a:gd name="connsiteX0" fmla="*/ 0 w 1797781"/>
              <a:gd name="connsiteY0" fmla="*/ 0 h 2599732"/>
              <a:gd name="connsiteX1" fmla="*/ 1797781 w 1797781"/>
              <a:gd name="connsiteY1" fmla="*/ 0 h 2599732"/>
              <a:gd name="connsiteX2" fmla="*/ 1797781 w 1797781"/>
              <a:gd name="connsiteY2" fmla="*/ 2599732 h 2599732"/>
              <a:gd name="connsiteX3" fmla="*/ 0 w 1797781"/>
              <a:gd name="connsiteY3" fmla="*/ 2599732 h 2599732"/>
              <a:gd name="connsiteX4" fmla="*/ 0 w 1797781"/>
              <a:gd name="connsiteY4" fmla="*/ 0 h 2599732"/>
              <a:gd name="connsiteX0" fmla="*/ 0 w 1797781"/>
              <a:gd name="connsiteY0" fmla="*/ 0 h 2599732"/>
              <a:gd name="connsiteX1" fmla="*/ 1797781 w 1797781"/>
              <a:gd name="connsiteY1" fmla="*/ 0 h 2599732"/>
              <a:gd name="connsiteX2" fmla="*/ 1797781 w 1797781"/>
              <a:gd name="connsiteY2" fmla="*/ 2599732 h 2599732"/>
              <a:gd name="connsiteX3" fmla="*/ 0 w 1797781"/>
              <a:gd name="connsiteY3" fmla="*/ 2599732 h 2599732"/>
              <a:gd name="connsiteX4" fmla="*/ 91440 w 1797781"/>
              <a:gd name="connsiteY4" fmla="*/ 91440 h 2599732"/>
              <a:gd name="connsiteX0" fmla="*/ 0 w 1797781"/>
              <a:gd name="connsiteY0" fmla="*/ 0 h 2599732"/>
              <a:gd name="connsiteX1" fmla="*/ 1797781 w 1797781"/>
              <a:gd name="connsiteY1" fmla="*/ 0 h 2599732"/>
              <a:gd name="connsiteX2" fmla="*/ 1797781 w 1797781"/>
              <a:gd name="connsiteY2" fmla="*/ 2599732 h 2599732"/>
              <a:gd name="connsiteX3" fmla="*/ 0 w 1797781"/>
              <a:gd name="connsiteY3" fmla="*/ 2599732 h 2599732"/>
            </a:gdLst>
            <a:ahLst/>
            <a:cxnLst>
              <a:cxn ang="0">
                <a:pos x="connsiteX0" y="connsiteY0"/>
              </a:cxn>
              <a:cxn ang="0">
                <a:pos x="connsiteX1" y="connsiteY1"/>
              </a:cxn>
              <a:cxn ang="0">
                <a:pos x="connsiteX2" y="connsiteY2"/>
              </a:cxn>
              <a:cxn ang="0">
                <a:pos x="connsiteX3" y="connsiteY3"/>
              </a:cxn>
            </a:cxnLst>
            <a:rect l="l" t="t" r="r" b="b"/>
            <a:pathLst>
              <a:path w="1797781" h="2599732">
                <a:moveTo>
                  <a:pt x="0" y="0"/>
                </a:moveTo>
                <a:lnTo>
                  <a:pt x="1797781" y="0"/>
                </a:lnTo>
                <a:lnTo>
                  <a:pt x="1797781" y="2599732"/>
                </a:lnTo>
                <a:lnTo>
                  <a:pt x="0" y="2599732"/>
                </a:lnTo>
              </a:path>
            </a:pathLst>
          </a:custGeom>
          <a:solidFill>
            <a:schemeClr val="accent2">
              <a:lumMod val="20000"/>
              <a:lumOff val="8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43" name="Rectangle 33">
            <a:extLst>
              <a:ext uri="{C183D7F6-B498-43B3-948B-1728B52AA6E4}">
                <adec:decorative xmlns:adec="http://schemas.microsoft.com/office/drawing/2017/decorative" val="1"/>
              </a:ext>
            </a:extLst>
          </p:cNvPr>
          <p:cNvSpPr/>
          <p:nvPr/>
        </p:nvSpPr>
        <p:spPr bwMode="gray">
          <a:xfrm flipH="1">
            <a:off x="-1" y="1262043"/>
            <a:ext cx="2011373" cy="2963896"/>
          </a:xfrm>
          <a:custGeom>
            <a:avLst/>
            <a:gdLst>
              <a:gd name="connsiteX0" fmla="*/ 0 w 1797781"/>
              <a:gd name="connsiteY0" fmla="*/ 0 h 2599732"/>
              <a:gd name="connsiteX1" fmla="*/ 1797781 w 1797781"/>
              <a:gd name="connsiteY1" fmla="*/ 0 h 2599732"/>
              <a:gd name="connsiteX2" fmla="*/ 1797781 w 1797781"/>
              <a:gd name="connsiteY2" fmla="*/ 2599732 h 2599732"/>
              <a:gd name="connsiteX3" fmla="*/ 0 w 1797781"/>
              <a:gd name="connsiteY3" fmla="*/ 2599732 h 2599732"/>
              <a:gd name="connsiteX4" fmla="*/ 0 w 1797781"/>
              <a:gd name="connsiteY4" fmla="*/ 0 h 2599732"/>
              <a:gd name="connsiteX0" fmla="*/ 0 w 1797781"/>
              <a:gd name="connsiteY0" fmla="*/ 0 h 2599732"/>
              <a:gd name="connsiteX1" fmla="*/ 1797781 w 1797781"/>
              <a:gd name="connsiteY1" fmla="*/ 0 h 2599732"/>
              <a:gd name="connsiteX2" fmla="*/ 1797781 w 1797781"/>
              <a:gd name="connsiteY2" fmla="*/ 2599732 h 2599732"/>
              <a:gd name="connsiteX3" fmla="*/ 0 w 1797781"/>
              <a:gd name="connsiteY3" fmla="*/ 2599732 h 2599732"/>
              <a:gd name="connsiteX4" fmla="*/ 91440 w 1797781"/>
              <a:gd name="connsiteY4" fmla="*/ 91440 h 2599732"/>
              <a:gd name="connsiteX0" fmla="*/ 0 w 1797781"/>
              <a:gd name="connsiteY0" fmla="*/ 0 h 2599732"/>
              <a:gd name="connsiteX1" fmla="*/ 1797781 w 1797781"/>
              <a:gd name="connsiteY1" fmla="*/ 0 h 2599732"/>
              <a:gd name="connsiteX2" fmla="*/ 1797781 w 1797781"/>
              <a:gd name="connsiteY2" fmla="*/ 2599732 h 2599732"/>
              <a:gd name="connsiteX3" fmla="*/ 0 w 1797781"/>
              <a:gd name="connsiteY3" fmla="*/ 2599732 h 2599732"/>
            </a:gdLst>
            <a:ahLst/>
            <a:cxnLst>
              <a:cxn ang="0">
                <a:pos x="connsiteX0" y="connsiteY0"/>
              </a:cxn>
              <a:cxn ang="0">
                <a:pos x="connsiteX1" y="connsiteY1"/>
              </a:cxn>
              <a:cxn ang="0">
                <a:pos x="connsiteX2" y="connsiteY2"/>
              </a:cxn>
              <a:cxn ang="0">
                <a:pos x="connsiteX3" y="connsiteY3"/>
              </a:cxn>
            </a:cxnLst>
            <a:rect l="l" t="t" r="r" b="b"/>
            <a:pathLst>
              <a:path w="1797781" h="2599732">
                <a:moveTo>
                  <a:pt x="0" y="0"/>
                </a:moveTo>
                <a:lnTo>
                  <a:pt x="1797781" y="0"/>
                </a:lnTo>
                <a:lnTo>
                  <a:pt x="1797781" y="2599732"/>
                </a:lnTo>
                <a:lnTo>
                  <a:pt x="0" y="2599732"/>
                </a:lnTo>
              </a:path>
            </a:pathLst>
          </a:custGeom>
          <a:solidFill>
            <a:schemeClr val="accent2">
              <a:lumMod val="20000"/>
              <a:lumOff val="8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5" name="Text Placeholder 4">
            <a:extLst>
              <a:ext uri="{FF2B5EF4-FFF2-40B4-BE49-F238E27FC236}">
                <a16:creationId xmlns:a16="http://schemas.microsoft.com/office/drawing/2014/main" id="{F5385A4E-BCA0-6E01-C3EE-6B7A78AC44DD}"/>
              </a:ext>
            </a:extLst>
          </p:cNvPr>
          <p:cNvSpPr>
            <a:spLocks noGrp="1"/>
          </p:cNvSpPr>
          <p:nvPr>
            <p:ph type="body" sz="quarter" idx="16"/>
          </p:nvPr>
        </p:nvSpPr>
        <p:spPr/>
        <p:txBody>
          <a:bodyPr/>
          <a:lstStyle/>
          <a:p>
            <a:endParaRPr lang="en-US"/>
          </a:p>
        </p:txBody>
      </p:sp>
      <p:sp>
        <p:nvSpPr>
          <p:cNvPr id="10" name="Title 9"/>
          <p:cNvSpPr>
            <a:spLocks noGrp="1"/>
          </p:cNvSpPr>
          <p:nvPr>
            <p:ph type="title"/>
          </p:nvPr>
        </p:nvSpPr>
        <p:spPr/>
        <p:txBody>
          <a:bodyPr/>
          <a:lstStyle/>
          <a:p>
            <a:r>
              <a:rPr lang="en-US" dirty="0"/>
              <a:t>Building Community College Partnerships</a:t>
            </a:r>
          </a:p>
        </p:txBody>
      </p:sp>
      <p:sp>
        <p:nvSpPr>
          <p:cNvPr id="3" name="Text Placeholder 2">
            <a:extLst>
              <a:ext uri="{FF2B5EF4-FFF2-40B4-BE49-F238E27FC236}">
                <a16:creationId xmlns:a16="http://schemas.microsoft.com/office/drawing/2014/main" id="{CE97CEA5-5E4C-C369-564F-53E89783F61C}"/>
              </a:ext>
            </a:extLst>
          </p:cNvPr>
          <p:cNvSpPr>
            <a:spLocks noGrp="1"/>
          </p:cNvSpPr>
          <p:nvPr>
            <p:ph type="body" sz="quarter" idx="15"/>
          </p:nvPr>
        </p:nvSpPr>
        <p:spPr/>
        <p:txBody>
          <a:bodyPr/>
          <a:lstStyle/>
          <a:p>
            <a:r>
              <a:rPr lang="en-US" dirty="0"/>
              <a:t>Process Example</a:t>
            </a:r>
          </a:p>
        </p:txBody>
      </p:sp>
      <p:sp>
        <p:nvSpPr>
          <p:cNvPr id="12" name="Text Placeholder 11">
            <a:extLst>
              <a:ext uri="{FF2B5EF4-FFF2-40B4-BE49-F238E27FC236}">
                <a16:creationId xmlns:a16="http://schemas.microsoft.com/office/drawing/2014/main" id="{9EF4EAEE-B8C7-0914-7613-D2D512D9FC4B}"/>
              </a:ext>
            </a:extLst>
          </p:cNvPr>
          <p:cNvSpPr>
            <a:spLocks noGrp="1"/>
          </p:cNvSpPr>
          <p:nvPr>
            <p:ph type="body" sz="quarter" idx="19"/>
          </p:nvPr>
        </p:nvSpPr>
        <p:spPr/>
        <p:txBody>
          <a:bodyPr/>
          <a:lstStyle/>
          <a:p>
            <a:endParaRPr lang="en-US"/>
          </a:p>
        </p:txBody>
      </p:sp>
      <p:sp>
        <p:nvSpPr>
          <p:cNvPr id="32" name="Text Placeholder 1"/>
          <p:cNvSpPr txBox="1">
            <a:spLocks/>
          </p:cNvSpPr>
          <p:nvPr/>
        </p:nvSpPr>
        <p:spPr bwMode="gray">
          <a:xfrm>
            <a:off x="266700" y="1785339"/>
            <a:ext cx="1658151" cy="2769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buNone/>
            </a:pPr>
            <a:r>
              <a:rPr lang="en-US" b="1" dirty="0"/>
              <a:t>Needs Beyond Baccalaureate Degrees</a:t>
            </a:r>
          </a:p>
        </p:txBody>
      </p:sp>
      <p:sp>
        <p:nvSpPr>
          <p:cNvPr id="35" name="Text Placeholder 1"/>
          <p:cNvSpPr txBox="1">
            <a:spLocks/>
          </p:cNvSpPr>
          <p:nvPr/>
        </p:nvSpPr>
        <p:spPr bwMode="gray">
          <a:xfrm>
            <a:off x="4491750" y="1783856"/>
            <a:ext cx="1525194" cy="2769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buNone/>
            </a:pPr>
            <a:r>
              <a:rPr lang="en-US" b="1" dirty="0"/>
              <a:t>Additional Degree Evaluations Available</a:t>
            </a:r>
          </a:p>
        </p:txBody>
      </p:sp>
      <p:sp>
        <p:nvSpPr>
          <p:cNvPr id="4" name="TextBox 3">
            <a:extLst>
              <a:ext uri="{FF2B5EF4-FFF2-40B4-BE49-F238E27FC236}">
                <a16:creationId xmlns:a16="http://schemas.microsoft.com/office/drawing/2014/main" id="{65AD7693-BE1D-BA5D-05A8-71ADEFA5C2E9}"/>
              </a:ext>
            </a:extLst>
          </p:cNvPr>
          <p:cNvSpPr txBox="1"/>
          <p:nvPr/>
        </p:nvSpPr>
        <p:spPr bwMode="gray">
          <a:xfrm>
            <a:off x="2347271" y="2199307"/>
            <a:ext cx="1438999" cy="369332"/>
          </a:xfrm>
          <a:prstGeom prst="rect">
            <a:avLst/>
          </a:prstGeom>
          <a:noFill/>
        </p:spPr>
        <p:txBody>
          <a:bodyPr wrap="square" lIns="0" tIns="0" rIns="0" bIns="0" rtlCol="0">
            <a:spAutoFit/>
          </a:bodyPr>
          <a:lstStyle/>
          <a:p>
            <a:r>
              <a:rPr lang="en-US" sz="2400" dirty="0">
                <a:solidFill>
                  <a:schemeClr val="accent4"/>
                </a:solidFill>
                <a:latin typeface="+mj-lt"/>
              </a:rPr>
              <a:t>15+</a:t>
            </a:r>
          </a:p>
        </p:txBody>
      </p:sp>
      <p:sp>
        <p:nvSpPr>
          <p:cNvPr id="6" name="TextBox 5">
            <a:extLst>
              <a:ext uri="{FF2B5EF4-FFF2-40B4-BE49-F238E27FC236}">
                <a16:creationId xmlns:a16="http://schemas.microsoft.com/office/drawing/2014/main" id="{3EE0DF21-0BDE-3350-5EEF-3473D5DDCA8B}"/>
              </a:ext>
            </a:extLst>
          </p:cNvPr>
          <p:cNvSpPr txBox="1"/>
          <p:nvPr/>
        </p:nvSpPr>
        <p:spPr bwMode="gray">
          <a:xfrm>
            <a:off x="2953229" y="2260863"/>
            <a:ext cx="1183840" cy="246221"/>
          </a:xfrm>
          <a:prstGeom prst="rect">
            <a:avLst/>
          </a:prstGeom>
          <a:noFill/>
        </p:spPr>
        <p:txBody>
          <a:bodyPr wrap="square" lIns="0" tIns="0" rIns="0" bIns="0" rtlCol="0">
            <a:spAutoFit/>
          </a:bodyPr>
          <a:lstStyle/>
          <a:p>
            <a:pPr>
              <a:spcBef>
                <a:spcPts val="300"/>
              </a:spcBef>
            </a:pPr>
            <a:r>
              <a:rPr lang="en-US" sz="800" dirty="0"/>
              <a:t>Associates Degree Courses Built</a:t>
            </a:r>
          </a:p>
        </p:txBody>
      </p:sp>
      <p:sp>
        <p:nvSpPr>
          <p:cNvPr id="7" name="Text Placeholder 1">
            <a:extLst>
              <a:ext uri="{FF2B5EF4-FFF2-40B4-BE49-F238E27FC236}">
                <a16:creationId xmlns:a16="http://schemas.microsoft.com/office/drawing/2014/main" id="{38BCC5DF-2CA2-8095-B89F-6F66A489F7B1}"/>
              </a:ext>
            </a:extLst>
          </p:cNvPr>
          <p:cNvSpPr txBox="1">
            <a:spLocks/>
          </p:cNvSpPr>
          <p:nvPr/>
        </p:nvSpPr>
        <p:spPr bwMode="gray">
          <a:xfrm>
            <a:off x="2151120" y="1785339"/>
            <a:ext cx="2121317" cy="1384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buNone/>
            </a:pPr>
            <a:r>
              <a:rPr lang="en-US" b="1" dirty="0"/>
              <a:t>Community College Pipeline</a:t>
            </a:r>
          </a:p>
        </p:txBody>
      </p:sp>
      <p:sp>
        <p:nvSpPr>
          <p:cNvPr id="8" name="Text Placeholder 1">
            <a:extLst>
              <a:ext uri="{FF2B5EF4-FFF2-40B4-BE49-F238E27FC236}">
                <a16:creationId xmlns:a16="http://schemas.microsoft.com/office/drawing/2014/main" id="{547225CE-9D7D-217C-0699-AD14BCE2EAFC}"/>
              </a:ext>
            </a:extLst>
          </p:cNvPr>
          <p:cNvSpPr txBox="1">
            <a:spLocks/>
          </p:cNvSpPr>
          <p:nvPr/>
        </p:nvSpPr>
        <p:spPr bwMode="gray">
          <a:xfrm>
            <a:off x="266701" y="2260863"/>
            <a:ext cx="1471376" cy="1049005"/>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a:spcBef>
                <a:spcPts val="500"/>
              </a:spcBef>
            </a:pPr>
            <a:r>
              <a:rPr lang="en-US" sz="800" dirty="0"/>
              <a:t>High volumes of pending courses were submitted regarding associate degrees</a:t>
            </a:r>
          </a:p>
          <a:p>
            <a:pPr>
              <a:spcBef>
                <a:spcPts val="500"/>
              </a:spcBef>
            </a:pPr>
            <a:r>
              <a:rPr lang="en-US" sz="800" dirty="0"/>
              <a:t>These requests required manual review and comments back to the students</a:t>
            </a:r>
          </a:p>
        </p:txBody>
      </p:sp>
      <p:sp>
        <p:nvSpPr>
          <p:cNvPr id="11" name="Text Placeholder 1">
            <a:extLst>
              <a:ext uri="{FF2B5EF4-FFF2-40B4-BE49-F238E27FC236}">
                <a16:creationId xmlns:a16="http://schemas.microsoft.com/office/drawing/2014/main" id="{96F6D137-7D91-B007-660F-32BFE0B89995}"/>
              </a:ext>
            </a:extLst>
          </p:cNvPr>
          <p:cNvSpPr txBox="1">
            <a:spLocks/>
          </p:cNvSpPr>
          <p:nvPr/>
        </p:nvSpPr>
        <p:spPr bwMode="gray">
          <a:xfrm>
            <a:off x="2136548" y="2701942"/>
            <a:ext cx="2063370" cy="1236236"/>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a:spcBef>
                <a:spcPts val="500"/>
              </a:spcBef>
            </a:pPr>
            <a:r>
              <a:rPr lang="en-US" sz="800" dirty="0"/>
              <a:t>The largest volume came from a particular community college system.</a:t>
            </a:r>
          </a:p>
          <a:p>
            <a:pPr>
              <a:spcBef>
                <a:spcPts val="500"/>
              </a:spcBef>
            </a:pPr>
            <a:r>
              <a:rPr lang="en-US" sz="800" dirty="0"/>
              <a:t>The university built associate degree courses in their student information system for all the community colleges within this system. </a:t>
            </a:r>
          </a:p>
          <a:p>
            <a:pPr>
              <a:spcBef>
                <a:spcPts val="500"/>
              </a:spcBef>
            </a:pPr>
            <a:r>
              <a:rPr lang="en-US" sz="800" dirty="0"/>
              <a:t>The partner updated the language in their Transfer Portal in combination with these rules. </a:t>
            </a:r>
          </a:p>
        </p:txBody>
      </p:sp>
      <p:sp>
        <p:nvSpPr>
          <p:cNvPr id="16" name="Isosceles Triangle 15">
            <a:extLst>
              <a:ext uri="{FF2B5EF4-FFF2-40B4-BE49-F238E27FC236}">
                <a16:creationId xmlns:a16="http://schemas.microsoft.com/office/drawing/2014/main" id="{AD34874D-B9C1-6B9C-1222-8D08C956F8E2}"/>
              </a:ext>
              <a:ext uri="{C183D7F6-B498-43B3-948B-1728B52AA6E4}">
                <adec:decorative xmlns:adec="http://schemas.microsoft.com/office/drawing/2017/decorative" val="1"/>
              </a:ext>
            </a:extLst>
          </p:cNvPr>
          <p:cNvSpPr/>
          <p:nvPr/>
        </p:nvSpPr>
        <p:spPr bwMode="gray">
          <a:xfrm rot="5400000" flipH="1">
            <a:off x="2139585" y="2311882"/>
            <a:ext cx="167252" cy="144183"/>
          </a:xfrm>
          <a:prstGeom prst="triangle">
            <a:avLst/>
          </a:prstGeom>
          <a:solidFill>
            <a:schemeClr val="tx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2" name="Picture 21">
            <a:extLst>
              <a:ext uri="{FF2B5EF4-FFF2-40B4-BE49-F238E27FC236}">
                <a16:creationId xmlns:a16="http://schemas.microsoft.com/office/drawing/2014/main" id="{FF8839A8-4FDA-5396-A0EB-C028CDF1723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9278" y="1413835"/>
            <a:ext cx="393429" cy="274089"/>
          </a:xfrm>
          <a:prstGeom prst="rect">
            <a:avLst/>
          </a:prstGeom>
        </p:spPr>
      </p:pic>
      <p:pic>
        <p:nvPicPr>
          <p:cNvPr id="23" name="Picture 22">
            <a:extLst>
              <a:ext uri="{FF2B5EF4-FFF2-40B4-BE49-F238E27FC236}">
                <a16:creationId xmlns:a16="http://schemas.microsoft.com/office/drawing/2014/main" id="{CD8805BF-712D-F3AD-6610-ED406E90FF44}"/>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1120" y="1410925"/>
            <a:ext cx="430569" cy="276999"/>
          </a:xfrm>
          <a:prstGeom prst="rect">
            <a:avLst/>
          </a:prstGeom>
        </p:spPr>
      </p:pic>
      <p:pic>
        <p:nvPicPr>
          <p:cNvPr id="24" name="Picture 23">
            <a:extLst>
              <a:ext uri="{FF2B5EF4-FFF2-40B4-BE49-F238E27FC236}">
                <a16:creationId xmlns:a16="http://schemas.microsoft.com/office/drawing/2014/main" id="{8A5BF84C-7243-3F75-650C-092EC92AAD17}"/>
              </a:ext>
              <a:ext uri="{C183D7F6-B498-43B3-948B-1728B52AA6E4}">
                <adec:decorative xmlns:adec="http://schemas.microsoft.com/office/drawing/2017/decorative" val="1"/>
              </a:ext>
            </a:extLst>
          </p:cNvPr>
          <p:cNvPicPr>
            <a:picLocks noChangeAspect="1"/>
          </p:cNvPicPr>
          <p:nvPr/>
        </p:nvPicPr>
        <p:blipFill>
          <a:blip r:embed="rId6"/>
          <a:srcRect/>
          <a:stretch/>
        </p:blipFill>
        <p:spPr>
          <a:xfrm>
            <a:off x="295411" y="1413604"/>
            <a:ext cx="318566" cy="274320"/>
          </a:xfrm>
          <a:prstGeom prst="rect">
            <a:avLst/>
          </a:prstGeom>
        </p:spPr>
      </p:pic>
      <p:sp>
        <p:nvSpPr>
          <p:cNvPr id="2" name="Text Placeholder 1">
            <a:extLst>
              <a:ext uri="{FF2B5EF4-FFF2-40B4-BE49-F238E27FC236}">
                <a16:creationId xmlns:a16="http://schemas.microsoft.com/office/drawing/2014/main" id="{B7BEBBE2-C6E3-E85E-B6F8-0182EDDD0227}"/>
              </a:ext>
            </a:extLst>
          </p:cNvPr>
          <p:cNvSpPr txBox="1">
            <a:spLocks/>
          </p:cNvSpPr>
          <p:nvPr/>
        </p:nvSpPr>
        <p:spPr bwMode="gray">
          <a:xfrm>
            <a:off x="4489734" y="2260863"/>
            <a:ext cx="1647583" cy="1049005"/>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a:spcBef>
                <a:spcPts val="500"/>
              </a:spcBef>
            </a:pPr>
            <a:r>
              <a:rPr lang="en-US" sz="800" dirty="0"/>
              <a:t>Transfer Portal degree completion page is now more robust with information to guide students</a:t>
            </a:r>
          </a:p>
          <a:p>
            <a:pPr>
              <a:spcBef>
                <a:spcPts val="500"/>
              </a:spcBef>
            </a:pPr>
            <a:r>
              <a:rPr lang="en-US" sz="800" dirty="0"/>
              <a:t>Students are now able to leverage the tool in more helpful ways for their 2- and 4-year aspirations. </a:t>
            </a:r>
          </a:p>
        </p:txBody>
      </p:sp>
      <p:sp>
        <p:nvSpPr>
          <p:cNvPr id="15" name="Text Placeholder 14">
            <a:extLst>
              <a:ext uri="{FF2B5EF4-FFF2-40B4-BE49-F238E27FC236}">
                <a16:creationId xmlns:a16="http://schemas.microsoft.com/office/drawing/2014/main" id="{A08F9D8E-26A5-D99E-DFEB-4578AB351488}"/>
              </a:ext>
            </a:extLst>
          </p:cNvPr>
          <p:cNvSpPr>
            <a:spLocks noGrp="1"/>
          </p:cNvSpPr>
          <p:nvPr>
            <p:ph type="body" sz="quarter" idx="18"/>
          </p:nvPr>
        </p:nvSpPr>
        <p:spPr/>
        <p:txBody>
          <a:bodyPr/>
          <a:lstStyle/>
          <a:p>
            <a:endParaRPr lang="en-US"/>
          </a:p>
        </p:txBody>
      </p:sp>
    </p:spTree>
    <p:custDataLst>
      <p:tags r:id="rId1"/>
    </p:custDataLst>
    <p:extLst>
      <p:ext uri="{BB962C8B-B14F-4D97-AF65-F5344CB8AC3E}">
        <p14:creationId xmlns:p14="http://schemas.microsoft.com/office/powerpoint/2010/main" val="1698430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Improving the Course Evaluations Process</a:t>
            </a:r>
          </a:p>
        </p:txBody>
      </p:sp>
      <p:sp>
        <p:nvSpPr>
          <p:cNvPr id="8" name="Pentagon 7"/>
          <p:cNvSpPr/>
          <p:nvPr/>
        </p:nvSpPr>
        <p:spPr bwMode="gray">
          <a:xfrm>
            <a:off x="277813" y="1208998"/>
            <a:ext cx="1913296" cy="370625"/>
          </a:xfrm>
          <a:prstGeom prst="homePlate">
            <a:avLst/>
          </a:prstGeom>
          <a:solidFill>
            <a:schemeClr val="accent5"/>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1463675"/>
            <a:r>
              <a:rPr lang="en-US" sz="900" b="1" dirty="0">
                <a:solidFill>
                  <a:schemeClr val="bg1"/>
                </a:solidFill>
              </a:rPr>
              <a:t>Review Variations</a:t>
            </a:r>
          </a:p>
        </p:txBody>
      </p:sp>
      <p:sp>
        <p:nvSpPr>
          <p:cNvPr id="28" name="Text Placeholder 1"/>
          <p:cNvSpPr txBox="1">
            <a:spLocks/>
          </p:cNvSpPr>
          <p:nvPr/>
        </p:nvSpPr>
        <p:spPr bwMode="gray">
          <a:xfrm>
            <a:off x="277238" y="1754493"/>
            <a:ext cx="1668440" cy="1790234"/>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buNone/>
            </a:pPr>
            <a:r>
              <a:rPr lang="en-US" b="1" dirty="0"/>
              <a:t>Lack of Coordination</a:t>
            </a:r>
          </a:p>
          <a:p>
            <a:r>
              <a:rPr lang="en-US" dirty="0"/>
              <a:t>Individual departments had varying responses to the same courses entered by prospective students. </a:t>
            </a:r>
          </a:p>
          <a:p>
            <a:r>
              <a:rPr lang="en-US" dirty="0"/>
              <a:t>Staff from each department were providing one-off review and responses triggered by these student request furthering the differences in responses. </a:t>
            </a:r>
          </a:p>
        </p:txBody>
      </p:sp>
      <p:sp>
        <p:nvSpPr>
          <p:cNvPr id="14" name="Chevron 13"/>
          <p:cNvSpPr/>
          <p:nvPr/>
        </p:nvSpPr>
        <p:spPr bwMode="gray">
          <a:xfrm>
            <a:off x="2218877" y="1208998"/>
            <a:ext cx="1964365" cy="370625"/>
          </a:xfrm>
          <a:prstGeom prst="chevron">
            <a:avLst/>
          </a:prstGeom>
          <a:solidFill>
            <a:schemeClr val="accent5"/>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1463675"/>
            <a:r>
              <a:rPr lang="en-US" sz="900" b="1" dirty="0">
                <a:solidFill>
                  <a:schemeClr val="bg1"/>
                </a:solidFill>
              </a:rPr>
              <a:t>Collaboration</a:t>
            </a:r>
          </a:p>
        </p:txBody>
      </p:sp>
      <p:sp>
        <p:nvSpPr>
          <p:cNvPr id="29" name="Text Placeholder 1"/>
          <p:cNvSpPr txBox="1">
            <a:spLocks/>
          </p:cNvSpPr>
          <p:nvPr/>
        </p:nvSpPr>
        <p:spPr bwMode="gray">
          <a:xfrm>
            <a:off x="2219744" y="1754493"/>
            <a:ext cx="1719740" cy="2131353"/>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buNone/>
            </a:pPr>
            <a:r>
              <a:rPr lang="en-US" b="1" dirty="0"/>
              <a:t>Central Agreement</a:t>
            </a:r>
          </a:p>
          <a:p>
            <a:r>
              <a:rPr lang="en-US" dirty="0"/>
              <a:t>A large public doctoral university worked across departments to revamp their course evaluation process.</a:t>
            </a:r>
          </a:p>
          <a:p>
            <a:r>
              <a:rPr lang="en-US" dirty="0"/>
              <a:t>The units worked together to build out agreed upon course equivalency rules that return for students showing interest in any department with that course. </a:t>
            </a:r>
          </a:p>
          <a:p>
            <a:endParaRPr lang="en-US" dirty="0"/>
          </a:p>
        </p:txBody>
      </p:sp>
      <p:sp>
        <p:nvSpPr>
          <p:cNvPr id="16" name="Chevron 15"/>
          <p:cNvSpPr/>
          <p:nvPr/>
        </p:nvSpPr>
        <p:spPr bwMode="gray">
          <a:xfrm>
            <a:off x="4211011" y="1208998"/>
            <a:ext cx="1905628" cy="370625"/>
          </a:xfrm>
          <a:prstGeom prst="chevron">
            <a:avLst/>
          </a:prstGeom>
          <a:solidFill>
            <a:schemeClr val="accent5"/>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1463675"/>
            <a:r>
              <a:rPr lang="en-US" sz="900" b="1" dirty="0">
                <a:solidFill>
                  <a:schemeClr val="bg1"/>
                </a:solidFill>
              </a:rPr>
              <a:t>Consistency Achieved</a:t>
            </a:r>
          </a:p>
        </p:txBody>
      </p:sp>
      <p:sp>
        <p:nvSpPr>
          <p:cNvPr id="30" name="Text Placeholder 1"/>
          <p:cNvSpPr txBox="1">
            <a:spLocks/>
          </p:cNvSpPr>
          <p:nvPr/>
        </p:nvSpPr>
        <p:spPr bwMode="gray">
          <a:xfrm>
            <a:off x="4207802" y="1758769"/>
            <a:ext cx="1794237" cy="1715854"/>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buNone/>
            </a:pPr>
            <a:r>
              <a:rPr lang="en-US" b="1" dirty="0"/>
              <a:t>Positive Transformation</a:t>
            </a:r>
          </a:p>
          <a:p>
            <a:r>
              <a:rPr lang="en-US" dirty="0"/>
              <a:t>Equity across departments in how transfer credit was awarded</a:t>
            </a:r>
          </a:p>
          <a:p>
            <a:r>
              <a:rPr lang="en-US" dirty="0"/>
              <a:t>Improvements in the student experience by providing critical information much earlier in the process</a:t>
            </a:r>
          </a:p>
          <a:p>
            <a:r>
              <a:rPr lang="en-US" dirty="0"/>
              <a:t>Staff time savings from the automation of these course evaluations </a:t>
            </a:r>
          </a:p>
        </p:txBody>
      </p:sp>
      <p:sp>
        <p:nvSpPr>
          <p:cNvPr id="2" name="Text Placeholder 1">
            <a:extLst>
              <a:ext uri="{FF2B5EF4-FFF2-40B4-BE49-F238E27FC236}">
                <a16:creationId xmlns:a16="http://schemas.microsoft.com/office/drawing/2014/main" id="{27BA85B8-0C6D-59CE-325A-F006811F17FC}"/>
              </a:ext>
            </a:extLst>
          </p:cNvPr>
          <p:cNvSpPr txBox="1">
            <a:spLocks/>
          </p:cNvSpPr>
          <p:nvPr/>
        </p:nvSpPr>
        <p:spPr bwMode="gray">
          <a:xfrm>
            <a:off x="280195" y="657732"/>
            <a:ext cx="5842794" cy="184666"/>
          </a:xfrm>
          <a:prstGeom prst="rect">
            <a:avLst/>
          </a:prstGeom>
        </p:spPr>
        <p:txBody>
          <a:bodyPr vert="horz" wrap="square" lIns="0" tIns="0" rIns="0" bIns="0" rtlCol="0">
            <a:spAutoFit/>
          </a:bodyPr>
          <a:lstStyle>
            <a:lvl1pPr marL="0" indent="0" algn="l" defTabSz="480060" rtl="0" eaLnBrk="1" latinLnBrk="0" hangingPunct="1">
              <a:lnSpc>
                <a:spcPct val="100000"/>
              </a:lnSpc>
              <a:spcBef>
                <a:spcPts val="0"/>
              </a:spcBef>
              <a:buClrTx/>
              <a:buFont typeface="Arial" panose="020B0604020202020204" pitchFamily="34" charset="0"/>
              <a:buNone/>
              <a:defRPr sz="1200" kern="1200">
                <a:solidFill>
                  <a:schemeClr val="tx1"/>
                </a:solidFill>
                <a:latin typeface="+mn-lt"/>
                <a:ea typeface="+mn-ea"/>
                <a:cs typeface="+mn-cs"/>
              </a:defRPr>
            </a:lvl1pPr>
            <a:lvl2pPr marL="228600" indent="-114300" algn="l" defTabSz="480060" rtl="0" eaLnBrk="1" latinLnBrk="0" hangingPunct="1">
              <a:lnSpc>
                <a:spcPct val="100000"/>
              </a:lnSpc>
              <a:spcBef>
                <a:spcPts val="0"/>
              </a:spcBef>
              <a:buClrTx/>
              <a:buFont typeface="Verdana" panose="020B0604030504040204" pitchFamily="34" charset="0"/>
              <a:buChar char="–"/>
              <a:defRPr sz="1200" kern="1200">
                <a:solidFill>
                  <a:schemeClr val="tx1"/>
                </a:solidFill>
                <a:latin typeface="+mn-lt"/>
                <a:ea typeface="+mn-ea"/>
                <a:cs typeface="+mn-cs"/>
              </a:defRPr>
            </a:lvl2pPr>
            <a:lvl3pPr marL="342900" indent="-114300" algn="l" defTabSz="480060" rtl="0" eaLnBrk="1" latinLnBrk="0" hangingPunct="1">
              <a:lnSpc>
                <a:spcPct val="100000"/>
              </a:lnSpc>
              <a:spcBef>
                <a:spcPts val="0"/>
              </a:spcBef>
              <a:buClrTx/>
              <a:buFont typeface="Arial" panose="020B0604020202020204" pitchFamily="34" charset="0"/>
              <a:buChar char="•"/>
              <a:defRPr sz="1200" kern="1200">
                <a:solidFill>
                  <a:schemeClr val="tx1"/>
                </a:solidFill>
                <a:latin typeface="+mn-lt"/>
                <a:ea typeface="+mn-ea"/>
                <a:cs typeface="+mn-cs"/>
              </a:defRPr>
            </a:lvl3pPr>
            <a:lvl4pPr marL="457200" indent="-114300" algn="l" defTabSz="480060" rtl="0" eaLnBrk="1" latinLnBrk="0" hangingPunct="1">
              <a:lnSpc>
                <a:spcPct val="100000"/>
              </a:lnSpc>
              <a:spcBef>
                <a:spcPts val="0"/>
              </a:spcBef>
              <a:buFont typeface="Verdana" panose="020B0604030504040204" pitchFamily="34" charset="0"/>
              <a:buChar char="–"/>
              <a:defRPr sz="1200" kern="1200">
                <a:solidFill>
                  <a:schemeClr val="tx1"/>
                </a:solidFill>
                <a:latin typeface="+mn-lt"/>
                <a:ea typeface="+mn-ea"/>
                <a:cs typeface="+mn-cs"/>
              </a:defRPr>
            </a:lvl4pPr>
            <a:lvl5pPr marL="571500" indent="-114300" algn="l" defTabSz="480060" rtl="0" eaLnBrk="1" latinLnBrk="0" hangingPunct="1">
              <a:lnSpc>
                <a:spcPct val="100000"/>
              </a:lnSpc>
              <a:spcBef>
                <a:spcPts val="0"/>
              </a:spcBef>
              <a:buFont typeface="Arial" panose="020B0604020202020204" pitchFamily="34" charset="0"/>
              <a:buChar char="•"/>
              <a:defRPr sz="12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r>
              <a:rPr lang="en-US" dirty="0"/>
              <a:t>Transformative Example</a:t>
            </a:r>
          </a:p>
        </p:txBody>
      </p:sp>
    </p:spTree>
    <p:custDataLst>
      <p:tags r:id="rId1"/>
    </p:custDataLst>
    <p:extLst>
      <p:ext uri="{BB962C8B-B14F-4D97-AF65-F5344CB8AC3E}">
        <p14:creationId xmlns:p14="http://schemas.microsoft.com/office/powerpoint/2010/main" val="3791253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Straight Connector 41">
            <a:extLst>
              <a:ext uri="{C183D7F6-B498-43B3-948B-1728B52AA6E4}">
                <adec:decorative xmlns:adec="http://schemas.microsoft.com/office/drawing/2017/decorative" val="1"/>
              </a:ext>
            </a:extLst>
          </p:cNvPr>
          <p:cNvCxnSpPr/>
          <p:nvPr/>
        </p:nvCxnSpPr>
        <p:spPr bwMode="gray">
          <a:xfrm>
            <a:off x="0" y="1220793"/>
            <a:ext cx="6408217" cy="0"/>
          </a:xfrm>
          <a:prstGeom prst="line">
            <a:avLst/>
          </a:prstGeom>
          <a:ln w="28575">
            <a:solidFill>
              <a:schemeClr val="accent5"/>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34" name="Rectangle 33">
            <a:extLst>
              <a:ext uri="{C183D7F6-B498-43B3-948B-1728B52AA6E4}">
                <adec:decorative xmlns:adec="http://schemas.microsoft.com/office/drawing/2017/decorative" val="1"/>
              </a:ext>
            </a:extLst>
          </p:cNvPr>
          <p:cNvSpPr/>
          <p:nvPr/>
        </p:nvSpPr>
        <p:spPr bwMode="gray">
          <a:xfrm flipH="1">
            <a:off x="4388760" y="1271302"/>
            <a:ext cx="2011373" cy="3100529"/>
          </a:xfrm>
          <a:custGeom>
            <a:avLst/>
            <a:gdLst>
              <a:gd name="connsiteX0" fmla="*/ 0 w 1797781"/>
              <a:gd name="connsiteY0" fmla="*/ 0 h 2599732"/>
              <a:gd name="connsiteX1" fmla="*/ 1797781 w 1797781"/>
              <a:gd name="connsiteY1" fmla="*/ 0 h 2599732"/>
              <a:gd name="connsiteX2" fmla="*/ 1797781 w 1797781"/>
              <a:gd name="connsiteY2" fmla="*/ 2599732 h 2599732"/>
              <a:gd name="connsiteX3" fmla="*/ 0 w 1797781"/>
              <a:gd name="connsiteY3" fmla="*/ 2599732 h 2599732"/>
              <a:gd name="connsiteX4" fmla="*/ 0 w 1797781"/>
              <a:gd name="connsiteY4" fmla="*/ 0 h 2599732"/>
              <a:gd name="connsiteX0" fmla="*/ 0 w 1797781"/>
              <a:gd name="connsiteY0" fmla="*/ 0 h 2599732"/>
              <a:gd name="connsiteX1" fmla="*/ 1797781 w 1797781"/>
              <a:gd name="connsiteY1" fmla="*/ 0 h 2599732"/>
              <a:gd name="connsiteX2" fmla="*/ 1797781 w 1797781"/>
              <a:gd name="connsiteY2" fmla="*/ 2599732 h 2599732"/>
              <a:gd name="connsiteX3" fmla="*/ 0 w 1797781"/>
              <a:gd name="connsiteY3" fmla="*/ 2599732 h 2599732"/>
              <a:gd name="connsiteX4" fmla="*/ 91440 w 1797781"/>
              <a:gd name="connsiteY4" fmla="*/ 91440 h 2599732"/>
              <a:gd name="connsiteX0" fmla="*/ 0 w 1797781"/>
              <a:gd name="connsiteY0" fmla="*/ 0 h 2599732"/>
              <a:gd name="connsiteX1" fmla="*/ 1797781 w 1797781"/>
              <a:gd name="connsiteY1" fmla="*/ 0 h 2599732"/>
              <a:gd name="connsiteX2" fmla="*/ 1797781 w 1797781"/>
              <a:gd name="connsiteY2" fmla="*/ 2599732 h 2599732"/>
              <a:gd name="connsiteX3" fmla="*/ 0 w 1797781"/>
              <a:gd name="connsiteY3" fmla="*/ 2599732 h 2599732"/>
            </a:gdLst>
            <a:ahLst/>
            <a:cxnLst>
              <a:cxn ang="0">
                <a:pos x="connsiteX0" y="connsiteY0"/>
              </a:cxn>
              <a:cxn ang="0">
                <a:pos x="connsiteX1" y="connsiteY1"/>
              </a:cxn>
              <a:cxn ang="0">
                <a:pos x="connsiteX2" y="connsiteY2"/>
              </a:cxn>
              <a:cxn ang="0">
                <a:pos x="connsiteX3" y="connsiteY3"/>
              </a:cxn>
            </a:cxnLst>
            <a:rect l="l" t="t" r="r" b="b"/>
            <a:pathLst>
              <a:path w="1797781" h="2599732">
                <a:moveTo>
                  <a:pt x="0" y="0"/>
                </a:moveTo>
                <a:lnTo>
                  <a:pt x="1797781" y="0"/>
                </a:lnTo>
                <a:lnTo>
                  <a:pt x="1797781" y="2599732"/>
                </a:lnTo>
                <a:lnTo>
                  <a:pt x="0" y="2599732"/>
                </a:lnTo>
              </a:path>
            </a:pathLst>
          </a:custGeom>
          <a:solidFill>
            <a:schemeClr val="accent2">
              <a:lumMod val="20000"/>
              <a:lumOff val="8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43" name="Rectangle 33">
            <a:extLst>
              <a:ext uri="{C183D7F6-B498-43B3-948B-1728B52AA6E4}">
                <adec:decorative xmlns:adec="http://schemas.microsoft.com/office/drawing/2017/decorative" val="1"/>
              </a:ext>
            </a:extLst>
          </p:cNvPr>
          <p:cNvSpPr/>
          <p:nvPr/>
        </p:nvSpPr>
        <p:spPr bwMode="gray">
          <a:xfrm flipH="1">
            <a:off x="-2" y="1271302"/>
            <a:ext cx="2011373" cy="3100529"/>
          </a:xfrm>
          <a:custGeom>
            <a:avLst/>
            <a:gdLst>
              <a:gd name="connsiteX0" fmla="*/ 0 w 1797781"/>
              <a:gd name="connsiteY0" fmla="*/ 0 h 2599732"/>
              <a:gd name="connsiteX1" fmla="*/ 1797781 w 1797781"/>
              <a:gd name="connsiteY1" fmla="*/ 0 h 2599732"/>
              <a:gd name="connsiteX2" fmla="*/ 1797781 w 1797781"/>
              <a:gd name="connsiteY2" fmla="*/ 2599732 h 2599732"/>
              <a:gd name="connsiteX3" fmla="*/ 0 w 1797781"/>
              <a:gd name="connsiteY3" fmla="*/ 2599732 h 2599732"/>
              <a:gd name="connsiteX4" fmla="*/ 0 w 1797781"/>
              <a:gd name="connsiteY4" fmla="*/ 0 h 2599732"/>
              <a:gd name="connsiteX0" fmla="*/ 0 w 1797781"/>
              <a:gd name="connsiteY0" fmla="*/ 0 h 2599732"/>
              <a:gd name="connsiteX1" fmla="*/ 1797781 w 1797781"/>
              <a:gd name="connsiteY1" fmla="*/ 0 h 2599732"/>
              <a:gd name="connsiteX2" fmla="*/ 1797781 w 1797781"/>
              <a:gd name="connsiteY2" fmla="*/ 2599732 h 2599732"/>
              <a:gd name="connsiteX3" fmla="*/ 0 w 1797781"/>
              <a:gd name="connsiteY3" fmla="*/ 2599732 h 2599732"/>
              <a:gd name="connsiteX4" fmla="*/ 91440 w 1797781"/>
              <a:gd name="connsiteY4" fmla="*/ 91440 h 2599732"/>
              <a:gd name="connsiteX0" fmla="*/ 0 w 1797781"/>
              <a:gd name="connsiteY0" fmla="*/ 0 h 2599732"/>
              <a:gd name="connsiteX1" fmla="*/ 1797781 w 1797781"/>
              <a:gd name="connsiteY1" fmla="*/ 0 h 2599732"/>
              <a:gd name="connsiteX2" fmla="*/ 1797781 w 1797781"/>
              <a:gd name="connsiteY2" fmla="*/ 2599732 h 2599732"/>
              <a:gd name="connsiteX3" fmla="*/ 0 w 1797781"/>
              <a:gd name="connsiteY3" fmla="*/ 2599732 h 2599732"/>
            </a:gdLst>
            <a:ahLst/>
            <a:cxnLst>
              <a:cxn ang="0">
                <a:pos x="connsiteX0" y="connsiteY0"/>
              </a:cxn>
              <a:cxn ang="0">
                <a:pos x="connsiteX1" y="connsiteY1"/>
              </a:cxn>
              <a:cxn ang="0">
                <a:pos x="connsiteX2" y="connsiteY2"/>
              </a:cxn>
              <a:cxn ang="0">
                <a:pos x="connsiteX3" y="connsiteY3"/>
              </a:cxn>
            </a:cxnLst>
            <a:rect l="l" t="t" r="r" b="b"/>
            <a:pathLst>
              <a:path w="1797781" h="2599732">
                <a:moveTo>
                  <a:pt x="0" y="0"/>
                </a:moveTo>
                <a:lnTo>
                  <a:pt x="1797781" y="0"/>
                </a:lnTo>
                <a:lnTo>
                  <a:pt x="1797781" y="2599732"/>
                </a:lnTo>
                <a:lnTo>
                  <a:pt x="0" y="2599732"/>
                </a:lnTo>
              </a:path>
            </a:pathLst>
          </a:custGeom>
          <a:solidFill>
            <a:schemeClr val="accent2">
              <a:lumMod val="20000"/>
              <a:lumOff val="8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3" name="Text Placeholder 2">
            <a:extLst>
              <a:ext uri="{FF2B5EF4-FFF2-40B4-BE49-F238E27FC236}">
                <a16:creationId xmlns:a16="http://schemas.microsoft.com/office/drawing/2014/main" id="{7F63B04F-C9D5-1296-E17A-9F7EDB398C7D}"/>
              </a:ext>
            </a:extLst>
          </p:cNvPr>
          <p:cNvSpPr>
            <a:spLocks noGrp="1"/>
          </p:cNvSpPr>
          <p:nvPr>
            <p:ph type="body" sz="quarter" idx="16"/>
          </p:nvPr>
        </p:nvSpPr>
        <p:spPr/>
        <p:txBody>
          <a:bodyPr/>
          <a:lstStyle/>
          <a:p>
            <a:endParaRPr lang="en-US"/>
          </a:p>
        </p:txBody>
      </p:sp>
      <p:sp>
        <p:nvSpPr>
          <p:cNvPr id="10" name="Title 9"/>
          <p:cNvSpPr>
            <a:spLocks noGrp="1"/>
          </p:cNvSpPr>
          <p:nvPr>
            <p:ph type="title"/>
          </p:nvPr>
        </p:nvSpPr>
        <p:spPr/>
        <p:txBody>
          <a:bodyPr/>
          <a:lstStyle/>
          <a:p>
            <a:r>
              <a:rPr lang="en-US" dirty="0"/>
              <a:t>Inquiry Generation Savings with the Portal</a:t>
            </a:r>
          </a:p>
        </p:txBody>
      </p:sp>
      <p:sp>
        <p:nvSpPr>
          <p:cNvPr id="2" name="Text Placeholder 1">
            <a:extLst>
              <a:ext uri="{FF2B5EF4-FFF2-40B4-BE49-F238E27FC236}">
                <a16:creationId xmlns:a16="http://schemas.microsoft.com/office/drawing/2014/main" id="{83233D75-E8D1-0425-B6DC-97A7D57396FD}"/>
              </a:ext>
            </a:extLst>
          </p:cNvPr>
          <p:cNvSpPr>
            <a:spLocks noGrp="1"/>
          </p:cNvSpPr>
          <p:nvPr>
            <p:ph type="body" sz="quarter" idx="15"/>
          </p:nvPr>
        </p:nvSpPr>
        <p:spPr/>
        <p:txBody>
          <a:bodyPr/>
          <a:lstStyle/>
          <a:p>
            <a:r>
              <a:rPr lang="en-US" dirty="0"/>
              <a:t>Outcomes Example</a:t>
            </a:r>
          </a:p>
        </p:txBody>
      </p:sp>
      <p:sp>
        <p:nvSpPr>
          <p:cNvPr id="32" name="Text Placeholder 1"/>
          <p:cNvSpPr txBox="1">
            <a:spLocks/>
          </p:cNvSpPr>
          <p:nvPr/>
        </p:nvSpPr>
        <p:spPr bwMode="gray">
          <a:xfrm>
            <a:off x="266700" y="1794599"/>
            <a:ext cx="1768095" cy="2769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buNone/>
            </a:pPr>
            <a:r>
              <a:rPr lang="en-US" b="1" dirty="0"/>
              <a:t>Complex Inquiry Generation Process</a:t>
            </a:r>
          </a:p>
        </p:txBody>
      </p:sp>
      <p:sp>
        <p:nvSpPr>
          <p:cNvPr id="35" name="Text Placeholder 1"/>
          <p:cNvSpPr txBox="1">
            <a:spLocks/>
          </p:cNvSpPr>
          <p:nvPr/>
        </p:nvSpPr>
        <p:spPr bwMode="gray">
          <a:xfrm>
            <a:off x="4491750" y="1793116"/>
            <a:ext cx="1525194" cy="2769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buNone/>
            </a:pPr>
            <a:r>
              <a:rPr lang="en-US" b="1" dirty="0"/>
              <a:t>Impact of Using the Transfer Portal</a:t>
            </a:r>
          </a:p>
        </p:txBody>
      </p:sp>
      <p:sp>
        <p:nvSpPr>
          <p:cNvPr id="4" name="TextBox 3">
            <a:extLst>
              <a:ext uri="{FF2B5EF4-FFF2-40B4-BE49-F238E27FC236}">
                <a16:creationId xmlns:a16="http://schemas.microsoft.com/office/drawing/2014/main" id="{65AD7693-BE1D-BA5D-05A8-71ADEFA5C2E9}"/>
              </a:ext>
            </a:extLst>
          </p:cNvPr>
          <p:cNvSpPr txBox="1"/>
          <p:nvPr/>
        </p:nvSpPr>
        <p:spPr bwMode="gray">
          <a:xfrm>
            <a:off x="4521246" y="2284493"/>
            <a:ext cx="1438999" cy="369332"/>
          </a:xfrm>
          <a:prstGeom prst="rect">
            <a:avLst/>
          </a:prstGeom>
          <a:noFill/>
        </p:spPr>
        <p:txBody>
          <a:bodyPr wrap="square" lIns="0" tIns="0" rIns="0" bIns="0" rtlCol="0">
            <a:spAutoFit/>
          </a:bodyPr>
          <a:lstStyle/>
          <a:p>
            <a:r>
              <a:rPr lang="en-US" sz="2400" dirty="0">
                <a:solidFill>
                  <a:schemeClr val="accent4"/>
                </a:solidFill>
                <a:latin typeface="+mj-lt"/>
              </a:rPr>
              <a:t>3,000</a:t>
            </a:r>
          </a:p>
        </p:txBody>
      </p:sp>
      <p:sp>
        <p:nvSpPr>
          <p:cNvPr id="6" name="TextBox 5">
            <a:extLst>
              <a:ext uri="{FF2B5EF4-FFF2-40B4-BE49-F238E27FC236}">
                <a16:creationId xmlns:a16="http://schemas.microsoft.com/office/drawing/2014/main" id="{3EE0DF21-0BDE-3350-5EEF-3473D5DDCA8B}"/>
              </a:ext>
            </a:extLst>
          </p:cNvPr>
          <p:cNvSpPr txBox="1"/>
          <p:nvPr/>
        </p:nvSpPr>
        <p:spPr bwMode="gray">
          <a:xfrm>
            <a:off x="4521246" y="2677839"/>
            <a:ext cx="1183840" cy="123111"/>
          </a:xfrm>
          <a:prstGeom prst="rect">
            <a:avLst/>
          </a:prstGeom>
          <a:noFill/>
        </p:spPr>
        <p:txBody>
          <a:bodyPr wrap="square" lIns="0" tIns="0" rIns="0" bIns="0" rtlCol="0">
            <a:spAutoFit/>
          </a:bodyPr>
          <a:lstStyle/>
          <a:p>
            <a:pPr>
              <a:spcBef>
                <a:spcPts val="300"/>
              </a:spcBef>
            </a:pPr>
            <a:r>
              <a:rPr lang="en-US" sz="800" dirty="0"/>
              <a:t>Accounts Created</a:t>
            </a:r>
          </a:p>
        </p:txBody>
      </p:sp>
      <p:sp>
        <p:nvSpPr>
          <p:cNvPr id="7" name="Text Placeholder 1">
            <a:extLst>
              <a:ext uri="{FF2B5EF4-FFF2-40B4-BE49-F238E27FC236}">
                <a16:creationId xmlns:a16="http://schemas.microsoft.com/office/drawing/2014/main" id="{38BCC5DF-2CA2-8095-B89F-6F66A489F7B1}"/>
              </a:ext>
            </a:extLst>
          </p:cNvPr>
          <p:cNvSpPr txBox="1">
            <a:spLocks/>
          </p:cNvSpPr>
          <p:nvPr/>
        </p:nvSpPr>
        <p:spPr bwMode="gray">
          <a:xfrm>
            <a:off x="2151120" y="1794599"/>
            <a:ext cx="2121317" cy="2769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buNone/>
            </a:pPr>
            <a:r>
              <a:rPr lang="en-US" b="1" dirty="0"/>
              <a:t>Using the Transfer Portal to Enhance Our Outcomes</a:t>
            </a:r>
          </a:p>
        </p:txBody>
      </p:sp>
      <p:sp>
        <p:nvSpPr>
          <p:cNvPr id="8" name="Text Placeholder 1">
            <a:extLst>
              <a:ext uri="{FF2B5EF4-FFF2-40B4-BE49-F238E27FC236}">
                <a16:creationId xmlns:a16="http://schemas.microsoft.com/office/drawing/2014/main" id="{547225CE-9D7D-217C-0699-AD14BCE2EAFC}"/>
              </a:ext>
            </a:extLst>
          </p:cNvPr>
          <p:cNvSpPr txBox="1">
            <a:spLocks/>
          </p:cNvSpPr>
          <p:nvPr/>
        </p:nvSpPr>
        <p:spPr bwMode="gray">
          <a:xfrm>
            <a:off x="266701" y="2284493"/>
            <a:ext cx="1471376" cy="2039020"/>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a:spcBef>
                <a:spcPts val="500"/>
              </a:spcBef>
            </a:pPr>
            <a:r>
              <a:rPr lang="en-US" sz="800" dirty="0"/>
              <a:t>Leads are students who may or may not have indicated interest in the institution </a:t>
            </a:r>
          </a:p>
          <a:p>
            <a:pPr>
              <a:spcBef>
                <a:spcPts val="500"/>
              </a:spcBef>
            </a:pPr>
            <a:r>
              <a:rPr lang="en-US" sz="800" dirty="0"/>
              <a:t>Inquiries are students who have indicated direct interest in our institution </a:t>
            </a:r>
          </a:p>
          <a:p>
            <a:pPr lvl="1"/>
            <a:r>
              <a:rPr lang="en-US" sz="800" dirty="0"/>
              <a:t>Inquiries were not easily identifiable, and the process was manually managed by the Transfer Admissions Team </a:t>
            </a:r>
          </a:p>
          <a:p>
            <a:pPr lvl="1"/>
            <a:r>
              <a:rPr lang="en-US" sz="800" dirty="0"/>
              <a:t>Average price for an inquiry is $50</a:t>
            </a:r>
          </a:p>
        </p:txBody>
      </p:sp>
      <p:sp>
        <p:nvSpPr>
          <p:cNvPr id="11" name="Text Placeholder 1">
            <a:extLst>
              <a:ext uri="{FF2B5EF4-FFF2-40B4-BE49-F238E27FC236}">
                <a16:creationId xmlns:a16="http://schemas.microsoft.com/office/drawing/2014/main" id="{96F6D137-7D91-B007-660F-32BFE0B89995}"/>
              </a:ext>
            </a:extLst>
          </p:cNvPr>
          <p:cNvSpPr txBox="1">
            <a:spLocks/>
          </p:cNvSpPr>
          <p:nvPr/>
        </p:nvSpPr>
        <p:spPr bwMode="gray">
          <a:xfrm>
            <a:off x="2151120" y="2284493"/>
            <a:ext cx="2011373" cy="556563"/>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a:spcBef>
                <a:spcPts val="500"/>
              </a:spcBef>
            </a:pPr>
            <a:r>
              <a:rPr lang="en-US" sz="800" dirty="0"/>
              <a:t>Each Portal account created represents a transfer inquiry </a:t>
            </a:r>
          </a:p>
          <a:p>
            <a:pPr>
              <a:spcBef>
                <a:spcPts val="500"/>
              </a:spcBef>
            </a:pPr>
            <a:r>
              <a:rPr lang="en-US" sz="800" dirty="0"/>
              <a:t>Inquiries are exported into our CRM for easier inquiry management </a:t>
            </a:r>
          </a:p>
        </p:txBody>
      </p:sp>
      <p:sp>
        <p:nvSpPr>
          <p:cNvPr id="14" name="TextBox 13">
            <a:extLst>
              <a:ext uri="{FF2B5EF4-FFF2-40B4-BE49-F238E27FC236}">
                <a16:creationId xmlns:a16="http://schemas.microsoft.com/office/drawing/2014/main" id="{AB7976FD-AE39-E625-DF0C-3DD06A99EABE}"/>
              </a:ext>
            </a:extLst>
          </p:cNvPr>
          <p:cNvSpPr txBox="1"/>
          <p:nvPr/>
        </p:nvSpPr>
        <p:spPr bwMode="gray">
          <a:xfrm>
            <a:off x="4521246" y="3180065"/>
            <a:ext cx="1438999" cy="369332"/>
          </a:xfrm>
          <a:prstGeom prst="rect">
            <a:avLst/>
          </a:prstGeom>
          <a:noFill/>
        </p:spPr>
        <p:txBody>
          <a:bodyPr wrap="square" lIns="0" tIns="0" rIns="0" bIns="0" rtlCol="0">
            <a:spAutoFit/>
          </a:bodyPr>
          <a:lstStyle/>
          <a:p>
            <a:r>
              <a:rPr lang="en-US" sz="2400" dirty="0">
                <a:solidFill>
                  <a:schemeClr val="accent4"/>
                </a:solidFill>
                <a:latin typeface="+mj-lt"/>
              </a:rPr>
              <a:t>$150K</a:t>
            </a:r>
          </a:p>
        </p:txBody>
      </p:sp>
      <p:sp>
        <p:nvSpPr>
          <p:cNvPr id="15" name="TextBox 14">
            <a:extLst>
              <a:ext uri="{FF2B5EF4-FFF2-40B4-BE49-F238E27FC236}">
                <a16:creationId xmlns:a16="http://schemas.microsoft.com/office/drawing/2014/main" id="{D64371A3-1D3B-0D46-416E-5587B2A3F0E3}"/>
              </a:ext>
            </a:extLst>
          </p:cNvPr>
          <p:cNvSpPr txBox="1"/>
          <p:nvPr/>
        </p:nvSpPr>
        <p:spPr bwMode="gray">
          <a:xfrm>
            <a:off x="4521246" y="3573411"/>
            <a:ext cx="1183840" cy="123111"/>
          </a:xfrm>
          <a:prstGeom prst="rect">
            <a:avLst/>
          </a:prstGeom>
          <a:noFill/>
        </p:spPr>
        <p:txBody>
          <a:bodyPr wrap="square" lIns="0" tIns="0" rIns="0" bIns="0" rtlCol="0">
            <a:spAutoFit/>
          </a:bodyPr>
          <a:lstStyle/>
          <a:p>
            <a:pPr>
              <a:spcBef>
                <a:spcPts val="300"/>
              </a:spcBef>
            </a:pPr>
            <a:r>
              <a:rPr lang="en-US" sz="800" dirty="0"/>
              <a:t>Saved in one year</a:t>
            </a:r>
            <a:r>
              <a:rPr lang="en-US" sz="800" baseline="30000" dirty="0"/>
              <a:t>1</a:t>
            </a:r>
          </a:p>
        </p:txBody>
      </p:sp>
      <p:sp>
        <p:nvSpPr>
          <p:cNvPr id="16" name="Isosceles Triangle 15">
            <a:extLst>
              <a:ext uri="{FF2B5EF4-FFF2-40B4-BE49-F238E27FC236}">
                <a16:creationId xmlns:a16="http://schemas.microsoft.com/office/drawing/2014/main" id="{AD34874D-B9C1-6B9C-1222-8D08C956F8E2}"/>
              </a:ext>
              <a:ext uri="{C183D7F6-B498-43B3-948B-1728B52AA6E4}">
                <adec:decorative xmlns:adec="http://schemas.microsoft.com/office/drawing/2017/decorative" val="1"/>
              </a:ext>
            </a:extLst>
          </p:cNvPr>
          <p:cNvSpPr/>
          <p:nvPr/>
        </p:nvSpPr>
        <p:spPr bwMode="gray">
          <a:xfrm rot="5400000" flipH="1">
            <a:off x="4313560" y="2415577"/>
            <a:ext cx="167252" cy="144183"/>
          </a:xfrm>
          <a:prstGeom prst="triangle">
            <a:avLst/>
          </a:prstGeom>
          <a:solidFill>
            <a:schemeClr val="tx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Isosceles Triangle 17">
            <a:extLst>
              <a:ext uri="{FF2B5EF4-FFF2-40B4-BE49-F238E27FC236}">
                <a16:creationId xmlns:a16="http://schemas.microsoft.com/office/drawing/2014/main" id="{6BD145E2-D504-0ED3-C2E3-386604AA8382}"/>
              </a:ext>
              <a:ext uri="{C183D7F6-B498-43B3-948B-1728B52AA6E4}">
                <adec:decorative xmlns:adec="http://schemas.microsoft.com/office/drawing/2017/decorative" val="1"/>
              </a:ext>
            </a:extLst>
          </p:cNvPr>
          <p:cNvSpPr/>
          <p:nvPr/>
        </p:nvSpPr>
        <p:spPr bwMode="gray">
          <a:xfrm rot="5400000" flipH="1">
            <a:off x="4313560" y="3332782"/>
            <a:ext cx="167252" cy="144183"/>
          </a:xfrm>
          <a:prstGeom prst="triangle">
            <a:avLst/>
          </a:prstGeom>
          <a:solidFill>
            <a:schemeClr val="tx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2" name="Picture 21">
            <a:extLst>
              <a:ext uri="{FF2B5EF4-FFF2-40B4-BE49-F238E27FC236}">
                <a16:creationId xmlns:a16="http://schemas.microsoft.com/office/drawing/2014/main" id="{FF8839A8-4FDA-5396-A0EB-C028CDF1723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9278" y="1423095"/>
            <a:ext cx="393429" cy="274089"/>
          </a:xfrm>
          <a:prstGeom prst="rect">
            <a:avLst/>
          </a:prstGeom>
        </p:spPr>
      </p:pic>
      <p:pic>
        <p:nvPicPr>
          <p:cNvPr id="23" name="Picture 22">
            <a:extLst>
              <a:ext uri="{FF2B5EF4-FFF2-40B4-BE49-F238E27FC236}">
                <a16:creationId xmlns:a16="http://schemas.microsoft.com/office/drawing/2014/main" id="{CD8805BF-712D-F3AD-6610-ED406E90FF4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1120" y="1420185"/>
            <a:ext cx="430569" cy="276999"/>
          </a:xfrm>
          <a:prstGeom prst="rect">
            <a:avLst/>
          </a:prstGeom>
        </p:spPr>
      </p:pic>
      <p:pic>
        <p:nvPicPr>
          <p:cNvPr id="24" name="Picture 23">
            <a:extLst>
              <a:ext uri="{FF2B5EF4-FFF2-40B4-BE49-F238E27FC236}">
                <a16:creationId xmlns:a16="http://schemas.microsoft.com/office/drawing/2014/main" id="{8A5BF84C-7243-3F75-650C-092EC92AAD17}"/>
              </a:ext>
              <a:ext uri="{C183D7F6-B498-43B3-948B-1728B52AA6E4}">
                <adec:decorative xmlns:adec="http://schemas.microsoft.com/office/drawing/2017/decorative" val="1"/>
              </a:ext>
            </a:extLst>
          </p:cNvPr>
          <p:cNvPicPr>
            <a:picLocks noChangeAspect="1"/>
          </p:cNvPicPr>
          <p:nvPr/>
        </p:nvPicPr>
        <p:blipFill>
          <a:blip r:embed="rId5"/>
          <a:srcRect/>
          <a:stretch/>
        </p:blipFill>
        <p:spPr>
          <a:xfrm>
            <a:off x="295411" y="1422864"/>
            <a:ext cx="318566" cy="274320"/>
          </a:xfrm>
          <a:prstGeom prst="rect">
            <a:avLst/>
          </a:prstGeom>
        </p:spPr>
      </p:pic>
      <p:sp>
        <p:nvSpPr>
          <p:cNvPr id="19" name="Text Placeholder 4">
            <a:extLst>
              <a:ext uri="{FF2B5EF4-FFF2-40B4-BE49-F238E27FC236}">
                <a16:creationId xmlns:a16="http://schemas.microsoft.com/office/drawing/2014/main" id="{0A4ACD9B-65B5-B514-4EEF-1BC774ECE36B}"/>
              </a:ext>
            </a:extLst>
          </p:cNvPr>
          <p:cNvSpPr>
            <a:spLocks noGrp="1"/>
          </p:cNvSpPr>
          <p:nvPr>
            <p:ph type="body" sz="quarter" idx="19"/>
          </p:nvPr>
        </p:nvSpPr>
        <p:spPr>
          <a:xfrm>
            <a:off x="0" y="4557713"/>
            <a:ext cx="2046204" cy="76944"/>
          </a:xfrm>
        </p:spPr>
        <p:txBody>
          <a:bodyPr/>
          <a:lstStyle/>
          <a:p>
            <a:r>
              <a:rPr lang="en-US" dirty="0"/>
              <a:t>3,000 x $50 = $150,000</a:t>
            </a:r>
          </a:p>
        </p:txBody>
      </p:sp>
    </p:spTree>
    <p:custDataLst>
      <p:tags r:id="rId1"/>
    </p:custDataLst>
    <p:extLst>
      <p:ext uri="{BB962C8B-B14F-4D97-AF65-F5344CB8AC3E}">
        <p14:creationId xmlns:p14="http://schemas.microsoft.com/office/powerpoint/2010/main" val="1414430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8779C743-7BC7-C942-EBAD-C4292E7673D9}"/>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E5509D13-3C74-ADF9-12E1-802BAA424C7F}"/>
              </a:ext>
            </a:extLst>
          </p:cNvPr>
          <p:cNvSpPr>
            <a:spLocks noGrp="1"/>
          </p:cNvSpPr>
          <p:nvPr>
            <p:ph type="title"/>
          </p:nvPr>
        </p:nvSpPr>
        <p:spPr/>
        <p:txBody>
          <a:bodyPr/>
          <a:lstStyle/>
          <a:p>
            <a:r>
              <a:rPr lang="en-US" dirty="0"/>
              <a:t>ROI Achieved Through Transfer Portal Partnership</a:t>
            </a:r>
          </a:p>
        </p:txBody>
      </p:sp>
      <p:sp>
        <p:nvSpPr>
          <p:cNvPr id="5" name="Text Placeholder 4">
            <a:extLst>
              <a:ext uri="{FF2B5EF4-FFF2-40B4-BE49-F238E27FC236}">
                <a16:creationId xmlns:a16="http://schemas.microsoft.com/office/drawing/2014/main" id="{89F6555C-A7E2-C9B5-0739-D091CB829581}"/>
              </a:ext>
            </a:extLst>
          </p:cNvPr>
          <p:cNvSpPr>
            <a:spLocks noGrp="1"/>
          </p:cNvSpPr>
          <p:nvPr>
            <p:ph type="body" sz="quarter" idx="15"/>
          </p:nvPr>
        </p:nvSpPr>
        <p:spPr/>
        <p:txBody>
          <a:bodyPr/>
          <a:lstStyle/>
          <a:p>
            <a:r>
              <a:rPr lang="en-US" dirty="0"/>
              <a:t>Outcomes Example</a:t>
            </a:r>
          </a:p>
        </p:txBody>
      </p:sp>
      <p:sp>
        <p:nvSpPr>
          <p:cNvPr id="30" name="Rectangle 29">
            <a:extLst>
              <a:ext uri="{FF2B5EF4-FFF2-40B4-BE49-F238E27FC236}">
                <a16:creationId xmlns:a16="http://schemas.microsoft.com/office/drawing/2014/main" id="{454C79C1-5F64-7865-7F46-4A6E51878685}"/>
              </a:ext>
              <a:ext uri="{C183D7F6-B498-43B3-948B-1728B52AA6E4}">
                <adec:decorative xmlns:adec="http://schemas.microsoft.com/office/drawing/2017/decorative" val="1"/>
              </a:ext>
            </a:extLst>
          </p:cNvPr>
          <p:cNvSpPr/>
          <p:nvPr/>
        </p:nvSpPr>
        <p:spPr>
          <a:xfrm>
            <a:off x="4279157" y="628152"/>
            <a:ext cx="2121644" cy="4172447"/>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solidFill>
                <a:schemeClr val="bg1"/>
              </a:solidFill>
            </a:endParaRPr>
          </a:p>
        </p:txBody>
      </p:sp>
      <p:sp>
        <p:nvSpPr>
          <p:cNvPr id="31" name="TextBox 30">
            <a:extLst>
              <a:ext uri="{FF2B5EF4-FFF2-40B4-BE49-F238E27FC236}">
                <a16:creationId xmlns:a16="http://schemas.microsoft.com/office/drawing/2014/main" id="{86E4E6F2-851B-DC89-8727-1E09702FC37A}"/>
              </a:ext>
            </a:extLst>
          </p:cNvPr>
          <p:cNvSpPr txBox="1"/>
          <p:nvPr/>
        </p:nvSpPr>
        <p:spPr bwMode="gray">
          <a:xfrm>
            <a:off x="4514560" y="1463809"/>
            <a:ext cx="1485186" cy="461665"/>
          </a:xfrm>
          <a:prstGeom prst="rect">
            <a:avLst/>
          </a:prstGeom>
          <a:noFill/>
        </p:spPr>
        <p:txBody>
          <a:bodyPr wrap="square" lIns="0" tIns="0" rIns="0" bIns="0" rtlCol="0">
            <a:spAutoFit/>
          </a:bodyPr>
          <a:lstStyle/>
          <a:p>
            <a:pPr algn="ctr">
              <a:spcBef>
                <a:spcPts val="500"/>
              </a:spcBef>
            </a:pPr>
            <a:r>
              <a:rPr lang="en-US" sz="1000" b="1" dirty="0">
                <a:solidFill>
                  <a:schemeClr val="bg1"/>
                </a:solidFill>
              </a:rPr>
              <a:t>Transfer Students Enrolled who Used Transfer Portal</a:t>
            </a:r>
          </a:p>
        </p:txBody>
      </p:sp>
      <p:sp>
        <p:nvSpPr>
          <p:cNvPr id="34" name="Oval 33">
            <a:extLst>
              <a:ext uri="{FF2B5EF4-FFF2-40B4-BE49-F238E27FC236}">
                <a16:creationId xmlns:a16="http://schemas.microsoft.com/office/drawing/2014/main" id="{D4385923-EE3A-46B8-FE78-012E67286DD0}"/>
              </a:ext>
              <a:ext uri="{C183D7F6-B498-43B3-948B-1728B52AA6E4}">
                <adec:decorative xmlns:adec="http://schemas.microsoft.com/office/drawing/2017/decorative" val="1"/>
              </a:ext>
            </a:extLst>
          </p:cNvPr>
          <p:cNvSpPr>
            <a:spLocks noChangeAspect="1"/>
          </p:cNvSpPr>
          <p:nvPr/>
        </p:nvSpPr>
        <p:spPr bwMode="gray">
          <a:xfrm>
            <a:off x="356535" y="1241708"/>
            <a:ext cx="594360" cy="594360"/>
          </a:xfrm>
          <a:prstGeom prst="ellipse">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Oval 34">
            <a:extLst>
              <a:ext uri="{FF2B5EF4-FFF2-40B4-BE49-F238E27FC236}">
                <a16:creationId xmlns:a16="http://schemas.microsoft.com/office/drawing/2014/main" id="{AA5D3083-1FBC-2D6A-D171-BBB5BD6E660D}"/>
              </a:ext>
              <a:ext uri="{C183D7F6-B498-43B3-948B-1728B52AA6E4}">
                <adec:decorative xmlns:adec="http://schemas.microsoft.com/office/drawing/2017/decorative" val="1"/>
              </a:ext>
            </a:extLst>
          </p:cNvPr>
          <p:cNvSpPr>
            <a:spLocks noChangeAspect="1"/>
          </p:cNvSpPr>
          <p:nvPr/>
        </p:nvSpPr>
        <p:spPr bwMode="gray">
          <a:xfrm>
            <a:off x="356535" y="2364093"/>
            <a:ext cx="594360" cy="594360"/>
          </a:xfrm>
          <a:prstGeom prst="ellipse">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DD7169D1-2288-8B1D-E408-BFE3858147DC}"/>
              </a:ext>
              <a:ext uri="{C183D7F6-B498-43B3-948B-1728B52AA6E4}">
                <adec:decorative xmlns:adec="http://schemas.microsoft.com/office/drawing/2017/decorative" val="1"/>
              </a:ext>
            </a:extLst>
          </p:cNvPr>
          <p:cNvSpPr>
            <a:spLocks noChangeAspect="1"/>
          </p:cNvSpPr>
          <p:nvPr/>
        </p:nvSpPr>
        <p:spPr bwMode="gray">
          <a:xfrm>
            <a:off x="356535" y="3417222"/>
            <a:ext cx="594360" cy="594360"/>
          </a:xfrm>
          <a:prstGeom prst="ellipse">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Isosceles Triangle 36">
            <a:extLst>
              <a:ext uri="{FF2B5EF4-FFF2-40B4-BE49-F238E27FC236}">
                <a16:creationId xmlns:a16="http://schemas.microsoft.com/office/drawing/2014/main" id="{D2DFF904-0DBD-39F2-2306-D162908551E5}"/>
              </a:ext>
              <a:ext uri="{C183D7F6-B498-43B3-948B-1728B52AA6E4}">
                <adec:decorative xmlns:adec="http://schemas.microsoft.com/office/drawing/2017/decorative" val="1"/>
              </a:ext>
            </a:extLst>
          </p:cNvPr>
          <p:cNvSpPr/>
          <p:nvPr/>
        </p:nvSpPr>
        <p:spPr bwMode="gray">
          <a:xfrm rot="10800000">
            <a:off x="583002" y="1990031"/>
            <a:ext cx="141427" cy="1219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Isosceles Triangle 37">
            <a:extLst>
              <a:ext uri="{FF2B5EF4-FFF2-40B4-BE49-F238E27FC236}">
                <a16:creationId xmlns:a16="http://schemas.microsoft.com/office/drawing/2014/main" id="{40B0BB08-4904-3A14-AD96-8EDAF4612555}"/>
              </a:ext>
              <a:ext uri="{C183D7F6-B498-43B3-948B-1728B52AA6E4}">
                <adec:decorative xmlns:adec="http://schemas.microsoft.com/office/drawing/2017/decorative" val="1"/>
              </a:ext>
            </a:extLst>
          </p:cNvPr>
          <p:cNvSpPr/>
          <p:nvPr/>
        </p:nvSpPr>
        <p:spPr bwMode="gray">
          <a:xfrm rot="10800000">
            <a:off x="583001" y="3101466"/>
            <a:ext cx="141427" cy="1219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Text Placeholder 12">
            <a:extLst>
              <a:ext uri="{FF2B5EF4-FFF2-40B4-BE49-F238E27FC236}">
                <a16:creationId xmlns:a16="http://schemas.microsoft.com/office/drawing/2014/main" id="{ABC0DB14-B4A9-6352-4922-5C052506D237}"/>
              </a:ext>
            </a:extLst>
          </p:cNvPr>
          <p:cNvSpPr txBox="1">
            <a:spLocks/>
          </p:cNvSpPr>
          <p:nvPr/>
        </p:nvSpPr>
        <p:spPr bwMode="gray">
          <a:xfrm>
            <a:off x="1065764" y="1259324"/>
            <a:ext cx="3032890" cy="787395"/>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spcBef>
                <a:spcPts val="0"/>
              </a:spcBef>
              <a:buNone/>
            </a:pPr>
            <a:r>
              <a:rPr lang="en-US" sz="1000" b="1" dirty="0">
                <a:cs typeface="Arial" panose="020B0604020202020204" pitchFamily="34" charset="0"/>
              </a:rPr>
              <a:t>Aspirations to Improve the Transfer Student Experience</a:t>
            </a:r>
          </a:p>
          <a:p>
            <a:pPr marL="118872" indent="-118872"/>
            <a:r>
              <a:rPr lang="en-US" dirty="0"/>
              <a:t>Like many universities, this university sought to streamline the transfer student process and grow their enrollment</a:t>
            </a:r>
          </a:p>
        </p:txBody>
      </p:sp>
      <p:sp>
        <p:nvSpPr>
          <p:cNvPr id="42" name="Text Placeholder 12">
            <a:extLst>
              <a:ext uri="{FF2B5EF4-FFF2-40B4-BE49-F238E27FC236}">
                <a16:creationId xmlns:a16="http://schemas.microsoft.com/office/drawing/2014/main" id="{768B17FB-96BA-43D5-95E4-41F5D4CB2790}"/>
              </a:ext>
            </a:extLst>
          </p:cNvPr>
          <p:cNvSpPr txBox="1">
            <a:spLocks/>
          </p:cNvSpPr>
          <p:nvPr/>
        </p:nvSpPr>
        <p:spPr bwMode="gray">
          <a:xfrm>
            <a:off x="1065765" y="2395818"/>
            <a:ext cx="3032890" cy="836126"/>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spcBef>
                <a:spcPts val="0"/>
              </a:spcBef>
              <a:buNone/>
            </a:pPr>
            <a:r>
              <a:rPr lang="en-US" sz="1000" b="1" dirty="0">
                <a:cs typeface="Arial" panose="020B0604020202020204" pitchFamily="34" charset="0"/>
              </a:rPr>
              <a:t>Use Transfer Portal to Engage Students</a:t>
            </a:r>
          </a:p>
          <a:p>
            <a:r>
              <a:rPr lang="en-US" dirty="0"/>
              <a:t>The Transfer Portal serves as a student-friendly unofficial credit estimation tool</a:t>
            </a:r>
          </a:p>
          <a:p>
            <a:r>
              <a:rPr lang="en-US" dirty="0"/>
              <a:t>Students receive early guidance in how credits will transfer and best-fit program offerings</a:t>
            </a:r>
          </a:p>
        </p:txBody>
      </p:sp>
      <p:sp>
        <p:nvSpPr>
          <p:cNvPr id="43" name="Text Placeholder 12">
            <a:extLst>
              <a:ext uri="{FF2B5EF4-FFF2-40B4-BE49-F238E27FC236}">
                <a16:creationId xmlns:a16="http://schemas.microsoft.com/office/drawing/2014/main" id="{A85FB087-027C-DA88-AFAA-06875431381A}"/>
              </a:ext>
            </a:extLst>
          </p:cNvPr>
          <p:cNvSpPr txBox="1">
            <a:spLocks/>
          </p:cNvSpPr>
          <p:nvPr/>
        </p:nvSpPr>
        <p:spPr bwMode="gray">
          <a:xfrm>
            <a:off x="1065763" y="3454076"/>
            <a:ext cx="3028059" cy="836126"/>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spcBef>
                <a:spcPts val="0"/>
              </a:spcBef>
              <a:buNone/>
            </a:pPr>
            <a:r>
              <a:rPr lang="en-US" sz="1000" b="1" dirty="0">
                <a:cs typeface="Arial" panose="020B0604020202020204" pitchFamily="34" charset="0"/>
              </a:rPr>
              <a:t>Return on Investment</a:t>
            </a:r>
          </a:p>
          <a:p>
            <a:pPr marL="118872" indent="-118872"/>
            <a:r>
              <a:rPr lang="en-US" dirty="0"/>
              <a:t>Tuition revenue from students who used the Portal and enrolled</a:t>
            </a:r>
          </a:p>
          <a:p>
            <a:pPr marL="118872" indent="-118872"/>
            <a:r>
              <a:rPr lang="en-US" dirty="0"/>
              <a:t>Staff and salary savings from use of the Portal’s course review functionality</a:t>
            </a:r>
          </a:p>
        </p:txBody>
      </p:sp>
      <p:pic>
        <p:nvPicPr>
          <p:cNvPr id="44" name="Picture 43">
            <a:extLst>
              <a:ext uri="{FF2B5EF4-FFF2-40B4-BE49-F238E27FC236}">
                <a16:creationId xmlns:a16="http://schemas.microsoft.com/office/drawing/2014/main" id="{EB338E49-76C6-18A7-E195-971B304B599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298" y="2503227"/>
            <a:ext cx="380834" cy="316092"/>
          </a:xfrm>
          <a:prstGeom prst="rect">
            <a:avLst/>
          </a:prstGeom>
        </p:spPr>
      </p:pic>
      <p:pic>
        <p:nvPicPr>
          <p:cNvPr id="45" name="Picture 44">
            <a:extLst>
              <a:ext uri="{FF2B5EF4-FFF2-40B4-BE49-F238E27FC236}">
                <a16:creationId xmlns:a16="http://schemas.microsoft.com/office/drawing/2014/main" id="{51743ED0-E886-408E-62F1-3260C420B4E9}"/>
              </a:ext>
            </a:extLst>
          </p:cNvPr>
          <p:cNvPicPr>
            <a:picLocks noChangeAspect="1"/>
          </p:cNvPicPr>
          <p:nvPr/>
        </p:nvPicPr>
        <p:blipFill>
          <a:blip r:embed="rId4"/>
          <a:stretch>
            <a:fillRect/>
          </a:stretch>
        </p:blipFill>
        <p:spPr>
          <a:xfrm>
            <a:off x="464749" y="1349922"/>
            <a:ext cx="377933" cy="377933"/>
          </a:xfrm>
          <a:prstGeom prst="rect">
            <a:avLst/>
          </a:prstGeom>
        </p:spPr>
      </p:pic>
      <p:pic>
        <p:nvPicPr>
          <p:cNvPr id="46" name="Picture 45">
            <a:extLst>
              <a:ext uri="{FF2B5EF4-FFF2-40B4-BE49-F238E27FC236}">
                <a16:creationId xmlns:a16="http://schemas.microsoft.com/office/drawing/2014/main" id="{EC48B150-00F4-A797-C3D0-7439FBEF7DF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298" y="3527027"/>
            <a:ext cx="376003" cy="374750"/>
          </a:xfrm>
          <a:prstGeom prst="rect">
            <a:avLst/>
          </a:prstGeom>
        </p:spPr>
      </p:pic>
      <p:sp>
        <p:nvSpPr>
          <p:cNvPr id="4" name="TextBox 3">
            <a:extLst>
              <a:ext uri="{FF2B5EF4-FFF2-40B4-BE49-F238E27FC236}">
                <a16:creationId xmlns:a16="http://schemas.microsoft.com/office/drawing/2014/main" id="{C4F9CFC6-40C3-843C-2C82-15429400492F}"/>
              </a:ext>
            </a:extLst>
          </p:cNvPr>
          <p:cNvSpPr txBox="1"/>
          <p:nvPr/>
        </p:nvSpPr>
        <p:spPr bwMode="gray">
          <a:xfrm>
            <a:off x="4514560" y="2485665"/>
            <a:ext cx="1485186" cy="153888"/>
          </a:xfrm>
          <a:prstGeom prst="rect">
            <a:avLst/>
          </a:prstGeom>
          <a:noFill/>
        </p:spPr>
        <p:txBody>
          <a:bodyPr wrap="square" lIns="0" tIns="0" rIns="0" bIns="0" rtlCol="0">
            <a:spAutoFit/>
          </a:bodyPr>
          <a:lstStyle/>
          <a:p>
            <a:pPr algn="ctr">
              <a:spcBef>
                <a:spcPts val="500"/>
              </a:spcBef>
            </a:pPr>
            <a:r>
              <a:rPr lang="en-US" sz="1000" b="1" dirty="0">
                <a:solidFill>
                  <a:schemeClr val="bg1"/>
                </a:solidFill>
              </a:rPr>
              <a:t>Resulting Revenue</a:t>
            </a:r>
          </a:p>
        </p:txBody>
      </p:sp>
      <p:sp>
        <p:nvSpPr>
          <p:cNvPr id="6" name="Text Placeholder 1">
            <a:extLst>
              <a:ext uri="{FF2B5EF4-FFF2-40B4-BE49-F238E27FC236}">
                <a16:creationId xmlns:a16="http://schemas.microsoft.com/office/drawing/2014/main" id="{3142D453-B3C7-2F03-F140-A33E9DCCACB5}"/>
              </a:ext>
              <a:ext uri="{C183D7F6-B498-43B3-948B-1728B52AA6E4}">
                <adec:decorative xmlns:adec="http://schemas.microsoft.com/office/drawing/2017/decorative" val="0"/>
              </a:ext>
            </a:extLst>
          </p:cNvPr>
          <p:cNvSpPr txBox="1">
            <a:spLocks/>
          </p:cNvSpPr>
          <p:nvPr/>
        </p:nvSpPr>
        <p:spPr bwMode="gray">
          <a:xfrm>
            <a:off x="4886824" y="1068951"/>
            <a:ext cx="740658" cy="384721"/>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lgn="ctr">
              <a:buNone/>
            </a:pPr>
            <a:r>
              <a:rPr lang="en-US" sz="2500" dirty="0">
                <a:solidFill>
                  <a:schemeClr val="accent6"/>
                </a:solidFill>
                <a:latin typeface="+mj-lt"/>
              </a:rPr>
              <a:t>450</a:t>
            </a:r>
          </a:p>
        </p:txBody>
      </p:sp>
      <p:sp>
        <p:nvSpPr>
          <p:cNvPr id="7" name="Text Placeholder 1">
            <a:extLst>
              <a:ext uri="{FF2B5EF4-FFF2-40B4-BE49-F238E27FC236}">
                <a16:creationId xmlns:a16="http://schemas.microsoft.com/office/drawing/2014/main" id="{2BFEFF56-00C5-7000-9EB8-5BFDFA19CFF1}"/>
              </a:ext>
              <a:ext uri="{C183D7F6-B498-43B3-948B-1728B52AA6E4}">
                <adec:decorative xmlns:adec="http://schemas.microsoft.com/office/drawing/2017/decorative" val="0"/>
              </a:ext>
            </a:extLst>
          </p:cNvPr>
          <p:cNvSpPr txBox="1">
            <a:spLocks/>
          </p:cNvSpPr>
          <p:nvPr/>
        </p:nvSpPr>
        <p:spPr bwMode="gray">
          <a:xfrm>
            <a:off x="4787399" y="2068083"/>
            <a:ext cx="939509" cy="384721"/>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lgn="ctr">
              <a:buNone/>
            </a:pPr>
            <a:r>
              <a:rPr lang="en-US" sz="2500" dirty="0">
                <a:solidFill>
                  <a:schemeClr val="accent6"/>
                </a:solidFill>
                <a:latin typeface="+mj-lt"/>
              </a:rPr>
              <a:t>$13 M</a:t>
            </a:r>
          </a:p>
        </p:txBody>
      </p:sp>
      <p:sp>
        <p:nvSpPr>
          <p:cNvPr id="8" name="TextBox 7">
            <a:extLst>
              <a:ext uri="{FF2B5EF4-FFF2-40B4-BE49-F238E27FC236}">
                <a16:creationId xmlns:a16="http://schemas.microsoft.com/office/drawing/2014/main" id="{F59C3BF4-063A-64FC-8687-8F7C07561903}"/>
              </a:ext>
            </a:extLst>
          </p:cNvPr>
          <p:cNvSpPr txBox="1"/>
          <p:nvPr/>
        </p:nvSpPr>
        <p:spPr bwMode="gray">
          <a:xfrm>
            <a:off x="4514560" y="3355163"/>
            <a:ext cx="1485186" cy="153888"/>
          </a:xfrm>
          <a:prstGeom prst="rect">
            <a:avLst/>
          </a:prstGeom>
          <a:noFill/>
        </p:spPr>
        <p:txBody>
          <a:bodyPr wrap="square" lIns="0" tIns="0" rIns="0" bIns="0" rtlCol="0">
            <a:spAutoFit/>
          </a:bodyPr>
          <a:lstStyle/>
          <a:p>
            <a:pPr algn="ctr">
              <a:spcBef>
                <a:spcPts val="500"/>
              </a:spcBef>
            </a:pPr>
            <a:r>
              <a:rPr lang="en-US" sz="1000" b="1" dirty="0">
                <a:solidFill>
                  <a:schemeClr val="bg1"/>
                </a:solidFill>
              </a:rPr>
              <a:t>Staff time saved</a:t>
            </a:r>
          </a:p>
        </p:txBody>
      </p:sp>
      <p:sp>
        <p:nvSpPr>
          <p:cNvPr id="9" name="Text Placeholder 1">
            <a:extLst>
              <a:ext uri="{FF2B5EF4-FFF2-40B4-BE49-F238E27FC236}">
                <a16:creationId xmlns:a16="http://schemas.microsoft.com/office/drawing/2014/main" id="{8D6E5D08-A2AC-0904-137F-9B01A55E2D58}"/>
              </a:ext>
              <a:ext uri="{C183D7F6-B498-43B3-948B-1728B52AA6E4}">
                <adec:decorative xmlns:adec="http://schemas.microsoft.com/office/drawing/2017/decorative" val="0"/>
              </a:ext>
            </a:extLst>
          </p:cNvPr>
          <p:cNvSpPr txBox="1">
            <a:spLocks/>
          </p:cNvSpPr>
          <p:nvPr/>
        </p:nvSpPr>
        <p:spPr bwMode="gray">
          <a:xfrm>
            <a:off x="4787399" y="2941787"/>
            <a:ext cx="939509" cy="384721"/>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lgn="ctr">
              <a:buNone/>
            </a:pPr>
            <a:r>
              <a:rPr lang="en-US" sz="2500" dirty="0">
                <a:solidFill>
                  <a:schemeClr val="accent6"/>
                </a:solidFill>
                <a:latin typeface="+mj-lt"/>
              </a:rPr>
              <a:t>2.5 YR</a:t>
            </a:r>
          </a:p>
        </p:txBody>
      </p:sp>
      <p:sp>
        <p:nvSpPr>
          <p:cNvPr id="10" name="TextBox 9">
            <a:extLst>
              <a:ext uri="{FF2B5EF4-FFF2-40B4-BE49-F238E27FC236}">
                <a16:creationId xmlns:a16="http://schemas.microsoft.com/office/drawing/2014/main" id="{2BEE8079-3F78-8A7E-6583-B4B562378DD1}"/>
              </a:ext>
            </a:extLst>
          </p:cNvPr>
          <p:cNvSpPr txBox="1"/>
          <p:nvPr/>
        </p:nvSpPr>
        <p:spPr bwMode="gray">
          <a:xfrm>
            <a:off x="4514560" y="4233373"/>
            <a:ext cx="1485186" cy="153888"/>
          </a:xfrm>
          <a:prstGeom prst="rect">
            <a:avLst/>
          </a:prstGeom>
          <a:noFill/>
        </p:spPr>
        <p:txBody>
          <a:bodyPr wrap="square" lIns="0" tIns="0" rIns="0" bIns="0" rtlCol="0">
            <a:spAutoFit/>
          </a:bodyPr>
          <a:lstStyle/>
          <a:p>
            <a:pPr algn="ctr">
              <a:spcBef>
                <a:spcPts val="500"/>
              </a:spcBef>
            </a:pPr>
            <a:r>
              <a:rPr lang="en-US" sz="1000" b="1" dirty="0">
                <a:solidFill>
                  <a:schemeClr val="bg1"/>
                </a:solidFill>
              </a:rPr>
              <a:t>Salary saved</a:t>
            </a:r>
          </a:p>
        </p:txBody>
      </p:sp>
      <p:sp>
        <p:nvSpPr>
          <p:cNvPr id="11" name="Text Placeholder 1">
            <a:extLst>
              <a:ext uri="{FF2B5EF4-FFF2-40B4-BE49-F238E27FC236}">
                <a16:creationId xmlns:a16="http://schemas.microsoft.com/office/drawing/2014/main" id="{4ED9F7F9-867B-094C-3567-7AB5FC45ADAC}"/>
              </a:ext>
              <a:ext uri="{C183D7F6-B498-43B3-948B-1728B52AA6E4}">
                <adec:decorative xmlns:adec="http://schemas.microsoft.com/office/drawing/2017/decorative" val="0"/>
              </a:ext>
            </a:extLst>
          </p:cNvPr>
          <p:cNvSpPr txBox="1">
            <a:spLocks/>
          </p:cNvSpPr>
          <p:nvPr/>
        </p:nvSpPr>
        <p:spPr bwMode="gray">
          <a:xfrm>
            <a:off x="4787399" y="3819997"/>
            <a:ext cx="939509" cy="384721"/>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lgn="ctr">
              <a:buNone/>
            </a:pPr>
            <a:r>
              <a:rPr lang="en-US" sz="2500" dirty="0">
                <a:solidFill>
                  <a:schemeClr val="accent6"/>
                </a:solidFill>
                <a:latin typeface="+mj-lt"/>
              </a:rPr>
              <a:t>$156K</a:t>
            </a:r>
          </a:p>
        </p:txBody>
      </p:sp>
    </p:spTree>
    <p:extLst>
      <p:ext uri="{BB962C8B-B14F-4D97-AF65-F5344CB8AC3E}">
        <p14:creationId xmlns:p14="http://schemas.microsoft.com/office/powerpoint/2010/main" val="1194035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4447179" y="2441471"/>
            <a:ext cx="457200" cy="266700"/>
          </a:xfrm>
          <a:prstGeom prst="rect">
            <a:avLst/>
          </a:prstGeom>
        </p:spPr>
      </p:pic>
      <p:sp>
        <p:nvSpPr>
          <p:cNvPr id="20" name="Isosceles Triangle 19">
            <a:extLst>
              <a:ext uri="{C183D7F6-B498-43B3-948B-1728B52AA6E4}">
                <adec:decorative xmlns:adec="http://schemas.microsoft.com/office/drawing/2017/decorative" val="1"/>
              </a:ext>
            </a:extLst>
          </p:cNvPr>
          <p:cNvSpPr/>
          <p:nvPr/>
        </p:nvSpPr>
        <p:spPr bwMode="gray">
          <a:xfrm rot="10800000">
            <a:off x="3101380" y="3514721"/>
            <a:ext cx="198040" cy="91440"/>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9" name="Straight Connector 18">
            <a:extLst>
              <a:ext uri="{C183D7F6-B498-43B3-948B-1728B52AA6E4}">
                <adec:decorative xmlns:adec="http://schemas.microsoft.com/office/drawing/2017/decorative" val="1"/>
              </a:ext>
            </a:extLst>
          </p:cNvPr>
          <p:cNvCxnSpPr/>
          <p:nvPr/>
        </p:nvCxnSpPr>
        <p:spPr bwMode="gray">
          <a:xfrm>
            <a:off x="1003110" y="3501922"/>
            <a:ext cx="439458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5C698C4B-D304-811C-66C3-4864AE98C0E7}"/>
              </a:ext>
            </a:extLst>
          </p:cNvPr>
          <p:cNvSpPr>
            <a:spLocks noGrp="1"/>
          </p:cNvSpPr>
          <p:nvPr>
            <p:ph type="body" sz="quarter" idx="16"/>
          </p:nvPr>
        </p:nvSpPr>
        <p:spPr/>
        <p:txBody>
          <a:bodyPr/>
          <a:lstStyle/>
          <a:p>
            <a:endParaRPr lang="en-US"/>
          </a:p>
        </p:txBody>
      </p:sp>
      <p:sp>
        <p:nvSpPr>
          <p:cNvPr id="6" name="Title 5"/>
          <p:cNvSpPr>
            <a:spLocks noGrp="1"/>
          </p:cNvSpPr>
          <p:nvPr>
            <p:ph type="title"/>
          </p:nvPr>
        </p:nvSpPr>
        <p:spPr/>
        <p:txBody>
          <a:bodyPr/>
          <a:lstStyle/>
          <a:p>
            <a:r>
              <a:rPr lang="en-US" dirty="0"/>
              <a:t>Efficiency Gained By The Numbers</a:t>
            </a:r>
          </a:p>
        </p:txBody>
      </p:sp>
      <p:sp>
        <p:nvSpPr>
          <p:cNvPr id="2" name="Text Placeholder 1">
            <a:extLst>
              <a:ext uri="{FF2B5EF4-FFF2-40B4-BE49-F238E27FC236}">
                <a16:creationId xmlns:a16="http://schemas.microsoft.com/office/drawing/2014/main" id="{D73EC2CF-BE19-9B0F-8935-D90E4E84BAF8}"/>
              </a:ext>
            </a:extLst>
          </p:cNvPr>
          <p:cNvSpPr>
            <a:spLocks noGrp="1"/>
          </p:cNvSpPr>
          <p:nvPr>
            <p:ph type="body" sz="quarter" idx="15"/>
          </p:nvPr>
        </p:nvSpPr>
        <p:spPr>
          <a:xfrm>
            <a:off x="280195" y="657732"/>
            <a:ext cx="5842794" cy="184666"/>
          </a:xfrm>
        </p:spPr>
        <p:txBody>
          <a:bodyPr/>
          <a:lstStyle/>
          <a:p>
            <a:r>
              <a:rPr lang="en-US" dirty="0"/>
              <a:t>Outcomes Example</a:t>
            </a:r>
          </a:p>
        </p:txBody>
      </p:sp>
      <p:sp>
        <p:nvSpPr>
          <p:cNvPr id="14" name="TextBox 13"/>
          <p:cNvSpPr txBox="1"/>
          <p:nvPr/>
        </p:nvSpPr>
        <p:spPr bwMode="gray">
          <a:xfrm>
            <a:off x="1079405" y="2749970"/>
            <a:ext cx="1201582" cy="553998"/>
          </a:xfrm>
          <a:prstGeom prst="rect">
            <a:avLst/>
          </a:prstGeom>
          <a:noFill/>
        </p:spPr>
        <p:txBody>
          <a:bodyPr vert="horz" wrap="square" lIns="0" tIns="0" rIns="0" bIns="0" rtlCol="0">
            <a:spAutoFit/>
          </a:bodyPr>
          <a:lstStyle/>
          <a:p>
            <a:pPr algn="ctr"/>
            <a:r>
              <a:rPr lang="en-US" sz="1800" dirty="0">
                <a:solidFill>
                  <a:schemeClr val="accent5"/>
                </a:solidFill>
                <a:latin typeface="+mj-lt"/>
              </a:rPr>
              <a:t>41,134</a:t>
            </a:r>
          </a:p>
          <a:p>
            <a:pPr algn="ctr"/>
            <a:r>
              <a:rPr lang="en-US" sz="900" dirty="0"/>
              <a:t>Automatic course evaluations created</a:t>
            </a:r>
          </a:p>
        </p:txBody>
      </p:sp>
      <p:sp>
        <p:nvSpPr>
          <p:cNvPr id="15" name="TextBox 14"/>
          <p:cNvSpPr txBox="1"/>
          <p:nvPr/>
        </p:nvSpPr>
        <p:spPr bwMode="gray">
          <a:xfrm>
            <a:off x="2431576" y="2749970"/>
            <a:ext cx="1537648" cy="553998"/>
          </a:xfrm>
          <a:prstGeom prst="rect">
            <a:avLst/>
          </a:prstGeom>
          <a:noFill/>
        </p:spPr>
        <p:txBody>
          <a:bodyPr vert="horz" wrap="square" lIns="0" tIns="0" rIns="0" bIns="0" rtlCol="0">
            <a:spAutoFit/>
          </a:bodyPr>
          <a:lstStyle/>
          <a:p>
            <a:pPr algn="ctr"/>
            <a:r>
              <a:rPr lang="en-US" sz="1800" dirty="0">
                <a:solidFill>
                  <a:schemeClr val="accent5"/>
                </a:solidFill>
                <a:latin typeface="+mj-lt"/>
              </a:rPr>
              <a:t>3,426 </a:t>
            </a:r>
            <a:r>
              <a:rPr lang="en-US" sz="1800" dirty="0" err="1">
                <a:solidFill>
                  <a:schemeClr val="accent5"/>
                </a:solidFill>
                <a:latin typeface="+mj-lt"/>
              </a:rPr>
              <a:t>hr</a:t>
            </a:r>
            <a:endParaRPr lang="en-US" sz="1800" dirty="0">
              <a:solidFill>
                <a:schemeClr val="accent5"/>
              </a:solidFill>
              <a:latin typeface="+mj-lt"/>
            </a:endParaRPr>
          </a:p>
          <a:p>
            <a:pPr algn="ctr"/>
            <a:r>
              <a:rPr lang="en-US" sz="900" dirty="0"/>
              <a:t>Saved on course evaluations</a:t>
            </a:r>
          </a:p>
        </p:txBody>
      </p:sp>
      <p:sp>
        <p:nvSpPr>
          <p:cNvPr id="16" name="TextBox 15"/>
          <p:cNvSpPr txBox="1"/>
          <p:nvPr/>
        </p:nvSpPr>
        <p:spPr bwMode="gray">
          <a:xfrm>
            <a:off x="3906955" y="2749970"/>
            <a:ext cx="1537648" cy="415498"/>
          </a:xfrm>
          <a:prstGeom prst="rect">
            <a:avLst/>
          </a:prstGeom>
          <a:noFill/>
        </p:spPr>
        <p:txBody>
          <a:bodyPr vert="horz" wrap="square" lIns="0" tIns="0" rIns="0" bIns="0" rtlCol="0">
            <a:spAutoFit/>
          </a:bodyPr>
          <a:lstStyle/>
          <a:p>
            <a:pPr algn="ctr"/>
            <a:r>
              <a:rPr lang="en-US" sz="1800" dirty="0">
                <a:solidFill>
                  <a:schemeClr val="accent5"/>
                </a:solidFill>
                <a:latin typeface="+mj-lt"/>
              </a:rPr>
              <a:t>$172K</a:t>
            </a:r>
          </a:p>
          <a:p>
            <a:pPr algn="ctr"/>
            <a:r>
              <a:rPr lang="en-US" sz="900" dirty="0"/>
              <a:t>Estimated salary </a:t>
            </a:r>
          </a:p>
        </p:txBody>
      </p:sp>
      <p:sp>
        <p:nvSpPr>
          <p:cNvPr id="22" name="TextBox 21"/>
          <p:cNvSpPr txBox="1"/>
          <p:nvPr/>
        </p:nvSpPr>
        <p:spPr bwMode="gray">
          <a:xfrm>
            <a:off x="1863084" y="3773725"/>
            <a:ext cx="2674633" cy="276999"/>
          </a:xfrm>
          <a:prstGeom prst="rect">
            <a:avLst/>
          </a:prstGeom>
          <a:noFill/>
        </p:spPr>
        <p:txBody>
          <a:bodyPr vert="horz" wrap="square" lIns="0" tIns="0" rIns="0" bIns="0" rtlCol="0">
            <a:spAutoFit/>
          </a:bodyPr>
          <a:lstStyle/>
          <a:p>
            <a:pPr>
              <a:spcBef>
                <a:spcPts val="500"/>
              </a:spcBef>
            </a:pPr>
            <a:r>
              <a:rPr lang="en-US" sz="900" dirty="0"/>
              <a:t>The Admissions Team can now focus on other strategic priorities with their saved time. </a:t>
            </a:r>
          </a:p>
        </p:txBody>
      </p:sp>
      <p:sp>
        <p:nvSpPr>
          <p:cNvPr id="3" name="Rectangle 2">
            <a:extLst>
              <a:ext uri="{FF2B5EF4-FFF2-40B4-BE49-F238E27FC236}">
                <a16:creationId xmlns:a16="http://schemas.microsoft.com/office/drawing/2014/main" id="{C8DFF4E4-B70C-1B95-D826-626F7FB3CE99}"/>
              </a:ext>
              <a:ext uri="{C183D7F6-B498-43B3-948B-1728B52AA6E4}">
                <adec:decorative xmlns:adec="http://schemas.microsoft.com/office/drawing/2017/decorative" val="1"/>
              </a:ext>
            </a:extLst>
          </p:cNvPr>
          <p:cNvSpPr/>
          <p:nvPr/>
        </p:nvSpPr>
        <p:spPr bwMode="gray">
          <a:xfrm>
            <a:off x="280193" y="1226221"/>
            <a:ext cx="5842795" cy="7292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Box 3">
            <a:extLst>
              <a:ext uri="{FF2B5EF4-FFF2-40B4-BE49-F238E27FC236}">
                <a16:creationId xmlns:a16="http://schemas.microsoft.com/office/drawing/2014/main" id="{A7F40F44-EE0D-31F9-129F-ADA0B67F5159}"/>
              </a:ext>
            </a:extLst>
          </p:cNvPr>
          <p:cNvSpPr txBox="1"/>
          <p:nvPr/>
        </p:nvSpPr>
        <p:spPr bwMode="gray">
          <a:xfrm>
            <a:off x="503168" y="1356188"/>
            <a:ext cx="5440431" cy="479618"/>
          </a:xfrm>
          <a:prstGeom prst="rect">
            <a:avLst/>
          </a:prstGeom>
          <a:noFill/>
        </p:spPr>
        <p:txBody>
          <a:bodyPr wrap="square" lIns="0" tIns="0" rIns="0" bIns="0" rtlCol="0">
            <a:spAutoFit/>
          </a:bodyPr>
          <a:lstStyle/>
          <a:p>
            <a:pPr>
              <a:spcBef>
                <a:spcPts val="500"/>
              </a:spcBef>
            </a:pPr>
            <a:r>
              <a:rPr lang="en-US" sz="900" b="1" dirty="0">
                <a:solidFill>
                  <a:schemeClr val="bg1"/>
                </a:solidFill>
              </a:rPr>
              <a:t>Leveraging Automations</a:t>
            </a:r>
          </a:p>
          <a:p>
            <a:pPr>
              <a:spcBef>
                <a:spcPts val="500"/>
              </a:spcBef>
            </a:pPr>
            <a:r>
              <a:rPr lang="en-US" sz="900" dirty="0">
                <a:solidFill>
                  <a:schemeClr val="bg1"/>
                </a:solidFill>
              </a:rPr>
              <a:t>A large university used the Transfer Portal’s ability to generate automatic course evaluations to save student consideration time and staff evaluation time.</a:t>
            </a:r>
          </a:p>
        </p:txBody>
      </p:sp>
      <p:pic>
        <p:nvPicPr>
          <p:cNvPr id="5" name="Picture 4">
            <a:extLst>
              <a:ext uri="{FF2B5EF4-FFF2-40B4-BE49-F238E27FC236}">
                <a16:creationId xmlns:a16="http://schemas.microsoft.com/office/drawing/2014/main" id="{9CFAA45B-8E6E-7B2B-F054-44ACE067494A}"/>
              </a:ext>
              <a:ext uri="{C183D7F6-B498-43B3-948B-1728B52AA6E4}">
                <adec:decorative xmlns:adec="http://schemas.microsoft.com/office/drawing/2017/decorative" val="1"/>
              </a:ext>
            </a:extLst>
          </p:cNvPr>
          <p:cNvPicPr>
            <a:picLocks noChangeAspect="1"/>
          </p:cNvPicPr>
          <p:nvPr/>
        </p:nvPicPr>
        <p:blipFill>
          <a:blip r:embed="rId5"/>
          <a:srcRect/>
          <a:stretch/>
        </p:blipFill>
        <p:spPr>
          <a:xfrm>
            <a:off x="3015858" y="2249997"/>
            <a:ext cx="369085" cy="458174"/>
          </a:xfrm>
          <a:prstGeom prst="rect">
            <a:avLst/>
          </a:prstGeom>
        </p:spPr>
      </p:pic>
      <p:pic>
        <p:nvPicPr>
          <p:cNvPr id="8" name="Picture 7">
            <a:extLst>
              <a:ext uri="{FF2B5EF4-FFF2-40B4-BE49-F238E27FC236}">
                <a16:creationId xmlns:a16="http://schemas.microsoft.com/office/drawing/2014/main" id="{D68B3AF9-E642-CEA4-D871-654619564117}"/>
              </a:ext>
              <a:ext uri="{C183D7F6-B498-43B3-948B-1728B52AA6E4}">
                <adec:decorative xmlns:adec="http://schemas.microsoft.com/office/drawing/2017/decorative" val="1"/>
              </a:ext>
            </a:extLst>
          </p:cNvPr>
          <p:cNvPicPr>
            <a:picLocks noChangeAspect="1"/>
          </p:cNvPicPr>
          <p:nvPr/>
        </p:nvPicPr>
        <p:blipFill>
          <a:blip r:embed="rId6"/>
          <a:srcRect/>
          <a:stretch/>
        </p:blipFill>
        <p:spPr>
          <a:xfrm>
            <a:off x="1450475" y="2337654"/>
            <a:ext cx="459442" cy="370517"/>
          </a:xfrm>
          <a:prstGeom prst="rect">
            <a:avLst/>
          </a:prstGeom>
        </p:spPr>
      </p:pic>
    </p:spTree>
    <p:custDataLst>
      <p:tags r:id="rId1"/>
    </p:custDataLst>
    <p:extLst>
      <p:ext uri="{BB962C8B-B14F-4D97-AF65-F5344CB8AC3E}">
        <p14:creationId xmlns:p14="http://schemas.microsoft.com/office/powerpoint/2010/main" val="1342930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98B686-3D4F-4640-9B99-21F697C4706E}"/>
              </a:ext>
              <a:ext uri="{C183D7F6-B498-43B3-948B-1728B52AA6E4}">
                <adec:decorative xmlns:adec="http://schemas.microsoft.com/office/drawing/2017/decorative" val="1"/>
              </a:ext>
            </a:extLst>
          </p:cNvPr>
          <p:cNvSpPr/>
          <p:nvPr/>
        </p:nvSpPr>
        <p:spPr bwMode="gray">
          <a:xfrm>
            <a:off x="1902602" y="2091326"/>
            <a:ext cx="4498198" cy="1094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A1487062-7BA6-5F4E-833F-303DF06B9904}"/>
              </a:ext>
              <a:ext uri="{C183D7F6-B498-43B3-948B-1728B52AA6E4}">
                <adec:decorative xmlns:adec="http://schemas.microsoft.com/office/drawing/2017/decorative" val="1"/>
              </a:ext>
            </a:extLst>
          </p:cNvPr>
          <p:cNvSpPr/>
          <p:nvPr/>
        </p:nvSpPr>
        <p:spPr bwMode="gray">
          <a:xfrm>
            <a:off x="1902602" y="903326"/>
            <a:ext cx="4498198" cy="1094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a:extLst>
              <a:ext uri="{FF2B5EF4-FFF2-40B4-BE49-F238E27FC236}">
                <a16:creationId xmlns:a16="http://schemas.microsoft.com/office/drawing/2014/main" id="{F101908A-3C0B-8346-8809-D27A7C117000}"/>
              </a:ext>
              <a:ext uri="{C183D7F6-B498-43B3-948B-1728B52AA6E4}">
                <adec:decorative xmlns:adec="http://schemas.microsoft.com/office/drawing/2017/decorative" val="1"/>
              </a:ext>
            </a:extLst>
          </p:cNvPr>
          <p:cNvSpPr/>
          <p:nvPr/>
        </p:nvSpPr>
        <p:spPr bwMode="gray">
          <a:xfrm>
            <a:off x="1902602" y="3279326"/>
            <a:ext cx="4498198" cy="1094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itle 2">
            <a:extLst>
              <a:ext uri="{FF2B5EF4-FFF2-40B4-BE49-F238E27FC236}">
                <a16:creationId xmlns:a16="http://schemas.microsoft.com/office/drawing/2014/main" id="{FFC18F9B-ED9B-5849-ADAD-EA004059B919}"/>
              </a:ext>
            </a:extLst>
          </p:cNvPr>
          <p:cNvSpPr>
            <a:spLocks noGrp="1"/>
          </p:cNvSpPr>
          <p:nvPr>
            <p:ph type="title"/>
          </p:nvPr>
        </p:nvSpPr>
        <p:spPr/>
        <p:txBody>
          <a:bodyPr/>
          <a:lstStyle/>
          <a:p>
            <a:r>
              <a:rPr lang="en-US" dirty="0"/>
              <a:t>Title</a:t>
            </a:r>
          </a:p>
        </p:txBody>
      </p:sp>
      <p:sp>
        <p:nvSpPr>
          <p:cNvPr id="12" name="TextBox 11">
            <a:extLst>
              <a:ext uri="{FF2B5EF4-FFF2-40B4-BE49-F238E27FC236}">
                <a16:creationId xmlns:a16="http://schemas.microsoft.com/office/drawing/2014/main" id="{1471C6CE-0BE3-DC48-837A-8D2D6CBF24DA}"/>
              </a:ext>
            </a:extLst>
          </p:cNvPr>
          <p:cNvSpPr txBox="1"/>
          <p:nvPr/>
        </p:nvSpPr>
        <p:spPr bwMode="gray">
          <a:xfrm>
            <a:off x="2037555" y="1210717"/>
            <a:ext cx="3965039" cy="479618"/>
          </a:xfrm>
          <a:prstGeom prst="rect">
            <a:avLst/>
          </a:prstGeom>
          <a:noFill/>
        </p:spPr>
        <p:txBody>
          <a:bodyPr wrap="square" lIns="0" tIns="0" rIns="0" bIns="0" rtlCol="0">
            <a:spAutoFit/>
          </a:bodyPr>
          <a:lstStyle/>
          <a:p>
            <a:pPr>
              <a:spcBef>
                <a:spcPts val="500"/>
              </a:spcBef>
            </a:pPr>
            <a:r>
              <a:rPr lang="en-US" sz="900" b="1" dirty="0"/>
              <a:t>Header</a:t>
            </a:r>
          </a:p>
          <a:p>
            <a:pPr>
              <a:spcBef>
                <a:spcPts val="500"/>
              </a:spcBef>
            </a:pPr>
            <a:r>
              <a:rPr lang="en-US" sz="900" dirty="0"/>
              <a:t>Lorem ipsum dolor sit </a:t>
            </a:r>
            <a:r>
              <a:rPr lang="en-US" sz="900" dirty="0" err="1"/>
              <a:t>amet</a:t>
            </a:r>
            <a:r>
              <a:rPr lang="en-US" sz="900" dirty="0"/>
              <a:t>, </a:t>
            </a:r>
            <a:r>
              <a:rPr lang="en-US" sz="900" dirty="0" err="1"/>
              <a:t>consectetuer</a:t>
            </a:r>
            <a:r>
              <a:rPr lang="en-US" sz="900" dirty="0"/>
              <a:t> </a:t>
            </a:r>
            <a:r>
              <a:rPr lang="en-US" sz="900" dirty="0" err="1"/>
              <a:t>adipiscing</a:t>
            </a:r>
            <a:r>
              <a:rPr lang="en-US" sz="900" dirty="0"/>
              <a:t> </a:t>
            </a:r>
            <a:r>
              <a:rPr lang="en-US" sz="900" dirty="0" err="1"/>
              <a:t>elit</a:t>
            </a:r>
            <a:r>
              <a:rPr lang="en-US" sz="900" dirty="0"/>
              <a:t>. Maecenas </a:t>
            </a:r>
            <a:r>
              <a:rPr lang="en-US" sz="900" dirty="0" err="1"/>
              <a:t>porttitor</a:t>
            </a:r>
            <a:r>
              <a:rPr lang="en-US" sz="900" dirty="0"/>
              <a:t> </a:t>
            </a:r>
            <a:r>
              <a:rPr lang="en-US" sz="900" dirty="0" err="1"/>
              <a:t>congue</a:t>
            </a:r>
            <a:r>
              <a:rPr lang="en-US" sz="900" dirty="0"/>
              <a:t> </a:t>
            </a:r>
            <a:r>
              <a:rPr lang="en-US" sz="900" dirty="0" err="1"/>
              <a:t>massa</a:t>
            </a:r>
            <a:r>
              <a:rPr lang="en-US" sz="900" dirty="0"/>
              <a:t>. </a:t>
            </a:r>
          </a:p>
        </p:txBody>
      </p:sp>
      <p:sp>
        <p:nvSpPr>
          <p:cNvPr id="7" name="TextBox 6">
            <a:extLst>
              <a:ext uri="{FF2B5EF4-FFF2-40B4-BE49-F238E27FC236}">
                <a16:creationId xmlns:a16="http://schemas.microsoft.com/office/drawing/2014/main" id="{4FA1D2B4-7F66-9E4D-8F4F-A08998D0DFD6}"/>
              </a:ext>
            </a:extLst>
          </p:cNvPr>
          <p:cNvSpPr txBox="1"/>
          <p:nvPr/>
        </p:nvSpPr>
        <p:spPr bwMode="gray">
          <a:xfrm>
            <a:off x="2037555" y="2398717"/>
            <a:ext cx="3965039" cy="479618"/>
          </a:xfrm>
          <a:prstGeom prst="rect">
            <a:avLst/>
          </a:prstGeom>
          <a:noFill/>
        </p:spPr>
        <p:txBody>
          <a:bodyPr wrap="square" lIns="0" tIns="0" rIns="0" bIns="0" rtlCol="0">
            <a:spAutoFit/>
          </a:bodyPr>
          <a:lstStyle/>
          <a:p>
            <a:pPr>
              <a:spcBef>
                <a:spcPts val="500"/>
              </a:spcBef>
            </a:pPr>
            <a:r>
              <a:rPr lang="en-US" sz="900" b="1" dirty="0"/>
              <a:t>Header</a:t>
            </a:r>
          </a:p>
          <a:p>
            <a:pPr>
              <a:spcBef>
                <a:spcPts val="500"/>
              </a:spcBef>
            </a:pPr>
            <a:r>
              <a:rPr lang="en-US" sz="900" dirty="0"/>
              <a:t>Lorem ipsum dolor sit </a:t>
            </a:r>
            <a:r>
              <a:rPr lang="en-US" sz="900" dirty="0" err="1"/>
              <a:t>amet</a:t>
            </a:r>
            <a:r>
              <a:rPr lang="en-US" sz="900" dirty="0"/>
              <a:t>, </a:t>
            </a:r>
            <a:r>
              <a:rPr lang="en-US" sz="900" dirty="0" err="1"/>
              <a:t>consectetuer</a:t>
            </a:r>
            <a:r>
              <a:rPr lang="en-US" sz="900" dirty="0"/>
              <a:t> </a:t>
            </a:r>
            <a:r>
              <a:rPr lang="en-US" sz="900" dirty="0" err="1"/>
              <a:t>adipiscing</a:t>
            </a:r>
            <a:r>
              <a:rPr lang="en-US" sz="900" dirty="0"/>
              <a:t> </a:t>
            </a:r>
            <a:r>
              <a:rPr lang="en-US" sz="900" dirty="0" err="1"/>
              <a:t>elit</a:t>
            </a:r>
            <a:r>
              <a:rPr lang="en-US" sz="900" dirty="0"/>
              <a:t>. Maecenas </a:t>
            </a:r>
            <a:r>
              <a:rPr lang="en-US" sz="900" dirty="0" err="1"/>
              <a:t>porttitor</a:t>
            </a:r>
            <a:r>
              <a:rPr lang="en-US" sz="900" dirty="0"/>
              <a:t> </a:t>
            </a:r>
            <a:r>
              <a:rPr lang="en-US" sz="900" dirty="0" err="1"/>
              <a:t>congue</a:t>
            </a:r>
            <a:r>
              <a:rPr lang="en-US" sz="900" dirty="0"/>
              <a:t> </a:t>
            </a:r>
            <a:r>
              <a:rPr lang="en-US" sz="900" dirty="0" err="1"/>
              <a:t>massa</a:t>
            </a:r>
            <a:r>
              <a:rPr lang="en-US" sz="900" dirty="0"/>
              <a:t>. </a:t>
            </a:r>
          </a:p>
        </p:txBody>
      </p:sp>
      <p:sp>
        <p:nvSpPr>
          <p:cNvPr id="16" name="TextBox 15">
            <a:extLst>
              <a:ext uri="{FF2B5EF4-FFF2-40B4-BE49-F238E27FC236}">
                <a16:creationId xmlns:a16="http://schemas.microsoft.com/office/drawing/2014/main" id="{40CE0217-87EB-B84C-AC41-10A322E79F06}"/>
              </a:ext>
            </a:extLst>
          </p:cNvPr>
          <p:cNvSpPr txBox="1"/>
          <p:nvPr/>
        </p:nvSpPr>
        <p:spPr bwMode="gray">
          <a:xfrm>
            <a:off x="2037555" y="3586717"/>
            <a:ext cx="3965039" cy="479618"/>
          </a:xfrm>
          <a:prstGeom prst="rect">
            <a:avLst/>
          </a:prstGeom>
          <a:noFill/>
        </p:spPr>
        <p:txBody>
          <a:bodyPr wrap="square" lIns="0" tIns="0" rIns="0" bIns="0" rtlCol="0">
            <a:spAutoFit/>
          </a:bodyPr>
          <a:lstStyle/>
          <a:p>
            <a:pPr>
              <a:spcBef>
                <a:spcPts val="500"/>
              </a:spcBef>
            </a:pPr>
            <a:r>
              <a:rPr lang="en-US" sz="900" b="1" dirty="0"/>
              <a:t>Header </a:t>
            </a:r>
          </a:p>
          <a:p>
            <a:pPr>
              <a:spcBef>
                <a:spcPts val="500"/>
              </a:spcBef>
            </a:pPr>
            <a:r>
              <a:rPr lang="en-US" sz="900" dirty="0"/>
              <a:t>Lorem ipsum dolor sit </a:t>
            </a:r>
            <a:r>
              <a:rPr lang="en-US" sz="900" dirty="0" err="1"/>
              <a:t>amet</a:t>
            </a:r>
            <a:r>
              <a:rPr lang="en-US" sz="900" dirty="0"/>
              <a:t>, </a:t>
            </a:r>
            <a:r>
              <a:rPr lang="en-US" sz="900" dirty="0" err="1"/>
              <a:t>consectetuer</a:t>
            </a:r>
            <a:r>
              <a:rPr lang="en-US" sz="900" dirty="0"/>
              <a:t> </a:t>
            </a:r>
            <a:r>
              <a:rPr lang="en-US" sz="900" dirty="0" err="1"/>
              <a:t>adipiscing</a:t>
            </a:r>
            <a:r>
              <a:rPr lang="en-US" sz="900" dirty="0"/>
              <a:t> </a:t>
            </a:r>
            <a:r>
              <a:rPr lang="en-US" sz="900" dirty="0" err="1"/>
              <a:t>elit</a:t>
            </a:r>
            <a:r>
              <a:rPr lang="en-US" sz="900" dirty="0"/>
              <a:t>. Maecenas </a:t>
            </a:r>
            <a:r>
              <a:rPr lang="en-US" sz="900" dirty="0" err="1"/>
              <a:t>porttitor</a:t>
            </a:r>
            <a:r>
              <a:rPr lang="en-US" sz="900" dirty="0"/>
              <a:t> </a:t>
            </a:r>
            <a:r>
              <a:rPr lang="en-US" sz="900" dirty="0" err="1"/>
              <a:t>congue</a:t>
            </a:r>
            <a:r>
              <a:rPr lang="en-US" sz="900" dirty="0"/>
              <a:t> </a:t>
            </a:r>
            <a:r>
              <a:rPr lang="en-US" sz="900" dirty="0" err="1"/>
              <a:t>massa</a:t>
            </a:r>
            <a:r>
              <a:rPr lang="en-US" sz="900" dirty="0"/>
              <a:t>. </a:t>
            </a:r>
          </a:p>
        </p:txBody>
      </p:sp>
      <p:sp>
        <p:nvSpPr>
          <p:cNvPr id="8" name="Rectangle 7">
            <a:extLst>
              <a:ext uri="{FF2B5EF4-FFF2-40B4-BE49-F238E27FC236}">
                <a16:creationId xmlns:a16="http://schemas.microsoft.com/office/drawing/2014/main" id="{5B860CC8-AF53-F043-B7A6-EBA3A045ED70}"/>
              </a:ext>
              <a:ext uri="{C183D7F6-B498-43B3-948B-1728B52AA6E4}">
                <adec:decorative xmlns:adec="http://schemas.microsoft.com/office/drawing/2017/decorative" val="1"/>
              </a:ext>
            </a:extLst>
          </p:cNvPr>
          <p:cNvSpPr/>
          <p:nvPr/>
        </p:nvSpPr>
        <p:spPr bwMode="gray">
          <a:xfrm>
            <a:off x="0" y="2091326"/>
            <a:ext cx="1853388" cy="10944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a:extLst>
              <a:ext uri="{FF2B5EF4-FFF2-40B4-BE49-F238E27FC236}">
                <a16:creationId xmlns:a16="http://schemas.microsoft.com/office/drawing/2014/main" id="{B4498EA7-4A4C-F642-8659-C086E07BDEBA}"/>
              </a:ext>
              <a:ext uri="{C183D7F6-B498-43B3-948B-1728B52AA6E4}">
                <adec:decorative xmlns:adec="http://schemas.microsoft.com/office/drawing/2017/decorative" val="1"/>
              </a:ext>
            </a:extLst>
          </p:cNvPr>
          <p:cNvSpPr/>
          <p:nvPr/>
        </p:nvSpPr>
        <p:spPr bwMode="gray">
          <a:xfrm>
            <a:off x="0" y="903326"/>
            <a:ext cx="1853388" cy="10944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ectangle 16">
            <a:extLst>
              <a:ext uri="{FF2B5EF4-FFF2-40B4-BE49-F238E27FC236}">
                <a16:creationId xmlns:a16="http://schemas.microsoft.com/office/drawing/2014/main" id="{FFB735DC-DB28-DB4A-B387-7E31292EAB22}"/>
              </a:ext>
              <a:ext uri="{C183D7F6-B498-43B3-948B-1728B52AA6E4}">
                <adec:decorative xmlns:adec="http://schemas.microsoft.com/office/drawing/2017/decorative" val="1"/>
              </a:ext>
            </a:extLst>
          </p:cNvPr>
          <p:cNvSpPr/>
          <p:nvPr/>
        </p:nvSpPr>
        <p:spPr bwMode="gray">
          <a:xfrm>
            <a:off x="0" y="3279326"/>
            <a:ext cx="1853388" cy="10944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9" name="Picture 8">
            <a:extLst>
              <a:ext uri="{FF2B5EF4-FFF2-40B4-BE49-F238E27FC236}">
                <a16:creationId xmlns:a16="http://schemas.microsoft.com/office/drawing/2014/main" id="{45F5CE88-F117-36E4-D8E1-160F5B3C152A}"/>
              </a:ext>
              <a:ext uri="{C183D7F6-B498-43B3-948B-1728B52AA6E4}">
                <adec:decorative xmlns:adec="http://schemas.microsoft.com/office/drawing/2017/decorative" val="1"/>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641489" y="2378991"/>
            <a:ext cx="656370" cy="544787"/>
          </a:xfrm>
          <a:prstGeom prst="rect">
            <a:avLst/>
          </a:prstGeom>
        </p:spPr>
      </p:pic>
      <p:pic>
        <p:nvPicPr>
          <p:cNvPr id="18" name="Picture 17">
            <a:extLst>
              <a:ext uri="{FF2B5EF4-FFF2-40B4-BE49-F238E27FC236}">
                <a16:creationId xmlns:a16="http://schemas.microsoft.com/office/drawing/2014/main" id="{E7F31035-AD17-D009-AB91-3A01A7751FA1}"/>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700483" y="1210717"/>
            <a:ext cx="538383" cy="538383"/>
          </a:xfrm>
          <a:prstGeom prst="rect">
            <a:avLst/>
          </a:prstGeom>
        </p:spPr>
      </p:pic>
      <p:pic>
        <p:nvPicPr>
          <p:cNvPr id="20" name="Picture 19">
            <a:extLst>
              <a:ext uri="{FF2B5EF4-FFF2-40B4-BE49-F238E27FC236}">
                <a16:creationId xmlns:a16="http://schemas.microsoft.com/office/drawing/2014/main" id="{275941E2-D53E-43BA-DD37-3DCC9BD89390}"/>
              </a:ext>
              <a:ext uri="{C183D7F6-B498-43B3-948B-1728B52AA6E4}">
                <adec:decorative xmlns:adec="http://schemas.microsoft.com/office/drawing/2017/decorative" val="1"/>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40000"/>
                    </a14:imgEffect>
                  </a14:imgLayer>
                </a14:imgProps>
              </a:ext>
              <a:ext uri="{28A0092B-C50C-407E-A947-70E740481C1C}">
                <a14:useLocalDpi xmlns:a14="http://schemas.microsoft.com/office/drawing/2010/main" val="0"/>
              </a:ext>
            </a:extLst>
          </a:blip>
          <a:stretch>
            <a:fillRect/>
          </a:stretch>
        </p:blipFill>
        <p:spPr>
          <a:xfrm>
            <a:off x="700483" y="3540492"/>
            <a:ext cx="538383" cy="536588"/>
          </a:xfrm>
          <a:prstGeom prst="rect">
            <a:avLst/>
          </a:prstGeom>
        </p:spPr>
      </p:pic>
      <p:sp>
        <p:nvSpPr>
          <p:cNvPr id="22" name="TextBox 21">
            <a:extLst>
              <a:ext uri="{FF2B5EF4-FFF2-40B4-BE49-F238E27FC236}">
                <a16:creationId xmlns:a16="http://schemas.microsoft.com/office/drawing/2014/main" id="{3419463E-2027-16B4-9882-BDC6BB74FF24}"/>
              </a:ext>
            </a:extLst>
          </p:cNvPr>
          <p:cNvSpPr txBox="1"/>
          <p:nvPr/>
        </p:nvSpPr>
        <p:spPr bwMode="gray">
          <a:xfrm>
            <a:off x="6535753" y="1195102"/>
            <a:ext cx="2040434" cy="553998"/>
          </a:xfrm>
          <a:prstGeom prst="rect">
            <a:avLst/>
          </a:prstGeom>
          <a:solidFill>
            <a:srgbClr val="92D050"/>
          </a:solidFill>
        </p:spPr>
        <p:txBody>
          <a:bodyPr wrap="square" lIns="0" tIns="0" rIns="0" bIns="0" rtlCol="0">
            <a:spAutoFit/>
          </a:bodyPr>
          <a:lstStyle/>
          <a:p>
            <a:pPr>
              <a:spcBef>
                <a:spcPts val="500"/>
              </a:spcBef>
            </a:pPr>
            <a:r>
              <a:rPr lang="en-US" sz="900" dirty="0"/>
              <a:t>Add information about the WHY. For example, the challenge you sought to solve or the process before changes were made, etc.</a:t>
            </a:r>
          </a:p>
        </p:txBody>
      </p:sp>
      <p:sp>
        <p:nvSpPr>
          <p:cNvPr id="23" name="TextBox 22">
            <a:extLst>
              <a:ext uri="{FF2B5EF4-FFF2-40B4-BE49-F238E27FC236}">
                <a16:creationId xmlns:a16="http://schemas.microsoft.com/office/drawing/2014/main" id="{902330FD-9B58-FBCD-B7CC-D3F77501646B}"/>
              </a:ext>
            </a:extLst>
          </p:cNvPr>
          <p:cNvSpPr txBox="1"/>
          <p:nvPr/>
        </p:nvSpPr>
        <p:spPr bwMode="gray">
          <a:xfrm>
            <a:off x="6535753" y="2210590"/>
            <a:ext cx="2040434" cy="830997"/>
          </a:xfrm>
          <a:prstGeom prst="rect">
            <a:avLst/>
          </a:prstGeom>
          <a:solidFill>
            <a:srgbClr val="92D050"/>
          </a:solidFill>
        </p:spPr>
        <p:txBody>
          <a:bodyPr wrap="square" lIns="0" tIns="0" rIns="0" bIns="0" rtlCol="0">
            <a:spAutoFit/>
          </a:bodyPr>
          <a:lstStyle/>
          <a:p>
            <a:pPr>
              <a:spcBef>
                <a:spcPts val="500"/>
              </a:spcBef>
            </a:pPr>
            <a:r>
              <a:rPr lang="en-US" sz="900" dirty="0"/>
              <a:t>Add information about the WHAT. For example, the initiative you implemented, changes you made, new process you set up, etc. to address the challenges described in the first text box above.</a:t>
            </a:r>
          </a:p>
        </p:txBody>
      </p:sp>
      <p:sp>
        <p:nvSpPr>
          <p:cNvPr id="24" name="TextBox 23">
            <a:extLst>
              <a:ext uri="{FF2B5EF4-FFF2-40B4-BE49-F238E27FC236}">
                <a16:creationId xmlns:a16="http://schemas.microsoft.com/office/drawing/2014/main" id="{EA6701F3-AA8D-B92B-7B05-6B701F29B3B0}"/>
              </a:ext>
            </a:extLst>
          </p:cNvPr>
          <p:cNvSpPr txBox="1"/>
          <p:nvPr/>
        </p:nvSpPr>
        <p:spPr bwMode="gray">
          <a:xfrm>
            <a:off x="6535753" y="3549527"/>
            <a:ext cx="2040434" cy="553998"/>
          </a:xfrm>
          <a:prstGeom prst="rect">
            <a:avLst/>
          </a:prstGeom>
          <a:solidFill>
            <a:srgbClr val="92D050"/>
          </a:solidFill>
        </p:spPr>
        <p:txBody>
          <a:bodyPr wrap="square" lIns="0" tIns="0" rIns="0" bIns="0" rtlCol="0">
            <a:spAutoFit/>
          </a:bodyPr>
          <a:lstStyle/>
          <a:p>
            <a:pPr>
              <a:spcBef>
                <a:spcPts val="500"/>
              </a:spcBef>
            </a:pPr>
            <a:r>
              <a:rPr lang="en-US" sz="900" dirty="0"/>
              <a:t>Add information about the IMPACT. For example, the impact of the new initiative or process, etc. (qualitative or quantitative)</a:t>
            </a:r>
          </a:p>
        </p:txBody>
      </p:sp>
    </p:spTree>
    <p:extLst>
      <p:ext uri="{BB962C8B-B14F-4D97-AF65-F5344CB8AC3E}">
        <p14:creationId xmlns:p14="http://schemas.microsoft.com/office/powerpoint/2010/main" val="679172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1487062-7BA6-5F4E-833F-303DF06B9904}"/>
              </a:ext>
              <a:ext uri="{C183D7F6-B498-43B3-948B-1728B52AA6E4}">
                <adec:decorative xmlns:adec="http://schemas.microsoft.com/office/drawing/2017/decorative" val="1"/>
              </a:ext>
            </a:extLst>
          </p:cNvPr>
          <p:cNvSpPr/>
          <p:nvPr/>
        </p:nvSpPr>
        <p:spPr bwMode="gray">
          <a:xfrm>
            <a:off x="280193" y="947570"/>
            <a:ext cx="5842795" cy="1094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itle 2">
            <a:extLst>
              <a:ext uri="{FF2B5EF4-FFF2-40B4-BE49-F238E27FC236}">
                <a16:creationId xmlns:a16="http://schemas.microsoft.com/office/drawing/2014/main" id="{FFC18F9B-ED9B-5849-ADAD-EA004059B919}"/>
              </a:ext>
            </a:extLst>
          </p:cNvPr>
          <p:cNvSpPr>
            <a:spLocks noGrp="1"/>
          </p:cNvSpPr>
          <p:nvPr>
            <p:ph type="title"/>
          </p:nvPr>
        </p:nvSpPr>
        <p:spPr/>
        <p:txBody>
          <a:bodyPr/>
          <a:lstStyle/>
          <a:p>
            <a:r>
              <a:rPr lang="en-US" dirty="0"/>
              <a:t>Title</a:t>
            </a:r>
          </a:p>
        </p:txBody>
      </p:sp>
      <p:sp>
        <p:nvSpPr>
          <p:cNvPr id="12" name="TextBox 11">
            <a:extLst>
              <a:ext uri="{FF2B5EF4-FFF2-40B4-BE49-F238E27FC236}">
                <a16:creationId xmlns:a16="http://schemas.microsoft.com/office/drawing/2014/main" id="{1471C6CE-0BE3-DC48-837A-8D2D6CBF24DA}"/>
              </a:ext>
            </a:extLst>
          </p:cNvPr>
          <p:cNvSpPr txBox="1"/>
          <p:nvPr/>
        </p:nvSpPr>
        <p:spPr bwMode="gray">
          <a:xfrm>
            <a:off x="503168" y="1254961"/>
            <a:ext cx="5440431" cy="341119"/>
          </a:xfrm>
          <a:prstGeom prst="rect">
            <a:avLst/>
          </a:prstGeom>
          <a:noFill/>
        </p:spPr>
        <p:txBody>
          <a:bodyPr wrap="square" lIns="0" tIns="0" rIns="0" bIns="0" rtlCol="0">
            <a:spAutoFit/>
          </a:bodyPr>
          <a:lstStyle/>
          <a:p>
            <a:pPr>
              <a:spcBef>
                <a:spcPts val="500"/>
              </a:spcBef>
            </a:pPr>
            <a:r>
              <a:rPr lang="en-US" sz="900" b="1" dirty="0">
                <a:solidFill>
                  <a:schemeClr val="bg1"/>
                </a:solidFill>
              </a:rPr>
              <a:t>Header </a:t>
            </a:r>
          </a:p>
          <a:p>
            <a:pPr>
              <a:spcBef>
                <a:spcPts val="500"/>
              </a:spcBef>
            </a:pPr>
            <a:r>
              <a:rPr lang="en-US" sz="900" dirty="0">
                <a:solidFill>
                  <a:schemeClr val="bg1"/>
                </a:solidFill>
              </a:rPr>
              <a:t>Lorem ipsum dolor sit </a:t>
            </a:r>
            <a:r>
              <a:rPr lang="en-US" sz="900" dirty="0" err="1">
                <a:solidFill>
                  <a:schemeClr val="bg1"/>
                </a:solidFill>
              </a:rPr>
              <a:t>amet</a:t>
            </a:r>
            <a:r>
              <a:rPr lang="en-US" sz="900" dirty="0">
                <a:solidFill>
                  <a:schemeClr val="bg1"/>
                </a:solidFill>
              </a:rPr>
              <a:t>, </a:t>
            </a:r>
            <a:r>
              <a:rPr lang="en-US" sz="900" dirty="0" err="1">
                <a:solidFill>
                  <a:schemeClr val="bg1"/>
                </a:solidFill>
              </a:rPr>
              <a:t>consectetuer</a:t>
            </a:r>
            <a:r>
              <a:rPr lang="en-US" sz="900" dirty="0">
                <a:solidFill>
                  <a:schemeClr val="bg1"/>
                </a:solidFill>
              </a:rPr>
              <a:t> </a:t>
            </a:r>
            <a:r>
              <a:rPr lang="en-US" sz="900" dirty="0" err="1">
                <a:solidFill>
                  <a:schemeClr val="bg1"/>
                </a:solidFill>
              </a:rPr>
              <a:t>adipiscing</a:t>
            </a:r>
            <a:r>
              <a:rPr lang="en-US" sz="900" dirty="0">
                <a:solidFill>
                  <a:schemeClr val="bg1"/>
                </a:solidFill>
              </a:rPr>
              <a:t> </a:t>
            </a:r>
            <a:r>
              <a:rPr lang="en-US" sz="900" dirty="0" err="1">
                <a:solidFill>
                  <a:schemeClr val="bg1"/>
                </a:solidFill>
              </a:rPr>
              <a:t>elit</a:t>
            </a:r>
            <a:r>
              <a:rPr lang="en-US" sz="900" dirty="0">
                <a:solidFill>
                  <a:schemeClr val="bg1"/>
                </a:solidFill>
              </a:rPr>
              <a:t>. Maecenas </a:t>
            </a:r>
            <a:r>
              <a:rPr lang="en-US" sz="900" dirty="0" err="1">
                <a:solidFill>
                  <a:schemeClr val="bg1"/>
                </a:solidFill>
              </a:rPr>
              <a:t>porttitor</a:t>
            </a:r>
            <a:r>
              <a:rPr lang="en-US" sz="900" dirty="0">
                <a:solidFill>
                  <a:schemeClr val="bg1"/>
                </a:solidFill>
              </a:rPr>
              <a:t> </a:t>
            </a:r>
            <a:r>
              <a:rPr lang="en-US" sz="900" dirty="0" err="1">
                <a:solidFill>
                  <a:schemeClr val="bg1"/>
                </a:solidFill>
              </a:rPr>
              <a:t>congue</a:t>
            </a:r>
            <a:r>
              <a:rPr lang="en-US" sz="900" dirty="0">
                <a:solidFill>
                  <a:schemeClr val="bg1"/>
                </a:solidFill>
              </a:rPr>
              <a:t> </a:t>
            </a:r>
            <a:r>
              <a:rPr lang="en-US" sz="900" dirty="0" err="1">
                <a:solidFill>
                  <a:schemeClr val="bg1"/>
                </a:solidFill>
              </a:rPr>
              <a:t>massa</a:t>
            </a:r>
            <a:r>
              <a:rPr lang="en-US" sz="900" dirty="0">
                <a:solidFill>
                  <a:schemeClr val="bg1"/>
                </a:solidFill>
              </a:rPr>
              <a:t>. </a:t>
            </a:r>
          </a:p>
        </p:txBody>
      </p:sp>
      <p:sp>
        <p:nvSpPr>
          <p:cNvPr id="2" name="TextBox 1">
            <a:extLst>
              <a:ext uri="{FF2B5EF4-FFF2-40B4-BE49-F238E27FC236}">
                <a16:creationId xmlns:a16="http://schemas.microsoft.com/office/drawing/2014/main" id="{7143B897-3438-2E18-1CF2-F47CB54EED65}"/>
              </a:ext>
            </a:extLst>
          </p:cNvPr>
          <p:cNvSpPr txBox="1"/>
          <p:nvPr/>
        </p:nvSpPr>
        <p:spPr bwMode="gray">
          <a:xfrm>
            <a:off x="867479" y="2833586"/>
            <a:ext cx="5076120" cy="276999"/>
          </a:xfrm>
          <a:prstGeom prst="rect">
            <a:avLst/>
          </a:prstGeom>
          <a:noFill/>
        </p:spPr>
        <p:txBody>
          <a:bodyPr wrap="square" lIns="0" tIns="0" rIns="0" bIns="0" rtlCol="0">
            <a:spAutoFit/>
          </a:bodyPr>
          <a:lstStyle/>
          <a:p>
            <a:pPr>
              <a:spcBef>
                <a:spcPts val="500"/>
              </a:spcBef>
            </a:pPr>
            <a:r>
              <a:rPr lang="en-US" sz="900" dirty="0"/>
              <a:t>Use this text box to add descriptive text to this section of the slide and move it to where it makes sense with the visuals you’ll add.</a:t>
            </a:r>
          </a:p>
        </p:txBody>
      </p:sp>
      <p:sp>
        <p:nvSpPr>
          <p:cNvPr id="4" name="TextBox 3">
            <a:extLst>
              <a:ext uri="{FF2B5EF4-FFF2-40B4-BE49-F238E27FC236}">
                <a16:creationId xmlns:a16="http://schemas.microsoft.com/office/drawing/2014/main" id="{79A89AC4-9F7F-1FD2-4E64-8BD9A25DA4A6}"/>
              </a:ext>
            </a:extLst>
          </p:cNvPr>
          <p:cNvSpPr txBox="1"/>
          <p:nvPr/>
        </p:nvSpPr>
        <p:spPr bwMode="gray">
          <a:xfrm>
            <a:off x="6535753" y="1195102"/>
            <a:ext cx="2040434" cy="553998"/>
          </a:xfrm>
          <a:prstGeom prst="rect">
            <a:avLst/>
          </a:prstGeom>
          <a:solidFill>
            <a:srgbClr val="92D050"/>
          </a:solidFill>
        </p:spPr>
        <p:txBody>
          <a:bodyPr wrap="square" lIns="0" tIns="0" rIns="0" bIns="0" rtlCol="0">
            <a:spAutoFit/>
          </a:bodyPr>
          <a:lstStyle/>
          <a:p>
            <a:pPr>
              <a:spcBef>
                <a:spcPts val="500"/>
              </a:spcBef>
            </a:pPr>
            <a:r>
              <a:rPr lang="en-US" sz="900" dirty="0"/>
              <a:t>Add information about the WHAT. For example, the initiative you implemented, changes you made, new process you set up, etc. </a:t>
            </a:r>
          </a:p>
        </p:txBody>
      </p:sp>
      <p:sp>
        <p:nvSpPr>
          <p:cNvPr id="5" name="TextBox 4">
            <a:extLst>
              <a:ext uri="{FF2B5EF4-FFF2-40B4-BE49-F238E27FC236}">
                <a16:creationId xmlns:a16="http://schemas.microsoft.com/office/drawing/2014/main" id="{E61861B3-3BE8-D9C8-5E70-F52675F217A8}"/>
              </a:ext>
            </a:extLst>
          </p:cNvPr>
          <p:cNvSpPr txBox="1"/>
          <p:nvPr/>
        </p:nvSpPr>
        <p:spPr bwMode="gray">
          <a:xfrm>
            <a:off x="6535753" y="2902836"/>
            <a:ext cx="2040434" cy="415498"/>
          </a:xfrm>
          <a:prstGeom prst="rect">
            <a:avLst/>
          </a:prstGeom>
          <a:solidFill>
            <a:srgbClr val="92D050"/>
          </a:solidFill>
        </p:spPr>
        <p:txBody>
          <a:bodyPr wrap="square" lIns="0" tIns="0" rIns="0" bIns="0" rtlCol="0">
            <a:spAutoFit/>
          </a:bodyPr>
          <a:lstStyle/>
          <a:p>
            <a:pPr>
              <a:spcBef>
                <a:spcPts val="500"/>
              </a:spcBef>
            </a:pPr>
            <a:r>
              <a:rPr lang="en-US" sz="900" dirty="0"/>
              <a:t>Add screenshots or visuals. For example, documents you made, new website, etc.</a:t>
            </a:r>
          </a:p>
        </p:txBody>
      </p:sp>
    </p:spTree>
    <p:extLst>
      <p:ext uri="{BB962C8B-B14F-4D97-AF65-F5344CB8AC3E}">
        <p14:creationId xmlns:p14="http://schemas.microsoft.com/office/powerpoint/2010/main" val="2415826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Straight Connector 41">
            <a:extLst>
              <a:ext uri="{C183D7F6-B498-43B3-948B-1728B52AA6E4}">
                <adec:decorative xmlns:adec="http://schemas.microsoft.com/office/drawing/2017/decorative" val="1"/>
              </a:ext>
            </a:extLst>
          </p:cNvPr>
          <p:cNvCxnSpPr/>
          <p:nvPr/>
        </p:nvCxnSpPr>
        <p:spPr bwMode="gray">
          <a:xfrm>
            <a:off x="0" y="1220793"/>
            <a:ext cx="6408217" cy="0"/>
          </a:xfrm>
          <a:prstGeom prst="line">
            <a:avLst/>
          </a:prstGeom>
          <a:ln w="28575">
            <a:solidFill>
              <a:schemeClr val="accent5"/>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34" name="Rectangle 33">
            <a:extLst>
              <a:ext uri="{C183D7F6-B498-43B3-948B-1728B52AA6E4}">
                <adec:decorative xmlns:adec="http://schemas.microsoft.com/office/drawing/2017/decorative" val="1"/>
              </a:ext>
            </a:extLst>
          </p:cNvPr>
          <p:cNvSpPr/>
          <p:nvPr/>
        </p:nvSpPr>
        <p:spPr bwMode="gray">
          <a:xfrm flipH="1">
            <a:off x="4388761" y="1271303"/>
            <a:ext cx="2011373" cy="2963896"/>
          </a:xfrm>
          <a:custGeom>
            <a:avLst/>
            <a:gdLst>
              <a:gd name="connsiteX0" fmla="*/ 0 w 1797781"/>
              <a:gd name="connsiteY0" fmla="*/ 0 h 2599732"/>
              <a:gd name="connsiteX1" fmla="*/ 1797781 w 1797781"/>
              <a:gd name="connsiteY1" fmla="*/ 0 h 2599732"/>
              <a:gd name="connsiteX2" fmla="*/ 1797781 w 1797781"/>
              <a:gd name="connsiteY2" fmla="*/ 2599732 h 2599732"/>
              <a:gd name="connsiteX3" fmla="*/ 0 w 1797781"/>
              <a:gd name="connsiteY3" fmla="*/ 2599732 h 2599732"/>
              <a:gd name="connsiteX4" fmla="*/ 0 w 1797781"/>
              <a:gd name="connsiteY4" fmla="*/ 0 h 2599732"/>
              <a:gd name="connsiteX0" fmla="*/ 0 w 1797781"/>
              <a:gd name="connsiteY0" fmla="*/ 0 h 2599732"/>
              <a:gd name="connsiteX1" fmla="*/ 1797781 w 1797781"/>
              <a:gd name="connsiteY1" fmla="*/ 0 h 2599732"/>
              <a:gd name="connsiteX2" fmla="*/ 1797781 w 1797781"/>
              <a:gd name="connsiteY2" fmla="*/ 2599732 h 2599732"/>
              <a:gd name="connsiteX3" fmla="*/ 0 w 1797781"/>
              <a:gd name="connsiteY3" fmla="*/ 2599732 h 2599732"/>
              <a:gd name="connsiteX4" fmla="*/ 91440 w 1797781"/>
              <a:gd name="connsiteY4" fmla="*/ 91440 h 2599732"/>
              <a:gd name="connsiteX0" fmla="*/ 0 w 1797781"/>
              <a:gd name="connsiteY0" fmla="*/ 0 h 2599732"/>
              <a:gd name="connsiteX1" fmla="*/ 1797781 w 1797781"/>
              <a:gd name="connsiteY1" fmla="*/ 0 h 2599732"/>
              <a:gd name="connsiteX2" fmla="*/ 1797781 w 1797781"/>
              <a:gd name="connsiteY2" fmla="*/ 2599732 h 2599732"/>
              <a:gd name="connsiteX3" fmla="*/ 0 w 1797781"/>
              <a:gd name="connsiteY3" fmla="*/ 2599732 h 2599732"/>
            </a:gdLst>
            <a:ahLst/>
            <a:cxnLst>
              <a:cxn ang="0">
                <a:pos x="connsiteX0" y="connsiteY0"/>
              </a:cxn>
              <a:cxn ang="0">
                <a:pos x="connsiteX1" y="connsiteY1"/>
              </a:cxn>
              <a:cxn ang="0">
                <a:pos x="connsiteX2" y="connsiteY2"/>
              </a:cxn>
              <a:cxn ang="0">
                <a:pos x="connsiteX3" y="connsiteY3"/>
              </a:cxn>
            </a:cxnLst>
            <a:rect l="l" t="t" r="r" b="b"/>
            <a:pathLst>
              <a:path w="1797781" h="2599732">
                <a:moveTo>
                  <a:pt x="0" y="0"/>
                </a:moveTo>
                <a:lnTo>
                  <a:pt x="1797781" y="0"/>
                </a:lnTo>
                <a:lnTo>
                  <a:pt x="1797781" y="2599732"/>
                </a:lnTo>
                <a:lnTo>
                  <a:pt x="0" y="2599732"/>
                </a:lnTo>
              </a:path>
            </a:pathLst>
          </a:custGeom>
          <a:solidFill>
            <a:schemeClr val="accent2">
              <a:lumMod val="20000"/>
              <a:lumOff val="8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43" name="Rectangle 33">
            <a:extLst>
              <a:ext uri="{C183D7F6-B498-43B3-948B-1728B52AA6E4}">
                <adec:decorative xmlns:adec="http://schemas.microsoft.com/office/drawing/2017/decorative" val="1"/>
              </a:ext>
            </a:extLst>
          </p:cNvPr>
          <p:cNvSpPr/>
          <p:nvPr/>
        </p:nvSpPr>
        <p:spPr bwMode="gray">
          <a:xfrm flipH="1">
            <a:off x="-1" y="1271303"/>
            <a:ext cx="2011373" cy="2963896"/>
          </a:xfrm>
          <a:custGeom>
            <a:avLst/>
            <a:gdLst>
              <a:gd name="connsiteX0" fmla="*/ 0 w 1797781"/>
              <a:gd name="connsiteY0" fmla="*/ 0 h 2599732"/>
              <a:gd name="connsiteX1" fmla="*/ 1797781 w 1797781"/>
              <a:gd name="connsiteY1" fmla="*/ 0 h 2599732"/>
              <a:gd name="connsiteX2" fmla="*/ 1797781 w 1797781"/>
              <a:gd name="connsiteY2" fmla="*/ 2599732 h 2599732"/>
              <a:gd name="connsiteX3" fmla="*/ 0 w 1797781"/>
              <a:gd name="connsiteY3" fmla="*/ 2599732 h 2599732"/>
              <a:gd name="connsiteX4" fmla="*/ 0 w 1797781"/>
              <a:gd name="connsiteY4" fmla="*/ 0 h 2599732"/>
              <a:gd name="connsiteX0" fmla="*/ 0 w 1797781"/>
              <a:gd name="connsiteY0" fmla="*/ 0 h 2599732"/>
              <a:gd name="connsiteX1" fmla="*/ 1797781 w 1797781"/>
              <a:gd name="connsiteY1" fmla="*/ 0 h 2599732"/>
              <a:gd name="connsiteX2" fmla="*/ 1797781 w 1797781"/>
              <a:gd name="connsiteY2" fmla="*/ 2599732 h 2599732"/>
              <a:gd name="connsiteX3" fmla="*/ 0 w 1797781"/>
              <a:gd name="connsiteY3" fmla="*/ 2599732 h 2599732"/>
              <a:gd name="connsiteX4" fmla="*/ 91440 w 1797781"/>
              <a:gd name="connsiteY4" fmla="*/ 91440 h 2599732"/>
              <a:gd name="connsiteX0" fmla="*/ 0 w 1797781"/>
              <a:gd name="connsiteY0" fmla="*/ 0 h 2599732"/>
              <a:gd name="connsiteX1" fmla="*/ 1797781 w 1797781"/>
              <a:gd name="connsiteY1" fmla="*/ 0 h 2599732"/>
              <a:gd name="connsiteX2" fmla="*/ 1797781 w 1797781"/>
              <a:gd name="connsiteY2" fmla="*/ 2599732 h 2599732"/>
              <a:gd name="connsiteX3" fmla="*/ 0 w 1797781"/>
              <a:gd name="connsiteY3" fmla="*/ 2599732 h 2599732"/>
            </a:gdLst>
            <a:ahLst/>
            <a:cxnLst>
              <a:cxn ang="0">
                <a:pos x="connsiteX0" y="connsiteY0"/>
              </a:cxn>
              <a:cxn ang="0">
                <a:pos x="connsiteX1" y="connsiteY1"/>
              </a:cxn>
              <a:cxn ang="0">
                <a:pos x="connsiteX2" y="connsiteY2"/>
              </a:cxn>
              <a:cxn ang="0">
                <a:pos x="connsiteX3" y="connsiteY3"/>
              </a:cxn>
            </a:cxnLst>
            <a:rect l="l" t="t" r="r" b="b"/>
            <a:pathLst>
              <a:path w="1797781" h="2599732">
                <a:moveTo>
                  <a:pt x="0" y="0"/>
                </a:moveTo>
                <a:lnTo>
                  <a:pt x="1797781" y="0"/>
                </a:lnTo>
                <a:lnTo>
                  <a:pt x="1797781" y="2599732"/>
                </a:lnTo>
                <a:lnTo>
                  <a:pt x="0" y="2599732"/>
                </a:lnTo>
              </a:path>
            </a:pathLst>
          </a:custGeom>
          <a:solidFill>
            <a:schemeClr val="accent2">
              <a:lumMod val="20000"/>
              <a:lumOff val="8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0" name="Title 9"/>
          <p:cNvSpPr>
            <a:spLocks noGrp="1"/>
          </p:cNvSpPr>
          <p:nvPr>
            <p:ph type="title"/>
          </p:nvPr>
        </p:nvSpPr>
        <p:spPr/>
        <p:txBody>
          <a:bodyPr/>
          <a:lstStyle/>
          <a:p>
            <a:r>
              <a:rPr lang="en-US" dirty="0"/>
              <a:t>Title</a:t>
            </a:r>
          </a:p>
        </p:txBody>
      </p:sp>
      <p:sp>
        <p:nvSpPr>
          <p:cNvPr id="32" name="Text Placeholder 1"/>
          <p:cNvSpPr txBox="1">
            <a:spLocks/>
          </p:cNvSpPr>
          <p:nvPr/>
        </p:nvSpPr>
        <p:spPr bwMode="gray">
          <a:xfrm>
            <a:off x="266701" y="1794599"/>
            <a:ext cx="1471376" cy="2769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buNone/>
            </a:pPr>
            <a:r>
              <a:rPr lang="en-US" b="1" dirty="0"/>
              <a:t>Header (e.g., The Challenge)</a:t>
            </a:r>
          </a:p>
        </p:txBody>
      </p:sp>
      <p:sp>
        <p:nvSpPr>
          <p:cNvPr id="35" name="Text Placeholder 1"/>
          <p:cNvSpPr txBox="1">
            <a:spLocks/>
          </p:cNvSpPr>
          <p:nvPr/>
        </p:nvSpPr>
        <p:spPr bwMode="gray">
          <a:xfrm>
            <a:off x="4491750" y="1793116"/>
            <a:ext cx="1525194" cy="1384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buNone/>
            </a:pPr>
            <a:r>
              <a:rPr lang="en-US" b="1" dirty="0"/>
              <a:t>Header (e.g., Impact)</a:t>
            </a:r>
          </a:p>
        </p:txBody>
      </p:sp>
      <p:sp>
        <p:nvSpPr>
          <p:cNvPr id="4" name="TextBox 3">
            <a:extLst>
              <a:ext uri="{FF2B5EF4-FFF2-40B4-BE49-F238E27FC236}">
                <a16:creationId xmlns:a16="http://schemas.microsoft.com/office/drawing/2014/main" id="{65AD7693-BE1D-BA5D-05A8-71ADEFA5C2E9}"/>
              </a:ext>
            </a:extLst>
          </p:cNvPr>
          <p:cNvSpPr txBox="1"/>
          <p:nvPr/>
        </p:nvSpPr>
        <p:spPr bwMode="gray">
          <a:xfrm>
            <a:off x="4521246" y="2211704"/>
            <a:ext cx="1438999" cy="369332"/>
          </a:xfrm>
          <a:prstGeom prst="rect">
            <a:avLst/>
          </a:prstGeom>
          <a:noFill/>
        </p:spPr>
        <p:txBody>
          <a:bodyPr wrap="square" lIns="0" tIns="0" rIns="0" bIns="0" rtlCol="0">
            <a:spAutoFit/>
          </a:bodyPr>
          <a:lstStyle/>
          <a:p>
            <a:r>
              <a:rPr lang="en-US" sz="2400" dirty="0">
                <a:solidFill>
                  <a:schemeClr val="accent4"/>
                </a:solidFill>
                <a:latin typeface="+mj-lt"/>
              </a:rPr>
              <a:t>Number</a:t>
            </a:r>
          </a:p>
        </p:txBody>
      </p:sp>
      <p:sp>
        <p:nvSpPr>
          <p:cNvPr id="6" name="TextBox 5">
            <a:extLst>
              <a:ext uri="{FF2B5EF4-FFF2-40B4-BE49-F238E27FC236}">
                <a16:creationId xmlns:a16="http://schemas.microsoft.com/office/drawing/2014/main" id="{3EE0DF21-0BDE-3350-5EEF-3473D5DDCA8B}"/>
              </a:ext>
            </a:extLst>
          </p:cNvPr>
          <p:cNvSpPr txBox="1"/>
          <p:nvPr/>
        </p:nvSpPr>
        <p:spPr bwMode="gray">
          <a:xfrm>
            <a:off x="4521246" y="2605050"/>
            <a:ext cx="1183840" cy="123111"/>
          </a:xfrm>
          <a:prstGeom prst="rect">
            <a:avLst/>
          </a:prstGeom>
          <a:noFill/>
        </p:spPr>
        <p:txBody>
          <a:bodyPr wrap="square" lIns="0" tIns="0" rIns="0" bIns="0" rtlCol="0">
            <a:spAutoFit/>
          </a:bodyPr>
          <a:lstStyle/>
          <a:p>
            <a:pPr>
              <a:spcBef>
                <a:spcPts val="300"/>
              </a:spcBef>
            </a:pPr>
            <a:r>
              <a:rPr lang="en-US" sz="800" dirty="0"/>
              <a:t>Description</a:t>
            </a:r>
          </a:p>
        </p:txBody>
      </p:sp>
      <p:sp>
        <p:nvSpPr>
          <p:cNvPr id="7" name="Text Placeholder 1">
            <a:extLst>
              <a:ext uri="{FF2B5EF4-FFF2-40B4-BE49-F238E27FC236}">
                <a16:creationId xmlns:a16="http://schemas.microsoft.com/office/drawing/2014/main" id="{38BCC5DF-2CA2-8095-B89F-6F66A489F7B1}"/>
              </a:ext>
            </a:extLst>
          </p:cNvPr>
          <p:cNvSpPr txBox="1">
            <a:spLocks/>
          </p:cNvSpPr>
          <p:nvPr/>
        </p:nvSpPr>
        <p:spPr bwMode="gray">
          <a:xfrm>
            <a:off x="2151120" y="1794599"/>
            <a:ext cx="2121317" cy="2769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buNone/>
            </a:pPr>
            <a:r>
              <a:rPr lang="en-US" b="1" dirty="0"/>
              <a:t>Header (e.g., About the Initiative)</a:t>
            </a:r>
          </a:p>
        </p:txBody>
      </p:sp>
      <p:sp>
        <p:nvSpPr>
          <p:cNvPr id="8" name="Text Placeholder 1">
            <a:extLst>
              <a:ext uri="{FF2B5EF4-FFF2-40B4-BE49-F238E27FC236}">
                <a16:creationId xmlns:a16="http://schemas.microsoft.com/office/drawing/2014/main" id="{547225CE-9D7D-217C-0699-AD14BCE2EAFC}"/>
              </a:ext>
            </a:extLst>
          </p:cNvPr>
          <p:cNvSpPr txBox="1">
            <a:spLocks/>
          </p:cNvSpPr>
          <p:nvPr/>
        </p:nvSpPr>
        <p:spPr bwMode="gray">
          <a:xfrm>
            <a:off x="266701" y="2211704"/>
            <a:ext cx="1471376" cy="866904"/>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a:spcBef>
                <a:spcPts val="500"/>
              </a:spcBef>
            </a:pPr>
            <a:r>
              <a:rPr lang="en-US" sz="800" dirty="0"/>
              <a:t>Lorem ipsum dolor sit </a:t>
            </a:r>
            <a:r>
              <a:rPr lang="en-US" sz="800" dirty="0" err="1"/>
              <a:t>amet</a:t>
            </a:r>
            <a:endParaRPr lang="en-US" sz="800" dirty="0"/>
          </a:p>
          <a:p>
            <a:pPr>
              <a:spcBef>
                <a:spcPts val="500"/>
              </a:spcBef>
            </a:pPr>
            <a:r>
              <a:rPr lang="en-US" sz="800" dirty="0" err="1"/>
              <a:t>Consectetuer</a:t>
            </a:r>
            <a:r>
              <a:rPr lang="en-US" sz="800" dirty="0"/>
              <a:t> </a:t>
            </a:r>
            <a:r>
              <a:rPr lang="en-US" sz="800" dirty="0" err="1"/>
              <a:t>adipiscing</a:t>
            </a:r>
            <a:r>
              <a:rPr lang="en-US" sz="800" dirty="0"/>
              <a:t> </a:t>
            </a:r>
            <a:r>
              <a:rPr lang="en-US" sz="800" dirty="0" err="1"/>
              <a:t>elit</a:t>
            </a:r>
            <a:endParaRPr lang="en-US" sz="800" dirty="0"/>
          </a:p>
          <a:p>
            <a:pPr>
              <a:spcBef>
                <a:spcPts val="500"/>
              </a:spcBef>
            </a:pPr>
            <a:r>
              <a:rPr lang="en-US" sz="800" dirty="0"/>
              <a:t>Maecenas </a:t>
            </a:r>
            <a:r>
              <a:rPr lang="en-US" sz="800" dirty="0" err="1"/>
              <a:t>porttitor</a:t>
            </a:r>
            <a:r>
              <a:rPr lang="en-US" sz="800" dirty="0"/>
              <a:t> </a:t>
            </a:r>
            <a:r>
              <a:rPr lang="en-US" sz="800" dirty="0" err="1"/>
              <a:t>congue</a:t>
            </a:r>
            <a:r>
              <a:rPr lang="en-US" sz="800" dirty="0"/>
              <a:t> </a:t>
            </a:r>
            <a:r>
              <a:rPr lang="en-US" sz="800" dirty="0" err="1"/>
              <a:t>massa</a:t>
            </a:r>
            <a:r>
              <a:rPr lang="en-US" sz="800" dirty="0"/>
              <a:t>. </a:t>
            </a:r>
          </a:p>
        </p:txBody>
      </p:sp>
      <p:sp>
        <p:nvSpPr>
          <p:cNvPr id="11" name="Text Placeholder 1">
            <a:extLst>
              <a:ext uri="{FF2B5EF4-FFF2-40B4-BE49-F238E27FC236}">
                <a16:creationId xmlns:a16="http://schemas.microsoft.com/office/drawing/2014/main" id="{96F6D137-7D91-B007-660F-32BFE0B89995}"/>
              </a:ext>
            </a:extLst>
          </p:cNvPr>
          <p:cNvSpPr txBox="1">
            <a:spLocks/>
          </p:cNvSpPr>
          <p:nvPr/>
        </p:nvSpPr>
        <p:spPr bwMode="gray">
          <a:xfrm>
            <a:off x="2151120" y="2211704"/>
            <a:ext cx="2011373" cy="497572"/>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a:spcBef>
                <a:spcPts val="500"/>
              </a:spcBef>
            </a:pPr>
            <a:r>
              <a:rPr lang="en-US" sz="800" dirty="0"/>
              <a:t>Lorem ipsum dolor sit </a:t>
            </a:r>
            <a:r>
              <a:rPr lang="en-US" sz="800" dirty="0" err="1"/>
              <a:t>amet</a:t>
            </a:r>
            <a:endParaRPr lang="en-US" sz="800" dirty="0"/>
          </a:p>
          <a:p>
            <a:pPr>
              <a:spcBef>
                <a:spcPts val="500"/>
              </a:spcBef>
            </a:pPr>
            <a:r>
              <a:rPr lang="en-US" sz="800" dirty="0" err="1"/>
              <a:t>Consectetuer</a:t>
            </a:r>
            <a:r>
              <a:rPr lang="en-US" sz="800" dirty="0"/>
              <a:t> </a:t>
            </a:r>
            <a:r>
              <a:rPr lang="en-US" sz="800" dirty="0" err="1"/>
              <a:t>adipiscing</a:t>
            </a:r>
            <a:r>
              <a:rPr lang="en-US" sz="800" dirty="0"/>
              <a:t> </a:t>
            </a:r>
            <a:r>
              <a:rPr lang="en-US" sz="800" dirty="0" err="1"/>
              <a:t>elit</a:t>
            </a:r>
            <a:endParaRPr lang="en-US" sz="800" dirty="0"/>
          </a:p>
          <a:p>
            <a:pPr>
              <a:spcBef>
                <a:spcPts val="500"/>
              </a:spcBef>
            </a:pPr>
            <a:r>
              <a:rPr lang="en-US" sz="800" dirty="0"/>
              <a:t>Maecenas </a:t>
            </a:r>
            <a:r>
              <a:rPr lang="en-US" sz="800" dirty="0" err="1"/>
              <a:t>porttitor</a:t>
            </a:r>
            <a:r>
              <a:rPr lang="en-US" sz="800" dirty="0"/>
              <a:t> </a:t>
            </a:r>
            <a:r>
              <a:rPr lang="en-US" sz="800" dirty="0" err="1"/>
              <a:t>congue</a:t>
            </a:r>
            <a:r>
              <a:rPr lang="en-US" sz="800" dirty="0"/>
              <a:t> </a:t>
            </a:r>
            <a:r>
              <a:rPr lang="en-US" sz="800" dirty="0" err="1"/>
              <a:t>massa</a:t>
            </a:r>
            <a:r>
              <a:rPr lang="en-US" sz="800" dirty="0"/>
              <a:t>. </a:t>
            </a:r>
          </a:p>
        </p:txBody>
      </p:sp>
      <p:sp>
        <p:nvSpPr>
          <p:cNvPr id="12" name="TextBox 11">
            <a:extLst>
              <a:ext uri="{FF2B5EF4-FFF2-40B4-BE49-F238E27FC236}">
                <a16:creationId xmlns:a16="http://schemas.microsoft.com/office/drawing/2014/main" id="{AD675099-E942-BE1B-5E7E-1109137A9CDD}"/>
              </a:ext>
            </a:extLst>
          </p:cNvPr>
          <p:cNvSpPr txBox="1"/>
          <p:nvPr/>
        </p:nvSpPr>
        <p:spPr bwMode="gray">
          <a:xfrm>
            <a:off x="4521246" y="2838283"/>
            <a:ext cx="1438999" cy="369332"/>
          </a:xfrm>
          <a:prstGeom prst="rect">
            <a:avLst/>
          </a:prstGeom>
          <a:noFill/>
        </p:spPr>
        <p:txBody>
          <a:bodyPr wrap="square" lIns="0" tIns="0" rIns="0" bIns="0" rtlCol="0">
            <a:spAutoFit/>
          </a:bodyPr>
          <a:lstStyle/>
          <a:p>
            <a:r>
              <a:rPr lang="en-US" sz="2400" dirty="0">
                <a:solidFill>
                  <a:schemeClr val="accent4"/>
                </a:solidFill>
                <a:latin typeface="+mj-lt"/>
              </a:rPr>
              <a:t>Number</a:t>
            </a:r>
          </a:p>
        </p:txBody>
      </p:sp>
      <p:sp>
        <p:nvSpPr>
          <p:cNvPr id="13" name="TextBox 12">
            <a:extLst>
              <a:ext uri="{FF2B5EF4-FFF2-40B4-BE49-F238E27FC236}">
                <a16:creationId xmlns:a16="http://schemas.microsoft.com/office/drawing/2014/main" id="{BDE31CE4-EDAD-83E8-75A0-A127F0BCC484}"/>
              </a:ext>
            </a:extLst>
          </p:cNvPr>
          <p:cNvSpPr txBox="1"/>
          <p:nvPr/>
        </p:nvSpPr>
        <p:spPr bwMode="gray">
          <a:xfrm>
            <a:off x="4521246" y="3231629"/>
            <a:ext cx="1183840" cy="123111"/>
          </a:xfrm>
          <a:prstGeom prst="rect">
            <a:avLst/>
          </a:prstGeom>
          <a:noFill/>
        </p:spPr>
        <p:txBody>
          <a:bodyPr wrap="square" lIns="0" tIns="0" rIns="0" bIns="0" rtlCol="0">
            <a:spAutoFit/>
          </a:bodyPr>
          <a:lstStyle/>
          <a:p>
            <a:pPr>
              <a:spcBef>
                <a:spcPts val="300"/>
              </a:spcBef>
            </a:pPr>
            <a:r>
              <a:rPr lang="en-US" sz="800" dirty="0"/>
              <a:t>Description</a:t>
            </a:r>
          </a:p>
        </p:txBody>
      </p:sp>
      <p:sp>
        <p:nvSpPr>
          <p:cNvPr id="14" name="TextBox 13">
            <a:extLst>
              <a:ext uri="{FF2B5EF4-FFF2-40B4-BE49-F238E27FC236}">
                <a16:creationId xmlns:a16="http://schemas.microsoft.com/office/drawing/2014/main" id="{AB7976FD-AE39-E625-DF0C-3DD06A99EABE}"/>
              </a:ext>
            </a:extLst>
          </p:cNvPr>
          <p:cNvSpPr txBox="1"/>
          <p:nvPr/>
        </p:nvSpPr>
        <p:spPr bwMode="gray">
          <a:xfrm>
            <a:off x="4521246" y="3571505"/>
            <a:ext cx="1438999" cy="369332"/>
          </a:xfrm>
          <a:prstGeom prst="rect">
            <a:avLst/>
          </a:prstGeom>
          <a:noFill/>
        </p:spPr>
        <p:txBody>
          <a:bodyPr wrap="square" lIns="0" tIns="0" rIns="0" bIns="0" rtlCol="0">
            <a:spAutoFit/>
          </a:bodyPr>
          <a:lstStyle/>
          <a:p>
            <a:r>
              <a:rPr lang="en-US" sz="2400" dirty="0">
                <a:solidFill>
                  <a:schemeClr val="accent4"/>
                </a:solidFill>
                <a:latin typeface="+mj-lt"/>
              </a:rPr>
              <a:t>Number</a:t>
            </a:r>
          </a:p>
        </p:txBody>
      </p:sp>
      <p:sp>
        <p:nvSpPr>
          <p:cNvPr id="15" name="TextBox 14">
            <a:extLst>
              <a:ext uri="{FF2B5EF4-FFF2-40B4-BE49-F238E27FC236}">
                <a16:creationId xmlns:a16="http://schemas.microsoft.com/office/drawing/2014/main" id="{D64371A3-1D3B-0D46-416E-5587B2A3F0E3}"/>
              </a:ext>
            </a:extLst>
          </p:cNvPr>
          <p:cNvSpPr txBox="1"/>
          <p:nvPr/>
        </p:nvSpPr>
        <p:spPr bwMode="gray">
          <a:xfrm>
            <a:off x="4521246" y="3964851"/>
            <a:ext cx="1183840" cy="123111"/>
          </a:xfrm>
          <a:prstGeom prst="rect">
            <a:avLst/>
          </a:prstGeom>
          <a:noFill/>
        </p:spPr>
        <p:txBody>
          <a:bodyPr wrap="square" lIns="0" tIns="0" rIns="0" bIns="0" rtlCol="0">
            <a:spAutoFit/>
          </a:bodyPr>
          <a:lstStyle/>
          <a:p>
            <a:pPr>
              <a:spcBef>
                <a:spcPts val="300"/>
              </a:spcBef>
            </a:pPr>
            <a:r>
              <a:rPr lang="en-US" sz="800" dirty="0"/>
              <a:t>Description</a:t>
            </a:r>
          </a:p>
        </p:txBody>
      </p:sp>
      <p:sp>
        <p:nvSpPr>
          <p:cNvPr id="16" name="Isosceles Triangle 15">
            <a:extLst>
              <a:ext uri="{FF2B5EF4-FFF2-40B4-BE49-F238E27FC236}">
                <a16:creationId xmlns:a16="http://schemas.microsoft.com/office/drawing/2014/main" id="{AD34874D-B9C1-6B9C-1222-8D08C956F8E2}"/>
              </a:ext>
              <a:ext uri="{C183D7F6-B498-43B3-948B-1728B52AA6E4}">
                <adec:decorative xmlns:adec="http://schemas.microsoft.com/office/drawing/2017/decorative" val="1"/>
              </a:ext>
            </a:extLst>
          </p:cNvPr>
          <p:cNvSpPr/>
          <p:nvPr/>
        </p:nvSpPr>
        <p:spPr bwMode="gray">
          <a:xfrm rot="5400000" flipH="1">
            <a:off x="4313560" y="2342788"/>
            <a:ext cx="167252" cy="144183"/>
          </a:xfrm>
          <a:prstGeom prst="triangle">
            <a:avLst/>
          </a:prstGeom>
          <a:solidFill>
            <a:schemeClr val="tx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Isosceles Triangle 16">
            <a:extLst>
              <a:ext uri="{FF2B5EF4-FFF2-40B4-BE49-F238E27FC236}">
                <a16:creationId xmlns:a16="http://schemas.microsoft.com/office/drawing/2014/main" id="{EEA0EBEA-1D74-0A80-0413-93DED2588F7F}"/>
              </a:ext>
              <a:ext uri="{C183D7F6-B498-43B3-948B-1728B52AA6E4}">
                <adec:decorative xmlns:adec="http://schemas.microsoft.com/office/drawing/2017/decorative" val="1"/>
              </a:ext>
            </a:extLst>
          </p:cNvPr>
          <p:cNvSpPr/>
          <p:nvPr/>
        </p:nvSpPr>
        <p:spPr bwMode="gray">
          <a:xfrm rot="5400000" flipH="1">
            <a:off x="4313560" y="2999604"/>
            <a:ext cx="167252" cy="144183"/>
          </a:xfrm>
          <a:prstGeom prst="triangle">
            <a:avLst/>
          </a:prstGeom>
          <a:solidFill>
            <a:schemeClr val="tx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Isosceles Triangle 17">
            <a:extLst>
              <a:ext uri="{FF2B5EF4-FFF2-40B4-BE49-F238E27FC236}">
                <a16:creationId xmlns:a16="http://schemas.microsoft.com/office/drawing/2014/main" id="{6BD145E2-D504-0ED3-C2E3-386604AA8382}"/>
              </a:ext>
              <a:ext uri="{C183D7F6-B498-43B3-948B-1728B52AA6E4}">
                <adec:decorative xmlns:adec="http://schemas.microsoft.com/office/drawing/2017/decorative" val="1"/>
              </a:ext>
            </a:extLst>
          </p:cNvPr>
          <p:cNvSpPr/>
          <p:nvPr/>
        </p:nvSpPr>
        <p:spPr bwMode="gray">
          <a:xfrm rot="5400000" flipH="1">
            <a:off x="4313560" y="3724222"/>
            <a:ext cx="167252" cy="144183"/>
          </a:xfrm>
          <a:prstGeom prst="triangle">
            <a:avLst/>
          </a:prstGeom>
          <a:solidFill>
            <a:schemeClr val="tx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2" name="Picture 21">
            <a:extLst>
              <a:ext uri="{FF2B5EF4-FFF2-40B4-BE49-F238E27FC236}">
                <a16:creationId xmlns:a16="http://schemas.microsoft.com/office/drawing/2014/main" id="{FF8839A8-4FDA-5396-A0EB-C028CDF1723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9278" y="1423095"/>
            <a:ext cx="393429" cy="274089"/>
          </a:xfrm>
          <a:prstGeom prst="rect">
            <a:avLst/>
          </a:prstGeom>
        </p:spPr>
      </p:pic>
      <p:pic>
        <p:nvPicPr>
          <p:cNvPr id="23" name="Picture 22">
            <a:extLst>
              <a:ext uri="{FF2B5EF4-FFF2-40B4-BE49-F238E27FC236}">
                <a16:creationId xmlns:a16="http://schemas.microsoft.com/office/drawing/2014/main" id="{CD8805BF-712D-F3AD-6610-ED406E90FF4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1120" y="1420185"/>
            <a:ext cx="430569" cy="276999"/>
          </a:xfrm>
          <a:prstGeom prst="rect">
            <a:avLst/>
          </a:prstGeom>
        </p:spPr>
      </p:pic>
      <p:pic>
        <p:nvPicPr>
          <p:cNvPr id="24" name="Picture 23">
            <a:extLst>
              <a:ext uri="{FF2B5EF4-FFF2-40B4-BE49-F238E27FC236}">
                <a16:creationId xmlns:a16="http://schemas.microsoft.com/office/drawing/2014/main" id="{8A5BF84C-7243-3F75-650C-092EC92AAD17}"/>
              </a:ext>
              <a:ext uri="{C183D7F6-B498-43B3-948B-1728B52AA6E4}">
                <adec:decorative xmlns:adec="http://schemas.microsoft.com/office/drawing/2017/decorative" val="1"/>
              </a:ext>
            </a:extLst>
          </p:cNvPr>
          <p:cNvPicPr>
            <a:picLocks noChangeAspect="1"/>
          </p:cNvPicPr>
          <p:nvPr/>
        </p:nvPicPr>
        <p:blipFill>
          <a:blip r:embed="rId5"/>
          <a:srcRect/>
          <a:stretch/>
        </p:blipFill>
        <p:spPr>
          <a:xfrm>
            <a:off x="295411" y="1422864"/>
            <a:ext cx="318566" cy="274320"/>
          </a:xfrm>
          <a:prstGeom prst="rect">
            <a:avLst/>
          </a:prstGeom>
        </p:spPr>
      </p:pic>
      <p:sp>
        <p:nvSpPr>
          <p:cNvPr id="25" name="TextBox 24">
            <a:extLst>
              <a:ext uri="{FF2B5EF4-FFF2-40B4-BE49-F238E27FC236}">
                <a16:creationId xmlns:a16="http://schemas.microsoft.com/office/drawing/2014/main" id="{FCB76867-852F-CE98-5BF5-9004A639DA91}"/>
              </a:ext>
            </a:extLst>
          </p:cNvPr>
          <p:cNvSpPr txBox="1"/>
          <p:nvPr/>
        </p:nvSpPr>
        <p:spPr bwMode="gray">
          <a:xfrm>
            <a:off x="-1" y="4848895"/>
            <a:ext cx="1738078" cy="692497"/>
          </a:xfrm>
          <a:prstGeom prst="rect">
            <a:avLst/>
          </a:prstGeom>
          <a:solidFill>
            <a:srgbClr val="92D050"/>
          </a:solidFill>
        </p:spPr>
        <p:txBody>
          <a:bodyPr wrap="square" lIns="0" tIns="0" rIns="0" bIns="0" rtlCol="0">
            <a:spAutoFit/>
          </a:bodyPr>
          <a:lstStyle/>
          <a:p>
            <a:pPr>
              <a:spcBef>
                <a:spcPts val="500"/>
              </a:spcBef>
            </a:pPr>
            <a:r>
              <a:rPr lang="en-US" sz="900" dirty="0"/>
              <a:t>Add information about the WHY. For example, the challenge you sought to solve or the process before changes were made, etc.</a:t>
            </a:r>
          </a:p>
        </p:txBody>
      </p:sp>
      <p:sp>
        <p:nvSpPr>
          <p:cNvPr id="26" name="TextBox 25">
            <a:extLst>
              <a:ext uri="{FF2B5EF4-FFF2-40B4-BE49-F238E27FC236}">
                <a16:creationId xmlns:a16="http://schemas.microsoft.com/office/drawing/2014/main" id="{92108EAE-D288-DCA8-0A11-3711397C9022}"/>
              </a:ext>
            </a:extLst>
          </p:cNvPr>
          <p:cNvSpPr txBox="1"/>
          <p:nvPr/>
        </p:nvSpPr>
        <p:spPr bwMode="gray">
          <a:xfrm>
            <a:off x="2290995" y="4848895"/>
            <a:ext cx="1868049" cy="1107996"/>
          </a:xfrm>
          <a:prstGeom prst="rect">
            <a:avLst/>
          </a:prstGeom>
          <a:solidFill>
            <a:srgbClr val="92D050"/>
          </a:solidFill>
        </p:spPr>
        <p:txBody>
          <a:bodyPr wrap="square" lIns="0" tIns="0" rIns="0" bIns="0" rtlCol="0">
            <a:spAutoFit/>
          </a:bodyPr>
          <a:lstStyle/>
          <a:p>
            <a:pPr>
              <a:spcBef>
                <a:spcPts val="500"/>
              </a:spcBef>
            </a:pPr>
            <a:r>
              <a:rPr lang="en-US" sz="900" dirty="0"/>
              <a:t>Add information about the WHAT. For example, the initiative you implemented, changes you made, new process you set up, etc. to address the challenges described in the first text box above.</a:t>
            </a:r>
          </a:p>
        </p:txBody>
      </p:sp>
      <p:sp>
        <p:nvSpPr>
          <p:cNvPr id="27" name="TextBox 26">
            <a:extLst>
              <a:ext uri="{FF2B5EF4-FFF2-40B4-BE49-F238E27FC236}">
                <a16:creationId xmlns:a16="http://schemas.microsoft.com/office/drawing/2014/main" id="{40A765D7-90F8-F980-D939-1B5EA7D0C32B}"/>
              </a:ext>
            </a:extLst>
          </p:cNvPr>
          <p:cNvSpPr txBox="1"/>
          <p:nvPr/>
        </p:nvSpPr>
        <p:spPr bwMode="gray">
          <a:xfrm>
            <a:off x="4565492" y="4848895"/>
            <a:ext cx="1665303" cy="692497"/>
          </a:xfrm>
          <a:prstGeom prst="rect">
            <a:avLst/>
          </a:prstGeom>
          <a:solidFill>
            <a:srgbClr val="92D050"/>
          </a:solidFill>
        </p:spPr>
        <p:txBody>
          <a:bodyPr wrap="square" lIns="0" tIns="0" rIns="0" bIns="0" rtlCol="0">
            <a:spAutoFit/>
          </a:bodyPr>
          <a:lstStyle/>
          <a:p>
            <a:pPr>
              <a:spcBef>
                <a:spcPts val="500"/>
              </a:spcBef>
            </a:pPr>
            <a:r>
              <a:rPr lang="en-US" sz="900" dirty="0"/>
              <a:t>Add information about the IMPACT. For example, the impact of the new initiative or process, etc. (qualitative or quantitative)</a:t>
            </a:r>
          </a:p>
        </p:txBody>
      </p:sp>
    </p:spTree>
    <p:custDataLst>
      <p:tags r:id="rId1"/>
    </p:custDataLst>
    <p:extLst>
      <p:ext uri="{BB962C8B-B14F-4D97-AF65-F5344CB8AC3E}">
        <p14:creationId xmlns:p14="http://schemas.microsoft.com/office/powerpoint/2010/main" val="3744281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Title</a:t>
            </a:r>
          </a:p>
        </p:txBody>
      </p:sp>
      <p:sp>
        <p:nvSpPr>
          <p:cNvPr id="8" name="Pentagon 7"/>
          <p:cNvSpPr/>
          <p:nvPr/>
        </p:nvSpPr>
        <p:spPr bwMode="gray">
          <a:xfrm>
            <a:off x="277813" y="1094695"/>
            <a:ext cx="1913296" cy="370625"/>
          </a:xfrm>
          <a:prstGeom prst="homePlate">
            <a:avLst/>
          </a:prstGeom>
          <a:solidFill>
            <a:schemeClr val="accent5"/>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1463675"/>
            <a:r>
              <a:rPr lang="en-US" sz="900" b="1" dirty="0">
                <a:solidFill>
                  <a:schemeClr val="bg1"/>
                </a:solidFill>
              </a:rPr>
              <a:t>Header (e.g., The Challenge)</a:t>
            </a:r>
          </a:p>
        </p:txBody>
      </p:sp>
      <p:sp>
        <p:nvSpPr>
          <p:cNvPr id="28" name="Text Placeholder 1"/>
          <p:cNvSpPr txBox="1">
            <a:spLocks/>
          </p:cNvSpPr>
          <p:nvPr/>
        </p:nvSpPr>
        <p:spPr bwMode="gray">
          <a:xfrm>
            <a:off x="277238" y="1640190"/>
            <a:ext cx="1785586" cy="884858"/>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buNone/>
            </a:pPr>
            <a:r>
              <a:rPr lang="en-US" b="1" dirty="0"/>
              <a:t>Header:</a:t>
            </a:r>
          </a:p>
          <a:p>
            <a:r>
              <a:rPr lang="en-US" dirty="0"/>
              <a:t>Lorem ipsum dolor sit </a:t>
            </a:r>
            <a:r>
              <a:rPr lang="en-US" dirty="0" err="1"/>
              <a:t>amet</a:t>
            </a:r>
            <a:endParaRPr lang="en-US" dirty="0"/>
          </a:p>
          <a:p>
            <a:r>
              <a:rPr lang="en-US" dirty="0" err="1"/>
              <a:t>Consectetuer</a:t>
            </a:r>
            <a:r>
              <a:rPr lang="en-US" dirty="0"/>
              <a:t> </a:t>
            </a:r>
            <a:r>
              <a:rPr lang="en-US" dirty="0" err="1"/>
              <a:t>adipiscing</a:t>
            </a:r>
            <a:r>
              <a:rPr lang="en-US" dirty="0"/>
              <a:t> </a:t>
            </a:r>
            <a:r>
              <a:rPr lang="en-US" dirty="0" err="1"/>
              <a:t>elit</a:t>
            </a:r>
            <a:endParaRPr lang="en-US" dirty="0"/>
          </a:p>
          <a:p>
            <a:r>
              <a:rPr lang="en-US" dirty="0"/>
              <a:t>Maecenas </a:t>
            </a:r>
            <a:r>
              <a:rPr lang="en-US" dirty="0" err="1"/>
              <a:t>porttitor</a:t>
            </a:r>
            <a:r>
              <a:rPr lang="en-US" dirty="0"/>
              <a:t> </a:t>
            </a:r>
            <a:r>
              <a:rPr lang="en-US" dirty="0" err="1"/>
              <a:t>congue</a:t>
            </a:r>
            <a:r>
              <a:rPr lang="en-US" dirty="0"/>
              <a:t> </a:t>
            </a:r>
            <a:r>
              <a:rPr lang="en-US" dirty="0" err="1"/>
              <a:t>massa</a:t>
            </a:r>
            <a:r>
              <a:rPr lang="en-US" dirty="0"/>
              <a:t>. </a:t>
            </a:r>
          </a:p>
        </p:txBody>
      </p:sp>
      <p:sp>
        <p:nvSpPr>
          <p:cNvPr id="14" name="Chevron 13"/>
          <p:cNvSpPr/>
          <p:nvPr/>
        </p:nvSpPr>
        <p:spPr bwMode="gray">
          <a:xfrm>
            <a:off x="2218877" y="1094695"/>
            <a:ext cx="1964365" cy="370625"/>
          </a:xfrm>
          <a:prstGeom prst="chevron">
            <a:avLst/>
          </a:prstGeom>
          <a:solidFill>
            <a:schemeClr val="accent5"/>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1463675"/>
            <a:r>
              <a:rPr lang="en-US" sz="900" b="1" dirty="0">
                <a:solidFill>
                  <a:schemeClr val="bg1"/>
                </a:solidFill>
              </a:rPr>
              <a:t>Header (e.g., About the Initiative)</a:t>
            </a:r>
          </a:p>
        </p:txBody>
      </p:sp>
      <p:sp>
        <p:nvSpPr>
          <p:cNvPr id="29" name="Text Placeholder 1"/>
          <p:cNvSpPr txBox="1">
            <a:spLocks/>
          </p:cNvSpPr>
          <p:nvPr/>
        </p:nvSpPr>
        <p:spPr bwMode="gray">
          <a:xfrm>
            <a:off x="2219743" y="1640190"/>
            <a:ext cx="1868119" cy="1087477"/>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buNone/>
            </a:pPr>
            <a:r>
              <a:rPr lang="en-US" b="1" dirty="0"/>
              <a:t>Header:</a:t>
            </a:r>
          </a:p>
          <a:p>
            <a:r>
              <a:rPr lang="en-US" dirty="0"/>
              <a:t>Lorem ipsum dolor sit </a:t>
            </a:r>
            <a:r>
              <a:rPr lang="en-US" dirty="0" err="1"/>
              <a:t>amet</a:t>
            </a:r>
            <a:endParaRPr lang="en-US" dirty="0"/>
          </a:p>
          <a:p>
            <a:r>
              <a:rPr lang="en-US" dirty="0" err="1"/>
              <a:t>Consectetuer</a:t>
            </a:r>
            <a:r>
              <a:rPr lang="en-US" dirty="0"/>
              <a:t> </a:t>
            </a:r>
            <a:r>
              <a:rPr lang="en-US" dirty="0" err="1"/>
              <a:t>adipiscing</a:t>
            </a:r>
            <a:r>
              <a:rPr lang="en-US" dirty="0"/>
              <a:t> </a:t>
            </a:r>
            <a:r>
              <a:rPr lang="en-US" dirty="0" err="1"/>
              <a:t>elit</a:t>
            </a:r>
            <a:endParaRPr lang="en-US" dirty="0"/>
          </a:p>
          <a:p>
            <a:r>
              <a:rPr lang="en-US" dirty="0"/>
              <a:t>Maecenas </a:t>
            </a:r>
            <a:r>
              <a:rPr lang="en-US" dirty="0" err="1"/>
              <a:t>porttitor</a:t>
            </a:r>
            <a:r>
              <a:rPr lang="en-US" dirty="0"/>
              <a:t> </a:t>
            </a:r>
            <a:r>
              <a:rPr lang="en-US" dirty="0" err="1"/>
              <a:t>congue</a:t>
            </a:r>
            <a:r>
              <a:rPr lang="en-US" dirty="0"/>
              <a:t> </a:t>
            </a:r>
            <a:r>
              <a:rPr lang="en-US" dirty="0" err="1"/>
              <a:t>massa</a:t>
            </a:r>
            <a:r>
              <a:rPr lang="en-US" dirty="0"/>
              <a:t>. </a:t>
            </a:r>
          </a:p>
          <a:p>
            <a:endParaRPr lang="en-US" dirty="0"/>
          </a:p>
        </p:txBody>
      </p:sp>
      <p:sp>
        <p:nvSpPr>
          <p:cNvPr id="16" name="Chevron 15"/>
          <p:cNvSpPr/>
          <p:nvPr/>
        </p:nvSpPr>
        <p:spPr bwMode="gray">
          <a:xfrm>
            <a:off x="4211011" y="1094695"/>
            <a:ext cx="1905628" cy="370625"/>
          </a:xfrm>
          <a:prstGeom prst="chevron">
            <a:avLst/>
          </a:prstGeom>
          <a:solidFill>
            <a:schemeClr val="accent5"/>
          </a:solid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1463675"/>
            <a:r>
              <a:rPr lang="en-US" sz="900" b="1" dirty="0">
                <a:solidFill>
                  <a:schemeClr val="bg1"/>
                </a:solidFill>
              </a:rPr>
              <a:t>Header (e.g., Impact)</a:t>
            </a:r>
          </a:p>
        </p:txBody>
      </p:sp>
      <p:sp>
        <p:nvSpPr>
          <p:cNvPr id="30" name="Text Placeholder 1"/>
          <p:cNvSpPr txBox="1">
            <a:spLocks/>
          </p:cNvSpPr>
          <p:nvPr/>
        </p:nvSpPr>
        <p:spPr bwMode="gray">
          <a:xfrm>
            <a:off x="4207802" y="1644466"/>
            <a:ext cx="1908388" cy="884858"/>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buNone/>
            </a:pPr>
            <a:r>
              <a:rPr lang="en-US" b="1" dirty="0"/>
              <a:t>Header:</a:t>
            </a:r>
          </a:p>
          <a:p>
            <a:r>
              <a:rPr lang="en-US" dirty="0"/>
              <a:t>Lorem ipsum dolor sit </a:t>
            </a:r>
            <a:r>
              <a:rPr lang="en-US" dirty="0" err="1"/>
              <a:t>amet</a:t>
            </a:r>
            <a:endParaRPr lang="en-US" dirty="0"/>
          </a:p>
          <a:p>
            <a:r>
              <a:rPr lang="en-US" dirty="0" err="1"/>
              <a:t>Consectetuer</a:t>
            </a:r>
            <a:r>
              <a:rPr lang="en-US" dirty="0"/>
              <a:t> </a:t>
            </a:r>
            <a:r>
              <a:rPr lang="en-US" dirty="0" err="1"/>
              <a:t>adipiscing</a:t>
            </a:r>
            <a:r>
              <a:rPr lang="en-US" dirty="0"/>
              <a:t> </a:t>
            </a:r>
            <a:r>
              <a:rPr lang="en-US" dirty="0" err="1"/>
              <a:t>elit</a:t>
            </a:r>
            <a:endParaRPr lang="en-US" dirty="0"/>
          </a:p>
          <a:p>
            <a:r>
              <a:rPr lang="en-US" dirty="0"/>
              <a:t>Maecenas </a:t>
            </a:r>
            <a:r>
              <a:rPr lang="en-US" dirty="0" err="1"/>
              <a:t>porttitor</a:t>
            </a:r>
            <a:r>
              <a:rPr lang="en-US" dirty="0"/>
              <a:t> </a:t>
            </a:r>
            <a:r>
              <a:rPr lang="en-US" dirty="0" err="1"/>
              <a:t>congue</a:t>
            </a:r>
            <a:r>
              <a:rPr lang="en-US" dirty="0"/>
              <a:t> </a:t>
            </a:r>
            <a:r>
              <a:rPr lang="en-US" dirty="0" err="1"/>
              <a:t>massa</a:t>
            </a:r>
            <a:r>
              <a:rPr lang="en-US" dirty="0"/>
              <a:t>. </a:t>
            </a:r>
          </a:p>
        </p:txBody>
      </p:sp>
      <p:sp>
        <p:nvSpPr>
          <p:cNvPr id="5" name="TextBox 4">
            <a:extLst>
              <a:ext uri="{FF2B5EF4-FFF2-40B4-BE49-F238E27FC236}">
                <a16:creationId xmlns:a16="http://schemas.microsoft.com/office/drawing/2014/main" id="{0821DD85-F6FE-4EDF-A71A-E2955F28263E}"/>
              </a:ext>
            </a:extLst>
          </p:cNvPr>
          <p:cNvSpPr txBox="1"/>
          <p:nvPr/>
        </p:nvSpPr>
        <p:spPr bwMode="gray">
          <a:xfrm>
            <a:off x="-1" y="4848895"/>
            <a:ext cx="1738078" cy="692497"/>
          </a:xfrm>
          <a:prstGeom prst="rect">
            <a:avLst/>
          </a:prstGeom>
          <a:solidFill>
            <a:srgbClr val="92D050"/>
          </a:solidFill>
        </p:spPr>
        <p:txBody>
          <a:bodyPr wrap="square" lIns="0" tIns="0" rIns="0" bIns="0" rtlCol="0">
            <a:spAutoFit/>
          </a:bodyPr>
          <a:lstStyle/>
          <a:p>
            <a:pPr>
              <a:spcBef>
                <a:spcPts val="500"/>
              </a:spcBef>
            </a:pPr>
            <a:r>
              <a:rPr lang="en-US" sz="900" dirty="0"/>
              <a:t>Add information about the WHY. For example, the challenge you sought to solve or the process before changes were made, etc.</a:t>
            </a:r>
          </a:p>
        </p:txBody>
      </p:sp>
      <p:sp>
        <p:nvSpPr>
          <p:cNvPr id="6" name="TextBox 5">
            <a:extLst>
              <a:ext uri="{FF2B5EF4-FFF2-40B4-BE49-F238E27FC236}">
                <a16:creationId xmlns:a16="http://schemas.microsoft.com/office/drawing/2014/main" id="{F7270306-62A8-D14B-3904-D00E6C359547}"/>
              </a:ext>
            </a:extLst>
          </p:cNvPr>
          <p:cNvSpPr txBox="1"/>
          <p:nvPr/>
        </p:nvSpPr>
        <p:spPr bwMode="gray">
          <a:xfrm>
            <a:off x="2290995" y="4848895"/>
            <a:ext cx="1868049" cy="1107996"/>
          </a:xfrm>
          <a:prstGeom prst="rect">
            <a:avLst/>
          </a:prstGeom>
          <a:solidFill>
            <a:srgbClr val="92D050"/>
          </a:solidFill>
        </p:spPr>
        <p:txBody>
          <a:bodyPr wrap="square" lIns="0" tIns="0" rIns="0" bIns="0" rtlCol="0">
            <a:spAutoFit/>
          </a:bodyPr>
          <a:lstStyle/>
          <a:p>
            <a:pPr>
              <a:spcBef>
                <a:spcPts val="500"/>
              </a:spcBef>
            </a:pPr>
            <a:r>
              <a:rPr lang="en-US" sz="900" dirty="0"/>
              <a:t>Add information about the WHAT. For example, the initiative you implemented, changes you made, new process you set up, etc. to address the challenges described in the first text box above.</a:t>
            </a:r>
          </a:p>
        </p:txBody>
      </p:sp>
      <p:sp>
        <p:nvSpPr>
          <p:cNvPr id="7" name="TextBox 6">
            <a:extLst>
              <a:ext uri="{FF2B5EF4-FFF2-40B4-BE49-F238E27FC236}">
                <a16:creationId xmlns:a16="http://schemas.microsoft.com/office/drawing/2014/main" id="{B9FF4A09-C3E0-DB89-6431-84027CE3C2AA}"/>
              </a:ext>
            </a:extLst>
          </p:cNvPr>
          <p:cNvSpPr txBox="1"/>
          <p:nvPr/>
        </p:nvSpPr>
        <p:spPr bwMode="gray">
          <a:xfrm>
            <a:off x="4565492" y="4848895"/>
            <a:ext cx="1665303" cy="692497"/>
          </a:xfrm>
          <a:prstGeom prst="rect">
            <a:avLst/>
          </a:prstGeom>
          <a:solidFill>
            <a:srgbClr val="92D050"/>
          </a:solidFill>
        </p:spPr>
        <p:txBody>
          <a:bodyPr wrap="square" lIns="0" tIns="0" rIns="0" bIns="0" rtlCol="0">
            <a:spAutoFit/>
          </a:bodyPr>
          <a:lstStyle/>
          <a:p>
            <a:pPr>
              <a:spcBef>
                <a:spcPts val="500"/>
              </a:spcBef>
            </a:pPr>
            <a:r>
              <a:rPr lang="en-US" sz="900" dirty="0"/>
              <a:t>Add information about the IMPACT. For example, the impact of the new initiative or process, etc. (qualitative or quantitative)</a:t>
            </a:r>
          </a:p>
        </p:txBody>
      </p:sp>
    </p:spTree>
    <p:custDataLst>
      <p:tags r:id="rId1"/>
    </p:custDataLst>
    <p:extLst>
      <p:ext uri="{BB962C8B-B14F-4D97-AF65-F5344CB8AC3E}">
        <p14:creationId xmlns:p14="http://schemas.microsoft.com/office/powerpoint/2010/main" val="3520271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BA382E-A5CA-D3B9-A943-324326D212AC}"/>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E5509D13-3C74-ADF9-12E1-802BAA424C7F}"/>
              </a:ext>
            </a:extLst>
          </p:cNvPr>
          <p:cNvSpPr>
            <a:spLocks noGrp="1"/>
          </p:cNvSpPr>
          <p:nvPr>
            <p:ph type="title"/>
          </p:nvPr>
        </p:nvSpPr>
        <p:spPr/>
        <p:txBody>
          <a:bodyPr/>
          <a:lstStyle/>
          <a:p>
            <a:r>
              <a:rPr lang="en-US" dirty="0"/>
              <a:t>Title</a:t>
            </a:r>
          </a:p>
        </p:txBody>
      </p:sp>
      <p:sp>
        <p:nvSpPr>
          <p:cNvPr id="27" name="TextBox 26">
            <a:extLst>
              <a:ext uri="{FF2B5EF4-FFF2-40B4-BE49-F238E27FC236}">
                <a16:creationId xmlns:a16="http://schemas.microsoft.com/office/drawing/2014/main" id="{95C270C6-2BA3-6300-402F-0EDF542039D6}"/>
              </a:ext>
            </a:extLst>
          </p:cNvPr>
          <p:cNvSpPr txBox="1"/>
          <p:nvPr/>
        </p:nvSpPr>
        <p:spPr bwMode="gray">
          <a:xfrm>
            <a:off x="-2492480" y="1371476"/>
            <a:ext cx="2424140" cy="553998"/>
          </a:xfrm>
          <a:prstGeom prst="rect">
            <a:avLst/>
          </a:prstGeom>
          <a:solidFill>
            <a:srgbClr val="92D050"/>
          </a:solidFill>
        </p:spPr>
        <p:txBody>
          <a:bodyPr wrap="square" lIns="0" tIns="0" rIns="0" bIns="0" rtlCol="0">
            <a:spAutoFit/>
          </a:bodyPr>
          <a:lstStyle/>
          <a:p>
            <a:pPr algn="r">
              <a:spcBef>
                <a:spcPts val="500"/>
              </a:spcBef>
            </a:pPr>
            <a:r>
              <a:rPr lang="en-US" sz="900" dirty="0"/>
              <a:t>Add information about the WHY. For example, the challenge you sought to solve or the process before changes were made, etc.</a:t>
            </a:r>
          </a:p>
        </p:txBody>
      </p:sp>
      <p:sp>
        <p:nvSpPr>
          <p:cNvPr id="28" name="TextBox 27">
            <a:extLst>
              <a:ext uri="{FF2B5EF4-FFF2-40B4-BE49-F238E27FC236}">
                <a16:creationId xmlns:a16="http://schemas.microsoft.com/office/drawing/2014/main" id="{D4363FE8-7BB2-34F5-1165-E4BAEA701E86}"/>
              </a:ext>
            </a:extLst>
          </p:cNvPr>
          <p:cNvSpPr txBox="1"/>
          <p:nvPr/>
        </p:nvSpPr>
        <p:spPr bwMode="gray">
          <a:xfrm>
            <a:off x="-2492477" y="2411939"/>
            <a:ext cx="2424140" cy="692497"/>
          </a:xfrm>
          <a:prstGeom prst="rect">
            <a:avLst/>
          </a:prstGeom>
          <a:solidFill>
            <a:srgbClr val="92D050"/>
          </a:solidFill>
        </p:spPr>
        <p:txBody>
          <a:bodyPr wrap="square" lIns="0" tIns="0" rIns="0" bIns="0" rtlCol="0">
            <a:spAutoFit/>
          </a:bodyPr>
          <a:lstStyle/>
          <a:p>
            <a:pPr algn="r">
              <a:spcBef>
                <a:spcPts val="500"/>
              </a:spcBef>
            </a:pPr>
            <a:r>
              <a:rPr lang="en-US" sz="900" dirty="0"/>
              <a:t>Add information about the WHAT. For example, the initiative you implemented, changes you made, new process you set up, etc. to address the challenges described in the first text box above.</a:t>
            </a:r>
          </a:p>
        </p:txBody>
      </p:sp>
      <p:sp>
        <p:nvSpPr>
          <p:cNvPr id="29" name="TextBox 28">
            <a:extLst>
              <a:ext uri="{FF2B5EF4-FFF2-40B4-BE49-F238E27FC236}">
                <a16:creationId xmlns:a16="http://schemas.microsoft.com/office/drawing/2014/main" id="{82B0CD89-EE2B-C402-EA28-33AAB9880C27}"/>
              </a:ext>
            </a:extLst>
          </p:cNvPr>
          <p:cNvSpPr txBox="1"/>
          <p:nvPr/>
        </p:nvSpPr>
        <p:spPr bwMode="gray">
          <a:xfrm>
            <a:off x="-2492476" y="3553383"/>
            <a:ext cx="2424140" cy="553998"/>
          </a:xfrm>
          <a:prstGeom prst="rect">
            <a:avLst/>
          </a:prstGeom>
          <a:solidFill>
            <a:srgbClr val="92D050"/>
          </a:solidFill>
        </p:spPr>
        <p:txBody>
          <a:bodyPr wrap="square" lIns="0" tIns="0" rIns="0" bIns="0" rtlCol="0">
            <a:spAutoFit/>
          </a:bodyPr>
          <a:lstStyle/>
          <a:p>
            <a:pPr algn="r">
              <a:spcBef>
                <a:spcPts val="500"/>
              </a:spcBef>
            </a:pPr>
            <a:r>
              <a:rPr lang="en-US" sz="900" dirty="0"/>
              <a:t>Add information about the IMPACT. For example, the impact of the new initiative or process, etc. (qualitative or quantitative)</a:t>
            </a:r>
          </a:p>
        </p:txBody>
      </p:sp>
      <p:sp>
        <p:nvSpPr>
          <p:cNvPr id="30" name="Rectangle 29">
            <a:extLst>
              <a:ext uri="{FF2B5EF4-FFF2-40B4-BE49-F238E27FC236}">
                <a16:creationId xmlns:a16="http://schemas.microsoft.com/office/drawing/2014/main" id="{454C79C1-5F64-7865-7F46-4A6E51878685}"/>
              </a:ext>
              <a:ext uri="{C183D7F6-B498-43B3-948B-1728B52AA6E4}">
                <adec:decorative xmlns:adec="http://schemas.microsoft.com/office/drawing/2017/decorative" val="1"/>
              </a:ext>
            </a:extLst>
          </p:cNvPr>
          <p:cNvSpPr/>
          <p:nvPr/>
        </p:nvSpPr>
        <p:spPr>
          <a:xfrm>
            <a:off x="4279157" y="628152"/>
            <a:ext cx="2121644" cy="4172447"/>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solidFill>
                <a:schemeClr val="bg1"/>
              </a:solidFill>
            </a:endParaRPr>
          </a:p>
        </p:txBody>
      </p:sp>
      <p:sp>
        <p:nvSpPr>
          <p:cNvPr id="31" name="TextBox 30">
            <a:extLst>
              <a:ext uri="{FF2B5EF4-FFF2-40B4-BE49-F238E27FC236}">
                <a16:creationId xmlns:a16="http://schemas.microsoft.com/office/drawing/2014/main" id="{86E4E6F2-851B-DC89-8727-1E09702FC37A}"/>
              </a:ext>
            </a:extLst>
          </p:cNvPr>
          <p:cNvSpPr txBox="1"/>
          <p:nvPr/>
        </p:nvSpPr>
        <p:spPr bwMode="gray">
          <a:xfrm>
            <a:off x="4454028" y="1227728"/>
            <a:ext cx="1485186" cy="307777"/>
          </a:xfrm>
          <a:prstGeom prst="rect">
            <a:avLst/>
          </a:prstGeom>
          <a:noFill/>
        </p:spPr>
        <p:txBody>
          <a:bodyPr wrap="square" lIns="0" tIns="0" rIns="0" bIns="0" rtlCol="0">
            <a:spAutoFit/>
          </a:bodyPr>
          <a:lstStyle/>
          <a:p>
            <a:pPr>
              <a:spcBef>
                <a:spcPts val="500"/>
              </a:spcBef>
            </a:pPr>
            <a:r>
              <a:rPr lang="en-US" sz="1000" b="1" dirty="0">
                <a:solidFill>
                  <a:schemeClr val="bg1"/>
                </a:solidFill>
              </a:rPr>
              <a:t>Next Steps/Future Areas of Focus</a:t>
            </a:r>
          </a:p>
        </p:txBody>
      </p:sp>
      <p:sp>
        <p:nvSpPr>
          <p:cNvPr id="32" name="TextBox 31">
            <a:extLst>
              <a:ext uri="{FF2B5EF4-FFF2-40B4-BE49-F238E27FC236}">
                <a16:creationId xmlns:a16="http://schemas.microsoft.com/office/drawing/2014/main" id="{A457DE54-F390-3FFA-C59F-27FD5A258574}"/>
              </a:ext>
            </a:extLst>
          </p:cNvPr>
          <p:cNvSpPr txBox="1"/>
          <p:nvPr/>
        </p:nvSpPr>
        <p:spPr bwMode="gray">
          <a:xfrm>
            <a:off x="4454027" y="1747541"/>
            <a:ext cx="1485186" cy="479618"/>
          </a:xfrm>
          <a:prstGeom prst="rect">
            <a:avLst/>
          </a:prstGeom>
          <a:noFill/>
        </p:spPr>
        <p:txBody>
          <a:bodyPr wrap="square" lIns="0" tIns="0" rIns="0" bIns="0" rtlCol="0">
            <a:spAutoFit/>
          </a:bodyPr>
          <a:lstStyle/>
          <a:p>
            <a:pPr>
              <a:spcBef>
                <a:spcPts val="500"/>
              </a:spcBef>
            </a:pPr>
            <a:r>
              <a:rPr lang="en-US" sz="900" b="1" dirty="0">
                <a:solidFill>
                  <a:schemeClr val="bg1"/>
                </a:solidFill>
              </a:rPr>
              <a:t>Header</a:t>
            </a:r>
            <a:endParaRPr lang="en-US" sz="900" b="1" dirty="0">
              <a:solidFill>
                <a:schemeClr val="accent6"/>
              </a:solidFill>
            </a:endParaRPr>
          </a:p>
          <a:p>
            <a:pPr>
              <a:spcBef>
                <a:spcPts val="500"/>
              </a:spcBef>
            </a:pPr>
            <a:r>
              <a:rPr lang="da-DK" sz="900" i="1" dirty="0">
                <a:solidFill>
                  <a:schemeClr val="bg1"/>
                </a:solidFill>
              </a:rPr>
              <a:t>Lorem ipsum dolor sit amet</a:t>
            </a:r>
          </a:p>
        </p:txBody>
      </p:sp>
      <p:sp>
        <p:nvSpPr>
          <p:cNvPr id="34" name="Oval 33">
            <a:extLst>
              <a:ext uri="{FF2B5EF4-FFF2-40B4-BE49-F238E27FC236}">
                <a16:creationId xmlns:a16="http://schemas.microsoft.com/office/drawing/2014/main" id="{D4385923-EE3A-46B8-FE78-012E67286DD0}"/>
              </a:ext>
              <a:ext uri="{C183D7F6-B498-43B3-948B-1728B52AA6E4}">
                <adec:decorative xmlns:adec="http://schemas.microsoft.com/office/drawing/2017/decorative" val="1"/>
              </a:ext>
            </a:extLst>
          </p:cNvPr>
          <p:cNvSpPr>
            <a:spLocks noChangeAspect="1"/>
          </p:cNvSpPr>
          <p:nvPr/>
        </p:nvSpPr>
        <p:spPr bwMode="gray">
          <a:xfrm>
            <a:off x="356535" y="1282046"/>
            <a:ext cx="594360" cy="594360"/>
          </a:xfrm>
          <a:prstGeom prst="ellipse">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Oval 34">
            <a:extLst>
              <a:ext uri="{FF2B5EF4-FFF2-40B4-BE49-F238E27FC236}">
                <a16:creationId xmlns:a16="http://schemas.microsoft.com/office/drawing/2014/main" id="{AA5D3083-1FBC-2D6A-D171-BBB5BD6E660D}"/>
              </a:ext>
              <a:ext uri="{C183D7F6-B498-43B3-948B-1728B52AA6E4}">
                <adec:decorative xmlns:adec="http://schemas.microsoft.com/office/drawing/2017/decorative" val="1"/>
              </a:ext>
            </a:extLst>
          </p:cNvPr>
          <p:cNvSpPr>
            <a:spLocks noChangeAspect="1"/>
          </p:cNvSpPr>
          <p:nvPr/>
        </p:nvSpPr>
        <p:spPr bwMode="gray">
          <a:xfrm>
            <a:off x="356535" y="2368575"/>
            <a:ext cx="594360" cy="594360"/>
          </a:xfrm>
          <a:prstGeom prst="ellipse">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DD7169D1-2288-8B1D-E408-BFE3858147DC}"/>
              </a:ext>
              <a:ext uri="{C183D7F6-B498-43B3-948B-1728B52AA6E4}">
                <adec:decorative xmlns:adec="http://schemas.microsoft.com/office/drawing/2017/decorative" val="1"/>
              </a:ext>
            </a:extLst>
          </p:cNvPr>
          <p:cNvSpPr>
            <a:spLocks noChangeAspect="1"/>
          </p:cNvSpPr>
          <p:nvPr/>
        </p:nvSpPr>
        <p:spPr bwMode="gray">
          <a:xfrm>
            <a:off x="356535" y="3381363"/>
            <a:ext cx="594360" cy="594360"/>
          </a:xfrm>
          <a:prstGeom prst="ellipse">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Isosceles Triangle 36">
            <a:extLst>
              <a:ext uri="{FF2B5EF4-FFF2-40B4-BE49-F238E27FC236}">
                <a16:creationId xmlns:a16="http://schemas.microsoft.com/office/drawing/2014/main" id="{D2DFF904-0DBD-39F2-2306-D162908551E5}"/>
              </a:ext>
              <a:ext uri="{C183D7F6-B498-43B3-948B-1728B52AA6E4}">
                <adec:decorative xmlns:adec="http://schemas.microsoft.com/office/drawing/2017/decorative" val="1"/>
              </a:ext>
            </a:extLst>
          </p:cNvPr>
          <p:cNvSpPr/>
          <p:nvPr/>
        </p:nvSpPr>
        <p:spPr bwMode="gray">
          <a:xfrm rot="10800000">
            <a:off x="583002" y="2030369"/>
            <a:ext cx="141427" cy="1219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Isosceles Triangle 37">
            <a:extLst>
              <a:ext uri="{FF2B5EF4-FFF2-40B4-BE49-F238E27FC236}">
                <a16:creationId xmlns:a16="http://schemas.microsoft.com/office/drawing/2014/main" id="{40B0BB08-4904-3A14-AD96-8EDAF4612555}"/>
              </a:ext>
              <a:ext uri="{C183D7F6-B498-43B3-948B-1728B52AA6E4}">
                <adec:decorative xmlns:adec="http://schemas.microsoft.com/office/drawing/2017/decorative" val="1"/>
              </a:ext>
            </a:extLst>
          </p:cNvPr>
          <p:cNvSpPr/>
          <p:nvPr/>
        </p:nvSpPr>
        <p:spPr bwMode="gray">
          <a:xfrm rot="10800000">
            <a:off x="583001" y="3105948"/>
            <a:ext cx="141427" cy="1219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Text Placeholder 12">
            <a:extLst>
              <a:ext uri="{FF2B5EF4-FFF2-40B4-BE49-F238E27FC236}">
                <a16:creationId xmlns:a16="http://schemas.microsoft.com/office/drawing/2014/main" id="{ABC0DB14-B4A9-6352-4922-5C052506D237}"/>
              </a:ext>
            </a:extLst>
          </p:cNvPr>
          <p:cNvSpPr txBox="1">
            <a:spLocks/>
          </p:cNvSpPr>
          <p:nvPr/>
        </p:nvSpPr>
        <p:spPr bwMode="gray">
          <a:xfrm>
            <a:off x="1065764" y="1299662"/>
            <a:ext cx="3032890" cy="559127"/>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spcBef>
                <a:spcPts val="0"/>
              </a:spcBef>
              <a:buNone/>
            </a:pPr>
            <a:r>
              <a:rPr lang="en-US" sz="1000" b="1" dirty="0">
                <a:cs typeface="Arial" panose="020B0604020202020204" pitchFamily="34" charset="0"/>
              </a:rPr>
              <a:t>Header (e.g., The Challenge)</a:t>
            </a:r>
          </a:p>
          <a:p>
            <a:pPr marL="118872" indent="-118872"/>
            <a:r>
              <a:rPr lang="en-US" dirty="0"/>
              <a:t>Lorem ipsum dolor sit </a:t>
            </a:r>
            <a:r>
              <a:rPr lang="en-US" dirty="0" err="1"/>
              <a:t>amet</a:t>
            </a:r>
            <a:endParaRPr lang="en-US" dirty="0"/>
          </a:p>
          <a:p>
            <a:pPr marL="118872" indent="-118872"/>
            <a:r>
              <a:rPr lang="en-US" dirty="0" err="1"/>
              <a:t>Consectetuer</a:t>
            </a:r>
            <a:r>
              <a:rPr lang="en-US" dirty="0"/>
              <a:t> </a:t>
            </a:r>
            <a:r>
              <a:rPr lang="en-US" dirty="0" err="1"/>
              <a:t>adipiscing</a:t>
            </a:r>
            <a:r>
              <a:rPr lang="en-US" dirty="0"/>
              <a:t> </a:t>
            </a:r>
            <a:r>
              <a:rPr lang="en-US" dirty="0" err="1"/>
              <a:t>elit</a:t>
            </a:r>
            <a:endParaRPr lang="en-US" dirty="0"/>
          </a:p>
        </p:txBody>
      </p:sp>
      <p:sp>
        <p:nvSpPr>
          <p:cNvPr id="42" name="Text Placeholder 12">
            <a:extLst>
              <a:ext uri="{FF2B5EF4-FFF2-40B4-BE49-F238E27FC236}">
                <a16:creationId xmlns:a16="http://schemas.microsoft.com/office/drawing/2014/main" id="{768B17FB-96BA-43D5-95E4-41F5D4CB2790}"/>
              </a:ext>
            </a:extLst>
          </p:cNvPr>
          <p:cNvSpPr txBox="1">
            <a:spLocks/>
          </p:cNvSpPr>
          <p:nvPr/>
        </p:nvSpPr>
        <p:spPr bwMode="gray">
          <a:xfrm>
            <a:off x="1065765" y="2400300"/>
            <a:ext cx="3032890" cy="559127"/>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spcBef>
                <a:spcPts val="0"/>
              </a:spcBef>
              <a:buNone/>
            </a:pPr>
            <a:r>
              <a:rPr lang="en-US" sz="1000" b="1" dirty="0">
                <a:cs typeface="Arial" panose="020B0604020202020204" pitchFamily="34" charset="0"/>
              </a:rPr>
              <a:t>Header (e.g., About the Initiative)</a:t>
            </a:r>
          </a:p>
          <a:p>
            <a:pPr marL="118872" indent="-118872"/>
            <a:r>
              <a:rPr lang="en-US" dirty="0"/>
              <a:t>Lorem ipsum dolor sit </a:t>
            </a:r>
            <a:r>
              <a:rPr lang="en-US" dirty="0" err="1"/>
              <a:t>amet</a:t>
            </a:r>
            <a:endParaRPr lang="en-US" dirty="0"/>
          </a:p>
          <a:p>
            <a:pPr marL="118872" indent="-118872"/>
            <a:r>
              <a:rPr lang="en-US" dirty="0" err="1"/>
              <a:t>Consectetuer</a:t>
            </a:r>
            <a:r>
              <a:rPr lang="en-US" dirty="0"/>
              <a:t> </a:t>
            </a:r>
            <a:r>
              <a:rPr lang="en-US" dirty="0" err="1"/>
              <a:t>adipiscing</a:t>
            </a:r>
            <a:r>
              <a:rPr lang="en-US" dirty="0"/>
              <a:t> </a:t>
            </a:r>
            <a:r>
              <a:rPr lang="en-US" dirty="0" err="1"/>
              <a:t>elit</a:t>
            </a:r>
            <a:endParaRPr lang="en-US" dirty="0"/>
          </a:p>
        </p:txBody>
      </p:sp>
      <p:sp>
        <p:nvSpPr>
          <p:cNvPr id="43" name="Text Placeholder 12">
            <a:extLst>
              <a:ext uri="{FF2B5EF4-FFF2-40B4-BE49-F238E27FC236}">
                <a16:creationId xmlns:a16="http://schemas.microsoft.com/office/drawing/2014/main" id="{A85FB087-027C-DA88-AFAA-06875431381A}"/>
              </a:ext>
            </a:extLst>
          </p:cNvPr>
          <p:cNvSpPr txBox="1">
            <a:spLocks/>
          </p:cNvSpPr>
          <p:nvPr/>
        </p:nvSpPr>
        <p:spPr bwMode="gray">
          <a:xfrm>
            <a:off x="1065763" y="3418217"/>
            <a:ext cx="3028059" cy="559127"/>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0" indent="0">
              <a:spcBef>
                <a:spcPts val="0"/>
              </a:spcBef>
              <a:buNone/>
            </a:pPr>
            <a:r>
              <a:rPr lang="en-US" sz="1000" b="1" dirty="0">
                <a:cs typeface="Arial" panose="020B0604020202020204" pitchFamily="34" charset="0"/>
              </a:rPr>
              <a:t>Header (e.g., Impact)</a:t>
            </a:r>
          </a:p>
          <a:p>
            <a:pPr marL="118872" indent="-118872"/>
            <a:r>
              <a:rPr lang="en-US" dirty="0"/>
              <a:t>Lorem ipsum dolor sit </a:t>
            </a:r>
            <a:r>
              <a:rPr lang="en-US" dirty="0" err="1"/>
              <a:t>amet</a:t>
            </a:r>
            <a:endParaRPr lang="en-US" dirty="0"/>
          </a:p>
          <a:p>
            <a:pPr marL="118872" indent="-118872"/>
            <a:r>
              <a:rPr lang="en-US" dirty="0" err="1"/>
              <a:t>Consectetuer</a:t>
            </a:r>
            <a:r>
              <a:rPr lang="en-US" dirty="0"/>
              <a:t> </a:t>
            </a:r>
            <a:r>
              <a:rPr lang="en-US" dirty="0" err="1"/>
              <a:t>adipiscing</a:t>
            </a:r>
            <a:r>
              <a:rPr lang="en-US" dirty="0"/>
              <a:t> </a:t>
            </a:r>
            <a:r>
              <a:rPr lang="en-US" dirty="0" err="1"/>
              <a:t>elit</a:t>
            </a:r>
            <a:endParaRPr lang="en-US" dirty="0"/>
          </a:p>
        </p:txBody>
      </p:sp>
      <p:pic>
        <p:nvPicPr>
          <p:cNvPr id="44" name="Picture 43">
            <a:extLst>
              <a:ext uri="{FF2B5EF4-FFF2-40B4-BE49-F238E27FC236}">
                <a16:creationId xmlns:a16="http://schemas.microsoft.com/office/drawing/2014/main" id="{EB338E49-76C6-18A7-E195-971B304B599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298" y="2507709"/>
            <a:ext cx="380834" cy="316092"/>
          </a:xfrm>
          <a:prstGeom prst="rect">
            <a:avLst/>
          </a:prstGeom>
        </p:spPr>
      </p:pic>
      <p:pic>
        <p:nvPicPr>
          <p:cNvPr id="45" name="Picture 44">
            <a:extLst>
              <a:ext uri="{FF2B5EF4-FFF2-40B4-BE49-F238E27FC236}">
                <a16:creationId xmlns:a16="http://schemas.microsoft.com/office/drawing/2014/main" id="{51743ED0-E886-408E-62F1-3260C420B4E9}"/>
              </a:ext>
            </a:extLst>
          </p:cNvPr>
          <p:cNvPicPr>
            <a:picLocks noChangeAspect="1"/>
          </p:cNvPicPr>
          <p:nvPr/>
        </p:nvPicPr>
        <p:blipFill>
          <a:blip r:embed="rId3"/>
          <a:stretch>
            <a:fillRect/>
          </a:stretch>
        </p:blipFill>
        <p:spPr>
          <a:xfrm>
            <a:off x="464749" y="1390260"/>
            <a:ext cx="377933" cy="377933"/>
          </a:xfrm>
          <a:prstGeom prst="rect">
            <a:avLst/>
          </a:prstGeom>
        </p:spPr>
      </p:pic>
      <p:pic>
        <p:nvPicPr>
          <p:cNvPr id="46" name="Picture 45">
            <a:extLst>
              <a:ext uri="{FF2B5EF4-FFF2-40B4-BE49-F238E27FC236}">
                <a16:creationId xmlns:a16="http://schemas.microsoft.com/office/drawing/2014/main" id="{EC48B150-00F4-A797-C3D0-7439FBEF7DF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298" y="3491168"/>
            <a:ext cx="376003" cy="374750"/>
          </a:xfrm>
          <a:prstGeom prst="rect">
            <a:avLst/>
          </a:prstGeom>
        </p:spPr>
      </p:pic>
      <p:sp>
        <p:nvSpPr>
          <p:cNvPr id="47" name="TextBox 46">
            <a:extLst>
              <a:ext uri="{FF2B5EF4-FFF2-40B4-BE49-F238E27FC236}">
                <a16:creationId xmlns:a16="http://schemas.microsoft.com/office/drawing/2014/main" id="{2C3E657A-9861-3B4A-42CB-201E90657266}"/>
              </a:ext>
            </a:extLst>
          </p:cNvPr>
          <p:cNvSpPr txBox="1"/>
          <p:nvPr/>
        </p:nvSpPr>
        <p:spPr bwMode="gray">
          <a:xfrm>
            <a:off x="6482629" y="1661998"/>
            <a:ext cx="1713041" cy="692497"/>
          </a:xfrm>
          <a:prstGeom prst="rect">
            <a:avLst/>
          </a:prstGeom>
          <a:solidFill>
            <a:srgbClr val="92D050"/>
          </a:solidFill>
        </p:spPr>
        <p:txBody>
          <a:bodyPr wrap="square" lIns="0" tIns="0" rIns="0" bIns="0" rtlCol="0">
            <a:spAutoFit/>
          </a:bodyPr>
          <a:lstStyle/>
          <a:p>
            <a:pPr>
              <a:spcBef>
                <a:spcPts val="500"/>
              </a:spcBef>
            </a:pPr>
            <a:r>
              <a:rPr lang="en-US" sz="900" dirty="0"/>
              <a:t>Add information about next steps or future areas of focus. For example, the next initiative or challenge you’ll tackle.</a:t>
            </a:r>
          </a:p>
        </p:txBody>
      </p:sp>
    </p:spTree>
    <p:extLst>
      <p:ext uri="{BB962C8B-B14F-4D97-AF65-F5344CB8AC3E}">
        <p14:creationId xmlns:p14="http://schemas.microsoft.com/office/powerpoint/2010/main" val="3247944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955995D-6D34-34E8-7C4B-AFCF398C3B70}"/>
              </a:ext>
            </a:extLst>
          </p:cNvPr>
          <p:cNvSpPr>
            <a:spLocks noGrp="1"/>
          </p:cNvSpPr>
          <p:nvPr>
            <p:ph type="title"/>
          </p:nvPr>
        </p:nvSpPr>
        <p:spPr>
          <a:xfrm>
            <a:off x="812800" y="1857128"/>
            <a:ext cx="4673600" cy="1038746"/>
          </a:xfrm>
        </p:spPr>
        <p:txBody>
          <a:bodyPr/>
          <a:lstStyle/>
          <a:p>
            <a:r>
              <a:rPr lang="en-US" b="1" dirty="0">
                <a:solidFill>
                  <a:schemeClr val="accent2"/>
                </a:solidFill>
              </a:rPr>
              <a:t>Slides 8-13: </a:t>
            </a:r>
            <a:r>
              <a:rPr lang="en-US" dirty="0"/>
              <a:t>Example Partner Story Slides to Reference as Inspiration</a:t>
            </a:r>
          </a:p>
        </p:txBody>
      </p:sp>
    </p:spTree>
    <p:extLst>
      <p:ext uri="{BB962C8B-B14F-4D97-AF65-F5344CB8AC3E}">
        <p14:creationId xmlns:p14="http://schemas.microsoft.com/office/powerpoint/2010/main" val="1976425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98B686-3D4F-4640-9B99-21F697C4706E}"/>
              </a:ext>
              <a:ext uri="{C183D7F6-B498-43B3-948B-1728B52AA6E4}">
                <adec:decorative xmlns:adec="http://schemas.microsoft.com/office/drawing/2017/decorative" val="1"/>
              </a:ext>
            </a:extLst>
          </p:cNvPr>
          <p:cNvSpPr/>
          <p:nvPr/>
        </p:nvSpPr>
        <p:spPr bwMode="gray">
          <a:xfrm>
            <a:off x="1902602" y="2192184"/>
            <a:ext cx="4498198" cy="1094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A1487062-7BA6-5F4E-833F-303DF06B9904}"/>
              </a:ext>
              <a:ext uri="{C183D7F6-B498-43B3-948B-1728B52AA6E4}">
                <adec:decorative xmlns:adec="http://schemas.microsoft.com/office/drawing/2017/decorative" val="1"/>
              </a:ext>
            </a:extLst>
          </p:cNvPr>
          <p:cNvSpPr/>
          <p:nvPr/>
        </p:nvSpPr>
        <p:spPr bwMode="gray">
          <a:xfrm>
            <a:off x="1902602" y="1004184"/>
            <a:ext cx="4498198" cy="1094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a:extLst>
              <a:ext uri="{FF2B5EF4-FFF2-40B4-BE49-F238E27FC236}">
                <a16:creationId xmlns:a16="http://schemas.microsoft.com/office/drawing/2014/main" id="{F101908A-3C0B-8346-8809-D27A7C117000}"/>
              </a:ext>
              <a:ext uri="{C183D7F6-B498-43B3-948B-1728B52AA6E4}">
                <adec:decorative xmlns:adec="http://schemas.microsoft.com/office/drawing/2017/decorative" val="1"/>
              </a:ext>
            </a:extLst>
          </p:cNvPr>
          <p:cNvSpPr/>
          <p:nvPr/>
        </p:nvSpPr>
        <p:spPr bwMode="gray">
          <a:xfrm>
            <a:off x="1902602" y="3380184"/>
            <a:ext cx="4498198" cy="1094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 Placeholder 3">
            <a:extLst>
              <a:ext uri="{FF2B5EF4-FFF2-40B4-BE49-F238E27FC236}">
                <a16:creationId xmlns:a16="http://schemas.microsoft.com/office/drawing/2014/main" id="{362D901E-04A9-875C-BB3A-7C5642E90B96}"/>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FFC18F9B-ED9B-5849-ADAD-EA004059B919}"/>
              </a:ext>
            </a:extLst>
          </p:cNvPr>
          <p:cNvSpPr>
            <a:spLocks noGrp="1"/>
          </p:cNvSpPr>
          <p:nvPr>
            <p:ph type="title"/>
          </p:nvPr>
        </p:nvSpPr>
        <p:spPr>
          <a:xfrm>
            <a:off x="280193" y="309824"/>
            <a:ext cx="6120607" cy="256480"/>
          </a:xfrm>
        </p:spPr>
        <p:txBody>
          <a:bodyPr/>
          <a:lstStyle/>
          <a:p>
            <a:r>
              <a:rPr lang="en-US" dirty="0"/>
              <a:t>Building In Clarity Around Non-Transferable Courses</a:t>
            </a:r>
          </a:p>
        </p:txBody>
      </p:sp>
      <p:sp>
        <p:nvSpPr>
          <p:cNvPr id="2" name="Text Placeholder 1">
            <a:extLst>
              <a:ext uri="{FF2B5EF4-FFF2-40B4-BE49-F238E27FC236}">
                <a16:creationId xmlns:a16="http://schemas.microsoft.com/office/drawing/2014/main" id="{047E09A0-221D-13CA-AB17-65D094E9B3B3}"/>
              </a:ext>
            </a:extLst>
          </p:cNvPr>
          <p:cNvSpPr>
            <a:spLocks noGrp="1"/>
          </p:cNvSpPr>
          <p:nvPr>
            <p:ph type="body" sz="quarter" idx="15"/>
          </p:nvPr>
        </p:nvSpPr>
        <p:spPr/>
        <p:txBody>
          <a:bodyPr/>
          <a:lstStyle/>
          <a:p>
            <a:r>
              <a:rPr lang="en-US" dirty="0"/>
              <a:t>Process Example</a:t>
            </a:r>
          </a:p>
        </p:txBody>
      </p:sp>
      <p:sp>
        <p:nvSpPr>
          <p:cNvPr id="12" name="TextBox 11">
            <a:extLst>
              <a:ext uri="{FF2B5EF4-FFF2-40B4-BE49-F238E27FC236}">
                <a16:creationId xmlns:a16="http://schemas.microsoft.com/office/drawing/2014/main" id="{1471C6CE-0BE3-DC48-837A-8D2D6CBF24DA}"/>
              </a:ext>
            </a:extLst>
          </p:cNvPr>
          <p:cNvSpPr txBox="1"/>
          <p:nvPr/>
        </p:nvSpPr>
        <p:spPr bwMode="gray">
          <a:xfrm>
            <a:off x="2037555" y="1311575"/>
            <a:ext cx="3965039" cy="479618"/>
          </a:xfrm>
          <a:prstGeom prst="rect">
            <a:avLst/>
          </a:prstGeom>
          <a:noFill/>
        </p:spPr>
        <p:txBody>
          <a:bodyPr wrap="square" lIns="0" tIns="0" rIns="0" bIns="0" rtlCol="0">
            <a:spAutoFit/>
          </a:bodyPr>
          <a:lstStyle/>
          <a:p>
            <a:pPr>
              <a:spcBef>
                <a:spcPts val="500"/>
              </a:spcBef>
            </a:pPr>
            <a:r>
              <a:rPr lang="en-US" sz="900" b="1" dirty="0"/>
              <a:t>Challenge</a:t>
            </a:r>
          </a:p>
          <a:p>
            <a:pPr>
              <a:spcBef>
                <a:spcPts val="500"/>
              </a:spcBef>
            </a:pPr>
            <a:r>
              <a:rPr lang="en-US" sz="900" dirty="0"/>
              <a:t>Students were consistently submitting non-transferable courses, which took valuable staff time to review and send notes back.  </a:t>
            </a:r>
          </a:p>
        </p:txBody>
      </p:sp>
      <p:sp>
        <p:nvSpPr>
          <p:cNvPr id="7" name="TextBox 6">
            <a:extLst>
              <a:ext uri="{FF2B5EF4-FFF2-40B4-BE49-F238E27FC236}">
                <a16:creationId xmlns:a16="http://schemas.microsoft.com/office/drawing/2014/main" id="{4FA1D2B4-7F66-9E4D-8F4F-A08998D0DFD6}"/>
              </a:ext>
            </a:extLst>
          </p:cNvPr>
          <p:cNvSpPr txBox="1"/>
          <p:nvPr/>
        </p:nvSpPr>
        <p:spPr bwMode="gray">
          <a:xfrm>
            <a:off x="2037555" y="2361076"/>
            <a:ext cx="3965039" cy="756617"/>
          </a:xfrm>
          <a:prstGeom prst="rect">
            <a:avLst/>
          </a:prstGeom>
          <a:noFill/>
        </p:spPr>
        <p:txBody>
          <a:bodyPr wrap="square" lIns="0" tIns="0" rIns="0" bIns="0" rtlCol="0">
            <a:spAutoFit/>
          </a:bodyPr>
          <a:lstStyle/>
          <a:p>
            <a:pPr>
              <a:spcBef>
                <a:spcPts val="500"/>
              </a:spcBef>
            </a:pPr>
            <a:r>
              <a:rPr lang="en-US" sz="900" b="1" dirty="0"/>
              <a:t>Process Change</a:t>
            </a:r>
          </a:p>
          <a:p>
            <a:pPr>
              <a:spcBef>
                <a:spcPts val="500"/>
              </a:spcBef>
            </a:pPr>
            <a:r>
              <a:rPr lang="en-US" sz="900" dirty="0"/>
              <a:t>This large public doctoral university created a non-transferrable course in their student information system. This allowed students to easily see if a course is non-transferable based on the match with their course entry.  </a:t>
            </a:r>
          </a:p>
        </p:txBody>
      </p:sp>
      <p:sp>
        <p:nvSpPr>
          <p:cNvPr id="16" name="TextBox 15">
            <a:extLst>
              <a:ext uri="{FF2B5EF4-FFF2-40B4-BE49-F238E27FC236}">
                <a16:creationId xmlns:a16="http://schemas.microsoft.com/office/drawing/2014/main" id="{40CE0217-87EB-B84C-AC41-10A322E79F06}"/>
              </a:ext>
            </a:extLst>
          </p:cNvPr>
          <p:cNvSpPr txBox="1"/>
          <p:nvPr/>
        </p:nvSpPr>
        <p:spPr bwMode="gray">
          <a:xfrm>
            <a:off x="2037555" y="3687575"/>
            <a:ext cx="3965039" cy="618118"/>
          </a:xfrm>
          <a:prstGeom prst="rect">
            <a:avLst/>
          </a:prstGeom>
          <a:noFill/>
        </p:spPr>
        <p:txBody>
          <a:bodyPr wrap="square" lIns="0" tIns="0" rIns="0" bIns="0" rtlCol="0">
            <a:spAutoFit/>
          </a:bodyPr>
          <a:lstStyle/>
          <a:p>
            <a:pPr>
              <a:spcBef>
                <a:spcPts val="500"/>
              </a:spcBef>
            </a:pPr>
            <a:r>
              <a:rPr lang="en-US" sz="900" b="1" dirty="0"/>
              <a:t>Impact</a:t>
            </a:r>
          </a:p>
          <a:p>
            <a:pPr>
              <a:spcBef>
                <a:spcPts val="500"/>
              </a:spcBef>
            </a:pPr>
            <a:r>
              <a:rPr lang="en-US" sz="900" dirty="0"/>
              <a:t>Students have immediate information to assist their transfer decision-making process and staff save time not having to review non-transferable courses. </a:t>
            </a:r>
          </a:p>
        </p:txBody>
      </p:sp>
      <p:sp>
        <p:nvSpPr>
          <p:cNvPr id="8" name="Rectangle 7">
            <a:extLst>
              <a:ext uri="{FF2B5EF4-FFF2-40B4-BE49-F238E27FC236}">
                <a16:creationId xmlns:a16="http://schemas.microsoft.com/office/drawing/2014/main" id="{5B860CC8-AF53-F043-B7A6-EBA3A045ED70}"/>
              </a:ext>
              <a:ext uri="{C183D7F6-B498-43B3-948B-1728B52AA6E4}">
                <adec:decorative xmlns:adec="http://schemas.microsoft.com/office/drawing/2017/decorative" val="1"/>
              </a:ext>
            </a:extLst>
          </p:cNvPr>
          <p:cNvSpPr/>
          <p:nvPr/>
        </p:nvSpPr>
        <p:spPr bwMode="gray">
          <a:xfrm>
            <a:off x="0" y="2192184"/>
            <a:ext cx="1853388" cy="10944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a:extLst>
              <a:ext uri="{FF2B5EF4-FFF2-40B4-BE49-F238E27FC236}">
                <a16:creationId xmlns:a16="http://schemas.microsoft.com/office/drawing/2014/main" id="{B4498EA7-4A4C-F642-8659-C086E07BDEBA}"/>
              </a:ext>
              <a:ext uri="{C183D7F6-B498-43B3-948B-1728B52AA6E4}">
                <adec:decorative xmlns:adec="http://schemas.microsoft.com/office/drawing/2017/decorative" val="1"/>
              </a:ext>
            </a:extLst>
          </p:cNvPr>
          <p:cNvSpPr/>
          <p:nvPr/>
        </p:nvSpPr>
        <p:spPr bwMode="gray">
          <a:xfrm>
            <a:off x="0" y="1004184"/>
            <a:ext cx="1853388" cy="10944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ectangle 16">
            <a:extLst>
              <a:ext uri="{FF2B5EF4-FFF2-40B4-BE49-F238E27FC236}">
                <a16:creationId xmlns:a16="http://schemas.microsoft.com/office/drawing/2014/main" id="{FFB735DC-DB28-DB4A-B387-7E31292EAB22}"/>
              </a:ext>
              <a:ext uri="{C183D7F6-B498-43B3-948B-1728B52AA6E4}">
                <adec:decorative xmlns:adec="http://schemas.microsoft.com/office/drawing/2017/decorative" val="1"/>
              </a:ext>
            </a:extLst>
          </p:cNvPr>
          <p:cNvSpPr/>
          <p:nvPr/>
        </p:nvSpPr>
        <p:spPr bwMode="gray">
          <a:xfrm>
            <a:off x="0" y="3380184"/>
            <a:ext cx="1853388" cy="10944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9" name="Picture 8">
            <a:extLst>
              <a:ext uri="{FF2B5EF4-FFF2-40B4-BE49-F238E27FC236}">
                <a16:creationId xmlns:a16="http://schemas.microsoft.com/office/drawing/2014/main" id="{45F5CE88-F117-36E4-D8E1-160F5B3C152A}"/>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tretch>
            <a:fillRect/>
          </a:stretch>
        </p:blipFill>
        <p:spPr>
          <a:xfrm>
            <a:off x="641489" y="2466991"/>
            <a:ext cx="656370" cy="544787"/>
          </a:xfrm>
          <a:prstGeom prst="rect">
            <a:avLst/>
          </a:prstGeom>
        </p:spPr>
      </p:pic>
      <p:pic>
        <p:nvPicPr>
          <p:cNvPr id="18" name="Picture 17">
            <a:extLst>
              <a:ext uri="{FF2B5EF4-FFF2-40B4-BE49-F238E27FC236}">
                <a16:creationId xmlns:a16="http://schemas.microsoft.com/office/drawing/2014/main" id="{E7F31035-AD17-D009-AB91-3A01A7751FA1}"/>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40000"/>
                    </a14:imgEffect>
                  </a14:imgLayer>
                </a14:imgProps>
              </a:ext>
            </a:extLst>
          </a:blip>
          <a:stretch>
            <a:fillRect/>
          </a:stretch>
        </p:blipFill>
        <p:spPr>
          <a:xfrm>
            <a:off x="700483" y="1282193"/>
            <a:ext cx="538383" cy="538383"/>
          </a:xfrm>
          <a:prstGeom prst="rect">
            <a:avLst/>
          </a:prstGeom>
        </p:spPr>
      </p:pic>
      <p:pic>
        <p:nvPicPr>
          <p:cNvPr id="20" name="Picture 19">
            <a:extLst>
              <a:ext uri="{FF2B5EF4-FFF2-40B4-BE49-F238E27FC236}">
                <a16:creationId xmlns:a16="http://schemas.microsoft.com/office/drawing/2014/main" id="{275941E2-D53E-43BA-DD37-3DCC9BD89390}"/>
              </a:ext>
              <a:ext uri="{C183D7F6-B498-43B3-948B-1728B52AA6E4}">
                <adec:decorative xmlns:adec="http://schemas.microsoft.com/office/drawing/2017/decorative" val="1"/>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val="0"/>
              </a:ext>
            </a:extLst>
          </a:blip>
          <a:stretch>
            <a:fillRect/>
          </a:stretch>
        </p:blipFill>
        <p:spPr>
          <a:xfrm>
            <a:off x="700483" y="3641350"/>
            <a:ext cx="538383" cy="536588"/>
          </a:xfrm>
          <a:prstGeom prst="rect">
            <a:avLst/>
          </a:prstGeom>
        </p:spPr>
      </p:pic>
    </p:spTree>
    <p:extLst>
      <p:ext uri="{BB962C8B-B14F-4D97-AF65-F5344CB8AC3E}">
        <p14:creationId xmlns:p14="http://schemas.microsoft.com/office/powerpoint/2010/main" val="3256359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1487062-7BA6-5F4E-833F-303DF06B9904}"/>
              </a:ext>
              <a:ext uri="{C183D7F6-B498-43B3-948B-1728B52AA6E4}">
                <adec:decorative xmlns:adec="http://schemas.microsoft.com/office/drawing/2017/decorative" val="1"/>
              </a:ext>
            </a:extLst>
          </p:cNvPr>
          <p:cNvSpPr/>
          <p:nvPr/>
        </p:nvSpPr>
        <p:spPr bwMode="gray">
          <a:xfrm>
            <a:off x="280193" y="959976"/>
            <a:ext cx="5842795" cy="1094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itle 2">
            <a:extLst>
              <a:ext uri="{FF2B5EF4-FFF2-40B4-BE49-F238E27FC236}">
                <a16:creationId xmlns:a16="http://schemas.microsoft.com/office/drawing/2014/main" id="{FFC18F9B-ED9B-5849-ADAD-EA004059B919}"/>
              </a:ext>
            </a:extLst>
          </p:cNvPr>
          <p:cNvSpPr>
            <a:spLocks noGrp="1"/>
          </p:cNvSpPr>
          <p:nvPr>
            <p:ph type="title"/>
          </p:nvPr>
        </p:nvSpPr>
        <p:spPr/>
        <p:txBody>
          <a:bodyPr/>
          <a:lstStyle/>
          <a:p>
            <a:r>
              <a:rPr lang="en-US" dirty="0"/>
              <a:t>Scalable Solutions</a:t>
            </a:r>
          </a:p>
        </p:txBody>
      </p:sp>
      <p:sp>
        <p:nvSpPr>
          <p:cNvPr id="12" name="TextBox 11">
            <a:extLst>
              <a:ext uri="{FF2B5EF4-FFF2-40B4-BE49-F238E27FC236}">
                <a16:creationId xmlns:a16="http://schemas.microsoft.com/office/drawing/2014/main" id="{1471C6CE-0BE3-DC48-837A-8D2D6CBF24DA}"/>
              </a:ext>
            </a:extLst>
          </p:cNvPr>
          <p:cNvSpPr txBox="1"/>
          <p:nvPr/>
        </p:nvSpPr>
        <p:spPr bwMode="gray">
          <a:xfrm>
            <a:off x="503168" y="1165007"/>
            <a:ext cx="5440431" cy="756617"/>
          </a:xfrm>
          <a:prstGeom prst="rect">
            <a:avLst/>
          </a:prstGeom>
          <a:noFill/>
        </p:spPr>
        <p:txBody>
          <a:bodyPr wrap="square" lIns="0" tIns="0" rIns="0" bIns="0" rtlCol="0">
            <a:spAutoFit/>
          </a:bodyPr>
          <a:lstStyle/>
          <a:p>
            <a:pPr>
              <a:spcBef>
                <a:spcPts val="500"/>
              </a:spcBef>
            </a:pPr>
            <a:r>
              <a:rPr lang="en-US" sz="900" b="1" dirty="0">
                <a:solidFill>
                  <a:schemeClr val="bg1"/>
                </a:solidFill>
              </a:rPr>
              <a:t>Email Process Efficiency </a:t>
            </a:r>
          </a:p>
          <a:p>
            <a:pPr>
              <a:spcBef>
                <a:spcPts val="500"/>
              </a:spcBef>
            </a:pPr>
            <a:r>
              <a:rPr lang="en-US" sz="900" dirty="0">
                <a:solidFill>
                  <a:schemeClr val="bg1"/>
                </a:solidFill>
              </a:rPr>
              <a:t>In place of answering the same question several times, a large public doctoral university launched a personalized email communication campaign for transfer students that addresses common questions and assists prospective students in navigating the admissions process. The campaign saves their team and students time by providing information upfront. </a:t>
            </a:r>
          </a:p>
        </p:txBody>
      </p:sp>
      <p:pic>
        <p:nvPicPr>
          <p:cNvPr id="6" name="Picture 5">
            <a:extLst>
              <a:ext uri="{FF2B5EF4-FFF2-40B4-BE49-F238E27FC236}">
                <a16:creationId xmlns:a16="http://schemas.microsoft.com/office/drawing/2014/main" id="{4187871E-6ECA-F97B-D8B7-3262E34F9B42}"/>
              </a:ext>
              <a:ext uri="{C183D7F6-B498-43B3-948B-1728B52AA6E4}">
                <adec:decorative xmlns:adec="http://schemas.microsoft.com/office/drawing/2017/decorative" val="1"/>
              </a:ext>
            </a:extLst>
          </p:cNvPr>
          <p:cNvPicPr>
            <a:picLocks noChangeAspect="1"/>
          </p:cNvPicPr>
          <p:nvPr/>
        </p:nvPicPr>
        <p:blipFill>
          <a:blip r:embed="rId3">
            <a:biLevel thresh="25000"/>
          </a:blip>
          <a:srcRect/>
          <a:stretch/>
        </p:blipFill>
        <p:spPr>
          <a:xfrm>
            <a:off x="5640208" y="1000921"/>
            <a:ext cx="459442" cy="328172"/>
          </a:xfrm>
          <a:prstGeom prst="rect">
            <a:avLst/>
          </a:prstGeom>
        </p:spPr>
      </p:pic>
      <p:pic>
        <p:nvPicPr>
          <p:cNvPr id="7" name="Picture 6">
            <a:extLst>
              <a:ext uri="{FF2B5EF4-FFF2-40B4-BE49-F238E27FC236}">
                <a16:creationId xmlns:a16="http://schemas.microsoft.com/office/drawing/2014/main" id="{03F90712-873D-77ED-5B0D-54453D976FC8}"/>
              </a:ext>
            </a:extLst>
          </p:cNvPr>
          <p:cNvPicPr>
            <a:picLocks noChangeAspect="1"/>
          </p:cNvPicPr>
          <p:nvPr/>
        </p:nvPicPr>
        <p:blipFill>
          <a:blip r:embed="rId4"/>
          <a:stretch>
            <a:fillRect/>
          </a:stretch>
        </p:blipFill>
        <p:spPr>
          <a:xfrm>
            <a:off x="1865668" y="2085711"/>
            <a:ext cx="2669465" cy="2566972"/>
          </a:xfrm>
          <a:prstGeom prst="rect">
            <a:avLst/>
          </a:prstGeom>
          <a:ln>
            <a:solidFill>
              <a:schemeClr val="accent1"/>
            </a:solidFill>
          </a:ln>
        </p:spPr>
      </p:pic>
      <p:sp>
        <p:nvSpPr>
          <p:cNvPr id="2" name="Text Placeholder 1">
            <a:extLst>
              <a:ext uri="{FF2B5EF4-FFF2-40B4-BE49-F238E27FC236}">
                <a16:creationId xmlns:a16="http://schemas.microsoft.com/office/drawing/2014/main" id="{67307906-526B-6960-BBFA-F4B89EAA9009}"/>
              </a:ext>
            </a:extLst>
          </p:cNvPr>
          <p:cNvSpPr txBox="1">
            <a:spLocks/>
          </p:cNvSpPr>
          <p:nvPr/>
        </p:nvSpPr>
        <p:spPr bwMode="gray">
          <a:xfrm>
            <a:off x="280195" y="657732"/>
            <a:ext cx="5842794" cy="184666"/>
          </a:xfrm>
          <a:prstGeom prst="rect">
            <a:avLst/>
          </a:prstGeom>
        </p:spPr>
        <p:txBody>
          <a:bodyPr vert="horz" wrap="square" lIns="0" tIns="0" rIns="0" bIns="0" rtlCol="0">
            <a:spAutoFit/>
          </a:bodyPr>
          <a:lstStyle>
            <a:lvl1pPr marL="0" indent="0" algn="l" defTabSz="480060" rtl="0" eaLnBrk="1" latinLnBrk="0" hangingPunct="1">
              <a:lnSpc>
                <a:spcPct val="100000"/>
              </a:lnSpc>
              <a:spcBef>
                <a:spcPts val="0"/>
              </a:spcBef>
              <a:buClrTx/>
              <a:buFont typeface="Arial" panose="020B0604020202020204" pitchFamily="34" charset="0"/>
              <a:buNone/>
              <a:defRPr sz="1200" kern="1200">
                <a:solidFill>
                  <a:schemeClr val="tx1"/>
                </a:solidFill>
                <a:latin typeface="+mn-lt"/>
                <a:ea typeface="+mn-ea"/>
                <a:cs typeface="+mn-cs"/>
              </a:defRPr>
            </a:lvl1pPr>
            <a:lvl2pPr marL="228600" indent="-114300" algn="l" defTabSz="480060" rtl="0" eaLnBrk="1" latinLnBrk="0" hangingPunct="1">
              <a:lnSpc>
                <a:spcPct val="100000"/>
              </a:lnSpc>
              <a:spcBef>
                <a:spcPts val="0"/>
              </a:spcBef>
              <a:buClrTx/>
              <a:buFont typeface="Verdana" panose="020B0604030504040204" pitchFamily="34" charset="0"/>
              <a:buChar char="–"/>
              <a:defRPr sz="1200" kern="1200">
                <a:solidFill>
                  <a:schemeClr val="tx1"/>
                </a:solidFill>
                <a:latin typeface="+mn-lt"/>
                <a:ea typeface="+mn-ea"/>
                <a:cs typeface="+mn-cs"/>
              </a:defRPr>
            </a:lvl2pPr>
            <a:lvl3pPr marL="342900" indent="-114300" algn="l" defTabSz="480060" rtl="0" eaLnBrk="1" latinLnBrk="0" hangingPunct="1">
              <a:lnSpc>
                <a:spcPct val="100000"/>
              </a:lnSpc>
              <a:spcBef>
                <a:spcPts val="0"/>
              </a:spcBef>
              <a:buClrTx/>
              <a:buFont typeface="Arial" panose="020B0604020202020204" pitchFamily="34" charset="0"/>
              <a:buChar char="•"/>
              <a:defRPr sz="1200" kern="1200">
                <a:solidFill>
                  <a:schemeClr val="tx1"/>
                </a:solidFill>
                <a:latin typeface="+mn-lt"/>
                <a:ea typeface="+mn-ea"/>
                <a:cs typeface="+mn-cs"/>
              </a:defRPr>
            </a:lvl3pPr>
            <a:lvl4pPr marL="457200" indent="-114300" algn="l" defTabSz="480060" rtl="0" eaLnBrk="1" latinLnBrk="0" hangingPunct="1">
              <a:lnSpc>
                <a:spcPct val="100000"/>
              </a:lnSpc>
              <a:spcBef>
                <a:spcPts val="0"/>
              </a:spcBef>
              <a:buFont typeface="Verdana" panose="020B0604030504040204" pitchFamily="34" charset="0"/>
              <a:buChar char="–"/>
              <a:defRPr sz="1200" kern="1200">
                <a:solidFill>
                  <a:schemeClr val="tx1"/>
                </a:solidFill>
                <a:latin typeface="+mn-lt"/>
                <a:ea typeface="+mn-ea"/>
                <a:cs typeface="+mn-cs"/>
              </a:defRPr>
            </a:lvl4pPr>
            <a:lvl5pPr marL="571500" indent="-114300" algn="l" defTabSz="480060" rtl="0" eaLnBrk="1" latinLnBrk="0" hangingPunct="1">
              <a:lnSpc>
                <a:spcPct val="100000"/>
              </a:lnSpc>
              <a:spcBef>
                <a:spcPts val="0"/>
              </a:spcBef>
              <a:buFont typeface="Arial" panose="020B0604020202020204" pitchFamily="34" charset="0"/>
              <a:buChar char="•"/>
              <a:defRPr sz="12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r>
              <a:rPr lang="en-US"/>
              <a:t>Process Example</a:t>
            </a:r>
            <a:endParaRPr lang="en-US" dirty="0"/>
          </a:p>
        </p:txBody>
      </p:sp>
    </p:spTree>
    <p:extLst>
      <p:ext uri="{BB962C8B-B14F-4D97-AF65-F5344CB8AC3E}">
        <p14:creationId xmlns:p14="http://schemas.microsoft.com/office/powerpoint/2010/main" val="28982757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AB1 4x3 On-screen">
  <a:themeElements>
    <a:clrScheme name="EAB Colors March 2024">
      <a:dk1>
        <a:srgbClr val="333E48"/>
      </a:dk1>
      <a:lt1>
        <a:srgbClr val="FFFFFF"/>
      </a:lt1>
      <a:dk2>
        <a:srgbClr val="ED8B00"/>
      </a:dk2>
      <a:lt2>
        <a:srgbClr val="D6D8DA"/>
      </a:lt2>
      <a:accent1>
        <a:srgbClr val="C4C7CA"/>
      </a:accent1>
      <a:accent2>
        <a:srgbClr val="7FCFCF"/>
      </a:accent2>
      <a:accent3>
        <a:srgbClr val="004B87"/>
      </a:accent3>
      <a:accent4>
        <a:srgbClr val="0069BF"/>
      </a:accent4>
      <a:accent5>
        <a:srgbClr val="002746"/>
      </a:accent5>
      <a:accent6>
        <a:srgbClr val="00B1B0"/>
      </a:accent6>
      <a:hlink>
        <a:srgbClr val="0069BF"/>
      </a:hlink>
      <a:folHlink>
        <a:srgbClr val="037680"/>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5"/>
        </a:solidFill>
        <a:ln>
          <a:solidFill>
            <a:schemeClr val="accent5"/>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500"/>
          </a:spcBef>
          <a:defRPr sz="900" dirty="0" smtClean="0"/>
        </a:defPPr>
      </a:lstStyle>
    </a:txDef>
  </a:objectDefaults>
  <a:extraClrSchemeLst/>
  <a:custClrLst>
    <a:custClr name="Dark Orange">
      <a:srgbClr val="D96800"/>
    </a:custClr>
    <a:custClr name="Light Navy Blue">
      <a:srgbClr val="00355F"/>
    </a:custClr>
    <a:custClr name="Dark Navy Blue">
      <a:srgbClr val="031D32"/>
    </a:custClr>
    <a:custClr name="Green Directions">
      <a:srgbClr val="008A00"/>
    </a:custClr>
  </a:custClrLst>
  <a:extLst>
    <a:ext uri="{05A4C25C-085E-4340-85A3-A5531E510DB2}">
      <thm15:themeFamily xmlns:thm15="http://schemas.microsoft.com/office/thememl/2012/main" name="EAB1 Presentation Template 4x3-011824.potx" id="{7656AEF8-59AB-4A00-AC6D-34B70B66BCF0}" vid="{6AD26AC4-5317-49EB-9EBC-8CB7D787304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EAB1 Presentation Template 4x3-030524 (1)</Template>
  <TotalTime>945</TotalTime>
  <Words>1411</Words>
  <Application>Microsoft Office PowerPoint</Application>
  <PresentationFormat>Custom</PresentationFormat>
  <Paragraphs>164</Paragraphs>
  <Slides>14</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Rockwell</vt:lpstr>
      <vt:lpstr>Verdana</vt:lpstr>
      <vt:lpstr>EAB1 4x3 On-screen</vt:lpstr>
      <vt:lpstr>Slides 2-6: Templates to Use for Your Own Story</vt:lpstr>
      <vt:lpstr>Title</vt:lpstr>
      <vt:lpstr>Title</vt:lpstr>
      <vt:lpstr>Title</vt:lpstr>
      <vt:lpstr>Title</vt:lpstr>
      <vt:lpstr>Title</vt:lpstr>
      <vt:lpstr>Slides 8-13: Example Partner Story Slides to Reference as Inspiration</vt:lpstr>
      <vt:lpstr>Building In Clarity Around Non-Transferable Courses</vt:lpstr>
      <vt:lpstr>Scalable Solutions</vt:lpstr>
      <vt:lpstr>Building Community College Partnerships</vt:lpstr>
      <vt:lpstr>Improving the Course Evaluations Process</vt:lpstr>
      <vt:lpstr>Inquiry Generation Savings with the Portal</vt:lpstr>
      <vt:lpstr>ROI Achieved Through Transfer Portal Partnership</vt:lpstr>
      <vt:lpstr>Efficiency Gained By The Numbers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Chan, Katerina</dc:creator>
  <cp:lastModifiedBy>Chan, Katerina</cp:lastModifiedBy>
  <cp:revision>35</cp:revision>
  <dcterms:created xsi:type="dcterms:W3CDTF">2024-04-03T13:00:03Z</dcterms:created>
  <dcterms:modified xsi:type="dcterms:W3CDTF">2024-07-05T19:54:56Z</dcterms:modified>
</cp:coreProperties>
</file>