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handoutMasterIdLst>
    <p:handoutMasterId r:id="rId9"/>
  </p:handoutMasterIdLst>
  <p:sldIdLst>
    <p:sldId id="822" r:id="rId2"/>
    <p:sldId id="827" r:id="rId3"/>
    <p:sldId id="627" r:id="rId4"/>
    <p:sldId id="824" r:id="rId5"/>
    <p:sldId id="831" r:id="rId6"/>
    <p:sldId id="830" r:id="rId7"/>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D0393F-CA15-0063-A807-3EE876290E4F}" name="Morgan, Brynna" initials="BM" userId="S::bmorgan@eab.com::33745e93-dfab-4496-9532-8a463f384ec7" providerId="AD"/>
  <p188:author id="{E577735E-00DC-4253-8D61-6DEAECB0F2BB}" name="Gompf-Phillips, Callie" initials="CG" userId="S::CGompf-Phillips@eab.com::9b0a69c0-627b-4e6c-a45d-f5523a6268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5" autoAdjust="0"/>
    <p:restoredTop sz="94660"/>
  </p:normalViewPr>
  <p:slideViewPr>
    <p:cSldViewPr snapToGrid="0" showGuides="1">
      <p:cViewPr varScale="1">
        <p:scale>
          <a:sx n="50" d="100"/>
          <a:sy n="50" d="100"/>
        </p:scale>
        <p:origin x="1974" y="32"/>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85" d="100"/>
          <a:sy n="85" d="100"/>
        </p:scale>
        <p:origin x="244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2EF5-4887-B935-1B98F3B74581}"/>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2EF5-4887-B935-1B98F3B74581}"/>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2EF5-4887-B935-1B98F3B74581}"/>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2EF5-4887-B935-1B98F3B74581}"/>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2EF5-4887-B935-1B98F3B74581}"/>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2EF5-4887-B935-1B98F3B74581}"/>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9E3702-3D53-3A01-7C82-350648CEA0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EE40000-57AD-E6BC-D3BB-C66488050D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CB491-5C64-49F3-8EA5-1C56AB761853}" type="datetimeFigureOut">
              <a:rPr lang="en-US" smtClean="0"/>
              <a:t>11/4/2024</a:t>
            </a:fld>
            <a:endParaRPr lang="en-US" dirty="0"/>
          </a:p>
        </p:txBody>
      </p:sp>
      <p:sp>
        <p:nvSpPr>
          <p:cNvPr id="4" name="Footer Placeholder 3">
            <a:extLst>
              <a:ext uri="{FF2B5EF4-FFF2-40B4-BE49-F238E27FC236}">
                <a16:creationId xmlns:a16="http://schemas.microsoft.com/office/drawing/2014/main" id="{2508AD83-70C1-10A7-5C4D-39CC928788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F2BC6D3-6141-BB2F-7B05-CE65C3D422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7CAD5F-7D5F-40FB-AF53-88AAE0ACC5F8}" type="slidenum">
              <a:rPr lang="en-US" smtClean="0"/>
              <a:t>‹#›</a:t>
            </a:fld>
            <a:endParaRPr lang="en-US" dirty="0"/>
          </a:p>
        </p:txBody>
      </p:sp>
    </p:spTree>
    <p:extLst>
      <p:ext uri="{BB962C8B-B14F-4D97-AF65-F5344CB8AC3E}">
        <p14:creationId xmlns:p14="http://schemas.microsoft.com/office/powerpoint/2010/main" val="29949542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8D12E-41B8-4708-B29D-A6917587F16A}" type="datetimeFigureOut">
              <a:rPr lang="en-GB" smtClean="0"/>
              <a:t>04/11/2024</a:t>
            </a:fld>
            <a:endParaRPr lang="en-GB"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8690A-40E7-43FA-BB7E-3D72E1522B6E}" type="slidenum">
              <a:rPr lang="en-GB" smtClean="0"/>
              <a:t>‹#›</a:t>
            </a:fld>
            <a:endParaRPr lang="en-GB" dirty="0"/>
          </a:p>
        </p:txBody>
      </p:sp>
    </p:spTree>
    <p:extLst>
      <p:ext uri="{BB962C8B-B14F-4D97-AF65-F5344CB8AC3E}">
        <p14:creationId xmlns:p14="http://schemas.microsoft.com/office/powerpoint/2010/main" val="1052986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0D2BF-C5F3-1E5E-11DC-B9A1579B2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C9FFD-6EC7-06D1-5181-8E16527ED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7279AC-C7CD-787F-C501-341E95E16D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86B2B6-C14D-1F94-218F-CA0C3F9F7EBF}"/>
              </a:ext>
            </a:extLst>
          </p:cNvPr>
          <p:cNvSpPr>
            <a:spLocks noGrp="1"/>
          </p:cNvSpPr>
          <p:nvPr>
            <p:ph type="sldNum" sz="quarter" idx="5"/>
          </p:nvPr>
        </p:nvSpPr>
        <p:spPr/>
        <p:txBody>
          <a:bodyPr/>
          <a:lstStyle/>
          <a:p>
            <a:fld id="{CD03ED76-A302-4A5A-959C-7AB795D2A5BD}" type="slidenum">
              <a:rPr lang="en-US" smtClean="0"/>
              <a:t>1</a:t>
            </a:fld>
            <a:endParaRPr lang="en-US" dirty="0"/>
          </a:p>
        </p:txBody>
      </p:sp>
    </p:spTree>
    <p:extLst>
      <p:ext uri="{BB962C8B-B14F-4D97-AF65-F5344CB8AC3E}">
        <p14:creationId xmlns:p14="http://schemas.microsoft.com/office/powerpoint/2010/main" val="34813814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mp"/><Relationship Id="rId7" Type="http://schemas.openxmlformats.org/officeDocument/2006/relationships/image" Target="../media/image5.tmp"/><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tmp"/><Relationship Id="rId5" Type="http://schemas.openxmlformats.org/officeDocument/2006/relationships/image" Target="../media/image3.PNG"/><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11.png"/><Relationship Id="rId9" Type="http://schemas.openxmlformats.org/officeDocument/2006/relationships/image" Target="../media/image34.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hyperlink" Target="https://eab.box.com/v/Template-Resources" TargetMode="Externa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52.svg"/><Relationship Id="rId4" Type="http://schemas.openxmlformats.org/officeDocument/2006/relationships/image" Target="../media/image5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5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slideMaster" Target="../slideMasters/slideMaster1.xml"/><Relationship Id="rId16" Type="http://schemas.openxmlformats.org/officeDocument/2006/relationships/image" Target="../media/image25.png"/><Relationship Id="rId1" Type="http://schemas.openxmlformats.org/officeDocument/2006/relationships/tags" Target="../tags/tag5.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sv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84CA62-D42E-9952-68A5-E03CCB5D911D}"/>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“Template Name” (this is a hidden title for accessibility) </a:t>
            </a:r>
          </a:p>
        </p:txBody>
      </p:sp>
      <p:sp>
        <p:nvSpPr>
          <p:cNvPr id="24" name="Rectangle 23">
            <a:extLst>
              <a:ext uri="{C183D7F6-B498-43B3-948B-1728B52AA6E4}">
                <adec:decorative xmlns:adec="http://schemas.microsoft.com/office/drawing/2017/decorative" val="1"/>
              </a:ext>
            </a:extLst>
          </p:cNvPr>
          <p:cNvSpPr/>
          <p:nvPr userDrawn="1"/>
        </p:nvSpPr>
        <p:spPr bwMode="gray">
          <a:xfrm>
            <a:off x="508000" y="2544148"/>
            <a:ext cx="6766560" cy="6743256"/>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4" name="Slide title">
            <a:extLst>
              <a:ext uri="{FF2B5EF4-FFF2-40B4-BE49-F238E27FC236}">
                <a16:creationId xmlns:a16="http://schemas.microsoft.com/office/drawing/2014/main" id="{9A09C0CB-8CE9-D4AE-1BB5-24B3F5A8971C}"/>
              </a:ext>
              <a:ext uri="{C183D7F6-B498-43B3-948B-1728B52AA6E4}">
                <adec:decorative xmlns:adec="http://schemas.microsoft.com/office/drawing/2017/decorative" val="1"/>
              </a:ext>
            </a:extLst>
          </p:cNvPr>
          <p:cNvSpPr txBox="1"/>
          <p:nvPr userDrawn="1"/>
        </p:nvSpPr>
        <p:spPr bwMode="gray">
          <a:xfrm>
            <a:off x="782049" y="2979377"/>
            <a:ext cx="1564925" cy="710451"/>
          </a:xfrm>
          <a:prstGeom prst="rect">
            <a:avLst/>
          </a:prstGeom>
          <a:noFill/>
        </p:spPr>
        <p:txBody>
          <a:bodyPr wrap="square" lIns="0" tIns="0" rIns="0" bIns="0" rtlCol="0">
            <a:spAutoFit/>
          </a:bodyPr>
          <a:lstStyle/>
          <a:p>
            <a:pPr algn="ctr">
              <a:spcBef>
                <a:spcPts val="500"/>
              </a:spcBef>
            </a:pPr>
            <a:r>
              <a:rPr lang="en-US" sz="1400" b="1" dirty="0">
                <a:solidFill>
                  <a:schemeClr val="bg1"/>
                </a:solidFill>
              </a:rPr>
              <a:t>Presentation Template 4x3</a:t>
            </a:r>
          </a:p>
          <a:p>
            <a:pPr algn="ctr">
              <a:spcBef>
                <a:spcPts val="500"/>
              </a:spcBef>
            </a:pPr>
            <a:r>
              <a:rPr lang="en-US" sz="1400" b="0" dirty="0">
                <a:solidFill>
                  <a:schemeClr val="bg1"/>
                </a:solidFill>
              </a:rPr>
              <a:t>(7"x5.25")</a:t>
            </a:r>
          </a:p>
        </p:txBody>
      </p:sp>
      <p:sp>
        <p:nvSpPr>
          <p:cNvPr id="6" name="Green box - decorative">
            <a:extLst>
              <a:ext uri="{FF2B5EF4-FFF2-40B4-BE49-F238E27FC236}">
                <a16:creationId xmlns:a16="http://schemas.microsoft.com/office/drawing/2014/main" id="{28758F70-AE7D-AF76-E00A-7DD46FC1939E}"/>
              </a:ext>
              <a:ext uri="{C183D7F6-B498-43B3-948B-1728B52AA6E4}">
                <adec:decorative xmlns:adec="http://schemas.microsoft.com/office/drawing/2017/decorative" val="1"/>
              </a:ext>
            </a:extLst>
          </p:cNvPr>
          <p:cNvSpPr/>
          <p:nvPr userDrawn="1"/>
        </p:nvSpPr>
        <p:spPr bwMode="gray">
          <a:xfrm>
            <a:off x="508000" y="8139235"/>
            <a:ext cx="6766560" cy="1404816"/>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Save time">
            <a:extLst>
              <a:ext uri="{FF2B5EF4-FFF2-40B4-BE49-F238E27FC236}">
                <a16:creationId xmlns:a16="http://schemas.microsoft.com/office/drawing/2014/main" id="{E519FDE9-AD04-5A3E-9DC4-8D7353C32A42}"/>
              </a:ext>
              <a:ext uri="{C183D7F6-B498-43B3-948B-1728B52AA6E4}">
                <adec:decorative xmlns:adec="http://schemas.microsoft.com/office/drawing/2017/decorative" val="1"/>
              </a:ext>
            </a:extLst>
          </p:cNvPr>
          <p:cNvSpPr txBox="1"/>
          <p:nvPr userDrawn="1"/>
        </p:nvSpPr>
        <p:spPr bwMode="gray">
          <a:xfrm>
            <a:off x="924560" y="8418450"/>
            <a:ext cx="3786615" cy="846386"/>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100" b="1" dirty="0">
                <a:solidFill>
                  <a:schemeClr val="bg1"/>
                </a:solidFill>
              </a:rPr>
              <a:t>SAVE TIME: Use the Graphic and Layout Guide (GLG)! </a:t>
            </a:r>
            <a:r>
              <a:rPr lang="en-US" sz="1100" b="0" dirty="0">
                <a:solidFill>
                  <a:schemeClr val="bg1"/>
                </a:solidFill>
              </a:rPr>
              <a:t>Find it in the same folder you found this template. </a:t>
            </a:r>
            <a:r>
              <a:rPr kumimoji="0" lang="en-US" sz="11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8" name="Need help">
            <a:extLst>
              <a:ext uri="{FF2B5EF4-FFF2-40B4-BE49-F238E27FC236}">
                <a16:creationId xmlns:a16="http://schemas.microsoft.com/office/drawing/2014/main" id="{2911AB29-FA48-CA32-B462-F512CF67F2EE}"/>
              </a:ext>
              <a:ext uri="{C183D7F6-B498-43B3-948B-1728B52AA6E4}">
                <adec:decorative xmlns:adec="http://schemas.microsoft.com/office/drawing/2017/decorative" val="1"/>
              </a:ext>
            </a:extLst>
          </p:cNvPr>
          <p:cNvSpPr txBox="1">
            <a:spLocks/>
          </p:cNvSpPr>
          <p:nvPr userDrawn="1"/>
        </p:nvSpPr>
        <p:spPr bwMode="gray">
          <a:xfrm>
            <a:off x="5141565" y="8672366"/>
            <a:ext cx="1950568" cy="33855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100" b="1" dirty="0">
                <a:solidFill>
                  <a:schemeClr val="bg1"/>
                </a:solidFill>
              </a:rPr>
              <a:t>Need help? </a:t>
            </a:r>
            <a:r>
              <a:rPr lang="en-US" sz="1100" b="0" dirty="0">
                <a:solidFill>
                  <a:schemeClr val="bg1"/>
                </a:solidFill>
              </a:rPr>
              <a:t>Email </a:t>
            </a:r>
            <a:br>
              <a:rPr lang="en-US" sz="1100" b="0" dirty="0">
                <a:solidFill>
                  <a:schemeClr val="bg1"/>
                </a:solidFill>
              </a:rPr>
            </a:br>
            <a:r>
              <a:rPr lang="en-US" sz="1100" b="0" dirty="0">
                <a:solidFill>
                  <a:schemeClr val="bg1"/>
                </a:solidFill>
              </a:rPr>
              <a:t>DSS-Requests@eab.com</a:t>
            </a:r>
          </a:p>
        </p:txBody>
      </p:sp>
      <p:cxnSp>
        <p:nvCxnSpPr>
          <p:cNvPr id="9" name="Line - decorative">
            <a:extLst>
              <a:ext uri="{FF2B5EF4-FFF2-40B4-BE49-F238E27FC236}">
                <a16:creationId xmlns:a16="http://schemas.microsoft.com/office/drawing/2014/main" id="{9CA2017A-405F-8B56-9E8D-2E4C77C67371}"/>
              </a:ext>
              <a:ext uri="{C183D7F6-B498-43B3-948B-1728B52AA6E4}">
                <adec:decorative xmlns:adec="http://schemas.microsoft.com/office/drawing/2017/decorative" val="1"/>
              </a:ext>
            </a:extLst>
          </p:cNvPr>
          <p:cNvCxnSpPr>
            <a:cxnSpLocks/>
          </p:cNvCxnSpPr>
          <p:nvPr userDrawn="1"/>
        </p:nvCxnSpPr>
        <p:spPr bwMode="gray">
          <a:xfrm>
            <a:off x="791190" y="2893818"/>
            <a:ext cx="154664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Line - decorative">
            <a:extLst>
              <a:ext uri="{FF2B5EF4-FFF2-40B4-BE49-F238E27FC236}">
                <a16:creationId xmlns:a16="http://schemas.microsoft.com/office/drawing/2014/main" id="{B8EE4E65-720A-449D-9302-7F9ACC262B1D}"/>
              </a:ext>
              <a:ext uri="{C183D7F6-B498-43B3-948B-1728B52AA6E4}">
                <adec:decorative xmlns:adec="http://schemas.microsoft.com/office/drawing/2017/decorative" val="1"/>
              </a:ext>
            </a:extLst>
          </p:cNvPr>
          <p:cNvCxnSpPr>
            <a:cxnSpLocks/>
          </p:cNvCxnSpPr>
          <p:nvPr userDrawn="1"/>
        </p:nvCxnSpPr>
        <p:spPr bwMode="gray">
          <a:xfrm>
            <a:off x="2566327" y="2893818"/>
            <a:ext cx="231996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Line - decorative">
            <a:extLst>
              <a:ext uri="{FF2B5EF4-FFF2-40B4-BE49-F238E27FC236}">
                <a16:creationId xmlns:a16="http://schemas.microsoft.com/office/drawing/2014/main" id="{906CD90C-981D-367E-1512-03626FCD4728}"/>
              </a:ext>
              <a:ext uri="{C183D7F6-B498-43B3-948B-1728B52AA6E4}">
                <adec:decorative xmlns:adec="http://schemas.microsoft.com/office/drawing/2017/decorative" val="1"/>
              </a:ext>
            </a:extLst>
          </p:cNvPr>
          <p:cNvCxnSpPr>
            <a:cxnSpLocks/>
          </p:cNvCxnSpPr>
          <p:nvPr userDrawn="1"/>
        </p:nvCxnSpPr>
        <p:spPr bwMode="gray">
          <a:xfrm>
            <a:off x="5098300" y="2893818"/>
            <a:ext cx="187760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Slide title">
            <a:extLst>
              <a:ext uri="{FF2B5EF4-FFF2-40B4-BE49-F238E27FC236}">
                <a16:creationId xmlns:a16="http://schemas.microsoft.com/office/drawing/2014/main" id="{8AEE081A-85B5-4AF4-13EB-FC75F45AC3DA}"/>
              </a:ext>
              <a:ext uri="{C183D7F6-B498-43B3-948B-1728B52AA6E4}">
                <adec:decorative xmlns:adec="http://schemas.microsoft.com/office/drawing/2017/decorative" val="1"/>
              </a:ext>
            </a:extLst>
          </p:cNvPr>
          <p:cNvSpPr txBox="1"/>
          <p:nvPr userDrawn="1"/>
        </p:nvSpPr>
        <p:spPr bwMode="gray">
          <a:xfrm>
            <a:off x="508000" y="1429251"/>
            <a:ext cx="6766560" cy="541174"/>
          </a:xfrm>
          <a:prstGeom prst="rect">
            <a:avLst/>
          </a:prstGeom>
          <a:noFill/>
        </p:spPr>
        <p:txBody>
          <a:bodyPr wrap="square" lIns="0" tIns="0" rIns="0" bIns="0" rtlCol="0">
            <a:spAutoFit/>
          </a:bodyPr>
          <a:lstStyle/>
          <a:p>
            <a:pPr algn="ctr">
              <a:spcBef>
                <a:spcPts val="500"/>
              </a:spcBef>
            </a:pPr>
            <a:r>
              <a:rPr lang="en-US" sz="1100" b="1" dirty="0">
                <a:solidFill>
                  <a:schemeClr val="tx1"/>
                </a:solidFill>
              </a:rPr>
              <a:t>This is the: </a:t>
            </a:r>
          </a:p>
          <a:p>
            <a:pPr algn="ctr">
              <a:spcBef>
                <a:spcPts val="500"/>
              </a:spcBef>
            </a:pPr>
            <a:r>
              <a:rPr lang="en-US" sz="2000" b="0" dirty="0">
                <a:solidFill>
                  <a:schemeClr val="accent4"/>
                </a:solidFill>
              </a:rPr>
              <a:t>Portrait Long Document Template</a:t>
            </a:r>
          </a:p>
        </p:txBody>
      </p:sp>
      <p:sp>
        <p:nvSpPr>
          <p:cNvPr id="14" name="Arrow: Down 13">
            <a:extLst>
              <a:ext uri="{FF2B5EF4-FFF2-40B4-BE49-F238E27FC236}">
                <a16:creationId xmlns:a16="http://schemas.microsoft.com/office/drawing/2014/main" id="{493F3726-A2C7-4829-6A54-CDAD02BF4674}"/>
              </a:ext>
              <a:ext uri="{C183D7F6-B498-43B3-948B-1728B52AA6E4}">
                <adec:decorative xmlns:adec="http://schemas.microsoft.com/office/drawing/2017/decorative" val="1"/>
              </a:ext>
            </a:extLst>
          </p:cNvPr>
          <p:cNvSpPr/>
          <p:nvPr userDrawn="1"/>
        </p:nvSpPr>
        <p:spPr bwMode="gray">
          <a:xfrm>
            <a:off x="5627723" y="2104427"/>
            <a:ext cx="818756" cy="52701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Slide title">
            <a:extLst>
              <a:ext uri="{FF2B5EF4-FFF2-40B4-BE49-F238E27FC236}">
                <a16:creationId xmlns:a16="http://schemas.microsoft.com/office/drawing/2014/main" id="{2D1FB92D-56B1-D720-B164-7A5CE9BE8057}"/>
              </a:ext>
              <a:ext uri="{C183D7F6-B498-43B3-948B-1728B52AA6E4}">
                <adec:decorative xmlns:adec="http://schemas.microsoft.com/office/drawing/2017/decorative" val="1"/>
              </a:ext>
            </a:extLst>
          </p:cNvPr>
          <p:cNvSpPr txBox="1"/>
          <p:nvPr userDrawn="1"/>
        </p:nvSpPr>
        <p:spPr bwMode="gray">
          <a:xfrm>
            <a:off x="2636121" y="2979376"/>
            <a:ext cx="2180374" cy="49500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1" dirty="0">
                <a:solidFill>
                  <a:schemeClr val="bg1"/>
                </a:solidFill>
              </a:rPr>
              <a:t>Landscape </a:t>
            </a:r>
          </a:p>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0" dirty="0">
                <a:solidFill>
                  <a:schemeClr val="bg1"/>
                </a:solidFill>
              </a:rPr>
              <a:t>(11"x8.5")</a:t>
            </a:r>
          </a:p>
        </p:txBody>
      </p:sp>
      <p:sp>
        <p:nvSpPr>
          <p:cNvPr id="18" name="Slide title">
            <a:extLst>
              <a:ext uri="{FF2B5EF4-FFF2-40B4-BE49-F238E27FC236}">
                <a16:creationId xmlns:a16="http://schemas.microsoft.com/office/drawing/2014/main" id="{17BCA48D-3F67-0B99-01CC-4018350E0EAF}"/>
              </a:ext>
              <a:ext uri="{C183D7F6-B498-43B3-948B-1728B52AA6E4}">
                <adec:decorative xmlns:adec="http://schemas.microsoft.com/office/drawing/2017/decorative" val="1"/>
              </a:ext>
            </a:extLst>
          </p:cNvPr>
          <p:cNvSpPr txBox="1"/>
          <p:nvPr userDrawn="1"/>
        </p:nvSpPr>
        <p:spPr bwMode="gray">
          <a:xfrm>
            <a:off x="5089159" y="2979377"/>
            <a:ext cx="1895885" cy="495007"/>
          </a:xfrm>
          <a:prstGeom prst="rect">
            <a:avLst/>
          </a:prstGeom>
          <a:noFill/>
        </p:spPr>
        <p:txBody>
          <a:bodyPr wrap="square" lIns="0" tIns="0" rIns="0" bIns="0" rtlCol="0">
            <a:spAutoFit/>
          </a:bodyPr>
          <a:lstStyle/>
          <a:p>
            <a:pPr algn="ctr">
              <a:spcBef>
                <a:spcPts val="500"/>
              </a:spcBef>
            </a:pPr>
            <a:r>
              <a:rPr lang="en-US" sz="1400" b="1" dirty="0">
                <a:solidFill>
                  <a:schemeClr val="bg1"/>
                </a:solidFill>
              </a:rPr>
              <a:t>Portrait</a:t>
            </a:r>
          </a:p>
          <a:p>
            <a:pPr algn="ctr">
              <a:spcBef>
                <a:spcPts val="500"/>
              </a:spcBef>
            </a:pPr>
            <a:r>
              <a:rPr lang="en-US" sz="1400" b="1" dirty="0">
                <a:solidFill>
                  <a:schemeClr val="bg1"/>
                </a:solidFill>
              </a:rPr>
              <a:t> </a:t>
            </a:r>
            <a:r>
              <a:rPr lang="en-US" sz="1400" b="0" dirty="0">
                <a:solidFill>
                  <a:schemeClr val="bg1"/>
                </a:solidFill>
              </a:rPr>
              <a:t>(8.5"x11")</a:t>
            </a:r>
          </a:p>
        </p:txBody>
      </p:sp>
      <p:sp>
        <p:nvSpPr>
          <p:cNvPr id="22" name="Slide title">
            <a:extLst>
              <a:ext uri="{FF2B5EF4-FFF2-40B4-BE49-F238E27FC236}">
                <a16:creationId xmlns:a16="http://schemas.microsoft.com/office/drawing/2014/main" id="{A6B49FC0-3603-7DEA-4FBC-F1A37B3F91E6}"/>
              </a:ext>
              <a:ext uri="{C183D7F6-B498-43B3-948B-1728B52AA6E4}">
                <adec:decorative xmlns:adec="http://schemas.microsoft.com/office/drawing/2017/decorative" val="1"/>
              </a:ext>
            </a:extLst>
          </p:cNvPr>
          <p:cNvSpPr txBox="1"/>
          <p:nvPr userDrawn="1"/>
        </p:nvSpPr>
        <p:spPr bwMode="gray">
          <a:xfrm>
            <a:off x="2990304"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23" name="Slide title">
            <a:extLst>
              <a:ext uri="{FF2B5EF4-FFF2-40B4-BE49-F238E27FC236}">
                <a16:creationId xmlns:a16="http://schemas.microsoft.com/office/drawing/2014/main" id="{12FA0C59-86C8-A105-0B50-A75D458FE317}"/>
              </a:ext>
              <a:ext uri="{C183D7F6-B498-43B3-948B-1728B52AA6E4}">
                <adec:decorative xmlns:adec="http://schemas.microsoft.com/office/drawing/2017/decorative" val="1"/>
              </a:ext>
            </a:extLst>
          </p:cNvPr>
          <p:cNvSpPr txBox="1"/>
          <p:nvPr userDrawn="1"/>
        </p:nvSpPr>
        <p:spPr bwMode="gray">
          <a:xfrm>
            <a:off x="2928971"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pic>
        <p:nvPicPr>
          <p:cNvPr id="28" name="Picture 27">
            <a:extLst>
              <a:ext uri="{FF2B5EF4-FFF2-40B4-BE49-F238E27FC236}">
                <a16:creationId xmlns:a16="http://schemas.microsoft.com/office/drawing/2014/main" id="{61BA2131-5356-9FF0-4E74-90DD4B6B601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6093" y="6525873"/>
            <a:ext cx="922017" cy="1189157"/>
          </a:xfrm>
          <a:prstGeom prst="rect">
            <a:avLst/>
          </a:prstGeom>
          <a:ln w="12700">
            <a:solidFill>
              <a:schemeClr val="accent1"/>
            </a:solidFill>
          </a:ln>
        </p:spPr>
      </p:pic>
      <p:grpSp>
        <p:nvGrpSpPr>
          <p:cNvPr id="30" name="Group 29">
            <a:extLst>
              <a:ext uri="{FF2B5EF4-FFF2-40B4-BE49-F238E27FC236}">
                <a16:creationId xmlns:a16="http://schemas.microsoft.com/office/drawing/2014/main" id="{837FB034-A4B3-66A3-139F-4FEB4E3F54BE}"/>
              </a:ext>
              <a:ext uri="{C183D7F6-B498-43B3-948B-1728B52AA6E4}">
                <adec:decorative xmlns:adec="http://schemas.microsoft.com/office/drawing/2017/decorative" val="1"/>
              </a:ext>
            </a:extLst>
          </p:cNvPr>
          <p:cNvGrpSpPr/>
          <p:nvPr userDrawn="1"/>
        </p:nvGrpSpPr>
        <p:grpSpPr>
          <a:xfrm>
            <a:off x="5510355" y="4245582"/>
            <a:ext cx="1053493" cy="1359250"/>
            <a:chOff x="4376026" y="2800253"/>
            <a:chExt cx="810082" cy="1045193"/>
          </a:xfrm>
        </p:grpSpPr>
        <p:pic>
          <p:nvPicPr>
            <p:cNvPr id="31" name="Picture 30" descr="A screenshot of a phone&#10;&#10;Description automatically generated">
              <a:extLst>
                <a:ext uri="{FF2B5EF4-FFF2-40B4-BE49-F238E27FC236}">
                  <a16:creationId xmlns:a16="http://schemas.microsoft.com/office/drawing/2014/main" id="{680CFB0B-2440-BFD1-CDB9-0376ADCF48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3876" y="2931046"/>
              <a:ext cx="702232" cy="914400"/>
            </a:xfrm>
            <a:prstGeom prst="rect">
              <a:avLst/>
            </a:prstGeom>
            <a:ln w="12700">
              <a:solidFill>
                <a:schemeClr val="accent1"/>
              </a:solidFill>
            </a:ln>
          </p:spPr>
        </p:pic>
        <p:pic>
          <p:nvPicPr>
            <p:cNvPr id="32" name="Picture 31" descr="A screenshot of a phone&#10;&#10;Description automatically generated">
              <a:extLst>
                <a:ext uri="{FF2B5EF4-FFF2-40B4-BE49-F238E27FC236}">
                  <a16:creationId xmlns:a16="http://schemas.microsoft.com/office/drawing/2014/main" id="{787402BE-6F5A-CF82-B7E0-7458335487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2126" y="2865650"/>
              <a:ext cx="702232" cy="914400"/>
            </a:xfrm>
            <a:prstGeom prst="rect">
              <a:avLst/>
            </a:prstGeom>
            <a:ln w="12700">
              <a:solidFill>
                <a:schemeClr val="accent1"/>
              </a:solidFill>
            </a:ln>
          </p:spPr>
        </p:pic>
        <p:pic>
          <p:nvPicPr>
            <p:cNvPr id="33" name="Picture 32">
              <a:extLst>
                <a:ext uri="{FF2B5EF4-FFF2-40B4-BE49-F238E27FC236}">
                  <a16:creationId xmlns:a16="http://schemas.microsoft.com/office/drawing/2014/main" id="{D8F6B3AF-AE49-860A-3C53-C4E728D5613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376026" y="2800253"/>
              <a:ext cx="706583" cy="914400"/>
            </a:xfrm>
            <a:prstGeom prst="rect">
              <a:avLst/>
            </a:prstGeom>
            <a:ln w="12700">
              <a:solidFill>
                <a:schemeClr val="accent1"/>
              </a:solidFill>
            </a:ln>
          </p:spPr>
        </p:pic>
      </p:grpSp>
      <p:pic>
        <p:nvPicPr>
          <p:cNvPr id="42" name="Picture 41">
            <a:extLst>
              <a:ext uri="{FF2B5EF4-FFF2-40B4-BE49-F238E27FC236}">
                <a16:creationId xmlns:a16="http://schemas.microsoft.com/office/drawing/2014/main" id="{3B432CEA-F706-BF66-E3C6-C2ECCEF34683}"/>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31730" y="6525873"/>
            <a:ext cx="1189156" cy="918894"/>
          </a:xfrm>
          <a:prstGeom prst="rect">
            <a:avLst/>
          </a:prstGeom>
          <a:ln w="12700">
            <a:solidFill>
              <a:schemeClr val="accent1"/>
            </a:solidFill>
          </a:ln>
        </p:spPr>
      </p:pic>
      <p:grpSp>
        <p:nvGrpSpPr>
          <p:cNvPr id="43" name="Group 42">
            <a:extLst>
              <a:ext uri="{FF2B5EF4-FFF2-40B4-BE49-F238E27FC236}">
                <a16:creationId xmlns:a16="http://schemas.microsoft.com/office/drawing/2014/main" id="{577F863D-C7A4-56AA-18E7-0F983F921F09}"/>
              </a:ext>
              <a:ext uri="{C183D7F6-B498-43B3-948B-1728B52AA6E4}">
                <adec:decorative xmlns:adec="http://schemas.microsoft.com/office/drawing/2017/decorative" val="1"/>
              </a:ext>
            </a:extLst>
          </p:cNvPr>
          <p:cNvGrpSpPr/>
          <p:nvPr userDrawn="1"/>
        </p:nvGrpSpPr>
        <p:grpSpPr>
          <a:xfrm>
            <a:off x="3069480" y="4245582"/>
            <a:ext cx="1313656" cy="1090137"/>
            <a:chOff x="2266454" y="2800253"/>
            <a:chExt cx="1010133" cy="838259"/>
          </a:xfrm>
        </p:grpSpPr>
        <p:pic>
          <p:nvPicPr>
            <p:cNvPr id="44" name="Picture 43" descr="A screenshot of a computer&#10;&#10;Description automatically generated">
              <a:extLst>
                <a:ext uri="{FF2B5EF4-FFF2-40B4-BE49-F238E27FC236}">
                  <a16:creationId xmlns:a16="http://schemas.microsoft.com/office/drawing/2014/main" id="{CFAF6FEA-5DB1-6B51-D39B-5F9800DAC5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62187" y="2931046"/>
              <a:ext cx="914400" cy="707466"/>
            </a:xfrm>
            <a:prstGeom prst="rect">
              <a:avLst/>
            </a:prstGeom>
            <a:ln w="12700">
              <a:solidFill>
                <a:schemeClr val="accent1"/>
              </a:solidFill>
            </a:ln>
          </p:spPr>
        </p:pic>
        <p:pic>
          <p:nvPicPr>
            <p:cNvPr id="45" name="Picture 44" descr="A screenshot of a computer&#10;&#10;Description automatically generated">
              <a:extLst>
                <a:ext uri="{FF2B5EF4-FFF2-40B4-BE49-F238E27FC236}">
                  <a16:creationId xmlns:a16="http://schemas.microsoft.com/office/drawing/2014/main" id="{ACDF05BA-2632-8818-8F06-B02198D28BC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16246" y="2865650"/>
              <a:ext cx="914400" cy="707466"/>
            </a:xfrm>
            <a:prstGeom prst="rect">
              <a:avLst/>
            </a:prstGeom>
            <a:ln w="12700">
              <a:solidFill>
                <a:schemeClr val="accent1"/>
              </a:solidFill>
            </a:ln>
          </p:spPr>
        </p:pic>
        <p:pic>
          <p:nvPicPr>
            <p:cNvPr id="46" name="Picture 45" descr="Graphical user interface&#10;&#10;Description automatically generated">
              <a:extLst>
                <a:ext uri="{FF2B5EF4-FFF2-40B4-BE49-F238E27FC236}">
                  <a16:creationId xmlns:a16="http://schemas.microsoft.com/office/drawing/2014/main" id="{F63C9E1E-E7CF-1A9B-FB16-44EDFC693D00}"/>
                </a:ext>
              </a:extLst>
            </p:cNvPr>
            <p:cNvPicPr>
              <a:picLocks noChangeAspect="1"/>
            </p:cNvPicPr>
            <p:nvPr userDrawn="1"/>
          </p:nvPicPr>
          <p:blipFill>
            <a:blip r:embed="rId8"/>
            <a:stretch>
              <a:fillRect/>
            </a:stretch>
          </p:blipFill>
          <p:spPr>
            <a:xfrm>
              <a:off x="2266454" y="2800253"/>
              <a:ext cx="914400" cy="706582"/>
            </a:xfrm>
            <a:prstGeom prst="rect">
              <a:avLst/>
            </a:prstGeom>
            <a:ln w="12700">
              <a:solidFill>
                <a:schemeClr val="accent1"/>
              </a:solidFill>
            </a:ln>
          </p:spPr>
        </p:pic>
      </p:grpSp>
      <p:grpSp>
        <p:nvGrpSpPr>
          <p:cNvPr id="47" name="Group 46">
            <a:extLst>
              <a:ext uri="{FF2B5EF4-FFF2-40B4-BE49-F238E27FC236}">
                <a16:creationId xmlns:a16="http://schemas.microsoft.com/office/drawing/2014/main" id="{27DD6239-267F-F056-523C-0A3D1D85BBF8}"/>
              </a:ext>
              <a:ext uri="{C183D7F6-B498-43B3-948B-1728B52AA6E4}">
                <adec:decorative xmlns:adec="http://schemas.microsoft.com/office/drawing/2017/decorative" val="1"/>
              </a:ext>
            </a:extLst>
          </p:cNvPr>
          <p:cNvGrpSpPr/>
          <p:nvPr userDrawn="1"/>
        </p:nvGrpSpPr>
        <p:grpSpPr>
          <a:xfrm>
            <a:off x="825501" y="4245582"/>
            <a:ext cx="1478020" cy="1697912"/>
            <a:chOff x="435791" y="2621653"/>
            <a:chExt cx="1136520" cy="1305606"/>
          </a:xfrm>
        </p:grpSpPr>
        <p:pic>
          <p:nvPicPr>
            <p:cNvPr id="48" name="Picture 47" descr="A screenshot of a web page&#10;&#10;Description automatically generated">
              <a:extLst>
                <a:ext uri="{FF2B5EF4-FFF2-40B4-BE49-F238E27FC236}">
                  <a16:creationId xmlns:a16="http://schemas.microsoft.com/office/drawing/2014/main" id="{EFEB23EA-58AB-A351-15E3-91246AB4B0D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5791" y="2621653"/>
              <a:ext cx="914400" cy="687985"/>
            </a:xfrm>
            <a:prstGeom prst="rect">
              <a:avLst/>
            </a:prstGeom>
            <a:ln w="12700">
              <a:solidFill>
                <a:schemeClr val="accent1"/>
              </a:solidFill>
            </a:ln>
          </p:spPr>
        </p:pic>
        <p:pic>
          <p:nvPicPr>
            <p:cNvPr id="49" name="Picture 48" descr="A screenshot of a web page&#10;&#10;Description automatically generated">
              <a:extLst>
                <a:ext uri="{FF2B5EF4-FFF2-40B4-BE49-F238E27FC236}">
                  <a16:creationId xmlns:a16="http://schemas.microsoft.com/office/drawing/2014/main" id="{583B1274-64B3-ECE5-79AB-C6A9310F5D4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7911" y="3239931"/>
              <a:ext cx="914400" cy="687328"/>
            </a:xfrm>
            <a:prstGeom prst="rect">
              <a:avLst/>
            </a:prstGeom>
            <a:ln w="12700">
              <a:solidFill>
                <a:schemeClr val="accent1"/>
              </a:solidFill>
            </a:ln>
          </p:spPr>
        </p:pic>
      </p:grpSp>
      <p:sp>
        <p:nvSpPr>
          <p:cNvPr id="51" name="Slide title">
            <a:extLst>
              <a:ext uri="{FF2B5EF4-FFF2-40B4-BE49-F238E27FC236}">
                <a16:creationId xmlns:a16="http://schemas.microsoft.com/office/drawing/2014/main" id="{09E66E69-2F0A-45E0-A917-0C58B39C4DA6}"/>
              </a:ext>
              <a:ext uri="{C183D7F6-B498-43B3-948B-1728B52AA6E4}">
                <adec:decorative xmlns:adec="http://schemas.microsoft.com/office/drawing/2017/decorative" val="1"/>
              </a:ext>
            </a:extLst>
          </p:cNvPr>
          <p:cNvSpPr txBox="1"/>
          <p:nvPr userDrawn="1"/>
        </p:nvSpPr>
        <p:spPr bwMode="gray">
          <a:xfrm>
            <a:off x="5301097"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52" name="Slide title">
            <a:extLst>
              <a:ext uri="{FF2B5EF4-FFF2-40B4-BE49-F238E27FC236}">
                <a16:creationId xmlns:a16="http://schemas.microsoft.com/office/drawing/2014/main" id="{64598640-8C47-E1AF-0CE5-A9D89DE3771C}"/>
              </a:ext>
              <a:ext uri="{C183D7F6-B498-43B3-948B-1728B52AA6E4}">
                <adec:decorative xmlns:adec="http://schemas.microsoft.com/office/drawing/2017/decorative" val="1"/>
              </a:ext>
            </a:extLst>
          </p:cNvPr>
          <p:cNvSpPr txBox="1"/>
          <p:nvPr userDrawn="1"/>
        </p:nvSpPr>
        <p:spPr bwMode="gray">
          <a:xfrm>
            <a:off x="5239764"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sp>
        <p:nvSpPr>
          <p:cNvPr id="2" name="Rectangle 1">
            <a:extLst>
              <a:ext uri="{FF2B5EF4-FFF2-40B4-BE49-F238E27FC236}">
                <a16:creationId xmlns:a16="http://schemas.microsoft.com/office/drawing/2014/main" id="{239563E3-595B-ABBD-EEF7-AE2520016D55}"/>
              </a:ext>
              <a:ext uri="{C183D7F6-B498-43B3-948B-1728B52AA6E4}">
                <adec:decorative xmlns:adec="http://schemas.microsoft.com/office/drawing/2017/decorative" val="1"/>
              </a:ext>
            </a:extLst>
          </p:cNvPr>
          <p:cNvSpPr/>
          <p:nvPr userDrawn="1"/>
        </p:nvSpPr>
        <p:spPr bwMode="gray">
          <a:xfrm>
            <a:off x="5139263" y="3676131"/>
            <a:ext cx="1836640" cy="207600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emplate edition">
            <a:extLst>
              <a:ext uri="{FF2B5EF4-FFF2-40B4-BE49-F238E27FC236}">
                <a16:creationId xmlns:a16="http://schemas.microsoft.com/office/drawing/2014/main" id="{C979EBD5-3BB3-42A6-15A1-34EF821BDADC}"/>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tx1"/>
                </a:solidFill>
              </a:rPr>
              <a:t>      May 2024 </a:t>
            </a:r>
            <a:r>
              <a:rPr lang="en-US" sz="1600" b="1" baseline="0" dirty="0">
                <a:solidFill>
                  <a:schemeClr val="tx1"/>
                </a:solidFill>
              </a:rPr>
              <a:t>Edition</a:t>
            </a:r>
            <a:endParaRPr lang="en-US" sz="1600" b="1" dirty="0">
              <a:solidFill>
                <a:schemeClr val="tx1"/>
              </a:solidFill>
            </a:endParaRPr>
          </a:p>
        </p:txBody>
      </p:sp>
      <p:sp>
        <p:nvSpPr>
          <p:cNvPr id="5" name="TextBox 4">
            <a:extLst>
              <a:ext uri="{FF2B5EF4-FFF2-40B4-BE49-F238E27FC236}">
                <a16:creationId xmlns:a16="http://schemas.microsoft.com/office/drawing/2014/main" id="{26A81AA2-B8B6-94F7-2446-E1CE9B6EBC00}"/>
              </a:ext>
              <a:ext uri="{C183D7F6-B498-43B3-948B-1728B52AA6E4}">
                <adec:decorative xmlns:adec="http://schemas.microsoft.com/office/drawing/2017/decorative" val="1"/>
              </a:ext>
            </a:extLst>
          </p:cNvPr>
          <p:cNvSpPr txBox="1"/>
          <p:nvPr userDrawn="1"/>
        </p:nvSpPr>
        <p:spPr>
          <a:xfrm>
            <a:off x="3636582" y="609303"/>
            <a:ext cx="3478202" cy="169277"/>
          </a:xfrm>
          <a:prstGeom prst="rect">
            <a:avLst/>
          </a:prstGeom>
          <a:noFill/>
        </p:spPr>
        <p:txBody>
          <a:bodyPr wrap="square" lIns="0" tIns="0" rIns="0" bIns="0" rtlCol="0">
            <a:spAutoFit/>
          </a:bodyPr>
          <a:lstStyle/>
          <a:p>
            <a:pPr>
              <a:spcBef>
                <a:spcPts val="500"/>
              </a:spcBef>
            </a:pPr>
            <a:r>
              <a:rPr lang="en-US" sz="1100" b="1" dirty="0">
                <a:solidFill>
                  <a:sysClr val="windowText" lastClr="000000"/>
                </a:solidFill>
              </a:rPr>
              <a:t>Main edits: </a:t>
            </a:r>
            <a:r>
              <a:rPr lang="en-US" sz="1100" b="0" dirty="0">
                <a:solidFill>
                  <a:sysClr val="windowText" lastClr="000000"/>
                </a:solidFill>
              </a:rPr>
              <a:t>NEW EAB in Brief one-pager</a:t>
            </a:r>
          </a:p>
        </p:txBody>
      </p:sp>
    </p:spTree>
    <p:custDataLst>
      <p:tags r:id="rId1"/>
    </p:custDataLst>
    <p:extLst>
      <p:ext uri="{BB962C8B-B14F-4D97-AF65-F5344CB8AC3E}">
        <p14:creationId xmlns:p14="http://schemas.microsoft.com/office/powerpoint/2010/main" val="20782849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C0CE31DB-0C3B-E4CA-E889-2E42D4A93366}"/>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96260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0"/>
              </a:ext>
            </a:extLst>
          </p:cNvPr>
          <p:cNvSpPr>
            <a:spLocks noGrp="1"/>
          </p:cNvSpPr>
          <p:nvPr>
            <p:ph type="title" hasCustomPrompt="1"/>
          </p:nvPr>
        </p:nvSpPr>
        <p:spPr bwMode="gray">
          <a:xfrm>
            <a:off x="512763" y="698376"/>
            <a:ext cx="4985466" cy="276999"/>
          </a:xfrm>
        </p:spPr>
        <p:txBody>
          <a:bodyPr anchor="t" anchorCtr="0"/>
          <a:lstStyle>
            <a:lvl1pPr>
              <a:defRPr baseline="0"/>
            </a:lvl1pPr>
          </a:lstStyle>
          <a:p>
            <a:r>
              <a:rPr lang="en-US" dirty="0"/>
              <a:t>Click to add “Project Contributors”</a:t>
            </a:r>
          </a:p>
        </p:txBody>
      </p:sp>
      <p:sp>
        <p:nvSpPr>
          <p:cNvPr id="14" name="Project director - decorative">
            <a:extLst>
              <a:ext uri="{C183D7F6-B498-43B3-948B-1728B52AA6E4}">
                <adec:decorative xmlns:adec="http://schemas.microsoft.com/office/drawing/2017/decorative" val="0"/>
              </a:ext>
            </a:extLst>
          </p:cNvPr>
          <p:cNvSpPr>
            <a:spLocks noGrp="1"/>
          </p:cNvSpPr>
          <p:nvPr>
            <p:ph type="body" sz="quarter" idx="51" hasCustomPrompt="1"/>
          </p:nvPr>
        </p:nvSpPr>
        <p:spPr bwMode="gray">
          <a:xfrm>
            <a:off x="952500" y="1470538"/>
            <a:ext cx="3840480" cy="169277"/>
          </a:xfrm>
        </p:spPr>
        <p:txBody>
          <a:bodyPr/>
          <a:lstStyle>
            <a:lvl1pPr marL="0" indent="0">
              <a:spcBef>
                <a:spcPts val="0"/>
              </a:spcBef>
              <a:buNone/>
              <a:defRPr sz="1100" b="1">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sp>
        <p:nvSpPr>
          <p:cNvPr id="16" name="Project director names - decorative">
            <a:extLst>
              <a:ext uri="{C183D7F6-B498-43B3-948B-1728B52AA6E4}">
                <adec:decorative xmlns:adec="http://schemas.microsoft.com/office/drawing/2017/decorative" val="0"/>
              </a:ext>
            </a:extLst>
          </p:cNvPr>
          <p:cNvSpPr>
            <a:spLocks noGrp="1"/>
          </p:cNvSpPr>
          <p:nvPr>
            <p:ph type="body" sz="quarter" idx="52" hasCustomPrompt="1"/>
          </p:nvPr>
        </p:nvSpPr>
        <p:spPr bwMode="gray">
          <a:xfrm>
            <a:off x="952500" y="170339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0"/>
              </a:ext>
            </a:extLst>
          </p:cNvPr>
          <p:cNvSpPr>
            <a:spLocks noGrp="1"/>
          </p:cNvSpPr>
          <p:nvPr>
            <p:ph type="body" sz="quarter" idx="53" hasCustomPrompt="1"/>
          </p:nvPr>
        </p:nvSpPr>
        <p:spPr bwMode="gray">
          <a:xfrm>
            <a:off x="952500" y="2123365"/>
            <a:ext cx="3840480" cy="169277"/>
          </a:xfrm>
        </p:spPr>
        <p:txBody>
          <a:bodyPr/>
          <a:lstStyle>
            <a:lvl1pPr marL="0" indent="0">
              <a:spcBef>
                <a:spcPts val="0"/>
              </a:spcBef>
              <a:buNone/>
              <a:defRPr sz="1100" b="1">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8" name="Consultant names - decorative">
            <a:extLst>
              <a:ext uri="{C183D7F6-B498-43B3-948B-1728B52AA6E4}">
                <adec:decorative xmlns:adec="http://schemas.microsoft.com/office/drawing/2017/decorative" val="0"/>
              </a:ext>
            </a:extLst>
          </p:cNvPr>
          <p:cNvSpPr>
            <a:spLocks noGrp="1"/>
          </p:cNvSpPr>
          <p:nvPr>
            <p:ph type="body" sz="quarter" idx="54" hasCustomPrompt="1"/>
          </p:nvPr>
        </p:nvSpPr>
        <p:spPr bwMode="gray">
          <a:xfrm>
            <a:off x="952500" y="235622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0"/>
              </a:ext>
            </a:extLst>
          </p:cNvPr>
          <p:cNvSpPr>
            <a:spLocks noGrp="1"/>
          </p:cNvSpPr>
          <p:nvPr>
            <p:ph type="body" sz="quarter" idx="55" hasCustomPrompt="1"/>
          </p:nvPr>
        </p:nvSpPr>
        <p:spPr bwMode="gray">
          <a:xfrm>
            <a:off x="952500" y="2783765"/>
            <a:ext cx="3840480" cy="169277"/>
          </a:xfrm>
        </p:spPr>
        <p:txBody>
          <a:bodyPr/>
          <a:lstStyle>
            <a:lvl1pPr marL="0" indent="0">
              <a:spcBef>
                <a:spcPts val="0"/>
              </a:spcBef>
              <a:buNone/>
              <a:defRPr sz="1100" b="1">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20" name="Executive director names - decorative">
            <a:extLst>
              <a:ext uri="{C183D7F6-B498-43B3-948B-1728B52AA6E4}">
                <adec:decorative xmlns:adec="http://schemas.microsoft.com/office/drawing/2017/decorative" val="0"/>
              </a:ext>
            </a:extLst>
          </p:cNvPr>
          <p:cNvSpPr>
            <a:spLocks noGrp="1"/>
          </p:cNvSpPr>
          <p:nvPr>
            <p:ph type="body" sz="quarter" idx="56" hasCustomPrompt="1"/>
          </p:nvPr>
        </p:nvSpPr>
        <p:spPr bwMode="gray">
          <a:xfrm>
            <a:off x="952500" y="301662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829951095"/>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6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DEB49F31-388D-507D-6B4C-A47D71B26C04}"/>
              </a:ext>
            </a:extLst>
          </p:cNvPr>
          <p:cNvSpPr>
            <a:spLocks noGrp="1"/>
          </p:cNvSpPr>
          <p:nvPr>
            <p:ph type="title" hasCustomPrompt="1"/>
          </p:nvPr>
        </p:nvSpPr>
        <p:spPr>
          <a:xfrm>
            <a:off x="512064" y="-688432"/>
            <a:ext cx="6748272" cy="553998"/>
          </a:xfrm>
        </p:spPr>
        <p:txBody>
          <a:bodyPr/>
          <a:lstStyle>
            <a:lvl1pPr>
              <a:defRPr/>
            </a:lvl1pPr>
          </a:lstStyle>
          <a:p>
            <a:r>
              <a:rPr lang="en-US" dirty="0"/>
              <a:t>Click to Add “EAB Contact Info” (this is a hidden title for accessibility)</a:t>
            </a:r>
          </a:p>
        </p:txBody>
      </p:sp>
      <p:pic>
        <p:nvPicPr>
          <p:cNvPr id="4" name="Picture 3">
            <a:extLst>
              <a:ext uri="{FF2B5EF4-FFF2-40B4-BE49-F238E27FC236}">
                <a16:creationId xmlns:a16="http://schemas.microsoft.com/office/drawing/2014/main" id="{B1CC6011-0BFB-FE73-0308-2370FB0F346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32" name="EAB logo">
            <a:extLst>
              <a:ext uri="{FF2B5EF4-FFF2-40B4-BE49-F238E27FC236}">
                <a16:creationId xmlns:a16="http://schemas.microsoft.com/office/drawing/2014/main" id="{BEF92537-B324-9640-A2F7-5D1A84E7961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841059" y="480799"/>
            <a:ext cx="1371600" cy="597749"/>
          </a:xfrm>
          <a:prstGeom prst="rect">
            <a:avLst/>
          </a:prstGeom>
          <a:noFill/>
          <a:ln>
            <a:noFill/>
          </a:ln>
        </p:spPr>
      </p:pic>
      <p:sp>
        <p:nvSpPr>
          <p:cNvPr id="28" name="TextBox 27">
            <a:extLst>
              <a:ext uri="{FF2B5EF4-FFF2-40B4-BE49-F238E27FC236}">
                <a16:creationId xmlns:a16="http://schemas.microsoft.com/office/drawing/2014/main" id="{E7D7B27A-3B42-49FE-8788-9B1463E3EB8F}"/>
              </a:ext>
            </a:extLst>
          </p:cNvPr>
          <p:cNvSpPr txBox="1"/>
          <p:nvPr userDrawn="1"/>
        </p:nvSpPr>
        <p:spPr bwMode="gray">
          <a:xfrm>
            <a:off x="514350" y="7598781"/>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29" name="TextBox 28">
            <a:extLst>
              <a:ext uri="{FF2B5EF4-FFF2-40B4-BE49-F238E27FC236}">
                <a16:creationId xmlns:a16="http://schemas.microsoft.com/office/drawing/2014/main" id="{EB373736-FAEF-4742-907F-057535C21141}"/>
              </a:ext>
            </a:extLst>
          </p:cNvPr>
          <p:cNvSpPr txBox="1"/>
          <p:nvPr userDrawn="1"/>
        </p:nvSpPr>
        <p:spPr bwMode="gray">
          <a:xfrm>
            <a:off x="669325" y="7908118"/>
            <a:ext cx="5320493"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a:t>
            </a:r>
            <a:br>
              <a:rPr lang="en-US" sz="1000" b="0" dirty="0">
                <a:solidFill>
                  <a:schemeClr val="bg1"/>
                </a:solidFill>
              </a:rPr>
            </a:br>
            <a:r>
              <a:rPr lang="en-US" sz="1000" b="0" dirty="0">
                <a:solidFill>
                  <a:schemeClr val="bg1"/>
                </a:solidFill>
              </a:rPr>
              <a:t>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eab.com.</a:t>
            </a:r>
          </a:p>
        </p:txBody>
      </p:sp>
      <p:sp>
        <p:nvSpPr>
          <p:cNvPr id="31" name="EAb locations, phone, website">
            <a:extLst>
              <a:ext uri="{FF2B5EF4-FFF2-40B4-BE49-F238E27FC236}">
                <a16:creationId xmlns:a16="http://schemas.microsoft.com/office/drawing/2014/main" id="{2B61D351-3C94-9946-9268-9AA9CE751B7E}"/>
              </a:ext>
              <a:ext uri="{C183D7F6-B498-43B3-948B-1728B52AA6E4}">
                <adec:decorative xmlns:adec="http://schemas.microsoft.com/office/drawing/2017/decorative" val="0"/>
              </a:ext>
            </a:extLst>
          </p:cNvPr>
          <p:cNvSpPr txBox="1"/>
          <p:nvPr userDrawn="1"/>
        </p:nvSpPr>
        <p:spPr bwMode="gray">
          <a:xfrm>
            <a:off x="33900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cxnSp>
        <p:nvCxnSpPr>
          <p:cNvPr id="30" name="Straight Connector 29">
            <a:extLst>
              <a:ext uri="{FF2B5EF4-FFF2-40B4-BE49-F238E27FC236}">
                <a16:creationId xmlns:a16="http://schemas.microsoft.com/office/drawing/2014/main" id="{CB42B604-505D-4727-8228-0CB812DF508F}"/>
              </a:ext>
              <a:ext uri="{C183D7F6-B498-43B3-948B-1728B52AA6E4}">
                <adec:decorative xmlns:adec="http://schemas.microsoft.com/office/drawing/2017/decorative" val="1"/>
              </a:ext>
            </a:extLst>
          </p:cNvPr>
          <p:cNvCxnSpPr>
            <a:cxnSpLocks/>
          </p:cNvCxnSpPr>
          <p:nvPr userDrawn="1"/>
        </p:nvCxnSpPr>
        <p:spPr bwMode="gray">
          <a:xfrm>
            <a:off x="514350" y="7962463"/>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2EBFF8E-E1D6-4198-85EA-7EBD82DEC08D}"/>
              </a:ext>
              <a:ext uri="{C183D7F6-B498-43B3-948B-1728B52AA6E4}">
                <adec:decorative xmlns:adec="http://schemas.microsoft.com/office/drawing/2017/decorative" val="1"/>
              </a:ext>
            </a:extLst>
          </p:cNvPr>
          <p:cNvGrpSpPr/>
          <p:nvPr userDrawn="1"/>
        </p:nvGrpSpPr>
        <p:grpSpPr>
          <a:xfrm>
            <a:off x="3390005" y="1552612"/>
            <a:ext cx="3874395" cy="182880"/>
            <a:chOff x="3390005" y="2050184"/>
            <a:chExt cx="3874395" cy="182880"/>
          </a:xfrm>
        </p:grpSpPr>
        <p:pic>
          <p:nvPicPr>
            <p:cNvPr id="15" name="Graphic 14">
              <a:extLst>
                <a:ext uri="{FF2B5EF4-FFF2-40B4-BE49-F238E27FC236}">
                  <a16:creationId xmlns:a16="http://schemas.microsoft.com/office/drawing/2014/main" id="{414E8E6F-A44F-DF4C-B3B4-AA63EB3881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28065" y="2050184"/>
              <a:ext cx="182880" cy="182880"/>
            </a:xfrm>
            <a:prstGeom prst="rect">
              <a:avLst/>
            </a:prstGeom>
          </p:spPr>
        </p:pic>
        <p:pic>
          <p:nvPicPr>
            <p:cNvPr id="16" name="Graphic 15">
              <a:extLst>
                <a:ext uri="{FF2B5EF4-FFF2-40B4-BE49-F238E27FC236}">
                  <a16:creationId xmlns:a16="http://schemas.microsoft.com/office/drawing/2014/main" id="{F9873642-E9B6-CF43-BF6A-9FD1DDD17C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37718" y="2050184"/>
              <a:ext cx="182880" cy="182880"/>
            </a:xfrm>
            <a:prstGeom prst="rect">
              <a:avLst/>
            </a:prstGeom>
          </p:spPr>
        </p:pic>
        <p:pic>
          <p:nvPicPr>
            <p:cNvPr id="24" name="Graphic 23">
              <a:extLst>
                <a:ext uri="{FF2B5EF4-FFF2-40B4-BE49-F238E27FC236}">
                  <a16:creationId xmlns:a16="http://schemas.microsoft.com/office/drawing/2014/main" id="{9CCD85EB-BDA6-8147-9A31-C77818E3553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172663" y="2050184"/>
              <a:ext cx="182880" cy="182880"/>
            </a:xfrm>
            <a:prstGeom prst="rect">
              <a:avLst/>
            </a:prstGeom>
          </p:spPr>
        </p:pic>
        <p:pic>
          <p:nvPicPr>
            <p:cNvPr id="25" name="Graphic 24">
              <a:extLst>
                <a:ext uri="{FF2B5EF4-FFF2-40B4-BE49-F238E27FC236}">
                  <a16:creationId xmlns:a16="http://schemas.microsoft.com/office/drawing/2014/main" id="{B03E6C40-A823-DD43-96F4-D79A6C08BBE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390005" y="2050184"/>
              <a:ext cx="182880" cy="182880"/>
            </a:xfrm>
            <a:prstGeom prst="rect">
              <a:avLst/>
            </a:prstGeom>
          </p:spPr>
        </p:pic>
        <p:sp>
          <p:nvSpPr>
            <p:cNvPr id="33" name="EAb locations, phone, website">
              <a:extLst>
                <a:ext uri="{FF2B5EF4-FFF2-40B4-BE49-F238E27FC236}">
                  <a16:creationId xmlns:a16="http://schemas.microsoft.com/office/drawing/2014/main" id="{B9D8BCED-26C7-4644-8845-025445656A5D}"/>
                </a:ext>
                <a:ext uri="{C183D7F6-B498-43B3-948B-1728B52AA6E4}">
                  <adec:decorative xmlns:adec="http://schemas.microsoft.com/office/drawing/2017/decorative" val="1"/>
                </a:ext>
              </a:extLst>
            </p:cNvPr>
            <p:cNvSpPr txBox="1"/>
            <p:nvPr userDrawn="1"/>
          </p:nvSpPr>
          <p:spPr bwMode="gray">
            <a:xfrm>
              <a:off x="36171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@eab</a:t>
              </a:r>
            </a:p>
          </p:txBody>
        </p:sp>
        <p:sp>
          <p:nvSpPr>
            <p:cNvPr id="34" name="EAb locations, phone, website">
              <a:extLst>
                <a:ext uri="{FF2B5EF4-FFF2-40B4-BE49-F238E27FC236}">
                  <a16:creationId xmlns:a16="http://schemas.microsoft.com/office/drawing/2014/main" id="{43F1F1D5-CAE9-7B46-AF99-E4CD485C2C0A}"/>
                </a:ext>
                <a:ext uri="{C183D7F6-B498-43B3-948B-1728B52AA6E4}">
                  <adec:decorative xmlns:adec="http://schemas.microsoft.com/office/drawing/2017/decorative" val="1"/>
                </a:ext>
              </a:extLst>
            </p:cNvPr>
            <p:cNvSpPr txBox="1"/>
            <p:nvPr userDrawn="1"/>
          </p:nvSpPr>
          <p:spPr bwMode="gray">
            <a:xfrm>
              <a:off x="52542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@WeAreEAB</a:t>
              </a:r>
            </a:p>
          </p:txBody>
        </p:sp>
        <p:sp>
          <p:nvSpPr>
            <p:cNvPr id="35" name="Rectangle 34">
              <a:extLst>
                <a:ext uri="{FF2B5EF4-FFF2-40B4-BE49-F238E27FC236}">
                  <a16:creationId xmlns:a16="http://schemas.microsoft.com/office/drawing/2014/main" id="{97FA96C3-719D-8C46-A4CE-2463EAED661A}"/>
                </a:ext>
              </a:extLst>
            </p:cNvPr>
            <p:cNvSpPr/>
            <p:nvPr/>
          </p:nvSpPr>
          <p:spPr bwMode="gray">
            <a:xfrm>
              <a:off x="4389061" y="2064680"/>
              <a:ext cx="725236" cy="153888"/>
            </a:xfrm>
            <a:prstGeom prst="rect">
              <a:avLst/>
            </a:prstGeom>
          </p:spPr>
          <p:txBody>
            <a:bodyPr wrap="square" lIns="0" tIns="0" rIns="0" bIns="0">
              <a:spAutoFit/>
            </a:bodyPr>
            <a:lstStyle/>
            <a:p>
              <a:r>
                <a:rPr lang="en-US" sz="1000" b="1" dirty="0">
                  <a:solidFill>
                    <a:schemeClr val="tx1"/>
                  </a:solidFill>
                </a:rPr>
                <a:t>@eab_</a:t>
              </a:r>
            </a:p>
          </p:txBody>
        </p:sp>
        <p:sp>
          <p:nvSpPr>
            <p:cNvPr id="36" name="EAb locations, phone, website">
              <a:extLst>
                <a:ext uri="{FF2B5EF4-FFF2-40B4-BE49-F238E27FC236}">
                  <a16:creationId xmlns:a16="http://schemas.microsoft.com/office/drawing/2014/main" id="{25C7AB59-C0E5-9744-A152-4735DDB4D090}"/>
                </a:ext>
                <a:ext uri="{C183D7F6-B498-43B3-948B-1728B52AA6E4}">
                  <adec:decorative xmlns:adec="http://schemas.microsoft.com/office/drawing/2017/decorative" val="1"/>
                </a:ext>
              </a:extLst>
            </p:cNvPr>
            <p:cNvSpPr txBox="1"/>
            <p:nvPr userDrawn="1"/>
          </p:nvSpPr>
          <p:spPr bwMode="gray">
            <a:xfrm>
              <a:off x="65603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@eab.life</a:t>
              </a:r>
            </a:p>
          </p:txBody>
        </p:sp>
      </p:grpSp>
    </p:spTree>
    <p:custDataLst>
      <p:tags r:id="rId1"/>
    </p:custDataLst>
    <p:extLst>
      <p:ext uri="{BB962C8B-B14F-4D97-AF65-F5344CB8AC3E}">
        <p14:creationId xmlns:p14="http://schemas.microsoft.com/office/powerpoint/2010/main" val="111050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 Cover Option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122675"/>
            <a:ext cx="7175500" cy="463460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More</a:t>
            </a:r>
            <a:br>
              <a:rPr lang="en-US" sz="11000" b="1" dirty="0">
                <a:solidFill>
                  <a:schemeClr val="bg1"/>
                </a:solidFill>
              </a:rPr>
            </a:br>
            <a:r>
              <a:rPr lang="en-US" sz="11000" b="1" dirty="0">
                <a:solidFill>
                  <a:schemeClr val="bg1"/>
                </a:solidFill>
              </a:rPr>
              <a:t>Cover Options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74430"/>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237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424F3-9F30-C98F-14D7-A6C8684FE07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Bullets 1">
            <a:extLst>
              <a:ext uri="{FF2B5EF4-FFF2-40B4-BE49-F238E27FC236}">
                <a16:creationId xmlns:a16="http://schemas.microsoft.com/office/drawing/2014/main" id="{F0653A01-29D9-49DE-B35A-A499FDA9C601}"/>
              </a:ext>
            </a:extLst>
          </p:cNvPr>
          <p:cNvSpPr>
            <a:spLocks noGrp="1"/>
          </p:cNvSpPr>
          <p:nvPr>
            <p:ph type="body" sz="quarter" idx="18" hasCustomPrompt="1"/>
          </p:nvPr>
        </p:nvSpPr>
        <p:spPr>
          <a:xfrm>
            <a:off x="867667"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ullets 2">
            <a:extLst>
              <a:ext uri="{FF2B5EF4-FFF2-40B4-BE49-F238E27FC236}">
                <a16:creationId xmlns:a16="http://schemas.microsoft.com/office/drawing/2014/main" id="{B0EF2744-2153-41A5-ABE2-5E5ED733F8E8}"/>
              </a:ext>
            </a:extLst>
          </p:cNvPr>
          <p:cNvSpPr>
            <a:spLocks noGrp="1"/>
          </p:cNvSpPr>
          <p:nvPr>
            <p:ph type="body" sz="quarter" idx="19" hasCustomPrompt="1"/>
          </p:nvPr>
        </p:nvSpPr>
        <p:spPr>
          <a:xfrm>
            <a:off x="4252973"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Green box directions - decorative">
            <a:extLst>
              <a:ext uri="{FF2B5EF4-FFF2-40B4-BE49-F238E27FC236}">
                <a16:creationId xmlns:a16="http://schemas.microsoft.com/office/drawing/2014/main" id="{9ECB400A-65B3-5D1F-F67D-6BA789399444}"/>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17748739"/>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with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8FDECA-B341-D1F8-764C-0264F182F07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
        <p:nvSpPr>
          <p:cNvPr id="17" name="Picture Placeholder 13">
            <a:extLst>
              <a:ext uri="{FF2B5EF4-FFF2-40B4-BE49-F238E27FC236}">
                <a16:creationId xmlns:a16="http://schemas.microsoft.com/office/drawing/2014/main" id="{468B770F-F87C-4D41-B642-36C59C311F30}"/>
              </a:ext>
              <a:ext uri="{C183D7F6-B498-43B3-948B-1728B52AA6E4}">
                <adec:decorative xmlns:adec="http://schemas.microsoft.com/office/drawing/2017/decorative" val="1"/>
              </a:ext>
            </a:extLst>
          </p:cNvPr>
          <p:cNvSpPr>
            <a:spLocks noGrp="1" noChangeAspect="1"/>
          </p:cNvSpPr>
          <p:nvPr>
            <p:ph type="pic" sz="quarter" idx="22" hasCustomPrompt="1"/>
          </p:nvPr>
        </p:nvSpPr>
        <p:spPr bwMode="gray">
          <a:xfrm>
            <a:off x="0" y="5435600"/>
            <a:ext cx="7772400" cy="4622800"/>
          </a:xfrm>
          <a:custGeom>
            <a:avLst/>
            <a:gdLst>
              <a:gd name="connsiteX0" fmla="*/ 7772400 w 7772400"/>
              <a:gd name="connsiteY0" fmla="*/ 0 h 4622800"/>
              <a:gd name="connsiteX1" fmla="*/ 7772400 w 7772400"/>
              <a:gd name="connsiteY1" fmla="*/ 4622800 h 4622800"/>
              <a:gd name="connsiteX2" fmla="*/ 0 w 7772400"/>
              <a:gd name="connsiteY2" fmla="*/ 4622800 h 4622800"/>
              <a:gd name="connsiteX3" fmla="*/ 0 w 7772400"/>
              <a:gd name="connsiteY3" fmla="*/ 1399159 h 4622800"/>
              <a:gd name="connsiteX4" fmla="*/ 1533525 w 7772400"/>
              <a:gd name="connsiteY4" fmla="*/ 1483360 h 4622800"/>
              <a:gd name="connsiteX5" fmla="*/ 7772400 w 7772400"/>
              <a:gd name="connsiteY5"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22800">
                <a:moveTo>
                  <a:pt x="7772400" y="0"/>
                </a:moveTo>
                <a:lnTo>
                  <a:pt x="7772400" y="4622800"/>
                </a:lnTo>
                <a:lnTo>
                  <a:pt x="0" y="4622800"/>
                </a:lnTo>
                <a:lnTo>
                  <a:pt x="0" y="1399159"/>
                </a:lnTo>
                <a:cubicBezTo>
                  <a:pt x="503555" y="1454785"/>
                  <a:pt x="1015238" y="1483360"/>
                  <a:pt x="1533525" y="1483360"/>
                </a:cubicBezTo>
                <a:cubicBezTo>
                  <a:pt x="3778123" y="1483360"/>
                  <a:pt x="5897753" y="948690"/>
                  <a:pt x="7772400" y="0"/>
                </a:cubicBezTo>
                <a:close/>
              </a:path>
            </a:pathLst>
          </a:custGeom>
        </p:spPr>
        <p:txBody>
          <a:bodyPr vert="horz" wrap="square" lIns="0" tIns="0" rIns="0" bIns="0" rtlCol="0" anchor="ctr">
            <a:noAutofit/>
          </a:bodyPr>
          <a:lstStyle>
            <a:lvl1pPr marL="0" indent="0" algn="ctr">
              <a:buFont typeface="Arial" panose="020B0604020202020204" pitchFamily="34" charset="0"/>
              <a:buNone/>
              <a:defRPr lang="en-US" sz="1100">
                <a:solidFill>
                  <a:schemeClr val="bg1"/>
                </a:solidFill>
              </a:defRPr>
            </a:lvl1pPr>
          </a:lstStyle>
          <a:p>
            <a:pPr marL="114300" lvl="0" indent="-114300" algn="ctr" defTabSz="754380"/>
            <a:br>
              <a:rPr lang="en-US" dirty="0"/>
            </a:br>
            <a:br>
              <a:rPr lang="en-US" dirty="0"/>
            </a:br>
            <a:endParaRPr lang="en-US" dirty="0"/>
          </a:p>
          <a:p>
            <a:pPr marL="114300" lvl="0" indent="-114300" algn="ctr" defTabSz="754380"/>
            <a:br>
              <a:rPr lang="en-US" dirty="0"/>
            </a:br>
            <a:br>
              <a:rPr lang="en-US" dirty="0"/>
            </a:br>
            <a:br>
              <a:rPr lang="en-US" dirty="0"/>
            </a:br>
            <a:r>
              <a:rPr lang="en-US" dirty="0"/>
              <a:t>Click icon above to add a photo.</a:t>
            </a:r>
            <a:br>
              <a:rPr lang="en-US" dirty="0"/>
            </a:br>
            <a:r>
              <a:rPr lang="en-US" dirty="0"/>
              <a:t>See samples to right of page.</a:t>
            </a:r>
          </a:p>
        </p:txBody>
      </p:sp>
      <p:pic>
        <p:nvPicPr>
          <p:cNvPr id="18" name="EAB logo" descr="EAB logo">
            <a:extLst>
              <a:ext uri="{FF2B5EF4-FFF2-40B4-BE49-F238E27FC236}">
                <a16:creationId xmlns:a16="http://schemas.microsoft.com/office/drawing/2014/main" id="{6EE6A777-9BA5-4739-BC87-DC0FD447A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pic>
        <p:nvPicPr>
          <p:cNvPr id="10" name="Picture 9">
            <a:extLst>
              <a:ext uri="{FF2B5EF4-FFF2-40B4-BE49-F238E27FC236}">
                <a16:creationId xmlns:a16="http://schemas.microsoft.com/office/drawing/2014/main" id="{6F49AC80-4A6F-4F1A-908F-06155CBA04F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7970519" y="6614472"/>
            <a:ext cx="1280160" cy="1656678"/>
          </a:xfrm>
          <a:prstGeom prst="rect">
            <a:avLst/>
          </a:prstGeom>
          <a:ln w="12700">
            <a:solidFill>
              <a:schemeClr val="accent1"/>
            </a:solidFill>
          </a:ln>
        </p:spPr>
      </p:pic>
      <p:pic>
        <p:nvPicPr>
          <p:cNvPr id="13" name="Picture 12">
            <a:extLst>
              <a:ext uri="{FF2B5EF4-FFF2-40B4-BE49-F238E27FC236}">
                <a16:creationId xmlns:a16="http://schemas.microsoft.com/office/drawing/2014/main" id="{0ABE09BA-5503-4C8B-BA4A-000FF12E0A0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7970519" y="8401722"/>
            <a:ext cx="1280160" cy="1656678"/>
          </a:xfrm>
          <a:prstGeom prst="rect">
            <a:avLst/>
          </a:prstGeom>
          <a:ln w="12700">
            <a:solidFill>
              <a:schemeClr val="accent1"/>
            </a:solidFill>
          </a:ln>
        </p:spPr>
      </p:pic>
      <p:sp>
        <p:nvSpPr>
          <p:cNvPr id="16" name="TextBox 15">
            <a:extLst>
              <a:ext uri="{FF2B5EF4-FFF2-40B4-BE49-F238E27FC236}">
                <a16:creationId xmlns:a16="http://schemas.microsoft.com/office/drawing/2014/main" id="{54F827A6-EEBC-42D4-9478-4A3D36F535A7}"/>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
        <p:nvSpPr>
          <p:cNvPr id="3" name="Green box directions - decorative">
            <a:extLst>
              <a:ext uri="{FF2B5EF4-FFF2-40B4-BE49-F238E27FC236}">
                <a16:creationId xmlns:a16="http://schemas.microsoft.com/office/drawing/2014/main" id="{BAD9617B-0B93-7FF0-C51A-988CAFD9ED83}"/>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93331896"/>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ADF93-D051-1854-3BBB-2D412839583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Picture Placeholder 9">
            <a:extLst>
              <a:ext uri="{FF2B5EF4-FFF2-40B4-BE49-F238E27FC236}">
                <a16:creationId xmlns:a16="http://schemas.microsoft.com/office/drawing/2014/main" id="{91D25C15-41F2-A17F-30AA-7373BA543C98}"/>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4985481" y="7566867"/>
            <a:ext cx="2240280" cy="2240280"/>
          </a:xfrm>
          <a:prstGeom prst="ellipse">
            <a:avLst/>
          </a:prstGeom>
          <a:solidFill>
            <a:schemeClr val="bg1">
              <a:lumMod val="85000"/>
            </a:schemeClr>
          </a:solidFill>
        </p:spPr>
        <p:txBody>
          <a:bodyPr>
            <a:noAutofit/>
          </a:bodyPr>
          <a:lstStyle>
            <a:lvl1pPr marL="0" indent="0" algn="ctr">
              <a:lnSpc>
                <a:spcPts val="1000"/>
              </a:lnSpc>
              <a:spcBef>
                <a:spcPts val="0"/>
              </a:spcBef>
              <a:buFont typeface="Arial" panose="020B0604020202020204" pitchFamily="34" charset="0"/>
              <a:buNone/>
              <a:defRPr b="1"/>
            </a:lvl1pPr>
          </a:lstStyle>
          <a:p>
            <a:br>
              <a:rPr lang="en-US" dirty="0"/>
            </a:br>
            <a:br>
              <a:rPr lang="en-US" dirty="0"/>
            </a:br>
            <a:br>
              <a:rPr lang="en-US" dirty="0"/>
            </a:br>
            <a:br>
              <a:rPr lang="en-US" dirty="0"/>
            </a:br>
            <a:br>
              <a:rPr lang="en-US" dirty="0"/>
            </a:br>
            <a:br>
              <a:rPr lang="en-US" dirty="0"/>
            </a:br>
            <a:br>
              <a:rPr lang="en-US" dirty="0"/>
            </a:br>
            <a:br>
              <a:rPr lang="en-US" dirty="0"/>
            </a:br>
            <a:r>
              <a:rPr lang="en-US" dirty="0"/>
              <a:t>Click the icon above </a:t>
            </a:r>
            <a:br>
              <a:rPr lang="en-US" dirty="0"/>
            </a:br>
            <a:r>
              <a:rPr lang="en-US" dirty="0"/>
              <a:t>to add a photo. See </a:t>
            </a:r>
            <a:br>
              <a:rPr lang="en-US" dirty="0"/>
            </a:br>
            <a:r>
              <a:rPr lang="en-US" dirty="0"/>
              <a:t>samples to the right. </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73A031C4-E960-1C2F-6897-5CBE040E148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l="8" r="8"/>
          <a:stretch/>
        </p:blipFill>
        <p:spPr>
          <a:xfrm>
            <a:off x="7970519" y="6614472"/>
            <a:ext cx="1279951" cy="1656678"/>
          </a:xfrm>
          <a:prstGeom prst="rect">
            <a:avLst/>
          </a:prstGeom>
          <a:ln w="12700">
            <a:solidFill>
              <a:schemeClr val="accent1"/>
            </a:solidFill>
          </a:ln>
        </p:spPr>
      </p:pic>
      <p:pic>
        <p:nvPicPr>
          <p:cNvPr id="22" name="Picture 21">
            <a:extLst>
              <a:ext uri="{FF2B5EF4-FFF2-40B4-BE49-F238E27FC236}">
                <a16:creationId xmlns:a16="http://schemas.microsoft.com/office/drawing/2014/main" id="{67AB2B66-23CF-F0DC-8CCD-3FFE5E8DA83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l="8" r="8"/>
          <a:stretch/>
        </p:blipFill>
        <p:spPr>
          <a:xfrm>
            <a:off x="7970519" y="8401722"/>
            <a:ext cx="1279951" cy="1656678"/>
          </a:xfrm>
          <a:prstGeom prst="rect">
            <a:avLst/>
          </a:prstGeom>
          <a:ln w="12700">
            <a:solidFill>
              <a:schemeClr val="accent1"/>
            </a:solidFill>
          </a:ln>
        </p:spPr>
      </p:pic>
      <p:sp>
        <p:nvSpPr>
          <p:cNvPr id="23" name="TextBox 22">
            <a:extLst>
              <a:ext uri="{FF2B5EF4-FFF2-40B4-BE49-F238E27FC236}">
                <a16:creationId xmlns:a16="http://schemas.microsoft.com/office/drawing/2014/main" id="{131A2CD0-5C7D-7A56-AA8E-F99D27E13744}"/>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7988160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Option #4">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9A800DF-0DB9-E819-9101-CDBBF6ECBAA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91610702"/>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Option #5">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DDC066-F9A7-BF25-E8C8-46CA86C21A3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2340023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004705"/>
            <a:ext cx="7175500"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529019"/>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6308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sp>
        <p:nvSpPr>
          <p:cNvPr id="26" name="Title 14">
            <a:extLst>
              <a:ext uri="{FF2B5EF4-FFF2-40B4-BE49-F238E27FC236}">
                <a16:creationId xmlns:a16="http://schemas.microsoft.com/office/drawing/2014/main" id="{10F79C79-CAF2-E319-5F64-618F14DBEDEB}"/>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“Top 4 Helpful Guidelines” (this is a hidden title for accessibility)</a:t>
            </a:r>
          </a:p>
        </p:txBody>
      </p:sp>
      <p:sp>
        <p:nvSpPr>
          <p:cNvPr id="38" name="Rectangle 37">
            <a:extLst>
              <a:ext uri="{FF2B5EF4-FFF2-40B4-BE49-F238E27FC236}">
                <a16:creationId xmlns:a16="http://schemas.microsoft.com/office/drawing/2014/main" id="{F08CAF3C-462D-3975-1D5D-2FB87CC2BB33}"/>
              </a:ext>
              <a:ext uri="{C183D7F6-B498-43B3-948B-1728B52AA6E4}">
                <adec:decorative xmlns:adec="http://schemas.microsoft.com/office/drawing/2017/decorative" val="1"/>
              </a:ext>
            </a:extLst>
          </p:cNvPr>
          <p:cNvSpPr/>
          <p:nvPr userDrawn="1"/>
        </p:nvSpPr>
        <p:spPr bwMode="gray">
          <a:xfrm>
            <a:off x="1409161"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dirty="0">
              <a:latin typeface="+mn-lt"/>
            </a:endParaRPr>
          </a:p>
        </p:txBody>
      </p:sp>
      <p:sp>
        <p:nvSpPr>
          <p:cNvPr id="39" name="Rectangle 38">
            <a:extLst>
              <a:ext uri="{FF2B5EF4-FFF2-40B4-BE49-F238E27FC236}">
                <a16:creationId xmlns:a16="http://schemas.microsoft.com/office/drawing/2014/main" id="{C4C09FA2-EDA4-C340-680B-3CE9EC1FEAA7}"/>
              </a:ext>
              <a:ext uri="{C183D7F6-B498-43B3-948B-1728B52AA6E4}">
                <adec:decorative xmlns:adec="http://schemas.microsoft.com/office/drawing/2017/decorative" val="1"/>
              </a:ext>
            </a:extLst>
          </p:cNvPr>
          <p:cNvSpPr/>
          <p:nvPr userDrawn="1"/>
        </p:nvSpPr>
        <p:spPr bwMode="gray">
          <a:xfrm>
            <a:off x="3312240"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dirty="0">
              <a:latin typeface="+mn-lt"/>
            </a:endParaRPr>
          </a:p>
        </p:txBody>
      </p:sp>
      <p:sp>
        <p:nvSpPr>
          <p:cNvPr id="40" name="Right Arrow 8">
            <a:extLst>
              <a:ext uri="{FF2B5EF4-FFF2-40B4-BE49-F238E27FC236}">
                <a16:creationId xmlns:a16="http://schemas.microsoft.com/office/drawing/2014/main" id="{857158A7-EB6A-A72B-5813-AF1C79FB60E6}"/>
              </a:ext>
              <a:ext uri="{C183D7F6-B498-43B3-948B-1728B52AA6E4}">
                <adec:decorative xmlns:adec="http://schemas.microsoft.com/office/drawing/2017/decorative" val="1"/>
              </a:ext>
            </a:extLst>
          </p:cNvPr>
          <p:cNvSpPr/>
          <p:nvPr userDrawn="1"/>
        </p:nvSpPr>
        <p:spPr bwMode="gray">
          <a:xfrm>
            <a:off x="2871702" y="2102085"/>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graphicFrame>
        <p:nvGraphicFramePr>
          <p:cNvPr id="5" name="Chart 4">
            <a:extLst>
              <a:ext uri="{FF2B5EF4-FFF2-40B4-BE49-F238E27FC236}">
                <a16:creationId xmlns:a16="http://schemas.microsoft.com/office/drawing/2014/main" id="{52DA0B73-E01E-A6F6-085E-7B0BE0ECF424}"/>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3676046351"/>
              </p:ext>
            </p:extLst>
          </p:nvPr>
        </p:nvGraphicFramePr>
        <p:xfrm>
          <a:off x="1384109" y="6962227"/>
          <a:ext cx="3793814" cy="2533335"/>
        </p:xfrm>
        <a:graphic>
          <a:graphicData uri="http://schemas.openxmlformats.org/drawingml/2006/chart">
            <c:chart xmlns:c="http://schemas.openxmlformats.org/drawingml/2006/chart" xmlns:r="http://schemas.openxmlformats.org/officeDocument/2006/relationships" r:id="rId3"/>
          </a:graphicData>
        </a:graphic>
      </p:graphicFrame>
      <p:sp>
        <p:nvSpPr>
          <p:cNvPr id="25" name="Oval 24">
            <a:extLst>
              <a:ext uri="{FF2B5EF4-FFF2-40B4-BE49-F238E27FC236}">
                <a16:creationId xmlns:a16="http://schemas.microsoft.com/office/drawing/2014/main" id="{0A3A1D95-39D9-C118-90EB-575A1EE3631A}"/>
              </a:ext>
              <a:ext uri="{C183D7F6-B498-43B3-948B-1728B52AA6E4}">
                <adec:decorative xmlns:adec="http://schemas.microsoft.com/office/drawing/2017/decorative" val="1"/>
              </a:ext>
            </a:extLst>
          </p:cNvPr>
          <p:cNvSpPr>
            <a:spLocks noChangeAspect="1"/>
          </p:cNvSpPr>
          <p:nvPr userDrawn="1"/>
        </p:nvSpPr>
        <p:spPr bwMode="gray">
          <a:xfrm>
            <a:off x="502148" y="1283935"/>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1</a:t>
            </a:r>
          </a:p>
        </p:txBody>
      </p:sp>
      <p:sp>
        <p:nvSpPr>
          <p:cNvPr id="24" name="TextBox 23">
            <a:extLst>
              <a:ext uri="{FF2B5EF4-FFF2-40B4-BE49-F238E27FC236}">
                <a16:creationId xmlns:a16="http://schemas.microsoft.com/office/drawing/2014/main" id="{3CDC0DA9-8EB6-F9AF-D7AC-BEF150C768BC}"/>
              </a:ext>
              <a:ext uri="{C183D7F6-B498-43B3-948B-1728B52AA6E4}">
                <adec:decorative xmlns:adec="http://schemas.microsoft.com/office/drawing/2017/decorative" val="1"/>
              </a:ext>
            </a:extLst>
          </p:cNvPr>
          <p:cNvSpPr txBox="1"/>
          <p:nvPr userDrawn="1"/>
        </p:nvSpPr>
        <p:spPr bwMode="gray">
          <a:xfrm>
            <a:off x="878634" y="1329327"/>
            <a:ext cx="4502421" cy="625812"/>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41" name="TextBox 40">
            <a:extLst>
              <a:ext uri="{FF2B5EF4-FFF2-40B4-BE49-F238E27FC236}">
                <a16:creationId xmlns:a16="http://schemas.microsoft.com/office/drawing/2014/main" id="{425D8502-4D8A-13D6-B469-B7ADC03F0CB1}"/>
              </a:ext>
              <a:ext uri="{C183D7F6-B498-43B3-948B-1728B52AA6E4}">
                <adec:decorative xmlns:adec="http://schemas.microsoft.com/office/drawing/2017/decorative" val="1"/>
              </a:ext>
            </a:extLst>
          </p:cNvPr>
          <p:cNvSpPr txBox="1"/>
          <p:nvPr userDrawn="1"/>
        </p:nvSpPr>
        <p:spPr bwMode="gray">
          <a:xfrm>
            <a:off x="1530609" y="2093798"/>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42" name="TextBox 41">
            <a:extLst>
              <a:ext uri="{FF2B5EF4-FFF2-40B4-BE49-F238E27FC236}">
                <a16:creationId xmlns:a16="http://schemas.microsoft.com/office/drawing/2014/main" id="{C1E86C8A-FD4A-D322-77F4-2F0B9CF7C996}"/>
              </a:ext>
              <a:ext uri="{C183D7F6-B498-43B3-948B-1728B52AA6E4}">
                <adec:decorative xmlns:adec="http://schemas.microsoft.com/office/drawing/2017/decorative" val="1"/>
              </a:ext>
            </a:extLst>
          </p:cNvPr>
          <p:cNvSpPr txBox="1"/>
          <p:nvPr userDrawn="1"/>
        </p:nvSpPr>
        <p:spPr bwMode="gray">
          <a:xfrm>
            <a:off x="3462565" y="2009160"/>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43" name="TextBox 42">
            <a:extLst>
              <a:ext uri="{FF2B5EF4-FFF2-40B4-BE49-F238E27FC236}">
                <a16:creationId xmlns:a16="http://schemas.microsoft.com/office/drawing/2014/main" id="{1CDD94F5-5B1F-AF95-F6B5-10514C4503C9}"/>
              </a:ext>
              <a:ext uri="{C183D7F6-B498-43B3-948B-1728B52AA6E4}">
                <adec:decorative xmlns:adec="http://schemas.microsoft.com/office/drawing/2017/decorative" val="1"/>
              </a:ext>
            </a:extLst>
          </p:cNvPr>
          <p:cNvSpPr txBox="1"/>
          <p:nvPr userDrawn="1"/>
        </p:nvSpPr>
        <p:spPr bwMode="gray">
          <a:xfrm>
            <a:off x="5024818" y="1944909"/>
            <a:ext cx="2089965" cy="677108"/>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br>
              <a:rPr lang="en-US" sz="1100" dirty="0">
                <a:solidFill>
                  <a:srgbClr val="333E48"/>
                </a:solidFill>
                <a:latin typeface="+mn-lt"/>
              </a:rPr>
            </a:br>
            <a:r>
              <a:rPr lang="en-US" sz="1100" dirty="0">
                <a:solidFill>
                  <a:srgbClr val="333E48"/>
                </a:solidFill>
                <a:latin typeface="+mn-lt"/>
              </a:rPr>
              <a:t>“</a:t>
            </a:r>
            <a:r>
              <a:rPr lang="en-US" sz="1100" b="1" dirty="0">
                <a:solidFill>
                  <a:schemeClr val="accent4"/>
                </a:solidFill>
                <a:latin typeface="+mn-lt"/>
              </a:rPr>
              <a:t>Use Destination Theme</a:t>
            </a:r>
            <a:r>
              <a:rPr lang="en-US" sz="1100" dirty="0">
                <a:solidFill>
                  <a:srgbClr val="333E48"/>
                </a:solidFill>
                <a:latin typeface="+mn-lt"/>
              </a:rPr>
              <a:t>” in the clipboard icon</a:t>
            </a:r>
            <a:br>
              <a:rPr lang="en-US" sz="1100" dirty="0">
                <a:solidFill>
                  <a:srgbClr val="333E48"/>
                </a:solidFill>
                <a:latin typeface="+mn-lt"/>
              </a:rPr>
            </a:br>
            <a:r>
              <a:rPr lang="en-US" sz="1100" dirty="0">
                <a:solidFill>
                  <a:srgbClr val="333E48"/>
                </a:solidFill>
                <a:latin typeface="+mn-lt"/>
              </a:rPr>
              <a:t>that appears</a:t>
            </a:r>
          </a:p>
        </p:txBody>
      </p:sp>
      <p:sp>
        <p:nvSpPr>
          <p:cNvPr id="45" name="Oval 44">
            <a:extLst>
              <a:ext uri="{FF2B5EF4-FFF2-40B4-BE49-F238E27FC236}">
                <a16:creationId xmlns:a16="http://schemas.microsoft.com/office/drawing/2014/main" id="{BD3A707E-C562-2404-38A6-C1768D92A587}"/>
              </a:ext>
              <a:ext uri="{C183D7F6-B498-43B3-948B-1728B52AA6E4}">
                <adec:decorative xmlns:adec="http://schemas.microsoft.com/office/drawing/2017/decorative" val="1"/>
              </a:ext>
            </a:extLst>
          </p:cNvPr>
          <p:cNvSpPr>
            <a:spLocks noChangeAspect="1"/>
          </p:cNvSpPr>
          <p:nvPr userDrawn="1"/>
        </p:nvSpPr>
        <p:spPr bwMode="gray">
          <a:xfrm>
            <a:off x="502148" y="3010452"/>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2</a:t>
            </a:r>
          </a:p>
        </p:txBody>
      </p:sp>
      <p:sp>
        <p:nvSpPr>
          <p:cNvPr id="2" name="TextBox 1">
            <a:extLst>
              <a:ext uri="{FF2B5EF4-FFF2-40B4-BE49-F238E27FC236}">
                <a16:creationId xmlns:a16="http://schemas.microsoft.com/office/drawing/2014/main" id="{0C84DAD8-517D-BD67-83B7-647FBE9D2B0C}"/>
              </a:ext>
              <a:ext uri="{C183D7F6-B498-43B3-948B-1728B52AA6E4}">
                <adec:decorative xmlns:adec="http://schemas.microsoft.com/office/drawing/2017/decorative" val="1"/>
              </a:ext>
            </a:extLst>
          </p:cNvPr>
          <p:cNvSpPr txBox="1"/>
          <p:nvPr userDrawn="1"/>
        </p:nvSpPr>
        <p:spPr bwMode="gray">
          <a:xfrm>
            <a:off x="878634" y="3078030"/>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4" name="TextBox 3">
            <a:extLst>
              <a:ext uri="{FF2B5EF4-FFF2-40B4-BE49-F238E27FC236}">
                <a16:creationId xmlns:a16="http://schemas.microsoft.com/office/drawing/2014/main" id="{F99E0283-8884-FA1D-487F-AE2BD2582C05}"/>
              </a:ext>
              <a:ext uri="{C183D7F6-B498-43B3-948B-1728B52AA6E4}">
                <adec:decorative xmlns:adec="http://schemas.microsoft.com/office/drawing/2017/decorative" val="1"/>
              </a:ext>
            </a:extLst>
          </p:cNvPr>
          <p:cNvSpPr txBox="1"/>
          <p:nvPr userDrawn="1"/>
        </p:nvSpPr>
        <p:spPr>
          <a:xfrm>
            <a:off x="3891993" y="3731189"/>
            <a:ext cx="2662900" cy="779701"/>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In the top row only use the 4 colors on the left and 3 colors on the right.</a:t>
            </a:r>
          </a:p>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Don’t use the middle 3 colors; except for 5th and 6th colors in charts.</a:t>
            </a:r>
          </a:p>
        </p:txBody>
      </p:sp>
      <p:sp>
        <p:nvSpPr>
          <p:cNvPr id="51" name="Oval 50">
            <a:extLst>
              <a:ext uri="{FF2B5EF4-FFF2-40B4-BE49-F238E27FC236}">
                <a16:creationId xmlns:a16="http://schemas.microsoft.com/office/drawing/2014/main" id="{6115D264-3AA3-21BC-4F9A-8600DA930E29}"/>
              </a:ext>
              <a:ext uri="{C183D7F6-B498-43B3-948B-1728B52AA6E4}">
                <adec:decorative xmlns:adec="http://schemas.microsoft.com/office/drawing/2017/decorative" val="1"/>
              </a:ext>
            </a:extLst>
          </p:cNvPr>
          <p:cNvSpPr>
            <a:spLocks noChangeAspect="1"/>
          </p:cNvSpPr>
          <p:nvPr userDrawn="1"/>
        </p:nvSpPr>
        <p:spPr bwMode="gray">
          <a:xfrm>
            <a:off x="499050" y="5420649"/>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3</a:t>
            </a:r>
          </a:p>
        </p:txBody>
      </p:sp>
      <p:sp>
        <p:nvSpPr>
          <p:cNvPr id="52" name="TextBox 51">
            <a:extLst>
              <a:ext uri="{FF2B5EF4-FFF2-40B4-BE49-F238E27FC236}">
                <a16:creationId xmlns:a16="http://schemas.microsoft.com/office/drawing/2014/main" id="{915075FF-EB57-8CC5-313E-74D75CD3FCC4}"/>
              </a:ext>
              <a:ext uri="{C183D7F6-B498-43B3-948B-1728B52AA6E4}">
                <adec:decorative xmlns:adec="http://schemas.microsoft.com/office/drawing/2017/decorative" val="1"/>
              </a:ext>
            </a:extLst>
          </p:cNvPr>
          <p:cNvSpPr txBox="1"/>
          <p:nvPr userDrawn="1"/>
        </p:nvSpPr>
        <p:spPr bwMode="gray">
          <a:xfrm>
            <a:off x="912975" y="5488766"/>
            <a:ext cx="5530464" cy="169277"/>
          </a:xfrm>
          <a:prstGeom prst="rect">
            <a:avLst/>
          </a:prstGeom>
          <a:noFill/>
        </p:spPr>
        <p:txBody>
          <a:bodyPr vert="horz" wrap="square" lIns="0" tIns="0" rIns="0" bIns="0" rtlCol="0">
            <a:spAutoFit/>
          </a:bodyPr>
          <a:lstStyle/>
          <a:p>
            <a:pPr>
              <a:spcBef>
                <a:spcPts val="786"/>
              </a:spcBef>
            </a:pPr>
            <a:r>
              <a:rPr lang="en-US" sz="1100" b="1" dirty="0"/>
              <a:t>How to create a more accessible document:</a:t>
            </a:r>
            <a:endParaRPr lang="en-US" sz="1100" b="0" dirty="0"/>
          </a:p>
        </p:txBody>
      </p:sp>
      <p:sp>
        <p:nvSpPr>
          <p:cNvPr id="70" name="TextBox 69">
            <a:extLst>
              <a:ext uri="{FF2B5EF4-FFF2-40B4-BE49-F238E27FC236}">
                <a16:creationId xmlns:a16="http://schemas.microsoft.com/office/drawing/2014/main" id="{763B1519-5E94-77A3-401A-D7D7FD1A593D}"/>
              </a:ext>
              <a:ext uri="{C183D7F6-B498-43B3-948B-1728B52AA6E4}">
                <adec:decorative xmlns:adec="http://schemas.microsoft.com/office/drawing/2017/decorative" val="1"/>
              </a:ext>
            </a:extLst>
          </p:cNvPr>
          <p:cNvSpPr txBox="1"/>
          <p:nvPr userDrawn="1"/>
        </p:nvSpPr>
        <p:spPr bwMode="gray">
          <a:xfrm>
            <a:off x="1409161" y="5756365"/>
            <a:ext cx="5034278" cy="948978"/>
          </a:xfrm>
          <a:prstGeom prst="rect">
            <a:avLst/>
          </a:prstGeom>
          <a:noFill/>
        </p:spPr>
        <p:txBody>
          <a:bodyPr vert="horz" wrap="square" lIns="0" tIns="0" rIns="0" bIns="0" rtlCol="0">
            <a:spAutoFit/>
          </a:bodyPr>
          <a:lstStyle/>
          <a:p>
            <a:pPr marL="166688" indent="-166688">
              <a:spcBef>
                <a:spcPts val="786"/>
              </a:spcBef>
              <a:buFont typeface="+mj-lt"/>
              <a:buAutoNum type="arabicPeriod"/>
            </a:pPr>
            <a:r>
              <a:rPr lang="en-US" sz="1100" b="0" dirty="0"/>
              <a:t>In PPT, click the Review tab. Click Accessibility Checker. This will open a right panel listing all errors that need to be corrected and the Accessibility tab. Clink on each error and follow the tips. </a:t>
            </a:r>
          </a:p>
          <a:p>
            <a:pPr marL="166688" marR="0" lvl="0" indent="-166688" algn="l" defTabSz="718444" rtl="0" eaLnBrk="1" fontAlgn="auto" latinLnBrk="0" hangingPunct="1">
              <a:lnSpc>
                <a:spcPct val="100000"/>
              </a:lnSpc>
              <a:spcBef>
                <a:spcPts val="786"/>
              </a:spcBef>
              <a:spcAft>
                <a:spcPts val="0"/>
              </a:spcAft>
              <a:buClrTx/>
              <a:buSzTx/>
              <a:buFont typeface="+mj-lt"/>
              <a:buAutoNum type="arabicPeriod"/>
              <a:tabLst/>
              <a:defRPr/>
            </a:pPr>
            <a:r>
              <a:rPr lang="en-US" sz="1100" b="0" dirty="0"/>
              <a:t>Use the </a:t>
            </a:r>
            <a:r>
              <a:rPr lang="en-US" sz="1100" b="1" i="1" dirty="0"/>
              <a:t>EAB Accessibility Guidelines and Directions </a:t>
            </a:r>
            <a:r>
              <a:rPr lang="en-US" sz="1100" b="0" dirty="0"/>
              <a:t>in the Box link at the bottom of this slide.</a:t>
            </a:r>
          </a:p>
        </p:txBody>
      </p:sp>
      <p:sp>
        <p:nvSpPr>
          <p:cNvPr id="44" name="Oval 43">
            <a:extLst>
              <a:ext uri="{FF2B5EF4-FFF2-40B4-BE49-F238E27FC236}">
                <a16:creationId xmlns:a16="http://schemas.microsoft.com/office/drawing/2014/main" id="{F0BC770D-D685-C442-FDD3-5C76E0D32AFF}"/>
              </a:ext>
              <a:ext uri="{C183D7F6-B498-43B3-948B-1728B52AA6E4}">
                <adec:decorative xmlns:adec="http://schemas.microsoft.com/office/drawing/2017/decorative" val="1"/>
              </a:ext>
            </a:extLst>
          </p:cNvPr>
          <p:cNvSpPr>
            <a:spLocks noChangeAspect="1"/>
          </p:cNvSpPr>
          <p:nvPr userDrawn="1"/>
        </p:nvSpPr>
        <p:spPr bwMode="gray">
          <a:xfrm>
            <a:off x="502148" y="6984798"/>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4</a:t>
            </a:r>
          </a:p>
        </p:txBody>
      </p:sp>
      <p:sp>
        <p:nvSpPr>
          <p:cNvPr id="3" name="TextBox 2">
            <a:extLst>
              <a:ext uri="{FF2B5EF4-FFF2-40B4-BE49-F238E27FC236}">
                <a16:creationId xmlns:a16="http://schemas.microsoft.com/office/drawing/2014/main" id="{352B46B6-333D-8061-855D-E32EF45212E8}"/>
              </a:ext>
              <a:ext uri="{C183D7F6-B498-43B3-948B-1728B52AA6E4}">
                <adec:decorative xmlns:adec="http://schemas.microsoft.com/office/drawing/2017/decorative" val="1"/>
              </a:ext>
            </a:extLst>
          </p:cNvPr>
          <p:cNvSpPr txBox="1"/>
          <p:nvPr userDrawn="1"/>
        </p:nvSpPr>
        <p:spPr bwMode="gray">
          <a:xfrm>
            <a:off x="864325" y="7042890"/>
            <a:ext cx="6409025" cy="338554"/>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br>
              <a:rPr lang="en-US" sz="1100" b="1" spc="-16" baseline="0" dirty="0"/>
            </a:br>
            <a:r>
              <a:rPr lang="en-US" sz="1100" b="0" spc="-16" baseline="0" dirty="0"/>
              <a:t>C</a:t>
            </a:r>
            <a:r>
              <a:rPr lang="en-US" sz="1100" b="0" dirty="0"/>
              <a:t>lick the Insert tab. Click Chart. Click Templates. Click on the EAB chart type you need.</a:t>
            </a:r>
          </a:p>
        </p:txBody>
      </p:sp>
      <p:grpSp>
        <p:nvGrpSpPr>
          <p:cNvPr id="6" name="Group 5">
            <a:extLst>
              <a:ext uri="{FF2B5EF4-FFF2-40B4-BE49-F238E27FC236}">
                <a16:creationId xmlns:a16="http://schemas.microsoft.com/office/drawing/2014/main" id="{A32C0458-2778-CD33-C6E4-919CCAEC2BC5}"/>
              </a:ext>
              <a:ext uri="{C183D7F6-B498-43B3-948B-1728B52AA6E4}">
                <adec:decorative xmlns:adec="http://schemas.microsoft.com/office/drawing/2017/decorative" val="1"/>
              </a:ext>
            </a:extLst>
          </p:cNvPr>
          <p:cNvGrpSpPr/>
          <p:nvPr userDrawn="1"/>
        </p:nvGrpSpPr>
        <p:grpSpPr>
          <a:xfrm>
            <a:off x="1415932" y="3399652"/>
            <a:ext cx="2394579" cy="1691298"/>
            <a:chOff x="712016" y="1045288"/>
            <a:chExt cx="1976591" cy="1355011"/>
          </a:xfrm>
        </p:grpSpPr>
        <p:grpSp>
          <p:nvGrpSpPr>
            <p:cNvPr id="7" name="Group 6">
              <a:extLst>
                <a:ext uri="{FF2B5EF4-FFF2-40B4-BE49-F238E27FC236}">
                  <a16:creationId xmlns:a16="http://schemas.microsoft.com/office/drawing/2014/main" id="{70D03FC5-D689-C4A3-CB3E-F4A67FF1DE37}"/>
                </a:ext>
              </a:extLst>
            </p:cNvPr>
            <p:cNvGrpSpPr/>
            <p:nvPr userDrawn="1"/>
          </p:nvGrpSpPr>
          <p:grpSpPr>
            <a:xfrm>
              <a:off x="712016" y="1045288"/>
              <a:ext cx="1941871" cy="1355011"/>
              <a:chOff x="290410" y="857410"/>
              <a:chExt cx="2427737" cy="1694043"/>
            </a:xfrm>
          </p:grpSpPr>
          <p:grpSp>
            <p:nvGrpSpPr>
              <p:cNvPr id="13" name="Group 12" descr="In PowerPoint, only use the top row of the color palette. ">
                <a:extLst>
                  <a:ext uri="{FF2B5EF4-FFF2-40B4-BE49-F238E27FC236}">
                    <a16:creationId xmlns:a16="http://schemas.microsoft.com/office/drawing/2014/main" id="{BB03BBDA-A9D7-5182-312C-1A73E2DD7F5D}"/>
                  </a:ext>
                  <a:ext uri="{C183D7F6-B498-43B3-948B-1728B52AA6E4}">
                    <adec:decorative xmlns:adec="http://schemas.microsoft.com/office/drawing/2017/decorative" val="0"/>
                  </a:ext>
                </a:extLst>
              </p:cNvPr>
              <p:cNvGrpSpPr/>
              <p:nvPr userDrawn="1"/>
            </p:nvGrpSpPr>
            <p:grpSpPr>
              <a:xfrm>
                <a:off x="290410" y="857410"/>
                <a:ext cx="2427737" cy="1694043"/>
                <a:chOff x="-1834053" y="1543542"/>
                <a:chExt cx="2584590" cy="1803493"/>
              </a:xfrm>
            </p:grpSpPr>
            <p:pic>
              <p:nvPicPr>
                <p:cNvPr id="16" name="Picture 15">
                  <a:extLst>
                    <a:ext uri="{FF2B5EF4-FFF2-40B4-BE49-F238E27FC236}">
                      <a16:creationId xmlns:a16="http://schemas.microsoft.com/office/drawing/2014/main" id="{5F4DDD03-4D91-4F4F-207E-BAC062210653}"/>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7" name="Rectangle 16">
                  <a:extLst>
                    <a:ext uri="{FF2B5EF4-FFF2-40B4-BE49-F238E27FC236}">
                      <a16:creationId xmlns:a16="http://schemas.microsoft.com/office/drawing/2014/main" id="{91FD0E67-7082-BE59-D9B3-F9B51778F26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8" name="TextBox 17">
                  <a:extLst>
                    <a:ext uri="{FF2B5EF4-FFF2-40B4-BE49-F238E27FC236}">
                      <a16:creationId xmlns:a16="http://schemas.microsoft.com/office/drawing/2014/main" id="{A8AAF1F3-E8D2-BA8E-D470-C04C21BF37AD}"/>
                    </a:ext>
                  </a:extLst>
                </p:cNvPr>
                <p:cNvSpPr txBox="1"/>
                <p:nvPr/>
              </p:nvSpPr>
              <p:spPr bwMode="gray">
                <a:xfrm>
                  <a:off x="-993669" y="2614127"/>
                  <a:ext cx="1744206" cy="618918"/>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19" name="Straight Arrow Connector 18">
                  <a:extLst>
                    <a:ext uri="{FF2B5EF4-FFF2-40B4-BE49-F238E27FC236}">
                      <a16:creationId xmlns:a16="http://schemas.microsoft.com/office/drawing/2014/main" id="{CB94C211-43BB-9FF7-3C0D-51586AF507FA}"/>
                    </a:ext>
                  </a:extLst>
                </p:cNvPr>
                <p:cNvCxnSpPr>
                  <a:cxnSpLocks/>
                </p:cNvCxnSpPr>
                <p:nvPr/>
              </p:nvCxnSpPr>
              <p:spPr bwMode="gray">
                <a:xfrm flipV="1">
                  <a:off x="-1261785" y="2490696"/>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4" name="Rectangle 13">
                <a:extLst>
                  <a:ext uri="{FF2B5EF4-FFF2-40B4-BE49-F238E27FC236}">
                    <a16:creationId xmlns:a16="http://schemas.microsoft.com/office/drawing/2014/main" id="{A458C200-8F54-B514-A055-4F054575F758}"/>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dirty="0"/>
              </a:p>
            </p:txBody>
          </p:sp>
          <p:sp>
            <p:nvSpPr>
              <p:cNvPr id="15" name="Rectangle 14">
                <a:extLst>
                  <a:ext uri="{FF2B5EF4-FFF2-40B4-BE49-F238E27FC236}">
                    <a16:creationId xmlns:a16="http://schemas.microsoft.com/office/drawing/2014/main" id="{02C3AA32-3B4C-34F1-9DBC-9821BBCCB3B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dirty="0"/>
              </a:p>
            </p:txBody>
          </p:sp>
        </p:grpSp>
        <p:grpSp>
          <p:nvGrpSpPr>
            <p:cNvPr id="8" name="Group 7">
              <a:extLst>
                <a:ext uri="{FF2B5EF4-FFF2-40B4-BE49-F238E27FC236}">
                  <a16:creationId xmlns:a16="http://schemas.microsoft.com/office/drawing/2014/main" id="{AB4A2916-E5CF-87C4-9066-E9CFEFFF6044}"/>
                </a:ext>
              </a:extLst>
            </p:cNvPr>
            <p:cNvGrpSpPr/>
            <p:nvPr userDrawn="1"/>
          </p:nvGrpSpPr>
          <p:grpSpPr>
            <a:xfrm>
              <a:off x="1530485" y="1290376"/>
              <a:ext cx="428489" cy="199072"/>
              <a:chOff x="1407460" y="1434503"/>
              <a:chExt cx="292608" cy="164592"/>
            </a:xfrm>
          </p:grpSpPr>
          <p:cxnSp>
            <p:nvCxnSpPr>
              <p:cNvPr id="11" name="Straight Connector 10">
                <a:extLst>
                  <a:ext uri="{FF2B5EF4-FFF2-40B4-BE49-F238E27FC236}">
                    <a16:creationId xmlns:a16="http://schemas.microsoft.com/office/drawing/2014/main" id="{EB3ECA4E-30F1-D7E6-BC12-3BDD83349FE3}"/>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914F7-FD51-2662-9157-C4F25CAAF3F7}"/>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D36E877E-AF94-D436-7564-9EA918B89D8B}"/>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2">
              <a:extLst>
                <a:ext uri="{FF2B5EF4-FFF2-40B4-BE49-F238E27FC236}">
                  <a16:creationId xmlns:a16="http://schemas.microsoft.com/office/drawing/2014/main" id="{5334555E-E398-C758-AD17-CAD3ECC78751}"/>
                </a:ext>
                <a:ext uri="{C183D7F6-B498-43B3-948B-1728B52AA6E4}">
                  <adec:decorative xmlns:adec="http://schemas.microsoft.com/office/drawing/2017/decorative" val="1"/>
                </a:ext>
              </a:extLst>
            </p:cNvPr>
            <p:cNvSpPr/>
            <p:nvPr userDrawn="1"/>
          </p:nvSpPr>
          <p:spPr bwMode="gray">
            <a:xfrm>
              <a:off x="1738466" y="1489344"/>
              <a:ext cx="950141" cy="241573"/>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dirty="0"/>
            </a:p>
          </p:txBody>
        </p:sp>
      </p:grpSp>
      <p:sp>
        <p:nvSpPr>
          <p:cNvPr id="69" name="Template edition">
            <a:extLst>
              <a:ext uri="{FF2B5EF4-FFF2-40B4-BE49-F238E27FC236}">
                <a16:creationId xmlns:a16="http://schemas.microsoft.com/office/drawing/2014/main" id="{15583B41-BAAF-16DA-EEFD-661407B62ABA}"/>
              </a:ext>
              <a:ext uri="{C183D7F6-B498-43B3-948B-1728B52AA6E4}">
                <adec:decorative xmlns:adec="http://schemas.microsoft.com/office/drawing/2017/decorative" val="1"/>
              </a:ext>
            </a:extLst>
          </p:cNvPr>
          <p:cNvSpPr/>
          <p:nvPr userDrawn="1"/>
        </p:nvSpPr>
        <p:spPr bwMode="gray">
          <a:xfrm>
            <a:off x="508000" y="9176792"/>
            <a:ext cx="6756400" cy="391675"/>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1846" rIns="91440" bIns="71846" numCol="1" spcCol="0" rtlCol="0" fromWordArt="0" anchor="ctr" anchorCtr="0" forceAA="0" compatLnSpc="1">
            <a:prstTxWarp prst="textNoShape">
              <a:avLst/>
            </a:prstTxWarp>
            <a:noAutofit/>
          </a:bodyPr>
          <a:lstStyle/>
          <a:p>
            <a:pPr algn="ctr">
              <a:spcBef>
                <a:spcPts val="786"/>
              </a:spcBef>
            </a:pPr>
            <a:r>
              <a:rPr lang="en-US" sz="1200" b="0" dirty="0">
                <a:solidFill>
                  <a:schemeClr val="bg1"/>
                </a:solidFill>
              </a:rPr>
              <a:t>Detailed directions are here: </a:t>
            </a:r>
            <a:r>
              <a:rPr lang="en-US" sz="1200" b="0" u="sng" dirty="0">
                <a:solidFill>
                  <a:schemeClr val="bg1"/>
                </a:solidFill>
                <a:hlinkClick r:id="rId5">
                  <a:extLst>
                    <a:ext uri="{A12FA001-AC4F-418D-AE19-62706E023703}">
                      <ahyp:hlinkClr xmlns:ahyp="http://schemas.microsoft.com/office/drawing/2018/hyperlinkcolor" val="tx"/>
                    </a:ext>
                  </a:extLst>
                </a:hlinkClick>
              </a:rPr>
              <a:t>https://eab.box.com/v/Template-Resources</a:t>
            </a:r>
            <a:endParaRPr lang="en-US" sz="1200" b="0" u="sng" dirty="0">
              <a:solidFill>
                <a:schemeClr val="bg1"/>
              </a:solidFill>
            </a:endParaRPr>
          </a:p>
        </p:txBody>
      </p:sp>
      <p:sp>
        <p:nvSpPr>
          <p:cNvPr id="21" name="Template edition">
            <a:extLst>
              <a:ext uri="{FF2B5EF4-FFF2-40B4-BE49-F238E27FC236}">
                <a16:creationId xmlns:a16="http://schemas.microsoft.com/office/drawing/2014/main" id="{D42F1FB0-868B-69A1-D789-C2713B756942}"/>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600" b="1" dirty="0">
                <a:solidFill>
                  <a:schemeClr val="tx1"/>
                </a:solidFill>
              </a:rPr>
              <a:t>Top 4 Helpful Guidelines</a:t>
            </a:r>
          </a:p>
        </p:txBody>
      </p:sp>
    </p:spTree>
    <p:custDataLst>
      <p:tags r:id="rId1"/>
    </p:custDataLst>
    <p:extLst>
      <p:ext uri="{BB962C8B-B14F-4D97-AF65-F5344CB8AC3E}">
        <p14:creationId xmlns:p14="http://schemas.microsoft.com/office/powerpoint/2010/main" val="1380045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511D4D-389A-06AF-FD30-6608DFA9B9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 name="Green box directions - decorative">
            <a:extLst>
              <a:ext uri="{FF2B5EF4-FFF2-40B4-BE49-F238E27FC236}">
                <a16:creationId xmlns:a16="http://schemas.microsoft.com/office/drawing/2014/main" id="{4B8640DA-E681-14E1-07A8-5EF0DEFCF1E5}"/>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79582651"/>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ED399-D721-1805-0137-D1799CD8574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2"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3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Green box directions - decorative">
            <a:extLst>
              <a:ext uri="{FF2B5EF4-FFF2-40B4-BE49-F238E27FC236}">
                <a16:creationId xmlns:a16="http://schemas.microsoft.com/office/drawing/2014/main" id="{C5A7BF5C-5161-404B-5A25-4905DC2EBF5E}"/>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33575479"/>
      </p:ext>
    </p:extLst>
  </p:cSld>
  <p:clrMapOvr>
    <a:masterClrMapping/>
  </p:clrMapOvr>
  <p:extLst>
    <p:ext uri="{DCECCB84-F9BA-43D5-87BE-67443E8EF086}">
      <p15:sldGuideLst xmlns:p15="http://schemas.microsoft.com/office/powerpoint/2012/main">
        <p15:guide id="1" pos="1488">
          <p15:clr>
            <a:srgbClr val="FBAE40"/>
          </p15:clr>
        </p15:guide>
        <p15:guide id="2" pos="1608">
          <p15:clr>
            <a:srgbClr val="FBAE40"/>
          </p15:clr>
        </p15:guide>
        <p15:guide id="3" orient="horz" pos="143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Logo Option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5F0DC-0A65-C176-B496-E637E562A8C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714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7989"/>
            <a:ext cx="64922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91184"/>
            <a:ext cx="64922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3" name="Green box directions - decorative">
            <a:extLst>
              <a:ext uri="{FF2B5EF4-FFF2-40B4-BE49-F238E27FC236}">
                <a16:creationId xmlns:a16="http://schemas.microsoft.com/office/drawing/2014/main" id="{F7B8E21F-19FD-E7BE-40A2-56B97E91DEA6}"/>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25223324"/>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Logo Option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80CEC-295A-1D70-90C4-BEFFAE18B3C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31006E2C-DCB0-A480-F8B7-CDA4D99BB9A1}"/>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199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2839"/>
            <a:ext cx="60350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86034"/>
            <a:ext cx="60350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4" name="Green box directions - decorative">
            <a:extLst>
              <a:ext uri="{FF2B5EF4-FFF2-40B4-BE49-F238E27FC236}">
                <a16:creationId xmlns:a16="http://schemas.microsoft.com/office/drawing/2014/main" id="{0042FE7E-27D4-7C3D-BA6A-492C0B1D133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41945366"/>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Logo Option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ADF923-224E-6D52-8CDF-03DEAB2D4EC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641939"/>
            <a:ext cx="1325880" cy="507293"/>
          </a:xfrm>
          <a:prstGeom prst="rect">
            <a:avLst/>
          </a:prstGeom>
        </p:spPr>
      </p:pic>
      <p:sp>
        <p:nvSpPr>
          <p:cNvPr id="6" name="Program name">
            <a:extLst>
              <a:ext uri="{FF2B5EF4-FFF2-40B4-BE49-F238E27FC236}">
                <a16:creationId xmlns:a16="http://schemas.microsoft.com/office/drawing/2014/main" id="{614CC01D-07A4-9D18-E085-08D89E7DB7DE}"/>
              </a:ext>
            </a:extLst>
          </p:cNvPr>
          <p:cNvSpPr>
            <a:spLocks noGrp="1"/>
          </p:cNvSpPr>
          <p:nvPr>
            <p:ph type="body" sz="quarter" idx="46" hasCustomPrompt="1"/>
          </p:nvPr>
        </p:nvSpPr>
        <p:spPr bwMode="gray">
          <a:xfrm>
            <a:off x="5180344" y="287996"/>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FAEC88E2-2FD5-1B4C-1759-D7AC494262CE}"/>
              </a:ext>
              <a:ext uri="{C183D7F6-B498-43B3-948B-1728B52AA6E4}">
                <adec:decorative xmlns:adec="http://schemas.microsoft.com/office/drawing/2017/decorative" val="1"/>
              </a:ext>
            </a:extLst>
          </p:cNvPr>
          <p:cNvSpPr txBox="1">
            <a:spLocks/>
          </p:cNvSpPr>
          <p:nvPr userDrawn="1"/>
        </p:nvSpPr>
        <p:spPr bwMode="gray">
          <a:xfrm>
            <a:off x="7970519" y="443027"/>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35110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Logo Option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D5617-D97B-B02D-FC75-2220F946537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52" r="-2052"/>
          <a:stretch/>
        </p:blipFill>
        <p:spPr bwMode="gray">
          <a:xfrm>
            <a:off x="485249" y="370241"/>
            <a:ext cx="1325280" cy="507293"/>
          </a:xfrm>
          <a:prstGeom prst="rect">
            <a:avLst/>
          </a:prstGeom>
        </p:spPr>
      </p:pic>
      <p:sp>
        <p:nvSpPr>
          <p:cNvPr id="5" name="Program name">
            <a:extLst>
              <a:ext uri="{FF2B5EF4-FFF2-40B4-BE49-F238E27FC236}">
                <a16:creationId xmlns:a16="http://schemas.microsoft.com/office/drawing/2014/main" id="{CCD43862-E895-B483-6225-10225C3C7C3F}"/>
              </a:ext>
            </a:extLst>
          </p:cNvPr>
          <p:cNvSpPr>
            <a:spLocks noGrp="1"/>
          </p:cNvSpPr>
          <p:nvPr>
            <p:ph type="body" sz="quarter" idx="46" hasCustomPrompt="1"/>
          </p:nvPr>
        </p:nvSpPr>
        <p:spPr bwMode="gray">
          <a:xfrm>
            <a:off x="5180344" y="446916"/>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6" name="Green box directions - decorative">
            <a:extLst>
              <a:ext uri="{FF2B5EF4-FFF2-40B4-BE49-F238E27FC236}">
                <a16:creationId xmlns:a16="http://schemas.microsoft.com/office/drawing/2014/main" id="{24D52AB1-C545-0013-33F5-FADFD311A8D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94691075"/>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Logo Option #7">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D2CF6F-BD22-EB6B-F20E-41BFADD2647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rcRect t="166" b="166"/>
          <a:stretch/>
        </p:blipFill>
        <p:spPr bwMode="gray">
          <a:xfrm>
            <a:off x="513821" y="457997"/>
            <a:ext cx="1325280" cy="507293"/>
          </a:xfrm>
          <a:prstGeom prst="rect">
            <a:avLst/>
          </a:prstGeom>
        </p:spPr>
      </p:pic>
      <p:sp>
        <p:nvSpPr>
          <p:cNvPr id="4" name="Program name">
            <a:extLst>
              <a:ext uri="{FF2B5EF4-FFF2-40B4-BE49-F238E27FC236}">
                <a16:creationId xmlns:a16="http://schemas.microsoft.com/office/drawing/2014/main" id="{6E38B349-7046-52E9-3928-F221AB8DE422}"/>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bg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bg1"/>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bg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62A85BBA-4DCB-2EDE-243A-BB6621A5B03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0448402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Logo Option #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1496C-53A0-7BD9-C244-7B8405AABD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9605F478-2745-CD15-E1C4-4B8C0D807FE0}"/>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accent3"/>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E727D59A-17A0-AC87-AEFF-9A666215AA7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2100981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ogo Option #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75D9C-0563-4752-1F05-C4555377CAC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E9A450CC-79CB-BE1D-0B53-E243851D83BE}"/>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1FE66C7B-771A-86FA-628A-2A472EA81F89}"/>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2384679"/>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ogo Option #10">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4BAEBC-DD19-A6B9-31DC-F177D809EAE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067854F0-250C-0532-FF76-87215EEBA4BF}"/>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08BC0260-1C66-A7DE-DC12-B3449B7FB76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59642119"/>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219750-8E95-BA1A-F813-DC1E5872463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27447975"/>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ogo Option #1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8E7FD8-8EF2-55BD-F9F7-613ABBB03E5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7" name="Program name">
            <a:extLst>
              <a:ext uri="{FF2B5EF4-FFF2-40B4-BE49-F238E27FC236}">
                <a16:creationId xmlns:a16="http://schemas.microsoft.com/office/drawing/2014/main" id="{58D69CC4-751E-7CD3-4D7C-930EF44005EE}"/>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DFEE2879-2C29-C505-A0FD-7E17F0A18C4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18784987"/>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oot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410192" y="1759048"/>
            <a:ext cx="6359099"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47135"/>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6480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1"/>
    </p:custDataLst>
    <p:extLst>
      <p:ext uri="{BB962C8B-B14F-4D97-AF65-F5344CB8AC3E}">
        <p14:creationId xmlns:p14="http://schemas.microsoft.com/office/powerpoint/2010/main" val="21922644"/>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1"/>
    </p:custDataLst>
    <p:extLst>
      <p:ext uri="{BB962C8B-B14F-4D97-AF65-F5344CB8AC3E}">
        <p14:creationId xmlns:p14="http://schemas.microsoft.com/office/powerpoint/2010/main" val="2205967950"/>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ook Layout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76254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5051"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7" y="3645562"/>
            <a:ext cx="4663440" cy="1384995"/>
          </a:xfrm>
          <a:prstGeom prst="rect">
            <a:avLst/>
          </a:prstGeom>
        </p:spPr>
        <p:txBody>
          <a:bodyPr wrap="square"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Product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7" name="Bottom box header"/>
          <p:cNvSpPr>
            <a:spLocks noGrp="1"/>
          </p:cNvSpPr>
          <p:nvPr>
            <p:ph type="body" sz="quarter" idx="21" hasCustomPrompt="1"/>
          </p:nvPr>
        </p:nvSpPr>
        <p:spPr bwMode="gray">
          <a:xfrm>
            <a:off x="822960" y="8343721"/>
            <a:ext cx="6126480" cy="1188720"/>
          </a:xfrm>
          <a:prstGeom prst="rect">
            <a:avLst/>
          </a:prstGeom>
          <a:solidFill>
            <a:schemeClr val="bg2"/>
          </a:solidFill>
        </p:spPr>
        <p:txBody>
          <a:bodyPr wrap="none" lIns="274320" tIns="182880" rIns="457200" bIns="91440" anchor="t" anchorCtr="0">
            <a:no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sp>
        <p:nvSpPr>
          <p:cNvPr id="26" name="Bottom box bullets"/>
          <p:cNvSpPr>
            <a:spLocks noGrp="1"/>
          </p:cNvSpPr>
          <p:nvPr>
            <p:ph type="body" sz="quarter" idx="22" hasCustomPrompt="1"/>
          </p:nvPr>
        </p:nvSpPr>
        <p:spPr bwMode="gray">
          <a:xfrm>
            <a:off x="822960" y="8701444"/>
            <a:ext cx="6126480" cy="830997"/>
          </a:xfrm>
          <a:prstGeom prst="rect">
            <a:avLst/>
          </a:prstGeom>
          <a:noFill/>
          <a:ln w="19050">
            <a:noFill/>
          </a:ln>
        </p:spPr>
        <p:txBody>
          <a:bodyPr lIns="274320" tIns="9144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8A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8A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3307668161"/>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8A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427234940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5194298"/>
      </p:ext>
    </p:extLst>
  </p:cSld>
  <p:clrMapOvr>
    <a:masterClrMapping/>
  </p:clrMapOvr>
  <p:extLst>
    <p:ext uri="{DCECCB84-F9BA-43D5-87BE-67443E8EF086}">
      <p15:sldGuideLst xmlns:p15="http://schemas.microsoft.com/office/powerpoint/2012/main">
        <p15:guide id="1" orient="horz" pos="1097">
          <p15:clr>
            <a:srgbClr val="FBAE40"/>
          </p15:clr>
        </p15:guide>
        <p15:guide id="2" pos="46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78186160"/>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52846683"/>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1F7A94-BDCC-9C9A-0DBA-2320C5369A52}"/>
              </a:ext>
              <a:ext uri="{C183D7F6-B498-43B3-948B-1728B52AA6E4}">
                <adec:decorative xmlns:adec="http://schemas.microsoft.com/office/drawing/2017/decorative" val="1"/>
              </a:ext>
            </a:extLst>
          </p:cNvPr>
          <p:cNvSpPr/>
          <p:nvPr userDrawn="1"/>
        </p:nvSpPr>
        <p:spPr bwMode="gray">
          <a:xfrm>
            <a:off x="0" y="1701967"/>
            <a:ext cx="7772400" cy="7216563"/>
          </a:xfrm>
          <a:prstGeom prst="rect">
            <a:avLst/>
          </a:prstGeom>
          <a:solidFill>
            <a:schemeClr val="accent3">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Graphic 3">
            <a:extLst>
              <a:ext uri="{FF2B5EF4-FFF2-40B4-BE49-F238E27FC236}">
                <a16:creationId xmlns:a16="http://schemas.microsoft.com/office/drawing/2014/main" id="{72C9476C-092F-D666-C6EA-E95B3CBF22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5920" y="3045480"/>
            <a:ext cx="4480560" cy="4493240"/>
          </a:xfrm>
          <a:prstGeom prst="rect">
            <a:avLst/>
          </a:prstGeom>
        </p:spPr>
      </p:pic>
      <p:cxnSp>
        <p:nvCxnSpPr>
          <p:cNvPr id="5" name="Straight Connector 4">
            <a:extLst>
              <a:ext uri="{FF2B5EF4-FFF2-40B4-BE49-F238E27FC236}">
                <a16:creationId xmlns:a16="http://schemas.microsoft.com/office/drawing/2014/main" id="{46150AB5-6530-5162-4BB7-715A5087010F}"/>
              </a:ext>
              <a:ext uri="{C183D7F6-B498-43B3-948B-1728B52AA6E4}">
                <adec:decorative xmlns:adec="http://schemas.microsoft.com/office/drawing/2017/decorative" val="1"/>
              </a:ext>
            </a:extLst>
          </p:cNvPr>
          <p:cNvCxnSpPr>
            <a:cxnSpLocks/>
          </p:cNvCxnSpPr>
          <p:nvPr userDrawn="1"/>
        </p:nvCxnSpPr>
        <p:spPr bwMode="gray">
          <a:xfrm flipH="1">
            <a:off x="3888215" y="3335217"/>
            <a:ext cx="5341" cy="130512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755CB-7DAB-A330-C5B3-96801F43719C}"/>
              </a:ext>
              <a:ext uri="{C183D7F6-B498-43B3-948B-1728B52AA6E4}">
                <adec:decorative xmlns:adec="http://schemas.microsoft.com/office/drawing/2017/decorative" val="1"/>
              </a:ext>
            </a:extLst>
          </p:cNvPr>
          <p:cNvCxnSpPr>
            <a:cxnSpLocks/>
          </p:cNvCxnSpPr>
          <p:nvPr userDrawn="1"/>
        </p:nvCxnSpPr>
        <p:spPr bwMode="gray">
          <a:xfrm flipH="1">
            <a:off x="4463497" y="4323219"/>
            <a:ext cx="1113808" cy="656184"/>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AE0B8E-59CA-3BAF-B2B0-98D3E1BBF0E0}"/>
              </a:ext>
              <a:ext uri="{C183D7F6-B498-43B3-948B-1728B52AA6E4}">
                <adec:decorative xmlns:adec="http://schemas.microsoft.com/office/drawing/2017/decorative" val="1"/>
              </a:ext>
            </a:extLst>
          </p:cNvPr>
          <p:cNvCxnSpPr>
            <a:cxnSpLocks/>
          </p:cNvCxnSpPr>
          <p:nvPr userDrawn="1"/>
        </p:nvCxnSpPr>
        <p:spPr bwMode="gray">
          <a:xfrm>
            <a:off x="2185816" y="4330402"/>
            <a:ext cx="1132460" cy="64715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9030E0-1AFE-DE68-0891-510B4D5D1989}"/>
              </a:ext>
              <a:ext uri="{C183D7F6-B498-43B3-948B-1728B52AA6E4}">
                <adec:decorative xmlns:adec="http://schemas.microsoft.com/office/drawing/2017/decorative" val="1"/>
              </a:ext>
            </a:extLst>
          </p:cNvPr>
          <p:cNvCxnSpPr>
            <a:cxnSpLocks/>
          </p:cNvCxnSpPr>
          <p:nvPr userDrawn="1"/>
        </p:nvCxnSpPr>
        <p:spPr bwMode="gray">
          <a:xfrm flipV="1">
            <a:off x="2214042" y="5662249"/>
            <a:ext cx="1095504" cy="632506"/>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172B03-FC74-1C2E-F3FA-532CA7D64D6E}"/>
              </a:ext>
              <a:ext uri="{C183D7F6-B498-43B3-948B-1728B52AA6E4}">
                <adec:decorative xmlns:adec="http://schemas.microsoft.com/office/drawing/2017/decorative" val="1"/>
              </a:ext>
            </a:extLst>
          </p:cNvPr>
          <p:cNvCxnSpPr>
            <a:cxnSpLocks/>
          </p:cNvCxnSpPr>
          <p:nvPr userDrawn="1"/>
        </p:nvCxnSpPr>
        <p:spPr bwMode="gray">
          <a:xfrm flipH="1" flipV="1">
            <a:off x="4459188" y="5651858"/>
            <a:ext cx="1118117" cy="64483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B33053-FD38-D41F-4C77-D07C0D48C3C2}"/>
              </a:ext>
              <a:ext uri="{C183D7F6-B498-43B3-948B-1728B52AA6E4}">
                <adec:decorative xmlns:adec="http://schemas.microsoft.com/office/drawing/2017/decorative" val="1"/>
              </a:ext>
            </a:extLst>
          </p:cNvPr>
          <p:cNvCxnSpPr>
            <a:cxnSpLocks/>
          </p:cNvCxnSpPr>
          <p:nvPr userDrawn="1"/>
        </p:nvCxnSpPr>
        <p:spPr bwMode="gray">
          <a:xfrm>
            <a:off x="3888046" y="6005943"/>
            <a:ext cx="4125" cy="1270759"/>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6C304CB-F7C7-568B-F828-F10B32F4BF4D}"/>
              </a:ext>
              <a:ext uri="{C183D7F6-B498-43B3-948B-1728B52AA6E4}">
                <adec:decorative xmlns:adec="http://schemas.microsoft.com/office/drawing/2017/decorative" val="1"/>
              </a:ext>
            </a:extLst>
          </p:cNvPr>
          <p:cNvSpPr/>
          <p:nvPr userDrawn="1"/>
        </p:nvSpPr>
        <p:spPr bwMode="gray">
          <a:xfrm>
            <a:off x="3158970" y="4566018"/>
            <a:ext cx="1458490" cy="145849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2" name="Picture 11">
            <a:extLst>
              <a:ext uri="{FF2B5EF4-FFF2-40B4-BE49-F238E27FC236}">
                <a16:creationId xmlns:a16="http://schemas.microsoft.com/office/drawing/2014/main" id="{4E8C6E31-F98B-05DC-302D-E42C07ACDE8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25953" y="4677415"/>
            <a:ext cx="1541347" cy="1235697"/>
          </a:xfrm>
          <a:prstGeom prst="rect">
            <a:avLst/>
          </a:prstGeom>
        </p:spPr>
      </p:pic>
      <p:sp>
        <p:nvSpPr>
          <p:cNvPr id="13" name="Rectangle 12">
            <a:extLst>
              <a:ext uri="{FF2B5EF4-FFF2-40B4-BE49-F238E27FC236}">
                <a16:creationId xmlns:a16="http://schemas.microsoft.com/office/drawing/2014/main" id="{7E5A5EC9-A598-A3FC-7F7C-A7B577596486}"/>
              </a:ext>
              <a:ext uri="{C183D7F6-B498-43B3-948B-1728B52AA6E4}">
                <adec:decorative xmlns:adec="http://schemas.microsoft.com/office/drawing/2017/decorative" val="1"/>
              </a:ext>
            </a:extLst>
          </p:cNvPr>
          <p:cNvSpPr/>
          <p:nvPr userDrawn="1"/>
        </p:nvSpPr>
        <p:spPr bwMode="gray">
          <a:xfrm>
            <a:off x="139" y="7974036"/>
            <a:ext cx="7772400" cy="1570014"/>
          </a:xfrm>
          <a:prstGeom prst="rect">
            <a:avLst/>
          </a:prstGeom>
          <a:solidFill>
            <a:srgbClr val="00355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341F1937-239B-95D1-25BD-47034698AF67}"/>
              </a:ext>
              <a:ext uri="{C183D7F6-B498-43B3-948B-1728B52AA6E4}">
                <adec:decorative xmlns:adec="http://schemas.microsoft.com/office/drawing/2017/decorative" val="1"/>
              </a:ext>
            </a:extLst>
          </p:cNvPr>
          <p:cNvSpPr/>
          <p:nvPr userDrawn="1"/>
        </p:nvSpPr>
        <p:spPr bwMode="gray">
          <a:xfrm>
            <a:off x="139" y="1524318"/>
            <a:ext cx="7772400" cy="1041462"/>
          </a:xfrm>
          <a:prstGeom prst="rect">
            <a:avLst/>
          </a:prstGeom>
          <a:solidFill>
            <a:srgbClr val="00355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8" name="Straight Connector 17">
            <a:extLst>
              <a:ext uri="{FF2B5EF4-FFF2-40B4-BE49-F238E27FC236}">
                <a16:creationId xmlns:a16="http://schemas.microsoft.com/office/drawing/2014/main" id="{E764CD0A-0F8A-A528-FF4B-594090925A29}"/>
              </a:ext>
              <a:ext uri="{C183D7F6-B498-43B3-948B-1728B52AA6E4}">
                <adec:decorative xmlns:adec="http://schemas.microsoft.com/office/drawing/2017/decorative" val="1"/>
              </a:ext>
            </a:extLst>
          </p:cNvPr>
          <p:cNvCxnSpPr>
            <a:cxnSpLocks/>
          </p:cNvCxnSpPr>
          <p:nvPr userDrawn="1"/>
        </p:nvCxnSpPr>
        <p:spPr bwMode="gray">
          <a:xfrm>
            <a:off x="518532" y="8408048"/>
            <a:ext cx="0" cy="7019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C976940-D524-776F-D4DE-103BC873F818}"/>
              </a:ext>
              <a:ext uri="{C183D7F6-B498-43B3-948B-1728B52AA6E4}">
                <adec:decorative xmlns:adec="http://schemas.microsoft.com/office/drawing/2017/decorative" val="1"/>
              </a:ext>
            </a:extLst>
          </p:cNvPr>
          <p:cNvCxnSpPr>
            <a:cxnSpLocks/>
          </p:cNvCxnSpPr>
          <p:nvPr userDrawn="1"/>
        </p:nvCxnSpPr>
        <p:spPr bwMode="gray">
          <a:xfrm>
            <a:off x="4377274" y="8408048"/>
            <a:ext cx="0" cy="7019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5D4CC60-755D-F9C4-F252-012B1551474B}"/>
              </a:ext>
              <a:ext uri="{C183D7F6-B498-43B3-948B-1728B52AA6E4}">
                <adec:decorative xmlns:adec="http://schemas.microsoft.com/office/drawing/2017/decorative" val="1"/>
              </a:ext>
            </a:extLst>
          </p:cNvPr>
          <p:cNvGrpSpPr/>
          <p:nvPr userDrawn="1"/>
        </p:nvGrpSpPr>
        <p:grpSpPr>
          <a:xfrm>
            <a:off x="2271914" y="3241995"/>
            <a:ext cx="460972" cy="640080"/>
            <a:chOff x="3204476" y="1751462"/>
            <a:chExt cx="460972" cy="640080"/>
          </a:xfrm>
        </p:grpSpPr>
        <p:sp>
          <p:nvSpPr>
            <p:cNvPr id="27" name="Freeform 81">
              <a:extLst>
                <a:ext uri="{FF2B5EF4-FFF2-40B4-BE49-F238E27FC236}">
                  <a16:creationId xmlns:a16="http://schemas.microsoft.com/office/drawing/2014/main" id="{54670E0E-5B83-1969-D7D3-37C5FA106E66}"/>
                </a:ext>
              </a:extLst>
            </p:cNvPr>
            <p:cNvSpPr/>
            <p:nvPr/>
          </p:nvSpPr>
          <p:spPr>
            <a:xfrm>
              <a:off x="3207045" y="2066740"/>
              <a:ext cx="458403" cy="9525"/>
            </a:xfrm>
            <a:custGeom>
              <a:avLst/>
              <a:gdLst>
                <a:gd name="connsiteX0" fmla="*/ 0 w 458403"/>
                <a:gd name="connsiteY0" fmla="*/ 0 h 9525"/>
                <a:gd name="connsiteX1" fmla="*/ 458403 w 458403"/>
                <a:gd name="connsiteY1" fmla="*/ 0 h 9525"/>
              </a:gdLst>
              <a:ahLst/>
              <a:cxnLst>
                <a:cxn ang="0">
                  <a:pos x="connsiteX0" y="connsiteY0"/>
                </a:cxn>
                <a:cxn ang="0">
                  <a:pos x="connsiteX1" y="connsiteY1"/>
                </a:cxn>
              </a:cxnLst>
              <a:rect l="l" t="t" r="r" b="b"/>
              <a:pathLst>
                <a:path w="458403" h="9525">
                  <a:moveTo>
                    <a:pt x="0" y="0"/>
                  </a:moveTo>
                  <a:lnTo>
                    <a:pt x="458403" y="0"/>
                  </a:lnTo>
                </a:path>
              </a:pathLst>
            </a:custGeom>
            <a:ln w="12700" cap="rnd">
              <a:solidFill>
                <a:srgbClr val="FFFFFF"/>
              </a:solidFill>
              <a:prstDash val="solid"/>
              <a:round/>
            </a:ln>
          </p:spPr>
          <p:txBody>
            <a:bodyPr rtlCol="0" anchor="ctr"/>
            <a:lstStyle/>
            <a:p>
              <a:endParaRPr lang="en-US" dirty="0"/>
            </a:p>
          </p:txBody>
        </p:sp>
        <p:sp>
          <p:nvSpPr>
            <p:cNvPr id="28" name="Freeform 82">
              <a:extLst>
                <a:ext uri="{FF2B5EF4-FFF2-40B4-BE49-F238E27FC236}">
                  <a16:creationId xmlns:a16="http://schemas.microsoft.com/office/drawing/2014/main" id="{79AA05C7-76E3-6B1B-FBF7-AF90C3DAAF99}"/>
                </a:ext>
              </a:extLst>
            </p:cNvPr>
            <p:cNvSpPr/>
            <p:nvPr/>
          </p:nvSpPr>
          <p:spPr>
            <a:xfrm>
              <a:off x="3204476" y="1751462"/>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dirty="0"/>
            </a:p>
          </p:txBody>
        </p:sp>
      </p:grpSp>
      <p:sp>
        <p:nvSpPr>
          <p:cNvPr id="30" name="Freeform 78">
            <a:extLst>
              <a:ext uri="{FF2B5EF4-FFF2-40B4-BE49-F238E27FC236}">
                <a16:creationId xmlns:a16="http://schemas.microsoft.com/office/drawing/2014/main" id="{4CB5F738-A3C8-9ACA-638B-D2DB02CF4B6D}"/>
              </a:ext>
              <a:ext uri="{C183D7F6-B498-43B3-948B-1728B52AA6E4}">
                <adec:decorative xmlns:adec="http://schemas.microsoft.com/office/drawing/2017/decorative" val="1"/>
              </a:ext>
            </a:extLst>
          </p:cNvPr>
          <p:cNvSpPr/>
          <p:nvPr userDrawn="1"/>
        </p:nvSpPr>
        <p:spPr>
          <a:xfrm rot="20773201">
            <a:off x="2665985" y="3265846"/>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80"/>
                  <a:pt x="428213" y="552450"/>
                  <a:pt x="275860" y="552450"/>
                </a:cubicBezTo>
                <a:cubicBezTo>
                  <a:pt x="123507" y="552450"/>
                  <a:pt x="0" y="428780"/>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31" name="Graphic 30">
            <a:extLst>
              <a:ext uri="{FF2B5EF4-FFF2-40B4-BE49-F238E27FC236}">
                <a16:creationId xmlns:a16="http://schemas.microsoft.com/office/drawing/2014/main" id="{57D2FEF4-E5F4-82B3-B863-251A1B535038}"/>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793598" y="3381233"/>
            <a:ext cx="331927" cy="331927"/>
          </a:xfrm>
          <a:prstGeom prst="rect">
            <a:avLst/>
          </a:prstGeom>
        </p:spPr>
      </p:pic>
      <p:grpSp>
        <p:nvGrpSpPr>
          <p:cNvPr id="32" name="Group 31">
            <a:extLst>
              <a:ext uri="{FF2B5EF4-FFF2-40B4-BE49-F238E27FC236}">
                <a16:creationId xmlns:a16="http://schemas.microsoft.com/office/drawing/2014/main" id="{7DC874EB-AB35-A9EE-288C-DC236B1D2785}"/>
              </a:ext>
              <a:ext uri="{C183D7F6-B498-43B3-948B-1728B52AA6E4}">
                <adec:decorative xmlns:adec="http://schemas.microsoft.com/office/drawing/2017/decorative" val="1"/>
              </a:ext>
            </a:extLst>
          </p:cNvPr>
          <p:cNvGrpSpPr/>
          <p:nvPr userDrawn="1"/>
        </p:nvGrpSpPr>
        <p:grpSpPr>
          <a:xfrm>
            <a:off x="1446402" y="4796636"/>
            <a:ext cx="139728" cy="1024484"/>
            <a:chOff x="2193019" y="3403688"/>
            <a:chExt cx="139728" cy="1024484"/>
          </a:xfrm>
        </p:grpSpPr>
        <p:sp>
          <p:nvSpPr>
            <p:cNvPr id="33" name="Freeform 75">
              <a:extLst>
                <a:ext uri="{FF2B5EF4-FFF2-40B4-BE49-F238E27FC236}">
                  <a16:creationId xmlns:a16="http://schemas.microsoft.com/office/drawing/2014/main" id="{FC5429DE-D18F-D362-A3B9-D59B7687B4E2}"/>
                </a:ext>
              </a:extLst>
            </p:cNvPr>
            <p:cNvSpPr/>
            <p:nvPr/>
          </p:nvSpPr>
          <p:spPr>
            <a:xfrm>
              <a:off x="2241307" y="3924559"/>
              <a:ext cx="91440"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dirty="0"/>
            </a:p>
          </p:txBody>
        </p:sp>
        <p:sp>
          <p:nvSpPr>
            <p:cNvPr id="34" name="Freeform 76">
              <a:extLst>
                <a:ext uri="{FF2B5EF4-FFF2-40B4-BE49-F238E27FC236}">
                  <a16:creationId xmlns:a16="http://schemas.microsoft.com/office/drawing/2014/main" id="{8035EBCB-A74E-3C05-A062-6F583EE4F253}"/>
                </a:ext>
              </a:extLst>
            </p:cNvPr>
            <p:cNvSpPr/>
            <p:nvPr/>
          </p:nvSpPr>
          <p:spPr>
            <a:xfrm flipH="1">
              <a:off x="2193019" y="3403688"/>
              <a:ext cx="45719" cy="1024484"/>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dirty="0"/>
            </a:p>
          </p:txBody>
        </p:sp>
      </p:grpSp>
      <p:sp>
        <p:nvSpPr>
          <p:cNvPr id="36" name="Freeform 72">
            <a:extLst>
              <a:ext uri="{FF2B5EF4-FFF2-40B4-BE49-F238E27FC236}">
                <a16:creationId xmlns:a16="http://schemas.microsoft.com/office/drawing/2014/main" id="{1C643B29-A43B-E17B-FC15-4E7C052B08BA}"/>
              </a:ext>
              <a:ext uri="{C183D7F6-B498-43B3-948B-1728B52AA6E4}">
                <adec:decorative xmlns:adec="http://schemas.microsoft.com/office/drawing/2017/decorative" val="1"/>
              </a:ext>
            </a:extLst>
          </p:cNvPr>
          <p:cNvSpPr/>
          <p:nvPr userDrawn="1"/>
        </p:nvSpPr>
        <p:spPr>
          <a:xfrm>
            <a:off x="1596229" y="5012588"/>
            <a:ext cx="591798" cy="592581"/>
          </a:xfrm>
          <a:custGeom>
            <a:avLst/>
            <a:gdLst>
              <a:gd name="connsiteX0" fmla="*/ 513717 w 551908"/>
              <a:gd name="connsiteY0" fmla="*/ 416479 h 552638"/>
              <a:gd name="connsiteX1" fmla="*/ 415929 w 551908"/>
              <a:gd name="connsiteY1" fmla="*/ 38242 h 552638"/>
              <a:gd name="connsiteX2" fmla="*/ 38191 w 551908"/>
              <a:gd name="connsiteY2" fmla="*/ 136159 h 552638"/>
              <a:gd name="connsiteX3" fmla="*/ 135979 w 551908"/>
              <a:gd name="connsiteY3" fmla="*/ 514396 h 552638"/>
              <a:gd name="connsiteX4" fmla="*/ 513717 w 551908"/>
              <a:gd name="connsiteY4" fmla="*/ 416479 h 55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08" h="552638">
                <a:moveTo>
                  <a:pt x="513717" y="416479"/>
                </a:moveTo>
                <a:cubicBezTo>
                  <a:pt x="591053" y="285034"/>
                  <a:pt x="547201" y="115680"/>
                  <a:pt x="415929" y="38242"/>
                </a:cubicBezTo>
                <a:cubicBezTo>
                  <a:pt x="284658" y="-39197"/>
                  <a:pt x="115527" y="4714"/>
                  <a:pt x="38191" y="136159"/>
                </a:cubicBezTo>
                <a:cubicBezTo>
                  <a:pt x="-39145" y="267604"/>
                  <a:pt x="4707" y="436958"/>
                  <a:pt x="135979" y="514396"/>
                </a:cubicBezTo>
                <a:cubicBezTo>
                  <a:pt x="267250" y="591835"/>
                  <a:pt x="436381" y="547925"/>
                  <a:pt x="513717" y="416479"/>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37" name="Graphic 36">
            <a:extLst>
              <a:ext uri="{FF2B5EF4-FFF2-40B4-BE49-F238E27FC236}">
                <a16:creationId xmlns:a16="http://schemas.microsoft.com/office/drawing/2014/main" id="{5E526D57-CC1F-3B57-2B1C-D7918EED988F}"/>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10576" y="5166219"/>
            <a:ext cx="351330" cy="285749"/>
          </a:xfrm>
          <a:prstGeom prst="rect">
            <a:avLst/>
          </a:prstGeom>
        </p:spPr>
      </p:pic>
      <p:grpSp>
        <p:nvGrpSpPr>
          <p:cNvPr id="38" name="Group 37">
            <a:extLst>
              <a:ext uri="{FF2B5EF4-FFF2-40B4-BE49-F238E27FC236}">
                <a16:creationId xmlns:a16="http://schemas.microsoft.com/office/drawing/2014/main" id="{05613B81-81FE-4EE4-36E5-1AE8F9371DFE}"/>
              </a:ext>
              <a:ext uri="{C183D7F6-B498-43B3-948B-1728B52AA6E4}">
                <adec:decorative xmlns:adec="http://schemas.microsoft.com/office/drawing/2017/decorative" val="1"/>
              </a:ext>
            </a:extLst>
          </p:cNvPr>
          <p:cNvGrpSpPr/>
          <p:nvPr userDrawn="1"/>
        </p:nvGrpSpPr>
        <p:grpSpPr>
          <a:xfrm>
            <a:off x="2314537" y="6698212"/>
            <a:ext cx="399330" cy="640080"/>
            <a:chOff x="3373372" y="5556752"/>
            <a:chExt cx="399330" cy="640080"/>
          </a:xfrm>
        </p:grpSpPr>
        <p:sp>
          <p:nvSpPr>
            <p:cNvPr id="39" name="Freeform 67">
              <a:extLst>
                <a:ext uri="{FF2B5EF4-FFF2-40B4-BE49-F238E27FC236}">
                  <a16:creationId xmlns:a16="http://schemas.microsoft.com/office/drawing/2014/main" id="{F070A3D0-7F94-BAB5-3472-36412B1A10EC}"/>
                </a:ext>
              </a:extLst>
            </p:cNvPr>
            <p:cNvSpPr/>
            <p:nvPr/>
          </p:nvSpPr>
          <p:spPr>
            <a:xfrm>
              <a:off x="3375940" y="5872030"/>
              <a:ext cx="396762" cy="9525"/>
            </a:xfrm>
            <a:custGeom>
              <a:avLst/>
              <a:gdLst>
                <a:gd name="connsiteX0" fmla="*/ 0 w 396762"/>
                <a:gd name="connsiteY0" fmla="*/ 0 h 9525"/>
                <a:gd name="connsiteX1" fmla="*/ 396763 w 396762"/>
                <a:gd name="connsiteY1" fmla="*/ 0 h 9525"/>
              </a:gdLst>
              <a:ahLst/>
              <a:cxnLst>
                <a:cxn ang="0">
                  <a:pos x="connsiteX0" y="connsiteY0"/>
                </a:cxn>
                <a:cxn ang="0">
                  <a:pos x="connsiteX1" y="connsiteY1"/>
                </a:cxn>
              </a:cxnLst>
              <a:rect l="l" t="t" r="r" b="b"/>
              <a:pathLst>
                <a:path w="396762" h="9525">
                  <a:moveTo>
                    <a:pt x="0" y="0"/>
                  </a:moveTo>
                  <a:lnTo>
                    <a:pt x="396763" y="0"/>
                  </a:lnTo>
                </a:path>
              </a:pathLst>
            </a:custGeom>
            <a:ln w="12700" cap="rnd">
              <a:solidFill>
                <a:srgbClr val="FFFFFF"/>
              </a:solidFill>
              <a:prstDash val="solid"/>
              <a:round/>
            </a:ln>
          </p:spPr>
          <p:txBody>
            <a:bodyPr rtlCol="0" anchor="ctr"/>
            <a:lstStyle/>
            <a:p>
              <a:endParaRPr lang="en-US" dirty="0"/>
            </a:p>
          </p:txBody>
        </p:sp>
        <p:sp>
          <p:nvSpPr>
            <p:cNvPr id="40" name="Freeform 68">
              <a:extLst>
                <a:ext uri="{FF2B5EF4-FFF2-40B4-BE49-F238E27FC236}">
                  <a16:creationId xmlns:a16="http://schemas.microsoft.com/office/drawing/2014/main" id="{618CF848-FF86-8ABB-5E9C-3FD81C9E17B1}"/>
                </a:ext>
              </a:extLst>
            </p:cNvPr>
            <p:cNvSpPr/>
            <p:nvPr/>
          </p:nvSpPr>
          <p:spPr>
            <a:xfrm>
              <a:off x="3373372" y="5556752"/>
              <a:ext cx="9512" cy="640080"/>
            </a:xfrm>
            <a:custGeom>
              <a:avLst/>
              <a:gdLst>
                <a:gd name="connsiteX0" fmla="*/ 0 w 9512"/>
                <a:gd name="connsiteY0" fmla="*/ 0 h 671417"/>
                <a:gd name="connsiteX1" fmla="*/ 0 w 9512"/>
                <a:gd name="connsiteY1" fmla="*/ 671417 h 671417"/>
              </a:gdLst>
              <a:ahLst/>
              <a:cxnLst>
                <a:cxn ang="0">
                  <a:pos x="connsiteX0" y="connsiteY0"/>
                </a:cxn>
                <a:cxn ang="0">
                  <a:pos x="connsiteX1" y="connsiteY1"/>
                </a:cxn>
              </a:cxnLst>
              <a:rect l="l" t="t" r="r" b="b"/>
              <a:pathLst>
                <a:path w="9512" h="671417">
                  <a:moveTo>
                    <a:pt x="0" y="0"/>
                  </a:moveTo>
                  <a:lnTo>
                    <a:pt x="0" y="671417"/>
                  </a:lnTo>
                </a:path>
              </a:pathLst>
            </a:custGeom>
            <a:ln w="12700" cap="rnd">
              <a:solidFill>
                <a:srgbClr val="FFFFFF"/>
              </a:solidFill>
              <a:prstDash val="solid"/>
              <a:round/>
            </a:ln>
          </p:spPr>
          <p:txBody>
            <a:bodyPr rtlCol="0" anchor="ctr"/>
            <a:lstStyle/>
            <a:p>
              <a:endParaRPr lang="en-US" dirty="0"/>
            </a:p>
          </p:txBody>
        </p:sp>
      </p:grpSp>
      <p:sp>
        <p:nvSpPr>
          <p:cNvPr id="42" name="Freeform 64">
            <a:extLst>
              <a:ext uri="{FF2B5EF4-FFF2-40B4-BE49-F238E27FC236}">
                <a16:creationId xmlns:a16="http://schemas.microsoft.com/office/drawing/2014/main" id="{D947A2A0-D0C5-7D2B-B3E5-DFAD1C4BA239}"/>
              </a:ext>
              <a:ext uri="{C183D7F6-B498-43B3-948B-1728B52AA6E4}">
                <adec:decorative xmlns:adec="http://schemas.microsoft.com/office/drawing/2017/decorative" val="1"/>
              </a:ext>
            </a:extLst>
          </p:cNvPr>
          <p:cNvSpPr/>
          <p:nvPr userDrawn="1"/>
        </p:nvSpPr>
        <p:spPr>
          <a:xfrm rot="20773201">
            <a:off x="2664406" y="6720983"/>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8"/>
                  <a:pt x="123805" y="0"/>
                  <a:pt x="276526" y="0"/>
                </a:cubicBezTo>
                <a:cubicBezTo>
                  <a:pt x="429247" y="0"/>
                  <a:pt x="553052" y="123968"/>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44" name="Graphic 43">
            <a:extLst>
              <a:ext uri="{FF2B5EF4-FFF2-40B4-BE49-F238E27FC236}">
                <a16:creationId xmlns:a16="http://schemas.microsoft.com/office/drawing/2014/main" id="{973295FA-2EBF-C67C-44C2-D2E5BBE6BAFB}"/>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786850" y="6849323"/>
            <a:ext cx="351330" cy="351330"/>
          </a:xfrm>
          <a:prstGeom prst="rect">
            <a:avLst/>
          </a:prstGeom>
        </p:spPr>
      </p:pic>
      <p:grpSp>
        <p:nvGrpSpPr>
          <p:cNvPr id="45" name="Group 44">
            <a:extLst>
              <a:ext uri="{FF2B5EF4-FFF2-40B4-BE49-F238E27FC236}">
                <a16:creationId xmlns:a16="http://schemas.microsoft.com/office/drawing/2014/main" id="{97194EDC-283E-C401-8FFE-F7B0B7C9CD20}"/>
              </a:ext>
              <a:ext uri="{C183D7F6-B498-43B3-948B-1728B52AA6E4}">
                <adec:decorative xmlns:adec="http://schemas.microsoft.com/office/drawing/2017/decorative" val="1"/>
              </a:ext>
            </a:extLst>
          </p:cNvPr>
          <p:cNvGrpSpPr/>
          <p:nvPr userDrawn="1"/>
        </p:nvGrpSpPr>
        <p:grpSpPr>
          <a:xfrm>
            <a:off x="5063476" y="6698212"/>
            <a:ext cx="446893" cy="640080"/>
            <a:chOff x="6122763" y="5709630"/>
            <a:chExt cx="446893" cy="640080"/>
          </a:xfrm>
        </p:grpSpPr>
        <p:sp>
          <p:nvSpPr>
            <p:cNvPr id="46" name="Freeform 61">
              <a:extLst>
                <a:ext uri="{FF2B5EF4-FFF2-40B4-BE49-F238E27FC236}">
                  <a16:creationId xmlns:a16="http://schemas.microsoft.com/office/drawing/2014/main" id="{6C137BB1-7C16-DF54-0605-BE0748565EE1}"/>
                </a:ext>
              </a:extLst>
            </p:cNvPr>
            <p:cNvSpPr/>
            <p:nvPr/>
          </p:nvSpPr>
          <p:spPr>
            <a:xfrm>
              <a:off x="6122763" y="6024908"/>
              <a:ext cx="434812" cy="9525"/>
            </a:xfrm>
            <a:custGeom>
              <a:avLst/>
              <a:gdLst>
                <a:gd name="connsiteX0" fmla="*/ 434813 w 434812"/>
                <a:gd name="connsiteY0" fmla="*/ 0 h 9525"/>
                <a:gd name="connsiteX1" fmla="*/ 0 w 434812"/>
                <a:gd name="connsiteY1" fmla="*/ 0 h 9525"/>
              </a:gdLst>
              <a:ahLst/>
              <a:cxnLst>
                <a:cxn ang="0">
                  <a:pos x="connsiteX0" y="connsiteY0"/>
                </a:cxn>
                <a:cxn ang="0">
                  <a:pos x="connsiteX1" y="connsiteY1"/>
                </a:cxn>
              </a:cxnLst>
              <a:rect l="l" t="t" r="r" b="b"/>
              <a:pathLst>
                <a:path w="434812" h="9525">
                  <a:moveTo>
                    <a:pt x="434813" y="0"/>
                  </a:moveTo>
                  <a:lnTo>
                    <a:pt x="0" y="0"/>
                  </a:lnTo>
                </a:path>
              </a:pathLst>
            </a:custGeom>
            <a:ln w="12700" cap="rnd">
              <a:solidFill>
                <a:srgbClr val="FFFFFF"/>
              </a:solidFill>
              <a:prstDash val="solid"/>
              <a:round/>
            </a:ln>
          </p:spPr>
          <p:txBody>
            <a:bodyPr rtlCol="0" anchor="ctr"/>
            <a:lstStyle/>
            <a:p>
              <a:endParaRPr lang="en-US" dirty="0"/>
            </a:p>
          </p:txBody>
        </p:sp>
        <p:sp>
          <p:nvSpPr>
            <p:cNvPr id="47" name="Freeform 62">
              <a:extLst>
                <a:ext uri="{FF2B5EF4-FFF2-40B4-BE49-F238E27FC236}">
                  <a16:creationId xmlns:a16="http://schemas.microsoft.com/office/drawing/2014/main" id="{9A59F697-DF88-E5B3-9916-71D5A11C4B9E}"/>
                </a:ext>
              </a:extLst>
            </p:cNvPr>
            <p:cNvSpPr/>
            <p:nvPr/>
          </p:nvSpPr>
          <p:spPr>
            <a:xfrm>
              <a:off x="6560144" y="5709630"/>
              <a:ext cx="9512" cy="640080"/>
            </a:xfrm>
            <a:custGeom>
              <a:avLst/>
              <a:gdLst>
                <a:gd name="connsiteX0" fmla="*/ 0 w 9512"/>
                <a:gd name="connsiteY0" fmla="*/ 0 h 695801"/>
                <a:gd name="connsiteX1" fmla="*/ 0 w 9512"/>
                <a:gd name="connsiteY1" fmla="*/ 695801 h 695801"/>
              </a:gdLst>
              <a:ahLst/>
              <a:cxnLst>
                <a:cxn ang="0">
                  <a:pos x="connsiteX0" y="connsiteY0"/>
                </a:cxn>
                <a:cxn ang="0">
                  <a:pos x="connsiteX1" y="connsiteY1"/>
                </a:cxn>
              </a:cxnLst>
              <a:rect l="l" t="t" r="r" b="b"/>
              <a:pathLst>
                <a:path w="9512" h="695801">
                  <a:moveTo>
                    <a:pt x="0" y="0"/>
                  </a:moveTo>
                  <a:lnTo>
                    <a:pt x="0" y="695801"/>
                  </a:lnTo>
                </a:path>
              </a:pathLst>
            </a:custGeom>
            <a:ln w="12700" cap="rnd">
              <a:solidFill>
                <a:srgbClr val="FFFFFF"/>
              </a:solidFill>
              <a:prstDash val="solid"/>
              <a:round/>
            </a:ln>
          </p:spPr>
          <p:txBody>
            <a:bodyPr rtlCol="0" anchor="ctr"/>
            <a:lstStyle/>
            <a:p>
              <a:endParaRPr lang="en-US" dirty="0"/>
            </a:p>
          </p:txBody>
        </p:sp>
      </p:grpSp>
      <p:sp>
        <p:nvSpPr>
          <p:cNvPr id="49" name="Freeform 58">
            <a:extLst>
              <a:ext uri="{FF2B5EF4-FFF2-40B4-BE49-F238E27FC236}">
                <a16:creationId xmlns:a16="http://schemas.microsoft.com/office/drawing/2014/main" id="{E6DDBAF5-BEF9-6999-A4F5-734B424D1656}"/>
              </a:ext>
              <a:ext uri="{C183D7F6-B498-43B3-948B-1728B52AA6E4}">
                <adec:decorative xmlns:adec="http://schemas.microsoft.com/office/drawing/2017/decorative" val="1"/>
              </a:ext>
            </a:extLst>
          </p:cNvPr>
          <p:cNvSpPr/>
          <p:nvPr userDrawn="1"/>
        </p:nvSpPr>
        <p:spPr>
          <a:xfrm rot="19433401">
            <a:off x="4581008" y="6721348"/>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9"/>
                  <a:pt x="123805" y="0"/>
                  <a:pt x="276526" y="0"/>
                </a:cubicBezTo>
                <a:cubicBezTo>
                  <a:pt x="429247" y="0"/>
                  <a:pt x="553052" y="123969"/>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50" name="Graphic 49">
            <a:extLst>
              <a:ext uri="{FF2B5EF4-FFF2-40B4-BE49-F238E27FC236}">
                <a16:creationId xmlns:a16="http://schemas.microsoft.com/office/drawing/2014/main" id="{BC931127-64D7-F807-8AB6-FE8C6D274E55}"/>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701488" y="6885013"/>
            <a:ext cx="351330" cy="323224"/>
          </a:xfrm>
          <a:prstGeom prst="rect">
            <a:avLst/>
          </a:prstGeom>
        </p:spPr>
      </p:pic>
      <p:grpSp>
        <p:nvGrpSpPr>
          <p:cNvPr id="51" name="Group 50">
            <a:extLst>
              <a:ext uri="{FF2B5EF4-FFF2-40B4-BE49-F238E27FC236}">
                <a16:creationId xmlns:a16="http://schemas.microsoft.com/office/drawing/2014/main" id="{2F3680D7-258F-8792-F1EB-317E77596BAA}"/>
              </a:ext>
              <a:ext uri="{C183D7F6-B498-43B3-948B-1728B52AA6E4}">
                <adec:decorative xmlns:adec="http://schemas.microsoft.com/office/drawing/2017/decorative" val="1"/>
              </a:ext>
            </a:extLst>
          </p:cNvPr>
          <p:cNvGrpSpPr/>
          <p:nvPr userDrawn="1"/>
        </p:nvGrpSpPr>
        <p:grpSpPr>
          <a:xfrm>
            <a:off x="5135617" y="3241995"/>
            <a:ext cx="421663" cy="640080"/>
            <a:chOff x="6523346" y="1827330"/>
            <a:chExt cx="421663" cy="640080"/>
          </a:xfrm>
        </p:grpSpPr>
        <p:sp>
          <p:nvSpPr>
            <p:cNvPr id="52" name="Freeform 53">
              <a:extLst>
                <a:ext uri="{FF2B5EF4-FFF2-40B4-BE49-F238E27FC236}">
                  <a16:creationId xmlns:a16="http://schemas.microsoft.com/office/drawing/2014/main" id="{12E5ACAE-0428-E801-CCDD-C0EFA5AE1657}"/>
                </a:ext>
              </a:extLst>
            </p:cNvPr>
            <p:cNvSpPr/>
            <p:nvPr/>
          </p:nvSpPr>
          <p:spPr>
            <a:xfrm>
              <a:off x="6523346" y="2142608"/>
              <a:ext cx="414741" cy="9525"/>
            </a:xfrm>
            <a:custGeom>
              <a:avLst/>
              <a:gdLst>
                <a:gd name="connsiteX0" fmla="*/ 414741 w 414741"/>
                <a:gd name="connsiteY0" fmla="*/ 0 h 9525"/>
                <a:gd name="connsiteX1" fmla="*/ 0 w 414741"/>
                <a:gd name="connsiteY1" fmla="*/ 0 h 9525"/>
              </a:gdLst>
              <a:ahLst/>
              <a:cxnLst>
                <a:cxn ang="0">
                  <a:pos x="connsiteX0" y="connsiteY0"/>
                </a:cxn>
                <a:cxn ang="0">
                  <a:pos x="connsiteX1" y="connsiteY1"/>
                </a:cxn>
              </a:cxnLst>
              <a:rect l="l" t="t" r="r" b="b"/>
              <a:pathLst>
                <a:path w="414741" h="9525">
                  <a:moveTo>
                    <a:pt x="414741" y="0"/>
                  </a:moveTo>
                  <a:lnTo>
                    <a:pt x="0" y="0"/>
                  </a:lnTo>
                </a:path>
              </a:pathLst>
            </a:custGeom>
            <a:ln w="12700" cap="flat">
              <a:solidFill>
                <a:srgbClr val="FFFFFF"/>
              </a:solidFill>
              <a:prstDash val="solid"/>
              <a:miter/>
            </a:ln>
          </p:spPr>
          <p:txBody>
            <a:bodyPr rtlCol="0" anchor="ctr"/>
            <a:lstStyle/>
            <a:p>
              <a:endParaRPr lang="en-US" dirty="0"/>
            </a:p>
          </p:txBody>
        </p:sp>
        <p:sp>
          <p:nvSpPr>
            <p:cNvPr id="53" name="Freeform 54">
              <a:extLst>
                <a:ext uri="{FF2B5EF4-FFF2-40B4-BE49-F238E27FC236}">
                  <a16:creationId xmlns:a16="http://schemas.microsoft.com/office/drawing/2014/main" id="{A8A8C6A0-FF8D-E328-2A34-7BF0488ADA57}"/>
                </a:ext>
              </a:extLst>
            </p:cNvPr>
            <p:cNvSpPr/>
            <p:nvPr/>
          </p:nvSpPr>
          <p:spPr>
            <a:xfrm>
              <a:off x="6935497" y="1827330"/>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dirty="0"/>
            </a:p>
          </p:txBody>
        </p:sp>
      </p:grpSp>
      <p:sp>
        <p:nvSpPr>
          <p:cNvPr id="55" name="Freeform 50">
            <a:extLst>
              <a:ext uri="{FF2B5EF4-FFF2-40B4-BE49-F238E27FC236}">
                <a16:creationId xmlns:a16="http://schemas.microsoft.com/office/drawing/2014/main" id="{2A12DAF3-3D15-C96E-53D5-A745C8F55226}"/>
              </a:ext>
              <a:ext uri="{C183D7F6-B498-43B3-948B-1728B52AA6E4}">
                <adec:decorative xmlns:adec="http://schemas.microsoft.com/office/drawing/2017/decorative" val="1"/>
              </a:ext>
            </a:extLst>
          </p:cNvPr>
          <p:cNvSpPr/>
          <p:nvPr userDrawn="1"/>
        </p:nvSpPr>
        <p:spPr>
          <a:xfrm>
            <a:off x="4591337" y="3274976"/>
            <a:ext cx="591748" cy="592531"/>
          </a:xfrm>
          <a:custGeom>
            <a:avLst/>
            <a:gdLst>
              <a:gd name="connsiteX0" fmla="*/ 519686 w 551861"/>
              <a:gd name="connsiteY0" fmla="*/ 146899 h 552591"/>
              <a:gd name="connsiteX1" fmla="*/ 146705 w 551861"/>
              <a:gd name="connsiteY1" fmla="*/ 32218 h 552591"/>
              <a:gd name="connsiteX2" fmla="*/ 32175 w 551861"/>
              <a:gd name="connsiteY2" fmla="*/ 405693 h 552591"/>
              <a:gd name="connsiteX3" fmla="*/ 405157 w 551861"/>
              <a:gd name="connsiteY3" fmla="*/ 520374 h 552591"/>
              <a:gd name="connsiteX4" fmla="*/ 519686 w 551861"/>
              <a:gd name="connsiteY4" fmla="*/ 146899 h 55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61" h="552591">
                <a:moveTo>
                  <a:pt x="519686" y="146899"/>
                </a:moveTo>
                <a:cubicBezTo>
                  <a:pt x="448343" y="12120"/>
                  <a:pt x="281305" y="-39220"/>
                  <a:pt x="146705" y="32218"/>
                </a:cubicBezTo>
                <a:cubicBezTo>
                  <a:pt x="12104" y="103655"/>
                  <a:pt x="-39168" y="270914"/>
                  <a:pt x="32175" y="405693"/>
                </a:cubicBezTo>
                <a:cubicBezTo>
                  <a:pt x="103518" y="540472"/>
                  <a:pt x="270556" y="591811"/>
                  <a:pt x="405157" y="520374"/>
                </a:cubicBezTo>
                <a:cubicBezTo>
                  <a:pt x="539758" y="448936"/>
                  <a:pt x="591030" y="281677"/>
                  <a:pt x="519686" y="146899"/>
                </a:cubicBezTo>
                <a:close/>
              </a:path>
            </a:pathLst>
          </a:custGeom>
          <a:solidFill>
            <a:srgbClr val="092746"/>
          </a:solidFill>
          <a:ln w="12700" cap="flat">
            <a:solidFill>
              <a:schemeClr val="bg1"/>
            </a:solidFill>
            <a:prstDash val="solid"/>
            <a:miter/>
          </a:ln>
        </p:spPr>
        <p:txBody>
          <a:bodyPr rtlCol="0" anchor="ctr"/>
          <a:lstStyle/>
          <a:p>
            <a:endParaRPr lang="en-US" dirty="0"/>
          </a:p>
        </p:txBody>
      </p:sp>
      <p:pic>
        <p:nvPicPr>
          <p:cNvPr id="56" name="Graphic 55">
            <a:extLst>
              <a:ext uri="{FF2B5EF4-FFF2-40B4-BE49-F238E27FC236}">
                <a16:creationId xmlns:a16="http://schemas.microsoft.com/office/drawing/2014/main" id="{5800EB85-DA1F-F030-F8A8-836AED5E8C88}"/>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753096" y="3414312"/>
            <a:ext cx="319391" cy="315133"/>
          </a:xfrm>
          <a:prstGeom prst="rect">
            <a:avLst/>
          </a:prstGeom>
        </p:spPr>
      </p:pic>
      <p:sp>
        <p:nvSpPr>
          <p:cNvPr id="57" name="Freeform 41">
            <a:extLst>
              <a:ext uri="{FF2B5EF4-FFF2-40B4-BE49-F238E27FC236}">
                <a16:creationId xmlns:a16="http://schemas.microsoft.com/office/drawing/2014/main" id="{1C4EB8F2-6361-6335-CF02-F314D72B8451}"/>
              </a:ext>
              <a:ext uri="{C183D7F6-B498-43B3-948B-1728B52AA6E4}">
                <adec:decorative xmlns:adec="http://schemas.microsoft.com/office/drawing/2017/decorative" val="1"/>
              </a:ext>
            </a:extLst>
          </p:cNvPr>
          <p:cNvSpPr/>
          <p:nvPr userDrawn="1"/>
        </p:nvSpPr>
        <p:spPr>
          <a:xfrm rot="20773201">
            <a:off x="5534885" y="5012689"/>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79"/>
                  <a:pt x="428213" y="552450"/>
                  <a:pt x="275860" y="552450"/>
                </a:cubicBezTo>
                <a:cubicBezTo>
                  <a:pt x="123507" y="552450"/>
                  <a:pt x="0" y="428779"/>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58" name="Graphic 57">
            <a:extLst>
              <a:ext uri="{FF2B5EF4-FFF2-40B4-BE49-F238E27FC236}">
                <a16:creationId xmlns:a16="http://schemas.microsoft.com/office/drawing/2014/main" id="{7BA29CB5-A7E3-1893-F785-51637C2BB7F8}"/>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660983" y="5135594"/>
            <a:ext cx="319391" cy="319391"/>
          </a:xfrm>
          <a:prstGeom prst="rect">
            <a:avLst/>
          </a:prstGeom>
        </p:spPr>
      </p:pic>
      <p:grpSp>
        <p:nvGrpSpPr>
          <p:cNvPr id="59" name="Group 58">
            <a:extLst>
              <a:ext uri="{FF2B5EF4-FFF2-40B4-BE49-F238E27FC236}">
                <a16:creationId xmlns:a16="http://schemas.microsoft.com/office/drawing/2014/main" id="{C6D2977D-3619-6164-A26A-3539E8D3C9D3}"/>
              </a:ext>
              <a:ext uri="{C183D7F6-B498-43B3-948B-1728B52AA6E4}">
                <adec:decorative xmlns:adec="http://schemas.microsoft.com/office/drawing/2017/decorative" val="1"/>
              </a:ext>
            </a:extLst>
          </p:cNvPr>
          <p:cNvGrpSpPr/>
          <p:nvPr userDrawn="1"/>
        </p:nvGrpSpPr>
        <p:grpSpPr>
          <a:xfrm flipH="1">
            <a:off x="6135045" y="4796636"/>
            <a:ext cx="139728" cy="1024484"/>
            <a:chOff x="2193019" y="3403688"/>
            <a:chExt cx="139728" cy="1024484"/>
          </a:xfrm>
        </p:grpSpPr>
        <p:sp>
          <p:nvSpPr>
            <p:cNvPr id="64" name="Freeform 90">
              <a:extLst>
                <a:ext uri="{FF2B5EF4-FFF2-40B4-BE49-F238E27FC236}">
                  <a16:creationId xmlns:a16="http://schemas.microsoft.com/office/drawing/2014/main" id="{FB79A214-B423-EE79-16F7-EC85C1A0F37C}"/>
                </a:ext>
              </a:extLst>
            </p:cNvPr>
            <p:cNvSpPr/>
            <p:nvPr/>
          </p:nvSpPr>
          <p:spPr>
            <a:xfrm>
              <a:off x="2241307" y="3924559"/>
              <a:ext cx="91440"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dirty="0"/>
            </a:p>
          </p:txBody>
        </p:sp>
        <p:sp>
          <p:nvSpPr>
            <p:cNvPr id="65" name="Freeform 91">
              <a:extLst>
                <a:ext uri="{FF2B5EF4-FFF2-40B4-BE49-F238E27FC236}">
                  <a16:creationId xmlns:a16="http://schemas.microsoft.com/office/drawing/2014/main" id="{49495725-304F-7EA9-5F87-0A25AD708120}"/>
                </a:ext>
              </a:extLst>
            </p:cNvPr>
            <p:cNvSpPr/>
            <p:nvPr/>
          </p:nvSpPr>
          <p:spPr>
            <a:xfrm flipH="1">
              <a:off x="2193019" y="3403688"/>
              <a:ext cx="45719" cy="1024484"/>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dirty="0"/>
            </a:p>
          </p:txBody>
        </p:sp>
      </p:grpSp>
      <p:sp>
        <p:nvSpPr>
          <p:cNvPr id="2" name="Title 14">
            <a:extLst>
              <a:ext uri="{FF2B5EF4-FFF2-40B4-BE49-F238E27FC236}">
                <a16:creationId xmlns:a16="http://schemas.microsoft.com/office/drawing/2014/main" id="{EB61E465-A453-6574-8B1F-F5BD9E9F44AA}"/>
              </a:ext>
            </a:extLst>
          </p:cNvPr>
          <p:cNvSpPr>
            <a:spLocks noGrp="1"/>
          </p:cNvSpPr>
          <p:nvPr>
            <p:ph type="title" hasCustomPrompt="1"/>
          </p:nvPr>
        </p:nvSpPr>
        <p:spPr>
          <a:xfrm>
            <a:off x="512064" y="-688432"/>
            <a:ext cx="6748272" cy="553998"/>
          </a:xfrm>
        </p:spPr>
        <p:txBody>
          <a:bodyPr/>
          <a:lstStyle>
            <a:lvl1pPr>
              <a:defRPr/>
            </a:lvl1pPr>
          </a:lstStyle>
          <a:p>
            <a:r>
              <a:rPr lang="en-US" dirty="0"/>
              <a:t>Click to Add “About EAB” (this is a hidden title for accessibility)</a:t>
            </a:r>
          </a:p>
        </p:txBody>
      </p:sp>
      <p:pic>
        <p:nvPicPr>
          <p:cNvPr id="92" name="EAB logo" descr="EAB logo">
            <a:extLst>
              <a:ext uri="{FF2B5EF4-FFF2-40B4-BE49-F238E27FC236}">
                <a16:creationId xmlns:a16="http://schemas.microsoft.com/office/drawing/2014/main" id="{6F887524-B9B8-4730-9A17-6DCDA825A88A}"/>
              </a:ext>
              <a:ext uri="{C183D7F6-B498-43B3-948B-1728B52AA6E4}">
                <adec:decorative xmlns:adec="http://schemas.microsoft.com/office/drawing/2017/decorative" val="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gray">
          <a:xfrm>
            <a:off x="508000" y="414164"/>
            <a:ext cx="1685547" cy="734569"/>
          </a:xfrm>
          <a:prstGeom prst="rect">
            <a:avLst/>
          </a:prstGeom>
          <a:noFill/>
          <a:ln>
            <a:noFill/>
          </a:ln>
        </p:spPr>
      </p:pic>
      <p:sp>
        <p:nvSpPr>
          <p:cNvPr id="91" name="Page title">
            <a:extLst>
              <a:ext uri="{FF2B5EF4-FFF2-40B4-BE49-F238E27FC236}">
                <a16:creationId xmlns:a16="http://schemas.microsoft.com/office/drawing/2014/main" id="{8D93B988-411E-4A9B-A0B8-6291FD4385E0}"/>
              </a:ext>
              <a:ext uri="{C183D7F6-B498-43B3-948B-1728B52AA6E4}">
                <adec:decorative xmlns:adec="http://schemas.microsoft.com/office/drawing/2017/decorative" val="0"/>
              </a:ext>
            </a:extLst>
          </p:cNvPr>
          <p:cNvSpPr/>
          <p:nvPr userDrawn="1"/>
        </p:nvSpPr>
        <p:spPr>
          <a:xfrm>
            <a:off x="2418828" y="442894"/>
            <a:ext cx="4858272" cy="677108"/>
          </a:xfrm>
          <a:prstGeom prst="rect">
            <a:avLst/>
          </a:prstGeom>
        </p:spPr>
        <p:txBody>
          <a:bodyPr wrap="square" lIns="0" tIns="0" rIns="0" bIns="0">
            <a:spAutoFit/>
          </a:bodyPr>
          <a:lstStyle/>
          <a:p>
            <a:pPr algn="r"/>
            <a:r>
              <a:rPr lang="en-US" sz="2200" spc="-7" dirty="0">
                <a:latin typeface="Rockwell" panose="02060603020205020403" pitchFamily="18" charset="77"/>
              </a:rPr>
              <a:t>Education’s</a:t>
            </a:r>
            <a:r>
              <a:rPr lang="en-US" sz="2200" spc="-4" dirty="0">
                <a:latin typeface="Rockwell" panose="02060603020205020403" pitchFamily="18" charset="77"/>
              </a:rPr>
              <a:t> Trusted Partner </a:t>
            </a:r>
            <a:r>
              <a:rPr lang="en-US" sz="2200" dirty="0">
                <a:latin typeface="Rockwell" panose="02060603020205020403" pitchFamily="18" charset="77"/>
              </a:rPr>
              <a:t>to </a:t>
            </a:r>
            <a:r>
              <a:rPr lang="en-US" sz="2200" spc="4" dirty="0">
                <a:latin typeface="Rockwell" panose="02060603020205020403" pitchFamily="18" charset="77"/>
              </a:rPr>
              <a:t> </a:t>
            </a:r>
            <a:br>
              <a:rPr lang="en-US" sz="2200" spc="4" dirty="0">
                <a:latin typeface="Rockwell" panose="02060603020205020403" pitchFamily="18" charset="77"/>
              </a:rPr>
            </a:br>
            <a:r>
              <a:rPr lang="en-US" sz="2200" spc="-11" dirty="0">
                <a:latin typeface="Rockwell" panose="02060603020205020403" pitchFamily="18" charset="77"/>
              </a:rPr>
              <a:t>Help</a:t>
            </a:r>
            <a:r>
              <a:rPr lang="en-US" sz="2200" spc="-15" dirty="0">
                <a:latin typeface="Rockwell" panose="02060603020205020403" pitchFamily="18" charset="77"/>
              </a:rPr>
              <a:t> </a:t>
            </a:r>
            <a:r>
              <a:rPr lang="en-US" sz="2200" dirty="0">
                <a:latin typeface="Rockwell" panose="02060603020205020403" pitchFamily="18" charset="77"/>
              </a:rPr>
              <a:t>Schools</a:t>
            </a:r>
            <a:r>
              <a:rPr lang="en-US" sz="2200" spc="-11" dirty="0">
                <a:latin typeface="Rockwell" panose="02060603020205020403" pitchFamily="18" charset="77"/>
              </a:rPr>
              <a:t> </a:t>
            </a:r>
            <a:r>
              <a:rPr lang="en-US" sz="2200" dirty="0">
                <a:latin typeface="Rockwell" panose="02060603020205020403" pitchFamily="18" charset="77"/>
              </a:rPr>
              <a:t>and</a:t>
            </a:r>
            <a:r>
              <a:rPr lang="en-US" sz="2200" spc="-11" dirty="0">
                <a:latin typeface="Rockwell" panose="02060603020205020403" pitchFamily="18" charset="77"/>
              </a:rPr>
              <a:t> </a:t>
            </a:r>
            <a:r>
              <a:rPr lang="en-US" sz="2200" spc="-4" dirty="0">
                <a:latin typeface="Rockwell" panose="02060603020205020403" pitchFamily="18" charset="77"/>
              </a:rPr>
              <a:t>Students</a:t>
            </a:r>
            <a:r>
              <a:rPr lang="en-US" sz="2200" spc="-11" dirty="0">
                <a:latin typeface="Rockwell" panose="02060603020205020403" pitchFamily="18" charset="77"/>
              </a:rPr>
              <a:t> </a:t>
            </a:r>
            <a:r>
              <a:rPr lang="en-US" sz="2200" spc="-4" dirty="0">
                <a:latin typeface="Rockwell" panose="02060603020205020403" pitchFamily="18" charset="77"/>
              </a:rPr>
              <a:t>Thrive</a:t>
            </a:r>
            <a:endParaRPr lang="en-US" sz="2200" dirty="0"/>
          </a:p>
        </p:txBody>
      </p:sp>
      <p:sp>
        <p:nvSpPr>
          <p:cNvPr id="15" name="TextBox 14">
            <a:extLst>
              <a:ext uri="{FF2B5EF4-FFF2-40B4-BE49-F238E27FC236}">
                <a16:creationId xmlns:a16="http://schemas.microsoft.com/office/drawing/2014/main" id="{862320DD-B054-F2D2-3C1C-028368FFBC72}"/>
              </a:ext>
            </a:extLst>
          </p:cNvPr>
          <p:cNvSpPr txBox="1"/>
          <p:nvPr userDrawn="1"/>
        </p:nvSpPr>
        <p:spPr bwMode="gray">
          <a:xfrm>
            <a:off x="1384633" y="1798828"/>
            <a:ext cx="500313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Verdana"/>
                <a:ea typeface="+mn-ea"/>
                <a:cs typeface="+mn-cs"/>
              </a:rPr>
              <a:t>Insight-powered Solutions </a:t>
            </a:r>
            <a:r>
              <a:rPr kumimoji="0" lang="en-US" sz="1600" b="1" i="0" u="none" strike="noStrike" kern="1200" cap="none" spc="0" normalizeH="0" baseline="0" noProof="0" dirty="0">
                <a:ln>
                  <a:noFill/>
                </a:ln>
                <a:solidFill>
                  <a:srgbClr val="FFFFFF"/>
                </a:solidFill>
                <a:effectLst/>
                <a:uLnTx/>
                <a:uFillTx/>
                <a:latin typeface="Verdana"/>
                <a:ea typeface="+mn-ea"/>
                <a:cs typeface="+mn-cs"/>
              </a:rPr>
              <a:t>for Your Top Priorities and Toughest Challenges</a:t>
            </a:r>
          </a:p>
        </p:txBody>
      </p:sp>
      <p:sp>
        <p:nvSpPr>
          <p:cNvPr id="20" name="TextBox 19">
            <a:extLst>
              <a:ext uri="{FF2B5EF4-FFF2-40B4-BE49-F238E27FC236}">
                <a16:creationId xmlns:a16="http://schemas.microsoft.com/office/drawing/2014/main" id="{B9F1B667-420F-7C37-2788-0CB60D2C1DE8}"/>
              </a:ext>
            </a:extLst>
          </p:cNvPr>
          <p:cNvSpPr txBox="1"/>
          <p:nvPr userDrawn="1"/>
        </p:nvSpPr>
        <p:spPr bwMode="gray">
          <a:xfrm>
            <a:off x="2543218" y="4082466"/>
            <a:ext cx="1271107" cy="276999"/>
          </a:xfrm>
          <a:prstGeom prst="rect">
            <a:avLst/>
          </a:prstGeom>
          <a:noFill/>
        </p:spPr>
        <p:txBody>
          <a:bodyPr wrap="square" lIns="0" tIns="0" rIns="0" bIns="0" rtlCol="0">
            <a:spAutoFit/>
          </a:bodyPr>
          <a:lstStyle/>
          <a:p>
            <a:pPr algn="ctr">
              <a:spcBef>
                <a:spcPts val="500"/>
              </a:spcBef>
            </a:pPr>
            <a:r>
              <a:rPr lang="en-US" sz="900" b="1" dirty="0">
                <a:solidFill>
                  <a:schemeClr val="bg1"/>
                </a:solidFill>
              </a:rPr>
              <a:t>Institutional Strategy</a:t>
            </a:r>
            <a:endParaRPr lang="en-US" sz="900" dirty="0">
              <a:solidFill>
                <a:schemeClr val="bg1"/>
              </a:solidFill>
            </a:endParaRPr>
          </a:p>
        </p:txBody>
      </p:sp>
      <p:sp>
        <p:nvSpPr>
          <p:cNvPr id="29" name="TextBox 28">
            <a:extLst>
              <a:ext uri="{FF2B5EF4-FFF2-40B4-BE49-F238E27FC236}">
                <a16:creationId xmlns:a16="http://schemas.microsoft.com/office/drawing/2014/main" id="{B2DFFC95-2B67-5568-09FD-B66D0A985689}"/>
              </a:ext>
            </a:extLst>
          </p:cNvPr>
          <p:cNvSpPr txBox="1"/>
          <p:nvPr userDrawn="1"/>
        </p:nvSpPr>
        <p:spPr bwMode="gray">
          <a:xfrm>
            <a:off x="558894" y="3280095"/>
            <a:ext cx="1608921" cy="553998"/>
          </a:xfrm>
          <a:prstGeom prst="rect">
            <a:avLst/>
          </a:prstGeom>
          <a:noFill/>
        </p:spPr>
        <p:txBody>
          <a:bodyPr wrap="square" lIns="0" tIns="0" rIns="0" bIns="0" rtlCol="0">
            <a:spAutoFit/>
          </a:bodyPr>
          <a:lstStyle/>
          <a:p>
            <a:pPr algn="r">
              <a:spcBef>
                <a:spcPts val="500"/>
              </a:spcBef>
            </a:pPr>
            <a:r>
              <a:rPr lang="en-US" sz="900" dirty="0">
                <a:solidFill>
                  <a:schemeClr val="bg1"/>
                </a:solidFill>
              </a:rPr>
              <a:t>Future-proof your institution by addressing immediate and long-term opportunities and threats </a:t>
            </a:r>
          </a:p>
        </p:txBody>
      </p:sp>
      <p:sp>
        <p:nvSpPr>
          <p:cNvPr id="21" name="TextBox 20">
            <a:extLst>
              <a:ext uri="{FF2B5EF4-FFF2-40B4-BE49-F238E27FC236}">
                <a16:creationId xmlns:a16="http://schemas.microsoft.com/office/drawing/2014/main" id="{849B7F3C-81C1-464A-292F-952D40DA8A40}"/>
              </a:ext>
            </a:extLst>
          </p:cNvPr>
          <p:cNvSpPr txBox="1"/>
          <p:nvPr userDrawn="1"/>
        </p:nvSpPr>
        <p:spPr bwMode="gray">
          <a:xfrm>
            <a:off x="3967446" y="4011742"/>
            <a:ext cx="1231667" cy="415498"/>
          </a:xfrm>
          <a:prstGeom prst="rect">
            <a:avLst/>
          </a:prstGeom>
          <a:noFill/>
        </p:spPr>
        <p:txBody>
          <a:bodyPr wrap="square" lIns="0" tIns="0" rIns="0" bIns="0" rtlCol="0">
            <a:spAutoFit/>
          </a:bodyPr>
          <a:lstStyle/>
          <a:p>
            <a:pPr algn="ctr">
              <a:spcBef>
                <a:spcPts val="500"/>
              </a:spcBef>
            </a:pPr>
            <a:r>
              <a:rPr lang="en-US" sz="900" b="1" dirty="0">
                <a:solidFill>
                  <a:schemeClr val="bg1"/>
                </a:solidFill>
              </a:rPr>
              <a:t>Undergraduate</a:t>
            </a:r>
            <a:br>
              <a:rPr lang="en-US" sz="900" b="1" dirty="0">
                <a:solidFill>
                  <a:schemeClr val="bg1"/>
                </a:solidFill>
              </a:rPr>
            </a:br>
            <a:r>
              <a:rPr lang="en-US" sz="900" b="1" dirty="0">
                <a:solidFill>
                  <a:schemeClr val="bg1"/>
                </a:solidFill>
              </a:rPr>
              <a:t>Marketing and Enrollment </a:t>
            </a:r>
            <a:endParaRPr lang="en-US" sz="900" dirty="0">
              <a:solidFill>
                <a:schemeClr val="bg1"/>
              </a:solidFill>
            </a:endParaRPr>
          </a:p>
        </p:txBody>
      </p:sp>
      <p:sp>
        <p:nvSpPr>
          <p:cNvPr id="54" name="TextBox 53">
            <a:extLst>
              <a:ext uri="{FF2B5EF4-FFF2-40B4-BE49-F238E27FC236}">
                <a16:creationId xmlns:a16="http://schemas.microsoft.com/office/drawing/2014/main" id="{D048932A-A00E-3C5A-13D7-FACF0F67C773}"/>
              </a:ext>
            </a:extLst>
          </p:cNvPr>
          <p:cNvSpPr txBox="1"/>
          <p:nvPr userDrawn="1"/>
        </p:nvSpPr>
        <p:spPr bwMode="gray">
          <a:xfrm>
            <a:off x="5627292" y="3276682"/>
            <a:ext cx="1435309" cy="553998"/>
          </a:xfrm>
          <a:prstGeom prst="rect">
            <a:avLst/>
          </a:prstGeom>
          <a:noFill/>
        </p:spPr>
        <p:txBody>
          <a:bodyPr wrap="square" lIns="0" tIns="0" rIns="0" bIns="0" rtlCol="0">
            <a:spAutoFit/>
          </a:bodyPr>
          <a:lstStyle/>
          <a:p>
            <a:pPr>
              <a:spcBef>
                <a:spcPts val="500"/>
              </a:spcBef>
            </a:pPr>
            <a:r>
              <a:rPr lang="en-US" sz="900" dirty="0">
                <a:solidFill>
                  <a:schemeClr val="bg1"/>
                </a:solidFill>
                <a:effectLst/>
                <a:ea typeface="Times New Roman" panose="02020603050405020304" pitchFamily="18" charset="0"/>
              </a:rPr>
              <a:t>Reach, engage, and enroll future classes </a:t>
            </a:r>
            <a:r>
              <a:rPr lang="en-US" sz="900" dirty="0">
                <a:solidFill>
                  <a:schemeClr val="bg1"/>
                </a:solidFill>
                <a:ea typeface="Times New Roman" panose="02020603050405020304" pitchFamily="18" charset="0"/>
              </a:rPr>
              <a:t>in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a dynamic market with demographic headwinds </a:t>
            </a:r>
            <a:endParaRPr lang="en-US" sz="900" dirty="0">
              <a:solidFill>
                <a:schemeClr val="bg1"/>
              </a:solidFill>
              <a:effectLst/>
              <a:ea typeface="Calibri" panose="020F0502020204030204" pitchFamily="34" charset="0"/>
            </a:endParaRPr>
          </a:p>
        </p:txBody>
      </p:sp>
      <p:sp>
        <p:nvSpPr>
          <p:cNvPr id="24" name="TextBox 23">
            <a:extLst>
              <a:ext uri="{FF2B5EF4-FFF2-40B4-BE49-F238E27FC236}">
                <a16:creationId xmlns:a16="http://schemas.microsoft.com/office/drawing/2014/main" id="{C2BE9A38-F175-63CB-B717-F69E622791A9}"/>
              </a:ext>
            </a:extLst>
          </p:cNvPr>
          <p:cNvSpPr txBox="1"/>
          <p:nvPr userDrawn="1"/>
        </p:nvSpPr>
        <p:spPr bwMode="gray">
          <a:xfrm>
            <a:off x="4567941" y="5025889"/>
            <a:ext cx="1134840" cy="553998"/>
          </a:xfrm>
          <a:prstGeom prst="rect">
            <a:avLst/>
          </a:prstGeom>
          <a:noFill/>
        </p:spPr>
        <p:txBody>
          <a:bodyPr wrap="square" lIns="0" tIns="0" rIns="0" bIns="0" rtlCol="0">
            <a:spAutoFit/>
          </a:bodyPr>
          <a:lstStyle/>
          <a:p>
            <a:pPr algn="ctr">
              <a:spcBef>
                <a:spcPts val="500"/>
              </a:spcBef>
            </a:pPr>
            <a:r>
              <a:rPr lang="en-US" sz="900" b="1" dirty="0">
                <a:solidFill>
                  <a:schemeClr val="bg1"/>
                </a:solidFill>
              </a:rPr>
              <a:t>Graduate Marketing</a:t>
            </a:r>
            <a:br>
              <a:rPr lang="en-US" sz="900" b="1" dirty="0">
                <a:solidFill>
                  <a:schemeClr val="bg1"/>
                </a:solidFill>
              </a:rPr>
            </a:br>
            <a:r>
              <a:rPr lang="en-US" sz="900" b="1" dirty="0">
                <a:solidFill>
                  <a:schemeClr val="bg1"/>
                </a:solidFill>
              </a:rPr>
              <a:t> and </a:t>
            </a:r>
            <a:br>
              <a:rPr lang="en-US" sz="900" b="1" dirty="0">
                <a:solidFill>
                  <a:schemeClr val="bg1"/>
                </a:solidFill>
              </a:rPr>
            </a:br>
            <a:r>
              <a:rPr lang="en-US" sz="900" b="1" dirty="0">
                <a:solidFill>
                  <a:schemeClr val="bg1"/>
                </a:solidFill>
              </a:rPr>
              <a:t>Enrollment </a:t>
            </a:r>
            <a:endParaRPr lang="en-US" sz="900" dirty="0">
              <a:solidFill>
                <a:schemeClr val="bg1"/>
              </a:solidFill>
            </a:endParaRPr>
          </a:p>
        </p:txBody>
      </p:sp>
      <p:sp>
        <p:nvSpPr>
          <p:cNvPr id="66" name="TextBox 65">
            <a:extLst>
              <a:ext uri="{FF2B5EF4-FFF2-40B4-BE49-F238E27FC236}">
                <a16:creationId xmlns:a16="http://schemas.microsoft.com/office/drawing/2014/main" id="{A38672B5-DC45-3C23-8A91-75822D71EB0F}"/>
              </a:ext>
            </a:extLst>
          </p:cNvPr>
          <p:cNvSpPr txBox="1"/>
          <p:nvPr userDrawn="1"/>
        </p:nvSpPr>
        <p:spPr bwMode="gray">
          <a:xfrm flipH="1">
            <a:off x="6320128" y="4826274"/>
            <a:ext cx="976738" cy="969496"/>
          </a:xfrm>
          <a:prstGeom prst="rect">
            <a:avLst/>
          </a:prstGeom>
          <a:noFill/>
        </p:spPr>
        <p:txBody>
          <a:bodyPr wrap="square" lIns="0" tIns="0" rIns="0" bIns="0" rtlCol="0">
            <a:spAutoFit/>
          </a:bodyPr>
          <a:lstStyle/>
          <a:p>
            <a:pPr marR="0" lvl="0">
              <a:spcBef>
                <a:spcPts val="0"/>
              </a:spcBef>
              <a:spcAft>
                <a:spcPts val="0"/>
              </a:spcAft>
            </a:pPr>
            <a:r>
              <a:rPr lang="en-US" sz="900" dirty="0">
                <a:solidFill>
                  <a:schemeClr val="bg1"/>
                </a:solidFill>
                <a:ea typeface="Times New Roman" panose="02020603050405020304" pitchFamily="18" charset="0"/>
              </a:rPr>
              <a:t>Secure enrollments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and revenue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in an evolving graduate,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online, and adult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learner market </a:t>
            </a:r>
            <a:endParaRPr lang="en-US" sz="900" dirty="0">
              <a:solidFill>
                <a:schemeClr val="bg1"/>
              </a:solidFill>
              <a:effectLst/>
              <a:ea typeface="Calibri" panose="020F0502020204030204" pitchFamily="34" charset="0"/>
            </a:endParaRPr>
          </a:p>
        </p:txBody>
      </p:sp>
      <p:sp>
        <p:nvSpPr>
          <p:cNvPr id="25" name="TextBox 24">
            <a:extLst>
              <a:ext uri="{FF2B5EF4-FFF2-40B4-BE49-F238E27FC236}">
                <a16:creationId xmlns:a16="http://schemas.microsoft.com/office/drawing/2014/main" id="{2C1F5538-4ACA-44AB-E7F2-3B149293F0F8}"/>
              </a:ext>
            </a:extLst>
          </p:cNvPr>
          <p:cNvSpPr txBox="1"/>
          <p:nvPr userDrawn="1"/>
        </p:nvSpPr>
        <p:spPr bwMode="gray">
          <a:xfrm>
            <a:off x="3939412" y="6294085"/>
            <a:ext cx="1198073" cy="2769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Student </a:t>
            </a:r>
            <a:br>
              <a:rPr lang="en-US" sz="900" b="1" dirty="0">
                <a:solidFill>
                  <a:schemeClr val="accent5"/>
                </a:solidFill>
              </a:rPr>
            </a:br>
            <a:r>
              <a:rPr lang="en-US" sz="900" b="1" dirty="0">
                <a:solidFill>
                  <a:schemeClr val="accent5"/>
                </a:solidFill>
              </a:rPr>
              <a:t>Success</a:t>
            </a:r>
            <a:endParaRPr lang="en-US" sz="900" dirty="0">
              <a:solidFill>
                <a:schemeClr val="accent5"/>
              </a:solidFill>
            </a:endParaRPr>
          </a:p>
        </p:txBody>
      </p:sp>
      <p:sp>
        <p:nvSpPr>
          <p:cNvPr id="48" name="TextBox 47">
            <a:extLst>
              <a:ext uri="{FF2B5EF4-FFF2-40B4-BE49-F238E27FC236}">
                <a16:creationId xmlns:a16="http://schemas.microsoft.com/office/drawing/2014/main" id="{87550F63-147B-0C9B-9731-A46F233A601C}"/>
              </a:ext>
            </a:extLst>
          </p:cNvPr>
          <p:cNvSpPr txBox="1"/>
          <p:nvPr userDrawn="1"/>
        </p:nvSpPr>
        <p:spPr bwMode="gray">
          <a:xfrm>
            <a:off x="5580762" y="6792739"/>
            <a:ext cx="1416284" cy="415498"/>
          </a:xfrm>
          <a:prstGeom prst="rect">
            <a:avLst/>
          </a:prstGeom>
          <a:noFill/>
        </p:spPr>
        <p:txBody>
          <a:bodyPr wrap="square" lIns="0" tIns="0" rIns="0" bIns="0" rtlCol="0">
            <a:spAutoFit/>
          </a:bodyPr>
          <a:lstStyle/>
          <a:p>
            <a:pPr marR="0" lvl="0">
              <a:spcBef>
                <a:spcPts val="0"/>
              </a:spcBef>
              <a:spcAft>
                <a:spcPts val="0"/>
              </a:spcAft>
            </a:pPr>
            <a:r>
              <a:rPr lang="en-US" sz="900" dirty="0">
                <a:solidFill>
                  <a:schemeClr val="bg1"/>
                </a:solidFill>
                <a:ea typeface="Times New Roman" panose="02020603050405020304" pitchFamily="18" charset="0"/>
              </a:rPr>
              <a:t>Support, retain, and empower students in college and beyond </a:t>
            </a:r>
            <a:endParaRPr lang="en-US" sz="900" dirty="0">
              <a:solidFill>
                <a:schemeClr val="bg1"/>
              </a:solidFill>
              <a:effectLst/>
              <a:ea typeface="Calibri" panose="020F0502020204030204" pitchFamily="34" charset="0"/>
            </a:endParaRPr>
          </a:p>
        </p:txBody>
      </p:sp>
      <p:sp>
        <p:nvSpPr>
          <p:cNvPr id="22" name="TextBox 21">
            <a:extLst>
              <a:ext uri="{FF2B5EF4-FFF2-40B4-BE49-F238E27FC236}">
                <a16:creationId xmlns:a16="http://schemas.microsoft.com/office/drawing/2014/main" id="{6EF02B52-E729-6CBB-CC82-82E064C4C139}"/>
              </a:ext>
            </a:extLst>
          </p:cNvPr>
          <p:cNvSpPr txBox="1"/>
          <p:nvPr userDrawn="1"/>
        </p:nvSpPr>
        <p:spPr bwMode="gray">
          <a:xfrm>
            <a:off x="2660039" y="6316475"/>
            <a:ext cx="1056824" cy="2769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Data and Analytics </a:t>
            </a:r>
            <a:endParaRPr lang="en-US" sz="900" dirty="0">
              <a:solidFill>
                <a:schemeClr val="accent5"/>
              </a:solidFill>
            </a:endParaRPr>
          </a:p>
        </p:txBody>
      </p:sp>
      <p:sp>
        <p:nvSpPr>
          <p:cNvPr id="41" name="TextBox 40">
            <a:extLst>
              <a:ext uri="{FF2B5EF4-FFF2-40B4-BE49-F238E27FC236}">
                <a16:creationId xmlns:a16="http://schemas.microsoft.com/office/drawing/2014/main" id="{0EA90157-959A-16A6-67F0-583CFBA18630}"/>
              </a:ext>
            </a:extLst>
          </p:cNvPr>
          <p:cNvSpPr txBox="1"/>
          <p:nvPr userDrawn="1"/>
        </p:nvSpPr>
        <p:spPr bwMode="gray">
          <a:xfrm>
            <a:off x="674019" y="6732629"/>
            <a:ext cx="1534695" cy="553998"/>
          </a:xfrm>
          <a:prstGeom prst="rect">
            <a:avLst/>
          </a:prstGeom>
          <a:noFill/>
        </p:spPr>
        <p:txBody>
          <a:bodyPr wrap="square" lIns="0" tIns="0" rIns="0" bIns="0" rtlCol="0">
            <a:spAutoFit/>
          </a:bodyPr>
          <a:lstStyle/>
          <a:p>
            <a:pPr algn="r">
              <a:spcBef>
                <a:spcPts val="500"/>
              </a:spcBef>
            </a:pPr>
            <a:r>
              <a:rPr lang="en-US" sz="900" dirty="0">
                <a:solidFill>
                  <a:schemeClr val="bg1"/>
                </a:solidFill>
              </a:rPr>
              <a:t>Improve decision-making and accelerate innovation with a modern data and analytics infrastructure </a:t>
            </a:r>
          </a:p>
        </p:txBody>
      </p:sp>
      <p:sp>
        <p:nvSpPr>
          <p:cNvPr id="23" name="TextBox 22">
            <a:extLst>
              <a:ext uri="{FF2B5EF4-FFF2-40B4-BE49-F238E27FC236}">
                <a16:creationId xmlns:a16="http://schemas.microsoft.com/office/drawing/2014/main" id="{CEF1512A-C47B-2AA0-FC8E-842FB7601BD9}"/>
              </a:ext>
            </a:extLst>
          </p:cNvPr>
          <p:cNvSpPr txBox="1"/>
          <p:nvPr userDrawn="1"/>
        </p:nvSpPr>
        <p:spPr bwMode="gray">
          <a:xfrm>
            <a:off x="2143299" y="5233405"/>
            <a:ext cx="1033481" cy="1384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Advancement </a:t>
            </a:r>
            <a:endParaRPr lang="en-US" sz="900" dirty="0">
              <a:solidFill>
                <a:schemeClr val="accent5"/>
              </a:solidFill>
            </a:endParaRPr>
          </a:p>
        </p:txBody>
      </p:sp>
      <p:sp>
        <p:nvSpPr>
          <p:cNvPr id="35" name="TextBox 34">
            <a:extLst>
              <a:ext uri="{FF2B5EF4-FFF2-40B4-BE49-F238E27FC236}">
                <a16:creationId xmlns:a16="http://schemas.microsoft.com/office/drawing/2014/main" id="{DE11BC56-7F2D-CCF5-E651-8A40B76913EB}"/>
              </a:ext>
            </a:extLst>
          </p:cNvPr>
          <p:cNvSpPr txBox="1"/>
          <p:nvPr userDrawn="1"/>
        </p:nvSpPr>
        <p:spPr bwMode="gray">
          <a:xfrm>
            <a:off x="148293" y="4893379"/>
            <a:ext cx="1243288" cy="830997"/>
          </a:xfrm>
          <a:prstGeom prst="rect">
            <a:avLst/>
          </a:prstGeom>
          <a:noFill/>
        </p:spPr>
        <p:txBody>
          <a:bodyPr wrap="square" lIns="0" tIns="0" rIns="0" bIns="0" rtlCol="0">
            <a:spAutoFit/>
          </a:bodyPr>
          <a:lstStyle/>
          <a:p>
            <a:pPr algn="r">
              <a:spcBef>
                <a:spcPts val="500"/>
              </a:spcBef>
            </a:pPr>
            <a:r>
              <a:rPr lang="en-US" sz="900" dirty="0">
                <a:solidFill>
                  <a:schemeClr val="bg1"/>
                </a:solidFill>
              </a:rPr>
              <a:t>Meet aspirational </a:t>
            </a:r>
            <a:br>
              <a:rPr lang="en-US" sz="900" dirty="0">
                <a:solidFill>
                  <a:schemeClr val="bg1"/>
                </a:solidFill>
              </a:rPr>
            </a:br>
            <a:r>
              <a:rPr lang="en-US" sz="900" dirty="0">
                <a:solidFill>
                  <a:schemeClr val="bg1"/>
                </a:solidFill>
              </a:rPr>
              <a:t>giving goals in an </a:t>
            </a:r>
            <a:br>
              <a:rPr lang="en-US" sz="900" dirty="0">
                <a:solidFill>
                  <a:schemeClr val="bg1"/>
                </a:solidFill>
              </a:rPr>
            </a:br>
            <a:r>
              <a:rPr lang="en-US" sz="900" dirty="0">
                <a:solidFill>
                  <a:schemeClr val="bg1"/>
                </a:solidFill>
              </a:rPr>
              <a:t>era of competing </a:t>
            </a:r>
            <a:br>
              <a:rPr lang="en-US" sz="900" dirty="0">
                <a:solidFill>
                  <a:schemeClr val="bg1"/>
                </a:solidFill>
              </a:rPr>
            </a:br>
            <a:r>
              <a:rPr lang="en-US" sz="900" dirty="0">
                <a:solidFill>
                  <a:schemeClr val="bg1"/>
                </a:solidFill>
              </a:rPr>
              <a:t>fundraising priorities </a:t>
            </a:r>
            <a:br>
              <a:rPr lang="en-US" sz="900" dirty="0">
                <a:solidFill>
                  <a:schemeClr val="bg1"/>
                </a:solidFill>
              </a:rPr>
            </a:br>
            <a:r>
              <a:rPr lang="en-US" sz="900" dirty="0">
                <a:solidFill>
                  <a:schemeClr val="bg1"/>
                </a:solidFill>
              </a:rPr>
              <a:t>and shifting </a:t>
            </a:r>
            <a:br>
              <a:rPr lang="en-US" sz="900" dirty="0">
                <a:solidFill>
                  <a:schemeClr val="bg1"/>
                </a:solidFill>
              </a:rPr>
            </a:br>
            <a:r>
              <a:rPr lang="en-US" sz="900" dirty="0">
                <a:solidFill>
                  <a:schemeClr val="bg1"/>
                </a:solidFill>
              </a:rPr>
              <a:t>donor interest</a:t>
            </a:r>
          </a:p>
        </p:txBody>
      </p:sp>
      <p:sp>
        <p:nvSpPr>
          <p:cNvPr id="17" name="We partner...">
            <a:extLst>
              <a:ext uri="{FF2B5EF4-FFF2-40B4-BE49-F238E27FC236}">
                <a16:creationId xmlns:a16="http://schemas.microsoft.com/office/drawing/2014/main" id="{8F20892A-FBC6-9A65-E362-0E379AC9CD82}"/>
              </a:ext>
            </a:extLst>
          </p:cNvPr>
          <p:cNvSpPr txBox="1"/>
          <p:nvPr userDrawn="1"/>
        </p:nvSpPr>
        <p:spPr bwMode="gray">
          <a:xfrm>
            <a:off x="620939" y="8389711"/>
            <a:ext cx="3202631" cy="738664"/>
          </a:xfrm>
          <a:prstGeom prst="rect">
            <a:avLst/>
          </a:prstGeom>
          <a:noFill/>
        </p:spPr>
        <p:txBody>
          <a:bodyPr wrap="square" lIns="0" tIns="0" rIns="0" bIns="0" rtlCol="0">
            <a:spAutoFit/>
          </a:bodyPr>
          <a:lstStyle/>
          <a:p>
            <a:pPr marL="9525" algn="l" defTabSz="685755">
              <a:spcBef>
                <a:spcPts val="375"/>
              </a:spcBef>
              <a:defRPr/>
            </a:pPr>
            <a:r>
              <a:rPr lang="en-US" sz="1600" spc="-15" dirty="0">
                <a:solidFill>
                  <a:schemeClr val="bg1"/>
                </a:solidFill>
                <a:latin typeface="+mj-lt"/>
              </a:rPr>
              <a:t>We partner with </a:t>
            </a:r>
            <a:r>
              <a:rPr lang="en-US" sz="1600" spc="-15" dirty="0">
                <a:solidFill>
                  <a:schemeClr val="accent6"/>
                </a:solidFill>
                <a:latin typeface="+mj-lt"/>
              </a:rPr>
              <a:t>2,800+ </a:t>
            </a:r>
            <a:r>
              <a:rPr lang="en-US" sz="1600" spc="-15" dirty="0">
                <a:solidFill>
                  <a:schemeClr val="bg1"/>
                </a:solidFill>
                <a:latin typeface="+mj-lt"/>
              </a:rPr>
              <a:t>institutions to accelerate progress, deliver results, and enable lasting change. </a:t>
            </a:r>
          </a:p>
        </p:txBody>
      </p:sp>
      <p:sp>
        <p:nvSpPr>
          <p:cNvPr id="16" name="95%+...">
            <a:extLst>
              <a:ext uri="{FF2B5EF4-FFF2-40B4-BE49-F238E27FC236}">
                <a16:creationId xmlns:a16="http://schemas.microsoft.com/office/drawing/2014/main" id="{1E89E81F-2478-2122-6F8D-9D384D360FE3}"/>
              </a:ext>
            </a:extLst>
          </p:cNvPr>
          <p:cNvSpPr txBox="1"/>
          <p:nvPr userDrawn="1"/>
        </p:nvSpPr>
        <p:spPr bwMode="gray">
          <a:xfrm>
            <a:off x="4490222" y="8389711"/>
            <a:ext cx="2895332" cy="738664"/>
          </a:xfrm>
          <a:prstGeom prst="rect">
            <a:avLst/>
          </a:prstGeom>
          <a:noFill/>
        </p:spPr>
        <p:txBody>
          <a:bodyPr wrap="square" lIns="0" tIns="0" rIns="0" bIns="0" rtlCol="0">
            <a:spAutoFit/>
          </a:bodyPr>
          <a:lstStyle/>
          <a:p>
            <a:pPr algn="l">
              <a:spcBef>
                <a:spcPts val="375"/>
              </a:spcBef>
            </a:pPr>
            <a:r>
              <a:rPr lang="en-US" sz="1600" spc="-15" dirty="0">
                <a:solidFill>
                  <a:schemeClr val="accent6"/>
                </a:solidFill>
                <a:latin typeface="+mj-lt"/>
              </a:rPr>
              <a:t>95%+ </a:t>
            </a:r>
            <a:r>
              <a:rPr lang="en-US" sz="1600" spc="-15" dirty="0">
                <a:solidFill>
                  <a:schemeClr val="bg1"/>
                </a:solidFill>
                <a:latin typeface="+mj-lt"/>
              </a:rPr>
              <a:t>of our partners return to us year after year because of results we achieve, together.</a:t>
            </a:r>
          </a:p>
        </p:txBody>
      </p:sp>
      <p:sp>
        <p:nvSpPr>
          <p:cNvPr id="76" name="Holder 5">
            <a:extLst>
              <a:ext uri="{FF2B5EF4-FFF2-40B4-BE49-F238E27FC236}">
                <a16:creationId xmlns:a16="http://schemas.microsoft.com/office/drawing/2014/main" id="{EBB55B26-0FB6-4B9A-9C62-2E625CB075FB}"/>
              </a:ext>
              <a:ext uri="{C183D7F6-B498-43B3-948B-1728B52AA6E4}">
                <adec:decorative xmlns:adec="http://schemas.microsoft.com/office/drawing/2017/decorative" val="1"/>
              </a:ext>
            </a:extLst>
          </p:cNvPr>
          <p:cNvSpPr txBox="1">
            <a:spLocks/>
          </p:cNvSpPr>
          <p:nvPr userDrawn="1"/>
        </p:nvSpPr>
        <p:spPr>
          <a:xfrm>
            <a:off x="6973453" y="9735515"/>
            <a:ext cx="573682" cy="13580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gn="r">
              <a:lnSpc>
                <a:spcPts val="1076"/>
              </a:lnSpc>
            </a:pPr>
            <a:r>
              <a:rPr lang="en-US" sz="900" spc="-15" dirty="0">
                <a:solidFill>
                  <a:schemeClr val="tx1"/>
                </a:solidFill>
                <a:latin typeface="+mj-lt"/>
              </a:rPr>
              <a:t>eab.com</a:t>
            </a:r>
          </a:p>
        </p:txBody>
      </p:sp>
      <p:sp>
        <p:nvSpPr>
          <p:cNvPr id="77" name="K12...">
            <a:extLst>
              <a:ext uri="{FF2B5EF4-FFF2-40B4-BE49-F238E27FC236}">
                <a16:creationId xmlns:a16="http://schemas.microsoft.com/office/drawing/2014/main" id="{B9CBBCBE-0505-47AD-9EAA-A04654D0B4A6}"/>
              </a:ext>
              <a:ext uri="{C183D7F6-B498-43B3-948B-1728B52AA6E4}">
                <adec:decorative xmlns:adec="http://schemas.microsoft.com/office/drawing/2017/decorative" val="1"/>
              </a:ext>
            </a:extLst>
          </p:cNvPr>
          <p:cNvSpPr txBox="1">
            <a:spLocks/>
          </p:cNvSpPr>
          <p:nvPr userDrawn="1"/>
        </p:nvSpPr>
        <p:spPr>
          <a:xfrm>
            <a:off x="219364" y="9741863"/>
            <a:ext cx="6143330" cy="11541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r>
              <a:rPr lang="en-US" sz="750" b="0" spc="4" dirty="0">
                <a:solidFill>
                  <a:schemeClr val="tx1"/>
                </a:solidFill>
                <a:latin typeface="+mn-lt"/>
                <a:cs typeface="MuseoSans-500"/>
              </a:rPr>
              <a:t>K12</a:t>
            </a:r>
            <a:r>
              <a:rPr lang="en-US" sz="750" b="0" dirty="0">
                <a:solidFill>
                  <a:schemeClr val="tx1"/>
                </a:solidFill>
                <a:latin typeface="+mn-lt"/>
                <a:cs typeface="MuseoSans-500"/>
              </a:rPr>
              <a:t> • Community Colleges</a:t>
            </a:r>
            <a:r>
              <a:rPr lang="en-US" sz="750" b="0" spc="4" dirty="0">
                <a:solidFill>
                  <a:schemeClr val="tx1"/>
                </a:solidFill>
                <a:latin typeface="+mn-lt"/>
                <a:cs typeface="MuseoSans-500"/>
              </a:rPr>
              <a:t> </a:t>
            </a:r>
            <a:r>
              <a:rPr lang="en-US" sz="750" b="0" dirty="0">
                <a:solidFill>
                  <a:schemeClr val="tx1"/>
                </a:solidFill>
                <a:latin typeface="+mn-lt"/>
                <a:cs typeface="MuseoSans-500"/>
              </a:rPr>
              <a:t>• </a:t>
            </a:r>
            <a:r>
              <a:rPr lang="en-US" sz="750" b="0" spc="-18" dirty="0">
                <a:solidFill>
                  <a:schemeClr val="tx1"/>
                </a:solidFill>
                <a:latin typeface="+mn-lt"/>
                <a:cs typeface="MuseoSans-500"/>
              </a:rPr>
              <a:t>Four-Year</a:t>
            </a:r>
            <a:r>
              <a:rPr lang="en-US" sz="750" b="0" dirty="0">
                <a:solidFill>
                  <a:schemeClr val="tx1"/>
                </a:solidFill>
                <a:latin typeface="+mn-lt"/>
                <a:cs typeface="MuseoSans-500"/>
              </a:rPr>
              <a:t> Colleges and</a:t>
            </a:r>
            <a:r>
              <a:rPr lang="en-US" sz="750" b="0" spc="4" dirty="0">
                <a:solidFill>
                  <a:schemeClr val="tx1"/>
                </a:solidFill>
                <a:latin typeface="+mn-lt"/>
                <a:cs typeface="MuseoSans-500"/>
              </a:rPr>
              <a:t> </a:t>
            </a:r>
            <a:r>
              <a:rPr lang="en-US" sz="750" b="0" dirty="0">
                <a:solidFill>
                  <a:schemeClr val="tx1"/>
                </a:solidFill>
                <a:latin typeface="+mn-lt"/>
                <a:cs typeface="MuseoSans-500"/>
              </a:rPr>
              <a:t>Universities • Graduate, Professional,</a:t>
            </a:r>
            <a:r>
              <a:rPr lang="en-US" sz="750" b="0" spc="4" dirty="0">
                <a:solidFill>
                  <a:schemeClr val="tx1"/>
                </a:solidFill>
                <a:latin typeface="+mn-lt"/>
                <a:cs typeface="MuseoSans-500"/>
              </a:rPr>
              <a:t> </a:t>
            </a:r>
            <a:r>
              <a:rPr lang="en-US" sz="750" b="0" dirty="0">
                <a:solidFill>
                  <a:schemeClr val="tx1"/>
                </a:solidFill>
                <a:latin typeface="+mn-lt"/>
                <a:cs typeface="MuseoSans-500"/>
              </a:rPr>
              <a:t>and </a:t>
            </a:r>
            <a:r>
              <a:rPr lang="en-US" sz="750" b="0" spc="-4" dirty="0">
                <a:solidFill>
                  <a:schemeClr val="tx1"/>
                </a:solidFill>
                <a:latin typeface="+mn-lt"/>
                <a:cs typeface="MuseoSans-500"/>
              </a:rPr>
              <a:t>Adult</a:t>
            </a:r>
            <a:r>
              <a:rPr lang="en-US" sz="750" b="0" dirty="0">
                <a:solidFill>
                  <a:schemeClr val="tx1"/>
                </a:solidFill>
                <a:latin typeface="+mn-lt"/>
                <a:cs typeface="MuseoSans-500"/>
              </a:rPr>
              <a:t> Programs • Employers</a:t>
            </a:r>
            <a:endParaRPr lang="en-US" sz="750" dirty="0">
              <a:solidFill>
                <a:schemeClr val="tx1"/>
              </a:solidFill>
              <a:latin typeface="+mn-lt"/>
              <a:cs typeface="MuseoSans-500"/>
            </a:endParaRPr>
          </a:p>
        </p:txBody>
      </p:sp>
      <p:grpSp>
        <p:nvGrpSpPr>
          <p:cNvPr id="117" name="Group 116">
            <a:extLst>
              <a:ext uri="{FF2B5EF4-FFF2-40B4-BE49-F238E27FC236}">
                <a16:creationId xmlns:a16="http://schemas.microsoft.com/office/drawing/2014/main" id="{C3948C98-D586-48E0-ADAB-05F62973456D}"/>
              </a:ext>
              <a:ext uri="{C183D7F6-B498-43B3-948B-1728B52AA6E4}">
                <adec:decorative xmlns:adec="http://schemas.microsoft.com/office/drawing/2017/decorative" val="1"/>
              </a:ext>
            </a:extLst>
          </p:cNvPr>
          <p:cNvGrpSpPr>
            <a:grpSpLocks/>
          </p:cNvGrpSpPr>
          <p:nvPr userDrawn="1"/>
        </p:nvGrpSpPr>
        <p:grpSpPr>
          <a:xfrm>
            <a:off x="7997681" y="0"/>
            <a:ext cx="1809263" cy="2565780"/>
            <a:chOff x="6450865" y="-1"/>
            <a:chExt cx="1478317" cy="2565780"/>
          </a:xfrm>
        </p:grpSpPr>
        <p:sp>
          <p:nvSpPr>
            <p:cNvPr id="118" name="Text Placeholder 1">
              <a:extLst>
                <a:ext uri="{FF2B5EF4-FFF2-40B4-BE49-F238E27FC236}">
                  <a16:creationId xmlns:a16="http://schemas.microsoft.com/office/drawing/2014/main" id="{5D60ABD8-AFC7-41E5-9A36-94CE1D7E36D2}"/>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53F961B1-2CB3-45D6-9A25-E02FEF887CCE}"/>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5/6/22</a:t>
              </a:r>
            </a:p>
          </p:txBody>
        </p:sp>
      </p:grpSp>
      <p:cxnSp>
        <p:nvCxnSpPr>
          <p:cNvPr id="67" name="Straight Connector 66">
            <a:extLst>
              <a:ext uri="{FF2B5EF4-FFF2-40B4-BE49-F238E27FC236}">
                <a16:creationId xmlns:a16="http://schemas.microsoft.com/office/drawing/2014/main" id="{B43C1465-B974-6107-0D5B-E82132106914}"/>
              </a:ext>
              <a:ext uri="{C183D7F6-B498-43B3-948B-1728B52AA6E4}">
                <adec:decorative xmlns:adec="http://schemas.microsoft.com/office/drawing/2017/decorative" val="1"/>
              </a:ext>
            </a:extLst>
          </p:cNvPr>
          <p:cNvCxnSpPr/>
          <p:nvPr userDrawn="1"/>
        </p:nvCxnSpPr>
        <p:spPr bwMode="gray">
          <a:xfrm>
            <a:off x="0" y="1524318"/>
            <a:ext cx="7772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993668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8C0A4480-6CF3-9F5C-3985-2843140BFA6A}"/>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pic>
        <p:nvPicPr>
          <p:cNvPr id="4" name="Picture 3">
            <a:extLst>
              <a:ext uri="{FF2B5EF4-FFF2-40B4-BE49-F238E27FC236}">
                <a16:creationId xmlns:a16="http://schemas.microsoft.com/office/drawing/2014/main" id="{E4508BE6-72BA-A76F-9D22-5752493AF0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Tree>
    <p:extLst>
      <p:ext uri="{BB962C8B-B14F-4D97-AF65-F5344CB8AC3E}">
        <p14:creationId xmlns:p14="http://schemas.microsoft.com/office/powerpoint/2010/main" val="394230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0" name="Section type"/>
          <p:cNvSpPr>
            <a:spLocks noGrp="1"/>
          </p:cNvSpPr>
          <p:nvPr>
            <p:ph type="body" sz="quarter" idx="24" hasCustomPrompt="1"/>
          </p:nvPr>
        </p:nvSpPr>
        <p:spPr bwMode="gray">
          <a:xfrm>
            <a:off x="4948203" y="6628710"/>
            <a:ext cx="1546644" cy="221432"/>
          </a:xfrm>
          <a:prstGeom prst="round2SameRect">
            <a:avLst>
              <a:gd name="adj1" fmla="val 0"/>
              <a:gd name="adj2" fmla="val 20202"/>
            </a:avLst>
          </a:prstGeom>
          <a:solidFill>
            <a:schemeClr val="accent6"/>
          </a:solidFill>
        </p:spPr>
        <p:txBody>
          <a:bodyPr wrap="none" lIns="45720" tIns="27432" rIns="45720" bIns="27432" anchor="ctr" anchorCtr="0"/>
          <a:lstStyle>
            <a:lvl1pPr marL="0" indent="0" algn="r">
              <a:spcBef>
                <a:spcPts val="0"/>
              </a:spcBef>
              <a:buNone/>
              <a:defRPr sz="1000" b="0" cap="all" spc="50" baseline="0">
                <a:solidFill>
                  <a:schemeClr val="accent5"/>
                </a:solidFill>
                <a:latin typeface="+mn-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4"/>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769461"/>
            <a:ext cx="502920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 Rockwell 30 Bold,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4284338"/>
      </p:ext>
    </p:extLst>
  </p:cSld>
  <p:clrMapOvr>
    <a:masterClrMapping/>
  </p:clrMapOvr>
  <p:extLst>
    <p:ext uri="{DCECCB84-F9BA-43D5-87BE-67443E8EF086}">
      <p15:sldGuideLst xmlns:p15="http://schemas.microsoft.com/office/powerpoint/2012/main">
        <p15:guide id="1" pos="913">
          <p15:clr>
            <a:srgbClr val="FBAE40"/>
          </p15:clr>
        </p15:guide>
        <p15:guide id="2" orient="horz" pos="3528">
          <p15:clr>
            <a:srgbClr val="FBAE40"/>
          </p15:clr>
        </p15:guide>
        <p15:guide id="3" orient="horz" pos="36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274320"/>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70584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274320"/>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3725193"/>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E4CCE945-355D-64C0-C2E1-BE244F174DF9}"/>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260124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hyperlink" Target="https://www.eab.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064" y="700183"/>
            <a:ext cx="6748272"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42"/>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tx1"/>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41"/>
    </p:custDataLst>
    <p:extLst>
      <p:ext uri="{BB962C8B-B14F-4D97-AF65-F5344CB8AC3E}">
        <p14:creationId xmlns:p14="http://schemas.microsoft.com/office/powerpoint/2010/main" val="2847846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9" r:id="rId4"/>
    <p:sldLayoutId id="2147483681" r:id="rId5"/>
    <p:sldLayoutId id="2147483682" r:id="rId6"/>
    <p:sldLayoutId id="2147483683" r:id="rId7"/>
    <p:sldLayoutId id="2147483684" r:id="rId8"/>
    <p:sldLayoutId id="2147483686" r:id="rId9"/>
    <p:sldLayoutId id="2147483687" r:id="rId10"/>
    <p:sldLayoutId id="2147483680" r:id="rId11"/>
    <p:sldLayoutId id="2147483688" r:id="rId12"/>
    <p:sldLayoutId id="2147483689" r:id="rId13"/>
    <p:sldLayoutId id="2147483676" r:id="rId14"/>
    <p:sldLayoutId id="2147483677" r:id="rId15"/>
    <p:sldLayoutId id="2147483715" r:id="rId16"/>
    <p:sldLayoutId id="2147483714" r:id="rId17"/>
    <p:sldLayoutId id="2147483716" r:id="rId18"/>
    <p:sldLayoutId id="2147483717" r:id="rId19"/>
    <p:sldLayoutId id="2147483690" r:id="rId20"/>
    <p:sldLayoutId id="2147483691" r:id="rId21"/>
    <p:sldLayoutId id="2147483704" r:id="rId22"/>
    <p:sldLayoutId id="2147483703" r:id="rId23"/>
    <p:sldLayoutId id="2147483705" r:id="rId24"/>
    <p:sldLayoutId id="2147483707" r:id="rId25"/>
    <p:sldLayoutId id="2147483710" r:id="rId26"/>
    <p:sldLayoutId id="2147483713" r:id="rId27"/>
    <p:sldLayoutId id="2147483712" r:id="rId28"/>
    <p:sldLayoutId id="2147483718" r:id="rId29"/>
    <p:sldLayoutId id="2147483719" r:id="rId30"/>
    <p:sldLayoutId id="2147483693" r:id="rId31"/>
    <p:sldLayoutId id="2147483694" r:id="rId32"/>
    <p:sldLayoutId id="2147483695" r:id="rId33"/>
    <p:sldLayoutId id="2147483697" r:id="rId34"/>
    <p:sldLayoutId id="2147483698" r:id="rId35"/>
    <p:sldLayoutId id="2147483699" r:id="rId36"/>
    <p:sldLayoutId id="2147483700" r:id="rId37"/>
    <p:sldLayoutId id="2147483701" r:id="rId38"/>
    <p:sldLayoutId id="2147483702" r:id="rId39"/>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p15:clr>
            <a:srgbClr val="C35EA4"/>
          </p15:clr>
        </p15:guide>
        <p15:guide id="2" pos="4576">
          <p15:clr>
            <a:srgbClr val="C35EA4"/>
          </p15:clr>
        </p15:guide>
        <p15:guide id="3" orient="horz" pos="288">
          <p15:clr>
            <a:srgbClr val="C35EA4"/>
          </p15:clr>
        </p15:guide>
        <p15:guide id="4" orient="horz" pos="6012">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coursera.org/learn/prompt-engineering" TargetMode="External"/><Relationship Id="rId3" Type="http://schemas.openxmlformats.org/officeDocument/2006/relationships/hyperlink" Target="https://docs.google.com/presentation/d/1HIlyVEIp5XtX7D-babW_wupdWpK92hXjzeMdPcCIKIM/edit#slide=id.p" TargetMode="External"/><Relationship Id="rId7" Type="http://schemas.openxmlformats.org/officeDocument/2006/relationships/hyperlink" Target="https://sr.ithaka.org/our-work/generative-ai-product-tracker/" TargetMode="External"/><Relationship Id="rId2" Type="http://schemas.openxmlformats.org/officeDocument/2006/relationships/hyperlink" Target="https://www.youtube.com/watch?v=rwF-X5STYks" TargetMode="External"/><Relationship Id="rId1" Type="http://schemas.openxmlformats.org/officeDocument/2006/relationships/slideLayout" Target="../slideLayouts/slideLayout7.xml"/><Relationship Id="rId6" Type="http://schemas.openxmlformats.org/officeDocument/2006/relationships/hyperlink" Target="https://ecampusontario.pressbooks.pub/mcmasterteachgenerativeai/chapter/generative-ai-limitations-and-potential-risks-for-student-learning/" TargetMode="External"/><Relationship Id="rId5" Type="http://schemas.openxmlformats.org/officeDocument/2006/relationships/hyperlink" Target="https://www.youtube.com/watch?v=cZaNf2rA30k" TargetMode="External"/><Relationship Id="rId4" Type="http://schemas.openxmlformats.org/officeDocument/2006/relationships/hyperlink" Target="https://www.youtube.com/watch?v=t9gmyvf7JYo&amp;list=PL0EdWFC9ZZrUAirFa2amE4Hg05KqCWhoq"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uides.lib.udel.edu/AI/home" TargetMode="External"/><Relationship Id="rId2" Type="http://schemas.openxmlformats.org/officeDocument/2006/relationships/hyperlink" Target="https://studentguidetoai.org/" TargetMode="External"/><Relationship Id="rId1" Type="http://schemas.openxmlformats.org/officeDocument/2006/relationships/slideLayout" Target="../slideLayouts/slideLayout7.xml"/><Relationship Id="rId6" Type="http://schemas.openxmlformats.org/officeDocument/2006/relationships/hyperlink" Target="https://provost.mcmaster.ca/app/uploads/2023/10/AI-Misconduct-Question-Guide-202338.pdf" TargetMode="External"/><Relationship Id="rId5" Type="http://schemas.openxmlformats.org/officeDocument/2006/relationships/hyperlink" Target="https://docs.google.com/forms/d/e/1FAIpQLSeDkOoVkEBBPnxsUKdwqdlZcyoh3GYpmmW7l10ttxRROIzsSg/viewform" TargetMode="External"/><Relationship Id="rId4" Type="http://schemas.openxmlformats.org/officeDocument/2006/relationships/hyperlink" Target="https://tltc.umd.edu/artificial-intelligence-and-information-literacy"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chicagomanualofstyle.org/qanda/data/faq/topics/Documentation/faq0422.html" TargetMode="External"/><Relationship Id="rId3" Type="http://schemas.openxmlformats.org/officeDocument/2006/relationships/hyperlink" Target="https://docs.google.com/document/d/1RMVwzjc1o0Mi8Blw_-JUTcXv02b2WRH86vw7mi16W3U/edit?tab=t.0#heading=h.1cykjn2vg2wx" TargetMode="External"/><Relationship Id="rId7" Type="http://schemas.openxmlformats.org/officeDocument/2006/relationships/hyperlink" Target="https://style.mla.org/citing-generative-ai/" TargetMode="External"/><Relationship Id="rId2" Type="http://schemas.openxmlformats.org/officeDocument/2006/relationships/hyperlink" Target="https://www.msudenver.edu/wp-content/uploads/2023/08/Syllabus-Spectrum-for-Generative-AI-Final.pdf" TargetMode="External"/><Relationship Id="rId1" Type="http://schemas.openxmlformats.org/officeDocument/2006/relationships/slideLayout" Target="../slideLayouts/slideLayout7.xml"/><Relationship Id="rId6" Type="http://schemas.openxmlformats.org/officeDocument/2006/relationships/hyperlink" Target="https://apastyle.apa.org/blog/how-to-cite-chatgpt" TargetMode="External"/><Relationship Id="rId5" Type="http://schemas.openxmlformats.org/officeDocument/2006/relationships/hyperlink" Target="https://leonfurze.com/2024/08/28/updating-the-ai-assessment-scale/" TargetMode="External"/><Relationship Id="rId4" Type="http://schemas.openxmlformats.org/officeDocument/2006/relationships/hyperlink" Target="https://courses.pepperdine.edu/access/content/user/cheard/Twine/Generative_AI_Syllabus_Statement.html" TargetMode="External"/><Relationship Id="rId9" Type="http://schemas.openxmlformats.org/officeDocument/2006/relationships/hyperlink" Target="https://www.monash.edu/student-academic-success/build-digital-capabilities/create-online/acknowledging-the-use-of-generative-artificial-intelligence#tabs__3254796-01"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citl.news.niu.edu/2024/02/28/generative-ai-resistant-assignments/" TargetMode="External"/><Relationship Id="rId3" Type="http://schemas.openxmlformats.org/officeDocument/2006/relationships/hyperlink" Target="https://commons.und.edu/ai-assignment-library/" TargetMode="External"/><Relationship Id="rId7" Type="http://schemas.openxmlformats.org/officeDocument/2006/relationships/hyperlink" Target="https://umd-ta.catalog.instructure.com/courses/ai-for-teaching" TargetMode="External"/><Relationship Id="rId2" Type="http://schemas.openxmlformats.org/officeDocument/2006/relationships/hyperlink" Target="https://aipedagogy.org/assignments/" TargetMode="External"/><Relationship Id="rId1" Type="http://schemas.openxmlformats.org/officeDocument/2006/relationships/slideLayout" Target="../slideLayouts/slideLayout7.xml"/><Relationship Id="rId6" Type="http://schemas.openxmlformats.org/officeDocument/2006/relationships/hyperlink" Target="https://papers.ssrn.com/sol3/papers.cfm?abstract_id=4475995" TargetMode="External"/><Relationship Id="rId11" Type="http://schemas.openxmlformats.org/officeDocument/2006/relationships/hyperlink" Target="https://ecampus.oregonstate.edu/faculty/artificial-intelligence-tools/course-ai-resilience/" TargetMode="External"/><Relationship Id="rId5" Type="http://schemas.openxmlformats.org/officeDocument/2006/relationships/hyperlink" Target="https://wac.colostate.edu/repository/collections/textgened/" TargetMode="External"/><Relationship Id="rId10" Type="http://schemas.openxmlformats.org/officeDocument/2006/relationships/hyperlink" Target="https://teachingcommons.stanford.edu/teaching-guides/artificial-intelligence-teaching-guide" TargetMode="External"/><Relationship Id="rId4" Type="http://schemas.openxmlformats.org/officeDocument/2006/relationships/hyperlink" Target="https://commons.und.edu/do/search/advanced/?fq=virtual_ancestor_link:%22https://commons.und.edu/ai-assignment-library%22" TargetMode="External"/><Relationship Id="rId9" Type="http://schemas.openxmlformats.org/officeDocument/2006/relationships/hyperlink" Target="https://teaching-resources.delta.ncsu.edu/designing-assignments-with-ai-in-mind/#limit:~:text=Designing%20Assignments%20to%20Limit%20AI%20Usage"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moreusefulthings.com/student-exercises" TargetMode="External"/><Relationship Id="rId3" Type="http://schemas.openxmlformats.org/officeDocument/2006/relationships/hyperlink" Target="https://www.aiforeducation.io/prompt-library-assessment" TargetMode="External"/><Relationship Id="rId7" Type="http://schemas.openxmlformats.org/officeDocument/2006/relationships/hyperlink" Target="https://teachingnaked.com/prompts/#:~:text=AI%20for%20ASSIGNMENTS%20%26%20TESTS" TargetMode="External"/><Relationship Id="rId12" Type="http://schemas.openxmlformats.org/officeDocument/2006/relationships/hyperlink" Target="https://docs.google.com/document/d/1ATYovFt-Ka8h0wwyMgNqlVubFLW_QQHfc_F8DYr-hAo/preview?tab=t.0#heading=h.qps6n9ptjm85" TargetMode="External"/><Relationship Id="rId2" Type="http://schemas.openxmlformats.org/officeDocument/2006/relationships/hyperlink" Target="https://www.aiforeducation.io/prompt-library" TargetMode="External"/><Relationship Id="rId1" Type="http://schemas.openxmlformats.org/officeDocument/2006/relationships/slideLayout" Target="../slideLayouts/slideLayout7.xml"/><Relationship Id="rId6" Type="http://schemas.openxmlformats.org/officeDocument/2006/relationships/hyperlink" Target="https://teachingnaked.com/prompts/#:~:text=WORKSHOP%20PROMPTS%3A%20(copy%20and%20paste)" TargetMode="External"/><Relationship Id="rId11" Type="http://schemas.openxmlformats.org/officeDocument/2006/relationships/hyperlink" Target="https://chatgpt.com/g/g-XLX7GsMCU-ai-writing-instructional-designer" TargetMode="External"/><Relationship Id="rId5" Type="http://schemas.openxmlformats.org/officeDocument/2006/relationships/hyperlink" Target="https://www.moreusefulthings.com/instructor-prompts" TargetMode="External"/><Relationship Id="rId10" Type="http://schemas.openxmlformats.org/officeDocument/2006/relationships/hyperlink" Target="https://leonfurze.com/2024/05/23/the-ai-assessment-scale-gpt-aligning-your-assessment-with-the-aias/#:~:text=Check%20out%20the%20video%20for%20a%20discussion%20of%20how%20you%20can%20use%20it%20to%20update%20your%20assessments%3A" TargetMode="External"/><Relationship Id="rId4" Type="http://schemas.openxmlformats.org/officeDocument/2006/relationships/hyperlink" Target="https://www.aiforeducation.io/prompt-library-lesson-planning" TargetMode="External"/><Relationship Id="rId9" Type="http://schemas.openxmlformats.org/officeDocument/2006/relationships/hyperlink" Target="https://chatgpt.com/g/g-m39Sn0uZq-ai-assessment-scale-ai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96DA5-A03A-8105-F80E-C3323B7DCF89}"/>
            </a:ext>
          </a:extLst>
        </p:cNvPr>
        <p:cNvGrpSpPr/>
        <p:nvPr/>
      </p:nvGrpSpPr>
      <p:grpSpPr>
        <a:xfrm>
          <a:off x="0" y="0"/>
          <a:ext cx="0" cy="0"/>
          <a:chOff x="0" y="0"/>
          <a:chExt cx="0" cy="0"/>
        </a:xfrm>
      </p:grpSpPr>
      <p:sp>
        <p:nvSpPr>
          <p:cNvPr id="45" name="Rectangle 44">
            <a:extLst>
              <a:ext uri="{FF2B5EF4-FFF2-40B4-BE49-F238E27FC236}">
                <a16:creationId xmlns:a16="http://schemas.microsoft.com/office/drawing/2014/main" id="{5DF22DFA-A3EF-10EE-7ABB-CB5D5A2398CF}"/>
              </a:ext>
            </a:extLst>
          </p:cNvPr>
          <p:cNvSpPr/>
          <p:nvPr/>
        </p:nvSpPr>
        <p:spPr bwMode="gray">
          <a:xfrm>
            <a:off x="505587" y="1361835"/>
            <a:ext cx="6756598" cy="6313544"/>
          </a:xfrm>
          <a:prstGeom prst="rect">
            <a:avLst/>
          </a:prstGeom>
          <a:solidFill>
            <a:srgbClr val="E7E9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TextBox 43">
            <a:extLst>
              <a:ext uri="{FF2B5EF4-FFF2-40B4-BE49-F238E27FC236}">
                <a16:creationId xmlns:a16="http://schemas.microsoft.com/office/drawing/2014/main" id="{C172EA8A-0449-2D4A-EA1B-6BFA7F92224E}"/>
              </a:ext>
            </a:extLst>
          </p:cNvPr>
          <p:cNvSpPr txBox="1"/>
          <p:nvPr/>
        </p:nvSpPr>
        <p:spPr bwMode="gray">
          <a:xfrm>
            <a:off x="868246" y="2117240"/>
            <a:ext cx="6227904" cy="2029082"/>
          </a:xfrm>
          <a:prstGeom prst="rect">
            <a:avLst/>
          </a:prstGeom>
          <a:noFill/>
        </p:spPr>
        <p:txBody>
          <a:bodyPr wrap="square" lIns="0" tIns="0" rIns="0" bIns="0" rtlCol="0">
            <a:spAutoFit/>
          </a:bodyPr>
          <a:lstStyle/>
          <a:p>
            <a:pPr>
              <a:lnSpc>
                <a:spcPct val="120000"/>
              </a:lnSpc>
              <a:spcBef>
                <a:spcPts val="500"/>
              </a:spcBef>
            </a:pPr>
            <a:r>
              <a:rPr lang="en-US" sz="900" dirty="0"/>
              <a:t>This tool helps academic leaders connect faculty and instructors with free resources to address questions about AI pedagogy and curriculum that pose common barriers to incorporating AI into teaching. </a:t>
            </a:r>
          </a:p>
          <a:p>
            <a:pPr>
              <a:lnSpc>
                <a:spcPct val="120000"/>
              </a:lnSpc>
              <a:spcBef>
                <a:spcPts val="500"/>
              </a:spcBef>
            </a:pPr>
            <a:r>
              <a:rPr lang="en-US" sz="900" b="1" dirty="0"/>
              <a:t>AI-responsive teaching </a:t>
            </a:r>
            <a:r>
              <a:rPr lang="en-US" sz="900" dirty="0"/>
              <a:t>does not mean that instructors have to use AI tools, but that they should:</a:t>
            </a:r>
          </a:p>
          <a:p>
            <a:pPr marL="171450" indent="-171450">
              <a:lnSpc>
                <a:spcPct val="120000"/>
              </a:lnSpc>
              <a:spcBef>
                <a:spcPts val="500"/>
              </a:spcBef>
              <a:buFont typeface="Arial" panose="020B0604020202020204" pitchFamily="34" charset="0"/>
              <a:buChar char="•"/>
            </a:pPr>
            <a:r>
              <a:rPr lang="en-US" sz="900" dirty="0"/>
              <a:t>Explicitly explain their expectations about how students may or may not use AI tools, </a:t>
            </a:r>
          </a:p>
          <a:p>
            <a:pPr marL="171450" indent="-171450">
              <a:lnSpc>
                <a:spcPct val="120000"/>
              </a:lnSpc>
              <a:spcBef>
                <a:spcPts val="500"/>
              </a:spcBef>
              <a:buFont typeface="Arial" panose="020B0604020202020204" pitchFamily="34" charset="0"/>
              <a:buChar char="•"/>
            </a:pPr>
            <a:r>
              <a:rPr lang="en-US" sz="900" dirty="0"/>
              <a:t>Make sure that their assignments align with expected AI use and learning outcomes,</a:t>
            </a:r>
          </a:p>
          <a:p>
            <a:pPr marL="171450" indent="-171450">
              <a:lnSpc>
                <a:spcPct val="120000"/>
              </a:lnSpc>
              <a:spcBef>
                <a:spcPts val="500"/>
              </a:spcBef>
              <a:buFont typeface="Arial" panose="020B0604020202020204" pitchFamily="34" charset="0"/>
              <a:buChar char="•"/>
            </a:pPr>
            <a:r>
              <a:rPr lang="en-US" sz="900" dirty="0"/>
              <a:t>Acknowledge how AI has impacted current course-related topics, methods, or skills. </a:t>
            </a:r>
          </a:p>
          <a:p>
            <a:pPr>
              <a:lnSpc>
                <a:spcPct val="120000"/>
              </a:lnSpc>
              <a:spcBef>
                <a:spcPts val="500"/>
              </a:spcBef>
            </a:pPr>
            <a:r>
              <a:rPr lang="en-US" sz="900" dirty="0"/>
              <a:t>Many institutions have spent considerable time in developing faculty resource repositories hosted on their website. By sharing this template with faculty (with your institutional information filled out), you will save time on sourcing resources yourself and make sure that resources shared online are actionable for faculty. </a:t>
            </a:r>
          </a:p>
          <a:p>
            <a:pPr>
              <a:lnSpc>
                <a:spcPct val="120000"/>
              </a:lnSpc>
              <a:spcBef>
                <a:spcPts val="500"/>
              </a:spcBef>
            </a:pPr>
            <a:endParaRPr lang="en-US" sz="900" dirty="0"/>
          </a:p>
        </p:txBody>
      </p:sp>
      <p:sp>
        <p:nvSpPr>
          <p:cNvPr id="3" name="Title 2">
            <a:extLst>
              <a:ext uri="{FF2B5EF4-FFF2-40B4-BE49-F238E27FC236}">
                <a16:creationId xmlns:a16="http://schemas.microsoft.com/office/drawing/2014/main" id="{006B1E16-5C7A-94F5-749B-96276AF58487}"/>
              </a:ext>
            </a:extLst>
          </p:cNvPr>
          <p:cNvSpPr>
            <a:spLocks noGrp="1"/>
          </p:cNvSpPr>
          <p:nvPr>
            <p:ph type="title"/>
          </p:nvPr>
        </p:nvSpPr>
        <p:spPr>
          <a:xfrm>
            <a:off x="510382" y="697504"/>
            <a:ext cx="6754018" cy="276999"/>
          </a:xfrm>
        </p:spPr>
        <p:txBody>
          <a:bodyPr/>
          <a:lstStyle/>
          <a:p>
            <a:r>
              <a:rPr lang="en-US" dirty="0"/>
              <a:t>Faculty AI Resource Repository Builder </a:t>
            </a:r>
            <a:endParaRPr lang="en-US" sz="2000" dirty="0"/>
          </a:p>
        </p:txBody>
      </p:sp>
      <p:sp>
        <p:nvSpPr>
          <p:cNvPr id="8" name="Text Placeholder 7">
            <a:extLst>
              <a:ext uri="{FF2B5EF4-FFF2-40B4-BE49-F238E27FC236}">
                <a16:creationId xmlns:a16="http://schemas.microsoft.com/office/drawing/2014/main" id="{DA67577B-6CB6-1C6C-6229-B5FCF540705B}"/>
              </a:ext>
            </a:extLst>
          </p:cNvPr>
          <p:cNvSpPr>
            <a:spLocks noGrp="1"/>
          </p:cNvSpPr>
          <p:nvPr>
            <p:ph type="body" sz="quarter" idx="44"/>
          </p:nvPr>
        </p:nvSpPr>
        <p:spPr/>
        <p:txBody>
          <a:bodyPr/>
          <a:lstStyle/>
          <a:p>
            <a:endParaRPr lang="en-US" dirty="0"/>
          </a:p>
        </p:txBody>
      </p:sp>
      <p:graphicFrame>
        <p:nvGraphicFramePr>
          <p:cNvPr id="11" name="Table 7">
            <a:extLst>
              <a:ext uri="{FF2B5EF4-FFF2-40B4-BE49-F238E27FC236}">
                <a16:creationId xmlns:a16="http://schemas.microsoft.com/office/drawing/2014/main" id="{4F059524-DD3D-7E94-CB46-A83D86891E16}"/>
              </a:ext>
            </a:extLst>
          </p:cNvPr>
          <p:cNvGraphicFramePr>
            <a:graphicFrameLocks noGrp="1"/>
          </p:cNvGraphicFramePr>
          <p:nvPr>
            <p:extLst>
              <p:ext uri="{D42A27DB-BD31-4B8C-83A1-F6EECF244321}">
                <p14:modId xmlns:p14="http://schemas.microsoft.com/office/powerpoint/2010/main" val="2967714750"/>
              </p:ext>
            </p:extLst>
          </p:nvPr>
        </p:nvGraphicFramePr>
        <p:xfrm>
          <a:off x="868246" y="4137634"/>
          <a:ext cx="2834640" cy="243840"/>
        </p:xfrm>
        <a:graphic>
          <a:graphicData uri="http://schemas.openxmlformats.org/drawingml/2006/table">
            <a:tbl>
              <a:tblPr firstRow="1" bandRow="1">
                <a:tableStyleId>{00A15C55-8517-42AA-B614-E9B94910E393}</a:tableStyleId>
              </a:tblPr>
              <a:tblGrid>
                <a:gridCol w="2834640">
                  <a:extLst>
                    <a:ext uri="{9D8B030D-6E8A-4147-A177-3AD203B41FA5}">
                      <a16:colId xmlns:a16="http://schemas.microsoft.com/office/drawing/2014/main" val="1081097713"/>
                    </a:ext>
                  </a:extLst>
                </a:gridCol>
              </a:tblGrid>
              <a:tr h="135778">
                <a:tc>
                  <a:txBody>
                    <a:bodyPr/>
                    <a:lstStyle/>
                    <a:p>
                      <a:r>
                        <a:rPr lang="en-US" sz="1000" dirty="0">
                          <a:solidFill>
                            <a:schemeClr val="tx1"/>
                          </a:solidFill>
                        </a:rPr>
                        <a:t>Who should use this tool:</a:t>
                      </a:r>
                    </a:p>
                  </a:txBody>
                  <a:tcPr marL="0" marR="0">
                    <a:lnL w="12700" cmpd="sng">
                      <a:noFill/>
                    </a:lnL>
                    <a:lnR w="12700" cmpd="sng">
                      <a:noFill/>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1763808"/>
                  </a:ext>
                </a:extLst>
              </a:tr>
            </a:tbl>
          </a:graphicData>
        </a:graphic>
      </p:graphicFrame>
      <p:grpSp>
        <p:nvGrpSpPr>
          <p:cNvPr id="46" name="Group 45">
            <a:extLst>
              <a:ext uri="{FF2B5EF4-FFF2-40B4-BE49-F238E27FC236}">
                <a16:creationId xmlns:a16="http://schemas.microsoft.com/office/drawing/2014/main" id="{A3B65720-3898-7E30-D345-B9F3FA34DBA7}"/>
              </a:ext>
            </a:extLst>
          </p:cNvPr>
          <p:cNvGrpSpPr/>
          <p:nvPr/>
        </p:nvGrpSpPr>
        <p:grpSpPr bwMode="gray">
          <a:xfrm>
            <a:off x="523542" y="1466932"/>
            <a:ext cx="2679352" cy="594816"/>
            <a:chOff x="780926" y="1827501"/>
            <a:chExt cx="3261395" cy="731520"/>
          </a:xfrm>
        </p:grpSpPr>
        <p:sp>
          <p:nvSpPr>
            <p:cNvPr id="47" name="Rectangle 12">
              <a:extLst>
                <a:ext uri="{FF2B5EF4-FFF2-40B4-BE49-F238E27FC236}">
                  <a16:creationId xmlns:a16="http://schemas.microsoft.com/office/drawing/2014/main" id="{06E2582D-C084-FE96-9548-9FFA8397B0C3}"/>
                </a:ext>
              </a:extLst>
            </p:cNvPr>
            <p:cNvSpPr/>
            <p:nvPr/>
          </p:nvSpPr>
          <p:spPr bwMode="gray">
            <a:xfrm>
              <a:off x="1447977" y="2010658"/>
              <a:ext cx="2594344" cy="289174"/>
            </a:xfrm>
            <a:custGeom>
              <a:avLst/>
              <a:gdLst>
                <a:gd name="connsiteX0" fmla="*/ 0 w 2594344"/>
                <a:gd name="connsiteY0" fmla="*/ 0 h 289174"/>
                <a:gd name="connsiteX1" fmla="*/ 2594344 w 2594344"/>
                <a:gd name="connsiteY1" fmla="*/ 0 h 289174"/>
                <a:gd name="connsiteX2" fmla="*/ 2594344 w 2594344"/>
                <a:gd name="connsiteY2" fmla="*/ 289174 h 289174"/>
                <a:gd name="connsiteX3" fmla="*/ 0 w 2594344"/>
                <a:gd name="connsiteY3" fmla="*/ 289174 h 289174"/>
                <a:gd name="connsiteX4" fmla="*/ 0 w 2594344"/>
                <a:gd name="connsiteY4" fmla="*/ 0 h 289174"/>
                <a:gd name="connsiteX0" fmla="*/ 0 w 2594344"/>
                <a:gd name="connsiteY0" fmla="*/ 0 h 289174"/>
                <a:gd name="connsiteX1" fmla="*/ 2594344 w 2594344"/>
                <a:gd name="connsiteY1" fmla="*/ 0 h 289174"/>
                <a:gd name="connsiteX2" fmla="*/ 2350504 w 2594344"/>
                <a:gd name="connsiteY2" fmla="*/ 289174 h 289174"/>
                <a:gd name="connsiteX3" fmla="*/ 0 w 2594344"/>
                <a:gd name="connsiteY3" fmla="*/ 289174 h 289174"/>
                <a:gd name="connsiteX4" fmla="*/ 0 w 2594344"/>
                <a:gd name="connsiteY4" fmla="*/ 0 h 289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344" h="289174">
                  <a:moveTo>
                    <a:pt x="0" y="0"/>
                  </a:moveTo>
                  <a:lnTo>
                    <a:pt x="2594344" y="0"/>
                  </a:lnTo>
                  <a:lnTo>
                    <a:pt x="2350504" y="289174"/>
                  </a:lnTo>
                  <a:lnTo>
                    <a:pt x="0" y="28917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grpSp>
          <p:nvGrpSpPr>
            <p:cNvPr id="48" name="Group 47">
              <a:extLst>
                <a:ext uri="{FF2B5EF4-FFF2-40B4-BE49-F238E27FC236}">
                  <a16:creationId xmlns:a16="http://schemas.microsoft.com/office/drawing/2014/main" id="{4A83E59E-E6F8-DEE7-CEFD-4FBC2268758F}"/>
                </a:ext>
              </a:extLst>
            </p:cNvPr>
            <p:cNvGrpSpPr/>
            <p:nvPr/>
          </p:nvGrpSpPr>
          <p:grpSpPr bwMode="gray">
            <a:xfrm rot="2010289">
              <a:off x="780926" y="1827501"/>
              <a:ext cx="731520" cy="731520"/>
              <a:chOff x="708338" y="1667814"/>
              <a:chExt cx="785611" cy="785612"/>
            </a:xfrm>
            <a:solidFill>
              <a:schemeClr val="accent4"/>
            </a:solidFill>
          </p:grpSpPr>
          <p:sp>
            <p:nvSpPr>
              <p:cNvPr id="50" name="Oval 10">
                <a:extLst>
                  <a:ext uri="{FF2B5EF4-FFF2-40B4-BE49-F238E27FC236}">
                    <a16:creationId xmlns:a16="http://schemas.microsoft.com/office/drawing/2014/main" id="{C6070AB6-3B9D-D231-E5FA-4A3640E087CA}"/>
                  </a:ext>
                </a:extLst>
              </p:cNvPr>
              <p:cNvSpPr/>
              <p:nvPr/>
            </p:nvSpPr>
            <p:spPr bwMode="gray">
              <a:xfrm>
                <a:off x="1101143" y="1667814"/>
                <a:ext cx="392806" cy="785612"/>
              </a:xfrm>
              <a:custGeom>
                <a:avLst/>
                <a:gdLst>
                  <a:gd name="connsiteX0" fmla="*/ 0 w 785611"/>
                  <a:gd name="connsiteY0" fmla="*/ 392806 h 785611"/>
                  <a:gd name="connsiteX1" fmla="*/ 392806 w 785611"/>
                  <a:gd name="connsiteY1" fmla="*/ 0 h 785611"/>
                  <a:gd name="connsiteX2" fmla="*/ 785612 w 785611"/>
                  <a:gd name="connsiteY2" fmla="*/ 392806 h 785611"/>
                  <a:gd name="connsiteX3" fmla="*/ 392806 w 785611"/>
                  <a:gd name="connsiteY3" fmla="*/ 785612 h 785611"/>
                  <a:gd name="connsiteX4" fmla="*/ 0 w 785611"/>
                  <a:gd name="connsiteY4" fmla="*/ 392806 h 785611"/>
                  <a:gd name="connsiteX0" fmla="*/ 392806 w 785612"/>
                  <a:gd name="connsiteY0" fmla="*/ 0 h 785612"/>
                  <a:gd name="connsiteX1" fmla="*/ 785612 w 785612"/>
                  <a:gd name="connsiteY1" fmla="*/ 392806 h 785612"/>
                  <a:gd name="connsiteX2" fmla="*/ 392806 w 785612"/>
                  <a:gd name="connsiteY2" fmla="*/ 785612 h 785612"/>
                  <a:gd name="connsiteX3" fmla="*/ 0 w 785612"/>
                  <a:gd name="connsiteY3" fmla="*/ 392806 h 785612"/>
                  <a:gd name="connsiteX4" fmla="*/ 484246 w 785612"/>
                  <a:gd name="connsiteY4" fmla="*/ 91440 h 785612"/>
                  <a:gd name="connsiteX0" fmla="*/ 392806 w 785612"/>
                  <a:gd name="connsiteY0" fmla="*/ 0 h 785612"/>
                  <a:gd name="connsiteX1" fmla="*/ 785612 w 785612"/>
                  <a:gd name="connsiteY1" fmla="*/ 392806 h 785612"/>
                  <a:gd name="connsiteX2" fmla="*/ 392806 w 785612"/>
                  <a:gd name="connsiteY2" fmla="*/ 785612 h 785612"/>
                  <a:gd name="connsiteX3" fmla="*/ 0 w 785612"/>
                  <a:gd name="connsiteY3" fmla="*/ 392806 h 785612"/>
                  <a:gd name="connsiteX0" fmla="*/ 0 w 392806"/>
                  <a:gd name="connsiteY0" fmla="*/ 0 h 785612"/>
                  <a:gd name="connsiteX1" fmla="*/ 392806 w 392806"/>
                  <a:gd name="connsiteY1" fmla="*/ 392806 h 785612"/>
                  <a:gd name="connsiteX2" fmla="*/ 0 w 392806"/>
                  <a:gd name="connsiteY2" fmla="*/ 785612 h 785612"/>
                </a:gdLst>
                <a:ahLst/>
                <a:cxnLst>
                  <a:cxn ang="0">
                    <a:pos x="connsiteX0" y="connsiteY0"/>
                  </a:cxn>
                  <a:cxn ang="0">
                    <a:pos x="connsiteX1" y="connsiteY1"/>
                  </a:cxn>
                  <a:cxn ang="0">
                    <a:pos x="connsiteX2" y="connsiteY2"/>
                  </a:cxn>
                </a:cxnLst>
                <a:rect l="l" t="t" r="r" b="b"/>
                <a:pathLst>
                  <a:path w="392806" h="785612">
                    <a:moveTo>
                      <a:pt x="0" y="0"/>
                    </a:moveTo>
                    <a:cubicBezTo>
                      <a:pt x="216941" y="0"/>
                      <a:pt x="392806" y="175865"/>
                      <a:pt x="392806" y="392806"/>
                    </a:cubicBezTo>
                    <a:cubicBezTo>
                      <a:pt x="392806" y="609747"/>
                      <a:pt x="216941" y="785612"/>
                      <a:pt x="0" y="785612"/>
                    </a:cubicBezTo>
                  </a:path>
                </a:pathLst>
              </a:custGeom>
              <a:grp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67FA6D58-AD9F-9D2A-BA91-0BB930CDCB11}"/>
                  </a:ext>
                </a:extLst>
              </p:cNvPr>
              <p:cNvSpPr/>
              <p:nvPr/>
            </p:nvSpPr>
            <p:spPr bwMode="gray">
              <a:xfrm>
                <a:off x="708338" y="1667814"/>
                <a:ext cx="785611" cy="7856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A62394B4-55F4-858A-0D07-DAB4249F5348}"/>
                </a:ext>
              </a:extLst>
            </p:cNvPr>
            <p:cNvSpPr txBox="1"/>
            <p:nvPr/>
          </p:nvSpPr>
          <p:spPr bwMode="gray">
            <a:xfrm>
              <a:off x="1686923" y="2060617"/>
              <a:ext cx="1908469" cy="189255"/>
            </a:xfrm>
            <a:prstGeom prst="rect">
              <a:avLst/>
            </a:prstGeom>
            <a:noFill/>
          </p:spPr>
          <p:txBody>
            <a:bodyPr wrap="square" lIns="0" tIns="0" rIns="0" bIns="0" rtlCol="0">
              <a:spAutoFit/>
            </a:bodyPr>
            <a:lstStyle/>
            <a:p>
              <a:pPr>
                <a:spcBef>
                  <a:spcPts val="500"/>
                </a:spcBef>
              </a:pPr>
              <a:r>
                <a:rPr lang="en-US" sz="1000" b="1" dirty="0">
                  <a:solidFill>
                    <a:schemeClr val="bg1"/>
                  </a:solidFill>
                </a:rPr>
                <a:t>Tool in Brief</a:t>
              </a:r>
            </a:p>
          </p:txBody>
        </p:sp>
      </p:grpSp>
      <p:pic>
        <p:nvPicPr>
          <p:cNvPr id="52" name="Picture 51">
            <a:extLst>
              <a:ext uri="{FF2B5EF4-FFF2-40B4-BE49-F238E27FC236}">
                <a16:creationId xmlns:a16="http://schemas.microsoft.com/office/drawing/2014/main" id="{78587779-344B-7E63-7B55-E720AA749E79}"/>
              </a:ext>
            </a:extLst>
          </p:cNvPr>
          <p:cNvPicPr>
            <a:picLocks noChangeAspect="1"/>
          </p:cNvPicPr>
          <p:nvPr/>
        </p:nvPicPr>
        <p:blipFill>
          <a:blip r:embed="rId3">
            <a:lum bright="70000" contrast="-70000"/>
          </a:blip>
          <a:stretch>
            <a:fillRect/>
          </a:stretch>
        </p:blipFill>
        <p:spPr>
          <a:xfrm>
            <a:off x="643087" y="1605583"/>
            <a:ext cx="315147" cy="311432"/>
          </a:xfrm>
          <a:prstGeom prst="rect">
            <a:avLst/>
          </a:prstGeom>
        </p:spPr>
      </p:pic>
      <p:sp>
        <p:nvSpPr>
          <p:cNvPr id="65" name="TextBox 64">
            <a:extLst>
              <a:ext uri="{FF2B5EF4-FFF2-40B4-BE49-F238E27FC236}">
                <a16:creationId xmlns:a16="http://schemas.microsoft.com/office/drawing/2014/main" id="{FCAC43FA-9AD4-6376-B2F0-0F908BB1B9D5}"/>
              </a:ext>
            </a:extLst>
          </p:cNvPr>
          <p:cNvSpPr txBox="1"/>
          <p:nvPr/>
        </p:nvSpPr>
        <p:spPr bwMode="gray">
          <a:xfrm>
            <a:off x="868246" y="4384108"/>
            <a:ext cx="6122308" cy="370871"/>
          </a:xfrm>
          <a:prstGeom prst="rect">
            <a:avLst/>
          </a:prstGeom>
          <a:noFill/>
        </p:spPr>
        <p:txBody>
          <a:bodyPr wrap="square" lIns="0" tIns="0" rIns="0" bIns="0" rtlCol="0">
            <a:spAutoFit/>
          </a:bodyPr>
          <a:lstStyle/>
          <a:p>
            <a:pPr marL="120650" indent="-120650" algn="l" rtl="0" eaLnBrk="1" fontAlgn="t" latinLnBrk="0" hangingPunct="1">
              <a:lnSpc>
                <a:spcPct val="120000"/>
              </a:lnSpc>
              <a:spcBef>
                <a:spcPts val="300"/>
              </a:spcBef>
              <a:spcAft>
                <a:spcPts val="0"/>
              </a:spcAft>
              <a:buClrTx/>
              <a:buSzPts val="900"/>
              <a:buFont typeface="Arial" panose="020B0604020202020204" pitchFamily="34" charset="0"/>
              <a:buChar char="•"/>
            </a:pPr>
            <a:r>
              <a:rPr lang="en-US" sz="900" i="0" u="none" strike="noStrike" kern="1200" dirty="0">
                <a:solidFill>
                  <a:srgbClr val="333E48"/>
                </a:solidFill>
                <a:effectLst/>
                <a:latin typeface="Verdana" panose="020B0604030504040204" pitchFamily="34" charset="0"/>
              </a:rPr>
              <a:t>Cabinet Sponsor</a:t>
            </a:r>
            <a:r>
              <a:rPr lang="en-US" sz="900" dirty="0">
                <a:solidFill>
                  <a:srgbClr val="333E48"/>
                </a:solidFill>
                <a:latin typeface="Verdana" panose="020B0604030504040204" pitchFamily="34" charset="0"/>
              </a:rPr>
              <a:t>: Provost or Dean</a:t>
            </a:r>
            <a:endParaRPr lang="en-US" sz="900" i="0" u="none" strike="noStrike" dirty="0">
              <a:effectLst/>
              <a:latin typeface="Arial" panose="020B0604020202020204" pitchFamily="34" charset="0"/>
            </a:endParaRPr>
          </a:p>
          <a:p>
            <a:pPr marL="120650" indent="-120650" fontAlgn="t">
              <a:lnSpc>
                <a:spcPct val="120000"/>
              </a:lnSpc>
              <a:spcBef>
                <a:spcPts val="300"/>
              </a:spcBef>
              <a:buFont typeface="Arial" panose="020B0604020202020204" pitchFamily="34" charset="0"/>
              <a:buChar char="•"/>
            </a:pPr>
            <a:r>
              <a:rPr lang="en-US" sz="900" i="0" u="none" strike="noStrike" kern="1200" dirty="0">
                <a:solidFill>
                  <a:srgbClr val="333E48"/>
                </a:solidFill>
                <a:effectLst/>
                <a:latin typeface="Verdana" panose="020B0604030504040204" pitchFamily="34" charset="0"/>
              </a:rPr>
              <a:t>Primary Users:</a:t>
            </a:r>
            <a:r>
              <a:rPr lang="en-US" sz="900" dirty="0">
                <a:solidFill>
                  <a:srgbClr val="333E48"/>
                </a:solidFill>
                <a:latin typeface="Verdana" panose="020B0604030504040204" pitchFamily="34" charset="0"/>
              </a:rPr>
              <a:t> Teaching and Learning Leader</a:t>
            </a:r>
            <a:endParaRPr lang="en-US" sz="900" i="0" u="none" strike="noStrike" kern="1200" dirty="0">
              <a:solidFill>
                <a:srgbClr val="333E48"/>
              </a:solidFill>
              <a:effectLst/>
              <a:latin typeface="Verdana" panose="020B0604030504040204" pitchFamily="34" charset="0"/>
            </a:endParaRPr>
          </a:p>
        </p:txBody>
      </p:sp>
      <p:sp>
        <p:nvSpPr>
          <p:cNvPr id="66" name="TextBox 65">
            <a:extLst>
              <a:ext uri="{FF2B5EF4-FFF2-40B4-BE49-F238E27FC236}">
                <a16:creationId xmlns:a16="http://schemas.microsoft.com/office/drawing/2014/main" id="{834B58FF-DA5F-718B-9C09-ABCC8BFFD7BB}"/>
              </a:ext>
            </a:extLst>
          </p:cNvPr>
          <p:cNvSpPr txBox="1"/>
          <p:nvPr/>
        </p:nvSpPr>
        <p:spPr bwMode="gray">
          <a:xfrm>
            <a:off x="868246" y="5258950"/>
            <a:ext cx="6227904" cy="370871"/>
          </a:xfrm>
          <a:prstGeom prst="rect">
            <a:avLst/>
          </a:prstGeom>
          <a:noFill/>
        </p:spPr>
        <p:txBody>
          <a:bodyPr wrap="square" lIns="0" tIns="0" rIns="0" bIns="0" rtlCol="0">
            <a:spAutoFit/>
          </a:bodyPr>
          <a:lstStyle/>
          <a:p>
            <a:pPr marL="171450" indent="-171450" algn="l" rtl="0" eaLnBrk="1" fontAlgn="t" latinLnBrk="0" hangingPunct="1">
              <a:lnSpc>
                <a:spcPct val="120000"/>
              </a:lnSpc>
              <a:spcBef>
                <a:spcPts val="300"/>
              </a:spcBef>
              <a:spcAft>
                <a:spcPts val="0"/>
              </a:spcAft>
              <a:buClrTx/>
              <a:buSzPts val="900"/>
              <a:buFont typeface="Arial" panose="020B0604020202020204" pitchFamily="34" charset="0"/>
              <a:buChar char="•"/>
            </a:pPr>
            <a:r>
              <a:rPr lang="en-US" sz="900" dirty="0"/>
              <a:t>When faculty request guidance on detecting student AI use  </a:t>
            </a:r>
          </a:p>
          <a:p>
            <a:pPr marL="171450" indent="-171450" algn="l" rtl="0" eaLnBrk="1" fontAlgn="t" latinLnBrk="0" hangingPunct="1">
              <a:lnSpc>
                <a:spcPct val="120000"/>
              </a:lnSpc>
              <a:spcBef>
                <a:spcPts val="300"/>
              </a:spcBef>
              <a:spcAft>
                <a:spcPts val="0"/>
              </a:spcAft>
              <a:buClrTx/>
              <a:buSzPts val="900"/>
              <a:buFont typeface="Arial" panose="020B0604020202020204" pitchFamily="34" charset="0"/>
              <a:buChar char="•"/>
            </a:pPr>
            <a:r>
              <a:rPr lang="en-US" sz="900" dirty="0"/>
              <a:t>When faculty ask for support to teach with or about AI</a:t>
            </a:r>
          </a:p>
        </p:txBody>
      </p:sp>
      <p:graphicFrame>
        <p:nvGraphicFramePr>
          <p:cNvPr id="5" name="Table 7">
            <a:extLst>
              <a:ext uri="{FF2B5EF4-FFF2-40B4-BE49-F238E27FC236}">
                <a16:creationId xmlns:a16="http://schemas.microsoft.com/office/drawing/2014/main" id="{D9F51F6B-99EE-ED27-570C-39053032DE12}"/>
              </a:ext>
            </a:extLst>
          </p:cNvPr>
          <p:cNvGraphicFramePr>
            <a:graphicFrameLocks noGrp="1"/>
          </p:cNvGraphicFramePr>
          <p:nvPr>
            <p:extLst>
              <p:ext uri="{D42A27DB-BD31-4B8C-83A1-F6EECF244321}">
                <p14:modId xmlns:p14="http://schemas.microsoft.com/office/powerpoint/2010/main" val="2352041764"/>
              </p:ext>
            </p:extLst>
          </p:nvPr>
        </p:nvGraphicFramePr>
        <p:xfrm>
          <a:off x="868246" y="4998076"/>
          <a:ext cx="2834640" cy="243840"/>
        </p:xfrm>
        <a:graphic>
          <a:graphicData uri="http://schemas.openxmlformats.org/drawingml/2006/table">
            <a:tbl>
              <a:tblPr firstRow="1" bandRow="1">
                <a:tableStyleId>{00A15C55-8517-42AA-B614-E9B94910E393}</a:tableStyleId>
              </a:tblPr>
              <a:tblGrid>
                <a:gridCol w="2834640">
                  <a:extLst>
                    <a:ext uri="{9D8B030D-6E8A-4147-A177-3AD203B41FA5}">
                      <a16:colId xmlns:a16="http://schemas.microsoft.com/office/drawing/2014/main" val="1353036781"/>
                    </a:ext>
                  </a:extLst>
                </a:gridCol>
              </a:tblGrid>
              <a:tr h="226087">
                <a:tc>
                  <a:txBody>
                    <a:bodyPr/>
                    <a:lstStyle/>
                    <a:p>
                      <a:r>
                        <a:rPr lang="en-US" sz="1000" dirty="0">
                          <a:solidFill>
                            <a:schemeClr val="tx1"/>
                          </a:solidFill>
                        </a:rPr>
                        <a:t>When to use this tool:</a:t>
                      </a:r>
                    </a:p>
                  </a:txBody>
                  <a:tcPr marL="0" marR="0">
                    <a:lnL w="12700" cmpd="sng">
                      <a:noFill/>
                    </a:lnL>
                    <a:lnR w="12700" cmpd="sng">
                      <a:noFill/>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1763808"/>
                  </a:ext>
                </a:extLst>
              </a:tr>
            </a:tbl>
          </a:graphicData>
        </a:graphic>
      </p:graphicFrame>
      <p:sp>
        <p:nvSpPr>
          <p:cNvPr id="9" name="TextBox 8">
            <a:extLst>
              <a:ext uri="{FF2B5EF4-FFF2-40B4-BE49-F238E27FC236}">
                <a16:creationId xmlns:a16="http://schemas.microsoft.com/office/drawing/2014/main" id="{EABD5712-77D6-C2BA-8AFB-462A1E95227A}"/>
              </a:ext>
            </a:extLst>
          </p:cNvPr>
          <p:cNvSpPr txBox="1"/>
          <p:nvPr/>
        </p:nvSpPr>
        <p:spPr bwMode="gray">
          <a:xfrm>
            <a:off x="868246" y="6111474"/>
            <a:ext cx="6174368" cy="1445011"/>
          </a:xfrm>
          <a:prstGeom prst="rect">
            <a:avLst/>
          </a:prstGeom>
          <a:noFill/>
        </p:spPr>
        <p:txBody>
          <a:bodyPr wrap="square" lIns="0" tIns="0" rIns="0" bIns="0" rtlCol="0">
            <a:spAutoFit/>
          </a:bodyPr>
          <a:lstStyle/>
          <a:p>
            <a:pPr marL="171450" indent="-171450" fontAlgn="t">
              <a:lnSpc>
                <a:spcPct val="120000"/>
              </a:lnSpc>
              <a:spcBef>
                <a:spcPts val="300"/>
              </a:spcBef>
              <a:buSzPts val="900"/>
              <a:buFont typeface="Arial" panose="020B0604020202020204" pitchFamily="34" charset="0"/>
              <a:buChar char="•"/>
            </a:pPr>
            <a:r>
              <a:rPr lang="en-US" sz="900" u="sng" dirty="0"/>
              <a:t>Teaching and learning leaders</a:t>
            </a:r>
            <a:r>
              <a:rPr lang="en-US" sz="900" dirty="0"/>
              <a:t>: Fill out this template with your institutional information and share it as a webpage or add it as a PDF to a webpage frequently visited by faculty. Describe and link to your completed repository in a source of regular communication with faculty (e.g., newsletter).</a:t>
            </a:r>
          </a:p>
          <a:p>
            <a:pPr marL="171450" indent="-171450" fontAlgn="t">
              <a:lnSpc>
                <a:spcPct val="120000"/>
              </a:lnSpc>
              <a:spcBef>
                <a:spcPts val="300"/>
              </a:spcBef>
              <a:buSzPts val="900"/>
              <a:buFont typeface="Arial" panose="020B0604020202020204" pitchFamily="34" charset="0"/>
              <a:buChar char="•"/>
            </a:pPr>
            <a:r>
              <a:rPr lang="en-US" sz="900" u="sng" dirty="0"/>
              <a:t>Provost</a:t>
            </a:r>
            <a:r>
              <a:rPr lang="en-US" sz="900" dirty="0"/>
              <a:t>: In your regular communication with the academic division (e.g., newsletter) link to the resource webpage and ask department heads to share with their faculty. </a:t>
            </a:r>
          </a:p>
          <a:p>
            <a:pPr marL="171450" indent="-171450" fontAlgn="t">
              <a:lnSpc>
                <a:spcPct val="120000"/>
              </a:lnSpc>
              <a:spcBef>
                <a:spcPts val="300"/>
              </a:spcBef>
              <a:buSzPts val="900"/>
              <a:buFont typeface="Arial" panose="020B0604020202020204" pitchFamily="34" charset="0"/>
              <a:buChar char="•"/>
            </a:pPr>
            <a:r>
              <a:rPr lang="en-US" sz="900" u="sng" dirty="0"/>
              <a:t>Department Leaders</a:t>
            </a:r>
            <a:r>
              <a:rPr lang="en-US" sz="900" dirty="0"/>
              <a:t>: Send an email to your faculty encouraging them to explore this resource and bring any questions or comments to your next department meeting. </a:t>
            </a:r>
          </a:p>
          <a:p>
            <a:pPr marL="171450" indent="-171450" fontAlgn="t">
              <a:lnSpc>
                <a:spcPct val="120000"/>
              </a:lnSpc>
              <a:spcBef>
                <a:spcPts val="300"/>
              </a:spcBef>
              <a:buSzPts val="900"/>
              <a:buFont typeface="Arial" panose="020B0604020202020204" pitchFamily="34" charset="0"/>
              <a:buChar char="•"/>
            </a:pPr>
            <a:endParaRPr lang="en-US" sz="900" dirty="0"/>
          </a:p>
        </p:txBody>
      </p:sp>
      <p:graphicFrame>
        <p:nvGraphicFramePr>
          <p:cNvPr id="12" name="Table 7">
            <a:extLst>
              <a:ext uri="{FF2B5EF4-FFF2-40B4-BE49-F238E27FC236}">
                <a16:creationId xmlns:a16="http://schemas.microsoft.com/office/drawing/2014/main" id="{C6854330-6239-2FFD-A2DC-FF3C60EAB61A}"/>
              </a:ext>
            </a:extLst>
          </p:cNvPr>
          <p:cNvGraphicFramePr>
            <a:graphicFrameLocks noGrp="1"/>
          </p:cNvGraphicFramePr>
          <p:nvPr>
            <p:extLst>
              <p:ext uri="{D42A27DB-BD31-4B8C-83A1-F6EECF244321}">
                <p14:modId xmlns:p14="http://schemas.microsoft.com/office/powerpoint/2010/main" val="981696144"/>
              </p:ext>
            </p:extLst>
          </p:nvPr>
        </p:nvGraphicFramePr>
        <p:xfrm>
          <a:off x="868246" y="5856284"/>
          <a:ext cx="2834640" cy="243840"/>
        </p:xfrm>
        <a:graphic>
          <a:graphicData uri="http://schemas.openxmlformats.org/drawingml/2006/table">
            <a:tbl>
              <a:tblPr firstRow="1" bandRow="1">
                <a:tableStyleId>{00A15C55-8517-42AA-B614-E9B94910E393}</a:tableStyleId>
              </a:tblPr>
              <a:tblGrid>
                <a:gridCol w="2834640">
                  <a:extLst>
                    <a:ext uri="{9D8B030D-6E8A-4147-A177-3AD203B41FA5}">
                      <a16:colId xmlns:a16="http://schemas.microsoft.com/office/drawing/2014/main" val="1353036781"/>
                    </a:ext>
                  </a:extLst>
                </a:gridCol>
              </a:tblGrid>
              <a:tr h="226087">
                <a:tc>
                  <a:txBody>
                    <a:bodyPr/>
                    <a:lstStyle/>
                    <a:p>
                      <a:r>
                        <a:rPr lang="en-US" sz="1000" dirty="0">
                          <a:solidFill>
                            <a:schemeClr val="tx1"/>
                          </a:solidFill>
                        </a:rPr>
                        <a:t>How to use this tool:</a:t>
                      </a:r>
                    </a:p>
                  </a:txBody>
                  <a:tcPr marL="0" marR="0">
                    <a:lnL w="12700" cmpd="sng">
                      <a:noFill/>
                    </a:lnL>
                    <a:lnR w="12700" cmpd="sng">
                      <a:noFill/>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1763808"/>
                  </a:ext>
                </a:extLst>
              </a:tr>
            </a:tbl>
          </a:graphicData>
        </a:graphic>
      </p:graphicFrame>
      <p:sp>
        <p:nvSpPr>
          <p:cNvPr id="7" name="Text Placeholder 6">
            <a:extLst>
              <a:ext uri="{FF2B5EF4-FFF2-40B4-BE49-F238E27FC236}">
                <a16:creationId xmlns:a16="http://schemas.microsoft.com/office/drawing/2014/main" id="{65411ADD-927F-96AE-1C5A-4ED114290A29}"/>
              </a:ext>
            </a:extLst>
          </p:cNvPr>
          <p:cNvSpPr>
            <a:spLocks noGrp="1"/>
          </p:cNvSpPr>
          <p:nvPr>
            <p:ph type="body" sz="quarter" idx="29"/>
          </p:nvPr>
        </p:nvSpPr>
        <p:spPr/>
        <p:txBody>
          <a:bodyPr/>
          <a:lstStyle/>
          <a:p>
            <a:endParaRPr lang="en-GB" dirty="0"/>
          </a:p>
        </p:txBody>
      </p:sp>
      <p:sp>
        <p:nvSpPr>
          <p:cNvPr id="14" name="Text Placeholder 5">
            <a:extLst>
              <a:ext uri="{FF2B5EF4-FFF2-40B4-BE49-F238E27FC236}">
                <a16:creationId xmlns:a16="http://schemas.microsoft.com/office/drawing/2014/main" id="{B9AC281D-B2C7-7C53-214E-CFFE3A7F832A}"/>
              </a:ext>
            </a:extLst>
          </p:cNvPr>
          <p:cNvSpPr txBox="1">
            <a:spLocks/>
          </p:cNvSpPr>
          <p:nvPr/>
        </p:nvSpPr>
        <p:spPr bwMode="gray">
          <a:xfrm>
            <a:off x="5707705" y="9464713"/>
            <a:ext cx="1554480" cy="76944"/>
          </a:xfrm>
          <a:prstGeom prst="rect">
            <a:avLst/>
          </a:prstGeom>
        </p:spPr>
        <p:txBody>
          <a:bodyPr vert="horz" wrap="square" lIns="0" tIns="0" rIns="0" bIns="0" rtlCol="0" anchor="b" anchorCtr="0">
            <a:spAutoFit/>
          </a:bodyPr>
          <a:lstStyle>
            <a:lvl1pPr marL="0"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1pPr>
            <a:lvl2pPr marL="112713"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2pPr>
            <a:lvl3pPr marL="2301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3pPr>
            <a:lvl4pPr marL="342900"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4pPr>
            <a:lvl5pPr marL="4587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a:lstStyle>
          <a:p>
            <a:pPr algn="r"/>
            <a:r>
              <a:rPr lang="en-US" dirty="0"/>
              <a:t>Source: EAB interviews and analysis.</a:t>
            </a:r>
          </a:p>
        </p:txBody>
      </p:sp>
    </p:spTree>
    <p:extLst>
      <p:ext uri="{BB962C8B-B14F-4D97-AF65-F5344CB8AC3E}">
        <p14:creationId xmlns:p14="http://schemas.microsoft.com/office/powerpoint/2010/main" val="1832430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10AD3-25F0-2F43-242D-AADBD0E34DE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C68E07-C028-66C7-D606-5834FF583B9A}"/>
              </a:ext>
            </a:extLst>
          </p:cNvPr>
          <p:cNvSpPr txBox="1"/>
          <p:nvPr/>
        </p:nvSpPr>
        <p:spPr bwMode="gray">
          <a:xfrm>
            <a:off x="510382" y="1157252"/>
            <a:ext cx="6754018" cy="2988319"/>
          </a:xfrm>
          <a:prstGeom prst="rect">
            <a:avLst/>
          </a:prstGeom>
          <a:noFill/>
        </p:spPr>
        <p:txBody>
          <a:bodyPr wrap="square" lIns="0" tIns="0" rIns="0" bIns="0" rtlCol="0">
            <a:spAutoFit/>
          </a:bodyPr>
          <a:lstStyle/>
          <a:p>
            <a:pPr marL="0" marR="0">
              <a:lnSpc>
                <a:spcPct val="120000"/>
              </a:lnSpc>
              <a:spcBef>
                <a:spcPts val="500"/>
              </a:spcBef>
              <a:spcAft>
                <a:spcPts val="0"/>
              </a:spcAft>
            </a:pPr>
            <a:r>
              <a:rPr lang="en-US" sz="900" b="1" dirty="0">
                <a:effectLst/>
                <a:ea typeface="Calibri" panose="020F0502020204030204" pitchFamily="34" charset="0"/>
                <a:cs typeface="Times New Roman" panose="02020603050405020304" pitchFamily="18" charset="0"/>
              </a:rPr>
              <a:t>Instructions: </a:t>
            </a:r>
            <a:r>
              <a:rPr lang="en-US" sz="900" dirty="0">
                <a:effectLst/>
                <a:ea typeface="Calibri" panose="020F0502020204030204" pitchFamily="34" charset="0"/>
                <a:cs typeface="Times New Roman" panose="02020603050405020304" pitchFamily="18" charset="0"/>
              </a:rPr>
              <a:t>Please note that many of these resources were not created by </a:t>
            </a:r>
            <a:r>
              <a:rPr lang="en-US" sz="900" dirty="0">
                <a:effectLst/>
                <a:highlight>
                  <a:srgbClr val="FFFF00"/>
                </a:highlight>
                <a:ea typeface="Calibri" panose="020F0502020204030204" pitchFamily="34" charset="0"/>
                <a:cs typeface="Times New Roman" panose="02020603050405020304" pitchFamily="18" charset="0"/>
              </a:rPr>
              <a:t>[your institution]</a:t>
            </a:r>
            <a:r>
              <a:rPr lang="en-US" sz="900" dirty="0">
                <a:effectLst/>
                <a:ea typeface="Calibri" panose="020F0502020204030204" pitchFamily="34" charset="0"/>
                <a:cs typeface="Times New Roman" panose="02020603050405020304" pitchFamily="18" charset="0"/>
              </a:rPr>
              <a:t>. If you have additiona</a:t>
            </a:r>
            <a:r>
              <a:rPr lang="en-US" sz="900" dirty="0">
                <a:ea typeface="Calibri" panose="020F0502020204030204" pitchFamily="34" charset="0"/>
                <a:cs typeface="Times New Roman" panose="02020603050405020304" pitchFamily="18" charset="0"/>
              </a:rPr>
              <a:t>l </a:t>
            </a:r>
            <a:r>
              <a:rPr lang="en-US" sz="900" dirty="0">
                <a:effectLst/>
                <a:ea typeface="Calibri" panose="020F0502020204030204" pitchFamily="34" charset="0"/>
                <a:cs typeface="Times New Roman" panose="02020603050405020304" pitchFamily="18" charset="0"/>
              </a:rPr>
              <a:t>questions about </a:t>
            </a:r>
            <a:r>
              <a:rPr lang="en-US" sz="900" dirty="0">
                <a:effectLst/>
                <a:highlight>
                  <a:srgbClr val="FFFF00"/>
                </a:highlight>
                <a:ea typeface="Calibri" panose="020F0502020204030204" pitchFamily="34" charset="0"/>
                <a:cs typeface="Times New Roman" panose="02020603050405020304" pitchFamily="18" charset="0"/>
              </a:rPr>
              <a:t>[your institution]</a:t>
            </a:r>
            <a:r>
              <a:rPr lang="en-US" sz="900" dirty="0">
                <a:effectLst/>
                <a:ea typeface="Calibri" panose="020F0502020204030204" pitchFamily="34" charset="0"/>
                <a:cs typeface="Times New Roman" panose="02020603050405020304" pitchFamily="18" charset="0"/>
              </a:rPr>
              <a:t>, College-specific, or department-specific perspectives, policies, and guidance, we encourage you to reach out to your department leader. </a:t>
            </a:r>
          </a:p>
          <a:p>
            <a:pPr marL="0" marR="0">
              <a:lnSpc>
                <a:spcPct val="120000"/>
              </a:lnSpc>
              <a:spcBef>
                <a:spcPts val="500"/>
              </a:spcBef>
              <a:spcAft>
                <a:spcPts val="0"/>
              </a:spcAft>
            </a:pPr>
            <a:r>
              <a:rPr lang="en-US" sz="900" dirty="0">
                <a:effectLst/>
                <a:ea typeface="Calibri" panose="020F0502020204030204" pitchFamily="34" charset="0"/>
                <a:cs typeface="Times New Roman" panose="02020603050405020304" pitchFamily="18" charset="0"/>
              </a:rPr>
              <a:t>Never enter sensitive or confidential information, including student work or proprietary information, into an AI tool without confirming with </a:t>
            </a:r>
            <a:r>
              <a:rPr lang="en-US" sz="900" dirty="0">
                <a:effectLst/>
                <a:highlight>
                  <a:srgbClr val="FFFF00"/>
                </a:highlight>
                <a:ea typeface="Calibri" panose="020F0502020204030204" pitchFamily="34" charset="0"/>
                <a:cs typeface="Times New Roman" panose="02020603050405020304" pitchFamily="18" charset="0"/>
              </a:rPr>
              <a:t>[your institution’s privacy/information security office]</a:t>
            </a:r>
            <a:r>
              <a:rPr lang="en-US" sz="900" dirty="0">
                <a:effectLst/>
                <a:ea typeface="Calibri" panose="020F0502020204030204" pitchFamily="34" charset="0"/>
                <a:cs typeface="Times New Roman" panose="02020603050405020304" pitchFamily="18" charset="0"/>
              </a:rPr>
              <a:t> that the tool aligns with our data security and privacy standards. </a:t>
            </a:r>
            <a:r>
              <a:rPr lang="en-US" sz="900" dirty="0">
                <a:effectLst/>
                <a:highlight>
                  <a:srgbClr val="FFFF00"/>
                </a:highlight>
                <a:ea typeface="Calibri" panose="020F0502020204030204" pitchFamily="34" charset="0"/>
                <a:cs typeface="Times New Roman" panose="02020603050405020304" pitchFamily="18" charset="0"/>
              </a:rPr>
              <a:t>[If your institution has an online accessible data security/privacy standard or provides access to enterprise AI tools, describe and link here</a:t>
            </a:r>
            <a:r>
              <a:rPr lang="en-US" sz="900" dirty="0">
                <a:effectLst/>
                <a:ea typeface="Calibri" panose="020F0502020204030204" pitchFamily="34" charset="0"/>
                <a:cs typeface="Times New Roman" panose="02020603050405020304" pitchFamily="18" charset="0"/>
              </a:rPr>
              <a:t>].</a:t>
            </a:r>
          </a:p>
          <a:p>
            <a:pPr marL="0" marR="0">
              <a:lnSpc>
                <a:spcPct val="120000"/>
              </a:lnSpc>
              <a:spcBef>
                <a:spcPts val="500"/>
              </a:spcBef>
              <a:spcAft>
                <a:spcPts val="0"/>
              </a:spcAft>
            </a:pPr>
            <a:r>
              <a:rPr lang="en-US" sz="900" dirty="0">
                <a:ea typeface="Calibri" panose="020F0502020204030204" pitchFamily="34" charset="0"/>
                <a:cs typeface="Times New Roman" panose="02020603050405020304" pitchFamily="18" charset="0"/>
              </a:rPr>
              <a:t>Refer to</a:t>
            </a:r>
            <a:r>
              <a:rPr lang="en-US" sz="900" dirty="0">
                <a:effectLst/>
                <a:ea typeface="Calibri" panose="020F0502020204030204" pitchFamily="34" charset="0"/>
                <a:cs typeface="Times New Roman" panose="02020603050405020304" pitchFamily="18" charset="0"/>
              </a:rPr>
              <a:t> the question(s) which are most pressing for you in your teaching practice, then use the “I need” statements to find the most relevant resource(s): </a:t>
            </a:r>
          </a:p>
          <a:p>
            <a:pPr marL="228600" marR="0" indent="-228600">
              <a:lnSpc>
                <a:spcPct val="120000"/>
              </a:lnSpc>
              <a:spcBef>
                <a:spcPts val="500"/>
              </a:spcBef>
              <a:spcAft>
                <a:spcPts val="0"/>
              </a:spcAft>
              <a:buFont typeface="+mj-lt"/>
              <a:buAutoNum type="arabicPeriod"/>
            </a:pPr>
            <a:r>
              <a:rPr lang="en-US" sz="900" b="1" dirty="0">
                <a:effectLst/>
                <a:ea typeface="Calibri" panose="020F0502020204030204" pitchFamily="34" charset="0"/>
                <a:cs typeface="Times New Roman" panose="02020603050405020304" pitchFamily="18" charset="0"/>
              </a:rPr>
              <a:t>What is generative AI? </a:t>
            </a:r>
          </a:p>
          <a:p>
            <a:pPr marL="228600" marR="0" indent="-228600">
              <a:lnSpc>
                <a:spcPct val="120000"/>
              </a:lnSpc>
              <a:spcBef>
                <a:spcPts val="500"/>
              </a:spcBef>
              <a:spcAft>
                <a:spcPts val="0"/>
              </a:spcAft>
              <a:buFont typeface="+mj-lt"/>
              <a:buAutoNum type="arabicPeriod"/>
            </a:pPr>
            <a:r>
              <a:rPr lang="en-US" sz="900" b="1" dirty="0">
                <a:ea typeface="Calibri" panose="020F0502020204030204" pitchFamily="34" charset="0"/>
                <a:cs typeface="Times New Roman" panose="02020603050405020304" pitchFamily="18" charset="0"/>
              </a:rPr>
              <a:t>How do I teach AI?</a:t>
            </a:r>
          </a:p>
          <a:p>
            <a:pPr marL="228600" marR="0" indent="-228600">
              <a:lnSpc>
                <a:spcPct val="120000"/>
              </a:lnSpc>
              <a:spcBef>
                <a:spcPts val="500"/>
              </a:spcBef>
              <a:spcAft>
                <a:spcPts val="0"/>
              </a:spcAft>
              <a:buFont typeface="+mj-lt"/>
              <a:buAutoNum type="arabicPeriod"/>
            </a:pPr>
            <a:r>
              <a:rPr lang="en-US" sz="900" b="1" dirty="0">
                <a:effectLst/>
                <a:ea typeface="Calibri" panose="020F0502020204030204" pitchFamily="34" charset="0"/>
                <a:cs typeface="Times New Roman" panose="02020603050405020304" pitchFamily="18" charset="0"/>
              </a:rPr>
              <a:t>How can I detect student use of AI in my assignments? </a:t>
            </a:r>
          </a:p>
          <a:p>
            <a:pPr marL="228600" marR="0" indent="-228600">
              <a:lnSpc>
                <a:spcPct val="120000"/>
              </a:lnSpc>
              <a:spcBef>
                <a:spcPts val="500"/>
              </a:spcBef>
              <a:spcAft>
                <a:spcPts val="0"/>
              </a:spcAft>
              <a:buFont typeface="+mj-lt"/>
              <a:buAutoNum type="arabicPeriod"/>
            </a:pPr>
            <a:r>
              <a:rPr lang="en-US" sz="900" b="1" dirty="0">
                <a:effectLst/>
                <a:ea typeface="Calibri" panose="020F0502020204030204" pitchFamily="34" charset="0"/>
                <a:cs typeface="Times New Roman" panose="02020603050405020304" pitchFamily="18" charset="0"/>
              </a:rPr>
              <a:t>How should I set clear expectations with my students about generative AI use?</a:t>
            </a:r>
          </a:p>
          <a:p>
            <a:pPr marL="228600" marR="0" indent="-228600">
              <a:lnSpc>
                <a:spcPct val="120000"/>
              </a:lnSpc>
              <a:spcBef>
                <a:spcPts val="500"/>
              </a:spcBef>
              <a:spcAft>
                <a:spcPts val="0"/>
              </a:spcAft>
              <a:buFont typeface="+mj-lt"/>
              <a:buAutoNum type="arabicPeriod"/>
            </a:pPr>
            <a:r>
              <a:rPr lang="en-US" sz="900" b="1" dirty="0">
                <a:effectLst/>
                <a:ea typeface="Calibri" panose="020F0502020204030204" pitchFamily="34" charset="0"/>
                <a:cs typeface="Times New Roman" panose="02020603050405020304" pitchFamily="18" charset="0"/>
              </a:rPr>
              <a:t>How should I change my course and/or assignments?</a:t>
            </a:r>
          </a:p>
          <a:p>
            <a:pPr marL="228600" indent="-228600">
              <a:lnSpc>
                <a:spcPct val="120000"/>
              </a:lnSpc>
              <a:spcBef>
                <a:spcPts val="500"/>
              </a:spcBef>
              <a:buFont typeface="+mj-lt"/>
              <a:buAutoNum type="arabicPeriod"/>
            </a:pPr>
            <a:r>
              <a:rPr lang="en-US" sz="900" b="1" dirty="0">
                <a:effectLst/>
                <a:ea typeface="Calibri" panose="020F0502020204030204" pitchFamily="34" charset="0"/>
                <a:cs typeface="Times New Roman" panose="02020603050405020304" pitchFamily="18" charset="0"/>
              </a:rPr>
              <a:t>How can I use AI tools to enhance my teaching practice?</a:t>
            </a:r>
          </a:p>
        </p:txBody>
      </p:sp>
      <p:sp>
        <p:nvSpPr>
          <p:cNvPr id="12" name="Title 11">
            <a:extLst>
              <a:ext uri="{FF2B5EF4-FFF2-40B4-BE49-F238E27FC236}">
                <a16:creationId xmlns:a16="http://schemas.microsoft.com/office/drawing/2014/main" id="{D4CA5782-EF70-2C3A-D7FD-873533AC4FE4}"/>
              </a:ext>
            </a:extLst>
          </p:cNvPr>
          <p:cNvSpPr>
            <a:spLocks noGrp="1"/>
          </p:cNvSpPr>
          <p:nvPr>
            <p:ph type="title"/>
          </p:nvPr>
        </p:nvSpPr>
        <p:spPr/>
        <p:txBody>
          <a:bodyPr/>
          <a:lstStyle/>
          <a:p>
            <a:r>
              <a:rPr lang="en-US" dirty="0"/>
              <a:t>[Your Institution’s] Faculty AI Resource Repository</a:t>
            </a:r>
          </a:p>
        </p:txBody>
      </p:sp>
      <p:sp>
        <p:nvSpPr>
          <p:cNvPr id="16" name="Text Placeholder 15">
            <a:extLst>
              <a:ext uri="{FF2B5EF4-FFF2-40B4-BE49-F238E27FC236}">
                <a16:creationId xmlns:a16="http://schemas.microsoft.com/office/drawing/2014/main" id="{830FC0A3-D8C6-A7D2-AF7B-41577263C25B}"/>
              </a:ext>
            </a:extLst>
          </p:cNvPr>
          <p:cNvSpPr>
            <a:spLocks noGrp="1"/>
          </p:cNvSpPr>
          <p:nvPr>
            <p:ph type="body" sz="quarter" idx="44"/>
          </p:nvPr>
        </p:nvSpPr>
        <p:spPr/>
        <p:txBody>
          <a:bodyPr/>
          <a:lstStyle/>
          <a:p>
            <a:endParaRPr lang="en-US" dirty="0"/>
          </a:p>
        </p:txBody>
      </p:sp>
      <p:graphicFrame>
        <p:nvGraphicFramePr>
          <p:cNvPr id="6" name="Table 5">
            <a:extLst>
              <a:ext uri="{FF2B5EF4-FFF2-40B4-BE49-F238E27FC236}">
                <a16:creationId xmlns:a16="http://schemas.microsoft.com/office/drawing/2014/main" id="{996A94BD-73D0-56CF-0D70-048B57D8FACB}"/>
              </a:ext>
            </a:extLst>
          </p:cNvPr>
          <p:cNvGraphicFramePr>
            <a:graphicFrameLocks noGrp="1"/>
          </p:cNvGraphicFramePr>
          <p:nvPr>
            <p:extLst>
              <p:ext uri="{D42A27DB-BD31-4B8C-83A1-F6EECF244321}">
                <p14:modId xmlns:p14="http://schemas.microsoft.com/office/powerpoint/2010/main" val="3766493080"/>
              </p:ext>
            </p:extLst>
          </p:nvPr>
        </p:nvGraphicFramePr>
        <p:xfrm>
          <a:off x="505783" y="5029200"/>
          <a:ext cx="6756402" cy="3846670"/>
        </p:xfrm>
        <a:graphic>
          <a:graphicData uri="http://schemas.openxmlformats.org/drawingml/2006/table">
            <a:tbl>
              <a:tblPr firstRow="1" bandRow="1">
                <a:tableStyleId>{7DF18680-E054-41AD-8BC1-D1AEF772440D}</a:tableStyleId>
              </a:tblPr>
              <a:tblGrid>
                <a:gridCol w="2258245">
                  <a:extLst>
                    <a:ext uri="{9D8B030D-6E8A-4147-A177-3AD203B41FA5}">
                      <a16:colId xmlns:a16="http://schemas.microsoft.com/office/drawing/2014/main" val="1295297975"/>
                    </a:ext>
                  </a:extLst>
                </a:gridCol>
                <a:gridCol w="4498157">
                  <a:extLst>
                    <a:ext uri="{9D8B030D-6E8A-4147-A177-3AD203B41FA5}">
                      <a16:colId xmlns:a16="http://schemas.microsoft.com/office/drawing/2014/main" val="232682359"/>
                    </a:ext>
                  </a:extLst>
                </a:gridCol>
              </a:tblGrid>
              <a:tr h="260190">
                <a:tc gridSpan="2">
                  <a:txBody>
                    <a:bodyPr/>
                    <a:lstStyle/>
                    <a:p>
                      <a:r>
                        <a:rPr lang="en-US" sz="1000" dirty="0"/>
                        <a:t>1. What is generative AI (</a:t>
                      </a:r>
                      <a:r>
                        <a:rPr lang="en-US" sz="1000" dirty="0" err="1"/>
                        <a:t>GenAI</a:t>
                      </a:r>
                      <a:r>
                        <a:rPr lang="en-US" sz="1000" dirty="0"/>
                        <a:t>)?</a:t>
                      </a:r>
                      <a:endParaRPr lang="en-GB" sz="1000" dirty="0"/>
                    </a:p>
                  </a:txBody>
                  <a:tcPr/>
                </a:tc>
                <a:tc hMerge="1">
                  <a:txBody>
                    <a:bodyPr/>
                    <a:lstStyle/>
                    <a:p>
                      <a:endParaRPr lang="en-GB" dirty="0"/>
                    </a:p>
                  </a:txBody>
                  <a:tcPr/>
                </a:tc>
                <a:extLst>
                  <a:ext uri="{0D108BD9-81ED-4DB2-BD59-A6C34878D82A}">
                    <a16:rowId xmlns:a16="http://schemas.microsoft.com/office/drawing/2014/main" val="1393096063"/>
                  </a:ext>
                </a:extLst>
              </a:tr>
              <a:tr h="222568">
                <a:tc>
                  <a:txBody>
                    <a:bodyPr/>
                    <a:lstStyle/>
                    <a:p>
                      <a:r>
                        <a:rPr lang="en-US" sz="900" b="1" dirty="0"/>
                        <a:t>I need…</a:t>
                      </a:r>
                      <a:endParaRPr lang="en-GB" sz="900" b="1" dirty="0"/>
                    </a:p>
                  </a:txBody>
                  <a:tcPr/>
                </a:tc>
                <a:tc>
                  <a:txBody>
                    <a:bodyPr/>
                    <a:lstStyle/>
                    <a:p>
                      <a:r>
                        <a:rPr lang="en-US" sz="900" b="1" dirty="0"/>
                        <a:t>Resource(s)</a:t>
                      </a:r>
                      <a:endParaRPr lang="en-GB" sz="900" b="1" dirty="0"/>
                    </a:p>
                  </a:txBody>
                  <a:tcPr/>
                </a:tc>
                <a:extLst>
                  <a:ext uri="{0D108BD9-81ED-4DB2-BD59-A6C34878D82A}">
                    <a16:rowId xmlns:a16="http://schemas.microsoft.com/office/drawing/2014/main" val="2518790024"/>
                  </a:ext>
                </a:extLst>
              </a:tr>
              <a:tr h="370840">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learn what generative AI is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2"/>
                        </a:rPr>
                        <a:t>KI Campus: Generative AI Explained in 2 Minutes (YouTube)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Watch this </a:t>
                      </a:r>
                      <a:r>
                        <a:rPr lang="en-US" sz="800" dirty="0">
                          <a:effectLst/>
                          <a:latin typeface="Verdana" panose="020B0604030504040204" pitchFamily="34" charset="0"/>
                          <a:ea typeface="Calibri" panose="020F0502020204030204" pitchFamily="34" charset="0"/>
                          <a:cs typeface="Times New Roman" panose="02020603050405020304" pitchFamily="18" charset="0"/>
                        </a:rPr>
                        <a:t>two-minute video</a:t>
                      </a:r>
                      <a:r>
                        <a:rPr lang="en-US" sz="800" dirty="0">
                          <a:effectLst/>
                          <a:latin typeface="Verdana" panose="020B0604030504040204" pitchFamily="34" charset="0"/>
                          <a:ea typeface="Calibri" panose="020F0502020204030204" pitchFamily="34" charset="0"/>
                          <a:cs typeface="Calibri" panose="020F0502020204030204" pitchFamily="34" charset="0"/>
                        </a:rPr>
                        <a:t> to learn what generative AI tools do and key limitations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349921320"/>
                  </a:ext>
                </a:extLst>
              </a:tr>
              <a:tr h="370840">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understand what common AI terms like </a:t>
                      </a:r>
                      <a:r>
                        <a:rPr lang="en-US" sz="800" dirty="0" err="1">
                          <a:effectLst/>
                          <a:latin typeface="Verdana" panose="020B0604030504040204" pitchFamily="34" charset="0"/>
                          <a:ea typeface="Calibri" panose="020F0502020204030204" pitchFamily="34" charset="0"/>
                          <a:cs typeface="Calibri" panose="020F0502020204030204" pitchFamily="34" charset="0"/>
                        </a:rPr>
                        <a:t>GenAI</a:t>
                      </a:r>
                      <a:r>
                        <a:rPr lang="en-US" sz="800" dirty="0">
                          <a:effectLst/>
                          <a:latin typeface="Verdana" panose="020B0604030504040204" pitchFamily="34" charset="0"/>
                          <a:ea typeface="Calibri" panose="020F0502020204030204" pitchFamily="34" charset="0"/>
                          <a:cs typeface="Calibri" panose="020F0502020204030204" pitchFamily="34" charset="0"/>
                        </a:rPr>
                        <a:t>, Prompt, and GPT mean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3"/>
                        </a:rPr>
                        <a:t>Arizona State University: AI Vocabulary</a:t>
                      </a:r>
                      <a:r>
                        <a:rPr lang="en-US" sz="800" b="1" dirty="0">
                          <a:effectLst/>
                          <a:latin typeface="Verdana" panose="020B060403050404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Review these ten slides for 1-2 sentence definitions of the most common AI terms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00071315"/>
                  </a:ext>
                </a:extLst>
              </a:tr>
              <a:tr h="370840">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understand AI and its implications for higher education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4"/>
                        </a:rPr>
                        <a:t>Wharton School: </a:t>
                      </a:r>
                      <a:r>
                        <a:rPr lang="en-GB"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4"/>
                        </a:rPr>
                        <a:t>Practical AI for Instructors and Students Part 1: Introduction to AI for Teachers and Students (YouTube)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Watch this 10-minute video to learn how large language models work and potential implications for education and work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22386212"/>
                  </a:ext>
                </a:extLst>
              </a:tr>
              <a:tr h="370840">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understand in greater detail how generative AI works and types of models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5"/>
                        </a:rPr>
                        <a:t>Google Cloud: Introduction to Generative AI (YouTube)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Watch this 22-minute video to learn what AI and generative AI are, how they work, and types of models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171810867"/>
                  </a:ext>
                </a:extLst>
              </a:tr>
              <a:tr h="370840">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learn more specifically about the limitations and risks of generative AI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6"/>
                        </a:rPr>
                        <a:t>McMaster University: </a:t>
                      </a:r>
                      <a:r>
                        <a:rPr lang="en-US" sz="800" b="1" i="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6"/>
                        </a:rPr>
                        <a:t>Generative Artificial Intelligence in Teaching and Learning at McMaster University</a:t>
                      </a: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6"/>
                        </a:rPr>
                        <a:t>, General Limitations and Risks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Explore this collection for brief summaries and &lt;10-minute video explanations to learn the risks and limitations associated with generative AI tools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54288566"/>
                  </a:ext>
                </a:extLst>
              </a:tr>
              <a:tr h="370840">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know what generative AI tools faculty and students often use in higher education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7"/>
                        </a:rPr>
                        <a:t>Ithaka S+R: Generative AI Product Tracker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Scroll through this resource to learn about the most common </a:t>
                      </a:r>
                      <a:r>
                        <a:rPr lang="en-US" sz="800" dirty="0" err="1">
                          <a:effectLst/>
                          <a:latin typeface="Verdana" panose="020B0604030504040204" pitchFamily="34" charset="0"/>
                          <a:ea typeface="Calibri" panose="020F0502020204030204" pitchFamily="34" charset="0"/>
                          <a:cs typeface="Calibri" panose="020F0502020204030204" pitchFamily="34" charset="0"/>
                        </a:rPr>
                        <a:t>GenAI</a:t>
                      </a:r>
                      <a:r>
                        <a:rPr lang="en-US" sz="800" dirty="0">
                          <a:effectLst/>
                          <a:latin typeface="Verdana" panose="020B0604030504040204" pitchFamily="34" charset="0"/>
                          <a:ea typeface="Calibri" panose="020F0502020204030204" pitchFamily="34" charset="0"/>
                          <a:cs typeface="Calibri" panose="020F0502020204030204" pitchFamily="34" charset="0"/>
                        </a:rPr>
                        <a:t> tools marketed toward or used by higher education staff and students.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911636543"/>
                  </a:ext>
                </a:extLst>
              </a:tr>
              <a:tr h="370840">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learn how to effectively prompt generative AI tools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8"/>
                        </a:rPr>
                        <a:t>Vanderbilt University: Prompt Engineering for ChatGPT (Coursera)</a:t>
                      </a:r>
                      <a:r>
                        <a:rPr lang="en-US" sz="800" b="1" dirty="0">
                          <a:effectLst/>
                          <a:latin typeface="Verdana" panose="020B060403050404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Enroll in this free, six-module course to learn how to effectively prompt large language models. There are video explanations, assignments, and readings.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166282374"/>
                  </a:ext>
                </a:extLst>
              </a:tr>
            </a:tbl>
          </a:graphicData>
        </a:graphic>
      </p:graphicFrame>
      <p:sp>
        <p:nvSpPr>
          <p:cNvPr id="4" name="Text Placeholder 3">
            <a:extLst>
              <a:ext uri="{FF2B5EF4-FFF2-40B4-BE49-F238E27FC236}">
                <a16:creationId xmlns:a16="http://schemas.microsoft.com/office/drawing/2014/main" id="{7DCEC169-0C0F-2BFC-32F9-0867AA2DDBFF}"/>
              </a:ext>
            </a:extLst>
          </p:cNvPr>
          <p:cNvSpPr>
            <a:spLocks noGrp="1"/>
          </p:cNvSpPr>
          <p:nvPr>
            <p:ph type="body" sz="quarter" idx="29"/>
          </p:nvPr>
        </p:nvSpPr>
        <p:spPr/>
        <p:txBody>
          <a:bodyPr/>
          <a:lstStyle/>
          <a:p>
            <a:endParaRPr lang="en-GB" dirty="0"/>
          </a:p>
        </p:txBody>
      </p:sp>
      <p:sp>
        <p:nvSpPr>
          <p:cNvPr id="3" name="Text Placeholder 5">
            <a:extLst>
              <a:ext uri="{FF2B5EF4-FFF2-40B4-BE49-F238E27FC236}">
                <a16:creationId xmlns:a16="http://schemas.microsoft.com/office/drawing/2014/main" id="{D58AC385-D9FD-9769-2ACD-F9DA8EF6CA21}"/>
              </a:ext>
            </a:extLst>
          </p:cNvPr>
          <p:cNvSpPr txBox="1">
            <a:spLocks/>
          </p:cNvSpPr>
          <p:nvPr/>
        </p:nvSpPr>
        <p:spPr bwMode="gray">
          <a:xfrm>
            <a:off x="5707705" y="9464713"/>
            <a:ext cx="1554480" cy="76944"/>
          </a:xfrm>
          <a:prstGeom prst="rect">
            <a:avLst/>
          </a:prstGeom>
        </p:spPr>
        <p:txBody>
          <a:bodyPr vert="horz" wrap="square" lIns="0" tIns="0" rIns="0" bIns="0" rtlCol="0" anchor="b" anchorCtr="0">
            <a:spAutoFit/>
          </a:bodyPr>
          <a:lstStyle>
            <a:lvl1pPr marL="0"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1pPr>
            <a:lvl2pPr marL="112713"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2pPr>
            <a:lvl3pPr marL="2301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3pPr>
            <a:lvl4pPr marL="342900"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4pPr>
            <a:lvl5pPr marL="4587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a:lstStyle>
          <a:p>
            <a:pPr algn="r"/>
            <a:r>
              <a:rPr lang="en-US" dirty="0"/>
              <a:t>Source: EAB interviews and analysis.</a:t>
            </a:r>
          </a:p>
        </p:txBody>
      </p:sp>
      <p:cxnSp>
        <p:nvCxnSpPr>
          <p:cNvPr id="7" name="Straight Connector 6">
            <a:extLst>
              <a:ext uri="{FF2B5EF4-FFF2-40B4-BE49-F238E27FC236}">
                <a16:creationId xmlns:a16="http://schemas.microsoft.com/office/drawing/2014/main" id="{3DF40295-19CE-BF5A-A249-8ABC8A282724}"/>
              </a:ext>
            </a:extLst>
          </p:cNvPr>
          <p:cNvCxnSpPr/>
          <p:nvPr/>
        </p:nvCxnSpPr>
        <p:spPr bwMode="gray">
          <a:xfrm>
            <a:off x="508000" y="4558055"/>
            <a:ext cx="6756402" cy="0"/>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77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615BB-EEEB-ED4C-96C2-E8A78626F7FA}"/>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674F5069-6AE2-B780-42C7-6BC873CF7A1F}"/>
              </a:ext>
            </a:extLst>
          </p:cNvPr>
          <p:cNvSpPr>
            <a:spLocks noGrp="1"/>
          </p:cNvSpPr>
          <p:nvPr>
            <p:ph type="body" sz="quarter" idx="29"/>
          </p:nvPr>
        </p:nvSpPr>
        <p:spPr/>
        <p:txBody>
          <a:bodyPr/>
          <a:lstStyle/>
          <a:p>
            <a:endParaRPr lang="en-US" dirty="0"/>
          </a:p>
        </p:txBody>
      </p:sp>
      <p:sp>
        <p:nvSpPr>
          <p:cNvPr id="12" name="Title 11">
            <a:extLst>
              <a:ext uri="{FF2B5EF4-FFF2-40B4-BE49-F238E27FC236}">
                <a16:creationId xmlns:a16="http://schemas.microsoft.com/office/drawing/2014/main" id="{EC432B9E-21D7-6772-D71D-30E4BC960987}"/>
              </a:ext>
            </a:extLst>
          </p:cNvPr>
          <p:cNvSpPr>
            <a:spLocks noGrp="1"/>
          </p:cNvSpPr>
          <p:nvPr>
            <p:ph type="title"/>
          </p:nvPr>
        </p:nvSpPr>
        <p:spPr>
          <a:xfrm>
            <a:off x="510382" y="697504"/>
            <a:ext cx="6754018" cy="276999"/>
          </a:xfrm>
        </p:spPr>
        <p:txBody>
          <a:bodyPr/>
          <a:lstStyle/>
          <a:p>
            <a:r>
              <a:rPr lang="en-US" dirty="0"/>
              <a:t>Faculty AI Resource Repository (Cont.)</a:t>
            </a:r>
          </a:p>
        </p:txBody>
      </p:sp>
      <p:sp>
        <p:nvSpPr>
          <p:cNvPr id="16" name="Text Placeholder 15">
            <a:extLst>
              <a:ext uri="{FF2B5EF4-FFF2-40B4-BE49-F238E27FC236}">
                <a16:creationId xmlns:a16="http://schemas.microsoft.com/office/drawing/2014/main" id="{A04F58D7-C508-0534-2AEF-2B08C09174DD}"/>
              </a:ext>
            </a:extLst>
          </p:cNvPr>
          <p:cNvSpPr>
            <a:spLocks noGrp="1"/>
          </p:cNvSpPr>
          <p:nvPr>
            <p:ph type="body" sz="quarter" idx="44"/>
          </p:nvPr>
        </p:nvSpPr>
        <p:spPr/>
        <p:txBody>
          <a:bodyPr/>
          <a:lstStyle/>
          <a:p>
            <a:endParaRPr lang="en-US" dirty="0"/>
          </a:p>
        </p:txBody>
      </p:sp>
      <p:graphicFrame>
        <p:nvGraphicFramePr>
          <p:cNvPr id="4" name="Table 3">
            <a:extLst>
              <a:ext uri="{FF2B5EF4-FFF2-40B4-BE49-F238E27FC236}">
                <a16:creationId xmlns:a16="http://schemas.microsoft.com/office/drawing/2014/main" id="{EB895348-DCC5-21E8-F910-445CFC7701C0}"/>
              </a:ext>
            </a:extLst>
          </p:cNvPr>
          <p:cNvGraphicFramePr>
            <a:graphicFrameLocks noGrp="1"/>
          </p:cNvGraphicFramePr>
          <p:nvPr>
            <p:extLst>
              <p:ext uri="{D42A27DB-BD31-4B8C-83A1-F6EECF244321}">
                <p14:modId xmlns:p14="http://schemas.microsoft.com/office/powerpoint/2010/main" val="531888361"/>
              </p:ext>
            </p:extLst>
          </p:nvPr>
        </p:nvGraphicFramePr>
        <p:xfrm>
          <a:off x="508000" y="1507577"/>
          <a:ext cx="6756402" cy="3115150"/>
        </p:xfrm>
        <a:graphic>
          <a:graphicData uri="http://schemas.openxmlformats.org/drawingml/2006/table">
            <a:tbl>
              <a:tblPr firstRow="1" bandRow="1">
                <a:tableStyleId>{7DF18680-E054-41AD-8BC1-D1AEF772440D}</a:tableStyleId>
              </a:tblPr>
              <a:tblGrid>
                <a:gridCol w="2258245">
                  <a:extLst>
                    <a:ext uri="{9D8B030D-6E8A-4147-A177-3AD203B41FA5}">
                      <a16:colId xmlns:a16="http://schemas.microsoft.com/office/drawing/2014/main" val="1295297975"/>
                    </a:ext>
                  </a:extLst>
                </a:gridCol>
                <a:gridCol w="4498157">
                  <a:extLst>
                    <a:ext uri="{9D8B030D-6E8A-4147-A177-3AD203B41FA5}">
                      <a16:colId xmlns:a16="http://schemas.microsoft.com/office/drawing/2014/main" val="232682359"/>
                    </a:ext>
                  </a:extLst>
                </a:gridCol>
              </a:tblGrid>
              <a:tr h="260190">
                <a:tc gridSpan="2">
                  <a:txBody>
                    <a:bodyPr/>
                    <a:lstStyle/>
                    <a:p>
                      <a:pPr algn="l" rtl="0" fontAlgn="base"/>
                      <a:r>
                        <a:rPr lang="en-US" sz="1000" b="1" i="0" dirty="0">
                          <a:effectLst/>
                          <a:latin typeface="+mn-lt"/>
                        </a:rPr>
                        <a:t>2. How do I teach about AI?</a:t>
                      </a:r>
                      <a:r>
                        <a:rPr lang="en-US" sz="1000" b="0" i="0" dirty="0">
                          <a:effectLst/>
                          <a:latin typeface="+mn-lt"/>
                        </a:rPr>
                        <a:t> </a:t>
                      </a:r>
                    </a:p>
                  </a:txBody>
                  <a:tcPr/>
                </a:tc>
                <a:tc hMerge="1">
                  <a:txBody>
                    <a:bodyPr/>
                    <a:lstStyle/>
                    <a:p>
                      <a:endParaRPr lang="en-GB"/>
                    </a:p>
                  </a:txBody>
                  <a:tcPr/>
                </a:tc>
                <a:extLst>
                  <a:ext uri="{0D108BD9-81ED-4DB2-BD59-A6C34878D82A}">
                    <a16:rowId xmlns:a16="http://schemas.microsoft.com/office/drawing/2014/main" val="1393096063"/>
                  </a:ext>
                </a:extLst>
              </a:tr>
              <a:tr h="222568">
                <a:tc>
                  <a:txBody>
                    <a:bodyPr/>
                    <a:lstStyle/>
                    <a:p>
                      <a:pPr algn="l" rtl="0" fontAlgn="base"/>
                      <a:r>
                        <a:rPr lang="en-US" sz="900" b="1" i="0" dirty="0">
                          <a:effectLst/>
                          <a:latin typeface="+mn-lt"/>
                        </a:rPr>
                        <a:t>I need...</a:t>
                      </a:r>
                      <a:r>
                        <a:rPr lang="en-US" sz="900" b="0" i="0" dirty="0">
                          <a:effectLst/>
                          <a:latin typeface="+mn-lt"/>
                        </a:rPr>
                        <a:t> </a:t>
                      </a:r>
                    </a:p>
                  </a:txBody>
                  <a:tcPr/>
                </a:tc>
                <a:tc>
                  <a:txBody>
                    <a:bodyPr/>
                    <a:lstStyle/>
                    <a:p>
                      <a:pPr algn="l" rtl="0" fontAlgn="base"/>
                      <a:r>
                        <a:rPr lang="en-US" sz="900" b="1" i="0" dirty="0">
                          <a:effectLst/>
                          <a:latin typeface="+mn-lt"/>
                        </a:rPr>
                        <a:t>Resource(s)</a:t>
                      </a:r>
                      <a:r>
                        <a:rPr lang="en-US" sz="900" b="0" i="0" dirty="0">
                          <a:effectLst/>
                          <a:latin typeface="+mn-lt"/>
                        </a:rPr>
                        <a:t> </a:t>
                      </a:r>
                    </a:p>
                  </a:txBody>
                  <a:tcPr/>
                </a:tc>
                <a:extLst>
                  <a:ext uri="{0D108BD9-81ED-4DB2-BD59-A6C34878D82A}">
                    <a16:rowId xmlns:a16="http://schemas.microsoft.com/office/drawing/2014/main" val="2518790024"/>
                  </a:ext>
                </a:extLst>
              </a:tr>
              <a:tr h="370840">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teach my students how to responsibly use AI in the context of writing and research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2"/>
                        </a:rPr>
                        <a:t>Elon University &amp; AAC&amp;U: A Student Guide to Navigating College in the Artificial Intelligence Era</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Times New Roman" panose="02020603050405020304" pitchFamily="18" charset="0"/>
                        </a:rPr>
                        <a:t>Link to this “how-to-manual” on your course page and encourage students to use it to answer their questions about how to responsibly use and evaluate AI in a way aligned with institutional and course-specific policy.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3"/>
                        </a:rPr>
                        <a:t>University of Delaware: </a:t>
                      </a:r>
                      <a:r>
                        <a:rPr lang="en-GB"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3"/>
                        </a:rPr>
                        <a:t>AI Literacy: Algorithms, Authenticity, and Ethical Considerations in AI Tools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Assign your students to watch this 1-hour tutorial to learn about the limitations of generative AI (particularly in the writing process), basic prompt engineering, citation practices for AI, and emerging issues with AI.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349921320"/>
                  </a:ext>
                </a:extLst>
              </a:tr>
              <a:tr h="370840">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teach my students about AI and information literacy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4"/>
                        </a:rPr>
                        <a:t>University of Maryland, College Park: Artificial Intelligence and Information Literacy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If you have Canvas, </a:t>
                      </a:r>
                      <a:r>
                        <a:rPr lang="en-US" sz="800" dirty="0">
                          <a:effectLst/>
                          <a:latin typeface="Verdana" panose="020B0604030504040204" pitchFamily="34" charset="0"/>
                          <a:ea typeface="Calibri" panose="020F0502020204030204" pitchFamily="34" charset="0"/>
                          <a:cs typeface="Calibri" panose="020F0502020204030204" pitchFamily="34" charset="0"/>
                          <a:hlinkClick r:id="rId5"/>
                        </a:rPr>
                        <a:t>request</a:t>
                      </a:r>
                      <a:r>
                        <a:rPr lang="en-US" sz="800" dirty="0">
                          <a:effectLst/>
                          <a:latin typeface="Verdana" panose="020B0604030504040204" pitchFamily="34" charset="0"/>
                          <a:ea typeface="Calibri" panose="020F0502020204030204" pitchFamily="34" charset="0"/>
                          <a:cs typeface="Calibri" panose="020F0502020204030204" pitchFamily="34" charset="0"/>
                        </a:rPr>
                        <a:t> to embed this 1–2-hour module into your LMS course page and assign it to students. The module can be edited and includes quizzes and activities for students to learn about the benefits and risks of AI-based tools, how to fact-check AI tools, cite AI use, and more.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00071315"/>
                  </a:ext>
                </a:extLst>
              </a:tr>
              <a:tr h="370840">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help students practice and develop AI literacy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Refer to our resources </a:t>
                      </a:r>
                      <a:r>
                        <a:rPr lang="en-US" sz="800" dirty="0">
                          <a:solidFill>
                            <a:schemeClr val="accent5"/>
                          </a:solidFill>
                          <a:effectLst/>
                          <a:latin typeface="Verdana" panose="020B0604030504040204" pitchFamily="34" charset="0"/>
                          <a:ea typeface="Calibri" panose="020F0502020204030204" pitchFamily="34" charset="0"/>
                          <a:cs typeface="Calibri" panose="020F0502020204030204" pitchFamily="34" charset="0"/>
                        </a:rPr>
                        <a:t>for AI-integrated assignments in the section on </a:t>
                      </a:r>
                      <a:r>
                        <a:rPr lang="en-US" sz="800" b="1" dirty="0">
                          <a:solidFill>
                            <a:schemeClr val="accent5"/>
                          </a:solidFill>
                          <a:effectLst/>
                          <a:latin typeface="Verdana" panose="020B0604030504040204" pitchFamily="34" charset="0"/>
                          <a:ea typeface="Calibri" panose="020F0502020204030204" pitchFamily="34" charset="0"/>
                          <a:cs typeface="Calibri" panose="020F0502020204030204" pitchFamily="34" charset="0"/>
                        </a:rPr>
                        <a:t>“How should I change my course and/or assignments?”</a:t>
                      </a:r>
                      <a:endParaRPr lang="en-GB"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22386212"/>
                  </a:ext>
                </a:extLst>
              </a:tr>
            </a:tbl>
          </a:graphicData>
        </a:graphic>
      </p:graphicFrame>
      <p:graphicFrame>
        <p:nvGraphicFramePr>
          <p:cNvPr id="5" name="Table 4">
            <a:extLst>
              <a:ext uri="{FF2B5EF4-FFF2-40B4-BE49-F238E27FC236}">
                <a16:creationId xmlns:a16="http://schemas.microsoft.com/office/drawing/2014/main" id="{22C81515-5D51-5BF4-9132-99B33647D4F9}"/>
              </a:ext>
            </a:extLst>
          </p:cNvPr>
          <p:cNvGraphicFramePr>
            <a:graphicFrameLocks noGrp="1"/>
          </p:cNvGraphicFramePr>
          <p:nvPr>
            <p:extLst>
              <p:ext uri="{D42A27DB-BD31-4B8C-83A1-F6EECF244321}">
                <p14:modId xmlns:p14="http://schemas.microsoft.com/office/powerpoint/2010/main" val="1543406908"/>
              </p:ext>
            </p:extLst>
          </p:nvPr>
        </p:nvGraphicFramePr>
        <p:xfrm>
          <a:off x="505783" y="5103339"/>
          <a:ext cx="6756402" cy="2475070"/>
        </p:xfrm>
        <a:graphic>
          <a:graphicData uri="http://schemas.openxmlformats.org/drawingml/2006/table">
            <a:tbl>
              <a:tblPr firstRow="1" bandRow="1">
                <a:tableStyleId>{7DF18680-E054-41AD-8BC1-D1AEF772440D}</a:tableStyleId>
              </a:tblPr>
              <a:tblGrid>
                <a:gridCol w="2258245">
                  <a:extLst>
                    <a:ext uri="{9D8B030D-6E8A-4147-A177-3AD203B41FA5}">
                      <a16:colId xmlns:a16="http://schemas.microsoft.com/office/drawing/2014/main" val="1295297975"/>
                    </a:ext>
                  </a:extLst>
                </a:gridCol>
                <a:gridCol w="4498157">
                  <a:extLst>
                    <a:ext uri="{9D8B030D-6E8A-4147-A177-3AD203B41FA5}">
                      <a16:colId xmlns:a16="http://schemas.microsoft.com/office/drawing/2014/main" val="232682359"/>
                    </a:ext>
                  </a:extLst>
                </a:gridCol>
              </a:tblGrid>
              <a:tr h="260190">
                <a:tc gridSpan="2">
                  <a:txBody>
                    <a:bodyPr/>
                    <a:lstStyle/>
                    <a:p>
                      <a:pPr algn="l" rtl="0" fontAlgn="base"/>
                      <a:r>
                        <a:rPr lang="en-US" sz="1000" b="1" i="0" dirty="0">
                          <a:effectLst/>
                          <a:latin typeface="+mn-lt"/>
                        </a:rPr>
                        <a:t>3. How can I detect student use of AI in assignments?</a:t>
                      </a:r>
                      <a:r>
                        <a:rPr lang="en-US" sz="1000" b="0" i="0" dirty="0">
                          <a:effectLst/>
                          <a:latin typeface="+mn-lt"/>
                        </a:rPr>
                        <a:t> </a:t>
                      </a:r>
                    </a:p>
                  </a:txBody>
                  <a:tcPr/>
                </a:tc>
                <a:tc hMerge="1">
                  <a:txBody>
                    <a:bodyPr/>
                    <a:lstStyle/>
                    <a:p>
                      <a:endParaRPr lang="en-GB"/>
                    </a:p>
                  </a:txBody>
                  <a:tcPr/>
                </a:tc>
                <a:extLst>
                  <a:ext uri="{0D108BD9-81ED-4DB2-BD59-A6C34878D82A}">
                    <a16:rowId xmlns:a16="http://schemas.microsoft.com/office/drawing/2014/main" val="1393096063"/>
                  </a:ext>
                </a:extLst>
              </a:tr>
              <a:tr h="222568">
                <a:tc>
                  <a:txBody>
                    <a:bodyPr/>
                    <a:lstStyle/>
                    <a:p>
                      <a:pPr algn="l" rtl="0" fontAlgn="base"/>
                      <a:r>
                        <a:rPr lang="en-US" sz="900" b="1" i="0" dirty="0">
                          <a:effectLst/>
                          <a:latin typeface="+mn-lt"/>
                        </a:rPr>
                        <a:t>I need...</a:t>
                      </a:r>
                      <a:r>
                        <a:rPr lang="en-US" sz="900" b="0" i="0" dirty="0">
                          <a:effectLst/>
                          <a:latin typeface="+mn-lt"/>
                        </a:rPr>
                        <a:t> </a:t>
                      </a:r>
                    </a:p>
                  </a:txBody>
                  <a:tcPr/>
                </a:tc>
                <a:tc>
                  <a:txBody>
                    <a:bodyPr/>
                    <a:lstStyle/>
                    <a:p>
                      <a:pPr algn="l" rtl="0" fontAlgn="base"/>
                      <a:r>
                        <a:rPr lang="en-US" sz="900" b="1" i="0" dirty="0">
                          <a:effectLst/>
                          <a:latin typeface="+mn-lt"/>
                        </a:rPr>
                        <a:t>Resource(s)</a:t>
                      </a:r>
                      <a:r>
                        <a:rPr lang="en-US" sz="900" b="0" i="0" dirty="0">
                          <a:effectLst/>
                          <a:latin typeface="+mn-lt"/>
                        </a:rPr>
                        <a:t> </a:t>
                      </a:r>
                    </a:p>
                  </a:txBody>
                  <a:tcPr/>
                </a:tc>
                <a:extLst>
                  <a:ext uri="{0D108BD9-81ED-4DB2-BD59-A6C34878D82A}">
                    <a16:rowId xmlns:a16="http://schemas.microsoft.com/office/drawing/2014/main" val="2518790024"/>
                  </a:ext>
                </a:extLst>
              </a:tr>
              <a:tr h="370840">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determine whether a student has used AI to complete an assignment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6"/>
                        </a:rPr>
                        <a:t>McMaster University: Question Guide for Suspected Academic Misconduct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There is no reliable way to automatically detect whether a text, video, image, etc. is AI-generated. Use this guide to have a conversation with any students you suspect may have inappropriately used a </a:t>
                      </a:r>
                      <a:r>
                        <a:rPr lang="en-US" sz="800" dirty="0" err="1">
                          <a:effectLst/>
                          <a:latin typeface="Verdana" panose="020B0604030504040204" pitchFamily="34" charset="0"/>
                          <a:ea typeface="Calibri" panose="020F0502020204030204" pitchFamily="34" charset="0"/>
                          <a:cs typeface="Calibri" panose="020F0502020204030204" pitchFamily="34" charset="0"/>
                        </a:rPr>
                        <a:t>GenAI</a:t>
                      </a:r>
                      <a:r>
                        <a:rPr lang="en-US" sz="800" dirty="0">
                          <a:effectLst/>
                          <a:latin typeface="Verdana" panose="020B0604030504040204" pitchFamily="34" charset="0"/>
                          <a:ea typeface="Calibri" panose="020F0502020204030204" pitchFamily="34" charset="0"/>
                          <a:cs typeface="Calibri" panose="020F0502020204030204" pitchFamily="34" charset="0"/>
                        </a:rPr>
                        <a:t> tool or another form of plagiarism.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Additionally, refer to our resources on in the section on </a:t>
                      </a:r>
                      <a:r>
                        <a:rPr lang="en-US" sz="800" b="1" dirty="0">
                          <a:effectLst/>
                          <a:latin typeface="Verdana" panose="020B0604030504040204" pitchFamily="34" charset="0"/>
                          <a:ea typeface="Calibri" panose="020F0502020204030204" pitchFamily="34" charset="0"/>
                          <a:cs typeface="Calibri" panose="020F0502020204030204" pitchFamily="34" charset="0"/>
                        </a:rPr>
                        <a:t>“How do I set clear expectations for my students about generative AI use?”</a:t>
                      </a:r>
                    </a:p>
                    <a:p>
                      <a:pPr marL="0" marR="0">
                        <a:spcBef>
                          <a:spcPts val="0"/>
                        </a:spcBef>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highlight>
                            <a:srgbClr val="FFFF00"/>
                          </a:highlight>
                          <a:latin typeface="Verdana" panose="020B0604030504040204" pitchFamily="34" charset="0"/>
                          <a:ea typeface="Calibri" panose="020F0502020204030204" pitchFamily="34" charset="0"/>
                          <a:cs typeface="Calibri" panose="020F0502020204030204" pitchFamily="34" charset="0"/>
                        </a:rPr>
                        <a:t>[Link: </a:t>
                      </a:r>
                      <a:r>
                        <a:rPr lang="en-US" sz="800" b="1" u="sng" dirty="0">
                          <a:effectLst/>
                          <a:highlight>
                            <a:srgbClr val="FFFF00"/>
                          </a:highlight>
                          <a:latin typeface="Verdana" panose="020B0604030504040204" pitchFamily="34" charset="0"/>
                          <a:ea typeface="Calibri" panose="020F0502020204030204" pitchFamily="34" charset="0"/>
                          <a:cs typeface="Calibri" panose="020F0502020204030204" pitchFamily="34" charset="0"/>
                        </a:rPr>
                        <a:t>Your Institution Name: Academic Integrity Procedure</a:t>
                      </a:r>
                      <a:r>
                        <a:rPr lang="en-US" sz="800" dirty="0">
                          <a:effectLst/>
                          <a:highlight>
                            <a:srgbClr val="FFFF00"/>
                          </a:highlight>
                          <a:latin typeface="Verdana" panose="020B0604030504040204" pitchFamily="34" charset="0"/>
                          <a:ea typeface="Calibri" panose="020F0502020204030204" pitchFamily="34"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Review our procedure for faculty to submit academic integrity violations. Reach out to [</a:t>
                      </a:r>
                      <a:r>
                        <a:rPr lang="en-US" sz="800" dirty="0">
                          <a:effectLst/>
                          <a:highlight>
                            <a:srgbClr val="FFFF00"/>
                          </a:highlight>
                          <a:latin typeface="Verdana" panose="020B0604030504040204" pitchFamily="34" charset="0"/>
                          <a:ea typeface="Calibri" panose="020F0502020204030204" pitchFamily="34" charset="0"/>
                          <a:cs typeface="Calibri" panose="020F0502020204030204" pitchFamily="34" charset="0"/>
                        </a:rPr>
                        <a:t>Your Institution’s Academic Integrity Office/Officer</a:t>
                      </a:r>
                      <a:r>
                        <a:rPr lang="en-US" sz="800" dirty="0">
                          <a:effectLst/>
                          <a:latin typeface="Verdana" panose="020B0604030504040204" pitchFamily="34" charset="0"/>
                          <a:ea typeface="Calibri" panose="020F0502020204030204" pitchFamily="34" charset="0"/>
                          <a:cs typeface="Calibri" panose="020F0502020204030204" pitchFamily="34" charset="0"/>
                        </a:rPr>
                        <a:t>] at </a:t>
                      </a:r>
                      <a:r>
                        <a:rPr lang="en-US" sz="800" dirty="0">
                          <a:effectLst/>
                          <a:highlight>
                            <a:srgbClr val="FFFF00"/>
                          </a:highlight>
                          <a:latin typeface="Verdana" panose="020B0604030504040204" pitchFamily="34" charset="0"/>
                          <a:ea typeface="Calibri" panose="020F0502020204030204" pitchFamily="34" charset="0"/>
                          <a:cs typeface="Calibri" panose="020F0502020204030204" pitchFamily="34" charset="0"/>
                        </a:rPr>
                        <a:t>[Relevant email address</a:t>
                      </a:r>
                      <a:r>
                        <a:rPr lang="en-US" sz="800" dirty="0">
                          <a:effectLst/>
                          <a:latin typeface="Verdana" panose="020B0604030504040204" pitchFamily="34" charset="0"/>
                          <a:ea typeface="Calibri" panose="020F0502020204030204" pitchFamily="34" charset="0"/>
                          <a:cs typeface="Calibri" panose="020F0502020204030204" pitchFamily="34" charset="0"/>
                        </a:rPr>
                        <a:t>] if you have any questions.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349921320"/>
                  </a:ext>
                </a:extLst>
              </a:tr>
              <a:tr h="370840">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develop AI-proof assignments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Calibri" panose="020F0502020204030204" pitchFamily="34" charset="0"/>
                        </a:rPr>
                        <a:t>Refer to our </a:t>
                      </a:r>
                      <a:r>
                        <a:rPr lang="en-US" sz="800" dirty="0">
                          <a:solidFill>
                            <a:schemeClr val="accent5"/>
                          </a:solidFill>
                          <a:effectLst/>
                          <a:latin typeface="+mn-lt"/>
                          <a:ea typeface="Calibri" panose="020F0502020204030204" pitchFamily="34" charset="0"/>
                          <a:cs typeface="Calibri" panose="020F0502020204030204" pitchFamily="34" charset="0"/>
                        </a:rPr>
                        <a:t>section on </a:t>
                      </a:r>
                      <a:r>
                        <a:rPr lang="en-US" sz="800" b="1" dirty="0">
                          <a:solidFill>
                            <a:schemeClr val="accent5"/>
                          </a:solidFill>
                          <a:effectLst/>
                          <a:latin typeface="+mn-lt"/>
                          <a:ea typeface="Calibri" panose="020F0502020204030204" pitchFamily="34" charset="0"/>
                          <a:cs typeface="Calibri" panose="020F0502020204030204" pitchFamily="34" charset="0"/>
                        </a:rPr>
                        <a:t>“How should I change my course and/or assignments?”</a:t>
                      </a:r>
                      <a:endParaRPr lang="en-GB" sz="800" b="1" dirty="0">
                        <a:solidFill>
                          <a:schemeClr val="accent5"/>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00071315"/>
                  </a:ext>
                </a:extLst>
              </a:tr>
            </a:tbl>
          </a:graphicData>
        </a:graphic>
      </p:graphicFrame>
      <p:sp>
        <p:nvSpPr>
          <p:cNvPr id="2" name="Text Placeholder 5">
            <a:extLst>
              <a:ext uri="{FF2B5EF4-FFF2-40B4-BE49-F238E27FC236}">
                <a16:creationId xmlns:a16="http://schemas.microsoft.com/office/drawing/2014/main" id="{35785A87-1D8B-D7E5-B1D2-2A06B66043F6}"/>
              </a:ext>
            </a:extLst>
          </p:cNvPr>
          <p:cNvSpPr txBox="1">
            <a:spLocks/>
          </p:cNvSpPr>
          <p:nvPr/>
        </p:nvSpPr>
        <p:spPr bwMode="gray">
          <a:xfrm>
            <a:off x="5707705" y="9464713"/>
            <a:ext cx="1554480" cy="76944"/>
          </a:xfrm>
          <a:prstGeom prst="rect">
            <a:avLst/>
          </a:prstGeom>
        </p:spPr>
        <p:txBody>
          <a:bodyPr vert="horz" wrap="square" lIns="0" tIns="0" rIns="0" bIns="0" rtlCol="0" anchor="b" anchorCtr="0">
            <a:spAutoFit/>
          </a:bodyPr>
          <a:lstStyle>
            <a:lvl1pPr marL="0"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1pPr>
            <a:lvl2pPr marL="112713"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2pPr>
            <a:lvl3pPr marL="2301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3pPr>
            <a:lvl4pPr marL="342900"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4pPr>
            <a:lvl5pPr marL="4587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a:lstStyle>
          <a:p>
            <a:pPr algn="r"/>
            <a:r>
              <a:rPr lang="en-US" dirty="0"/>
              <a:t>Source: EAB interviews and analysis.</a:t>
            </a:r>
          </a:p>
        </p:txBody>
      </p:sp>
    </p:spTree>
    <p:extLst>
      <p:ext uri="{BB962C8B-B14F-4D97-AF65-F5344CB8AC3E}">
        <p14:creationId xmlns:p14="http://schemas.microsoft.com/office/powerpoint/2010/main" val="3811927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1B119-F1A6-A8CA-4CDF-E7F212B09731}"/>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9DC6232B-4C71-21B6-F2A5-F2CFEF63F312}"/>
              </a:ext>
            </a:extLst>
          </p:cNvPr>
          <p:cNvSpPr>
            <a:spLocks noGrp="1"/>
          </p:cNvSpPr>
          <p:nvPr>
            <p:ph type="body" sz="quarter" idx="29"/>
          </p:nvPr>
        </p:nvSpPr>
        <p:spPr/>
        <p:txBody>
          <a:bodyPr/>
          <a:lstStyle/>
          <a:p>
            <a:endParaRPr lang="en-US" dirty="0"/>
          </a:p>
        </p:txBody>
      </p:sp>
      <p:sp>
        <p:nvSpPr>
          <p:cNvPr id="12" name="Title 11">
            <a:extLst>
              <a:ext uri="{FF2B5EF4-FFF2-40B4-BE49-F238E27FC236}">
                <a16:creationId xmlns:a16="http://schemas.microsoft.com/office/drawing/2014/main" id="{D9DF595F-1705-F150-F131-F92C12370F99}"/>
              </a:ext>
            </a:extLst>
          </p:cNvPr>
          <p:cNvSpPr>
            <a:spLocks noGrp="1"/>
          </p:cNvSpPr>
          <p:nvPr>
            <p:ph type="title"/>
          </p:nvPr>
        </p:nvSpPr>
        <p:spPr/>
        <p:txBody>
          <a:bodyPr/>
          <a:lstStyle/>
          <a:p>
            <a:r>
              <a:rPr lang="en-US" dirty="0"/>
              <a:t>Faculty AI Resource Repository (Cont.)</a:t>
            </a:r>
          </a:p>
        </p:txBody>
      </p:sp>
      <p:sp>
        <p:nvSpPr>
          <p:cNvPr id="16" name="Text Placeholder 15">
            <a:extLst>
              <a:ext uri="{FF2B5EF4-FFF2-40B4-BE49-F238E27FC236}">
                <a16:creationId xmlns:a16="http://schemas.microsoft.com/office/drawing/2014/main" id="{91CAAEB6-81F4-1BFC-37A4-627FB443962E}"/>
              </a:ext>
            </a:extLst>
          </p:cNvPr>
          <p:cNvSpPr>
            <a:spLocks noGrp="1"/>
          </p:cNvSpPr>
          <p:nvPr>
            <p:ph type="body" sz="quarter" idx="44"/>
          </p:nvPr>
        </p:nvSpPr>
        <p:spPr/>
        <p:txBody>
          <a:bodyPr/>
          <a:lstStyle/>
          <a:p>
            <a:endParaRPr lang="en-US" dirty="0"/>
          </a:p>
        </p:txBody>
      </p:sp>
      <p:graphicFrame>
        <p:nvGraphicFramePr>
          <p:cNvPr id="6" name="Table 5">
            <a:extLst>
              <a:ext uri="{FF2B5EF4-FFF2-40B4-BE49-F238E27FC236}">
                <a16:creationId xmlns:a16="http://schemas.microsoft.com/office/drawing/2014/main" id="{9D75A24B-0FF3-D7EE-17A1-469D6E187E08}"/>
              </a:ext>
            </a:extLst>
          </p:cNvPr>
          <p:cNvGraphicFramePr>
            <a:graphicFrameLocks noGrp="1"/>
          </p:cNvGraphicFramePr>
          <p:nvPr>
            <p:extLst>
              <p:ext uri="{D42A27DB-BD31-4B8C-83A1-F6EECF244321}">
                <p14:modId xmlns:p14="http://schemas.microsoft.com/office/powerpoint/2010/main" val="3263164091"/>
              </p:ext>
            </p:extLst>
          </p:nvPr>
        </p:nvGraphicFramePr>
        <p:xfrm>
          <a:off x="508000" y="1506781"/>
          <a:ext cx="6756402" cy="4818060"/>
        </p:xfrm>
        <a:graphic>
          <a:graphicData uri="http://schemas.openxmlformats.org/drawingml/2006/table">
            <a:tbl>
              <a:tblPr firstRow="1" bandRow="1">
                <a:tableStyleId>{7DF18680-E054-41AD-8BC1-D1AEF772440D}</a:tableStyleId>
              </a:tblPr>
              <a:tblGrid>
                <a:gridCol w="2258245">
                  <a:extLst>
                    <a:ext uri="{9D8B030D-6E8A-4147-A177-3AD203B41FA5}">
                      <a16:colId xmlns:a16="http://schemas.microsoft.com/office/drawing/2014/main" val="1295297975"/>
                    </a:ext>
                  </a:extLst>
                </a:gridCol>
                <a:gridCol w="4498157">
                  <a:extLst>
                    <a:ext uri="{9D8B030D-6E8A-4147-A177-3AD203B41FA5}">
                      <a16:colId xmlns:a16="http://schemas.microsoft.com/office/drawing/2014/main" val="232682359"/>
                    </a:ext>
                  </a:extLst>
                </a:gridCol>
              </a:tblGrid>
              <a:tr h="260190">
                <a:tc gridSpan="2">
                  <a:txBody>
                    <a:bodyPr/>
                    <a:lstStyle/>
                    <a:p>
                      <a:pPr algn="l" rtl="0" fontAlgn="base"/>
                      <a:r>
                        <a:rPr lang="en-US" sz="1000" b="1" i="0" dirty="0">
                          <a:effectLst/>
                          <a:latin typeface="+mn-lt"/>
                        </a:rPr>
                        <a:t>4. How do I set clear expectations for my students about generative AI use?</a:t>
                      </a:r>
                      <a:r>
                        <a:rPr lang="en-US" sz="1000" b="0" i="0" dirty="0">
                          <a:effectLst/>
                          <a:latin typeface="+mn-lt"/>
                        </a:rPr>
                        <a:t> </a:t>
                      </a:r>
                    </a:p>
                  </a:txBody>
                  <a:tcPr/>
                </a:tc>
                <a:tc hMerge="1">
                  <a:txBody>
                    <a:bodyPr/>
                    <a:lstStyle/>
                    <a:p>
                      <a:endParaRPr lang="en-GB"/>
                    </a:p>
                  </a:txBody>
                  <a:tcPr/>
                </a:tc>
                <a:extLst>
                  <a:ext uri="{0D108BD9-81ED-4DB2-BD59-A6C34878D82A}">
                    <a16:rowId xmlns:a16="http://schemas.microsoft.com/office/drawing/2014/main" val="1393096063"/>
                  </a:ext>
                </a:extLst>
              </a:tr>
              <a:tr h="260190">
                <a:tc>
                  <a:txBody>
                    <a:bodyPr/>
                    <a:lstStyle/>
                    <a:p>
                      <a:pPr algn="l" rtl="0" fontAlgn="base"/>
                      <a:r>
                        <a:rPr lang="en-US" sz="900" b="1" i="0" dirty="0">
                          <a:effectLst/>
                          <a:latin typeface="+mn-lt"/>
                        </a:rPr>
                        <a:t>I need...</a:t>
                      </a:r>
                      <a:r>
                        <a:rPr lang="en-US" sz="900" b="0" i="0" dirty="0">
                          <a:effectLst/>
                          <a:latin typeface="+mn-lt"/>
                        </a:rPr>
                        <a:t> </a:t>
                      </a:r>
                    </a:p>
                  </a:txBody>
                  <a:tcPr/>
                </a:tc>
                <a:tc>
                  <a:txBody>
                    <a:bodyPr/>
                    <a:lstStyle/>
                    <a:p>
                      <a:pPr algn="l" rtl="0" fontAlgn="base"/>
                      <a:r>
                        <a:rPr lang="en-US" sz="900" b="1" i="0" dirty="0">
                          <a:effectLst/>
                          <a:latin typeface="+mn-lt"/>
                        </a:rPr>
                        <a:t>Resource(s)</a:t>
                      </a:r>
                      <a:r>
                        <a:rPr lang="en-US" sz="900" b="0" i="0" dirty="0">
                          <a:effectLst/>
                          <a:latin typeface="+mn-lt"/>
                        </a:rPr>
                        <a:t> </a:t>
                      </a:r>
                    </a:p>
                  </a:txBody>
                  <a:tcPr/>
                </a:tc>
                <a:extLst>
                  <a:ext uri="{0D108BD9-81ED-4DB2-BD59-A6C34878D82A}">
                    <a16:rowId xmlns:a16="http://schemas.microsoft.com/office/drawing/2014/main" val="3374553590"/>
                  </a:ext>
                </a:extLst>
              </a:tr>
              <a:tr h="260190">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write an AI syllabus statement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2"/>
                        </a:rPr>
                        <a:t>Metropolitan State University of Denver: Generative AI Syllabus Language and Considerations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Review this document to explore sample course policy language for a spectrum of allowed AI uses as well as considerations for selecting a policy.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3"/>
                        </a:rPr>
                        <a:t>Lance Eaton: Syllabus Policies for AI Generative Tools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Explore this collection of 150+ AI syllabus statements from university courses from across the U.S.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4"/>
                        </a:rPr>
                        <a:t>Pepperdine University: AI Syllabus Statement Tool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For more prescriptive guidance, use this interactive step-by-step tool to help you write a clear and comprehensive AI syllabus statement for your course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147899863"/>
                  </a:ext>
                </a:extLst>
              </a:tr>
              <a:tr h="222568">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write assignment-level AI statements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5"/>
                        </a:rPr>
                        <a:t>Perkins, Furze, Roe, &amp; MacVaugh: The AI Assessment Scale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Consider using one of the five statements from the AI Assessment Scale to describe the ways in which students may or may not use AI tools to complete a specific assignment.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518790024"/>
                  </a:ext>
                </a:extLst>
              </a:tr>
              <a:tr h="370840">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tell my students how to cite and acknowledge their use of generative AI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6"/>
                        </a:rPr>
                        <a:t>APA Style: How to Cite ChatGPT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Times New Roman" panose="02020603050405020304" pitchFamily="18" charset="0"/>
                        </a:rPr>
                        <a:t>Share this advice with students to cite generative AI tool use in APA style documents.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b="1" dirty="0">
                          <a:effectLst/>
                          <a:latin typeface="Verdana" panose="020B060403050404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7"/>
                        </a:rPr>
                        <a:t>MLA Style Center: How Do I Cite Generative AI in MLA Style?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Times New Roman" panose="02020603050405020304" pitchFamily="18" charset="0"/>
                        </a:rPr>
                        <a:t>Share this advice with students to cite generative AI tool use in MLA style documents.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b="1" dirty="0">
                          <a:effectLst/>
                          <a:latin typeface="Verdana" panose="020B060403050404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8"/>
                        </a:rPr>
                        <a:t>The Chicago Manual of Style (Online): Citation, Documentation of Sources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Times New Roman" panose="02020603050405020304" pitchFamily="18" charset="0"/>
                        </a:rPr>
                        <a:t>Share this advice with students to cite generative AI tool use in Chicago style documents. </a:t>
                      </a:r>
                    </a:p>
                    <a:p>
                      <a:pPr marL="0" marR="0">
                        <a:spcBef>
                          <a:spcPts val="0"/>
                        </a:spcBef>
                        <a:spcAft>
                          <a:spcPts val="0"/>
                        </a:spcAft>
                      </a:pPr>
                      <a:endParaRPr lang="en-US" sz="800" dirty="0">
                        <a:effectLst/>
                        <a:latin typeface="Verdan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b="1" dirty="0">
                          <a:effectLst/>
                          <a:latin typeface="Verdana" panose="020B0604030504040204" pitchFamily="34" charset="0"/>
                          <a:ea typeface="Calibri" panose="020F0502020204030204" pitchFamily="34" charset="0"/>
                          <a:cs typeface="Times New Roman" panose="02020603050405020304" pitchFamily="18" charset="0"/>
                          <a:hlinkClick r:id="rId9"/>
                        </a:rPr>
                        <a:t>Monash University: Acknowledging the Use of Generative Artificial Intelligence</a:t>
                      </a:r>
                      <a:endParaRPr lang="en-US" sz="8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b="0" dirty="0">
                          <a:effectLst/>
                          <a:latin typeface="Verdana" panose="020B0604030504040204" pitchFamily="34" charset="0"/>
                          <a:ea typeface="Calibri" panose="020F0502020204030204" pitchFamily="34" charset="0"/>
                          <a:cs typeface="Times New Roman" panose="02020603050405020304" pitchFamily="18" charset="0"/>
                        </a:rPr>
                        <a:t>Share this guidance with students to help them more informally describe and acknowledge their use of generative AI. They provide a variety of example statements.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349921320"/>
                  </a:ext>
                </a:extLst>
              </a:tr>
            </a:tbl>
          </a:graphicData>
        </a:graphic>
      </p:graphicFrame>
      <p:sp>
        <p:nvSpPr>
          <p:cNvPr id="2" name="Text Placeholder 5">
            <a:extLst>
              <a:ext uri="{FF2B5EF4-FFF2-40B4-BE49-F238E27FC236}">
                <a16:creationId xmlns:a16="http://schemas.microsoft.com/office/drawing/2014/main" id="{39D5A31E-9407-52D2-E285-3CC81E11E458}"/>
              </a:ext>
            </a:extLst>
          </p:cNvPr>
          <p:cNvSpPr txBox="1">
            <a:spLocks/>
          </p:cNvSpPr>
          <p:nvPr/>
        </p:nvSpPr>
        <p:spPr bwMode="gray">
          <a:xfrm>
            <a:off x="5707705" y="9464713"/>
            <a:ext cx="1554480" cy="76944"/>
          </a:xfrm>
          <a:prstGeom prst="rect">
            <a:avLst/>
          </a:prstGeom>
        </p:spPr>
        <p:txBody>
          <a:bodyPr vert="horz" wrap="square" lIns="0" tIns="0" rIns="0" bIns="0" rtlCol="0" anchor="b" anchorCtr="0">
            <a:spAutoFit/>
          </a:bodyPr>
          <a:lstStyle>
            <a:lvl1pPr marL="0"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1pPr>
            <a:lvl2pPr marL="112713"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2pPr>
            <a:lvl3pPr marL="2301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3pPr>
            <a:lvl4pPr marL="342900"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4pPr>
            <a:lvl5pPr marL="4587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a:lstStyle>
          <a:p>
            <a:pPr algn="r"/>
            <a:r>
              <a:rPr lang="en-US" dirty="0"/>
              <a:t>Source: EAB interviews and analysis.</a:t>
            </a:r>
          </a:p>
        </p:txBody>
      </p:sp>
    </p:spTree>
    <p:extLst>
      <p:ext uri="{BB962C8B-B14F-4D97-AF65-F5344CB8AC3E}">
        <p14:creationId xmlns:p14="http://schemas.microsoft.com/office/powerpoint/2010/main" val="359943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78774-C55F-A7A7-04D8-A2D4BBD64785}"/>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25CCC320-8D65-754A-FC46-B90415AA7EBA}"/>
              </a:ext>
            </a:extLst>
          </p:cNvPr>
          <p:cNvSpPr>
            <a:spLocks noGrp="1"/>
          </p:cNvSpPr>
          <p:nvPr>
            <p:ph type="body" sz="quarter" idx="29"/>
          </p:nvPr>
        </p:nvSpPr>
        <p:spPr/>
        <p:txBody>
          <a:bodyPr/>
          <a:lstStyle/>
          <a:p>
            <a:endParaRPr lang="en-US" dirty="0"/>
          </a:p>
        </p:txBody>
      </p:sp>
      <p:sp>
        <p:nvSpPr>
          <p:cNvPr id="12" name="Title 11">
            <a:extLst>
              <a:ext uri="{FF2B5EF4-FFF2-40B4-BE49-F238E27FC236}">
                <a16:creationId xmlns:a16="http://schemas.microsoft.com/office/drawing/2014/main" id="{C98851FC-7724-1BAC-0B5A-0C663B4ADA26}"/>
              </a:ext>
            </a:extLst>
          </p:cNvPr>
          <p:cNvSpPr>
            <a:spLocks noGrp="1"/>
          </p:cNvSpPr>
          <p:nvPr>
            <p:ph type="title"/>
          </p:nvPr>
        </p:nvSpPr>
        <p:spPr/>
        <p:txBody>
          <a:bodyPr/>
          <a:lstStyle/>
          <a:p>
            <a:r>
              <a:rPr lang="en-US" dirty="0"/>
              <a:t>Faculty AI Resource Repository (Cont.)</a:t>
            </a:r>
          </a:p>
        </p:txBody>
      </p:sp>
      <p:sp>
        <p:nvSpPr>
          <p:cNvPr id="16" name="Text Placeholder 15">
            <a:extLst>
              <a:ext uri="{FF2B5EF4-FFF2-40B4-BE49-F238E27FC236}">
                <a16:creationId xmlns:a16="http://schemas.microsoft.com/office/drawing/2014/main" id="{5F041C74-86E3-F936-E73D-0F44B4F28BF7}"/>
              </a:ext>
            </a:extLst>
          </p:cNvPr>
          <p:cNvSpPr>
            <a:spLocks noGrp="1"/>
          </p:cNvSpPr>
          <p:nvPr>
            <p:ph type="body" sz="quarter" idx="44"/>
          </p:nvPr>
        </p:nvSpPr>
        <p:spPr/>
        <p:txBody>
          <a:bodyPr/>
          <a:lstStyle/>
          <a:p>
            <a:endParaRPr lang="en-US" dirty="0"/>
          </a:p>
        </p:txBody>
      </p:sp>
      <p:graphicFrame>
        <p:nvGraphicFramePr>
          <p:cNvPr id="4" name="Table 3">
            <a:extLst>
              <a:ext uri="{FF2B5EF4-FFF2-40B4-BE49-F238E27FC236}">
                <a16:creationId xmlns:a16="http://schemas.microsoft.com/office/drawing/2014/main" id="{38F509EF-BF59-87AC-7F5D-C45B74186E89}"/>
              </a:ext>
            </a:extLst>
          </p:cNvPr>
          <p:cNvGraphicFramePr>
            <a:graphicFrameLocks noGrp="1"/>
          </p:cNvGraphicFramePr>
          <p:nvPr>
            <p:extLst>
              <p:ext uri="{D42A27DB-BD31-4B8C-83A1-F6EECF244321}">
                <p14:modId xmlns:p14="http://schemas.microsoft.com/office/powerpoint/2010/main" val="1831533653"/>
              </p:ext>
            </p:extLst>
          </p:nvPr>
        </p:nvGraphicFramePr>
        <p:xfrm>
          <a:off x="508000" y="1524803"/>
          <a:ext cx="6756402" cy="6141720"/>
        </p:xfrm>
        <a:graphic>
          <a:graphicData uri="http://schemas.openxmlformats.org/drawingml/2006/table">
            <a:tbl>
              <a:tblPr firstRow="1" bandRow="1">
                <a:tableStyleId>{7DF18680-E054-41AD-8BC1-D1AEF772440D}</a:tableStyleId>
              </a:tblPr>
              <a:tblGrid>
                <a:gridCol w="2258245">
                  <a:extLst>
                    <a:ext uri="{9D8B030D-6E8A-4147-A177-3AD203B41FA5}">
                      <a16:colId xmlns:a16="http://schemas.microsoft.com/office/drawing/2014/main" val="1295297975"/>
                    </a:ext>
                  </a:extLst>
                </a:gridCol>
                <a:gridCol w="4498157">
                  <a:extLst>
                    <a:ext uri="{9D8B030D-6E8A-4147-A177-3AD203B41FA5}">
                      <a16:colId xmlns:a16="http://schemas.microsoft.com/office/drawing/2014/main" val="232682359"/>
                    </a:ext>
                  </a:extLst>
                </a:gridCol>
              </a:tblGrid>
              <a:tr h="228956">
                <a:tc gridSpan="2">
                  <a:txBody>
                    <a:bodyPr/>
                    <a:lstStyle/>
                    <a:p>
                      <a:pPr algn="l" rtl="0" fontAlgn="base"/>
                      <a:r>
                        <a:rPr lang="en-US" sz="1000" b="1" i="0" dirty="0">
                          <a:solidFill>
                            <a:schemeClr val="bg1"/>
                          </a:solidFill>
                          <a:effectLst/>
                          <a:latin typeface="+mn-lt"/>
                        </a:rPr>
                        <a:t>5. How should I change my course and/or assignments?</a:t>
                      </a:r>
                      <a:r>
                        <a:rPr lang="en-US" sz="1000" b="0" i="0" dirty="0">
                          <a:solidFill>
                            <a:schemeClr val="bg1"/>
                          </a:solidFill>
                          <a:effectLst/>
                          <a:latin typeface="+mn-lt"/>
                        </a:rPr>
                        <a:t> </a:t>
                      </a:r>
                    </a:p>
                  </a:txBody>
                  <a:tcPr/>
                </a:tc>
                <a:tc hMerge="1">
                  <a:txBody>
                    <a:bodyPr/>
                    <a:lstStyle/>
                    <a:p>
                      <a:endParaRPr lang="en-GB"/>
                    </a:p>
                  </a:txBody>
                  <a:tcPr/>
                </a:tc>
                <a:extLst>
                  <a:ext uri="{0D108BD9-81ED-4DB2-BD59-A6C34878D82A}">
                    <a16:rowId xmlns:a16="http://schemas.microsoft.com/office/drawing/2014/main" val="1393096063"/>
                  </a:ext>
                </a:extLst>
              </a:tr>
              <a:tr h="224997">
                <a:tc>
                  <a:txBody>
                    <a:bodyPr/>
                    <a:lstStyle/>
                    <a:p>
                      <a:pPr algn="l" rtl="0" fontAlgn="base"/>
                      <a:r>
                        <a:rPr lang="en-US" sz="900" b="1" i="0" dirty="0">
                          <a:solidFill>
                            <a:schemeClr val="tx1"/>
                          </a:solidFill>
                          <a:effectLst/>
                          <a:latin typeface="+mn-lt"/>
                        </a:rPr>
                        <a:t>I need...</a:t>
                      </a:r>
                      <a:r>
                        <a:rPr lang="en-US" sz="900" b="0" i="0" dirty="0">
                          <a:solidFill>
                            <a:schemeClr val="tx1"/>
                          </a:solidFill>
                          <a:effectLst/>
                          <a:latin typeface="+mn-lt"/>
                        </a:rPr>
                        <a:t> </a:t>
                      </a:r>
                    </a:p>
                  </a:txBody>
                  <a:tcPr/>
                </a:tc>
                <a:tc>
                  <a:txBody>
                    <a:bodyPr/>
                    <a:lstStyle/>
                    <a:p>
                      <a:pPr algn="l" rtl="0" fontAlgn="base"/>
                      <a:r>
                        <a:rPr lang="en-US" sz="900" b="1" i="0" dirty="0">
                          <a:solidFill>
                            <a:schemeClr val="tx1"/>
                          </a:solidFill>
                          <a:effectLst/>
                          <a:latin typeface="+mn-lt"/>
                        </a:rPr>
                        <a:t>Resource(s)</a:t>
                      </a:r>
                      <a:r>
                        <a:rPr lang="en-US" sz="900" b="0" i="0" dirty="0">
                          <a:solidFill>
                            <a:schemeClr val="tx1"/>
                          </a:solidFill>
                          <a:effectLst/>
                          <a:latin typeface="+mn-lt"/>
                        </a:rPr>
                        <a:t> </a:t>
                      </a:r>
                    </a:p>
                  </a:txBody>
                  <a:tcPr/>
                </a:tc>
                <a:extLst>
                  <a:ext uri="{0D108BD9-81ED-4DB2-BD59-A6C34878D82A}">
                    <a16:rowId xmlns:a16="http://schemas.microsoft.com/office/drawing/2014/main" val="111353652"/>
                  </a:ext>
                </a:extLst>
              </a:tr>
              <a:tr h="1788717">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incorporate tried-and-tested AI-integrated assignments into my existing course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2"/>
                        </a:rPr>
                        <a:t>metaLAB (at) Harvard: AI Pedagogy Project Assignments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Search this curated inventory of assignments across disciplines to find an assignment you would like to incorporate into your course. Each assignment comes with details about relevant learning outcomes, skills, and instructions included.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3"/>
                        </a:rPr>
                        <a:t>University of North Dakota: AI Assignment Library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Search this repository for thorough summaries of 50+ peer-reviewed AI assignments across disciplines to use in your course. Use </a:t>
                      </a:r>
                      <a:r>
                        <a:rPr lang="en-US" sz="800"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4"/>
                        </a:rPr>
                        <a:t>advanced search</a:t>
                      </a:r>
                      <a:r>
                        <a:rPr lang="en-US" sz="800" dirty="0">
                          <a:effectLst/>
                          <a:latin typeface="Verdana" panose="020B0604030504040204" pitchFamily="34" charset="0"/>
                          <a:ea typeface="Calibri" panose="020F0502020204030204" pitchFamily="34" charset="0"/>
                          <a:cs typeface="Calibri" panose="020F0502020204030204" pitchFamily="34" charset="0"/>
                        </a:rPr>
                        <a:t> to explore based on department.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5"/>
                        </a:rPr>
                        <a:t>Colorado State University WAC Clearinghouse: TextGenEd: Teaching with Text Generation Technologies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Explore this collection of detailed descriptions of 34 peer-reviewed undergraduate-level assignments you can use to promote AI literacy and help students learn more about rhetoric and textual analysis.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Refer to our resources on prompts to support student learning in our section on </a:t>
                      </a:r>
                      <a:r>
                        <a:rPr lang="en-US" sz="800" b="1" dirty="0">
                          <a:effectLst/>
                          <a:latin typeface="Verdana" panose="020B0604030504040204" pitchFamily="34" charset="0"/>
                          <a:ea typeface="Calibri" panose="020F0502020204030204" pitchFamily="34" charset="0"/>
                          <a:cs typeface="Calibri" panose="020F0502020204030204" pitchFamily="34" charset="0"/>
                        </a:rPr>
                        <a:t>“How do I use AI tools to enhance my teaching practice?”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622873895"/>
                  </a:ext>
                </a:extLst>
              </a:tr>
              <a:tr h="314814">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broadly understand the pedagogical opportunities of AI tools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6"/>
                        </a:rPr>
                        <a:t>Mollick &amp; Mollick: Assigning AI, Seven Approaches for Students, with Prompts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Consider using one of these seven general strategies to support student learning with AI (example prompts and instructions included)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099356572"/>
                  </a:ext>
                </a:extLst>
              </a:tr>
              <a:tr h="465066">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learn how to develop and approach AI tools for my course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7"/>
                        </a:rPr>
                        <a:t>University of Maryland, College Park: Harnessing Artificial Intelligence for Teaching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Enroll in this 45-minute course to learn how AI-based technology works and the pros and cons of using AI-based tools in your teaching through videos and activities. You must create a free account to enroll.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518790024"/>
                  </a:ext>
                </a:extLst>
              </a:tr>
              <a:tr h="765571">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develop AI-proof assignments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8"/>
                        </a:rPr>
                        <a:t>Northern Illinois University: Generative-AI-Resistant Assignments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Times New Roman" panose="02020603050405020304" pitchFamily="18" charset="0"/>
                        </a:rPr>
                        <a:t>Review this resource to 1) learn why AI detection is not an effective method to combat inappropriate AI use and 2) how educators should rethink their communication and assignment design to promote and assess student learning.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9"/>
                        </a:rPr>
                        <a:t>North Carolina State University: Designing Assignments to Limit AI Usage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Consider implementing one of these 10 strategies to design new or adjust existing assignments to make inappropriate generative AI use more difficult for students.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349921320"/>
                  </a:ext>
                </a:extLst>
              </a:tr>
              <a:tr h="429292">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learn more about teaching in a way that’s responsive to AI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10"/>
                        </a:rPr>
                        <a:t>Stanford University: Artificial Intelligence Teaching Guide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Read this six-module guide to determine AI implications for your course, create a course policy on AI, and integrate AI tools into your assignments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00071315"/>
                  </a:ext>
                </a:extLst>
              </a:tr>
              <a:tr h="171467">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Help evaluating how much I need to alter my course considering widespread use of AI tools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11"/>
                        </a:rPr>
                        <a:t>Oregon State University Ecampus: Course AI Resilience Tracker Tool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Complete this 15-minute diagnostic tool to determine the resiliency of your course based on your learning outcomes, learner characteristics, assignments, and course policy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22386212"/>
                  </a:ext>
                </a:extLst>
              </a:tr>
            </a:tbl>
          </a:graphicData>
        </a:graphic>
      </p:graphicFrame>
      <p:sp>
        <p:nvSpPr>
          <p:cNvPr id="2" name="Text Placeholder 5">
            <a:extLst>
              <a:ext uri="{FF2B5EF4-FFF2-40B4-BE49-F238E27FC236}">
                <a16:creationId xmlns:a16="http://schemas.microsoft.com/office/drawing/2014/main" id="{E6BBB8BA-0D8B-C24B-8D43-737454FA1AA2}"/>
              </a:ext>
            </a:extLst>
          </p:cNvPr>
          <p:cNvSpPr txBox="1">
            <a:spLocks/>
          </p:cNvSpPr>
          <p:nvPr/>
        </p:nvSpPr>
        <p:spPr bwMode="gray">
          <a:xfrm>
            <a:off x="5707705" y="9464713"/>
            <a:ext cx="1554480" cy="76944"/>
          </a:xfrm>
          <a:prstGeom prst="rect">
            <a:avLst/>
          </a:prstGeom>
        </p:spPr>
        <p:txBody>
          <a:bodyPr vert="horz" wrap="square" lIns="0" tIns="0" rIns="0" bIns="0" rtlCol="0" anchor="b" anchorCtr="0">
            <a:spAutoFit/>
          </a:bodyPr>
          <a:lstStyle>
            <a:lvl1pPr marL="0"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1pPr>
            <a:lvl2pPr marL="112713"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2pPr>
            <a:lvl3pPr marL="2301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3pPr>
            <a:lvl4pPr marL="342900"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4pPr>
            <a:lvl5pPr marL="4587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a:lstStyle>
          <a:p>
            <a:pPr algn="r"/>
            <a:r>
              <a:rPr lang="en-US" dirty="0"/>
              <a:t>Source: EAB interviews and analysis.</a:t>
            </a:r>
          </a:p>
        </p:txBody>
      </p:sp>
    </p:spTree>
    <p:extLst>
      <p:ext uri="{BB962C8B-B14F-4D97-AF65-F5344CB8AC3E}">
        <p14:creationId xmlns:p14="http://schemas.microsoft.com/office/powerpoint/2010/main" val="134146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AC24B-D546-C5F6-6D54-B811A41B58BC}"/>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89393D-6445-49F6-C7A7-771DC8D0B939}"/>
              </a:ext>
            </a:extLst>
          </p:cNvPr>
          <p:cNvSpPr>
            <a:spLocks noGrp="1"/>
          </p:cNvSpPr>
          <p:nvPr>
            <p:ph type="body" sz="quarter" idx="29"/>
          </p:nvPr>
        </p:nvSpPr>
        <p:spPr/>
        <p:txBody>
          <a:bodyPr/>
          <a:lstStyle/>
          <a:p>
            <a:endParaRPr lang="en-US" dirty="0"/>
          </a:p>
        </p:txBody>
      </p:sp>
      <p:sp>
        <p:nvSpPr>
          <p:cNvPr id="12" name="Title 11">
            <a:extLst>
              <a:ext uri="{FF2B5EF4-FFF2-40B4-BE49-F238E27FC236}">
                <a16:creationId xmlns:a16="http://schemas.microsoft.com/office/drawing/2014/main" id="{143C1324-11F6-D3A7-067E-7515F4A68C70}"/>
              </a:ext>
            </a:extLst>
          </p:cNvPr>
          <p:cNvSpPr>
            <a:spLocks noGrp="1"/>
          </p:cNvSpPr>
          <p:nvPr>
            <p:ph type="title"/>
          </p:nvPr>
        </p:nvSpPr>
        <p:spPr/>
        <p:txBody>
          <a:bodyPr/>
          <a:lstStyle/>
          <a:p>
            <a:r>
              <a:rPr lang="en-US" dirty="0"/>
              <a:t>Faculty AI Resource Repository (Cont.)</a:t>
            </a:r>
          </a:p>
        </p:txBody>
      </p:sp>
      <p:sp>
        <p:nvSpPr>
          <p:cNvPr id="16" name="Text Placeholder 15">
            <a:extLst>
              <a:ext uri="{FF2B5EF4-FFF2-40B4-BE49-F238E27FC236}">
                <a16:creationId xmlns:a16="http://schemas.microsoft.com/office/drawing/2014/main" id="{2BC9963A-E63C-C4E8-E0E1-0491E4F35E06}"/>
              </a:ext>
            </a:extLst>
          </p:cNvPr>
          <p:cNvSpPr>
            <a:spLocks noGrp="1"/>
          </p:cNvSpPr>
          <p:nvPr>
            <p:ph type="body" sz="quarter" idx="44"/>
          </p:nvPr>
        </p:nvSpPr>
        <p:spPr/>
        <p:txBody>
          <a:bodyPr/>
          <a:lstStyle/>
          <a:p>
            <a:endParaRPr lang="en-US" dirty="0"/>
          </a:p>
        </p:txBody>
      </p:sp>
      <p:graphicFrame>
        <p:nvGraphicFramePr>
          <p:cNvPr id="5" name="Table 4">
            <a:extLst>
              <a:ext uri="{FF2B5EF4-FFF2-40B4-BE49-F238E27FC236}">
                <a16:creationId xmlns:a16="http://schemas.microsoft.com/office/drawing/2014/main" id="{0AAB4533-B88B-11CD-82E6-1F1DB6F2AFEB}"/>
              </a:ext>
            </a:extLst>
          </p:cNvPr>
          <p:cNvGraphicFramePr>
            <a:graphicFrameLocks noGrp="1"/>
          </p:cNvGraphicFramePr>
          <p:nvPr>
            <p:extLst>
              <p:ext uri="{D42A27DB-BD31-4B8C-83A1-F6EECF244321}">
                <p14:modId xmlns:p14="http://schemas.microsoft.com/office/powerpoint/2010/main" val="1839691434"/>
              </p:ext>
            </p:extLst>
          </p:nvPr>
        </p:nvGraphicFramePr>
        <p:xfrm>
          <a:off x="508000" y="1524803"/>
          <a:ext cx="6756402" cy="4543740"/>
        </p:xfrm>
        <a:graphic>
          <a:graphicData uri="http://schemas.openxmlformats.org/drawingml/2006/table">
            <a:tbl>
              <a:tblPr firstRow="1" bandRow="1">
                <a:tableStyleId>{7DF18680-E054-41AD-8BC1-D1AEF772440D}</a:tableStyleId>
              </a:tblPr>
              <a:tblGrid>
                <a:gridCol w="2258245">
                  <a:extLst>
                    <a:ext uri="{9D8B030D-6E8A-4147-A177-3AD203B41FA5}">
                      <a16:colId xmlns:a16="http://schemas.microsoft.com/office/drawing/2014/main" val="1295297975"/>
                    </a:ext>
                  </a:extLst>
                </a:gridCol>
                <a:gridCol w="4498157">
                  <a:extLst>
                    <a:ext uri="{9D8B030D-6E8A-4147-A177-3AD203B41FA5}">
                      <a16:colId xmlns:a16="http://schemas.microsoft.com/office/drawing/2014/main" val="232682359"/>
                    </a:ext>
                  </a:extLst>
                </a:gridCol>
              </a:tblGrid>
              <a:tr h="260190">
                <a:tc gridSpan="2">
                  <a:txBody>
                    <a:bodyPr/>
                    <a:lstStyle/>
                    <a:p>
                      <a:pPr algn="l" rtl="0" fontAlgn="base"/>
                      <a:r>
                        <a:rPr lang="en-US" sz="1000" b="1" i="0" dirty="0">
                          <a:effectLst/>
                          <a:latin typeface="+mn-lt"/>
                        </a:rPr>
                        <a:t>6. How can I use AI tools to enhance my teaching practice?</a:t>
                      </a:r>
                      <a:r>
                        <a:rPr lang="en-US" sz="1000" b="0" i="0" dirty="0">
                          <a:effectLst/>
                          <a:latin typeface="+mn-lt"/>
                        </a:rPr>
                        <a:t> </a:t>
                      </a:r>
                    </a:p>
                  </a:txBody>
                  <a:tcPr/>
                </a:tc>
                <a:tc hMerge="1">
                  <a:txBody>
                    <a:bodyPr/>
                    <a:lstStyle/>
                    <a:p>
                      <a:endParaRPr lang="en-GB"/>
                    </a:p>
                  </a:txBody>
                  <a:tcPr/>
                </a:tc>
                <a:extLst>
                  <a:ext uri="{0D108BD9-81ED-4DB2-BD59-A6C34878D82A}">
                    <a16:rowId xmlns:a16="http://schemas.microsoft.com/office/drawing/2014/main" val="1393096063"/>
                  </a:ext>
                </a:extLst>
              </a:tr>
              <a:tr h="260190">
                <a:tc>
                  <a:txBody>
                    <a:bodyPr/>
                    <a:lstStyle/>
                    <a:p>
                      <a:pPr algn="l" rtl="0" fontAlgn="base"/>
                      <a:r>
                        <a:rPr lang="en-US" sz="800" b="1" i="0" dirty="0">
                          <a:effectLst/>
                          <a:latin typeface="+mn-lt"/>
                        </a:rPr>
                        <a:t>I need...</a:t>
                      </a:r>
                      <a:r>
                        <a:rPr lang="en-US" sz="800" b="0" i="0" dirty="0">
                          <a:effectLst/>
                          <a:latin typeface="+mn-lt"/>
                        </a:rPr>
                        <a:t> </a:t>
                      </a:r>
                    </a:p>
                  </a:txBody>
                  <a:tcPr/>
                </a:tc>
                <a:tc>
                  <a:txBody>
                    <a:bodyPr/>
                    <a:lstStyle/>
                    <a:p>
                      <a:pPr algn="l" rtl="0" fontAlgn="base"/>
                      <a:r>
                        <a:rPr lang="en-US" sz="800" b="1" i="0" dirty="0">
                          <a:effectLst/>
                          <a:latin typeface="+mn-lt"/>
                        </a:rPr>
                        <a:t>Resource(s)</a:t>
                      </a:r>
                      <a:r>
                        <a:rPr lang="en-US" sz="800" b="0" i="0" dirty="0">
                          <a:effectLst/>
                          <a:latin typeface="+mn-lt"/>
                        </a:rPr>
                        <a:t> </a:t>
                      </a:r>
                    </a:p>
                  </a:txBody>
                  <a:tcPr/>
                </a:tc>
                <a:extLst>
                  <a:ext uri="{0D108BD9-81ED-4DB2-BD59-A6C34878D82A}">
                    <a16:rowId xmlns:a16="http://schemas.microsoft.com/office/drawing/2014/main" val="2990385118"/>
                  </a:ext>
                </a:extLst>
              </a:tr>
              <a:tr h="222568">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know what limitations </a:t>
                      </a:r>
                      <a:r>
                        <a:rPr lang="en-US" sz="800" dirty="0">
                          <a:effectLst/>
                          <a:highlight>
                            <a:srgbClr val="FFFF00"/>
                          </a:highlight>
                          <a:latin typeface="Verdana" panose="020B0604030504040204" pitchFamily="34" charset="0"/>
                          <a:ea typeface="Calibri" panose="020F0502020204030204" pitchFamily="34" charset="0"/>
                          <a:cs typeface="Calibri" panose="020F0502020204030204" pitchFamily="34" charset="0"/>
                        </a:rPr>
                        <a:t>[Your institution]</a:t>
                      </a:r>
                      <a:r>
                        <a:rPr lang="en-US" sz="800" dirty="0">
                          <a:effectLst/>
                          <a:latin typeface="Verdana" panose="020B0604030504040204" pitchFamily="34" charset="0"/>
                          <a:ea typeface="Calibri" panose="020F0502020204030204" pitchFamily="34" charset="0"/>
                          <a:cs typeface="Calibri" panose="020F0502020204030204" pitchFamily="34" charset="0"/>
                        </a:rPr>
                        <a:t> puts on AI tool use (particularly for my teaching practice)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dirty="0">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[LINK to and describe any AI in teaching and learning guidelines or institutional webpages about institutionally supported tools, guidelines about putting student data into tools, etc.]</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518790024"/>
                  </a:ext>
                </a:extLst>
              </a:tr>
              <a:tr h="222568">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Help with my teaching tasks (e.g., assignment design, course material creation)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2"/>
                        </a:rPr>
                        <a:t>AI for Education: GenAI Chatbot Prompt Library for Educators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Navigate this library for prompts you can use to support the </a:t>
                      </a:r>
                      <a:r>
                        <a:rPr lang="en-US" sz="800"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3"/>
                        </a:rPr>
                        <a:t>design or redesign of assignments</a:t>
                      </a:r>
                      <a:r>
                        <a:rPr lang="en-US" sz="800" dirty="0">
                          <a:effectLst/>
                          <a:latin typeface="Verdana" panose="020B0604030504040204" pitchFamily="34" charset="0"/>
                          <a:ea typeface="Calibri" panose="020F0502020204030204" pitchFamily="34" charset="0"/>
                          <a:cs typeface="Calibri" panose="020F0502020204030204" pitchFamily="34" charset="0"/>
                        </a:rPr>
                        <a:t> as well as </a:t>
                      </a:r>
                      <a:r>
                        <a:rPr lang="en-US" sz="800"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4"/>
                        </a:rPr>
                        <a:t>lesson planning</a:t>
                      </a:r>
                      <a:r>
                        <a:rPr lang="en-US" sz="800" dirty="0">
                          <a:effectLst/>
                          <a:latin typeface="Verdana" panose="020B0604030504040204" pitchFamily="34" charset="0"/>
                          <a:ea typeface="Calibri" panose="020F0502020204030204" pitchFamily="34" charset="0"/>
                          <a:cs typeface="Calibri" panose="020F0502020204030204" pitchFamily="34" charset="0"/>
                        </a:rPr>
                        <a:t>. Although designed for K-12, most prompts can easily be adjusted to a higher education context.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5"/>
                        </a:rPr>
                        <a:t>Mollick &amp; Mollick: Prompts for Instructors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Use these 11 paste-able prompts to elicit chatbot assistance on core faculty teaching responsibilities (e.g., creating quizzes, syllabi, explanations) evaluated for strong performance on specific models (i.e., ChatGPT-4, Claude, Gemini Advanced, Bing)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6"/>
                        </a:rPr>
                        <a:t>José Antonio Bowen’s Teaching Naked: Workshop Prompts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Peruse this expansive collection of prompts to elicit chatbot support for faculty responsibilities, including </a:t>
                      </a:r>
                      <a:r>
                        <a:rPr lang="en-US" sz="800"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6"/>
                        </a:rPr>
                        <a:t>course materials generation and course design</a:t>
                      </a:r>
                      <a:r>
                        <a:rPr lang="en-US" sz="800" dirty="0">
                          <a:effectLst/>
                          <a:latin typeface="Verdana" panose="020B0604030504040204" pitchFamily="34" charset="0"/>
                          <a:ea typeface="Calibri" panose="020F0502020204030204" pitchFamily="34" charset="0"/>
                          <a:cs typeface="Calibri" panose="020F0502020204030204" pitchFamily="34" charset="0"/>
                        </a:rPr>
                        <a:t> and </a:t>
                      </a:r>
                      <a:r>
                        <a:rPr lang="en-US" sz="800"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7"/>
                        </a:rPr>
                        <a:t>AI supported assignment and test generation</a:t>
                      </a:r>
                      <a:r>
                        <a:rPr lang="en-US" sz="800" dirty="0">
                          <a:effectLst/>
                          <a:latin typeface="Verdana" panose="020B060403050404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33885426"/>
                  </a:ext>
                </a:extLst>
              </a:tr>
              <a:tr h="370840">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empower my students to use AI tools to support, not undermine, their learning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8"/>
                        </a:rPr>
                        <a:t>Mollick &amp; Mollick: Student Exercises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Assign one or more of these 21 prompts to students to promote their learning, including using the AI as tutor, having the student evaluate and teach the AI, or reflecting on a course.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349921320"/>
                  </a:ext>
                </a:extLst>
              </a:tr>
              <a:tr h="370840">
                <a:tc>
                  <a:txBody>
                    <a:bodyPr/>
                    <a:lstStyle/>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To adjust my assignments given the availability of GenAI tools to students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9"/>
                        </a:rPr>
                        <a:t>Furze Smith Consulting: AI Assessment Scale GPT (ChatGPT)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Use this custom GPT to get feedback on how suitable an assignment is for a given level of allowed AI use (AIAS referred to above). Refer to </a:t>
                      </a:r>
                      <a:r>
                        <a:rPr lang="en-US" sz="800"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10"/>
                        </a:rPr>
                        <a:t>this video</a:t>
                      </a:r>
                      <a:r>
                        <a:rPr lang="en-US" sz="800" dirty="0">
                          <a:effectLst/>
                          <a:latin typeface="Verdana" panose="020B0604030504040204" pitchFamily="34" charset="0"/>
                          <a:ea typeface="Calibri" panose="020F0502020204030204" pitchFamily="34" charset="0"/>
                          <a:cs typeface="Calibri" panose="020F0502020204030204" pitchFamily="34" charset="0"/>
                        </a:rPr>
                        <a:t> for further instructions.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b="1"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11"/>
                        </a:rPr>
                        <a:t>Abram Anders: AI Writing Instructional Designer (ChatGPT)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Verdana" panose="020B0604030504040204" pitchFamily="34" charset="0"/>
                          <a:ea typeface="Calibri" panose="020F0502020204030204" pitchFamily="34" charset="0"/>
                          <a:cs typeface="Calibri" panose="020F0502020204030204" pitchFamily="34" charset="0"/>
                        </a:rPr>
                        <a:t>Use this custom GPT to help you create or revise existing activities for writing-focused courses </a:t>
                      </a:r>
                      <a:r>
                        <a:rPr lang="en-US" sz="800"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12"/>
                        </a:rPr>
                        <a:t>based on the pedagogical research of Abram Anders</a:t>
                      </a:r>
                      <a:r>
                        <a:rPr lang="en-US" sz="800" dirty="0">
                          <a:effectLst/>
                          <a:latin typeface="Verdana" panose="020B060403050404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00071315"/>
                  </a:ext>
                </a:extLst>
              </a:tr>
            </a:tbl>
          </a:graphicData>
        </a:graphic>
      </p:graphicFrame>
      <p:sp>
        <p:nvSpPr>
          <p:cNvPr id="2" name="Text Placeholder 5">
            <a:extLst>
              <a:ext uri="{FF2B5EF4-FFF2-40B4-BE49-F238E27FC236}">
                <a16:creationId xmlns:a16="http://schemas.microsoft.com/office/drawing/2014/main" id="{15E442C9-E476-DAA5-7036-B88D81022737}"/>
              </a:ext>
            </a:extLst>
          </p:cNvPr>
          <p:cNvSpPr txBox="1">
            <a:spLocks/>
          </p:cNvSpPr>
          <p:nvPr/>
        </p:nvSpPr>
        <p:spPr bwMode="gray">
          <a:xfrm>
            <a:off x="5707705" y="9464713"/>
            <a:ext cx="1554480" cy="76944"/>
          </a:xfrm>
          <a:prstGeom prst="rect">
            <a:avLst/>
          </a:prstGeom>
        </p:spPr>
        <p:txBody>
          <a:bodyPr vert="horz" wrap="square" lIns="0" tIns="0" rIns="0" bIns="0" rtlCol="0" anchor="b" anchorCtr="0">
            <a:spAutoFit/>
          </a:bodyPr>
          <a:lstStyle>
            <a:lvl1pPr marL="0"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1pPr>
            <a:lvl2pPr marL="112713"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2pPr>
            <a:lvl3pPr marL="2301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3pPr>
            <a:lvl4pPr marL="342900"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4pPr>
            <a:lvl5pPr marL="4587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a:lstStyle>
          <a:p>
            <a:pPr algn="r"/>
            <a:r>
              <a:rPr lang="en-US" dirty="0"/>
              <a:t>Source: EAB interviews and analysis.</a:t>
            </a:r>
          </a:p>
        </p:txBody>
      </p:sp>
    </p:spTree>
    <p:extLst>
      <p:ext uri="{BB962C8B-B14F-4D97-AF65-F5344CB8AC3E}">
        <p14:creationId xmlns:p14="http://schemas.microsoft.com/office/powerpoint/2010/main" val="10805818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3 Portrait Long Document Template-051724.potx" id="{2EE514B9-E776-416D-B6B6-867B304F7ECF}" vid="{5AB772F1-2D68-4174-B554-14C491780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EAB3 Portrait Long Document Template-051724 (2)</Template>
  <TotalTime>531</TotalTime>
  <Words>2528</Words>
  <Application>Microsoft Office PowerPoint</Application>
  <PresentationFormat>Custom</PresentationFormat>
  <Paragraphs>174</Paragraphs>
  <Slides>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Aptos</vt:lpstr>
      <vt:lpstr>Arial</vt:lpstr>
      <vt:lpstr>Calibri</vt:lpstr>
      <vt:lpstr>Rockwell</vt:lpstr>
      <vt:lpstr>Times New Roman</vt:lpstr>
      <vt:lpstr>Verdana</vt:lpstr>
      <vt:lpstr>Wingdings</vt:lpstr>
      <vt:lpstr>EAB3 Portrait Standard</vt:lpstr>
      <vt:lpstr>Faculty AI Resource Repository Builder </vt:lpstr>
      <vt:lpstr>[Your Institution’s] Faculty AI Resource Repository</vt:lpstr>
      <vt:lpstr>Faculty AI Resource Repository (Cont.)</vt:lpstr>
      <vt:lpstr>Faculty AI Resource Repository (Cont.)</vt:lpstr>
      <vt:lpstr>Faculty AI Resource Repository (Cont.)</vt:lpstr>
      <vt:lpstr>Faculty AI Resource Repository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Gompf-Phillips, Callie</dc:creator>
  <cp:lastModifiedBy>Gompf-Phillips, Callie</cp:lastModifiedBy>
  <cp:revision>60</cp:revision>
  <cp:lastPrinted>2024-11-04T14:26:40Z</cp:lastPrinted>
  <dcterms:created xsi:type="dcterms:W3CDTF">2024-10-16T13:23:56Z</dcterms:created>
  <dcterms:modified xsi:type="dcterms:W3CDTF">2024-11-04T14:33:35Z</dcterms:modified>
</cp:coreProperties>
</file>