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58" r:id="rId2"/>
    <p:sldId id="297" r:id="rId3"/>
    <p:sldId id="300" r:id="rId4"/>
    <p:sldId id="301" r:id="rId5"/>
    <p:sldId id="302" r:id="rId6"/>
    <p:sldId id="303" r:id="rId7"/>
    <p:sldId id="304" r:id="rId8"/>
    <p:sldId id="305" r:id="rId9"/>
    <p:sldId id="306" r:id="rId10"/>
    <p:sldId id="307" r:id="rId11"/>
    <p:sldId id="267" r:id="rId12"/>
  </p:sldIdLst>
  <p:sldSz cx="7772400" cy="10058400"/>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6DE6F5-D4FB-3A4D-5EB0-0A1553830AD3}" name="Thayer, Brooke" initials="BT" userId="S::bthayer@eab.com::ac16d265-0a60-4584-9f48-ba2379be541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5" autoAdjust="0"/>
    <p:restoredTop sz="94660"/>
  </p:normalViewPr>
  <p:slideViewPr>
    <p:cSldViewPr snapToGrid="0" showGuides="1">
      <p:cViewPr varScale="1">
        <p:scale>
          <a:sx n="72" d="100"/>
          <a:sy n="72" d="100"/>
        </p:scale>
        <p:origin x="2848" y="232"/>
      </p:cViewPr>
      <p:guideLst/>
    </p:cSldViewPr>
  </p:slideViewPr>
  <p:notesTextViewPr>
    <p:cViewPr>
      <p:scale>
        <a:sx n="3" d="2"/>
        <a:sy n="3" d="2"/>
      </p:scale>
      <p:origin x="0" y="0"/>
    </p:cViewPr>
  </p:notesTextViewPr>
  <p:sorterViewPr>
    <p:cViewPr>
      <p:scale>
        <a:sx n="50" d="100"/>
        <a:sy n="50" d="100"/>
      </p:scale>
      <p:origin x="0" y="0"/>
    </p:cViewPr>
  </p:sorterViewPr>
  <p:notesViewPr>
    <p:cSldViewPr snapToGrid="0" showGuides="1">
      <p:cViewPr varScale="1">
        <p:scale>
          <a:sx n="85" d="100"/>
          <a:sy n="85" d="100"/>
        </p:scale>
        <p:origin x="244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2EF5-4887-B935-1B98F3B74581}"/>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2EF5-4887-B935-1B98F3B74581}"/>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2EF5-4887-B935-1B98F3B74581}"/>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2EF5-4887-B935-1B98F3B74581}"/>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2EF5-4887-B935-1B98F3B74581}"/>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2EF5-4887-B935-1B98F3B74581}"/>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9E3702-3D53-3A01-7C82-350648CEA068}"/>
              </a:ext>
            </a:extLst>
          </p:cNvPr>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EE40000-57AD-E6BC-D3BB-C66488050D8C}"/>
              </a:ext>
            </a:extLst>
          </p:cNvPr>
          <p:cNvSpPr>
            <a:spLocks noGrp="1"/>
          </p:cNvSpPr>
          <p:nvPr>
            <p:ph type="dt" sz="quarter" idx="1"/>
          </p:nvPr>
        </p:nvSpPr>
        <p:spPr>
          <a:xfrm>
            <a:off x="4023092" y="0"/>
            <a:ext cx="3077739" cy="453451"/>
          </a:xfrm>
          <a:prstGeom prst="rect">
            <a:avLst/>
          </a:prstGeom>
        </p:spPr>
        <p:txBody>
          <a:bodyPr vert="horz" lIns="91440" tIns="45720" rIns="91440" bIns="45720" rtlCol="0"/>
          <a:lstStyle>
            <a:lvl1pPr algn="r">
              <a:defRPr sz="1200"/>
            </a:lvl1pPr>
          </a:lstStyle>
          <a:p>
            <a:fld id="{E2CCB491-5C64-49F3-8EA5-1C56AB761853}" type="datetimeFigureOut">
              <a:rPr lang="en-US" smtClean="0"/>
              <a:t>1/14/25</a:t>
            </a:fld>
            <a:endParaRPr lang="en-US" dirty="0"/>
          </a:p>
        </p:txBody>
      </p:sp>
      <p:sp>
        <p:nvSpPr>
          <p:cNvPr id="4" name="Footer Placeholder 3">
            <a:extLst>
              <a:ext uri="{FF2B5EF4-FFF2-40B4-BE49-F238E27FC236}">
                <a16:creationId xmlns:a16="http://schemas.microsoft.com/office/drawing/2014/main" id="{2508AD83-70C1-10A7-5C4D-39CC928788D6}"/>
              </a:ext>
            </a:extLst>
          </p:cNvPr>
          <p:cNvSpPr>
            <a:spLocks noGrp="1"/>
          </p:cNvSpPr>
          <p:nvPr>
            <p:ph type="ftr" sz="quarter" idx="2"/>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F2BC6D3-6141-BB2F-7B05-CE65C3D4221F}"/>
              </a:ext>
            </a:extLst>
          </p:cNvPr>
          <p:cNvSpPr>
            <a:spLocks noGrp="1"/>
          </p:cNvSpPr>
          <p:nvPr>
            <p:ph type="sldNum" sz="quarter" idx="3"/>
          </p:nvPr>
        </p:nvSpPr>
        <p:spPr>
          <a:xfrm>
            <a:off x="4023092" y="8584188"/>
            <a:ext cx="3077739" cy="453450"/>
          </a:xfrm>
          <a:prstGeom prst="rect">
            <a:avLst/>
          </a:prstGeom>
        </p:spPr>
        <p:txBody>
          <a:bodyPr vert="horz" lIns="91440" tIns="45720" rIns="91440" bIns="45720" rtlCol="0" anchor="b"/>
          <a:lstStyle>
            <a:lvl1pPr algn="r">
              <a:defRPr sz="1200"/>
            </a:lvl1pPr>
          </a:lstStyle>
          <a:p>
            <a:fld id="{E57CAD5F-7D5F-40FB-AF53-88AAE0ACC5F8}" type="slidenum">
              <a:rPr lang="en-US" smtClean="0"/>
              <a:t>‹#›</a:t>
            </a:fld>
            <a:endParaRPr lang="en-US" dirty="0"/>
          </a:p>
        </p:txBody>
      </p:sp>
    </p:spTree>
    <p:extLst>
      <p:ext uri="{BB962C8B-B14F-4D97-AF65-F5344CB8AC3E}">
        <p14:creationId xmlns:p14="http://schemas.microsoft.com/office/powerpoint/2010/main" val="29949542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47" userDrawn="1">
          <p15:clr>
            <a:srgbClr val="F26B43"/>
          </p15:clr>
        </p15:guide>
        <p15:guide id="2" pos="223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14D225A4-4589-4022-A331-F3C68D1DE429}" type="datetimeFigureOut">
              <a:rPr lang="en-US" smtClean="0"/>
              <a:t>1/14/25</a:t>
            </a:fld>
            <a:endParaRPr lang="en-US" dirty="0"/>
          </a:p>
        </p:txBody>
      </p:sp>
      <p:sp>
        <p:nvSpPr>
          <p:cNvPr id="4" name="Slide Image Placeholder 3"/>
          <p:cNvSpPr>
            <a:spLocks noGrp="1" noRot="1" noChangeAspect="1"/>
          </p:cNvSpPr>
          <p:nvPr>
            <p:ph type="sldImg" idx="2"/>
          </p:nvPr>
        </p:nvSpPr>
        <p:spPr>
          <a:xfrm>
            <a:off x="2373313" y="1130300"/>
            <a:ext cx="2355850" cy="30495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97FDF638-8629-4A6E-82DF-4A1C10D43682}" type="slidenum">
              <a:rPr lang="en-US" smtClean="0"/>
              <a:t>‹#›</a:t>
            </a:fld>
            <a:endParaRPr lang="en-US" dirty="0"/>
          </a:p>
        </p:txBody>
      </p:sp>
    </p:spTree>
    <p:extLst>
      <p:ext uri="{BB962C8B-B14F-4D97-AF65-F5344CB8AC3E}">
        <p14:creationId xmlns:p14="http://schemas.microsoft.com/office/powerpoint/2010/main" val="3130700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mp"/><Relationship Id="rId7" Type="http://schemas.openxmlformats.org/officeDocument/2006/relationships/image" Target="../media/image5.tmp"/><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tmp"/><Relationship Id="rId5" Type="http://schemas.openxmlformats.org/officeDocument/2006/relationships/image" Target="../media/image3.PNG"/><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11.png"/><Relationship Id="rId9" Type="http://schemas.openxmlformats.org/officeDocument/2006/relationships/image" Target="../media/image34.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hyperlink" Target="https://eab.box.com/v/Template-Resources" TargetMode="Externa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52.svg"/><Relationship Id="rId4" Type="http://schemas.openxmlformats.org/officeDocument/2006/relationships/image" Target="../media/image5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5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slideMaster" Target="../slideMasters/slideMaster1.xml"/><Relationship Id="rId16" Type="http://schemas.openxmlformats.org/officeDocument/2006/relationships/image" Target="../media/image25.png"/><Relationship Id="rId1" Type="http://schemas.openxmlformats.org/officeDocument/2006/relationships/tags" Target="../tags/tag5.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sv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84CA62-D42E-9952-68A5-E03CCB5D911D}"/>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“Template Name” (this is a hidden title for accessibility) </a:t>
            </a:r>
          </a:p>
        </p:txBody>
      </p:sp>
      <p:sp>
        <p:nvSpPr>
          <p:cNvPr id="24" name="Rectangle 23">
            <a:extLst>
              <a:ext uri="{C183D7F6-B498-43B3-948B-1728B52AA6E4}">
                <adec:decorative xmlns:adec="http://schemas.microsoft.com/office/drawing/2017/decorative" val="1"/>
              </a:ext>
            </a:extLst>
          </p:cNvPr>
          <p:cNvSpPr/>
          <p:nvPr userDrawn="1"/>
        </p:nvSpPr>
        <p:spPr bwMode="gray">
          <a:xfrm>
            <a:off x="508000" y="2544148"/>
            <a:ext cx="6766560" cy="6743256"/>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4" name="Slide title">
            <a:extLst>
              <a:ext uri="{FF2B5EF4-FFF2-40B4-BE49-F238E27FC236}">
                <a16:creationId xmlns:a16="http://schemas.microsoft.com/office/drawing/2014/main" id="{9A09C0CB-8CE9-D4AE-1BB5-24B3F5A8971C}"/>
              </a:ext>
              <a:ext uri="{C183D7F6-B498-43B3-948B-1728B52AA6E4}">
                <adec:decorative xmlns:adec="http://schemas.microsoft.com/office/drawing/2017/decorative" val="1"/>
              </a:ext>
            </a:extLst>
          </p:cNvPr>
          <p:cNvSpPr txBox="1"/>
          <p:nvPr userDrawn="1"/>
        </p:nvSpPr>
        <p:spPr bwMode="gray">
          <a:xfrm>
            <a:off x="782049" y="2979377"/>
            <a:ext cx="1564925" cy="710451"/>
          </a:xfrm>
          <a:prstGeom prst="rect">
            <a:avLst/>
          </a:prstGeom>
          <a:noFill/>
        </p:spPr>
        <p:txBody>
          <a:bodyPr wrap="square" lIns="0" tIns="0" rIns="0" bIns="0" rtlCol="0">
            <a:spAutoFit/>
          </a:bodyPr>
          <a:lstStyle/>
          <a:p>
            <a:pPr algn="ctr">
              <a:spcBef>
                <a:spcPts val="500"/>
              </a:spcBef>
            </a:pPr>
            <a:r>
              <a:rPr lang="en-US" sz="1400" b="1" dirty="0">
                <a:solidFill>
                  <a:schemeClr val="bg1"/>
                </a:solidFill>
              </a:rPr>
              <a:t>Presentation Template 4x3</a:t>
            </a:r>
          </a:p>
          <a:p>
            <a:pPr algn="ctr">
              <a:spcBef>
                <a:spcPts val="500"/>
              </a:spcBef>
            </a:pPr>
            <a:r>
              <a:rPr lang="en-US" sz="1400" b="0" dirty="0">
                <a:solidFill>
                  <a:schemeClr val="bg1"/>
                </a:solidFill>
              </a:rPr>
              <a:t>(7"x5.25")</a:t>
            </a:r>
          </a:p>
        </p:txBody>
      </p:sp>
      <p:sp>
        <p:nvSpPr>
          <p:cNvPr id="6" name="Green box - decorative">
            <a:extLst>
              <a:ext uri="{FF2B5EF4-FFF2-40B4-BE49-F238E27FC236}">
                <a16:creationId xmlns:a16="http://schemas.microsoft.com/office/drawing/2014/main" id="{28758F70-AE7D-AF76-E00A-7DD46FC1939E}"/>
              </a:ext>
              <a:ext uri="{C183D7F6-B498-43B3-948B-1728B52AA6E4}">
                <adec:decorative xmlns:adec="http://schemas.microsoft.com/office/drawing/2017/decorative" val="1"/>
              </a:ext>
            </a:extLst>
          </p:cNvPr>
          <p:cNvSpPr/>
          <p:nvPr userDrawn="1"/>
        </p:nvSpPr>
        <p:spPr bwMode="gray">
          <a:xfrm>
            <a:off x="508000" y="8139235"/>
            <a:ext cx="6766560" cy="1404816"/>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Save time">
            <a:extLst>
              <a:ext uri="{FF2B5EF4-FFF2-40B4-BE49-F238E27FC236}">
                <a16:creationId xmlns:a16="http://schemas.microsoft.com/office/drawing/2014/main" id="{E519FDE9-AD04-5A3E-9DC4-8D7353C32A42}"/>
              </a:ext>
              <a:ext uri="{C183D7F6-B498-43B3-948B-1728B52AA6E4}">
                <adec:decorative xmlns:adec="http://schemas.microsoft.com/office/drawing/2017/decorative" val="1"/>
              </a:ext>
            </a:extLst>
          </p:cNvPr>
          <p:cNvSpPr txBox="1"/>
          <p:nvPr userDrawn="1"/>
        </p:nvSpPr>
        <p:spPr bwMode="gray">
          <a:xfrm>
            <a:off x="924560" y="8418450"/>
            <a:ext cx="3786615" cy="846386"/>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100" b="1" dirty="0">
                <a:solidFill>
                  <a:schemeClr val="bg1"/>
                </a:solidFill>
              </a:rPr>
              <a:t>SAVE TIME: Use the Graphic and Layout Guide (GLG)! </a:t>
            </a:r>
            <a:r>
              <a:rPr lang="en-US" sz="1100" b="0" dirty="0">
                <a:solidFill>
                  <a:schemeClr val="bg1"/>
                </a:solidFill>
              </a:rPr>
              <a:t>Find it in the same folder you found this template. </a:t>
            </a:r>
            <a:r>
              <a:rPr kumimoji="0" lang="en-US" sz="11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8" name="Need help">
            <a:extLst>
              <a:ext uri="{FF2B5EF4-FFF2-40B4-BE49-F238E27FC236}">
                <a16:creationId xmlns:a16="http://schemas.microsoft.com/office/drawing/2014/main" id="{2911AB29-FA48-CA32-B462-F512CF67F2EE}"/>
              </a:ext>
              <a:ext uri="{C183D7F6-B498-43B3-948B-1728B52AA6E4}">
                <adec:decorative xmlns:adec="http://schemas.microsoft.com/office/drawing/2017/decorative" val="1"/>
              </a:ext>
            </a:extLst>
          </p:cNvPr>
          <p:cNvSpPr txBox="1">
            <a:spLocks/>
          </p:cNvSpPr>
          <p:nvPr userDrawn="1"/>
        </p:nvSpPr>
        <p:spPr bwMode="gray">
          <a:xfrm>
            <a:off x="5141565" y="8672366"/>
            <a:ext cx="1950568" cy="33855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100" b="1" dirty="0">
                <a:solidFill>
                  <a:schemeClr val="bg1"/>
                </a:solidFill>
              </a:rPr>
              <a:t>Need help? </a:t>
            </a:r>
            <a:r>
              <a:rPr lang="en-US" sz="1100" b="0" dirty="0">
                <a:solidFill>
                  <a:schemeClr val="bg1"/>
                </a:solidFill>
              </a:rPr>
              <a:t>Email </a:t>
            </a:r>
            <a:br>
              <a:rPr lang="en-US" sz="1100" b="0" dirty="0">
                <a:solidFill>
                  <a:schemeClr val="bg1"/>
                </a:solidFill>
              </a:rPr>
            </a:br>
            <a:r>
              <a:rPr lang="en-US" sz="1100" b="0" dirty="0">
                <a:solidFill>
                  <a:schemeClr val="bg1"/>
                </a:solidFill>
              </a:rPr>
              <a:t>DSS-Requests@eab.com</a:t>
            </a:r>
          </a:p>
        </p:txBody>
      </p:sp>
      <p:cxnSp>
        <p:nvCxnSpPr>
          <p:cNvPr id="9" name="Line - decorative">
            <a:extLst>
              <a:ext uri="{FF2B5EF4-FFF2-40B4-BE49-F238E27FC236}">
                <a16:creationId xmlns:a16="http://schemas.microsoft.com/office/drawing/2014/main" id="{9CA2017A-405F-8B56-9E8D-2E4C77C67371}"/>
              </a:ext>
              <a:ext uri="{C183D7F6-B498-43B3-948B-1728B52AA6E4}">
                <adec:decorative xmlns:adec="http://schemas.microsoft.com/office/drawing/2017/decorative" val="1"/>
              </a:ext>
            </a:extLst>
          </p:cNvPr>
          <p:cNvCxnSpPr>
            <a:cxnSpLocks/>
          </p:cNvCxnSpPr>
          <p:nvPr userDrawn="1"/>
        </p:nvCxnSpPr>
        <p:spPr bwMode="gray">
          <a:xfrm>
            <a:off x="791190" y="2893818"/>
            <a:ext cx="154664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Line - decorative">
            <a:extLst>
              <a:ext uri="{FF2B5EF4-FFF2-40B4-BE49-F238E27FC236}">
                <a16:creationId xmlns:a16="http://schemas.microsoft.com/office/drawing/2014/main" id="{B8EE4E65-720A-449D-9302-7F9ACC262B1D}"/>
              </a:ext>
              <a:ext uri="{C183D7F6-B498-43B3-948B-1728B52AA6E4}">
                <adec:decorative xmlns:adec="http://schemas.microsoft.com/office/drawing/2017/decorative" val="1"/>
              </a:ext>
            </a:extLst>
          </p:cNvPr>
          <p:cNvCxnSpPr>
            <a:cxnSpLocks/>
          </p:cNvCxnSpPr>
          <p:nvPr userDrawn="1"/>
        </p:nvCxnSpPr>
        <p:spPr bwMode="gray">
          <a:xfrm>
            <a:off x="2566327" y="2893818"/>
            <a:ext cx="231996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Line - decorative">
            <a:extLst>
              <a:ext uri="{FF2B5EF4-FFF2-40B4-BE49-F238E27FC236}">
                <a16:creationId xmlns:a16="http://schemas.microsoft.com/office/drawing/2014/main" id="{906CD90C-981D-367E-1512-03626FCD4728}"/>
              </a:ext>
              <a:ext uri="{C183D7F6-B498-43B3-948B-1728B52AA6E4}">
                <adec:decorative xmlns:adec="http://schemas.microsoft.com/office/drawing/2017/decorative" val="1"/>
              </a:ext>
            </a:extLst>
          </p:cNvPr>
          <p:cNvCxnSpPr>
            <a:cxnSpLocks/>
          </p:cNvCxnSpPr>
          <p:nvPr userDrawn="1"/>
        </p:nvCxnSpPr>
        <p:spPr bwMode="gray">
          <a:xfrm>
            <a:off x="5098300" y="2893818"/>
            <a:ext cx="187760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Slide title">
            <a:extLst>
              <a:ext uri="{FF2B5EF4-FFF2-40B4-BE49-F238E27FC236}">
                <a16:creationId xmlns:a16="http://schemas.microsoft.com/office/drawing/2014/main" id="{8AEE081A-85B5-4AF4-13EB-FC75F45AC3DA}"/>
              </a:ext>
              <a:ext uri="{C183D7F6-B498-43B3-948B-1728B52AA6E4}">
                <adec:decorative xmlns:adec="http://schemas.microsoft.com/office/drawing/2017/decorative" val="1"/>
              </a:ext>
            </a:extLst>
          </p:cNvPr>
          <p:cNvSpPr txBox="1"/>
          <p:nvPr userDrawn="1"/>
        </p:nvSpPr>
        <p:spPr bwMode="gray">
          <a:xfrm>
            <a:off x="508000" y="1429251"/>
            <a:ext cx="6766560" cy="541174"/>
          </a:xfrm>
          <a:prstGeom prst="rect">
            <a:avLst/>
          </a:prstGeom>
          <a:noFill/>
        </p:spPr>
        <p:txBody>
          <a:bodyPr wrap="square" lIns="0" tIns="0" rIns="0" bIns="0" rtlCol="0">
            <a:spAutoFit/>
          </a:bodyPr>
          <a:lstStyle/>
          <a:p>
            <a:pPr algn="ctr">
              <a:spcBef>
                <a:spcPts val="500"/>
              </a:spcBef>
            </a:pPr>
            <a:r>
              <a:rPr lang="en-US" sz="1100" b="1" dirty="0">
                <a:solidFill>
                  <a:schemeClr val="tx1"/>
                </a:solidFill>
              </a:rPr>
              <a:t>This is the: </a:t>
            </a:r>
          </a:p>
          <a:p>
            <a:pPr algn="ctr">
              <a:spcBef>
                <a:spcPts val="500"/>
              </a:spcBef>
            </a:pPr>
            <a:r>
              <a:rPr lang="en-US" sz="2000" b="0" dirty="0">
                <a:solidFill>
                  <a:schemeClr val="accent4"/>
                </a:solidFill>
              </a:rPr>
              <a:t>Portrait Long Document Template</a:t>
            </a:r>
          </a:p>
        </p:txBody>
      </p:sp>
      <p:sp>
        <p:nvSpPr>
          <p:cNvPr id="14" name="Arrow: Down 13">
            <a:extLst>
              <a:ext uri="{FF2B5EF4-FFF2-40B4-BE49-F238E27FC236}">
                <a16:creationId xmlns:a16="http://schemas.microsoft.com/office/drawing/2014/main" id="{493F3726-A2C7-4829-6A54-CDAD02BF4674}"/>
              </a:ext>
              <a:ext uri="{C183D7F6-B498-43B3-948B-1728B52AA6E4}">
                <adec:decorative xmlns:adec="http://schemas.microsoft.com/office/drawing/2017/decorative" val="1"/>
              </a:ext>
            </a:extLst>
          </p:cNvPr>
          <p:cNvSpPr/>
          <p:nvPr userDrawn="1"/>
        </p:nvSpPr>
        <p:spPr bwMode="gray">
          <a:xfrm>
            <a:off x="5627723" y="2104427"/>
            <a:ext cx="818756" cy="52701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Slide title">
            <a:extLst>
              <a:ext uri="{FF2B5EF4-FFF2-40B4-BE49-F238E27FC236}">
                <a16:creationId xmlns:a16="http://schemas.microsoft.com/office/drawing/2014/main" id="{2D1FB92D-56B1-D720-B164-7A5CE9BE8057}"/>
              </a:ext>
              <a:ext uri="{C183D7F6-B498-43B3-948B-1728B52AA6E4}">
                <adec:decorative xmlns:adec="http://schemas.microsoft.com/office/drawing/2017/decorative" val="1"/>
              </a:ext>
            </a:extLst>
          </p:cNvPr>
          <p:cNvSpPr txBox="1"/>
          <p:nvPr userDrawn="1"/>
        </p:nvSpPr>
        <p:spPr bwMode="gray">
          <a:xfrm>
            <a:off x="2636121" y="2979376"/>
            <a:ext cx="2180374" cy="49500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1" dirty="0">
                <a:solidFill>
                  <a:schemeClr val="bg1"/>
                </a:solidFill>
              </a:rPr>
              <a:t>Landscape </a:t>
            </a:r>
          </a:p>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0" dirty="0">
                <a:solidFill>
                  <a:schemeClr val="bg1"/>
                </a:solidFill>
              </a:rPr>
              <a:t>(11"x8.5")</a:t>
            </a:r>
          </a:p>
        </p:txBody>
      </p:sp>
      <p:sp>
        <p:nvSpPr>
          <p:cNvPr id="18" name="Slide title">
            <a:extLst>
              <a:ext uri="{FF2B5EF4-FFF2-40B4-BE49-F238E27FC236}">
                <a16:creationId xmlns:a16="http://schemas.microsoft.com/office/drawing/2014/main" id="{17BCA48D-3F67-0B99-01CC-4018350E0EAF}"/>
              </a:ext>
              <a:ext uri="{C183D7F6-B498-43B3-948B-1728B52AA6E4}">
                <adec:decorative xmlns:adec="http://schemas.microsoft.com/office/drawing/2017/decorative" val="1"/>
              </a:ext>
            </a:extLst>
          </p:cNvPr>
          <p:cNvSpPr txBox="1"/>
          <p:nvPr userDrawn="1"/>
        </p:nvSpPr>
        <p:spPr bwMode="gray">
          <a:xfrm>
            <a:off x="5089159" y="2979377"/>
            <a:ext cx="1895885" cy="495007"/>
          </a:xfrm>
          <a:prstGeom prst="rect">
            <a:avLst/>
          </a:prstGeom>
          <a:noFill/>
        </p:spPr>
        <p:txBody>
          <a:bodyPr wrap="square" lIns="0" tIns="0" rIns="0" bIns="0" rtlCol="0">
            <a:spAutoFit/>
          </a:bodyPr>
          <a:lstStyle/>
          <a:p>
            <a:pPr algn="ctr">
              <a:spcBef>
                <a:spcPts val="500"/>
              </a:spcBef>
            </a:pPr>
            <a:r>
              <a:rPr lang="en-US" sz="1400" b="1" dirty="0">
                <a:solidFill>
                  <a:schemeClr val="bg1"/>
                </a:solidFill>
              </a:rPr>
              <a:t>Portrait</a:t>
            </a:r>
          </a:p>
          <a:p>
            <a:pPr algn="ctr">
              <a:spcBef>
                <a:spcPts val="500"/>
              </a:spcBef>
            </a:pPr>
            <a:r>
              <a:rPr lang="en-US" sz="1400" b="1" dirty="0">
                <a:solidFill>
                  <a:schemeClr val="bg1"/>
                </a:solidFill>
              </a:rPr>
              <a:t> </a:t>
            </a:r>
            <a:r>
              <a:rPr lang="en-US" sz="1400" b="0" dirty="0">
                <a:solidFill>
                  <a:schemeClr val="bg1"/>
                </a:solidFill>
              </a:rPr>
              <a:t>(8.5"x11")</a:t>
            </a:r>
          </a:p>
        </p:txBody>
      </p:sp>
      <p:sp>
        <p:nvSpPr>
          <p:cNvPr id="22" name="Slide title">
            <a:extLst>
              <a:ext uri="{FF2B5EF4-FFF2-40B4-BE49-F238E27FC236}">
                <a16:creationId xmlns:a16="http://schemas.microsoft.com/office/drawing/2014/main" id="{A6B49FC0-3603-7DEA-4FBC-F1A37B3F91E6}"/>
              </a:ext>
              <a:ext uri="{C183D7F6-B498-43B3-948B-1728B52AA6E4}">
                <adec:decorative xmlns:adec="http://schemas.microsoft.com/office/drawing/2017/decorative" val="1"/>
              </a:ext>
            </a:extLst>
          </p:cNvPr>
          <p:cNvSpPr txBox="1"/>
          <p:nvPr userDrawn="1"/>
        </p:nvSpPr>
        <p:spPr bwMode="gray">
          <a:xfrm>
            <a:off x="2990304"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23" name="Slide title">
            <a:extLst>
              <a:ext uri="{FF2B5EF4-FFF2-40B4-BE49-F238E27FC236}">
                <a16:creationId xmlns:a16="http://schemas.microsoft.com/office/drawing/2014/main" id="{12FA0C59-86C8-A105-0B50-A75D458FE317}"/>
              </a:ext>
              <a:ext uri="{C183D7F6-B498-43B3-948B-1728B52AA6E4}">
                <adec:decorative xmlns:adec="http://schemas.microsoft.com/office/drawing/2017/decorative" val="1"/>
              </a:ext>
            </a:extLst>
          </p:cNvPr>
          <p:cNvSpPr txBox="1"/>
          <p:nvPr userDrawn="1"/>
        </p:nvSpPr>
        <p:spPr bwMode="gray">
          <a:xfrm>
            <a:off x="2928971"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pic>
        <p:nvPicPr>
          <p:cNvPr id="28" name="Picture 27">
            <a:extLst>
              <a:ext uri="{FF2B5EF4-FFF2-40B4-BE49-F238E27FC236}">
                <a16:creationId xmlns:a16="http://schemas.microsoft.com/office/drawing/2014/main" id="{61BA2131-5356-9FF0-4E74-90DD4B6B601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6093" y="6525873"/>
            <a:ext cx="922017" cy="1189157"/>
          </a:xfrm>
          <a:prstGeom prst="rect">
            <a:avLst/>
          </a:prstGeom>
          <a:ln w="12700">
            <a:solidFill>
              <a:schemeClr val="accent1"/>
            </a:solidFill>
          </a:ln>
        </p:spPr>
      </p:pic>
      <p:grpSp>
        <p:nvGrpSpPr>
          <p:cNvPr id="30" name="Group 29">
            <a:extLst>
              <a:ext uri="{FF2B5EF4-FFF2-40B4-BE49-F238E27FC236}">
                <a16:creationId xmlns:a16="http://schemas.microsoft.com/office/drawing/2014/main" id="{837FB034-A4B3-66A3-139F-4FEB4E3F54BE}"/>
              </a:ext>
              <a:ext uri="{C183D7F6-B498-43B3-948B-1728B52AA6E4}">
                <adec:decorative xmlns:adec="http://schemas.microsoft.com/office/drawing/2017/decorative" val="1"/>
              </a:ext>
            </a:extLst>
          </p:cNvPr>
          <p:cNvGrpSpPr/>
          <p:nvPr userDrawn="1"/>
        </p:nvGrpSpPr>
        <p:grpSpPr>
          <a:xfrm>
            <a:off x="5510355" y="4245582"/>
            <a:ext cx="1053493" cy="1359250"/>
            <a:chOff x="4376026" y="2800253"/>
            <a:chExt cx="810082" cy="1045193"/>
          </a:xfrm>
        </p:grpSpPr>
        <p:pic>
          <p:nvPicPr>
            <p:cNvPr id="31" name="Picture 30" descr="A screenshot of a phone&#10;&#10;Description automatically generated">
              <a:extLst>
                <a:ext uri="{FF2B5EF4-FFF2-40B4-BE49-F238E27FC236}">
                  <a16:creationId xmlns:a16="http://schemas.microsoft.com/office/drawing/2014/main" id="{680CFB0B-2440-BFD1-CDB9-0376ADCF48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3876" y="2931046"/>
              <a:ext cx="702232" cy="914400"/>
            </a:xfrm>
            <a:prstGeom prst="rect">
              <a:avLst/>
            </a:prstGeom>
            <a:ln w="12700">
              <a:solidFill>
                <a:schemeClr val="accent1"/>
              </a:solidFill>
            </a:ln>
          </p:spPr>
        </p:pic>
        <p:pic>
          <p:nvPicPr>
            <p:cNvPr id="32" name="Picture 31" descr="A screenshot of a phone&#10;&#10;Description automatically generated">
              <a:extLst>
                <a:ext uri="{FF2B5EF4-FFF2-40B4-BE49-F238E27FC236}">
                  <a16:creationId xmlns:a16="http://schemas.microsoft.com/office/drawing/2014/main" id="{787402BE-6F5A-CF82-B7E0-7458335487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2126" y="2865650"/>
              <a:ext cx="702232" cy="914400"/>
            </a:xfrm>
            <a:prstGeom prst="rect">
              <a:avLst/>
            </a:prstGeom>
            <a:ln w="12700">
              <a:solidFill>
                <a:schemeClr val="accent1"/>
              </a:solidFill>
            </a:ln>
          </p:spPr>
        </p:pic>
        <p:pic>
          <p:nvPicPr>
            <p:cNvPr id="33" name="Picture 32">
              <a:extLst>
                <a:ext uri="{FF2B5EF4-FFF2-40B4-BE49-F238E27FC236}">
                  <a16:creationId xmlns:a16="http://schemas.microsoft.com/office/drawing/2014/main" id="{D8F6B3AF-AE49-860A-3C53-C4E728D5613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376026" y="2800253"/>
              <a:ext cx="706583" cy="914400"/>
            </a:xfrm>
            <a:prstGeom prst="rect">
              <a:avLst/>
            </a:prstGeom>
            <a:ln w="12700">
              <a:solidFill>
                <a:schemeClr val="accent1"/>
              </a:solidFill>
            </a:ln>
          </p:spPr>
        </p:pic>
      </p:grpSp>
      <p:pic>
        <p:nvPicPr>
          <p:cNvPr id="42" name="Picture 41">
            <a:extLst>
              <a:ext uri="{FF2B5EF4-FFF2-40B4-BE49-F238E27FC236}">
                <a16:creationId xmlns:a16="http://schemas.microsoft.com/office/drawing/2014/main" id="{3B432CEA-F706-BF66-E3C6-C2ECCEF34683}"/>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31730" y="6525873"/>
            <a:ext cx="1189156" cy="918894"/>
          </a:xfrm>
          <a:prstGeom prst="rect">
            <a:avLst/>
          </a:prstGeom>
          <a:ln w="12700">
            <a:solidFill>
              <a:schemeClr val="accent1"/>
            </a:solidFill>
          </a:ln>
        </p:spPr>
      </p:pic>
      <p:grpSp>
        <p:nvGrpSpPr>
          <p:cNvPr id="43" name="Group 42">
            <a:extLst>
              <a:ext uri="{FF2B5EF4-FFF2-40B4-BE49-F238E27FC236}">
                <a16:creationId xmlns:a16="http://schemas.microsoft.com/office/drawing/2014/main" id="{577F863D-C7A4-56AA-18E7-0F983F921F09}"/>
              </a:ext>
              <a:ext uri="{C183D7F6-B498-43B3-948B-1728B52AA6E4}">
                <adec:decorative xmlns:adec="http://schemas.microsoft.com/office/drawing/2017/decorative" val="1"/>
              </a:ext>
            </a:extLst>
          </p:cNvPr>
          <p:cNvGrpSpPr/>
          <p:nvPr userDrawn="1"/>
        </p:nvGrpSpPr>
        <p:grpSpPr>
          <a:xfrm>
            <a:off x="3069480" y="4245582"/>
            <a:ext cx="1313656" cy="1090137"/>
            <a:chOff x="2266454" y="2800253"/>
            <a:chExt cx="1010133" cy="838259"/>
          </a:xfrm>
        </p:grpSpPr>
        <p:pic>
          <p:nvPicPr>
            <p:cNvPr id="44" name="Picture 43" descr="A screenshot of a computer&#10;&#10;Description automatically generated">
              <a:extLst>
                <a:ext uri="{FF2B5EF4-FFF2-40B4-BE49-F238E27FC236}">
                  <a16:creationId xmlns:a16="http://schemas.microsoft.com/office/drawing/2014/main" id="{CFAF6FEA-5DB1-6B51-D39B-5F9800DAC5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62187" y="2931046"/>
              <a:ext cx="914400" cy="707466"/>
            </a:xfrm>
            <a:prstGeom prst="rect">
              <a:avLst/>
            </a:prstGeom>
            <a:ln w="12700">
              <a:solidFill>
                <a:schemeClr val="accent1"/>
              </a:solidFill>
            </a:ln>
          </p:spPr>
        </p:pic>
        <p:pic>
          <p:nvPicPr>
            <p:cNvPr id="45" name="Picture 44" descr="A screenshot of a computer&#10;&#10;Description automatically generated">
              <a:extLst>
                <a:ext uri="{FF2B5EF4-FFF2-40B4-BE49-F238E27FC236}">
                  <a16:creationId xmlns:a16="http://schemas.microsoft.com/office/drawing/2014/main" id="{ACDF05BA-2632-8818-8F06-B02198D28BC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16246" y="2865650"/>
              <a:ext cx="914400" cy="707466"/>
            </a:xfrm>
            <a:prstGeom prst="rect">
              <a:avLst/>
            </a:prstGeom>
            <a:ln w="12700">
              <a:solidFill>
                <a:schemeClr val="accent1"/>
              </a:solidFill>
            </a:ln>
          </p:spPr>
        </p:pic>
        <p:pic>
          <p:nvPicPr>
            <p:cNvPr id="46" name="Picture 45" descr="Graphical user interface&#10;&#10;Description automatically generated">
              <a:extLst>
                <a:ext uri="{FF2B5EF4-FFF2-40B4-BE49-F238E27FC236}">
                  <a16:creationId xmlns:a16="http://schemas.microsoft.com/office/drawing/2014/main" id="{F63C9E1E-E7CF-1A9B-FB16-44EDFC693D00}"/>
                </a:ext>
              </a:extLst>
            </p:cNvPr>
            <p:cNvPicPr>
              <a:picLocks noChangeAspect="1"/>
            </p:cNvPicPr>
            <p:nvPr userDrawn="1"/>
          </p:nvPicPr>
          <p:blipFill>
            <a:blip r:embed="rId8"/>
            <a:stretch>
              <a:fillRect/>
            </a:stretch>
          </p:blipFill>
          <p:spPr>
            <a:xfrm>
              <a:off x="2266454" y="2800253"/>
              <a:ext cx="914400" cy="706582"/>
            </a:xfrm>
            <a:prstGeom prst="rect">
              <a:avLst/>
            </a:prstGeom>
            <a:ln w="12700">
              <a:solidFill>
                <a:schemeClr val="accent1"/>
              </a:solidFill>
            </a:ln>
          </p:spPr>
        </p:pic>
      </p:grpSp>
      <p:grpSp>
        <p:nvGrpSpPr>
          <p:cNvPr id="47" name="Group 46">
            <a:extLst>
              <a:ext uri="{FF2B5EF4-FFF2-40B4-BE49-F238E27FC236}">
                <a16:creationId xmlns:a16="http://schemas.microsoft.com/office/drawing/2014/main" id="{27DD6239-267F-F056-523C-0A3D1D85BBF8}"/>
              </a:ext>
              <a:ext uri="{C183D7F6-B498-43B3-948B-1728B52AA6E4}">
                <adec:decorative xmlns:adec="http://schemas.microsoft.com/office/drawing/2017/decorative" val="1"/>
              </a:ext>
            </a:extLst>
          </p:cNvPr>
          <p:cNvGrpSpPr/>
          <p:nvPr userDrawn="1"/>
        </p:nvGrpSpPr>
        <p:grpSpPr>
          <a:xfrm>
            <a:off x="825501" y="4245582"/>
            <a:ext cx="1478020" cy="1697912"/>
            <a:chOff x="435791" y="2621653"/>
            <a:chExt cx="1136520" cy="1305606"/>
          </a:xfrm>
        </p:grpSpPr>
        <p:pic>
          <p:nvPicPr>
            <p:cNvPr id="48" name="Picture 47" descr="A screenshot of a web page&#10;&#10;Description automatically generated">
              <a:extLst>
                <a:ext uri="{FF2B5EF4-FFF2-40B4-BE49-F238E27FC236}">
                  <a16:creationId xmlns:a16="http://schemas.microsoft.com/office/drawing/2014/main" id="{EFEB23EA-58AB-A351-15E3-91246AB4B0D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5791" y="2621653"/>
              <a:ext cx="914400" cy="687985"/>
            </a:xfrm>
            <a:prstGeom prst="rect">
              <a:avLst/>
            </a:prstGeom>
            <a:ln w="12700">
              <a:solidFill>
                <a:schemeClr val="accent1"/>
              </a:solidFill>
            </a:ln>
          </p:spPr>
        </p:pic>
        <p:pic>
          <p:nvPicPr>
            <p:cNvPr id="49" name="Picture 48" descr="A screenshot of a web page&#10;&#10;Description automatically generated">
              <a:extLst>
                <a:ext uri="{FF2B5EF4-FFF2-40B4-BE49-F238E27FC236}">
                  <a16:creationId xmlns:a16="http://schemas.microsoft.com/office/drawing/2014/main" id="{583B1274-64B3-ECE5-79AB-C6A9310F5D4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7911" y="3239931"/>
              <a:ext cx="914400" cy="687328"/>
            </a:xfrm>
            <a:prstGeom prst="rect">
              <a:avLst/>
            </a:prstGeom>
            <a:ln w="12700">
              <a:solidFill>
                <a:schemeClr val="accent1"/>
              </a:solidFill>
            </a:ln>
          </p:spPr>
        </p:pic>
      </p:grpSp>
      <p:sp>
        <p:nvSpPr>
          <p:cNvPr id="51" name="Slide title">
            <a:extLst>
              <a:ext uri="{FF2B5EF4-FFF2-40B4-BE49-F238E27FC236}">
                <a16:creationId xmlns:a16="http://schemas.microsoft.com/office/drawing/2014/main" id="{09E66E69-2F0A-45E0-A917-0C58B39C4DA6}"/>
              </a:ext>
              <a:ext uri="{C183D7F6-B498-43B3-948B-1728B52AA6E4}">
                <adec:decorative xmlns:adec="http://schemas.microsoft.com/office/drawing/2017/decorative" val="1"/>
              </a:ext>
            </a:extLst>
          </p:cNvPr>
          <p:cNvSpPr txBox="1"/>
          <p:nvPr userDrawn="1"/>
        </p:nvSpPr>
        <p:spPr bwMode="gray">
          <a:xfrm>
            <a:off x="5301097"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52" name="Slide title">
            <a:extLst>
              <a:ext uri="{FF2B5EF4-FFF2-40B4-BE49-F238E27FC236}">
                <a16:creationId xmlns:a16="http://schemas.microsoft.com/office/drawing/2014/main" id="{64598640-8C47-E1AF-0CE5-A9D89DE3771C}"/>
              </a:ext>
              <a:ext uri="{C183D7F6-B498-43B3-948B-1728B52AA6E4}">
                <adec:decorative xmlns:adec="http://schemas.microsoft.com/office/drawing/2017/decorative" val="1"/>
              </a:ext>
            </a:extLst>
          </p:cNvPr>
          <p:cNvSpPr txBox="1"/>
          <p:nvPr userDrawn="1"/>
        </p:nvSpPr>
        <p:spPr bwMode="gray">
          <a:xfrm>
            <a:off x="5239764"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sp>
        <p:nvSpPr>
          <p:cNvPr id="2" name="Rectangle 1">
            <a:extLst>
              <a:ext uri="{FF2B5EF4-FFF2-40B4-BE49-F238E27FC236}">
                <a16:creationId xmlns:a16="http://schemas.microsoft.com/office/drawing/2014/main" id="{239563E3-595B-ABBD-EEF7-AE2520016D55}"/>
              </a:ext>
              <a:ext uri="{C183D7F6-B498-43B3-948B-1728B52AA6E4}">
                <adec:decorative xmlns:adec="http://schemas.microsoft.com/office/drawing/2017/decorative" val="1"/>
              </a:ext>
            </a:extLst>
          </p:cNvPr>
          <p:cNvSpPr/>
          <p:nvPr userDrawn="1"/>
        </p:nvSpPr>
        <p:spPr bwMode="gray">
          <a:xfrm>
            <a:off x="5139263" y="3676131"/>
            <a:ext cx="1836640" cy="207600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emplate edition">
            <a:extLst>
              <a:ext uri="{FF2B5EF4-FFF2-40B4-BE49-F238E27FC236}">
                <a16:creationId xmlns:a16="http://schemas.microsoft.com/office/drawing/2014/main" id="{C979EBD5-3BB3-42A6-15A1-34EF821BDADC}"/>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tx1"/>
                </a:solidFill>
              </a:rPr>
              <a:t>      May 2024 </a:t>
            </a:r>
            <a:r>
              <a:rPr lang="en-US" sz="1600" b="1" baseline="0" dirty="0">
                <a:solidFill>
                  <a:schemeClr val="tx1"/>
                </a:solidFill>
              </a:rPr>
              <a:t>Edition</a:t>
            </a:r>
            <a:endParaRPr lang="en-US" sz="1600" b="1" dirty="0">
              <a:solidFill>
                <a:schemeClr val="tx1"/>
              </a:solidFill>
            </a:endParaRPr>
          </a:p>
        </p:txBody>
      </p:sp>
      <p:sp>
        <p:nvSpPr>
          <p:cNvPr id="5" name="TextBox 4">
            <a:extLst>
              <a:ext uri="{FF2B5EF4-FFF2-40B4-BE49-F238E27FC236}">
                <a16:creationId xmlns:a16="http://schemas.microsoft.com/office/drawing/2014/main" id="{26A81AA2-B8B6-94F7-2446-E1CE9B6EBC00}"/>
              </a:ext>
              <a:ext uri="{C183D7F6-B498-43B3-948B-1728B52AA6E4}">
                <adec:decorative xmlns:adec="http://schemas.microsoft.com/office/drawing/2017/decorative" val="1"/>
              </a:ext>
            </a:extLst>
          </p:cNvPr>
          <p:cNvSpPr txBox="1"/>
          <p:nvPr userDrawn="1"/>
        </p:nvSpPr>
        <p:spPr>
          <a:xfrm>
            <a:off x="3636582" y="609303"/>
            <a:ext cx="3478202" cy="169277"/>
          </a:xfrm>
          <a:prstGeom prst="rect">
            <a:avLst/>
          </a:prstGeom>
          <a:noFill/>
        </p:spPr>
        <p:txBody>
          <a:bodyPr wrap="square" lIns="0" tIns="0" rIns="0" bIns="0" rtlCol="0">
            <a:spAutoFit/>
          </a:bodyPr>
          <a:lstStyle/>
          <a:p>
            <a:pPr>
              <a:spcBef>
                <a:spcPts val="500"/>
              </a:spcBef>
            </a:pPr>
            <a:r>
              <a:rPr lang="en-US" sz="1100" b="1" dirty="0">
                <a:solidFill>
                  <a:sysClr val="windowText" lastClr="000000"/>
                </a:solidFill>
              </a:rPr>
              <a:t>Main edits: </a:t>
            </a:r>
            <a:r>
              <a:rPr lang="en-US" sz="1100" b="0" dirty="0">
                <a:solidFill>
                  <a:sysClr val="windowText" lastClr="000000"/>
                </a:solidFill>
              </a:rPr>
              <a:t>NEW EAB in Brief one-pager</a:t>
            </a:r>
          </a:p>
        </p:txBody>
      </p:sp>
    </p:spTree>
    <p:custDataLst>
      <p:tags r:id="rId1"/>
    </p:custDataLst>
    <p:extLst>
      <p:ext uri="{BB962C8B-B14F-4D97-AF65-F5344CB8AC3E}">
        <p14:creationId xmlns:p14="http://schemas.microsoft.com/office/powerpoint/2010/main" val="20782849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C0CE31DB-0C3B-E4CA-E889-2E42D4A93366}"/>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96260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0"/>
              </a:ext>
            </a:extLst>
          </p:cNvPr>
          <p:cNvSpPr>
            <a:spLocks noGrp="1"/>
          </p:cNvSpPr>
          <p:nvPr>
            <p:ph type="title" hasCustomPrompt="1"/>
          </p:nvPr>
        </p:nvSpPr>
        <p:spPr bwMode="gray">
          <a:xfrm>
            <a:off x="512763" y="698376"/>
            <a:ext cx="4985466" cy="276999"/>
          </a:xfrm>
        </p:spPr>
        <p:txBody>
          <a:bodyPr anchor="t" anchorCtr="0"/>
          <a:lstStyle>
            <a:lvl1pPr>
              <a:defRPr baseline="0"/>
            </a:lvl1pPr>
          </a:lstStyle>
          <a:p>
            <a:r>
              <a:rPr lang="en-US" dirty="0"/>
              <a:t>Click to add “Project Contributors”</a:t>
            </a:r>
          </a:p>
        </p:txBody>
      </p:sp>
      <p:sp>
        <p:nvSpPr>
          <p:cNvPr id="14" name="Project director - decorative">
            <a:extLst>
              <a:ext uri="{C183D7F6-B498-43B3-948B-1728B52AA6E4}">
                <adec:decorative xmlns:adec="http://schemas.microsoft.com/office/drawing/2017/decorative" val="0"/>
              </a:ext>
            </a:extLst>
          </p:cNvPr>
          <p:cNvSpPr>
            <a:spLocks noGrp="1"/>
          </p:cNvSpPr>
          <p:nvPr>
            <p:ph type="body" sz="quarter" idx="51" hasCustomPrompt="1"/>
          </p:nvPr>
        </p:nvSpPr>
        <p:spPr bwMode="gray">
          <a:xfrm>
            <a:off x="952500" y="1470538"/>
            <a:ext cx="3840480" cy="169277"/>
          </a:xfrm>
        </p:spPr>
        <p:txBody>
          <a:bodyPr/>
          <a:lstStyle>
            <a:lvl1pPr marL="0" indent="0">
              <a:spcBef>
                <a:spcPts val="0"/>
              </a:spcBef>
              <a:buNone/>
              <a:defRPr sz="1100" b="1">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sp>
        <p:nvSpPr>
          <p:cNvPr id="16" name="Project director names - decorative">
            <a:extLst>
              <a:ext uri="{C183D7F6-B498-43B3-948B-1728B52AA6E4}">
                <adec:decorative xmlns:adec="http://schemas.microsoft.com/office/drawing/2017/decorative" val="0"/>
              </a:ext>
            </a:extLst>
          </p:cNvPr>
          <p:cNvSpPr>
            <a:spLocks noGrp="1"/>
          </p:cNvSpPr>
          <p:nvPr>
            <p:ph type="body" sz="quarter" idx="52" hasCustomPrompt="1"/>
          </p:nvPr>
        </p:nvSpPr>
        <p:spPr bwMode="gray">
          <a:xfrm>
            <a:off x="952500" y="170339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0"/>
              </a:ext>
            </a:extLst>
          </p:cNvPr>
          <p:cNvSpPr>
            <a:spLocks noGrp="1"/>
          </p:cNvSpPr>
          <p:nvPr>
            <p:ph type="body" sz="quarter" idx="53" hasCustomPrompt="1"/>
          </p:nvPr>
        </p:nvSpPr>
        <p:spPr bwMode="gray">
          <a:xfrm>
            <a:off x="952500" y="2123365"/>
            <a:ext cx="3840480" cy="169277"/>
          </a:xfrm>
        </p:spPr>
        <p:txBody>
          <a:bodyPr/>
          <a:lstStyle>
            <a:lvl1pPr marL="0" indent="0">
              <a:spcBef>
                <a:spcPts val="0"/>
              </a:spcBef>
              <a:buNone/>
              <a:defRPr sz="1100" b="1">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8" name="Consultant names - decorative">
            <a:extLst>
              <a:ext uri="{C183D7F6-B498-43B3-948B-1728B52AA6E4}">
                <adec:decorative xmlns:adec="http://schemas.microsoft.com/office/drawing/2017/decorative" val="0"/>
              </a:ext>
            </a:extLst>
          </p:cNvPr>
          <p:cNvSpPr>
            <a:spLocks noGrp="1"/>
          </p:cNvSpPr>
          <p:nvPr>
            <p:ph type="body" sz="quarter" idx="54" hasCustomPrompt="1"/>
          </p:nvPr>
        </p:nvSpPr>
        <p:spPr bwMode="gray">
          <a:xfrm>
            <a:off x="952500" y="235622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0"/>
              </a:ext>
            </a:extLst>
          </p:cNvPr>
          <p:cNvSpPr>
            <a:spLocks noGrp="1"/>
          </p:cNvSpPr>
          <p:nvPr>
            <p:ph type="body" sz="quarter" idx="55" hasCustomPrompt="1"/>
          </p:nvPr>
        </p:nvSpPr>
        <p:spPr bwMode="gray">
          <a:xfrm>
            <a:off x="952500" y="2783765"/>
            <a:ext cx="3840480" cy="169277"/>
          </a:xfrm>
        </p:spPr>
        <p:txBody>
          <a:bodyPr/>
          <a:lstStyle>
            <a:lvl1pPr marL="0" indent="0">
              <a:spcBef>
                <a:spcPts val="0"/>
              </a:spcBef>
              <a:buNone/>
              <a:defRPr sz="1100" b="1">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20" name="Executive director names - decorative">
            <a:extLst>
              <a:ext uri="{C183D7F6-B498-43B3-948B-1728B52AA6E4}">
                <adec:decorative xmlns:adec="http://schemas.microsoft.com/office/drawing/2017/decorative" val="0"/>
              </a:ext>
            </a:extLst>
          </p:cNvPr>
          <p:cNvSpPr>
            <a:spLocks noGrp="1"/>
          </p:cNvSpPr>
          <p:nvPr>
            <p:ph type="body" sz="quarter" idx="56" hasCustomPrompt="1"/>
          </p:nvPr>
        </p:nvSpPr>
        <p:spPr bwMode="gray">
          <a:xfrm>
            <a:off x="952500" y="301662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829951095"/>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6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DEB49F31-388D-507D-6B4C-A47D71B26C04}"/>
              </a:ext>
            </a:extLst>
          </p:cNvPr>
          <p:cNvSpPr>
            <a:spLocks noGrp="1"/>
          </p:cNvSpPr>
          <p:nvPr>
            <p:ph type="title" hasCustomPrompt="1"/>
          </p:nvPr>
        </p:nvSpPr>
        <p:spPr>
          <a:xfrm>
            <a:off x="512064" y="-688432"/>
            <a:ext cx="6748272" cy="553998"/>
          </a:xfrm>
        </p:spPr>
        <p:txBody>
          <a:bodyPr/>
          <a:lstStyle>
            <a:lvl1pPr>
              <a:defRPr/>
            </a:lvl1pPr>
          </a:lstStyle>
          <a:p>
            <a:r>
              <a:rPr lang="en-US" dirty="0"/>
              <a:t>Click to Add “EAB Contact Info” (this is a hidden title for accessibility)</a:t>
            </a:r>
          </a:p>
        </p:txBody>
      </p:sp>
      <p:pic>
        <p:nvPicPr>
          <p:cNvPr id="4" name="Picture 3">
            <a:extLst>
              <a:ext uri="{FF2B5EF4-FFF2-40B4-BE49-F238E27FC236}">
                <a16:creationId xmlns:a16="http://schemas.microsoft.com/office/drawing/2014/main" id="{B1CC6011-0BFB-FE73-0308-2370FB0F346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32" name="EAB logo">
            <a:extLst>
              <a:ext uri="{FF2B5EF4-FFF2-40B4-BE49-F238E27FC236}">
                <a16:creationId xmlns:a16="http://schemas.microsoft.com/office/drawing/2014/main" id="{BEF92537-B324-9640-A2F7-5D1A84E7961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841059" y="480799"/>
            <a:ext cx="1371600" cy="597749"/>
          </a:xfrm>
          <a:prstGeom prst="rect">
            <a:avLst/>
          </a:prstGeom>
          <a:noFill/>
          <a:ln>
            <a:noFill/>
          </a:ln>
        </p:spPr>
      </p:pic>
      <p:sp>
        <p:nvSpPr>
          <p:cNvPr id="28" name="TextBox 27">
            <a:extLst>
              <a:ext uri="{FF2B5EF4-FFF2-40B4-BE49-F238E27FC236}">
                <a16:creationId xmlns:a16="http://schemas.microsoft.com/office/drawing/2014/main" id="{E7D7B27A-3B42-49FE-8788-9B1463E3EB8F}"/>
              </a:ext>
            </a:extLst>
          </p:cNvPr>
          <p:cNvSpPr txBox="1"/>
          <p:nvPr userDrawn="1"/>
        </p:nvSpPr>
        <p:spPr bwMode="gray">
          <a:xfrm>
            <a:off x="514350" y="7598781"/>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29" name="TextBox 28">
            <a:extLst>
              <a:ext uri="{FF2B5EF4-FFF2-40B4-BE49-F238E27FC236}">
                <a16:creationId xmlns:a16="http://schemas.microsoft.com/office/drawing/2014/main" id="{EB373736-FAEF-4742-907F-057535C21141}"/>
              </a:ext>
            </a:extLst>
          </p:cNvPr>
          <p:cNvSpPr txBox="1"/>
          <p:nvPr userDrawn="1"/>
        </p:nvSpPr>
        <p:spPr bwMode="gray">
          <a:xfrm>
            <a:off x="669325" y="7908118"/>
            <a:ext cx="5320493"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a:t>
            </a:r>
            <a:br>
              <a:rPr lang="en-US" sz="1000" b="0" dirty="0">
                <a:solidFill>
                  <a:schemeClr val="bg1"/>
                </a:solidFill>
              </a:rPr>
            </a:br>
            <a:r>
              <a:rPr lang="en-US" sz="1000" b="0" dirty="0">
                <a:solidFill>
                  <a:schemeClr val="bg1"/>
                </a:solidFill>
              </a:rPr>
              <a:t>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eab.com.</a:t>
            </a:r>
          </a:p>
        </p:txBody>
      </p:sp>
      <p:sp>
        <p:nvSpPr>
          <p:cNvPr id="31" name="EAb locations, phone, website">
            <a:extLst>
              <a:ext uri="{FF2B5EF4-FFF2-40B4-BE49-F238E27FC236}">
                <a16:creationId xmlns:a16="http://schemas.microsoft.com/office/drawing/2014/main" id="{2B61D351-3C94-9946-9268-9AA9CE751B7E}"/>
              </a:ext>
              <a:ext uri="{C183D7F6-B498-43B3-948B-1728B52AA6E4}">
                <adec:decorative xmlns:adec="http://schemas.microsoft.com/office/drawing/2017/decorative" val="0"/>
              </a:ext>
            </a:extLst>
          </p:cNvPr>
          <p:cNvSpPr txBox="1"/>
          <p:nvPr userDrawn="1"/>
        </p:nvSpPr>
        <p:spPr bwMode="gray">
          <a:xfrm>
            <a:off x="33900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cxnSp>
        <p:nvCxnSpPr>
          <p:cNvPr id="30" name="Straight Connector 29">
            <a:extLst>
              <a:ext uri="{FF2B5EF4-FFF2-40B4-BE49-F238E27FC236}">
                <a16:creationId xmlns:a16="http://schemas.microsoft.com/office/drawing/2014/main" id="{CB42B604-505D-4727-8228-0CB812DF508F}"/>
              </a:ext>
              <a:ext uri="{C183D7F6-B498-43B3-948B-1728B52AA6E4}">
                <adec:decorative xmlns:adec="http://schemas.microsoft.com/office/drawing/2017/decorative" val="1"/>
              </a:ext>
            </a:extLst>
          </p:cNvPr>
          <p:cNvCxnSpPr>
            <a:cxnSpLocks/>
          </p:cNvCxnSpPr>
          <p:nvPr userDrawn="1"/>
        </p:nvCxnSpPr>
        <p:spPr bwMode="gray">
          <a:xfrm>
            <a:off x="514350" y="7962463"/>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2EBFF8E-E1D6-4198-85EA-7EBD82DEC08D}"/>
              </a:ext>
              <a:ext uri="{C183D7F6-B498-43B3-948B-1728B52AA6E4}">
                <adec:decorative xmlns:adec="http://schemas.microsoft.com/office/drawing/2017/decorative" val="1"/>
              </a:ext>
            </a:extLst>
          </p:cNvPr>
          <p:cNvGrpSpPr/>
          <p:nvPr userDrawn="1"/>
        </p:nvGrpSpPr>
        <p:grpSpPr>
          <a:xfrm>
            <a:off x="3390005" y="1552612"/>
            <a:ext cx="3874395" cy="182880"/>
            <a:chOff x="3390005" y="2050184"/>
            <a:chExt cx="3874395" cy="182880"/>
          </a:xfrm>
        </p:grpSpPr>
        <p:pic>
          <p:nvPicPr>
            <p:cNvPr id="15" name="Graphic 14">
              <a:extLst>
                <a:ext uri="{FF2B5EF4-FFF2-40B4-BE49-F238E27FC236}">
                  <a16:creationId xmlns:a16="http://schemas.microsoft.com/office/drawing/2014/main" id="{414E8E6F-A44F-DF4C-B3B4-AA63EB3881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28065" y="2050184"/>
              <a:ext cx="182880" cy="182880"/>
            </a:xfrm>
            <a:prstGeom prst="rect">
              <a:avLst/>
            </a:prstGeom>
          </p:spPr>
        </p:pic>
        <p:pic>
          <p:nvPicPr>
            <p:cNvPr id="16" name="Graphic 15">
              <a:extLst>
                <a:ext uri="{FF2B5EF4-FFF2-40B4-BE49-F238E27FC236}">
                  <a16:creationId xmlns:a16="http://schemas.microsoft.com/office/drawing/2014/main" id="{F9873642-E9B6-CF43-BF6A-9FD1DDD17C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37718" y="2050184"/>
              <a:ext cx="182880" cy="182880"/>
            </a:xfrm>
            <a:prstGeom prst="rect">
              <a:avLst/>
            </a:prstGeom>
          </p:spPr>
        </p:pic>
        <p:pic>
          <p:nvPicPr>
            <p:cNvPr id="24" name="Graphic 23">
              <a:extLst>
                <a:ext uri="{FF2B5EF4-FFF2-40B4-BE49-F238E27FC236}">
                  <a16:creationId xmlns:a16="http://schemas.microsoft.com/office/drawing/2014/main" id="{9CCD85EB-BDA6-8147-9A31-C77818E3553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172663" y="2050184"/>
              <a:ext cx="182880" cy="182880"/>
            </a:xfrm>
            <a:prstGeom prst="rect">
              <a:avLst/>
            </a:prstGeom>
          </p:spPr>
        </p:pic>
        <p:pic>
          <p:nvPicPr>
            <p:cNvPr id="25" name="Graphic 24">
              <a:extLst>
                <a:ext uri="{FF2B5EF4-FFF2-40B4-BE49-F238E27FC236}">
                  <a16:creationId xmlns:a16="http://schemas.microsoft.com/office/drawing/2014/main" id="{B03E6C40-A823-DD43-96F4-D79A6C08BBE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390005" y="2050184"/>
              <a:ext cx="182880" cy="182880"/>
            </a:xfrm>
            <a:prstGeom prst="rect">
              <a:avLst/>
            </a:prstGeom>
          </p:spPr>
        </p:pic>
        <p:sp>
          <p:nvSpPr>
            <p:cNvPr id="33" name="EAb locations, phone, website">
              <a:extLst>
                <a:ext uri="{FF2B5EF4-FFF2-40B4-BE49-F238E27FC236}">
                  <a16:creationId xmlns:a16="http://schemas.microsoft.com/office/drawing/2014/main" id="{B9D8BCED-26C7-4644-8845-025445656A5D}"/>
                </a:ext>
                <a:ext uri="{C183D7F6-B498-43B3-948B-1728B52AA6E4}">
                  <adec:decorative xmlns:adec="http://schemas.microsoft.com/office/drawing/2017/decorative" val="1"/>
                </a:ext>
              </a:extLst>
            </p:cNvPr>
            <p:cNvSpPr txBox="1"/>
            <p:nvPr userDrawn="1"/>
          </p:nvSpPr>
          <p:spPr bwMode="gray">
            <a:xfrm>
              <a:off x="36171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@eab</a:t>
              </a:r>
            </a:p>
          </p:txBody>
        </p:sp>
        <p:sp>
          <p:nvSpPr>
            <p:cNvPr id="34" name="EAb locations, phone, website">
              <a:extLst>
                <a:ext uri="{FF2B5EF4-FFF2-40B4-BE49-F238E27FC236}">
                  <a16:creationId xmlns:a16="http://schemas.microsoft.com/office/drawing/2014/main" id="{43F1F1D5-CAE9-7B46-AF99-E4CD485C2C0A}"/>
                </a:ext>
                <a:ext uri="{C183D7F6-B498-43B3-948B-1728B52AA6E4}">
                  <adec:decorative xmlns:adec="http://schemas.microsoft.com/office/drawing/2017/decorative" val="1"/>
                </a:ext>
              </a:extLst>
            </p:cNvPr>
            <p:cNvSpPr txBox="1"/>
            <p:nvPr userDrawn="1"/>
          </p:nvSpPr>
          <p:spPr bwMode="gray">
            <a:xfrm>
              <a:off x="52542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@WeAreEAB</a:t>
              </a:r>
            </a:p>
          </p:txBody>
        </p:sp>
        <p:sp>
          <p:nvSpPr>
            <p:cNvPr id="35" name="Rectangle 34">
              <a:extLst>
                <a:ext uri="{FF2B5EF4-FFF2-40B4-BE49-F238E27FC236}">
                  <a16:creationId xmlns:a16="http://schemas.microsoft.com/office/drawing/2014/main" id="{97FA96C3-719D-8C46-A4CE-2463EAED661A}"/>
                </a:ext>
              </a:extLst>
            </p:cNvPr>
            <p:cNvSpPr/>
            <p:nvPr/>
          </p:nvSpPr>
          <p:spPr bwMode="gray">
            <a:xfrm>
              <a:off x="4389061" y="2064680"/>
              <a:ext cx="725236" cy="153888"/>
            </a:xfrm>
            <a:prstGeom prst="rect">
              <a:avLst/>
            </a:prstGeom>
          </p:spPr>
          <p:txBody>
            <a:bodyPr wrap="square" lIns="0" tIns="0" rIns="0" bIns="0">
              <a:spAutoFit/>
            </a:bodyPr>
            <a:lstStyle/>
            <a:p>
              <a:r>
                <a:rPr lang="en-US" sz="1000" b="1" dirty="0">
                  <a:solidFill>
                    <a:schemeClr val="tx1"/>
                  </a:solidFill>
                </a:rPr>
                <a:t>@eab_</a:t>
              </a:r>
            </a:p>
          </p:txBody>
        </p:sp>
        <p:sp>
          <p:nvSpPr>
            <p:cNvPr id="36" name="EAb locations, phone, website">
              <a:extLst>
                <a:ext uri="{FF2B5EF4-FFF2-40B4-BE49-F238E27FC236}">
                  <a16:creationId xmlns:a16="http://schemas.microsoft.com/office/drawing/2014/main" id="{25C7AB59-C0E5-9744-A152-4735DDB4D090}"/>
                </a:ext>
                <a:ext uri="{C183D7F6-B498-43B3-948B-1728B52AA6E4}">
                  <adec:decorative xmlns:adec="http://schemas.microsoft.com/office/drawing/2017/decorative" val="1"/>
                </a:ext>
              </a:extLst>
            </p:cNvPr>
            <p:cNvSpPr txBox="1"/>
            <p:nvPr userDrawn="1"/>
          </p:nvSpPr>
          <p:spPr bwMode="gray">
            <a:xfrm>
              <a:off x="65603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@eab.life</a:t>
              </a:r>
            </a:p>
          </p:txBody>
        </p:sp>
      </p:grpSp>
    </p:spTree>
    <p:custDataLst>
      <p:tags r:id="rId1"/>
    </p:custDataLst>
    <p:extLst>
      <p:ext uri="{BB962C8B-B14F-4D97-AF65-F5344CB8AC3E}">
        <p14:creationId xmlns:p14="http://schemas.microsoft.com/office/powerpoint/2010/main" val="111050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 Cover Option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122675"/>
            <a:ext cx="7175500" cy="463460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More</a:t>
            </a:r>
            <a:br>
              <a:rPr lang="en-US" sz="11000" b="1" dirty="0">
                <a:solidFill>
                  <a:schemeClr val="bg1"/>
                </a:solidFill>
              </a:rPr>
            </a:br>
            <a:r>
              <a:rPr lang="en-US" sz="11000" b="1" dirty="0">
                <a:solidFill>
                  <a:schemeClr val="bg1"/>
                </a:solidFill>
              </a:rPr>
              <a:t>Cover Options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74430"/>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237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424F3-9F30-C98F-14D7-A6C8684FE07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Bullets 1">
            <a:extLst>
              <a:ext uri="{FF2B5EF4-FFF2-40B4-BE49-F238E27FC236}">
                <a16:creationId xmlns:a16="http://schemas.microsoft.com/office/drawing/2014/main" id="{F0653A01-29D9-49DE-B35A-A499FDA9C601}"/>
              </a:ext>
            </a:extLst>
          </p:cNvPr>
          <p:cNvSpPr>
            <a:spLocks noGrp="1"/>
          </p:cNvSpPr>
          <p:nvPr>
            <p:ph type="body" sz="quarter" idx="18" hasCustomPrompt="1"/>
          </p:nvPr>
        </p:nvSpPr>
        <p:spPr>
          <a:xfrm>
            <a:off x="867667"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ullets 2">
            <a:extLst>
              <a:ext uri="{FF2B5EF4-FFF2-40B4-BE49-F238E27FC236}">
                <a16:creationId xmlns:a16="http://schemas.microsoft.com/office/drawing/2014/main" id="{B0EF2744-2153-41A5-ABE2-5E5ED733F8E8}"/>
              </a:ext>
            </a:extLst>
          </p:cNvPr>
          <p:cNvSpPr>
            <a:spLocks noGrp="1"/>
          </p:cNvSpPr>
          <p:nvPr>
            <p:ph type="body" sz="quarter" idx="19" hasCustomPrompt="1"/>
          </p:nvPr>
        </p:nvSpPr>
        <p:spPr>
          <a:xfrm>
            <a:off x="4252973"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Green box directions - decorative">
            <a:extLst>
              <a:ext uri="{FF2B5EF4-FFF2-40B4-BE49-F238E27FC236}">
                <a16:creationId xmlns:a16="http://schemas.microsoft.com/office/drawing/2014/main" id="{9ECB400A-65B3-5D1F-F67D-6BA789399444}"/>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17748739"/>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with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8FDECA-B341-D1F8-764C-0264F182F07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
        <p:nvSpPr>
          <p:cNvPr id="17" name="Picture Placeholder 13">
            <a:extLst>
              <a:ext uri="{FF2B5EF4-FFF2-40B4-BE49-F238E27FC236}">
                <a16:creationId xmlns:a16="http://schemas.microsoft.com/office/drawing/2014/main" id="{468B770F-F87C-4D41-B642-36C59C311F30}"/>
              </a:ext>
              <a:ext uri="{C183D7F6-B498-43B3-948B-1728B52AA6E4}">
                <adec:decorative xmlns:adec="http://schemas.microsoft.com/office/drawing/2017/decorative" val="1"/>
              </a:ext>
            </a:extLst>
          </p:cNvPr>
          <p:cNvSpPr>
            <a:spLocks noGrp="1" noChangeAspect="1"/>
          </p:cNvSpPr>
          <p:nvPr>
            <p:ph type="pic" sz="quarter" idx="22" hasCustomPrompt="1"/>
          </p:nvPr>
        </p:nvSpPr>
        <p:spPr bwMode="gray">
          <a:xfrm>
            <a:off x="0" y="5435600"/>
            <a:ext cx="7772400" cy="4622800"/>
          </a:xfrm>
          <a:custGeom>
            <a:avLst/>
            <a:gdLst>
              <a:gd name="connsiteX0" fmla="*/ 7772400 w 7772400"/>
              <a:gd name="connsiteY0" fmla="*/ 0 h 4622800"/>
              <a:gd name="connsiteX1" fmla="*/ 7772400 w 7772400"/>
              <a:gd name="connsiteY1" fmla="*/ 4622800 h 4622800"/>
              <a:gd name="connsiteX2" fmla="*/ 0 w 7772400"/>
              <a:gd name="connsiteY2" fmla="*/ 4622800 h 4622800"/>
              <a:gd name="connsiteX3" fmla="*/ 0 w 7772400"/>
              <a:gd name="connsiteY3" fmla="*/ 1399159 h 4622800"/>
              <a:gd name="connsiteX4" fmla="*/ 1533525 w 7772400"/>
              <a:gd name="connsiteY4" fmla="*/ 1483360 h 4622800"/>
              <a:gd name="connsiteX5" fmla="*/ 7772400 w 7772400"/>
              <a:gd name="connsiteY5"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22800">
                <a:moveTo>
                  <a:pt x="7772400" y="0"/>
                </a:moveTo>
                <a:lnTo>
                  <a:pt x="7772400" y="4622800"/>
                </a:lnTo>
                <a:lnTo>
                  <a:pt x="0" y="4622800"/>
                </a:lnTo>
                <a:lnTo>
                  <a:pt x="0" y="1399159"/>
                </a:lnTo>
                <a:cubicBezTo>
                  <a:pt x="503555" y="1454785"/>
                  <a:pt x="1015238" y="1483360"/>
                  <a:pt x="1533525" y="1483360"/>
                </a:cubicBezTo>
                <a:cubicBezTo>
                  <a:pt x="3778123" y="1483360"/>
                  <a:pt x="5897753" y="948690"/>
                  <a:pt x="7772400" y="0"/>
                </a:cubicBezTo>
                <a:close/>
              </a:path>
            </a:pathLst>
          </a:custGeom>
        </p:spPr>
        <p:txBody>
          <a:bodyPr vert="horz" wrap="square" lIns="0" tIns="0" rIns="0" bIns="0" rtlCol="0" anchor="ctr">
            <a:noAutofit/>
          </a:bodyPr>
          <a:lstStyle>
            <a:lvl1pPr marL="0" indent="0" algn="ctr">
              <a:buFont typeface="Arial" panose="020B0604020202020204" pitchFamily="34" charset="0"/>
              <a:buNone/>
              <a:defRPr lang="en-US" sz="1100">
                <a:solidFill>
                  <a:schemeClr val="bg1"/>
                </a:solidFill>
              </a:defRPr>
            </a:lvl1pPr>
          </a:lstStyle>
          <a:p>
            <a:pPr marL="114300" lvl="0" indent="-114300" algn="ctr" defTabSz="754380"/>
            <a:br>
              <a:rPr lang="en-US" dirty="0"/>
            </a:br>
            <a:br>
              <a:rPr lang="en-US" dirty="0"/>
            </a:br>
            <a:endParaRPr lang="en-US" dirty="0"/>
          </a:p>
          <a:p>
            <a:pPr marL="114300" lvl="0" indent="-114300" algn="ctr" defTabSz="754380"/>
            <a:br>
              <a:rPr lang="en-US" dirty="0"/>
            </a:br>
            <a:br>
              <a:rPr lang="en-US" dirty="0"/>
            </a:br>
            <a:br>
              <a:rPr lang="en-US" dirty="0"/>
            </a:br>
            <a:r>
              <a:rPr lang="en-US" dirty="0"/>
              <a:t>Click icon above to add a photo.</a:t>
            </a:r>
            <a:br>
              <a:rPr lang="en-US" dirty="0"/>
            </a:br>
            <a:r>
              <a:rPr lang="en-US" dirty="0"/>
              <a:t>See samples to right of page.</a:t>
            </a:r>
          </a:p>
        </p:txBody>
      </p:sp>
      <p:pic>
        <p:nvPicPr>
          <p:cNvPr id="18" name="EAB logo" descr="EAB logo">
            <a:extLst>
              <a:ext uri="{FF2B5EF4-FFF2-40B4-BE49-F238E27FC236}">
                <a16:creationId xmlns:a16="http://schemas.microsoft.com/office/drawing/2014/main" id="{6EE6A777-9BA5-4739-BC87-DC0FD447A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pic>
        <p:nvPicPr>
          <p:cNvPr id="10" name="Picture 9">
            <a:extLst>
              <a:ext uri="{FF2B5EF4-FFF2-40B4-BE49-F238E27FC236}">
                <a16:creationId xmlns:a16="http://schemas.microsoft.com/office/drawing/2014/main" id="{6F49AC80-4A6F-4F1A-908F-06155CBA04F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7970519" y="6614472"/>
            <a:ext cx="1280160" cy="1656678"/>
          </a:xfrm>
          <a:prstGeom prst="rect">
            <a:avLst/>
          </a:prstGeom>
          <a:ln w="12700">
            <a:solidFill>
              <a:schemeClr val="accent1"/>
            </a:solidFill>
          </a:ln>
        </p:spPr>
      </p:pic>
      <p:pic>
        <p:nvPicPr>
          <p:cNvPr id="13" name="Picture 12">
            <a:extLst>
              <a:ext uri="{FF2B5EF4-FFF2-40B4-BE49-F238E27FC236}">
                <a16:creationId xmlns:a16="http://schemas.microsoft.com/office/drawing/2014/main" id="{0ABE09BA-5503-4C8B-BA4A-000FF12E0A0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7970519" y="8401722"/>
            <a:ext cx="1280160" cy="1656678"/>
          </a:xfrm>
          <a:prstGeom prst="rect">
            <a:avLst/>
          </a:prstGeom>
          <a:ln w="12700">
            <a:solidFill>
              <a:schemeClr val="accent1"/>
            </a:solidFill>
          </a:ln>
        </p:spPr>
      </p:pic>
      <p:sp>
        <p:nvSpPr>
          <p:cNvPr id="16" name="TextBox 15">
            <a:extLst>
              <a:ext uri="{FF2B5EF4-FFF2-40B4-BE49-F238E27FC236}">
                <a16:creationId xmlns:a16="http://schemas.microsoft.com/office/drawing/2014/main" id="{54F827A6-EEBC-42D4-9478-4A3D36F535A7}"/>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
        <p:nvSpPr>
          <p:cNvPr id="3" name="Green box directions - decorative">
            <a:extLst>
              <a:ext uri="{FF2B5EF4-FFF2-40B4-BE49-F238E27FC236}">
                <a16:creationId xmlns:a16="http://schemas.microsoft.com/office/drawing/2014/main" id="{BAD9617B-0B93-7FF0-C51A-988CAFD9ED83}"/>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93331896"/>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ADF93-D051-1854-3BBB-2D412839583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Picture Placeholder 9">
            <a:extLst>
              <a:ext uri="{FF2B5EF4-FFF2-40B4-BE49-F238E27FC236}">
                <a16:creationId xmlns:a16="http://schemas.microsoft.com/office/drawing/2014/main" id="{91D25C15-41F2-A17F-30AA-7373BA543C98}"/>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4985481" y="7566867"/>
            <a:ext cx="2240280" cy="2240280"/>
          </a:xfrm>
          <a:prstGeom prst="ellipse">
            <a:avLst/>
          </a:prstGeom>
          <a:solidFill>
            <a:schemeClr val="bg1">
              <a:lumMod val="85000"/>
            </a:schemeClr>
          </a:solidFill>
        </p:spPr>
        <p:txBody>
          <a:bodyPr>
            <a:noAutofit/>
          </a:bodyPr>
          <a:lstStyle>
            <a:lvl1pPr marL="0" indent="0" algn="ctr">
              <a:lnSpc>
                <a:spcPts val="1000"/>
              </a:lnSpc>
              <a:spcBef>
                <a:spcPts val="0"/>
              </a:spcBef>
              <a:buFont typeface="Arial" panose="020B0604020202020204" pitchFamily="34" charset="0"/>
              <a:buNone/>
              <a:defRPr b="1"/>
            </a:lvl1pPr>
          </a:lstStyle>
          <a:p>
            <a:br>
              <a:rPr lang="en-US" dirty="0"/>
            </a:br>
            <a:br>
              <a:rPr lang="en-US" dirty="0"/>
            </a:br>
            <a:br>
              <a:rPr lang="en-US" dirty="0"/>
            </a:br>
            <a:br>
              <a:rPr lang="en-US" dirty="0"/>
            </a:br>
            <a:br>
              <a:rPr lang="en-US" dirty="0"/>
            </a:br>
            <a:br>
              <a:rPr lang="en-US" dirty="0"/>
            </a:br>
            <a:br>
              <a:rPr lang="en-US" dirty="0"/>
            </a:br>
            <a:br>
              <a:rPr lang="en-US" dirty="0"/>
            </a:br>
            <a:r>
              <a:rPr lang="en-US" dirty="0"/>
              <a:t>Click the icon above </a:t>
            </a:r>
            <a:br>
              <a:rPr lang="en-US" dirty="0"/>
            </a:br>
            <a:r>
              <a:rPr lang="en-US" dirty="0"/>
              <a:t>to add a photo. See </a:t>
            </a:r>
            <a:br>
              <a:rPr lang="en-US" dirty="0"/>
            </a:br>
            <a:r>
              <a:rPr lang="en-US" dirty="0"/>
              <a:t>samples to the right. </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73A031C4-E960-1C2F-6897-5CBE040E148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l="8" r="8"/>
          <a:stretch/>
        </p:blipFill>
        <p:spPr>
          <a:xfrm>
            <a:off x="7970519" y="6614472"/>
            <a:ext cx="1279951" cy="1656678"/>
          </a:xfrm>
          <a:prstGeom prst="rect">
            <a:avLst/>
          </a:prstGeom>
          <a:ln w="12700">
            <a:solidFill>
              <a:schemeClr val="accent1"/>
            </a:solidFill>
          </a:ln>
        </p:spPr>
      </p:pic>
      <p:pic>
        <p:nvPicPr>
          <p:cNvPr id="22" name="Picture 21">
            <a:extLst>
              <a:ext uri="{FF2B5EF4-FFF2-40B4-BE49-F238E27FC236}">
                <a16:creationId xmlns:a16="http://schemas.microsoft.com/office/drawing/2014/main" id="{67AB2B66-23CF-F0DC-8CCD-3FFE5E8DA83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l="8" r="8"/>
          <a:stretch/>
        </p:blipFill>
        <p:spPr>
          <a:xfrm>
            <a:off x="7970519" y="8401722"/>
            <a:ext cx="1279951" cy="1656678"/>
          </a:xfrm>
          <a:prstGeom prst="rect">
            <a:avLst/>
          </a:prstGeom>
          <a:ln w="12700">
            <a:solidFill>
              <a:schemeClr val="accent1"/>
            </a:solidFill>
          </a:ln>
        </p:spPr>
      </p:pic>
      <p:sp>
        <p:nvSpPr>
          <p:cNvPr id="23" name="TextBox 22">
            <a:extLst>
              <a:ext uri="{FF2B5EF4-FFF2-40B4-BE49-F238E27FC236}">
                <a16:creationId xmlns:a16="http://schemas.microsoft.com/office/drawing/2014/main" id="{131A2CD0-5C7D-7A56-AA8E-F99D27E13744}"/>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7988160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Option #4">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9A800DF-0DB9-E819-9101-CDBBF6ECBAA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91610702"/>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Option #5">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DDC066-F9A7-BF25-E8C8-46CA86C21A3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2340023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004705"/>
            <a:ext cx="7175500"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529019"/>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6308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sp>
        <p:nvSpPr>
          <p:cNvPr id="26" name="Title 14">
            <a:extLst>
              <a:ext uri="{FF2B5EF4-FFF2-40B4-BE49-F238E27FC236}">
                <a16:creationId xmlns:a16="http://schemas.microsoft.com/office/drawing/2014/main" id="{10F79C79-CAF2-E319-5F64-618F14DBEDEB}"/>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“Top 4 Helpful Guidelines” (this is a hidden title for accessibility)</a:t>
            </a:r>
          </a:p>
        </p:txBody>
      </p:sp>
      <p:sp>
        <p:nvSpPr>
          <p:cNvPr id="38" name="Rectangle 37">
            <a:extLst>
              <a:ext uri="{FF2B5EF4-FFF2-40B4-BE49-F238E27FC236}">
                <a16:creationId xmlns:a16="http://schemas.microsoft.com/office/drawing/2014/main" id="{F08CAF3C-462D-3975-1D5D-2FB87CC2BB33}"/>
              </a:ext>
              <a:ext uri="{C183D7F6-B498-43B3-948B-1728B52AA6E4}">
                <adec:decorative xmlns:adec="http://schemas.microsoft.com/office/drawing/2017/decorative" val="1"/>
              </a:ext>
            </a:extLst>
          </p:cNvPr>
          <p:cNvSpPr/>
          <p:nvPr userDrawn="1"/>
        </p:nvSpPr>
        <p:spPr bwMode="gray">
          <a:xfrm>
            <a:off x="1409161"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dirty="0">
              <a:latin typeface="+mn-lt"/>
            </a:endParaRPr>
          </a:p>
        </p:txBody>
      </p:sp>
      <p:sp>
        <p:nvSpPr>
          <p:cNvPr id="39" name="Rectangle 38">
            <a:extLst>
              <a:ext uri="{FF2B5EF4-FFF2-40B4-BE49-F238E27FC236}">
                <a16:creationId xmlns:a16="http://schemas.microsoft.com/office/drawing/2014/main" id="{C4C09FA2-EDA4-C340-680B-3CE9EC1FEAA7}"/>
              </a:ext>
              <a:ext uri="{C183D7F6-B498-43B3-948B-1728B52AA6E4}">
                <adec:decorative xmlns:adec="http://schemas.microsoft.com/office/drawing/2017/decorative" val="1"/>
              </a:ext>
            </a:extLst>
          </p:cNvPr>
          <p:cNvSpPr/>
          <p:nvPr userDrawn="1"/>
        </p:nvSpPr>
        <p:spPr bwMode="gray">
          <a:xfrm>
            <a:off x="3312240"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dirty="0">
              <a:latin typeface="+mn-lt"/>
            </a:endParaRPr>
          </a:p>
        </p:txBody>
      </p:sp>
      <p:sp>
        <p:nvSpPr>
          <p:cNvPr id="40" name="Right Arrow 8">
            <a:extLst>
              <a:ext uri="{FF2B5EF4-FFF2-40B4-BE49-F238E27FC236}">
                <a16:creationId xmlns:a16="http://schemas.microsoft.com/office/drawing/2014/main" id="{857158A7-EB6A-A72B-5813-AF1C79FB60E6}"/>
              </a:ext>
              <a:ext uri="{C183D7F6-B498-43B3-948B-1728B52AA6E4}">
                <adec:decorative xmlns:adec="http://schemas.microsoft.com/office/drawing/2017/decorative" val="1"/>
              </a:ext>
            </a:extLst>
          </p:cNvPr>
          <p:cNvSpPr/>
          <p:nvPr userDrawn="1"/>
        </p:nvSpPr>
        <p:spPr bwMode="gray">
          <a:xfrm>
            <a:off x="2871702" y="2102085"/>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graphicFrame>
        <p:nvGraphicFramePr>
          <p:cNvPr id="5" name="Chart 4">
            <a:extLst>
              <a:ext uri="{FF2B5EF4-FFF2-40B4-BE49-F238E27FC236}">
                <a16:creationId xmlns:a16="http://schemas.microsoft.com/office/drawing/2014/main" id="{52DA0B73-E01E-A6F6-085E-7B0BE0ECF424}"/>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3676046351"/>
              </p:ext>
            </p:extLst>
          </p:nvPr>
        </p:nvGraphicFramePr>
        <p:xfrm>
          <a:off x="1384109" y="6962227"/>
          <a:ext cx="3793814" cy="2533335"/>
        </p:xfrm>
        <a:graphic>
          <a:graphicData uri="http://schemas.openxmlformats.org/drawingml/2006/chart">
            <c:chart xmlns:c="http://schemas.openxmlformats.org/drawingml/2006/chart" xmlns:r="http://schemas.openxmlformats.org/officeDocument/2006/relationships" r:id="rId3"/>
          </a:graphicData>
        </a:graphic>
      </p:graphicFrame>
      <p:sp>
        <p:nvSpPr>
          <p:cNvPr id="25" name="Oval 24">
            <a:extLst>
              <a:ext uri="{FF2B5EF4-FFF2-40B4-BE49-F238E27FC236}">
                <a16:creationId xmlns:a16="http://schemas.microsoft.com/office/drawing/2014/main" id="{0A3A1D95-39D9-C118-90EB-575A1EE3631A}"/>
              </a:ext>
              <a:ext uri="{C183D7F6-B498-43B3-948B-1728B52AA6E4}">
                <adec:decorative xmlns:adec="http://schemas.microsoft.com/office/drawing/2017/decorative" val="1"/>
              </a:ext>
            </a:extLst>
          </p:cNvPr>
          <p:cNvSpPr>
            <a:spLocks noChangeAspect="1"/>
          </p:cNvSpPr>
          <p:nvPr userDrawn="1"/>
        </p:nvSpPr>
        <p:spPr bwMode="gray">
          <a:xfrm>
            <a:off x="502148" y="1283935"/>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1</a:t>
            </a:r>
          </a:p>
        </p:txBody>
      </p:sp>
      <p:sp>
        <p:nvSpPr>
          <p:cNvPr id="24" name="TextBox 23">
            <a:extLst>
              <a:ext uri="{FF2B5EF4-FFF2-40B4-BE49-F238E27FC236}">
                <a16:creationId xmlns:a16="http://schemas.microsoft.com/office/drawing/2014/main" id="{3CDC0DA9-8EB6-F9AF-D7AC-BEF150C768BC}"/>
              </a:ext>
              <a:ext uri="{C183D7F6-B498-43B3-948B-1728B52AA6E4}">
                <adec:decorative xmlns:adec="http://schemas.microsoft.com/office/drawing/2017/decorative" val="1"/>
              </a:ext>
            </a:extLst>
          </p:cNvPr>
          <p:cNvSpPr txBox="1"/>
          <p:nvPr userDrawn="1"/>
        </p:nvSpPr>
        <p:spPr bwMode="gray">
          <a:xfrm>
            <a:off x="878634" y="1329327"/>
            <a:ext cx="4502421" cy="625812"/>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41" name="TextBox 40">
            <a:extLst>
              <a:ext uri="{FF2B5EF4-FFF2-40B4-BE49-F238E27FC236}">
                <a16:creationId xmlns:a16="http://schemas.microsoft.com/office/drawing/2014/main" id="{425D8502-4D8A-13D6-B469-B7ADC03F0CB1}"/>
              </a:ext>
              <a:ext uri="{C183D7F6-B498-43B3-948B-1728B52AA6E4}">
                <adec:decorative xmlns:adec="http://schemas.microsoft.com/office/drawing/2017/decorative" val="1"/>
              </a:ext>
            </a:extLst>
          </p:cNvPr>
          <p:cNvSpPr txBox="1"/>
          <p:nvPr userDrawn="1"/>
        </p:nvSpPr>
        <p:spPr bwMode="gray">
          <a:xfrm>
            <a:off x="1530609" y="2093798"/>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42" name="TextBox 41">
            <a:extLst>
              <a:ext uri="{FF2B5EF4-FFF2-40B4-BE49-F238E27FC236}">
                <a16:creationId xmlns:a16="http://schemas.microsoft.com/office/drawing/2014/main" id="{C1E86C8A-FD4A-D322-77F4-2F0B9CF7C996}"/>
              </a:ext>
              <a:ext uri="{C183D7F6-B498-43B3-948B-1728B52AA6E4}">
                <adec:decorative xmlns:adec="http://schemas.microsoft.com/office/drawing/2017/decorative" val="1"/>
              </a:ext>
            </a:extLst>
          </p:cNvPr>
          <p:cNvSpPr txBox="1"/>
          <p:nvPr userDrawn="1"/>
        </p:nvSpPr>
        <p:spPr bwMode="gray">
          <a:xfrm>
            <a:off x="3462565" y="2009160"/>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43" name="TextBox 42">
            <a:extLst>
              <a:ext uri="{FF2B5EF4-FFF2-40B4-BE49-F238E27FC236}">
                <a16:creationId xmlns:a16="http://schemas.microsoft.com/office/drawing/2014/main" id="{1CDD94F5-5B1F-AF95-F6B5-10514C4503C9}"/>
              </a:ext>
              <a:ext uri="{C183D7F6-B498-43B3-948B-1728B52AA6E4}">
                <adec:decorative xmlns:adec="http://schemas.microsoft.com/office/drawing/2017/decorative" val="1"/>
              </a:ext>
            </a:extLst>
          </p:cNvPr>
          <p:cNvSpPr txBox="1"/>
          <p:nvPr userDrawn="1"/>
        </p:nvSpPr>
        <p:spPr bwMode="gray">
          <a:xfrm>
            <a:off x="5024818" y="1944909"/>
            <a:ext cx="2089965" cy="677108"/>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br>
              <a:rPr lang="en-US" sz="1100" dirty="0">
                <a:solidFill>
                  <a:srgbClr val="333E48"/>
                </a:solidFill>
                <a:latin typeface="+mn-lt"/>
              </a:rPr>
            </a:br>
            <a:r>
              <a:rPr lang="en-US" sz="1100" dirty="0">
                <a:solidFill>
                  <a:srgbClr val="333E48"/>
                </a:solidFill>
                <a:latin typeface="+mn-lt"/>
              </a:rPr>
              <a:t>“</a:t>
            </a:r>
            <a:r>
              <a:rPr lang="en-US" sz="1100" b="1" dirty="0">
                <a:solidFill>
                  <a:schemeClr val="accent4"/>
                </a:solidFill>
                <a:latin typeface="+mn-lt"/>
              </a:rPr>
              <a:t>Use Destination Theme</a:t>
            </a:r>
            <a:r>
              <a:rPr lang="en-US" sz="1100" dirty="0">
                <a:solidFill>
                  <a:srgbClr val="333E48"/>
                </a:solidFill>
                <a:latin typeface="+mn-lt"/>
              </a:rPr>
              <a:t>” in the clipboard icon</a:t>
            </a:r>
            <a:br>
              <a:rPr lang="en-US" sz="1100" dirty="0">
                <a:solidFill>
                  <a:srgbClr val="333E48"/>
                </a:solidFill>
                <a:latin typeface="+mn-lt"/>
              </a:rPr>
            </a:br>
            <a:r>
              <a:rPr lang="en-US" sz="1100" dirty="0">
                <a:solidFill>
                  <a:srgbClr val="333E48"/>
                </a:solidFill>
                <a:latin typeface="+mn-lt"/>
              </a:rPr>
              <a:t>that appears</a:t>
            </a:r>
          </a:p>
        </p:txBody>
      </p:sp>
      <p:sp>
        <p:nvSpPr>
          <p:cNvPr id="45" name="Oval 44">
            <a:extLst>
              <a:ext uri="{FF2B5EF4-FFF2-40B4-BE49-F238E27FC236}">
                <a16:creationId xmlns:a16="http://schemas.microsoft.com/office/drawing/2014/main" id="{BD3A707E-C562-2404-38A6-C1768D92A587}"/>
              </a:ext>
              <a:ext uri="{C183D7F6-B498-43B3-948B-1728B52AA6E4}">
                <adec:decorative xmlns:adec="http://schemas.microsoft.com/office/drawing/2017/decorative" val="1"/>
              </a:ext>
            </a:extLst>
          </p:cNvPr>
          <p:cNvSpPr>
            <a:spLocks noChangeAspect="1"/>
          </p:cNvSpPr>
          <p:nvPr userDrawn="1"/>
        </p:nvSpPr>
        <p:spPr bwMode="gray">
          <a:xfrm>
            <a:off x="502148" y="3010452"/>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2</a:t>
            </a:r>
          </a:p>
        </p:txBody>
      </p:sp>
      <p:sp>
        <p:nvSpPr>
          <p:cNvPr id="2" name="TextBox 1">
            <a:extLst>
              <a:ext uri="{FF2B5EF4-FFF2-40B4-BE49-F238E27FC236}">
                <a16:creationId xmlns:a16="http://schemas.microsoft.com/office/drawing/2014/main" id="{0C84DAD8-517D-BD67-83B7-647FBE9D2B0C}"/>
              </a:ext>
              <a:ext uri="{C183D7F6-B498-43B3-948B-1728B52AA6E4}">
                <adec:decorative xmlns:adec="http://schemas.microsoft.com/office/drawing/2017/decorative" val="1"/>
              </a:ext>
            </a:extLst>
          </p:cNvPr>
          <p:cNvSpPr txBox="1"/>
          <p:nvPr userDrawn="1"/>
        </p:nvSpPr>
        <p:spPr bwMode="gray">
          <a:xfrm>
            <a:off x="878634" y="3078030"/>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4" name="TextBox 3">
            <a:extLst>
              <a:ext uri="{FF2B5EF4-FFF2-40B4-BE49-F238E27FC236}">
                <a16:creationId xmlns:a16="http://schemas.microsoft.com/office/drawing/2014/main" id="{F99E0283-8884-FA1D-487F-AE2BD2582C05}"/>
              </a:ext>
              <a:ext uri="{C183D7F6-B498-43B3-948B-1728B52AA6E4}">
                <adec:decorative xmlns:adec="http://schemas.microsoft.com/office/drawing/2017/decorative" val="1"/>
              </a:ext>
            </a:extLst>
          </p:cNvPr>
          <p:cNvSpPr txBox="1"/>
          <p:nvPr userDrawn="1"/>
        </p:nvSpPr>
        <p:spPr>
          <a:xfrm>
            <a:off x="3891993" y="3731189"/>
            <a:ext cx="2662900" cy="779701"/>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In the top row only use the 4 colors on the left and 3 colors on the right.</a:t>
            </a:r>
          </a:p>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Don’t use the middle 3 colors; except for 5th and 6th colors in charts.</a:t>
            </a:r>
          </a:p>
        </p:txBody>
      </p:sp>
      <p:sp>
        <p:nvSpPr>
          <p:cNvPr id="51" name="Oval 50">
            <a:extLst>
              <a:ext uri="{FF2B5EF4-FFF2-40B4-BE49-F238E27FC236}">
                <a16:creationId xmlns:a16="http://schemas.microsoft.com/office/drawing/2014/main" id="{6115D264-3AA3-21BC-4F9A-8600DA930E29}"/>
              </a:ext>
              <a:ext uri="{C183D7F6-B498-43B3-948B-1728B52AA6E4}">
                <adec:decorative xmlns:adec="http://schemas.microsoft.com/office/drawing/2017/decorative" val="1"/>
              </a:ext>
            </a:extLst>
          </p:cNvPr>
          <p:cNvSpPr>
            <a:spLocks noChangeAspect="1"/>
          </p:cNvSpPr>
          <p:nvPr userDrawn="1"/>
        </p:nvSpPr>
        <p:spPr bwMode="gray">
          <a:xfrm>
            <a:off x="499050" y="5420649"/>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3</a:t>
            </a:r>
          </a:p>
        </p:txBody>
      </p:sp>
      <p:sp>
        <p:nvSpPr>
          <p:cNvPr id="52" name="TextBox 51">
            <a:extLst>
              <a:ext uri="{FF2B5EF4-FFF2-40B4-BE49-F238E27FC236}">
                <a16:creationId xmlns:a16="http://schemas.microsoft.com/office/drawing/2014/main" id="{915075FF-EB57-8CC5-313E-74D75CD3FCC4}"/>
              </a:ext>
              <a:ext uri="{C183D7F6-B498-43B3-948B-1728B52AA6E4}">
                <adec:decorative xmlns:adec="http://schemas.microsoft.com/office/drawing/2017/decorative" val="1"/>
              </a:ext>
            </a:extLst>
          </p:cNvPr>
          <p:cNvSpPr txBox="1"/>
          <p:nvPr userDrawn="1"/>
        </p:nvSpPr>
        <p:spPr bwMode="gray">
          <a:xfrm>
            <a:off x="912975" y="5488766"/>
            <a:ext cx="5530464" cy="169277"/>
          </a:xfrm>
          <a:prstGeom prst="rect">
            <a:avLst/>
          </a:prstGeom>
          <a:noFill/>
        </p:spPr>
        <p:txBody>
          <a:bodyPr vert="horz" wrap="square" lIns="0" tIns="0" rIns="0" bIns="0" rtlCol="0">
            <a:spAutoFit/>
          </a:bodyPr>
          <a:lstStyle/>
          <a:p>
            <a:pPr>
              <a:spcBef>
                <a:spcPts val="786"/>
              </a:spcBef>
            </a:pPr>
            <a:r>
              <a:rPr lang="en-US" sz="1100" b="1" dirty="0"/>
              <a:t>How to create a more accessible document:</a:t>
            </a:r>
            <a:endParaRPr lang="en-US" sz="1100" b="0" dirty="0"/>
          </a:p>
        </p:txBody>
      </p:sp>
      <p:sp>
        <p:nvSpPr>
          <p:cNvPr id="70" name="TextBox 69">
            <a:extLst>
              <a:ext uri="{FF2B5EF4-FFF2-40B4-BE49-F238E27FC236}">
                <a16:creationId xmlns:a16="http://schemas.microsoft.com/office/drawing/2014/main" id="{763B1519-5E94-77A3-401A-D7D7FD1A593D}"/>
              </a:ext>
              <a:ext uri="{C183D7F6-B498-43B3-948B-1728B52AA6E4}">
                <adec:decorative xmlns:adec="http://schemas.microsoft.com/office/drawing/2017/decorative" val="1"/>
              </a:ext>
            </a:extLst>
          </p:cNvPr>
          <p:cNvSpPr txBox="1"/>
          <p:nvPr userDrawn="1"/>
        </p:nvSpPr>
        <p:spPr bwMode="gray">
          <a:xfrm>
            <a:off x="1409161" y="5756365"/>
            <a:ext cx="5034278" cy="948978"/>
          </a:xfrm>
          <a:prstGeom prst="rect">
            <a:avLst/>
          </a:prstGeom>
          <a:noFill/>
        </p:spPr>
        <p:txBody>
          <a:bodyPr vert="horz" wrap="square" lIns="0" tIns="0" rIns="0" bIns="0" rtlCol="0">
            <a:spAutoFit/>
          </a:bodyPr>
          <a:lstStyle/>
          <a:p>
            <a:pPr marL="166688" indent="-166688">
              <a:spcBef>
                <a:spcPts val="786"/>
              </a:spcBef>
              <a:buFont typeface="+mj-lt"/>
              <a:buAutoNum type="arabicPeriod"/>
            </a:pPr>
            <a:r>
              <a:rPr lang="en-US" sz="1100" b="0" dirty="0"/>
              <a:t>In PPT, click the Review tab. Click Accessibility Checker. This will open a right panel listing all errors that need to be corrected and the Accessibility tab. Clink on each error and follow the tips. </a:t>
            </a:r>
          </a:p>
          <a:p>
            <a:pPr marL="166688" marR="0" lvl="0" indent="-166688" algn="l" defTabSz="718444" rtl="0" eaLnBrk="1" fontAlgn="auto" latinLnBrk="0" hangingPunct="1">
              <a:lnSpc>
                <a:spcPct val="100000"/>
              </a:lnSpc>
              <a:spcBef>
                <a:spcPts val="786"/>
              </a:spcBef>
              <a:spcAft>
                <a:spcPts val="0"/>
              </a:spcAft>
              <a:buClrTx/>
              <a:buSzTx/>
              <a:buFont typeface="+mj-lt"/>
              <a:buAutoNum type="arabicPeriod"/>
              <a:tabLst/>
              <a:defRPr/>
            </a:pPr>
            <a:r>
              <a:rPr lang="en-US" sz="1100" b="0" dirty="0"/>
              <a:t>Use the </a:t>
            </a:r>
            <a:r>
              <a:rPr lang="en-US" sz="1100" b="1" i="1" dirty="0"/>
              <a:t>EAB Accessibility Guidelines and Directions </a:t>
            </a:r>
            <a:r>
              <a:rPr lang="en-US" sz="1100" b="0" dirty="0"/>
              <a:t>in the Box link at the bottom of this slide.</a:t>
            </a:r>
          </a:p>
        </p:txBody>
      </p:sp>
      <p:sp>
        <p:nvSpPr>
          <p:cNvPr id="44" name="Oval 43">
            <a:extLst>
              <a:ext uri="{FF2B5EF4-FFF2-40B4-BE49-F238E27FC236}">
                <a16:creationId xmlns:a16="http://schemas.microsoft.com/office/drawing/2014/main" id="{F0BC770D-D685-C442-FDD3-5C76E0D32AFF}"/>
              </a:ext>
              <a:ext uri="{C183D7F6-B498-43B3-948B-1728B52AA6E4}">
                <adec:decorative xmlns:adec="http://schemas.microsoft.com/office/drawing/2017/decorative" val="1"/>
              </a:ext>
            </a:extLst>
          </p:cNvPr>
          <p:cNvSpPr>
            <a:spLocks noChangeAspect="1"/>
          </p:cNvSpPr>
          <p:nvPr userDrawn="1"/>
        </p:nvSpPr>
        <p:spPr bwMode="gray">
          <a:xfrm>
            <a:off x="502148" y="6984798"/>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4</a:t>
            </a:r>
          </a:p>
        </p:txBody>
      </p:sp>
      <p:sp>
        <p:nvSpPr>
          <p:cNvPr id="3" name="TextBox 2">
            <a:extLst>
              <a:ext uri="{FF2B5EF4-FFF2-40B4-BE49-F238E27FC236}">
                <a16:creationId xmlns:a16="http://schemas.microsoft.com/office/drawing/2014/main" id="{352B46B6-333D-8061-855D-E32EF45212E8}"/>
              </a:ext>
              <a:ext uri="{C183D7F6-B498-43B3-948B-1728B52AA6E4}">
                <adec:decorative xmlns:adec="http://schemas.microsoft.com/office/drawing/2017/decorative" val="1"/>
              </a:ext>
            </a:extLst>
          </p:cNvPr>
          <p:cNvSpPr txBox="1"/>
          <p:nvPr userDrawn="1"/>
        </p:nvSpPr>
        <p:spPr bwMode="gray">
          <a:xfrm>
            <a:off x="864325" y="7042890"/>
            <a:ext cx="6409025" cy="338554"/>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br>
              <a:rPr lang="en-US" sz="1100" b="1" spc="-16" baseline="0" dirty="0"/>
            </a:br>
            <a:r>
              <a:rPr lang="en-US" sz="1100" b="0" spc="-16" baseline="0" dirty="0"/>
              <a:t>C</a:t>
            </a:r>
            <a:r>
              <a:rPr lang="en-US" sz="1100" b="0" dirty="0"/>
              <a:t>lick the Insert tab. Click Chart. Click Templates. Click on the EAB chart type you need.</a:t>
            </a:r>
          </a:p>
        </p:txBody>
      </p:sp>
      <p:grpSp>
        <p:nvGrpSpPr>
          <p:cNvPr id="6" name="Group 5">
            <a:extLst>
              <a:ext uri="{FF2B5EF4-FFF2-40B4-BE49-F238E27FC236}">
                <a16:creationId xmlns:a16="http://schemas.microsoft.com/office/drawing/2014/main" id="{A32C0458-2778-CD33-C6E4-919CCAEC2BC5}"/>
              </a:ext>
              <a:ext uri="{C183D7F6-B498-43B3-948B-1728B52AA6E4}">
                <adec:decorative xmlns:adec="http://schemas.microsoft.com/office/drawing/2017/decorative" val="1"/>
              </a:ext>
            </a:extLst>
          </p:cNvPr>
          <p:cNvGrpSpPr/>
          <p:nvPr userDrawn="1"/>
        </p:nvGrpSpPr>
        <p:grpSpPr>
          <a:xfrm>
            <a:off x="1415932" y="3399652"/>
            <a:ext cx="2394579" cy="1691298"/>
            <a:chOff x="712016" y="1045288"/>
            <a:chExt cx="1976591" cy="1355011"/>
          </a:xfrm>
        </p:grpSpPr>
        <p:grpSp>
          <p:nvGrpSpPr>
            <p:cNvPr id="7" name="Group 6">
              <a:extLst>
                <a:ext uri="{FF2B5EF4-FFF2-40B4-BE49-F238E27FC236}">
                  <a16:creationId xmlns:a16="http://schemas.microsoft.com/office/drawing/2014/main" id="{70D03FC5-D689-C4A3-CB3E-F4A67FF1DE37}"/>
                </a:ext>
              </a:extLst>
            </p:cNvPr>
            <p:cNvGrpSpPr/>
            <p:nvPr userDrawn="1"/>
          </p:nvGrpSpPr>
          <p:grpSpPr>
            <a:xfrm>
              <a:off x="712016" y="1045288"/>
              <a:ext cx="1941871" cy="1355011"/>
              <a:chOff x="290410" y="857410"/>
              <a:chExt cx="2427737" cy="1694043"/>
            </a:xfrm>
          </p:grpSpPr>
          <p:grpSp>
            <p:nvGrpSpPr>
              <p:cNvPr id="13" name="Group 12" descr="In PowerPoint, only use the top row of the color palette. ">
                <a:extLst>
                  <a:ext uri="{FF2B5EF4-FFF2-40B4-BE49-F238E27FC236}">
                    <a16:creationId xmlns:a16="http://schemas.microsoft.com/office/drawing/2014/main" id="{BB03BBDA-A9D7-5182-312C-1A73E2DD7F5D}"/>
                  </a:ext>
                  <a:ext uri="{C183D7F6-B498-43B3-948B-1728B52AA6E4}">
                    <adec:decorative xmlns:adec="http://schemas.microsoft.com/office/drawing/2017/decorative" val="0"/>
                  </a:ext>
                </a:extLst>
              </p:cNvPr>
              <p:cNvGrpSpPr/>
              <p:nvPr userDrawn="1"/>
            </p:nvGrpSpPr>
            <p:grpSpPr>
              <a:xfrm>
                <a:off x="290410" y="857410"/>
                <a:ext cx="2427737" cy="1694043"/>
                <a:chOff x="-1834053" y="1543542"/>
                <a:chExt cx="2584590" cy="1803493"/>
              </a:xfrm>
            </p:grpSpPr>
            <p:pic>
              <p:nvPicPr>
                <p:cNvPr id="16" name="Picture 15">
                  <a:extLst>
                    <a:ext uri="{FF2B5EF4-FFF2-40B4-BE49-F238E27FC236}">
                      <a16:creationId xmlns:a16="http://schemas.microsoft.com/office/drawing/2014/main" id="{5F4DDD03-4D91-4F4F-207E-BAC062210653}"/>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7" name="Rectangle 16">
                  <a:extLst>
                    <a:ext uri="{FF2B5EF4-FFF2-40B4-BE49-F238E27FC236}">
                      <a16:creationId xmlns:a16="http://schemas.microsoft.com/office/drawing/2014/main" id="{91FD0E67-7082-BE59-D9B3-F9B51778F26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8" name="TextBox 17">
                  <a:extLst>
                    <a:ext uri="{FF2B5EF4-FFF2-40B4-BE49-F238E27FC236}">
                      <a16:creationId xmlns:a16="http://schemas.microsoft.com/office/drawing/2014/main" id="{A8AAF1F3-E8D2-BA8E-D470-C04C21BF37AD}"/>
                    </a:ext>
                  </a:extLst>
                </p:cNvPr>
                <p:cNvSpPr txBox="1"/>
                <p:nvPr/>
              </p:nvSpPr>
              <p:spPr bwMode="gray">
                <a:xfrm>
                  <a:off x="-993669" y="2614127"/>
                  <a:ext cx="1744206" cy="618918"/>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19" name="Straight Arrow Connector 18">
                  <a:extLst>
                    <a:ext uri="{FF2B5EF4-FFF2-40B4-BE49-F238E27FC236}">
                      <a16:creationId xmlns:a16="http://schemas.microsoft.com/office/drawing/2014/main" id="{CB94C211-43BB-9FF7-3C0D-51586AF507FA}"/>
                    </a:ext>
                  </a:extLst>
                </p:cNvPr>
                <p:cNvCxnSpPr>
                  <a:cxnSpLocks/>
                </p:cNvCxnSpPr>
                <p:nvPr/>
              </p:nvCxnSpPr>
              <p:spPr bwMode="gray">
                <a:xfrm flipV="1">
                  <a:off x="-1261785" y="2490696"/>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4" name="Rectangle 13">
                <a:extLst>
                  <a:ext uri="{FF2B5EF4-FFF2-40B4-BE49-F238E27FC236}">
                    <a16:creationId xmlns:a16="http://schemas.microsoft.com/office/drawing/2014/main" id="{A458C200-8F54-B514-A055-4F054575F758}"/>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dirty="0"/>
              </a:p>
            </p:txBody>
          </p:sp>
          <p:sp>
            <p:nvSpPr>
              <p:cNvPr id="15" name="Rectangle 14">
                <a:extLst>
                  <a:ext uri="{FF2B5EF4-FFF2-40B4-BE49-F238E27FC236}">
                    <a16:creationId xmlns:a16="http://schemas.microsoft.com/office/drawing/2014/main" id="{02C3AA32-3B4C-34F1-9DBC-9821BBCCB3B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dirty="0"/>
              </a:p>
            </p:txBody>
          </p:sp>
        </p:grpSp>
        <p:grpSp>
          <p:nvGrpSpPr>
            <p:cNvPr id="8" name="Group 7">
              <a:extLst>
                <a:ext uri="{FF2B5EF4-FFF2-40B4-BE49-F238E27FC236}">
                  <a16:creationId xmlns:a16="http://schemas.microsoft.com/office/drawing/2014/main" id="{AB4A2916-E5CF-87C4-9066-E9CFEFFF6044}"/>
                </a:ext>
              </a:extLst>
            </p:cNvPr>
            <p:cNvGrpSpPr/>
            <p:nvPr userDrawn="1"/>
          </p:nvGrpSpPr>
          <p:grpSpPr>
            <a:xfrm>
              <a:off x="1530485" y="1290376"/>
              <a:ext cx="428489" cy="199072"/>
              <a:chOff x="1407460" y="1434503"/>
              <a:chExt cx="292608" cy="164592"/>
            </a:xfrm>
          </p:grpSpPr>
          <p:cxnSp>
            <p:nvCxnSpPr>
              <p:cNvPr id="11" name="Straight Connector 10">
                <a:extLst>
                  <a:ext uri="{FF2B5EF4-FFF2-40B4-BE49-F238E27FC236}">
                    <a16:creationId xmlns:a16="http://schemas.microsoft.com/office/drawing/2014/main" id="{EB3ECA4E-30F1-D7E6-BC12-3BDD83349FE3}"/>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914F7-FD51-2662-9157-C4F25CAAF3F7}"/>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D36E877E-AF94-D436-7564-9EA918B89D8B}"/>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2">
              <a:extLst>
                <a:ext uri="{FF2B5EF4-FFF2-40B4-BE49-F238E27FC236}">
                  <a16:creationId xmlns:a16="http://schemas.microsoft.com/office/drawing/2014/main" id="{5334555E-E398-C758-AD17-CAD3ECC78751}"/>
                </a:ext>
                <a:ext uri="{C183D7F6-B498-43B3-948B-1728B52AA6E4}">
                  <adec:decorative xmlns:adec="http://schemas.microsoft.com/office/drawing/2017/decorative" val="1"/>
                </a:ext>
              </a:extLst>
            </p:cNvPr>
            <p:cNvSpPr/>
            <p:nvPr userDrawn="1"/>
          </p:nvSpPr>
          <p:spPr bwMode="gray">
            <a:xfrm>
              <a:off x="1738466" y="1489344"/>
              <a:ext cx="950141" cy="241573"/>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dirty="0"/>
            </a:p>
          </p:txBody>
        </p:sp>
      </p:grpSp>
      <p:sp>
        <p:nvSpPr>
          <p:cNvPr id="69" name="Template edition">
            <a:extLst>
              <a:ext uri="{FF2B5EF4-FFF2-40B4-BE49-F238E27FC236}">
                <a16:creationId xmlns:a16="http://schemas.microsoft.com/office/drawing/2014/main" id="{15583B41-BAAF-16DA-EEFD-661407B62ABA}"/>
              </a:ext>
              <a:ext uri="{C183D7F6-B498-43B3-948B-1728B52AA6E4}">
                <adec:decorative xmlns:adec="http://schemas.microsoft.com/office/drawing/2017/decorative" val="1"/>
              </a:ext>
            </a:extLst>
          </p:cNvPr>
          <p:cNvSpPr/>
          <p:nvPr userDrawn="1"/>
        </p:nvSpPr>
        <p:spPr bwMode="gray">
          <a:xfrm>
            <a:off x="508000" y="9176792"/>
            <a:ext cx="6756400" cy="391675"/>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1846" rIns="91440" bIns="71846" numCol="1" spcCol="0" rtlCol="0" fromWordArt="0" anchor="ctr" anchorCtr="0" forceAA="0" compatLnSpc="1">
            <a:prstTxWarp prst="textNoShape">
              <a:avLst/>
            </a:prstTxWarp>
            <a:noAutofit/>
          </a:bodyPr>
          <a:lstStyle/>
          <a:p>
            <a:pPr algn="ctr">
              <a:spcBef>
                <a:spcPts val="786"/>
              </a:spcBef>
            </a:pPr>
            <a:r>
              <a:rPr lang="en-US" sz="1200" b="0" dirty="0">
                <a:solidFill>
                  <a:schemeClr val="bg1"/>
                </a:solidFill>
              </a:rPr>
              <a:t>Detailed directions are here: </a:t>
            </a:r>
            <a:r>
              <a:rPr lang="en-US" sz="1200" b="0" u="sng" dirty="0">
                <a:solidFill>
                  <a:schemeClr val="bg1"/>
                </a:solidFill>
                <a:hlinkClick r:id="rId5">
                  <a:extLst>
                    <a:ext uri="{A12FA001-AC4F-418D-AE19-62706E023703}">
                      <ahyp:hlinkClr xmlns:ahyp="http://schemas.microsoft.com/office/drawing/2018/hyperlinkcolor" val="tx"/>
                    </a:ext>
                  </a:extLst>
                </a:hlinkClick>
              </a:rPr>
              <a:t>https://eab.box.com/v/Template-Resources</a:t>
            </a:r>
            <a:endParaRPr lang="en-US" sz="1200" b="0" u="sng" dirty="0">
              <a:solidFill>
                <a:schemeClr val="bg1"/>
              </a:solidFill>
            </a:endParaRPr>
          </a:p>
        </p:txBody>
      </p:sp>
      <p:sp>
        <p:nvSpPr>
          <p:cNvPr id="21" name="Template edition">
            <a:extLst>
              <a:ext uri="{FF2B5EF4-FFF2-40B4-BE49-F238E27FC236}">
                <a16:creationId xmlns:a16="http://schemas.microsoft.com/office/drawing/2014/main" id="{D42F1FB0-868B-69A1-D789-C2713B756942}"/>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600" b="1" dirty="0">
                <a:solidFill>
                  <a:schemeClr val="tx1"/>
                </a:solidFill>
              </a:rPr>
              <a:t>Top 4 Helpful Guidelines</a:t>
            </a:r>
          </a:p>
        </p:txBody>
      </p:sp>
    </p:spTree>
    <p:custDataLst>
      <p:tags r:id="rId1"/>
    </p:custDataLst>
    <p:extLst>
      <p:ext uri="{BB962C8B-B14F-4D97-AF65-F5344CB8AC3E}">
        <p14:creationId xmlns:p14="http://schemas.microsoft.com/office/powerpoint/2010/main" val="1380045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511D4D-389A-06AF-FD30-6608DFA9B9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 name="Green box directions - decorative">
            <a:extLst>
              <a:ext uri="{FF2B5EF4-FFF2-40B4-BE49-F238E27FC236}">
                <a16:creationId xmlns:a16="http://schemas.microsoft.com/office/drawing/2014/main" id="{4B8640DA-E681-14E1-07A8-5EF0DEFCF1E5}"/>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79582651"/>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ED399-D721-1805-0137-D1799CD8574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2"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3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Green box directions - decorative">
            <a:extLst>
              <a:ext uri="{FF2B5EF4-FFF2-40B4-BE49-F238E27FC236}">
                <a16:creationId xmlns:a16="http://schemas.microsoft.com/office/drawing/2014/main" id="{C5A7BF5C-5161-404B-5A25-4905DC2EBF5E}"/>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33575479"/>
      </p:ext>
    </p:extLst>
  </p:cSld>
  <p:clrMapOvr>
    <a:masterClrMapping/>
  </p:clrMapOvr>
  <p:extLst>
    <p:ext uri="{DCECCB84-F9BA-43D5-87BE-67443E8EF086}">
      <p15:sldGuideLst xmlns:p15="http://schemas.microsoft.com/office/powerpoint/2012/main">
        <p15:guide id="1" pos="1488">
          <p15:clr>
            <a:srgbClr val="FBAE40"/>
          </p15:clr>
        </p15:guide>
        <p15:guide id="2" pos="1608">
          <p15:clr>
            <a:srgbClr val="FBAE40"/>
          </p15:clr>
        </p15:guide>
        <p15:guide id="3" orient="horz" pos="143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Logo Option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5F0DC-0A65-C176-B496-E637E562A8C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714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7989"/>
            <a:ext cx="64922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91184"/>
            <a:ext cx="64922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3" name="Green box directions - decorative">
            <a:extLst>
              <a:ext uri="{FF2B5EF4-FFF2-40B4-BE49-F238E27FC236}">
                <a16:creationId xmlns:a16="http://schemas.microsoft.com/office/drawing/2014/main" id="{F7B8E21F-19FD-E7BE-40A2-56B97E91DEA6}"/>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25223324"/>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Logo Option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80CEC-295A-1D70-90C4-BEFFAE18B3C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31006E2C-DCB0-A480-F8B7-CDA4D99BB9A1}"/>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199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2839"/>
            <a:ext cx="60350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86034"/>
            <a:ext cx="60350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4" name="Green box directions - decorative">
            <a:extLst>
              <a:ext uri="{FF2B5EF4-FFF2-40B4-BE49-F238E27FC236}">
                <a16:creationId xmlns:a16="http://schemas.microsoft.com/office/drawing/2014/main" id="{0042FE7E-27D4-7C3D-BA6A-492C0B1D133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41945366"/>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Logo Option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ADF923-224E-6D52-8CDF-03DEAB2D4EC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641939"/>
            <a:ext cx="1325880" cy="507293"/>
          </a:xfrm>
          <a:prstGeom prst="rect">
            <a:avLst/>
          </a:prstGeom>
        </p:spPr>
      </p:pic>
      <p:sp>
        <p:nvSpPr>
          <p:cNvPr id="6" name="Program name">
            <a:extLst>
              <a:ext uri="{FF2B5EF4-FFF2-40B4-BE49-F238E27FC236}">
                <a16:creationId xmlns:a16="http://schemas.microsoft.com/office/drawing/2014/main" id="{614CC01D-07A4-9D18-E085-08D89E7DB7DE}"/>
              </a:ext>
            </a:extLst>
          </p:cNvPr>
          <p:cNvSpPr>
            <a:spLocks noGrp="1"/>
          </p:cNvSpPr>
          <p:nvPr>
            <p:ph type="body" sz="quarter" idx="46" hasCustomPrompt="1"/>
          </p:nvPr>
        </p:nvSpPr>
        <p:spPr bwMode="gray">
          <a:xfrm>
            <a:off x="5180344" y="287996"/>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FAEC88E2-2FD5-1B4C-1759-D7AC494262CE}"/>
              </a:ext>
              <a:ext uri="{C183D7F6-B498-43B3-948B-1728B52AA6E4}">
                <adec:decorative xmlns:adec="http://schemas.microsoft.com/office/drawing/2017/decorative" val="1"/>
              </a:ext>
            </a:extLst>
          </p:cNvPr>
          <p:cNvSpPr txBox="1">
            <a:spLocks/>
          </p:cNvSpPr>
          <p:nvPr userDrawn="1"/>
        </p:nvSpPr>
        <p:spPr bwMode="gray">
          <a:xfrm>
            <a:off x="7970519" y="443027"/>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35110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Logo Option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D5617-D97B-B02D-FC75-2220F946537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52" r="-2052"/>
          <a:stretch/>
        </p:blipFill>
        <p:spPr bwMode="gray">
          <a:xfrm>
            <a:off x="485249" y="370241"/>
            <a:ext cx="1325280" cy="507293"/>
          </a:xfrm>
          <a:prstGeom prst="rect">
            <a:avLst/>
          </a:prstGeom>
        </p:spPr>
      </p:pic>
      <p:sp>
        <p:nvSpPr>
          <p:cNvPr id="5" name="Program name">
            <a:extLst>
              <a:ext uri="{FF2B5EF4-FFF2-40B4-BE49-F238E27FC236}">
                <a16:creationId xmlns:a16="http://schemas.microsoft.com/office/drawing/2014/main" id="{CCD43862-E895-B483-6225-10225C3C7C3F}"/>
              </a:ext>
            </a:extLst>
          </p:cNvPr>
          <p:cNvSpPr>
            <a:spLocks noGrp="1"/>
          </p:cNvSpPr>
          <p:nvPr>
            <p:ph type="body" sz="quarter" idx="46" hasCustomPrompt="1"/>
          </p:nvPr>
        </p:nvSpPr>
        <p:spPr bwMode="gray">
          <a:xfrm>
            <a:off x="5180344" y="446916"/>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6" name="Green box directions - decorative">
            <a:extLst>
              <a:ext uri="{FF2B5EF4-FFF2-40B4-BE49-F238E27FC236}">
                <a16:creationId xmlns:a16="http://schemas.microsoft.com/office/drawing/2014/main" id="{24D52AB1-C545-0013-33F5-FADFD311A8D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94691075"/>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Logo Option #7">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D2CF6F-BD22-EB6B-F20E-41BFADD2647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rcRect t="166" b="166"/>
          <a:stretch/>
        </p:blipFill>
        <p:spPr bwMode="gray">
          <a:xfrm>
            <a:off x="513821" y="457997"/>
            <a:ext cx="1325280" cy="507293"/>
          </a:xfrm>
          <a:prstGeom prst="rect">
            <a:avLst/>
          </a:prstGeom>
        </p:spPr>
      </p:pic>
      <p:sp>
        <p:nvSpPr>
          <p:cNvPr id="4" name="Program name">
            <a:extLst>
              <a:ext uri="{FF2B5EF4-FFF2-40B4-BE49-F238E27FC236}">
                <a16:creationId xmlns:a16="http://schemas.microsoft.com/office/drawing/2014/main" id="{6E38B349-7046-52E9-3928-F221AB8DE422}"/>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bg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bg1"/>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bg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62A85BBA-4DCB-2EDE-243A-BB6621A5B03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0448402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Logo Option #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1496C-53A0-7BD9-C244-7B8405AABD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9"/>
            <a:ext cx="7772400" cy="8421656"/>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9605F478-2745-CD15-E1C4-4B8C0D807FE0}"/>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accent3"/>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E727D59A-17A0-AC87-AEFF-9A666215AA7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2100981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ogo Option #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75D9C-0563-4752-1F05-C4555377CACF}"/>
              </a:ext>
              <a:ext uri="{C183D7F6-B498-43B3-948B-1728B52AA6E4}">
                <adec:decorative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E9A450CC-79CB-BE1D-0B53-E243851D83BE}"/>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1FE66C7B-771A-86FA-628A-2A472EA81F89}"/>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2384679"/>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ogo Option #10">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4BAEBC-DD19-A6B9-31DC-F177D809EAE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067854F0-250C-0532-FF76-87215EEBA4BF}"/>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08BC0260-1C66-A7DE-DC12-B3449B7FB76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59642119"/>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219750-8E95-BA1A-F813-DC1E5872463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Tree>
    <p:custDataLst>
      <p:tags r:id="rId1"/>
    </p:custDataLst>
    <p:extLst>
      <p:ext uri="{BB962C8B-B14F-4D97-AF65-F5344CB8AC3E}">
        <p14:creationId xmlns:p14="http://schemas.microsoft.com/office/powerpoint/2010/main" val="4027447975"/>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ogo Option #1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8E7FD8-8EF2-55BD-F9F7-613ABBB03E5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7" name="Program name">
            <a:extLst>
              <a:ext uri="{FF2B5EF4-FFF2-40B4-BE49-F238E27FC236}">
                <a16:creationId xmlns:a16="http://schemas.microsoft.com/office/drawing/2014/main" id="{58D69CC4-751E-7CD3-4D7C-930EF44005EE}"/>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DFEE2879-2C29-C505-A0FD-7E17F0A18C4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18784987"/>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oot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410192" y="1759048"/>
            <a:ext cx="6359099"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47135"/>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6480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1"/>
    </p:custDataLst>
    <p:extLst>
      <p:ext uri="{BB962C8B-B14F-4D97-AF65-F5344CB8AC3E}">
        <p14:creationId xmlns:p14="http://schemas.microsoft.com/office/powerpoint/2010/main" val="21922644"/>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1"/>
    </p:custDataLst>
    <p:extLst>
      <p:ext uri="{BB962C8B-B14F-4D97-AF65-F5344CB8AC3E}">
        <p14:creationId xmlns:p14="http://schemas.microsoft.com/office/powerpoint/2010/main" val="2205967950"/>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ook Layout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76254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5051"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7" y="3645562"/>
            <a:ext cx="4663440" cy="1384995"/>
          </a:xfrm>
          <a:prstGeom prst="rect">
            <a:avLst/>
          </a:prstGeom>
        </p:spPr>
        <p:txBody>
          <a:bodyPr wrap="square"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Product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7" name="Bottom box header"/>
          <p:cNvSpPr>
            <a:spLocks noGrp="1"/>
          </p:cNvSpPr>
          <p:nvPr>
            <p:ph type="body" sz="quarter" idx="21" hasCustomPrompt="1"/>
          </p:nvPr>
        </p:nvSpPr>
        <p:spPr bwMode="gray">
          <a:xfrm>
            <a:off x="822960" y="8343721"/>
            <a:ext cx="6126480" cy="1188720"/>
          </a:xfrm>
          <a:prstGeom prst="rect">
            <a:avLst/>
          </a:prstGeom>
          <a:solidFill>
            <a:schemeClr val="bg2"/>
          </a:solidFill>
        </p:spPr>
        <p:txBody>
          <a:bodyPr wrap="none" lIns="274320" tIns="182880" rIns="457200" bIns="91440" anchor="t" anchorCtr="0">
            <a:no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sp>
        <p:nvSpPr>
          <p:cNvPr id="26" name="Bottom box bullets"/>
          <p:cNvSpPr>
            <a:spLocks noGrp="1"/>
          </p:cNvSpPr>
          <p:nvPr>
            <p:ph type="body" sz="quarter" idx="22" hasCustomPrompt="1"/>
          </p:nvPr>
        </p:nvSpPr>
        <p:spPr bwMode="gray">
          <a:xfrm>
            <a:off x="822960" y="8701444"/>
            <a:ext cx="6126480" cy="830997"/>
          </a:xfrm>
          <a:prstGeom prst="rect">
            <a:avLst/>
          </a:prstGeom>
          <a:noFill/>
          <a:ln w="19050">
            <a:noFill/>
          </a:ln>
        </p:spPr>
        <p:txBody>
          <a:bodyPr lIns="274320" tIns="9144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8A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8A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3307668161"/>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8A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427234940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5194298"/>
      </p:ext>
    </p:extLst>
  </p:cSld>
  <p:clrMapOvr>
    <a:masterClrMapping/>
  </p:clrMapOvr>
  <p:extLst>
    <p:ext uri="{DCECCB84-F9BA-43D5-87BE-67443E8EF086}">
      <p15:sldGuideLst xmlns:p15="http://schemas.microsoft.com/office/powerpoint/2012/main">
        <p15:guide id="1" orient="horz" pos="1097">
          <p15:clr>
            <a:srgbClr val="FBAE40"/>
          </p15:clr>
        </p15:guide>
        <p15:guide id="2" pos="46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78186160"/>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52846683"/>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1F7A94-BDCC-9C9A-0DBA-2320C5369A52}"/>
              </a:ext>
              <a:ext uri="{C183D7F6-B498-43B3-948B-1728B52AA6E4}">
                <adec:decorative xmlns:adec="http://schemas.microsoft.com/office/drawing/2017/decorative" val="1"/>
              </a:ext>
            </a:extLst>
          </p:cNvPr>
          <p:cNvSpPr/>
          <p:nvPr userDrawn="1"/>
        </p:nvSpPr>
        <p:spPr bwMode="gray">
          <a:xfrm>
            <a:off x="0" y="1701967"/>
            <a:ext cx="7772400" cy="7216563"/>
          </a:xfrm>
          <a:prstGeom prst="rect">
            <a:avLst/>
          </a:prstGeom>
          <a:solidFill>
            <a:schemeClr val="accent3">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Graphic 3">
            <a:extLst>
              <a:ext uri="{FF2B5EF4-FFF2-40B4-BE49-F238E27FC236}">
                <a16:creationId xmlns:a16="http://schemas.microsoft.com/office/drawing/2014/main" id="{72C9476C-092F-D666-C6EA-E95B3CBF22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5920" y="3045480"/>
            <a:ext cx="4480560" cy="4493240"/>
          </a:xfrm>
          <a:prstGeom prst="rect">
            <a:avLst/>
          </a:prstGeom>
        </p:spPr>
      </p:pic>
      <p:cxnSp>
        <p:nvCxnSpPr>
          <p:cNvPr id="5" name="Straight Connector 4">
            <a:extLst>
              <a:ext uri="{FF2B5EF4-FFF2-40B4-BE49-F238E27FC236}">
                <a16:creationId xmlns:a16="http://schemas.microsoft.com/office/drawing/2014/main" id="{46150AB5-6530-5162-4BB7-715A5087010F}"/>
              </a:ext>
              <a:ext uri="{C183D7F6-B498-43B3-948B-1728B52AA6E4}">
                <adec:decorative xmlns:adec="http://schemas.microsoft.com/office/drawing/2017/decorative" val="1"/>
              </a:ext>
            </a:extLst>
          </p:cNvPr>
          <p:cNvCxnSpPr>
            <a:cxnSpLocks/>
          </p:cNvCxnSpPr>
          <p:nvPr userDrawn="1"/>
        </p:nvCxnSpPr>
        <p:spPr bwMode="gray">
          <a:xfrm flipH="1">
            <a:off x="3888215" y="3335217"/>
            <a:ext cx="5341" cy="130512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755CB-7DAB-A330-C5B3-96801F43719C}"/>
              </a:ext>
              <a:ext uri="{C183D7F6-B498-43B3-948B-1728B52AA6E4}">
                <adec:decorative xmlns:adec="http://schemas.microsoft.com/office/drawing/2017/decorative" val="1"/>
              </a:ext>
            </a:extLst>
          </p:cNvPr>
          <p:cNvCxnSpPr>
            <a:cxnSpLocks/>
          </p:cNvCxnSpPr>
          <p:nvPr userDrawn="1"/>
        </p:nvCxnSpPr>
        <p:spPr bwMode="gray">
          <a:xfrm flipH="1">
            <a:off x="4463497" y="4323219"/>
            <a:ext cx="1113808" cy="656184"/>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AE0B8E-59CA-3BAF-B2B0-98D3E1BBF0E0}"/>
              </a:ext>
              <a:ext uri="{C183D7F6-B498-43B3-948B-1728B52AA6E4}">
                <adec:decorative xmlns:adec="http://schemas.microsoft.com/office/drawing/2017/decorative" val="1"/>
              </a:ext>
            </a:extLst>
          </p:cNvPr>
          <p:cNvCxnSpPr>
            <a:cxnSpLocks/>
          </p:cNvCxnSpPr>
          <p:nvPr userDrawn="1"/>
        </p:nvCxnSpPr>
        <p:spPr bwMode="gray">
          <a:xfrm>
            <a:off x="2185816" y="4330402"/>
            <a:ext cx="1132460" cy="64715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9030E0-1AFE-DE68-0891-510B4D5D1989}"/>
              </a:ext>
              <a:ext uri="{C183D7F6-B498-43B3-948B-1728B52AA6E4}">
                <adec:decorative xmlns:adec="http://schemas.microsoft.com/office/drawing/2017/decorative" val="1"/>
              </a:ext>
            </a:extLst>
          </p:cNvPr>
          <p:cNvCxnSpPr>
            <a:cxnSpLocks/>
          </p:cNvCxnSpPr>
          <p:nvPr userDrawn="1"/>
        </p:nvCxnSpPr>
        <p:spPr bwMode="gray">
          <a:xfrm flipV="1">
            <a:off x="2214042" y="5662249"/>
            <a:ext cx="1095504" cy="632506"/>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172B03-FC74-1C2E-F3FA-532CA7D64D6E}"/>
              </a:ext>
              <a:ext uri="{C183D7F6-B498-43B3-948B-1728B52AA6E4}">
                <adec:decorative xmlns:adec="http://schemas.microsoft.com/office/drawing/2017/decorative" val="1"/>
              </a:ext>
            </a:extLst>
          </p:cNvPr>
          <p:cNvCxnSpPr>
            <a:cxnSpLocks/>
          </p:cNvCxnSpPr>
          <p:nvPr userDrawn="1"/>
        </p:nvCxnSpPr>
        <p:spPr bwMode="gray">
          <a:xfrm flipH="1" flipV="1">
            <a:off x="4459188" y="5651858"/>
            <a:ext cx="1118117" cy="64483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B33053-FD38-D41F-4C77-D07C0D48C3C2}"/>
              </a:ext>
              <a:ext uri="{C183D7F6-B498-43B3-948B-1728B52AA6E4}">
                <adec:decorative xmlns:adec="http://schemas.microsoft.com/office/drawing/2017/decorative" val="1"/>
              </a:ext>
            </a:extLst>
          </p:cNvPr>
          <p:cNvCxnSpPr>
            <a:cxnSpLocks/>
          </p:cNvCxnSpPr>
          <p:nvPr userDrawn="1"/>
        </p:nvCxnSpPr>
        <p:spPr bwMode="gray">
          <a:xfrm>
            <a:off x="3888046" y="6005943"/>
            <a:ext cx="4125" cy="1270759"/>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6C304CB-F7C7-568B-F828-F10B32F4BF4D}"/>
              </a:ext>
              <a:ext uri="{C183D7F6-B498-43B3-948B-1728B52AA6E4}">
                <adec:decorative xmlns:adec="http://schemas.microsoft.com/office/drawing/2017/decorative" val="1"/>
              </a:ext>
            </a:extLst>
          </p:cNvPr>
          <p:cNvSpPr/>
          <p:nvPr userDrawn="1"/>
        </p:nvSpPr>
        <p:spPr bwMode="gray">
          <a:xfrm>
            <a:off x="3158970" y="4566018"/>
            <a:ext cx="1458490" cy="145849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2" name="Picture 11">
            <a:extLst>
              <a:ext uri="{FF2B5EF4-FFF2-40B4-BE49-F238E27FC236}">
                <a16:creationId xmlns:a16="http://schemas.microsoft.com/office/drawing/2014/main" id="{4E8C6E31-F98B-05DC-302D-E42C07ACDE8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25953" y="4677415"/>
            <a:ext cx="1541347" cy="1235697"/>
          </a:xfrm>
          <a:prstGeom prst="rect">
            <a:avLst/>
          </a:prstGeom>
        </p:spPr>
      </p:pic>
      <p:sp>
        <p:nvSpPr>
          <p:cNvPr id="13" name="Rectangle 12">
            <a:extLst>
              <a:ext uri="{FF2B5EF4-FFF2-40B4-BE49-F238E27FC236}">
                <a16:creationId xmlns:a16="http://schemas.microsoft.com/office/drawing/2014/main" id="{7E5A5EC9-A598-A3FC-7F7C-A7B577596486}"/>
              </a:ext>
              <a:ext uri="{C183D7F6-B498-43B3-948B-1728B52AA6E4}">
                <adec:decorative xmlns:adec="http://schemas.microsoft.com/office/drawing/2017/decorative" val="1"/>
              </a:ext>
            </a:extLst>
          </p:cNvPr>
          <p:cNvSpPr/>
          <p:nvPr userDrawn="1"/>
        </p:nvSpPr>
        <p:spPr bwMode="gray">
          <a:xfrm>
            <a:off x="139" y="7974036"/>
            <a:ext cx="7772400" cy="1570014"/>
          </a:xfrm>
          <a:prstGeom prst="rect">
            <a:avLst/>
          </a:prstGeom>
          <a:solidFill>
            <a:srgbClr val="00355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341F1937-239B-95D1-25BD-47034698AF67}"/>
              </a:ext>
              <a:ext uri="{C183D7F6-B498-43B3-948B-1728B52AA6E4}">
                <adec:decorative xmlns:adec="http://schemas.microsoft.com/office/drawing/2017/decorative" val="1"/>
              </a:ext>
            </a:extLst>
          </p:cNvPr>
          <p:cNvSpPr/>
          <p:nvPr userDrawn="1"/>
        </p:nvSpPr>
        <p:spPr bwMode="gray">
          <a:xfrm>
            <a:off x="139" y="1524318"/>
            <a:ext cx="7772400" cy="1041462"/>
          </a:xfrm>
          <a:prstGeom prst="rect">
            <a:avLst/>
          </a:prstGeom>
          <a:solidFill>
            <a:srgbClr val="00355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8" name="Straight Connector 17">
            <a:extLst>
              <a:ext uri="{FF2B5EF4-FFF2-40B4-BE49-F238E27FC236}">
                <a16:creationId xmlns:a16="http://schemas.microsoft.com/office/drawing/2014/main" id="{E764CD0A-0F8A-A528-FF4B-594090925A29}"/>
              </a:ext>
              <a:ext uri="{C183D7F6-B498-43B3-948B-1728B52AA6E4}">
                <adec:decorative xmlns:adec="http://schemas.microsoft.com/office/drawing/2017/decorative" val="1"/>
              </a:ext>
            </a:extLst>
          </p:cNvPr>
          <p:cNvCxnSpPr>
            <a:cxnSpLocks/>
          </p:cNvCxnSpPr>
          <p:nvPr userDrawn="1"/>
        </p:nvCxnSpPr>
        <p:spPr bwMode="gray">
          <a:xfrm>
            <a:off x="518532" y="8408048"/>
            <a:ext cx="0" cy="7019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C976940-D524-776F-D4DE-103BC873F818}"/>
              </a:ext>
              <a:ext uri="{C183D7F6-B498-43B3-948B-1728B52AA6E4}">
                <adec:decorative xmlns:adec="http://schemas.microsoft.com/office/drawing/2017/decorative" val="1"/>
              </a:ext>
            </a:extLst>
          </p:cNvPr>
          <p:cNvCxnSpPr>
            <a:cxnSpLocks/>
          </p:cNvCxnSpPr>
          <p:nvPr userDrawn="1"/>
        </p:nvCxnSpPr>
        <p:spPr bwMode="gray">
          <a:xfrm>
            <a:off x="4377274" y="8408048"/>
            <a:ext cx="0" cy="7019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5D4CC60-755D-F9C4-F252-012B1551474B}"/>
              </a:ext>
              <a:ext uri="{C183D7F6-B498-43B3-948B-1728B52AA6E4}">
                <adec:decorative xmlns:adec="http://schemas.microsoft.com/office/drawing/2017/decorative" val="1"/>
              </a:ext>
            </a:extLst>
          </p:cNvPr>
          <p:cNvGrpSpPr/>
          <p:nvPr userDrawn="1"/>
        </p:nvGrpSpPr>
        <p:grpSpPr>
          <a:xfrm>
            <a:off x="2271914" y="3241995"/>
            <a:ext cx="460972" cy="640080"/>
            <a:chOff x="3204476" y="1751462"/>
            <a:chExt cx="460972" cy="640080"/>
          </a:xfrm>
        </p:grpSpPr>
        <p:sp>
          <p:nvSpPr>
            <p:cNvPr id="27" name="Freeform 81">
              <a:extLst>
                <a:ext uri="{FF2B5EF4-FFF2-40B4-BE49-F238E27FC236}">
                  <a16:creationId xmlns:a16="http://schemas.microsoft.com/office/drawing/2014/main" id="{54670E0E-5B83-1969-D7D3-37C5FA106E66}"/>
                </a:ext>
              </a:extLst>
            </p:cNvPr>
            <p:cNvSpPr/>
            <p:nvPr/>
          </p:nvSpPr>
          <p:spPr>
            <a:xfrm>
              <a:off x="3207045" y="2066740"/>
              <a:ext cx="458403" cy="9525"/>
            </a:xfrm>
            <a:custGeom>
              <a:avLst/>
              <a:gdLst>
                <a:gd name="connsiteX0" fmla="*/ 0 w 458403"/>
                <a:gd name="connsiteY0" fmla="*/ 0 h 9525"/>
                <a:gd name="connsiteX1" fmla="*/ 458403 w 458403"/>
                <a:gd name="connsiteY1" fmla="*/ 0 h 9525"/>
              </a:gdLst>
              <a:ahLst/>
              <a:cxnLst>
                <a:cxn ang="0">
                  <a:pos x="connsiteX0" y="connsiteY0"/>
                </a:cxn>
                <a:cxn ang="0">
                  <a:pos x="connsiteX1" y="connsiteY1"/>
                </a:cxn>
              </a:cxnLst>
              <a:rect l="l" t="t" r="r" b="b"/>
              <a:pathLst>
                <a:path w="458403" h="9525">
                  <a:moveTo>
                    <a:pt x="0" y="0"/>
                  </a:moveTo>
                  <a:lnTo>
                    <a:pt x="458403" y="0"/>
                  </a:lnTo>
                </a:path>
              </a:pathLst>
            </a:custGeom>
            <a:ln w="12700" cap="rnd">
              <a:solidFill>
                <a:srgbClr val="FFFFFF"/>
              </a:solidFill>
              <a:prstDash val="solid"/>
              <a:round/>
            </a:ln>
          </p:spPr>
          <p:txBody>
            <a:bodyPr rtlCol="0" anchor="ctr"/>
            <a:lstStyle/>
            <a:p>
              <a:endParaRPr lang="en-US" dirty="0"/>
            </a:p>
          </p:txBody>
        </p:sp>
        <p:sp>
          <p:nvSpPr>
            <p:cNvPr id="28" name="Freeform 82">
              <a:extLst>
                <a:ext uri="{FF2B5EF4-FFF2-40B4-BE49-F238E27FC236}">
                  <a16:creationId xmlns:a16="http://schemas.microsoft.com/office/drawing/2014/main" id="{79AA05C7-76E3-6B1B-FBF7-AF90C3DAAF99}"/>
                </a:ext>
              </a:extLst>
            </p:cNvPr>
            <p:cNvSpPr/>
            <p:nvPr/>
          </p:nvSpPr>
          <p:spPr>
            <a:xfrm>
              <a:off x="3204476" y="1751462"/>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dirty="0"/>
            </a:p>
          </p:txBody>
        </p:sp>
      </p:grpSp>
      <p:sp>
        <p:nvSpPr>
          <p:cNvPr id="30" name="Freeform 78">
            <a:extLst>
              <a:ext uri="{FF2B5EF4-FFF2-40B4-BE49-F238E27FC236}">
                <a16:creationId xmlns:a16="http://schemas.microsoft.com/office/drawing/2014/main" id="{4CB5F738-A3C8-9ACA-638B-D2DB02CF4B6D}"/>
              </a:ext>
              <a:ext uri="{C183D7F6-B498-43B3-948B-1728B52AA6E4}">
                <adec:decorative xmlns:adec="http://schemas.microsoft.com/office/drawing/2017/decorative" val="1"/>
              </a:ext>
            </a:extLst>
          </p:cNvPr>
          <p:cNvSpPr/>
          <p:nvPr userDrawn="1"/>
        </p:nvSpPr>
        <p:spPr>
          <a:xfrm rot="20773201">
            <a:off x="2665985" y="3265846"/>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80"/>
                  <a:pt x="428213" y="552450"/>
                  <a:pt x="275860" y="552450"/>
                </a:cubicBezTo>
                <a:cubicBezTo>
                  <a:pt x="123507" y="552450"/>
                  <a:pt x="0" y="428780"/>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31" name="Graphic 30">
            <a:extLst>
              <a:ext uri="{FF2B5EF4-FFF2-40B4-BE49-F238E27FC236}">
                <a16:creationId xmlns:a16="http://schemas.microsoft.com/office/drawing/2014/main" id="{57D2FEF4-E5F4-82B3-B863-251A1B535038}"/>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793598" y="3381233"/>
            <a:ext cx="331927" cy="331927"/>
          </a:xfrm>
          <a:prstGeom prst="rect">
            <a:avLst/>
          </a:prstGeom>
        </p:spPr>
      </p:pic>
      <p:grpSp>
        <p:nvGrpSpPr>
          <p:cNvPr id="32" name="Group 31">
            <a:extLst>
              <a:ext uri="{FF2B5EF4-FFF2-40B4-BE49-F238E27FC236}">
                <a16:creationId xmlns:a16="http://schemas.microsoft.com/office/drawing/2014/main" id="{7DC874EB-AB35-A9EE-288C-DC236B1D2785}"/>
              </a:ext>
              <a:ext uri="{C183D7F6-B498-43B3-948B-1728B52AA6E4}">
                <adec:decorative xmlns:adec="http://schemas.microsoft.com/office/drawing/2017/decorative" val="1"/>
              </a:ext>
            </a:extLst>
          </p:cNvPr>
          <p:cNvGrpSpPr/>
          <p:nvPr userDrawn="1"/>
        </p:nvGrpSpPr>
        <p:grpSpPr>
          <a:xfrm>
            <a:off x="1446402" y="4796636"/>
            <a:ext cx="139728" cy="1024484"/>
            <a:chOff x="2193019" y="3403688"/>
            <a:chExt cx="139728" cy="1024484"/>
          </a:xfrm>
        </p:grpSpPr>
        <p:sp>
          <p:nvSpPr>
            <p:cNvPr id="33" name="Freeform 75">
              <a:extLst>
                <a:ext uri="{FF2B5EF4-FFF2-40B4-BE49-F238E27FC236}">
                  <a16:creationId xmlns:a16="http://schemas.microsoft.com/office/drawing/2014/main" id="{FC5429DE-D18F-D362-A3B9-D59B7687B4E2}"/>
                </a:ext>
              </a:extLst>
            </p:cNvPr>
            <p:cNvSpPr/>
            <p:nvPr/>
          </p:nvSpPr>
          <p:spPr>
            <a:xfrm>
              <a:off x="2241307" y="3924559"/>
              <a:ext cx="91440"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dirty="0"/>
            </a:p>
          </p:txBody>
        </p:sp>
        <p:sp>
          <p:nvSpPr>
            <p:cNvPr id="34" name="Freeform 76">
              <a:extLst>
                <a:ext uri="{FF2B5EF4-FFF2-40B4-BE49-F238E27FC236}">
                  <a16:creationId xmlns:a16="http://schemas.microsoft.com/office/drawing/2014/main" id="{8035EBCB-A74E-3C05-A062-6F583EE4F253}"/>
                </a:ext>
              </a:extLst>
            </p:cNvPr>
            <p:cNvSpPr/>
            <p:nvPr/>
          </p:nvSpPr>
          <p:spPr>
            <a:xfrm flipH="1">
              <a:off x="2193019" y="3403688"/>
              <a:ext cx="45719" cy="1024484"/>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dirty="0"/>
            </a:p>
          </p:txBody>
        </p:sp>
      </p:grpSp>
      <p:sp>
        <p:nvSpPr>
          <p:cNvPr id="36" name="Freeform 72">
            <a:extLst>
              <a:ext uri="{FF2B5EF4-FFF2-40B4-BE49-F238E27FC236}">
                <a16:creationId xmlns:a16="http://schemas.microsoft.com/office/drawing/2014/main" id="{1C643B29-A43B-E17B-FC15-4E7C052B08BA}"/>
              </a:ext>
              <a:ext uri="{C183D7F6-B498-43B3-948B-1728B52AA6E4}">
                <adec:decorative xmlns:adec="http://schemas.microsoft.com/office/drawing/2017/decorative" val="1"/>
              </a:ext>
            </a:extLst>
          </p:cNvPr>
          <p:cNvSpPr/>
          <p:nvPr userDrawn="1"/>
        </p:nvSpPr>
        <p:spPr>
          <a:xfrm>
            <a:off x="1596229" y="5012588"/>
            <a:ext cx="591798" cy="592581"/>
          </a:xfrm>
          <a:custGeom>
            <a:avLst/>
            <a:gdLst>
              <a:gd name="connsiteX0" fmla="*/ 513717 w 551908"/>
              <a:gd name="connsiteY0" fmla="*/ 416479 h 552638"/>
              <a:gd name="connsiteX1" fmla="*/ 415929 w 551908"/>
              <a:gd name="connsiteY1" fmla="*/ 38242 h 552638"/>
              <a:gd name="connsiteX2" fmla="*/ 38191 w 551908"/>
              <a:gd name="connsiteY2" fmla="*/ 136159 h 552638"/>
              <a:gd name="connsiteX3" fmla="*/ 135979 w 551908"/>
              <a:gd name="connsiteY3" fmla="*/ 514396 h 552638"/>
              <a:gd name="connsiteX4" fmla="*/ 513717 w 551908"/>
              <a:gd name="connsiteY4" fmla="*/ 416479 h 55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08" h="552638">
                <a:moveTo>
                  <a:pt x="513717" y="416479"/>
                </a:moveTo>
                <a:cubicBezTo>
                  <a:pt x="591053" y="285034"/>
                  <a:pt x="547201" y="115680"/>
                  <a:pt x="415929" y="38242"/>
                </a:cubicBezTo>
                <a:cubicBezTo>
                  <a:pt x="284658" y="-39197"/>
                  <a:pt x="115527" y="4714"/>
                  <a:pt x="38191" y="136159"/>
                </a:cubicBezTo>
                <a:cubicBezTo>
                  <a:pt x="-39145" y="267604"/>
                  <a:pt x="4707" y="436958"/>
                  <a:pt x="135979" y="514396"/>
                </a:cubicBezTo>
                <a:cubicBezTo>
                  <a:pt x="267250" y="591835"/>
                  <a:pt x="436381" y="547925"/>
                  <a:pt x="513717" y="416479"/>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37" name="Graphic 36">
            <a:extLst>
              <a:ext uri="{FF2B5EF4-FFF2-40B4-BE49-F238E27FC236}">
                <a16:creationId xmlns:a16="http://schemas.microsoft.com/office/drawing/2014/main" id="{5E526D57-CC1F-3B57-2B1C-D7918EED988F}"/>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10576" y="5166219"/>
            <a:ext cx="351330" cy="285749"/>
          </a:xfrm>
          <a:prstGeom prst="rect">
            <a:avLst/>
          </a:prstGeom>
        </p:spPr>
      </p:pic>
      <p:grpSp>
        <p:nvGrpSpPr>
          <p:cNvPr id="38" name="Group 37">
            <a:extLst>
              <a:ext uri="{FF2B5EF4-FFF2-40B4-BE49-F238E27FC236}">
                <a16:creationId xmlns:a16="http://schemas.microsoft.com/office/drawing/2014/main" id="{05613B81-81FE-4EE4-36E5-1AE8F9371DFE}"/>
              </a:ext>
              <a:ext uri="{C183D7F6-B498-43B3-948B-1728B52AA6E4}">
                <adec:decorative xmlns:adec="http://schemas.microsoft.com/office/drawing/2017/decorative" val="1"/>
              </a:ext>
            </a:extLst>
          </p:cNvPr>
          <p:cNvGrpSpPr/>
          <p:nvPr userDrawn="1"/>
        </p:nvGrpSpPr>
        <p:grpSpPr>
          <a:xfrm>
            <a:off x="2314537" y="6698212"/>
            <a:ext cx="399330" cy="640080"/>
            <a:chOff x="3373372" y="5556752"/>
            <a:chExt cx="399330" cy="640080"/>
          </a:xfrm>
        </p:grpSpPr>
        <p:sp>
          <p:nvSpPr>
            <p:cNvPr id="39" name="Freeform 67">
              <a:extLst>
                <a:ext uri="{FF2B5EF4-FFF2-40B4-BE49-F238E27FC236}">
                  <a16:creationId xmlns:a16="http://schemas.microsoft.com/office/drawing/2014/main" id="{F070A3D0-7F94-BAB5-3472-36412B1A10EC}"/>
                </a:ext>
              </a:extLst>
            </p:cNvPr>
            <p:cNvSpPr/>
            <p:nvPr/>
          </p:nvSpPr>
          <p:spPr>
            <a:xfrm>
              <a:off x="3375940" y="5872030"/>
              <a:ext cx="396762" cy="9525"/>
            </a:xfrm>
            <a:custGeom>
              <a:avLst/>
              <a:gdLst>
                <a:gd name="connsiteX0" fmla="*/ 0 w 396762"/>
                <a:gd name="connsiteY0" fmla="*/ 0 h 9525"/>
                <a:gd name="connsiteX1" fmla="*/ 396763 w 396762"/>
                <a:gd name="connsiteY1" fmla="*/ 0 h 9525"/>
              </a:gdLst>
              <a:ahLst/>
              <a:cxnLst>
                <a:cxn ang="0">
                  <a:pos x="connsiteX0" y="connsiteY0"/>
                </a:cxn>
                <a:cxn ang="0">
                  <a:pos x="connsiteX1" y="connsiteY1"/>
                </a:cxn>
              </a:cxnLst>
              <a:rect l="l" t="t" r="r" b="b"/>
              <a:pathLst>
                <a:path w="396762" h="9525">
                  <a:moveTo>
                    <a:pt x="0" y="0"/>
                  </a:moveTo>
                  <a:lnTo>
                    <a:pt x="396763" y="0"/>
                  </a:lnTo>
                </a:path>
              </a:pathLst>
            </a:custGeom>
            <a:ln w="12700" cap="rnd">
              <a:solidFill>
                <a:srgbClr val="FFFFFF"/>
              </a:solidFill>
              <a:prstDash val="solid"/>
              <a:round/>
            </a:ln>
          </p:spPr>
          <p:txBody>
            <a:bodyPr rtlCol="0" anchor="ctr"/>
            <a:lstStyle/>
            <a:p>
              <a:endParaRPr lang="en-US" dirty="0"/>
            </a:p>
          </p:txBody>
        </p:sp>
        <p:sp>
          <p:nvSpPr>
            <p:cNvPr id="40" name="Freeform 68">
              <a:extLst>
                <a:ext uri="{FF2B5EF4-FFF2-40B4-BE49-F238E27FC236}">
                  <a16:creationId xmlns:a16="http://schemas.microsoft.com/office/drawing/2014/main" id="{618CF848-FF86-8ABB-5E9C-3FD81C9E17B1}"/>
                </a:ext>
              </a:extLst>
            </p:cNvPr>
            <p:cNvSpPr/>
            <p:nvPr/>
          </p:nvSpPr>
          <p:spPr>
            <a:xfrm>
              <a:off x="3373372" y="5556752"/>
              <a:ext cx="9512" cy="640080"/>
            </a:xfrm>
            <a:custGeom>
              <a:avLst/>
              <a:gdLst>
                <a:gd name="connsiteX0" fmla="*/ 0 w 9512"/>
                <a:gd name="connsiteY0" fmla="*/ 0 h 671417"/>
                <a:gd name="connsiteX1" fmla="*/ 0 w 9512"/>
                <a:gd name="connsiteY1" fmla="*/ 671417 h 671417"/>
              </a:gdLst>
              <a:ahLst/>
              <a:cxnLst>
                <a:cxn ang="0">
                  <a:pos x="connsiteX0" y="connsiteY0"/>
                </a:cxn>
                <a:cxn ang="0">
                  <a:pos x="connsiteX1" y="connsiteY1"/>
                </a:cxn>
              </a:cxnLst>
              <a:rect l="l" t="t" r="r" b="b"/>
              <a:pathLst>
                <a:path w="9512" h="671417">
                  <a:moveTo>
                    <a:pt x="0" y="0"/>
                  </a:moveTo>
                  <a:lnTo>
                    <a:pt x="0" y="671417"/>
                  </a:lnTo>
                </a:path>
              </a:pathLst>
            </a:custGeom>
            <a:ln w="12700" cap="rnd">
              <a:solidFill>
                <a:srgbClr val="FFFFFF"/>
              </a:solidFill>
              <a:prstDash val="solid"/>
              <a:round/>
            </a:ln>
          </p:spPr>
          <p:txBody>
            <a:bodyPr rtlCol="0" anchor="ctr"/>
            <a:lstStyle/>
            <a:p>
              <a:endParaRPr lang="en-US" dirty="0"/>
            </a:p>
          </p:txBody>
        </p:sp>
      </p:grpSp>
      <p:sp>
        <p:nvSpPr>
          <p:cNvPr id="42" name="Freeform 64">
            <a:extLst>
              <a:ext uri="{FF2B5EF4-FFF2-40B4-BE49-F238E27FC236}">
                <a16:creationId xmlns:a16="http://schemas.microsoft.com/office/drawing/2014/main" id="{D947A2A0-D0C5-7D2B-B3E5-DFAD1C4BA239}"/>
              </a:ext>
              <a:ext uri="{C183D7F6-B498-43B3-948B-1728B52AA6E4}">
                <adec:decorative xmlns:adec="http://schemas.microsoft.com/office/drawing/2017/decorative" val="1"/>
              </a:ext>
            </a:extLst>
          </p:cNvPr>
          <p:cNvSpPr/>
          <p:nvPr userDrawn="1"/>
        </p:nvSpPr>
        <p:spPr>
          <a:xfrm rot="20773201">
            <a:off x="2664406" y="6720983"/>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8"/>
                  <a:pt x="123805" y="0"/>
                  <a:pt x="276526" y="0"/>
                </a:cubicBezTo>
                <a:cubicBezTo>
                  <a:pt x="429247" y="0"/>
                  <a:pt x="553052" y="123968"/>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44" name="Graphic 43">
            <a:extLst>
              <a:ext uri="{FF2B5EF4-FFF2-40B4-BE49-F238E27FC236}">
                <a16:creationId xmlns:a16="http://schemas.microsoft.com/office/drawing/2014/main" id="{973295FA-2EBF-C67C-44C2-D2E5BBE6BAFB}"/>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786850" y="6849323"/>
            <a:ext cx="351330" cy="351330"/>
          </a:xfrm>
          <a:prstGeom prst="rect">
            <a:avLst/>
          </a:prstGeom>
        </p:spPr>
      </p:pic>
      <p:grpSp>
        <p:nvGrpSpPr>
          <p:cNvPr id="45" name="Group 44">
            <a:extLst>
              <a:ext uri="{FF2B5EF4-FFF2-40B4-BE49-F238E27FC236}">
                <a16:creationId xmlns:a16="http://schemas.microsoft.com/office/drawing/2014/main" id="{97194EDC-283E-C401-8FFE-F7B0B7C9CD20}"/>
              </a:ext>
              <a:ext uri="{C183D7F6-B498-43B3-948B-1728B52AA6E4}">
                <adec:decorative xmlns:adec="http://schemas.microsoft.com/office/drawing/2017/decorative" val="1"/>
              </a:ext>
            </a:extLst>
          </p:cNvPr>
          <p:cNvGrpSpPr/>
          <p:nvPr userDrawn="1"/>
        </p:nvGrpSpPr>
        <p:grpSpPr>
          <a:xfrm>
            <a:off x="5063476" y="6698212"/>
            <a:ext cx="446893" cy="640080"/>
            <a:chOff x="6122763" y="5709630"/>
            <a:chExt cx="446893" cy="640080"/>
          </a:xfrm>
        </p:grpSpPr>
        <p:sp>
          <p:nvSpPr>
            <p:cNvPr id="46" name="Freeform 61">
              <a:extLst>
                <a:ext uri="{FF2B5EF4-FFF2-40B4-BE49-F238E27FC236}">
                  <a16:creationId xmlns:a16="http://schemas.microsoft.com/office/drawing/2014/main" id="{6C137BB1-7C16-DF54-0605-BE0748565EE1}"/>
                </a:ext>
              </a:extLst>
            </p:cNvPr>
            <p:cNvSpPr/>
            <p:nvPr/>
          </p:nvSpPr>
          <p:spPr>
            <a:xfrm>
              <a:off x="6122763" y="6024908"/>
              <a:ext cx="434812" cy="9525"/>
            </a:xfrm>
            <a:custGeom>
              <a:avLst/>
              <a:gdLst>
                <a:gd name="connsiteX0" fmla="*/ 434813 w 434812"/>
                <a:gd name="connsiteY0" fmla="*/ 0 h 9525"/>
                <a:gd name="connsiteX1" fmla="*/ 0 w 434812"/>
                <a:gd name="connsiteY1" fmla="*/ 0 h 9525"/>
              </a:gdLst>
              <a:ahLst/>
              <a:cxnLst>
                <a:cxn ang="0">
                  <a:pos x="connsiteX0" y="connsiteY0"/>
                </a:cxn>
                <a:cxn ang="0">
                  <a:pos x="connsiteX1" y="connsiteY1"/>
                </a:cxn>
              </a:cxnLst>
              <a:rect l="l" t="t" r="r" b="b"/>
              <a:pathLst>
                <a:path w="434812" h="9525">
                  <a:moveTo>
                    <a:pt x="434813" y="0"/>
                  </a:moveTo>
                  <a:lnTo>
                    <a:pt x="0" y="0"/>
                  </a:lnTo>
                </a:path>
              </a:pathLst>
            </a:custGeom>
            <a:ln w="12700" cap="rnd">
              <a:solidFill>
                <a:srgbClr val="FFFFFF"/>
              </a:solidFill>
              <a:prstDash val="solid"/>
              <a:round/>
            </a:ln>
          </p:spPr>
          <p:txBody>
            <a:bodyPr rtlCol="0" anchor="ctr"/>
            <a:lstStyle/>
            <a:p>
              <a:endParaRPr lang="en-US" dirty="0"/>
            </a:p>
          </p:txBody>
        </p:sp>
        <p:sp>
          <p:nvSpPr>
            <p:cNvPr id="47" name="Freeform 62">
              <a:extLst>
                <a:ext uri="{FF2B5EF4-FFF2-40B4-BE49-F238E27FC236}">
                  <a16:creationId xmlns:a16="http://schemas.microsoft.com/office/drawing/2014/main" id="{9A59F697-DF88-E5B3-9916-71D5A11C4B9E}"/>
                </a:ext>
              </a:extLst>
            </p:cNvPr>
            <p:cNvSpPr/>
            <p:nvPr/>
          </p:nvSpPr>
          <p:spPr>
            <a:xfrm>
              <a:off x="6560144" y="5709630"/>
              <a:ext cx="9512" cy="640080"/>
            </a:xfrm>
            <a:custGeom>
              <a:avLst/>
              <a:gdLst>
                <a:gd name="connsiteX0" fmla="*/ 0 w 9512"/>
                <a:gd name="connsiteY0" fmla="*/ 0 h 695801"/>
                <a:gd name="connsiteX1" fmla="*/ 0 w 9512"/>
                <a:gd name="connsiteY1" fmla="*/ 695801 h 695801"/>
              </a:gdLst>
              <a:ahLst/>
              <a:cxnLst>
                <a:cxn ang="0">
                  <a:pos x="connsiteX0" y="connsiteY0"/>
                </a:cxn>
                <a:cxn ang="0">
                  <a:pos x="connsiteX1" y="connsiteY1"/>
                </a:cxn>
              </a:cxnLst>
              <a:rect l="l" t="t" r="r" b="b"/>
              <a:pathLst>
                <a:path w="9512" h="695801">
                  <a:moveTo>
                    <a:pt x="0" y="0"/>
                  </a:moveTo>
                  <a:lnTo>
                    <a:pt x="0" y="695801"/>
                  </a:lnTo>
                </a:path>
              </a:pathLst>
            </a:custGeom>
            <a:ln w="12700" cap="rnd">
              <a:solidFill>
                <a:srgbClr val="FFFFFF"/>
              </a:solidFill>
              <a:prstDash val="solid"/>
              <a:round/>
            </a:ln>
          </p:spPr>
          <p:txBody>
            <a:bodyPr rtlCol="0" anchor="ctr"/>
            <a:lstStyle/>
            <a:p>
              <a:endParaRPr lang="en-US" dirty="0"/>
            </a:p>
          </p:txBody>
        </p:sp>
      </p:grpSp>
      <p:sp>
        <p:nvSpPr>
          <p:cNvPr id="49" name="Freeform 58">
            <a:extLst>
              <a:ext uri="{FF2B5EF4-FFF2-40B4-BE49-F238E27FC236}">
                <a16:creationId xmlns:a16="http://schemas.microsoft.com/office/drawing/2014/main" id="{E6DDBAF5-BEF9-6999-A4F5-734B424D1656}"/>
              </a:ext>
              <a:ext uri="{C183D7F6-B498-43B3-948B-1728B52AA6E4}">
                <adec:decorative xmlns:adec="http://schemas.microsoft.com/office/drawing/2017/decorative" val="1"/>
              </a:ext>
            </a:extLst>
          </p:cNvPr>
          <p:cNvSpPr/>
          <p:nvPr userDrawn="1"/>
        </p:nvSpPr>
        <p:spPr>
          <a:xfrm rot="19433401">
            <a:off x="4581008" y="6721348"/>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9"/>
                  <a:pt x="123805" y="0"/>
                  <a:pt x="276526" y="0"/>
                </a:cubicBezTo>
                <a:cubicBezTo>
                  <a:pt x="429247" y="0"/>
                  <a:pt x="553052" y="123969"/>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50" name="Graphic 49">
            <a:extLst>
              <a:ext uri="{FF2B5EF4-FFF2-40B4-BE49-F238E27FC236}">
                <a16:creationId xmlns:a16="http://schemas.microsoft.com/office/drawing/2014/main" id="{BC931127-64D7-F807-8AB6-FE8C6D274E55}"/>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701488" y="6885013"/>
            <a:ext cx="351330" cy="323224"/>
          </a:xfrm>
          <a:prstGeom prst="rect">
            <a:avLst/>
          </a:prstGeom>
        </p:spPr>
      </p:pic>
      <p:grpSp>
        <p:nvGrpSpPr>
          <p:cNvPr id="51" name="Group 50">
            <a:extLst>
              <a:ext uri="{FF2B5EF4-FFF2-40B4-BE49-F238E27FC236}">
                <a16:creationId xmlns:a16="http://schemas.microsoft.com/office/drawing/2014/main" id="{2F3680D7-258F-8792-F1EB-317E77596BAA}"/>
              </a:ext>
              <a:ext uri="{C183D7F6-B498-43B3-948B-1728B52AA6E4}">
                <adec:decorative xmlns:adec="http://schemas.microsoft.com/office/drawing/2017/decorative" val="1"/>
              </a:ext>
            </a:extLst>
          </p:cNvPr>
          <p:cNvGrpSpPr/>
          <p:nvPr userDrawn="1"/>
        </p:nvGrpSpPr>
        <p:grpSpPr>
          <a:xfrm>
            <a:off x="5135617" y="3241995"/>
            <a:ext cx="421663" cy="640080"/>
            <a:chOff x="6523346" y="1827330"/>
            <a:chExt cx="421663" cy="640080"/>
          </a:xfrm>
        </p:grpSpPr>
        <p:sp>
          <p:nvSpPr>
            <p:cNvPr id="52" name="Freeform 53">
              <a:extLst>
                <a:ext uri="{FF2B5EF4-FFF2-40B4-BE49-F238E27FC236}">
                  <a16:creationId xmlns:a16="http://schemas.microsoft.com/office/drawing/2014/main" id="{12E5ACAE-0428-E801-CCDD-C0EFA5AE1657}"/>
                </a:ext>
              </a:extLst>
            </p:cNvPr>
            <p:cNvSpPr/>
            <p:nvPr/>
          </p:nvSpPr>
          <p:spPr>
            <a:xfrm>
              <a:off x="6523346" y="2142608"/>
              <a:ext cx="414741" cy="9525"/>
            </a:xfrm>
            <a:custGeom>
              <a:avLst/>
              <a:gdLst>
                <a:gd name="connsiteX0" fmla="*/ 414741 w 414741"/>
                <a:gd name="connsiteY0" fmla="*/ 0 h 9525"/>
                <a:gd name="connsiteX1" fmla="*/ 0 w 414741"/>
                <a:gd name="connsiteY1" fmla="*/ 0 h 9525"/>
              </a:gdLst>
              <a:ahLst/>
              <a:cxnLst>
                <a:cxn ang="0">
                  <a:pos x="connsiteX0" y="connsiteY0"/>
                </a:cxn>
                <a:cxn ang="0">
                  <a:pos x="connsiteX1" y="connsiteY1"/>
                </a:cxn>
              </a:cxnLst>
              <a:rect l="l" t="t" r="r" b="b"/>
              <a:pathLst>
                <a:path w="414741" h="9525">
                  <a:moveTo>
                    <a:pt x="414741" y="0"/>
                  </a:moveTo>
                  <a:lnTo>
                    <a:pt x="0" y="0"/>
                  </a:lnTo>
                </a:path>
              </a:pathLst>
            </a:custGeom>
            <a:ln w="12700" cap="flat">
              <a:solidFill>
                <a:srgbClr val="FFFFFF"/>
              </a:solidFill>
              <a:prstDash val="solid"/>
              <a:miter/>
            </a:ln>
          </p:spPr>
          <p:txBody>
            <a:bodyPr rtlCol="0" anchor="ctr"/>
            <a:lstStyle/>
            <a:p>
              <a:endParaRPr lang="en-US" dirty="0"/>
            </a:p>
          </p:txBody>
        </p:sp>
        <p:sp>
          <p:nvSpPr>
            <p:cNvPr id="53" name="Freeform 54">
              <a:extLst>
                <a:ext uri="{FF2B5EF4-FFF2-40B4-BE49-F238E27FC236}">
                  <a16:creationId xmlns:a16="http://schemas.microsoft.com/office/drawing/2014/main" id="{A8A8C6A0-FF8D-E328-2A34-7BF0488ADA57}"/>
                </a:ext>
              </a:extLst>
            </p:cNvPr>
            <p:cNvSpPr/>
            <p:nvPr/>
          </p:nvSpPr>
          <p:spPr>
            <a:xfrm>
              <a:off x="6935497" y="1827330"/>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dirty="0"/>
            </a:p>
          </p:txBody>
        </p:sp>
      </p:grpSp>
      <p:sp>
        <p:nvSpPr>
          <p:cNvPr id="55" name="Freeform 50">
            <a:extLst>
              <a:ext uri="{FF2B5EF4-FFF2-40B4-BE49-F238E27FC236}">
                <a16:creationId xmlns:a16="http://schemas.microsoft.com/office/drawing/2014/main" id="{2A12DAF3-3D15-C96E-53D5-A745C8F55226}"/>
              </a:ext>
              <a:ext uri="{C183D7F6-B498-43B3-948B-1728B52AA6E4}">
                <adec:decorative xmlns:adec="http://schemas.microsoft.com/office/drawing/2017/decorative" val="1"/>
              </a:ext>
            </a:extLst>
          </p:cNvPr>
          <p:cNvSpPr/>
          <p:nvPr userDrawn="1"/>
        </p:nvSpPr>
        <p:spPr>
          <a:xfrm>
            <a:off x="4591337" y="3274976"/>
            <a:ext cx="591748" cy="592531"/>
          </a:xfrm>
          <a:custGeom>
            <a:avLst/>
            <a:gdLst>
              <a:gd name="connsiteX0" fmla="*/ 519686 w 551861"/>
              <a:gd name="connsiteY0" fmla="*/ 146899 h 552591"/>
              <a:gd name="connsiteX1" fmla="*/ 146705 w 551861"/>
              <a:gd name="connsiteY1" fmla="*/ 32218 h 552591"/>
              <a:gd name="connsiteX2" fmla="*/ 32175 w 551861"/>
              <a:gd name="connsiteY2" fmla="*/ 405693 h 552591"/>
              <a:gd name="connsiteX3" fmla="*/ 405157 w 551861"/>
              <a:gd name="connsiteY3" fmla="*/ 520374 h 552591"/>
              <a:gd name="connsiteX4" fmla="*/ 519686 w 551861"/>
              <a:gd name="connsiteY4" fmla="*/ 146899 h 55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61" h="552591">
                <a:moveTo>
                  <a:pt x="519686" y="146899"/>
                </a:moveTo>
                <a:cubicBezTo>
                  <a:pt x="448343" y="12120"/>
                  <a:pt x="281305" y="-39220"/>
                  <a:pt x="146705" y="32218"/>
                </a:cubicBezTo>
                <a:cubicBezTo>
                  <a:pt x="12104" y="103655"/>
                  <a:pt x="-39168" y="270914"/>
                  <a:pt x="32175" y="405693"/>
                </a:cubicBezTo>
                <a:cubicBezTo>
                  <a:pt x="103518" y="540472"/>
                  <a:pt x="270556" y="591811"/>
                  <a:pt x="405157" y="520374"/>
                </a:cubicBezTo>
                <a:cubicBezTo>
                  <a:pt x="539758" y="448936"/>
                  <a:pt x="591030" y="281677"/>
                  <a:pt x="519686" y="146899"/>
                </a:cubicBezTo>
                <a:close/>
              </a:path>
            </a:pathLst>
          </a:custGeom>
          <a:solidFill>
            <a:srgbClr val="092746"/>
          </a:solidFill>
          <a:ln w="12700" cap="flat">
            <a:solidFill>
              <a:schemeClr val="bg1"/>
            </a:solidFill>
            <a:prstDash val="solid"/>
            <a:miter/>
          </a:ln>
        </p:spPr>
        <p:txBody>
          <a:bodyPr rtlCol="0" anchor="ctr"/>
          <a:lstStyle/>
          <a:p>
            <a:endParaRPr lang="en-US" dirty="0"/>
          </a:p>
        </p:txBody>
      </p:sp>
      <p:pic>
        <p:nvPicPr>
          <p:cNvPr id="56" name="Graphic 55">
            <a:extLst>
              <a:ext uri="{FF2B5EF4-FFF2-40B4-BE49-F238E27FC236}">
                <a16:creationId xmlns:a16="http://schemas.microsoft.com/office/drawing/2014/main" id="{5800EB85-DA1F-F030-F8A8-836AED5E8C88}"/>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753096" y="3414312"/>
            <a:ext cx="319391" cy="315133"/>
          </a:xfrm>
          <a:prstGeom prst="rect">
            <a:avLst/>
          </a:prstGeom>
        </p:spPr>
      </p:pic>
      <p:sp>
        <p:nvSpPr>
          <p:cNvPr id="57" name="Freeform 41">
            <a:extLst>
              <a:ext uri="{FF2B5EF4-FFF2-40B4-BE49-F238E27FC236}">
                <a16:creationId xmlns:a16="http://schemas.microsoft.com/office/drawing/2014/main" id="{1C4EB8F2-6361-6335-CF02-F314D72B8451}"/>
              </a:ext>
              <a:ext uri="{C183D7F6-B498-43B3-948B-1728B52AA6E4}">
                <adec:decorative xmlns:adec="http://schemas.microsoft.com/office/drawing/2017/decorative" val="1"/>
              </a:ext>
            </a:extLst>
          </p:cNvPr>
          <p:cNvSpPr/>
          <p:nvPr userDrawn="1"/>
        </p:nvSpPr>
        <p:spPr>
          <a:xfrm rot="20773201">
            <a:off x="5534885" y="5012689"/>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79"/>
                  <a:pt x="428213" y="552450"/>
                  <a:pt x="275860" y="552450"/>
                </a:cubicBezTo>
                <a:cubicBezTo>
                  <a:pt x="123507" y="552450"/>
                  <a:pt x="0" y="428779"/>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58" name="Graphic 57">
            <a:extLst>
              <a:ext uri="{FF2B5EF4-FFF2-40B4-BE49-F238E27FC236}">
                <a16:creationId xmlns:a16="http://schemas.microsoft.com/office/drawing/2014/main" id="{7BA29CB5-A7E3-1893-F785-51637C2BB7F8}"/>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660983" y="5135594"/>
            <a:ext cx="319391" cy="319391"/>
          </a:xfrm>
          <a:prstGeom prst="rect">
            <a:avLst/>
          </a:prstGeom>
        </p:spPr>
      </p:pic>
      <p:grpSp>
        <p:nvGrpSpPr>
          <p:cNvPr id="59" name="Group 58">
            <a:extLst>
              <a:ext uri="{FF2B5EF4-FFF2-40B4-BE49-F238E27FC236}">
                <a16:creationId xmlns:a16="http://schemas.microsoft.com/office/drawing/2014/main" id="{C6D2977D-3619-6164-A26A-3539E8D3C9D3}"/>
              </a:ext>
              <a:ext uri="{C183D7F6-B498-43B3-948B-1728B52AA6E4}">
                <adec:decorative xmlns:adec="http://schemas.microsoft.com/office/drawing/2017/decorative" val="1"/>
              </a:ext>
            </a:extLst>
          </p:cNvPr>
          <p:cNvGrpSpPr/>
          <p:nvPr userDrawn="1"/>
        </p:nvGrpSpPr>
        <p:grpSpPr>
          <a:xfrm flipH="1">
            <a:off x="6135045" y="4796636"/>
            <a:ext cx="139728" cy="1024484"/>
            <a:chOff x="2193019" y="3403688"/>
            <a:chExt cx="139728" cy="1024484"/>
          </a:xfrm>
        </p:grpSpPr>
        <p:sp>
          <p:nvSpPr>
            <p:cNvPr id="64" name="Freeform 90">
              <a:extLst>
                <a:ext uri="{FF2B5EF4-FFF2-40B4-BE49-F238E27FC236}">
                  <a16:creationId xmlns:a16="http://schemas.microsoft.com/office/drawing/2014/main" id="{FB79A214-B423-EE79-16F7-EC85C1A0F37C}"/>
                </a:ext>
              </a:extLst>
            </p:cNvPr>
            <p:cNvSpPr/>
            <p:nvPr/>
          </p:nvSpPr>
          <p:spPr>
            <a:xfrm>
              <a:off x="2241307" y="3924559"/>
              <a:ext cx="91440"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dirty="0"/>
            </a:p>
          </p:txBody>
        </p:sp>
        <p:sp>
          <p:nvSpPr>
            <p:cNvPr id="65" name="Freeform 91">
              <a:extLst>
                <a:ext uri="{FF2B5EF4-FFF2-40B4-BE49-F238E27FC236}">
                  <a16:creationId xmlns:a16="http://schemas.microsoft.com/office/drawing/2014/main" id="{49495725-304F-7EA9-5F87-0A25AD708120}"/>
                </a:ext>
              </a:extLst>
            </p:cNvPr>
            <p:cNvSpPr/>
            <p:nvPr/>
          </p:nvSpPr>
          <p:spPr>
            <a:xfrm flipH="1">
              <a:off x="2193019" y="3403688"/>
              <a:ext cx="45719" cy="1024484"/>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dirty="0"/>
            </a:p>
          </p:txBody>
        </p:sp>
      </p:grpSp>
      <p:sp>
        <p:nvSpPr>
          <p:cNvPr id="2" name="Title 14">
            <a:extLst>
              <a:ext uri="{FF2B5EF4-FFF2-40B4-BE49-F238E27FC236}">
                <a16:creationId xmlns:a16="http://schemas.microsoft.com/office/drawing/2014/main" id="{EB61E465-A453-6574-8B1F-F5BD9E9F44AA}"/>
              </a:ext>
            </a:extLst>
          </p:cNvPr>
          <p:cNvSpPr>
            <a:spLocks noGrp="1"/>
          </p:cNvSpPr>
          <p:nvPr>
            <p:ph type="title" hasCustomPrompt="1"/>
          </p:nvPr>
        </p:nvSpPr>
        <p:spPr>
          <a:xfrm>
            <a:off x="512064" y="-688432"/>
            <a:ext cx="6748272" cy="553998"/>
          </a:xfrm>
        </p:spPr>
        <p:txBody>
          <a:bodyPr/>
          <a:lstStyle>
            <a:lvl1pPr>
              <a:defRPr/>
            </a:lvl1pPr>
          </a:lstStyle>
          <a:p>
            <a:r>
              <a:rPr lang="en-US" dirty="0"/>
              <a:t>Click to Add “About EAB” (this is a hidden title for accessibility)</a:t>
            </a:r>
          </a:p>
        </p:txBody>
      </p:sp>
      <p:pic>
        <p:nvPicPr>
          <p:cNvPr id="92" name="EAB logo" descr="EAB logo">
            <a:extLst>
              <a:ext uri="{FF2B5EF4-FFF2-40B4-BE49-F238E27FC236}">
                <a16:creationId xmlns:a16="http://schemas.microsoft.com/office/drawing/2014/main" id="{6F887524-B9B8-4730-9A17-6DCDA825A88A}"/>
              </a:ext>
              <a:ext uri="{C183D7F6-B498-43B3-948B-1728B52AA6E4}">
                <adec:decorative xmlns:adec="http://schemas.microsoft.com/office/drawing/2017/decorative" val="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gray">
          <a:xfrm>
            <a:off x="508000" y="414164"/>
            <a:ext cx="1685547" cy="734569"/>
          </a:xfrm>
          <a:prstGeom prst="rect">
            <a:avLst/>
          </a:prstGeom>
          <a:noFill/>
          <a:ln>
            <a:noFill/>
          </a:ln>
        </p:spPr>
      </p:pic>
      <p:sp>
        <p:nvSpPr>
          <p:cNvPr id="91" name="Page title">
            <a:extLst>
              <a:ext uri="{FF2B5EF4-FFF2-40B4-BE49-F238E27FC236}">
                <a16:creationId xmlns:a16="http://schemas.microsoft.com/office/drawing/2014/main" id="{8D93B988-411E-4A9B-A0B8-6291FD4385E0}"/>
              </a:ext>
              <a:ext uri="{C183D7F6-B498-43B3-948B-1728B52AA6E4}">
                <adec:decorative xmlns:adec="http://schemas.microsoft.com/office/drawing/2017/decorative" val="0"/>
              </a:ext>
            </a:extLst>
          </p:cNvPr>
          <p:cNvSpPr/>
          <p:nvPr userDrawn="1"/>
        </p:nvSpPr>
        <p:spPr>
          <a:xfrm>
            <a:off x="2418828" y="442894"/>
            <a:ext cx="4858272" cy="677108"/>
          </a:xfrm>
          <a:prstGeom prst="rect">
            <a:avLst/>
          </a:prstGeom>
        </p:spPr>
        <p:txBody>
          <a:bodyPr wrap="square" lIns="0" tIns="0" rIns="0" bIns="0">
            <a:spAutoFit/>
          </a:bodyPr>
          <a:lstStyle/>
          <a:p>
            <a:pPr algn="r"/>
            <a:r>
              <a:rPr lang="en-US" sz="2200" spc="-7" dirty="0">
                <a:latin typeface="Rockwell" panose="02060603020205020403" pitchFamily="18" charset="77"/>
              </a:rPr>
              <a:t>Education’s</a:t>
            </a:r>
            <a:r>
              <a:rPr lang="en-US" sz="2200" spc="-4" dirty="0">
                <a:latin typeface="Rockwell" panose="02060603020205020403" pitchFamily="18" charset="77"/>
              </a:rPr>
              <a:t> Trusted Partner </a:t>
            </a:r>
            <a:r>
              <a:rPr lang="en-US" sz="2200" dirty="0">
                <a:latin typeface="Rockwell" panose="02060603020205020403" pitchFamily="18" charset="77"/>
              </a:rPr>
              <a:t>to </a:t>
            </a:r>
            <a:r>
              <a:rPr lang="en-US" sz="2200" spc="4" dirty="0">
                <a:latin typeface="Rockwell" panose="02060603020205020403" pitchFamily="18" charset="77"/>
              </a:rPr>
              <a:t> </a:t>
            </a:r>
            <a:br>
              <a:rPr lang="en-US" sz="2200" spc="4" dirty="0">
                <a:latin typeface="Rockwell" panose="02060603020205020403" pitchFamily="18" charset="77"/>
              </a:rPr>
            </a:br>
            <a:r>
              <a:rPr lang="en-US" sz="2200" spc="-11" dirty="0">
                <a:latin typeface="Rockwell" panose="02060603020205020403" pitchFamily="18" charset="77"/>
              </a:rPr>
              <a:t>Help</a:t>
            </a:r>
            <a:r>
              <a:rPr lang="en-US" sz="2200" spc="-15" dirty="0">
                <a:latin typeface="Rockwell" panose="02060603020205020403" pitchFamily="18" charset="77"/>
              </a:rPr>
              <a:t> </a:t>
            </a:r>
            <a:r>
              <a:rPr lang="en-US" sz="2200" dirty="0">
                <a:latin typeface="Rockwell" panose="02060603020205020403" pitchFamily="18" charset="77"/>
              </a:rPr>
              <a:t>Schools</a:t>
            </a:r>
            <a:r>
              <a:rPr lang="en-US" sz="2200" spc="-11" dirty="0">
                <a:latin typeface="Rockwell" panose="02060603020205020403" pitchFamily="18" charset="77"/>
              </a:rPr>
              <a:t> </a:t>
            </a:r>
            <a:r>
              <a:rPr lang="en-US" sz="2200" dirty="0">
                <a:latin typeface="Rockwell" panose="02060603020205020403" pitchFamily="18" charset="77"/>
              </a:rPr>
              <a:t>and</a:t>
            </a:r>
            <a:r>
              <a:rPr lang="en-US" sz="2200" spc="-11" dirty="0">
                <a:latin typeface="Rockwell" panose="02060603020205020403" pitchFamily="18" charset="77"/>
              </a:rPr>
              <a:t> </a:t>
            </a:r>
            <a:r>
              <a:rPr lang="en-US" sz="2200" spc="-4" dirty="0">
                <a:latin typeface="Rockwell" panose="02060603020205020403" pitchFamily="18" charset="77"/>
              </a:rPr>
              <a:t>Students</a:t>
            </a:r>
            <a:r>
              <a:rPr lang="en-US" sz="2200" spc="-11" dirty="0">
                <a:latin typeface="Rockwell" panose="02060603020205020403" pitchFamily="18" charset="77"/>
              </a:rPr>
              <a:t> </a:t>
            </a:r>
            <a:r>
              <a:rPr lang="en-US" sz="2200" spc="-4" dirty="0">
                <a:latin typeface="Rockwell" panose="02060603020205020403" pitchFamily="18" charset="77"/>
              </a:rPr>
              <a:t>Thrive</a:t>
            </a:r>
            <a:endParaRPr lang="en-US" sz="2200" dirty="0"/>
          </a:p>
        </p:txBody>
      </p:sp>
      <p:sp>
        <p:nvSpPr>
          <p:cNvPr id="15" name="TextBox 14">
            <a:extLst>
              <a:ext uri="{FF2B5EF4-FFF2-40B4-BE49-F238E27FC236}">
                <a16:creationId xmlns:a16="http://schemas.microsoft.com/office/drawing/2014/main" id="{862320DD-B054-F2D2-3C1C-028368FFBC72}"/>
              </a:ext>
            </a:extLst>
          </p:cNvPr>
          <p:cNvSpPr txBox="1"/>
          <p:nvPr userDrawn="1"/>
        </p:nvSpPr>
        <p:spPr bwMode="gray">
          <a:xfrm>
            <a:off x="1384633" y="1798828"/>
            <a:ext cx="500313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Verdana"/>
                <a:ea typeface="+mn-ea"/>
                <a:cs typeface="+mn-cs"/>
              </a:rPr>
              <a:t>Insight-powered Solutions </a:t>
            </a:r>
            <a:r>
              <a:rPr kumimoji="0" lang="en-US" sz="1600" b="1" i="0" u="none" strike="noStrike" kern="1200" cap="none" spc="0" normalizeH="0" baseline="0" noProof="0" dirty="0">
                <a:ln>
                  <a:noFill/>
                </a:ln>
                <a:solidFill>
                  <a:srgbClr val="FFFFFF"/>
                </a:solidFill>
                <a:effectLst/>
                <a:uLnTx/>
                <a:uFillTx/>
                <a:latin typeface="Verdana"/>
                <a:ea typeface="+mn-ea"/>
                <a:cs typeface="+mn-cs"/>
              </a:rPr>
              <a:t>for Your Top Priorities and Toughest Challenges</a:t>
            </a:r>
          </a:p>
        </p:txBody>
      </p:sp>
      <p:sp>
        <p:nvSpPr>
          <p:cNvPr id="20" name="TextBox 19">
            <a:extLst>
              <a:ext uri="{FF2B5EF4-FFF2-40B4-BE49-F238E27FC236}">
                <a16:creationId xmlns:a16="http://schemas.microsoft.com/office/drawing/2014/main" id="{B9F1B667-420F-7C37-2788-0CB60D2C1DE8}"/>
              </a:ext>
            </a:extLst>
          </p:cNvPr>
          <p:cNvSpPr txBox="1"/>
          <p:nvPr userDrawn="1"/>
        </p:nvSpPr>
        <p:spPr bwMode="gray">
          <a:xfrm>
            <a:off x="2543218" y="4082466"/>
            <a:ext cx="1271107" cy="276999"/>
          </a:xfrm>
          <a:prstGeom prst="rect">
            <a:avLst/>
          </a:prstGeom>
          <a:noFill/>
        </p:spPr>
        <p:txBody>
          <a:bodyPr wrap="square" lIns="0" tIns="0" rIns="0" bIns="0" rtlCol="0">
            <a:spAutoFit/>
          </a:bodyPr>
          <a:lstStyle/>
          <a:p>
            <a:pPr algn="ctr">
              <a:spcBef>
                <a:spcPts val="500"/>
              </a:spcBef>
            </a:pPr>
            <a:r>
              <a:rPr lang="en-US" sz="900" b="1" dirty="0">
                <a:solidFill>
                  <a:schemeClr val="bg1"/>
                </a:solidFill>
              </a:rPr>
              <a:t>Institutional Strategy</a:t>
            </a:r>
            <a:endParaRPr lang="en-US" sz="900" dirty="0">
              <a:solidFill>
                <a:schemeClr val="bg1"/>
              </a:solidFill>
            </a:endParaRPr>
          </a:p>
        </p:txBody>
      </p:sp>
      <p:sp>
        <p:nvSpPr>
          <p:cNvPr id="29" name="TextBox 28">
            <a:extLst>
              <a:ext uri="{FF2B5EF4-FFF2-40B4-BE49-F238E27FC236}">
                <a16:creationId xmlns:a16="http://schemas.microsoft.com/office/drawing/2014/main" id="{B2DFFC95-2B67-5568-09FD-B66D0A985689}"/>
              </a:ext>
            </a:extLst>
          </p:cNvPr>
          <p:cNvSpPr txBox="1"/>
          <p:nvPr userDrawn="1"/>
        </p:nvSpPr>
        <p:spPr bwMode="gray">
          <a:xfrm>
            <a:off x="558894" y="3280095"/>
            <a:ext cx="1608921" cy="553998"/>
          </a:xfrm>
          <a:prstGeom prst="rect">
            <a:avLst/>
          </a:prstGeom>
          <a:noFill/>
        </p:spPr>
        <p:txBody>
          <a:bodyPr wrap="square" lIns="0" tIns="0" rIns="0" bIns="0" rtlCol="0">
            <a:spAutoFit/>
          </a:bodyPr>
          <a:lstStyle/>
          <a:p>
            <a:pPr algn="r">
              <a:spcBef>
                <a:spcPts val="500"/>
              </a:spcBef>
            </a:pPr>
            <a:r>
              <a:rPr lang="en-US" sz="900" dirty="0">
                <a:solidFill>
                  <a:schemeClr val="bg1"/>
                </a:solidFill>
              </a:rPr>
              <a:t>Future-proof your institution by addressing immediate and long-term opportunities and threats </a:t>
            </a:r>
          </a:p>
        </p:txBody>
      </p:sp>
      <p:sp>
        <p:nvSpPr>
          <p:cNvPr id="21" name="TextBox 20">
            <a:extLst>
              <a:ext uri="{FF2B5EF4-FFF2-40B4-BE49-F238E27FC236}">
                <a16:creationId xmlns:a16="http://schemas.microsoft.com/office/drawing/2014/main" id="{849B7F3C-81C1-464A-292F-952D40DA8A40}"/>
              </a:ext>
            </a:extLst>
          </p:cNvPr>
          <p:cNvSpPr txBox="1"/>
          <p:nvPr userDrawn="1"/>
        </p:nvSpPr>
        <p:spPr bwMode="gray">
          <a:xfrm>
            <a:off x="3967446" y="4011742"/>
            <a:ext cx="1231667" cy="415498"/>
          </a:xfrm>
          <a:prstGeom prst="rect">
            <a:avLst/>
          </a:prstGeom>
          <a:noFill/>
        </p:spPr>
        <p:txBody>
          <a:bodyPr wrap="square" lIns="0" tIns="0" rIns="0" bIns="0" rtlCol="0">
            <a:spAutoFit/>
          </a:bodyPr>
          <a:lstStyle/>
          <a:p>
            <a:pPr algn="ctr">
              <a:spcBef>
                <a:spcPts val="500"/>
              </a:spcBef>
            </a:pPr>
            <a:r>
              <a:rPr lang="en-US" sz="900" b="1" dirty="0">
                <a:solidFill>
                  <a:schemeClr val="bg1"/>
                </a:solidFill>
              </a:rPr>
              <a:t>Undergraduate</a:t>
            </a:r>
            <a:br>
              <a:rPr lang="en-US" sz="900" b="1" dirty="0">
                <a:solidFill>
                  <a:schemeClr val="bg1"/>
                </a:solidFill>
              </a:rPr>
            </a:br>
            <a:r>
              <a:rPr lang="en-US" sz="900" b="1" dirty="0">
                <a:solidFill>
                  <a:schemeClr val="bg1"/>
                </a:solidFill>
              </a:rPr>
              <a:t>Marketing and Enrollment </a:t>
            </a:r>
            <a:endParaRPr lang="en-US" sz="900" dirty="0">
              <a:solidFill>
                <a:schemeClr val="bg1"/>
              </a:solidFill>
            </a:endParaRPr>
          </a:p>
        </p:txBody>
      </p:sp>
      <p:sp>
        <p:nvSpPr>
          <p:cNvPr id="54" name="TextBox 53">
            <a:extLst>
              <a:ext uri="{FF2B5EF4-FFF2-40B4-BE49-F238E27FC236}">
                <a16:creationId xmlns:a16="http://schemas.microsoft.com/office/drawing/2014/main" id="{D048932A-A00E-3C5A-13D7-FACF0F67C773}"/>
              </a:ext>
            </a:extLst>
          </p:cNvPr>
          <p:cNvSpPr txBox="1"/>
          <p:nvPr userDrawn="1"/>
        </p:nvSpPr>
        <p:spPr bwMode="gray">
          <a:xfrm>
            <a:off x="5627292" y="3276682"/>
            <a:ext cx="1435309" cy="553998"/>
          </a:xfrm>
          <a:prstGeom prst="rect">
            <a:avLst/>
          </a:prstGeom>
          <a:noFill/>
        </p:spPr>
        <p:txBody>
          <a:bodyPr wrap="square" lIns="0" tIns="0" rIns="0" bIns="0" rtlCol="0">
            <a:spAutoFit/>
          </a:bodyPr>
          <a:lstStyle/>
          <a:p>
            <a:pPr>
              <a:spcBef>
                <a:spcPts val="500"/>
              </a:spcBef>
            </a:pPr>
            <a:r>
              <a:rPr lang="en-US" sz="900" dirty="0">
                <a:solidFill>
                  <a:schemeClr val="bg1"/>
                </a:solidFill>
                <a:effectLst/>
                <a:ea typeface="Times New Roman" panose="02020603050405020304" pitchFamily="18" charset="0"/>
              </a:rPr>
              <a:t>Reach, engage, and enroll future classes </a:t>
            </a:r>
            <a:r>
              <a:rPr lang="en-US" sz="900" dirty="0">
                <a:solidFill>
                  <a:schemeClr val="bg1"/>
                </a:solidFill>
                <a:ea typeface="Times New Roman" panose="02020603050405020304" pitchFamily="18" charset="0"/>
              </a:rPr>
              <a:t>in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a dynamic market with demographic headwinds </a:t>
            </a:r>
            <a:endParaRPr lang="en-US" sz="900" dirty="0">
              <a:solidFill>
                <a:schemeClr val="bg1"/>
              </a:solidFill>
              <a:effectLst/>
              <a:ea typeface="Calibri" panose="020F0502020204030204" pitchFamily="34" charset="0"/>
            </a:endParaRPr>
          </a:p>
        </p:txBody>
      </p:sp>
      <p:sp>
        <p:nvSpPr>
          <p:cNvPr id="24" name="TextBox 23">
            <a:extLst>
              <a:ext uri="{FF2B5EF4-FFF2-40B4-BE49-F238E27FC236}">
                <a16:creationId xmlns:a16="http://schemas.microsoft.com/office/drawing/2014/main" id="{C2BE9A38-F175-63CB-B717-F69E622791A9}"/>
              </a:ext>
            </a:extLst>
          </p:cNvPr>
          <p:cNvSpPr txBox="1"/>
          <p:nvPr userDrawn="1"/>
        </p:nvSpPr>
        <p:spPr bwMode="gray">
          <a:xfrm>
            <a:off x="4567941" y="5025889"/>
            <a:ext cx="1134840" cy="553998"/>
          </a:xfrm>
          <a:prstGeom prst="rect">
            <a:avLst/>
          </a:prstGeom>
          <a:noFill/>
        </p:spPr>
        <p:txBody>
          <a:bodyPr wrap="square" lIns="0" tIns="0" rIns="0" bIns="0" rtlCol="0">
            <a:spAutoFit/>
          </a:bodyPr>
          <a:lstStyle/>
          <a:p>
            <a:pPr algn="ctr">
              <a:spcBef>
                <a:spcPts val="500"/>
              </a:spcBef>
            </a:pPr>
            <a:r>
              <a:rPr lang="en-US" sz="900" b="1" dirty="0">
                <a:solidFill>
                  <a:schemeClr val="bg1"/>
                </a:solidFill>
              </a:rPr>
              <a:t>Graduate Marketing</a:t>
            </a:r>
            <a:br>
              <a:rPr lang="en-US" sz="900" b="1" dirty="0">
                <a:solidFill>
                  <a:schemeClr val="bg1"/>
                </a:solidFill>
              </a:rPr>
            </a:br>
            <a:r>
              <a:rPr lang="en-US" sz="900" b="1" dirty="0">
                <a:solidFill>
                  <a:schemeClr val="bg1"/>
                </a:solidFill>
              </a:rPr>
              <a:t> and </a:t>
            </a:r>
            <a:br>
              <a:rPr lang="en-US" sz="900" b="1" dirty="0">
                <a:solidFill>
                  <a:schemeClr val="bg1"/>
                </a:solidFill>
              </a:rPr>
            </a:br>
            <a:r>
              <a:rPr lang="en-US" sz="900" b="1" dirty="0">
                <a:solidFill>
                  <a:schemeClr val="bg1"/>
                </a:solidFill>
              </a:rPr>
              <a:t>Enrollment </a:t>
            </a:r>
            <a:endParaRPr lang="en-US" sz="900" dirty="0">
              <a:solidFill>
                <a:schemeClr val="bg1"/>
              </a:solidFill>
            </a:endParaRPr>
          </a:p>
        </p:txBody>
      </p:sp>
      <p:sp>
        <p:nvSpPr>
          <p:cNvPr id="66" name="TextBox 65">
            <a:extLst>
              <a:ext uri="{FF2B5EF4-FFF2-40B4-BE49-F238E27FC236}">
                <a16:creationId xmlns:a16="http://schemas.microsoft.com/office/drawing/2014/main" id="{A38672B5-DC45-3C23-8A91-75822D71EB0F}"/>
              </a:ext>
            </a:extLst>
          </p:cNvPr>
          <p:cNvSpPr txBox="1"/>
          <p:nvPr userDrawn="1"/>
        </p:nvSpPr>
        <p:spPr bwMode="gray">
          <a:xfrm flipH="1">
            <a:off x="6320128" y="4826274"/>
            <a:ext cx="976738" cy="969496"/>
          </a:xfrm>
          <a:prstGeom prst="rect">
            <a:avLst/>
          </a:prstGeom>
          <a:noFill/>
        </p:spPr>
        <p:txBody>
          <a:bodyPr wrap="square" lIns="0" tIns="0" rIns="0" bIns="0" rtlCol="0">
            <a:spAutoFit/>
          </a:bodyPr>
          <a:lstStyle/>
          <a:p>
            <a:pPr marR="0" lvl="0">
              <a:spcBef>
                <a:spcPts val="0"/>
              </a:spcBef>
              <a:spcAft>
                <a:spcPts val="0"/>
              </a:spcAft>
            </a:pPr>
            <a:r>
              <a:rPr lang="en-US" sz="900" dirty="0">
                <a:solidFill>
                  <a:schemeClr val="bg1"/>
                </a:solidFill>
                <a:ea typeface="Times New Roman" panose="02020603050405020304" pitchFamily="18" charset="0"/>
              </a:rPr>
              <a:t>Secure enrollments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and revenue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in an evolving graduate,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online, and adult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learner market </a:t>
            </a:r>
            <a:endParaRPr lang="en-US" sz="900" dirty="0">
              <a:solidFill>
                <a:schemeClr val="bg1"/>
              </a:solidFill>
              <a:effectLst/>
              <a:ea typeface="Calibri" panose="020F0502020204030204" pitchFamily="34" charset="0"/>
            </a:endParaRPr>
          </a:p>
        </p:txBody>
      </p:sp>
      <p:sp>
        <p:nvSpPr>
          <p:cNvPr id="25" name="TextBox 24">
            <a:extLst>
              <a:ext uri="{FF2B5EF4-FFF2-40B4-BE49-F238E27FC236}">
                <a16:creationId xmlns:a16="http://schemas.microsoft.com/office/drawing/2014/main" id="{2C1F5538-4ACA-44AB-E7F2-3B149293F0F8}"/>
              </a:ext>
            </a:extLst>
          </p:cNvPr>
          <p:cNvSpPr txBox="1"/>
          <p:nvPr userDrawn="1"/>
        </p:nvSpPr>
        <p:spPr bwMode="gray">
          <a:xfrm>
            <a:off x="3939412" y="6294085"/>
            <a:ext cx="1198073" cy="2769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Student </a:t>
            </a:r>
            <a:br>
              <a:rPr lang="en-US" sz="900" b="1" dirty="0">
                <a:solidFill>
                  <a:schemeClr val="accent5"/>
                </a:solidFill>
              </a:rPr>
            </a:br>
            <a:r>
              <a:rPr lang="en-US" sz="900" b="1" dirty="0">
                <a:solidFill>
                  <a:schemeClr val="accent5"/>
                </a:solidFill>
              </a:rPr>
              <a:t>Success</a:t>
            </a:r>
            <a:endParaRPr lang="en-US" sz="900" dirty="0">
              <a:solidFill>
                <a:schemeClr val="accent5"/>
              </a:solidFill>
            </a:endParaRPr>
          </a:p>
        </p:txBody>
      </p:sp>
      <p:sp>
        <p:nvSpPr>
          <p:cNvPr id="48" name="TextBox 47">
            <a:extLst>
              <a:ext uri="{FF2B5EF4-FFF2-40B4-BE49-F238E27FC236}">
                <a16:creationId xmlns:a16="http://schemas.microsoft.com/office/drawing/2014/main" id="{87550F63-147B-0C9B-9731-A46F233A601C}"/>
              </a:ext>
            </a:extLst>
          </p:cNvPr>
          <p:cNvSpPr txBox="1"/>
          <p:nvPr userDrawn="1"/>
        </p:nvSpPr>
        <p:spPr bwMode="gray">
          <a:xfrm>
            <a:off x="5580762" y="6792739"/>
            <a:ext cx="1416284" cy="415498"/>
          </a:xfrm>
          <a:prstGeom prst="rect">
            <a:avLst/>
          </a:prstGeom>
          <a:noFill/>
        </p:spPr>
        <p:txBody>
          <a:bodyPr wrap="square" lIns="0" tIns="0" rIns="0" bIns="0" rtlCol="0">
            <a:spAutoFit/>
          </a:bodyPr>
          <a:lstStyle/>
          <a:p>
            <a:pPr marR="0" lvl="0">
              <a:spcBef>
                <a:spcPts val="0"/>
              </a:spcBef>
              <a:spcAft>
                <a:spcPts val="0"/>
              </a:spcAft>
            </a:pPr>
            <a:r>
              <a:rPr lang="en-US" sz="900" dirty="0">
                <a:solidFill>
                  <a:schemeClr val="bg1"/>
                </a:solidFill>
                <a:ea typeface="Times New Roman" panose="02020603050405020304" pitchFamily="18" charset="0"/>
              </a:rPr>
              <a:t>Support, retain, and empower students in college and beyond </a:t>
            </a:r>
            <a:endParaRPr lang="en-US" sz="900" dirty="0">
              <a:solidFill>
                <a:schemeClr val="bg1"/>
              </a:solidFill>
              <a:effectLst/>
              <a:ea typeface="Calibri" panose="020F0502020204030204" pitchFamily="34" charset="0"/>
            </a:endParaRPr>
          </a:p>
        </p:txBody>
      </p:sp>
      <p:sp>
        <p:nvSpPr>
          <p:cNvPr id="22" name="TextBox 21">
            <a:extLst>
              <a:ext uri="{FF2B5EF4-FFF2-40B4-BE49-F238E27FC236}">
                <a16:creationId xmlns:a16="http://schemas.microsoft.com/office/drawing/2014/main" id="{6EF02B52-E729-6CBB-CC82-82E064C4C139}"/>
              </a:ext>
            </a:extLst>
          </p:cNvPr>
          <p:cNvSpPr txBox="1"/>
          <p:nvPr userDrawn="1"/>
        </p:nvSpPr>
        <p:spPr bwMode="gray">
          <a:xfrm>
            <a:off x="2660039" y="6316475"/>
            <a:ext cx="1056824" cy="2769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Data and Analytics </a:t>
            </a:r>
            <a:endParaRPr lang="en-US" sz="900" dirty="0">
              <a:solidFill>
                <a:schemeClr val="accent5"/>
              </a:solidFill>
            </a:endParaRPr>
          </a:p>
        </p:txBody>
      </p:sp>
      <p:sp>
        <p:nvSpPr>
          <p:cNvPr id="41" name="TextBox 40">
            <a:extLst>
              <a:ext uri="{FF2B5EF4-FFF2-40B4-BE49-F238E27FC236}">
                <a16:creationId xmlns:a16="http://schemas.microsoft.com/office/drawing/2014/main" id="{0EA90157-959A-16A6-67F0-583CFBA18630}"/>
              </a:ext>
            </a:extLst>
          </p:cNvPr>
          <p:cNvSpPr txBox="1"/>
          <p:nvPr userDrawn="1"/>
        </p:nvSpPr>
        <p:spPr bwMode="gray">
          <a:xfrm>
            <a:off x="674019" y="6732629"/>
            <a:ext cx="1534695" cy="553998"/>
          </a:xfrm>
          <a:prstGeom prst="rect">
            <a:avLst/>
          </a:prstGeom>
          <a:noFill/>
        </p:spPr>
        <p:txBody>
          <a:bodyPr wrap="square" lIns="0" tIns="0" rIns="0" bIns="0" rtlCol="0">
            <a:spAutoFit/>
          </a:bodyPr>
          <a:lstStyle/>
          <a:p>
            <a:pPr algn="r">
              <a:spcBef>
                <a:spcPts val="500"/>
              </a:spcBef>
            </a:pPr>
            <a:r>
              <a:rPr lang="en-US" sz="900" dirty="0">
                <a:solidFill>
                  <a:schemeClr val="bg1"/>
                </a:solidFill>
              </a:rPr>
              <a:t>Improve decision-making and accelerate innovation with a modern data and analytics infrastructure </a:t>
            </a:r>
          </a:p>
        </p:txBody>
      </p:sp>
      <p:sp>
        <p:nvSpPr>
          <p:cNvPr id="23" name="TextBox 22">
            <a:extLst>
              <a:ext uri="{FF2B5EF4-FFF2-40B4-BE49-F238E27FC236}">
                <a16:creationId xmlns:a16="http://schemas.microsoft.com/office/drawing/2014/main" id="{CEF1512A-C47B-2AA0-FC8E-842FB7601BD9}"/>
              </a:ext>
            </a:extLst>
          </p:cNvPr>
          <p:cNvSpPr txBox="1"/>
          <p:nvPr userDrawn="1"/>
        </p:nvSpPr>
        <p:spPr bwMode="gray">
          <a:xfrm>
            <a:off x="2143299" y="5233405"/>
            <a:ext cx="1033481" cy="1384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Advancement </a:t>
            </a:r>
            <a:endParaRPr lang="en-US" sz="900" dirty="0">
              <a:solidFill>
                <a:schemeClr val="accent5"/>
              </a:solidFill>
            </a:endParaRPr>
          </a:p>
        </p:txBody>
      </p:sp>
      <p:sp>
        <p:nvSpPr>
          <p:cNvPr id="35" name="TextBox 34">
            <a:extLst>
              <a:ext uri="{FF2B5EF4-FFF2-40B4-BE49-F238E27FC236}">
                <a16:creationId xmlns:a16="http://schemas.microsoft.com/office/drawing/2014/main" id="{DE11BC56-7F2D-CCF5-E651-8A40B76913EB}"/>
              </a:ext>
            </a:extLst>
          </p:cNvPr>
          <p:cNvSpPr txBox="1"/>
          <p:nvPr userDrawn="1"/>
        </p:nvSpPr>
        <p:spPr bwMode="gray">
          <a:xfrm>
            <a:off x="148293" y="4893379"/>
            <a:ext cx="1243288" cy="830997"/>
          </a:xfrm>
          <a:prstGeom prst="rect">
            <a:avLst/>
          </a:prstGeom>
          <a:noFill/>
        </p:spPr>
        <p:txBody>
          <a:bodyPr wrap="square" lIns="0" tIns="0" rIns="0" bIns="0" rtlCol="0">
            <a:spAutoFit/>
          </a:bodyPr>
          <a:lstStyle/>
          <a:p>
            <a:pPr algn="r">
              <a:spcBef>
                <a:spcPts val="500"/>
              </a:spcBef>
            </a:pPr>
            <a:r>
              <a:rPr lang="en-US" sz="900" dirty="0">
                <a:solidFill>
                  <a:schemeClr val="bg1"/>
                </a:solidFill>
              </a:rPr>
              <a:t>Meet aspirational </a:t>
            </a:r>
            <a:br>
              <a:rPr lang="en-US" sz="900" dirty="0">
                <a:solidFill>
                  <a:schemeClr val="bg1"/>
                </a:solidFill>
              </a:rPr>
            </a:br>
            <a:r>
              <a:rPr lang="en-US" sz="900" dirty="0">
                <a:solidFill>
                  <a:schemeClr val="bg1"/>
                </a:solidFill>
              </a:rPr>
              <a:t>giving goals in an </a:t>
            </a:r>
            <a:br>
              <a:rPr lang="en-US" sz="900" dirty="0">
                <a:solidFill>
                  <a:schemeClr val="bg1"/>
                </a:solidFill>
              </a:rPr>
            </a:br>
            <a:r>
              <a:rPr lang="en-US" sz="900" dirty="0">
                <a:solidFill>
                  <a:schemeClr val="bg1"/>
                </a:solidFill>
              </a:rPr>
              <a:t>era of competing </a:t>
            </a:r>
            <a:br>
              <a:rPr lang="en-US" sz="900" dirty="0">
                <a:solidFill>
                  <a:schemeClr val="bg1"/>
                </a:solidFill>
              </a:rPr>
            </a:br>
            <a:r>
              <a:rPr lang="en-US" sz="900" dirty="0">
                <a:solidFill>
                  <a:schemeClr val="bg1"/>
                </a:solidFill>
              </a:rPr>
              <a:t>fundraising priorities </a:t>
            </a:r>
            <a:br>
              <a:rPr lang="en-US" sz="900" dirty="0">
                <a:solidFill>
                  <a:schemeClr val="bg1"/>
                </a:solidFill>
              </a:rPr>
            </a:br>
            <a:r>
              <a:rPr lang="en-US" sz="900" dirty="0">
                <a:solidFill>
                  <a:schemeClr val="bg1"/>
                </a:solidFill>
              </a:rPr>
              <a:t>and shifting </a:t>
            </a:r>
            <a:br>
              <a:rPr lang="en-US" sz="900" dirty="0">
                <a:solidFill>
                  <a:schemeClr val="bg1"/>
                </a:solidFill>
              </a:rPr>
            </a:br>
            <a:r>
              <a:rPr lang="en-US" sz="900" dirty="0">
                <a:solidFill>
                  <a:schemeClr val="bg1"/>
                </a:solidFill>
              </a:rPr>
              <a:t>donor interest</a:t>
            </a:r>
          </a:p>
        </p:txBody>
      </p:sp>
      <p:sp>
        <p:nvSpPr>
          <p:cNvPr id="17" name="We partner...">
            <a:extLst>
              <a:ext uri="{FF2B5EF4-FFF2-40B4-BE49-F238E27FC236}">
                <a16:creationId xmlns:a16="http://schemas.microsoft.com/office/drawing/2014/main" id="{8F20892A-FBC6-9A65-E362-0E379AC9CD82}"/>
              </a:ext>
            </a:extLst>
          </p:cNvPr>
          <p:cNvSpPr txBox="1"/>
          <p:nvPr userDrawn="1"/>
        </p:nvSpPr>
        <p:spPr bwMode="gray">
          <a:xfrm>
            <a:off x="620939" y="8389711"/>
            <a:ext cx="3202631" cy="738664"/>
          </a:xfrm>
          <a:prstGeom prst="rect">
            <a:avLst/>
          </a:prstGeom>
          <a:noFill/>
        </p:spPr>
        <p:txBody>
          <a:bodyPr wrap="square" lIns="0" tIns="0" rIns="0" bIns="0" rtlCol="0">
            <a:spAutoFit/>
          </a:bodyPr>
          <a:lstStyle/>
          <a:p>
            <a:pPr marL="9525" algn="l" defTabSz="685755">
              <a:spcBef>
                <a:spcPts val="375"/>
              </a:spcBef>
              <a:defRPr/>
            </a:pPr>
            <a:r>
              <a:rPr lang="en-US" sz="1600" spc="-15" dirty="0">
                <a:solidFill>
                  <a:schemeClr val="bg1"/>
                </a:solidFill>
                <a:latin typeface="+mj-lt"/>
              </a:rPr>
              <a:t>We partner with </a:t>
            </a:r>
            <a:r>
              <a:rPr lang="en-US" sz="1600" spc="-15" dirty="0">
                <a:solidFill>
                  <a:schemeClr val="accent6"/>
                </a:solidFill>
                <a:latin typeface="+mj-lt"/>
              </a:rPr>
              <a:t>2,800+ </a:t>
            </a:r>
            <a:r>
              <a:rPr lang="en-US" sz="1600" spc="-15" dirty="0">
                <a:solidFill>
                  <a:schemeClr val="bg1"/>
                </a:solidFill>
                <a:latin typeface="+mj-lt"/>
              </a:rPr>
              <a:t>institutions to accelerate progress, deliver results, and enable lasting change. </a:t>
            </a:r>
          </a:p>
        </p:txBody>
      </p:sp>
      <p:sp>
        <p:nvSpPr>
          <p:cNvPr id="16" name="95%+...">
            <a:extLst>
              <a:ext uri="{FF2B5EF4-FFF2-40B4-BE49-F238E27FC236}">
                <a16:creationId xmlns:a16="http://schemas.microsoft.com/office/drawing/2014/main" id="{1E89E81F-2478-2122-6F8D-9D384D360FE3}"/>
              </a:ext>
            </a:extLst>
          </p:cNvPr>
          <p:cNvSpPr txBox="1"/>
          <p:nvPr userDrawn="1"/>
        </p:nvSpPr>
        <p:spPr bwMode="gray">
          <a:xfrm>
            <a:off x="4490222" y="8389711"/>
            <a:ext cx="2895332" cy="738664"/>
          </a:xfrm>
          <a:prstGeom prst="rect">
            <a:avLst/>
          </a:prstGeom>
          <a:noFill/>
        </p:spPr>
        <p:txBody>
          <a:bodyPr wrap="square" lIns="0" tIns="0" rIns="0" bIns="0" rtlCol="0">
            <a:spAutoFit/>
          </a:bodyPr>
          <a:lstStyle/>
          <a:p>
            <a:pPr algn="l">
              <a:spcBef>
                <a:spcPts val="375"/>
              </a:spcBef>
            </a:pPr>
            <a:r>
              <a:rPr lang="en-US" sz="1600" spc="-15" dirty="0">
                <a:solidFill>
                  <a:schemeClr val="accent6"/>
                </a:solidFill>
                <a:latin typeface="+mj-lt"/>
              </a:rPr>
              <a:t>95%+ </a:t>
            </a:r>
            <a:r>
              <a:rPr lang="en-US" sz="1600" spc="-15" dirty="0">
                <a:solidFill>
                  <a:schemeClr val="bg1"/>
                </a:solidFill>
                <a:latin typeface="+mj-lt"/>
              </a:rPr>
              <a:t>of our partners return to us year after year because of results we achieve, together.</a:t>
            </a:r>
          </a:p>
        </p:txBody>
      </p:sp>
      <p:sp>
        <p:nvSpPr>
          <p:cNvPr id="76" name="Holder 5">
            <a:extLst>
              <a:ext uri="{FF2B5EF4-FFF2-40B4-BE49-F238E27FC236}">
                <a16:creationId xmlns:a16="http://schemas.microsoft.com/office/drawing/2014/main" id="{EBB55B26-0FB6-4B9A-9C62-2E625CB075FB}"/>
              </a:ext>
              <a:ext uri="{C183D7F6-B498-43B3-948B-1728B52AA6E4}">
                <adec:decorative xmlns:adec="http://schemas.microsoft.com/office/drawing/2017/decorative" val="1"/>
              </a:ext>
            </a:extLst>
          </p:cNvPr>
          <p:cNvSpPr txBox="1">
            <a:spLocks/>
          </p:cNvSpPr>
          <p:nvPr userDrawn="1"/>
        </p:nvSpPr>
        <p:spPr>
          <a:xfrm>
            <a:off x="6973453" y="9735515"/>
            <a:ext cx="573682" cy="13580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gn="r">
              <a:lnSpc>
                <a:spcPts val="1076"/>
              </a:lnSpc>
            </a:pPr>
            <a:r>
              <a:rPr lang="en-US" sz="900" spc="-15" dirty="0">
                <a:solidFill>
                  <a:schemeClr val="tx1"/>
                </a:solidFill>
                <a:latin typeface="+mj-lt"/>
              </a:rPr>
              <a:t>eab.com</a:t>
            </a:r>
          </a:p>
        </p:txBody>
      </p:sp>
      <p:sp>
        <p:nvSpPr>
          <p:cNvPr id="77" name="K12...">
            <a:extLst>
              <a:ext uri="{FF2B5EF4-FFF2-40B4-BE49-F238E27FC236}">
                <a16:creationId xmlns:a16="http://schemas.microsoft.com/office/drawing/2014/main" id="{B9CBBCBE-0505-47AD-9EAA-A04654D0B4A6}"/>
              </a:ext>
              <a:ext uri="{C183D7F6-B498-43B3-948B-1728B52AA6E4}">
                <adec:decorative xmlns:adec="http://schemas.microsoft.com/office/drawing/2017/decorative" val="1"/>
              </a:ext>
            </a:extLst>
          </p:cNvPr>
          <p:cNvSpPr txBox="1">
            <a:spLocks/>
          </p:cNvSpPr>
          <p:nvPr userDrawn="1"/>
        </p:nvSpPr>
        <p:spPr>
          <a:xfrm>
            <a:off x="219364" y="9741863"/>
            <a:ext cx="6143330" cy="11541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r>
              <a:rPr lang="en-US" sz="750" b="0" spc="4" dirty="0">
                <a:solidFill>
                  <a:schemeClr val="tx1"/>
                </a:solidFill>
                <a:latin typeface="+mn-lt"/>
                <a:cs typeface="MuseoSans-500"/>
              </a:rPr>
              <a:t>K12</a:t>
            </a:r>
            <a:r>
              <a:rPr lang="en-US" sz="750" b="0" dirty="0">
                <a:solidFill>
                  <a:schemeClr val="tx1"/>
                </a:solidFill>
                <a:latin typeface="+mn-lt"/>
                <a:cs typeface="MuseoSans-500"/>
              </a:rPr>
              <a:t> • Community Colleges</a:t>
            </a:r>
            <a:r>
              <a:rPr lang="en-US" sz="750" b="0" spc="4" dirty="0">
                <a:solidFill>
                  <a:schemeClr val="tx1"/>
                </a:solidFill>
                <a:latin typeface="+mn-lt"/>
                <a:cs typeface="MuseoSans-500"/>
              </a:rPr>
              <a:t> </a:t>
            </a:r>
            <a:r>
              <a:rPr lang="en-US" sz="750" b="0" dirty="0">
                <a:solidFill>
                  <a:schemeClr val="tx1"/>
                </a:solidFill>
                <a:latin typeface="+mn-lt"/>
                <a:cs typeface="MuseoSans-500"/>
              </a:rPr>
              <a:t>• </a:t>
            </a:r>
            <a:r>
              <a:rPr lang="en-US" sz="750" b="0" spc="-18" dirty="0">
                <a:solidFill>
                  <a:schemeClr val="tx1"/>
                </a:solidFill>
                <a:latin typeface="+mn-lt"/>
                <a:cs typeface="MuseoSans-500"/>
              </a:rPr>
              <a:t>Four-Year</a:t>
            </a:r>
            <a:r>
              <a:rPr lang="en-US" sz="750" b="0" dirty="0">
                <a:solidFill>
                  <a:schemeClr val="tx1"/>
                </a:solidFill>
                <a:latin typeface="+mn-lt"/>
                <a:cs typeface="MuseoSans-500"/>
              </a:rPr>
              <a:t> Colleges and</a:t>
            </a:r>
            <a:r>
              <a:rPr lang="en-US" sz="750" b="0" spc="4" dirty="0">
                <a:solidFill>
                  <a:schemeClr val="tx1"/>
                </a:solidFill>
                <a:latin typeface="+mn-lt"/>
                <a:cs typeface="MuseoSans-500"/>
              </a:rPr>
              <a:t> </a:t>
            </a:r>
            <a:r>
              <a:rPr lang="en-US" sz="750" b="0" dirty="0">
                <a:solidFill>
                  <a:schemeClr val="tx1"/>
                </a:solidFill>
                <a:latin typeface="+mn-lt"/>
                <a:cs typeface="MuseoSans-500"/>
              </a:rPr>
              <a:t>Universities • Graduate, Professional,</a:t>
            </a:r>
            <a:r>
              <a:rPr lang="en-US" sz="750" b="0" spc="4" dirty="0">
                <a:solidFill>
                  <a:schemeClr val="tx1"/>
                </a:solidFill>
                <a:latin typeface="+mn-lt"/>
                <a:cs typeface="MuseoSans-500"/>
              </a:rPr>
              <a:t> </a:t>
            </a:r>
            <a:r>
              <a:rPr lang="en-US" sz="750" b="0" dirty="0">
                <a:solidFill>
                  <a:schemeClr val="tx1"/>
                </a:solidFill>
                <a:latin typeface="+mn-lt"/>
                <a:cs typeface="MuseoSans-500"/>
              </a:rPr>
              <a:t>and </a:t>
            </a:r>
            <a:r>
              <a:rPr lang="en-US" sz="750" b="0" spc="-4" dirty="0">
                <a:solidFill>
                  <a:schemeClr val="tx1"/>
                </a:solidFill>
                <a:latin typeface="+mn-lt"/>
                <a:cs typeface="MuseoSans-500"/>
              </a:rPr>
              <a:t>Adult</a:t>
            </a:r>
            <a:r>
              <a:rPr lang="en-US" sz="750" b="0" dirty="0">
                <a:solidFill>
                  <a:schemeClr val="tx1"/>
                </a:solidFill>
                <a:latin typeface="+mn-lt"/>
                <a:cs typeface="MuseoSans-500"/>
              </a:rPr>
              <a:t> Programs • Employers</a:t>
            </a:r>
            <a:endParaRPr lang="en-US" sz="750" dirty="0">
              <a:solidFill>
                <a:schemeClr val="tx1"/>
              </a:solidFill>
              <a:latin typeface="+mn-lt"/>
              <a:cs typeface="MuseoSans-500"/>
            </a:endParaRPr>
          </a:p>
        </p:txBody>
      </p:sp>
      <p:grpSp>
        <p:nvGrpSpPr>
          <p:cNvPr id="117" name="Group 116">
            <a:extLst>
              <a:ext uri="{FF2B5EF4-FFF2-40B4-BE49-F238E27FC236}">
                <a16:creationId xmlns:a16="http://schemas.microsoft.com/office/drawing/2014/main" id="{C3948C98-D586-48E0-ADAB-05F62973456D}"/>
              </a:ext>
              <a:ext uri="{C183D7F6-B498-43B3-948B-1728B52AA6E4}">
                <adec:decorative xmlns:adec="http://schemas.microsoft.com/office/drawing/2017/decorative" val="1"/>
              </a:ext>
            </a:extLst>
          </p:cNvPr>
          <p:cNvGrpSpPr>
            <a:grpSpLocks/>
          </p:cNvGrpSpPr>
          <p:nvPr userDrawn="1"/>
        </p:nvGrpSpPr>
        <p:grpSpPr>
          <a:xfrm>
            <a:off x="7997681" y="0"/>
            <a:ext cx="1809263" cy="2565780"/>
            <a:chOff x="6450865" y="-1"/>
            <a:chExt cx="1478317" cy="2565780"/>
          </a:xfrm>
        </p:grpSpPr>
        <p:sp>
          <p:nvSpPr>
            <p:cNvPr id="118" name="Text Placeholder 1">
              <a:extLst>
                <a:ext uri="{FF2B5EF4-FFF2-40B4-BE49-F238E27FC236}">
                  <a16:creationId xmlns:a16="http://schemas.microsoft.com/office/drawing/2014/main" id="{5D60ABD8-AFC7-41E5-9A36-94CE1D7E36D2}"/>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53F961B1-2CB3-45D6-9A25-E02FEF887CCE}"/>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5/6/22</a:t>
              </a:r>
            </a:p>
          </p:txBody>
        </p:sp>
      </p:grpSp>
      <p:cxnSp>
        <p:nvCxnSpPr>
          <p:cNvPr id="67" name="Straight Connector 66">
            <a:extLst>
              <a:ext uri="{FF2B5EF4-FFF2-40B4-BE49-F238E27FC236}">
                <a16:creationId xmlns:a16="http://schemas.microsoft.com/office/drawing/2014/main" id="{B43C1465-B974-6107-0D5B-E82132106914}"/>
              </a:ext>
              <a:ext uri="{C183D7F6-B498-43B3-948B-1728B52AA6E4}">
                <adec:decorative xmlns:adec="http://schemas.microsoft.com/office/drawing/2017/decorative" val="1"/>
              </a:ext>
            </a:extLst>
          </p:cNvPr>
          <p:cNvCxnSpPr/>
          <p:nvPr userDrawn="1"/>
        </p:nvCxnSpPr>
        <p:spPr bwMode="gray">
          <a:xfrm>
            <a:off x="0" y="1524318"/>
            <a:ext cx="7772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993668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8C0A4480-6CF3-9F5C-3985-2843140BFA6A}"/>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pic>
        <p:nvPicPr>
          <p:cNvPr id="4" name="Picture 3">
            <a:extLst>
              <a:ext uri="{FF2B5EF4-FFF2-40B4-BE49-F238E27FC236}">
                <a16:creationId xmlns:a16="http://schemas.microsoft.com/office/drawing/2014/main" id="{E4508BE6-72BA-A76F-9D22-5752493AF0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Tree>
    <p:extLst>
      <p:ext uri="{BB962C8B-B14F-4D97-AF65-F5344CB8AC3E}">
        <p14:creationId xmlns:p14="http://schemas.microsoft.com/office/powerpoint/2010/main" val="394230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0" name="Section type"/>
          <p:cNvSpPr>
            <a:spLocks noGrp="1"/>
          </p:cNvSpPr>
          <p:nvPr>
            <p:ph type="body" sz="quarter" idx="24" hasCustomPrompt="1"/>
          </p:nvPr>
        </p:nvSpPr>
        <p:spPr bwMode="gray">
          <a:xfrm>
            <a:off x="4948203" y="6628710"/>
            <a:ext cx="1546644" cy="221432"/>
          </a:xfrm>
          <a:prstGeom prst="round2SameRect">
            <a:avLst>
              <a:gd name="adj1" fmla="val 0"/>
              <a:gd name="adj2" fmla="val 20202"/>
            </a:avLst>
          </a:prstGeom>
          <a:solidFill>
            <a:schemeClr val="accent6"/>
          </a:solidFill>
        </p:spPr>
        <p:txBody>
          <a:bodyPr wrap="none" lIns="45720" tIns="27432" rIns="45720" bIns="27432" anchor="ctr" anchorCtr="0"/>
          <a:lstStyle>
            <a:lvl1pPr marL="0" indent="0" algn="r">
              <a:spcBef>
                <a:spcPts val="0"/>
              </a:spcBef>
              <a:buNone/>
              <a:defRPr sz="1000" b="0" cap="all" spc="50" baseline="0">
                <a:solidFill>
                  <a:schemeClr val="accent5"/>
                </a:solidFill>
                <a:latin typeface="+mn-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4"/>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769461"/>
            <a:ext cx="502920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 Rockwell 30 Bold,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4284338"/>
      </p:ext>
    </p:extLst>
  </p:cSld>
  <p:clrMapOvr>
    <a:masterClrMapping/>
  </p:clrMapOvr>
  <p:extLst>
    <p:ext uri="{DCECCB84-F9BA-43D5-87BE-67443E8EF086}">
      <p15:sldGuideLst xmlns:p15="http://schemas.microsoft.com/office/powerpoint/2012/main">
        <p15:guide id="1" pos="913">
          <p15:clr>
            <a:srgbClr val="FBAE40"/>
          </p15:clr>
        </p15:guide>
        <p15:guide id="2" orient="horz" pos="3528">
          <p15:clr>
            <a:srgbClr val="FBAE40"/>
          </p15:clr>
        </p15:guide>
        <p15:guide id="3" orient="horz" pos="36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274320"/>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70584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274320"/>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3725193"/>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E4CCE945-355D-64C0-C2E1-BE244F174DF9}"/>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26012408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hyperlink" Target="https://www.eab.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064" y="700183"/>
            <a:ext cx="6748272"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42"/>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tx1"/>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41"/>
    </p:custDataLst>
    <p:extLst>
      <p:ext uri="{BB962C8B-B14F-4D97-AF65-F5344CB8AC3E}">
        <p14:creationId xmlns:p14="http://schemas.microsoft.com/office/powerpoint/2010/main" val="2847846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9" r:id="rId4"/>
    <p:sldLayoutId id="2147483681" r:id="rId5"/>
    <p:sldLayoutId id="2147483682" r:id="rId6"/>
    <p:sldLayoutId id="2147483683" r:id="rId7"/>
    <p:sldLayoutId id="2147483684" r:id="rId8"/>
    <p:sldLayoutId id="2147483686" r:id="rId9"/>
    <p:sldLayoutId id="2147483687" r:id="rId10"/>
    <p:sldLayoutId id="2147483680" r:id="rId11"/>
    <p:sldLayoutId id="2147483688" r:id="rId12"/>
    <p:sldLayoutId id="2147483689" r:id="rId13"/>
    <p:sldLayoutId id="2147483676" r:id="rId14"/>
    <p:sldLayoutId id="2147483677" r:id="rId15"/>
    <p:sldLayoutId id="2147483715" r:id="rId16"/>
    <p:sldLayoutId id="2147483714" r:id="rId17"/>
    <p:sldLayoutId id="2147483716" r:id="rId18"/>
    <p:sldLayoutId id="2147483717" r:id="rId19"/>
    <p:sldLayoutId id="2147483690" r:id="rId20"/>
    <p:sldLayoutId id="2147483691" r:id="rId21"/>
    <p:sldLayoutId id="2147483704" r:id="rId22"/>
    <p:sldLayoutId id="2147483703" r:id="rId23"/>
    <p:sldLayoutId id="2147483705" r:id="rId24"/>
    <p:sldLayoutId id="2147483707" r:id="rId25"/>
    <p:sldLayoutId id="2147483710" r:id="rId26"/>
    <p:sldLayoutId id="2147483713" r:id="rId27"/>
    <p:sldLayoutId id="2147483712" r:id="rId28"/>
    <p:sldLayoutId id="2147483718" r:id="rId29"/>
    <p:sldLayoutId id="2147483719" r:id="rId30"/>
    <p:sldLayoutId id="2147483693" r:id="rId31"/>
    <p:sldLayoutId id="2147483694" r:id="rId32"/>
    <p:sldLayoutId id="2147483695" r:id="rId33"/>
    <p:sldLayoutId id="2147483697" r:id="rId34"/>
    <p:sldLayoutId id="2147483698" r:id="rId35"/>
    <p:sldLayoutId id="2147483699" r:id="rId36"/>
    <p:sldLayoutId id="2147483700" r:id="rId37"/>
    <p:sldLayoutId id="2147483701" r:id="rId38"/>
    <p:sldLayoutId id="2147483702" r:id="rId39"/>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p15:clr>
            <a:srgbClr val="C35EA4"/>
          </p15:clr>
        </p15:guide>
        <p15:guide id="2" pos="4576">
          <p15:clr>
            <a:srgbClr val="C35EA4"/>
          </p15:clr>
        </p15:guide>
        <p15:guide id="3" orient="horz" pos="288">
          <p15:clr>
            <a:srgbClr val="C35EA4"/>
          </p15:clr>
        </p15:guide>
        <p15:guide id="4" orient="horz" pos="6012">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B5B0DC0-7DCD-C852-8168-26912D0D89EC}"/>
              </a:ext>
            </a:extLst>
          </p:cNvPr>
          <p:cNvSpPr>
            <a:spLocks noGrp="1"/>
          </p:cNvSpPr>
          <p:nvPr>
            <p:ph type="body" sz="quarter" idx="17"/>
          </p:nvPr>
        </p:nvSpPr>
        <p:spPr>
          <a:xfrm>
            <a:off x="838201" y="2741889"/>
            <a:ext cx="1600118" cy="301621"/>
          </a:xfrm>
        </p:spPr>
        <p:txBody>
          <a:bodyPr/>
          <a:lstStyle/>
          <a:p>
            <a:r>
              <a:rPr lang="en-US" dirty="0"/>
              <a:t>Diagnostic survey</a:t>
            </a:r>
          </a:p>
        </p:txBody>
      </p:sp>
      <p:sp>
        <p:nvSpPr>
          <p:cNvPr id="8" name="Title 7">
            <a:extLst>
              <a:ext uri="{FF2B5EF4-FFF2-40B4-BE49-F238E27FC236}">
                <a16:creationId xmlns:a16="http://schemas.microsoft.com/office/drawing/2014/main" id="{FC352DF9-1AAE-44CB-40CA-0DCFAACA45C0}"/>
              </a:ext>
            </a:extLst>
          </p:cNvPr>
          <p:cNvSpPr>
            <a:spLocks noGrp="1"/>
          </p:cNvSpPr>
          <p:nvPr>
            <p:ph type="title"/>
          </p:nvPr>
        </p:nvSpPr>
        <p:spPr>
          <a:xfrm>
            <a:off x="838200" y="3356702"/>
            <a:ext cx="5914292" cy="1846659"/>
          </a:xfrm>
        </p:spPr>
        <p:txBody>
          <a:bodyPr/>
          <a:lstStyle/>
          <a:p>
            <a:r>
              <a:rPr lang="en-US" dirty="0"/>
              <a:t>Change Leadership and Decision Discipline in Complex University Cultures</a:t>
            </a:r>
            <a:br>
              <a:rPr lang="en-US" dirty="0"/>
            </a:br>
            <a:endParaRPr lang="en-US" dirty="0"/>
          </a:p>
        </p:txBody>
      </p:sp>
    </p:spTree>
    <p:extLst>
      <p:ext uri="{BB962C8B-B14F-4D97-AF65-F5344CB8AC3E}">
        <p14:creationId xmlns:p14="http://schemas.microsoft.com/office/powerpoint/2010/main" val="1659963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0D287-64E8-E37A-A960-4A91804C3708}"/>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A393947F-DE78-BC5B-E2B5-74BFE7B51F4F}"/>
              </a:ext>
              <a:ext uri="{C183D7F6-B498-43B3-948B-1728B52AA6E4}">
                <adec:decorative xmlns:adec="http://schemas.microsoft.com/office/drawing/2017/decorative" val="1"/>
              </a:ext>
            </a:extLst>
          </p:cNvPr>
          <p:cNvSpPr/>
          <p:nvPr/>
        </p:nvSpPr>
        <p:spPr bwMode="gray">
          <a:xfrm>
            <a:off x="412652" y="7208765"/>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3ECC9369-FD46-C635-41AC-B2187248CC53}"/>
              </a:ext>
              <a:ext uri="{C183D7F6-B498-43B3-948B-1728B52AA6E4}">
                <adec:decorative xmlns:adec="http://schemas.microsoft.com/office/drawing/2017/decorative" val="1"/>
              </a:ext>
            </a:extLst>
          </p:cNvPr>
          <p:cNvSpPr/>
          <p:nvPr/>
        </p:nvSpPr>
        <p:spPr bwMode="gray">
          <a:xfrm>
            <a:off x="412652" y="4926279"/>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ectangle 44">
            <a:extLst>
              <a:ext uri="{FF2B5EF4-FFF2-40B4-BE49-F238E27FC236}">
                <a16:creationId xmlns:a16="http://schemas.microsoft.com/office/drawing/2014/main" id="{03EA891D-EED6-BB8A-FFA3-86B1AD5604CE}"/>
              </a:ext>
              <a:ext uri="{C183D7F6-B498-43B3-948B-1728B52AA6E4}">
                <adec:decorative xmlns:adec="http://schemas.microsoft.com/office/drawing/2017/decorative" val="1"/>
              </a:ext>
            </a:extLst>
          </p:cNvPr>
          <p:cNvSpPr/>
          <p:nvPr/>
        </p:nvSpPr>
        <p:spPr bwMode="gray">
          <a:xfrm>
            <a:off x="412652" y="2643793"/>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E051C43C-ED2B-E370-11B5-6CC23CD9D0D5}"/>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62251FD6-B6F6-35E4-9166-C7C06C292BA0}"/>
              </a:ext>
            </a:extLst>
          </p:cNvPr>
          <p:cNvSpPr>
            <a:spLocks noGrp="1"/>
          </p:cNvSpPr>
          <p:nvPr>
            <p:ph type="title"/>
          </p:nvPr>
        </p:nvSpPr>
        <p:spPr/>
        <p:txBody>
          <a:bodyPr/>
          <a:lstStyle/>
          <a:p>
            <a:r>
              <a:rPr lang="en-US" dirty="0"/>
              <a:t>Incubating Innovation on Campus</a:t>
            </a:r>
          </a:p>
        </p:txBody>
      </p:sp>
      <p:sp>
        <p:nvSpPr>
          <p:cNvPr id="9" name="TextBox 8">
            <a:extLst>
              <a:ext uri="{FF2B5EF4-FFF2-40B4-BE49-F238E27FC236}">
                <a16:creationId xmlns:a16="http://schemas.microsoft.com/office/drawing/2014/main" id="{64DD2BA5-7BC1-0C97-872E-3F8ED8CD0549}"/>
              </a:ext>
            </a:extLst>
          </p:cNvPr>
          <p:cNvSpPr txBox="1"/>
          <p:nvPr/>
        </p:nvSpPr>
        <p:spPr bwMode="gray">
          <a:xfrm>
            <a:off x="510215" y="1196840"/>
            <a:ext cx="6614066" cy="1295226"/>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Even when given clear expectations and engaged, informed members, committees can struggle to move from ideation to innovation, to say nothing of campus-wide implementation. How might we build a physical or </a:t>
            </a:r>
            <a:r>
              <a:rPr lang="en-US" sz="1000" dirty="0" err="1">
                <a:effectLst/>
                <a:ea typeface="Aptos" panose="020B0004020202020204" pitchFamily="34" charset="0"/>
                <a:cs typeface="Times New Roman" panose="02020603050405020304" pitchFamily="18" charset="0"/>
              </a:rPr>
              <a:t>organisational</a:t>
            </a:r>
            <a:r>
              <a:rPr lang="en-US" sz="1000" dirty="0">
                <a:effectLst/>
                <a:ea typeface="Aptos" panose="020B0004020202020204" pitchFamily="34" charset="0"/>
                <a:cs typeface="Times New Roman" panose="02020603050405020304" pitchFamily="18" charset="0"/>
              </a:rPr>
              <a:t> structure to identify, plan, and launch solutions to the challenges we face as an institution that doesn’t get crowded out by entrenched, change-averse cultures? Some institutions create dedicated offices or initiatives designed to do just that—providing funding for the best ideas on campus related to strategic priorities, supporting the implementation of those ideas, and scaling solutions from pilot to campus-wide adoption.</a:t>
            </a:r>
            <a:endParaRPr lang="en-US" sz="1000" dirty="0">
              <a:ea typeface="Aptos" panose="020B0004020202020204" pitchFamily="34" charset="0"/>
              <a:cs typeface="Times New Roman" panose="02020603050405020304" pitchFamily="18" charset="0"/>
            </a:endParaRPr>
          </a:p>
          <a:p>
            <a:pPr>
              <a:spcBef>
                <a:spcPts val="500"/>
              </a:spcBef>
            </a:pPr>
            <a:r>
              <a:rPr lang="en-US" sz="1000" dirty="0">
                <a:ea typeface="Aptos" panose="020B0004020202020204" pitchFamily="34" charset="0"/>
                <a:cs typeface="Times New Roman" panose="02020603050405020304" pitchFamily="18" charset="0"/>
              </a:rPr>
              <a:t>Indicate your level of agreement with the following statements:</a:t>
            </a:r>
            <a:endParaRPr lang="en-US" sz="1000" dirty="0">
              <a:effectLst/>
              <a:ea typeface="Aptos" panose="020B0004020202020204" pitchFamily="34" charset="0"/>
              <a:cs typeface="Times New Roman" panose="02020603050405020304" pitchFamily="18" charset="0"/>
            </a:endParaRPr>
          </a:p>
        </p:txBody>
      </p:sp>
      <p:graphicFrame>
        <p:nvGraphicFramePr>
          <p:cNvPr id="29" name="Table 28">
            <a:extLst>
              <a:ext uri="{FF2B5EF4-FFF2-40B4-BE49-F238E27FC236}">
                <a16:creationId xmlns:a16="http://schemas.microsoft.com/office/drawing/2014/main" id="{0488D5BC-055D-1F16-FB6B-FD45E70BD979}"/>
              </a:ext>
            </a:extLst>
          </p:cNvPr>
          <p:cNvGraphicFramePr>
            <a:graphicFrameLocks noGrp="1"/>
          </p:cNvGraphicFramePr>
          <p:nvPr/>
        </p:nvGraphicFramePr>
        <p:xfrm>
          <a:off x="1358375" y="435263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0" name="Rectangle 29">
            <a:extLst>
              <a:ext uri="{FF2B5EF4-FFF2-40B4-BE49-F238E27FC236}">
                <a16:creationId xmlns:a16="http://schemas.microsoft.com/office/drawing/2014/main" id="{FD941460-8946-2D84-DDD1-E244824F58CD}"/>
              </a:ext>
            </a:extLst>
          </p:cNvPr>
          <p:cNvSpPr/>
          <p:nvPr/>
        </p:nvSpPr>
        <p:spPr bwMode="gray">
          <a:xfrm flipV="1">
            <a:off x="1164577"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D409B328-B3B0-67B3-6D67-F0850C936AA8}"/>
              </a:ext>
            </a:extLst>
          </p:cNvPr>
          <p:cNvSpPr/>
          <p:nvPr/>
        </p:nvSpPr>
        <p:spPr bwMode="gray">
          <a:xfrm flipV="1">
            <a:off x="2324866"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6F1CA629-7E56-F34F-7989-EF32042F8DF5}"/>
              </a:ext>
            </a:extLst>
          </p:cNvPr>
          <p:cNvSpPr/>
          <p:nvPr/>
        </p:nvSpPr>
        <p:spPr bwMode="gray">
          <a:xfrm flipV="1">
            <a:off x="3493748"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7EEF4DE8-F0E1-376C-7337-E0278FA367BA}"/>
              </a:ext>
            </a:extLst>
          </p:cNvPr>
          <p:cNvSpPr/>
          <p:nvPr/>
        </p:nvSpPr>
        <p:spPr bwMode="gray">
          <a:xfrm flipV="1">
            <a:off x="4579432"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D4FFBA4E-AEF3-E03B-CB2B-D3CAE806F116}"/>
              </a:ext>
            </a:extLst>
          </p:cNvPr>
          <p:cNvSpPr/>
          <p:nvPr/>
        </p:nvSpPr>
        <p:spPr bwMode="gray">
          <a:xfrm flipV="1">
            <a:off x="5692342"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35" name="Table 34">
            <a:extLst>
              <a:ext uri="{FF2B5EF4-FFF2-40B4-BE49-F238E27FC236}">
                <a16:creationId xmlns:a16="http://schemas.microsoft.com/office/drawing/2014/main" id="{A5B11ED6-8D4F-095F-E03D-639570D89826}"/>
              </a:ext>
            </a:extLst>
          </p:cNvPr>
          <p:cNvGraphicFramePr>
            <a:graphicFrameLocks noGrp="1"/>
          </p:cNvGraphicFramePr>
          <p:nvPr/>
        </p:nvGraphicFramePr>
        <p:xfrm>
          <a:off x="1358375" y="5475851"/>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6" name="Rectangle 35">
            <a:extLst>
              <a:ext uri="{FF2B5EF4-FFF2-40B4-BE49-F238E27FC236}">
                <a16:creationId xmlns:a16="http://schemas.microsoft.com/office/drawing/2014/main" id="{87D0395B-58BB-89AF-31D6-A9EACDAD423B}"/>
              </a:ext>
            </a:extLst>
          </p:cNvPr>
          <p:cNvSpPr/>
          <p:nvPr/>
        </p:nvSpPr>
        <p:spPr bwMode="gray">
          <a:xfrm flipV="1">
            <a:off x="1164577" y="56064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AF4DC7B3-D824-68BB-F965-0563AE6B7144}"/>
              </a:ext>
            </a:extLst>
          </p:cNvPr>
          <p:cNvSpPr/>
          <p:nvPr/>
        </p:nvSpPr>
        <p:spPr bwMode="gray">
          <a:xfrm flipV="1">
            <a:off x="2324866" y="56064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805C4B7C-ADEE-FF37-ACB3-A804F22C9319}"/>
              </a:ext>
            </a:extLst>
          </p:cNvPr>
          <p:cNvSpPr/>
          <p:nvPr/>
        </p:nvSpPr>
        <p:spPr bwMode="gray">
          <a:xfrm flipV="1">
            <a:off x="3493748" y="56064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a16="http://schemas.microsoft.com/office/drawing/2014/main" id="{7EA32DE2-7719-26C1-EF2F-80273F74C8D0}"/>
              </a:ext>
            </a:extLst>
          </p:cNvPr>
          <p:cNvSpPr/>
          <p:nvPr/>
        </p:nvSpPr>
        <p:spPr bwMode="gray">
          <a:xfrm flipV="1">
            <a:off x="4579432" y="56064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1C67655F-52F4-0425-676D-1CE9EECCF8F9}"/>
              </a:ext>
            </a:extLst>
          </p:cNvPr>
          <p:cNvSpPr/>
          <p:nvPr/>
        </p:nvSpPr>
        <p:spPr bwMode="gray">
          <a:xfrm flipV="1">
            <a:off x="5692342" y="56064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41" name="Table 40">
            <a:extLst>
              <a:ext uri="{FF2B5EF4-FFF2-40B4-BE49-F238E27FC236}">
                <a16:creationId xmlns:a16="http://schemas.microsoft.com/office/drawing/2014/main" id="{9B1A5B0D-9F59-C1FA-90EE-64631D1417D4}"/>
              </a:ext>
            </a:extLst>
          </p:cNvPr>
          <p:cNvGraphicFramePr>
            <a:graphicFrameLocks noGrp="1"/>
          </p:cNvGraphicFramePr>
          <p:nvPr>
            <p:extLst>
              <p:ext uri="{D42A27DB-BD31-4B8C-83A1-F6EECF244321}">
                <p14:modId xmlns:p14="http://schemas.microsoft.com/office/powerpoint/2010/main" val="2837516233"/>
              </p:ext>
            </p:extLst>
          </p:nvPr>
        </p:nvGraphicFramePr>
        <p:xfrm>
          <a:off x="1364877" y="6639513"/>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42" name="Rectangle 41">
            <a:extLst>
              <a:ext uri="{FF2B5EF4-FFF2-40B4-BE49-F238E27FC236}">
                <a16:creationId xmlns:a16="http://schemas.microsoft.com/office/drawing/2014/main" id="{F047375D-B5F0-E8BB-591A-E5AF156DB0AC}"/>
              </a:ext>
            </a:extLst>
          </p:cNvPr>
          <p:cNvSpPr/>
          <p:nvPr/>
        </p:nvSpPr>
        <p:spPr bwMode="gray">
          <a:xfrm flipV="1">
            <a:off x="1164577"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EDF26311-9CDF-D4B1-4EE9-8B6CC3B26CBB}"/>
              </a:ext>
            </a:extLst>
          </p:cNvPr>
          <p:cNvSpPr/>
          <p:nvPr/>
        </p:nvSpPr>
        <p:spPr bwMode="gray">
          <a:xfrm flipV="1">
            <a:off x="2324866"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E242FA98-C0DF-516F-519C-015AAA6FA952}"/>
              </a:ext>
            </a:extLst>
          </p:cNvPr>
          <p:cNvSpPr/>
          <p:nvPr/>
        </p:nvSpPr>
        <p:spPr bwMode="gray">
          <a:xfrm flipV="1">
            <a:off x="3493748"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47">
            <a:extLst>
              <a:ext uri="{FF2B5EF4-FFF2-40B4-BE49-F238E27FC236}">
                <a16:creationId xmlns:a16="http://schemas.microsoft.com/office/drawing/2014/main" id="{B666A2E0-6FF8-9540-F091-A585D49EBEF8}"/>
              </a:ext>
            </a:extLst>
          </p:cNvPr>
          <p:cNvSpPr/>
          <p:nvPr/>
        </p:nvSpPr>
        <p:spPr bwMode="gray">
          <a:xfrm flipV="1">
            <a:off x="4585934"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95F7CB80-527C-4DF6-9D5F-2C5BC8B34C29}"/>
              </a:ext>
            </a:extLst>
          </p:cNvPr>
          <p:cNvSpPr/>
          <p:nvPr/>
        </p:nvSpPr>
        <p:spPr bwMode="gray">
          <a:xfrm flipV="1">
            <a:off x="5692342"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1" name="Table 50">
            <a:extLst>
              <a:ext uri="{FF2B5EF4-FFF2-40B4-BE49-F238E27FC236}">
                <a16:creationId xmlns:a16="http://schemas.microsoft.com/office/drawing/2014/main" id="{EA8F5CAF-D769-434C-0D18-415619F4F13F}"/>
              </a:ext>
            </a:extLst>
          </p:cNvPr>
          <p:cNvGraphicFramePr>
            <a:graphicFrameLocks noGrp="1"/>
          </p:cNvGraphicFramePr>
          <p:nvPr>
            <p:extLst>
              <p:ext uri="{D42A27DB-BD31-4B8C-83A1-F6EECF244321}">
                <p14:modId xmlns:p14="http://schemas.microsoft.com/office/powerpoint/2010/main" val="1374169566"/>
              </p:ext>
            </p:extLst>
          </p:nvPr>
        </p:nvGraphicFramePr>
        <p:xfrm>
          <a:off x="1358375" y="7779944"/>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58" name="Rectangle 57">
            <a:extLst>
              <a:ext uri="{FF2B5EF4-FFF2-40B4-BE49-F238E27FC236}">
                <a16:creationId xmlns:a16="http://schemas.microsoft.com/office/drawing/2014/main" id="{B474756E-597D-B2F5-4583-F39258AB4615}"/>
              </a:ext>
            </a:extLst>
          </p:cNvPr>
          <p:cNvSpPr/>
          <p:nvPr/>
        </p:nvSpPr>
        <p:spPr bwMode="gray">
          <a:xfrm flipV="1">
            <a:off x="1164577"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0E1B900E-BF70-26CF-3FCE-DC72B64754CF}"/>
              </a:ext>
            </a:extLst>
          </p:cNvPr>
          <p:cNvSpPr/>
          <p:nvPr/>
        </p:nvSpPr>
        <p:spPr bwMode="gray">
          <a:xfrm flipV="1">
            <a:off x="2324866"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ectangle 71">
            <a:extLst>
              <a:ext uri="{FF2B5EF4-FFF2-40B4-BE49-F238E27FC236}">
                <a16:creationId xmlns:a16="http://schemas.microsoft.com/office/drawing/2014/main" id="{06C1A593-1B6C-591C-B01E-7211DEFC6F71}"/>
              </a:ext>
            </a:extLst>
          </p:cNvPr>
          <p:cNvSpPr/>
          <p:nvPr/>
        </p:nvSpPr>
        <p:spPr bwMode="gray">
          <a:xfrm flipV="1">
            <a:off x="3493748"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C78CDE0E-D453-8197-EA05-53932D4BB7B1}"/>
              </a:ext>
            </a:extLst>
          </p:cNvPr>
          <p:cNvSpPr/>
          <p:nvPr/>
        </p:nvSpPr>
        <p:spPr bwMode="gray">
          <a:xfrm flipV="1">
            <a:off x="4579432"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99A03E7A-7F5C-804D-2589-940A583AB33F}"/>
              </a:ext>
            </a:extLst>
          </p:cNvPr>
          <p:cNvSpPr/>
          <p:nvPr/>
        </p:nvSpPr>
        <p:spPr bwMode="gray">
          <a:xfrm flipV="1">
            <a:off x="5692342"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80" name="Table 79">
            <a:extLst>
              <a:ext uri="{FF2B5EF4-FFF2-40B4-BE49-F238E27FC236}">
                <a16:creationId xmlns:a16="http://schemas.microsoft.com/office/drawing/2014/main" id="{68101C94-BDE2-DD4D-BE94-B27604D19E48}"/>
              </a:ext>
            </a:extLst>
          </p:cNvPr>
          <p:cNvGraphicFramePr>
            <a:graphicFrameLocks noGrp="1"/>
          </p:cNvGraphicFramePr>
          <p:nvPr/>
        </p:nvGraphicFramePr>
        <p:xfrm>
          <a:off x="1358375" y="8970217"/>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81" name="Rectangle 80">
            <a:extLst>
              <a:ext uri="{FF2B5EF4-FFF2-40B4-BE49-F238E27FC236}">
                <a16:creationId xmlns:a16="http://schemas.microsoft.com/office/drawing/2014/main" id="{EB2C1038-AB46-73BB-4214-CD360C6C2550}"/>
              </a:ext>
            </a:extLst>
          </p:cNvPr>
          <p:cNvSpPr/>
          <p:nvPr/>
        </p:nvSpPr>
        <p:spPr bwMode="gray">
          <a:xfrm flipV="1">
            <a:off x="1164577"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CE35014E-4C1C-7828-B171-8AE56AC2E560}"/>
              </a:ext>
            </a:extLst>
          </p:cNvPr>
          <p:cNvSpPr/>
          <p:nvPr/>
        </p:nvSpPr>
        <p:spPr bwMode="gray">
          <a:xfrm flipV="1">
            <a:off x="2324866"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801BF6DA-CF56-B630-C5A5-13C7CB7A27AB}"/>
              </a:ext>
            </a:extLst>
          </p:cNvPr>
          <p:cNvSpPr/>
          <p:nvPr/>
        </p:nvSpPr>
        <p:spPr bwMode="gray">
          <a:xfrm flipV="1">
            <a:off x="3493748"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6A9C0B41-ABAD-97F1-BE52-B4D169380228}"/>
              </a:ext>
            </a:extLst>
          </p:cNvPr>
          <p:cNvSpPr/>
          <p:nvPr/>
        </p:nvSpPr>
        <p:spPr bwMode="gray">
          <a:xfrm flipV="1">
            <a:off x="4579432"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a:extLst>
              <a:ext uri="{FF2B5EF4-FFF2-40B4-BE49-F238E27FC236}">
                <a16:creationId xmlns:a16="http://schemas.microsoft.com/office/drawing/2014/main" id="{F75DE2B0-B983-788C-CBC8-1D619903C6E2}"/>
              </a:ext>
            </a:extLst>
          </p:cNvPr>
          <p:cNvSpPr/>
          <p:nvPr/>
        </p:nvSpPr>
        <p:spPr bwMode="gray">
          <a:xfrm flipV="1">
            <a:off x="5692342"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93" name="Table 92">
            <a:extLst>
              <a:ext uri="{FF2B5EF4-FFF2-40B4-BE49-F238E27FC236}">
                <a16:creationId xmlns:a16="http://schemas.microsoft.com/office/drawing/2014/main" id="{95F16262-36EC-807A-D861-4DFA80FC1392}"/>
              </a:ext>
            </a:extLst>
          </p:cNvPr>
          <p:cNvGraphicFramePr>
            <a:graphicFrameLocks noGrp="1"/>
          </p:cNvGraphicFramePr>
          <p:nvPr>
            <p:extLst>
              <p:ext uri="{D42A27DB-BD31-4B8C-83A1-F6EECF244321}">
                <p14:modId xmlns:p14="http://schemas.microsoft.com/office/powerpoint/2010/main" val="1252298469"/>
              </p:ext>
            </p:extLst>
          </p:nvPr>
        </p:nvGraphicFramePr>
        <p:xfrm>
          <a:off x="1358375" y="3122269"/>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94" name="Rectangle 93">
            <a:extLst>
              <a:ext uri="{FF2B5EF4-FFF2-40B4-BE49-F238E27FC236}">
                <a16:creationId xmlns:a16="http://schemas.microsoft.com/office/drawing/2014/main" id="{D64EF324-0D62-79EC-6D28-69E2174495F0}"/>
              </a:ext>
            </a:extLst>
          </p:cNvPr>
          <p:cNvSpPr/>
          <p:nvPr/>
        </p:nvSpPr>
        <p:spPr bwMode="gray">
          <a:xfrm flipV="1">
            <a:off x="1164577" y="325290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Rectangle 94">
            <a:extLst>
              <a:ext uri="{FF2B5EF4-FFF2-40B4-BE49-F238E27FC236}">
                <a16:creationId xmlns:a16="http://schemas.microsoft.com/office/drawing/2014/main" id="{89D02334-D7C9-FD98-4FB4-51ECCA217957}"/>
              </a:ext>
            </a:extLst>
          </p:cNvPr>
          <p:cNvSpPr/>
          <p:nvPr/>
        </p:nvSpPr>
        <p:spPr bwMode="gray">
          <a:xfrm flipV="1">
            <a:off x="2324866" y="325290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Rectangle 95">
            <a:extLst>
              <a:ext uri="{FF2B5EF4-FFF2-40B4-BE49-F238E27FC236}">
                <a16:creationId xmlns:a16="http://schemas.microsoft.com/office/drawing/2014/main" id="{273F231C-DBB1-481B-125D-9A99A78A6212}"/>
              </a:ext>
            </a:extLst>
          </p:cNvPr>
          <p:cNvSpPr/>
          <p:nvPr/>
        </p:nvSpPr>
        <p:spPr bwMode="gray">
          <a:xfrm flipV="1">
            <a:off x="3493748" y="325290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Rectangle 96">
            <a:extLst>
              <a:ext uri="{FF2B5EF4-FFF2-40B4-BE49-F238E27FC236}">
                <a16:creationId xmlns:a16="http://schemas.microsoft.com/office/drawing/2014/main" id="{C0A793E3-CF22-E5EA-27DE-AB2D3348055D}"/>
              </a:ext>
            </a:extLst>
          </p:cNvPr>
          <p:cNvSpPr/>
          <p:nvPr/>
        </p:nvSpPr>
        <p:spPr bwMode="gray">
          <a:xfrm flipV="1">
            <a:off x="4579432" y="325290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a:extLst>
              <a:ext uri="{FF2B5EF4-FFF2-40B4-BE49-F238E27FC236}">
                <a16:creationId xmlns:a16="http://schemas.microsoft.com/office/drawing/2014/main" id="{006829A9-D7C9-37DE-617C-2E930801EEFC}"/>
              </a:ext>
            </a:extLst>
          </p:cNvPr>
          <p:cNvSpPr/>
          <p:nvPr/>
        </p:nvSpPr>
        <p:spPr bwMode="gray">
          <a:xfrm flipV="1">
            <a:off x="5692342" y="325290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AA3530FA-623E-A963-B8AC-EB4F400D365D}"/>
              </a:ext>
            </a:extLst>
          </p:cNvPr>
          <p:cNvSpPr txBox="1"/>
          <p:nvPr/>
        </p:nvSpPr>
        <p:spPr bwMode="gray">
          <a:xfrm>
            <a:off x="773321" y="2874305"/>
            <a:ext cx="6453055" cy="153888"/>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We dedicate and </a:t>
            </a:r>
            <a:r>
              <a:rPr lang="en-US" sz="1000" dirty="0" err="1">
                <a:effectLst/>
                <a:ea typeface="Aptos" panose="020B0004020202020204" pitchFamily="34" charset="0"/>
                <a:cs typeface="Times New Roman" panose="02020603050405020304" pitchFamily="18" charset="0"/>
              </a:rPr>
              <a:t>publicise</a:t>
            </a:r>
            <a:r>
              <a:rPr lang="en-US" sz="1000" dirty="0">
                <a:effectLst/>
                <a:ea typeface="Aptos" panose="020B0004020202020204" pitchFamily="34" charset="0"/>
                <a:cs typeface="Times New Roman" panose="02020603050405020304" pitchFamily="18" charset="0"/>
              </a:rPr>
              <a:t> funding for innovative proposals linked to our strategic plan.</a:t>
            </a:r>
          </a:p>
        </p:txBody>
      </p:sp>
      <p:sp>
        <p:nvSpPr>
          <p:cNvPr id="100" name="TextBox 99">
            <a:extLst>
              <a:ext uri="{FF2B5EF4-FFF2-40B4-BE49-F238E27FC236}">
                <a16:creationId xmlns:a16="http://schemas.microsoft.com/office/drawing/2014/main" id="{A9994595-F806-92E0-CA90-7D296F64447D}"/>
              </a:ext>
            </a:extLst>
          </p:cNvPr>
          <p:cNvSpPr txBox="1"/>
          <p:nvPr/>
        </p:nvSpPr>
        <p:spPr bwMode="gray">
          <a:xfrm>
            <a:off x="765058" y="3948445"/>
            <a:ext cx="6272858"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Financial and other support provided to innovation projects is sufficient to attract widespread interest amongst academic and professional services staff.</a:t>
            </a:r>
          </a:p>
        </p:txBody>
      </p:sp>
      <p:sp>
        <p:nvSpPr>
          <p:cNvPr id="101" name="TextBox 100">
            <a:extLst>
              <a:ext uri="{FF2B5EF4-FFF2-40B4-BE49-F238E27FC236}">
                <a16:creationId xmlns:a16="http://schemas.microsoft.com/office/drawing/2014/main" id="{17F40FA3-809F-6ECE-9F80-6CDF1C278BB0}"/>
              </a:ext>
            </a:extLst>
          </p:cNvPr>
          <p:cNvSpPr txBox="1"/>
          <p:nvPr/>
        </p:nvSpPr>
        <p:spPr bwMode="gray">
          <a:xfrm>
            <a:off x="773322" y="5110981"/>
            <a:ext cx="6170894"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Financial and other support provided to innovation projects is sufficient to launch, scale, and sustain the solutions created over time.</a:t>
            </a:r>
          </a:p>
        </p:txBody>
      </p:sp>
      <p:sp>
        <p:nvSpPr>
          <p:cNvPr id="102" name="TextBox 101">
            <a:extLst>
              <a:ext uri="{FF2B5EF4-FFF2-40B4-BE49-F238E27FC236}">
                <a16:creationId xmlns:a16="http://schemas.microsoft.com/office/drawing/2014/main" id="{E3D8BD06-FFE8-BC47-55A9-4077DC40FD7C}"/>
              </a:ext>
            </a:extLst>
          </p:cNvPr>
          <p:cNvSpPr txBox="1"/>
          <p:nvPr/>
        </p:nvSpPr>
        <p:spPr bwMode="gray">
          <a:xfrm>
            <a:off x="773321" y="6251326"/>
            <a:ext cx="6453055" cy="307777"/>
          </a:xfrm>
          <a:prstGeom prst="rect">
            <a:avLst/>
          </a:prstGeom>
          <a:noFill/>
        </p:spPr>
        <p:txBody>
          <a:bodyPr wrap="square" lIns="0" tIns="0" rIns="0" bIns="0" rtlCol="0">
            <a:spAutoFit/>
          </a:bodyPr>
          <a:lstStyle/>
          <a:p>
            <a:pPr marR="0" lvl="0" algn="l" defTabSz="457200" rtl="0" eaLnBrk="1" fontAlgn="auto" latinLnBrk="0" hangingPunct="1">
              <a:lnSpc>
                <a:spcPct val="100000"/>
              </a:lnSpc>
              <a:spcBef>
                <a:spcPts val="600"/>
              </a:spcBef>
              <a:spcAft>
                <a:spcPts val="0"/>
              </a:spcAft>
              <a:buClrTx/>
              <a:buSzTx/>
              <a:tabLst/>
              <a:defRPr/>
            </a:pPr>
            <a:r>
              <a:rPr kumimoji="0" lang="en-US" sz="1000" b="0" i="0" u="none" strike="noStrike" kern="100" cap="none" spc="0" normalizeH="0" baseline="0" noProof="0" dirty="0">
                <a:ln>
                  <a:noFill/>
                </a:ln>
                <a:solidFill>
                  <a:srgbClr val="333E48"/>
                </a:solidFill>
                <a:effectLst/>
                <a:uLnTx/>
                <a:uFillTx/>
                <a:latin typeface="Verdana"/>
                <a:ea typeface="Aptos" panose="020B0004020202020204" pitchFamily="34" charset="0"/>
                <a:cs typeface="Times New Roman" panose="02020603050405020304" pitchFamily="18" charset="0"/>
              </a:rPr>
              <a:t>Proposed innovations tackle the right problems at the right altitude and are worthy of senior attention and sponsorship (not limited to pet projects and small-scale requests).</a:t>
            </a:r>
          </a:p>
        </p:txBody>
      </p:sp>
      <p:sp>
        <p:nvSpPr>
          <p:cNvPr id="103" name="TextBox 102">
            <a:extLst>
              <a:ext uri="{FF2B5EF4-FFF2-40B4-BE49-F238E27FC236}">
                <a16:creationId xmlns:a16="http://schemas.microsoft.com/office/drawing/2014/main" id="{40FC677E-0526-4B6B-D068-0E96CDEF986B}"/>
              </a:ext>
            </a:extLst>
          </p:cNvPr>
          <p:cNvSpPr txBox="1"/>
          <p:nvPr/>
        </p:nvSpPr>
        <p:spPr bwMode="gray">
          <a:xfrm>
            <a:off x="773322" y="7400291"/>
            <a:ext cx="6264594"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We can point to several large-scale successful innovations on campus that originated from academic or professional service staff ideas or pilot programmes</a:t>
            </a:r>
          </a:p>
        </p:txBody>
      </p:sp>
      <p:sp>
        <p:nvSpPr>
          <p:cNvPr id="104" name="TextBox 103">
            <a:extLst>
              <a:ext uri="{FF2B5EF4-FFF2-40B4-BE49-F238E27FC236}">
                <a16:creationId xmlns:a16="http://schemas.microsoft.com/office/drawing/2014/main" id="{1D1360F7-8D28-0428-A361-F6C4618EB907}"/>
              </a:ext>
            </a:extLst>
          </p:cNvPr>
          <p:cNvSpPr txBox="1"/>
          <p:nvPr/>
        </p:nvSpPr>
        <p:spPr bwMode="gray">
          <a:xfrm>
            <a:off x="773321" y="8571980"/>
            <a:ext cx="6453055" cy="307777"/>
          </a:xfrm>
          <a:prstGeom prst="rect">
            <a:avLst/>
          </a:prstGeom>
          <a:noFill/>
        </p:spPr>
        <p:txBody>
          <a:bodyPr wrap="square" lIns="0" tIns="0" rIns="0" bIns="0" rtlCol="0">
            <a:spAutoFit/>
          </a:bodyPr>
          <a:lstStyle/>
          <a:p>
            <a:pPr marR="0" lvl="0">
              <a:spcBef>
                <a:spcPts val="600"/>
              </a:spcBef>
              <a:spcAft>
                <a:spcPts val="0"/>
              </a:spcAft>
            </a:pPr>
            <a:r>
              <a:rPr lang="en-US" sz="1000" dirty="0">
                <a:effectLst/>
                <a:ea typeface="Aptos" panose="020B0004020202020204" pitchFamily="34" charset="0"/>
                <a:cs typeface="Times New Roman" panose="02020603050405020304" pitchFamily="18" charset="0"/>
              </a:rPr>
              <a:t>Academic and professional staff view new strategic initiatives with a sense of optimism and possibility, rather than concern over administrative overreach or resources.</a:t>
            </a:r>
            <a:endParaRPr lang="en-US" sz="1000" dirty="0">
              <a:solidFill>
                <a:schemeClr val="tx1"/>
              </a:solidFill>
            </a:endParaRPr>
          </a:p>
        </p:txBody>
      </p:sp>
      <p:sp>
        <p:nvSpPr>
          <p:cNvPr id="12" name="Isosceles Triangle 11">
            <a:extLst>
              <a:ext uri="{FF2B5EF4-FFF2-40B4-BE49-F238E27FC236}">
                <a16:creationId xmlns:a16="http://schemas.microsoft.com/office/drawing/2014/main" id="{1B973B91-2A7F-ACBE-28EB-FE7782B9C6C8}"/>
              </a:ext>
              <a:ext uri="{C183D7F6-B498-43B3-948B-1728B52AA6E4}">
                <adec:decorative xmlns:adec="http://schemas.microsoft.com/office/drawing/2017/decorative" val="1"/>
              </a:ext>
            </a:extLst>
          </p:cNvPr>
          <p:cNvSpPr/>
          <p:nvPr/>
        </p:nvSpPr>
        <p:spPr bwMode="gray">
          <a:xfrm rot="5400000" flipH="1">
            <a:off x="490107" y="287218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Isosceles Triangle 12">
            <a:extLst>
              <a:ext uri="{FF2B5EF4-FFF2-40B4-BE49-F238E27FC236}">
                <a16:creationId xmlns:a16="http://schemas.microsoft.com/office/drawing/2014/main" id="{BD891C9C-BA97-9923-C097-9D051FA12E24}"/>
              </a:ext>
              <a:ext uri="{C183D7F6-B498-43B3-948B-1728B52AA6E4}">
                <adec:decorative xmlns:adec="http://schemas.microsoft.com/office/drawing/2017/decorative" val="1"/>
              </a:ext>
            </a:extLst>
          </p:cNvPr>
          <p:cNvSpPr/>
          <p:nvPr/>
        </p:nvSpPr>
        <p:spPr bwMode="gray">
          <a:xfrm rot="5400000" flipH="1">
            <a:off x="490107" y="3944679"/>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Isosceles Triangle 13">
            <a:extLst>
              <a:ext uri="{FF2B5EF4-FFF2-40B4-BE49-F238E27FC236}">
                <a16:creationId xmlns:a16="http://schemas.microsoft.com/office/drawing/2014/main" id="{95AE292E-BF53-8891-B24C-23911F866577}"/>
              </a:ext>
              <a:ext uri="{C183D7F6-B498-43B3-948B-1728B52AA6E4}">
                <adec:decorative xmlns:adec="http://schemas.microsoft.com/office/drawing/2017/decorative" val="1"/>
              </a:ext>
            </a:extLst>
          </p:cNvPr>
          <p:cNvSpPr/>
          <p:nvPr/>
        </p:nvSpPr>
        <p:spPr bwMode="gray">
          <a:xfrm rot="5400000" flipH="1">
            <a:off x="490107" y="5120949"/>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Isosceles Triangle 14">
            <a:extLst>
              <a:ext uri="{FF2B5EF4-FFF2-40B4-BE49-F238E27FC236}">
                <a16:creationId xmlns:a16="http://schemas.microsoft.com/office/drawing/2014/main" id="{FD2F96C2-210A-7900-71B5-FB81358AFDEA}"/>
              </a:ext>
              <a:ext uri="{C183D7F6-B498-43B3-948B-1728B52AA6E4}">
                <adec:decorative xmlns:adec="http://schemas.microsoft.com/office/drawing/2017/decorative" val="1"/>
              </a:ext>
            </a:extLst>
          </p:cNvPr>
          <p:cNvSpPr/>
          <p:nvPr/>
        </p:nvSpPr>
        <p:spPr bwMode="gray">
          <a:xfrm rot="5400000" flipH="1">
            <a:off x="490107" y="624890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Isosceles Triangle 15">
            <a:extLst>
              <a:ext uri="{FF2B5EF4-FFF2-40B4-BE49-F238E27FC236}">
                <a16:creationId xmlns:a16="http://schemas.microsoft.com/office/drawing/2014/main" id="{1DC8652E-5811-8845-95A5-BB326AD8787A}"/>
              </a:ext>
              <a:ext uri="{C183D7F6-B498-43B3-948B-1728B52AA6E4}">
                <adec:decorative xmlns:adec="http://schemas.microsoft.com/office/drawing/2017/decorative" val="1"/>
              </a:ext>
            </a:extLst>
          </p:cNvPr>
          <p:cNvSpPr/>
          <p:nvPr/>
        </p:nvSpPr>
        <p:spPr bwMode="gray">
          <a:xfrm rot="5400000" flipH="1">
            <a:off x="490107" y="7397707"/>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a:extLst>
              <a:ext uri="{FF2B5EF4-FFF2-40B4-BE49-F238E27FC236}">
                <a16:creationId xmlns:a16="http://schemas.microsoft.com/office/drawing/2014/main" id="{2B386850-137A-735C-BDC1-DE88F577F2CA}"/>
              </a:ext>
              <a:ext uri="{C183D7F6-B498-43B3-948B-1728B52AA6E4}">
                <adec:decorative xmlns:adec="http://schemas.microsoft.com/office/drawing/2017/decorative" val="1"/>
              </a:ext>
            </a:extLst>
          </p:cNvPr>
          <p:cNvSpPr/>
          <p:nvPr/>
        </p:nvSpPr>
        <p:spPr bwMode="gray">
          <a:xfrm rot="5400000" flipH="1">
            <a:off x="490107" y="8570415"/>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43094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3A103-6B95-BADF-A8DC-A39089647A94}"/>
              </a:ext>
            </a:extLst>
          </p:cNvPr>
          <p:cNvSpPr>
            <a:spLocks noGrp="1"/>
          </p:cNvSpPr>
          <p:nvPr>
            <p:ph type="title"/>
          </p:nvPr>
        </p:nvSpPr>
        <p:spPr>
          <a:xfrm>
            <a:off x="512064" y="-411433"/>
            <a:ext cx="6748272" cy="276999"/>
          </a:xfrm>
        </p:spPr>
        <p:txBody>
          <a:bodyPr/>
          <a:lstStyle/>
          <a:p>
            <a:r>
              <a:rPr lang="en-US" dirty="0"/>
              <a:t>EAB Contact Info</a:t>
            </a:r>
          </a:p>
        </p:txBody>
      </p:sp>
    </p:spTree>
    <p:extLst>
      <p:ext uri="{BB962C8B-B14F-4D97-AF65-F5344CB8AC3E}">
        <p14:creationId xmlns:p14="http://schemas.microsoft.com/office/powerpoint/2010/main" val="402498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AE4D591-581F-BC90-B2BA-1DAD55B8943B}"/>
              </a:ext>
            </a:extLst>
          </p:cNvPr>
          <p:cNvSpPr/>
          <p:nvPr/>
        </p:nvSpPr>
        <p:spPr bwMode="gray">
          <a:xfrm>
            <a:off x="508000" y="3228333"/>
            <a:ext cx="6756400" cy="3203722"/>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914FF456-E765-980F-3A5D-DC2BBA20C0E0}"/>
              </a:ext>
            </a:extLst>
          </p:cNvPr>
          <p:cNvSpPr>
            <a:spLocks noGrp="1"/>
          </p:cNvSpPr>
          <p:nvPr>
            <p:ph type="body" sz="quarter" idx="29"/>
          </p:nvPr>
        </p:nvSpPr>
        <p:spPr/>
        <p:txBody>
          <a:bodyPr/>
          <a:lstStyle/>
          <a:p>
            <a:r>
              <a:rPr lang="en-US" dirty="0"/>
              <a:t>Executive Summary</a:t>
            </a:r>
          </a:p>
        </p:txBody>
      </p:sp>
      <p:sp>
        <p:nvSpPr>
          <p:cNvPr id="3" name="Title 2">
            <a:extLst>
              <a:ext uri="{FF2B5EF4-FFF2-40B4-BE49-F238E27FC236}">
                <a16:creationId xmlns:a16="http://schemas.microsoft.com/office/drawing/2014/main" id="{31486F0D-2FA1-A0CB-D6C7-643CD79C01AF}"/>
              </a:ext>
            </a:extLst>
          </p:cNvPr>
          <p:cNvSpPr>
            <a:spLocks noGrp="1"/>
          </p:cNvSpPr>
          <p:nvPr>
            <p:ph type="title"/>
          </p:nvPr>
        </p:nvSpPr>
        <p:spPr/>
        <p:txBody>
          <a:bodyPr/>
          <a:lstStyle/>
          <a:p>
            <a:r>
              <a:rPr lang="en-US" dirty="0"/>
              <a:t>Diagnostic Survey</a:t>
            </a:r>
          </a:p>
        </p:txBody>
      </p:sp>
      <p:sp>
        <p:nvSpPr>
          <p:cNvPr id="4" name="Text Placeholder 3">
            <a:extLst>
              <a:ext uri="{FF2B5EF4-FFF2-40B4-BE49-F238E27FC236}">
                <a16:creationId xmlns:a16="http://schemas.microsoft.com/office/drawing/2014/main" id="{49A351B3-14F5-3C35-5440-FDBEAFFE452D}"/>
              </a:ext>
            </a:extLst>
          </p:cNvPr>
          <p:cNvSpPr>
            <a:spLocks noGrp="1"/>
          </p:cNvSpPr>
          <p:nvPr>
            <p:ph type="body" sz="quarter" idx="28"/>
          </p:nvPr>
        </p:nvSpPr>
        <p:spPr/>
        <p:txBody>
          <a:bodyPr/>
          <a:lstStyle/>
          <a:p>
            <a:r>
              <a:rPr lang="en-US" dirty="0"/>
              <a:t>Change Leadership and Decision Discipline in the Complex University Cultures</a:t>
            </a:r>
          </a:p>
        </p:txBody>
      </p:sp>
      <p:sp>
        <p:nvSpPr>
          <p:cNvPr id="5" name="Text Placeholder 4">
            <a:extLst>
              <a:ext uri="{FF2B5EF4-FFF2-40B4-BE49-F238E27FC236}">
                <a16:creationId xmlns:a16="http://schemas.microsoft.com/office/drawing/2014/main" id="{C425DAFE-9FBF-4737-E3A2-5B535BDF3A35}"/>
              </a:ext>
            </a:extLst>
          </p:cNvPr>
          <p:cNvSpPr>
            <a:spLocks noGrp="1"/>
          </p:cNvSpPr>
          <p:nvPr>
            <p:ph type="body" sz="quarter" idx="44"/>
          </p:nvPr>
        </p:nvSpPr>
        <p:spPr/>
        <p:txBody>
          <a:bodyPr/>
          <a:lstStyle/>
          <a:p>
            <a:endParaRPr lang="en-US" dirty="0"/>
          </a:p>
        </p:txBody>
      </p:sp>
      <p:sp>
        <p:nvSpPr>
          <p:cNvPr id="6" name="Text Placeholder 5">
            <a:extLst>
              <a:ext uri="{FF2B5EF4-FFF2-40B4-BE49-F238E27FC236}">
                <a16:creationId xmlns:a16="http://schemas.microsoft.com/office/drawing/2014/main" id="{D9B4590F-0510-FC54-8E86-D4600838FBD8}"/>
              </a:ext>
            </a:extLst>
          </p:cNvPr>
          <p:cNvSpPr>
            <a:spLocks noGrp="1"/>
          </p:cNvSpPr>
          <p:nvPr>
            <p:ph type="body" sz="quarter" idx="43"/>
          </p:nvPr>
        </p:nvSpPr>
        <p:spPr>
          <a:xfrm>
            <a:off x="6070387" y="9464712"/>
            <a:ext cx="1191798" cy="79337"/>
          </a:xfrm>
        </p:spPr>
        <p:txBody>
          <a:bodyPr/>
          <a:lstStyle/>
          <a:p>
            <a:r>
              <a:rPr lang="en-US" dirty="0"/>
              <a:t>Source: EAB interviews and analysis.</a:t>
            </a:r>
          </a:p>
        </p:txBody>
      </p:sp>
      <p:sp>
        <p:nvSpPr>
          <p:cNvPr id="10" name="TextBox 9">
            <a:extLst>
              <a:ext uri="{FF2B5EF4-FFF2-40B4-BE49-F238E27FC236}">
                <a16:creationId xmlns:a16="http://schemas.microsoft.com/office/drawing/2014/main" id="{C3DEE6E4-A577-F42C-AD54-CD76F988E7D0}"/>
              </a:ext>
            </a:extLst>
          </p:cNvPr>
          <p:cNvSpPr txBox="1"/>
          <p:nvPr/>
        </p:nvSpPr>
        <p:spPr bwMode="gray">
          <a:xfrm>
            <a:off x="508000" y="1548424"/>
            <a:ext cx="6755209" cy="1354217"/>
          </a:xfrm>
          <a:prstGeom prst="rect">
            <a:avLst/>
          </a:prstGeom>
          <a:noFill/>
        </p:spPr>
        <p:txBody>
          <a:bodyPr wrap="square" lIns="0" tIns="0" rIns="0" bIns="0" rtlCol="0">
            <a:spAutoFit/>
          </a:bodyPr>
          <a:lstStyle/>
          <a:p>
            <a:r>
              <a:rPr lang="en-US" sz="1100" kern="100" dirty="0">
                <a:effectLst/>
                <a:ea typeface="Aptos" panose="020B0004020202020204" pitchFamily="34" charset="0"/>
                <a:cs typeface="Times New Roman" panose="02020603050405020304" pitchFamily="18" charset="0"/>
              </a:rPr>
              <a:t>The following survey allows university leaders to identify areas of strength and weakness with respect to change leadership and effective decision-making on campus, as well as areas of internal disagreement among respondents.</a:t>
            </a:r>
            <a:endParaRPr lang="en-GB" sz="1100" kern="100" dirty="0">
              <a:effectLst/>
              <a:ea typeface="Aptos" panose="020B0004020202020204" pitchFamily="34" charset="0"/>
              <a:cs typeface="Times New Roman" panose="02020603050405020304" pitchFamily="18" charset="0"/>
            </a:endParaRPr>
          </a:p>
          <a:p>
            <a:r>
              <a:rPr lang="en-US" sz="1100" kern="100" dirty="0">
                <a:effectLst/>
                <a:ea typeface="Aptos" panose="020B0004020202020204" pitchFamily="34" charset="0"/>
                <a:cs typeface="Times New Roman" panose="02020603050405020304" pitchFamily="18" charset="0"/>
              </a:rPr>
              <a:t> </a:t>
            </a:r>
            <a:endParaRPr lang="en-GB" sz="1100" kern="100" dirty="0">
              <a:effectLst/>
              <a:ea typeface="Aptos" panose="020B0004020202020204" pitchFamily="34" charset="0"/>
              <a:cs typeface="Times New Roman" panose="02020603050405020304" pitchFamily="18" charset="0"/>
            </a:endParaRPr>
          </a:p>
          <a:p>
            <a:r>
              <a:rPr lang="en-US" sz="1100" kern="100" dirty="0">
                <a:effectLst/>
                <a:ea typeface="Aptos" panose="020B0004020202020204" pitchFamily="34" charset="0"/>
                <a:cs typeface="Times New Roman" panose="02020603050405020304" pitchFamily="18" charset="0"/>
              </a:rPr>
              <a:t>Answers to these questions will be </a:t>
            </a:r>
            <a:r>
              <a:rPr lang="en-US" sz="1100" kern="100" dirty="0" err="1">
                <a:effectLst/>
                <a:ea typeface="Aptos" panose="020B0004020202020204" pitchFamily="34" charset="0"/>
                <a:cs typeface="Times New Roman" panose="02020603050405020304" pitchFamily="18" charset="0"/>
              </a:rPr>
              <a:t>anonymised</a:t>
            </a:r>
            <a:r>
              <a:rPr lang="en-US" sz="1100" kern="100" dirty="0">
                <a:effectLst/>
                <a:ea typeface="Aptos" panose="020B0004020202020204" pitchFamily="34" charset="0"/>
                <a:cs typeface="Times New Roman" panose="02020603050405020304" pitchFamily="18" charset="0"/>
              </a:rPr>
              <a:t> and reported only in the aggregate. EAB will provide a report displaying response counts for each of the included Likert scale questions. Please answer each question to indicate your </a:t>
            </a:r>
            <a:r>
              <a:rPr lang="en-US" sz="1100" i="1" kern="100" dirty="0">
                <a:effectLst/>
                <a:ea typeface="Aptos" panose="020B0004020202020204" pitchFamily="34" charset="0"/>
                <a:cs typeface="Times New Roman" panose="02020603050405020304" pitchFamily="18" charset="0"/>
              </a:rPr>
              <a:t>personal </a:t>
            </a:r>
            <a:r>
              <a:rPr lang="en-US" sz="1100" kern="100" dirty="0">
                <a:effectLst/>
                <a:ea typeface="Aptos" panose="020B0004020202020204" pitchFamily="34" charset="0"/>
                <a:cs typeface="Times New Roman" panose="02020603050405020304" pitchFamily="18" charset="0"/>
              </a:rPr>
              <a:t>level of agreement with the statement for consideration.</a:t>
            </a:r>
            <a:endParaRPr lang="en-GB" sz="1100" kern="100" dirty="0">
              <a:effectLst/>
              <a:ea typeface="Aptos" panose="020B0004020202020204" pitchFamily="34" charset="0"/>
              <a:cs typeface="Times New Roman" panose="02020603050405020304" pitchFamily="18" charset="0"/>
            </a:endParaRPr>
          </a:p>
        </p:txBody>
      </p:sp>
      <p:sp>
        <p:nvSpPr>
          <p:cNvPr id="92" name="Rectangle 91">
            <a:extLst>
              <a:ext uri="{FF2B5EF4-FFF2-40B4-BE49-F238E27FC236}">
                <a16:creationId xmlns:a16="http://schemas.microsoft.com/office/drawing/2014/main" id="{D89CF9F7-CCA3-6891-9C2F-291BEDB4C136}"/>
              </a:ext>
            </a:extLst>
          </p:cNvPr>
          <p:cNvSpPr/>
          <p:nvPr/>
        </p:nvSpPr>
        <p:spPr bwMode="gray">
          <a:xfrm>
            <a:off x="4015427" y="3864943"/>
            <a:ext cx="2957375" cy="2285042"/>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Rectangle 94">
            <a:extLst>
              <a:ext uri="{FF2B5EF4-FFF2-40B4-BE49-F238E27FC236}">
                <a16:creationId xmlns:a16="http://schemas.microsoft.com/office/drawing/2014/main" id="{36BFE935-C27D-D296-87C1-A4BDFC6A3829}"/>
              </a:ext>
            </a:extLst>
          </p:cNvPr>
          <p:cNvSpPr/>
          <p:nvPr/>
        </p:nvSpPr>
        <p:spPr bwMode="gray">
          <a:xfrm>
            <a:off x="821022" y="3864943"/>
            <a:ext cx="2953602" cy="228504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Rectangle 95">
            <a:extLst>
              <a:ext uri="{FF2B5EF4-FFF2-40B4-BE49-F238E27FC236}">
                <a16:creationId xmlns:a16="http://schemas.microsoft.com/office/drawing/2014/main" id="{0CDF5FE3-456C-01C7-B7C1-105F7CBD08EC}"/>
              </a:ext>
            </a:extLst>
          </p:cNvPr>
          <p:cNvSpPr/>
          <p:nvPr/>
        </p:nvSpPr>
        <p:spPr bwMode="gray">
          <a:xfrm>
            <a:off x="821023" y="3864942"/>
            <a:ext cx="2953601" cy="24622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TextBox 96">
            <a:extLst>
              <a:ext uri="{FF2B5EF4-FFF2-40B4-BE49-F238E27FC236}">
                <a16:creationId xmlns:a16="http://schemas.microsoft.com/office/drawing/2014/main" id="{6E652500-E8AB-153E-B41E-54D53D06F500}"/>
              </a:ext>
            </a:extLst>
          </p:cNvPr>
          <p:cNvSpPr txBox="1"/>
          <p:nvPr/>
        </p:nvSpPr>
        <p:spPr>
          <a:xfrm>
            <a:off x="970795" y="3927423"/>
            <a:ext cx="1526059" cy="153888"/>
          </a:xfrm>
          <a:prstGeom prst="rect">
            <a:avLst/>
          </a:prstGeom>
          <a:noFill/>
        </p:spPr>
        <p:txBody>
          <a:bodyPr wrap="none" lIns="0" tIns="0" rIns="0" bIns="0" rtlCol="0">
            <a:spAutoFit/>
          </a:bodyPr>
          <a:lstStyle/>
          <a:p>
            <a:pPr>
              <a:spcBef>
                <a:spcPts val="500"/>
              </a:spcBef>
            </a:pPr>
            <a:r>
              <a:rPr lang="en-US" sz="1000" b="1" dirty="0">
                <a:solidFill>
                  <a:schemeClr val="bg1"/>
                </a:solidFill>
              </a:rPr>
              <a:t>Authentic Leadership</a:t>
            </a:r>
          </a:p>
        </p:txBody>
      </p:sp>
      <p:sp>
        <p:nvSpPr>
          <p:cNvPr id="98" name="Rectangle 97">
            <a:extLst>
              <a:ext uri="{FF2B5EF4-FFF2-40B4-BE49-F238E27FC236}">
                <a16:creationId xmlns:a16="http://schemas.microsoft.com/office/drawing/2014/main" id="{22F89457-4630-F132-31F9-EEC66820A2AE}"/>
              </a:ext>
            </a:extLst>
          </p:cNvPr>
          <p:cNvSpPr/>
          <p:nvPr/>
        </p:nvSpPr>
        <p:spPr bwMode="gray">
          <a:xfrm>
            <a:off x="4015427" y="3867261"/>
            <a:ext cx="2957376" cy="2462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D891804F-1CAB-ED0C-222D-EDC5E3346ADF}"/>
              </a:ext>
            </a:extLst>
          </p:cNvPr>
          <p:cNvSpPr txBox="1"/>
          <p:nvPr/>
        </p:nvSpPr>
        <p:spPr>
          <a:xfrm>
            <a:off x="4123494" y="3927014"/>
            <a:ext cx="1293624" cy="153888"/>
          </a:xfrm>
          <a:prstGeom prst="rect">
            <a:avLst/>
          </a:prstGeom>
          <a:noFill/>
        </p:spPr>
        <p:txBody>
          <a:bodyPr wrap="none" lIns="0" tIns="0" rIns="0" bIns="0" rtlCol="0">
            <a:spAutoFit/>
          </a:bodyPr>
          <a:lstStyle/>
          <a:p>
            <a:pPr>
              <a:spcBef>
                <a:spcPts val="500"/>
              </a:spcBef>
            </a:pPr>
            <a:r>
              <a:rPr lang="en-US" sz="1000" b="1" dirty="0">
                <a:solidFill>
                  <a:schemeClr val="bg1"/>
                </a:solidFill>
              </a:rPr>
              <a:t>Structural Reform</a:t>
            </a:r>
          </a:p>
        </p:txBody>
      </p:sp>
      <p:sp>
        <p:nvSpPr>
          <p:cNvPr id="102" name="TextBox 101">
            <a:extLst>
              <a:ext uri="{FF2B5EF4-FFF2-40B4-BE49-F238E27FC236}">
                <a16:creationId xmlns:a16="http://schemas.microsoft.com/office/drawing/2014/main" id="{B3968208-5B2B-BA7B-3E48-FFD8706057D8}"/>
              </a:ext>
            </a:extLst>
          </p:cNvPr>
          <p:cNvSpPr txBox="1"/>
          <p:nvPr/>
        </p:nvSpPr>
        <p:spPr>
          <a:xfrm>
            <a:off x="4433769" y="4292444"/>
            <a:ext cx="2338893" cy="165110"/>
          </a:xfrm>
          <a:prstGeom prst="rect">
            <a:avLst/>
          </a:prstGeom>
          <a:noFill/>
        </p:spPr>
        <p:txBody>
          <a:bodyPr wrap="square" lIns="0" tIns="0" rIns="0" bIns="0" rtlCol="0">
            <a:spAutoFit/>
          </a:bodyPr>
          <a:lstStyle/>
          <a:p>
            <a:pPr>
              <a:lnSpc>
                <a:spcPct val="120000"/>
              </a:lnSpc>
              <a:spcBef>
                <a:spcPts val="500"/>
              </a:spcBef>
            </a:pPr>
            <a:r>
              <a:rPr lang="en-US" sz="1000" dirty="0"/>
              <a:t>Decision-Making Rules and Roles</a:t>
            </a:r>
            <a:endParaRPr lang="en-US" sz="1000" dirty="0">
              <a:solidFill>
                <a:schemeClr val="tx1"/>
              </a:solidFill>
            </a:endParaRPr>
          </a:p>
        </p:txBody>
      </p:sp>
      <p:sp>
        <p:nvSpPr>
          <p:cNvPr id="103" name="TextBox 102">
            <a:extLst>
              <a:ext uri="{FF2B5EF4-FFF2-40B4-BE49-F238E27FC236}">
                <a16:creationId xmlns:a16="http://schemas.microsoft.com/office/drawing/2014/main" id="{A772E07B-7E79-67FC-FB7D-5DE5679A7757}"/>
              </a:ext>
            </a:extLst>
          </p:cNvPr>
          <p:cNvSpPr txBox="1"/>
          <p:nvPr/>
        </p:nvSpPr>
        <p:spPr>
          <a:xfrm>
            <a:off x="1197291" y="4298055"/>
            <a:ext cx="2166957" cy="153888"/>
          </a:xfrm>
          <a:prstGeom prst="rect">
            <a:avLst/>
          </a:prstGeom>
          <a:noFill/>
        </p:spPr>
        <p:txBody>
          <a:bodyPr wrap="square" lIns="0" tIns="0" rIns="0" bIns="0" rtlCol="0">
            <a:spAutoFit/>
          </a:bodyPr>
          <a:lstStyle/>
          <a:p>
            <a:pPr>
              <a:spcBef>
                <a:spcPts val="500"/>
              </a:spcBef>
            </a:pPr>
            <a:r>
              <a:rPr lang="en-US" sz="1000" dirty="0"/>
              <a:t>Strategic Clarity</a:t>
            </a:r>
          </a:p>
        </p:txBody>
      </p:sp>
      <p:sp>
        <p:nvSpPr>
          <p:cNvPr id="104" name="Text Placeholder 12">
            <a:extLst>
              <a:ext uri="{FF2B5EF4-FFF2-40B4-BE49-F238E27FC236}">
                <a16:creationId xmlns:a16="http://schemas.microsoft.com/office/drawing/2014/main" id="{71EA82A8-09B4-3EAB-04B4-CBDF843BECA3}"/>
              </a:ext>
            </a:extLst>
          </p:cNvPr>
          <p:cNvSpPr txBox="1">
            <a:spLocks/>
          </p:cNvSpPr>
          <p:nvPr/>
        </p:nvSpPr>
        <p:spPr bwMode="gray">
          <a:xfrm>
            <a:off x="862036" y="4221111"/>
            <a:ext cx="260232"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lgn="ctr">
              <a:buNone/>
            </a:pPr>
            <a:r>
              <a:rPr lang="en-US" sz="2000" dirty="0">
                <a:solidFill>
                  <a:schemeClr val="accent5"/>
                </a:solidFill>
                <a:latin typeface="+mj-lt"/>
              </a:rPr>
              <a:t>1</a:t>
            </a:r>
            <a:endParaRPr lang="en-US" sz="1600" dirty="0">
              <a:solidFill>
                <a:schemeClr val="accent5"/>
              </a:solidFill>
              <a:latin typeface="+mj-lt"/>
            </a:endParaRPr>
          </a:p>
        </p:txBody>
      </p:sp>
      <p:sp>
        <p:nvSpPr>
          <p:cNvPr id="105" name="Text Placeholder 12">
            <a:extLst>
              <a:ext uri="{FF2B5EF4-FFF2-40B4-BE49-F238E27FC236}">
                <a16:creationId xmlns:a16="http://schemas.microsoft.com/office/drawing/2014/main" id="{E619C250-80F9-47B8-54A8-43DAEE2A5D13}"/>
              </a:ext>
            </a:extLst>
          </p:cNvPr>
          <p:cNvSpPr txBox="1">
            <a:spLocks/>
          </p:cNvSpPr>
          <p:nvPr/>
        </p:nvSpPr>
        <p:spPr bwMode="gray">
          <a:xfrm>
            <a:off x="4089879" y="4221111"/>
            <a:ext cx="260232"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lgn="ctr">
              <a:buNone/>
            </a:pPr>
            <a:r>
              <a:rPr lang="en-US" sz="2000" dirty="0">
                <a:solidFill>
                  <a:schemeClr val="accent5"/>
                </a:solidFill>
                <a:latin typeface="+mj-lt"/>
              </a:rPr>
              <a:t>5</a:t>
            </a:r>
            <a:endParaRPr lang="en-US" sz="1600" dirty="0">
              <a:solidFill>
                <a:schemeClr val="accent5"/>
              </a:solidFill>
              <a:latin typeface="+mj-lt"/>
            </a:endParaRPr>
          </a:p>
        </p:txBody>
      </p:sp>
      <p:sp>
        <p:nvSpPr>
          <p:cNvPr id="106" name="TextBox 105">
            <a:extLst>
              <a:ext uri="{FF2B5EF4-FFF2-40B4-BE49-F238E27FC236}">
                <a16:creationId xmlns:a16="http://schemas.microsoft.com/office/drawing/2014/main" id="{DDB9D201-60F5-3D77-7781-2424EC2473E9}"/>
              </a:ext>
            </a:extLst>
          </p:cNvPr>
          <p:cNvSpPr txBox="1"/>
          <p:nvPr/>
        </p:nvSpPr>
        <p:spPr>
          <a:xfrm>
            <a:off x="1193943" y="4762545"/>
            <a:ext cx="2314930" cy="165110"/>
          </a:xfrm>
          <a:prstGeom prst="rect">
            <a:avLst/>
          </a:prstGeom>
          <a:noFill/>
        </p:spPr>
        <p:txBody>
          <a:bodyPr wrap="square" lIns="0" tIns="0" rIns="0" bIns="0" rtlCol="0">
            <a:spAutoFit/>
          </a:bodyPr>
          <a:lstStyle/>
          <a:p>
            <a:pPr>
              <a:lnSpc>
                <a:spcPct val="120000"/>
              </a:lnSpc>
              <a:spcBef>
                <a:spcPts val="500"/>
              </a:spcBef>
            </a:pPr>
            <a:r>
              <a:rPr lang="en-US" sz="1000" dirty="0"/>
              <a:t>Financial Literacy and Awareness</a:t>
            </a:r>
            <a:endParaRPr lang="en-US" sz="1000" dirty="0">
              <a:solidFill>
                <a:schemeClr val="tx1"/>
              </a:solidFill>
            </a:endParaRPr>
          </a:p>
        </p:txBody>
      </p:sp>
      <p:sp>
        <p:nvSpPr>
          <p:cNvPr id="107" name="TextBox 106">
            <a:extLst>
              <a:ext uri="{FF2B5EF4-FFF2-40B4-BE49-F238E27FC236}">
                <a16:creationId xmlns:a16="http://schemas.microsoft.com/office/drawing/2014/main" id="{0A82F26E-8B2E-16DC-301D-831CFB07A433}"/>
              </a:ext>
            </a:extLst>
          </p:cNvPr>
          <p:cNvSpPr txBox="1"/>
          <p:nvPr/>
        </p:nvSpPr>
        <p:spPr>
          <a:xfrm>
            <a:off x="4433770" y="4762545"/>
            <a:ext cx="2329792" cy="165110"/>
          </a:xfrm>
          <a:prstGeom prst="rect">
            <a:avLst/>
          </a:prstGeom>
          <a:noFill/>
        </p:spPr>
        <p:txBody>
          <a:bodyPr wrap="square" lIns="0" tIns="0" rIns="0" bIns="0" rtlCol="0">
            <a:spAutoFit/>
          </a:bodyPr>
          <a:lstStyle/>
          <a:p>
            <a:pPr>
              <a:lnSpc>
                <a:spcPct val="120000"/>
              </a:lnSpc>
              <a:spcBef>
                <a:spcPts val="500"/>
              </a:spcBef>
            </a:pPr>
            <a:r>
              <a:rPr lang="en-US" sz="1000" dirty="0"/>
              <a:t>Elevating Departmental Leadership</a:t>
            </a:r>
            <a:endParaRPr lang="en-US" sz="1000" dirty="0">
              <a:solidFill>
                <a:schemeClr val="tx1"/>
              </a:solidFill>
            </a:endParaRPr>
          </a:p>
        </p:txBody>
      </p:sp>
      <p:sp>
        <p:nvSpPr>
          <p:cNvPr id="108" name="Text Placeholder 12">
            <a:extLst>
              <a:ext uri="{FF2B5EF4-FFF2-40B4-BE49-F238E27FC236}">
                <a16:creationId xmlns:a16="http://schemas.microsoft.com/office/drawing/2014/main" id="{0B581496-56BE-40CF-06B7-955BE7BFB3E9}"/>
              </a:ext>
            </a:extLst>
          </p:cNvPr>
          <p:cNvSpPr txBox="1">
            <a:spLocks/>
          </p:cNvSpPr>
          <p:nvPr/>
        </p:nvSpPr>
        <p:spPr bwMode="gray">
          <a:xfrm>
            <a:off x="862036" y="4691212"/>
            <a:ext cx="260232"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lgn="ctr">
              <a:buNone/>
            </a:pPr>
            <a:r>
              <a:rPr lang="en-US" sz="2000" dirty="0">
                <a:solidFill>
                  <a:schemeClr val="accent5"/>
                </a:solidFill>
                <a:latin typeface="+mj-lt"/>
              </a:rPr>
              <a:t>2</a:t>
            </a:r>
            <a:endParaRPr lang="en-US" sz="1600" dirty="0">
              <a:solidFill>
                <a:schemeClr val="accent5"/>
              </a:solidFill>
              <a:latin typeface="+mj-lt"/>
            </a:endParaRPr>
          </a:p>
        </p:txBody>
      </p:sp>
      <p:sp>
        <p:nvSpPr>
          <p:cNvPr id="109" name="Text Placeholder 12">
            <a:extLst>
              <a:ext uri="{FF2B5EF4-FFF2-40B4-BE49-F238E27FC236}">
                <a16:creationId xmlns:a16="http://schemas.microsoft.com/office/drawing/2014/main" id="{097AE14D-3832-F304-FF4F-26B0DB764978}"/>
              </a:ext>
            </a:extLst>
          </p:cNvPr>
          <p:cNvSpPr txBox="1">
            <a:spLocks/>
          </p:cNvSpPr>
          <p:nvPr/>
        </p:nvSpPr>
        <p:spPr bwMode="gray">
          <a:xfrm>
            <a:off x="4089879" y="4691212"/>
            <a:ext cx="260232"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lgn="ctr">
              <a:buNone/>
            </a:pPr>
            <a:r>
              <a:rPr lang="en-US" sz="2000" dirty="0">
                <a:solidFill>
                  <a:schemeClr val="accent5"/>
                </a:solidFill>
                <a:latin typeface="+mj-lt"/>
              </a:rPr>
              <a:t>6</a:t>
            </a:r>
            <a:endParaRPr lang="en-US" sz="1600" dirty="0">
              <a:solidFill>
                <a:schemeClr val="accent5"/>
              </a:solidFill>
              <a:latin typeface="+mj-lt"/>
            </a:endParaRPr>
          </a:p>
        </p:txBody>
      </p:sp>
      <p:sp>
        <p:nvSpPr>
          <p:cNvPr id="110" name="TextBox 109">
            <a:extLst>
              <a:ext uri="{FF2B5EF4-FFF2-40B4-BE49-F238E27FC236}">
                <a16:creationId xmlns:a16="http://schemas.microsoft.com/office/drawing/2014/main" id="{33F7D2FC-F833-6A96-B36B-6D76F7D40DAC}"/>
              </a:ext>
            </a:extLst>
          </p:cNvPr>
          <p:cNvSpPr txBox="1"/>
          <p:nvPr/>
        </p:nvSpPr>
        <p:spPr>
          <a:xfrm>
            <a:off x="4433770" y="5161313"/>
            <a:ext cx="2274328" cy="349776"/>
          </a:xfrm>
          <a:prstGeom prst="rect">
            <a:avLst/>
          </a:prstGeom>
          <a:noFill/>
        </p:spPr>
        <p:txBody>
          <a:bodyPr wrap="square" lIns="0" tIns="0" rIns="0" bIns="0" rtlCol="0">
            <a:spAutoFit/>
          </a:bodyPr>
          <a:lstStyle/>
          <a:p>
            <a:pPr>
              <a:lnSpc>
                <a:spcPct val="120000"/>
              </a:lnSpc>
              <a:spcBef>
                <a:spcPts val="500"/>
              </a:spcBef>
            </a:pPr>
            <a:r>
              <a:rPr lang="en-US" sz="1000" dirty="0"/>
              <a:t>Committee Structure and Expectations</a:t>
            </a:r>
            <a:endParaRPr lang="en-US" sz="1000" dirty="0">
              <a:solidFill>
                <a:schemeClr val="tx1"/>
              </a:solidFill>
            </a:endParaRPr>
          </a:p>
        </p:txBody>
      </p:sp>
      <p:sp>
        <p:nvSpPr>
          <p:cNvPr id="111" name="TextBox 110">
            <a:extLst>
              <a:ext uri="{FF2B5EF4-FFF2-40B4-BE49-F238E27FC236}">
                <a16:creationId xmlns:a16="http://schemas.microsoft.com/office/drawing/2014/main" id="{7737136B-CF86-F48B-ABB1-A90E743131ED}"/>
              </a:ext>
            </a:extLst>
          </p:cNvPr>
          <p:cNvSpPr txBox="1"/>
          <p:nvPr/>
        </p:nvSpPr>
        <p:spPr>
          <a:xfrm>
            <a:off x="1193944" y="5161313"/>
            <a:ext cx="2211078" cy="349776"/>
          </a:xfrm>
          <a:prstGeom prst="rect">
            <a:avLst/>
          </a:prstGeom>
          <a:noFill/>
        </p:spPr>
        <p:txBody>
          <a:bodyPr wrap="square" lIns="0" tIns="0" rIns="0" bIns="0" rtlCol="0">
            <a:spAutoFit/>
          </a:bodyPr>
          <a:lstStyle/>
          <a:p>
            <a:pPr>
              <a:lnSpc>
                <a:spcPct val="120000"/>
              </a:lnSpc>
              <a:spcBef>
                <a:spcPts val="500"/>
              </a:spcBef>
            </a:pPr>
            <a:r>
              <a:rPr lang="en-US" sz="1000" dirty="0"/>
              <a:t>Constructive Dialogue Around Challenging Topics</a:t>
            </a:r>
            <a:endParaRPr lang="en-US" sz="1000" dirty="0">
              <a:solidFill>
                <a:schemeClr val="tx1"/>
              </a:solidFill>
            </a:endParaRPr>
          </a:p>
        </p:txBody>
      </p:sp>
      <p:sp>
        <p:nvSpPr>
          <p:cNvPr id="112" name="Text Placeholder 12">
            <a:extLst>
              <a:ext uri="{FF2B5EF4-FFF2-40B4-BE49-F238E27FC236}">
                <a16:creationId xmlns:a16="http://schemas.microsoft.com/office/drawing/2014/main" id="{F50B6EA3-90FC-F3C3-1DA0-50A1403AF59E}"/>
              </a:ext>
            </a:extLst>
          </p:cNvPr>
          <p:cNvSpPr txBox="1">
            <a:spLocks/>
          </p:cNvSpPr>
          <p:nvPr/>
        </p:nvSpPr>
        <p:spPr bwMode="gray">
          <a:xfrm>
            <a:off x="862036" y="5182313"/>
            <a:ext cx="260232"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lgn="ctr">
              <a:buNone/>
            </a:pPr>
            <a:r>
              <a:rPr lang="en-US" sz="2000" dirty="0">
                <a:solidFill>
                  <a:schemeClr val="accent5"/>
                </a:solidFill>
                <a:latin typeface="+mj-lt"/>
              </a:rPr>
              <a:t>3</a:t>
            </a:r>
            <a:endParaRPr lang="en-US" sz="1600" dirty="0">
              <a:solidFill>
                <a:schemeClr val="accent5"/>
              </a:solidFill>
              <a:latin typeface="+mj-lt"/>
            </a:endParaRPr>
          </a:p>
        </p:txBody>
      </p:sp>
      <p:sp>
        <p:nvSpPr>
          <p:cNvPr id="113" name="Text Placeholder 12">
            <a:extLst>
              <a:ext uri="{FF2B5EF4-FFF2-40B4-BE49-F238E27FC236}">
                <a16:creationId xmlns:a16="http://schemas.microsoft.com/office/drawing/2014/main" id="{4FEA8DEA-0A0B-288E-D052-436F7C521043}"/>
              </a:ext>
            </a:extLst>
          </p:cNvPr>
          <p:cNvSpPr txBox="1">
            <a:spLocks/>
          </p:cNvSpPr>
          <p:nvPr/>
        </p:nvSpPr>
        <p:spPr bwMode="gray">
          <a:xfrm>
            <a:off x="4089879" y="5182313"/>
            <a:ext cx="260232"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lgn="ctr">
              <a:buNone/>
            </a:pPr>
            <a:r>
              <a:rPr lang="en-US" sz="2000" dirty="0">
                <a:solidFill>
                  <a:schemeClr val="accent5"/>
                </a:solidFill>
                <a:latin typeface="+mj-lt"/>
              </a:rPr>
              <a:t>7</a:t>
            </a:r>
            <a:endParaRPr lang="en-US" sz="1600" dirty="0">
              <a:solidFill>
                <a:schemeClr val="accent5"/>
              </a:solidFill>
              <a:latin typeface="+mj-lt"/>
            </a:endParaRPr>
          </a:p>
        </p:txBody>
      </p:sp>
      <p:sp>
        <p:nvSpPr>
          <p:cNvPr id="114" name="TextBox 113">
            <a:extLst>
              <a:ext uri="{FF2B5EF4-FFF2-40B4-BE49-F238E27FC236}">
                <a16:creationId xmlns:a16="http://schemas.microsoft.com/office/drawing/2014/main" id="{700F0AEA-6813-47BF-8A99-A0A3AFC73BC5}"/>
              </a:ext>
            </a:extLst>
          </p:cNvPr>
          <p:cNvSpPr txBox="1"/>
          <p:nvPr/>
        </p:nvSpPr>
        <p:spPr>
          <a:xfrm>
            <a:off x="1193943" y="5744745"/>
            <a:ext cx="2106136" cy="165110"/>
          </a:xfrm>
          <a:prstGeom prst="rect">
            <a:avLst/>
          </a:prstGeom>
          <a:noFill/>
        </p:spPr>
        <p:txBody>
          <a:bodyPr wrap="square" lIns="0" tIns="0" rIns="0" bIns="0" rtlCol="0">
            <a:spAutoFit/>
          </a:bodyPr>
          <a:lstStyle/>
          <a:p>
            <a:pPr>
              <a:lnSpc>
                <a:spcPct val="120000"/>
              </a:lnSpc>
              <a:spcBef>
                <a:spcPts val="500"/>
              </a:spcBef>
            </a:pPr>
            <a:r>
              <a:rPr lang="en-US" sz="1000" dirty="0"/>
              <a:t>Formal and Social Interaction</a:t>
            </a:r>
            <a:endParaRPr lang="en-US" sz="1000" dirty="0">
              <a:solidFill>
                <a:schemeClr val="tx1"/>
              </a:solidFill>
            </a:endParaRPr>
          </a:p>
        </p:txBody>
      </p:sp>
      <p:sp>
        <p:nvSpPr>
          <p:cNvPr id="115" name="TextBox 114">
            <a:extLst>
              <a:ext uri="{FF2B5EF4-FFF2-40B4-BE49-F238E27FC236}">
                <a16:creationId xmlns:a16="http://schemas.microsoft.com/office/drawing/2014/main" id="{32F61ABA-EB12-8FBB-F364-82E76DE124DB}"/>
              </a:ext>
            </a:extLst>
          </p:cNvPr>
          <p:cNvSpPr txBox="1"/>
          <p:nvPr/>
        </p:nvSpPr>
        <p:spPr>
          <a:xfrm>
            <a:off x="4433770" y="5744745"/>
            <a:ext cx="2333642" cy="165110"/>
          </a:xfrm>
          <a:prstGeom prst="rect">
            <a:avLst/>
          </a:prstGeom>
          <a:noFill/>
        </p:spPr>
        <p:txBody>
          <a:bodyPr wrap="square" lIns="0" tIns="0" rIns="0" bIns="0" rtlCol="0">
            <a:spAutoFit/>
          </a:bodyPr>
          <a:lstStyle/>
          <a:p>
            <a:pPr>
              <a:lnSpc>
                <a:spcPct val="120000"/>
              </a:lnSpc>
              <a:spcBef>
                <a:spcPts val="500"/>
              </a:spcBef>
            </a:pPr>
            <a:r>
              <a:rPr lang="en-US" sz="1000" dirty="0"/>
              <a:t>Incubating Innovation on Campus</a:t>
            </a:r>
            <a:endParaRPr lang="en-US" sz="1000" dirty="0">
              <a:solidFill>
                <a:schemeClr val="tx1"/>
              </a:solidFill>
            </a:endParaRPr>
          </a:p>
        </p:txBody>
      </p:sp>
      <p:sp>
        <p:nvSpPr>
          <p:cNvPr id="116" name="Text Placeholder 12">
            <a:extLst>
              <a:ext uri="{FF2B5EF4-FFF2-40B4-BE49-F238E27FC236}">
                <a16:creationId xmlns:a16="http://schemas.microsoft.com/office/drawing/2014/main" id="{8DB5B6C1-E0D2-C37D-4B55-A6AFB04708F6}"/>
              </a:ext>
            </a:extLst>
          </p:cNvPr>
          <p:cNvSpPr txBox="1">
            <a:spLocks/>
          </p:cNvSpPr>
          <p:nvPr/>
        </p:nvSpPr>
        <p:spPr bwMode="gray">
          <a:xfrm>
            <a:off x="862036" y="5673412"/>
            <a:ext cx="260232"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lgn="ctr">
              <a:buNone/>
            </a:pPr>
            <a:r>
              <a:rPr lang="en-US" sz="2000" dirty="0">
                <a:solidFill>
                  <a:schemeClr val="accent5"/>
                </a:solidFill>
                <a:latin typeface="+mj-lt"/>
              </a:rPr>
              <a:t>4</a:t>
            </a:r>
            <a:endParaRPr lang="en-US" sz="1600" dirty="0">
              <a:solidFill>
                <a:schemeClr val="accent5"/>
              </a:solidFill>
              <a:latin typeface="+mj-lt"/>
            </a:endParaRPr>
          </a:p>
        </p:txBody>
      </p:sp>
      <p:sp>
        <p:nvSpPr>
          <p:cNvPr id="117" name="Text Placeholder 12">
            <a:extLst>
              <a:ext uri="{FF2B5EF4-FFF2-40B4-BE49-F238E27FC236}">
                <a16:creationId xmlns:a16="http://schemas.microsoft.com/office/drawing/2014/main" id="{23D3BA2C-6C6A-69A4-E1F6-67DD09155D63}"/>
              </a:ext>
            </a:extLst>
          </p:cNvPr>
          <p:cNvSpPr txBox="1">
            <a:spLocks/>
          </p:cNvSpPr>
          <p:nvPr/>
        </p:nvSpPr>
        <p:spPr bwMode="gray">
          <a:xfrm>
            <a:off x="4089879" y="5673412"/>
            <a:ext cx="260232"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lgn="ctr">
              <a:buNone/>
            </a:pPr>
            <a:r>
              <a:rPr lang="en-US" sz="2000" dirty="0">
                <a:solidFill>
                  <a:schemeClr val="accent5"/>
                </a:solidFill>
                <a:latin typeface="+mj-lt"/>
              </a:rPr>
              <a:t>8</a:t>
            </a:r>
          </a:p>
        </p:txBody>
      </p:sp>
      <p:pic>
        <p:nvPicPr>
          <p:cNvPr id="118" name="Picture 117">
            <a:extLst>
              <a:ext uri="{FF2B5EF4-FFF2-40B4-BE49-F238E27FC236}">
                <a16:creationId xmlns:a16="http://schemas.microsoft.com/office/drawing/2014/main" id="{DF85C78F-8221-EEF1-A2AD-8FAA9F87D54E}"/>
              </a:ext>
            </a:extLst>
          </p:cNvPr>
          <p:cNvPicPr>
            <a:picLocks noChangeAspect="1"/>
          </p:cNvPicPr>
          <p:nvPr/>
        </p:nvPicPr>
        <p:blipFill>
          <a:blip r:embed="rId2">
            <a:lum bright="70000" contrast="-70000"/>
          </a:blip>
          <a:stretch>
            <a:fillRect/>
          </a:stretch>
        </p:blipFill>
        <p:spPr>
          <a:xfrm>
            <a:off x="6664897" y="3894207"/>
            <a:ext cx="202475" cy="184252"/>
          </a:xfrm>
          <a:prstGeom prst="rect">
            <a:avLst/>
          </a:prstGeom>
        </p:spPr>
      </p:pic>
      <p:pic>
        <p:nvPicPr>
          <p:cNvPr id="119" name="Picture 118">
            <a:extLst>
              <a:ext uri="{FF2B5EF4-FFF2-40B4-BE49-F238E27FC236}">
                <a16:creationId xmlns:a16="http://schemas.microsoft.com/office/drawing/2014/main" id="{B43EBE7F-755A-57F9-C2C8-74E6B3B904C1}"/>
              </a:ext>
            </a:extLst>
          </p:cNvPr>
          <p:cNvPicPr>
            <a:picLocks noChangeAspect="1"/>
          </p:cNvPicPr>
          <p:nvPr/>
        </p:nvPicPr>
        <p:blipFill>
          <a:blip r:embed="rId3">
            <a:lum bright="70000" contrast="-70000"/>
          </a:blip>
          <a:stretch>
            <a:fillRect/>
          </a:stretch>
        </p:blipFill>
        <p:spPr>
          <a:xfrm>
            <a:off x="3395596" y="3900456"/>
            <a:ext cx="264369" cy="172721"/>
          </a:xfrm>
          <a:prstGeom prst="rect">
            <a:avLst/>
          </a:prstGeom>
        </p:spPr>
      </p:pic>
      <p:sp>
        <p:nvSpPr>
          <p:cNvPr id="122" name="TextBox 121">
            <a:extLst>
              <a:ext uri="{FF2B5EF4-FFF2-40B4-BE49-F238E27FC236}">
                <a16:creationId xmlns:a16="http://schemas.microsoft.com/office/drawing/2014/main" id="{A49FB030-0EA9-2ED3-7D70-05EC63AECEA0}"/>
              </a:ext>
            </a:extLst>
          </p:cNvPr>
          <p:cNvSpPr txBox="1"/>
          <p:nvPr/>
        </p:nvSpPr>
        <p:spPr bwMode="gray">
          <a:xfrm>
            <a:off x="821022" y="3444758"/>
            <a:ext cx="6755209" cy="181588"/>
          </a:xfrm>
          <a:prstGeom prst="rect">
            <a:avLst/>
          </a:prstGeom>
          <a:noFill/>
        </p:spPr>
        <p:txBody>
          <a:bodyPr wrap="square" lIns="0" tIns="0" rIns="0" bIns="0" rtlCol="0">
            <a:spAutoFit/>
          </a:bodyPr>
          <a:lstStyle/>
          <a:p>
            <a:pPr>
              <a:lnSpc>
                <a:spcPct val="120000"/>
              </a:lnSpc>
              <a:spcBef>
                <a:spcPts val="500"/>
              </a:spcBef>
            </a:pPr>
            <a:r>
              <a:rPr lang="en-US" sz="1100" b="1" dirty="0"/>
              <a:t>Table of Contents</a:t>
            </a:r>
          </a:p>
        </p:txBody>
      </p:sp>
    </p:spTree>
    <p:extLst>
      <p:ext uri="{BB962C8B-B14F-4D97-AF65-F5344CB8AC3E}">
        <p14:creationId xmlns:p14="http://schemas.microsoft.com/office/powerpoint/2010/main" val="249385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C9A3D-3A04-6DE3-364F-6787FF694995}"/>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E54399A0-0E68-A3F3-0AF5-7848B1715122}"/>
              </a:ext>
              <a:ext uri="{C183D7F6-B498-43B3-948B-1728B52AA6E4}">
                <adec:decorative xmlns:adec="http://schemas.microsoft.com/office/drawing/2017/decorative" val="1"/>
              </a:ext>
            </a:extLst>
          </p:cNvPr>
          <p:cNvSpPr/>
          <p:nvPr/>
        </p:nvSpPr>
        <p:spPr bwMode="gray">
          <a:xfrm>
            <a:off x="412652" y="7273909"/>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DD925EFF-EBBB-9E90-81BA-CF33A29268A3}"/>
              </a:ext>
              <a:ext uri="{C183D7F6-B498-43B3-948B-1728B52AA6E4}">
                <adec:decorative xmlns:adec="http://schemas.microsoft.com/office/drawing/2017/decorative" val="1"/>
              </a:ext>
            </a:extLst>
          </p:cNvPr>
          <p:cNvSpPr/>
          <p:nvPr/>
        </p:nvSpPr>
        <p:spPr bwMode="gray">
          <a:xfrm>
            <a:off x="412652" y="4895892"/>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ectangle 44">
            <a:extLst>
              <a:ext uri="{FF2B5EF4-FFF2-40B4-BE49-F238E27FC236}">
                <a16:creationId xmlns:a16="http://schemas.microsoft.com/office/drawing/2014/main" id="{93A2575D-027B-2AC6-7EE1-0AD82FE4166B}"/>
              </a:ext>
              <a:ext uri="{C183D7F6-B498-43B3-948B-1728B52AA6E4}">
                <adec:decorative xmlns:adec="http://schemas.microsoft.com/office/drawing/2017/decorative" val="1"/>
              </a:ext>
            </a:extLst>
          </p:cNvPr>
          <p:cNvSpPr/>
          <p:nvPr/>
        </p:nvSpPr>
        <p:spPr bwMode="gray">
          <a:xfrm>
            <a:off x="412652" y="2517875"/>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6E6F8C5C-4B5B-51F5-9EF6-05E8F711C530}"/>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D9539D19-EF37-C3C8-635D-BE7E3656BB5D}"/>
              </a:ext>
            </a:extLst>
          </p:cNvPr>
          <p:cNvSpPr>
            <a:spLocks noGrp="1"/>
          </p:cNvSpPr>
          <p:nvPr>
            <p:ph type="title"/>
          </p:nvPr>
        </p:nvSpPr>
        <p:spPr/>
        <p:txBody>
          <a:bodyPr/>
          <a:lstStyle/>
          <a:p>
            <a:r>
              <a:rPr lang="en-US" dirty="0"/>
              <a:t>Strategic Clarity</a:t>
            </a:r>
          </a:p>
        </p:txBody>
      </p:sp>
      <p:sp>
        <p:nvSpPr>
          <p:cNvPr id="9" name="TextBox 8">
            <a:extLst>
              <a:ext uri="{FF2B5EF4-FFF2-40B4-BE49-F238E27FC236}">
                <a16:creationId xmlns:a16="http://schemas.microsoft.com/office/drawing/2014/main" id="{A9642274-D7D9-9F8E-3C1A-20A1BC78BDB5}"/>
              </a:ext>
            </a:extLst>
          </p:cNvPr>
          <p:cNvSpPr txBox="1"/>
          <p:nvPr/>
        </p:nvSpPr>
        <p:spPr bwMode="gray">
          <a:xfrm>
            <a:off x="510215" y="1196840"/>
            <a:ext cx="6614066" cy="1179810"/>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Institutions without a clear sense of identity and direction often struggle to build consensus around difficult decisions. They’re defined by their constituent parts (academic departments, administrative divisions, external constituencies), each with competing demands for resources, attention, and status. The senior management teams must articulate a strategic direction for the institution as a whole that helps its academic and professional staff understand how decisions, initiatives, and investments fit into a larger, animating vision.</a:t>
            </a:r>
          </a:p>
          <a:p>
            <a:pPr>
              <a:spcBef>
                <a:spcPts val="800"/>
              </a:spcBef>
            </a:pPr>
            <a:r>
              <a:rPr lang="en-US" sz="1000" dirty="0">
                <a:ea typeface="Aptos" panose="020B0004020202020204" pitchFamily="34" charset="0"/>
                <a:cs typeface="Times New Roman" panose="02020603050405020304" pitchFamily="18" charset="0"/>
              </a:rPr>
              <a:t>Indicate your level of agreement with the following statements:</a:t>
            </a:r>
            <a:endParaRPr lang="en-US" sz="1000" dirty="0">
              <a:effectLst/>
              <a:ea typeface="Aptos" panose="020B0004020202020204" pitchFamily="34" charset="0"/>
              <a:cs typeface="Times New Roman" panose="02020603050405020304" pitchFamily="18" charset="0"/>
            </a:endParaRPr>
          </a:p>
        </p:txBody>
      </p:sp>
      <p:graphicFrame>
        <p:nvGraphicFramePr>
          <p:cNvPr id="29" name="Table 28">
            <a:extLst>
              <a:ext uri="{FF2B5EF4-FFF2-40B4-BE49-F238E27FC236}">
                <a16:creationId xmlns:a16="http://schemas.microsoft.com/office/drawing/2014/main" id="{1C96499B-6A1F-5F1B-867B-AAB534F28115}"/>
              </a:ext>
            </a:extLst>
          </p:cNvPr>
          <p:cNvGraphicFramePr>
            <a:graphicFrameLocks noGrp="1"/>
          </p:cNvGraphicFramePr>
          <p:nvPr>
            <p:extLst>
              <p:ext uri="{D42A27DB-BD31-4B8C-83A1-F6EECF244321}">
                <p14:modId xmlns:p14="http://schemas.microsoft.com/office/powerpoint/2010/main" val="3733132547"/>
              </p:ext>
            </p:extLst>
          </p:nvPr>
        </p:nvGraphicFramePr>
        <p:xfrm>
          <a:off x="1358375" y="4250361"/>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0" name="Rectangle 29">
            <a:extLst>
              <a:ext uri="{FF2B5EF4-FFF2-40B4-BE49-F238E27FC236}">
                <a16:creationId xmlns:a16="http://schemas.microsoft.com/office/drawing/2014/main" id="{F277CEAB-1D54-BB0D-EF02-A0A1EC0EA407}"/>
              </a:ext>
            </a:extLst>
          </p:cNvPr>
          <p:cNvSpPr/>
          <p:nvPr/>
        </p:nvSpPr>
        <p:spPr bwMode="gray">
          <a:xfrm flipV="1">
            <a:off x="1164577" y="43809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BF7FB8C8-04BB-47B6-F598-DD3D5CD3604B}"/>
              </a:ext>
            </a:extLst>
          </p:cNvPr>
          <p:cNvSpPr/>
          <p:nvPr/>
        </p:nvSpPr>
        <p:spPr bwMode="gray">
          <a:xfrm flipV="1">
            <a:off x="2324866" y="43809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44B60CA5-D3FD-75BA-4B3E-C0FD3DD580D1}"/>
              </a:ext>
            </a:extLst>
          </p:cNvPr>
          <p:cNvSpPr/>
          <p:nvPr/>
        </p:nvSpPr>
        <p:spPr bwMode="gray">
          <a:xfrm flipV="1">
            <a:off x="3493748" y="43809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F7E15A35-AC37-4F7B-1B90-018AEC0F38BF}"/>
              </a:ext>
            </a:extLst>
          </p:cNvPr>
          <p:cNvSpPr/>
          <p:nvPr/>
        </p:nvSpPr>
        <p:spPr bwMode="gray">
          <a:xfrm flipV="1">
            <a:off x="4579432" y="43809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2D7B9EB5-82DE-1A2E-5BCB-312866C288AD}"/>
              </a:ext>
            </a:extLst>
          </p:cNvPr>
          <p:cNvSpPr/>
          <p:nvPr/>
        </p:nvSpPr>
        <p:spPr bwMode="gray">
          <a:xfrm flipV="1">
            <a:off x="5692342" y="43809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35" name="Table 34">
            <a:extLst>
              <a:ext uri="{FF2B5EF4-FFF2-40B4-BE49-F238E27FC236}">
                <a16:creationId xmlns:a16="http://schemas.microsoft.com/office/drawing/2014/main" id="{29D0B9AF-B691-1C42-0AD4-43325E5D2304}"/>
              </a:ext>
            </a:extLst>
          </p:cNvPr>
          <p:cNvGraphicFramePr>
            <a:graphicFrameLocks noGrp="1"/>
          </p:cNvGraphicFramePr>
          <p:nvPr>
            <p:extLst>
              <p:ext uri="{D42A27DB-BD31-4B8C-83A1-F6EECF244321}">
                <p14:modId xmlns:p14="http://schemas.microsoft.com/office/powerpoint/2010/main" val="1262961661"/>
              </p:ext>
            </p:extLst>
          </p:nvPr>
        </p:nvGraphicFramePr>
        <p:xfrm>
          <a:off x="1358375" y="541020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6" name="Rectangle 35">
            <a:extLst>
              <a:ext uri="{FF2B5EF4-FFF2-40B4-BE49-F238E27FC236}">
                <a16:creationId xmlns:a16="http://schemas.microsoft.com/office/drawing/2014/main" id="{317E3BFD-C0AE-106C-92A1-78B56948F1BD}"/>
              </a:ext>
            </a:extLst>
          </p:cNvPr>
          <p:cNvSpPr/>
          <p:nvPr/>
        </p:nvSpPr>
        <p:spPr bwMode="gray">
          <a:xfrm flipV="1">
            <a:off x="1164577" y="554084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0076CEC2-8676-A3EC-E4E7-373701B9B90A}"/>
              </a:ext>
            </a:extLst>
          </p:cNvPr>
          <p:cNvSpPr/>
          <p:nvPr/>
        </p:nvSpPr>
        <p:spPr bwMode="gray">
          <a:xfrm flipV="1">
            <a:off x="2324866" y="554084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EB589B5A-061A-8692-56F1-8DD556AD3CFB}"/>
              </a:ext>
            </a:extLst>
          </p:cNvPr>
          <p:cNvSpPr/>
          <p:nvPr/>
        </p:nvSpPr>
        <p:spPr bwMode="gray">
          <a:xfrm flipV="1">
            <a:off x="3493748" y="554084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a16="http://schemas.microsoft.com/office/drawing/2014/main" id="{DEFE0ED2-65E2-533D-E7FD-35A1792D6D5C}"/>
              </a:ext>
            </a:extLst>
          </p:cNvPr>
          <p:cNvSpPr/>
          <p:nvPr/>
        </p:nvSpPr>
        <p:spPr bwMode="gray">
          <a:xfrm flipV="1">
            <a:off x="4579432" y="554084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67506634-26B8-4412-DB95-A5FEA52A05FA}"/>
              </a:ext>
            </a:extLst>
          </p:cNvPr>
          <p:cNvSpPr/>
          <p:nvPr/>
        </p:nvSpPr>
        <p:spPr bwMode="gray">
          <a:xfrm flipV="1">
            <a:off x="5692342" y="554084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41" name="Table 40">
            <a:extLst>
              <a:ext uri="{FF2B5EF4-FFF2-40B4-BE49-F238E27FC236}">
                <a16:creationId xmlns:a16="http://schemas.microsoft.com/office/drawing/2014/main" id="{A878F7D2-0CDA-1D57-E239-4036B362D506}"/>
              </a:ext>
            </a:extLst>
          </p:cNvPr>
          <p:cNvGraphicFramePr>
            <a:graphicFrameLocks noGrp="1"/>
          </p:cNvGraphicFramePr>
          <p:nvPr>
            <p:extLst>
              <p:ext uri="{D42A27DB-BD31-4B8C-83A1-F6EECF244321}">
                <p14:modId xmlns:p14="http://schemas.microsoft.com/office/powerpoint/2010/main" val="1953590058"/>
              </p:ext>
            </p:extLst>
          </p:nvPr>
        </p:nvGraphicFramePr>
        <p:xfrm>
          <a:off x="1364877" y="6687092"/>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42" name="Rectangle 41">
            <a:extLst>
              <a:ext uri="{FF2B5EF4-FFF2-40B4-BE49-F238E27FC236}">
                <a16:creationId xmlns:a16="http://schemas.microsoft.com/office/drawing/2014/main" id="{77B6B358-1C8A-E128-ECF3-A457412DBB3C}"/>
              </a:ext>
            </a:extLst>
          </p:cNvPr>
          <p:cNvSpPr/>
          <p:nvPr/>
        </p:nvSpPr>
        <p:spPr bwMode="gray">
          <a:xfrm flipV="1">
            <a:off x="1164577" y="68177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E16E872A-CF0F-9152-C806-AD4D7642028B}"/>
              </a:ext>
            </a:extLst>
          </p:cNvPr>
          <p:cNvSpPr/>
          <p:nvPr/>
        </p:nvSpPr>
        <p:spPr bwMode="gray">
          <a:xfrm flipV="1">
            <a:off x="2324866" y="68177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92045561-8619-84A8-C71D-E3429D5CEF03}"/>
              </a:ext>
            </a:extLst>
          </p:cNvPr>
          <p:cNvSpPr/>
          <p:nvPr/>
        </p:nvSpPr>
        <p:spPr bwMode="gray">
          <a:xfrm flipV="1">
            <a:off x="3493748" y="68177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47">
            <a:extLst>
              <a:ext uri="{FF2B5EF4-FFF2-40B4-BE49-F238E27FC236}">
                <a16:creationId xmlns:a16="http://schemas.microsoft.com/office/drawing/2014/main" id="{E5B1DBF7-40A4-1FA6-712B-C025A1B56749}"/>
              </a:ext>
            </a:extLst>
          </p:cNvPr>
          <p:cNvSpPr/>
          <p:nvPr/>
        </p:nvSpPr>
        <p:spPr bwMode="gray">
          <a:xfrm flipV="1">
            <a:off x="4585934" y="68177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3ABFA426-1F43-3030-9001-E1262918F156}"/>
              </a:ext>
            </a:extLst>
          </p:cNvPr>
          <p:cNvSpPr/>
          <p:nvPr/>
        </p:nvSpPr>
        <p:spPr bwMode="gray">
          <a:xfrm flipV="1">
            <a:off x="5692342" y="68177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1" name="Table 50">
            <a:extLst>
              <a:ext uri="{FF2B5EF4-FFF2-40B4-BE49-F238E27FC236}">
                <a16:creationId xmlns:a16="http://schemas.microsoft.com/office/drawing/2014/main" id="{514F4CE2-24ED-3173-0727-44C0B973ED8F}"/>
              </a:ext>
            </a:extLst>
          </p:cNvPr>
          <p:cNvGraphicFramePr>
            <a:graphicFrameLocks noGrp="1"/>
          </p:cNvGraphicFramePr>
          <p:nvPr>
            <p:extLst>
              <p:ext uri="{D42A27DB-BD31-4B8C-83A1-F6EECF244321}">
                <p14:modId xmlns:p14="http://schemas.microsoft.com/office/powerpoint/2010/main" val="3843552354"/>
              </p:ext>
            </p:extLst>
          </p:nvPr>
        </p:nvGraphicFramePr>
        <p:xfrm>
          <a:off x="1358375" y="7819327"/>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58" name="Rectangle 57">
            <a:extLst>
              <a:ext uri="{FF2B5EF4-FFF2-40B4-BE49-F238E27FC236}">
                <a16:creationId xmlns:a16="http://schemas.microsoft.com/office/drawing/2014/main" id="{11A5322F-A08A-6F8E-7A6C-F10157498524}"/>
              </a:ext>
            </a:extLst>
          </p:cNvPr>
          <p:cNvSpPr/>
          <p:nvPr/>
        </p:nvSpPr>
        <p:spPr bwMode="gray">
          <a:xfrm flipV="1">
            <a:off x="1164577" y="794996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F7B8DBCD-3AE2-73F3-D5F9-F29C95AD1640}"/>
              </a:ext>
            </a:extLst>
          </p:cNvPr>
          <p:cNvSpPr/>
          <p:nvPr/>
        </p:nvSpPr>
        <p:spPr bwMode="gray">
          <a:xfrm flipV="1">
            <a:off x="2324866" y="794996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ectangle 71">
            <a:extLst>
              <a:ext uri="{FF2B5EF4-FFF2-40B4-BE49-F238E27FC236}">
                <a16:creationId xmlns:a16="http://schemas.microsoft.com/office/drawing/2014/main" id="{BE173EB9-2979-EBCD-F058-CA3C46056079}"/>
              </a:ext>
            </a:extLst>
          </p:cNvPr>
          <p:cNvSpPr/>
          <p:nvPr/>
        </p:nvSpPr>
        <p:spPr bwMode="gray">
          <a:xfrm flipV="1">
            <a:off x="3493748" y="794996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20422A29-EDB0-1D87-FE60-34533584F84C}"/>
              </a:ext>
            </a:extLst>
          </p:cNvPr>
          <p:cNvSpPr/>
          <p:nvPr/>
        </p:nvSpPr>
        <p:spPr bwMode="gray">
          <a:xfrm flipV="1">
            <a:off x="4579432" y="794996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48C0B5A7-AF8E-07B7-6261-3E8BD43E3345}"/>
              </a:ext>
            </a:extLst>
          </p:cNvPr>
          <p:cNvSpPr/>
          <p:nvPr/>
        </p:nvSpPr>
        <p:spPr bwMode="gray">
          <a:xfrm flipV="1">
            <a:off x="5692342" y="794996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80" name="Table 79">
            <a:extLst>
              <a:ext uri="{FF2B5EF4-FFF2-40B4-BE49-F238E27FC236}">
                <a16:creationId xmlns:a16="http://schemas.microsoft.com/office/drawing/2014/main" id="{EFA50339-8B70-4376-74DB-344BAA7724AD}"/>
              </a:ext>
            </a:extLst>
          </p:cNvPr>
          <p:cNvGraphicFramePr>
            <a:graphicFrameLocks noGrp="1"/>
          </p:cNvGraphicFramePr>
          <p:nvPr>
            <p:extLst>
              <p:ext uri="{D42A27DB-BD31-4B8C-83A1-F6EECF244321}">
                <p14:modId xmlns:p14="http://schemas.microsoft.com/office/powerpoint/2010/main" val="2205129813"/>
              </p:ext>
            </p:extLst>
          </p:nvPr>
        </p:nvGraphicFramePr>
        <p:xfrm>
          <a:off x="1358375" y="9020583"/>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81" name="Rectangle 80">
            <a:extLst>
              <a:ext uri="{FF2B5EF4-FFF2-40B4-BE49-F238E27FC236}">
                <a16:creationId xmlns:a16="http://schemas.microsoft.com/office/drawing/2014/main" id="{F357CA13-FD72-FE16-560D-C97FC6663121}"/>
              </a:ext>
            </a:extLst>
          </p:cNvPr>
          <p:cNvSpPr/>
          <p:nvPr/>
        </p:nvSpPr>
        <p:spPr bwMode="gray">
          <a:xfrm flipV="1">
            <a:off x="1164577" y="915121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DA5197FB-A8C1-A528-CDE7-82BB1378C1BB}"/>
              </a:ext>
            </a:extLst>
          </p:cNvPr>
          <p:cNvSpPr/>
          <p:nvPr/>
        </p:nvSpPr>
        <p:spPr bwMode="gray">
          <a:xfrm flipV="1">
            <a:off x="2324866" y="915121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70C2322D-4B94-7AB3-AE7C-EA03B04F1EF9}"/>
              </a:ext>
            </a:extLst>
          </p:cNvPr>
          <p:cNvSpPr/>
          <p:nvPr/>
        </p:nvSpPr>
        <p:spPr bwMode="gray">
          <a:xfrm flipV="1">
            <a:off x="3493748" y="915121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ECB3162B-6FB8-AB70-144B-0EABFEA0FB95}"/>
              </a:ext>
            </a:extLst>
          </p:cNvPr>
          <p:cNvSpPr/>
          <p:nvPr/>
        </p:nvSpPr>
        <p:spPr bwMode="gray">
          <a:xfrm flipV="1">
            <a:off x="4579432" y="915121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a:extLst>
              <a:ext uri="{FF2B5EF4-FFF2-40B4-BE49-F238E27FC236}">
                <a16:creationId xmlns:a16="http://schemas.microsoft.com/office/drawing/2014/main" id="{FD8D975C-4F5C-057A-92D6-895EFC527019}"/>
              </a:ext>
            </a:extLst>
          </p:cNvPr>
          <p:cNvSpPr/>
          <p:nvPr/>
        </p:nvSpPr>
        <p:spPr bwMode="gray">
          <a:xfrm flipV="1">
            <a:off x="5692342" y="915121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93" name="Table 92">
            <a:extLst>
              <a:ext uri="{FF2B5EF4-FFF2-40B4-BE49-F238E27FC236}">
                <a16:creationId xmlns:a16="http://schemas.microsoft.com/office/drawing/2014/main" id="{FF46F702-2297-1F25-B132-F053C9EA42D3}"/>
              </a:ext>
            </a:extLst>
          </p:cNvPr>
          <p:cNvGraphicFramePr>
            <a:graphicFrameLocks noGrp="1"/>
          </p:cNvGraphicFramePr>
          <p:nvPr>
            <p:extLst>
              <p:ext uri="{D42A27DB-BD31-4B8C-83A1-F6EECF244321}">
                <p14:modId xmlns:p14="http://schemas.microsoft.com/office/powerpoint/2010/main" val="797814932"/>
              </p:ext>
            </p:extLst>
          </p:nvPr>
        </p:nvGraphicFramePr>
        <p:xfrm>
          <a:off x="1358375" y="3142446"/>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94" name="Rectangle 93">
            <a:extLst>
              <a:ext uri="{FF2B5EF4-FFF2-40B4-BE49-F238E27FC236}">
                <a16:creationId xmlns:a16="http://schemas.microsoft.com/office/drawing/2014/main" id="{DA3DEA7F-3361-970B-C30C-03F5E5B35BD5}"/>
              </a:ext>
            </a:extLst>
          </p:cNvPr>
          <p:cNvSpPr/>
          <p:nvPr/>
        </p:nvSpPr>
        <p:spPr bwMode="gray">
          <a:xfrm flipV="1">
            <a:off x="1164577" y="327308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Rectangle 94">
            <a:extLst>
              <a:ext uri="{FF2B5EF4-FFF2-40B4-BE49-F238E27FC236}">
                <a16:creationId xmlns:a16="http://schemas.microsoft.com/office/drawing/2014/main" id="{D147AE85-00A5-9085-D9ED-7C85E789B997}"/>
              </a:ext>
            </a:extLst>
          </p:cNvPr>
          <p:cNvSpPr/>
          <p:nvPr/>
        </p:nvSpPr>
        <p:spPr bwMode="gray">
          <a:xfrm flipV="1">
            <a:off x="2324866" y="327308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Rectangle 95">
            <a:extLst>
              <a:ext uri="{FF2B5EF4-FFF2-40B4-BE49-F238E27FC236}">
                <a16:creationId xmlns:a16="http://schemas.microsoft.com/office/drawing/2014/main" id="{494A8B42-10CE-EFDE-D424-50C55E90DD99}"/>
              </a:ext>
            </a:extLst>
          </p:cNvPr>
          <p:cNvSpPr/>
          <p:nvPr/>
        </p:nvSpPr>
        <p:spPr bwMode="gray">
          <a:xfrm flipV="1">
            <a:off x="3493748" y="327308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Rectangle 96">
            <a:extLst>
              <a:ext uri="{FF2B5EF4-FFF2-40B4-BE49-F238E27FC236}">
                <a16:creationId xmlns:a16="http://schemas.microsoft.com/office/drawing/2014/main" id="{E0757B97-DF81-252D-8D64-C56CA570E429}"/>
              </a:ext>
            </a:extLst>
          </p:cNvPr>
          <p:cNvSpPr/>
          <p:nvPr/>
        </p:nvSpPr>
        <p:spPr bwMode="gray">
          <a:xfrm flipV="1">
            <a:off x="4579432" y="327308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a:extLst>
              <a:ext uri="{FF2B5EF4-FFF2-40B4-BE49-F238E27FC236}">
                <a16:creationId xmlns:a16="http://schemas.microsoft.com/office/drawing/2014/main" id="{D48A8D85-180F-253B-B5A3-D8327F11589C}"/>
              </a:ext>
            </a:extLst>
          </p:cNvPr>
          <p:cNvSpPr/>
          <p:nvPr/>
        </p:nvSpPr>
        <p:spPr bwMode="gray">
          <a:xfrm flipV="1">
            <a:off x="5692342" y="327308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9D24D553-5725-F397-952F-D745B5E45767}"/>
              </a:ext>
            </a:extLst>
          </p:cNvPr>
          <p:cNvSpPr txBox="1"/>
          <p:nvPr/>
        </p:nvSpPr>
        <p:spPr bwMode="gray">
          <a:xfrm>
            <a:off x="773321" y="2634827"/>
            <a:ext cx="6453055" cy="461665"/>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Despite any grand aspirations in our public strategic plan, we’ve agreed as a leadership team on a short list of priorities that guide our work and allow us to say “no” to things that don’t align with those priorities.</a:t>
            </a:r>
          </a:p>
        </p:txBody>
      </p:sp>
      <p:sp>
        <p:nvSpPr>
          <p:cNvPr id="100" name="TextBox 99">
            <a:extLst>
              <a:ext uri="{FF2B5EF4-FFF2-40B4-BE49-F238E27FC236}">
                <a16:creationId xmlns:a16="http://schemas.microsoft.com/office/drawing/2014/main" id="{44FED0D1-11CC-5148-F225-D86D6D3BE8DC}"/>
              </a:ext>
            </a:extLst>
          </p:cNvPr>
          <p:cNvSpPr txBox="1"/>
          <p:nvPr/>
        </p:nvSpPr>
        <p:spPr bwMode="gray">
          <a:xfrm>
            <a:off x="765057" y="3883408"/>
            <a:ext cx="6598267"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We have discussed and resolved major areas of disagreement among our leadership ranks and</a:t>
            </a:r>
            <a:br>
              <a:rPr lang="en-US" sz="1000" dirty="0">
                <a:effectLst/>
                <a:ea typeface="Aptos" panose="020B0004020202020204" pitchFamily="34" charset="0"/>
                <a:cs typeface="Times New Roman" panose="02020603050405020304" pitchFamily="18" charset="0"/>
              </a:rPr>
            </a:br>
            <a:r>
              <a:rPr lang="en-US" sz="1000" dirty="0">
                <a:effectLst/>
                <a:ea typeface="Aptos" panose="020B0004020202020204" pitchFamily="34" charset="0"/>
                <a:cs typeface="Times New Roman" panose="02020603050405020304" pitchFamily="18" charset="0"/>
              </a:rPr>
              <a:t>across divisions about our mission and vision.</a:t>
            </a:r>
          </a:p>
        </p:txBody>
      </p:sp>
      <p:sp>
        <p:nvSpPr>
          <p:cNvPr id="101" name="TextBox 100">
            <a:extLst>
              <a:ext uri="{FF2B5EF4-FFF2-40B4-BE49-F238E27FC236}">
                <a16:creationId xmlns:a16="http://schemas.microsoft.com/office/drawing/2014/main" id="{E2CCFF9B-D376-7FD7-C4B6-C9AD047DE2C3}"/>
              </a:ext>
            </a:extLst>
          </p:cNvPr>
          <p:cNvSpPr txBox="1"/>
          <p:nvPr/>
        </p:nvSpPr>
        <p:spPr bwMode="gray">
          <a:xfrm>
            <a:off x="773321" y="5117693"/>
            <a:ext cx="6453055"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The governing board/council is enthusiastic about and supportive of our long-term strategic priorities.</a:t>
            </a:r>
          </a:p>
        </p:txBody>
      </p:sp>
      <p:sp>
        <p:nvSpPr>
          <p:cNvPr id="102" name="TextBox 101">
            <a:extLst>
              <a:ext uri="{FF2B5EF4-FFF2-40B4-BE49-F238E27FC236}">
                <a16:creationId xmlns:a16="http://schemas.microsoft.com/office/drawing/2014/main" id="{5D20038D-1B62-13E8-6E19-13CCA2061D89}"/>
              </a:ext>
            </a:extLst>
          </p:cNvPr>
          <p:cNvSpPr txBox="1"/>
          <p:nvPr/>
        </p:nvSpPr>
        <p:spPr bwMode="gray">
          <a:xfrm>
            <a:off x="773321" y="6299272"/>
            <a:ext cx="6453055" cy="307777"/>
          </a:xfrm>
          <a:prstGeom prst="rect">
            <a:avLst/>
          </a:prstGeom>
          <a:noFill/>
        </p:spPr>
        <p:txBody>
          <a:bodyPr wrap="square" lIns="0" tIns="0" rIns="0" bIns="0" rtlCol="0">
            <a:spAutoFit/>
          </a:bodyPr>
          <a:lstStyle/>
          <a:p>
            <a:pPr marR="0" lvl="0" algn="l" defTabSz="457200" rtl="0" eaLnBrk="1" fontAlgn="auto" latinLnBrk="0" hangingPunct="1">
              <a:lnSpc>
                <a:spcPct val="100000"/>
              </a:lnSpc>
              <a:spcBef>
                <a:spcPts val="600"/>
              </a:spcBef>
              <a:spcAft>
                <a:spcPts val="0"/>
              </a:spcAft>
              <a:buClrTx/>
              <a:buSzTx/>
              <a:tabLst/>
              <a:defRPr/>
            </a:pPr>
            <a:r>
              <a:rPr kumimoji="0" lang="en-US" sz="1000" b="0" i="0" u="none" strike="noStrike" kern="100" cap="none" spc="0" normalizeH="0" baseline="0" noProof="0" dirty="0">
                <a:ln>
                  <a:noFill/>
                </a:ln>
                <a:solidFill>
                  <a:srgbClr val="333E48"/>
                </a:solidFill>
                <a:effectLst/>
                <a:uLnTx/>
                <a:uFillTx/>
                <a:latin typeface="Verdana"/>
                <a:ea typeface="Aptos" panose="020B0004020202020204" pitchFamily="34" charset="0"/>
                <a:cs typeface="Times New Roman" panose="02020603050405020304" pitchFamily="18" charset="0"/>
              </a:rPr>
              <a:t>The senior-most executive (e.g., vice-chancellor/rector/principal/president) and other senior leaders consistently communicate our priorities to all relevant audiences.</a:t>
            </a:r>
          </a:p>
        </p:txBody>
      </p:sp>
      <p:sp>
        <p:nvSpPr>
          <p:cNvPr id="103" name="TextBox 102">
            <a:extLst>
              <a:ext uri="{FF2B5EF4-FFF2-40B4-BE49-F238E27FC236}">
                <a16:creationId xmlns:a16="http://schemas.microsoft.com/office/drawing/2014/main" id="{4A445B06-B49B-0E75-EBB0-57785DB05B16}"/>
              </a:ext>
            </a:extLst>
          </p:cNvPr>
          <p:cNvSpPr txBox="1"/>
          <p:nvPr/>
        </p:nvSpPr>
        <p:spPr bwMode="gray">
          <a:xfrm>
            <a:off x="773322" y="7445816"/>
            <a:ext cx="6264594" cy="307777"/>
          </a:xfrm>
          <a:prstGeom prst="rect">
            <a:avLst/>
          </a:prstGeom>
          <a:noFill/>
        </p:spPr>
        <p:txBody>
          <a:bodyPr wrap="square" lIns="0" tIns="0" rIns="0" bIns="0" rtlCol="0">
            <a:spAutoFit/>
          </a:bodyPr>
          <a:lstStyle/>
          <a:p>
            <a:pPr>
              <a:spcBef>
                <a:spcPts val="600"/>
              </a:spcBef>
            </a:pPr>
            <a:r>
              <a:rPr lang="en-US" sz="1000" kern="100" dirty="0">
                <a:effectLst/>
                <a:ea typeface="Aptos" panose="020B0004020202020204" pitchFamily="34" charset="0"/>
                <a:cs typeface="Times New Roman" panose="02020603050405020304" pitchFamily="18" charset="0"/>
              </a:rPr>
              <a:t>We have measurable metrics and an executive dashboard linked to our long-term goals as an institution and report on progress at least annually.</a:t>
            </a:r>
          </a:p>
        </p:txBody>
      </p:sp>
      <p:sp>
        <p:nvSpPr>
          <p:cNvPr id="104" name="TextBox 103">
            <a:extLst>
              <a:ext uri="{FF2B5EF4-FFF2-40B4-BE49-F238E27FC236}">
                <a16:creationId xmlns:a16="http://schemas.microsoft.com/office/drawing/2014/main" id="{CA2AD22E-C18D-6BCA-3495-BF97806AF194}"/>
              </a:ext>
            </a:extLst>
          </p:cNvPr>
          <p:cNvSpPr txBox="1"/>
          <p:nvPr/>
        </p:nvSpPr>
        <p:spPr bwMode="gray">
          <a:xfrm>
            <a:off x="773321" y="8648387"/>
            <a:ext cx="6453055" cy="307777"/>
          </a:xfrm>
          <a:prstGeom prst="rect">
            <a:avLst/>
          </a:prstGeom>
          <a:noFill/>
        </p:spPr>
        <p:txBody>
          <a:bodyPr wrap="square" lIns="0" tIns="0" rIns="0" bIns="0" rtlCol="0">
            <a:spAutoFit/>
          </a:bodyPr>
          <a:lstStyle/>
          <a:p>
            <a:pPr marR="0" lvl="0">
              <a:spcBef>
                <a:spcPts val="600"/>
              </a:spcBef>
              <a:spcAft>
                <a:spcPts val="0"/>
              </a:spcAft>
            </a:pPr>
            <a:r>
              <a:rPr lang="en-US" sz="1000" dirty="0">
                <a:effectLst/>
                <a:ea typeface="Aptos" panose="020B0004020202020204" pitchFamily="34" charset="0"/>
                <a:cs typeface="Times New Roman" panose="02020603050405020304" pitchFamily="18" charset="0"/>
              </a:rPr>
              <a:t>We can articulate what makes us different from our institutional peers and competitors, and</a:t>
            </a:r>
            <a:br>
              <a:rPr lang="en-US" sz="1000" dirty="0">
                <a:effectLst/>
                <a:ea typeface="Aptos" panose="020B0004020202020204" pitchFamily="34" charset="0"/>
                <a:cs typeface="Times New Roman" panose="02020603050405020304" pitchFamily="18" charset="0"/>
              </a:rPr>
            </a:br>
            <a:r>
              <a:rPr lang="en-US" sz="1000" dirty="0">
                <a:effectLst/>
                <a:ea typeface="Aptos" panose="020B0004020202020204" pitchFamily="34" charset="0"/>
                <a:cs typeface="Times New Roman" panose="02020603050405020304" pitchFamily="18" charset="0"/>
              </a:rPr>
              <a:t>do so for a variety of audiences (prospective students, parents, donors, alumni, policymakers).</a:t>
            </a:r>
            <a:endParaRPr lang="en-US" sz="1000" dirty="0">
              <a:solidFill>
                <a:schemeClr val="tx1"/>
              </a:solidFill>
            </a:endParaRPr>
          </a:p>
        </p:txBody>
      </p:sp>
      <p:sp>
        <p:nvSpPr>
          <p:cNvPr id="12" name="Isosceles Triangle 11">
            <a:extLst>
              <a:ext uri="{FF2B5EF4-FFF2-40B4-BE49-F238E27FC236}">
                <a16:creationId xmlns:a16="http://schemas.microsoft.com/office/drawing/2014/main" id="{E38EA6E9-55DD-E40C-1012-4CFB198613AB}"/>
              </a:ext>
              <a:ext uri="{C183D7F6-B498-43B3-948B-1728B52AA6E4}">
                <adec:decorative xmlns:adec="http://schemas.microsoft.com/office/drawing/2017/decorative" val="1"/>
              </a:ext>
            </a:extLst>
          </p:cNvPr>
          <p:cNvSpPr/>
          <p:nvPr/>
        </p:nvSpPr>
        <p:spPr bwMode="gray">
          <a:xfrm rot="5400000" flipH="1">
            <a:off x="490107" y="2632705"/>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Isosceles Triangle 12">
            <a:extLst>
              <a:ext uri="{FF2B5EF4-FFF2-40B4-BE49-F238E27FC236}">
                <a16:creationId xmlns:a16="http://schemas.microsoft.com/office/drawing/2014/main" id="{C8D03498-E4B8-B47A-234F-38E056A3F81A}"/>
              </a:ext>
              <a:ext uri="{C183D7F6-B498-43B3-948B-1728B52AA6E4}">
                <adec:decorative xmlns:adec="http://schemas.microsoft.com/office/drawing/2017/decorative" val="1"/>
              </a:ext>
            </a:extLst>
          </p:cNvPr>
          <p:cNvSpPr/>
          <p:nvPr/>
        </p:nvSpPr>
        <p:spPr bwMode="gray">
          <a:xfrm rot="5400000" flipH="1">
            <a:off x="490107" y="3897569"/>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Isosceles Triangle 13">
            <a:extLst>
              <a:ext uri="{FF2B5EF4-FFF2-40B4-BE49-F238E27FC236}">
                <a16:creationId xmlns:a16="http://schemas.microsoft.com/office/drawing/2014/main" id="{5D5E815B-6716-6291-9156-25B9AE4FBA97}"/>
              </a:ext>
              <a:ext uri="{C183D7F6-B498-43B3-948B-1728B52AA6E4}">
                <adec:decorative xmlns:adec="http://schemas.microsoft.com/office/drawing/2017/decorative" val="1"/>
              </a:ext>
            </a:extLst>
          </p:cNvPr>
          <p:cNvSpPr/>
          <p:nvPr/>
        </p:nvSpPr>
        <p:spPr bwMode="gray">
          <a:xfrm rot="5400000" flipH="1">
            <a:off x="490107" y="5117202"/>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Isosceles Triangle 14">
            <a:extLst>
              <a:ext uri="{FF2B5EF4-FFF2-40B4-BE49-F238E27FC236}">
                <a16:creationId xmlns:a16="http://schemas.microsoft.com/office/drawing/2014/main" id="{B25BB52D-DB5D-A5B7-39B2-DD199E3DA064}"/>
              </a:ext>
              <a:ext uri="{C183D7F6-B498-43B3-948B-1728B52AA6E4}">
                <adec:decorative xmlns:adec="http://schemas.microsoft.com/office/drawing/2017/decorative" val="1"/>
              </a:ext>
            </a:extLst>
          </p:cNvPr>
          <p:cNvSpPr/>
          <p:nvPr/>
        </p:nvSpPr>
        <p:spPr bwMode="gray">
          <a:xfrm rot="5400000" flipH="1">
            <a:off x="490107" y="6296849"/>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Isosceles Triangle 15">
            <a:extLst>
              <a:ext uri="{FF2B5EF4-FFF2-40B4-BE49-F238E27FC236}">
                <a16:creationId xmlns:a16="http://schemas.microsoft.com/office/drawing/2014/main" id="{4B384799-B1F3-E878-5288-B23C22111BD4}"/>
              </a:ext>
              <a:ext uri="{C183D7F6-B498-43B3-948B-1728B52AA6E4}">
                <adec:decorative xmlns:adec="http://schemas.microsoft.com/office/drawing/2017/decorative" val="1"/>
              </a:ext>
            </a:extLst>
          </p:cNvPr>
          <p:cNvSpPr/>
          <p:nvPr/>
        </p:nvSpPr>
        <p:spPr bwMode="gray">
          <a:xfrm rot="5400000" flipH="1">
            <a:off x="490107" y="7443232"/>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a:extLst>
              <a:ext uri="{FF2B5EF4-FFF2-40B4-BE49-F238E27FC236}">
                <a16:creationId xmlns:a16="http://schemas.microsoft.com/office/drawing/2014/main" id="{DBA06B26-1000-0275-CA5B-D4C7F635F27B}"/>
              </a:ext>
              <a:ext uri="{C183D7F6-B498-43B3-948B-1728B52AA6E4}">
                <adec:decorative xmlns:adec="http://schemas.microsoft.com/office/drawing/2017/decorative" val="1"/>
              </a:ext>
            </a:extLst>
          </p:cNvPr>
          <p:cNvSpPr/>
          <p:nvPr/>
        </p:nvSpPr>
        <p:spPr bwMode="gray">
          <a:xfrm rot="5400000" flipH="1">
            <a:off x="490107" y="8646822"/>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9721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DF9BD-1D54-6337-63FB-26F7C50211A7}"/>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730BDFED-FA4F-6C3A-F412-8F7E13AAF1B5}"/>
              </a:ext>
              <a:ext uri="{C183D7F6-B498-43B3-948B-1728B52AA6E4}">
                <adec:decorative xmlns:adec="http://schemas.microsoft.com/office/drawing/2017/decorative" val="1"/>
              </a:ext>
            </a:extLst>
          </p:cNvPr>
          <p:cNvSpPr/>
          <p:nvPr/>
        </p:nvSpPr>
        <p:spPr bwMode="gray">
          <a:xfrm>
            <a:off x="412652" y="7444771"/>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CE5EE8CD-9162-0F43-8BD2-FD176286B67F}"/>
              </a:ext>
              <a:ext uri="{C183D7F6-B498-43B3-948B-1728B52AA6E4}">
                <adec:decorative xmlns:adec="http://schemas.microsoft.com/office/drawing/2017/decorative" val="1"/>
              </a:ext>
            </a:extLst>
          </p:cNvPr>
          <p:cNvSpPr/>
          <p:nvPr/>
        </p:nvSpPr>
        <p:spPr bwMode="gray">
          <a:xfrm>
            <a:off x="412652" y="5135535"/>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ectangle 44">
            <a:extLst>
              <a:ext uri="{FF2B5EF4-FFF2-40B4-BE49-F238E27FC236}">
                <a16:creationId xmlns:a16="http://schemas.microsoft.com/office/drawing/2014/main" id="{51C4C1FA-ED71-4118-DAB4-B3B8E37524E0}"/>
              </a:ext>
              <a:ext uri="{C183D7F6-B498-43B3-948B-1728B52AA6E4}">
                <adec:decorative xmlns:adec="http://schemas.microsoft.com/office/drawing/2017/decorative" val="1"/>
              </a:ext>
            </a:extLst>
          </p:cNvPr>
          <p:cNvSpPr/>
          <p:nvPr/>
        </p:nvSpPr>
        <p:spPr bwMode="gray">
          <a:xfrm>
            <a:off x="412652" y="2826299"/>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09BCD5F7-EBED-8C89-0B30-D8F4C94E790E}"/>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C9F340EF-4149-4921-8D17-D57C538EF214}"/>
              </a:ext>
            </a:extLst>
          </p:cNvPr>
          <p:cNvSpPr>
            <a:spLocks noGrp="1"/>
          </p:cNvSpPr>
          <p:nvPr>
            <p:ph type="title"/>
          </p:nvPr>
        </p:nvSpPr>
        <p:spPr/>
        <p:txBody>
          <a:bodyPr/>
          <a:lstStyle/>
          <a:p>
            <a:r>
              <a:rPr lang="en-US" dirty="0"/>
              <a:t>Financial Literacy and Awareness</a:t>
            </a:r>
          </a:p>
        </p:txBody>
      </p:sp>
      <p:sp>
        <p:nvSpPr>
          <p:cNvPr id="9" name="TextBox 8">
            <a:extLst>
              <a:ext uri="{FF2B5EF4-FFF2-40B4-BE49-F238E27FC236}">
                <a16:creationId xmlns:a16="http://schemas.microsoft.com/office/drawing/2014/main" id="{57B3649E-CB0B-EC09-9F49-5CB2F0BE70B6}"/>
              </a:ext>
            </a:extLst>
          </p:cNvPr>
          <p:cNvSpPr txBox="1"/>
          <p:nvPr/>
        </p:nvSpPr>
        <p:spPr bwMode="gray">
          <a:xfrm>
            <a:off x="510214" y="1196840"/>
            <a:ext cx="6754185" cy="148758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Few academic or professional services staff are trained to understand institutional finances in depth—the intricacies of annual budgeting, endowment management, financial aid, and indirect cost recovery are too often grasped only by a small number of professionals. The annual budget presentation many institutions provide to their community rarely solves larger trust issues relating to resourcing, which can lead to a (mis)perception that the institution has significantly more financial flexibility than it can actually afford. Effective leaders join their Chief Financial Officers in educating the campus community about their institution’s financial health and ground the data in a narrative that helps individuals see their role in driving long-term sustainability.</a:t>
            </a:r>
          </a:p>
          <a:p>
            <a:pPr>
              <a:spcBef>
                <a:spcPts val="800"/>
              </a:spcBef>
            </a:pPr>
            <a:r>
              <a:rPr lang="en-US" sz="1000" dirty="0">
                <a:ea typeface="Aptos" panose="020B0004020202020204" pitchFamily="34" charset="0"/>
                <a:cs typeface="Times New Roman" panose="02020603050405020304" pitchFamily="18" charset="0"/>
              </a:rPr>
              <a:t>Indicate your level of agreement with the following statements:</a:t>
            </a:r>
            <a:endParaRPr lang="en-US" sz="1000" dirty="0">
              <a:effectLst/>
              <a:ea typeface="Aptos" panose="020B0004020202020204" pitchFamily="34" charset="0"/>
              <a:cs typeface="Times New Roman" panose="02020603050405020304" pitchFamily="18" charset="0"/>
            </a:endParaRPr>
          </a:p>
        </p:txBody>
      </p:sp>
      <p:graphicFrame>
        <p:nvGraphicFramePr>
          <p:cNvPr id="29" name="Table 28">
            <a:extLst>
              <a:ext uri="{FF2B5EF4-FFF2-40B4-BE49-F238E27FC236}">
                <a16:creationId xmlns:a16="http://schemas.microsoft.com/office/drawing/2014/main" id="{A1899B55-9717-C3C9-D09C-9A1118803498}"/>
              </a:ext>
            </a:extLst>
          </p:cNvPr>
          <p:cNvGraphicFramePr>
            <a:graphicFrameLocks noGrp="1"/>
          </p:cNvGraphicFramePr>
          <p:nvPr>
            <p:extLst>
              <p:ext uri="{D42A27DB-BD31-4B8C-83A1-F6EECF244321}">
                <p14:modId xmlns:p14="http://schemas.microsoft.com/office/powerpoint/2010/main" val="3281811618"/>
              </p:ext>
            </p:extLst>
          </p:nvPr>
        </p:nvGraphicFramePr>
        <p:xfrm>
          <a:off x="1358375" y="454491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0" name="Rectangle 29">
            <a:extLst>
              <a:ext uri="{FF2B5EF4-FFF2-40B4-BE49-F238E27FC236}">
                <a16:creationId xmlns:a16="http://schemas.microsoft.com/office/drawing/2014/main" id="{EAAA9765-4B0E-EEED-672D-DF333002DBB1}"/>
              </a:ext>
            </a:extLst>
          </p:cNvPr>
          <p:cNvSpPr/>
          <p:nvPr/>
        </p:nvSpPr>
        <p:spPr bwMode="gray">
          <a:xfrm flipV="1">
            <a:off x="1164577" y="467555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E65173F0-2297-608B-739C-B2377AA2C4B9}"/>
              </a:ext>
            </a:extLst>
          </p:cNvPr>
          <p:cNvSpPr/>
          <p:nvPr/>
        </p:nvSpPr>
        <p:spPr bwMode="gray">
          <a:xfrm flipV="1">
            <a:off x="2324866" y="467555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49C1CBD3-75EF-D1E6-619F-7C3F1015020D}"/>
              </a:ext>
            </a:extLst>
          </p:cNvPr>
          <p:cNvSpPr/>
          <p:nvPr/>
        </p:nvSpPr>
        <p:spPr bwMode="gray">
          <a:xfrm flipV="1">
            <a:off x="3493748" y="467555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74CED1C3-B0D6-4F94-7423-3E44C46CF55A}"/>
              </a:ext>
            </a:extLst>
          </p:cNvPr>
          <p:cNvSpPr/>
          <p:nvPr/>
        </p:nvSpPr>
        <p:spPr bwMode="gray">
          <a:xfrm flipV="1">
            <a:off x="4579432" y="467555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3742D175-53F8-E1E8-D68E-ACAE6E0FC125}"/>
              </a:ext>
            </a:extLst>
          </p:cNvPr>
          <p:cNvSpPr/>
          <p:nvPr/>
        </p:nvSpPr>
        <p:spPr bwMode="gray">
          <a:xfrm flipV="1">
            <a:off x="5692342" y="467555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35" name="Table 34">
            <a:extLst>
              <a:ext uri="{FF2B5EF4-FFF2-40B4-BE49-F238E27FC236}">
                <a16:creationId xmlns:a16="http://schemas.microsoft.com/office/drawing/2014/main" id="{C13906BB-88C9-4B65-31C7-DD4BEF72FD8B}"/>
              </a:ext>
            </a:extLst>
          </p:cNvPr>
          <p:cNvGraphicFramePr>
            <a:graphicFrameLocks noGrp="1"/>
          </p:cNvGraphicFramePr>
          <p:nvPr>
            <p:extLst>
              <p:ext uri="{D42A27DB-BD31-4B8C-83A1-F6EECF244321}">
                <p14:modId xmlns:p14="http://schemas.microsoft.com/office/powerpoint/2010/main" val="3768026755"/>
              </p:ext>
            </p:extLst>
          </p:nvPr>
        </p:nvGraphicFramePr>
        <p:xfrm>
          <a:off x="1358375" y="5702782"/>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6" name="Rectangle 35">
            <a:extLst>
              <a:ext uri="{FF2B5EF4-FFF2-40B4-BE49-F238E27FC236}">
                <a16:creationId xmlns:a16="http://schemas.microsoft.com/office/drawing/2014/main" id="{31B41110-67A2-B11D-81C6-8B4877174A5F}"/>
              </a:ext>
            </a:extLst>
          </p:cNvPr>
          <p:cNvSpPr/>
          <p:nvPr/>
        </p:nvSpPr>
        <p:spPr bwMode="gray">
          <a:xfrm flipV="1">
            <a:off x="1164577" y="583341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13919E08-3DC8-431F-50A5-C2E5C6AD8490}"/>
              </a:ext>
            </a:extLst>
          </p:cNvPr>
          <p:cNvSpPr/>
          <p:nvPr/>
        </p:nvSpPr>
        <p:spPr bwMode="gray">
          <a:xfrm flipV="1">
            <a:off x="2324866" y="583341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05717CAB-2F45-64C2-B780-0D54A218710A}"/>
              </a:ext>
            </a:extLst>
          </p:cNvPr>
          <p:cNvSpPr/>
          <p:nvPr/>
        </p:nvSpPr>
        <p:spPr bwMode="gray">
          <a:xfrm flipV="1">
            <a:off x="3493748" y="583341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a16="http://schemas.microsoft.com/office/drawing/2014/main" id="{EBD01FA6-F39B-C13E-24DF-79C426A5BB98}"/>
              </a:ext>
            </a:extLst>
          </p:cNvPr>
          <p:cNvSpPr/>
          <p:nvPr/>
        </p:nvSpPr>
        <p:spPr bwMode="gray">
          <a:xfrm flipV="1">
            <a:off x="4579432" y="583341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9BF78556-6110-050D-4BA1-B7A61F619FD7}"/>
              </a:ext>
            </a:extLst>
          </p:cNvPr>
          <p:cNvSpPr/>
          <p:nvPr/>
        </p:nvSpPr>
        <p:spPr bwMode="gray">
          <a:xfrm flipV="1">
            <a:off x="5692342" y="583341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41" name="Table 40">
            <a:extLst>
              <a:ext uri="{FF2B5EF4-FFF2-40B4-BE49-F238E27FC236}">
                <a16:creationId xmlns:a16="http://schemas.microsoft.com/office/drawing/2014/main" id="{C9CDE5E9-0BD8-7089-4B9C-75899FA0682B}"/>
              </a:ext>
            </a:extLst>
          </p:cNvPr>
          <p:cNvGraphicFramePr>
            <a:graphicFrameLocks noGrp="1"/>
          </p:cNvGraphicFramePr>
          <p:nvPr>
            <p:extLst>
              <p:ext uri="{D42A27DB-BD31-4B8C-83A1-F6EECF244321}">
                <p14:modId xmlns:p14="http://schemas.microsoft.com/office/powerpoint/2010/main" val="266046976"/>
              </p:ext>
            </p:extLst>
          </p:nvPr>
        </p:nvGraphicFramePr>
        <p:xfrm>
          <a:off x="1364877" y="6803013"/>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42" name="Rectangle 41">
            <a:extLst>
              <a:ext uri="{FF2B5EF4-FFF2-40B4-BE49-F238E27FC236}">
                <a16:creationId xmlns:a16="http://schemas.microsoft.com/office/drawing/2014/main" id="{8203C4FB-A599-A3C7-7EDB-6B2A8E75A1CA}"/>
              </a:ext>
            </a:extLst>
          </p:cNvPr>
          <p:cNvSpPr/>
          <p:nvPr/>
        </p:nvSpPr>
        <p:spPr bwMode="gray">
          <a:xfrm flipV="1">
            <a:off x="1164577" y="69336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6C274238-B687-36C0-21CF-6268BD52263A}"/>
              </a:ext>
            </a:extLst>
          </p:cNvPr>
          <p:cNvSpPr/>
          <p:nvPr/>
        </p:nvSpPr>
        <p:spPr bwMode="gray">
          <a:xfrm flipV="1">
            <a:off x="2324866" y="69336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E7EB202A-921A-F05B-8DC3-1DC8809E2042}"/>
              </a:ext>
            </a:extLst>
          </p:cNvPr>
          <p:cNvSpPr/>
          <p:nvPr/>
        </p:nvSpPr>
        <p:spPr bwMode="gray">
          <a:xfrm flipV="1">
            <a:off x="3493748" y="69336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47">
            <a:extLst>
              <a:ext uri="{FF2B5EF4-FFF2-40B4-BE49-F238E27FC236}">
                <a16:creationId xmlns:a16="http://schemas.microsoft.com/office/drawing/2014/main" id="{FA7EF20B-2F18-9330-845F-64C98F853EFA}"/>
              </a:ext>
            </a:extLst>
          </p:cNvPr>
          <p:cNvSpPr/>
          <p:nvPr/>
        </p:nvSpPr>
        <p:spPr bwMode="gray">
          <a:xfrm flipV="1">
            <a:off x="4585934" y="69336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4B97FB67-1607-0BF0-B455-4D9285667E34}"/>
              </a:ext>
            </a:extLst>
          </p:cNvPr>
          <p:cNvSpPr/>
          <p:nvPr/>
        </p:nvSpPr>
        <p:spPr bwMode="gray">
          <a:xfrm flipV="1">
            <a:off x="5692342" y="69336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1" name="Table 50">
            <a:extLst>
              <a:ext uri="{FF2B5EF4-FFF2-40B4-BE49-F238E27FC236}">
                <a16:creationId xmlns:a16="http://schemas.microsoft.com/office/drawing/2014/main" id="{E288B4E7-87A9-9054-E36E-D5218BEBFCA5}"/>
              </a:ext>
            </a:extLst>
          </p:cNvPr>
          <p:cNvGraphicFramePr>
            <a:graphicFrameLocks noGrp="1"/>
          </p:cNvGraphicFramePr>
          <p:nvPr>
            <p:extLst>
              <p:ext uri="{D42A27DB-BD31-4B8C-83A1-F6EECF244321}">
                <p14:modId xmlns:p14="http://schemas.microsoft.com/office/powerpoint/2010/main" val="3957000297"/>
              </p:ext>
            </p:extLst>
          </p:nvPr>
        </p:nvGraphicFramePr>
        <p:xfrm>
          <a:off x="1358375" y="8010853"/>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58" name="Rectangle 57">
            <a:extLst>
              <a:ext uri="{FF2B5EF4-FFF2-40B4-BE49-F238E27FC236}">
                <a16:creationId xmlns:a16="http://schemas.microsoft.com/office/drawing/2014/main" id="{BDD5200D-EF48-21E2-F060-469D5896D743}"/>
              </a:ext>
            </a:extLst>
          </p:cNvPr>
          <p:cNvSpPr/>
          <p:nvPr/>
        </p:nvSpPr>
        <p:spPr bwMode="gray">
          <a:xfrm flipV="1">
            <a:off x="1164577" y="81414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D55F5D57-7532-6D9A-726B-7DC57E615C41}"/>
              </a:ext>
            </a:extLst>
          </p:cNvPr>
          <p:cNvSpPr/>
          <p:nvPr/>
        </p:nvSpPr>
        <p:spPr bwMode="gray">
          <a:xfrm flipV="1">
            <a:off x="2324866" y="81414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ectangle 71">
            <a:extLst>
              <a:ext uri="{FF2B5EF4-FFF2-40B4-BE49-F238E27FC236}">
                <a16:creationId xmlns:a16="http://schemas.microsoft.com/office/drawing/2014/main" id="{00C6054C-8E0A-4A8F-1D89-C87A997F17A4}"/>
              </a:ext>
            </a:extLst>
          </p:cNvPr>
          <p:cNvSpPr/>
          <p:nvPr/>
        </p:nvSpPr>
        <p:spPr bwMode="gray">
          <a:xfrm flipV="1">
            <a:off x="3493748" y="81414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CC8A9906-EF07-FE65-01D7-C31AABD0B227}"/>
              </a:ext>
            </a:extLst>
          </p:cNvPr>
          <p:cNvSpPr/>
          <p:nvPr/>
        </p:nvSpPr>
        <p:spPr bwMode="gray">
          <a:xfrm flipV="1">
            <a:off x="4579432" y="81414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19780E83-0F02-91E7-DFA8-DC32BC7FCEF9}"/>
              </a:ext>
            </a:extLst>
          </p:cNvPr>
          <p:cNvSpPr/>
          <p:nvPr/>
        </p:nvSpPr>
        <p:spPr bwMode="gray">
          <a:xfrm flipV="1">
            <a:off x="5692342" y="81414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80" name="Table 79">
            <a:extLst>
              <a:ext uri="{FF2B5EF4-FFF2-40B4-BE49-F238E27FC236}">
                <a16:creationId xmlns:a16="http://schemas.microsoft.com/office/drawing/2014/main" id="{622C7B74-3B06-4FDD-7955-590C338BF4CA}"/>
              </a:ext>
            </a:extLst>
          </p:cNvPr>
          <p:cNvGraphicFramePr>
            <a:graphicFrameLocks noGrp="1"/>
          </p:cNvGraphicFramePr>
          <p:nvPr>
            <p:extLst>
              <p:ext uri="{D42A27DB-BD31-4B8C-83A1-F6EECF244321}">
                <p14:modId xmlns:p14="http://schemas.microsoft.com/office/powerpoint/2010/main" val="181096891"/>
              </p:ext>
            </p:extLst>
          </p:nvPr>
        </p:nvGraphicFramePr>
        <p:xfrm>
          <a:off x="1358375" y="9138384"/>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81" name="Rectangle 80">
            <a:extLst>
              <a:ext uri="{FF2B5EF4-FFF2-40B4-BE49-F238E27FC236}">
                <a16:creationId xmlns:a16="http://schemas.microsoft.com/office/drawing/2014/main" id="{613944DB-CDAA-8752-008F-139FF25B82EF}"/>
              </a:ext>
            </a:extLst>
          </p:cNvPr>
          <p:cNvSpPr/>
          <p:nvPr/>
        </p:nvSpPr>
        <p:spPr bwMode="gray">
          <a:xfrm flipV="1">
            <a:off x="1164577" y="926901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B98203B6-332C-2318-FD7B-6977C4F49966}"/>
              </a:ext>
            </a:extLst>
          </p:cNvPr>
          <p:cNvSpPr/>
          <p:nvPr/>
        </p:nvSpPr>
        <p:spPr bwMode="gray">
          <a:xfrm flipV="1">
            <a:off x="2324866" y="926901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D5B06591-23C1-CC81-51EF-A6841118C434}"/>
              </a:ext>
            </a:extLst>
          </p:cNvPr>
          <p:cNvSpPr/>
          <p:nvPr/>
        </p:nvSpPr>
        <p:spPr bwMode="gray">
          <a:xfrm flipV="1">
            <a:off x="3493748" y="926901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2815CCF5-B40E-2208-B980-C456729F0D4E}"/>
              </a:ext>
            </a:extLst>
          </p:cNvPr>
          <p:cNvSpPr/>
          <p:nvPr/>
        </p:nvSpPr>
        <p:spPr bwMode="gray">
          <a:xfrm flipV="1">
            <a:off x="4579432" y="926901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a:extLst>
              <a:ext uri="{FF2B5EF4-FFF2-40B4-BE49-F238E27FC236}">
                <a16:creationId xmlns:a16="http://schemas.microsoft.com/office/drawing/2014/main" id="{53E6F5B9-62CF-C049-3E4B-1BAD92FAD606}"/>
              </a:ext>
            </a:extLst>
          </p:cNvPr>
          <p:cNvSpPr/>
          <p:nvPr/>
        </p:nvSpPr>
        <p:spPr bwMode="gray">
          <a:xfrm flipV="1">
            <a:off x="5692342" y="926901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93" name="Table 92">
            <a:extLst>
              <a:ext uri="{FF2B5EF4-FFF2-40B4-BE49-F238E27FC236}">
                <a16:creationId xmlns:a16="http://schemas.microsoft.com/office/drawing/2014/main" id="{859DD4B1-9F68-37B9-7FA0-D6392D761EA6}"/>
              </a:ext>
            </a:extLst>
          </p:cNvPr>
          <p:cNvGraphicFramePr>
            <a:graphicFrameLocks noGrp="1"/>
          </p:cNvGraphicFramePr>
          <p:nvPr>
            <p:extLst>
              <p:ext uri="{D42A27DB-BD31-4B8C-83A1-F6EECF244321}">
                <p14:modId xmlns:p14="http://schemas.microsoft.com/office/powerpoint/2010/main" val="2579108708"/>
              </p:ext>
            </p:extLst>
          </p:nvPr>
        </p:nvGraphicFramePr>
        <p:xfrm>
          <a:off x="1358375" y="3484736"/>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94" name="Rectangle 93">
            <a:extLst>
              <a:ext uri="{FF2B5EF4-FFF2-40B4-BE49-F238E27FC236}">
                <a16:creationId xmlns:a16="http://schemas.microsoft.com/office/drawing/2014/main" id="{71C991EA-8E5E-4F99-245D-4EE621126779}"/>
              </a:ext>
            </a:extLst>
          </p:cNvPr>
          <p:cNvSpPr/>
          <p:nvPr/>
        </p:nvSpPr>
        <p:spPr bwMode="gray">
          <a:xfrm flipV="1">
            <a:off x="1164577" y="36153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Rectangle 94">
            <a:extLst>
              <a:ext uri="{FF2B5EF4-FFF2-40B4-BE49-F238E27FC236}">
                <a16:creationId xmlns:a16="http://schemas.microsoft.com/office/drawing/2014/main" id="{B122FD1C-6E17-E444-011B-1F92BCFEAD88}"/>
              </a:ext>
            </a:extLst>
          </p:cNvPr>
          <p:cNvSpPr/>
          <p:nvPr/>
        </p:nvSpPr>
        <p:spPr bwMode="gray">
          <a:xfrm flipV="1">
            <a:off x="2324866" y="36153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Rectangle 95">
            <a:extLst>
              <a:ext uri="{FF2B5EF4-FFF2-40B4-BE49-F238E27FC236}">
                <a16:creationId xmlns:a16="http://schemas.microsoft.com/office/drawing/2014/main" id="{C38387A1-5EA3-6F78-C607-C0AABF065999}"/>
              </a:ext>
            </a:extLst>
          </p:cNvPr>
          <p:cNvSpPr/>
          <p:nvPr/>
        </p:nvSpPr>
        <p:spPr bwMode="gray">
          <a:xfrm flipV="1">
            <a:off x="3493748" y="36153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Rectangle 96">
            <a:extLst>
              <a:ext uri="{FF2B5EF4-FFF2-40B4-BE49-F238E27FC236}">
                <a16:creationId xmlns:a16="http://schemas.microsoft.com/office/drawing/2014/main" id="{DA6EE45D-4F37-EF05-6541-1C81A6FA45C0}"/>
              </a:ext>
            </a:extLst>
          </p:cNvPr>
          <p:cNvSpPr/>
          <p:nvPr/>
        </p:nvSpPr>
        <p:spPr bwMode="gray">
          <a:xfrm flipV="1">
            <a:off x="4579432" y="36153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a:extLst>
              <a:ext uri="{FF2B5EF4-FFF2-40B4-BE49-F238E27FC236}">
                <a16:creationId xmlns:a16="http://schemas.microsoft.com/office/drawing/2014/main" id="{D3BFDFDC-9F0B-AE01-FD9E-DBC6A95FA374}"/>
              </a:ext>
            </a:extLst>
          </p:cNvPr>
          <p:cNvSpPr/>
          <p:nvPr/>
        </p:nvSpPr>
        <p:spPr bwMode="gray">
          <a:xfrm flipV="1">
            <a:off x="5692342" y="36153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27A6AD63-0DD5-C9AE-A40C-4E0D7932723C}"/>
              </a:ext>
            </a:extLst>
          </p:cNvPr>
          <p:cNvSpPr txBox="1"/>
          <p:nvPr/>
        </p:nvSpPr>
        <p:spPr bwMode="gray">
          <a:xfrm>
            <a:off x="773321" y="2926319"/>
            <a:ext cx="6453055" cy="461665"/>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Academic leaders are engaged and involved in high-level finance conversations and participate alongside administrators in presentations about institutional resources to the broader campus community.</a:t>
            </a:r>
          </a:p>
        </p:txBody>
      </p:sp>
      <p:sp>
        <p:nvSpPr>
          <p:cNvPr id="100" name="TextBox 99">
            <a:extLst>
              <a:ext uri="{FF2B5EF4-FFF2-40B4-BE49-F238E27FC236}">
                <a16:creationId xmlns:a16="http://schemas.microsoft.com/office/drawing/2014/main" id="{AD0E208F-8139-2492-FCFE-636E0168CADF}"/>
              </a:ext>
            </a:extLst>
          </p:cNvPr>
          <p:cNvSpPr txBox="1"/>
          <p:nvPr/>
        </p:nvSpPr>
        <p:spPr bwMode="gray">
          <a:xfrm>
            <a:off x="765057" y="4085357"/>
            <a:ext cx="6598267" cy="461665"/>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The senior-most executive (e.g., vice-chancellor/rector/principal/president) presents a clear and easy-to-understand narrative each year to explain the institution’s financial health as an accompaniment to official budget documentation.</a:t>
            </a:r>
          </a:p>
        </p:txBody>
      </p:sp>
      <p:sp>
        <p:nvSpPr>
          <p:cNvPr id="101" name="TextBox 100">
            <a:extLst>
              <a:ext uri="{FF2B5EF4-FFF2-40B4-BE49-F238E27FC236}">
                <a16:creationId xmlns:a16="http://schemas.microsoft.com/office/drawing/2014/main" id="{424CDD0F-077E-EE7E-081A-4486AF834AE5}"/>
              </a:ext>
            </a:extLst>
          </p:cNvPr>
          <p:cNvSpPr txBox="1"/>
          <p:nvPr/>
        </p:nvSpPr>
        <p:spPr bwMode="gray">
          <a:xfrm>
            <a:off x="773321" y="5317083"/>
            <a:ext cx="6453055"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The vast majority of academic and professional services staff trust the communications coming from core campus leaders about institutional finances.</a:t>
            </a:r>
          </a:p>
        </p:txBody>
      </p:sp>
      <p:sp>
        <p:nvSpPr>
          <p:cNvPr id="102" name="TextBox 101">
            <a:extLst>
              <a:ext uri="{FF2B5EF4-FFF2-40B4-BE49-F238E27FC236}">
                <a16:creationId xmlns:a16="http://schemas.microsoft.com/office/drawing/2014/main" id="{035BF1B6-59E4-FA28-D50C-58DFC54F1BEC}"/>
              </a:ext>
            </a:extLst>
          </p:cNvPr>
          <p:cNvSpPr txBox="1"/>
          <p:nvPr/>
        </p:nvSpPr>
        <p:spPr bwMode="gray">
          <a:xfrm>
            <a:off x="773321" y="6494651"/>
            <a:ext cx="6453055" cy="307777"/>
          </a:xfrm>
          <a:prstGeom prst="rect">
            <a:avLst/>
          </a:prstGeom>
          <a:noFill/>
        </p:spPr>
        <p:txBody>
          <a:bodyPr wrap="square" lIns="0" tIns="0" rIns="0" bIns="0" rtlCol="0">
            <a:spAutoFit/>
          </a:bodyPr>
          <a:lstStyle/>
          <a:p>
            <a:pPr>
              <a:spcBef>
                <a:spcPts val="600"/>
              </a:spcBef>
              <a:defRPr/>
            </a:pPr>
            <a:r>
              <a:rPr kumimoji="0" lang="en-US" sz="1000" b="0" i="0" u="none" strike="noStrike" kern="100" cap="none" spc="0" normalizeH="0" baseline="0" noProof="0" dirty="0">
                <a:ln>
                  <a:noFill/>
                </a:ln>
                <a:solidFill>
                  <a:srgbClr val="333E48"/>
                </a:solidFill>
                <a:effectLst/>
                <a:uLnTx/>
                <a:uFillTx/>
                <a:latin typeface="Verdana"/>
                <a:ea typeface="Aptos" panose="020B0004020202020204" pitchFamily="34" charset="0"/>
                <a:cs typeface="Times New Roman" panose="02020603050405020304" pitchFamily="18" charset="0"/>
              </a:rPr>
              <a:t>Academic and professional staff feel an appropriate sense of urgency about the institution’s financial future.</a:t>
            </a:r>
          </a:p>
        </p:txBody>
      </p:sp>
      <p:sp>
        <p:nvSpPr>
          <p:cNvPr id="103" name="TextBox 102">
            <a:extLst>
              <a:ext uri="{FF2B5EF4-FFF2-40B4-BE49-F238E27FC236}">
                <a16:creationId xmlns:a16="http://schemas.microsoft.com/office/drawing/2014/main" id="{4390FFE3-42CF-C565-BAB1-0A78F17D6F1C}"/>
              </a:ext>
            </a:extLst>
          </p:cNvPr>
          <p:cNvSpPr txBox="1"/>
          <p:nvPr/>
        </p:nvSpPr>
        <p:spPr bwMode="gray">
          <a:xfrm>
            <a:off x="773321" y="7616177"/>
            <a:ext cx="6453055"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Academic and professional services staff feel an appropriate sense of personal and shared responsibility for the institution’s financial future.</a:t>
            </a:r>
          </a:p>
        </p:txBody>
      </p:sp>
      <p:sp>
        <p:nvSpPr>
          <p:cNvPr id="104" name="TextBox 103">
            <a:extLst>
              <a:ext uri="{FF2B5EF4-FFF2-40B4-BE49-F238E27FC236}">
                <a16:creationId xmlns:a16="http://schemas.microsoft.com/office/drawing/2014/main" id="{E293BC0C-BC11-7074-5A3D-B95D387C3E0D}"/>
              </a:ext>
            </a:extLst>
          </p:cNvPr>
          <p:cNvSpPr txBox="1"/>
          <p:nvPr/>
        </p:nvSpPr>
        <p:spPr bwMode="gray">
          <a:xfrm>
            <a:off x="773321" y="8750908"/>
            <a:ext cx="6453055" cy="307777"/>
          </a:xfrm>
          <a:prstGeom prst="rect">
            <a:avLst/>
          </a:prstGeom>
          <a:noFill/>
        </p:spPr>
        <p:txBody>
          <a:bodyPr wrap="square" lIns="0" tIns="0" rIns="0" bIns="0" rtlCol="0">
            <a:spAutoFit/>
          </a:bodyPr>
          <a:lstStyle/>
          <a:p>
            <a:pPr lvl="0">
              <a:spcBef>
                <a:spcPts val="600"/>
              </a:spcBef>
            </a:pPr>
            <a:r>
              <a:rPr lang="en-US" sz="1000" kern="100" dirty="0">
                <a:effectLst/>
                <a:ea typeface="Aptos" panose="020B0004020202020204" pitchFamily="34" charset="0"/>
                <a:cs typeface="Times New Roman" panose="02020603050405020304" pitchFamily="18" charset="0"/>
              </a:rPr>
              <a:t>Academic units are formally evaluated in ways that align with financial goals, including cost-effectiveness and revenue/enrolment growth.</a:t>
            </a:r>
            <a:endParaRPr lang="en-GB" sz="1000" kern="100" dirty="0">
              <a:effectLst/>
              <a:ea typeface="Aptos" panose="020B0004020202020204" pitchFamily="34"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5166436C-DEAE-C624-E6C6-0F8C2CBD3EA7}"/>
              </a:ext>
              <a:ext uri="{C183D7F6-B498-43B3-948B-1728B52AA6E4}">
                <adec:decorative xmlns:adec="http://schemas.microsoft.com/office/drawing/2017/decorative" val="1"/>
              </a:ext>
            </a:extLst>
          </p:cNvPr>
          <p:cNvSpPr/>
          <p:nvPr/>
        </p:nvSpPr>
        <p:spPr bwMode="gray">
          <a:xfrm rot="5400000" flipH="1">
            <a:off x="490107" y="2924197"/>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Isosceles Triangle 12">
            <a:extLst>
              <a:ext uri="{FF2B5EF4-FFF2-40B4-BE49-F238E27FC236}">
                <a16:creationId xmlns:a16="http://schemas.microsoft.com/office/drawing/2014/main" id="{4A753011-1E6D-6C90-9C8C-E6302AE6607E}"/>
              </a:ext>
              <a:ext uri="{C183D7F6-B498-43B3-948B-1728B52AA6E4}">
                <adec:decorative xmlns:adec="http://schemas.microsoft.com/office/drawing/2017/decorative" val="1"/>
              </a:ext>
            </a:extLst>
          </p:cNvPr>
          <p:cNvSpPr/>
          <p:nvPr/>
        </p:nvSpPr>
        <p:spPr bwMode="gray">
          <a:xfrm rot="5400000" flipH="1">
            <a:off x="490107" y="408758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Isosceles Triangle 13">
            <a:extLst>
              <a:ext uri="{FF2B5EF4-FFF2-40B4-BE49-F238E27FC236}">
                <a16:creationId xmlns:a16="http://schemas.microsoft.com/office/drawing/2014/main" id="{BDCE6CA3-5CE7-C00E-E5DC-DA21467FE0DD}"/>
              </a:ext>
              <a:ext uri="{C183D7F6-B498-43B3-948B-1728B52AA6E4}">
                <adec:decorative xmlns:adec="http://schemas.microsoft.com/office/drawing/2017/decorative" val="1"/>
              </a:ext>
            </a:extLst>
          </p:cNvPr>
          <p:cNvSpPr/>
          <p:nvPr/>
        </p:nvSpPr>
        <p:spPr bwMode="gray">
          <a:xfrm rot="5400000" flipH="1">
            <a:off x="490107" y="5327052"/>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Isosceles Triangle 14">
            <a:extLst>
              <a:ext uri="{FF2B5EF4-FFF2-40B4-BE49-F238E27FC236}">
                <a16:creationId xmlns:a16="http://schemas.microsoft.com/office/drawing/2014/main" id="{235ED059-7068-7490-8C23-6CF1B880969D}"/>
              </a:ext>
              <a:ext uri="{C183D7F6-B498-43B3-948B-1728B52AA6E4}">
                <adec:decorative xmlns:adec="http://schemas.microsoft.com/office/drawing/2017/decorative" val="1"/>
              </a:ext>
            </a:extLst>
          </p:cNvPr>
          <p:cNvSpPr/>
          <p:nvPr/>
        </p:nvSpPr>
        <p:spPr bwMode="gray">
          <a:xfrm rot="5400000" flipH="1">
            <a:off x="490107" y="6492228"/>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Isosceles Triangle 15">
            <a:extLst>
              <a:ext uri="{FF2B5EF4-FFF2-40B4-BE49-F238E27FC236}">
                <a16:creationId xmlns:a16="http://schemas.microsoft.com/office/drawing/2014/main" id="{1EC869A9-7CD0-32AF-9410-DDFFB48E9DCA}"/>
              </a:ext>
              <a:ext uri="{C183D7F6-B498-43B3-948B-1728B52AA6E4}">
                <adec:decorative xmlns:adec="http://schemas.microsoft.com/office/drawing/2017/decorative" val="1"/>
              </a:ext>
            </a:extLst>
          </p:cNvPr>
          <p:cNvSpPr/>
          <p:nvPr/>
        </p:nvSpPr>
        <p:spPr bwMode="gray">
          <a:xfrm rot="5400000" flipH="1">
            <a:off x="490107" y="761359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a:extLst>
              <a:ext uri="{FF2B5EF4-FFF2-40B4-BE49-F238E27FC236}">
                <a16:creationId xmlns:a16="http://schemas.microsoft.com/office/drawing/2014/main" id="{12C172EB-709A-2DFA-9A5B-DB66132FCB80}"/>
              </a:ext>
              <a:ext uri="{C183D7F6-B498-43B3-948B-1728B52AA6E4}">
                <adec:decorative xmlns:adec="http://schemas.microsoft.com/office/drawing/2017/decorative" val="1"/>
              </a:ext>
            </a:extLst>
          </p:cNvPr>
          <p:cNvSpPr/>
          <p:nvPr/>
        </p:nvSpPr>
        <p:spPr bwMode="gray">
          <a:xfrm rot="5400000" flipH="1">
            <a:off x="490107" y="874934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1912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D1D7B-5159-D6BC-F7A5-EA766A016B6F}"/>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92FB877E-C106-6ADD-6DAC-A267BDCD68C2}"/>
              </a:ext>
              <a:ext uri="{C183D7F6-B498-43B3-948B-1728B52AA6E4}">
                <adec:decorative xmlns:adec="http://schemas.microsoft.com/office/drawing/2017/decorative" val="1"/>
              </a:ext>
            </a:extLst>
          </p:cNvPr>
          <p:cNvSpPr/>
          <p:nvPr/>
        </p:nvSpPr>
        <p:spPr bwMode="gray">
          <a:xfrm>
            <a:off x="412652" y="7231068"/>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45A58BAA-7044-3783-E5F1-B57DD32125B5}"/>
              </a:ext>
              <a:ext uri="{C183D7F6-B498-43B3-948B-1728B52AA6E4}">
                <adec:decorative xmlns:adec="http://schemas.microsoft.com/office/drawing/2017/decorative" val="1"/>
              </a:ext>
            </a:extLst>
          </p:cNvPr>
          <p:cNvSpPr/>
          <p:nvPr/>
        </p:nvSpPr>
        <p:spPr bwMode="gray">
          <a:xfrm>
            <a:off x="412652" y="4888748"/>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ectangle 44">
            <a:extLst>
              <a:ext uri="{FF2B5EF4-FFF2-40B4-BE49-F238E27FC236}">
                <a16:creationId xmlns:a16="http://schemas.microsoft.com/office/drawing/2014/main" id="{1E316F32-09D2-8560-8DDA-96DB3CE9FD90}"/>
              </a:ext>
              <a:ext uri="{C183D7F6-B498-43B3-948B-1728B52AA6E4}">
                <adec:decorative xmlns:adec="http://schemas.microsoft.com/office/drawing/2017/decorative" val="1"/>
              </a:ext>
            </a:extLst>
          </p:cNvPr>
          <p:cNvSpPr/>
          <p:nvPr/>
        </p:nvSpPr>
        <p:spPr bwMode="gray">
          <a:xfrm>
            <a:off x="412652" y="2546427"/>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CE4B27A5-3017-CCFA-D5E2-282D6763C33A}"/>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5FEA94E8-DA77-10C1-5DC2-648D33212D63}"/>
              </a:ext>
            </a:extLst>
          </p:cNvPr>
          <p:cNvSpPr>
            <a:spLocks noGrp="1"/>
          </p:cNvSpPr>
          <p:nvPr>
            <p:ph type="title"/>
          </p:nvPr>
        </p:nvSpPr>
        <p:spPr/>
        <p:txBody>
          <a:bodyPr/>
          <a:lstStyle/>
          <a:p>
            <a:r>
              <a:rPr lang="en-US" dirty="0"/>
              <a:t>Constructive Dialogue on Challenging Topics</a:t>
            </a:r>
          </a:p>
        </p:txBody>
      </p:sp>
      <p:sp>
        <p:nvSpPr>
          <p:cNvPr id="9" name="TextBox 8">
            <a:extLst>
              <a:ext uri="{FF2B5EF4-FFF2-40B4-BE49-F238E27FC236}">
                <a16:creationId xmlns:a16="http://schemas.microsoft.com/office/drawing/2014/main" id="{49BDEEE0-2F60-C3A6-3BD9-34AB1D29321A}"/>
              </a:ext>
            </a:extLst>
          </p:cNvPr>
          <p:cNvSpPr txBox="1"/>
          <p:nvPr/>
        </p:nvSpPr>
        <p:spPr bwMode="gray">
          <a:xfrm>
            <a:off x="510215" y="1196840"/>
            <a:ext cx="6614066" cy="1179810"/>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When controversial issues (such as political bias, free speech, or academic freedom) emerge, it can be nearly impossible to reach consensus on a path forward. Leaders will scramble to assemble a point of view and control the </a:t>
            </a:r>
            <a:r>
              <a:rPr lang="en-US" sz="1000" dirty="0" err="1">
                <a:effectLst/>
                <a:ea typeface="Aptos" panose="020B0004020202020204" pitchFamily="34" charset="0"/>
                <a:cs typeface="Times New Roman" panose="02020603050405020304" pitchFamily="18" charset="0"/>
              </a:rPr>
              <a:t>rumour</a:t>
            </a:r>
            <a:r>
              <a:rPr lang="en-US" sz="1000" dirty="0">
                <a:effectLst/>
                <a:ea typeface="Aptos" panose="020B0004020202020204" pitchFamily="34" charset="0"/>
                <a:cs typeface="Times New Roman" panose="02020603050405020304" pitchFamily="18" charset="0"/>
              </a:rPr>
              <a:t> mill, and community members are likely to hold the line to resist any proposed changes, fearing sudden or draconian action by the administration. Healthy campus cultures encourage proactive debate about even the most difficult topics, allowing for cooler heads to prevail when misfortune strikes.</a:t>
            </a:r>
          </a:p>
          <a:p>
            <a:pPr>
              <a:spcBef>
                <a:spcPts val="800"/>
              </a:spcBef>
            </a:pPr>
            <a:r>
              <a:rPr lang="en-US" sz="1000" dirty="0">
                <a:ea typeface="Aptos" panose="020B0004020202020204" pitchFamily="34" charset="0"/>
                <a:cs typeface="Times New Roman" panose="02020603050405020304" pitchFamily="18" charset="0"/>
              </a:rPr>
              <a:t>Indicate your level of agreement with the following statements:</a:t>
            </a:r>
            <a:endParaRPr lang="en-US" sz="1000" dirty="0">
              <a:effectLst/>
              <a:ea typeface="Aptos" panose="020B0004020202020204" pitchFamily="34" charset="0"/>
              <a:cs typeface="Times New Roman" panose="02020603050405020304" pitchFamily="18" charset="0"/>
            </a:endParaRPr>
          </a:p>
        </p:txBody>
      </p:sp>
      <p:graphicFrame>
        <p:nvGraphicFramePr>
          <p:cNvPr id="29" name="Table 28">
            <a:extLst>
              <a:ext uri="{FF2B5EF4-FFF2-40B4-BE49-F238E27FC236}">
                <a16:creationId xmlns:a16="http://schemas.microsoft.com/office/drawing/2014/main" id="{16C43A23-AB4A-AC45-938A-8AAF2637D317}"/>
              </a:ext>
            </a:extLst>
          </p:cNvPr>
          <p:cNvGraphicFramePr>
            <a:graphicFrameLocks noGrp="1"/>
          </p:cNvGraphicFramePr>
          <p:nvPr>
            <p:extLst>
              <p:ext uri="{D42A27DB-BD31-4B8C-83A1-F6EECF244321}">
                <p14:modId xmlns:p14="http://schemas.microsoft.com/office/powerpoint/2010/main" val="3880609058"/>
              </p:ext>
            </p:extLst>
          </p:nvPr>
        </p:nvGraphicFramePr>
        <p:xfrm>
          <a:off x="1358375" y="4341789"/>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0" name="Rectangle 29">
            <a:extLst>
              <a:ext uri="{FF2B5EF4-FFF2-40B4-BE49-F238E27FC236}">
                <a16:creationId xmlns:a16="http://schemas.microsoft.com/office/drawing/2014/main" id="{A6049D9E-FE41-B8C4-1DCF-95A307F5DF30}"/>
              </a:ext>
            </a:extLst>
          </p:cNvPr>
          <p:cNvSpPr/>
          <p:nvPr/>
        </p:nvSpPr>
        <p:spPr bwMode="gray">
          <a:xfrm flipV="1">
            <a:off x="1164577" y="447242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3EADDA62-04E0-15BA-F3E7-C04D30EBA6F5}"/>
              </a:ext>
            </a:extLst>
          </p:cNvPr>
          <p:cNvSpPr/>
          <p:nvPr/>
        </p:nvSpPr>
        <p:spPr bwMode="gray">
          <a:xfrm flipV="1">
            <a:off x="2324866" y="447242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FC589F58-0433-E653-F59B-AF01F21D1789}"/>
              </a:ext>
            </a:extLst>
          </p:cNvPr>
          <p:cNvSpPr/>
          <p:nvPr/>
        </p:nvSpPr>
        <p:spPr bwMode="gray">
          <a:xfrm flipV="1">
            <a:off x="3493748" y="447242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B6342F92-DE93-AB53-7B02-317E580AE8C2}"/>
              </a:ext>
            </a:extLst>
          </p:cNvPr>
          <p:cNvSpPr/>
          <p:nvPr/>
        </p:nvSpPr>
        <p:spPr bwMode="gray">
          <a:xfrm flipV="1">
            <a:off x="4579432" y="447242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B957C3C0-1D5D-1193-6FB5-46C50FC68EC3}"/>
              </a:ext>
            </a:extLst>
          </p:cNvPr>
          <p:cNvSpPr/>
          <p:nvPr/>
        </p:nvSpPr>
        <p:spPr bwMode="gray">
          <a:xfrm flipV="1">
            <a:off x="5692342" y="447242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35" name="Table 34">
            <a:extLst>
              <a:ext uri="{FF2B5EF4-FFF2-40B4-BE49-F238E27FC236}">
                <a16:creationId xmlns:a16="http://schemas.microsoft.com/office/drawing/2014/main" id="{1A0736F4-FBAA-451E-6C13-5C8C36279ACA}"/>
              </a:ext>
            </a:extLst>
          </p:cNvPr>
          <p:cNvGraphicFramePr>
            <a:graphicFrameLocks noGrp="1"/>
          </p:cNvGraphicFramePr>
          <p:nvPr>
            <p:extLst>
              <p:ext uri="{D42A27DB-BD31-4B8C-83A1-F6EECF244321}">
                <p14:modId xmlns:p14="http://schemas.microsoft.com/office/powerpoint/2010/main" val="1712750586"/>
              </p:ext>
            </p:extLst>
          </p:nvPr>
        </p:nvGraphicFramePr>
        <p:xfrm>
          <a:off x="1358375" y="5450553"/>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6" name="Rectangle 35">
            <a:extLst>
              <a:ext uri="{FF2B5EF4-FFF2-40B4-BE49-F238E27FC236}">
                <a16:creationId xmlns:a16="http://schemas.microsoft.com/office/drawing/2014/main" id="{670D7DCB-6307-771D-DF4A-6A0B4BAB9D67}"/>
              </a:ext>
            </a:extLst>
          </p:cNvPr>
          <p:cNvSpPr/>
          <p:nvPr/>
        </p:nvSpPr>
        <p:spPr bwMode="gray">
          <a:xfrm flipV="1">
            <a:off x="1164577" y="55811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19F79568-EDE7-6630-0F93-423DE6684033}"/>
              </a:ext>
            </a:extLst>
          </p:cNvPr>
          <p:cNvSpPr/>
          <p:nvPr/>
        </p:nvSpPr>
        <p:spPr bwMode="gray">
          <a:xfrm flipV="1">
            <a:off x="2324866" y="55811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58B551C5-75EA-4F8D-6790-715EA51C2E04}"/>
              </a:ext>
            </a:extLst>
          </p:cNvPr>
          <p:cNvSpPr/>
          <p:nvPr/>
        </p:nvSpPr>
        <p:spPr bwMode="gray">
          <a:xfrm flipV="1">
            <a:off x="3493748" y="55811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a16="http://schemas.microsoft.com/office/drawing/2014/main" id="{8D175CC7-E60A-E5B6-3FB5-57E2EF0080C7}"/>
              </a:ext>
            </a:extLst>
          </p:cNvPr>
          <p:cNvSpPr/>
          <p:nvPr/>
        </p:nvSpPr>
        <p:spPr bwMode="gray">
          <a:xfrm flipV="1">
            <a:off x="4579432" y="55811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5D0D329B-AE3F-8617-7A9B-93E25C84EDA2}"/>
              </a:ext>
            </a:extLst>
          </p:cNvPr>
          <p:cNvSpPr/>
          <p:nvPr/>
        </p:nvSpPr>
        <p:spPr bwMode="gray">
          <a:xfrm flipV="1">
            <a:off x="5692342" y="55811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41" name="Table 40">
            <a:extLst>
              <a:ext uri="{FF2B5EF4-FFF2-40B4-BE49-F238E27FC236}">
                <a16:creationId xmlns:a16="http://schemas.microsoft.com/office/drawing/2014/main" id="{E30E04DD-6133-C349-2314-867D8E1822FB}"/>
              </a:ext>
            </a:extLst>
          </p:cNvPr>
          <p:cNvGraphicFramePr>
            <a:graphicFrameLocks noGrp="1"/>
          </p:cNvGraphicFramePr>
          <p:nvPr>
            <p:extLst>
              <p:ext uri="{D42A27DB-BD31-4B8C-83A1-F6EECF244321}">
                <p14:modId xmlns:p14="http://schemas.microsoft.com/office/powerpoint/2010/main" val="3507042111"/>
              </p:ext>
            </p:extLst>
          </p:nvPr>
        </p:nvGraphicFramePr>
        <p:xfrm>
          <a:off x="1364877" y="6631830"/>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42" name="Rectangle 41">
            <a:extLst>
              <a:ext uri="{FF2B5EF4-FFF2-40B4-BE49-F238E27FC236}">
                <a16:creationId xmlns:a16="http://schemas.microsoft.com/office/drawing/2014/main" id="{518D7FBE-6716-C48D-9911-D93F4A1C955F}"/>
              </a:ext>
            </a:extLst>
          </p:cNvPr>
          <p:cNvSpPr/>
          <p:nvPr/>
        </p:nvSpPr>
        <p:spPr bwMode="gray">
          <a:xfrm flipV="1">
            <a:off x="1164577" y="6762465"/>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0F18573F-3261-84D6-C168-7819B646ADA2}"/>
              </a:ext>
            </a:extLst>
          </p:cNvPr>
          <p:cNvSpPr/>
          <p:nvPr/>
        </p:nvSpPr>
        <p:spPr bwMode="gray">
          <a:xfrm flipV="1">
            <a:off x="2324866" y="6762465"/>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D70F1403-35AF-3346-D1EC-3D72D8B49621}"/>
              </a:ext>
            </a:extLst>
          </p:cNvPr>
          <p:cNvSpPr/>
          <p:nvPr/>
        </p:nvSpPr>
        <p:spPr bwMode="gray">
          <a:xfrm flipV="1">
            <a:off x="3493748" y="6762465"/>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47">
            <a:extLst>
              <a:ext uri="{FF2B5EF4-FFF2-40B4-BE49-F238E27FC236}">
                <a16:creationId xmlns:a16="http://schemas.microsoft.com/office/drawing/2014/main" id="{E8AA4659-65C0-29CD-8771-AE42AF4C14CF}"/>
              </a:ext>
            </a:extLst>
          </p:cNvPr>
          <p:cNvSpPr/>
          <p:nvPr/>
        </p:nvSpPr>
        <p:spPr bwMode="gray">
          <a:xfrm flipV="1">
            <a:off x="4585934" y="6762465"/>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81CFF155-3F6D-4474-EF0F-2DE01DEDC0F9}"/>
              </a:ext>
            </a:extLst>
          </p:cNvPr>
          <p:cNvSpPr/>
          <p:nvPr/>
        </p:nvSpPr>
        <p:spPr bwMode="gray">
          <a:xfrm flipV="1">
            <a:off x="5692342" y="6762465"/>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1" name="Table 50">
            <a:extLst>
              <a:ext uri="{FF2B5EF4-FFF2-40B4-BE49-F238E27FC236}">
                <a16:creationId xmlns:a16="http://schemas.microsoft.com/office/drawing/2014/main" id="{C29BF1D9-806E-A91D-FCA4-02E212F67ABE}"/>
              </a:ext>
            </a:extLst>
          </p:cNvPr>
          <p:cNvGraphicFramePr>
            <a:graphicFrameLocks noGrp="1"/>
          </p:cNvGraphicFramePr>
          <p:nvPr>
            <p:extLst>
              <p:ext uri="{D42A27DB-BD31-4B8C-83A1-F6EECF244321}">
                <p14:modId xmlns:p14="http://schemas.microsoft.com/office/powerpoint/2010/main" val="3103589079"/>
              </p:ext>
            </p:extLst>
          </p:nvPr>
        </p:nvGraphicFramePr>
        <p:xfrm>
          <a:off x="1358375" y="7794564"/>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58" name="Rectangle 57">
            <a:extLst>
              <a:ext uri="{FF2B5EF4-FFF2-40B4-BE49-F238E27FC236}">
                <a16:creationId xmlns:a16="http://schemas.microsoft.com/office/drawing/2014/main" id="{191CD27A-8901-DF8F-3EEB-5D98CD82C2C3}"/>
              </a:ext>
            </a:extLst>
          </p:cNvPr>
          <p:cNvSpPr/>
          <p:nvPr/>
        </p:nvSpPr>
        <p:spPr bwMode="gray">
          <a:xfrm flipV="1">
            <a:off x="1164577" y="792519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A6AFA757-6EAB-E482-4075-5DD341AA7FCB}"/>
              </a:ext>
            </a:extLst>
          </p:cNvPr>
          <p:cNvSpPr/>
          <p:nvPr/>
        </p:nvSpPr>
        <p:spPr bwMode="gray">
          <a:xfrm flipV="1">
            <a:off x="2324866" y="792519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ectangle 71">
            <a:extLst>
              <a:ext uri="{FF2B5EF4-FFF2-40B4-BE49-F238E27FC236}">
                <a16:creationId xmlns:a16="http://schemas.microsoft.com/office/drawing/2014/main" id="{BE6CB097-EE7B-35DD-3A86-14F1DBEB4233}"/>
              </a:ext>
            </a:extLst>
          </p:cNvPr>
          <p:cNvSpPr/>
          <p:nvPr/>
        </p:nvSpPr>
        <p:spPr bwMode="gray">
          <a:xfrm flipV="1">
            <a:off x="3493748" y="792519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A63D9D6B-B63C-B423-D7D8-DF3A97116E0D}"/>
              </a:ext>
            </a:extLst>
          </p:cNvPr>
          <p:cNvSpPr/>
          <p:nvPr/>
        </p:nvSpPr>
        <p:spPr bwMode="gray">
          <a:xfrm flipV="1">
            <a:off x="4579432" y="792519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303E8550-3034-7C83-4DD5-82C5BC5CE777}"/>
              </a:ext>
            </a:extLst>
          </p:cNvPr>
          <p:cNvSpPr/>
          <p:nvPr/>
        </p:nvSpPr>
        <p:spPr bwMode="gray">
          <a:xfrm flipV="1">
            <a:off x="5692342" y="792519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80" name="Table 79">
            <a:extLst>
              <a:ext uri="{FF2B5EF4-FFF2-40B4-BE49-F238E27FC236}">
                <a16:creationId xmlns:a16="http://schemas.microsoft.com/office/drawing/2014/main" id="{8ACFF503-7FD8-DCA4-5CF8-592B58302058}"/>
              </a:ext>
            </a:extLst>
          </p:cNvPr>
          <p:cNvGraphicFramePr>
            <a:graphicFrameLocks noGrp="1"/>
          </p:cNvGraphicFramePr>
          <p:nvPr>
            <p:extLst>
              <p:ext uri="{D42A27DB-BD31-4B8C-83A1-F6EECF244321}">
                <p14:modId xmlns:p14="http://schemas.microsoft.com/office/powerpoint/2010/main" val="2334248408"/>
              </p:ext>
            </p:extLst>
          </p:nvPr>
        </p:nvGraphicFramePr>
        <p:xfrm>
          <a:off x="1358375" y="8959624"/>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81" name="Rectangle 80">
            <a:extLst>
              <a:ext uri="{FF2B5EF4-FFF2-40B4-BE49-F238E27FC236}">
                <a16:creationId xmlns:a16="http://schemas.microsoft.com/office/drawing/2014/main" id="{C1C5D8BF-EB0D-5701-850F-31E3DAE5C9F9}"/>
              </a:ext>
            </a:extLst>
          </p:cNvPr>
          <p:cNvSpPr/>
          <p:nvPr/>
        </p:nvSpPr>
        <p:spPr bwMode="gray">
          <a:xfrm flipV="1">
            <a:off x="1164577" y="909025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BE87B0D5-1E85-3F30-238A-29FA03D96108}"/>
              </a:ext>
            </a:extLst>
          </p:cNvPr>
          <p:cNvSpPr/>
          <p:nvPr/>
        </p:nvSpPr>
        <p:spPr bwMode="gray">
          <a:xfrm flipV="1">
            <a:off x="2324866" y="909025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0364E338-0C4C-F3F8-1556-704C1594A2A8}"/>
              </a:ext>
            </a:extLst>
          </p:cNvPr>
          <p:cNvSpPr/>
          <p:nvPr/>
        </p:nvSpPr>
        <p:spPr bwMode="gray">
          <a:xfrm flipV="1">
            <a:off x="3493748" y="909025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B83F2839-BE1D-D591-A31C-A37BD66F7FEF}"/>
              </a:ext>
            </a:extLst>
          </p:cNvPr>
          <p:cNvSpPr/>
          <p:nvPr/>
        </p:nvSpPr>
        <p:spPr bwMode="gray">
          <a:xfrm flipV="1">
            <a:off x="4579432" y="909025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a:extLst>
              <a:ext uri="{FF2B5EF4-FFF2-40B4-BE49-F238E27FC236}">
                <a16:creationId xmlns:a16="http://schemas.microsoft.com/office/drawing/2014/main" id="{1915893C-C3FD-354D-0A26-8AE8B4A88787}"/>
              </a:ext>
            </a:extLst>
          </p:cNvPr>
          <p:cNvSpPr/>
          <p:nvPr/>
        </p:nvSpPr>
        <p:spPr bwMode="gray">
          <a:xfrm flipV="1">
            <a:off x="5692342" y="909025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93" name="Table 92">
            <a:extLst>
              <a:ext uri="{FF2B5EF4-FFF2-40B4-BE49-F238E27FC236}">
                <a16:creationId xmlns:a16="http://schemas.microsoft.com/office/drawing/2014/main" id="{0ED15694-5C51-ABC8-43E0-D1742A8430C1}"/>
              </a:ext>
            </a:extLst>
          </p:cNvPr>
          <p:cNvGraphicFramePr>
            <a:graphicFrameLocks noGrp="1"/>
          </p:cNvGraphicFramePr>
          <p:nvPr>
            <p:extLst>
              <p:ext uri="{D42A27DB-BD31-4B8C-83A1-F6EECF244321}">
                <p14:modId xmlns:p14="http://schemas.microsoft.com/office/powerpoint/2010/main" val="2372627101"/>
              </p:ext>
            </p:extLst>
          </p:nvPr>
        </p:nvGraphicFramePr>
        <p:xfrm>
          <a:off x="1358375" y="3098791"/>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94" name="Rectangle 93">
            <a:extLst>
              <a:ext uri="{FF2B5EF4-FFF2-40B4-BE49-F238E27FC236}">
                <a16:creationId xmlns:a16="http://schemas.microsoft.com/office/drawing/2014/main" id="{7B7A5A04-6022-A985-AB79-21CA76662EB3}"/>
              </a:ext>
            </a:extLst>
          </p:cNvPr>
          <p:cNvSpPr/>
          <p:nvPr/>
        </p:nvSpPr>
        <p:spPr bwMode="gray">
          <a:xfrm flipV="1">
            <a:off x="1164577" y="322942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Rectangle 94">
            <a:extLst>
              <a:ext uri="{FF2B5EF4-FFF2-40B4-BE49-F238E27FC236}">
                <a16:creationId xmlns:a16="http://schemas.microsoft.com/office/drawing/2014/main" id="{EDC5D33A-64F7-EA30-F8C8-326A340F8FBB}"/>
              </a:ext>
            </a:extLst>
          </p:cNvPr>
          <p:cNvSpPr/>
          <p:nvPr/>
        </p:nvSpPr>
        <p:spPr bwMode="gray">
          <a:xfrm flipV="1">
            <a:off x="2324866" y="322942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Rectangle 95">
            <a:extLst>
              <a:ext uri="{FF2B5EF4-FFF2-40B4-BE49-F238E27FC236}">
                <a16:creationId xmlns:a16="http://schemas.microsoft.com/office/drawing/2014/main" id="{6B30DD9A-8303-BBCF-F32B-F1C1AF72BBD1}"/>
              </a:ext>
            </a:extLst>
          </p:cNvPr>
          <p:cNvSpPr/>
          <p:nvPr/>
        </p:nvSpPr>
        <p:spPr bwMode="gray">
          <a:xfrm flipV="1">
            <a:off x="3493748" y="322942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Rectangle 96">
            <a:extLst>
              <a:ext uri="{FF2B5EF4-FFF2-40B4-BE49-F238E27FC236}">
                <a16:creationId xmlns:a16="http://schemas.microsoft.com/office/drawing/2014/main" id="{4989B725-D771-B957-6CA9-0BD8E020B96F}"/>
              </a:ext>
            </a:extLst>
          </p:cNvPr>
          <p:cNvSpPr/>
          <p:nvPr/>
        </p:nvSpPr>
        <p:spPr bwMode="gray">
          <a:xfrm flipV="1">
            <a:off x="4579432" y="322942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a:extLst>
              <a:ext uri="{FF2B5EF4-FFF2-40B4-BE49-F238E27FC236}">
                <a16:creationId xmlns:a16="http://schemas.microsoft.com/office/drawing/2014/main" id="{A75A17B0-3E2D-403A-A65E-8E0A5887B5F5}"/>
              </a:ext>
            </a:extLst>
          </p:cNvPr>
          <p:cNvSpPr/>
          <p:nvPr/>
        </p:nvSpPr>
        <p:spPr bwMode="gray">
          <a:xfrm flipV="1">
            <a:off x="5692342" y="322942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D68592BC-F063-8ADA-4011-B368658FFBD9}"/>
              </a:ext>
            </a:extLst>
          </p:cNvPr>
          <p:cNvSpPr txBox="1"/>
          <p:nvPr/>
        </p:nvSpPr>
        <p:spPr bwMode="gray">
          <a:xfrm>
            <a:off x="773321" y="2712283"/>
            <a:ext cx="6453055"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We have a clear, working definition of both academic freedom and decision-making roles that is understood by the vast majority of our academics.</a:t>
            </a:r>
          </a:p>
        </p:txBody>
      </p:sp>
      <p:sp>
        <p:nvSpPr>
          <p:cNvPr id="100" name="TextBox 99">
            <a:extLst>
              <a:ext uri="{FF2B5EF4-FFF2-40B4-BE49-F238E27FC236}">
                <a16:creationId xmlns:a16="http://schemas.microsoft.com/office/drawing/2014/main" id="{37D50CF3-2104-F7C4-7DC2-450CE0FEEF9B}"/>
              </a:ext>
            </a:extLst>
          </p:cNvPr>
          <p:cNvSpPr txBox="1"/>
          <p:nvPr/>
        </p:nvSpPr>
        <p:spPr bwMode="gray">
          <a:xfrm>
            <a:off x="765057" y="3818336"/>
            <a:ext cx="6598267" cy="461665"/>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We have a codified process for responding to campus “flashpoints” (events that negatively impact campus climate and often invite community and/or media scrutiny) that is widely understood and followed consistently.</a:t>
            </a:r>
          </a:p>
        </p:txBody>
      </p:sp>
      <p:sp>
        <p:nvSpPr>
          <p:cNvPr id="101" name="TextBox 100">
            <a:extLst>
              <a:ext uri="{FF2B5EF4-FFF2-40B4-BE49-F238E27FC236}">
                <a16:creationId xmlns:a16="http://schemas.microsoft.com/office/drawing/2014/main" id="{D69436C3-6156-8FFD-F761-5B6ACB018AA3}"/>
              </a:ext>
            </a:extLst>
          </p:cNvPr>
          <p:cNvSpPr txBox="1"/>
          <p:nvPr/>
        </p:nvSpPr>
        <p:spPr bwMode="gray">
          <a:xfrm>
            <a:off x="773322" y="5085683"/>
            <a:ext cx="6170894"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Our academics are comfortable with discussing whether individual programmes and units are high- or low-performing, and by what measure.</a:t>
            </a:r>
          </a:p>
        </p:txBody>
      </p:sp>
      <p:sp>
        <p:nvSpPr>
          <p:cNvPr id="102" name="TextBox 101">
            <a:extLst>
              <a:ext uri="{FF2B5EF4-FFF2-40B4-BE49-F238E27FC236}">
                <a16:creationId xmlns:a16="http://schemas.microsoft.com/office/drawing/2014/main" id="{59B251F2-B2FD-34B1-D5A8-17CA59A1248A}"/>
              </a:ext>
            </a:extLst>
          </p:cNvPr>
          <p:cNvSpPr txBox="1"/>
          <p:nvPr/>
        </p:nvSpPr>
        <p:spPr bwMode="gray">
          <a:xfrm>
            <a:off x="773321" y="6251326"/>
            <a:ext cx="6453055" cy="307777"/>
          </a:xfrm>
          <a:prstGeom prst="rect">
            <a:avLst/>
          </a:prstGeom>
          <a:noFill/>
        </p:spPr>
        <p:txBody>
          <a:bodyPr wrap="square" lIns="0" tIns="0" rIns="0" bIns="0" rtlCol="0">
            <a:spAutoFit/>
          </a:bodyPr>
          <a:lstStyle/>
          <a:p>
            <a:pPr marR="0" lvl="0" algn="l" defTabSz="457200" rtl="0" eaLnBrk="1" fontAlgn="auto" latinLnBrk="0" hangingPunct="1">
              <a:lnSpc>
                <a:spcPct val="100000"/>
              </a:lnSpc>
              <a:spcBef>
                <a:spcPts val="600"/>
              </a:spcBef>
              <a:spcAft>
                <a:spcPts val="0"/>
              </a:spcAft>
              <a:buClrTx/>
              <a:buSzTx/>
              <a:tabLst/>
              <a:defRPr/>
            </a:pPr>
            <a:r>
              <a:rPr kumimoji="0" lang="en-US" sz="1000" b="0" i="0" u="none" strike="noStrike" kern="100" cap="none" spc="0" normalizeH="0" baseline="0" noProof="0" dirty="0">
                <a:ln>
                  <a:noFill/>
                </a:ln>
                <a:solidFill>
                  <a:srgbClr val="333E48"/>
                </a:solidFill>
                <a:effectLst/>
                <a:uLnTx/>
                <a:uFillTx/>
                <a:latin typeface="Verdana"/>
                <a:ea typeface="Aptos" panose="020B0004020202020204" pitchFamily="34" charset="0"/>
                <a:cs typeface="Times New Roman" panose="02020603050405020304" pitchFamily="18" charset="0"/>
              </a:rPr>
              <a:t>We hold even senior academics accountable to performance and productivity standards and are able to take action when individuals do not meet those standards without controversy.</a:t>
            </a:r>
          </a:p>
        </p:txBody>
      </p:sp>
      <p:sp>
        <p:nvSpPr>
          <p:cNvPr id="103" name="TextBox 102">
            <a:extLst>
              <a:ext uri="{FF2B5EF4-FFF2-40B4-BE49-F238E27FC236}">
                <a16:creationId xmlns:a16="http://schemas.microsoft.com/office/drawing/2014/main" id="{0B04E276-5AFA-491A-E105-172DE5235FF6}"/>
              </a:ext>
            </a:extLst>
          </p:cNvPr>
          <p:cNvSpPr txBox="1"/>
          <p:nvPr/>
        </p:nvSpPr>
        <p:spPr bwMode="gray">
          <a:xfrm>
            <a:off x="773322" y="7422594"/>
            <a:ext cx="6264594"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We are prepared to respond and adapt to a wide variety of potential risks (environmental disasters, financial challenges, political interference, rapid shifts in student demand).</a:t>
            </a:r>
          </a:p>
        </p:txBody>
      </p:sp>
      <p:sp>
        <p:nvSpPr>
          <p:cNvPr id="104" name="TextBox 103">
            <a:extLst>
              <a:ext uri="{FF2B5EF4-FFF2-40B4-BE49-F238E27FC236}">
                <a16:creationId xmlns:a16="http://schemas.microsoft.com/office/drawing/2014/main" id="{35F8550E-0568-36DD-97F0-E72E142CB4DA}"/>
              </a:ext>
            </a:extLst>
          </p:cNvPr>
          <p:cNvSpPr txBox="1"/>
          <p:nvPr/>
        </p:nvSpPr>
        <p:spPr bwMode="gray">
          <a:xfrm>
            <a:off x="773321" y="8571980"/>
            <a:ext cx="6453055" cy="307777"/>
          </a:xfrm>
          <a:prstGeom prst="rect">
            <a:avLst/>
          </a:prstGeom>
          <a:noFill/>
        </p:spPr>
        <p:txBody>
          <a:bodyPr wrap="square" lIns="0" tIns="0" rIns="0" bIns="0" rtlCol="0">
            <a:spAutoFit/>
          </a:bodyPr>
          <a:lstStyle/>
          <a:p>
            <a:pPr lvl="0">
              <a:spcBef>
                <a:spcPts val="600"/>
              </a:spcBef>
            </a:pPr>
            <a:r>
              <a:rPr lang="en-US" sz="1000" kern="100" dirty="0">
                <a:effectLst/>
                <a:ea typeface="Aptos" panose="020B0004020202020204" pitchFamily="34" charset="0"/>
                <a:cs typeface="Times New Roman" panose="02020603050405020304" pitchFamily="18" charset="0"/>
              </a:rPr>
              <a:t>Deliberative bodies (such as major committees) effectively broach and resolve difficult questions of strategic importance without devolving into factions.</a:t>
            </a:r>
            <a:endParaRPr lang="en-GB" sz="1000" kern="100" dirty="0">
              <a:effectLst/>
              <a:ea typeface="Aptos" panose="020B0004020202020204" pitchFamily="34"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37C218A8-5834-1237-6637-B7B31E369B5E}"/>
              </a:ext>
              <a:ext uri="{C183D7F6-B498-43B3-948B-1728B52AA6E4}">
                <adec:decorative xmlns:adec="http://schemas.microsoft.com/office/drawing/2017/decorative" val="1"/>
              </a:ext>
            </a:extLst>
          </p:cNvPr>
          <p:cNvSpPr/>
          <p:nvPr/>
        </p:nvSpPr>
        <p:spPr bwMode="gray">
          <a:xfrm rot="5400000" flipH="1">
            <a:off x="490107" y="2710161"/>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Isosceles Triangle 12">
            <a:extLst>
              <a:ext uri="{FF2B5EF4-FFF2-40B4-BE49-F238E27FC236}">
                <a16:creationId xmlns:a16="http://schemas.microsoft.com/office/drawing/2014/main" id="{43BE8E2D-922B-5094-1CF4-41DFF4125E47}"/>
              </a:ext>
              <a:ext uri="{C183D7F6-B498-43B3-948B-1728B52AA6E4}">
                <adec:decorative xmlns:adec="http://schemas.microsoft.com/office/drawing/2017/decorative" val="1"/>
              </a:ext>
            </a:extLst>
          </p:cNvPr>
          <p:cNvSpPr/>
          <p:nvPr/>
        </p:nvSpPr>
        <p:spPr bwMode="gray">
          <a:xfrm rot="5400000" flipH="1">
            <a:off x="490107" y="3816867"/>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Isosceles Triangle 13">
            <a:extLst>
              <a:ext uri="{FF2B5EF4-FFF2-40B4-BE49-F238E27FC236}">
                <a16:creationId xmlns:a16="http://schemas.microsoft.com/office/drawing/2014/main" id="{521CC035-CE53-30CA-A0CF-D23B1BAE7886}"/>
              </a:ext>
              <a:ext uri="{C183D7F6-B498-43B3-948B-1728B52AA6E4}">
                <adec:decorative xmlns:adec="http://schemas.microsoft.com/office/drawing/2017/decorative" val="1"/>
              </a:ext>
            </a:extLst>
          </p:cNvPr>
          <p:cNvSpPr/>
          <p:nvPr/>
        </p:nvSpPr>
        <p:spPr bwMode="gray">
          <a:xfrm rot="5400000" flipH="1">
            <a:off x="490107" y="5080021"/>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Isosceles Triangle 14">
            <a:extLst>
              <a:ext uri="{FF2B5EF4-FFF2-40B4-BE49-F238E27FC236}">
                <a16:creationId xmlns:a16="http://schemas.microsoft.com/office/drawing/2014/main" id="{2A12FDEC-9A4E-A886-EA8D-C6322336AF51}"/>
              </a:ext>
              <a:ext uri="{C183D7F6-B498-43B3-948B-1728B52AA6E4}">
                <adec:decorative xmlns:adec="http://schemas.microsoft.com/office/drawing/2017/decorative" val="1"/>
              </a:ext>
            </a:extLst>
          </p:cNvPr>
          <p:cNvSpPr/>
          <p:nvPr/>
        </p:nvSpPr>
        <p:spPr bwMode="gray">
          <a:xfrm rot="5400000" flipH="1">
            <a:off x="490107" y="624890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Isosceles Triangle 15">
            <a:extLst>
              <a:ext uri="{FF2B5EF4-FFF2-40B4-BE49-F238E27FC236}">
                <a16:creationId xmlns:a16="http://schemas.microsoft.com/office/drawing/2014/main" id="{F88DA83B-6320-1433-7540-2E562A350D21}"/>
              </a:ext>
              <a:ext uri="{C183D7F6-B498-43B3-948B-1728B52AA6E4}">
                <adec:decorative xmlns:adec="http://schemas.microsoft.com/office/drawing/2017/decorative" val="1"/>
              </a:ext>
            </a:extLst>
          </p:cNvPr>
          <p:cNvSpPr/>
          <p:nvPr/>
        </p:nvSpPr>
        <p:spPr bwMode="gray">
          <a:xfrm rot="5400000" flipH="1">
            <a:off x="490107" y="7420010"/>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a:extLst>
              <a:ext uri="{FF2B5EF4-FFF2-40B4-BE49-F238E27FC236}">
                <a16:creationId xmlns:a16="http://schemas.microsoft.com/office/drawing/2014/main" id="{D3AE7E15-F1F4-8F99-E316-FD906989514A}"/>
              </a:ext>
              <a:ext uri="{C183D7F6-B498-43B3-948B-1728B52AA6E4}">
                <adec:decorative xmlns:adec="http://schemas.microsoft.com/office/drawing/2017/decorative" val="1"/>
              </a:ext>
            </a:extLst>
          </p:cNvPr>
          <p:cNvSpPr/>
          <p:nvPr/>
        </p:nvSpPr>
        <p:spPr bwMode="gray">
          <a:xfrm rot="5400000" flipH="1">
            <a:off x="490107" y="8570415"/>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92467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5229E-1A96-2C53-1999-EF7E2EE4098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C74AF21-1289-99B8-9BF6-8D424FCB22DB}"/>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BF462069-3B12-25D7-18B6-6CA0C13A8ED6}"/>
              </a:ext>
            </a:extLst>
          </p:cNvPr>
          <p:cNvSpPr>
            <a:spLocks noGrp="1"/>
          </p:cNvSpPr>
          <p:nvPr>
            <p:ph type="title"/>
          </p:nvPr>
        </p:nvSpPr>
        <p:spPr/>
        <p:txBody>
          <a:bodyPr/>
          <a:lstStyle/>
          <a:p>
            <a:r>
              <a:rPr lang="en-US" dirty="0"/>
              <a:t>Formal and Social Interaction</a:t>
            </a:r>
          </a:p>
        </p:txBody>
      </p:sp>
      <p:sp>
        <p:nvSpPr>
          <p:cNvPr id="9" name="TextBox 8">
            <a:extLst>
              <a:ext uri="{FF2B5EF4-FFF2-40B4-BE49-F238E27FC236}">
                <a16:creationId xmlns:a16="http://schemas.microsoft.com/office/drawing/2014/main" id="{CB7FF3D6-5651-3E29-261D-D98A55C980DA}"/>
              </a:ext>
            </a:extLst>
          </p:cNvPr>
          <p:cNvSpPr txBox="1"/>
          <p:nvPr/>
        </p:nvSpPr>
        <p:spPr bwMode="gray">
          <a:xfrm>
            <a:off x="510215" y="1196840"/>
            <a:ext cx="6614066" cy="1025922"/>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Trust is built most easily in face-to-face interactions that </a:t>
            </a:r>
            <a:r>
              <a:rPr lang="en-US" sz="1000" dirty="0" err="1">
                <a:effectLst/>
                <a:ea typeface="Aptos" panose="020B0004020202020204" pitchFamily="34" charset="0"/>
                <a:cs typeface="Times New Roman" panose="02020603050405020304" pitchFamily="18" charset="0"/>
              </a:rPr>
              <a:t>humanise</a:t>
            </a:r>
            <a:r>
              <a:rPr lang="en-US" sz="1000" dirty="0">
                <a:effectLst/>
                <a:ea typeface="Aptos" panose="020B0004020202020204" pitchFamily="34" charset="0"/>
                <a:cs typeface="Times New Roman" panose="02020603050405020304" pitchFamily="18" charset="0"/>
              </a:rPr>
              <a:t> individuals. We cannot count on email, website updates, newsletters, and other traditional modes of mass communication to bridge cultural divides; instead, leaders should create as many avenues as possible for members of their governing board/council, senior leadership team, staff, and student body to interact in ways that smooth change management over time.</a:t>
            </a:r>
          </a:p>
          <a:p>
            <a:pPr>
              <a:spcBef>
                <a:spcPts val="800"/>
              </a:spcBef>
            </a:pPr>
            <a:r>
              <a:rPr lang="en-US" sz="1000" dirty="0">
                <a:ea typeface="Aptos" panose="020B0004020202020204" pitchFamily="34" charset="0"/>
                <a:cs typeface="Times New Roman" panose="02020603050405020304" pitchFamily="18" charset="0"/>
              </a:rPr>
              <a:t>Indicate your level of agreement with the following statements:</a:t>
            </a:r>
            <a:endParaRPr lang="en-US" sz="1000" dirty="0">
              <a:effectLst/>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F155633-5CC7-E15A-E26B-2C3E68A6C300}"/>
              </a:ext>
              <a:ext uri="{C183D7F6-B498-43B3-948B-1728B52AA6E4}">
                <adec:decorative xmlns:adec="http://schemas.microsoft.com/office/drawing/2017/decorative" val="1"/>
              </a:ext>
            </a:extLst>
          </p:cNvPr>
          <p:cNvSpPr/>
          <p:nvPr/>
        </p:nvSpPr>
        <p:spPr bwMode="gray">
          <a:xfrm>
            <a:off x="412652" y="7167433"/>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4">
            <a:extLst>
              <a:ext uri="{FF2B5EF4-FFF2-40B4-BE49-F238E27FC236}">
                <a16:creationId xmlns:a16="http://schemas.microsoft.com/office/drawing/2014/main" id="{CFC0E1B2-B0A6-1ACA-00D9-25BAA57EA4A8}"/>
              </a:ext>
              <a:ext uri="{C183D7F6-B498-43B3-948B-1728B52AA6E4}">
                <adec:decorative xmlns:adec="http://schemas.microsoft.com/office/drawing/2017/decorative" val="1"/>
              </a:ext>
            </a:extLst>
          </p:cNvPr>
          <p:cNvSpPr/>
          <p:nvPr/>
        </p:nvSpPr>
        <p:spPr bwMode="gray">
          <a:xfrm>
            <a:off x="412652" y="4758172"/>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a:extLst>
              <a:ext uri="{FF2B5EF4-FFF2-40B4-BE49-F238E27FC236}">
                <a16:creationId xmlns:a16="http://schemas.microsoft.com/office/drawing/2014/main" id="{A8CE4574-125E-CF2B-A20B-8F738620B078}"/>
              </a:ext>
              <a:ext uri="{C183D7F6-B498-43B3-948B-1728B52AA6E4}">
                <adec:decorative xmlns:adec="http://schemas.microsoft.com/office/drawing/2017/decorative" val="1"/>
              </a:ext>
            </a:extLst>
          </p:cNvPr>
          <p:cNvSpPr/>
          <p:nvPr/>
        </p:nvSpPr>
        <p:spPr bwMode="gray">
          <a:xfrm>
            <a:off x="412652" y="2348911"/>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7" name="Table 6">
            <a:extLst>
              <a:ext uri="{FF2B5EF4-FFF2-40B4-BE49-F238E27FC236}">
                <a16:creationId xmlns:a16="http://schemas.microsoft.com/office/drawing/2014/main" id="{E2E762D6-0871-2D02-AD6E-E28A9EC3BC32}"/>
              </a:ext>
            </a:extLst>
          </p:cNvPr>
          <p:cNvGraphicFramePr>
            <a:graphicFrameLocks noGrp="1"/>
          </p:cNvGraphicFramePr>
          <p:nvPr>
            <p:extLst>
              <p:ext uri="{D42A27DB-BD31-4B8C-83A1-F6EECF244321}">
                <p14:modId xmlns:p14="http://schemas.microsoft.com/office/powerpoint/2010/main" val="184613789"/>
              </p:ext>
            </p:extLst>
          </p:nvPr>
        </p:nvGraphicFramePr>
        <p:xfrm>
          <a:off x="1358375" y="4151992"/>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8" name="Rectangle 7">
            <a:extLst>
              <a:ext uri="{FF2B5EF4-FFF2-40B4-BE49-F238E27FC236}">
                <a16:creationId xmlns:a16="http://schemas.microsoft.com/office/drawing/2014/main" id="{52BA8657-FC84-F527-239C-C89CF6D50DD6}"/>
              </a:ext>
            </a:extLst>
          </p:cNvPr>
          <p:cNvSpPr/>
          <p:nvPr/>
        </p:nvSpPr>
        <p:spPr bwMode="gray">
          <a:xfrm flipV="1">
            <a:off x="1164577" y="42826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9">
            <a:extLst>
              <a:ext uri="{FF2B5EF4-FFF2-40B4-BE49-F238E27FC236}">
                <a16:creationId xmlns:a16="http://schemas.microsoft.com/office/drawing/2014/main" id="{F12EA7EF-F2C1-703B-BAFF-746C3E886C66}"/>
              </a:ext>
            </a:extLst>
          </p:cNvPr>
          <p:cNvSpPr/>
          <p:nvPr/>
        </p:nvSpPr>
        <p:spPr bwMode="gray">
          <a:xfrm flipV="1">
            <a:off x="2324866" y="42826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66C1E65E-6F82-69D6-B8AD-CA303C745671}"/>
              </a:ext>
            </a:extLst>
          </p:cNvPr>
          <p:cNvSpPr/>
          <p:nvPr/>
        </p:nvSpPr>
        <p:spPr bwMode="gray">
          <a:xfrm flipV="1">
            <a:off x="3493748" y="42826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ectangle 17">
            <a:extLst>
              <a:ext uri="{FF2B5EF4-FFF2-40B4-BE49-F238E27FC236}">
                <a16:creationId xmlns:a16="http://schemas.microsoft.com/office/drawing/2014/main" id="{0AD82DA4-63A1-F8AD-AB34-04F385B1F6B2}"/>
              </a:ext>
            </a:extLst>
          </p:cNvPr>
          <p:cNvSpPr/>
          <p:nvPr/>
        </p:nvSpPr>
        <p:spPr bwMode="gray">
          <a:xfrm flipV="1">
            <a:off x="4579432" y="42826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Rectangle 18">
            <a:extLst>
              <a:ext uri="{FF2B5EF4-FFF2-40B4-BE49-F238E27FC236}">
                <a16:creationId xmlns:a16="http://schemas.microsoft.com/office/drawing/2014/main" id="{C1CB58BC-13A2-471F-4ACD-5D91B5DF28E3}"/>
              </a:ext>
            </a:extLst>
          </p:cNvPr>
          <p:cNvSpPr/>
          <p:nvPr/>
        </p:nvSpPr>
        <p:spPr bwMode="gray">
          <a:xfrm flipV="1">
            <a:off x="5692342" y="42826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20" name="Table 19">
            <a:extLst>
              <a:ext uri="{FF2B5EF4-FFF2-40B4-BE49-F238E27FC236}">
                <a16:creationId xmlns:a16="http://schemas.microsoft.com/office/drawing/2014/main" id="{9EE70813-6EA7-28EA-F4E2-25E919F525FF}"/>
              </a:ext>
            </a:extLst>
          </p:cNvPr>
          <p:cNvGraphicFramePr>
            <a:graphicFrameLocks noGrp="1"/>
          </p:cNvGraphicFramePr>
          <p:nvPr>
            <p:extLst>
              <p:ext uri="{D42A27DB-BD31-4B8C-83A1-F6EECF244321}">
                <p14:modId xmlns:p14="http://schemas.microsoft.com/office/powerpoint/2010/main" val="4236194388"/>
              </p:ext>
            </p:extLst>
          </p:nvPr>
        </p:nvGraphicFramePr>
        <p:xfrm>
          <a:off x="1358375" y="5402838"/>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21" name="Rectangle 20">
            <a:extLst>
              <a:ext uri="{FF2B5EF4-FFF2-40B4-BE49-F238E27FC236}">
                <a16:creationId xmlns:a16="http://schemas.microsoft.com/office/drawing/2014/main" id="{A18E4356-F40C-268A-F5A6-39F45FA3A34E}"/>
              </a:ext>
            </a:extLst>
          </p:cNvPr>
          <p:cNvSpPr/>
          <p:nvPr/>
        </p:nvSpPr>
        <p:spPr bwMode="gray">
          <a:xfrm flipV="1">
            <a:off x="1164577" y="553347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Rectangle 21">
            <a:extLst>
              <a:ext uri="{FF2B5EF4-FFF2-40B4-BE49-F238E27FC236}">
                <a16:creationId xmlns:a16="http://schemas.microsoft.com/office/drawing/2014/main" id="{946E05A6-4809-56CF-B929-A503239CDF71}"/>
              </a:ext>
            </a:extLst>
          </p:cNvPr>
          <p:cNvSpPr/>
          <p:nvPr/>
        </p:nvSpPr>
        <p:spPr bwMode="gray">
          <a:xfrm flipV="1">
            <a:off x="2324866" y="553347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Rectangle 22">
            <a:extLst>
              <a:ext uri="{FF2B5EF4-FFF2-40B4-BE49-F238E27FC236}">
                <a16:creationId xmlns:a16="http://schemas.microsoft.com/office/drawing/2014/main" id="{9B31933D-821F-6D78-7314-10260D35471A}"/>
              </a:ext>
            </a:extLst>
          </p:cNvPr>
          <p:cNvSpPr/>
          <p:nvPr/>
        </p:nvSpPr>
        <p:spPr bwMode="gray">
          <a:xfrm flipV="1">
            <a:off x="3493748" y="553347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Rectangle 23">
            <a:extLst>
              <a:ext uri="{FF2B5EF4-FFF2-40B4-BE49-F238E27FC236}">
                <a16:creationId xmlns:a16="http://schemas.microsoft.com/office/drawing/2014/main" id="{6DECC274-A252-1833-48CD-7F8FB44D7642}"/>
              </a:ext>
            </a:extLst>
          </p:cNvPr>
          <p:cNvSpPr/>
          <p:nvPr/>
        </p:nvSpPr>
        <p:spPr bwMode="gray">
          <a:xfrm flipV="1">
            <a:off x="4579432" y="553347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Rectangle 24">
            <a:extLst>
              <a:ext uri="{FF2B5EF4-FFF2-40B4-BE49-F238E27FC236}">
                <a16:creationId xmlns:a16="http://schemas.microsoft.com/office/drawing/2014/main" id="{DFE334F2-ED1E-8F88-1184-A6C61FB5B8BD}"/>
              </a:ext>
            </a:extLst>
          </p:cNvPr>
          <p:cNvSpPr/>
          <p:nvPr/>
        </p:nvSpPr>
        <p:spPr bwMode="gray">
          <a:xfrm flipV="1">
            <a:off x="5692342" y="553347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26" name="Table 25">
            <a:extLst>
              <a:ext uri="{FF2B5EF4-FFF2-40B4-BE49-F238E27FC236}">
                <a16:creationId xmlns:a16="http://schemas.microsoft.com/office/drawing/2014/main" id="{E10EF664-C714-1549-2C21-BA589B944EED}"/>
              </a:ext>
            </a:extLst>
          </p:cNvPr>
          <p:cNvGraphicFramePr>
            <a:graphicFrameLocks noGrp="1"/>
          </p:cNvGraphicFramePr>
          <p:nvPr>
            <p:extLst>
              <p:ext uri="{D42A27DB-BD31-4B8C-83A1-F6EECF244321}">
                <p14:modId xmlns:p14="http://schemas.microsoft.com/office/powerpoint/2010/main" val="3980968196"/>
              </p:ext>
            </p:extLst>
          </p:nvPr>
        </p:nvGraphicFramePr>
        <p:xfrm>
          <a:off x="1364877" y="6616277"/>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27" name="Rectangle 26">
            <a:extLst>
              <a:ext uri="{FF2B5EF4-FFF2-40B4-BE49-F238E27FC236}">
                <a16:creationId xmlns:a16="http://schemas.microsoft.com/office/drawing/2014/main" id="{F9A45888-FAE8-A14C-06AA-C8ABA24B9B11}"/>
              </a:ext>
            </a:extLst>
          </p:cNvPr>
          <p:cNvSpPr/>
          <p:nvPr/>
        </p:nvSpPr>
        <p:spPr bwMode="gray">
          <a:xfrm flipV="1">
            <a:off x="1164577" y="674691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Rectangle 27">
            <a:extLst>
              <a:ext uri="{FF2B5EF4-FFF2-40B4-BE49-F238E27FC236}">
                <a16:creationId xmlns:a16="http://schemas.microsoft.com/office/drawing/2014/main" id="{32771F92-FC49-1457-7843-BE05C5864F9D}"/>
              </a:ext>
            </a:extLst>
          </p:cNvPr>
          <p:cNvSpPr/>
          <p:nvPr/>
        </p:nvSpPr>
        <p:spPr bwMode="gray">
          <a:xfrm flipV="1">
            <a:off x="2324866" y="674691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Rectangle 49">
            <a:extLst>
              <a:ext uri="{FF2B5EF4-FFF2-40B4-BE49-F238E27FC236}">
                <a16:creationId xmlns:a16="http://schemas.microsoft.com/office/drawing/2014/main" id="{70C378FB-F979-88DF-28E4-852BE11DDC89}"/>
              </a:ext>
            </a:extLst>
          </p:cNvPr>
          <p:cNvSpPr/>
          <p:nvPr/>
        </p:nvSpPr>
        <p:spPr bwMode="gray">
          <a:xfrm flipV="1">
            <a:off x="3493748" y="674691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Rectangle 51">
            <a:extLst>
              <a:ext uri="{FF2B5EF4-FFF2-40B4-BE49-F238E27FC236}">
                <a16:creationId xmlns:a16="http://schemas.microsoft.com/office/drawing/2014/main" id="{5E4CDA2A-D7B4-D1EB-5042-82E2649A66D4}"/>
              </a:ext>
            </a:extLst>
          </p:cNvPr>
          <p:cNvSpPr/>
          <p:nvPr/>
        </p:nvSpPr>
        <p:spPr bwMode="gray">
          <a:xfrm flipV="1">
            <a:off x="4585934" y="674691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Rectangle 52">
            <a:extLst>
              <a:ext uri="{FF2B5EF4-FFF2-40B4-BE49-F238E27FC236}">
                <a16:creationId xmlns:a16="http://schemas.microsoft.com/office/drawing/2014/main" id="{2AFB831B-CACA-AF82-6A85-6170D30112DA}"/>
              </a:ext>
            </a:extLst>
          </p:cNvPr>
          <p:cNvSpPr/>
          <p:nvPr/>
        </p:nvSpPr>
        <p:spPr bwMode="gray">
          <a:xfrm flipV="1">
            <a:off x="5692342" y="674691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4" name="Table 53">
            <a:extLst>
              <a:ext uri="{FF2B5EF4-FFF2-40B4-BE49-F238E27FC236}">
                <a16:creationId xmlns:a16="http://schemas.microsoft.com/office/drawing/2014/main" id="{3E93E53B-E78E-DCE6-482F-FC34A3F8D030}"/>
              </a:ext>
            </a:extLst>
          </p:cNvPr>
          <p:cNvGraphicFramePr>
            <a:graphicFrameLocks noGrp="1"/>
          </p:cNvGraphicFramePr>
          <p:nvPr>
            <p:extLst>
              <p:ext uri="{D42A27DB-BD31-4B8C-83A1-F6EECF244321}">
                <p14:modId xmlns:p14="http://schemas.microsoft.com/office/powerpoint/2010/main" val="1712235711"/>
              </p:ext>
            </p:extLst>
          </p:nvPr>
        </p:nvGraphicFramePr>
        <p:xfrm>
          <a:off x="1358375" y="7873941"/>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55" name="Rectangle 54">
            <a:extLst>
              <a:ext uri="{FF2B5EF4-FFF2-40B4-BE49-F238E27FC236}">
                <a16:creationId xmlns:a16="http://schemas.microsoft.com/office/drawing/2014/main" id="{BE77C482-7442-6132-EABF-04DAB09DA443}"/>
              </a:ext>
            </a:extLst>
          </p:cNvPr>
          <p:cNvSpPr/>
          <p:nvPr/>
        </p:nvSpPr>
        <p:spPr bwMode="gray">
          <a:xfrm flipV="1">
            <a:off x="1164577" y="800457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Rectangle 55">
            <a:extLst>
              <a:ext uri="{FF2B5EF4-FFF2-40B4-BE49-F238E27FC236}">
                <a16:creationId xmlns:a16="http://schemas.microsoft.com/office/drawing/2014/main" id="{0DC49157-CB73-E8CC-4845-1BAD24947402}"/>
              </a:ext>
            </a:extLst>
          </p:cNvPr>
          <p:cNvSpPr/>
          <p:nvPr/>
        </p:nvSpPr>
        <p:spPr bwMode="gray">
          <a:xfrm flipV="1">
            <a:off x="2324866" y="800457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Rectangle 56">
            <a:extLst>
              <a:ext uri="{FF2B5EF4-FFF2-40B4-BE49-F238E27FC236}">
                <a16:creationId xmlns:a16="http://schemas.microsoft.com/office/drawing/2014/main" id="{89428448-0F6F-5317-FF9F-33F7152DDCC3}"/>
              </a:ext>
            </a:extLst>
          </p:cNvPr>
          <p:cNvSpPr/>
          <p:nvPr/>
        </p:nvSpPr>
        <p:spPr bwMode="gray">
          <a:xfrm flipV="1">
            <a:off x="3493748" y="800457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Rectangle 58">
            <a:extLst>
              <a:ext uri="{FF2B5EF4-FFF2-40B4-BE49-F238E27FC236}">
                <a16:creationId xmlns:a16="http://schemas.microsoft.com/office/drawing/2014/main" id="{90E62437-77D8-4569-7081-2F26C2E1A076}"/>
              </a:ext>
            </a:extLst>
          </p:cNvPr>
          <p:cNvSpPr/>
          <p:nvPr/>
        </p:nvSpPr>
        <p:spPr bwMode="gray">
          <a:xfrm flipV="1">
            <a:off x="4579432" y="800457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Rectangle 59">
            <a:extLst>
              <a:ext uri="{FF2B5EF4-FFF2-40B4-BE49-F238E27FC236}">
                <a16:creationId xmlns:a16="http://schemas.microsoft.com/office/drawing/2014/main" id="{2B095095-5FAC-C156-B2BC-05BBC4E1D8B6}"/>
              </a:ext>
            </a:extLst>
          </p:cNvPr>
          <p:cNvSpPr/>
          <p:nvPr/>
        </p:nvSpPr>
        <p:spPr bwMode="gray">
          <a:xfrm flipV="1">
            <a:off x="5692342" y="800457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61" name="Table 60">
            <a:extLst>
              <a:ext uri="{FF2B5EF4-FFF2-40B4-BE49-F238E27FC236}">
                <a16:creationId xmlns:a16="http://schemas.microsoft.com/office/drawing/2014/main" id="{BB4478AB-751E-449F-08CB-3E2D7E002D11}"/>
              </a:ext>
            </a:extLst>
          </p:cNvPr>
          <p:cNvGraphicFramePr>
            <a:graphicFrameLocks noGrp="1"/>
          </p:cNvGraphicFramePr>
          <p:nvPr>
            <p:extLst>
              <p:ext uri="{D42A27DB-BD31-4B8C-83A1-F6EECF244321}">
                <p14:modId xmlns:p14="http://schemas.microsoft.com/office/powerpoint/2010/main" val="2639979873"/>
              </p:ext>
            </p:extLst>
          </p:nvPr>
        </p:nvGraphicFramePr>
        <p:xfrm>
          <a:off x="1358375" y="8864368"/>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62" name="Rectangle 61">
            <a:extLst>
              <a:ext uri="{FF2B5EF4-FFF2-40B4-BE49-F238E27FC236}">
                <a16:creationId xmlns:a16="http://schemas.microsoft.com/office/drawing/2014/main" id="{E683B07A-E987-AB94-B8FE-1DFB89C62889}"/>
              </a:ext>
            </a:extLst>
          </p:cNvPr>
          <p:cNvSpPr/>
          <p:nvPr/>
        </p:nvSpPr>
        <p:spPr bwMode="gray">
          <a:xfrm flipV="1">
            <a:off x="1164577" y="89950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Rectangle 62">
            <a:extLst>
              <a:ext uri="{FF2B5EF4-FFF2-40B4-BE49-F238E27FC236}">
                <a16:creationId xmlns:a16="http://schemas.microsoft.com/office/drawing/2014/main" id="{7946B8B7-C4DE-D021-4A06-ED1B9B341051}"/>
              </a:ext>
            </a:extLst>
          </p:cNvPr>
          <p:cNvSpPr/>
          <p:nvPr/>
        </p:nvSpPr>
        <p:spPr bwMode="gray">
          <a:xfrm flipV="1">
            <a:off x="2324866" y="89950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a:extLst>
              <a:ext uri="{FF2B5EF4-FFF2-40B4-BE49-F238E27FC236}">
                <a16:creationId xmlns:a16="http://schemas.microsoft.com/office/drawing/2014/main" id="{BD42E691-7863-86E6-5857-FD6F42518AD0}"/>
              </a:ext>
            </a:extLst>
          </p:cNvPr>
          <p:cNvSpPr/>
          <p:nvPr/>
        </p:nvSpPr>
        <p:spPr bwMode="gray">
          <a:xfrm flipV="1">
            <a:off x="3493748" y="89950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Rectangle 65">
            <a:extLst>
              <a:ext uri="{FF2B5EF4-FFF2-40B4-BE49-F238E27FC236}">
                <a16:creationId xmlns:a16="http://schemas.microsoft.com/office/drawing/2014/main" id="{7157134A-954D-9AF3-0179-7DC48292D3EE}"/>
              </a:ext>
            </a:extLst>
          </p:cNvPr>
          <p:cNvSpPr/>
          <p:nvPr/>
        </p:nvSpPr>
        <p:spPr bwMode="gray">
          <a:xfrm flipV="1">
            <a:off x="4579432" y="89950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Rectangle 66">
            <a:extLst>
              <a:ext uri="{FF2B5EF4-FFF2-40B4-BE49-F238E27FC236}">
                <a16:creationId xmlns:a16="http://schemas.microsoft.com/office/drawing/2014/main" id="{6369B3A9-B817-2DE5-23C0-0585B456EE7B}"/>
              </a:ext>
            </a:extLst>
          </p:cNvPr>
          <p:cNvSpPr/>
          <p:nvPr/>
        </p:nvSpPr>
        <p:spPr bwMode="gray">
          <a:xfrm flipV="1">
            <a:off x="5692342" y="89950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68" name="Table 67">
            <a:extLst>
              <a:ext uri="{FF2B5EF4-FFF2-40B4-BE49-F238E27FC236}">
                <a16:creationId xmlns:a16="http://schemas.microsoft.com/office/drawing/2014/main" id="{F6CFFAC6-CB2A-9C6E-0642-CC800D47C8F2}"/>
              </a:ext>
            </a:extLst>
          </p:cNvPr>
          <p:cNvGraphicFramePr>
            <a:graphicFrameLocks noGrp="1"/>
          </p:cNvGraphicFramePr>
          <p:nvPr>
            <p:extLst>
              <p:ext uri="{D42A27DB-BD31-4B8C-83A1-F6EECF244321}">
                <p14:modId xmlns:p14="http://schemas.microsoft.com/office/powerpoint/2010/main" val="2801133427"/>
              </p:ext>
            </p:extLst>
          </p:nvPr>
        </p:nvGraphicFramePr>
        <p:xfrm>
          <a:off x="1358375" y="2905751"/>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69" name="Rectangle 68">
            <a:extLst>
              <a:ext uri="{FF2B5EF4-FFF2-40B4-BE49-F238E27FC236}">
                <a16:creationId xmlns:a16="http://schemas.microsoft.com/office/drawing/2014/main" id="{8DECDFC3-9E6E-CD54-695F-B5C69635956E}"/>
              </a:ext>
            </a:extLst>
          </p:cNvPr>
          <p:cNvSpPr/>
          <p:nvPr/>
        </p:nvSpPr>
        <p:spPr bwMode="gray">
          <a:xfrm flipV="1">
            <a:off x="1164577" y="30363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0" name="Rectangle 69">
            <a:extLst>
              <a:ext uri="{FF2B5EF4-FFF2-40B4-BE49-F238E27FC236}">
                <a16:creationId xmlns:a16="http://schemas.microsoft.com/office/drawing/2014/main" id="{FF8B586C-7F85-3C62-B374-E774A96205C0}"/>
              </a:ext>
            </a:extLst>
          </p:cNvPr>
          <p:cNvSpPr/>
          <p:nvPr/>
        </p:nvSpPr>
        <p:spPr bwMode="gray">
          <a:xfrm flipV="1">
            <a:off x="2324866" y="30363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1" name="Rectangle 70">
            <a:extLst>
              <a:ext uri="{FF2B5EF4-FFF2-40B4-BE49-F238E27FC236}">
                <a16:creationId xmlns:a16="http://schemas.microsoft.com/office/drawing/2014/main" id="{D808505F-C875-44DD-B3B9-DFB57B3C73AD}"/>
              </a:ext>
            </a:extLst>
          </p:cNvPr>
          <p:cNvSpPr/>
          <p:nvPr/>
        </p:nvSpPr>
        <p:spPr bwMode="gray">
          <a:xfrm flipV="1">
            <a:off x="3493748" y="30363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3" name="Rectangle 72">
            <a:extLst>
              <a:ext uri="{FF2B5EF4-FFF2-40B4-BE49-F238E27FC236}">
                <a16:creationId xmlns:a16="http://schemas.microsoft.com/office/drawing/2014/main" id="{425AE357-8A32-D3C4-49C9-82E9402159EA}"/>
              </a:ext>
            </a:extLst>
          </p:cNvPr>
          <p:cNvSpPr/>
          <p:nvPr/>
        </p:nvSpPr>
        <p:spPr bwMode="gray">
          <a:xfrm flipV="1">
            <a:off x="4579432" y="30363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Rectangle 73">
            <a:extLst>
              <a:ext uri="{FF2B5EF4-FFF2-40B4-BE49-F238E27FC236}">
                <a16:creationId xmlns:a16="http://schemas.microsoft.com/office/drawing/2014/main" id="{BEEFD9C8-06E2-11B9-B63C-2AE8A66C99BD}"/>
              </a:ext>
            </a:extLst>
          </p:cNvPr>
          <p:cNvSpPr/>
          <p:nvPr/>
        </p:nvSpPr>
        <p:spPr bwMode="gray">
          <a:xfrm flipV="1">
            <a:off x="5692342" y="30363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5" name="TextBox 74">
            <a:extLst>
              <a:ext uri="{FF2B5EF4-FFF2-40B4-BE49-F238E27FC236}">
                <a16:creationId xmlns:a16="http://schemas.microsoft.com/office/drawing/2014/main" id="{90343A0A-17B4-09B1-D321-6BAE3340BC65}"/>
              </a:ext>
            </a:extLst>
          </p:cNvPr>
          <p:cNvSpPr txBox="1"/>
          <p:nvPr/>
        </p:nvSpPr>
        <p:spPr bwMode="gray">
          <a:xfrm>
            <a:off x="773321" y="2457666"/>
            <a:ext cx="6453055" cy="461665"/>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Senior administrators regularly meet with academic and professional services staff members in informal settings (dinners, receptions, individual or small group check-ins, unscheduled conversations).</a:t>
            </a:r>
          </a:p>
        </p:txBody>
      </p:sp>
      <p:sp>
        <p:nvSpPr>
          <p:cNvPr id="76" name="TextBox 75">
            <a:extLst>
              <a:ext uri="{FF2B5EF4-FFF2-40B4-BE49-F238E27FC236}">
                <a16:creationId xmlns:a16="http://schemas.microsoft.com/office/drawing/2014/main" id="{35D2D6F3-4446-9D96-1360-2BBD1CC4F390}"/>
              </a:ext>
            </a:extLst>
          </p:cNvPr>
          <p:cNvSpPr txBox="1"/>
          <p:nvPr/>
        </p:nvSpPr>
        <p:spPr bwMode="gray">
          <a:xfrm>
            <a:off x="765057" y="3657749"/>
            <a:ext cx="6598267" cy="461665"/>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We convene a large group of campus stakeholders and senior leaders (beyond the senior leadership team and governing board/council) at an annual strategic retreat to discuss long-term strategy and build a sense of common purpose.</a:t>
            </a:r>
          </a:p>
        </p:txBody>
      </p:sp>
      <p:sp>
        <p:nvSpPr>
          <p:cNvPr id="77" name="TextBox 76">
            <a:extLst>
              <a:ext uri="{FF2B5EF4-FFF2-40B4-BE49-F238E27FC236}">
                <a16:creationId xmlns:a16="http://schemas.microsoft.com/office/drawing/2014/main" id="{E0925760-2F0E-5A5A-2EAA-4BE109A77EA0}"/>
              </a:ext>
            </a:extLst>
          </p:cNvPr>
          <p:cNvSpPr txBox="1"/>
          <p:nvPr/>
        </p:nvSpPr>
        <p:spPr bwMode="gray">
          <a:xfrm>
            <a:off x="773322" y="4868502"/>
            <a:ext cx="6350960" cy="461665"/>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Our academic staff committee (or equivalent) invites rather than resists participation by administrators in regular convenings, working in coordination with senior leadership to set agendas and make decisions.</a:t>
            </a:r>
          </a:p>
        </p:txBody>
      </p:sp>
      <p:sp>
        <p:nvSpPr>
          <p:cNvPr id="85" name="TextBox 84">
            <a:extLst>
              <a:ext uri="{FF2B5EF4-FFF2-40B4-BE49-F238E27FC236}">
                <a16:creationId xmlns:a16="http://schemas.microsoft.com/office/drawing/2014/main" id="{2A0254E4-DC0A-CACF-53C6-DF1468A99145}"/>
              </a:ext>
            </a:extLst>
          </p:cNvPr>
          <p:cNvSpPr txBox="1"/>
          <p:nvPr/>
        </p:nvSpPr>
        <p:spPr bwMode="gray">
          <a:xfrm>
            <a:off x="773321" y="6080036"/>
            <a:ext cx="6453055" cy="461665"/>
          </a:xfrm>
          <a:prstGeom prst="rect">
            <a:avLst/>
          </a:prstGeom>
          <a:noFill/>
        </p:spPr>
        <p:txBody>
          <a:bodyPr wrap="square" lIns="0" tIns="0" rIns="0" bIns="0" rtlCol="0">
            <a:spAutoFit/>
          </a:bodyPr>
          <a:lstStyle/>
          <a:p>
            <a:pPr marR="0" lvl="0" algn="l" defTabSz="457200" rtl="0" eaLnBrk="1" fontAlgn="auto" latinLnBrk="0" hangingPunct="1">
              <a:lnSpc>
                <a:spcPct val="100000"/>
              </a:lnSpc>
              <a:spcBef>
                <a:spcPts val="600"/>
              </a:spcBef>
              <a:spcAft>
                <a:spcPts val="0"/>
              </a:spcAft>
              <a:buClrTx/>
              <a:buSzTx/>
              <a:tabLst/>
              <a:defRPr/>
            </a:pPr>
            <a:r>
              <a:rPr kumimoji="0" lang="en-US" sz="1000" b="0" i="0" u="none" strike="noStrike" kern="100" cap="none" spc="0" normalizeH="0" baseline="0" noProof="0" dirty="0">
                <a:ln>
                  <a:noFill/>
                </a:ln>
                <a:solidFill>
                  <a:srgbClr val="333E48"/>
                </a:solidFill>
                <a:effectLst/>
                <a:uLnTx/>
                <a:uFillTx/>
                <a:latin typeface="Verdana"/>
                <a:ea typeface="Aptos" panose="020B0004020202020204" pitchFamily="34" charset="0"/>
                <a:cs typeface="Times New Roman" panose="02020603050405020304" pitchFamily="18" charset="0"/>
              </a:rPr>
              <a:t>Our governing board/council invites academic and professional staff and student representatives to serve in a formal capacity where allowed (for example, as ex officio members of subcommittees or as members of the board itself) and in an advisory capacity when beneficial.</a:t>
            </a:r>
          </a:p>
        </p:txBody>
      </p:sp>
      <p:sp>
        <p:nvSpPr>
          <p:cNvPr id="87" name="TextBox 86">
            <a:extLst>
              <a:ext uri="{FF2B5EF4-FFF2-40B4-BE49-F238E27FC236}">
                <a16:creationId xmlns:a16="http://schemas.microsoft.com/office/drawing/2014/main" id="{6BBCAC42-DBB4-5524-B697-1FA01D5003FE}"/>
              </a:ext>
            </a:extLst>
          </p:cNvPr>
          <p:cNvSpPr txBox="1"/>
          <p:nvPr/>
        </p:nvSpPr>
        <p:spPr bwMode="gray">
          <a:xfrm>
            <a:off x="773322" y="7212162"/>
            <a:ext cx="6350959" cy="615553"/>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We maintain high levels of collaboration and trust between academic and professional staff, ensuring professional staff feel their voices are given appropriate consideration on institutional matters and that academic staff understand the roles that divisions such as student affairs, community engagement, and enrolment management play in advancing institutional goals.</a:t>
            </a:r>
          </a:p>
        </p:txBody>
      </p:sp>
      <p:sp>
        <p:nvSpPr>
          <p:cNvPr id="88" name="TextBox 87">
            <a:extLst>
              <a:ext uri="{FF2B5EF4-FFF2-40B4-BE49-F238E27FC236}">
                <a16:creationId xmlns:a16="http://schemas.microsoft.com/office/drawing/2014/main" id="{5B254ABD-F2E9-887C-D1EA-D48BEA295F21}"/>
              </a:ext>
            </a:extLst>
          </p:cNvPr>
          <p:cNvSpPr txBox="1"/>
          <p:nvPr/>
        </p:nvSpPr>
        <p:spPr bwMode="gray">
          <a:xfrm>
            <a:off x="773321" y="8550004"/>
            <a:ext cx="6453055" cy="307777"/>
          </a:xfrm>
          <a:prstGeom prst="rect">
            <a:avLst/>
          </a:prstGeom>
          <a:noFill/>
        </p:spPr>
        <p:txBody>
          <a:bodyPr wrap="square" lIns="0" tIns="0" rIns="0" bIns="0" rtlCol="0">
            <a:spAutoFit/>
          </a:bodyPr>
          <a:lstStyle/>
          <a:p>
            <a:pPr>
              <a:spcBef>
                <a:spcPts val="600"/>
              </a:spcBef>
            </a:pPr>
            <a:r>
              <a:rPr lang="en-US" sz="1000" dirty="0">
                <a:effectLst/>
                <a:ea typeface="Aptos" panose="020B0004020202020204" pitchFamily="34" charset="0"/>
                <a:cs typeface="Times New Roman" panose="02020603050405020304" pitchFamily="18" charset="0"/>
              </a:rPr>
              <a:t>Working relationships with trade unions or collective bargaining units are collegial, open, and constructive.</a:t>
            </a:r>
            <a:endParaRPr lang="en-US" sz="1000" dirty="0">
              <a:solidFill>
                <a:schemeClr val="tx1"/>
              </a:solidFill>
            </a:endParaRPr>
          </a:p>
        </p:txBody>
      </p:sp>
      <p:sp>
        <p:nvSpPr>
          <p:cNvPr id="89" name="Isosceles Triangle 88">
            <a:extLst>
              <a:ext uri="{FF2B5EF4-FFF2-40B4-BE49-F238E27FC236}">
                <a16:creationId xmlns:a16="http://schemas.microsoft.com/office/drawing/2014/main" id="{67D50452-4114-EAEF-82E7-FACB17399D8B}"/>
              </a:ext>
              <a:ext uri="{C183D7F6-B498-43B3-948B-1728B52AA6E4}">
                <adec:decorative xmlns:adec="http://schemas.microsoft.com/office/drawing/2017/decorative" val="1"/>
              </a:ext>
            </a:extLst>
          </p:cNvPr>
          <p:cNvSpPr/>
          <p:nvPr/>
        </p:nvSpPr>
        <p:spPr bwMode="gray">
          <a:xfrm rot="5400000" flipH="1">
            <a:off x="490107" y="2455544"/>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0" name="Isosceles Triangle 89">
            <a:extLst>
              <a:ext uri="{FF2B5EF4-FFF2-40B4-BE49-F238E27FC236}">
                <a16:creationId xmlns:a16="http://schemas.microsoft.com/office/drawing/2014/main" id="{B93E178A-B599-D10C-92B7-F5D294142183}"/>
              </a:ext>
              <a:ext uri="{C183D7F6-B498-43B3-948B-1728B52AA6E4}">
                <adec:decorative xmlns:adec="http://schemas.microsoft.com/office/drawing/2017/decorative" val="1"/>
              </a:ext>
            </a:extLst>
          </p:cNvPr>
          <p:cNvSpPr/>
          <p:nvPr/>
        </p:nvSpPr>
        <p:spPr bwMode="gray">
          <a:xfrm rot="5400000" flipH="1">
            <a:off x="490107" y="3659034"/>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1" name="Isosceles Triangle 90">
            <a:extLst>
              <a:ext uri="{FF2B5EF4-FFF2-40B4-BE49-F238E27FC236}">
                <a16:creationId xmlns:a16="http://schemas.microsoft.com/office/drawing/2014/main" id="{6755BF38-4B10-03B8-CF9B-EF5A7C2E5906}"/>
              </a:ext>
              <a:ext uri="{C183D7F6-B498-43B3-948B-1728B52AA6E4}">
                <adec:decorative xmlns:adec="http://schemas.microsoft.com/office/drawing/2017/decorative" val="1"/>
              </a:ext>
            </a:extLst>
          </p:cNvPr>
          <p:cNvSpPr/>
          <p:nvPr/>
        </p:nvSpPr>
        <p:spPr bwMode="gray">
          <a:xfrm rot="5400000" flipH="1">
            <a:off x="490107" y="486130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2" name="Isosceles Triangle 91">
            <a:extLst>
              <a:ext uri="{FF2B5EF4-FFF2-40B4-BE49-F238E27FC236}">
                <a16:creationId xmlns:a16="http://schemas.microsoft.com/office/drawing/2014/main" id="{1249E470-04ED-DAAD-8E46-B45ACE7B92DE}"/>
              </a:ext>
              <a:ext uri="{C183D7F6-B498-43B3-948B-1728B52AA6E4}">
                <adec:decorative xmlns:adec="http://schemas.microsoft.com/office/drawing/2017/decorative" val="1"/>
              </a:ext>
            </a:extLst>
          </p:cNvPr>
          <p:cNvSpPr/>
          <p:nvPr/>
        </p:nvSpPr>
        <p:spPr bwMode="gray">
          <a:xfrm rot="5400000" flipH="1">
            <a:off x="490107" y="607761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5" name="Isosceles Triangle 104">
            <a:extLst>
              <a:ext uri="{FF2B5EF4-FFF2-40B4-BE49-F238E27FC236}">
                <a16:creationId xmlns:a16="http://schemas.microsoft.com/office/drawing/2014/main" id="{74CD9412-0F16-17A8-9C02-FF37E154FDFA}"/>
              </a:ext>
              <a:ext uri="{C183D7F6-B498-43B3-948B-1728B52AA6E4}">
                <adec:decorative xmlns:adec="http://schemas.microsoft.com/office/drawing/2017/decorative" val="1"/>
              </a:ext>
            </a:extLst>
          </p:cNvPr>
          <p:cNvSpPr/>
          <p:nvPr/>
        </p:nvSpPr>
        <p:spPr bwMode="gray">
          <a:xfrm rot="5400000" flipH="1">
            <a:off x="490107" y="7209578"/>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6" name="Isosceles Triangle 105">
            <a:extLst>
              <a:ext uri="{FF2B5EF4-FFF2-40B4-BE49-F238E27FC236}">
                <a16:creationId xmlns:a16="http://schemas.microsoft.com/office/drawing/2014/main" id="{CFF5FED3-9E98-1128-57BD-EE44BB3D1DB2}"/>
              </a:ext>
              <a:ext uri="{C183D7F6-B498-43B3-948B-1728B52AA6E4}">
                <adec:decorative xmlns:adec="http://schemas.microsoft.com/office/drawing/2017/decorative" val="1"/>
              </a:ext>
            </a:extLst>
          </p:cNvPr>
          <p:cNvSpPr/>
          <p:nvPr/>
        </p:nvSpPr>
        <p:spPr bwMode="gray">
          <a:xfrm rot="5400000" flipH="1">
            <a:off x="490107" y="8548439"/>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29280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A5565-8654-E0F0-B06F-B362926C240C}"/>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F98134A4-866C-534E-E6AE-CEB32E7B7091}"/>
              </a:ext>
              <a:ext uri="{C183D7F6-B498-43B3-948B-1728B52AA6E4}">
                <adec:decorative xmlns:adec="http://schemas.microsoft.com/office/drawing/2017/decorative" val="1"/>
              </a:ext>
            </a:extLst>
          </p:cNvPr>
          <p:cNvSpPr/>
          <p:nvPr/>
        </p:nvSpPr>
        <p:spPr bwMode="gray">
          <a:xfrm>
            <a:off x="412652" y="7444771"/>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CA799C34-D06C-3694-40B4-9F33A6FD7EBD}"/>
              </a:ext>
              <a:ext uri="{C183D7F6-B498-43B3-948B-1728B52AA6E4}">
                <adec:decorative xmlns:adec="http://schemas.microsoft.com/office/drawing/2017/decorative" val="1"/>
              </a:ext>
            </a:extLst>
          </p:cNvPr>
          <p:cNvSpPr/>
          <p:nvPr/>
        </p:nvSpPr>
        <p:spPr bwMode="gray">
          <a:xfrm>
            <a:off x="412652" y="5209113"/>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ectangle 44">
            <a:extLst>
              <a:ext uri="{FF2B5EF4-FFF2-40B4-BE49-F238E27FC236}">
                <a16:creationId xmlns:a16="http://schemas.microsoft.com/office/drawing/2014/main" id="{AE5317F0-B6F8-F218-AD1E-7D4634364AE8}"/>
              </a:ext>
              <a:ext uri="{C183D7F6-B498-43B3-948B-1728B52AA6E4}">
                <adec:decorative xmlns:adec="http://schemas.microsoft.com/office/drawing/2017/decorative" val="1"/>
              </a:ext>
            </a:extLst>
          </p:cNvPr>
          <p:cNvSpPr/>
          <p:nvPr/>
        </p:nvSpPr>
        <p:spPr bwMode="gray">
          <a:xfrm>
            <a:off x="412652" y="2973455"/>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AF97244F-351C-6989-C7DD-41D87ADF27A9}"/>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D09EAF68-BA97-074B-7C6E-0491FFA6C10E}"/>
              </a:ext>
            </a:extLst>
          </p:cNvPr>
          <p:cNvSpPr>
            <a:spLocks noGrp="1"/>
          </p:cNvSpPr>
          <p:nvPr>
            <p:ph type="title"/>
          </p:nvPr>
        </p:nvSpPr>
        <p:spPr/>
        <p:txBody>
          <a:bodyPr/>
          <a:lstStyle/>
          <a:p>
            <a:r>
              <a:rPr lang="en-US" dirty="0"/>
              <a:t>Decision-Making Rules and Roles</a:t>
            </a:r>
          </a:p>
        </p:txBody>
      </p:sp>
      <p:sp>
        <p:nvSpPr>
          <p:cNvPr id="9" name="TextBox 8">
            <a:extLst>
              <a:ext uri="{FF2B5EF4-FFF2-40B4-BE49-F238E27FC236}">
                <a16:creationId xmlns:a16="http://schemas.microsoft.com/office/drawing/2014/main" id="{E8BCEF20-85F6-AA4D-33DD-02F6CD226E9B}"/>
              </a:ext>
            </a:extLst>
          </p:cNvPr>
          <p:cNvSpPr txBox="1"/>
          <p:nvPr/>
        </p:nvSpPr>
        <p:spPr bwMode="gray">
          <a:xfrm>
            <a:off x="510214" y="1196840"/>
            <a:ext cx="6754185" cy="1487587"/>
          </a:xfrm>
          <a:prstGeom prst="rect">
            <a:avLst/>
          </a:prstGeom>
          <a:noFill/>
        </p:spPr>
        <p:txBody>
          <a:bodyPr wrap="square" lIns="0" tIns="0" rIns="0" bIns="0" rtlCol="0">
            <a:spAutoFit/>
          </a:bodyPr>
          <a:lstStyle/>
          <a:p>
            <a:pPr>
              <a:spcBef>
                <a:spcPts val="800"/>
              </a:spcBef>
            </a:pPr>
            <a:r>
              <a:rPr lang="en-US" sz="1000" dirty="0">
                <a:ea typeface="Aptos" panose="020B0004020202020204" pitchFamily="34" charset="0"/>
                <a:cs typeface="Times New Roman" panose="02020603050405020304" pitchFamily="18" charset="0"/>
              </a:rPr>
              <a:t>Most guidance on decision-making assumes clear “swim lanes” between various campus stakeholders: governing boards/councils are charged with fiduciary oversight, long-term mission and strategy, and the appointment of the senior-most executive; the leadership team manages the operations and policies that keep the institution running, as well as external communications and public affairs; and academics oversee the curriculum, research, and recruitment and promotion of academic staff. Many important issues, however, require close (and messy) collaboration across constituencies and would benefit from more detailed decision-making frameworks that clarify the role that each individual and collective will play in moving a process forward.</a:t>
            </a:r>
          </a:p>
          <a:p>
            <a:pPr>
              <a:spcBef>
                <a:spcPts val="800"/>
              </a:spcBef>
            </a:pPr>
            <a:r>
              <a:rPr lang="en-US" sz="1000" dirty="0">
                <a:ea typeface="Aptos" panose="020B0004020202020204" pitchFamily="34" charset="0"/>
                <a:cs typeface="Times New Roman" panose="02020603050405020304" pitchFamily="18" charset="0"/>
              </a:rPr>
              <a:t>Indicate your level of agreement with the following statements:</a:t>
            </a:r>
            <a:endParaRPr lang="en-US" sz="1000" dirty="0">
              <a:effectLst/>
              <a:ea typeface="Aptos" panose="020B0004020202020204" pitchFamily="34" charset="0"/>
              <a:cs typeface="Times New Roman" panose="02020603050405020304" pitchFamily="18" charset="0"/>
            </a:endParaRPr>
          </a:p>
        </p:txBody>
      </p:sp>
      <p:graphicFrame>
        <p:nvGraphicFramePr>
          <p:cNvPr id="29" name="Table 28">
            <a:extLst>
              <a:ext uri="{FF2B5EF4-FFF2-40B4-BE49-F238E27FC236}">
                <a16:creationId xmlns:a16="http://schemas.microsoft.com/office/drawing/2014/main" id="{D88230F8-B9AE-4F4D-4067-0C4F9DDAA89B}"/>
              </a:ext>
            </a:extLst>
          </p:cNvPr>
          <p:cNvGraphicFramePr>
            <a:graphicFrameLocks noGrp="1"/>
          </p:cNvGraphicFramePr>
          <p:nvPr>
            <p:extLst>
              <p:ext uri="{D42A27DB-BD31-4B8C-83A1-F6EECF244321}">
                <p14:modId xmlns:p14="http://schemas.microsoft.com/office/powerpoint/2010/main" val="3331749614"/>
              </p:ext>
            </p:extLst>
          </p:nvPr>
        </p:nvGraphicFramePr>
        <p:xfrm>
          <a:off x="1358375" y="4639336"/>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0" name="Rectangle 29">
            <a:extLst>
              <a:ext uri="{FF2B5EF4-FFF2-40B4-BE49-F238E27FC236}">
                <a16:creationId xmlns:a16="http://schemas.microsoft.com/office/drawing/2014/main" id="{FB47E7D0-F13E-9895-B21B-8A2174A322E6}"/>
              </a:ext>
            </a:extLst>
          </p:cNvPr>
          <p:cNvSpPr/>
          <p:nvPr/>
        </p:nvSpPr>
        <p:spPr bwMode="gray">
          <a:xfrm flipV="1">
            <a:off x="1164577" y="47699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F8C51441-D534-8F5E-D9A6-7840EF3573F2}"/>
              </a:ext>
            </a:extLst>
          </p:cNvPr>
          <p:cNvSpPr/>
          <p:nvPr/>
        </p:nvSpPr>
        <p:spPr bwMode="gray">
          <a:xfrm flipV="1">
            <a:off x="2324866" y="47699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DFD6C0F9-D9B1-FB16-FA2D-4704119A638D}"/>
              </a:ext>
            </a:extLst>
          </p:cNvPr>
          <p:cNvSpPr/>
          <p:nvPr/>
        </p:nvSpPr>
        <p:spPr bwMode="gray">
          <a:xfrm flipV="1">
            <a:off x="3493748" y="47699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2394C13B-821A-2200-EE61-D15A01FF4975}"/>
              </a:ext>
            </a:extLst>
          </p:cNvPr>
          <p:cNvSpPr/>
          <p:nvPr/>
        </p:nvSpPr>
        <p:spPr bwMode="gray">
          <a:xfrm flipV="1">
            <a:off x="4579432" y="47699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A103233B-A9BA-E536-93DC-D6010B0C8D2F}"/>
              </a:ext>
            </a:extLst>
          </p:cNvPr>
          <p:cNvSpPr/>
          <p:nvPr/>
        </p:nvSpPr>
        <p:spPr bwMode="gray">
          <a:xfrm flipV="1">
            <a:off x="5692342" y="47699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35" name="Table 34">
            <a:extLst>
              <a:ext uri="{FF2B5EF4-FFF2-40B4-BE49-F238E27FC236}">
                <a16:creationId xmlns:a16="http://schemas.microsoft.com/office/drawing/2014/main" id="{130F977A-2BAF-AFA9-49A3-2297E54CB58F}"/>
              </a:ext>
            </a:extLst>
          </p:cNvPr>
          <p:cNvGraphicFramePr>
            <a:graphicFrameLocks noGrp="1"/>
          </p:cNvGraphicFramePr>
          <p:nvPr>
            <p:extLst>
              <p:ext uri="{D42A27DB-BD31-4B8C-83A1-F6EECF244321}">
                <p14:modId xmlns:p14="http://schemas.microsoft.com/office/powerpoint/2010/main" val="3150849523"/>
              </p:ext>
            </p:extLst>
          </p:nvPr>
        </p:nvGraphicFramePr>
        <p:xfrm>
          <a:off x="1358375" y="5826783"/>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6" name="Rectangle 35">
            <a:extLst>
              <a:ext uri="{FF2B5EF4-FFF2-40B4-BE49-F238E27FC236}">
                <a16:creationId xmlns:a16="http://schemas.microsoft.com/office/drawing/2014/main" id="{8E0AEECD-19EA-7D0B-6968-812717E8B196}"/>
              </a:ext>
            </a:extLst>
          </p:cNvPr>
          <p:cNvSpPr/>
          <p:nvPr/>
        </p:nvSpPr>
        <p:spPr bwMode="gray">
          <a:xfrm flipV="1">
            <a:off x="1164577" y="596094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D744BCC0-1128-A530-CB4E-90C65ECCE92F}"/>
              </a:ext>
            </a:extLst>
          </p:cNvPr>
          <p:cNvSpPr/>
          <p:nvPr/>
        </p:nvSpPr>
        <p:spPr bwMode="gray">
          <a:xfrm flipV="1">
            <a:off x="2324866" y="596094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BAF82F28-5882-9EFB-1211-192C756A8A7C}"/>
              </a:ext>
            </a:extLst>
          </p:cNvPr>
          <p:cNvSpPr/>
          <p:nvPr/>
        </p:nvSpPr>
        <p:spPr bwMode="gray">
          <a:xfrm flipV="1">
            <a:off x="3493748" y="596094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a16="http://schemas.microsoft.com/office/drawing/2014/main" id="{434E86C2-C58B-C954-9130-F76CA9ED1EDC}"/>
              </a:ext>
            </a:extLst>
          </p:cNvPr>
          <p:cNvSpPr/>
          <p:nvPr/>
        </p:nvSpPr>
        <p:spPr bwMode="gray">
          <a:xfrm flipV="1">
            <a:off x="4579432" y="596094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428F1338-494D-6822-C70A-EFED3F86CC79}"/>
              </a:ext>
            </a:extLst>
          </p:cNvPr>
          <p:cNvSpPr/>
          <p:nvPr/>
        </p:nvSpPr>
        <p:spPr bwMode="gray">
          <a:xfrm flipV="1">
            <a:off x="5692342" y="596094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41" name="Table 40">
            <a:extLst>
              <a:ext uri="{FF2B5EF4-FFF2-40B4-BE49-F238E27FC236}">
                <a16:creationId xmlns:a16="http://schemas.microsoft.com/office/drawing/2014/main" id="{F66C603E-4F88-6797-39F6-76E90356943B}"/>
              </a:ext>
            </a:extLst>
          </p:cNvPr>
          <p:cNvGraphicFramePr>
            <a:graphicFrameLocks noGrp="1"/>
          </p:cNvGraphicFramePr>
          <p:nvPr>
            <p:extLst>
              <p:ext uri="{D42A27DB-BD31-4B8C-83A1-F6EECF244321}">
                <p14:modId xmlns:p14="http://schemas.microsoft.com/office/powerpoint/2010/main" val="2370321257"/>
              </p:ext>
            </p:extLst>
          </p:nvPr>
        </p:nvGraphicFramePr>
        <p:xfrm>
          <a:off x="1364877" y="6912698"/>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42" name="Rectangle 41">
            <a:extLst>
              <a:ext uri="{FF2B5EF4-FFF2-40B4-BE49-F238E27FC236}">
                <a16:creationId xmlns:a16="http://schemas.microsoft.com/office/drawing/2014/main" id="{40F9E6CD-CD9B-EAD6-B5FA-82ABE549E0F6}"/>
              </a:ext>
            </a:extLst>
          </p:cNvPr>
          <p:cNvSpPr/>
          <p:nvPr/>
        </p:nvSpPr>
        <p:spPr bwMode="gray">
          <a:xfrm flipV="1">
            <a:off x="1164577" y="704333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862B8F24-43CE-1197-E57C-4730C344320C}"/>
              </a:ext>
            </a:extLst>
          </p:cNvPr>
          <p:cNvSpPr/>
          <p:nvPr/>
        </p:nvSpPr>
        <p:spPr bwMode="gray">
          <a:xfrm flipV="1">
            <a:off x="2324866" y="704333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540409BC-DDDA-F52A-5EB5-4796C8EB1773}"/>
              </a:ext>
            </a:extLst>
          </p:cNvPr>
          <p:cNvSpPr/>
          <p:nvPr/>
        </p:nvSpPr>
        <p:spPr bwMode="gray">
          <a:xfrm flipV="1">
            <a:off x="3493748" y="704333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47">
            <a:extLst>
              <a:ext uri="{FF2B5EF4-FFF2-40B4-BE49-F238E27FC236}">
                <a16:creationId xmlns:a16="http://schemas.microsoft.com/office/drawing/2014/main" id="{48A29C37-5C76-D130-24B7-154BC53307EC}"/>
              </a:ext>
            </a:extLst>
          </p:cNvPr>
          <p:cNvSpPr/>
          <p:nvPr/>
        </p:nvSpPr>
        <p:spPr bwMode="gray">
          <a:xfrm flipV="1">
            <a:off x="4585934" y="704333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4FB4FF80-5BA8-A980-CC94-26692AA55A9B}"/>
              </a:ext>
            </a:extLst>
          </p:cNvPr>
          <p:cNvSpPr/>
          <p:nvPr/>
        </p:nvSpPr>
        <p:spPr bwMode="gray">
          <a:xfrm flipV="1">
            <a:off x="5692342" y="704333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1" name="Table 50">
            <a:extLst>
              <a:ext uri="{FF2B5EF4-FFF2-40B4-BE49-F238E27FC236}">
                <a16:creationId xmlns:a16="http://schemas.microsoft.com/office/drawing/2014/main" id="{18CFB6D2-BEAA-AAA1-65C4-FD30348528C7}"/>
              </a:ext>
            </a:extLst>
          </p:cNvPr>
          <p:cNvGraphicFramePr>
            <a:graphicFrameLocks noGrp="1"/>
          </p:cNvGraphicFramePr>
          <p:nvPr>
            <p:extLst>
              <p:ext uri="{D42A27DB-BD31-4B8C-83A1-F6EECF244321}">
                <p14:modId xmlns:p14="http://schemas.microsoft.com/office/powerpoint/2010/main" val="2276731016"/>
              </p:ext>
            </p:extLst>
          </p:nvPr>
        </p:nvGraphicFramePr>
        <p:xfrm>
          <a:off x="1358375" y="8017268"/>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58" name="Rectangle 57">
            <a:extLst>
              <a:ext uri="{FF2B5EF4-FFF2-40B4-BE49-F238E27FC236}">
                <a16:creationId xmlns:a16="http://schemas.microsoft.com/office/drawing/2014/main" id="{A9E730A4-69DD-4C61-FA9A-9043639C40FB}"/>
              </a:ext>
            </a:extLst>
          </p:cNvPr>
          <p:cNvSpPr/>
          <p:nvPr/>
        </p:nvSpPr>
        <p:spPr bwMode="gray">
          <a:xfrm flipV="1">
            <a:off x="1164577" y="81479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22DBBCD0-DA94-7A3F-E39E-6195E5530930}"/>
              </a:ext>
            </a:extLst>
          </p:cNvPr>
          <p:cNvSpPr/>
          <p:nvPr/>
        </p:nvSpPr>
        <p:spPr bwMode="gray">
          <a:xfrm flipV="1">
            <a:off x="2324866" y="81479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ectangle 71">
            <a:extLst>
              <a:ext uri="{FF2B5EF4-FFF2-40B4-BE49-F238E27FC236}">
                <a16:creationId xmlns:a16="http://schemas.microsoft.com/office/drawing/2014/main" id="{4581EF89-3C39-E3B2-DC01-14D7B2DFA251}"/>
              </a:ext>
            </a:extLst>
          </p:cNvPr>
          <p:cNvSpPr/>
          <p:nvPr/>
        </p:nvSpPr>
        <p:spPr bwMode="gray">
          <a:xfrm flipV="1">
            <a:off x="3493748" y="81479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1BA0B455-616A-AEDA-49E0-4B3543492B9C}"/>
              </a:ext>
            </a:extLst>
          </p:cNvPr>
          <p:cNvSpPr/>
          <p:nvPr/>
        </p:nvSpPr>
        <p:spPr bwMode="gray">
          <a:xfrm flipV="1">
            <a:off x="4579432" y="81479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A8F888B7-C57A-BC6F-8F85-BD9ADF26CF25}"/>
              </a:ext>
            </a:extLst>
          </p:cNvPr>
          <p:cNvSpPr/>
          <p:nvPr/>
        </p:nvSpPr>
        <p:spPr bwMode="gray">
          <a:xfrm flipV="1">
            <a:off x="5692342" y="81479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80" name="Table 79">
            <a:extLst>
              <a:ext uri="{FF2B5EF4-FFF2-40B4-BE49-F238E27FC236}">
                <a16:creationId xmlns:a16="http://schemas.microsoft.com/office/drawing/2014/main" id="{65D9E663-DAE6-43BD-221F-846E576EEC6B}"/>
              </a:ext>
            </a:extLst>
          </p:cNvPr>
          <p:cNvGraphicFramePr>
            <a:graphicFrameLocks noGrp="1"/>
          </p:cNvGraphicFramePr>
          <p:nvPr>
            <p:extLst>
              <p:ext uri="{D42A27DB-BD31-4B8C-83A1-F6EECF244321}">
                <p14:modId xmlns:p14="http://schemas.microsoft.com/office/powerpoint/2010/main" val="2595136567"/>
              </p:ext>
            </p:extLst>
          </p:nvPr>
        </p:nvGraphicFramePr>
        <p:xfrm>
          <a:off x="1358375" y="9144661"/>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81" name="Rectangle 80">
            <a:extLst>
              <a:ext uri="{FF2B5EF4-FFF2-40B4-BE49-F238E27FC236}">
                <a16:creationId xmlns:a16="http://schemas.microsoft.com/office/drawing/2014/main" id="{0629609A-8CC2-569A-B003-F6313EBA5AEF}"/>
              </a:ext>
            </a:extLst>
          </p:cNvPr>
          <p:cNvSpPr/>
          <p:nvPr/>
        </p:nvSpPr>
        <p:spPr bwMode="gray">
          <a:xfrm flipV="1">
            <a:off x="1164577" y="92752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9C9FA660-7A9C-0F56-4F74-352B89575378}"/>
              </a:ext>
            </a:extLst>
          </p:cNvPr>
          <p:cNvSpPr/>
          <p:nvPr/>
        </p:nvSpPr>
        <p:spPr bwMode="gray">
          <a:xfrm flipV="1">
            <a:off x="2324866" y="92752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3A10D0EF-B514-8B8B-EDC2-A3C26A622F94}"/>
              </a:ext>
            </a:extLst>
          </p:cNvPr>
          <p:cNvSpPr/>
          <p:nvPr/>
        </p:nvSpPr>
        <p:spPr bwMode="gray">
          <a:xfrm flipV="1">
            <a:off x="3493748" y="92752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48B16E4D-0DEC-1680-70A2-4E94A8D21E93}"/>
              </a:ext>
            </a:extLst>
          </p:cNvPr>
          <p:cNvSpPr/>
          <p:nvPr/>
        </p:nvSpPr>
        <p:spPr bwMode="gray">
          <a:xfrm flipV="1">
            <a:off x="4579432" y="92752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a:extLst>
              <a:ext uri="{FF2B5EF4-FFF2-40B4-BE49-F238E27FC236}">
                <a16:creationId xmlns:a16="http://schemas.microsoft.com/office/drawing/2014/main" id="{350C5EEB-D748-5F65-CA74-E464D78BBEC3}"/>
              </a:ext>
            </a:extLst>
          </p:cNvPr>
          <p:cNvSpPr/>
          <p:nvPr/>
        </p:nvSpPr>
        <p:spPr bwMode="gray">
          <a:xfrm flipV="1">
            <a:off x="5692342" y="92752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93" name="Table 92">
            <a:extLst>
              <a:ext uri="{FF2B5EF4-FFF2-40B4-BE49-F238E27FC236}">
                <a16:creationId xmlns:a16="http://schemas.microsoft.com/office/drawing/2014/main" id="{4392552D-F927-915D-D8B4-5E95EF634618}"/>
              </a:ext>
            </a:extLst>
          </p:cNvPr>
          <p:cNvGraphicFramePr>
            <a:graphicFrameLocks noGrp="1"/>
          </p:cNvGraphicFramePr>
          <p:nvPr>
            <p:extLst>
              <p:ext uri="{D42A27DB-BD31-4B8C-83A1-F6EECF244321}">
                <p14:modId xmlns:p14="http://schemas.microsoft.com/office/powerpoint/2010/main" val="2050981173"/>
              </p:ext>
            </p:extLst>
          </p:nvPr>
        </p:nvGraphicFramePr>
        <p:xfrm>
          <a:off x="1358375" y="352674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94" name="Rectangle 93">
            <a:extLst>
              <a:ext uri="{FF2B5EF4-FFF2-40B4-BE49-F238E27FC236}">
                <a16:creationId xmlns:a16="http://schemas.microsoft.com/office/drawing/2014/main" id="{9BD0CDE4-D9CA-3FF3-F823-BA914DEBCEDC}"/>
              </a:ext>
            </a:extLst>
          </p:cNvPr>
          <p:cNvSpPr/>
          <p:nvPr/>
        </p:nvSpPr>
        <p:spPr bwMode="gray">
          <a:xfrm flipV="1">
            <a:off x="1164577" y="365738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Rectangle 94">
            <a:extLst>
              <a:ext uri="{FF2B5EF4-FFF2-40B4-BE49-F238E27FC236}">
                <a16:creationId xmlns:a16="http://schemas.microsoft.com/office/drawing/2014/main" id="{B2F28D20-F8B4-B5DD-301E-759E5FC88B85}"/>
              </a:ext>
            </a:extLst>
          </p:cNvPr>
          <p:cNvSpPr/>
          <p:nvPr/>
        </p:nvSpPr>
        <p:spPr bwMode="gray">
          <a:xfrm flipV="1">
            <a:off x="2324866" y="365738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Rectangle 95">
            <a:extLst>
              <a:ext uri="{FF2B5EF4-FFF2-40B4-BE49-F238E27FC236}">
                <a16:creationId xmlns:a16="http://schemas.microsoft.com/office/drawing/2014/main" id="{F045BA6F-4DFE-B93F-E03F-D769BFFF5BB5}"/>
              </a:ext>
            </a:extLst>
          </p:cNvPr>
          <p:cNvSpPr/>
          <p:nvPr/>
        </p:nvSpPr>
        <p:spPr bwMode="gray">
          <a:xfrm flipV="1">
            <a:off x="3493748" y="365738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Rectangle 96">
            <a:extLst>
              <a:ext uri="{FF2B5EF4-FFF2-40B4-BE49-F238E27FC236}">
                <a16:creationId xmlns:a16="http://schemas.microsoft.com/office/drawing/2014/main" id="{735027A5-EA23-D79D-B0B5-267114036523}"/>
              </a:ext>
            </a:extLst>
          </p:cNvPr>
          <p:cNvSpPr/>
          <p:nvPr/>
        </p:nvSpPr>
        <p:spPr bwMode="gray">
          <a:xfrm flipV="1">
            <a:off x="4579432" y="365738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a:extLst>
              <a:ext uri="{FF2B5EF4-FFF2-40B4-BE49-F238E27FC236}">
                <a16:creationId xmlns:a16="http://schemas.microsoft.com/office/drawing/2014/main" id="{1086E210-3072-4286-BA18-B2CB9479095E}"/>
              </a:ext>
            </a:extLst>
          </p:cNvPr>
          <p:cNvSpPr/>
          <p:nvPr/>
        </p:nvSpPr>
        <p:spPr bwMode="gray">
          <a:xfrm flipV="1">
            <a:off x="5692342" y="365738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03308D81-F4B8-2DB3-EB49-A69955F5AC6B}"/>
              </a:ext>
            </a:extLst>
          </p:cNvPr>
          <p:cNvSpPr txBox="1"/>
          <p:nvPr/>
        </p:nvSpPr>
        <p:spPr bwMode="gray">
          <a:xfrm>
            <a:off x="773321" y="3140753"/>
            <a:ext cx="6453055"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Most members of our senior leadership team, academic and professional services staff, and student leadership can explain how governance functions in practice on our campus.</a:t>
            </a:r>
          </a:p>
        </p:txBody>
      </p:sp>
      <p:sp>
        <p:nvSpPr>
          <p:cNvPr id="100" name="TextBox 99">
            <a:extLst>
              <a:ext uri="{FF2B5EF4-FFF2-40B4-BE49-F238E27FC236}">
                <a16:creationId xmlns:a16="http://schemas.microsoft.com/office/drawing/2014/main" id="{60B67D82-CCBE-4B73-53DB-4A519D9D4401}"/>
              </a:ext>
            </a:extLst>
          </p:cNvPr>
          <p:cNvSpPr txBox="1"/>
          <p:nvPr/>
        </p:nvSpPr>
        <p:spPr bwMode="gray">
          <a:xfrm>
            <a:off x="765057" y="4262192"/>
            <a:ext cx="6598267"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We have clear guidelines to determine when a single leader is responsible for a final decision and when issues are subject to a more formal approval process or vote.</a:t>
            </a:r>
          </a:p>
        </p:txBody>
      </p:sp>
      <p:sp>
        <p:nvSpPr>
          <p:cNvPr id="101" name="TextBox 100">
            <a:extLst>
              <a:ext uri="{FF2B5EF4-FFF2-40B4-BE49-F238E27FC236}">
                <a16:creationId xmlns:a16="http://schemas.microsoft.com/office/drawing/2014/main" id="{97D8559B-ED91-E836-165B-DBEA1D6BF414}"/>
              </a:ext>
            </a:extLst>
          </p:cNvPr>
          <p:cNvSpPr txBox="1"/>
          <p:nvPr/>
        </p:nvSpPr>
        <p:spPr bwMode="gray">
          <a:xfrm>
            <a:off x="773321" y="5292151"/>
            <a:ext cx="6453055" cy="461665"/>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When decision roles and processes are not codified in bylaws, we often deploy a decision or project management framework such as RACI (Responsible, Accountable, Consulted, Informed) or RAPID (Recommend, Agree, Perform, Input, Decide) to clarify responsibilities across interested parties.</a:t>
            </a:r>
          </a:p>
        </p:txBody>
      </p:sp>
      <p:sp>
        <p:nvSpPr>
          <p:cNvPr id="102" name="TextBox 101">
            <a:extLst>
              <a:ext uri="{FF2B5EF4-FFF2-40B4-BE49-F238E27FC236}">
                <a16:creationId xmlns:a16="http://schemas.microsoft.com/office/drawing/2014/main" id="{FF96A0CD-F654-AD90-5AB2-970818D6BA04}"/>
              </a:ext>
            </a:extLst>
          </p:cNvPr>
          <p:cNvSpPr txBox="1"/>
          <p:nvPr/>
        </p:nvSpPr>
        <p:spPr bwMode="gray">
          <a:xfrm>
            <a:off x="773321" y="6541216"/>
            <a:ext cx="6453055" cy="307777"/>
          </a:xfrm>
          <a:prstGeom prst="rect">
            <a:avLst/>
          </a:prstGeom>
          <a:noFill/>
        </p:spPr>
        <p:txBody>
          <a:bodyPr wrap="square" lIns="0" tIns="0" rIns="0" bIns="0" rtlCol="0">
            <a:spAutoFit/>
          </a:bodyPr>
          <a:lstStyle/>
          <a:p>
            <a:pPr marR="0" lvl="0" algn="l" defTabSz="457200" rtl="0" eaLnBrk="1" fontAlgn="auto" latinLnBrk="0" hangingPunct="1">
              <a:lnSpc>
                <a:spcPct val="100000"/>
              </a:lnSpc>
              <a:spcBef>
                <a:spcPts val="600"/>
              </a:spcBef>
              <a:spcAft>
                <a:spcPts val="0"/>
              </a:spcAft>
              <a:buClrTx/>
              <a:buSzTx/>
              <a:tabLst/>
              <a:defRPr/>
            </a:pPr>
            <a:r>
              <a:rPr kumimoji="0" lang="en-US" sz="1000" b="0" i="0" u="none" strike="noStrike" kern="100" cap="none" spc="0" normalizeH="0" baseline="0" noProof="0" dirty="0">
                <a:ln>
                  <a:noFill/>
                </a:ln>
                <a:solidFill>
                  <a:srgbClr val="333E48"/>
                </a:solidFill>
                <a:effectLst/>
                <a:uLnTx/>
                <a:uFillTx/>
                <a:latin typeface="Verdana"/>
                <a:ea typeface="Aptos" panose="020B0004020202020204" pitchFamily="34" charset="0"/>
                <a:cs typeface="Times New Roman" panose="02020603050405020304" pitchFamily="18" charset="0"/>
              </a:rPr>
              <a:t>Critics and concerned parties feel understood, heard, and involved on our campus even when they ultimately disagree with the outcome of executive decisions.</a:t>
            </a:r>
          </a:p>
        </p:txBody>
      </p:sp>
      <p:sp>
        <p:nvSpPr>
          <p:cNvPr id="103" name="TextBox 102">
            <a:extLst>
              <a:ext uri="{FF2B5EF4-FFF2-40B4-BE49-F238E27FC236}">
                <a16:creationId xmlns:a16="http://schemas.microsoft.com/office/drawing/2014/main" id="{4BB17F9F-3FF6-7C9E-5C03-95784CA1C2A6}"/>
              </a:ext>
            </a:extLst>
          </p:cNvPr>
          <p:cNvSpPr txBox="1"/>
          <p:nvPr/>
        </p:nvSpPr>
        <p:spPr bwMode="gray">
          <a:xfrm>
            <a:off x="773321" y="7643998"/>
            <a:ext cx="6453055"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Our leadership team’s ideas are genuinely improved by input from others across campus, including formal governance groups, not stymied or bogged down by territorialism.</a:t>
            </a:r>
          </a:p>
        </p:txBody>
      </p:sp>
      <p:sp>
        <p:nvSpPr>
          <p:cNvPr id="104" name="TextBox 103">
            <a:extLst>
              <a:ext uri="{FF2B5EF4-FFF2-40B4-BE49-F238E27FC236}">
                <a16:creationId xmlns:a16="http://schemas.microsoft.com/office/drawing/2014/main" id="{E068AE39-52D8-51FF-E1F8-AC69DAABEC2D}"/>
              </a:ext>
            </a:extLst>
          </p:cNvPr>
          <p:cNvSpPr txBox="1"/>
          <p:nvPr/>
        </p:nvSpPr>
        <p:spPr bwMode="gray">
          <a:xfrm>
            <a:off x="773321" y="8750908"/>
            <a:ext cx="6453055" cy="307777"/>
          </a:xfrm>
          <a:prstGeom prst="rect">
            <a:avLst/>
          </a:prstGeom>
          <a:noFill/>
        </p:spPr>
        <p:txBody>
          <a:bodyPr wrap="square" lIns="0" tIns="0" rIns="0" bIns="0" rtlCol="0">
            <a:spAutoFit/>
          </a:bodyPr>
          <a:lstStyle/>
          <a:p>
            <a:pPr marR="0" lvl="0">
              <a:spcBef>
                <a:spcPts val="600"/>
              </a:spcBef>
              <a:spcAft>
                <a:spcPts val="0"/>
              </a:spcAft>
            </a:pPr>
            <a:r>
              <a:rPr lang="en-US" sz="1000" dirty="0">
                <a:effectLst/>
                <a:ea typeface="Aptos" panose="020B0004020202020204" pitchFamily="34" charset="0"/>
                <a:cs typeface="Times New Roman" panose="02020603050405020304" pitchFamily="18" charset="0"/>
              </a:rPr>
              <a:t>We have broad agreement on our campus that opportunities for stakeholder input do not necessarily mean shared decision-making.</a:t>
            </a:r>
          </a:p>
        </p:txBody>
      </p:sp>
      <p:sp>
        <p:nvSpPr>
          <p:cNvPr id="12" name="Isosceles Triangle 11">
            <a:extLst>
              <a:ext uri="{FF2B5EF4-FFF2-40B4-BE49-F238E27FC236}">
                <a16:creationId xmlns:a16="http://schemas.microsoft.com/office/drawing/2014/main" id="{12F0193D-5CEC-6884-7D39-D971285E8216}"/>
              </a:ext>
              <a:ext uri="{C183D7F6-B498-43B3-948B-1728B52AA6E4}">
                <adec:decorative xmlns:adec="http://schemas.microsoft.com/office/drawing/2017/decorative" val="1"/>
              </a:ext>
            </a:extLst>
          </p:cNvPr>
          <p:cNvSpPr/>
          <p:nvPr/>
        </p:nvSpPr>
        <p:spPr bwMode="gray">
          <a:xfrm rot="5400000" flipH="1">
            <a:off x="490107" y="3138631"/>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Isosceles Triangle 12">
            <a:extLst>
              <a:ext uri="{FF2B5EF4-FFF2-40B4-BE49-F238E27FC236}">
                <a16:creationId xmlns:a16="http://schemas.microsoft.com/office/drawing/2014/main" id="{8EED9890-049E-21C3-C22A-1EC4A11CE0EB}"/>
              </a:ext>
              <a:ext uri="{C183D7F6-B498-43B3-948B-1728B52AA6E4}">
                <adec:decorative xmlns:adec="http://schemas.microsoft.com/office/drawing/2017/decorative" val="1"/>
              </a:ext>
            </a:extLst>
          </p:cNvPr>
          <p:cNvSpPr/>
          <p:nvPr/>
        </p:nvSpPr>
        <p:spPr bwMode="gray">
          <a:xfrm rot="5400000" flipH="1">
            <a:off x="490107" y="4263477"/>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Isosceles Triangle 13">
            <a:extLst>
              <a:ext uri="{FF2B5EF4-FFF2-40B4-BE49-F238E27FC236}">
                <a16:creationId xmlns:a16="http://schemas.microsoft.com/office/drawing/2014/main" id="{E161CE05-63C4-D2E7-235C-6C04F4776C82}"/>
              </a:ext>
              <a:ext uri="{C183D7F6-B498-43B3-948B-1728B52AA6E4}">
                <adec:decorative xmlns:adec="http://schemas.microsoft.com/office/drawing/2017/decorative" val="1"/>
              </a:ext>
            </a:extLst>
          </p:cNvPr>
          <p:cNvSpPr/>
          <p:nvPr/>
        </p:nvSpPr>
        <p:spPr bwMode="gray">
          <a:xfrm rot="5400000" flipH="1">
            <a:off x="490107" y="528587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Isosceles Triangle 14">
            <a:extLst>
              <a:ext uri="{FF2B5EF4-FFF2-40B4-BE49-F238E27FC236}">
                <a16:creationId xmlns:a16="http://schemas.microsoft.com/office/drawing/2014/main" id="{A95E6DE2-3387-5393-CF00-A8FC0A98CDBC}"/>
              </a:ext>
              <a:ext uri="{C183D7F6-B498-43B3-948B-1728B52AA6E4}">
                <adec:decorative xmlns:adec="http://schemas.microsoft.com/office/drawing/2017/decorative" val="1"/>
              </a:ext>
            </a:extLst>
          </p:cNvPr>
          <p:cNvSpPr/>
          <p:nvPr/>
        </p:nvSpPr>
        <p:spPr bwMode="gray">
          <a:xfrm rot="5400000" flipH="1">
            <a:off x="490107" y="653879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Isosceles Triangle 15">
            <a:extLst>
              <a:ext uri="{FF2B5EF4-FFF2-40B4-BE49-F238E27FC236}">
                <a16:creationId xmlns:a16="http://schemas.microsoft.com/office/drawing/2014/main" id="{973B3E04-6B68-A3CF-6B8B-CB5DC3D53ED8}"/>
              </a:ext>
              <a:ext uri="{C183D7F6-B498-43B3-948B-1728B52AA6E4}">
                <adec:decorative xmlns:adec="http://schemas.microsoft.com/office/drawing/2017/decorative" val="1"/>
              </a:ext>
            </a:extLst>
          </p:cNvPr>
          <p:cNvSpPr/>
          <p:nvPr/>
        </p:nvSpPr>
        <p:spPr bwMode="gray">
          <a:xfrm rot="5400000" flipH="1">
            <a:off x="490107" y="7637699"/>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a:extLst>
              <a:ext uri="{FF2B5EF4-FFF2-40B4-BE49-F238E27FC236}">
                <a16:creationId xmlns:a16="http://schemas.microsoft.com/office/drawing/2014/main" id="{4931802D-CE26-E0A3-EEFD-D4962B4925C8}"/>
              </a:ext>
              <a:ext uri="{C183D7F6-B498-43B3-948B-1728B52AA6E4}">
                <adec:decorative xmlns:adec="http://schemas.microsoft.com/office/drawing/2017/decorative" val="1"/>
              </a:ext>
            </a:extLst>
          </p:cNvPr>
          <p:cNvSpPr/>
          <p:nvPr/>
        </p:nvSpPr>
        <p:spPr bwMode="gray">
          <a:xfrm rot="5400000" flipH="1">
            <a:off x="490107" y="874934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299688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369BA-0B06-8DBA-A5DB-9C9E717D3674}"/>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D05724B2-25E4-1707-9A2E-93D2FDB1E035}"/>
              </a:ext>
              <a:ext uri="{C183D7F6-B498-43B3-948B-1728B52AA6E4}">
                <adec:decorative xmlns:adec="http://schemas.microsoft.com/office/drawing/2017/decorative" val="1"/>
              </a:ext>
            </a:extLst>
          </p:cNvPr>
          <p:cNvSpPr/>
          <p:nvPr/>
        </p:nvSpPr>
        <p:spPr bwMode="gray">
          <a:xfrm>
            <a:off x="412652" y="7444771"/>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A89A8ECE-2573-AD15-F699-D7B2F8F229EE}"/>
              </a:ext>
              <a:ext uri="{C183D7F6-B498-43B3-948B-1728B52AA6E4}">
                <adec:decorative xmlns:adec="http://schemas.microsoft.com/office/drawing/2017/decorative" val="1"/>
              </a:ext>
            </a:extLst>
          </p:cNvPr>
          <p:cNvSpPr/>
          <p:nvPr/>
        </p:nvSpPr>
        <p:spPr bwMode="gray">
          <a:xfrm>
            <a:off x="412652" y="5277981"/>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ectangle 44">
            <a:extLst>
              <a:ext uri="{FF2B5EF4-FFF2-40B4-BE49-F238E27FC236}">
                <a16:creationId xmlns:a16="http://schemas.microsoft.com/office/drawing/2014/main" id="{3F55B452-387A-2AD3-9656-104643997C03}"/>
              </a:ext>
              <a:ext uri="{C183D7F6-B498-43B3-948B-1728B52AA6E4}">
                <adec:decorative xmlns:adec="http://schemas.microsoft.com/office/drawing/2017/decorative" val="1"/>
              </a:ext>
            </a:extLst>
          </p:cNvPr>
          <p:cNvSpPr/>
          <p:nvPr/>
        </p:nvSpPr>
        <p:spPr bwMode="gray">
          <a:xfrm>
            <a:off x="412652" y="3111191"/>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868D7406-4EF4-4760-0A92-16EC808DCE0C}"/>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C49302F5-37E1-B774-E448-A35A2E5C6637}"/>
              </a:ext>
            </a:extLst>
          </p:cNvPr>
          <p:cNvSpPr>
            <a:spLocks noGrp="1"/>
          </p:cNvSpPr>
          <p:nvPr>
            <p:ph type="title"/>
          </p:nvPr>
        </p:nvSpPr>
        <p:spPr/>
        <p:txBody>
          <a:bodyPr/>
          <a:lstStyle/>
          <a:p>
            <a:r>
              <a:rPr lang="en-US" dirty="0"/>
              <a:t>Elevating Departmental Leadership</a:t>
            </a:r>
          </a:p>
        </p:txBody>
      </p:sp>
      <p:sp>
        <p:nvSpPr>
          <p:cNvPr id="9" name="TextBox 8">
            <a:extLst>
              <a:ext uri="{FF2B5EF4-FFF2-40B4-BE49-F238E27FC236}">
                <a16:creationId xmlns:a16="http://schemas.microsoft.com/office/drawing/2014/main" id="{A9AD65AE-C623-C541-15A7-7ABAF1DB8913}"/>
              </a:ext>
            </a:extLst>
          </p:cNvPr>
          <p:cNvSpPr txBox="1"/>
          <p:nvPr/>
        </p:nvSpPr>
        <p:spPr bwMode="gray">
          <a:xfrm>
            <a:off x="510214" y="1196840"/>
            <a:ext cx="6754185" cy="1641475"/>
          </a:xfrm>
          <a:prstGeom prst="rect">
            <a:avLst/>
          </a:prstGeom>
          <a:noFill/>
        </p:spPr>
        <p:txBody>
          <a:bodyPr wrap="square" lIns="0" tIns="0" rIns="0" bIns="0" rtlCol="0">
            <a:spAutoFit/>
          </a:bodyPr>
          <a:lstStyle/>
          <a:p>
            <a:r>
              <a:rPr lang="en-US" sz="1000" kern="100" dirty="0">
                <a:effectLst/>
                <a:ea typeface="Aptos" panose="020B0004020202020204" pitchFamily="34" charset="0"/>
                <a:cs typeface="Times New Roman" panose="02020603050405020304" pitchFamily="18" charset="0"/>
              </a:rPr>
              <a:t>Academic staff often identify more with their discipline and home department than with the institution at large, which can make cross-departmental or pan-institutional collaboration a challenging cultural effort (particularly when resources are in short supply). Further, departmental leaders rarely receive the training or positional authority to make difficult decisions. Engaging and empowering this layer of management is critical to advancing complex institutional goals that concern academics, such as considering major curricular revisions, changes to academic policies, or advancing interdisciplinary research. Consider a competitive, full-year appointment for heads of department with longer, renewable terms and employing a “rising leader” fellowship for academic staff interested in exploring challenges outside their normal purview.</a:t>
            </a:r>
            <a:endParaRPr lang="en-GB" sz="1000" kern="100" dirty="0">
              <a:effectLst/>
              <a:ea typeface="Aptos" panose="020B0004020202020204" pitchFamily="34" charset="0"/>
              <a:cs typeface="Times New Roman" panose="02020603050405020304" pitchFamily="18" charset="0"/>
            </a:endParaRPr>
          </a:p>
          <a:p>
            <a:pPr>
              <a:spcBef>
                <a:spcPts val="800"/>
              </a:spcBef>
            </a:pPr>
            <a:r>
              <a:rPr lang="en-US" sz="1000" dirty="0">
                <a:ea typeface="Aptos" panose="020B0004020202020204" pitchFamily="34" charset="0"/>
                <a:cs typeface="Times New Roman" panose="02020603050405020304" pitchFamily="18" charset="0"/>
              </a:rPr>
              <a:t>Indicate your level of agreement with the following statements:</a:t>
            </a:r>
            <a:endParaRPr lang="en-US" sz="1000" dirty="0">
              <a:effectLst/>
              <a:ea typeface="Aptos" panose="020B0004020202020204" pitchFamily="34" charset="0"/>
              <a:cs typeface="Times New Roman" panose="02020603050405020304" pitchFamily="18" charset="0"/>
            </a:endParaRPr>
          </a:p>
        </p:txBody>
      </p:sp>
      <p:graphicFrame>
        <p:nvGraphicFramePr>
          <p:cNvPr id="29" name="Table 28">
            <a:extLst>
              <a:ext uri="{FF2B5EF4-FFF2-40B4-BE49-F238E27FC236}">
                <a16:creationId xmlns:a16="http://schemas.microsoft.com/office/drawing/2014/main" id="{DA259FB9-A0D2-794F-D597-8CEA9FDFF8F1}"/>
              </a:ext>
            </a:extLst>
          </p:cNvPr>
          <p:cNvGraphicFramePr>
            <a:graphicFrameLocks noGrp="1"/>
          </p:cNvGraphicFramePr>
          <p:nvPr>
            <p:extLst>
              <p:ext uri="{D42A27DB-BD31-4B8C-83A1-F6EECF244321}">
                <p14:modId xmlns:p14="http://schemas.microsoft.com/office/powerpoint/2010/main" val="3790423790"/>
              </p:ext>
            </p:extLst>
          </p:nvPr>
        </p:nvGraphicFramePr>
        <p:xfrm>
          <a:off x="1358375" y="4755462"/>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0" name="Rectangle 29">
            <a:extLst>
              <a:ext uri="{FF2B5EF4-FFF2-40B4-BE49-F238E27FC236}">
                <a16:creationId xmlns:a16="http://schemas.microsoft.com/office/drawing/2014/main" id="{E4053BC0-06A3-9A54-F25F-2CEDDD2D5881}"/>
              </a:ext>
            </a:extLst>
          </p:cNvPr>
          <p:cNvSpPr/>
          <p:nvPr/>
        </p:nvSpPr>
        <p:spPr bwMode="gray">
          <a:xfrm flipV="1">
            <a:off x="1164577" y="488609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0929E542-B737-E957-5BC4-FAE8524E6548}"/>
              </a:ext>
            </a:extLst>
          </p:cNvPr>
          <p:cNvSpPr/>
          <p:nvPr/>
        </p:nvSpPr>
        <p:spPr bwMode="gray">
          <a:xfrm flipV="1">
            <a:off x="2324866" y="488609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242848EA-8506-57AE-54C6-221E3E422E3B}"/>
              </a:ext>
            </a:extLst>
          </p:cNvPr>
          <p:cNvSpPr/>
          <p:nvPr/>
        </p:nvSpPr>
        <p:spPr bwMode="gray">
          <a:xfrm flipV="1">
            <a:off x="3493748" y="488609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3805B9EE-0178-13F5-893B-E452AA74608E}"/>
              </a:ext>
            </a:extLst>
          </p:cNvPr>
          <p:cNvSpPr/>
          <p:nvPr/>
        </p:nvSpPr>
        <p:spPr bwMode="gray">
          <a:xfrm flipV="1">
            <a:off x="4579432" y="488609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846A761F-DE2A-D64B-9AC1-2C9119AF9078}"/>
              </a:ext>
            </a:extLst>
          </p:cNvPr>
          <p:cNvSpPr/>
          <p:nvPr/>
        </p:nvSpPr>
        <p:spPr bwMode="gray">
          <a:xfrm flipV="1">
            <a:off x="5692342" y="488609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35" name="Table 34">
            <a:extLst>
              <a:ext uri="{FF2B5EF4-FFF2-40B4-BE49-F238E27FC236}">
                <a16:creationId xmlns:a16="http://schemas.microsoft.com/office/drawing/2014/main" id="{61BACB86-7317-3785-EF81-953DFDB4BDF7}"/>
              </a:ext>
            </a:extLst>
          </p:cNvPr>
          <p:cNvGraphicFramePr>
            <a:graphicFrameLocks noGrp="1"/>
          </p:cNvGraphicFramePr>
          <p:nvPr>
            <p:extLst>
              <p:ext uri="{D42A27DB-BD31-4B8C-83A1-F6EECF244321}">
                <p14:modId xmlns:p14="http://schemas.microsoft.com/office/powerpoint/2010/main" val="3416262239"/>
              </p:ext>
            </p:extLst>
          </p:nvPr>
        </p:nvGraphicFramePr>
        <p:xfrm>
          <a:off x="1358375" y="583936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6" name="Rectangle 35">
            <a:extLst>
              <a:ext uri="{FF2B5EF4-FFF2-40B4-BE49-F238E27FC236}">
                <a16:creationId xmlns:a16="http://schemas.microsoft.com/office/drawing/2014/main" id="{5BDA08C1-3656-C5A4-63B5-95E8124582BD}"/>
              </a:ext>
            </a:extLst>
          </p:cNvPr>
          <p:cNvSpPr/>
          <p:nvPr/>
        </p:nvSpPr>
        <p:spPr bwMode="gray">
          <a:xfrm flipV="1">
            <a:off x="1164577" y="597352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7B169E41-E989-CC22-C766-B8BC95F8A55E}"/>
              </a:ext>
            </a:extLst>
          </p:cNvPr>
          <p:cNvSpPr/>
          <p:nvPr/>
        </p:nvSpPr>
        <p:spPr bwMode="gray">
          <a:xfrm flipV="1">
            <a:off x="2324866" y="597352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0CE6C5C6-A02B-DF27-23AE-503B8A73F621}"/>
              </a:ext>
            </a:extLst>
          </p:cNvPr>
          <p:cNvSpPr/>
          <p:nvPr/>
        </p:nvSpPr>
        <p:spPr bwMode="gray">
          <a:xfrm flipV="1">
            <a:off x="3493748" y="597352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a16="http://schemas.microsoft.com/office/drawing/2014/main" id="{EF0BB7EF-94E5-33F2-7260-3FF367B6159B}"/>
              </a:ext>
            </a:extLst>
          </p:cNvPr>
          <p:cNvSpPr/>
          <p:nvPr/>
        </p:nvSpPr>
        <p:spPr bwMode="gray">
          <a:xfrm flipV="1">
            <a:off x="4579432" y="597352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E09A4FF3-FFF4-53D2-BE70-E84B42D19AE8}"/>
              </a:ext>
            </a:extLst>
          </p:cNvPr>
          <p:cNvSpPr/>
          <p:nvPr/>
        </p:nvSpPr>
        <p:spPr bwMode="gray">
          <a:xfrm flipV="1">
            <a:off x="5692342" y="597352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41" name="Table 40">
            <a:extLst>
              <a:ext uri="{FF2B5EF4-FFF2-40B4-BE49-F238E27FC236}">
                <a16:creationId xmlns:a16="http://schemas.microsoft.com/office/drawing/2014/main" id="{08F1862D-4ADA-B28B-F243-6F6F7AFAF3A6}"/>
              </a:ext>
            </a:extLst>
          </p:cNvPr>
          <p:cNvGraphicFramePr>
            <a:graphicFrameLocks noGrp="1"/>
          </p:cNvGraphicFramePr>
          <p:nvPr>
            <p:extLst>
              <p:ext uri="{D42A27DB-BD31-4B8C-83A1-F6EECF244321}">
                <p14:modId xmlns:p14="http://schemas.microsoft.com/office/powerpoint/2010/main" val="273466384"/>
              </p:ext>
            </p:extLst>
          </p:nvPr>
        </p:nvGraphicFramePr>
        <p:xfrm>
          <a:off x="1364877" y="6875078"/>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42" name="Rectangle 41">
            <a:extLst>
              <a:ext uri="{FF2B5EF4-FFF2-40B4-BE49-F238E27FC236}">
                <a16:creationId xmlns:a16="http://schemas.microsoft.com/office/drawing/2014/main" id="{0F4A3679-2D10-BE2F-2700-F0EE30DDB0E0}"/>
              </a:ext>
            </a:extLst>
          </p:cNvPr>
          <p:cNvSpPr/>
          <p:nvPr/>
        </p:nvSpPr>
        <p:spPr bwMode="gray">
          <a:xfrm flipV="1">
            <a:off x="1164577" y="700571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B77D532B-8A46-FD22-E1FB-92D74B251918}"/>
              </a:ext>
            </a:extLst>
          </p:cNvPr>
          <p:cNvSpPr/>
          <p:nvPr/>
        </p:nvSpPr>
        <p:spPr bwMode="gray">
          <a:xfrm flipV="1">
            <a:off x="2324866" y="700571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057901FB-C4F0-1C39-3DD2-E0CE71D75549}"/>
              </a:ext>
            </a:extLst>
          </p:cNvPr>
          <p:cNvSpPr/>
          <p:nvPr/>
        </p:nvSpPr>
        <p:spPr bwMode="gray">
          <a:xfrm flipV="1">
            <a:off x="3493748" y="700571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47">
            <a:extLst>
              <a:ext uri="{FF2B5EF4-FFF2-40B4-BE49-F238E27FC236}">
                <a16:creationId xmlns:a16="http://schemas.microsoft.com/office/drawing/2014/main" id="{F4275B35-3C4A-1C3D-AC20-C93930DC9B6E}"/>
              </a:ext>
            </a:extLst>
          </p:cNvPr>
          <p:cNvSpPr/>
          <p:nvPr/>
        </p:nvSpPr>
        <p:spPr bwMode="gray">
          <a:xfrm flipV="1">
            <a:off x="4585934" y="700571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B1904444-65F1-6CDD-B607-9D6C05C14037}"/>
              </a:ext>
            </a:extLst>
          </p:cNvPr>
          <p:cNvSpPr/>
          <p:nvPr/>
        </p:nvSpPr>
        <p:spPr bwMode="gray">
          <a:xfrm flipV="1">
            <a:off x="5692342" y="700571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1" name="Table 50">
            <a:extLst>
              <a:ext uri="{FF2B5EF4-FFF2-40B4-BE49-F238E27FC236}">
                <a16:creationId xmlns:a16="http://schemas.microsoft.com/office/drawing/2014/main" id="{0FF23AAA-32DA-3A67-9A56-1B25F091AEFF}"/>
              </a:ext>
            </a:extLst>
          </p:cNvPr>
          <p:cNvGraphicFramePr>
            <a:graphicFrameLocks noGrp="1"/>
          </p:cNvGraphicFramePr>
          <p:nvPr>
            <p:extLst>
              <p:ext uri="{D42A27DB-BD31-4B8C-83A1-F6EECF244321}">
                <p14:modId xmlns:p14="http://schemas.microsoft.com/office/powerpoint/2010/main" val="93988083"/>
              </p:ext>
            </p:extLst>
          </p:nvPr>
        </p:nvGraphicFramePr>
        <p:xfrm>
          <a:off x="1358375" y="800958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58" name="Rectangle 57">
            <a:extLst>
              <a:ext uri="{FF2B5EF4-FFF2-40B4-BE49-F238E27FC236}">
                <a16:creationId xmlns:a16="http://schemas.microsoft.com/office/drawing/2014/main" id="{275FD3EC-0A85-1B06-CF0D-59FD242E67EF}"/>
              </a:ext>
            </a:extLst>
          </p:cNvPr>
          <p:cNvSpPr/>
          <p:nvPr/>
        </p:nvSpPr>
        <p:spPr bwMode="gray">
          <a:xfrm flipV="1">
            <a:off x="1164577" y="814022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4E63DB2E-9041-464D-33AA-EF09AFD3326E}"/>
              </a:ext>
            </a:extLst>
          </p:cNvPr>
          <p:cNvSpPr/>
          <p:nvPr/>
        </p:nvSpPr>
        <p:spPr bwMode="gray">
          <a:xfrm flipV="1">
            <a:off x="2324866" y="814022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ectangle 71">
            <a:extLst>
              <a:ext uri="{FF2B5EF4-FFF2-40B4-BE49-F238E27FC236}">
                <a16:creationId xmlns:a16="http://schemas.microsoft.com/office/drawing/2014/main" id="{51BC8D9F-8648-A5C6-F021-3D0D574E6474}"/>
              </a:ext>
            </a:extLst>
          </p:cNvPr>
          <p:cNvSpPr/>
          <p:nvPr/>
        </p:nvSpPr>
        <p:spPr bwMode="gray">
          <a:xfrm flipV="1">
            <a:off x="3493748" y="814022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F29D5C93-0B28-B9CC-B1A0-F8EAFF6361E8}"/>
              </a:ext>
            </a:extLst>
          </p:cNvPr>
          <p:cNvSpPr/>
          <p:nvPr/>
        </p:nvSpPr>
        <p:spPr bwMode="gray">
          <a:xfrm flipV="1">
            <a:off x="4579432" y="814022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0F46E0C3-A471-A097-E073-B31444AF1DB6}"/>
              </a:ext>
            </a:extLst>
          </p:cNvPr>
          <p:cNvSpPr/>
          <p:nvPr/>
        </p:nvSpPr>
        <p:spPr bwMode="gray">
          <a:xfrm flipV="1">
            <a:off x="5692342" y="814022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80" name="Table 79">
            <a:extLst>
              <a:ext uri="{FF2B5EF4-FFF2-40B4-BE49-F238E27FC236}">
                <a16:creationId xmlns:a16="http://schemas.microsoft.com/office/drawing/2014/main" id="{11D13273-A212-9374-80BC-79DC83CEBEE6}"/>
              </a:ext>
            </a:extLst>
          </p:cNvPr>
          <p:cNvGraphicFramePr>
            <a:graphicFrameLocks noGrp="1"/>
          </p:cNvGraphicFramePr>
          <p:nvPr>
            <p:extLst>
              <p:ext uri="{D42A27DB-BD31-4B8C-83A1-F6EECF244321}">
                <p14:modId xmlns:p14="http://schemas.microsoft.com/office/powerpoint/2010/main" val="2468769597"/>
              </p:ext>
            </p:extLst>
          </p:nvPr>
        </p:nvGraphicFramePr>
        <p:xfrm>
          <a:off x="1358375" y="909905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81" name="Rectangle 80">
            <a:extLst>
              <a:ext uri="{FF2B5EF4-FFF2-40B4-BE49-F238E27FC236}">
                <a16:creationId xmlns:a16="http://schemas.microsoft.com/office/drawing/2014/main" id="{1D3F3DE1-DE94-B3CC-1FFD-D3CB5DA78AD2}"/>
              </a:ext>
            </a:extLst>
          </p:cNvPr>
          <p:cNvSpPr/>
          <p:nvPr/>
        </p:nvSpPr>
        <p:spPr bwMode="gray">
          <a:xfrm flipV="1">
            <a:off x="1164577" y="922969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3D943E6A-5E80-330A-D804-1EBC1E5F37FA}"/>
              </a:ext>
            </a:extLst>
          </p:cNvPr>
          <p:cNvSpPr/>
          <p:nvPr/>
        </p:nvSpPr>
        <p:spPr bwMode="gray">
          <a:xfrm flipV="1">
            <a:off x="2324866" y="922969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46B1578C-45CD-F1B7-81EB-FFEB31239A3C}"/>
              </a:ext>
            </a:extLst>
          </p:cNvPr>
          <p:cNvSpPr/>
          <p:nvPr/>
        </p:nvSpPr>
        <p:spPr bwMode="gray">
          <a:xfrm flipV="1">
            <a:off x="3493748" y="922969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3D7006F5-6BC5-68BB-B2AC-DFE8A02044EA}"/>
              </a:ext>
            </a:extLst>
          </p:cNvPr>
          <p:cNvSpPr/>
          <p:nvPr/>
        </p:nvSpPr>
        <p:spPr bwMode="gray">
          <a:xfrm flipV="1">
            <a:off x="4579432" y="922969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a:extLst>
              <a:ext uri="{FF2B5EF4-FFF2-40B4-BE49-F238E27FC236}">
                <a16:creationId xmlns:a16="http://schemas.microsoft.com/office/drawing/2014/main" id="{BF154BC4-9C48-5C2F-F788-88985C32A3A9}"/>
              </a:ext>
            </a:extLst>
          </p:cNvPr>
          <p:cNvSpPr/>
          <p:nvPr/>
        </p:nvSpPr>
        <p:spPr bwMode="gray">
          <a:xfrm flipV="1">
            <a:off x="5692342" y="922969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93" name="Table 92">
            <a:extLst>
              <a:ext uri="{FF2B5EF4-FFF2-40B4-BE49-F238E27FC236}">
                <a16:creationId xmlns:a16="http://schemas.microsoft.com/office/drawing/2014/main" id="{A9265610-71D9-B686-14BC-9DCDCCF1C558}"/>
              </a:ext>
            </a:extLst>
          </p:cNvPr>
          <p:cNvGraphicFramePr>
            <a:graphicFrameLocks noGrp="1"/>
          </p:cNvGraphicFramePr>
          <p:nvPr>
            <p:extLst>
              <p:ext uri="{D42A27DB-BD31-4B8C-83A1-F6EECF244321}">
                <p14:modId xmlns:p14="http://schemas.microsoft.com/office/powerpoint/2010/main" val="1410580015"/>
              </p:ext>
            </p:extLst>
          </p:nvPr>
        </p:nvGraphicFramePr>
        <p:xfrm>
          <a:off x="1358375" y="3664481"/>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94" name="Rectangle 93">
            <a:extLst>
              <a:ext uri="{FF2B5EF4-FFF2-40B4-BE49-F238E27FC236}">
                <a16:creationId xmlns:a16="http://schemas.microsoft.com/office/drawing/2014/main" id="{E90E5967-0AF7-BF15-7D9B-710400317C85}"/>
              </a:ext>
            </a:extLst>
          </p:cNvPr>
          <p:cNvSpPr/>
          <p:nvPr/>
        </p:nvSpPr>
        <p:spPr bwMode="gray">
          <a:xfrm flipV="1">
            <a:off x="1164577" y="379511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Rectangle 94">
            <a:extLst>
              <a:ext uri="{FF2B5EF4-FFF2-40B4-BE49-F238E27FC236}">
                <a16:creationId xmlns:a16="http://schemas.microsoft.com/office/drawing/2014/main" id="{7B3899F6-D705-0FB6-F124-4C1DF6534573}"/>
              </a:ext>
            </a:extLst>
          </p:cNvPr>
          <p:cNvSpPr/>
          <p:nvPr/>
        </p:nvSpPr>
        <p:spPr bwMode="gray">
          <a:xfrm flipV="1">
            <a:off x="2324866" y="379511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Rectangle 95">
            <a:extLst>
              <a:ext uri="{FF2B5EF4-FFF2-40B4-BE49-F238E27FC236}">
                <a16:creationId xmlns:a16="http://schemas.microsoft.com/office/drawing/2014/main" id="{47ADBD3E-56BE-7DF0-EA03-3D59F7ACFE53}"/>
              </a:ext>
            </a:extLst>
          </p:cNvPr>
          <p:cNvSpPr/>
          <p:nvPr/>
        </p:nvSpPr>
        <p:spPr bwMode="gray">
          <a:xfrm flipV="1">
            <a:off x="3493748" y="379511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Rectangle 96">
            <a:extLst>
              <a:ext uri="{FF2B5EF4-FFF2-40B4-BE49-F238E27FC236}">
                <a16:creationId xmlns:a16="http://schemas.microsoft.com/office/drawing/2014/main" id="{2ADD6068-FD49-8928-1678-2BC5AD6F23CF}"/>
              </a:ext>
            </a:extLst>
          </p:cNvPr>
          <p:cNvSpPr/>
          <p:nvPr/>
        </p:nvSpPr>
        <p:spPr bwMode="gray">
          <a:xfrm flipV="1">
            <a:off x="4579432" y="379511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a:extLst>
              <a:ext uri="{FF2B5EF4-FFF2-40B4-BE49-F238E27FC236}">
                <a16:creationId xmlns:a16="http://schemas.microsoft.com/office/drawing/2014/main" id="{6247AA20-1080-6B36-70E2-66397ABB988B}"/>
              </a:ext>
            </a:extLst>
          </p:cNvPr>
          <p:cNvSpPr/>
          <p:nvPr/>
        </p:nvSpPr>
        <p:spPr bwMode="gray">
          <a:xfrm flipV="1">
            <a:off x="5692342" y="379511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FCFF5347-2065-4638-C019-8E4E3C616444}"/>
              </a:ext>
            </a:extLst>
          </p:cNvPr>
          <p:cNvSpPr txBox="1"/>
          <p:nvPr/>
        </p:nvSpPr>
        <p:spPr bwMode="gray">
          <a:xfrm>
            <a:off x="773321" y="3278489"/>
            <a:ext cx="6453055"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Academic staff frequently form both informal connections and formal collaborations outside of their home department.</a:t>
            </a:r>
          </a:p>
        </p:txBody>
      </p:sp>
      <p:sp>
        <p:nvSpPr>
          <p:cNvPr id="100" name="TextBox 99">
            <a:extLst>
              <a:ext uri="{FF2B5EF4-FFF2-40B4-BE49-F238E27FC236}">
                <a16:creationId xmlns:a16="http://schemas.microsoft.com/office/drawing/2014/main" id="{00B98800-2EDD-9CE8-13DF-CE7AA2BD059C}"/>
              </a:ext>
            </a:extLst>
          </p:cNvPr>
          <p:cNvSpPr txBox="1"/>
          <p:nvPr/>
        </p:nvSpPr>
        <p:spPr bwMode="gray">
          <a:xfrm>
            <a:off x="765058" y="4367344"/>
            <a:ext cx="5983298"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2New heads of department are trained and developed to participate actively as leaders, prepared to tackle strategic challenges facing their unit.</a:t>
            </a:r>
          </a:p>
        </p:txBody>
      </p:sp>
      <p:sp>
        <p:nvSpPr>
          <p:cNvPr id="101" name="TextBox 100">
            <a:extLst>
              <a:ext uri="{FF2B5EF4-FFF2-40B4-BE49-F238E27FC236}">
                <a16:creationId xmlns:a16="http://schemas.microsoft.com/office/drawing/2014/main" id="{98A0F12F-3CDD-F1A8-6C2F-36BAB36975AA}"/>
              </a:ext>
            </a:extLst>
          </p:cNvPr>
          <p:cNvSpPr txBox="1"/>
          <p:nvPr/>
        </p:nvSpPr>
        <p:spPr bwMode="gray">
          <a:xfrm>
            <a:off x="773321" y="5485086"/>
            <a:ext cx="6453055"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Heads of department feel empowered and equipped to make difficult decisions that affect their colleagues, for the good of the institution.</a:t>
            </a:r>
          </a:p>
        </p:txBody>
      </p:sp>
      <p:sp>
        <p:nvSpPr>
          <p:cNvPr id="102" name="TextBox 101">
            <a:extLst>
              <a:ext uri="{FF2B5EF4-FFF2-40B4-BE49-F238E27FC236}">
                <a16:creationId xmlns:a16="http://schemas.microsoft.com/office/drawing/2014/main" id="{E9CFE697-590F-C49E-9D7D-086341F40A7D}"/>
              </a:ext>
            </a:extLst>
          </p:cNvPr>
          <p:cNvSpPr txBox="1"/>
          <p:nvPr/>
        </p:nvSpPr>
        <p:spPr bwMode="gray">
          <a:xfrm>
            <a:off x="773321" y="6654068"/>
            <a:ext cx="6453055" cy="153888"/>
          </a:xfrm>
          <a:prstGeom prst="rect">
            <a:avLst/>
          </a:prstGeom>
          <a:noFill/>
        </p:spPr>
        <p:txBody>
          <a:bodyPr wrap="square" lIns="0" tIns="0" rIns="0" bIns="0" rtlCol="0">
            <a:spAutoFit/>
          </a:bodyPr>
          <a:lstStyle/>
          <a:p>
            <a:pPr>
              <a:spcBef>
                <a:spcPts val="600"/>
              </a:spcBef>
              <a:defRPr/>
            </a:pPr>
            <a:r>
              <a:rPr kumimoji="0" lang="en-US" sz="1000" b="0" i="0" u="none" strike="noStrike" kern="100" cap="none" spc="0" normalizeH="0" baseline="0" noProof="0" dirty="0">
                <a:ln>
                  <a:noFill/>
                </a:ln>
                <a:solidFill>
                  <a:srgbClr val="333E48"/>
                </a:solidFill>
                <a:effectLst/>
                <a:uLnTx/>
                <a:uFillTx/>
                <a:latin typeface="Verdana"/>
                <a:ea typeface="Aptos" panose="020B0004020202020204" pitchFamily="34" charset="0"/>
                <a:cs typeface="Times New Roman" panose="02020603050405020304" pitchFamily="18" charset="0"/>
              </a:rPr>
              <a:t>The role of head of department or divisional leader is seen as both desirable and prestigious.</a:t>
            </a:r>
          </a:p>
        </p:txBody>
      </p:sp>
      <p:sp>
        <p:nvSpPr>
          <p:cNvPr id="103" name="TextBox 102">
            <a:extLst>
              <a:ext uri="{FF2B5EF4-FFF2-40B4-BE49-F238E27FC236}">
                <a16:creationId xmlns:a16="http://schemas.microsoft.com/office/drawing/2014/main" id="{32383940-8D4B-F507-C74B-96EEA0706FC9}"/>
              </a:ext>
            </a:extLst>
          </p:cNvPr>
          <p:cNvSpPr txBox="1"/>
          <p:nvPr/>
        </p:nvSpPr>
        <p:spPr bwMode="gray">
          <a:xfrm>
            <a:off x="773322" y="7574548"/>
            <a:ext cx="6264594" cy="461665"/>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Promising academic leaders (not heads of dept.) have a range of leadership opportunities and are tapped to shadow and assist more senior leaders in structured fellowship programmes if interested.</a:t>
            </a:r>
          </a:p>
        </p:txBody>
      </p:sp>
      <p:sp>
        <p:nvSpPr>
          <p:cNvPr id="104" name="TextBox 103">
            <a:extLst>
              <a:ext uri="{FF2B5EF4-FFF2-40B4-BE49-F238E27FC236}">
                <a16:creationId xmlns:a16="http://schemas.microsoft.com/office/drawing/2014/main" id="{F438FF15-B704-5259-0558-A1EA452D32E2}"/>
              </a:ext>
            </a:extLst>
          </p:cNvPr>
          <p:cNvSpPr txBox="1"/>
          <p:nvPr/>
        </p:nvSpPr>
        <p:spPr bwMode="gray">
          <a:xfrm>
            <a:off x="773321" y="8736438"/>
            <a:ext cx="6453055" cy="307777"/>
          </a:xfrm>
          <a:prstGeom prst="rect">
            <a:avLst/>
          </a:prstGeom>
          <a:noFill/>
        </p:spPr>
        <p:txBody>
          <a:bodyPr wrap="square" lIns="0" tIns="0" rIns="0" bIns="0" rtlCol="0">
            <a:spAutoFit/>
          </a:bodyPr>
          <a:lstStyle/>
          <a:p>
            <a:pPr marR="0" lvl="0">
              <a:spcBef>
                <a:spcPts val="600"/>
              </a:spcBef>
              <a:spcAft>
                <a:spcPts val="0"/>
              </a:spcAft>
            </a:pPr>
            <a:r>
              <a:rPr lang="en-US" sz="1000" dirty="0">
                <a:effectLst/>
                <a:ea typeface="Aptos" panose="020B0004020202020204" pitchFamily="34" charset="0"/>
                <a:cs typeface="Times New Roman" panose="02020603050405020304" pitchFamily="18" charset="0"/>
              </a:rPr>
              <a:t>Heads of department informally or formally (via an “associate” position or something similar) engage colleagues in unit management and strategy.</a:t>
            </a:r>
          </a:p>
        </p:txBody>
      </p:sp>
      <p:sp>
        <p:nvSpPr>
          <p:cNvPr id="12" name="Isosceles Triangle 11">
            <a:extLst>
              <a:ext uri="{FF2B5EF4-FFF2-40B4-BE49-F238E27FC236}">
                <a16:creationId xmlns:a16="http://schemas.microsoft.com/office/drawing/2014/main" id="{07D9C0CC-DEC7-349E-11CB-187BB7D774B9}"/>
              </a:ext>
              <a:ext uri="{C183D7F6-B498-43B3-948B-1728B52AA6E4}">
                <adec:decorative xmlns:adec="http://schemas.microsoft.com/office/drawing/2017/decorative" val="1"/>
              </a:ext>
            </a:extLst>
          </p:cNvPr>
          <p:cNvSpPr/>
          <p:nvPr/>
        </p:nvSpPr>
        <p:spPr bwMode="gray">
          <a:xfrm rot="5400000" flipH="1">
            <a:off x="490107" y="3276367"/>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Isosceles Triangle 12">
            <a:extLst>
              <a:ext uri="{FF2B5EF4-FFF2-40B4-BE49-F238E27FC236}">
                <a16:creationId xmlns:a16="http://schemas.microsoft.com/office/drawing/2014/main" id="{56935658-9EEC-C99B-966C-828190298F15}"/>
              </a:ext>
              <a:ext uri="{C183D7F6-B498-43B3-948B-1728B52AA6E4}">
                <adec:decorative xmlns:adec="http://schemas.microsoft.com/office/drawing/2017/decorative" val="1"/>
              </a:ext>
            </a:extLst>
          </p:cNvPr>
          <p:cNvSpPr/>
          <p:nvPr/>
        </p:nvSpPr>
        <p:spPr bwMode="gray">
          <a:xfrm rot="5400000" flipH="1">
            <a:off x="490107" y="4363578"/>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Isosceles Triangle 13">
            <a:extLst>
              <a:ext uri="{FF2B5EF4-FFF2-40B4-BE49-F238E27FC236}">
                <a16:creationId xmlns:a16="http://schemas.microsoft.com/office/drawing/2014/main" id="{147F3745-EDDB-5080-9FFA-7533693F6818}"/>
              </a:ext>
              <a:ext uri="{C183D7F6-B498-43B3-948B-1728B52AA6E4}">
                <adec:decorative xmlns:adec="http://schemas.microsoft.com/office/drawing/2017/decorative" val="1"/>
              </a:ext>
            </a:extLst>
          </p:cNvPr>
          <p:cNvSpPr/>
          <p:nvPr/>
        </p:nvSpPr>
        <p:spPr bwMode="gray">
          <a:xfrm rot="5400000" flipH="1">
            <a:off x="490107" y="5495055"/>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Isosceles Triangle 14">
            <a:extLst>
              <a:ext uri="{FF2B5EF4-FFF2-40B4-BE49-F238E27FC236}">
                <a16:creationId xmlns:a16="http://schemas.microsoft.com/office/drawing/2014/main" id="{756DCE5D-B971-32C6-1960-B64EA5C555FE}"/>
              </a:ext>
              <a:ext uri="{C183D7F6-B498-43B3-948B-1728B52AA6E4}">
                <adec:decorative xmlns:adec="http://schemas.microsoft.com/office/drawing/2017/decorative" val="1"/>
              </a:ext>
            </a:extLst>
          </p:cNvPr>
          <p:cNvSpPr/>
          <p:nvPr/>
        </p:nvSpPr>
        <p:spPr bwMode="gray">
          <a:xfrm rot="5400000" flipH="1">
            <a:off x="490107" y="6649084"/>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Isosceles Triangle 15">
            <a:extLst>
              <a:ext uri="{FF2B5EF4-FFF2-40B4-BE49-F238E27FC236}">
                <a16:creationId xmlns:a16="http://schemas.microsoft.com/office/drawing/2014/main" id="{694EA501-2DCF-6D74-BD84-4BF68996F36A}"/>
              </a:ext>
              <a:ext uri="{C183D7F6-B498-43B3-948B-1728B52AA6E4}">
                <adec:decorative xmlns:adec="http://schemas.microsoft.com/office/drawing/2017/decorative" val="1"/>
              </a:ext>
            </a:extLst>
          </p:cNvPr>
          <p:cNvSpPr/>
          <p:nvPr/>
        </p:nvSpPr>
        <p:spPr bwMode="gray">
          <a:xfrm rot="5400000" flipH="1">
            <a:off x="490107" y="756556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a:extLst>
              <a:ext uri="{FF2B5EF4-FFF2-40B4-BE49-F238E27FC236}">
                <a16:creationId xmlns:a16="http://schemas.microsoft.com/office/drawing/2014/main" id="{4E8A54A4-5C15-D352-A59B-C9D0EF45B667}"/>
              </a:ext>
              <a:ext uri="{C183D7F6-B498-43B3-948B-1728B52AA6E4}">
                <adec:decorative xmlns:adec="http://schemas.microsoft.com/office/drawing/2017/decorative" val="1"/>
              </a:ext>
            </a:extLst>
          </p:cNvPr>
          <p:cNvSpPr/>
          <p:nvPr/>
        </p:nvSpPr>
        <p:spPr bwMode="gray">
          <a:xfrm rot="5400000" flipH="1">
            <a:off x="490107" y="873487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8554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C4E08-73E5-4D1F-B663-CD3FAA5D2700}"/>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5BC8DE92-8C91-E596-A807-1E2DD19BE9F7}"/>
              </a:ext>
              <a:ext uri="{C183D7F6-B498-43B3-948B-1728B52AA6E4}">
                <adec:decorative xmlns:adec="http://schemas.microsoft.com/office/drawing/2017/decorative" val="1"/>
              </a:ext>
            </a:extLst>
          </p:cNvPr>
          <p:cNvSpPr/>
          <p:nvPr/>
        </p:nvSpPr>
        <p:spPr bwMode="gray">
          <a:xfrm>
            <a:off x="412652" y="7208765"/>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6D932DF4-FA96-4ABD-C926-3A0AC67CE246}"/>
              </a:ext>
              <a:ext uri="{C183D7F6-B498-43B3-948B-1728B52AA6E4}">
                <adec:decorative xmlns:adec="http://schemas.microsoft.com/office/drawing/2017/decorative" val="1"/>
              </a:ext>
            </a:extLst>
          </p:cNvPr>
          <p:cNvSpPr/>
          <p:nvPr/>
        </p:nvSpPr>
        <p:spPr bwMode="gray">
          <a:xfrm>
            <a:off x="412652" y="4926279"/>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ectangle 44">
            <a:extLst>
              <a:ext uri="{FF2B5EF4-FFF2-40B4-BE49-F238E27FC236}">
                <a16:creationId xmlns:a16="http://schemas.microsoft.com/office/drawing/2014/main" id="{19050227-8637-703E-D681-A5ECA32DC57D}"/>
              </a:ext>
              <a:ext uri="{C183D7F6-B498-43B3-948B-1728B52AA6E4}">
                <adec:decorative xmlns:adec="http://schemas.microsoft.com/office/drawing/2017/decorative" val="1"/>
              </a:ext>
            </a:extLst>
          </p:cNvPr>
          <p:cNvSpPr/>
          <p:nvPr/>
        </p:nvSpPr>
        <p:spPr bwMode="gray">
          <a:xfrm>
            <a:off x="412652" y="2643793"/>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3274FDF4-2C13-281D-DD5F-2219957D65B3}"/>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065121D8-76D0-5D4E-A650-E3716CD40F41}"/>
              </a:ext>
            </a:extLst>
          </p:cNvPr>
          <p:cNvSpPr>
            <a:spLocks noGrp="1"/>
          </p:cNvSpPr>
          <p:nvPr>
            <p:ph type="title"/>
          </p:nvPr>
        </p:nvSpPr>
        <p:spPr/>
        <p:txBody>
          <a:bodyPr/>
          <a:lstStyle/>
          <a:p>
            <a:r>
              <a:rPr lang="en-US" dirty="0"/>
              <a:t>Committee Structure and Expectations</a:t>
            </a:r>
          </a:p>
        </p:txBody>
      </p:sp>
      <p:sp>
        <p:nvSpPr>
          <p:cNvPr id="9" name="TextBox 8">
            <a:extLst>
              <a:ext uri="{FF2B5EF4-FFF2-40B4-BE49-F238E27FC236}">
                <a16:creationId xmlns:a16="http://schemas.microsoft.com/office/drawing/2014/main" id="{075E05C8-2552-70EE-7E84-20923016B0D0}"/>
              </a:ext>
            </a:extLst>
          </p:cNvPr>
          <p:cNvSpPr txBox="1"/>
          <p:nvPr/>
        </p:nvSpPr>
        <p:spPr bwMode="gray">
          <a:xfrm>
            <a:off x="510215" y="1196840"/>
            <a:ext cx="6614066" cy="1333698"/>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Committees have a notorious reputation in higher education – senior management teams tend to feel they rarely make progress and easily get bogged down in minutia, while academic and professional services staff complain their scarce time is wasted in an activity that isn’t rewarding (either professionally or personally). When creating a working group or considering next term’s agenda for a standing committee, take care to charge the group with a clear outcome and timeline, include an executive sponsor or chair to ensure alignment with leadership, and equip the participants with the support and information they need to make recommendations that are most likely to succeed.</a:t>
            </a:r>
          </a:p>
          <a:p>
            <a:pPr>
              <a:spcBef>
                <a:spcPts val="800"/>
              </a:spcBef>
            </a:pPr>
            <a:r>
              <a:rPr lang="en-US" sz="1000" dirty="0">
                <a:ea typeface="Aptos" panose="020B0004020202020204" pitchFamily="34" charset="0"/>
                <a:cs typeface="Times New Roman" panose="02020603050405020304" pitchFamily="18" charset="0"/>
              </a:rPr>
              <a:t>Indicate your level of agreement with the following statements:</a:t>
            </a:r>
            <a:endParaRPr lang="en-US" sz="1000" dirty="0">
              <a:effectLst/>
              <a:ea typeface="Aptos" panose="020B0004020202020204" pitchFamily="34" charset="0"/>
              <a:cs typeface="Times New Roman" panose="02020603050405020304" pitchFamily="18" charset="0"/>
            </a:endParaRPr>
          </a:p>
        </p:txBody>
      </p:sp>
      <p:graphicFrame>
        <p:nvGraphicFramePr>
          <p:cNvPr id="29" name="Table 28">
            <a:extLst>
              <a:ext uri="{FF2B5EF4-FFF2-40B4-BE49-F238E27FC236}">
                <a16:creationId xmlns:a16="http://schemas.microsoft.com/office/drawing/2014/main" id="{E398ECBC-6476-5B90-CD92-70606DE47012}"/>
              </a:ext>
            </a:extLst>
          </p:cNvPr>
          <p:cNvGraphicFramePr>
            <a:graphicFrameLocks noGrp="1"/>
          </p:cNvGraphicFramePr>
          <p:nvPr>
            <p:extLst>
              <p:ext uri="{D42A27DB-BD31-4B8C-83A1-F6EECF244321}">
                <p14:modId xmlns:p14="http://schemas.microsoft.com/office/powerpoint/2010/main" val="1259580856"/>
              </p:ext>
            </p:extLst>
          </p:nvPr>
        </p:nvGraphicFramePr>
        <p:xfrm>
          <a:off x="1358375" y="435263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0" name="Rectangle 29">
            <a:extLst>
              <a:ext uri="{FF2B5EF4-FFF2-40B4-BE49-F238E27FC236}">
                <a16:creationId xmlns:a16="http://schemas.microsoft.com/office/drawing/2014/main" id="{4F88632A-0A0C-DAE2-A7BC-CA173F71FE29}"/>
              </a:ext>
            </a:extLst>
          </p:cNvPr>
          <p:cNvSpPr/>
          <p:nvPr/>
        </p:nvSpPr>
        <p:spPr bwMode="gray">
          <a:xfrm flipV="1">
            <a:off x="1164577"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DF51EDEA-4D29-F815-1D13-9BEAA1314C77}"/>
              </a:ext>
            </a:extLst>
          </p:cNvPr>
          <p:cNvSpPr/>
          <p:nvPr/>
        </p:nvSpPr>
        <p:spPr bwMode="gray">
          <a:xfrm flipV="1">
            <a:off x="2324866"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15F96FC2-86B2-C76D-62D2-473A7816C0F1}"/>
              </a:ext>
            </a:extLst>
          </p:cNvPr>
          <p:cNvSpPr/>
          <p:nvPr/>
        </p:nvSpPr>
        <p:spPr bwMode="gray">
          <a:xfrm flipV="1">
            <a:off x="3493748"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20A266E3-77DA-C1DC-F17A-BA9BC5B5DBAD}"/>
              </a:ext>
            </a:extLst>
          </p:cNvPr>
          <p:cNvSpPr/>
          <p:nvPr/>
        </p:nvSpPr>
        <p:spPr bwMode="gray">
          <a:xfrm flipV="1">
            <a:off x="4579432"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1E2B1E13-8DBB-98F1-82FC-54726DDF8B71}"/>
              </a:ext>
            </a:extLst>
          </p:cNvPr>
          <p:cNvSpPr/>
          <p:nvPr/>
        </p:nvSpPr>
        <p:spPr bwMode="gray">
          <a:xfrm flipV="1">
            <a:off x="5692342"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35" name="Table 34">
            <a:extLst>
              <a:ext uri="{FF2B5EF4-FFF2-40B4-BE49-F238E27FC236}">
                <a16:creationId xmlns:a16="http://schemas.microsoft.com/office/drawing/2014/main" id="{710B546A-3F38-EC93-9A9F-E0B687DC9ECE}"/>
              </a:ext>
            </a:extLst>
          </p:cNvPr>
          <p:cNvGraphicFramePr>
            <a:graphicFrameLocks noGrp="1"/>
          </p:cNvGraphicFramePr>
          <p:nvPr>
            <p:extLst>
              <p:ext uri="{D42A27DB-BD31-4B8C-83A1-F6EECF244321}">
                <p14:modId xmlns:p14="http://schemas.microsoft.com/office/powerpoint/2010/main" val="4102112407"/>
              </p:ext>
            </p:extLst>
          </p:nvPr>
        </p:nvGraphicFramePr>
        <p:xfrm>
          <a:off x="1358375" y="548609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6" name="Rectangle 35">
            <a:extLst>
              <a:ext uri="{FF2B5EF4-FFF2-40B4-BE49-F238E27FC236}">
                <a16:creationId xmlns:a16="http://schemas.microsoft.com/office/drawing/2014/main" id="{29D4D6E6-238B-8531-BD9B-2640691039B9}"/>
              </a:ext>
            </a:extLst>
          </p:cNvPr>
          <p:cNvSpPr/>
          <p:nvPr/>
        </p:nvSpPr>
        <p:spPr bwMode="gray">
          <a:xfrm flipV="1">
            <a:off x="1164577" y="561673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F66E83B4-7F03-0F37-A8BF-CB118056B2C2}"/>
              </a:ext>
            </a:extLst>
          </p:cNvPr>
          <p:cNvSpPr/>
          <p:nvPr/>
        </p:nvSpPr>
        <p:spPr bwMode="gray">
          <a:xfrm flipV="1">
            <a:off x="2324866" y="561673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AF5A85BF-78B4-0AE0-1877-477441B44C30}"/>
              </a:ext>
            </a:extLst>
          </p:cNvPr>
          <p:cNvSpPr/>
          <p:nvPr/>
        </p:nvSpPr>
        <p:spPr bwMode="gray">
          <a:xfrm flipV="1">
            <a:off x="3493748" y="561673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a16="http://schemas.microsoft.com/office/drawing/2014/main" id="{5449EF96-17B7-B25A-BAD5-5577D5F62011}"/>
              </a:ext>
            </a:extLst>
          </p:cNvPr>
          <p:cNvSpPr/>
          <p:nvPr/>
        </p:nvSpPr>
        <p:spPr bwMode="gray">
          <a:xfrm flipV="1">
            <a:off x="4579432" y="561673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F34EFA9E-81CC-2913-89B8-548F31D747A3}"/>
              </a:ext>
            </a:extLst>
          </p:cNvPr>
          <p:cNvSpPr/>
          <p:nvPr/>
        </p:nvSpPr>
        <p:spPr bwMode="gray">
          <a:xfrm flipV="1">
            <a:off x="5692342" y="561673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41" name="Table 40">
            <a:extLst>
              <a:ext uri="{FF2B5EF4-FFF2-40B4-BE49-F238E27FC236}">
                <a16:creationId xmlns:a16="http://schemas.microsoft.com/office/drawing/2014/main" id="{B5E44D21-3DCA-92A6-ACC7-E9B72060E53C}"/>
              </a:ext>
            </a:extLst>
          </p:cNvPr>
          <p:cNvGraphicFramePr>
            <a:graphicFrameLocks noGrp="1"/>
          </p:cNvGraphicFramePr>
          <p:nvPr>
            <p:extLst>
              <p:ext uri="{D42A27DB-BD31-4B8C-83A1-F6EECF244321}">
                <p14:modId xmlns:p14="http://schemas.microsoft.com/office/powerpoint/2010/main" val="2721280444"/>
              </p:ext>
            </p:extLst>
          </p:nvPr>
        </p:nvGraphicFramePr>
        <p:xfrm>
          <a:off x="1364877" y="6639513"/>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42" name="Rectangle 41">
            <a:extLst>
              <a:ext uri="{FF2B5EF4-FFF2-40B4-BE49-F238E27FC236}">
                <a16:creationId xmlns:a16="http://schemas.microsoft.com/office/drawing/2014/main" id="{ECC34A29-17B8-FCC2-9A7E-6BE1A5553A53}"/>
              </a:ext>
            </a:extLst>
          </p:cNvPr>
          <p:cNvSpPr/>
          <p:nvPr/>
        </p:nvSpPr>
        <p:spPr bwMode="gray">
          <a:xfrm flipV="1">
            <a:off x="1164577"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6E7C3ED4-9BCC-4E54-1675-ECC17EB4F083}"/>
              </a:ext>
            </a:extLst>
          </p:cNvPr>
          <p:cNvSpPr/>
          <p:nvPr/>
        </p:nvSpPr>
        <p:spPr bwMode="gray">
          <a:xfrm flipV="1">
            <a:off x="2324866"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CF6EC355-8A80-3767-0152-A67024A9F8D5}"/>
              </a:ext>
            </a:extLst>
          </p:cNvPr>
          <p:cNvSpPr/>
          <p:nvPr/>
        </p:nvSpPr>
        <p:spPr bwMode="gray">
          <a:xfrm flipV="1">
            <a:off x="3493748"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47">
            <a:extLst>
              <a:ext uri="{FF2B5EF4-FFF2-40B4-BE49-F238E27FC236}">
                <a16:creationId xmlns:a16="http://schemas.microsoft.com/office/drawing/2014/main" id="{58624024-78B8-0A10-BD2D-BDCC76959C1E}"/>
              </a:ext>
            </a:extLst>
          </p:cNvPr>
          <p:cNvSpPr/>
          <p:nvPr/>
        </p:nvSpPr>
        <p:spPr bwMode="gray">
          <a:xfrm flipV="1">
            <a:off x="4585934"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17B9F486-BCD5-B2CA-8DAB-D8453A818F50}"/>
              </a:ext>
            </a:extLst>
          </p:cNvPr>
          <p:cNvSpPr/>
          <p:nvPr/>
        </p:nvSpPr>
        <p:spPr bwMode="gray">
          <a:xfrm flipV="1">
            <a:off x="5692342"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1" name="Table 50">
            <a:extLst>
              <a:ext uri="{FF2B5EF4-FFF2-40B4-BE49-F238E27FC236}">
                <a16:creationId xmlns:a16="http://schemas.microsoft.com/office/drawing/2014/main" id="{47DBB5F8-E139-5D01-AAA6-402A538DD869}"/>
              </a:ext>
            </a:extLst>
          </p:cNvPr>
          <p:cNvGraphicFramePr>
            <a:graphicFrameLocks noGrp="1"/>
          </p:cNvGraphicFramePr>
          <p:nvPr>
            <p:extLst>
              <p:ext uri="{D42A27DB-BD31-4B8C-83A1-F6EECF244321}">
                <p14:modId xmlns:p14="http://schemas.microsoft.com/office/powerpoint/2010/main" val="201646943"/>
              </p:ext>
            </p:extLst>
          </p:nvPr>
        </p:nvGraphicFramePr>
        <p:xfrm>
          <a:off x="1358375" y="7779944"/>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58" name="Rectangle 57">
            <a:extLst>
              <a:ext uri="{FF2B5EF4-FFF2-40B4-BE49-F238E27FC236}">
                <a16:creationId xmlns:a16="http://schemas.microsoft.com/office/drawing/2014/main" id="{2B17E27B-3F7C-0205-AC4E-176F8F84F2FC}"/>
              </a:ext>
            </a:extLst>
          </p:cNvPr>
          <p:cNvSpPr/>
          <p:nvPr/>
        </p:nvSpPr>
        <p:spPr bwMode="gray">
          <a:xfrm flipV="1">
            <a:off x="1164577"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10B07DFB-3863-A19E-E2B9-9EB5E8750815}"/>
              </a:ext>
            </a:extLst>
          </p:cNvPr>
          <p:cNvSpPr/>
          <p:nvPr/>
        </p:nvSpPr>
        <p:spPr bwMode="gray">
          <a:xfrm flipV="1">
            <a:off x="2324866"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ectangle 71">
            <a:extLst>
              <a:ext uri="{FF2B5EF4-FFF2-40B4-BE49-F238E27FC236}">
                <a16:creationId xmlns:a16="http://schemas.microsoft.com/office/drawing/2014/main" id="{114E8170-09C0-38A0-A2CF-B54134D17E92}"/>
              </a:ext>
            </a:extLst>
          </p:cNvPr>
          <p:cNvSpPr/>
          <p:nvPr/>
        </p:nvSpPr>
        <p:spPr bwMode="gray">
          <a:xfrm flipV="1">
            <a:off x="3493748"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ECFE560C-F97C-DD28-6E1F-99015BD43DE2}"/>
              </a:ext>
            </a:extLst>
          </p:cNvPr>
          <p:cNvSpPr/>
          <p:nvPr/>
        </p:nvSpPr>
        <p:spPr bwMode="gray">
          <a:xfrm flipV="1">
            <a:off x="4579432"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CF2D6573-60FC-7FF9-0C39-9008ABEE9D0F}"/>
              </a:ext>
            </a:extLst>
          </p:cNvPr>
          <p:cNvSpPr/>
          <p:nvPr/>
        </p:nvSpPr>
        <p:spPr bwMode="gray">
          <a:xfrm flipV="1">
            <a:off x="5692342"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80" name="Table 79">
            <a:extLst>
              <a:ext uri="{FF2B5EF4-FFF2-40B4-BE49-F238E27FC236}">
                <a16:creationId xmlns:a16="http://schemas.microsoft.com/office/drawing/2014/main" id="{564E24ED-F13D-E59E-0A03-E729F825B760}"/>
              </a:ext>
            </a:extLst>
          </p:cNvPr>
          <p:cNvGraphicFramePr>
            <a:graphicFrameLocks noGrp="1"/>
          </p:cNvGraphicFramePr>
          <p:nvPr/>
        </p:nvGraphicFramePr>
        <p:xfrm>
          <a:off x="1358375" y="8970217"/>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81" name="Rectangle 80">
            <a:extLst>
              <a:ext uri="{FF2B5EF4-FFF2-40B4-BE49-F238E27FC236}">
                <a16:creationId xmlns:a16="http://schemas.microsoft.com/office/drawing/2014/main" id="{B4775FB4-E53B-461D-2539-A0457A578743}"/>
              </a:ext>
            </a:extLst>
          </p:cNvPr>
          <p:cNvSpPr/>
          <p:nvPr/>
        </p:nvSpPr>
        <p:spPr bwMode="gray">
          <a:xfrm flipV="1">
            <a:off x="1164577"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67DC8541-9FE8-64DC-BB40-8CAEB5AEB935}"/>
              </a:ext>
            </a:extLst>
          </p:cNvPr>
          <p:cNvSpPr/>
          <p:nvPr/>
        </p:nvSpPr>
        <p:spPr bwMode="gray">
          <a:xfrm flipV="1">
            <a:off x="2324866"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34EC0A3F-DF39-510B-9480-55AA154896A2}"/>
              </a:ext>
            </a:extLst>
          </p:cNvPr>
          <p:cNvSpPr/>
          <p:nvPr/>
        </p:nvSpPr>
        <p:spPr bwMode="gray">
          <a:xfrm flipV="1">
            <a:off x="3493748"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141FF25C-EA29-BE95-EEEB-5D6A0497A2B3}"/>
              </a:ext>
            </a:extLst>
          </p:cNvPr>
          <p:cNvSpPr/>
          <p:nvPr/>
        </p:nvSpPr>
        <p:spPr bwMode="gray">
          <a:xfrm flipV="1">
            <a:off x="4579432"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a:extLst>
              <a:ext uri="{FF2B5EF4-FFF2-40B4-BE49-F238E27FC236}">
                <a16:creationId xmlns:a16="http://schemas.microsoft.com/office/drawing/2014/main" id="{9B604EA7-FA0D-09F1-3AE5-A7D7225833E5}"/>
              </a:ext>
            </a:extLst>
          </p:cNvPr>
          <p:cNvSpPr/>
          <p:nvPr/>
        </p:nvSpPr>
        <p:spPr bwMode="gray">
          <a:xfrm flipV="1">
            <a:off x="5692342"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93" name="Table 92">
            <a:extLst>
              <a:ext uri="{FF2B5EF4-FFF2-40B4-BE49-F238E27FC236}">
                <a16:creationId xmlns:a16="http://schemas.microsoft.com/office/drawing/2014/main" id="{1012A247-6556-B24D-8253-106F7F137207}"/>
              </a:ext>
            </a:extLst>
          </p:cNvPr>
          <p:cNvGraphicFramePr>
            <a:graphicFrameLocks noGrp="1"/>
          </p:cNvGraphicFramePr>
          <p:nvPr>
            <p:extLst>
              <p:ext uri="{D42A27DB-BD31-4B8C-83A1-F6EECF244321}">
                <p14:modId xmlns:p14="http://schemas.microsoft.com/office/powerpoint/2010/main" val="2821086122"/>
              </p:ext>
            </p:extLst>
          </p:nvPr>
        </p:nvGraphicFramePr>
        <p:xfrm>
          <a:off x="1358375" y="3196157"/>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94" name="Rectangle 93">
            <a:extLst>
              <a:ext uri="{FF2B5EF4-FFF2-40B4-BE49-F238E27FC236}">
                <a16:creationId xmlns:a16="http://schemas.microsoft.com/office/drawing/2014/main" id="{B58FC111-D466-4386-4EFA-E2C7AC292D32}"/>
              </a:ext>
            </a:extLst>
          </p:cNvPr>
          <p:cNvSpPr/>
          <p:nvPr/>
        </p:nvSpPr>
        <p:spPr bwMode="gray">
          <a:xfrm flipV="1">
            <a:off x="1164577" y="332679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Rectangle 94">
            <a:extLst>
              <a:ext uri="{FF2B5EF4-FFF2-40B4-BE49-F238E27FC236}">
                <a16:creationId xmlns:a16="http://schemas.microsoft.com/office/drawing/2014/main" id="{158E630F-21D3-0AB3-455C-47880E2544F3}"/>
              </a:ext>
            </a:extLst>
          </p:cNvPr>
          <p:cNvSpPr/>
          <p:nvPr/>
        </p:nvSpPr>
        <p:spPr bwMode="gray">
          <a:xfrm flipV="1">
            <a:off x="2324866" y="332679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Rectangle 95">
            <a:extLst>
              <a:ext uri="{FF2B5EF4-FFF2-40B4-BE49-F238E27FC236}">
                <a16:creationId xmlns:a16="http://schemas.microsoft.com/office/drawing/2014/main" id="{CB9B4CA0-0841-70A8-394F-2E52973BC6EB}"/>
              </a:ext>
            </a:extLst>
          </p:cNvPr>
          <p:cNvSpPr/>
          <p:nvPr/>
        </p:nvSpPr>
        <p:spPr bwMode="gray">
          <a:xfrm flipV="1">
            <a:off x="3493748" y="332679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Rectangle 96">
            <a:extLst>
              <a:ext uri="{FF2B5EF4-FFF2-40B4-BE49-F238E27FC236}">
                <a16:creationId xmlns:a16="http://schemas.microsoft.com/office/drawing/2014/main" id="{12BF6383-9EAA-A3BE-E394-F4007C1CD890}"/>
              </a:ext>
            </a:extLst>
          </p:cNvPr>
          <p:cNvSpPr/>
          <p:nvPr/>
        </p:nvSpPr>
        <p:spPr bwMode="gray">
          <a:xfrm flipV="1">
            <a:off x="4579432" y="332679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a:extLst>
              <a:ext uri="{FF2B5EF4-FFF2-40B4-BE49-F238E27FC236}">
                <a16:creationId xmlns:a16="http://schemas.microsoft.com/office/drawing/2014/main" id="{8D19EA1B-E309-DADA-165F-29E621917C01}"/>
              </a:ext>
            </a:extLst>
          </p:cNvPr>
          <p:cNvSpPr/>
          <p:nvPr/>
        </p:nvSpPr>
        <p:spPr bwMode="gray">
          <a:xfrm flipV="1">
            <a:off x="5692342" y="332679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28133435-5500-CC6F-1E80-59C2E536F8C3}"/>
              </a:ext>
            </a:extLst>
          </p:cNvPr>
          <p:cNvSpPr txBox="1"/>
          <p:nvPr/>
        </p:nvSpPr>
        <p:spPr bwMode="gray">
          <a:xfrm>
            <a:off x="773321" y="2809649"/>
            <a:ext cx="6453055"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We have the ‘right’ number of committees on our campus, launching new groups only when it’s appropriate and sunsetting those that have outlived their usefulness.</a:t>
            </a:r>
          </a:p>
        </p:txBody>
      </p:sp>
      <p:sp>
        <p:nvSpPr>
          <p:cNvPr id="100" name="TextBox 99">
            <a:extLst>
              <a:ext uri="{FF2B5EF4-FFF2-40B4-BE49-F238E27FC236}">
                <a16:creationId xmlns:a16="http://schemas.microsoft.com/office/drawing/2014/main" id="{4970B9A5-6A04-F3C0-3E4A-71E728380488}"/>
              </a:ext>
            </a:extLst>
          </p:cNvPr>
          <p:cNvSpPr txBox="1"/>
          <p:nvPr/>
        </p:nvSpPr>
        <p:spPr bwMode="gray">
          <a:xfrm>
            <a:off x="765058" y="3948445"/>
            <a:ext cx="6272858"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Committees, task forces, and working groups on our campus get things done, focusing on the task at hand and producing tangible recommendations and/or decisions on time.</a:t>
            </a:r>
          </a:p>
        </p:txBody>
      </p:sp>
      <p:sp>
        <p:nvSpPr>
          <p:cNvPr id="101" name="TextBox 100">
            <a:extLst>
              <a:ext uri="{FF2B5EF4-FFF2-40B4-BE49-F238E27FC236}">
                <a16:creationId xmlns:a16="http://schemas.microsoft.com/office/drawing/2014/main" id="{F8961E05-939B-0C69-4537-1EDAF72C3EE0}"/>
              </a:ext>
            </a:extLst>
          </p:cNvPr>
          <p:cNvSpPr txBox="1"/>
          <p:nvPr/>
        </p:nvSpPr>
        <p:spPr bwMode="gray">
          <a:xfrm>
            <a:off x="773322" y="5110981"/>
            <a:ext cx="6170894"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Committee members understand and agree on expectations for their effort, and the role the committee plays in formal governance on campus.</a:t>
            </a:r>
          </a:p>
        </p:txBody>
      </p:sp>
      <p:sp>
        <p:nvSpPr>
          <p:cNvPr id="102" name="TextBox 101">
            <a:extLst>
              <a:ext uri="{FF2B5EF4-FFF2-40B4-BE49-F238E27FC236}">
                <a16:creationId xmlns:a16="http://schemas.microsoft.com/office/drawing/2014/main" id="{13B76D7E-28C3-FC73-5CFE-5B9B2C4C6087}"/>
              </a:ext>
            </a:extLst>
          </p:cNvPr>
          <p:cNvSpPr txBox="1"/>
          <p:nvPr/>
        </p:nvSpPr>
        <p:spPr bwMode="gray">
          <a:xfrm>
            <a:off x="773321" y="6251326"/>
            <a:ext cx="6453055" cy="307777"/>
          </a:xfrm>
          <a:prstGeom prst="rect">
            <a:avLst/>
          </a:prstGeom>
          <a:noFill/>
        </p:spPr>
        <p:txBody>
          <a:bodyPr wrap="square" lIns="0" tIns="0" rIns="0" bIns="0" rtlCol="0">
            <a:spAutoFit/>
          </a:bodyPr>
          <a:lstStyle/>
          <a:p>
            <a:pPr marR="0" lvl="0" algn="l" defTabSz="457200" rtl="0" eaLnBrk="1" fontAlgn="auto" latinLnBrk="0" hangingPunct="1">
              <a:lnSpc>
                <a:spcPct val="100000"/>
              </a:lnSpc>
              <a:spcBef>
                <a:spcPts val="600"/>
              </a:spcBef>
              <a:spcAft>
                <a:spcPts val="0"/>
              </a:spcAft>
              <a:buClrTx/>
              <a:buSzTx/>
              <a:tabLst/>
              <a:defRPr/>
            </a:pPr>
            <a:r>
              <a:rPr kumimoji="0" lang="en-US" sz="1000" b="0" i="0" u="none" strike="noStrike" kern="100" cap="none" spc="0" normalizeH="0" baseline="0" noProof="0" dirty="0">
                <a:ln>
                  <a:noFill/>
                </a:ln>
                <a:solidFill>
                  <a:srgbClr val="333E48"/>
                </a:solidFill>
                <a:effectLst/>
                <a:uLnTx/>
                <a:uFillTx/>
                <a:latin typeface="Verdana"/>
                <a:ea typeface="Aptos" panose="020B0004020202020204" pitchFamily="34" charset="0"/>
                <a:cs typeface="Times New Roman" panose="02020603050405020304" pitchFamily="18" charset="0"/>
              </a:rPr>
              <a:t>Committee membership is sought after, rather than avoided, by our most engaged and productive academics.</a:t>
            </a:r>
          </a:p>
        </p:txBody>
      </p:sp>
      <p:sp>
        <p:nvSpPr>
          <p:cNvPr id="103" name="TextBox 102">
            <a:extLst>
              <a:ext uri="{FF2B5EF4-FFF2-40B4-BE49-F238E27FC236}">
                <a16:creationId xmlns:a16="http://schemas.microsoft.com/office/drawing/2014/main" id="{9BAEF342-C8A1-5ACB-EA19-C26F9C284118}"/>
              </a:ext>
            </a:extLst>
          </p:cNvPr>
          <p:cNvSpPr txBox="1"/>
          <p:nvPr/>
        </p:nvSpPr>
        <p:spPr bwMode="gray">
          <a:xfrm>
            <a:off x="773322" y="7400291"/>
            <a:ext cx="6264594"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Senior leaders actively chair and participate in strategically important committees rather than delegating membership to lower levels in the </a:t>
            </a:r>
            <a:r>
              <a:rPr lang="en-US" sz="1000" kern="100" dirty="0" err="1">
                <a:effectLst/>
                <a:ea typeface="Aptos" panose="020B0004020202020204" pitchFamily="34" charset="0"/>
                <a:cs typeface="Times New Roman" panose="02020603050405020304" pitchFamily="18" charset="0"/>
              </a:rPr>
              <a:t>organisation</a:t>
            </a:r>
            <a:r>
              <a:rPr lang="en-US" sz="1000" kern="100" dirty="0">
                <a:effectLst/>
                <a:ea typeface="Aptos" panose="020B0004020202020204" pitchFamily="34" charset="0"/>
                <a:cs typeface="Times New Roman" panose="02020603050405020304" pitchFamily="18" charset="0"/>
              </a:rPr>
              <a:t>.</a:t>
            </a:r>
          </a:p>
        </p:txBody>
      </p:sp>
      <p:sp>
        <p:nvSpPr>
          <p:cNvPr id="104" name="TextBox 103">
            <a:extLst>
              <a:ext uri="{FF2B5EF4-FFF2-40B4-BE49-F238E27FC236}">
                <a16:creationId xmlns:a16="http://schemas.microsoft.com/office/drawing/2014/main" id="{255D40F4-128C-A462-5A3F-04EEAA3267C7}"/>
              </a:ext>
            </a:extLst>
          </p:cNvPr>
          <p:cNvSpPr txBox="1"/>
          <p:nvPr/>
        </p:nvSpPr>
        <p:spPr bwMode="gray">
          <a:xfrm>
            <a:off x="773321" y="8571980"/>
            <a:ext cx="6453055" cy="307777"/>
          </a:xfrm>
          <a:prstGeom prst="rect">
            <a:avLst/>
          </a:prstGeom>
          <a:noFill/>
        </p:spPr>
        <p:txBody>
          <a:bodyPr wrap="square" lIns="0" tIns="0" rIns="0" bIns="0" rtlCol="0">
            <a:spAutoFit/>
          </a:bodyPr>
          <a:lstStyle/>
          <a:p>
            <a:pPr marR="0" lvl="0">
              <a:spcBef>
                <a:spcPts val="600"/>
              </a:spcBef>
              <a:spcAft>
                <a:spcPts val="0"/>
              </a:spcAft>
            </a:pPr>
            <a:r>
              <a:rPr lang="en-US" sz="1000" dirty="0">
                <a:effectLst/>
                <a:ea typeface="Aptos" panose="020B0004020202020204" pitchFamily="34" charset="0"/>
                <a:cs typeface="Times New Roman" panose="02020603050405020304" pitchFamily="18" charset="0"/>
              </a:rPr>
              <a:t>We assign clear project management staff or role expectations to important committees to</a:t>
            </a:r>
            <a:br>
              <a:rPr lang="en-US" sz="1000" dirty="0">
                <a:effectLst/>
                <a:ea typeface="Aptos" panose="020B0004020202020204" pitchFamily="34" charset="0"/>
                <a:cs typeface="Times New Roman" panose="02020603050405020304" pitchFamily="18" charset="0"/>
              </a:rPr>
            </a:br>
            <a:r>
              <a:rPr lang="en-US" sz="1000" dirty="0">
                <a:effectLst/>
                <a:ea typeface="Aptos" panose="020B0004020202020204" pitchFamily="34" charset="0"/>
                <a:cs typeface="Times New Roman" panose="02020603050405020304" pitchFamily="18" charset="0"/>
              </a:rPr>
              <a:t>prevent committee work from being purely “side of desk.”</a:t>
            </a:r>
            <a:endParaRPr lang="en-US" sz="1000" dirty="0">
              <a:solidFill>
                <a:schemeClr val="tx1"/>
              </a:solidFill>
            </a:endParaRPr>
          </a:p>
        </p:txBody>
      </p:sp>
      <p:sp>
        <p:nvSpPr>
          <p:cNvPr id="12" name="Isosceles Triangle 11">
            <a:extLst>
              <a:ext uri="{FF2B5EF4-FFF2-40B4-BE49-F238E27FC236}">
                <a16:creationId xmlns:a16="http://schemas.microsoft.com/office/drawing/2014/main" id="{C54EA1EA-7E87-7046-3A13-0D7D4F56F270}"/>
              </a:ext>
              <a:ext uri="{C183D7F6-B498-43B3-948B-1728B52AA6E4}">
                <adec:decorative xmlns:adec="http://schemas.microsoft.com/office/drawing/2017/decorative" val="1"/>
              </a:ext>
            </a:extLst>
          </p:cNvPr>
          <p:cNvSpPr/>
          <p:nvPr/>
        </p:nvSpPr>
        <p:spPr bwMode="gray">
          <a:xfrm rot="5400000" flipH="1">
            <a:off x="490107" y="2807527"/>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Isosceles Triangle 12">
            <a:extLst>
              <a:ext uri="{FF2B5EF4-FFF2-40B4-BE49-F238E27FC236}">
                <a16:creationId xmlns:a16="http://schemas.microsoft.com/office/drawing/2014/main" id="{C42216F6-8896-A6D7-8093-7DEA132F563B}"/>
              </a:ext>
              <a:ext uri="{C183D7F6-B498-43B3-948B-1728B52AA6E4}">
                <adec:decorative xmlns:adec="http://schemas.microsoft.com/office/drawing/2017/decorative" val="1"/>
              </a:ext>
            </a:extLst>
          </p:cNvPr>
          <p:cNvSpPr/>
          <p:nvPr/>
        </p:nvSpPr>
        <p:spPr bwMode="gray">
          <a:xfrm rot="5400000" flipH="1">
            <a:off x="490107" y="3942118"/>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Isosceles Triangle 13">
            <a:extLst>
              <a:ext uri="{FF2B5EF4-FFF2-40B4-BE49-F238E27FC236}">
                <a16:creationId xmlns:a16="http://schemas.microsoft.com/office/drawing/2014/main" id="{EC0A643E-4A99-5B59-FA40-644909CD22BC}"/>
              </a:ext>
              <a:ext uri="{C183D7F6-B498-43B3-948B-1728B52AA6E4}">
                <adec:decorative xmlns:adec="http://schemas.microsoft.com/office/drawing/2017/decorative" val="1"/>
              </a:ext>
            </a:extLst>
          </p:cNvPr>
          <p:cNvSpPr/>
          <p:nvPr/>
        </p:nvSpPr>
        <p:spPr bwMode="gray">
          <a:xfrm rot="5400000" flipH="1">
            <a:off x="490107" y="5120949"/>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Isosceles Triangle 14">
            <a:extLst>
              <a:ext uri="{FF2B5EF4-FFF2-40B4-BE49-F238E27FC236}">
                <a16:creationId xmlns:a16="http://schemas.microsoft.com/office/drawing/2014/main" id="{50863183-C601-7D58-68BC-FCC1A16CADD2}"/>
              </a:ext>
              <a:ext uri="{C183D7F6-B498-43B3-948B-1728B52AA6E4}">
                <adec:decorative xmlns:adec="http://schemas.microsoft.com/office/drawing/2017/decorative" val="1"/>
              </a:ext>
            </a:extLst>
          </p:cNvPr>
          <p:cNvSpPr/>
          <p:nvPr/>
        </p:nvSpPr>
        <p:spPr bwMode="gray">
          <a:xfrm rot="5400000" flipH="1">
            <a:off x="490107" y="624890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Isosceles Triangle 15">
            <a:extLst>
              <a:ext uri="{FF2B5EF4-FFF2-40B4-BE49-F238E27FC236}">
                <a16:creationId xmlns:a16="http://schemas.microsoft.com/office/drawing/2014/main" id="{ECB2CAC7-3801-32B8-E21D-B1A501765021}"/>
              </a:ext>
              <a:ext uri="{C183D7F6-B498-43B3-948B-1728B52AA6E4}">
                <adec:decorative xmlns:adec="http://schemas.microsoft.com/office/drawing/2017/decorative" val="1"/>
              </a:ext>
            </a:extLst>
          </p:cNvPr>
          <p:cNvSpPr/>
          <p:nvPr/>
        </p:nvSpPr>
        <p:spPr bwMode="gray">
          <a:xfrm rot="5400000" flipH="1">
            <a:off x="490107" y="7397707"/>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a:extLst>
              <a:ext uri="{FF2B5EF4-FFF2-40B4-BE49-F238E27FC236}">
                <a16:creationId xmlns:a16="http://schemas.microsoft.com/office/drawing/2014/main" id="{81B623E4-EB3C-A133-49B8-A557EA026FA4}"/>
              </a:ext>
              <a:ext uri="{C183D7F6-B498-43B3-948B-1728B52AA6E4}">
                <adec:decorative xmlns:adec="http://schemas.microsoft.com/office/drawing/2017/decorative" val="1"/>
              </a:ext>
            </a:extLst>
          </p:cNvPr>
          <p:cNvSpPr/>
          <p:nvPr/>
        </p:nvSpPr>
        <p:spPr bwMode="gray">
          <a:xfrm rot="5400000" flipH="1">
            <a:off x="490107" y="8570415"/>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681487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3 Portrait Long Document Template-051724.potx" id="{2EE514B9-E776-416D-B6B6-867B304F7ECF}" vid="{5AB772F1-2D68-4174-B554-14C491780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EAB3 Portrait Long Document Template-051724</Template>
  <TotalTime>1288</TotalTime>
  <Words>2921</Words>
  <Application>Microsoft Macintosh PowerPoint</Application>
  <PresentationFormat>Custom</PresentationFormat>
  <Paragraphs>341</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Calibri</vt:lpstr>
      <vt:lpstr>Rockwell</vt:lpstr>
      <vt:lpstr>Times New Roman</vt:lpstr>
      <vt:lpstr>Verdana</vt:lpstr>
      <vt:lpstr>Wingdings</vt:lpstr>
      <vt:lpstr>EAB3 Portrait Standard</vt:lpstr>
      <vt:lpstr>Change Leadership and Decision Discipline in Complex University Cultures </vt:lpstr>
      <vt:lpstr>Diagnostic Survey</vt:lpstr>
      <vt:lpstr>Strategic Clarity</vt:lpstr>
      <vt:lpstr>Financial Literacy and Awareness</vt:lpstr>
      <vt:lpstr>Constructive Dialogue on Challenging Topics</vt:lpstr>
      <vt:lpstr>Formal and Social Interaction</vt:lpstr>
      <vt:lpstr>Decision-Making Rules and Roles</vt:lpstr>
      <vt:lpstr>Elevating Departmental Leadership</vt:lpstr>
      <vt:lpstr>Committee Structure and Expectations</vt:lpstr>
      <vt:lpstr>Incubating Innovation on Campus</vt:lpstr>
      <vt:lpstr>EAB 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Colin Koproske</dc:creator>
  <cp:lastModifiedBy>Falk, Erin</cp:lastModifiedBy>
  <cp:revision>69</cp:revision>
  <cp:lastPrinted>2024-12-17T00:18:47Z</cp:lastPrinted>
  <dcterms:created xsi:type="dcterms:W3CDTF">2024-10-02T01:03:23Z</dcterms:created>
  <dcterms:modified xsi:type="dcterms:W3CDTF">2025-01-14T23:17:36Z</dcterms:modified>
</cp:coreProperties>
</file>