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
  </p:handoutMasterIdLst>
  <p:sldIdLst>
    <p:sldId id="454"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A0EC6-E6DF-B4D9-F624-16BF239CBCB0}" name="Bell, Molly" initials="MB" userId="S::MBell@eab.com::45d74628-9117-44eb-91b7-d56f6fb32f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9" d="100"/>
          <a:sy n="49" d="100"/>
        </p:scale>
        <p:origin x="1950" y="4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7/1/2025</a:t>
            </a:fld>
            <a:endParaRPr lang="en-US"/>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accent5"/>
                </a:solidFill>
              </a:rPr>
              <a:t>    January 2025 </a:t>
            </a:r>
            <a:r>
              <a:rPr lang="en-US" sz="1600" b="1" baseline="0" dirty="0">
                <a:solidFill>
                  <a:schemeClr val="accent5"/>
                </a:solidFill>
              </a:rPr>
              <a:t>Edition</a:t>
            </a:r>
            <a:endParaRPr lang="en-US" sz="1600" b="1" dirty="0">
              <a:solidFill>
                <a:schemeClr val="accent5"/>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962258" y="609303"/>
            <a:ext cx="3108960" cy="169277"/>
          </a:xfrm>
          <a:prstGeom prst="rect">
            <a:avLst/>
          </a:prstGeom>
          <a:noFill/>
        </p:spPr>
        <p:txBody>
          <a:bodyPr wrap="square" lIns="0" tIns="0" rIns="0" bIns="0" rtlCol="0">
            <a:spAutoFit/>
          </a:bodyPr>
          <a:lstStyle/>
          <a:p>
            <a:pPr>
              <a:spcBef>
                <a:spcPts val="500"/>
              </a:spcBef>
            </a:pPr>
            <a:r>
              <a:rPr lang="en-US" sz="1100" b="1" dirty="0">
                <a:solidFill>
                  <a:schemeClr val="accent5"/>
                </a:solidFill>
              </a:rPr>
              <a:t>Main edits: </a:t>
            </a:r>
            <a:r>
              <a:rPr lang="en-US" sz="1100" b="0" dirty="0">
                <a:solidFill>
                  <a:schemeClr val="accent5"/>
                </a:solidFill>
              </a:rPr>
              <a:t>copyright updated to 2025</a:t>
            </a:r>
            <a:endParaRPr lang="en-US" sz="1100" dirty="0">
              <a:solidFill>
                <a:schemeClr val="accent5"/>
              </a:solidFill>
            </a:endParaRP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accent5"/>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12" r="12"/>
          <a:stretch/>
        </p:blipFill>
        <p:spPr>
          <a:xfrm>
            <a:off x="0" y="0"/>
            <a:ext cx="7770538"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37788-4563-5047-2E3C-5C80CA3A0CAD}"/>
              </a:ext>
            </a:extLst>
          </p:cNvPr>
          <p:cNvSpPr>
            <a:spLocks noGrp="1"/>
          </p:cNvSpPr>
          <p:nvPr>
            <p:ph type="body" sz="quarter" idx="29"/>
          </p:nvPr>
        </p:nvSpPr>
        <p:spPr/>
        <p:txBody>
          <a:bodyPr/>
          <a:lstStyle/>
          <a:p>
            <a:endParaRPr lang="en-US"/>
          </a:p>
        </p:txBody>
      </p:sp>
      <p:sp>
        <p:nvSpPr>
          <p:cNvPr id="3" name="Title 2">
            <a:extLst>
              <a:ext uri="{FF2B5EF4-FFF2-40B4-BE49-F238E27FC236}">
                <a16:creationId xmlns:a16="http://schemas.microsoft.com/office/drawing/2014/main" id="{FCE510C1-A4D4-C196-0FD1-972869A1E40E}"/>
              </a:ext>
            </a:extLst>
          </p:cNvPr>
          <p:cNvSpPr>
            <a:spLocks noGrp="1"/>
          </p:cNvSpPr>
          <p:nvPr>
            <p:ph type="title"/>
          </p:nvPr>
        </p:nvSpPr>
        <p:spPr/>
        <p:txBody>
          <a:bodyPr/>
          <a:lstStyle/>
          <a:p>
            <a:r>
              <a:rPr lang="en-US" dirty="0"/>
              <a:t>Prioritization Matrix</a:t>
            </a:r>
          </a:p>
        </p:txBody>
      </p:sp>
      <p:sp>
        <p:nvSpPr>
          <p:cNvPr id="4" name="Text Placeholder 3">
            <a:extLst>
              <a:ext uri="{FF2B5EF4-FFF2-40B4-BE49-F238E27FC236}">
                <a16:creationId xmlns:a16="http://schemas.microsoft.com/office/drawing/2014/main" id="{A9915502-4F27-B316-38F7-72C521BDB5EF}"/>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A301014D-A2C1-B62D-1E0B-3836ADA1CEAB}"/>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90E3D001-431D-9803-9D42-765156FA08A9}"/>
              </a:ext>
            </a:extLst>
          </p:cNvPr>
          <p:cNvSpPr>
            <a:spLocks noGrp="1"/>
          </p:cNvSpPr>
          <p:nvPr>
            <p:ph type="body" sz="quarter" idx="43"/>
          </p:nvPr>
        </p:nvSpPr>
        <p:spPr/>
        <p:txBody>
          <a:bodyPr/>
          <a:lstStyle/>
          <a:p>
            <a:endParaRPr lang="en-US"/>
          </a:p>
        </p:txBody>
      </p:sp>
      <p:grpSp>
        <p:nvGrpSpPr>
          <p:cNvPr id="7" name="Group 6">
            <a:extLst>
              <a:ext uri="{FF2B5EF4-FFF2-40B4-BE49-F238E27FC236}">
                <a16:creationId xmlns:a16="http://schemas.microsoft.com/office/drawing/2014/main" id="{658CD5D0-3817-5E1D-263D-691DA2C17E62}"/>
              </a:ext>
              <a:ext uri="{C183D7F6-B498-43B3-948B-1728B52AA6E4}">
                <adec:decorative xmlns:adec="http://schemas.microsoft.com/office/drawing/2017/decorative" val="1"/>
              </a:ext>
            </a:extLst>
          </p:cNvPr>
          <p:cNvGrpSpPr>
            <a:grpSpLocks noChangeAspect="1"/>
          </p:cNvGrpSpPr>
          <p:nvPr/>
        </p:nvGrpSpPr>
        <p:grpSpPr>
          <a:xfrm>
            <a:off x="1325880" y="2102427"/>
            <a:ext cx="5120640" cy="3456433"/>
            <a:chOff x="1379220" y="1675056"/>
            <a:chExt cx="3657600" cy="2468881"/>
          </a:xfrm>
        </p:grpSpPr>
        <p:sp>
          <p:nvSpPr>
            <p:cNvPr id="8" name="Rectangle 7">
              <a:extLst>
                <a:ext uri="{FF2B5EF4-FFF2-40B4-BE49-F238E27FC236}">
                  <a16:creationId xmlns:a16="http://schemas.microsoft.com/office/drawing/2014/main" id="{524FDB5E-9EC4-7126-58E9-D23E187708F2}"/>
                </a:ext>
                <a:ext uri="{C183D7F6-B498-43B3-948B-1728B52AA6E4}">
                  <adec:decorative xmlns:adec="http://schemas.microsoft.com/office/drawing/2017/decorative" val="1"/>
                </a:ext>
              </a:extLst>
            </p:cNvPr>
            <p:cNvSpPr/>
            <p:nvPr/>
          </p:nvSpPr>
          <p:spPr bwMode="gray">
            <a:xfrm>
              <a:off x="1379220" y="1675056"/>
              <a:ext cx="3657600" cy="2468880"/>
            </a:xfrm>
            <a:prstGeom prst="rect">
              <a:avLst/>
            </a:prstGeom>
            <a:solidFill>
              <a:schemeClr val="bg2"/>
            </a:solid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cxnSp>
          <p:nvCxnSpPr>
            <p:cNvPr id="9" name="Straight Connector 8">
              <a:extLst>
                <a:ext uri="{FF2B5EF4-FFF2-40B4-BE49-F238E27FC236}">
                  <a16:creationId xmlns:a16="http://schemas.microsoft.com/office/drawing/2014/main" id="{C2A1BDD3-04EC-0F3B-D853-840130A785E5}"/>
                </a:ext>
                <a:ext uri="{C183D7F6-B498-43B3-948B-1728B52AA6E4}">
                  <adec:decorative xmlns:adec="http://schemas.microsoft.com/office/drawing/2017/decorative" val="1"/>
                </a:ext>
              </a:extLst>
            </p:cNvPr>
            <p:cNvCxnSpPr/>
            <p:nvPr/>
          </p:nvCxnSpPr>
          <p:spPr bwMode="gray">
            <a:xfrm rot="16200000" flipH="1">
              <a:off x="1973581" y="2908703"/>
              <a:ext cx="2468880" cy="1588"/>
            </a:xfrm>
            <a:prstGeom prst="line">
              <a:avLst/>
            </a:prstGeom>
            <a:solidFill>
              <a:schemeClr val="bg2"/>
            </a:solidFill>
            <a:ln w="19050" cap="flat" cmpd="sng" algn="ctr">
              <a:solidFill>
                <a:schemeClr val="bg1"/>
              </a:solidFill>
              <a:prstDash val="solid"/>
              <a:miter lim="800000"/>
              <a:headEnd type="none" w="med" len="med"/>
              <a:tailEnd type="none"/>
            </a:ln>
            <a:effectLst/>
          </p:spPr>
        </p:cxnSp>
        <p:cxnSp>
          <p:nvCxnSpPr>
            <p:cNvPr id="10" name="Straight Connector 9">
              <a:extLst>
                <a:ext uri="{FF2B5EF4-FFF2-40B4-BE49-F238E27FC236}">
                  <a16:creationId xmlns:a16="http://schemas.microsoft.com/office/drawing/2014/main" id="{77495567-3777-B599-A17F-BCFC0DFBD0D4}"/>
                </a:ext>
                <a:ext uri="{C183D7F6-B498-43B3-948B-1728B52AA6E4}">
                  <adec:decorative xmlns:adec="http://schemas.microsoft.com/office/drawing/2017/decorative" val="1"/>
                </a:ext>
              </a:extLst>
            </p:cNvPr>
            <p:cNvCxnSpPr/>
            <p:nvPr/>
          </p:nvCxnSpPr>
          <p:spPr bwMode="gray">
            <a:xfrm flipH="1">
              <a:off x="1379220" y="2908702"/>
              <a:ext cx="3657600" cy="1588"/>
            </a:xfrm>
            <a:prstGeom prst="line">
              <a:avLst/>
            </a:prstGeom>
            <a:solidFill>
              <a:schemeClr val="bg2"/>
            </a:solidFill>
            <a:ln w="19050" cap="flat" cmpd="sng" algn="ctr">
              <a:solidFill>
                <a:schemeClr val="bg1"/>
              </a:solidFill>
              <a:prstDash val="solid"/>
              <a:miter lim="800000"/>
              <a:headEnd type="none" w="med" len="med"/>
              <a:tailEnd type="none"/>
            </a:ln>
            <a:effectLst/>
          </p:spPr>
        </p:cxnSp>
      </p:grpSp>
      <p:sp>
        <p:nvSpPr>
          <p:cNvPr id="11" name="Text Placeholder 8">
            <a:extLst>
              <a:ext uri="{FF2B5EF4-FFF2-40B4-BE49-F238E27FC236}">
                <a16:creationId xmlns:a16="http://schemas.microsoft.com/office/drawing/2014/main" id="{52B38DC4-E219-1505-82A3-D14B7D746565}"/>
              </a:ext>
            </a:extLst>
          </p:cNvPr>
          <p:cNvSpPr>
            <a:spLocks noGrp="1"/>
          </p:cNvSpPr>
          <p:nvPr/>
        </p:nvSpPr>
        <p:spPr bwMode="gray">
          <a:xfrm>
            <a:off x="860769" y="5453597"/>
            <a:ext cx="1402398" cy="21544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Unrealistic Options</a:t>
            </a:r>
          </a:p>
        </p:txBody>
      </p:sp>
      <p:sp>
        <p:nvSpPr>
          <p:cNvPr id="12" name="Text Placeholder 7">
            <a:extLst>
              <a:ext uri="{FF2B5EF4-FFF2-40B4-BE49-F238E27FC236}">
                <a16:creationId xmlns:a16="http://schemas.microsoft.com/office/drawing/2014/main" id="{22381FC6-6CE9-1897-D774-9BEA13248288}"/>
              </a:ext>
            </a:extLst>
          </p:cNvPr>
          <p:cNvSpPr>
            <a:spLocks noGrp="1"/>
          </p:cNvSpPr>
          <p:nvPr/>
        </p:nvSpPr>
        <p:spPr bwMode="gray">
          <a:xfrm>
            <a:off x="860769" y="1988895"/>
            <a:ext cx="1402398" cy="21544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Low-Lift Initiatives</a:t>
            </a:r>
          </a:p>
        </p:txBody>
      </p:sp>
      <p:sp>
        <p:nvSpPr>
          <p:cNvPr id="13" name="Text Placeholder 10">
            <a:extLst>
              <a:ext uri="{FF2B5EF4-FFF2-40B4-BE49-F238E27FC236}">
                <a16:creationId xmlns:a16="http://schemas.microsoft.com/office/drawing/2014/main" id="{4DB06F27-0536-886E-C30D-4C0AD6A0D6E5}"/>
              </a:ext>
            </a:extLst>
          </p:cNvPr>
          <p:cNvSpPr>
            <a:spLocks noGrp="1"/>
          </p:cNvSpPr>
          <p:nvPr/>
        </p:nvSpPr>
        <p:spPr bwMode="gray">
          <a:xfrm>
            <a:off x="5498079" y="5451138"/>
            <a:ext cx="1402398" cy="21544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Potential Power Plays</a:t>
            </a:r>
          </a:p>
        </p:txBody>
      </p:sp>
      <p:sp>
        <p:nvSpPr>
          <p:cNvPr id="14" name="Text Placeholder 9">
            <a:extLst>
              <a:ext uri="{FF2B5EF4-FFF2-40B4-BE49-F238E27FC236}">
                <a16:creationId xmlns:a16="http://schemas.microsoft.com/office/drawing/2014/main" id="{50570D20-03D2-DDDA-07AF-202A95B764F1}"/>
              </a:ext>
            </a:extLst>
          </p:cNvPr>
          <p:cNvSpPr>
            <a:spLocks noGrp="1"/>
          </p:cNvSpPr>
          <p:nvPr/>
        </p:nvSpPr>
        <p:spPr bwMode="gray">
          <a:xfrm>
            <a:off x="5498079" y="1988895"/>
            <a:ext cx="1402398" cy="215444"/>
          </a:xfrm>
          <a:prstGeom prst="rect">
            <a:avLst/>
          </a:prstGeom>
          <a:solidFill>
            <a:schemeClr val="accent5"/>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latin typeface="+mn-lt"/>
              </a:rPr>
              <a:t>Prime Opportunities</a:t>
            </a:r>
          </a:p>
        </p:txBody>
      </p:sp>
      <p:sp>
        <p:nvSpPr>
          <p:cNvPr id="15" name="Text Placeholder 5">
            <a:extLst>
              <a:ext uri="{FF2B5EF4-FFF2-40B4-BE49-F238E27FC236}">
                <a16:creationId xmlns:a16="http://schemas.microsoft.com/office/drawing/2014/main" id="{72A51C2F-A26F-BCC5-F741-506CD7DD986D}"/>
              </a:ext>
              <a:ext uri="{C183D7F6-B498-43B3-948B-1728B52AA6E4}">
                <adec:decorative xmlns:adec="http://schemas.microsoft.com/office/drawing/2017/decorative" val="1"/>
              </a:ext>
            </a:extLst>
          </p:cNvPr>
          <p:cNvSpPr>
            <a:spLocks noGrp="1"/>
          </p:cNvSpPr>
          <p:nvPr/>
        </p:nvSpPr>
        <p:spPr bwMode="gray">
          <a:xfrm>
            <a:off x="3166310" y="5774304"/>
            <a:ext cx="1347788" cy="1384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solidFill>
                  <a:schemeClr val="tx1"/>
                </a:solidFill>
                <a:latin typeface="+mn-lt"/>
              </a:rPr>
              <a:t>Revenue Potential</a:t>
            </a:r>
          </a:p>
        </p:txBody>
      </p:sp>
      <p:sp>
        <p:nvSpPr>
          <p:cNvPr id="16" name="Text Placeholder 6">
            <a:extLst>
              <a:ext uri="{FF2B5EF4-FFF2-40B4-BE49-F238E27FC236}">
                <a16:creationId xmlns:a16="http://schemas.microsoft.com/office/drawing/2014/main" id="{C41F1872-D9AD-5EAB-5D5F-5F37A2E6FC64}"/>
              </a:ext>
              <a:ext uri="{C183D7F6-B498-43B3-948B-1728B52AA6E4}">
                <adec:decorative xmlns:adec="http://schemas.microsoft.com/office/drawing/2017/decorative" val="1"/>
              </a:ext>
            </a:extLst>
          </p:cNvPr>
          <p:cNvSpPr>
            <a:spLocks noGrp="1"/>
          </p:cNvSpPr>
          <p:nvPr/>
        </p:nvSpPr>
        <p:spPr bwMode="gray">
          <a:xfrm rot="16200000">
            <a:off x="587836" y="3687682"/>
            <a:ext cx="762000"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solidFill>
                  <a:schemeClr val="tx1"/>
                </a:solidFill>
                <a:latin typeface="+mn-lt"/>
              </a:rPr>
              <a:t>Institutional Feasibility</a:t>
            </a:r>
          </a:p>
        </p:txBody>
      </p:sp>
      <p:cxnSp>
        <p:nvCxnSpPr>
          <p:cNvPr id="17" name="Straight Connector 16">
            <a:extLst>
              <a:ext uri="{FF2B5EF4-FFF2-40B4-BE49-F238E27FC236}">
                <a16:creationId xmlns:a16="http://schemas.microsoft.com/office/drawing/2014/main" id="{81DEF7A7-3FB5-D2B3-32C1-100B7B4F1C7D}"/>
              </a:ext>
              <a:ext uri="{C183D7F6-B498-43B3-948B-1728B52AA6E4}">
                <adec:decorative xmlns:adec="http://schemas.microsoft.com/office/drawing/2017/decorative" val="1"/>
              </a:ext>
            </a:extLst>
          </p:cNvPr>
          <p:cNvCxnSpPr>
            <a:cxnSpLocks/>
          </p:cNvCxnSpPr>
          <p:nvPr/>
        </p:nvCxnSpPr>
        <p:spPr bwMode="gray">
          <a:xfrm>
            <a:off x="2404993" y="5666582"/>
            <a:ext cx="2951261" cy="0"/>
          </a:xfrm>
          <a:prstGeom prst="line">
            <a:avLst/>
          </a:prstGeom>
          <a:solidFill>
            <a:schemeClr val="accent1"/>
          </a:solidFill>
          <a:ln w="12700" cap="flat" cmpd="sng" algn="ctr">
            <a:solidFill>
              <a:schemeClr val="tx2"/>
            </a:solidFill>
            <a:prstDash val="solid"/>
            <a:miter lim="800000"/>
            <a:headEnd type="none" w="med" len="med"/>
            <a:tailEnd type="triangle"/>
          </a:ln>
          <a:effectLst/>
        </p:spPr>
      </p:cxnSp>
      <p:sp>
        <p:nvSpPr>
          <p:cNvPr id="18" name="TextBox 17">
            <a:extLst>
              <a:ext uri="{FF2B5EF4-FFF2-40B4-BE49-F238E27FC236}">
                <a16:creationId xmlns:a16="http://schemas.microsoft.com/office/drawing/2014/main" id="{78853C8C-DEC4-2D42-435E-D423ED907916}"/>
              </a:ext>
            </a:extLst>
          </p:cNvPr>
          <p:cNvSpPr txBox="1"/>
          <p:nvPr/>
        </p:nvSpPr>
        <p:spPr>
          <a:xfrm>
            <a:off x="836417" y="5167225"/>
            <a:ext cx="279528" cy="138499"/>
          </a:xfrm>
          <a:prstGeom prst="rect">
            <a:avLst/>
          </a:prstGeom>
          <a:noFill/>
        </p:spPr>
        <p:txBody>
          <a:bodyPr wrap="square" lIns="0" tIns="0" rIns="0" bIns="0" rtlCol="0">
            <a:spAutoFit/>
          </a:bodyPr>
          <a:lstStyle/>
          <a:p>
            <a:pPr algn="l">
              <a:spcBef>
                <a:spcPts val="500"/>
              </a:spcBef>
            </a:pPr>
            <a:r>
              <a:rPr lang="en-US" sz="900" dirty="0"/>
              <a:t>Low</a:t>
            </a:r>
          </a:p>
        </p:txBody>
      </p:sp>
      <p:sp>
        <p:nvSpPr>
          <p:cNvPr id="19" name="TextBox 18">
            <a:extLst>
              <a:ext uri="{FF2B5EF4-FFF2-40B4-BE49-F238E27FC236}">
                <a16:creationId xmlns:a16="http://schemas.microsoft.com/office/drawing/2014/main" id="{C7B43DDF-F90C-CD24-3029-3DC04EA234A4}"/>
              </a:ext>
            </a:extLst>
          </p:cNvPr>
          <p:cNvSpPr txBox="1"/>
          <p:nvPr/>
        </p:nvSpPr>
        <p:spPr>
          <a:xfrm>
            <a:off x="836417" y="2341639"/>
            <a:ext cx="279528" cy="138499"/>
          </a:xfrm>
          <a:prstGeom prst="rect">
            <a:avLst/>
          </a:prstGeom>
          <a:noFill/>
        </p:spPr>
        <p:txBody>
          <a:bodyPr wrap="square" lIns="0" tIns="0" rIns="0" bIns="0" rtlCol="0">
            <a:spAutoFit/>
          </a:bodyPr>
          <a:lstStyle/>
          <a:p>
            <a:pPr algn="l">
              <a:spcBef>
                <a:spcPts val="500"/>
              </a:spcBef>
            </a:pPr>
            <a:r>
              <a:rPr lang="en-US" sz="900" dirty="0"/>
              <a:t>High</a:t>
            </a:r>
          </a:p>
        </p:txBody>
      </p:sp>
      <p:sp>
        <p:nvSpPr>
          <p:cNvPr id="20" name="TextBox 19">
            <a:extLst>
              <a:ext uri="{FF2B5EF4-FFF2-40B4-BE49-F238E27FC236}">
                <a16:creationId xmlns:a16="http://schemas.microsoft.com/office/drawing/2014/main" id="{7108813D-A7D2-321D-0A1E-DF65DFD30A96}"/>
              </a:ext>
            </a:extLst>
          </p:cNvPr>
          <p:cNvSpPr txBox="1"/>
          <p:nvPr/>
        </p:nvSpPr>
        <p:spPr>
          <a:xfrm>
            <a:off x="2404993" y="5774304"/>
            <a:ext cx="279528" cy="138499"/>
          </a:xfrm>
          <a:prstGeom prst="rect">
            <a:avLst/>
          </a:prstGeom>
          <a:noFill/>
        </p:spPr>
        <p:txBody>
          <a:bodyPr wrap="square" lIns="0" tIns="0" rIns="0" bIns="0" rtlCol="0">
            <a:spAutoFit/>
          </a:bodyPr>
          <a:lstStyle/>
          <a:p>
            <a:pPr algn="l">
              <a:spcBef>
                <a:spcPts val="500"/>
              </a:spcBef>
            </a:pPr>
            <a:r>
              <a:rPr lang="en-US" sz="900" dirty="0"/>
              <a:t>Low</a:t>
            </a:r>
          </a:p>
        </p:txBody>
      </p:sp>
      <p:sp>
        <p:nvSpPr>
          <p:cNvPr id="21" name="TextBox 20">
            <a:extLst>
              <a:ext uri="{FF2B5EF4-FFF2-40B4-BE49-F238E27FC236}">
                <a16:creationId xmlns:a16="http://schemas.microsoft.com/office/drawing/2014/main" id="{9F7D6DB5-F1FB-EC85-CCFE-9C01AE969D72}"/>
              </a:ext>
            </a:extLst>
          </p:cNvPr>
          <p:cNvSpPr txBox="1"/>
          <p:nvPr/>
        </p:nvSpPr>
        <p:spPr>
          <a:xfrm>
            <a:off x="5076726" y="5774304"/>
            <a:ext cx="279528" cy="138499"/>
          </a:xfrm>
          <a:prstGeom prst="rect">
            <a:avLst/>
          </a:prstGeom>
          <a:noFill/>
        </p:spPr>
        <p:txBody>
          <a:bodyPr wrap="square" lIns="0" tIns="0" rIns="0" bIns="0" rtlCol="0">
            <a:spAutoFit/>
          </a:bodyPr>
          <a:lstStyle/>
          <a:p>
            <a:pPr algn="l">
              <a:spcBef>
                <a:spcPts val="500"/>
              </a:spcBef>
            </a:pPr>
            <a:r>
              <a:rPr lang="en-US" sz="900" dirty="0"/>
              <a:t>High</a:t>
            </a:r>
          </a:p>
        </p:txBody>
      </p:sp>
      <p:cxnSp>
        <p:nvCxnSpPr>
          <p:cNvPr id="22" name="Straight Connector 21">
            <a:extLst>
              <a:ext uri="{FF2B5EF4-FFF2-40B4-BE49-F238E27FC236}">
                <a16:creationId xmlns:a16="http://schemas.microsoft.com/office/drawing/2014/main" id="{3EC4F7C5-AAC8-3E77-7F81-D76F5F94A912}"/>
              </a:ext>
              <a:ext uri="{C183D7F6-B498-43B3-948B-1728B52AA6E4}">
                <adec:decorative xmlns:adec="http://schemas.microsoft.com/office/drawing/2017/decorative" val="1"/>
              </a:ext>
            </a:extLst>
          </p:cNvPr>
          <p:cNvCxnSpPr>
            <a:cxnSpLocks/>
          </p:cNvCxnSpPr>
          <p:nvPr/>
        </p:nvCxnSpPr>
        <p:spPr bwMode="gray">
          <a:xfrm flipV="1">
            <a:off x="1183322" y="2352212"/>
            <a:ext cx="2215" cy="2953512"/>
          </a:xfrm>
          <a:prstGeom prst="line">
            <a:avLst/>
          </a:prstGeom>
          <a:solidFill>
            <a:schemeClr val="accent1"/>
          </a:solidFill>
          <a:ln w="12700" cap="flat" cmpd="sng" algn="ctr">
            <a:solidFill>
              <a:schemeClr val="tx2"/>
            </a:solidFill>
            <a:prstDash val="solid"/>
            <a:miter lim="800000"/>
            <a:headEnd type="none" w="med" len="med"/>
            <a:tailEnd type="triangle"/>
          </a:ln>
          <a:effectLst/>
        </p:spPr>
      </p:cxnSp>
      <p:sp>
        <p:nvSpPr>
          <p:cNvPr id="23" name="TextBox 22">
            <a:extLst>
              <a:ext uri="{FF2B5EF4-FFF2-40B4-BE49-F238E27FC236}">
                <a16:creationId xmlns:a16="http://schemas.microsoft.com/office/drawing/2014/main" id="{E56C0DF5-DFA9-E355-FB8F-5CE07E6B4995}"/>
              </a:ext>
            </a:extLst>
          </p:cNvPr>
          <p:cNvSpPr txBox="1"/>
          <p:nvPr/>
        </p:nvSpPr>
        <p:spPr bwMode="gray">
          <a:xfrm>
            <a:off x="718457" y="1580606"/>
            <a:ext cx="5943600" cy="138499"/>
          </a:xfrm>
          <a:prstGeom prst="rect">
            <a:avLst/>
          </a:prstGeom>
          <a:noFill/>
        </p:spPr>
        <p:txBody>
          <a:bodyPr wrap="square" lIns="0" tIns="0" rIns="0" bIns="0" rtlCol="0">
            <a:spAutoFit/>
          </a:bodyPr>
          <a:lstStyle/>
          <a:p>
            <a:pPr>
              <a:spcBef>
                <a:spcPts val="500"/>
              </a:spcBef>
            </a:pPr>
            <a:r>
              <a:rPr lang="en-US" sz="900" dirty="0"/>
              <a:t>Use this prioritization matrix to plot each tactic based on category.</a:t>
            </a:r>
            <a:endParaRPr lang="en-US" sz="900" dirty="0">
              <a:solidFill>
                <a:schemeClr val="tx1"/>
              </a:solidFill>
            </a:endParaRPr>
          </a:p>
        </p:txBody>
      </p:sp>
      <p:sp>
        <p:nvSpPr>
          <p:cNvPr id="24" name="TextBox 23">
            <a:extLst>
              <a:ext uri="{FF2B5EF4-FFF2-40B4-BE49-F238E27FC236}">
                <a16:creationId xmlns:a16="http://schemas.microsoft.com/office/drawing/2014/main" id="{7D5C1E6A-D93A-12F5-6D9E-3D791D8E3CEA}"/>
              </a:ext>
            </a:extLst>
          </p:cNvPr>
          <p:cNvSpPr txBox="1"/>
          <p:nvPr/>
        </p:nvSpPr>
        <p:spPr bwMode="gray">
          <a:xfrm>
            <a:off x="1596783" y="2341640"/>
            <a:ext cx="2110500" cy="138499"/>
          </a:xfrm>
          <a:prstGeom prst="rect">
            <a:avLst/>
          </a:prstGeom>
          <a:noFill/>
        </p:spPr>
        <p:txBody>
          <a:bodyPr wrap="square" lIns="0" tIns="0" rIns="0" bIns="0" rtlCol="0">
            <a:spAutoFit/>
          </a:bodyPr>
          <a:lstStyle/>
          <a:p>
            <a:pPr>
              <a:spcBef>
                <a:spcPts val="500"/>
              </a:spcBef>
            </a:pPr>
            <a:r>
              <a:rPr lang="en-US" sz="900" dirty="0">
                <a:solidFill>
                  <a:schemeClr val="tx1"/>
                </a:solidFill>
              </a:rPr>
              <a:t>Enter Tactic Names Here</a:t>
            </a:r>
          </a:p>
        </p:txBody>
      </p:sp>
      <p:sp>
        <p:nvSpPr>
          <p:cNvPr id="25" name="TextBox 24">
            <a:extLst>
              <a:ext uri="{FF2B5EF4-FFF2-40B4-BE49-F238E27FC236}">
                <a16:creationId xmlns:a16="http://schemas.microsoft.com/office/drawing/2014/main" id="{6FEC3AAF-3FF6-5DD4-9274-14F61CEBE304}"/>
              </a:ext>
            </a:extLst>
          </p:cNvPr>
          <p:cNvSpPr txBox="1"/>
          <p:nvPr/>
        </p:nvSpPr>
        <p:spPr bwMode="gray">
          <a:xfrm>
            <a:off x="4086153" y="2341640"/>
            <a:ext cx="2110500" cy="138499"/>
          </a:xfrm>
          <a:prstGeom prst="rect">
            <a:avLst/>
          </a:prstGeom>
          <a:noFill/>
        </p:spPr>
        <p:txBody>
          <a:bodyPr wrap="square" lIns="0" tIns="0" rIns="0" bIns="0" rtlCol="0">
            <a:spAutoFit/>
          </a:bodyPr>
          <a:lstStyle/>
          <a:p>
            <a:pPr>
              <a:spcBef>
                <a:spcPts val="500"/>
              </a:spcBef>
            </a:pPr>
            <a:r>
              <a:rPr lang="en-US" sz="900" dirty="0">
                <a:solidFill>
                  <a:schemeClr val="tx1"/>
                </a:solidFill>
              </a:rPr>
              <a:t>Enter Tactic Names Here</a:t>
            </a:r>
          </a:p>
        </p:txBody>
      </p:sp>
      <p:sp>
        <p:nvSpPr>
          <p:cNvPr id="26" name="TextBox 25">
            <a:extLst>
              <a:ext uri="{FF2B5EF4-FFF2-40B4-BE49-F238E27FC236}">
                <a16:creationId xmlns:a16="http://schemas.microsoft.com/office/drawing/2014/main" id="{62105393-98ED-BCEF-3B52-9E408664938D}"/>
              </a:ext>
            </a:extLst>
          </p:cNvPr>
          <p:cNvSpPr txBox="1"/>
          <p:nvPr/>
        </p:nvSpPr>
        <p:spPr bwMode="gray">
          <a:xfrm>
            <a:off x="4086153" y="4040650"/>
            <a:ext cx="2110500" cy="138499"/>
          </a:xfrm>
          <a:prstGeom prst="rect">
            <a:avLst/>
          </a:prstGeom>
          <a:noFill/>
        </p:spPr>
        <p:txBody>
          <a:bodyPr wrap="square" lIns="0" tIns="0" rIns="0" bIns="0" rtlCol="0">
            <a:spAutoFit/>
          </a:bodyPr>
          <a:lstStyle/>
          <a:p>
            <a:pPr>
              <a:spcBef>
                <a:spcPts val="500"/>
              </a:spcBef>
            </a:pPr>
            <a:r>
              <a:rPr lang="en-US" sz="900" dirty="0">
                <a:solidFill>
                  <a:schemeClr val="tx1"/>
                </a:solidFill>
              </a:rPr>
              <a:t>Enter Tactic Names Here</a:t>
            </a:r>
          </a:p>
        </p:txBody>
      </p:sp>
      <p:sp>
        <p:nvSpPr>
          <p:cNvPr id="27" name="TextBox 26">
            <a:extLst>
              <a:ext uri="{FF2B5EF4-FFF2-40B4-BE49-F238E27FC236}">
                <a16:creationId xmlns:a16="http://schemas.microsoft.com/office/drawing/2014/main" id="{1B818D70-1B19-1334-F6EC-69591EEF9707}"/>
              </a:ext>
            </a:extLst>
          </p:cNvPr>
          <p:cNvSpPr txBox="1"/>
          <p:nvPr/>
        </p:nvSpPr>
        <p:spPr bwMode="gray">
          <a:xfrm>
            <a:off x="1596783" y="4040650"/>
            <a:ext cx="2110500" cy="138499"/>
          </a:xfrm>
          <a:prstGeom prst="rect">
            <a:avLst/>
          </a:prstGeom>
          <a:noFill/>
        </p:spPr>
        <p:txBody>
          <a:bodyPr wrap="square" lIns="0" tIns="0" rIns="0" bIns="0" rtlCol="0">
            <a:spAutoFit/>
          </a:bodyPr>
          <a:lstStyle/>
          <a:p>
            <a:pPr>
              <a:spcBef>
                <a:spcPts val="500"/>
              </a:spcBef>
            </a:pPr>
            <a:r>
              <a:rPr lang="en-US" sz="900" dirty="0">
                <a:solidFill>
                  <a:schemeClr val="tx1"/>
                </a:solidFill>
              </a:rPr>
              <a:t>Enter Tactic Names Here</a:t>
            </a:r>
          </a:p>
        </p:txBody>
      </p:sp>
    </p:spTree>
    <p:extLst>
      <p:ext uri="{BB962C8B-B14F-4D97-AF65-F5344CB8AC3E}">
        <p14:creationId xmlns:p14="http://schemas.microsoft.com/office/powerpoint/2010/main" val="2853495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11025.potx" id="{CD415A4B-5C92-46E3-8A5D-0A76DCA07AE2}" vid="{F411AECE-B765-4229-AB69-6321D49D0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Template-012825</Template>
  <TotalTime>9</TotalTime>
  <Words>47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Rockwell</vt:lpstr>
      <vt:lpstr>Times New Roman</vt:lpstr>
      <vt:lpstr>Verdana</vt:lpstr>
      <vt:lpstr>Wingdings</vt:lpstr>
      <vt:lpstr>EAB3 Portrait Standard</vt:lpstr>
      <vt:lpstr>Prioritization Matrix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Molly</dc:creator>
  <cp:lastModifiedBy>Bell, Molly</cp:lastModifiedBy>
  <cp:revision>3</cp:revision>
  <dcterms:created xsi:type="dcterms:W3CDTF">2025-06-13T18:00:42Z</dcterms:created>
  <dcterms:modified xsi:type="dcterms:W3CDTF">2025-07-01T17:33:34Z</dcterms:modified>
</cp:coreProperties>
</file>