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sldIdLst>
    <p:sldId id="639" r:id="rId2"/>
    <p:sldId id="629" r:id="rId3"/>
    <p:sldId id="630" r:id="rId4"/>
    <p:sldId id="378" r:id="rId5"/>
    <p:sldId id="372" r:id="rId6"/>
    <p:sldId id="631" r:id="rId7"/>
    <p:sldId id="640" r:id="rId8"/>
    <p:sldId id="633" r:id="rId9"/>
    <p:sldId id="634" r:id="rId10"/>
    <p:sldId id="635" r:id="rId11"/>
    <p:sldId id="636" r:id="rId12"/>
    <p:sldId id="641" r:id="rId13"/>
    <p:sldId id="637" r:id="rId14"/>
    <p:sldId id="418" r:id="rId15"/>
    <p:sldId id="2145708985" r:id="rId16"/>
  </p:sldIdLst>
  <p:sldSz cx="6400800" cy="4800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5282" autoAdjust="0"/>
  </p:normalViewPr>
  <p:slideViewPr>
    <p:cSldViewPr snapToGrid="0" showGuides="1">
      <p:cViewPr varScale="1">
        <p:scale>
          <a:sx n="151" d="100"/>
          <a:sy n="151" d="100"/>
        </p:scale>
        <p:origin x="432" y="1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9529-020D-408F-8E29-012DA2C55CF9}" type="datetimeFigureOut">
              <a:rPr lang="en-US" smtClean="0"/>
              <a:t>8/21/2025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1E82D-A42D-44C1-B6FE-B15E8F78A2BE}" type="slidenum">
              <a:rPr lang="en-US" smtClean="0"/>
              <a:t>‹#›</a:t>
            </a:fld>
            <a:endParaRPr lang="en-US"/>
          </a:p>
        </p:txBody>
      </p:sp>
    </p:spTree>
    <p:extLst>
      <p:ext uri="{BB962C8B-B14F-4D97-AF65-F5344CB8AC3E}">
        <p14:creationId xmlns:p14="http://schemas.microsoft.com/office/powerpoint/2010/main" val="117171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8</a:t>
            </a:fld>
            <a:endParaRPr lang="en-US"/>
          </a:p>
        </p:txBody>
      </p:sp>
    </p:spTree>
    <p:extLst>
      <p:ext uri="{BB962C8B-B14F-4D97-AF65-F5344CB8AC3E}">
        <p14:creationId xmlns:p14="http://schemas.microsoft.com/office/powerpoint/2010/main" val="346693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9</a:t>
            </a:fld>
            <a:endParaRPr lang="en-US"/>
          </a:p>
        </p:txBody>
      </p:sp>
    </p:spTree>
    <p:extLst>
      <p:ext uri="{BB962C8B-B14F-4D97-AF65-F5344CB8AC3E}">
        <p14:creationId xmlns:p14="http://schemas.microsoft.com/office/powerpoint/2010/main" val="20840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10</a:t>
            </a:fld>
            <a:endParaRPr lang="en-US"/>
          </a:p>
        </p:txBody>
      </p:sp>
    </p:spTree>
    <p:extLst>
      <p:ext uri="{BB962C8B-B14F-4D97-AF65-F5344CB8AC3E}">
        <p14:creationId xmlns:p14="http://schemas.microsoft.com/office/powerpoint/2010/main" val="107054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13</a:t>
            </a:fld>
            <a:endParaRPr lang="en-US"/>
          </a:p>
        </p:txBody>
      </p:sp>
    </p:spTree>
    <p:extLst>
      <p:ext uri="{BB962C8B-B14F-4D97-AF65-F5344CB8AC3E}">
        <p14:creationId xmlns:p14="http://schemas.microsoft.com/office/powerpoint/2010/main" val="25016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14</a:t>
            </a:fld>
            <a:endParaRPr lang="en-US"/>
          </a:p>
        </p:txBody>
      </p:sp>
    </p:spTree>
    <p:extLst>
      <p:ext uri="{BB962C8B-B14F-4D97-AF65-F5344CB8AC3E}">
        <p14:creationId xmlns:p14="http://schemas.microsoft.com/office/powerpoint/2010/main" val="66039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3055890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slideMaster" Target="../slideMasters/slideMaster1.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679798-E8FE-BCC1-F137-9F49F675BBAE}"/>
              </a:ext>
            </a:extLst>
          </p:cNvPr>
          <p:cNvSpPr>
            <a:spLocks noGrp="1"/>
          </p:cNvSpPr>
          <p:nvPr>
            <p:ph type="title" hasCustomPrompt="1"/>
          </p:nvPr>
        </p:nvSpPr>
        <p:spPr>
          <a:xfrm>
            <a:off x="277812" y="-625242"/>
            <a:ext cx="5853991" cy="498598"/>
          </a:xfrm>
        </p:spPr>
        <p:txBody>
          <a:bodyPr/>
          <a:lstStyle>
            <a:lvl1pPr>
              <a:defRPr/>
            </a:lvl1pPr>
          </a:lstStyle>
          <a:p>
            <a:r>
              <a:rPr lang="en-US" dirty="0"/>
              <a:t>Add “Template Name” (this is a hidden title for accessibility)</a:t>
            </a:r>
          </a:p>
        </p:txBody>
      </p:sp>
      <p:sp>
        <p:nvSpPr>
          <p:cNvPr id="10" name="Template edition">
            <a:extLst>
              <a:ext uri="{FF2B5EF4-FFF2-40B4-BE49-F238E27FC236}">
                <a16:creationId xmlns:a16="http://schemas.microsoft.com/office/drawing/2014/main" id="{A2DDE628-8409-E24A-22B3-A03F756F1341}"/>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accent5"/>
                </a:solidFill>
              </a:rPr>
              <a:t>       January 2025 </a:t>
            </a:r>
            <a:r>
              <a:rPr lang="en-US" sz="1400" b="1" baseline="0" dirty="0">
                <a:solidFill>
                  <a:schemeClr val="accent5"/>
                </a:solidFill>
              </a:rPr>
              <a:t>Edition</a:t>
            </a:r>
            <a:endParaRPr lang="en-US" sz="1400" b="1" dirty="0">
              <a:solidFill>
                <a:schemeClr val="accent5"/>
              </a:solidFill>
            </a:endParaRPr>
          </a:p>
        </p:txBody>
      </p:sp>
      <p:sp>
        <p:nvSpPr>
          <p:cNvPr id="48" name="Slide title">
            <a:extLst>
              <a:ext uri="{FF2B5EF4-FFF2-40B4-BE49-F238E27FC236}">
                <a16:creationId xmlns:a16="http://schemas.microsoft.com/office/drawing/2014/main" id="{B0915DD3-35CC-9E43-807D-2361F15C88E1}"/>
              </a:ext>
              <a:ext uri="{C183D7F6-B498-43B3-948B-1728B52AA6E4}">
                <adec:decorative xmlns:adec="http://schemas.microsoft.com/office/drawing/2017/decorative" val="1"/>
              </a:ext>
            </a:extLst>
          </p:cNvPr>
          <p:cNvSpPr txBox="1"/>
          <p:nvPr/>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2" name="TextBox 1">
            <a:extLst>
              <a:ext uri="{FF2B5EF4-FFF2-40B4-BE49-F238E27FC236}">
                <a16:creationId xmlns:a16="http://schemas.microsoft.com/office/drawing/2014/main" id="{1DE36005-E308-4229-8966-D65022F11F87}"/>
              </a:ext>
              <a:ext uri="{C183D7F6-B498-43B3-948B-1728B52AA6E4}">
                <adec:decorative xmlns:adec="http://schemas.microsoft.com/office/drawing/2017/decorative" val="1"/>
              </a:ext>
            </a:extLst>
          </p:cNvPr>
          <p:cNvSpPr txBox="1"/>
          <p:nvPr/>
        </p:nvSpPr>
        <p:spPr>
          <a:xfrm>
            <a:off x="3500813" y="163874"/>
            <a:ext cx="2668358" cy="138499"/>
          </a:xfrm>
          <a:prstGeom prst="rect">
            <a:avLst/>
          </a:prstGeom>
          <a:noFill/>
        </p:spPr>
        <p:txBody>
          <a:bodyPr wrap="square" lIns="0" tIns="0" rIns="0" bIns="0" rtlCol="0" anchor="ctr">
            <a:spAutoFit/>
          </a:bodyPr>
          <a:lstStyle/>
          <a:p>
            <a:pPr>
              <a:spcBef>
                <a:spcPts val="500"/>
              </a:spcBef>
            </a:pPr>
            <a:r>
              <a:rPr lang="en-US" sz="900" b="1" dirty="0">
                <a:solidFill>
                  <a:schemeClr val="accent5"/>
                </a:solidFill>
              </a:rPr>
              <a:t>Main edits: </a:t>
            </a:r>
            <a:r>
              <a:rPr lang="en-US" sz="900" b="0" dirty="0">
                <a:solidFill>
                  <a:schemeClr val="accent5"/>
                </a:solidFill>
              </a:rPr>
              <a:t>copyright updated to 2025</a:t>
            </a:r>
            <a:endParaRPr lang="en-US" sz="900" dirty="0">
              <a:solidFill>
                <a:schemeClr val="accent5"/>
              </a:solidFill>
            </a:endParaRPr>
          </a:p>
        </p:txBody>
      </p:sp>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ave time">
            <a:extLst>
              <a:ext uri="{FF2B5EF4-FFF2-40B4-BE49-F238E27FC236}">
                <a16:creationId xmlns:a16="http://schemas.microsoft.com/office/drawing/2014/main" id="{CCA53FEC-6F88-7B40-8EFB-0D4B18A79AED}"/>
              </a:ext>
              <a:ext uri="{C183D7F6-B498-43B3-948B-1728B52AA6E4}">
                <adec:decorative xmlns:adec="http://schemas.microsoft.com/office/drawing/2017/decorative" val="1"/>
              </a:ext>
            </a:extLst>
          </p:cNvPr>
          <p:cNvSpPr txBox="1"/>
          <p:nvPr/>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52" name="Need help">
            <a:extLst>
              <a:ext uri="{FF2B5EF4-FFF2-40B4-BE49-F238E27FC236}">
                <a16:creationId xmlns:a16="http://schemas.microsoft.com/office/drawing/2014/main" id="{B2F6F565-4714-204C-9F4C-FCB45F51B27A}"/>
              </a:ext>
              <a:ext uri="{C183D7F6-B498-43B3-948B-1728B52AA6E4}">
                <adec:decorative xmlns:adec="http://schemas.microsoft.com/office/drawing/2017/decorative" val="1"/>
              </a:ext>
            </a:extLst>
          </p:cNvPr>
          <p:cNvSpPr txBox="1">
            <a:spLocks/>
          </p:cNvSpPr>
          <p:nvPr/>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p:nvCxnSpPr>
        <p:spPr bwMode="gray">
          <a:xfrm>
            <a:off x="281400" y="185705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Line - decorative">
            <a:extLst>
              <a:ext uri="{FF2B5EF4-FFF2-40B4-BE49-F238E27FC236}">
                <a16:creationId xmlns:a16="http://schemas.microsoft.com/office/drawing/2014/main" id="{D6731AFC-EEF0-6327-B92E-173793965918}"/>
              </a:ext>
              <a:ext uri="{C183D7F6-B498-43B3-948B-1728B52AA6E4}">
                <adec:decorative xmlns:adec="http://schemas.microsoft.com/office/drawing/2017/decorative" val="1"/>
              </a:ext>
            </a:extLst>
          </p:cNvPr>
          <p:cNvCxnSpPr>
            <a:cxnSpLocks/>
          </p:cNvCxnSpPr>
          <p:nvPr userDrawn="1"/>
        </p:nvCxnSpPr>
        <p:spPr bwMode="gray">
          <a:xfrm>
            <a:off x="1951936" y="185705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Line - decorative">
            <a:extLst>
              <a:ext uri="{FF2B5EF4-FFF2-40B4-BE49-F238E27FC236}">
                <a16:creationId xmlns:a16="http://schemas.microsoft.com/office/drawing/2014/main" id="{7B494129-79AE-18E0-6364-B700D2725AD4}"/>
              </a:ext>
              <a:ext uri="{C183D7F6-B498-43B3-948B-1728B52AA6E4}">
                <adec:decorative xmlns:adec="http://schemas.microsoft.com/office/drawing/2017/decorative" val="1"/>
              </a:ext>
            </a:extLst>
          </p:cNvPr>
          <p:cNvCxnSpPr>
            <a:cxnSpLocks/>
          </p:cNvCxnSpPr>
          <p:nvPr userDrawn="1"/>
        </p:nvCxnSpPr>
        <p:spPr bwMode="gray">
          <a:xfrm>
            <a:off x="4338399" y="185705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title">
            <a:extLst>
              <a:ext uri="{FF2B5EF4-FFF2-40B4-BE49-F238E27FC236}">
                <a16:creationId xmlns:a16="http://schemas.microsoft.com/office/drawing/2014/main" id="{8B0CF285-9591-382C-2720-19A074CBBAD2}"/>
              </a:ext>
              <a:ext uri="{C183D7F6-B498-43B3-948B-1728B52AA6E4}">
                <adec:decorative xmlns:adec="http://schemas.microsoft.com/office/drawing/2017/decorative" val="1"/>
              </a:ext>
            </a:extLst>
          </p:cNvPr>
          <p:cNvSpPr txBox="1"/>
          <p:nvPr userDrawn="1"/>
        </p:nvSpPr>
        <p:spPr bwMode="gray">
          <a:xfrm>
            <a:off x="281400" y="75217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7" name="Arrow: Down 6">
            <a:extLst>
              <a:ext uri="{FF2B5EF4-FFF2-40B4-BE49-F238E27FC236}">
                <a16:creationId xmlns:a16="http://schemas.microsoft.com/office/drawing/2014/main" id="{C9B0550C-78A4-763E-61F2-0A292625DDFC}"/>
              </a:ext>
              <a:ext uri="{C183D7F6-B498-43B3-948B-1728B52AA6E4}">
                <adec:decorative xmlns:adec="http://schemas.microsoft.com/office/drawing/2017/decorative" val="1"/>
              </a:ext>
            </a:extLst>
          </p:cNvPr>
          <p:cNvSpPr/>
          <p:nvPr userDrawn="1"/>
        </p:nvSpPr>
        <p:spPr bwMode="gray">
          <a:xfrm>
            <a:off x="736695" y="140402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title">
            <a:extLst>
              <a:ext uri="{FF2B5EF4-FFF2-40B4-BE49-F238E27FC236}">
                <a16:creationId xmlns:a16="http://schemas.microsoft.com/office/drawing/2014/main" id="{35D5CA9E-2498-3C93-218E-630460052F36}"/>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9" name="Slide title">
            <a:extLst>
              <a:ext uri="{FF2B5EF4-FFF2-40B4-BE49-F238E27FC236}">
                <a16:creationId xmlns:a16="http://schemas.microsoft.com/office/drawing/2014/main" id="{AAAC0FDE-1613-E1A3-97DD-80A65C22D9A7}"/>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5" name="Slide title">
            <a:extLst>
              <a:ext uri="{FF2B5EF4-FFF2-40B4-BE49-F238E27FC236}">
                <a16:creationId xmlns:a16="http://schemas.microsoft.com/office/drawing/2014/main" id="{2AAB7D9B-8FF0-BAD4-6B6B-5C5354073A9B}"/>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12" name="Slide title">
            <a:extLst>
              <a:ext uri="{FF2B5EF4-FFF2-40B4-BE49-F238E27FC236}">
                <a16:creationId xmlns:a16="http://schemas.microsoft.com/office/drawing/2014/main" id="{78C6F616-24C4-D1F5-8EE9-F1D50121718C}"/>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35" name="Picture 34">
            <a:extLst>
              <a:ext uri="{FF2B5EF4-FFF2-40B4-BE49-F238E27FC236}">
                <a16:creationId xmlns:a16="http://schemas.microsoft.com/office/drawing/2014/main" id="{CC95C1B2-4CDD-D79C-169A-B280AA92AD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8983" cy="914400"/>
          </a:xfrm>
          <a:prstGeom prst="rect">
            <a:avLst/>
          </a:prstGeom>
          <a:ln w="6350">
            <a:solidFill>
              <a:schemeClr val="accent1"/>
            </a:solidFill>
          </a:ln>
        </p:spPr>
      </p:pic>
      <p:grpSp>
        <p:nvGrpSpPr>
          <p:cNvPr id="54" name="Group 53">
            <a:extLst>
              <a:ext uri="{FF2B5EF4-FFF2-40B4-BE49-F238E27FC236}">
                <a16:creationId xmlns:a16="http://schemas.microsoft.com/office/drawing/2014/main" id="{12A19CFB-3EB3-AC5A-54A6-1B9DA1117550}"/>
              </a:ext>
              <a:ext uri="{C183D7F6-B498-43B3-948B-1728B52AA6E4}">
                <adec:decorative xmlns:adec="http://schemas.microsoft.com/office/drawing/2017/decorative" val="1"/>
              </a:ext>
            </a:extLst>
          </p:cNvPr>
          <p:cNvGrpSpPr/>
          <p:nvPr userDrawn="1"/>
        </p:nvGrpSpPr>
        <p:grpSpPr>
          <a:xfrm>
            <a:off x="4376026" y="2800253"/>
            <a:ext cx="810082" cy="1045193"/>
            <a:chOff x="4376026" y="2800253"/>
            <a:chExt cx="810082" cy="1045193"/>
          </a:xfrm>
        </p:grpSpPr>
        <p:pic>
          <p:nvPicPr>
            <p:cNvPr id="37" name="Picture 36" descr="A screenshot of a phone&#10;&#10;Description automatically generated">
              <a:extLst>
                <a:ext uri="{FF2B5EF4-FFF2-40B4-BE49-F238E27FC236}">
                  <a16:creationId xmlns:a16="http://schemas.microsoft.com/office/drawing/2014/main" id="{D7495A57-7C9C-7C22-063E-61E4A45F4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6350">
              <a:solidFill>
                <a:schemeClr val="accent1"/>
              </a:solidFill>
            </a:ln>
          </p:spPr>
        </p:pic>
        <p:pic>
          <p:nvPicPr>
            <p:cNvPr id="38" name="Picture 37" descr="A screenshot of a phone&#10;&#10;Description automatically generated">
              <a:extLst>
                <a:ext uri="{FF2B5EF4-FFF2-40B4-BE49-F238E27FC236}">
                  <a16:creationId xmlns:a16="http://schemas.microsoft.com/office/drawing/2014/main" id="{BB020294-7DE2-8150-DF91-F7F14410FF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6350">
              <a:solidFill>
                <a:schemeClr val="accent1"/>
              </a:solidFill>
            </a:ln>
          </p:spPr>
        </p:pic>
        <p:pic>
          <p:nvPicPr>
            <p:cNvPr id="39" name="Picture 38">
              <a:extLst>
                <a:ext uri="{FF2B5EF4-FFF2-40B4-BE49-F238E27FC236}">
                  <a16:creationId xmlns:a16="http://schemas.microsoft.com/office/drawing/2014/main" id="{B4D3FB6F-17B8-CB2A-AD50-DF7C5CEFDBA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6350">
              <a:solidFill>
                <a:schemeClr val="accent1"/>
              </a:solidFill>
            </a:ln>
          </p:spPr>
        </p:pic>
      </p:grpSp>
      <p:sp>
        <p:nvSpPr>
          <p:cNvPr id="40" name="Slide title">
            <a:extLst>
              <a:ext uri="{FF2B5EF4-FFF2-40B4-BE49-F238E27FC236}">
                <a16:creationId xmlns:a16="http://schemas.microsoft.com/office/drawing/2014/main" id="{2F17C8AD-1DD8-99EA-D4F7-F6CD6F7C48F8}"/>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41" name="Slide title">
            <a:extLst>
              <a:ext uri="{FF2B5EF4-FFF2-40B4-BE49-F238E27FC236}">
                <a16:creationId xmlns:a16="http://schemas.microsoft.com/office/drawing/2014/main" id="{43547E99-5FC9-43F1-1E91-69BFBDFDACA4}"/>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43" name="Picture 42">
            <a:extLst>
              <a:ext uri="{FF2B5EF4-FFF2-40B4-BE49-F238E27FC236}">
                <a16:creationId xmlns:a16="http://schemas.microsoft.com/office/drawing/2014/main" id="{C8D3D475-D8F3-733E-AEA9-CB20C065FF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3309" y="2778759"/>
            <a:ext cx="914400" cy="706582"/>
          </a:xfrm>
          <a:prstGeom prst="rect">
            <a:avLst/>
          </a:prstGeom>
          <a:ln w="6350">
            <a:solidFill>
              <a:schemeClr val="accent1"/>
            </a:solidFill>
          </a:ln>
        </p:spPr>
      </p:pic>
      <p:grpSp>
        <p:nvGrpSpPr>
          <p:cNvPr id="53" name="Group 52">
            <a:extLst>
              <a:ext uri="{FF2B5EF4-FFF2-40B4-BE49-F238E27FC236}">
                <a16:creationId xmlns:a16="http://schemas.microsoft.com/office/drawing/2014/main" id="{4501A1A2-5621-7A95-4444-8CE980ED1397}"/>
              </a:ext>
              <a:ext uri="{C183D7F6-B498-43B3-948B-1728B52AA6E4}">
                <adec:decorative xmlns:adec="http://schemas.microsoft.com/office/drawing/2017/decorative" val="1"/>
              </a:ext>
            </a:extLst>
          </p:cNvPr>
          <p:cNvGrpSpPr/>
          <p:nvPr userDrawn="1"/>
        </p:nvGrpSpPr>
        <p:grpSpPr>
          <a:xfrm>
            <a:off x="1993498" y="2800253"/>
            <a:ext cx="1010133" cy="838259"/>
            <a:chOff x="2266454" y="2800253"/>
            <a:chExt cx="1010133" cy="838259"/>
          </a:xfrm>
        </p:grpSpPr>
        <p:pic>
          <p:nvPicPr>
            <p:cNvPr id="45" name="Picture 44" descr="A screenshot of a computer&#10;&#10;Description automatically generated">
              <a:extLst>
                <a:ext uri="{FF2B5EF4-FFF2-40B4-BE49-F238E27FC236}">
                  <a16:creationId xmlns:a16="http://schemas.microsoft.com/office/drawing/2014/main" id="{54AA1538-459C-448A-A982-A05C35009C7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6350">
              <a:solidFill>
                <a:schemeClr val="accent1"/>
              </a:solidFill>
            </a:ln>
          </p:spPr>
        </p:pic>
        <p:pic>
          <p:nvPicPr>
            <p:cNvPr id="49" name="Picture 48" descr="A screenshot of a computer&#10;&#10;Description automatically generated">
              <a:extLst>
                <a:ext uri="{FF2B5EF4-FFF2-40B4-BE49-F238E27FC236}">
                  <a16:creationId xmlns:a16="http://schemas.microsoft.com/office/drawing/2014/main" id="{B0EA6169-0C03-D26D-328F-391FB89BE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635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9890CC12-276C-92B5-5513-F0C376896BEC}"/>
                </a:ext>
              </a:extLst>
            </p:cNvPr>
            <p:cNvPicPr>
              <a:picLocks noChangeAspect="1"/>
            </p:cNvPicPr>
            <p:nvPr userDrawn="1"/>
          </p:nvPicPr>
          <p:blipFill>
            <a:blip r:embed="rId8"/>
            <a:stretch>
              <a:fillRect/>
            </a:stretch>
          </p:blipFill>
          <p:spPr>
            <a:xfrm>
              <a:off x="2266454" y="2800253"/>
              <a:ext cx="914400" cy="706582"/>
            </a:xfrm>
            <a:prstGeom prst="rect">
              <a:avLst/>
            </a:prstGeom>
            <a:ln w="6350">
              <a:solidFill>
                <a:schemeClr val="accent1"/>
              </a:solidFill>
            </a:ln>
          </p:spPr>
        </p:pic>
      </p:grpSp>
      <p:grpSp>
        <p:nvGrpSpPr>
          <p:cNvPr id="61" name="Group 60">
            <a:extLst>
              <a:ext uri="{FF2B5EF4-FFF2-40B4-BE49-F238E27FC236}">
                <a16:creationId xmlns:a16="http://schemas.microsoft.com/office/drawing/2014/main" id="{061BB7D2-DC30-2F87-903A-1EC419146D38}"/>
              </a:ext>
              <a:ext uri="{C183D7F6-B498-43B3-948B-1728B52AA6E4}">
                <adec:decorative xmlns:adec="http://schemas.microsoft.com/office/drawing/2017/decorative" val="1"/>
              </a:ext>
            </a:extLst>
          </p:cNvPr>
          <p:cNvGrpSpPr/>
          <p:nvPr userDrawn="1"/>
        </p:nvGrpSpPr>
        <p:grpSpPr>
          <a:xfrm>
            <a:off x="435791" y="2621653"/>
            <a:ext cx="1136520" cy="1145196"/>
            <a:chOff x="435791" y="2621653"/>
            <a:chExt cx="1136520" cy="1145196"/>
          </a:xfrm>
        </p:grpSpPr>
        <p:pic>
          <p:nvPicPr>
            <p:cNvPr id="56" name="Picture 55" descr="A screenshot of a web page&#10;&#10;Description automatically generated">
              <a:extLst>
                <a:ext uri="{FF2B5EF4-FFF2-40B4-BE49-F238E27FC236}">
                  <a16:creationId xmlns:a16="http://schemas.microsoft.com/office/drawing/2014/main" id="{773460EE-96A6-5422-D8EB-1D2BFCA909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6350">
              <a:solidFill>
                <a:schemeClr val="accent1"/>
              </a:solidFill>
            </a:ln>
          </p:spPr>
        </p:pic>
        <p:pic>
          <p:nvPicPr>
            <p:cNvPr id="60" name="Picture 59" descr="A screenshot of a web page&#10;&#10;Description automatically generated">
              <a:extLst>
                <a:ext uri="{FF2B5EF4-FFF2-40B4-BE49-F238E27FC236}">
                  <a16:creationId xmlns:a16="http://schemas.microsoft.com/office/drawing/2014/main" id="{4063E4C7-BC07-DFAE-6B97-4C62F0C90D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6350">
              <a:solidFill>
                <a:schemeClr val="accent1"/>
              </a:solidFill>
            </a:ln>
          </p:spPr>
        </p:pic>
      </p:grpSp>
      <p:sp>
        <p:nvSpPr>
          <p:cNvPr id="11" name="Rectangle 10">
            <a:extLst>
              <a:ext uri="{FF2B5EF4-FFF2-40B4-BE49-F238E27FC236}">
                <a16:creationId xmlns:a16="http://schemas.microsoft.com/office/drawing/2014/main" id="{D9DFE64F-7E91-EB9E-1F7F-A8432C25E463}"/>
              </a:ext>
              <a:ext uri="{C183D7F6-B498-43B3-948B-1728B52AA6E4}">
                <adec:decorative xmlns:adec="http://schemas.microsoft.com/office/drawing/2017/decorative" val="1"/>
              </a:ext>
            </a:extLst>
          </p:cNvPr>
          <p:cNvSpPr/>
          <p:nvPr userDrawn="1"/>
        </p:nvSpPr>
        <p:spPr bwMode="gray">
          <a:xfrm>
            <a:off x="281400" y="1917519"/>
            <a:ext cx="1463040" cy="1927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6588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p:nvCxnSpPr>
          <p:spPr bwMode="gray">
            <a:xfrm>
              <a:off x="283818" y="1110912"/>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p:nvCxnSpPr>
          <p:spPr bwMode="gray">
            <a:xfrm>
              <a:off x="283818" y="1476081"/>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p:nvCxnSpPr>
          <p:spPr bwMode="gray">
            <a:xfrm>
              <a:off x="283818" y="1841250"/>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p:nvCxnSpPr>
          <p:spPr bwMode="gray">
            <a:xfrm>
              <a:off x="283818" y="220641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p:nvCxnSpPr>
          <p:spPr bwMode="gray">
            <a:xfrm>
              <a:off x="283818" y="2571588"/>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p:nvCxnSpPr>
          <p:spPr bwMode="gray">
            <a:xfrm>
              <a:off x="283818" y="2936757"/>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p:nvCxnSpPr>
          <p:spPr bwMode="gray">
            <a:xfrm>
              <a:off x="283818" y="3301926"/>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p:nvCxnSpPr>
          <p:spPr bwMode="gray">
            <a:xfrm>
              <a:off x="283818" y="3667095"/>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p:nvCxnSpPr>
          <p:spPr bwMode="gray">
            <a:xfrm>
              <a:off x="283818" y="4032264"/>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p:nvCxnSpPr>
          <p:spPr bwMode="gray">
            <a:xfrm>
              <a:off x="283818" y="439742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5" name="Title 4">
            <a:extLst>
              <a:ext uri="{FF2B5EF4-FFF2-40B4-BE49-F238E27FC236}">
                <a16:creationId xmlns:a16="http://schemas.microsoft.com/office/drawing/2014/main" id="{84D3153D-2C97-63BF-13A1-98A45C540546}"/>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222024642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7"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p:nvCxnSpPr>
        <p:spPr bwMode="gray">
          <a:xfrm>
            <a:off x="4086830" y="0"/>
            <a:ext cx="0" cy="4800600"/>
          </a:xfrm>
          <a:prstGeom prst="line">
            <a:avLst/>
          </a:prstGeom>
          <a:ln w="12700">
            <a:solidFill>
              <a:schemeClr val="bg1">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333593614"/>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551C-683E-1D39-19D0-C135F7C109A7}"/>
              </a:ext>
            </a:extLst>
          </p:cNvPr>
          <p:cNvSpPr>
            <a:spLocks noGrp="1"/>
          </p:cNvSpPr>
          <p:nvPr>
            <p:ph type="title" hasCustomPrompt="1"/>
          </p:nvPr>
        </p:nvSpPr>
        <p:spPr>
          <a:xfrm>
            <a:off x="277812" y="-874764"/>
            <a:ext cx="5845175"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516849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801-F3AC-5A3B-058B-8F47CD7CD7C3}"/>
              </a:ext>
            </a:extLst>
          </p:cNvPr>
          <p:cNvSpPr>
            <a:spLocks noGrp="1"/>
          </p:cNvSpPr>
          <p:nvPr>
            <p:ph type="title" hasCustomPrompt="1"/>
          </p:nvPr>
        </p:nvSpPr>
        <p:spPr>
          <a:xfrm>
            <a:off x="277812" y="-867390"/>
            <a:ext cx="5845175" cy="747897"/>
          </a:xfrm>
        </p:spPr>
        <p:txBody>
          <a:bodyPr/>
          <a:lstStyle>
            <a:lvl1pPr>
              <a:defRPr/>
            </a:lvl1p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23062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19022-B13A-16FF-DBB2-F3A71F414086}"/>
              </a:ext>
            </a:extLst>
          </p:cNvPr>
          <p:cNvSpPr>
            <a:spLocks noGrp="1"/>
          </p:cNvSpPr>
          <p:nvPr>
            <p:ph type="title" hasCustomPrompt="1"/>
          </p:nvPr>
        </p:nvSpPr>
        <p:spPr>
          <a:xfrm>
            <a:off x="277812" y="-625213"/>
            <a:ext cx="5845175" cy="498598"/>
          </a:xfrm>
        </p:spPr>
        <p:txBody>
          <a:bodyPr/>
          <a:lstStyle/>
          <a:p>
            <a:r>
              <a:rPr lang="en-US" dirty="0"/>
              <a:t>Add “EAB Contact Info” (this is a hidden title for accessibility)</a:t>
            </a:r>
          </a:p>
        </p:txBody>
      </p:sp>
      <p:pic>
        <p:nvPicPr>
          <p:cNvPr id="4" name="Picture 3">
            <a:extLst>
              <a:ext uri="{FF2B5EF4-FFF2-40B4-BE49-F238E27FC236}">
                <a16:creationId xmlns:a16="http://schemas.microsoft.com/office/drawing/2014/main" id="{3C9CFAEA-17B6-4FC6-B736-008C9F649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 y="0"/>
            <a:ext cx="6399784" cy="4800600"/>
          </a:xfrm>
          <a:prstGeom prst="rect">
            <a:avLst/>
          </a:prstGeom>
        </p:spPr>
      </p:pic>
      <p:pic>
        <p:nvPicPr>
          <p:cNvPr id="26" name="Picture 25" descr="EAB logo">
            <a:extLst>
              <a:ext uri="{FF2B5EF4-FFF2-40B4-BE49-F238E27FC236}">
                <a16:creationId xmlns:a16="http://schemas.microsoft.com/office/drawing/2014/main" id="{5A774E0D-2155-4B2C-B424-59193186EB03}"/>
              </a:ext>
            </a:extLst>
          </p:cNvPr>
          <p:cNvPicPr>
            <a:picLocks noChangeAspect="1"/>
          </p:cNvPicPr>
          <p:nvPr/>
        </p:nvPicPr>
        <p:blipFill>
          <a:blip r:embed="rId4"/>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0"/>
              </a:ext>
            </a:extLst>
          </p:cNvPr>
          <p:cNvSpPr txBox="1"/>
          <p:nvPr/>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 uri="{C183D7F6-B498-43B3-948B-1728B52AA6E4}">
                <adec:decorative xmlns:adec="http://schemas.microsoft.com/office/drawing/2017/decorative" val="1"/>
              </a:ext>
            </a:extLst>
          </p:cNvPr>
          <p:cNvGrpSpPr/>
          <p:nvPr/>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4721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15109137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494D-C0E4-A309-C870-F02A4CCD49D0}"/>
              </a:ext>
            </a:extLst>
          </p:cNvPr>
          <p:cNvSpPr>
            <a:spLocks noGrp="1"/>
          </p:cNvSpPr>
          <p:nvPr>
            <p:ph type="title" hasCustomPrompt="1"/>
          </p:nvPr>
        </p:nvSpPr>
        <p:spPr>
          <a:xfrm>
            <a:off x="277812" y="-618091"/>
            <a:ext cx="5843787" cy="498598"/>
          </a:xfrm>
        </p:spPr>
        <p:txBody>
          <a:bodyPr/>
          <a:lstStyle/>
          <a:p>
            <a:r>
              <a:rPr lang="en-US" dirty="0"/>
              <a:t>Add “Top 4 Helpful Guidelines” (this is a hidden title for accessibility)</a:t>
            </a:r>
          </a:p>
        </p:txBody>
      </p:sp>
      <p:sp>
        <p:nvSpPr>
          <p:cNvPr id="24" name="Rectangle 23">
            <a:extLst>
              <a:ext uri="{FF2B5EF4-FFF2-40B4-BE49-F238E27FC236}">
                <a16:creationId xmlns:a16="http://schemas.microsoft.com/office/drawing/2014/main" id="{D3AFCD2C-CF25-7D90-DE9F-7DD718AF95D0}"/>
              </a:ext>
              <a:ext uri="{C183D7F6-B498-43B3-948B-1728B52AA6E4}">
                <adec:decorative xmlns:adec="http://schemas.microsoft.com/office/drawing/2017/decorative" val="1"/>
              </a:ext>
            </a:extLst>
          </p:cNvPr>
          <p:cNvSpPr/>
          <p:nvPr/>
        </p:nvSpPr>
        <p:spPr bwMode="gray">
          <a:xfrm>
            <a:off x="60117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 uri="{C183D7F6-B498-43B3-948B-1728B52AA6E4}">
                <adec:decorative xmlns:adec="http://schemas.microsoft.com/office/drawing/2017/decorative" val="1"/>
              </a:ext>
            </a:extLst>
          </p:cNvPr>
          <p:cNvSpPr/>
          <p:nvPr/>
        </p:nvSpPr>
        <p:spPr bwMode="gray">
          <a:xfrm>
            <a:off x="181222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 uri="{C183D7F6-B498-43B3-948B-1728B52AA6E4}">
                <adec:decorative xmlns:adec="http://schemas.microsoft.com/office/drawing/2017/decorative" val="1"/>
              </a:ext>
            </a:extLst>
          </p:cNvPr>
          <p:cNvSpPr/>
          <p:nvPr/>
        </p:nvSpPr>
        <p:spPr bwMode="gray">
          <a:xfrm>
            <a:off x="1531881" y="1530626"/>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cxnSp>
        <p:nvCxnSpPr>
          <p:cNvPr id="30" name="Straight Connector 29">
            <a:extLst>
              <a:ext uri="{FF2B5EF4-FFF2-40B4-BE49-F238E27FC236}">
                <a16:creationId xmlns:a16="http://schemas.microsoft.com/office/drawing/2014/main" id="{057B7BB5-15BF-F516-17F0-5D376CAA6D06}"/>
              </a:ext>
              <a:ext uri="{C183D7F6-B498-43B3-948B-1728B52AA6E4}">
                <adec:decorative xmlns:adec="http://schemas.microsoft.com/office/drawing/2017/decorative" val="1"/>
              </a:ext>
            </a:extLst>
          </p:cNvPr>
          <p:cNvCxnSpPr>
            <a:cxnSpLocks/>
          </p:cNvCxnSpPr>
          <p:nvPr/>
        </p:nvCxnSpPr>
        <p:spPr bwMode="gray">
          <a:xfrm flipH="1">
            <a:off x="3218098" y="739102"/>
            <a:ext cx="0" cy="37494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B7F76B-CC7E-E8FE-377A-4AFDE6B144A0}"/>
              </a:ext>
              <a:ext uri="{C183D7F6-B498-43B3-948B-1728B52AA6E4}">
                <adec:decorative xmlns:adec="http://schemas.microsoft.com/office/drawing/2017/decorative" val="1"/>
              </a:ext>
            </a:extLst>
          </p:cNvPr>
          <p:cNvSpPr>
            <a:spLocks noChangeAspect="1"/>
          </p:cNvSpPr>
          <p:nvPr/>
        </p:nvSpPr>
        <p:spPr bwMode="gray">
          <a:xfrm>
            <a:off x="276673"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7" name="TextBox 6">
            <a:extLst>
              <a:ext uri="{FF2B5EF4-FFF2-40B4-BE49-F238E27FC236}">
                <a16:creationId xmlns:a16="http://schemas.microsoft.com/office/drawing/2014/main" id="{F4E3EF43-9CE5-530B-80C8-61861D72F0E3}"/>
              </a:ext>
              <a:ext uri="{C183D7F6-B498-43B3-948B-1728B52AA6E4}">
                <adec:decorative xmlns:adec="http://schemas.microsoft.com/office/drawing/2017/decorative" val="1"/>
              </a:ext>
            </a:extLst>
          </p:cNvPr>
          <p:cNvSpPr txBox="1"/>
          <p:nvPr/>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34" name="TextBox 33">
            <a:extLst>
              <a:ext uri="{FF2B5EF4-FFF2-40B4-BE49-F238E27FC236}">
                <a16:creationId xmlns:a16="http://schemas.microsoft.com/office/drawing/2014/main" id="{D5ED333A-6017-1E0A-DC4B-CD47EE43D51A}"/>
              </a:ext>
              <a:ext uri="{C183D7F6-B498-43B3-948B-1728B52AA6E4}">
                <adec:decorative xmlns:adec="http://schemas.microsoft.com/office/drawing/2017/decorative" val="1"/>
              </a:ext>
            </a:extLst>
          </p:cNvPr>
          <p:cNvSpPr txBox="1"/>
          <p:nvPr/>
        </p:nvSpPr>
        <p:spPr bwMode="gray">
          <a:xfrm>
            <a:off x="658944" y="1422312"/>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 uri="{C183D7F6-B498-43B3-948B-1728B52AA6E4}">
                <adec:decorative xmlns:adec="http://schemas.microsoft.com/office/drawing/2017/decorative" val="1"/>
              </a:ext>
            </a:extLst>
          </p:cNvPr>
          <p:cNvSpPr txBox="1"/>
          <p:nvPr/>
        </p:nvSpPr>
        <p:spPr bwMode="gray">
          <a:xfrm>
            <a:off x="1858130" y="1422312"/>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 uri="{C183D7F6-B498-43B3-948B-1728B52AA6E4}">
                <adec:decorative xmlns:adec="http://schemas.microsoft.com/office/drawing/2017/decorative" val="1"/>
              </a:ext>
            </a:extLst>
          </p:cNvPr>
          <p:cNvSpPr txBox="1"/>
          <p:nvPr/>
        </p:nvSpPr>
        <p:spPr bwMode="gray">
          <a:xfrm>
            <a:off x="601173" y="2020257"/>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chemeClr val="accent4"/>
                </a:solidFill>
                <a:latin typeface="+mn-lt"/>
              </a:rPr>
              <a:t>Use Destination Theme</a:t>
            </a:r>
            <a:r>
              <a:rPr lang="en-US" sz="900" dirty="0">
                <a:solidFill>
                  <a:srgbClr val="333E48"/>
                </a:solidFill>
                <a:latin typeface="+mn-lt"/>
              </a:rPr>
              <a:t>” in the clipboard icon that appears.</a:t>
            </a:r>
          </a:p>
        </p:txBody>
      </p:sp>
      <p:sp>
        <p:nvSpPr>
          <p:cNvPr id="19" name="Oval 18">
            <a:extLst>
              <a:ext uri="{FF2B5EF4-FFF2-40B4-BE49-F238E27FC236}">
                <a16:creationId xmlns:a16="http://schemas.microsoft.com/office/drawing/2014/main" id="{5FF04ADD-CDB6-711D-CD7A-295B983D691D}"/>
              </a:ext>
              <a:ext uri="{C183D7F6-B498-43B3-948B-1728B52AA6E4}">
                <adec:decorative xmlns:adec="http://schemas.microsoft.com/office/drawing/2017/decorative" val="1"/>
              </a:ext>
            </a:extLst>
          </p:cNvPr>
          <p:cNvSpPr>
            <a:spLocks noChangeAspect="1"/>
          </p:cNvSpPr>
          <p:nvPr/>
        </p:nvSpPr>
        <p:spPr bwMode="gray">
          <a:xfrm>
            <a:off x="276673" y="2589261"/>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33" name="TextBox 32">
            <a:extLst>
              <a:ext uri="{FF2B5EF4-FFF2-40B4-BE49-F238E27FC236}">
                <a16:creationId xmlns:a16="http://schemas.microsoft.com/office/drawing/2014/main" id="{F2462B22-1A04-8E47-9889-DD59E90F49AF}"/>
              </a:ext>
              <a:ext uri="{C183D7F6-B498-43B3-948B-1728B52AA6E4}">
                <adec:decorative xmlns:adec="http://schemas.microsoft.com/office/drawing/2017/decorative" val="1"/>
              </a:ext>
            </a:extLst>
          </p:cNvPr>
          <p:cNvSpPr txBox="1"/>
          <p:nvPr/>
        </p:nvSpPr>
        <p:spPr bwMode="gray">
          <a:xfrm>
            <a:off x="602005" y="2640382"/>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8" name="TextBox 7">
            <a:extLst>
              <a:ext uri="{FF2B5EF4-FFF2-40B4-BE49-F238E27FC236}">
                <a16:creationId xmlns:a16="http://schemas.microsoft.com/office/drawing/2014/main" id="{E5974EE7-8C1A-F040-9B99-B79D59BE88CC}"/>
              </a:ext>
              <a:ext uri="{C183D7F6-B498-43B3-948B-1728B52AA6E4}">
                <adec:decorative xmlns:adec="http://schemas.microsoft.com/office/drawing/2017/decorative" val="1"/>
              </a:ext>
            </a:extLst>
          </p:cNvPr>
          <p:cNvSpPr txBox="1"/>
          <p:nvPr/>
        </p:nvSpPr>
        <p:spPr>
          <a:xfrm>
            <a:off x="2020415" y="3077577"/>
            <a:ext cx="1126670" cy="11721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In the top row only use the 4 colors on the left and 3 colors on the right.</a:t>
            </a:r>
          </a:p>
          <a:p>
            <a:pPr marL="0" indent="0">
              <a:spcBef>
                <a:spcPts val="500"/>
              </a:spcBef>
              <a:buFont typeface="Arial" panose="020B0604020202020204" pitchFamily="34" charset="0"/>
              <a:buNone/>
              <a:tabLst/>
            </a:pPr>
            <a:r>
              <a:rPr lang="en-US" sz="900" dirty="0"/>
              <a:t>Don’t use the middle 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sp>
        <p:nvSpPr>
          <p:cNvPr id="11" name="Oval 10">
            <a:extLst>
              <a:ext uri="{FF2B5EF4-FFF2-40B4-BE49-F238E27FC236}">
                <a16:creationId xmlns:a16="http://schemas.microsoft.com/office/drawing/2014/main" id="{FCE2D51E-F8B7-D492-FDCB-586EEA30D4B1}"/>
              </a:ext>
              <a:ext uri="{C183D7F6-B498-43B3-948B-1728B52AA6E4}">
                <adec:decorative xmlns:adec="http://schemas.microsoft.com/office/drawing/2017/decorative" val="1"/>
              </a:ext>
            </a:extLst>
          </p:cNvPr>
          <p:cNvSpPr>
            <a:spLocks noChangeAspect="1"/>
          </p:cNvSpPr>
          <p:nvPr userDrawn="1"/>
        </p:nvSpPr>
        <p:spPr bwMode="gray">
          <a:xfrm>
            <a:off x="3411355"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9" name="TextBox 8">
            <a:extLst>
              <a:ext uri="{FF2B5EF4-FFF2-40B4-BE49-F238E27FC236}">
                <a16:creationId xmlns:a16="http://schemas.microsoft.com/office/drawing/2014/main" id="{197F7C13-2CED-9353-11C0-5A35BB2C9C6C}"/>
              </a:ext>
              <a:ext uri="{C183D7F6-B498-43B3-948B-1728B52AA6E4}">
                <adec:decorative xmlns:adec="http://schemas.microsoft.com/office/drawing/2017/decorative" val="1"/>
              </a:ext>
            </a:extLst>
          </p:cNvPr>
          <p:cNvSpPr txBox="1"/>
          <p:nvPr userDrawn="1"/>
        </p:nvSpPr>
        <p:spPr bwMode="gray">
          <a:xfrm>
            <a:off x="3736687" y="708183"/>
            <a:ext cx="2257101" cy="1682512"/>
          </a:xfrm>
          <a:prstGeom prst="rect">
            <a:avLst/>
          </a:prstGeom>
          <a:noFill/>
        </p:spPr>
        <p:txBody>
          <a:bodyPr vert="horz" wrap="square" lIns="0" tIns="0" rIns="0" bIns="0" rtlCol="0">
            <a:spAutoFit/>
          </a:bodyPr>
          <a:lstStyle/>
          <a:p>
            <a:pPr>
              <a:spcBef>
                <a:spcPts val="500"/>
              </a:spcBef>
            </a:pPr>
            <a:r>
              <a:rPr lang="en-US" sz="1000" b="1" dirty="0"/>
              <a:t>How to create a more accessible document:</a:t>
            </a:r>
          </a:p>
          <a:p>
            <a:pPr marL="169863" indent="-169863">
              <a:spcBef>
                <a:spcPts val="500"/>
              </a:spcBef>
              <a:buFont typeface="+mj-lt"/>
              <a:buAutoNum type="arabicPeriod"/>
            </a:pPr>
            <a:r>
              <a:rPr lang="en-US" sz="900" b="0" dirty="0"/>
              <a:t>In PPT, click the Review tab. Click Accessibility Checker. This will open a right panel listing all errors that need to be corrected and the Accessibility tab. Clink on each error and follow the tips. </a:t>
            </a:r>
          </a:p>
          <a:p>
            <a:pPr marL="169863" marR="0" lvl="0" indent="-169863" algn="l" defTabSz="457200" rtl="0" eaLnBrk="1" fontAlgn="auto" latinLnBrk="0" hangingPunct="1">
              <a:lnSpc>
                <a:spcPct val="100000"/>
              </a:lnSpc>
              <a:spcBef>
                <a:spcPts val="500"/>
              </a:spcBef>
              <a:spcAft>
                <a:spcPts val="0"/>
              </a:spcAft>
              <a:buClrTx/>
              <a:buSzTx/>
              <a:buFont typeface="+mj-lt"/>
              <a:buAutoNum type="arabicPeriod"/>
              <a:tabLst/>
              <a:defRPr/>
            </a:pPr>
            <a:r>
              <a:rPr lang="en-US" sz="900" b="0" dirty="0"/>
              <a:t>Use the </a:t>
            </a:r>
            <a:r>
              <a:rPr lang="en-US" sz="900" b="1" i="1" dirty="0"/>
              <a:t>EAB Accessibility Guidelines and Directions </a:t>
            </a:r>
            <a:r>
              <a:rPr lang="en-US" sz="900" b="0" dirty="0"/>
              <a:t>in the Box link at the bottom of this slide.</a:t>
            </a:r>
          </a:p>
        </p:txBody>
      </p:sp>
      <p:sp>
        <p:nvSpPr>
          <p:cNvPr id="18" name="Oval 17">
            <a:extLst>
              <a:ext uri="{FF2B5EF4-FFF2-40B4-BE49-F238E27FC236}">
                <a16:creationId xmlns:a16="http://schemas.microsoft.com/office/drawing/2014/main" id="{ED0F0757-C265-8524-E902-DCCFD82862B3}"/>
              </a:ext>
              <a:ext uri="{C183D7F6-B498-43B3-948B-1728B52AA6E4}">
                <adec:decorative xmlns:adec="http://schemas.microsoft.com/office/drawing/2017/decorative" val="1"/>
              </a:ext>
            </a:extLst>
          </p:cNvPr>
          <p:cNvSpPr>
            <a:spLocks noChangeAspect="1"/>
          </p:cNvSpPr>
          <p:nvPr/>
        </p:nvSpPr>
        <p:spPr bwMode="gray">
          <a:xfrm>
            <a:off x="3405906" y="25706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0" name="TextBox 39">
            <a:extLst>
              <a:ext uri="{FF2B5EF4-FFF2-40B4-BE49-F238E27FC236}">
                <a16:creationId xmlns:a16="http://schemas.microsoft.com/office/drawing/2014/main" id="{06B508DA-2C3C-7F46-8A41-B0EE8B10A9AC}"/>
              </a:ext>
              <a:ext uri="{C183D7F6-B498-43B3-948B-1728B52AA6E4}">
                <adec:decorative xmlns:adec="http://schemas.microsoft.com/office/drawing/2017/decorative" val="1"/>
              </a:ext>
            </a:extLst>
          </p:cNvPr>
          <p:cNvSpPr txBox="1"/>
          <p:nvPr/>
        </p:nvSpPr>
        <p:spPr bwMode="gray">
          <a:xfrm>
            <a:off x="3709883" y="2541857"/>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graphicFrame>
        <p:nvGraphicFramePr>
          <p:cNvPr id="67" name="Chart 66">
            <a:extLst>
              <a:ext uri="{FF2B5EF4-FFF2-40B4-BE49-F238E27FC236}">
                <a16:creationId xmlns:a16="http://schemas.microsoft.com/office/drawing/2014/main" id="{C0060E53-2567-C341-A4F2-9A582F3EA8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160181"/>
              </p:ext>
            </p:extLst>
          </p:nvPr>
        </p:nvGraphicFramePr>
        <p:xfrm>
          <a:off x="3707355" y="3055372"/>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 uri="{C183D7F6-B498-43B3-948B-1728B52AA6E4}">
                <adec:decorative xmlns:adec="http://schemas.microsoft.com/office/drawing/2017/decorative" val="1"/>
              </a:ext>
            </a:extLst>
          </p:cNvPr>
          <p:cNvGrpSpPr/>
          <p:nvPr/>
        </p:nvGrpSpPr>
        <p:grpSpPr>
          <a:xfrm>
            <a:off x="283254" y="3034935"/>
            <a:ext cx="1691829" cy="1159798"/>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1014892" y="2703891"/>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83008" y="2580461"/>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p:nvSpPr>
            <p:spPr bwMode="gray">
              <a:xfrm>
                <a:off x="1901132" y="1161559"/>
                <a:ext cx="642878"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p:nvSpPr>
            <p:spPr bwMode="gray">
              <a:xfrm>
                <a:off x="402238" y="1161559"/>
                <a:ext cx="857346"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p:nvSpPr>
          <p:spPr bwMode="gray">
            <a:xfrm>
              <a:off x="1738466" y="1489344"/>
              <a:ext cx="950141" cy="41150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 uri="{C183D7F6-B498-43B3-948B-1728B52AA6E4}">
                <adec:decorative xmlns:adec="http://schemas.microsoft.com/office/drawing/2017/decorative" val="1"/>
              </a:ext>
            </a:extLst>
          </p:cNvPr>
          <p:cNvSpPr/>
          <p:nvPr/>
        </p:nvSpPr>
        <p:spPr bwMode="gray">
          <a:xfrm>
            <a:off x="0" y="4441349"/>
            <a:ext cx="6400800" cy="35925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000" b="0" u="sng" dirty="0">
              <a:solidFill>
                <a:schemeClr val="bg1"/>
              </a:solidFill>
            </a:endParaRPr>
          </a:p>
        </p:txBody>
      </p:sp>
      <p:sp>
        <p:nvSpPr>
          <p:cNvPr id="3" name="Template edition">
            <a:extLst>
              <a:ext uri="{FF2B5EF4-FFF2-40B4-BE49-F238E27FC236}">
                <a16:creationId xmlns:a16="http://schemas.microsoft.com/office/drawing/2014/main" id="{ABA25D5E-5ED3-41BE-E493-D86B52464A70}"/>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accent5"/>
                </a:solidFill>
              </a:rPr>
              <a:t>Top 4 Helpful Guidelines</a:t>
            </a:r>
          </a:p>
        </p:txBody>
      </p:sp>
    </p:spTree>
    <p:custDataLst>
      <p:tags r:id="rId1"/>
    </p:custDataLst>
    <p:extLst>
      <p:ext uri="{BB962C8B-B14F-4D97-AF65-F5344CB8AC3E}">
        <p14:creationId xmlns:p14="http://schemas.microsoft.com/office/powerpoint/2010/main" val="35552014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24B2B-3F8B-4FD7-D741-6C0738B032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6" name="Header box white - decorative">
            <a:extLst>
              <a:ext uri="{FF2B5EF4-FFF2-40B4-BE49-F238E27FC236}">
                <a16:creationId xmlns:a16="http://schemas.microsoft.com/office/drawing/2014/main" id="{1AB4ACC1-4F4B-82BE-820A-A07431433114}"/>
              </a:ex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 name="Header line - decorative">
            <a:extLst>
              <a:ext uri="{FF2B5EF4-FFF2-40B4-BE49-F238E27FC236}">
                <a16:creationId xmlns:a16="http://schemas.microsoft.com/office/drawing/2014/main" id="{5BD5520C-C387-5063-9198-14FF980090DD}"/>
              </a:ex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73890862"/>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6E47A-66C1-C184-EC9B-ED924EC1C54C}"/>
              </a:ext>
            </a:extLst>
          </p:cNvPr>
          <p:cNvSpPr>
            <a:spLocks noGrp="1"/>
          </p:cNvSpPr>
          <p:nvPr>
            <p:ph type="title" hasCustomPrompt="1"/>
          </p:nvPr>
        </p:nvSpPr>
        <p:spPr>
          <a:xfrm>
            <a:off x="277813" y="-616219"/>
            <a:ext cx="5851782" cy="498598"/>
          </a:xfrm>
        </p:spPr>
        <p:txBody>
          <a:bodyPr/>
          <a:lstStyle>
            <a:lvl1pPr>
              <a:defRPr/>
            </a:lvl1pPr>
          </a:lstStyle>
          <a:p>
            <a:r>
              <a:rPr lang="en-US" dirty="0"/>
              <a:t>Add “About EAB” (this is a hidden title for accessibility)</a:t>
            </a:r>
          </a:p>
        </p:txBody>
      </p:sp>
      <p:pic>
        <p:nvPicPr>
          <p:cNvPr id="2" name="EAB logo" descr="EAB logo">
            <a:extLst>
              <a:ext uri="{FF2B5EF4-FFF2-40B4-BE49-F238E27FC236}">
                <a16:creationId xmlns:a16="http://schemas.microsoft.com/office/drawing/2014/main" id="{690A6364-DA88-6C5C-6C45-AB6AB2982738}"/>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18262" y="130241"/>
            <a:ext cx="1072621" cy="453704"/>
          </a:xfrm>
          <a:prstGeom prst="rect">
            <a:avLst/>
          </a:prstGeom>
          <a:noFill/>
          <a:ln>
            <a:noFill/>
          </a:ln>
        </p:spPr>
      </p:pic>
      <p:sp>
        <p:nvSpPr>
          <p:cNvPr id="4" name="Page title">
            <a:extLst>
              <a:ext uri="{FF2B5EF4-FFF2-40B4-BE49-F238E27FC236}">
                <a16:creationId xmlns:a16="http://schemas.microsoft.com/office/drawing/2014/main" id="{316FD107-D79B-C4E1-590E-50AC69D2CFF8}"/>
              </a:ext>
            </a:extLst>
          </p:cNvPr>
          <p:cNvSpPr/>
          <p:nvPr userDrawn="1"/>
        </p:nvSpPr>
        <p:spPr>
          <a:xfrm>
            <a:off x="2902940" y="147933"/>
            <a:ext cx="3200400" cy="418320"/>
          </a:xfrm>
          <a:prstGeom prst="rect">
            <a:avLst/>
          </a:prstGeom>
        </p:spPr>
        <p:txBody>
          <a:bodyPr lIns="0" tIns="0" rIns="0" bIns="0">
            <a:spAutoFit/>
          </a:bodyPr>
          <a:lstStyle/>
          <a:p>
            <a:pPr algn="r"/>
            <a:r>
              <a:rPr lang="en-US" sz="1359" spc="-6" dirty="0">
                <a:latin typeface="Rockwell" panose="02060603020205020403" pitchFamily="18" charset="77"/>
              </a:rPr>
              <a:t>Education’s</a:t>
            </a:r>
            <a:r>
              <a:rPr lang="en-US" sz="1359" spc="-3" dirty="0">
                <a:latin typeface="Rockwell" panose="02060603020205020403" pitchFamily="18" charset="77"/>
              </a:rPr>
              <a:t> Trusted Partner </a:t>
            </a:r>
            <a:r>
              <a:rPr lang="en-US" sz="1359" dirty="0">
                <a:latin typeface="Rockwell" panose="02060603020205020403" pitchFamily="18" charset="77"/>
              </a:rPr>
              <a:t>to </a:t>
            </a:r>
            <a:r>
              <a:rPr lang="en-US" sz="1359" spc="3" dirty="0">
                <a:latin typeface="Rockwell" panose="02060603020205020403" pitchFamily="18" charset="77"/>
              </a:rPr>
              <a:t> </a:t>
            </a:r>
            <a:br>
              <a:rPr lang="en-US" sz="1359" spc="3" dirty="0">
                <a:latin typeface="Rockwell" panose="02060603020205020403" pitchFamily="18" charset="77"/>
              </a:rPr>
            </a:br>
            <a:r>
              <a:rPr lang="en-US" sz="1359" spc="-9" dirty="0">
                <a:latin typeface="Rockwell" panose="02060603020205020403" pitchFamily="18" charset="77"/>
              </a:rPr>
              <a:t>Help</a:t>
            </a:r>
            <a:r>
              <a:rPr lang="en-US" sz="1359" spc="-12" dirty="0">
                <a:latin typeface="Rockwell" panose="02060603020205020403" pitchFamily="18" charset="77"/>
              </a:rPr>
              <a:t> </a:t>
            </a:r>
            <a:r>
              <a:rPr lang="en-US" sz="1359" dirty="0">
                <a:latin typeface="Rockwell" panose="02060603020205020403" pitchFamily="18" charset="77"/>
              </a:rPr>
              <a:t>Schools</a:t>
            </a:r>
            <a:r>
              <a:rPr lang="en-US" sz="1359" spc="-9" dirty="0">
                <a:latin typeface="Rockwell" panose="02060603020205020403" pitchFamily="18" charset="77"/>
              </a:rPr>
              <a:t> </a:t>
            </a:r>
            <a:r>
              <a:rPr lang="en-US" sz="1359" dirty="0">
                <a:latin typeface="Rockwell" panose="02060603020205020403" pitchFamily="18" charset="77"/>
              </a:rPr>
              <a:t>and</a:t>
            </a:r>
            <a:r>
              <a:rPr lang="en-US" sz="1359" spc="-9" dirty="0">
                <a:latin typeface="Rockwell" panose="02060603020205020403" pitchFamily="18" charset="77"/>
              </a:rPr>
              <a:t> </a:t>
            </a:r>
            <a:r>
              <a:rPr lang="en-US" sz="1359" spc="-3" dirty="0">
                <a:latin typeface="Rockwell" panose="02060603020205020403" pitchFamily="18" charset="77"/>
              </a:rPr>
              <a:t>Students</a:t>
            </a:r>
            <a:r>
              <a:rPr lang="en-US" sz="1359" spc="-9" dirty="0">
                <a:latin typeface="Rockwell" panose="02060603020205020403" pitchFamily="18" charset="77"/>
              </a:rPr>
              <a:t> </a:t>
            </a:r>
            <a:r>
              <a:rPr lang="en-US" sz="1359" spc="-3" dirty="0">
                <a:latin typeface="Rockwell" panose="02060603020205020403" pitchFamily="18" charset="77"/>
              </a:rPr>
              <a:t>Thrive</a:t>
            </a:r>
            <a:endParaRPr lang="en-US" sz="1359" dirty="0"/>
          </a:p>
        </p:txBody>
      </p:sp>
      <p:sp>
        <p:nvSpPr>
          <p:cNvPr id="6" name="Rectangle 5">
            <a:extLst>
              <a:ext uri="{FF2B5EF4-FFF2-40B4-BE49-F238E27FC236}">
                <a16:creationId xmlns:a16="http://schemas.microsoft.com/office/drawing/2014/main" id="{25653919-2F4C-07D8-DD70-1EF9747C09DB}"/>
              </a:ext>
              <a:ext uri="{C183D7F6-B498-43B3-948B-1728B52AA6E4}">
                <adec:decorative xmlns:adec="http://schemas.microsoft.com/office/drawing/2017/decorative" val="1"/>
              </a:ext>
            </a:extLst>
          </p:cNvPr>
          <p:cNvSpPr/>
          <p:nvPr userDrawn="1"/>
        </p:nvSpPr>
        <p:spPr bwMode="gray">
          <a:xfrm>
            <a:off x="0" y="817916"/>
            <a:ext cx="6400800" cy="3669900"/>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dirty="0"/>
          </a:p>
        </p:txBody>
      </p:sp>
      <p:sp>
        <p:nvSpPr>
          <p:cNvPr id="7" name="Rectangle 6">
            <a:extLst>
              <a:ext uri="{FF2B5EF4-FFF2-40B4-BE49-F238E27FC236}">
                <a16:creationId xmlns:a16="http://schemas.microsoft.com/office/drawing/2014/main" id="{9B1F39A1-E8A5-5FB5-0474-6BA11A5B6076}"/>
              </a:ext>
              <a:ext uri="{C183D7F6-B498-43B3-948B-1728B52AA6E4}">
                <adec:decorative xmlns:adec="http://schemas.microsoft.com/office/drawing/2017/decorative" val="1"/>
              </a:ext>
            </a:extLst>
          </p:cNvPr>
          <p:cNvSpPr/>
          <p:nvPr userDrawn="1"/>
        </p:nvSpPr>
        <p:spPr bwMode="gray">
          <a:xfrm>
            <a:off x="89" y="4001083"/>
            <a:ext cx="6400623" cy="52338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sp>
        <p:nvSpPr>
          <p:cNvPr id="8" name="Rectangle 7">
            <a:extLst>
              <a:ext uri="{FF2B5EF4-FFF2-40B4-BE49-F238E27FC236}">
                <a16:creationId xmlns:a16="http://schemas.microsoft.com/office/drawing/2014/main" id="{3983C0F5-A034-9B30-FAB1-0A43FF36FD4B}"/>
              </a:ext>
              <a:ext uri="{C183D7F6-B498-43B3-948B-1728B52AA6E4}">
                <adec:decorative xmlns:adec="http://schemas.microsoft.com/office/drawing/2017/decorative" val="1"/>
              </a:ext>
            </a:extLst>
          </p:cNvPr>
          <p:cNvSpPr/>
          <p:nvPr userDrawn="1"/>
        </p:nvSpPr>
        <p:spPr bwMode="gray">
          <a:xfrm>
            <a:off x="89" y="708192"/>
            <a:ext cx="6400623" cy="33116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cxnSp>
        <p:nvCxnSpPr>
          <p:cNvPr id="9" name="Straight Connector 8">
            <a:extLst>
              <a:ext uri="{FF2B5EF4-FFF2-40B4-BE49-F238E27FC236}">
                <a16:creationId xmlns:a16="http://schemas.microsoft.com/office/drawing/2014/main" id="{2AEA0FC2-2C5B-A1B9-2649-698F89838365}"/>
              </a:ext>
              <a:ext uri="{C183D7F6-B498-43B3-948B-1728B52AA6E4}">
                <adec:decorative xmlns:adec="http://schemas.microsoft.com/office/drawing/2017/decorative" val="1"/>
              </a:ext>
            </a:extLst>
          </p:cNvPr>
          <p:cNvCxnSpPr/>
          <p:nvPr userDrawn="1"/>
        </p:nvCxnSpPr>
        <p:spPr bwMode="gray">
          <a:xfrm>
            <a:off x="44" y="700598"/>
            <a:ext cx="640071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00FA2B-D84F-6726-668F-6144A755E22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150" y="1038339"/>
            <a:ext cx="2936059" cy="2860030"/>
          </a:xfrm>
          <a:prstGeom prst="rect">
            <a:avLst/>
          </a:prstGeom>
        </p:spPr>
      </p:pic>
      <p:sp>
        <p:nvSpPr>
          <p:cNvPr id="11" name="TextBox 10">
            <a:extLst>
              <a:ext uri="{FF2B5EF4-FFF2-40B4-BE49-F238E27FC236}">
                <a16:creationId xmlns:a16="http://schemas.microsoft.com/office/drawing/2014/main" id="{EF9B7CBF-6910-F2AD-98F9-A3FB23F392D1}"/>
              </a:ext>
            </a:extLst>
          </p:cNvPr>
          <p:cNvSpPr txBox="1"/>
          <p:nvPr userDrawn="1"/>
        </p:nvSpPr>
        <p:spPr bwMode="gray">
          <a:xfrm>
            <a:off x="398818" y="807738"/>
            <a:ext cx="5603166" cy="152029"/>
          </a:xfrm>
          <a:prstGeom prst="rect">
            <a:avLst/>
          </a:prstGeom>
          <a:noFill/>
        </p:spPr>
        <p:txBody>
          <a:bodyPr wrap="square" lIns="0" tIns="0" rIns="0" bIns="0" rtlCol="0">
            <a:spAutoFit/>
          </a:bodyPr>
          <a:lstStyle/>
          <a:p>
            <a:pPr marL="0" marR="0" lvl="0" indent="0" algn="ctr" defTabSz="564733" rtl="0" eaLnBrk="1" fontAlgn="auto" latinLnBrk="0" hangingPunct="1">
              <a:lnSpc>
                <a:spcPct val="100000"/>
              </a:lnSpc>
              <a:spcBef>
                <a:spcPts val="309"/>
              </a:spcBef>
              <a:spcAft>
                <a:spcPts val="0"/>
              </a:spcAft>
              <a:buClrTx/>
              <a:buSzTx/>
              <a:buFontTx/>
              <a:buNone/>
              <a:tabLst/>
              <a:defRPr/>
            </a:pPr>
            <a:r>
              <a:rPr kumimoji="0" lang="en-US" sz="988"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988"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12" name="TextBox 11">
            <a:extLst>
              <a:ext uri="{FF2B5EF4-FFF2-40B4-BE49-F238E27FC236}">
                <a16:creationId xmlns:a16="http://schemas.microsoft.com/office/drawing/2014/main" id="{BB2E2D67-E5AA-9238-603B-C1BD60D8C7CF}"/>
              </a:ext>
            </a:extLst>
          </p:cNvPr>
          <p:cNvSpPr txBox="1"/>
          <p:nvPr userDrawn="1"/>
        </p:nvSpPr>
        <p:spPr bwMode="gray">
          <a:xfrm>
            <a:off x="2340690" y="1682620"/>
            <a:ext cx="808886" cy="190180"/>
          </a:xfrm>
          <a:prstGeom prst="rect">
            <a:avLst/>
          </a:prstGeom>
          <a:noFill/>
        </p:spPr>
        <p:txBody>
          <a:bodyPr wrap="square" lIns="0" tIns="0" rIns="0" bIns="0" rtlCol="0">
            <a:spAutoFit/>
          </a:bodyPr>
          <a:lstStyle/>
          <a:p>
            <a:pPr algn="ctr">
              <a:spcBef>
                <a:spcPts val="309"/>
              </a:spcBef>
            </a:pPr>
            <a:r>
              <a:rPr lang="en-US" sz="618" b="1" dirty="0">
                <a:solidFill>
                  <a:schemeClr val="bg1"/>
                </a:solidFill>
              </a:rPr>
              <a:t>Institutional Strategy</a:t>
            </a:r>
            <a:endParaRPr lang="en-US" sz="618" dirty="0">
              <a:solidFill>
                <a:schemeClr val="bg1"/>
              </a:solidFill>
            </a:endParaRPr>
          </a:p>
        </p:txBody>
      </p:sp>
      <p:sp>
        <p:nvSpPr>
          <p:cNvPr id="13" name="TextBox 12">
            <a:extLst>
              <a:ext uri="{FF2B5EF4-FFF2-40B4-BE49-F238E27FC236}">
                <a16:creationId xmlns:a16="http://schemas.microsoft.com/office/drawing/2014/main" id="{5D24CF74-1FED-0BC1-5BBE-ED1D0A5BA521}"/>
              </a:ext>
            </a:extLst>
          </p:cNvPr>
          <p:cNvSpPr txBox="1"/>
          <p:nvPr userDrawn="1"/>
        </p:nvSpPr>
        <p:spPr bwMode="gray">
          <a:xfrm>
            <a:off x="444639" y="1212433"/>
            <a:ext cx="1629529"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Future-proof your institution </a:t>
            </a:r>
            <a:br>
              <a:rPr lang="en-US" sz="618" dirty="0">
                <a:solidFill>
                  <a:schemeClr val="bg1"/>
                </a:solidFill>
              </a:rPr>
            </a:br>
            <a:r>
              <a:rPr lang="en-US" sz="618" dirty="0">
                <a:solidFill>
                  <a:schemeClr val="bg1"/>
                </a:solidFill>
              </a:rPr>
              <a:t>by addressing immediate and </a:t>
            </a:r>
            <a:br>
              <a:rPr lang="en-US" sz="618" dirty="0">
                <a:solidFill>
                  <a:schemeClr val="bg1"/>
                </a:solidFill>
              </a:rPr>
            </a:br>
            <a:r>
              <a:rPr lang="en-US" sz="618" dirty="0">
                <a:solidFill>
                  <a:schemeClr val="bg1"/>
                </a:solidFill>
              </a:rPr>
              <a:t>long-term opportunities and threats </a:t>
            </a:r>
          </a:p>
        </p:txBody>
      </p:sp>
      <p:sp>
        <p:nvSpPr>
          <p:cNvPr id="14" name="TextBox 13">
            <a:extLst>
              <a:ext uri="{FF2B5EF4-FFF2-40B4-BE49-F238E27FC236}">
                <a16:creationId xmlns:a16="http://schemas.microsoft.com/office/drawing/2014/main" id="{065C99FD-B7FF-76FD-A2AF-623E9E809DC5}"/>
              </a:ext>
            </a:extLst>
          </p:cNvPr>
          <p:cNvSpPr txBox="1"/>
          <p:nvPr userDrawn="1"/>
        </p:nvSpPr>
        <p:spPr bwMode="gray">
          <a:xfrm>
            <a:off x="3329639" y="1635095"/>
            <a:ext cx="783788" cy="285271"/>
          </a:xfrm>
          <a:prstGeom prst="rect">
            <a:avLst/>
          </a:prstGeom>
          <a:noFill/>
        </p:spPr>
        <p:txBody>
          <a:bodyPr wrap="square" lIns="0" tIns="0" rIns="0" bIns="0" rtlCol="0">
            <a:spAutoFit/>
          </a:bodyPr>
          <a:lstStyle/>
          <a:p>
            <a:pPr algn="ctr">
              <a:spcBef>
                <a:spcPts val="309"/>
              </a:spcBef>
            </a:pPr>
            <a:r>
              <a:rPr lang="en-US" sz="618" b="1" dirty="0">
                <a:solidFill>
                  <a:schemeClr val="bg1"/>
                </a:solidFill>
              </a:rPr>
              <a:t>Undergraduate</a:t>
            </a:r>
            <a:br>
              <a:rPr lang="en-US" sz="618" b="1" dirty="0">
                <a:solidFill>
                  <a:schemeClr val="bg1"/>
                </a:solidFill>
              </a:rPr>
            </a:br>
            <a:r>
              <a:rPr lang="en-US" sz="618" b="1" dirty="0">
                <a:solidFill>
                  <a:schemeClr val="bg1"/>
                </a:solidFill>
              </a:rPr>
              <a:t>Marketing and Enrollment </a:t>
            </a:r>
            <a:endParaRPr lang="en-US" sz="618" dirty="0">
              <a:solidFill>
                <a:schemeClr val="bg1"/>
              </a:solidFill>
            </a:endParaRPr>
          </a:p>
        </p:txBody>
      </p:sp>
      <p:sp>
        <p:nvSpPr>
          <p:cNvPr id="15" name="TextBox 14">
            <a:extLst>
              <a:ext uri="{FF2B5EF4-FFF2-40B4-BE49-F238E27FC236}">
                <a16:creationId xmlns:a16="http://schemas.microsoft.com/office/drawing/2014/main" id="{47A0C397-43AB-588C-4199-CFD6D01BFE43}"/>
              </a:ext>
            </a:extLst>
          </p:cNvPr>
          <p:cNvSpPr txBox="1"/>
          <p:nvPr userDrawn="1"/>
        </p:nvSpPr>
        <p:spPr bwMode="gray">
          <a:xfrm>
            <a:off x="4375590" y="1215662"/>
            <a:ext cx="1468020" cy="285271"/>
          </a:xfrm>
          <a:prstGeom prst="rect">
            <a:avLst/>
          </a:prstGeom>
          <a:noFill/>
        </p:spPr>
        <p:txBody>
          <a:bodyPr wrap="square" lIns="0" tIns="0" rIns="0" bIns="0" rtlCol="0">
            <a:spAutoFit/>
          </a:bodyPr>
          <a:lstStyle/>
          <a:p>
            <a:pPr>
              <a:spcBef>
                <a:spcPts val="309"/>
              </a:spcBef>
            </a:pPr>
            <a:r>
              <a:rPr lang="en-US" sz="618" dirty="0">
                <a:solidFill>
                  <a:schemeClr val="bg1"/>
                </a:solidFill>
                <a:effectLst/>
                <a:ea typeface="Times New Roman" panose="02020603050405020304" pitchFamily="18" charset="0"/>
              </a:rPr>
              <a:t>Reach, engage, and enroll future classes </a:t>
            </a:r>
            <a:r>
              <a:rPr lang="en-US" sz="618" dirty="0">
                <a:solidFill>
                  <a:schemeClr val="bg1"/>
                </a:solidFill>
                <a:ea typeface="Times New Roman" panose="02020603050405020304" pitchFamily="18" charset="0"/>
              </a:rPr>
              <a:t>in a dynamic market with demographic headwinds </a:t>
            </a:r>
            <a:endParaRPr lang="en-US" sz="618" dirty="0">
              <a:solidFill>
                <a:schemeClr val="bg1"/>
              </a:solidFill>
              <a:effectLst/>
              <a:ea typeface="Calibri" panose="020F0502020204030204" pitchFamily="34" charset="0"/>
            </a:endParaRPr>
          </a:p>
        </p:txBody>
      </p:sp>
      <p:sp>
        <p:nvSpPr>
          <p:cNvPr id="16" name="TextBox 15">
            <a:extLst>
              <a:ext uri="{FF2B5EF4-FFF2-40B4-BE49-F238E27FC236}">
                <a16:creationId xmlns:a16="http://schemas.microsoft.com/office/drawing/2014/main" id="{463CC1D6-7485-9D24-DACE-13A50E26D0FD}"/>
              </a:ext>
            </a:extLst>
          </p:cNvPr>
          <p:cNvSpPr txBox="1"/>
          <p:nvPr userDrawn="1"/>
        </p:nvSpPr>
        <p:spPr bwMode="gray">
          <a:xfrm>
            <a:off x="3703916" y="2295618"/>
            <a:ext cx="722171" cy="380361"/>
          </a:xfrm>
          <a:prstGeom prst="rect">
            <a:avLst/>
          </a:prstGeom>
          <a:noFill/>
        </p:spPr>
        <p:txBody>
          <a:bodyPr wrap="square" lIns="0" tIns="0" rIns="0" bIns="0" rtlCol="0">
            <a:spAutoFit/>
          </a:bodyPr>
          <a:lstStyle/>
          <a:p>
            <a:pPr algn="ctr">
              <a:spcBef>
                <a:spcPts val="309"/>
              </a:spcBef>
            </a:pPr>
            <a:r>
              <a:rPr lang="en-US" sz="618" b="1" dirty="0">
                <a:solidFill>
                  <a:schemeClr val="bg1"/>
                </a:solidFill>
              </a:rPr>
              <a:t>Graduate Marketing</a:t>
            </a:r>
            <a:br>
              <a:rPr lang="en-US" sz="618" b="1" dirty="0">
                <a:solidFill>
                  <a:schemeClr val="bg1"/>
                </a:solidFill>
              </a:rPr>
            </a:br>
            <a:r>
              <a:rPr lang="en-US" sz="618" b="1" dirty="0">
                <a:solidFill>
                  <a:schemeClr val="bg1"/>
                </a:solidFill>
              </a:rPr>
              <a:t> and </a:t>
            </a:r>
            <a:br>
              <a:rPr lang="en-US" sz="618" b="1" dirty="0">
                <a:solidFill>
                  <a:schemeClr val="bg1"/>
                </a:solidFill>
              </a:rPr>
            </a:br>
            <a:r>
              <a:rPr lang="en-US" sz="618" b="1" dirty="0">
                <a:solidFill>
                  <a:schemeClr val="bg1"/>
                </a:solidFill>
              </a:rPr>
              <a:t>Enrollment </a:t>
            </a:r>
            <a:endParaRPr lang="en-US" sz="618" dirty="0">
              <a:solidFill>
                <a:schemeClr val="bg1"/>
              </a:solidFill>
            </a:endParaRPr>
          </a:p>
        </p:txBody>
      </p:sp>
      <p:sp>
        <p:nvSpPr>
          <p:cNvPr id="17" name="TextBox 16">
            <a:extLst>
              <a:ext uri="{FF2B5EF4-FFF2-40B4-BE49-F238E27FC236}">
                <a16:creationId xmlns:a16="http://schemas.microsoft.com/office/drawing/2014/main" id="{1518530A-1761-8366-A486-5E2A5DC777B7}"/>
              </a:ext>
            </a:extLst>
          </p:cNvPr>
          <p:cNvSpPr txBox="1"/>
          <p:nvPr userDrawn="1"/>
        </p:nvSpPr>
        <p:spPr bwMode="gray">
          <a:xfrm>
            <a:off x="5047340" y="2277661"/>
            <a:ext cx="1068097" cy="38036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Secure enrollments and revenue in an evolving graduate, online, and adult learner market </a:t>
            </a:r>
            <a:endParaRPr lang="en-US" sz="618" dirty="0">
              <a:solidFill>
                <a:schemeClr val="bg1"/>
              </a:solidFill>
              <a:effectLst/>
              <a:ea typeface="Calibri" panose="020F0502020204030204" pitchFamily="34" charset="0"/>
            </a:endParaRPr>
          </a:p>
        </p:txBody>
      </p:sp>
      <p:sp>
        <p:nvSpPr>
          <p:cNvPr id="18" name="TextBox 17">
            <a:extLst>
              <a:ext uri="{FF2B5EF4-FFF2-40B4-BE49-F238E27FC236}">
                <a16:creationId xmlns:a16="http://schemas.microsoft.com/office/drawing/2014/main" id="{CC3EFB37-8652-B8F3-9357-692563E2EFC1}"/>
              </a:ext>
            </a:extLst>
          </p:cNvPr>
          <p:cNvSpPr txBox="1"/>
          <p:nvPr userDrawn="1"/>
        </p:nvSpPr>
        <p:spPr bwMode="gray">
          <a:xfrm>
            <a:off x="3290018" y="3086801"/>
            <a:ext cx="762410"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Student </a:t>
            </a:r>
            <a:br>
              <a:rPr lang="en-US" sz="618" b="1" dirty="0">
                <a:solidFill>
                  <a:schemeClr val="accent5"/>
                </a:solidFill>
              </a:rPr>
            </a:br>
            <a:r>
              <a:rPr lang="en-US" sz="618" b="1" dirty="0">
                <a:solidFill>
                  <a:schemeClr val="accent5"/>
                </a:solidFill>
              </a:rPr>
              <a:t>Success</a:t>
            </a:r>
            <a:endParaRPr lang="en-US" sz="618" dirty="0">
              <a:solidFill>
                <a:schemeClr val="accent5"/>
              </a:solidFill>
            </a:endParaRPr>
          </a:p>
        </p:txBody>
      </p:sp>
      <p:sp>
        <p:nvSpPr>
          <p:cNvPr id="19" name="TextBox 18">
            <a:extLst>
              <a:ext uri="{FF2B5EF4-FFF2-40B4-BE49-F238E27FC236}">
                <a16:creationId xmlns:a16="http://schemas.microsoft.com/office/drawing/2014/main" id="{3EE33FCE-E604-2B70-A77A-132D33DB3C8A}"/>
              </a:ext>
            </a:extLst>
          </p:cNvPr>
          <p:cNvSpPr txBox="1"/>
          <p:nvPr userDrawn="1"/>
        </p:nvSpPr>
        <p:spPr bwMode="gray">
          <a:xfrm>
            <a:off x="4360498" y="3451094"/>
            <a:ext cx="1074150" cy="28527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Support, retain, and empower students in college and beyond </a:t>
            </a:r>
            <a:endParaRPr lang="en-US" sz="618" dirty="0">
              <a:solidFill>
                <a:schemeClr val="bg1"/>
              </a:solidFill>
              <a:effectLst/>
              <a:ea typeface="Calibri" panose="020F0502020204030204" pitchFamily="34" charset="0"/>
            </a:endParaRPr>
          </a:p>
        </p:txBody>
      </p:sp>
      <p:sp>
        <p:nvSpPr>
          <p:cNvPr id="20" name="TextBox 19">
            <a:extLst>
              <a:ext uri="{FF2B5EF4-FFF2-40B4-BE49-F238E27FC236}">
                <a16:creationId xmlns:a16="http://schemas.microsoft.com/office/drawing/2014/main" id="{E25990DE-EAFC-3DF0-C1A3-DB4C1DEF96EC}"/>
              </a:ext>
            </a:extLst>
          </p:cNvPr>
          <p:cNvSpPr txBox="1"/>
          <p:nvPr userDrawn="1"/>
        </p:nvSpPr>
        <p:spPr bwMode="gray">
          <a:xfrm>
            <a:off x="2424010" y="3086801"/>
            <a:ext cx="672524"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Data and Analytics </a:t>
            </a:r>
            <a:endParaRPr lang="en-US" sz="618" dirty="0">
              <a:solidFill>
                <a:schemeClr val="accent5"/>
              </a:solidFill>
            </a:endParaRPr>
          </a:p>
        </p:txBody>
      </p:sp>
      <p:sp>
        <p:nvSpPr>
          <p:cNvPr id="21" name="TextBox 20">
            <a:extLst>
              <a:ext uri="{FF2B5EF4-FFF2-40B4-BE49-F238E27FC236}">
                <a16:creationId xmlns:a16="http://schemas.microsoft.com/office/drawing/2014/main" id="{B24C543B-7FB7-AFF7-5011-ACD296A314DC}"/>
              </a:ext>
            </a:extLst>
          </p:cNvPr>
          <p:cNvSpPr txBox="1"/>
          <p:nvPr userDrawn="1"/>
        </p:nvSpPr>
        <p:spPr bwMode="gray">
          <a:xfrm>
            <a:off x="515380" y="3457643"/>
            <a:ext cx="1587157"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Improve decision-making and accelerate innovation with a modern data and analytics infrastructure </a:t>
            </a:r>
          </a:p>
        </p:txBody>
      </p:sp>
      <p:sp>
        <p:nvSpPr>
          <p:cNvPr id="22" name="TextBox 21">
            <a:extLst>
              <a:ext uri="{FF2B5EF4-FFF2-40B4-BE49-F238E27FC236}">
                <a16:creationId xmlns:a16="http://schemas.microsoft.com/office/drawing/2014/main" id="{D4421887-A6A2-88E6-9ACF-7A0184DD52CE}"/>
              </a:ext>
            </a:extLst>
          </p:cNvPr>
          <p:cNvSpPr txBox="1"/>
          <p:nvPr userDrawn="1"/>
        </p:nvSpPr>
        <p:spPr bwMode="gray">
          <a:xfrm>
            <a:off x="2068347" y="2438190"/>
            <a:ext cx="657670" cy="95091"/>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Advancement </a:t>
            </a:r>
            <a:endParaRPr lang="en-US" sz="618" dirty="0">
              <a:solidFill>
                <a:schemeClr val="accent5"/>
              </a:solidFill>
            </a:endParaRPr>
          </a:p>
        </p:txBody>
      </p:sp>
      <p:sp>
        <p:nvSpPr>
          <p:cNvPr id="23" name="TextBox 22">
            <a:extLst>
              <a:ext uri="{FF2B5EF4-FFF2-40B4-BE49-F238E27FC236}">
                <a16:creationId xmlns:a16="http://schemas.microsoft.com/office/drawing/2014/main" id="{FE41B52E-A2CC-CFDD-B690-6D6B335099BC}"/>
              </a:ext>
            </a:extLst>
          </p:cNvPr>
          <p:cNvSpPr txBox="1"/>
          <p:nvPr userDrawn="1"/>
        </p:nvSpPr>
        <p:spPr bwMode="gray">
          <a:xfrm>
            <a:off x="171041" y="2273093"/>
            <a:ext cx="1288712" cy="380361"/>
          </a:xfrm>
          <a:prstGeom prst="rect">
            <a:avLst/>
          </a:prstGeom>
          <a:noFill/>
        </p:spPr>
        <p:txBody>
          <a:bodyPr wrap="square" lIns="0" tIns="0" rIns="0" bIns="0" rtlCol="0">
            <a:spAutoFit/>
          </a:bodyPr>
          <a:lstStyle/>
          <a:p>
            <a:pPr algn="r">
              <a:spcBef>
                <a:spcPts val="309"/>
              </a:spcBef>
            </a:pPr>
            <a:r>
              <a:rPr lang="en-US" sz="618" dirty="0">
                <a:solidFill>
                  <a:schemeClr val="bg1"/>
                </a:solidFill>
              </a:rPr>
              <a:t>Meet aspirational giving </a:t>
            </a:r>
            <a:br>
              <a:rPr lang="en-US" sz="618" dirty="0">
                <a:solidFill>
                  <a:schemeClr val="bg1"/>
                </a:solidFill>
              </a:rPr>
            </a:br>
            <a:r>
              <a:rPr lang="en-US" sz="618" dirty="0">
                <a:solidFill>
                  <a:schemeClr val="bg1"/>
                </a:solidFill>
              </a:rPr>
              <a:t>goals in an era of competing fundraising priorities and shifting donor interest</a:t>
            </a:r>
          </a:p>
        </p:txBody>
      </p:sp>
      <p:sp>
        <p:nvSpPr>
          <p:cNvPr id="24" name="TextBox 23">
            <a:extLst>
              <a:ext uri="{FF2B5EF4-FFF2-40B4-BE49-F238E27FC236}">
                <a16:creationId xmlns:a16="http://schemas.microsoft.com/office/drawing/2014/main" id="{759E70D6-BB5C-AA06-161B-6531D535FEEC}"/>
              </a:ext>
            </a:extLst>
          </p:cNvPr>
          <p:cNvSpPr txBox="1"/>
          <p:nvPr userDrawn="1"/>
        </p:nvSpPr>
        <p:spPr bwMode="gray">
          <a:xfrm>
            <a:off x="397437" y="4129708"/>
            <a:ext cx="2817748" cy="266227"/>
          </a:xfrm>
          <a:prstGeom prst="rect">
            <a:avLst/>
          </a:prstGeom>
          <a:noFill/>
        </p:spPr>
        <p:txBody>
          <a:bodyPr wrap="square" lIns="0" tIns="0" rIns="0" bIns="0" rtlCol="0">
            <a:spAutoFit/>
          </a:bodyPr>
          <a:lstStyle/>
          <a:p>
            <a:pPr>
              <a:spcBef>
                <a:spcPts val="309"/>
              </a:spcBef>
            </a:pPr>
            <a:r>
              <a:rPr lang="en-US" sz="865" dirty="0">
                <a:solidFill>
                  <a:schemeClr val="bg1"/>
                </a:solidFill>
                <a:latin typeface="+mj-lt"/>
              </a:rPr>
              <a:t>We partner with </a:t>
            </a:r>
            <a:r>
              <a:rPr lang="en-US" sz="865" dirty="0">
                <a:solidFill>
                  <a:schemeClr val="accent6"/>
                </a:solidFill>
                <a:latin typeface="+mj-lt"/>
              </a:rPr>
              <a:t>2,800+</a:t>
            </a:r>
            <a:r>
              <a:rPr lang="en-US" sz="865" dirty="0">
                <a:solidFill>
                  <a:schemeClr val="bg1"/>
                </a:solidFill>
                <a:latin typeface="+mj-lt"/>
              </a:rPr>
              <a:t> institutions to accelerate progress, deliver results, and enable lasting change. </a:t>
            </a:r>
          </a:p>
        </p:txBody>
      </p:sp>
      <p:sp>
        <p:nvSpPr>
          <p:cNvPr id="25" name="TextBox 24">
            <a:extLst>
              <a:ext uri="{FF2B5EF4-FFF2-40B4-BE49-F238E27FC236}">
                <a16:creationId xmlns:a16="http://schemas.microsoft.com/office/drawing/2014/main" id="{7D2A52BE-761F-C1DD-B06F-50FF1C27399B}"/>
              </a:ext>
            </a:extLst>
          </p:cNvPr>
          <p:cNvSpPr txBox="1"/>
          <p:nvPr userDrawn="1"/>
        </p:nvSpPr>
        <p:spPr bwMode="gray">
          <a:xfrm>
            <a:off x="3781727" y="4129708"/>
            <a:ext cx="2452331" cy="266227"/>
          </a:xfrm>
          <a:prstGeom prst="rect">
            <a:avLst/>
          </a:prstGeom>
          <a:noFill/>
        </p:spPr>
        <p:txBody>
          <a:bodyPr wrap="square" lIns="0" tIns="0" rIns="0" bIns="0" rtlCol="0">
            <a:spAutoFit/>
          </a:bodyPr>
          <a:lstStyle/>
          <a:p>
            <a:pPr>
              <a:spcBef>
                <a:spcPts val="309"/>
              </a:spcBef>
            </a:pPr>
            <a:r>
              <a:rPr lang="en-US" sz="865" dirty="0">
                <a:solidFill>
                  <a:schemeClr val="accent6"/>
                </a:solidFill>
                <a:latin typeface="+mj-lt"/>
              </a:rPr>
              <a:t>95%+ </a:t>
            </a:r>
            <a:r>
              <a:rPr lang="en-US" sz="865" dirty="0">
                <a:solidFill>
                  <a:schemeClr val="bg1"/>
                </a:solidFill>
                <a:latin typeface="+mj-lt"/>
              </a:rPr>
              <a:t>of our partners return to us year after year because of results we achieve, together.</a:t>
            </a:r>
          </a:p>
        </p:txBody>
      </p:sp>
      <p:cxnSp>
        <p:nvCxnSpPr>
          <p:cNvPr id="26" name="Straight Connector 25">
            <a:extLst>
              <a:ext uri="{FF2B5EF4-FFF2-40B4-BE49-F238E27FC236}">
                <a16:creationId xmlns:a16="http://schemas.microsoft.com/office/drawing/2014/main" id="{C01F0A1E-185A-1F7B-7111-56DA62DE784A}"/>
              </a:ext>
              <a:ext uri="{C183D7F6-B498-43B3-948B-1728B52AA6E4}">
                <adec:decorative xmlns:adec="http://schemas.microsoft.com/office/drawing/2017/decorative" val="1"/>
              </a:ext>
            </a:extLst>
          </p:cNvPr>
          <p:cNvCxnSpPr>
            <a:cxnSpLocks/>
          </p:cNvCxnSpPr>
          <p:nvPr userDrawn="1"/>
        </p:nvCxnSpPr>
        <p:spPr bwMode="gray">
          <a:xfrm flipH="1">
            <a:off x="3228179" y="1220678"/>
            <a:ext cx="0" cy="830782"/>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A7FFF7-AB8D-77BF-27B8-B646B51DD659}"/>
              </a:ext>
              <a:ext uri="{C183D7F6-B498-43B3-948B-1728B52AA6E4}">
                <adec:decorative xmlns:adec="http://schemas.microsoft.com/office/drawing/2017/decorative" val="1"/>
              </a:ext>
            </a:extLst>
          </p:cNvPr>
          <p:cNvCxnSpPr>
            <a:cxnSpLocks/>
          </p:cNvCxnSpPr>
          <p:nvPr userDrawn="1"/>
        </p:nvCxnSpPr>
        <p:spPr bwMode="gray">
          <a:xfrm flipH="1">
            <a:off x="3605474" y="1854167"/>
            <a:ext cx="730484" cy="41312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A8BF41-5A16-BA87-7795-BC7243D7427D}"/>
              </a:ext>
              <a:ext uri="{C183D7F6-B498-43B3-948B-1728B52AA6E4}">
                <adec:decorative xmlns:adec="http://schemas.microsoft.com/office/drawing/2017/decorative" val="1"/>
              </a:ext>
            </a:extLst>
          </p:cNvPr>
          <p:cNvCxnSpPr>
            <a:cxnSpLocks/>
          </p:cNvCxnSpPr>
          <p:nvPr userDrawn="1"/>
        </p:nvCxnSpPr>
        <p:spPr bwMode="gray">
          <a:xfrm>
            <a:off x="2111671" y="1854167"/>
            <a:ext cx="742717" cy="41194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3C3363-36B6-8373-72BE-97F3B16E34E2}"/>
              </a:ext>
              <a:ext uri="{C183D7F6-B498-43B3-948B-1728B52AA6E4}">
                <adec:decorative xmlns:adec="http://schemas.microsoft.com/office/drawing/2017/decorative" val="1"/>
              </a:ext>
            </a:extLst>
          </p:cNvPr>
          <p:cNvCxnSpPr>
            <a:cxnSpLocks/>
          </p:cNvCxnSpPr>
          <p:nvPr userDrawn="1"/>
        </p:nvCxnSpPr>
        <p:spPr bwMode="gray">
          <a:xfrm flipV="1">
            <a:off x="2130183" y="2701960"/>
            <a:ext cx="721545" cy="39534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87E4EC-616F-DC92-6F94-A7C243E246C4}"/>
              </a:ext>
              <a:ext uri="{C183D7F6-B498-43B3-948B-1728B52AA6E4}">
                <adec:decorative xmlns:adec="http://schemas.microsoft.com/office/drawing/2017/decorative" val="1"/>
              </a:ext>
            </a:extLst>
          </p:cNvPr>
          <p:cNvCxnSpPr>
            <a:cxnSpLocks/>
          </p:cNvCxnSpPr>
          <p:nvPr userDrawn="1"/>
        </p:nvCxnSpPr>
        <p:spPr bwMode="gray">
          <a:xfrm flipH="1" flipV="1">
            <a:off x="3602649" y="2695347"/>
            <a:ext cx="733310" cy="41047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1FA217-FBFA-AFD0-65AA-83E9A1C8B425}"/>
              </a:ext>
              <a:ext uri="{C183D7F6-B498-43B3-948B-1728B52AA6E4}">
                <adec:decorative xmlns:adec="http://schemas.microsoft.com/office/drawing/2017/decorative" val="1"/>
              </a:ext>
            </a:extLst>
          </p:cNvPr>
          <p:cNvCxnSpPr>
            <a:cxnSpLocks/>
          </p:cNvCxnSpPr>
          <p:nvPr userDrawn="1"/>
        </p:nvCxnSpPr>
        <p:spPr bwMode="gray">
          <a:xfrm>
            <a:off x="3231065" y="2920740"/>
            <a:ext cx="0" cy="80890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20B9CD-00E6-E5D4-3EFE-2496FEE936CD}"/>
              </a:ext>
              <a:ext uri="{C183D7F6-B498-43B3-948B-1728B52AA6E4}">
                <adec:decorative xmlns:adec="http://schemas.microsoft.com/office/drawing/2017/decorative" val="1"/>
              </a:ext>
            </a:extLst>
          </p:cNvPr>
          <p:cNvCxnSpPr>
            <a:cxnSpLocks/>
          </p:cNvCxnSpPr>
          <p:nvPr userDrawn="1"/>
        </p:nvCxnSpPr>
        <p:spPr bwMode="gray">
          <a:xfrm>
            <a:off x="327664" y="4138524"/>
            <a:ext cx="0" cy="2485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B03C70-B4D3-199C-F5DF-EEE4DD5307F2}"/>
              </a:ext>
              <a:ext uri="{C183D7F6-B498-43B3-948B-1728B52AA6E4}">
                <adec:decorative xmlns:adec="http://schemas.microsoft.com/office/drawing/2017/decorative" val="1"/>
              </a:ext>
            </a:extLst>
          </p:cNvPr>
          <p:cNvCxnSpPr>
            <a:cxnSpLocks/>
          </p:cNvCxnSpPr>
          <p:nvPr userDrawn="1"/>
        </p:nvCxnSpPr>
        <p:spPr bwMode="gray">
          <a:xfrm>
            <a:off x="3712635" y="4138941"/>
            <a:ext cx="0" cy="2476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FE8A99-6A26-9DFA-D8E9-713DE08D127E}"/>
              </a:ext>
              <a:ext uri="{C183D7F6-B498-43B3-948B-1728B52AA6E4}">
                <adec:decorative xmlns:adec="http://schemas.microsoft.com/office/drawing/2017/decorative" val="1"/>
              </a:ext>
            </a:extLst>
          </p:cNvPr>
          <p:cNvGrpSpPr/>
          <p:nvPr userDrawn="1"/>
        </p:nvGrpSpPr>
        <p:grpSpPr>
          <a:xfrm>
            <a:off x="2149858" y="1157622"/>
            <a:ext cx="293346" cy="395344"/>
            <a:chOff x="3204476" y="1751462"/>
            <a:chExt cx="460972" cy="640080"/>
          </a:xfrm>
        </p:grpSpPr>
        <p:sp>
          <p:nvSpPr>
            <p:cNvPr id="35" name="Freeform 50">
              <a:extLst>
                <a:ext uri="{FF2B5EF4-FFF2-40B4-BE49-F238E27FC236}">
                  <a16:creationId xmlns:a16="http://schemas.microsoft.com/office/drawing/2014/main" id="{B60D99E7-3EC1-5C2E-6DA7-E497B180A9C0}"/>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sz="1112"/>
            </a:p>
          </p:txBody>
        </p:sp>
        <p:sp>
          <p:nvSpPr>
            <p:cNvPr id="36" name="Freeform 55">
              <a:extLst>
                <a:ext uri="{FF2B5EF4-FFF2-40B4-BE49-F238E27FC236}">
                  <a16:creationId xmlns:a16="http://schemas.microsoft.com/office/drawing/2014/main" id="{C8C54C84-B9CB-A6B8-E6E5-C65F91560B83}"/>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dirty="0"/>
            </a:p>
          </p:txBody>
        </p:sp>
      </p:grpSp>
      <p:sp>
        <p:nvSpPr>
          <p:cNvPr id="37" name="Freeform 39">
            <a:extLst>
              <a:ext uri="{FF2B5EF4-FFF2-40B4-BE49-F238E27FC236}">
                <a16:creationId xmlns:a16="http://schemas.microsoft.com/office/drawing/2014/main" id="{17A9C23B-C87A-9AE5-B667-C88E50A14D56}"/>
              </a:ext>
              <a:ext uri="{C183D7F6-B498-43B3-948B-1728B52AA6E4}">
                <adec:decorative xmlns:adec="http://schemas.microsoft.com/office/drawing/2017/decorative" val="1"/>
              </a:ext>
            </a:extLst>
          </p:cNvPr>
          <p:cNvSpPr/>
          <p:nvPr userDrawn="1"/>
        </p:nvSpPr>
        <p:spPr>
          <a:xfrm rot="20773201">
            <a:off x="2400630" y="1172353"/>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38" name="Graphic 37">
            <a:extLst>
              <a:ext uri="{FF2B5EF4-FFF2-40B4-BE49-F238E27FC236}">
                <a16:creationId xmlns:a16="http://schemas.microsoft.com/office/drawing/2014/main" id="{5939BA14-93D9-C171-703C-1B491066E2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81839" y="1243622"/>
            <a:ext cx="211226" cy="205014"/>
          </a:xfrm>
          <a:prstGeom prst="rect">
            <a:avLst/>
          </a:prstGeom>
        </p:spPr>
      </p:pic>
      <p:grpSp>
        <p:nvGrpSpPr>
          <p:cNvPr id="39" name="Group 38">
            <a:extLst>
              <a:ext uri="{FF2B5EF4-FFF2-40B4-BE49-F238E27FC236}">
                <a16:creationId xmlns:a16="http://schemas.microsoft.com/office/drawing/2014/main" id="{9BAA3003-BFA5-4D75-9ACA-5D2AA362A909}"/>
              </a:ext>
              <a:ext uri="{C183D7F6-B498-43B3-948B-1728B52AA6E4}">
                <adec:decorative xmlns:adec="http://schemas.microsoft.com/office/drawing/2017/decorative" val="1"/>
              </a:ext>
            </a:extLst>
          </p:cNvPr>
          <p:cNvGrpSpPr/>
          <p:nvPr userDrawn="1"/>
        </p:nvGrpSpPr>
        <p:grpSpPr>
          <a:xfrm>
            <a:off x="1530571" y="2272780"/>
            <a:ext cx="156661" cy="395344"/>
            <a:chOff x="2114907" y="3609281"/>
            <a:chExt cx="246182" cy="640080"/>
          </a:xfrm>
        </p:grpSpPr>
        <p:sp>
          <p:nvSpPr>
            <p:cNvPr id="40" name="Freeform 67">
              <a:extLst>
                <a:ext uri="{FF2B5EF4-FFF2-40B4-BE49-F238E27FC236}">
                  <a16:creationId xmlns:a16="http://schemas.microsoft.com/office/drawing/2014/main" id="{1F80E32B-C696-2CBF-BDDC-81FD0D579172}"/>
                </a:ext>
              </a:extLst>
            </p:cNvPr>
            <p:cNvSpPr/>
            <p:nvPr/>
          </p:nvSpPr>
          <p:spPr>
            <a:xfrm>
              <a:off x="2117476" y="3924559"/>
              <a:ext cx="243613"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sz="1112"/>
            </a:p>
          </p:txBody>
        </p:sp>
        <p:sp>
          <p:nvSpPr>
            <p:cNvPr id="41" name="Freeform 69">
              <a:extLst>
                <a:ext uri="{FF2B5EF4-FFF2-40B4-BE49-F238E27FC236}">
                  <a16:creationId xmlns:a16="http://schemas.microsoft.com/office/drawing/2014/main" id="{A67E7416-AFE4-87C8-D4E6-34328ED4C577}"/>
                </a:ext>
              </a:extLst>
            </p:cNvPr>
            <p:cNvSpPr/>
            <p:nvPr/>
          </p:nvSpPr>
          <p:spPr>
            <a:xfrm>
              <a:off x="2114907" y="3609281"/>
              <a:ext cx="9512" cy="640080"/>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sz="1112" dirty="0"/>
            </a:p>
          </p:txBody>
        </p:sp>
      </p:grpSp>
      <p:sp>
        <p:nvSpPr>
          <p:cNvPr id="42" name="Freeform 61">
            <a:extLst>
              <a:ext uri="{FF2B5EF4-FFF2-40B4-BE49-F238E27FC236}">
                <a16:creationId xmlns:a16="http://schemas.microsoft.com/office/drawing/2014/main" id="{40B9F53A-834C-229B-6B7C-CD88929F917D}"/>
              </a:ext>
              <a:ext uri="{C183D7F6-B498-43B3-948B-1728B52AA6E4}">
                <adec:decorative xmlns:adec="http://schemas.microsoft.com/office/drawing/2017/decorative" val="1"/>
              </a:ext>
            </a:extLst>
          </p:cNvPr>
          <p:cNvSpPr/>
          <p:nvPr userDrawn="1"/>
        </p:nvSpPr>
        <p:spPr>
          <a:xfrm>
            <a:off x="1675623" y="2287450"/>
            <a:ext cx="376599" cy="366006"/>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3" name="Graphic 42">
            <a:extLst>
              <a:ext uri="{FF2B5EF4-FFF2-40B4-BE49-F238E27FC236}">
                <a16:creationId xmlns:a16="http://schemas.microsoft.com/office/drawing/2014/main" id="{ED5BB0B1-EEFB-9EBC-E099-90C50BBCE812}"/>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52516" y="2378014"/>
            <a:ext cx="223574" cy="176492"/>
          </a:xfrm>
          <a:prstGeom prst="rect">
            <a:avLst/>
          </a:prstGeom>
        </p:spPr>
      </p:pic>
      <p:grpSp>
        <p:nvGrpSpPr>
          <p:cNvPr id="44" name="Group 43">
            <a:extLst>
              <a:ext uri="{FF2B5EF4-FFF2-40B4-BE49-F238E27FC236}">
                <a16:creationId xmlns:a16="http://schemas.microsoft.com/office/drawing/2014/main" id="{FDCF141E-49A0-88AF-BC51-2BB556E60AC5}"/>
              </a:ext>
              <a:ext uri="{C183D7F6-B498-43B3-948B-1728B52AA6E4}">
                <adec:decorative xmlns:adec="http://schemas.microsoft.com/office/drawing/2017/decorative" val="1"/>
              </a:ext>
            </a:extLst>
          </p:cNvPr>
          <p:cNvGrpSpPr/>
          <p:nvPr userDrawn="1"/>
        </p:nvGrpSpPr>
        <p:grpSpPr>
          <a:xfrm>
            <a:off x="2176982" y="3400491"/>
            <a:ext cx="254119" cy="395344"/>
            <a:chOff x="3373372" y="5556752"/>
            <a:chExt cx="399330" cy="640080"/>
          </a:xfrm>
        </p:grpSpPr>
        <p:sp>
          <p:nvSpPr>
            <p:cNvPr id="45" name="Freeform 92">
              <a:extLst>
                <a:ext uri="{FF2B5EF4-FFF2-40B4-BE49-F238E27FC236}">
                  <a16:creationId xmlns:a16="http://schemas.microsoft.com/office/drawing/2014/main" id="{FD052BA5-5DE9-A49F-C1BE-6D25CFB31BDF}"/>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sz="1112"/>
            </a:p>
          </p:txBody>
        </p:sp>
        <p:sp>
          <p:nvSpPr>
            <p:cNvPr id="46" name="Freeform 93">
              <a:extLst>
                <a:ext uri="{FF2B5EF4-FFF2-40B4-BE49-F238E27FC236}">
                  <a16:creationId xmlns:a16="http://schemas.microsoft.com/office/drawing/2014/main" id="{8CA85FBA-1869-957A-65FA-6055B39F37D6}"/>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sz="1112"/>
            </a:p>
          </p:txBody>
        </p:sp>
      </p:grpSp>
      <p:sp>
        <p:nvSpPr>
          <p:cNvPr id="47" name="Freeform 78">
            <a:extLst>
              <a:ext uri="{FF2B5EF4-FFF2-40B4-BE49-F238E27FC236}">
                <a16:creationId xmlns:a16="http://schemas.microsoft.com/office/drawing/2014/main" id="{E7B94AC1-F456-E1FD-9523-281F8E2C17E4}"/>
              </a:ext>
              <a:ext uri="{C183D7F6-B498-43B3-948B-1728B52AA6E4}">
                <adec:decorative xmlns:adec="http://schemas.microsoft.com/office/drawing/2017/decorative" val="1"/>
              </a:ext>
            </a:extLst>
          </p:cNvPr>
          <p:cNvSpPr/>
          <p:nvPr userDrawn="1"/>
        </p:nvSpPr>
        <p:spPr>
          <a:xfrm rot="20773201">
            <a:off x="2399625" y="3414555"/>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8" name="Graphic 47">
            <a:extLst>
              <a:ext uri="{FF2B5EF4-FFF2-40B4-BE49-F238E27FC236}">
                <a16:creationId xmlns:a16="http://schemas.microsoft.com/office/drawing/2014/main" id="{5387E2DB-7937-FD84-F640-D5B0D69CA57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77544" y="3493824"/>
            <a:ext cx="223574" cy="216998"/>
          </a:xfrm>
          <a:prstGeom prst="rect">
            <a:avLst/>
          </a:prstGeom>
        </p:spPr>
      </p:pic>
      <p:grpSp>
        <p:nvGrpSpPr>
          <p:cNvPr id="49" name="Group 48">
            <a:extLst>
              <a:ext uri="{FF2B5EF4-FFF2-40B4-BE49-F238E27FC236}">
                <a16:creationId xmlns:a16="http://schemas.microsoft.com/office/drawing/2014/main" id="{B551C7CD-7401-DA61-4CBC-A0BE09285D98}"/>
              </a:ext>
              <a:ext uri="{C183D7F6-B498-43B3-948B-1728B52AA6E4}">
                <adec:decorative xmlns:adec="http://schemas.microsoft.com/office/drawing/2017/decorative" val="1"/>
              </a:ext>
            </a:extLst>
          </p:cNvPr>
          <p:cNvGrpSpPr/>
          <p:nvPr userDrawn="1"/>
        </p:nvGrpSpPr>
        <p:grpSpPr>
          <a:xfrm>
            <a:off x="4004716" y="3400491"/>
            <a:ext cx="284386" cy="395344"/>
            <a:chOff x="6122763" y="5709630"/>
            <a:chExt cx="446893" cy="640080"/>
          </a:xfrm>
        </p:grpSpPr>
        <p:sp>
          <p:nvSpPr>
            <p:cNvPr id="50" name="Freeform 117">
              <a:extLst>
                <a:ext uri="{FF2B5EF4-FFF2-40B4-BE49-F238E27FC236}">
                  <a16:creationId xmlns:a16="http://schemas.microsoft.com/office/drawing/2014/main" id="{5C244EDA-779A-5E13-30BA-AD95B0E086B9}"/>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sz="1112"/>
            </a:p>
          </p:txBody>
        </p:sp>
        <p:sp>
          <p:nvSpPr>
            <p:cNvPr id="51" name="Freeform 121">
              <a:extLst>
                <a:ext uri="{FF2B5EF4-FFF2-40B4-BE49-F238E27FC236}">
                  <a16:creationId xmlns:a16="http://schemas.microsoft.com/office/drawing/2014/main" id="{22EE1D83-F5E9-60E3-A387-1E94EBF6A40F}"/>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sz="1112" dirty="0"/>
            </a:p>
          </p:txBody>
        </p:sp>
      </p:grpSp>
      <p:sp>
        <p:nvSpPr>
          <p:cNvPr id="52" name="Freeform 109">
            <a:extLst>
              <a:ext uri="{FF2B5EF4-FFF2-40B4-BE49-F238E27FC236}">
                <a16:creationId xmlns:a16="http://schemas.microsoft.com/office/drawing/2014/main" id="{A62B7531-AFE4-4E10-6540-03B8F0C523E0}"/>
              </a:ext>
              <a:ext uri="{C183D7F6-B498-43B3-948B-1728B52AA6E4}">
                <adec:decorative xmlns:adec="http://schemas.microsoft.com/office/drawing/2017/decorative" val="1"/>
              </a:ext>
            </a:extLst>
          </p:cNvPr>
          <p:cNvSpPr/>
          <p:nvPr userDrawn="1"/>
        </p:nvSpPr>
        <p:spPr>
          <a:xfrm rot="19433401">
            <a:off x="3697691" y="3414781"/>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53" name="Graphic 52">
            <a:extLst>
              <a:ext uri="{FF2B5EF4-FFF2-40B4-BE49-F238E27FC236}">
                <a16:creationId xmlns:a16="http://schemas.microsoft.com/office/drawing/2014/main" id="{C32B0BC0-52EC-A6DD-461C-1C6D16DF67BC}"/>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774360" y="3515868"/>
            <a:ext cx="223574" cy="199638"/>
          </a:xfrm>
          <a:prstGeom prst="rect">
            <a:avLst/>
          </a:prstGeom>
        </p:spPr>
      </p:pic>
      <p:grpSp>
        <p:nvGrpSpPr>
          <p:cNvPr id="54" name="Group 53">
            <a:extLst>
              <a:ext uri="{FF2B5EF4-FFF2-40B4-BE49-F238E27FC236}">
                <a16:creationId xmlns:a16="http://schemas.microsoft.com/office/drawing/2014/main" id="{43615D95-A0A3-9078-D339-AEFEBE599723}"/>
              </a:ext>
              <a:ext uri="{C183D7F6-B498-43B3-948B-1728B52AA6E4}">
                <adec:decorative xmlns:adec="http://schemas.microsoft.com/office/drawing/2017/decorative" val="1"/>
              </a:ext>
            </a:extLst>
          </p:cNvPr>
          <p:cNvGrpSpPr/>
          <p:nvPr userDrawn="1"/>
        </p:nvGrpSpPr>
        <p:grpSpPr>
          <a:xfrm>
            <a:off x="4044051" y="1157622"/>
            <a:ext cx="268331" cy="395344"/>
            <a:chOff x="6523346" y="1827330"/>
            <a:chExt cx="421663" cy="640080"/>
          </a:xfrm>
        </p:grpSpPr>
        <p:sp>
          <p:nvSpPr>
            <p:cNvPr id="56" name="Freeform 136">
              <a:extLst>
                <a:ext uri="{FF2B5EF4-FFF2-40B4-BE49-F238E27FC236}">
                  <a16:creationId xmlns:a16="http://schemas.microsoft.com/office/drawing/2014/main" id="{8BE3FF88-FB7C-053B-33C3-3D458DFBA66E}"/>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sz="1112"/>
            </a:p>
          </p:txBody>
        </p:sp>
        <p:sp>
          <p:nvSpPr>
            <p:cNvPr id="57" name="Freeform 137">
              <a:extLst>
                <a:ext uri="{FF2B5EF4-FFF2-40B4-BE49-F238E27FC236}">
                  <a16:creationId xmlns:a16="http://schemas.microsoft.com/office/drawing/2014/main" id="{F0DF656F-3289-4EF3-507B-2253CF1863BB}"/>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a:p>
          </p:txBody>
        </p:sp>
      </p:grpSp>
      <p:sp>
        <p:nvSpPr>
          <p:cNvPr id="58" name="Freeform 132">
            <a:extLst>
              <a:ext uri="{FF2B5EF4-FFF2-40B4-BE49-F238E27FC236}">
                <a16:creationId xmlns:a16="http://schemas.microsoft.com/office/drawing/2014/main" id="{AAF87351-956A-0EAC-012D-8E92F58B90BA}"/>
              </a:ext>
              <a:ext uri="{C183D7F6-B498-43B3-948B-1728B52AA6E4}">
                <adec:decorative xmlns:adec="http://schemas.microsoft.com/office/drawing/2017/decorative" val="1"/>
              </a:ext>
            </a:extLst>
          </p:cNvPr>
          <p:cNvSpPr/>
          <p:nvPr userDrawn="1"/>
        </p:nvSpPr>
        <p:spPr>
          <a:xfrm>
            <a:off x="3697691" y="1177993"/>
            <a:ext cx="376567" cy="365975"/>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sz="1112" dirty="0"/>
          </a:p>
        </p:txBody>
      </p:sp>
      <p:pic>
        <p:nvPicPr>
          <p:cNvPr id="59" name="Graphic 58">
            <a:extLst>
              <a:ext uri="{FF2B5EF4-FFF2-40B4-BE49-F238E27FC236}">
                <a16:creationId xmlns:a16="http://schemas.microsoft.com/office/drawing/2014/main" id="{102A801D-1884-6E00-0DFE-8AE61935893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00629" y="1264053"/>
            <a:ext cx="203249" cy="194641"/>
          </a:xfrm>
          <a:prstGeom prst="rect">
            <a:avLst/>
          </a:prstGeom>
        </p:spPr>
      </p:pic>
      <p:sp>
        <p:nvSpPr>
          <p:cNvPr id="60" name="Freeform 141">
            <a:extLst>
              <a:ext uri="{FF2B5EF4-FFF2-40B4-BE49-F238E27FC236}">
                <a16:creationId xmlns:a16="http://schemas.microsoft.com/office/drawing/2014/main" id="{B1BD5EEE-0A21-21EB-1C1C-F40C87BB615E}"/>
              </a:ext>
              <a:ext uri="{C183D7F6-B498-43B3-948B-1728B52AA6E4}">
                <adec:decorative xmlns:adec="http://schemas.microsoft.com/office/drawing/2017/decorative" val="1"/>
              </a:ext>
            </a:extLst>
          </p:cNvPr>
          <p:cNvSpPr/>
          <p:nvPr userDrawn="1"/>
        </p:nvSpPr>
        <p:spPr>
          <a:xfrm rot="20773201">
            <a:off x="4427076" y="2287512"/>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grpSp>
        <p:nvGrpSpPr>
          <p:cNvPr id="62" name="Group 61">
            <a:extLst>
              <a:ext uri="{FF2B5EF4-FFF2-40B4-BE49-F238E27FC236}">
                <a16:creationId xmlns:a16="http://schemas.microsoft.com/office/drawing/2014/main" id="{72A1CF9A-9B25-6DF3-2FFB-D12DCE61D291}"/>
              </a:ext>
              <a:ext uri="{C183D7F6-B498-43B3-948B-1728B52AA6E4}">
                <adec:decorative xmlns:adec="http://schemas.microsoft.com/office/drawing/2017/decorative" val="1"/>
              </a:ext>
            </a:extLst>
          </p:cNvPr>
          <p:cNvGrpSpPr/>
          <p:nvPr userDrawn="1"/>
        </p:nvGrpSpPr>
        <p:grpSpPr>
          <a:xfrm>
            <a:off x="4813625" y="2272780"/>
            <a:ext cx="162714" cy="395344"/>
            <a:chOff x="7672637" y="3652461"/>
            <a:chExt cx="255693" cy="640080"/>
          </a:xfrm>
        </p:grpSpPr>
        <p:sp>
          <p:nvSpPr>
            <p:cNvPr id="63" name="Freeform 145">
              <a:extLst>
                <a:ext uri="{FF2B5EF4-FFF2-40B4-BE49-F238E27FC236}">
                  <a16:creationId xmlns:a16="http://schemas.microsoft.com/office/drawing/2014/main" id="{0BBBE36C-D1CC-ABB9-2B5C-C2598EF7BDA5}"/>
                </a:ext>
              </a:extLst>
            </p:cNvPr>
            <p:cNvSpPr/>
            <p:nvPr/>
          </p:nvSpPr>
          <p:spPr>
            <a:xfrm>
              <a:off x="7672637" y="3967739"/>
              <a:ext cx="234005" cy="9525"/>
            </a:xfrm>
            <a:custGeom>
              <a:avLst/>
              <a:gdLst>
                <a:gd name="connsiteX0" fmla="*/ 234006 w 234005"/>
                <a:gd name="connsiteY0" fmla="*/ 0 h 9525"/>
                <a:gd name="connsiteX1" fmla="*/ 0 w 234005"/>
                <a:gd name="connsiteY1" fmla="*/ 0 h 9525"/>
              </a:gdLst>
              <a:ahLst/>
              <a:cxnLst>
                <a:cxn ang="0">
                  <a:pos x="connsiteX0" y="connsiteY0"/>
                </a:cxn>
                <a:cxn ang="0">
                  <a:pos x="connsiteX1" y="connsiteY1"/>
                </a:cxn>
              </a:cxnLst>
              <a:rect l="l" t="t" r="r" b="b"/>
              <a:pathLst>
                <a:path w="234005" h="9525">
                  <a:moveTo>
                    <a:pt x="234006" y="0"/>
                  </a:moveTo>
                  <a:lnTo>
                    <a:pt x="0" y="0"/>
                  </a:lnTo>
                </a:path>
              </a:pathLst>
            </a:custGeom>
            <a:ln w="12700" cap="rnd">
              <a:solidFill>
                <a:srgbClr val="FFFFFF"/>
              </a:solidFill>
              <a:prstDash val="solid"/>
              <a:round/>
            </a:ln>
          </p:spPr>
          <p:txBody>
            <a:bodyPr rtlCol="0" anchor="ctr"/>
            <a:lstStyle/>
            <a:p>
              <a:endParaRPr lang="en-US" sz="1112"/>
            </a:p>
          </p:txBody>
        </p:sp>
        <p:sp>
          <p:nvSpPr>
            <p:cNvPr id="64" name="Freeform 146">
              <a:extLst>
                <a:ext uri="{FF2B5EF4-FFF2-40B4-BE49-F238E27FC236}">
                  <a16:creationId xmlns:a16="http://schemas.microsoft.com/office/drawing/2014/main" id="{22C427C9-71D5-8FF4-A2F2-5176ED6C0689}"/>
                </a:ext>
              </a:extLst>
            </p:cNvPr>
            <p:cNvSpPr/>
            <p:nvPr/>
          </p:nvSpPr>
          <p:spPr>
            <a:xfrm>
              <a:off x="7918818" y="3652461"/>
              <a:ext cx="9512" cy="640080"/>
            </a:xfrm>
            <a:custGeom>
              <a:avLst/>
              <a:gdLst>
                <a:gd name="connsiteX0" fmla="*/ 0 w 9512"/>
                <a:gd name="connsiteY0" fmla="*/ 685800 h 685800"/>
                <a:gd name="connsiteX1" fmla="*/ 0 w 9512"/>
                <a:gd name="connsiteY1" fmla="*/ 0 h 685800"/>
              </a:gdLst>
              <a:ahLst/>
              <a:cxnLst>
                <a:cxn ang="0">
                  <a:pos x="connsiteX0" y="connsiteY0"/>
                </a:cxn>
                <a:cxn ang="0">
                  <a:pos x="connsiteX1" y="connsiteY1"/>
                </a:cxn>
              </a:cxnLst>
              <a:rect l="l" t="t" r="r" b="b"/>
              <a:pathLst>
                <a:path w="9512" h="685800">
                  <a:moveTo>
                    <a:pt x="0" y="685800"/>
                  </a:moveTo>
                  <a:lnTo>
                    <a:pt x="0" y="0"/>
                  </a:lnTo>
                </a:path>
              </a:pathLst>
            </a:custGeom>
            <a:ln w="12700" cap="rnd">
              <a:solidFill>
                <a:srgbClr val="FFFFFF"/>
              </a:solidFill>
              <a:prstDash val="solid"/>
              <a:round/>
            </a:ln>
          </p:spPr>
          <p:txBody>
            <a:bodyPr rtlCol="0" anchor="ctr"/>
            <a:lstStyle/>
            <a:p>
              <a:endParaRPr lang="en-US" sz="1112"/>
            </a:p>
          </p:txBody>
        </p:sp>
      </p:grpSp>
      <p:pic>
        <p:nvPicPr>
          <p:cNvPr id="65" name="Graphic 64">
            <a:extLst>
              <a:ext uri="{FF2B5EF4-FFF2-40B4-BE49-F238E27FC236}">
                <a16:creationId xmlns:a16="http://schemas.microsoft.com/office/drawing/2014/main" id="{0A4D8993-C779-D8A2-63BA-35B164F9646C}"/>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07320" y="2363424"/>
            <a:ext cx="203249" cy="197271"/>
          </a:xfrm>
          <a:prstGeom prst="rect">
            <a:avLst/>
          </a:prstGeom>
        </p:spPr>
      </p:pic>
      <p:sp>
        <p:nvSpPr>
          <p:cNvPr id="66" name="Oval 65">
            <a:extLst>
              <a:ext uri="{FF2B5EF4-FFF2-40B4-BE49-F238E27FC236}">
                <a16:creationId xmlns:a16="http://schemas.microsoft.com/office/drawing/2014/main" id="{F7C8D46F-5AC5-060B-42CB-6099FC194E81}"/>
              </a:ext>
              <a:ext uri="{C183D7F6-B498-43B3-948B-1728B52AA6E4}">
                <adec:decorative xmlns:adec="http://schemas.microsoft.com/office/drawing/2017/decorative" val="1"/>
              </a:ext>
            </a:extLst>
          </p:cNvPr>
          <p:cNvSpPr/>
          <p:nvPr userDrawn="1"/>
        </p:nvSpPr>
        <p:spPr bwMode="gray">
          <a:xfrm>
            <a:off x="2749908" y="2004150"/>
            <a:ext cx="956542" cy="92840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pic>
        <p:nvPicPr>
          <p:cNvPr id="67" name="Picture 66">
            <a:extLst>
              <a:ext uri="{FF2B5EF4-FFF2-40B4-BE49-F238E27FC236}">
                <a16:creationId xmlns:a16="http://schemas.microsoft.com/office/drawing/2014/main" id="{280DD485-1231-4525-8EA6-15CAC396FA6A}"/>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28254" y="2075060"/>
            <a:ext cx="1010883" cy="786588"/>
          </a:xfrm>
          <a:prstGeom prst="rect">
            <a:avLst/>
          </a:prstGeom>
        </p:spPr>
      </p:pic>
      <p:sp>
        <p:nvSpPr>
          <p:cNvPr id="68" name="K12...">
            <a:extLst>
              <a:ext uri="{FF2B5EF4-FFF2-40B4-BE49-F238E27FC236}">
                <a16:creationId xmlns:a16="http://schemas.microsoft.com/office/drawing/2014/main" id="{3DAF3147-2A47-9E71-54F8-A66A265111E2}"/>
              </a:ext>
            </a:extLst>
          </p:cNvPr>
          <p:cNvSpPr txBox="1">
            <a:spLocks/>
          </p:cNvSpPr>
          <p:nvPr userDrawn="1"/>
        </p:nvSpPr>
        <p:spPr>
          <a:xfrm>
            <a:off x="311724" y="4614955"/>
            <a:ext cx="5212522" cy="9034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587" b="0" spc="3" dirty="0">
                <a:solidFill>
                  <a:schemeClr val="tx1"/>
                </a:solidFill>
                <a:latin typeface="+mn-lt"/>
                <a:cs typeface="MuseoSans-500"/>
              </a:rPr>
              <a:t>K12</a:t>
            </a:r>
            <a:r>
              <a:rPr lang="en-US" sz="587" b="0" dirty="0">
                <a:solidFill>
                  <a:schemeClr val="tx1"/>
                </a:solidFill>
                <a:latin typeface="+mn-lt"/>
                <a:cs typeface="MuseoSans-500"/>
              </a:rPr>
              <a:t> • Community Colleges</a:t>
            </a:r>
            <a:r>
              <a:rPr lang="en-US" sz="587" b="0" spc="3" dirty="0">
                <a:solidFill>
                  <a:schemeClr val="tx1"/>
                </a:solidFill>
                <a:latin typeface="+mn-lt"/>
                <a:cs typeface="MuseoSans-500"/>
              </a:rPr>
              <a:t> </a:t>
            </a:r>
            <a:r>
              <a:rPr lang="en-US" sz="587" b="0" dirty="0">
                <a:solidFill>
                  <a:schemeClr val="tx1"/>
                </a:solidFill>
                <a:latin typeface="+mn-lt"/>
                <a:cs typeface="MuseoSans-500"/>
              </a:rPr>
              <a:t>• </a:t>
            </a:r>
            <a:r>
              <a:rPr lang="en-US" sz="587" b="0" spc="-15" dirty="0">
                <a:solidFill>
                  <a:schemeClr val="tx1"/>
                </a:solidFill>
                <a:latin typeface="+mn-lt"/>
                <a:cs typeface="MuseoSans-500"/>
              </a:rPr>
              <a:t>Four-Year</a:t>
            </a:r>
            <a:r>
              <a:rPr lang="en-US" sz="587" b="0" dirty="0">
                <a:solidFill>
                  <a:schemeClr val="tx1"/>
                </a:solidFill>
                <a:latin typeface="+mn-lt"/>
                <a:cs typeface="MuseoSans-500"/>
              </a:rPr>
              <a:t> Colleges and</a:t>
            </a:r>
            <a:r>
              <a:rPr lang="en-US" sz="587" b="0" spc="3" dirty="0">
                <a:solidFill>
                  <a:schemeClr val="tx1"/>
                </a:solidFill>
                <a:latin typeface="+mn-lt"/>
                <a:cs typeface="MuseoSans-500"/>
              </a:rPr>
              <a:t> </a:t>
            </a:r>
            <a:r>
              <a:rPr lang="en-US" sz="587" b="0" dirty="0">
                <a:solidFill>
                  <a:schemeClr val="tx1"/>
                </a:solidFill>
                <a:latin typeface="+mn-lt"/>
                <a:cs typeface="MuseoSans-500"/>
              </a:rPr>
              <a:t>Universities • Graduate, Professional,</a:t>
            </a:r>
            <a:r>
              <a:rPr lang="en-US" sz="587" b="0" spc="3" dirty="0">
                <a:solidFill>
                  <a:schemeClr val="tx1"/>
                </a:solidFill>
                <a:latin typeface="+mn-lt"/>
                <a:cs typeface="MuseoSans-500"/>
              </a:rPr>
              <a:t> </a:t>
            </a:r>
            <a:r>
              <a:rPr lang="en-US" sz="587" b="0" dirty="0">
                <a:solidFill>
                  <a:schemeClr val="tx1"/>
                </a:solidFill>
                <a:latin typeface="+mn-lt"/>
                <a:cs typeface="MuseoSans-500"/>
              </a:rPr>
              <a:t>and </a:t>
            </a:r>
            <a:r>
              <a:rPr lang="en-US" sz="587" b="0" spc="-3" dirty="0">
                <a:solidFill>
                  <a:schemeClr val="tx1"/>
                </a:solidFill>
                <a:latin typeface="+mn-lt"/>
                <a:cs typeface="MuseoSans-500"/>
              </a:rPr>
              <a:t>Adult</a:t>
            </a:r>
            <a:r>
              <a:rPr lang="en-US" sz="587" b="0" dirty="0">
                <a:solidFill>
                  <a:schemeClr val="tx1"/>
                </a:solidFill>
                <a:latin typeface="+mn-lt"/>
                <a:cs typeface="MuseoSans-500"/>
              </a:rPr>
              <a:t> Programs • Employers</a:t>
            </a:r>
            <a:endParaRPr lang="en-US" sz="587" dirty="0">
              <a:solidFill>
                <a:schemeClr val="tx1"/>
              </a:solidFill>
              <a:latin typeface="+mn-lt"/>
              <a:cs typeface="MuseoSans-500"/>
            </a:endParaRPr>
          </a:p>
        </p:txBody>
      </p:sp>
      <p:sp>
        <p:nvSpPr>
          <p:cNvPr id="69" name="Holder 5" descr="Learn more at eab.com.">
            <a:extLst>
              <a:ext uri="{FF2B5EF4-FFF2-40B4-BE49-F238E27FC236}">
                <a16:creationId xmlns:a16="http://schemas.microsoft.com/office/drawing/2014/main" id="{456BE344-7AF2-DA99-D62E-820AA609D595}"/>
              </a:ext>
              <a:ext uri="{C183D7F6-B498-43B3-948B-1728B52AA6E4}">
                <adec:decorative xmlns:adec="http://schemas.microsoft.com/office/drawing/2017/decorative" val="0"/>
              </a:ext>
            </a:extLst>
          </p:cNvPr>
          <p:cNvSpPr txBox="1">
            <a:spLocks/>
          </p:cNvSpPr>
          <p:nvPr userDrawn="1"/>
        </p:nvSpPr>
        <p:spPr>
          <a:xfrm>
            <a:off x="5605387" y="4605754"/>
            <a:ext cx="486760" cy="108748"/>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41" spc="-12" dirty="0">
                <a:solidFill>
                  <a:schemeClr val="tx1"/>
                </a:solidFill>
                <a:latin typeface="+mj-lt"/>
              </a:rPr>
              <a:t>eab.com</a:t>
            </a:r>
          </a:p>
        </p:txBody>
      </p:sp>
      <p:grpSp>
        <p:nvGrpSpPr>
          <p:cNvPr id="72" name="Group 71">
            <a:extLst>
              <a:ext uri="{FF2B5EF4-FFF2-40B4-BE49-F238E27FC236}">
                <a16:creationId xmlns:a16="http://schemas.microsoft.com/office/drawing/2014/main" id="{75DCB26A-B2BE-8CBF-524F-A7049B9F75A5}"/>
              </a:ext>
              <a:ext uri="{C183D7F6-B498-43B3-948B-1728B52AA6E4}">
                <adec:decorative xmlns:adec="http://schemas.microsoft.com/office/drawing/2017/decorative" val="1"/>
              </a:ext>
            </a:extLst>
          </p:cNvPr>
          <p:cNvGrpSpPr>
            <a:grpSpLocks/>
          </p:cNvGrpSpPr>
          <p:nvPr userDrawn="1"/>
        </p:nvGrpSpPr>
        <p:grpSpPr>
          <a:xfrm>
            <a:off x="6513574" y="0"/>
            <a:ext cx="1151349" cy="1584746"/>
            <a:chOff x="6450865" y="-1"/>
            <a:chExt cx="1478317" cy="2565780"/>
          </a:xfrm>
        </p:grpSpPr>
        <p:sp>
          <p:nvSpPr>
            <p:cNvPr id="73" name="Text Placeholder 1">
              <a:extLst>
                <a:ext uri="{FF2B5EF4-FFF2-40B4-BE49-F238E27FC236}">
                  <a16:creationId xmlns:a16="http://schemas.microsoft.com/office/drawing/2014/main" id="{0D6D7F28-B41F-6A74-B4C8-CA4AE5D98437}"/>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382" dirty="0">
                <a:solidFill>
                  <a:schemeClr val="bg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2C05DEC8-714F-F441-3699-E8A2411694AD}"/>
                </a:ext>
                <a:ext uri="{C183D7F6-B498-43B3-948B-1728B52AA6E4}">
                  <adec:decorative xmlns:adec="http://schemas.microsoft.com/office/drawing/2017/decorative" val="1"/>
                </a:ext>
              </a:extLst>
            </p:cNvPr>
            <p:cNvSpPr txBox="1"/>
            <p:nvPr/>
          </p:nvSpPr>
          <p:spPr bwMode="gray">
            <a:xfrm>
              <a:off x="6508729" y="68334"/>
              <a:ext cx="1360780" cy="2424461"/>
            </a:xfrm>
            <a:prstGeom prst="rect">
              <a:avLst/>
            </a:prstGeom>
            <a:noFill/>
          </p:spPr>
          <p:txBody>
            <a:bodyPr wrap="square" lIns="0" tIns="0" rIns="0" bIns="0" rtlCol="0">
              <a:spAutoFit/>
            </a:bodyPr>
            <a:lstStyle/>
            <a:p>
              <a:pPr>
                <a:spcBef>
                  <a:spcPts val="191"/>
                </a:spcBef>
              </a:pPr>
              <a:r>
                <a:rPr lang="en-US" sz="865" b="1" dirty="0">
                  <a:solidFill>
                    <a:schemeClr val="bg1"/>
                  </a:solidFill>
                  <a:latin typeface="+mn-lt"/>
                  <a:cs typeface="Arial" panose="020B0604020202020204" pitchFamily="34" charset="0"/>
                </a:rPr>
                <a:t>DO NOT EDIT THIS SLIDE FOR ANY PURPOSE</a:t>
              </a:r>
            </a:p>
            <a:p>
              <a:pPr marL="0" marR="0" lvl="0" indent="0" algn="l" defTabSz="332063" rtl="0" eaLnBrk="1" fontAlgn="auto" latinLnBrk="0" hangingPunct="1">
                <a:lnSpc>
                  <a:spcPct val="100000"/>
                </a:lnSpc>
                <a:spcBef>
                  <a:spcPts val="191"/>
                </a:spcBef>
                <a:spcAft>
                  <a:spcPts val="0"/>
                </a:spcAft>
                <a:buClrTx/>
                <a:buSzTx/>
                <a:buFontTx/>
                <a:buNone/>
                <a:tabLst/>
                <a:defRPr/>
              </a:pPr>
              <a: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18"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18"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191"/>
                </a:spcBef>
              </a:pPr>
              <a:r>
                <a:rPr lang="en-US" sz="865" b="1" dirty="0">
                  <a:solidFill>
                    <a:schemeClr val="bg1"/>
                  </a:solidFill>
                  <a:latin typeface="+mn-lt"/>
                  <a:cs typeface="Arial" panose="020B0604020202020204" pitchFamily="34" charset="0"/>
                </a:rPr>
                <a:t>Script can be found here:</a:t>
              </a:r>
            </a:p>
            <a:p>
              <a:pPr>
                <a:spcBef>
                  <a:spcPts val="191"/>
                </a:spcBef>
              </a:pPr>
              <a:r>
                <a:rPr lang="en-US" sz="618" b="0" u="sng" dirty="0">
                  <a:solidFill>
                    <a:schemeClr val="bg1"/>
                  </a:solidFill>
                  <a:latin typeface="+mn-lt"/>
                  <a:cs typeface="Arial" panose="020B0604020202020204" pitchFamily="34" charset="0"/>
                </a:rPr>
                <a:t>https://eab.box.com/v/</a:t>
              </a:r>
              <a:br>
                <a:rPr lang="en-US" sz="618" b="0" u="sng" dirty="0">
                  <a:solidFill>
                    <a:schemeClr val="bg1"/>
                  </a:solidFill>
                  <a:latin typeface="+mn-lt"/>
                  <a:cs typeface="Arial" panose="020B0604020202020204" pitchFamily="34" charset="0"/>
                </a:rPr>
              </a:br>
              <a:r>
                <a:rPr lang="en-US" sz="618" b="0" u="sng" dirty="0">
                  <a:solidFill>
                    <a:schemeClr val="bg1"/>
                  </a:solidFill>
                  <a:latin typeface="+mn-lt"/>
                  <a:cs typeface="Arial" panose="020B0604020202020204" pitchFamily="34" charset="0"/>
                </a:rPr>
                <a:t>EAB-Branding</a:t>
              </a:r>
            </a:p>
            <a:p>
              <a:pPr>
                <a:spcBef>
                  <a:spcPts val="191"/>
                </a:spcBef>
              </a:pPr>
              <a:endParaRPr lang="en-US" sz="371" b="0" dirty="0">
                <a:solidFill>
                  <a:schemeClr val="bg1"/>
                </a:solidFill>
                <a:latin typeface="+mn-lt"/>
                <a:cs typeface="Arial" panose="020B0604020202020204" pitchFamily="34" charset="0"/>
              </a:endParaRPr>
            </a:p>
            <a:p>
              <a:pPr>
                <a:spcBef>
                  <a:spcPts val="191"/>
                </a:spcBef>
              </a:pPr>
              <a:r>
                <a:rPr lang="en-US" sz="494" b="0" i="1" dirty="0">
                  <a:solidFill>
                    <a:schemeClr val="bg1"/>
                  </a:solidFill>
                  <a:latin typeface="+mn-lt"/>
                  <a:cs typeface="Arial" panose="020B0604020202020204" pitchFamily="34" charset="0"/>
                </a:rPr>
                <a:t>Last edited: 5/16/24</a:t>
              </a:r>
            </a:p>
          </p:txBody>
        </p:sp>
      </p:grpSp>
    </p:spTree>
    <p:custDataLst>
      <p:tags r:id="rId1"/>
    </p:custDataLst>
    <p:extLst>
      <p:ext uri="{BB962C8B-B14F-4D97-AF65-F5344CB8AC3E}">
        <p14:creationId xmlns:p14="http://schemas.microsoft.com/office/powerpoint/2010/main" val="19144055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06170238"/>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43BE-A320-C070-FF74-7A4E57877A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3888445" y="3494256"/>
            <a:ext cx="1546644" cy="221432"/>
          </a:xfrm>
          <a:prstGeom prst="round2SameRect">
            <a:avLst>
              <a:gd name="adj1" fmla="val 0"/>
              <a:gd name="adj2" fmla="val 19914"/>
            </a:avLst>
          </a:prstGeom>
          <a:solidFill>
            <a:schemeClr val="tx2"/>
          </a:solidFill>
        </p:spPr>
        <p:txBody>
          <a:bodyPr wrap="none" lIns="45720" tIns="27432" rIns="45720" bIns="27432" anchor="t">
            <a:spAutoFit/>
          </a:bodyPr>
          <a:lstStyle>
            <a:lvl1pPr marL="0" indent="0" algn="r">
              <a:spcBef>
                <a:spcPts val="0"/>
              </a:spcBef>
              <a:buNone/>
              <a:defRPr sz="1000" b="0" cap="all" spc="50" baseline="0">
                <a:solidFill>
                  <a:schemeClr val="accent5"/>
                </a:solidFill>
                <a:latin typeface="+mn-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63401086"/>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7692327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4393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14487847"/>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7D578-C9BD-2962-D986-CDC7E72A23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5120640"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019626186"/>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8"/>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©2025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242051961"/>
      </p:ext>
    </p:extLst>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3" r:id="rId15"/>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55995D-6D34-34E8-7C4B-AFCF398C3B70}"/>
              </a:ext>
            </a:extLst>
          </p:cNvPr>
          <p:cNvSpPr>
            <a:spLocks noGrp="1"/>
          </p:cNvSpPr>
          <p:nvPr>
            <p:ph type="title"/>
          </p:nvPr>
        </p:nvSpPr>
        <p:spPr>
          <a:xfrm>
            <a:off x="812800" y="2203377"/>
            <a:ext cx="4389120" cy="692497"/>
          </a:xfrm>
        </p:spPr>
        <p:txBody>
          <a:bodyPr/>
          <a:lstStyle/>
          <a:p>
            <a:r>
              <a:rPr lang="en-US" b="1" dirty="0">
                <a:solidFill>
                  <a:schemeClr val="accent2"/>
                </a:solidFill>
              </a:rPr>
              <a:t>Slides 2-6: </a:t>
            </a:r>
            <a:r>
              <a:rPr lang="en-US" dirty="0"/>
              <a:t>Templates to Use for Your Own Story</a:t>
            </a:r>
          </a:p>
        </p:txBody>
      </p:sp>
    </p:spTree>
    <p:extLst>
      <p:ext uri="{BB962C8B-B14F-4D97-AF65-F5344CB8AC3E}">
        <p14:creationId xmlns:p14="http://schemas.microsoft.com/office/powerpoint/2010/main" val="126315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C183D7F6-B498-43B3-948B-1728B52AA6E4}">
                <adec:decorative xmlns:adec="http://schemas.microsoft.com/office/drawing/2017/decorative" val="1"/>
              </a:ext>
            </a:extLst>
          </p:cNvPr>
          <p:cNvCxnSpPr/>
          <p:nvPr/>
        </p:nvCxnSpPr>
        <p:spPr bwMode="gray">
          <a:xfrm>
            <a:off x="0" y="1211533"/>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C183D7F6-B498-43B3-948B-1728B52AA6E4}">
                <adec:decorative xmlns:adec="http://schemas.microsoft.com/office/drawing/2017/decorative" val="1"/>
              </a:ext>
            </a:extLst>
          </p:cNvPr>
          <p:cNvSpPr/>
          <p:nvPr/>
        </p:nvSpPr>
        <p:spPr bwMode="gray">
          <a:xfrm flipH="1">
            <a:off x="4388761" y="126204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33">
            <a:extLst>
              <a:ext uri="{C183D7F6-B498-43B3-948B-1728B52AA6E4}">
                <adec:decorative xmlns:adec="http://schemas.microsoft.com/office/drawing/2017/decorative" val="1"/>
              </a:ext>
            </a:extLst>
          </p:cNvPr>
          <p:cNvSpPr/>
          <p:nvPr/>
        </p:nvSpPr>
        <p:spPr bwMode="gray">
          <a:xfrm flipH="1">
            <a:off x="-1" y="126204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Text Placeholder 4">
            <a:extLst>
              <a:ext uri="{FF2B5EF4-FFF2-40B4-BE49-F238E27FC236}">
                <a16:creationId xmlns:a16="http://schemas.microsoft.com/office/drawing/2014/main" id="{F5385A4E-BCA0-6E01-C3EE-6B7A78AC44DD}"/>
              </a:ext>
            </a:extLst>
          </p:cNvPr>
          <p:cNvSpPr>
            <a:spLocks noGrp="1"/>
          </p:cNvSpPr>
          <p:nvPr>
            <p:ph type="body" sz="quarter" idx="16"/>
          </p:nvPr>
        </p:nvSpPr>
        <p:spPr/>
        <p:txBody>
          <a:bodyPr/>
          <a:lstStyle/>
          <a:p>
            <a:endParaRPr lang="en-US"/>
          </a:p>
        </p:txBody>
      </p:sp>
      <p:sp>
        <p:nvSpPr>
          <p:cNvPr id="10" name="Title 9"/>
          <p:cNvSpPr>
            <a:spLocks noGrp="1"/>
          </p:cNvSpPr>
          <p:nvPr>
            <p:ph type="title"/>
          </p:nvPr>
        </p:nvSpPr>
        <p:spPr/>
        <p:txBody>
          <a:bodyPr/>
          <a:lstStyle/>
          <a:p>
            <a:r>
              <a:rPr lang="en-US" dirty="0"/>
              <a:t>Building Community College Partnerships</a:t>
            </a:r>
          </a:p>
        </p:txBody>
      </p:sp>
      <p:sp>
        <p:nvSpPr>
          <p:cNvPr id="3" name="Text Placeholder 2">
            <a:extLst>
              <a:ext uri="{FF2B5EF4-FFF2-40B4-BE49-F238E27FC236}">
                <a16:creationId xmlns:a16="http://schemas.microsoft.com/office/drawing/2014/main" id="{CE97CEA5-5E4C-C369-564F-53E89783F61C}"/>
              </a:ext>
            </a:extLst>
          </p:cNvPr>
          <p:cNvSpPr>
            <a:spLocks noGrp="1"/>
          </p:cNvSpPr>
          <p:nvPr>
            <p:ph type="body" sz="quarter" idx="15"/>
          </p:nvPr>
        </p:nvSpPr>
        <p:spPr/>
        <p:txBody>
          <a:bodyPr/>
          <a:lstStyle/>
          <a:p>
            <a:r>
              <a:rPr lang="en-US" dirty="0"/>
              <a:t>Process Example</a:t>
            </a:r>
          </a:p>
        </p:txBody>
      </p:sp>
      <p:sp>
        <p:nvSpPr>
          <p:cNvPr id="32" name="Text Placeholder 1"/>
          <p:cNvSpPr txBox="1">
            <a:spLocks/>
          </p:cNvSpPr>
          <p:nvPr/>
        </p:nvSpPr>
        <p:spPr bwMode="gray">
          <a:xfrm>
            <a:off x="266700" y="1785339"/>
            <a:ext cx="1658151"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Needs Beyond Baccalaureate Degrees</a:t>
            </a:r>
          </a:p>
        </p:txBody>
      </p:sp>
      <p:sp>
        <p:nvSpPr>
          <p:cNvPr id="35" name="Text Placeholder 1"/>
          <p:cNvSpPr txBox="1">
            <a:spLocks/>
          </p:cNvSpPr>
          <p:nvPr/>
        </p:nvSpPr>
        <p:spPr bwMode="gray">
          <a:xfrm>
            <a:off x="4491750" y="1783856"/>
            <a:ext cx="1525194"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Additional Degree Evaluations Available</a:t>
            </a:r>
          </a:p>
        </p:txBody>
      </p:sp>
      <p:sp>
        <p:nvSpPr>
          <p:cNvPr id="4" name="TextBox 3">
            <a:extLst>
              <a:ext uri="{FF2B5EF4-FFF2-40B4-BE49-F238E27FC236}">
                <a16:creationId xmlns:a16="http://schemas.microsoft.com/office/drawing/2014/main" id="{65AD7693-BE1D-BA5D-05A8-71ADEFA5C2E9}"/>
              </a:ext>
            </a:extLst>
          </p:cNvPr>
          <p:cNvSpPr txBox="1"/>
          <p:nvPr/>
        </p:nvSpPr>
        <p:spPr bwMode="gray">
          <a:xfrm>
            <a:off x="2347271" y="2199307"/>
            <a:ext cx="1438999" cy="369332"/>
          </a:xfrm>
          <a:prstGeom prst="rect">
            <a:avLst/>
          </a:prstGeom>
          <a:noFill/>
        </p:spPr>
        <p:txBody>
          <a:bodyPr wrap="square" lIns="0" tIns="0" rIns="0" bIns="0" rtlCol="0">
            <a:spAutoFit/>
          </a:bodyPr>
          <a:lstStyle/>
          <a:p>
            <a:r>
              <a:rPr lang="en-US" sz="2400" dirty="0">
                <a:solidFill>
                  <a:schemeClr val="accent4"/>
                </a:solidFill>
                <a:latin typeface="+mj-lt"/>
              </a:rPr>
              <a:t>15+</a:t>
            </a:r>
          </a:p>
        </p:txBody>
      </p:sp>
      <p:sp>
        <p:nvSpPr>
          <p:cNvPr id="6" name="TextBox 5">
            <a:extLst>
              <a:ext uri="{FF2B5EF4-FFF2-40B4-BE49-F238E27FC236}">
                <a16:creationId xmlns:a16="http://schemas.microsoft.com/office/drawing/2014/main" id="{3EE0DF21-0BDE-3350-5EEF-3473D5DDCA8B}"/>
              </a:ext>
            </a:extLst>
          </p:cNvPr>
          <p:cNvSpPr txBox="1"/>
          <p:nvPr/>
        </p:nvSpPr>
        <p:spPr bwMode="gray">
          <a:xfrm>
            <a:off x="2953229" y="2260863"/>
            <a:ext cx="1183840" cy="246221"/>
          </a:xfrm>
          <a:prstGeom prst="rect">
            <a:avLst/>
          </a:prstGeom>
          <a:noFill/>
        </p:spPr>
        <p:txBody>
          <a:bodyPr wrap="square" lIns="0" tIns="0" rIns="0" bIns="0" rtlCol="0">
            <a:spAutoFit/>
          </a:bodyPr>
          <a:lstStyle/>
          <a:p>
            <a:pPr>
              <a:spcBef>
                <a:spcPts val="300"/>
              </a:spcBef>
            </a:pPr>
            <a:r>
              <a:rPr lang="en-US" sz="800" dirty="0"/>
              <a:t>Associates Degree Courses Built</a:t>
            </a:r>
          </a:p>
        </p:txBody>
      </p:sp>
      <p:sp>
        <p:nvSpPr>
          <p:cNvPr id="7" name="Text Placeholder 1">
            <a:extLst>
              <a:ext uri="{FF2B5EF4-FFF2-40B4-BE49-F238E27FC236}">
                <a16:creationId xmlns:a16="http://schemas.microsoft.com/office/drawing/2014/main" id="{38BCC5DF-2CA2-8095-B89F-6F66A489F7B1}"/>
              </a:ext>
            </a:extLst>
          </p:cNvPr>
          <p:cNvSpPr txBox="1">
            <a:spLocks/>
          </p:cNvSpPr>
          <p:nvPr/>
        </p:nvSpPr>
        <p:spPr bwMode="gray">
          <a:xfrm>
            <a:off x="2151120" y="1785339"/>
            <a:ext cx="2121317"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Community College Pipeline</a:t>
            </a:r>
          </a:p>
        </p:txBody>
      </p:sp>
      <p:sp>
        <p:nvSpPr>
          <p:cNvPr id="8" name="Text Placeholder 1">
            <a:extLst>
              <a:ext uri="{FF2B5EF4-FFF2-40B4-BE49-F238E27FC236}">
                <a16:creationId xmlns:a16="http://schemas.microsoft.com/office/drawing/2014/main" id="{547225CE-9D7D-217C-0699-AD14BCE2EAFC}"/>
              </a:ext>
            </a:extLst>
          </p:cNvPr>
          <p:cNvSpPr txBox="1">
            <a:spLocks/>
          </p:cNvSpPr>
          <p:nvPr/>
        </p:nvSpPr>
        <p:spPr bwMode="gray">
          <a:xfrm>
            <a:off x="266701" y="2260863"/>
            <a:ext cx="1471376" cy="104900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High volumes of pending courses were submitted regarding associate degrees</a:t>
            </a:r>
          </a:p>
          <a:p>
            <a:pPr>
              <a:spcBef>
                <a:spcPts val="500"/>
              </a:spcBef>
            </a:pPr>
            <a:r>
              <a:rPr lang="en-US" sz="800" dirty="0"/>
              <a:t>These requests required manual review and comments back to the students</a:t>
            </a:r>
          </a:p>
        </p:txBody>
      </p:sp>
      <p:sp>
        <p:nvSpPr>
          <p:cNvPr id="11" name="Text Placeholder 1">
            <a:extLst>
              <a:ext uri="{FF2B5EF4-FFF2-40B4-BE49-F238E27FC236}">
                <a16:creationId xmlns:a16="http://schemas.microsoft.com/office/drawing/2014/main" id="{96F6D137-7D91-B007-660F-32BFE0B89995}"/>
              </a:ext>
            </a:extLst>
          </p:cNvPr>
          <p:cNvSpPr txBox="1">
            <a:spLocks/>
          </p:cNvSpPr>
          <p:nvPr/>
        </p:nvSpPr>
        <p:spPr bwMode="gray">
          <a:xfrm>
            <a:off x="2136548" y="2701942"/>
            <a:ext cx="2063370" cy="12362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The largest volume came from a particular community college system.</a:t>
            </a:r>
          </a:p>
          <a:p>
            <a:pPr>
              <a:spcBef>
                <a:spcPts val="500"/>
              </a:spcBef>
            </a:pPr>
            <a:r>
              <a:rPr lang="en-US" sz="800" dirty="0"/>
              <a:t>The university built associate degree courses in their student information system for all the community colleges within this system. </a:t>
            </a:r>
          </a:p>
          <a:p>
            <a:pPr>
              <a:spcBef>
                <a:spcPts val="500"/>
              </a:spcBef>
            </a:pPr>
            <a:r>
              <a:rPr lang="en-US" sz="800" dirty="0"/>
              <a:t>The partner updated the language in their Transfer Portal in combination with these rules. </a:t>
            </a:r>
          </a:p>
        </p:txBody>
      </p:sp>
      <p:sp>
        <p:nvSpPr>
          <p:cNvPr id="16" name="Isosceles Triangle 15">
            <a:extLst>
              <a:ext uri="{FF2B5EF4-FFF2-40B4-BE49-F238E27FC236}">
                <a16:creationId xmlns:a16="http://schemas.microsoft.com/office/drawing/2014/main" id="{AD34874D-B9C1-6B9C-1222-8D08C956F8E2}"/>
              </a:ext>
              <a:ext uri="{C183D7F6-B498-43B3-948B-1728B52AA6E4}">
                <adec:decorative xmlns:adec="http://schemas.microsoft.com/office/drawing/2017/decorative" val="1"/>
              </a:ext>
            </a:extLst>
          </p:cNvPr>
          <p:cNvSpPr/>
          <p:nvPr/>
        </p:nvSpPr>
        <p:spPr bwMode="gray">
          <a:xfrm rot="5400000" flipH="1">
            <a:off x="2139585" y="2311882"/>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FF8839A8-4FDA-5396-A0EB-C028CDF172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278" y="1413835"/>
            <a:ext cx="393429" cy="274089"/>
          </a:xfrm>
          <a:prstGeom prst="rect">
            <a:avLst/>
          </a:prstGeom>
        </p:spPr>
      </p:pic>
      <p:pic>
        <p:nvPicPr>
          <p:cNvPr id="23" name="Picture 22">
            <a:extLst>
              <a:ext uri="{FF2B5EF4-FFF2-40B4-BE49-F238E27FC236}">
                <a16:creationId xmlns:a16="http://schemas.microsoft.com/office/drawing/2014/main" id="{CD8805BF-712D-F3AD-6610-ED406E90FF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120" y="1410925"/>
            <a:ext cx="430569" cy="276999"/>
          </a:xfrm>
          <a:prstGeom prst="rect">
            <a:avLst/>
          </a:prstGeom>
        </p:spPr>
      </p:pic>
      <p:pic>
        <p:nvPicPr>
          <p:cNvPr id="24" name="Picture 23">
            <a:extLst>
              <a:ext uri="{FF2B5EF4-FFF2-40B4-BE49-F238E27FC236}">
                <a16:creationId xmlns:a16="http://schemas.microsoft.com/office/drawing/2014/main" id="{8A5BF84C-7243-3F75-650C-092EC92AAD17}"/>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295411" y="1413604"/>
            <a:ext cx="318566" cy="274320"/>
          </a:xfrm>
          <a:prstGeom prst="rect">
            <a:avLst/>
          </a:prstGeom>
        </p:spPr>
      </p:pic>
      <p:sp>
        <p:nvSpPr>
          <p:cNvPr id="2" name="Text Placeholder 1">
            <a:extLst>
              <a:ext uri="{FF2B5EF4-FFF2-40B4-BE49-F238E27FC236}">
                <a16:creationId xmlns:a16="http://schemas.microsoft.com/office/drawing/2014/main" id="{B7BEBBE2-C6E3-E85E-B6F8-0182EDDD0227}"/>
              </a:ext>
            </a:extLst>
          </p:cNvPr>
          <p:cNvSpPr txBox="1">
            <a:spLocks/>
          </p:cNvSpPr>
          <p:nvPr/>
        </p:nvSpPr>
        <p:spPr bwMode="gray">
          <a:xfrm>
            <a:off x="4489734" y="2260863"/>
            <a:ext cx="1647583" cy="104900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Transfer Portal degree completion page is now more robust with information to guide students</a:t>
            </a:r>
          </a:p>
          <a:p>
            <a:pPr>
              <a:spcBef>
                <a:spcPts val="500"/>
              </a:spcBef>
            </a:pPr>
            <a:r>
              <a:rPr lang="en-US" sz="800" dirty="0"/>
              <a:t>Students are now able to leverage the tool in more helpful ways for their 2- and 4-year aspirations. </a:t>
            </a:r>
          </a:p>
        </p:txBody>
      </p:sp>
    </p:spTree>
    <p:custDataLst>
      <p:tags r:id="rId1"/>
    </p:custDataLst>
    <p:extLst>
      <p:ext uri="{BB962C8B-B14F-4D97-AF65-F5344CB8AC3E}">
        <p14:creationId xmlns:p14="http://schemas.microsoft.com/office/powerpoint/2010/main" val="169843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Improving the Course Evaluations Process</a:t>
            </a:r>
          </a:p>
        </p:txBody>
      </p:sp>
      <p:sp>
        <p:nvSpPr>
          <p:cNvPr id="8" name="Pentagon 7"/>
          <p:cNvSpPr/>
          <p:nvPr/>
        </p:nvSpPr>
        <p:spPr bwMode="gray">
          <a:xfrm>
            <a:off x="277813" y="1208998"/>
            <a:ext cx="1913296" cy="370625"/>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Review Variations</a:t>
            </a:r>
          </a:p>
        </p:txBody>
      </p:sp>
      <p:sp>
        <p:nvSpPr>
          <p:cNvPr id="28" name="Text Placeholder 1"/>
          <p:cNvSpPr txBox="1">
            <a:spLocks/>
          </p:cNvSpPr>
          <p:nvPr/>
        </p:nvSpPr>
        <p:spPr bwMode="gray">
          <a:xfrm>
            <a:off x="277238" y="1754493"/>
            <a:ext cx="1668440" cy="179023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Lack of Coordination</a:t>
            </a:r>
          </a:p>
          <a:p>
            <a:r>
              <a:rPr lang="en-US" dirty="0"/>
              <a:t>Individual departments had varying responses to the same courses entered by prospective students. </a:t>
            </a:r>
          </a:p>
          <a:p>
            <a:r>
              <a:rPr lang="en-US" dirty="0"/>
              <a:t>Staff from each department were providing one-off review and responses triggered by these student request furthering the differences in responses. </a:t>
            </a:r>
          </a:p>
        </p:txBody>
      </p:sp>
      <p:sp>
        <p:nvSpPr>
          <p:cNvPr id="14" name="Chevron 13"/>
          <p:cNvSpPr/>
          <p:nvPr/>
        </p:nvSpPr>
        <p:spPr bwMode="gray">
          <a:xfrm>
            <a:off x="2218877" y="1208998"/>
            <a:ext cx="1964365"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Collaboration</a:t>
            </a:r>
          </a:p>
        </p:txBody>
      </p:sp>
      <p:sp>
        <p:nvSpPr>
          <p:cNvPr id="29" name="Text Placeholder 1"/>
          <p:cNvSpPr txBox="1">
            <a:spLocks/>
          </p:cNvSpPr>
          <p:nvPr/>
        </p:nvSpPr>
        <p:spPr bwMode="gray">
          <a:xfrm>
            <a:off x="2257844" y="1754493"/>
            <a:ext cx="1719740" cy="213135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Central Agreement</a:t>
            </a:r>
          </a:p>
          <a:p>
            <a:r>
              <a:rPr lang="en-US" dirty="0"/>
              <a:t>A large public doctoral university worked across departments to revamp their course evaluation process.</a:t>
            </a:r>
          </a:p>
          <a:p>
            <a:r>
              <a:rPr lang="en-US" dirty="0"/>
              <a:t>The units worked together to build out agreed upon course equivalency rules that return for students showing interest in any department with that course. </a:t>
            </a:r>
          </a:p>
          <a:p>
            <a:endParaRPr lang="en-US" dirty="0"/>
          </a:p>
        </p:txBody>
      </p:sp>
      <p:sp>
        <p:nvSpPr>
          <p:cNvPr id="16" name="Chevron 15"/>
          <p:cNvSpPr/>
          <p:nvPr/>
        </p:nvSpPr>
        <p:spPr bwMode="gray">
          <a:xfrm>
            <a:off x="4211011" y="1208998"/>
            <a:ext cx="1905628"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Consistency Achieved</a:t>
            </a:r>
          </a:p>
        </p:txBody>
      </p:sp>
      <p:sp>
        <p:nvSpPr>
          <p:cNvPr id="30" name="Text Placeholder 1"/>
          <p:cNvSpPr txBox="1">
            <a:spLocks/>
          </p:cNvSpPr>
          <p:nvPr/>
        </p:nvSpPr>
        <p:spPr bwMode="gray">
          <a:xfrm>
            <a:off x="4207802" y="1758769"/>
            <a:ext cx="1794237" cy="17158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Positive Transformation</a:t>
            </a:r>
          </a:p>
          <a:p>
            <a:r>
              <a:rPr lang="en-US" dirty="0"/>
              <a:t>Equity across departments in how transfer credit was awarded</a:t>
            </a:r>
          </a:p>
          <a:p>
            <a:r>
              <a:rPr lang="en-US" dirty="0"/>
              <a:t>Improvements in the student experience by providing critical information much earlier in the process</a:t>
            </a:r>
          </a:p>
          <a:p>
            <a:r>
              <a:rPr lang="en-US" dirty="0"/>
              <a:t>Staff time savings from the automation of these course evaluations </a:t>
            </a:r>
          </a:p>
        </p:txBody>
      </p:sp>
      <p:sp>
        <p:nvSpPr>
          <p:cNvPr id="2" name="Text Placeholder 1">
            <a:extLst>
              <a:ext uri="{FF2B5EF4-FFF2-40B4-BE49-F238E27FC236}">
                <a16:creationId xmlns:a16="http://schemas.microsoft.com/office/drawing/2014/main" id="{27BA85B8-0C6D-59CE-325A-F006811F17FC}"/>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Transformative Example</a:t>
            </a:r>
          </a:p>
        </p:txBody>
      </p:sp>
    </p:spTree>
    <p:custDataLst>
      <p:tags r:id="rId1"/>
    </p:custDataLst>
    <p:extLst>
      <p:ext uri="{BB962C8B-B14F-4D97-AF65-F5344CB8AC3E}">
        <p14:creationId xmlns:p14="http://schemas.microsoft.com/office/powerpoint/2010/main" val="379125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C183D7F6-B498-43B3-948B-1728B52AA6E4}">
                <adec:decorative xmlns:adec="http://schemas.microsoft.com/office/drawing/2017/decorative" val="1"/>
              </a:ext>
            </a:extLst>
          </p:cNvPr>
          <p:cNvCxnSpPr/>
          <p:nvPr/>
        </p:nvCxnSpPr>
        <p:spPr bwMode="gray">
          <a:xfrm>
            <a:off x="0" y="1220793"/>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C183D7F6-B498-43B3-948B-1728B52AA6E4}">
                <adec:decorative xmlns:adec="http://schemas.microsoft.com/office/drawing/2017/decorative" val="1"/>
              </a:ext>
            </a:extLst>
          </p:cNvPr>
          <p:cNvSpPr/>
          <p:nvPr/>
        </p:nvSpPr>
        <p:spPr bwMode="gray">
          <a:xfrm flipH="1">
            <a:off x="4388760" y="1271302"/>
            <a:ext cx="2011373" cy="3100529"/>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33">
            <a:extLst>
              <a:ext uri="{C183D7F6-B498-43B3-948B-1728B52AA6E4}">
                <adec:decorative xmlns:adec="http://schemas.microsoft.com/office/drawing/2017/decorative" val="1"/>
              </a:ext>
            </a:extLst>
          </p:cNvPr>
          <p:cNvSpPr/>
          <p:nvPr/>
        </p:nvSpPr>
        <p:spPr bwMode="gray">
          <a:xfrm flipH="1">
            <a:off x="-2" y="1271302"/>
            <a:ext cx="2011373" cy="3100529"/>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 name="Text Placeholder 2">
            <a:extLst>
              <a:ext uri="{FF2B5EF4-FFF2-40B4-BE49-F238E27FC236}">
                <a16:creationId xmlns:a16="http://schemas.microsoft.com/office/drawing/2014/main" id="{7F63B04F-C9D5-1296-E17A-9F7EDB398C7D}"/>
              </a:ext>
            </a:extLst>
          </p:cNvPr>
          <p:cNvSpPr>
            <a:spLocks noGrp="1"/>
          </p:cNvSpPr>
          <p:nvPr>
            <p:ph type="body" sz="quarter" idx="16"/>
          </p:nvPr>
        </p:nvSpPr>
        <p:spPr/>
        <p:txBody>
          <a:bodyPr/>
          <a:lstStyle/>
          <a:p>
            <a:endParaRPr lang="en-US"/>
          </a:p>
        </p:txBody>
      </p:sp>
      <p:sp>
        <p:nvSpPr>
          <p:cNvPr id="10" name="Title 9"/>
          <p:cNvSpPr>
            <a:spLocks noGrp="1"/>
          </p:cNvSpPr>
          <p:nvPr>
            <p:ph type="title"/>
          </p:nvPr>
        </p:nvSpPr>
        <p:spPr/>
        <p:txBody>
          <a:bodyPr/>
          <a:lstStyle/>
          <a:p>
            <a:r>
              <a:rPr lang="en-US" dirty="0"/>
              <a:t>Inquiry Generation Savings with the Portal</a:t>
            </a:r>
          </a:p>
        </p:txBody>
      </p:sp>
      <p:sp>
        <p:nvSpPr>
          <p:cNvPr id="2" name="Text Placeholder 1">
            <a:extLst>
              <a:ext uri="{FF2B5EF4-FFF2-40B4-BE49-F238E27FC236}">
                <a16:creationId xmlns:a16="http://schemas.microsoft.com/office/drawing/2014/main" id="{83233D75-E8D1-0425-B6DC-97A7D57396FD}"/>
              </a:ext>
            </a:extLst>
          </p:cNvPr>
          <p:cNvSpPr>
            <a:spLocks noGrp="1"/>
          </p:cNvSpPr>
          <p:nvPr>
            <p:ph type="body" sz="quarter" idx="15"/>
          </p:nvPr>
        </p:nvSpPr>
        <p:spPr/>
        <p:txBody>
          <a:bodyPr/>
          <a:lstStyle/>
          <a:p>
            <a:r>
              <a:rPr lang="en-US" dirty="0"/>
              <a:t>Outcomes Example</a:t>
            </a:r>
          </a:p>
        </p:txBody>
      </p:sp>
      <p:sp>
        <p:nvSpPr>
          <p:cNvPr id="32" name="Text Placeholder 1"/>
          <p:cNvSpPr txBox="1">
            <a:spLocks/>
          </p:cNvSpPr>
          <p:nvPr/>
        </p:nvSpPr>
        <p:spPr bwMode="gray">
          <a:xfrm>
            <a:off x="266700" y="1794599"/>
            <a:ext cx="1768095"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Complex Inquiry Generation Process</a:t>
            </a:r>
          </a:p>
        </p:txBody>
      </p:sp>
      <p:sp>
        <p:nvSpPr>
          <p:cNvPr id="35" name="Text Placeholder 1"/>
          <p:cNvSpPr txBox="1">
            <a:spLocks/>
          </p:cNvSpPr>
          <p:nvPr/>
        </p:nvSpPr>
        <p:spPr bwMode="gray">
          <a:xfrm>
            <a:off x="4491750" y="1793116"/>
            <a:ext cx="1525194"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Impact of Using the Transfer Portal</a:t>
            </a:r>
          </a:p>
        </p:txBody>
      </p:sp>
      <p:sp>
        <p:nvSpPr>
          <p:cNvPr id="4" name="TextBox 3">
            <a:extLst>
              <a:ext uri="{FF2B5EF4-FFF2-40B4-BE49-F238E27FC236}">
                <a16:creationId xmlns:a16="http://schemas.microsoft.com/office/drawing/2014/main" id="{65AD7693-BE1D-BA5D-05A8-71ADEFA5C2E9}"/>
              </a:ext>
            </a:extLst>
          </p:cNvPr>
          <p:cNvSpPr txBox="1"/>
          <p:nvPr/>
        </p:nvSpPr>
        <p:spPr bwMode="gray">
          <a:xfrm>
            <a:off x="4521246" y="2284493"/>
            <a:ext cx="1438999" cy="369332"/>
          </a:xfrm>
          <a:prstGeom prst="rect">
            <a:avLst/>
          </a:prstGeom>
          <a:noFill/>
        </p:spPr>
        <p:txBody>
          <a:bodyPr wrap="square" lIns="0" tIns="0" rIns="0" bIns="0" rtlCol="0">
            <a:spAutoFit/>
          </a:bodyPr>
          <a:lstStyle/>
          <a:p>
            <a:r>
              <a:rPr lang="en-US" sz="2400" dirty="0">
                <a:solidFill>
                  <a:schemeClr val="accent4"/>
                </a:solidFill>
                <a:latin typeface="+mj-lt"/>
              </a:rPr>
              <a:t>3,000</a:t>
            </a:r>
          </a:p>
        </p:txBody>
      </p:sp>
      <p:sp>
        <p:nvSpPr>
          <p:cNvPr id="6" name="TextBox 5">
            <a:extLst>
              <a:ext uri="{FF2B5EF4-FFF2-40B4-BE49-F238E27FC236}">
                <a16:creationId xmlns:a16="http://schemas.microsoft.com/office/drawing/2014/main" id="{3EE0DF21-0BDE-3350-5EEF-3473D5DDCA8B}"/>
              </a:ext>
            </a:extLst>
          </p:cNvPr>
          <p:cNvSpPr txBox="1"/>
          <p:nvPr/>
        </p:nvSpPr>
        <p:spPr bwMode="gray">
          <a:xfrm>
            <a:off x="4521246" y="2677839"/>
            <a:ext cx="1183840" cy="123111"/>
          </a:xfrm>
          <a:prstGeom prst="rect">
            <a:avLst/>
          </a:prstGeom>
          <a:noFill/>
        </p:spPr>
        <p:txBody>
          <a:bodyPr wrap="square" lIns="0" tIns="0" rIns="0" bIns="0" rtlCol="0">
            <a:spAutoFit/>
          </a:bodyPr>
          <a:lstStyle/>
          <a:p>
            <a:pPr>
              <a:spcBef>
                <a:spcPts val="300"/>
              </a:spcBef>
            </a:pPr>
            <a:r>
              <a:rPr lang="en-US" sz="800" dirty="0"/>
              <a:t>Accounts Created</a:t>
            </a:r>
          </a:p>
        </p:txBody>
      </p:sp>
      <p:sp>
        <p:nvSpPr>
          <p:cNvPr id="7" name="Text Placeholder 1">
            <a:extLst>
              <a:ext uri="{FF2B5EF4-FFF2-40B4-BE49-F238E27FC236}">
                <a16:creationId xmlns:a16="http://schemas.microsoft.com/office/drawing/2014/main" id="{38BCC5DF-2CA2-8095-B89F-6F66A489F7B1}"/>
              </a:ext>
            </a:extLst>
          </p:cNvPr>
          <p:cNvSpPr txBox="1">
            <a:spLocks/>
          </p:cNvSpPr>
          <p:nvPr/>
        </p:nvSpPr>
        <p:spPr bwMode="gray">
          <a:xfrm>
            <a:off x="2151120" y="1794599"/>
            <a:ext cx="212131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Using the Transfer Portal to Enhance Our Outcomes</a:t>
            </a:r>
          </a:p>
        </p:txBody>
      </p:sp>
      <p:sp>
        <p:nvSpPr>
          <p:cNvPr id="8" name="Text Placeholder 1">
            <a:extLst>
              <a:ext uri="{FF2B5EF4-FFF2-40B4-BE49-F238E27FC236}">
                <a16:creationId xmlns:a16="http://schemas.microsoft.com/office/drawing/2014/main" id="{547225CE-9D7D-217C-0699-AD14BCE2EAFC}"/>
              </a:ext>
            </a:extLst>
          </p:cNvPr>
          <p:cNvSpPr txBox="1">
            <a:spLocks/>
          </p:cNvSpPr>
          <p:nvPr/>
        </p:nvSpPr>
        <p:spPr bwMode="gray">
          <a:xfrm>
            <a:off x="266701" y="2284493"/>
            <a:ext cx="1471376" cy="203902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Leads are students who may or may not have indicated interest in the institution </a:t>
            </a:r>
          </a:p>
          <a:p>
            <a:pPr>
              <a:spcBef>
                <a:spcPts val="500"/>
              </a:spcBef>
            </a:pPr>
            <a:r>
              <a:rPr lang="en-US" sz="800" dirty="0"/>
              <a:t>Inquiries are students who have indicated direct interest in our institution </a:t>
            </a:r>
          </a:p>
          <a:p>
            <a:pPr lvl="1"/>
            <a:r>
              <a:rPr lang="en-US" sz="800" dirty="0"/>
              <a:t>Inquiries were not easily identifiable, and the process was manually managed by the Transfer Admissions Team </a:t>
            </a:r>
          </a:p>
          <a:p>
            <a:pPr lvl="1"/>
            <a:r>
              <a:rPr lang="en-US" sz="800" dirty="0"/>
              <a:t>Average price for an inquiry is $50</a:t>
            </a:r>
          </a:p>
        </p:txBody>
      </p:sp>
      <p:sp>
        <p:nvSpPr>
          <p:cNvPr id="11" name="Text Placeholder 1">
            <a:extLst>
              <a:ext uri="{FF2B5EF4-FFF2-40B4-BE49-F238E27FC236}">
                <a16:creationId xmlns:a16="http://schemas.microsoft.com/office/drawing/2014/main" id="{96F6D137-7D91-B007-660F-32BFE0B89995}"/>
              </a:ext>
            </a:extLst>
          </p:cNvPr>
          <p:cNvSpPr txBox="1">
            <a:spLocks/>
          </p:cNvSpPr>
          <p:nvPr/>
        </p:nvSpPr>
        <p:spPr bwMode="gray">
          <a:xfrm>
            <a:off x="2151120" y="2284493"/>
            <a:ext cx="2011373" cy="55656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Each Portal account created represents a transfer inquiry </a:t>
            </a:r>
          </a:p>
          <a:p>
            <a:pPr>
              <a:spcBef>
                <a:spcPts val="500"/>
              </a:spcBef>
            </a:pPr>
            <a:r>
              <a:rPr lang="en-US" sz="800" dirty="0"/>
              <a:t>Inquiries are exported into our CRM for easier inquiry management </a:t>
            </a:r>
          </a:p>
        </p:txBody>
      </p:sp>
      <p:sp>
        <p:nvSpPr>
          <p:cNvPr id="14" name="TextBox 13">
            <a:extLst>
              <a:ext uri="{FF2B5EF4-FFF2-40B4-BE49-F238E27FC236}">
                <a16:creationId xmlns:a16="http://schemas.microsoft.com/office/drawing/2014/main" id="{AB7976FD-AE39-E625-DF0C-3DD06A99EABE}"/>
              </a:ext>
            </a:extLst>
          </p:cNvPr>
          <p:cNvSpPr txBox="1"/>
          <p:nvPr/>
        </p:nvSpPr>
        <p:spPr bwMode="gray">
          <a:xfrm>
            <a:off x="4521246" y="3180065"/>
            <a:ext cx="1438999" cy="369332"/>
          </a:xfrm>
          <a:prstGeom prst="rect">
            <a:avLst/>
          </a:prstGeom>
          <a:noFill/>
        </p:spPr>
        <p:txBody>
          <a:bodyPr wrap="square" lIns="0" tIns="0" rIns="0" bIns="0" rtlCol="0">
            <a:spAutoFit/>
          </a:bodyPr>
          <a:lstStyle/>
          <a:p>
            <a:r>
              <a:rPr lang="en-US" sz="2400" dirty="0">
                <a:solidFill>
                  <a:schemeClr val="accent4"/>
                </a:solidFill>
                <a:latin typeface="+mj-lt"/>
              </a:rPr>
              <a:t>$150K</a:t>
            </a:r>
          </a:p>
        </p:txBody>
      </p:sp>
      <p:sp>
        <p:nvSpPr>
          <p:cNvPr id="15" name="TextBox 14">
            <a:extLst>
              <a:ext uri="{FF2B5EF4-FFF2-40B4-BE49-F238E27FC236}">
                <a16:creationId xmlns:a16="http://schemas.microsoft.com/office/drawing/2014/main" id="{D64371A3-1D3B-0D46-416E-5587B2A3F0E3}"/>
              </a:ext>
            </a:extLst>
          </p:cNvPr>
          <p:cNvSpPr txBox="1"/>
          <p:nvPr/>
        </p:nvSpPr>
        <p:spPr bwMode="gray">
          <a:xfrm>
            <a:off x="4521246" y="3573411"/>
            <a:ext cx="1183840" cy="123111"/>
          </a:xfrm>
          <a:prstGeom prst="rect">
            <a:avLst/>
          </a:prstGeom>
          <a:noFill/>
        </p:spPr>
        <p:txBody>
          <a:bodyPr wrap="square" lIns="0" tIns="0" rIns="0" bIns="0" rtlCol="0">
            <a:spAutoFit/>
          </a:bodyPr>
          <a:lstStyle/>
          <a:p>
            <a:pPr>
              <a:spcBef>
                <a:spcPts val="300"/>
              </a:spcBef>
            </a:pPr>
            <a:r>
              <a:rPr lang="en-US" sz="800" dirty="0"/>
              <a:t>Saved in one year</a:t>
            </a:r>
            <a:r>
              <a:rPr lang="en-US" sz="800" baseline="30000" dirty="0"/>
              <a:t>1</a:t>
            </a:r>
          </a:p>
        </p:txBody>
      </p:sp>
      <p:sp>
        <p:nvSpPr>
          <p:cNvPr id="16" name="Isosceles Triangle 15">
            <a:extLst>
              <a:ext uri="{FF2B5EF4-FFF2-40B4-BE49-F238E27FC236}">
                <a16:creationId xmlns:a16="http://schemas.microsoft.com/office/drawing/2014/main" id="{AD34874D-B9C1-6B9C-1222-8D08C956F8E2}"/>
              </a:ext>
              <a:ext uri="{C183D7F6-B498-43B3-948B-1728B52AA6E4}">
                <adec:decorative xmlns:adec="http://schemas.microsoft.com/office/drawing/2017/decorative" val="1"/>
              </a:ext>
            </a:extLst>
          </p:cNvPr>
          <p:cNvSpPr/>
          <p:nvPr/>
        </p:nvSpPr>
        <p:spPr bwMode="gray">
          <a:xfrm rot="5400000" flipH="1">
            <a:off x="4313560" y="2415577"/>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Isosceles Triangle 17">
            <a:extLst>
              <a:ext uri="{FF2B5EF4-FFF2-40B4-BE49-F238E27FC236}">
                <a16:creationId xmlns:a16="http://schemas.microsoft.com/office/drawing/2014/main" id="{6BD145E2-D504-0ED3-C2E3-386604AA8382}"/>
              </a:ext>
              <a:ext uri="{C183D7F6-B498-43B3-948B-1728B52AA6E4}">
                <adec:decorative xmlns:adec="http://schemas.microsoft.com/office/drawing/2017/decorative" val="1"/>
              </a:ext>
            </a:extLst>
          </p:cNvPr>
          <p:cNvSpPr/>
          <p:nvPr/>
        </p:nvSpPr>
        <p:spPr bwMode="gray">
          <a:xfrm rot="5400000" flipH="1">
            <a:off x="4313560" y="3332782"/>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FF8839A8-4FDA-5396-A0EB-C028CDF172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78" y="1423095"/>
            <a:ext cx="393429" cy="274089"/>
          </a:xfrm>
          <a:prstGeom prst="rect">
            <a:avLst/>
          </a:prstGeom>
        </p:spPr>
      </p:pic>
      <p:pic>
        <p:nvPicPr>
          <p:cNvPr id="23" name="Picture 22">
            <a:extLst>
              <a:ext uri="{FF2B5EF4-FFF2-40B4-BE49-F238E27FC236}">
                <a16:creationId xmlns:a16="http://schemas.microsoft.com/office/drawing/2014/main" id="{CD8805BF-712D-F3AD-6610-ED406E90FF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20" y="1420185"/>
            <a:ext cx="430569" cy="276999"/>
          </a:xfrm>
          <a:prstGeom prst="rect">
            <a:avLst/>
          </a:prstGeom>
        </p:spPr>
      </p:pic>
      <p:pic>
        <p:nvPicPr>
          <p:cNvPr id="24" name="Picture 23">
            <a:extLst>
              <a:ext uri="{FF2B5EF4-FFF2-40B4-BE49-F238E27FC236}">
                <a16:creationId xmlns:a16="http://schemas.microsoft.com/office/drawing/2014/main" id="{8A5BF84C-7243-3F75-650C-092EC92AAD17}"/>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95411" y="1422864"/>
            <a:ext cx="318566" cy="274320"/>
          </a:xfrm>
          <a:prstGeom prst="rect">
            <a:avLst/>
          </a:prstGeom>
        </p:spPr>
      </p:pic>
      <p:sp>
        <p:nvSpPr>
          <p:cNvPr id="19" name="Text Placeholder 4">
            <a:extLst>
              <a:ext uri="{FF2B5EF4-FFF2-40B4-BE49-F238E27FC236}">
                <a16:creationId xmlns:a16="http://schemas.microsoft.com/office/drawing/2014/main" id="{0A4ACD9B-65B5-B514-4EEF-1BC774ECE36B}"/>
              </a:ext>
            </a:extLst>
          </p:cNvPr>
          <p:cNvSpPr>
            <a:spLocks noGrp="1"/>
          </p:cNvSpPr>
          <p:nvPr>
            <p:ph type="body" sz="quarter" idx="19"/>
          </p:nvPr>
        </p:nvSpPr>
        <p:spPr>
          <a:xfrm>
            <a:off x="0" y="4557713"/>
            <a:ext cx="2046204" cy="76944"/>
          </a:xfrm>
        </p:spPr>
        <p:txBody>
          <a:bodyPr/>
          <a:lstStyle/>
          <a:p>
            <a:r>
              <a:rPr lang="en-US" dirty="0"/>
              <a:t>3,000 x $50 = $150,000</a:t>
            </a:r>
          </a:p>
        </p:txBody>
      </p:sp>
    </p:spTree>
    <p:custDataLst>
      <p:tags r:id="rId1"/>
    </p:custDataLst>
    <p:extLst>
      <p:ext uri="{BB962C8B-B14F-4D97-AF65-F5344CB8AC3E}">
        <p14:creationId xmlns:p14="http://schemas.microsoft.com/office/powerpoint/2010/main" val="141443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779C743-7BC7-C942-EBAD-C4292E7673D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5509D13-3C74-ADF9-12E1-802BAA424C7F}"/>
              </a:ext>
            </a:extLst>
          </p:cNvPr>
          <p:cNvSpPr>
            <a:spLocks noGrp="1"/>
          </p:cNvSpPr>
          <p:nvPr>
            <p:ph type="title"/>
          </p:nvPr>
        </p:nvSpPr>
        <p:spPr/>
        <p:txBody>
          <a:bodyPr/>
          <a:lstStyle/>
          <a:p>
            <a:r>
              <a:rPr lang="en-US" dirty="0"/>
              <a:t>ROI Achieved Through Transfer Portal Partnership</a:t>
            </a:r>
          </a:p>
        </p:txBody>
      </p:sp>
      <p:sp>
        <p:nvSpPr>
          <p:cNvPr id="5" name="Text Placeholder 4">
            <a:extLst>
              <a:ext uri="{FF2B5EF4-FFF2-40B4-BE49-F238E27FC236}">
                <a16:creationId xmlns:a16="http://schemas.microsoft.com/office/drawing/2014/main" id="{89F6555C-A7E2-C9B5-0739-D091CB829581}"/>
              </a:ext>
            </a:extLst>
          </p:cNvPr>
          <p:cNvSpPr>
            <a:spLocks noGrp="1"/>
          </p:cNvSpPr>
          <p:nvPr>
            <p:ph type="body" sz="quarter" idx="15"/>
          </p:nvPr>
        </p:nvSpPr>
        <p:spPr/>
        <p:txBody>
          <a:bodyPr/>
          <a:lstStyle/>
          <a:p>
            <a:r>
              <a:rPr lang="en-US" dirty="0"/>
              <a:t>Outcomes Example</a:t>
            </a:r>
          </a:p>
        </p:txBody>
      </p:sp>
      <p:sp>
        <p:nvSpPr>
          <p:cNvPr id="30" name="Rectangle 29">
            <a:extLst>
              <a:ext uri="{FF2B5EF4-FFF2-40B4-BE49-F238E27FC236}">
                <a16:creationId xmlns:a16="http://schemas.microsoft.com/office/drawing/2014/main" id="{454C79C1-5F64-7865-7F46-4A6E51878685}"/>
              </a:ext>
              <a:ext uri="{C183D7F6-B498-43B3-948B-1728B52AA6E4}">
                <adec:decorative xmlns:adec="http://schemas.microsoft.com/office/drawing/2017/decorative" val="1"/>
              </a:ext>
            </a:extLst>
          </p:cNvPr>
          <p:cNvSpPr/>
          <p:nvPr/>
        </p:nvSpPr>
        <p:spPr>
          <a:xfrm>
            <a:off x="4279157" y="628152"/>
            <a:ext cx="2121644" cy="4172447"/>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chemeClr val="bg1"/>
              </a:solidFill>
            </a:endParaRPr>
          </a:p>
        </p:txBody>
      </p:sp>
      <p:sp>
        <p:nvSpPr>
          <p:cNvPr id="31" name="TextBox 30">
            <a:extLst>
              <a:ext uri="{FF2B5EF4-FFF2-40B4-BE49-F238E27FC236}">
                <a16:creationId xmlns:a16="http://schemas.microsoft.com/office/drawing/2014/main" id="{86E4E6F2-851B-DC89-8727-1E09702FC37A}"/>
              </a:ext>
            </a:extLst>
          </p:cNvPr>
          <p:cNvSpPr txBox="1"/>
          <p:nvPr/>
        </p:nvSpPr>
        <p:spPr bwMode="gray">
          <a:xfrm>
            <a:off x="4514560" y="1463809"/>
            <a:ext cx="1485186" cy="461665"/>
          </a:xfrm>
          <a:prstGeom prst="rect">
            <a:avLst/>
          </a:prstGeom>
          <a:noFill/>
        </p:spPr>
        <p:txBody>
          <a:bodyPr wrap="square" lIns="0" tIns="0" rIns="0" bIns="0" rtlCol="0">
            <a:spAutoFit/>
          </a:bodyPr>
          <a:lstStyle/>
          <a:p>
            <a:pPr algn="ctr">
              <a:spcBef>
                <a:spcPts val="500"/>
              </a:spcBef>
            </a:pPr>
            <a:r>
              <a:rPr lang="en-US" sz="1000" b="1" dirty="0">
                <a:solidFill>
                  <a:schemeClr val="bg1"/>
                </a:solidFill>
              </a:rPr>
              <a:t>Transfer Students Enrolled who Used Transfer Portal</a:t>
            </a:r>
          </a:p>
        </p:txBody>
      </p:sp>
      <p:sp>
        <p:nvSpPr>
          <p:cNvPr id="34" name="Oval 33">
            <a:extLst>
              <a:ext uri="{FF2B5EF4-FFF2-40B4-BE49-F238E27FC236}">
                <a16:creationId xmlns:a16="http://schemas.microsoft.com/office/drawing/2014/main" id="{D4385923-EE3A-46B8-FE78-012E67286DD0}"/>
              </a:ext>
              <a:ext uri="{C183D7F6-B498-43B3-948B-1728B52AA6E4}">
                <adec:decorative xmlns:adec="http://schemas.microsoft.com/office/drawing/2017/decorative" val="1"/>
              </a:ext>
            </a:extLst>
          </p:cNvPr>
          <p:cNvSpPr>
            <a:spLocks noChangeAspect="1"/>
          </p:cNvSpPr>
          <p:nvPr/>
        </p:nvSpPr>
        <p:spPr bwMode="gray">
          <a:xfrm>
            <a:off x="356535" y="1241708"/>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A5D3083-1FBC-2D6A-D171-BBB5BD6E660D}"/>
              </a:ext>
              <a:ext uri="{C183D7F6-B498-43B3-948B-1728B52AA6E4}">
                <adec:decorative xmlns:adec="http://schemas.microsoft.com/office/drawing/2017/decorative" val="1"/>
              </a:ext>
            </a:extLst>
          </p:cNvPr>
          <p:cNvSpPr>
            <a:spLocks noChangeAspect="1"/>
          </p:cNvSpPr>
          <p:nvPr/>
        </p:nvSpPr>
        <p:spPr bwMode="gray">
          <a:xfrm>
            <a:off x="356535" y="2364093"/>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DD7169D1-2288-8B1D-E408-BFE3858147DC}"/>
              </a:ext>
              <a:ext uri="{C183D7F6-B498-43B3-948B-1728B52AA6E4}">
                <adec:decorative xmlns:adec="http://schemas.microsoft.com/office/drawing/2017/decorative" val="1"/>
              </a:ext>
            </a:extLst>
          </p:cNvPr>
          <p:cNvSpPr>
            <a:spLocks noChangeAspect="1"/>
          </p:cNvSpPr>
          <p:nvPr/>
        </p:nvSpPr>
        <p:spPr bwMode="gray">
          <a:xfrm>
            <a:off x="356535" y="3417222"/>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Isosceles Triangle 36">
            <a:extLst>
              <a:ext uri="{FF2B5EF4-FFF2-40B4-BE49-F238E27FC236}">
                <a16:creationId xmlns:a16="http://schemas.microsoft.com/office/drawing/2014/main" id="{D2DFF904-0DBD-39F2-2306-D162908551E5}"/>
              </a:ext>
              <a:ext uri="{C183D7F6-B498-43B3-948B-1728B52AA6E4}">
                <adec:decorative xmlns:adec="http://schemas.microsoft.com/office/drawing/2017/decorative" val="1"/>
              </a:ext>
            </a:extLst>
          </p:cNvPr>
          <p:cNvSpPr/>
          <p:nvPr/>
        </p:nvSpPr>
        <p:spPr bwMode="gray">
          <a:xfrm rot="10800000">
            <a:off x="583002" y="1990031"/>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Isosceles Triangle 37">
            <a:extLst>
              <a:ext uri="{FF2B5EF4-FFF2-40B4-BE49-F238E27FC236}">
                <a16:creationId xmlns:a16="http://schemas.microsoft.com/office/drawing/2014/main" id="{40B0BB08-4904-3A14-AD96-8EDAF4612555}"/>
              </a:ext>
              <a:ext uri="{C183D7F6-B498-43B3-948B-1728B52AA6E4}">
                <adec:decorative xmlns:adec="http://schemas.microsoft.com/office/drawing/2017/decorative" val="1"/>
              </a:ext>
            </a:extLst>
          </p:cNvPr>
          <p:cNvSpPr/>
          <p:nvPr/>
        </p:nvSpPr>
        <p:spPr bwMode="gray">
          <a:xfrm rot="10800000">
            <a:off x="583001" y="3101466"/>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12">
            <a:extLst>
              <a:ext uri="{FF2B5EF4-FFF2-40B4-BE49-F238E27FC236}">
                <a16:creationId xmlns:a16="http://schemas.microsoft.com/office/drawing/2014/main" id="{ABC0DB14-B4A9-6352-4922-5C052506D237}"/>
              </a:ext>
            </a:extLst>
          </p:cNvPr>
          <p:cNvSpPr txBox="1">
            <a:spLocks/>
          </p:cNvSpPr>
          <p:nvPr/>
        </p:nvSpPr>
        <p:spPr bwMode="gray">
          <a:xfrm>
            <a:off x="1065764" y="1259324"/>
            <a:ext cx="3032890" cy="787395"/>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Aspirations to Improve the Transfer Student Experience</a:t>
            </a:r>
          </a:p>
          <a:p>
            <a:pPr marL="118872" indent="-118872"/>
            <a:r>
              <a:rPr lang="en-US" dirty="0"/>
              <a:t>Like many universities, this university sought to streamline the transfer student process and grow their enrollment</a:t>
            </a:r>
          </a:p>
        </p:txBody>
      </p:sp>
      <p:sp>
        <p:nvSpPr>
          <p:cNvPr id="42" name="Text Placeholder 12">
            <a:extLst>
              <a:ext uri="{FF2B5EF4-FFF2-40B4-BE49-F238E27FC236}">
                <a16:creationId xmlns:a16="http://schemas.microsoft.com/office/drawing/2014/main" id="{768B17FB-96BA-43D5-95E4-41F5D4CB2790}"/>
              </a:ext>
            </a:extLst>
          </p:cNvPr>
          <p:cNvSpPr txBox="1">
            <a:spLocks/>
          </p:cNvSpPr>
          <p:nvPr/>
        </p:nvSpPr>
        <p:spPr bwMode="gray">
          <a:xfrm>
            <a:off x="1065765" y="2395818"/>
            <a:ext cx="3032890" cy="83612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Use Transfer Portal to Engage Students</a:t>
            </a:r>
          </a:p>
          <a:p>
            <a:r>
              <a:rPr lang="en-US" dirty="0"/>
              <a:t>The Transfer Portal serves as a student-friendly unofficial credit estimation tool</a:t>
            </a:r>
          </a:p>
          <a:p>
            <a:r>
              <a:rPr lang="en-US" dirty="0"/>
              <a:t>Students receive early guidance in how credits will transfer and best-fit program offerings</a:t>
            </a:r>
          </a:p>
        </p:txBody>
      </p:sp>
      <p:sp>
        <p:nvSpPr>
          <p:cNvPr id="43" name="Text Placeholder 12">
            <a:extLst>
              <a:ext uri="{FF2B5EF4-FFF2-40B4-BE49-F238E27FC236}">
                <a16:creationId xmlns:a16="http://schemas.microsoft.com/office/drawing/2014/main" id="{A85FB087-027C-DA88-AFAA-06875431381A}"/>
              </a:ext>
            </a:extLst>
          </p:cNvPr>
          <p:cNvSpPr txBox="1">
            <a:spLocks/>
          </p:cNvSpPr>
          <p:nvPr/>
        </p:nvSpPr>
        <p:spPr bwMode="gray">
          <a:xfrm>
            <a:off x="1065763" y="3454076"/>
            <a:ext cx="3028059" cy="83612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Return on Investment</a:t>
            </a:r>
          </a:p>
          <a:p>
            <a:pPr marL="118872" indent="-118872"/>
            <a:r>
              <a:rPr lang="en-US" dirty="0"/>
              <a:t>Tuition revenue from students who used the Portal and enrolled</a:t>
            </a:r>
          </a:p>
          <a:p>
            <a:pPr marL="118872" indent="-118872"/>
            <a:r>
              <a:rPr lang="en-US" dirty="0"/>
              <a:t>Staff and salary savings from use of the Portal’s course review functionality</a:t>
            </a:r>
          </a:p>
        </p:txBody>
      </p:sp>
      <p:pic>
        <p:nvPicPr>
          <p:cNvPr id="44" name="Picture 43">
            <a:extLst>
              <a:ext uri="{FF2B5EF4-FFF2-40B4-BE49-F238E27FC236}">
                <a16:creationId xmlns:a16="http://schemas.microsoft.com/office/drawing/2014/main" id="{EB338E49-76C6-18A7-E195-971B304B59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8" y="2503227"/>
            <a:ext cx="380834" cy="316092"/>
          </a:xfrm>
          <a:prstGeom prst="rect">
            <a:avLst/>
          </a:prstGeom>
        </p:spPr>
      </p:pic>
      <p:pic>
        <p:nvPicPr>
          <p:cNvPr id="45" name="Picture 44">
            <a:extLst>
              <a:ext uri="{FF2B5EF4-FFF2-40B4-BE49-F238E27FC236}">
                <a16:creationId xmlns:a16="http://schemas.microsoft.com/office/drawing/2014/main" id="{51743ED0-E886-408E-62F1-3260C420B4E9}"/>
              </a:ext>
            </a:extLst>
          </p:cNvPr>
          <p:cNvPicPr>
            <a:picLocks noChangeAspect="1"/>
          </p:cNvPicPr>
          <p:nvPr/>
        </p:nvPicPr>
        <p:blipFill>
          <a:blip r:embed="rId4"/>
          <a:stretch>
            <a:fillRect/>
          </a:stretch>
        </p:blipFill>
        <p:spPr>
          <a:xfrm>
            <a:off x="464749" y="1349922"/>
            <a:ext cx="377933" cy="377933"/>
          </a:xfrm>
          <a:prstGeom prst="rect">
            <a:avLst/>
          </a:prstGeom>
        </p:spPr>
      </p:pic>
      <p:pic>
        <p:nvPicPr>
          <p:cNvPr id="46" name="Picture 45">
            <a:extLst>
              <a:ext uri="{FF2B5EF4-FFF2-40B4-BE49-F238E27FC236}">
                <a16:creationId xmlns:a16="http://schemas.microsoft.com/office/drawing/2014/main" id="{EC48B150-00F4-A797-C3D0-7439FBEF7DF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298" y="3527027"/>
            <a:ext cx="376003" cy="374750"/>
          </a:xfrm>
          <a:prstGeom prst="rect">
            <a:avLst/>
          </a:prstGeom>
        </p:spPr>
      </p:pic>
      <p:sp>
        <p:nvSpPr>
          <p:cNvPr id="4" name="TextBox 3">
            <a:extLst>
              <a:ext uri="{FF2B5EF4-FFF2-40B4-BE49-F238E27FC236}">
                <a16:creationId xmlns:a16="http://schemas.microsoft.com/office/drawing/2014/main" id="{C4F9CFC6-40C3-843C-2C82-15429400492F}"/>
              </a:ext>
            </a:extLst>
          </p:cNvPr>
          <p:cNvSpPr txBox="1"/>
          <p:nvPr/>
        </p:nvSpPr>
        <p:spPr bwMode="gray">
          <a:xfrm>
            <a:off x="4514560" y="2485665"/>
            <a:ext cx="1485186"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Resulting Revenue</a:t>
            </a:r>
          </a:p>
        </p:txBody>
      </p:sp>
      <p:sp>
        <p:nvSpPr>
          <p:cNvPr id="6" name="Text Placeholder 1">
            <a:extLst>
              <a:ext uri="{FF2B5EF4-FFF2-40B4-BE49-F238E27FC236}">
                <a16:creationId xmlns:a16="http://schemas.microsoft.com/office/drawing/2014/main" id="{3142D453-B3C7-2F03-F140-A33E9DCCACB5}"/>
              </a:ext>
              <a:ext uri="{C183D7F6-B498-43B3-948B-1728B52AA6E4}">
                <adec:decorative xmlns:adec="http://schemas.microsoft.com/office/drawing/2017/decorative" val="0"/>
              </a:ext>
            </a:extLst>
          </p:cNvPr>
          <p:cNvSpPr txBox="1">
            <a:spLocks/>
          </p:cNvSpPr>
          <p:nvPr/>
        </p:nvSpPr>
        <p:spPr bwMode="gray">
          <a:xfrm>
            <a:off x="4886824" y="1068951"/>
            <a:ext cx="740658"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450</a:t>
            </a:r>
          </a:p>
        </p:txBody>
      </p:sp>
      <p:sp>
        <p:nvSpPr>
          <p:cNvPr id="7" name="Text Placeholder 1">
            <a:extLst>
              <a:ext uri="{FF2B5EF4-FFF2-40B4-BE49-F238E27FC236}">
                <a16:creationId xmlns:a16="http://schemas.microsoft.com/office/drawing/2014/main" id="{2BFEFF56-00C5-7000-9EB8-5BFDFA19CFF1}"/>
              </a:ext>
              <a:ext uri="{C183D7F6-B498-43B3-948B-1728B52AA6E4}">
                <adec:decorative xmlns:adec="http://schemas.microsoft.com/office/drawing/2017/decorative" val="0"/>
              </a:ext>
            </a:extLst>
          </p:cNvPr>
          <p:cNvSpPr txBox="1">
            <a:spLocks/>
          </p:cNvSpPr>
          <p:nvPr/>
        </p:nvSpPr>
        <p:spPr bwMode="gray">
          <a:xfrm>
            <a:off x="4787399" y="2068083"/>
            <a:ext cx="939509"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$13 M</a:t>
            </a:r>
          </a:p>
        </p:txBody>
      </p:sp>
      <p:sp>
        <p:nvSpPr>
          <p:cNvPr id="8" name="TextBox 7">
            <a:extLst>
              <a:ext uri="{FF2B5EF4-FFF2-40B4-BE49-F238E27FC236}">
                <a16:creationId xmlns:a16="http://schemas.microsoft.com/office/drawing/2014/main" id="{F59C3BF4-063A-64FC-8687-8F7C07561903}"/>
              </a:ext>
            </a:extLst>
          </p:cNvPr>
          <p:cNvSpPr txBox="1"/>
          <p:nvPr/>
        </p:nvSpPr>
        <p:spPr bwMode="gray">
          <a:xfrm>
            <a:off x="4514560" y="3355163"/>
            <a:ext cx="1485186"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Staff time saved</a:t>
            </a:r>
          </a:p>
        </p:txBody>
      </p:sp>
      <p:sp>
        <p:nvSpPr>
          <p:cNvPr id="9" name="Text Placeholder 1">
            <a:extLst>
              <a:ext uri="{FF2B5EF4-FFF2-40B4-BE49-F238E27FC236}">
                <a16:creationId xmlns:a16="http://schemas.microsoft.com/office/drawing/2014/main" id="{8D6E5D08-A2AC-0904-137F-9B01A55E2D58}"/>
              </a:ext>
              <a:ext uri="{C183D7F6-B498-43B3-948B-1728B52AA6E4}">
                <adec:decorative xmlns:adec="http://schemas.microsoft.com/office/drawing/2017/decorative" val="0"/>
              </a:ext>
            </a:extLst>
          </p:cNvPr>
          <p:cNvSpPr txBox="1">
            <a:spLocks/>
          </p:cNvSpPr>
          <p:nvPr/>
        </p:nvSpPr>
        <p:spPr bwMode="gray">
          <a:xfrm>
            <a:off x="4787399" y="2941787"/>
            <a:ext cx="939509"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2.5 YR</a:t>
            </a:r>
          </a:p>
        </p:txBody>
      </p:sp>
      <p:sp>
        <p:nvSpPr>
          <p:cNvPr id="10" name="TextBox 9">
            <a:extLst>
              <a:ext uri="{FF2B5EF4-FFF2-40B4-BE49-F238E27FC236}">
                <a16:creationId xmlns:a16="http://schemas.microsoft.com/office/drawing/2014/main" id="{2BEE8079-3F78-8A7E-6583-B4B562378DD1}"/>
              </a:ext>
            </a:extLst>
          </p:cNvPr>
          <p:cNvSpPr txBox="1"/>
          <p:nvPr/>
        </p:nvSpPr>
        <p:spPr bwMode="gray">
          <a:xfrm>
            <a:off x="4514560" y="4233373"/>
            <a:ext cx="1485186"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Salary saved</a:t>
            </a:r>
          </a:p>
        </p:txBody>
      </p:sp>
      <p:sp>
        <p:nvSpPr>
          <p:cNvPr id="11" name="Text Placeholder 1">
            <a:extLst>
              <a:ext uri="{FF2B5EF4-FFF2-40B4-BE49-F238E27FC236}">
                <a16:creationId xmlns:a16="http://schemas.microsoft.com/office/drawing/2014/main" id="{4ED9F7F9-867B-094C-3567-7AB5FC45ADAC}"/>
              </a:ext>
              <a:ext uri="{C183D7F6-B498-43B3-948B-1728B52AA6E4}">
                <adec:decorative xmlns:adec="http://schemas.microsoft.com/office/drawing/2017/decorative" val="0"/>
              </a:ext>
            </a:extLst>
          </p:cNvPr>
          <p:cNvSpPr txBox="1">
            <a:spLocks/>
          </p:cNvSpPr>
          <p:nvPr/>
        </p:nvSpPr>
        <p:spPr bwMode="gray">
          <a:xfrm>
            <a:off x="4787399" y="3819997"/>
            <a:ext cx="939509"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$156K</a:t>
            </a:r>
          </a:p>
        </p:txBody>
      </p:sp>
    </p:spTree>
    <p:extLst>
      <p:ext uri="{BB962C8B-B14F-4D97-AF65-F5344CB8AC3E}">
        <p14:creationId xmlns:p14="http://schemas.microsoft.com/office/powerpoint/2010/main" val="11940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447179" y="2441471"/>
            <a:ext cx="457200" cy="266700"/>
          </a:xfrm>
          <a:prstGeom prst="rect">
            <a:avLst/>
          </a:prstGeom>
        </p:spPr>
      </p:pic>
      <p:sp>
        <p:nvSpPr>
          <p:cNvPr id="20" name="Isosceles Triangle 19">
            <a:extLst>
              <a:ext uri="{C183D7F6-B498-43B3-948B-1728B52AA6E4}">
                <adec:decorative xmlns:adec="http://schemas.microsoft.com/office/drawing/2017/decorative" val="1"/>
              </a:ext>
            </a:extLst>
          </p:cNvPr>
          <p:cNvSpPr/>
          <p:nvPr/>
        </p:nvSpPr>
        <p:spPr bwMode="gray">
          <a:xfrm rot="10800000">
            <a:off x="3101380" y="3514721"/>
            <a:ext cx="198040" cy="9144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C183D7F6-B498-43B3-948B-1728B52AA6E4}">
                <adec:decorative xmlns:adec="http://schemas.microsoft.com/office/drawing/2017/decorative" val="1"/>
              </a:ext>
            </a:extLst>
          </p:cNvPr>
          <p:cNvCxnSpPr/>
          <p:nvPr/>
        </p:nvCxnSpPr>
        <p:spPr bwMode="gray">
          <a:xfrm>
            <a:off x="1003110" y="3501922"/>
            <a:ext cx="439458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C698C4B-D304-811C-66C3-4864AE98C0E7}"/>
              </a:ext>
            </a:extLst>
          </p:cNvPr>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Efficiency Gained By The Numbers</a:t>
            </a:r>
          </a:p>
        </p:txBody>
      </p:sp>
      <p:sp>
        <p:nvSpPr>
          <p:cNvPr id="2" name="Text Placeholder 1">
            <a:extLst>
              <a:ext uri="{FF2B5EF4-FFF2-40B4-BE49-F238E27FC236}">
                <a16:creationId xmlns:a16="http://schemas.microsoft.com/office/drawing/2014/main" id="{D73EC2CF-BE19-9B0F-8935-D90E4E84BAF8}"/>
              </a:ext>
            </a:extLst>
          </p:cNvPr>
          <p:cNvSpPr>
            <a:spLocks noGrp="1"/>
          </p:cNvSpPr>
          <p:nvPr>
            <p:ph type="body" sz="quarter" idx="15"/>
          </p:nvPr>
        </p:nvSpPr>
        <p:spPr>
          <a:xfrm>
            <a:off x="280195" y="657732"/>
            <a:ext cx="5842794" cy="184666"/>
          </a:xfrm>
        </p:spPr>
        <p:txBody>
          <a:bodyPr/>
          <a:lstStyle/>
          <a:p>
            <a:r>
              <a:rPr lang="en-US" dirty="0"/>
              <a:t>Outcomes Example</a:t>
            </a:r>
          </a:p>
        </p:txBody>
      </p:sp>
      <p:sp>
        <p:nvSpPr>
          <p:cNvPr id="14" name="TextBox 13"/>
          <p:cNvSpPr txBox="1"/>
          <p:nvPr/>
        </p:nvSpPr>
        <p:spPr bwMode="gray">
          <a:xfrm>
            <a:off x="1079405" y="2749970"/>
            <a:ext cx="1201582" cy="553998"/>
          </a:xfrm>
          <a:prstGeom prst="rect">
            <a:avLst/>
          </a:prstGeom>
          <a:noFill/>
        </p:spPr>
        <p:txBody>
          <a:bodyPr vert="horz" wrap="square" lIns="0" tIns="0" rIns="0" bIns="0" rtlCol="0">
            <a:spAutoFit/>
          </a:bodyPr>
          <a:lstStyle/>
          <a:p>
            <a:pPr algn="ctr"/>
            <a:r>
              <a:rPr lang="en-US" sz="1800" dirty="0">
                <a:solidFill>
                  <a:schemeClr val="accent5"/>
                </a:solidFill>
                <a:latin typeface="+mj-lt"/>
              </a:rPr>
              <a:t>41,134</a:t>
            </a:r>
          </a:p>
          <a:p>
            <a:pPr algn="ctr"/>
            <a:r>
              <a:rPr lang="en-US" sz="900" dirty="0"/>
              <a:t>Automatic course evaluations created</a:t>
            </a:r>
          </a:p>
        </p:txBody>
      </p:sp>
      <p:sp>
        <p:nvSpPr>
          <p:cNvPr id="15" name="TextBox 14"/>
          <p:cNvSpPr txBox="1"/>
          <p:nvPr/>
        </p:nvSpPr>
        <p:spPr bwMode="gray">
          <a:xfrm>
            <a:off x="2431576" y="2749970"/>
            <a:ext cx="1537648" cy="553998"/>
          </a:xfrm>
          <a:prstGeom prst="rect">
            <a:avLst/>
          </a:prstGeom>
          <a:noFill/>
        </p:spPr>
        <p:txBody>
          <a:bodyPr vert="horz" wrap="square" lIns="0" tIns="0" rIns="0" bIns="0" rtlCol="0">
            <a:spAutoFit/>
          </a:bodyPr>
          <a:lstStyle/>
          <a:p>
            <a:pPr algn="ctr"/>
            <a:r>
              <a:rPr lang="en-US" sz="1800" dirty="0">
                <a:solidFill>
                  <a:schemeClr val="accent5"/>
                </a:solidFill>
                <a:latin typeface="+mj-lt"/>
              </a:rPr>
              <a:t>3,426 </a:t>
            </a:r>
            <a:r>
              <a:rPr lang="en-US" sz="1800" dirty="0" err="1">
                <a:solidFill>
                  <a:schemeClr val="accent5"/>
                </a:solidFill>
                <a:latin typeface="+mj-lt"/>
              </a:rPr>
              <a:t>hr</a:t>
            </a:r>
            <a:endParaRPr lang="en-US" sz="1800" dirty="0">
              <a:solidFill>
                <a:schemeClr val="accent5"/>
              </a:solidFill>
              <a:latin typeface="+mj-lt"/>
            </a:endParaRPr>
          </a:p>
          <a:p>
            <a:pPr algn="ctr"/>
            <a:r>
              <a:rPr lang="en-US" sz="900" dirty="0"/>
              <a:t>Saved on course evaluations</a:t>
            </a:r>
          </a:p>
        </p:txBody>
      </p:sp>
      <p:sp>
        <p:nvSpPr>
          <p:cNvPr id="16" name="TextBox 15"/>
          <p:cNvSpPr txBox="1"/>
          <p:nvPr/>
        </p:nvSpPr>
        <p:spPr bwMode="gray">
          <a:xfrm>
            <a:off x="3906955" y="2749970"/>
            <a:ext cx="1537648" cy="415498"/>
          </a:xfrm>
          <a:prstGeom prst="rect">
            <a:avLst/>
          </a:prstGeom>
          <a:noFill/>
        </p:spPr>
        <p:txBody>
          <a:bodyPr vert="horz" wrap="square" lIns="0" tIns="0" rIns="0" bIns="0" rtlCol="0">
            <a:spAutoFit/>
          </a:bodyPr>
          <a:lstStyle/>
          <a:p>
            <a:pPr algn="ctr"/>
            <a:r>
              <a:rPr lang="en-US" sz="1800" dirty="0">
                <a:solidFill>
                  <a:schemeClr val="accent5"/>
                </a:solidFill>
                <a:latin typeface="+mj-lt"/>
              </a:rPr>
              <a:t>$172K</a:t>
            </a:r>
          </a:p>
          <a:p>
            <a:pPr algn="ctr"/>
            <a:r>
              <a:rPr lang="en-US" sz="900" dirty="0"/>
              <a:t>Estimated salary </a:t>
            </a:r>
          </a:p>
        </p:txBody>
      </p:sp>
      <p:sp>
        <p:nvSpPr>
          <p:cNvPr id="22" name="TextBox 21"/>
          <p:cNvSpPr txBox="1"/>
          <p:nvPr/>
        </p:nvSpPr>
        <p:spPr bwMode="gray">
          <a:xfrm>
            <a:off x="1863084" y="3773725"/>
            <a:ext cx="2674633" cy="276999"/>
          </a:xfrm>
          <a:prstGeom prst="rect">
            <a:avLst/>
          </a:prstGeom>
          <a:noFill/>
        </p:spPr>
        <p:txBody>
          <a:bodyPr vert="horz" wrap="square" lIns="0" tIns="0" rIns="0" bIns="0" rtlCol="0">
            <a:spAutoFit/>
          </a:bodyPr>
          <a:lstStyle/>
          <a:p>
            <a:pPr>
              <a:spcBef>
                <a:spcPts val="500"/>
              </a:spcBef>
            </a:pPr>
            <a:r>
              <a:rPr lang="en-US" sz="900" dirty="0"/>
              <a:t>The Admissions Team can now focus on other strategic priorities with their saved time. </a:t>
            </a:r>
          </a:p>
        </p:txBody>
      </p:sp>
      <p:sp>
        <p:nvSpPr>
          <p:cNvPr id="3" name="Rectangle 2">
            <a:extLst>
              <a:ext uri="{FF2B5EF4-FFF2-40B4-BE49-F238E27FC236}">
                <a16:creationId xmlns:a16="http://schemas.microsoft.com/office/drawing/2014/main" id="{C8DFF4E4-B70C-1B95-D826-626F7FB3CE99}"/>
              </a:ext>
              <a:ext uri="{C183D7F6-B498-43B3-948B-1728B52AA6E4}">
                <adec:decorative xmlns:adec="http://schemas.microsoft.com/office/drawing/2017/decorative" val="1"/>
              </a:ext>
            </a:extLst>
          </p:cNvPr>
          <p:cNvSpPr/>
          <p:nvPr/>
        </p:nvSpPr>
        <p:spPr bwMode="gray">
          <a:xfrm>
            <a:off x="280193" y="1226221"/>
            <a:ext cx="5842795" cy="729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7F40F44-EE0D-31F9-129F-ADA0B67F5159}"/>
              </a:ext>
            </a:extLst>
          </p:cNvPr>
          <p:cNvSpPr txBox="1"/>
          <p:nvPr/>
        </p:nvSpPr>
        <p:spPr bwMode="gray">
          <a:xfrm>
            <a:off x="503168" y="1356188"/>
            <a:ext cx="5440431" cy="479618"/>
          </a:xfrm>
          <a:prstGeom prst="rect">
            <a:avLst/>
          </a:prstGeom>
          <a:noFill/>
        </p:spPr>
        <p:txBody>
          <a:bodyPr wrap="square" lIns="0" tIns="0" rIns="0" bIns="0" rtlCol="0">
            <a:spAutoFit/>
          </a:bodyPr>
          <a:lstStyle/>
          <a:p>
            <a:pPr>
              <a:spcBef>
                <a:spcPts val="500"/>
              </a:spcBef>
            </a:pPr>
            <a:r>
              <a:rPr lang="en-US" sz="900" b="1" dirty="0">
                <a:solidFill>
                  <a:schemeClr val="bg1"/>
                </a:solidFill>
              </a:rPr>
              <a:t>Leveraging Automations</a:t>
            </a:r>
          </a:p>
          <a:p>
            <a:pPr>
              <a:spcBef>
                <a:spcPts val="500"/>
              </a:spcBef>
            </a:pPr>
            <a:r>
              <a:rPr lang="en-US" sz="900" dirty="0">
                <a:solidFill>
                  <a:schemeClr val="bg1"/>
                </a:solidFill>
              </a:rPr>
              <a:t>A large university used the Transfer Portal’s ability to generate automatic course evaluations to save student consideration time and staff evaluation time.</a:t>
            </a:r>
          </a:p>
        </p:txBody>
      </p:sp>
      <p:pic>
        <p:nvPicPr>
          <p:cNvPr id="5" name="Picture 4">
            <a:extLst>
              <a:ext uri="{FF2B5EF4-FFF2-40B4-BE49-F238E27FC236}">
                <a16:creationId xmlns:a16="http://schemas.microsoft.com/office/drawing/2014/main" id="{9CFAA45B-8E6E-7B2B-F054-44ACE067494A}"/>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3015858" y="2249997"/>
            <a:ext cx="369085" cy="458174"/>
          </a:xfrm>
          <a:prstGeom prst="rect">
            <a:avLst/>
          </a:prstGeom>
        </p:spPr>
      </p:pic>
      <p:pic>
        <p:nvPicPr>
          <p:cNvPr id="8" name="Picture 7">
            <a:extLst>
              <a:ext uri="{FF2B5EF4-FFF2-40B4-BE49-F238E27FC236}">
                <a16:creationId xmlns:a16="http://schemas.microsoft.com/office/drawing/2014/main" id="{D68B3AF9-E642-CEA4-D871-654619564117}"/>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1450475" y="2337654"/>
            <a:ext cx="459442" cy="370517"/>
          </a:xfrm>
          <a:prstGeom prst="rect">
            <a:avLst/>
          </a:prstGeom>
        </p:spPr>
      </p:pic>
    </p:spTree>
    <p:custDataLst>
      <p:tags r:id="rId1"/>
    </p:custDataLst>
    <p:extLst>
      <p:ext uri="{BB962C8B-B14F-4D97-AF65-F5344CB8AC3E}">
        <p14:creationId xmlns:p14="http://schemas.microsoft.com/office/powerpoint/2010/main" val="134293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26B9D-71AD-1526-96D5-301447862A02}"/>
              </a:ext>
            </a:extLst>
          </p:cNvPr>
          <p:cNvSpPr>
            <a:spLocks noGrp="1"/>
          </p:cNvSpPr>
          <p:nvPr>
            <p:ph type="title"/>
          </p:nvPr>
        </p:nvSpPr>
        <p:spPr>
          <a:xfrm>
            <a:off x="280194" y="344705"/>
            <a:ext cx="5212080" cy="221599"/>
          </a:xfrm>
        </p:spPr>
        <p:txBody>
          <a:bodyPr/>
          <a:lstStyle/>
          <a:p>
            <a:r>
              <a:rPr lang="en-US" sz="1600" dirty="0"/>
              <a:t>Automated Transfer Pre-Advising</a:t>
            </a:r>
          </a:p>
        </p:txBody>
      </p:sp>
      <p:sp>
        <p:nvSpPr>
          <p:cNvPr id="6" name="Text Placeholder 5">
            <a:extLst>
              <a:ext uri="{FF2B5EF4-FFF2-40B4-BE49-F238E27FC236}">
                <a16:creationId xmlns:a16="http://schemas.microsoft.com/office/drawing/2014/main" id="{1D4771BA-90F4-E07E-2DBE-2845E1515AE0}"/>
              </a:ext>
            </a:extLst>
          </p:cNvPr>
          <p:cNvSpPr>
            <a:spLocks noGrp="1"/>
          </p:cNvSpPr>
          <p:nvPr>
            <p:ph type="body" sz="quarter" idx="18"/>
          </p:nvPr>
        </p:nvSpPr>
        <p:spPr>
          <a:xfrm>
            <a:off x="3938451" y="4600546"/>
            <a:ext cx="2462349" cy="200055"/>
          </a:xfrm>
        </p:spPr>
        <p:txBody>
          <a:bodyPr/>
          <a:lstStyle/>
          <a:p>
            <a:r>
              <a:rPr lang="en-US" dirty="0"/>
              <a:t>*Distinct Users = Total number of user sessions who added at least three or more courses in the selected date range or have an account created</a:t>
            </a:r>
          </a:p>
        </p:txBody>
      </p:sp>
      <p:sp>
        <p:nvSpPr>
          <p:cNvPr id="10" name="Text Placeholder 1">
            <a:extLst>
              <a:ext uri="{FF2B5EF4-FFF2-40B4-BE49-F238E27FC236}">
                <a16:creationId xmlns:a16="http://schemas.microsoft.com/office/drawing/2014/main" id="{E1828FFF-0DA9-5424-DF3A-26862A0AAC55}"/>
              </a:ext>
            </a:extLst>
          </p:cNvPr>
          <p:cNvSpPr>
            <a:spLocks noGrp="1"/>
          </p:cNvSpPr>
          <p:nvPr>
            <p:ph type="body" sz="quarter" idx="16"/>
          </p:nvPr>
        </p:nvSpPr>
        <p:spPr>
          <a:xfrm>
            <a:off x="280194" y="99783"/>
            <a:ext cx="2560320" cy="123111"/>
          </a:xfrm>
        </p:spPr>
        <p:txBody>
          <a:bodyPr/>
          <a:lstStyle/>
          <a:p>
            <a:endParaRPr lang="en-US" dirty="0"/>
          </a:p>
        </p:txBody>
      </p:sp>
      <p:sp>
        <p:nvSpPr>
          <p:cNvPr id="11" name="Rectangle 10">
            <a:extLst>
              <a:ext uri="{FF2B5EF4-FFF2-40B4-BE49-F238E27FC236}">
                <a16:creationId xmlns:a16="http://schemas.microsoft.com/office/drawing/2014/main" id="{B7567609-ACA6-AF84-A84C-7768EF12D213}"/>
              </a:ext>
            </a:extLst>
          </p:cNvPr>
          <p:cNvSpPr/>
          <p:nvPr/>
        </p:nvSpPr>
        <p:spPr bwMode="gray">
          <a:xfrm>
            <a:off x="0" y="3348172"/>
            <a:ext cx="6400800" cy="1201730"/>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TextBox 11">
            <a:extLst>
              <a:ext uri="{FF2B5EF4-FFF2-40B4-BE49-F238E27FC236}">
                <a16:creationId xmlns:a16="http://schemas.microsoft.com/office/drawing/2014/main" id="{C30A2C46-9EB0-B238-04C5-22BD9419B172}"/>
              </a:ext>
            </a:extLst>
          </p:cNvPr>
          <p:cNvSpPr txBox="1"/>
          <p:nvPr/>
        </p:nvSpPr>
        <p:spPr bwMode="gray">
          <a:xfrm>
            <a:off x="447102" y="4186275"/>
            <a:ext cx="1288954" cy="276999"/>
          </a:xfrm>
          <a:prstGeom prst="rect">
            <a:avLst/>
          </a:prstGeom>
          <a:noFill/>
        </p:spPr>
        <p:txBody>
          <a:bodyPr wrap="square" lIns="0" tIns="0" rIns="0" bIns="0" rtlCol="0">
            <a:spAutoFit/>
          </a:bodyPr>
          <a:lstStyle/>
          <a:p>
            <a:pPr>
              <a:spcBef>
                <a:spcPts val="500"/>
              </a:spcBef>
            </a:pPr>
            <a:r>
              <a:rPr lang="en-US" sz="900" dirty="0">
                <a:solidFill>
                  <a:schemeClr val="bg1"/>
                </a:solidFill>
              </a:rPr>
              <a:t>Programs explored by Total Sessions*</a:t>
            </a:r>
          </a:p>
        </p:txBody>
      </p:sp>
      <p:sp>
        <p:nvSpPr>
          <p:cNvPr id="13" name="TextBox 12">
            <a:extLst>
              <a:ext uri="{FF2B5EF4-FFF2-40B4-BE49-F238E27FC236}">
                <a16:creationId xmlns:a16="http://schemas.microsoft.com/office/drawing/2014/main" id="{E5B8999B-6901-031C-81AE-DD3B4D15291C}"/>
              </a:ext>
            </a:extLst>
          </p:cNvPr>
          <p:cNvSpPr txBox="1"/>
          <p:nvPr/>
        </p:nvSpPr>
        <p:spPr bwMode="gray">
          <a:xfrm>
            <a:off x="2830502" y="4186275"/>
            <a:ext cx="1473185" cy="138499"/>
          </a:xfrm>
          <a:prstGeom prst="rect">
            <a:avLst/>
          </a:prstGeom>
          <a:noFill/>
        </p:spPr>
        <p:txBody>
          <a:bodyPr wrap="square" lIns="0" tIns="0" rIns="0" bIns="0" rtlCol="0">
            <a:spAutoFit/>
          </a:bodyPr>
          <a:lstStyle/>
          <a:p>
            <a:pPr>
              <a:spcBef>
                <a:spcPts val="500"/>
              </a:spcBef>
            </a:pPr>
            <a:r>
              <a:rPr lang="en-US" sz="900" dirty="0">
                <a:solidFill>
                  <a:schemeClr val="bg1"/>
                </a:solidFill>
              </a:rPr>
              <a:t>Hours saved</a:t>
            </a:r>
          </a:p>
        </p:txBody>
      </p:sp>
      <p:sp>
        <p:nvSpPr>
          <p:cNvPr id="14" name="TextBox 13">
            <a:extLst>
              <a:ext uri="{FF2B5EF4-FFF2-40B4-BE49-F238E27FC236}">
                <a16:creationId xmlns:a16="http://schemas.microsoft.com/office/drawing/2014/main" id="{38DA8DE9-6446-6C56-360D-495E1B9B8D40}"/>
              </a:ext>
            </a:extLst>
          </p:cNvPr>
          <p:cNvSpPr txBox="1"/>
          <p:nvPr/>
        </p:nvSpPr>
        <p:spPr bwMode="gray">
          <a:xfrm>
            <a:off x="4692647" y="4186275"/>
            <a:ext cx="1288954" cy="138499"/>
          </a:xfrm>
          <a:prstGeom prst="rect">
            <a:avLst/>
          </a:prstGeom>
          <a:noFill/>
        </p:spPr>
        <p:txBody>
          <a:bodyPr wrap="square" lIns="0" tIns="0" rIns="0" bIns="0" rtlCol="0">
            <a:spAutoFit/>
          </a:bodyPr>
          <a:lstStyle/>
          <a:p>
            <a:pPr>
              <a:spcBef>
                <a:spcPts val="500"/>
              </a:spcBef>
            </a:pPr>
            <a:r>
              <a:rPr lang="en-US" sz="900" dirty="0">
                <a:solidFill>
                  <a:schemeClr val="bg1"/>
                </a:solidFill>
              </a:rPr>
              <a:t>Salary savings</a:t>
            </a:r>
          </a:p>
        </p:txBody>
      </p:sp>
      <p:sp>
        <p:nvSpPr>
          <p:cNvPr id="15" name="TextBox 14">
            <a:extLst>
              <a:ext uri="{FF2B5EF4-FFF2-40B4-BE49-F238E27FC236}">
                <a16:creationId xmlns:a16="http://schemas.microsoft.com/office/drawing/2014/main" id="{36171BB6-A7FF-8356-39B2-ACD970026694}"/>
              </a:ext>
            </a:extLst>
          </p:cNvPr>
          <p:cNvSpPr txBox="1"/>
          <p:nvPr/>
        </p:nvSpPr>
        <p:spPr bwMode="gray">
          <a:xfrm>
            <a:off x="443881" y="3773615"/>
            <a:ext cx="914657" cy="369332"/>
          </a:xfrm>
          <a:prstGeom prst="rect">
            <a:avLst/>
          </a:prstGeom>
          <a:noFill/>
        </p:spPr>
        <p:txBody>
          <a:bodyPr wrap="square" lIns="0" tIns="0" rIns="0" bIns="0" rtlCol="0">
            <a:spAutoFit/>
          </a:bodyPr>
          <a:lstStyle/>
          <a:p>
            <a:pPr>
              <a:spcBef>
                <a:spcPts val="500"/>
              </a:spcBef>
            </a:pPr>
            <a:r>
              <a:rPr lang="en-US" sz="2400" dirty="0">
                <a:solidFill>
                  <a:schemeClr val="accent6"/>
                </a:solidFill>
                <a:latin typeface="+mj-lt"/>
              </a:rPr>
              <a:t>975</a:t>
            </a:r>
          </a:p>
        </p:txBody>
      </p:sp>
      <p:sp>
        <p:nvSpPr>
          <p:cNvPr id="16" name="TextBox 15">
            <a:extLst>
              <a:ext uri="{FF2B5EF4-FFF2-40B4-BE49-F238E27FC236}">
                <a16:creationId xmlns:a16="http://schemas.microsoft.com/office/drawing/2014/main" id="{30AE478B-2CDF-5263-CAF4-539338420ECB}"/>
              </a:ext>
            </a:extLst>
          </p:cNvPr>
          <p:cNvSpPr txBox="1"/>
          <p:nvPr/>
        </p:nvSpPr>
        <p:spPr bwMode="gray">
          <a:xfrm>
            <a:off x="2801405" y="3765920"/>
            <a:ext cx="1241550" cy="384721"/>
          </a:xfrm>
          <a:prstGeom prst="rect">
            <a:avLst/>
          </a:prstGeom>
          <a:noFill/>
        </p:spPr>
        <p:txBody>
          <a:bodyPr wrap="square" lIns="0" tIns="0" rIns="0" bIns="0" rtlCol="0">
            <a:spAutoFit/>
          </a:bodyPr>
          <a:lstStyle/>
          <a:p>
            <a:pPr>
              <a:spcBef>
                <a:spcPts val="500"/>
              </a:spcBef>
            </a:pPr>
            <a:r>
              <a:rPr lang="en-US" sz="2500" dirty="0">
                <a:solidFill>
                  <a:schemeClr val="accent6"/>
                </a:solidFill>
                <a:latin typeface="+mj-lt"/>
              </a:rPr>
              <a:t>488</a:t>
            </a:r>
          </a:p>
        </p:txBody>
      </p:sp>
      <p:sp>
        <p:nvSpPr>
          <p:cNvPr id="17" name="TextBox 16">
            <a:extLst>
              <a:ext uri="{FF2B5EF4-FFF2-40B4-BE49-F238E27FC236}">
                <a16:creationId xmlns:a16="http://schemas.microsoft.com/office/drawing/2014/main" id="{B7F31967-9EA8-AE84-3052-F74C82647254}"/>
              </a:ext>
            </a:extLst>
          </p:cNvPr>
          <p:cNvSpPr txBox="1"/>
          <p:nvPr/>
        </p:nvSpPr>
        <p:spPr bwMode="gray">
          <a:xfrm>
            <a:off x="4688951" y="3773615"/>
            <a:ext cx="1217795" cy="369332"/>
          </a:xfrm>
          <a:prstGeom prst="rect">
            <a:avLst/>
          </a:prstGeom>
          <a:noFill/>
        </p:spPr>
        <p:txBody>
          <a:bodyPr wrap="square" lIns="0" tIns="0" rIns="0" bIns="0" rtlCol="0">
            <a:spAutoFit/>
          </a:bodyPr>
          <a:lstStyle/>
          <a:p>
            <a:pPr>
              <a:spcBef>
                <a:spcPts val="500"/>
              </a:spcBef>
            </a:pPr>
            <a:r>
              <a:rPr lang="en-US" sz="2400" dirty="0">
                <a:solidFill>
                  <a:schemeClr val="accent6"/>
                </a:solidFill>
                <a:latin typeface="+mj-lt"/>
              </a:rPr>
              <a:t>$25K</a:t>
            </a:r>
          </a:p>
        </p:txBody>
      </p:sp>
      <p:sp>
        <p:nvSpPr>
          <p:cNvPr id="18" name="TextBox 17">
            <a:extLst>
              <a:ext uri="{FF2B5EF4-FFF2-40B4-BE49-F238E27FC236}">
                <a16:creationId xmlns:a16="http://schemas.microsoft.com/office/drawing/2014/main" id="{8567AC17-276B-D8DE-2623-D97F8905AFDE}"/>
              </a:ext>
            </a:extLst>
          </p:cNvPr>
          <p:cNvSpPr txBox="1"/>
          <p:nvPr/>
        </p:nvSpPr>
        <p:spPr bwMode="gray">
          <a:xfrm>
            <a:off x="62199" y="3497058"/>
            <a:ext cx="2576163" cy="153888"/>
          </a:xfrm>
          <a:prstGeom prst="rect">
            <a:avLst/>
          </a:prstGeom>
          <a:noFill/>
        </p:spPr>
        <p:txBody>
          <a:bodyPr wrap="square" lIns="0" tIns="0" rIns="0" bIns="0" rtlCol="0">
            <a:spAutoFit/>
          </a:bodyPr>
          <a:lstStyle/>
          <a:p>
            <a:r>
              <a:rPr lang="en-US" sz="1000" b="1" dirty="0">
                <a:solidFill>
                  <a:schemeClr val="bg1"/>
                </a:solidFill>
              </a:rPr>
              <a:t>Areas of Impact</a:t>
            </a:r>
          </a:p>
        </p:txBody>
      </p:sp>
      <p:sp>
        <p:nvSpPr>
          <p:cNvPr id="19" name="Rectangle 18">
            <a:extLst>
              <a:ext uri="{FF2B5EF4-FFF2-40B4-BE49-F238E27FC236}">
                <a16:creationId xmlns:a16="http://schemas.microsoft.com/office/drawing/2014/main" id="{77B7EA23-4D15-E511-3E8C-0A0605034C3C}"/>
              </a:ext>
            </a:extLst>
          </p:cNvPr>
          <p:cNvSpPr/>
          <p:nvPr/>
        </p:nvSpPr>
        <p:spPr bwMode="gray">
          <a:xfrm>
            <a:off x="-30992" y="3438053"/>
            <a:ext cx="1373201" cy="286209"/>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6" name="Rectangle 45">
            <a:extLst>
              <a:ext uri="{FF2B5EF4-FFF2-40B4-BE49-F238E27FC236}">
                <a16:creationId xmlns:a16="http://schemas.microsoft.com/office/drawing/2014/main" id="{770B5D86-FDC9-6A5B-D50E-2CE79EC2A83B}"/>
              </a:ext>
            </a:extLst>
          </p:cNvPr>
          <p:cNvSpPr/>
          <p:nvPr/>
        </p:nvSpPr>
        <p:spPr bwMode="gray">
          <a:xfrm>
            <a:off x="3274424" y="748285"/>
            <a:ext cx="3126377" cy="1155620"/>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Text Placeholder 3">
            <a:extLst>
              <a:ext uri="{FF2B5EF4-FFF2-40B4-BE49-F238E27FC236}">
                <a16:creationId xmlns:a16="http://schemas.microsoft.com/office/drawing/2014/main" id="{D59772D3-63ED-7461-CD17-B9FEEA64706A}"/>
              </a:ext>
            </a:extLst>
          </p:cNvPr>
          <p:cNvSpPr txBox="1">
            <a:spLocks/>
          </p:cNvSpPr>
          <p:nvPr/>
        </p:nvSpPr>
        <p:spPr bwMode="gray">
          <a:xfrm>
            <a:off x="6580525" y="3194283"/>
            <a:ext cx="2551833" cy="138499"/>
          </a:xfrm>
          <a:prstGeom prst="rect">
            <a:avLst/>
          </a:prstGeom>
        </p:spPr>
        <p:txBody>
          <a:bodyPr vert="horz" wrap="square" lIns="0" tIns="0" rIns="0" bIns="0" rtlCol="0">
            <a:spAutoFit/>
          </a:bodyPr>
          <a:lstStyle>
            <a:lvl1pPr marL="0" indent="0" algn="l" defTabSz="1341150" rtl="0" eaLnBrk="1" latinLnBrk="0" hangingPunct="1">
              <a:lnSpc>
                <a:spcPct val="100000"/>
              </a:lnSpc>
              <a:spcBef>
                <a:spcPts val="0"/>
              </a:spcBef>
              <a:buFont typeface="Arial" panose="020B0604020202020204" pitchFamily="34" charset="0"/>
              <a:buNone/>
              <a:defRPr sz="13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sz="900" b="1" dirty="0">
                <a:solidFill>
                  <a:schemeClr val="accent5"/>
                </a:solidFill>
              </a:rPr>
              <a:t>Assumptions</a:t>
            </a:r>
          </a:p>
        </p:txBody>
      </p:sp>
      <p:sp>
        <p:nvSpPr>
          <p:cNvPr id="22" name="TextBox 21">
            <a:extLst>
              <a:ext uri="{FF2B5EF4-FFF2-40B4-BE49-F238E27FC236}">
                <a16:creationId xmlns:a16="http://schemas.microsoft.com/office/drawing/2014/main" id="{1684861C-4DAF-887C-B40F-34CCE049B372}"/>
              </a:ext>
            </a:extLst>
          </p:cNvPr>
          <p:cNvSpPr txBox="1"/>
          <p:nvPr/>
        </p:nvSpPr>
        <p:spPr bwMode="gray">
          <a:xfrm>
            <a:off x="6580525" y="3412294"/>
            <a:ext cx="2902896" cy="1177245"/>
          </a:xfrm>
          <a:prstGeom prst="rect">
            <a:avLst/>
          </a:prstGeom>
          <a:noFill/>
        </p:spPr>
        <p:txBody>
          <a:bodyPr wrap="square" lIns="0" tIns="0" rIns="0" bIns="0" rtlCol="0">
            <a:spAutoFit/>
          </a:bodyPr>
          <a:lstStyle/>
          <a:p>
            <a:pPr marL="118875" indent="-118875">
              <a:spcBef>
                <a:spcPts val="500"/>
              </a:spcBef>
              <a:buFont typeface="Arial" panose="020B0604020202020204" pitchFamily="34" charset="0"/>
              <a:buChar char="•"/>
            </a:pPr>
            <a:r>
              <a:rPr lang="en-US" sz="800" dirty="0"/>
              <a:t>A student would want each program evaluated</a:t>
            </a:r>
          </a:p>
          <a:p>
            <a:pPr marL="118875" indent="-118875">
              <a:spcBef>
                <a:spcPts val="500"/>
              </a:spcBef>
              <a:buFont typeface="Arial" panose="020B0604020202020204" pitchFamily="34" charset="0"/>
              <a:buChar char="•"/>
            </a:pPr>
            <a:r>
              <a:rPr lang="en-US" sz="800" dirty="0"/>
              <a:t>Distinct Users = Total number of user sessions who added at least three or more courses in </a:t>
            </a:r>
            <a:br>
              <a:rPr lang="en-US" sz="800" dirty="0"/>
            </a:br>
            <a:r>
              <a:rPr lang="en-US" sz="800" dirty="0"/>
              <a:t>the selected date range or have an account created</a:t>
            </a:r>
          </a:p>
          <a:p>
            <a:pPr marL="118875" indent="-118875">
              <a:spcBef>
                <a:spcPts val="500"/>
              </a:spcBef>
              <a:buFont typeface="Arial" panose="020B0604020202020204" pitchFamily="34" charset="0"/>
              <a:buChar char="•"/>
            </a:pPr>
            <a:r>
              <a:rPr lang="en-US" sz="800" dirty="0"/>
              <a:t>Estimated staff time per program review = </a:t>
            </a:r>
            <a:br>
              <a:rPr lang="en-US" sz="800" dirty="0"/>
            </a:br>
            <a:r>
              <a:rPr lang="en-US" sz="800" dirty="0"/>
              <a:t>30 min</a:t>
            </a:r>
          </a:p>
          <a:p>
            <a:pPr marL="118875" indent="-118875">
              <a:spcBef>
                <a:spcPts val="500"/>
              </a:spcBef>
              <a:buFont typeface="Arial" panose="020B0604020202020204" pitchFamily="34" charset="0"/>
              <a:buChar char="•"/>
            </a:pPr>
            <a:r>
              <a:rPr lang="en-US" sz="800" dirty="0"/>
              <a:t>Hourly rate for admissions/advisor/credit evaluation = $50/hour</a:t>
            </a:r>
          </a:p>
        </p:txBody>
      </p:sp>
      <p:sp>
        <p:nvSpPr>
          <p:cNvPr id="45" name="TextBox 44">
            <a:extLst>
              <a:ext uri="{FF2B5EF4-FFF2-40B4-BE49-F238E27FC236}">
                <a16:creationId xmlns:a16="http://schemas.microsoft.com/office/drawing/2014/main" id="{79EEE681-938F-D3A6-EC30-DFFA31AC1C3E}"/>
              </a:ext>
            </a:extLst>
          </p:cNvPr>
          <p:cNvSpPr txBox="1"/>
          <p:nvPr/>
        </p:nvSpPr>
        <p:spPr bwMode="gray">
          <a:xfrm>
            <a:off x="3114081" y="861426"/>
            <a:ext cx="2893647" cy="923330"/>
          </a:xfrm>
          <a:prstGeom prst="rect">
            <a:avLst/>
          </a:prstGeom>
          <a:noFill/>
        </p:spPr>
        <p:txBody>
          <a:bodyPr wrap="square" lIns="0" tIns="0" rIns="0" bIns="0" rtlCol="0">
            <a:spAutoFit/>
          </a:bodyPr>
          <a:lstStyle/>
          <a:p>
            <a:pPr algn="r">
              <a:spcBef>
                <a:spcPts val="500"/>
              </a:spcBef>
            </a:pPr>
            <a:r>
              <a:rPr lang="en-US" sz="2000" b="1" dirty="0">
                <a:solidFill>
                  <a:schemeClr val="accent6"/>
                </a:solidFill>
                <a:latin typeface="+mj-lt"/>
              </a:rPr>
              <a:t>17% </a:t>
            </a:r>
            <a:r>
              <a:rPr lang="en-US" sz="2000" dirty="0">
                <a:solidFill>
                  <a:schemeClr val="accent6"/>
                </a:solidFill>
                <a:latin typeface="+mj-lt"/>
              </a:rPr>
              <a:t>of distinct users* submitted more than one major</a:t>
            </a:r>
          </a:p>
        </p:txBody>
      </p:sp>
      <p:sp>
        <p:nvSpPr>
          <p:cNvPr id="47" name="Oval 46">
            <a:extLst>
              <a:ext uri="{FF2B5EF4-FFF2-40B4-BE49-F238E27FC236}">
                <a16:creationId xmlns:a16="http://schemas.microsoft.com/office/drawing/2014/main" id="{90606CC1-B7A6-8A49-FA6E-4846358CFB3B}"/>
              </a:ext>
            </a:extLst>
          </p:cNvPr>
          <p:cNvSpPr/>
          <p:nvPr/>
        </p:nvSpPr>
        <p:spPr bwMode="gray">
          <a:xfrm>
            <a:off x="3253975" y="2078832"/>
            <a:ext cx="174588" cy="174588"/>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704"/>
            <a:r>
              <a:rPr lang="en-US" sz="1000" dirty="0">
                <a:solidFill>
                  <a:schemeClr val="bg1"/>
                </a:solidFill>
                <a:latin typeface="+mj-lt"/>
              </a:rPr>
              <a:t>1</a:t>
            </a:r>
          </a:p>
        </p:txBody>
      </p:sp>
      <p:sp>
        <p:nvSpPr>
          <p:cNvPr id="48" name="Oval 47">
            <a:extLst>
              <a:ext uri="{FF2B5EF4-FFF2-40B4-BE49-F238E27FC236}">
                <a16:creationId xmlns:a16="http://schemas.microsoft.com/office/drawing/2014/main" id="{561F6445-4AA3-B576-99D9-723FF01026C1}"/>
              </a:ext>
            </a:extLst>
          </p:cNvPr>
          <p:cNvSpPr/>
          <p:nvPr/>
        </p:nvSpPr>
        <p:spPr bwMode="gray">
          <a:xfrm>
            <a:off x="3234355" y="2649994"/>
            <a:ext cx="174588" cy="174588"/>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704"/>
            <a:r>
              <a:rPr lang="en-US" sz="1000" dirty="0">
                <a:solidFill>
                  <a:schemeClr val="bg1"/>
                </a:solidFill>
                <a:latin typeface="+mj-lt"/>
              </a:rPr>
              <a:t>2</a:t>
            </a:r>
          </a:p>
        </p:txBody>
      </p:sp>
      <p:pic>
        <p:nvPicPr>
          <p:cNvPr id="4" name="Picture 3">
            <a:extLst>
              <a:ext uri="{FF2B5EF4-FFF2-40B4-BE49-F238E27FC236}">
                <a16:creationId xmlns:a16="http://schemas.microsoft.com/office/drawing/2014/main" id="{9DB81B38-F613-0847-7F4F-F36D60BBA3C1}"/>
              </a:ext>
            </a:extLst>
          </p:cNvPr>
          <p:cNvPicPr>
            <a:picLocks noChangeAspect="1"/>
          </p:cNvPicPr>
          <p:nvPr/>
        </p:nvPicPr>
        <p:blipFill>
          <a:blip r:embed="rId3"/>
          <a:stretch>
            <a:fillRect/>
          </a:stretch>
        </p:blipFill>
        <p:spPr>
          <a:xfrm>
            <a:off x="183612" y="746484"/>
            <a:ext cx="2845723" cy="2422710"/>
          </a:xfrm>
          <a:prstGeom prst="rect">
            <a:avLst/>
          </a:prstGeom>
          <a:ln>
            <a:solidFill>
              <a:schemeClr val="bg1">
                <a:lumMod val="85000"/>
              </a:schemeClr>
            </a:solidFill>
          </a:ln>
        </p:spPr>
      </p:pic>
      <p:sp>
        <p:nvSpPr>
          <p:cNvPr id="49" name="TextBox 48">
            <a:extLst>
              <a:ext uri="{FF2B5EF4-FFF2-40B4-BE49-F238E27FC236}">
                <a16:creationId xmlns:a16="http://schemas.microsoft.com/office/drawing/2014/main" id="{F2614D0E-2457-081C-B897-A51E98A081C1}"/>
              </a:ext>
            </a:extLst>
          </p:cNvPr>
          <p:cNvSpPr txBox="1"/>
          <p:nvPr/>
        </p:nvSpPr>
        <p:spPr bwMode="gray">
          <a:xfrm>
            <a:off x="3567093" y="2073733"/>
            <a:ext cx="2812192" cy="415498"/>
          </a:xfrm>
          <a:prstGeom prst="rect">
            <a:avLst/>
          </a:prstGeom>
          <a:noFill/>
        </p:spPr>
        <p:txBody>
          <a:bodyPr wrap="square" lIns="0" tIns="0" rIns="0" bIns="0" rtlCol="0">
            <a:spAutoFit/>
          </a:bodyPr>
          <a:lstStyle/>
          <a:p>
            <a:pPr>
              <a:spcBef>
                <a:spcPts val="500"/>
              </a:spcBef>
            </a:pPr>
            <a:r>
              <a:rPr lang="en-US" sz="900" b="1" dirty="0"/>
              <a:t>Admission Time: </a:t>
            </a:r>
            <a:r>
              <a:rPr lang="en-US" sz="900" dirty="0"/>
              <a:t>Admission and advising staff time savings with less one-on-one meetings with students to discuss program progress.</a:t>
            </a:r>
          </a:p>
        </p:txBody>
      </p:sp>
      <p:sp>
        <p:nvSpPr>
          <p:cNvPr id="50" name="TextBox 49">
            <a:extLst>
              <a:ext uri="{FF2B5EF4-FFF2-40B4-BE49-F238E27FC236}">
                <a16:creationId xmlns:a16="http://schemas.microsoft.com/office/drawing/2014/main" id="{9BB54BB7-77A2-6937-4133-B8DF5384D082}"/>
              </a:ext>
            </a:extLst>
          </p:cNvPr>
          <p:cNvSpPr txBox="1"/>
          <p:nvPr/>
        </p:nvSpPr>
        <p:spPr bwMode="gray">
          <a:xfrm>
            <a:off x="3537998" y="2637771"/>
            <a:ext cx="2862803" cy="553998"/>
          </a:xfrm>
          <a:prstGeom prst="rect">
            <a:avLst/>
          </a:prstGeom>
          <a:noFill/>
        </p:spPr>
        <p:txBody>
          <a:bodyPr wrap="square" lIns="0" tIns="0" rIns="0" bIns="0" rtlCol="0">
            <a:spAutoFit/>
          </a:bodyPr>
          <a:lstStyle/>
          <a:p>
            <a:pPr>
              <a:spcBef>
                <a:spcPts val="500"/>
              </a:spcBef>
            </a:pPr>
            <a:r>
              <a:rPr lang="en-US" sz="900" b="1" dirty="0"/>
              <a:t>Staff Expertise: </a:t>
            </a:r>
            <a:r>
              <a:rPr lang="en-US" sz="900" dirty="0"/>
              <a:t>Many times, the Admissions office needs to involve advisors to obtain information, increasing the time and staff required for these evaluations. </a:t>
            </a:r>
          </a:p>
        </p:txBody>
      </p:sp>
      <p:sp>
        <p:nvSpPr>
          <p:cNvPr id="20" name="Rectangle 19">
            <a:extLst>
              <a:ext uri="{FF2B5EF4-FFF2-40B4-BE49-F238E27FC236}">
                <a16:creationId xmlns:a16="http://schemas.microsoft.com/office/drawing/2014/main" id="{4813198C-C1BA-23B0-6EC4-BB236BD38693}"/>
              </a:ext>
            </a:extLst>
          </p:cNvPr>
          <p:cNvSpPr/>
          <p:nvPr/>
        </p:nvSpPr>
        <p:spPr bwMode="gray">
          <a:xfrm>
            <a:off x="196203" y="2912349"/>
            <a:ext cx="2755101" cy="20439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3" name="Text Placeholder 5">
            <a:extLst>
              <a:ext uri="{FF2B5EF4-FFF2-40B4-BE49-F238E27FC236}">
                <a16:creationId xmlns:a16="http://schemas.microsoft.com/office/drawing/2014/main" id="{FD25287B-4787-DF86-894A-DB599BF14A25}"/>
              </a:ext>
            </a:extLst>
          </p:cNvPr>
          <p:cNvSpPr txBox="1">
            <a:spLocks/>
          </p:cNvSpPr>
          <p:nvPr/>
        </p:nvSpPr>
        <p:spPr bwMode="gray">
          <a:xfrm>
            <a:off x="2205439" y="4622389"/>
            <a:ext cx="1643149" cy="186461"/>
          </a:xfrm>
          <a:prstGeom prst="rect">
            <a:avLst/>
          </a:prstGeom>
        </p:spPr>
        <p:txBody>
          <a:bodyPr vert="horz" wrap="square" lIns="0" tIns="0" rIns="44806" bIns="32004" rtlCol="0" anchor="b" anchorCtr="0">
            <a:spAutoFit/>
          </a:bodyPr>
          <a:lstStyle>
            <a:lvl1pPr marL="0" indent="0" algn="l" defTabSz="685798" rtl="0" eaLnBrk="1" latinLnBrk="0" hangingPunct="1">
              <a:lnSpc>
                <a:spcPct val="100000"/>
              </a:lnSpc>
              <a:spcBef>
                <a:spcPts val="287"/>
              </a:spcBef>
              <a:buClrTx/>
              <a:buFont typeface="Arial" panose="020B0604020202020204" pitchFamily="34" charset="0"/>
              <a:buNone/>
              <a:defRPr sz="715" kern="1200">
                <a:solidFill>
                  <a:schemeClr val="tx1"/>
                </a:solidFill>
                <a:latin typeface="+mn-lt"/>
                <a:ea typeface="+mn-ea"/>
                <a:cs typeface="+mn-cs"/>
              </a:defRPr>
            </a:lvl1pPr>
            <a:lvl2pPr marL="163285" indent="0" algn="l" defTabSz="685798" rtl="0" eaLnBrk="1" latinLnBrk="0" hangingPunct="1">
              <a:lnSpc>
                <a:spcPct val="100000"/>
              </a:lnSpc>
              <a:spcBef>
                <a:spcPts val="287"/>
              </a:spcBef>
              <a:buClrTx/>
              <a:buFont typeface="Verdana" panose="020B0604030504040204" pitchFamily="34" charset="0"/>
              <a:buNone/>
              <a:defRPr sz="715" kern="1200">
                <a:solidFill>
                  <a:schemeClr val="tx1"/>
                </a:solidFill>
                <a:latin typeface="+mn-lt"/>
                <a:ea typeface="+mn-ea"/>
                <a:cs typeface="+mn-cs"/>
              </a:defRPr>
            </a:lvl2pPr>
            <a:lvl3pPr marL="326571" indent="0" algn="l" defTabSz="685798" rtl="0" eaLnBrk="1" latinLnBrk="0" hangingPunct="1">
              <a:lnSpc>
                <a:spcPct val="100000"/>
              </a:lnSpc>
              <a:spcBef>
                <a:spcPts val="287"/>
              </a:spcBef>
              <a:buClrTx/>
              <a:buFont typeface="Arial" panose="020B0604020202020204" pitchFamily="34" charset="0"/>
              <a:buNone/>
              <a:defRPr sz="715" kern="1200">
                <a:solidFill>
                  <a:schemeClr val="tx1"/>
                </a:solidFill>
                <a:latin typeface="+mn-lt"/>
                <a:ea typeface="+mn-ea"/>
                <a:cs typeface="+mn-cs"/>
              </a:defRPr>
            </a:lvl3pPr>
            <a:lvl4pPr marL="489854" indent="0" algn="l" defTabSz="685798" rtl="0" eaLnBrk="1" latinLnBrk="0" hangingPunct="1">
              <a:lnSpc>
                <a:spcPct val="100000"/>
              </a:lnSpc>
              <a:spcBef>
                <a:spcPts val="287"/>
              </a:spcBef>
              <a:buFont typeface="Verdana" panose="020B0604030504040204" pitchFamily="34" charset="0"/>
              <a:buNone/>
              <a:defRPr sz="715" kern="1200">
                <a:solidFill>
                  <a:schemeClr val="tx1"/>
                </a:solidFill>
                <a:latin typeface="+mn-lt"/>
                <a:ea typeface="+mn-ea"/>
                <a:cs typeface="+mn-cs"/>
              </a:defRPr>
            </a:lvl4pPr>
            <a:lvl5pPr marL="653140" indent="0" algn="l" defTabSz="685798" rtl="0" eaLnBrk="1" latinLnBrk="0" hangingPunct="1">
              <a:lnSpc>
                <a:spcPct val="100000"/>
              </a:lnSpc>
              <a:spcBef>
                <a:spcPts val="287"/>
              </a:spcBef>
              <a:buFont typeface="Arial" panose="020B0604020202020204" pitchFamily="34" charset="0"/>
              <a:buNone/>
              <a:defRPr sz="715" kern="1200" baseline="0">
                <a:solidFill>
                  <a:schemeClr val="tx1"/>
                </a:solidFill>
                <a:latin typeface="+mn-lt"/>
                <a:ea typeface="+mn-ea"/>
                <a:cs typeface="+mn-cs"/>
              </a:defRPr>
            </a:lvl5pPr>
            <a:lvl6pPr marL="979710" indent="-163285" algn="l" defTabSz="685798" rtl="0" eaLnBrk="1" latinLnBrk="0" hangingPunct="1">
              <a:lnSpc>
                <a:spcPct val="100000"/>
              </a:lnSpc>
              <a:spcBef>
                <a:spcPts val="715"/>
              </a:spcBef>
              <a:buFont typeface="Verdana" panose="020B0604030504040204" pitchFamily="34" charset="0"/>
              <a:buChar char="–"/>
              <a:defRPr sz="1287" kern="1200">
                <a:solidFill>
                  <a:schemeClr val="tx1"/>
                </a:solidFill>
                <a:latin typeface="+mn-lt"/>
                <a:ea typeface="+mn-ea"/>
                <a:cs typeface="+mn-cs"/>
              </a:defRPr>
            </a:lvl6pPr>
            <a:lvl7pPr marL="1142994" indent="-163285" algn="l" defTabSz="685798" rtl="0" eaLnBrk="1" latinLnBrk="0" hangingPunct="1">
              <a:lnSpc>
                <a:spcPct val="100000"/>
              </a:lnSpc>
              <a:spcBef>
                <a:spcPts val="715"/>
              </a:spcBef>
              <a:buFont typeface="Arial" panose="020B0604020202020204" pitchFamily="34" charset="0"/>
              <a:buChar char="•"/>
              <a:defRPr sz="1287" kern="1200">
                <a:solidFill>
                  <a:schemeClr val="tx1"/>
                </a:solidFill>
                <a:latin typeface="+mn-lt"/>
                <a:ea typeface="+mn-ea"/>
                <a:cs typeface="+mn-cs"/>
              </a:defRPr>
            </a:lvl7pPr>
            <a:lvl8pPr marL="1306279" indent="-163285" algn="l" defTabSz="685798" rtl="0" eaLnBrk="1" latinLnBrk="0" hangingPunct="1">
              <a:lnSpc>
                <a:spcPct val="100000"/>
              </a:lnSpc>
              <a:spcBef>
                <a:spcPts val="715"/>
              </a:spcBef>
              <a:buFont typeface="Verdana" panose="020B0604030504040204" pitchFamily="34" charset="0"/>
              <a:buChar char="–"/>
              <a:defRPr sz="1287" kern="1200">
                <a:solidFill>
                  <a:schemeClr val="tx1"/>
                </a:solidFill>
                <a:latin typeface="+mn-lt"/>
                <a:ea typeface="+mn-ea"/>
                <a:cs typeface="+mn-cs"/>
              </a:defRPr>
            </a:lvl8pPr>
            <a:lvl9pPr marL="1469565" indent="-163285" algn="l" defTabSz="685798" rtl="0" eaLnBrk="1" latinLnBrk="0" hangingPunct="1">
              <a:lnSpc>
                <a:spcPct val="100000"/>
              </a:lnSpc>
              <a:spcBef>
                <a:spcPts val="715"/>
              </a:spcBef>
              <a:buFont typeface="Arial" panose="020B0604020202020204" pitchFamily="34" charset="0"/>
              <a:buChar char="•"/>
              <a:defRPr sz="1287" kern="1200">
                <a:solidFill>
                  <a:schemeClr val="tx1"/>
                </a:solidFill>
                <a:latin typeface="+mn-lt"/>
                <a:ea typeface="+mn-ea"/>
                <a:cs typeface="+mn-cs"/>
              </a:defRPr>
            </a:lvl9pPr>
          </a:lstStyle>
          <a:p>
            <a:r>
              <a:rPr lang="en-US" sz="501" dirty="0"/>
              <a:t>*Total Sessions = Total number of unique sessions by any user, with or without an account</a:t>
            </a:r>
          </a:p>
        </p:txBody>
      </p:sp>
    </p:spTree>
    <p:extLst>
      <p:ext uri="{BB962C8B-B14F-4D97-AF65-F5344CB8AC3E}">
        <p14:creationId xmlns:p14="http://schemas.microsoft.com/office/powerpoint/2010/main" val="12269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8B686-3D4F-4640-9B99-21F697C4706E}"/>
              </a:ext>
              <a:ext uri="{C183D7F6-B498-43B3-948B-1728B52AA6E4}">
                <adec:decorative xmlns:adec="http://schemas.microsoft.com/office/drawing/2017/decorative" val="1"/>
              </a:ext>
            </a:extLst>
          </p:cNvPr>
          <p:cNvSpPr/>
          <p:nvPr/>
        </p:nvSpPr>
        <p:spPr bwMode="gray">
          <a:xfrm>
            <a:off x="1902602" y="2091326"/>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1902602" y="903326"/>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F101908A-3C0B-8346-8809-D27A7C117000}"/>
              </a:ext>
              <a:ext uri="{C183D7F6-B498-43B3-948B-1728B52AA6E4}">
                <adec:decorative xmlns:adec="http://schemas.microsoft.com/office/drawing/2017/decorative" val="1"/>
              </a:ext>
            </a:extLst>
          </p:cNvPr>
          <p:cNvSpPr/>
          <p:nvPr/>
        </p:nvSpPr>
        <p:spPr bwMode="gray">
          <a:xfrm>
            <a:off x="1902602" y="3279326"/>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p:txBody>
          <a:bodyPr/>
          <a:lstStyle/>
          <a:p>
            <a:r>
              <a:rPr lang="en-US" dirty="0"/>
              <a:t>Title</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2037555" y="1210717"/>
            <a:ext cx="3965039" cy="479618"/>
          </a:xfrm>
          <a:prstGeom prst="rect">
            <a:avLst/>
          </a:prstGeom>
          <a:noFill/>
        </p:spPr>
        <p:txBody>
          <a:bodyPr wrap="square" lIns="0" tIns="0" rIns="0" bIns="0" rtlCol="0">
            <a:spAutoFit/>
          </a:bodyPr>
          <a:lstStyle/>
          <a:p>
            <a:pPr>
              <a:spcBef>
                <a:spcPts val="500"/>
              </a:spcBef>
            </a:pPr>
            <a:r>
              <a:rPr lang="en-US" sz="900" b="1" dirty="0"/>
              <a:t>Header</a:t>
            </a:r>
          </a:p>
          <a:p>
            <a:pPr>
              <a:spcBef>
                <a:spcPts val="500"/>
              </a:spcBef>
            </a:pPr>
            <a:r>
              <a:rPr lang="en-US" sz="900" dirty="0"/>
              <a:t>Lorem ipsum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Maecenas </a:t>
            </a:r>
            <a:r>
              <a:rPr lang="en-US" sz="900" dirty="0" err="1"/>
              <a:t>porttitor</a:t>
            </a:r>
            <a:r>
              <a:rPr lang="en-US" sz="900" dirty="0"/>
              <a:t> </a:t>
            </a:r>
            <a:r>
              <a:rPr lang="en-US" sz="900" dirty="0" err="1"/>
              <a:t>congue</a:t>
            </a:r>
            <a:r>
              <a:rPr lang="en-US" sz="900" dirty="0"/>
              <a:t> </a:t>
            </a:r>
            <a:r>
              <a:rPr lang="en-US" sz="900" dirty="0" err="1"/>
              <a:t>massa</a:t>
            </a:r>
            <a:r>
              <a:rPr lang="en-US" sz="900" dirty="0"/>
              <a:t>. </a:t>
            </a:r>
          </a:p>
        </p:txBody>
      </p:sp>
      <p:sp>
        <p:nvSpPr>
          <p:cNvPr id="7" name="TextBox 6">
            <a:extLst>
              <a:ext uri="{FF2B5EF4-FFF2-40B4-BE49-F238E27FC236}">
                <a16:creationId xmlns:a16="http://schemas.microsoft.com/office/drawing/2014/main" id="{4FA1D2B4-7F66-9E4D-8F4F-A08998D0DFD6}"/>
              </a:ext>
            </a:extLst>
          </p:cNvPr>
          <p:cNvSpPr txBox="1"/>
          <p:nvPr/>
        </p:nvSpPr>
        <p:spPr bwMode="gray">
          <a:xfrm>
            <a:off x="2037555" y="2398717"/>
            <a:ext cx="3965039" cy="479618"/>
          </a:xfrm>
          <a:prstGeom prst="rect">
            <a:avLst/>
          </a:prstGeom>
          <a:noFill/>
        </p:spPr>
        <p:txBody>
          <a:bodyPr wrap="square" lIns="0" tIns="0" rIns="0" bIns="0" rtlCol="0">
            <a:spAutoFit/>
          </a:bodyPr>
          <a:lstStyle/>
          <a:p>
            <a:pPr>
              <a:spcBef>
                <a:spcPts val="500"/>
              </a:spcBef>
            </a:pPr>
            <a:r>
              <a:rPr lang="en-US" sz="900" b="1" dirty="0"/>
              <a:t>Header</a:t>
            </a:r>
          </a:p>
          <a:p>
            <a:pPr>
              <a:spcBef>
                <a:spcPts val="500"/>
              </a:spcBef>
            </a:pPr>
            <a:r>
              <a:rPr lang="en-US" sz="900" dirty="0"/>
              <a:t>Lorem ipsum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Maecenas </a:t>
            </a:r>
            <a:r>
              <a:rPr lang="en-US" sz="900" dirty="0" err="1"/>
              <a:t>porttitor</a:t>
            </a:r>
            <a:r>
              <a:rPr lang="en-US" sz="900" dirty="0"/>
              <a:t> </a:t>
            </a:r>
            <a:r>
              <a:rPr lang="en-US" sz="900" dirty="0" err="1"/>
              <a:t>congue</a:t>
            </a:r>
            <a:r>
              <a:rPr lang="en-US" sz="900" dirty="0"/>
              <a:t> </a:t>
            </a:r>
            <a:r>
              <a:rPr lang="en-US" sz="900" dirty="0" err="1"/>
              <a:t>massa</a:t>
            </a:r>
            <a:r>
              <a:rPr lang="en-US" sz="900" dirty="0"/>
              <a:t>. </a:t>
            </a:r>
          </a:p>
        </p:txBody>
      </p:sp>
      <p:sp>
        <p:nvSpPr>
          <p:cNvPr id="16" name="TextBox 15">
            <a:extLst>
              <a:ext uri="{FF2B5EF4-FFF2-40B4-BE49-F238E27FC236}">
                <a16:creationId xmlns:a16="http://schemas.microsoft.com/office/drawing/2014/main" id="{40CE0217-87EB-B84C-AC41-10A322E79F06}"/>
              </a:ext>
            </a:extLst>
          </p:cNvPr>
          <p:cNvSpPr txBox="1"/>
          <p:nvPr/>
        </p:nvSpPr>
        <p:spPr bwMode="gray">
          <a:xfrm>
            <a:off x="2037555" y="3586717"/>
            <a:ext cx="3965039" cy="479618"/>
          </a:xfrm>
          <a:prstGeom prst="rect">
            <a:avLst/>
          </a:prstGeom>
          <a:noFill/>
        </p:spPr>
        <p:txBody>
          <a:bodyPr wrap="square" lIns="0" tIns="0" rIns="0" bIns="0" rtlCol="0">
            <a:spAutoFit/>
          </a:bodyPr>
          <a:lstStyle/>
          <a:p>
            <a:pPr>
              <a:spcBef>
                <a:spcPts val="500"/>
              </a:spcBef>
            </a:pPr>
            <a:r>
              <a:rPr lang="en-US" sz="900" b="1" dirty="0"/>
              <a:t>Header </a:t>
            </a:r>
          </a:p>
          <a:p>
            <a:pPr>
              <a:spcBef>
                <a:spcPts val="500"/>
              </a:spcBef>
            </a:pPr>
            <a:r>
              <a:rPr lang="en-US" sz="900" dirty="0"/>
              <a:t>Lorem ipsum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Maecenas </a:t>
            </a:r>
            <a:r>
              <a:rPr lang="en-US" sz="900" dirty="0" err="1"/>
              <a:t>porttitor</a:t>
            </a:r>
            <a:r>
              <a:rPr lang="en-US" sz="900" dirty="0"/>
              <a:t> </a:t>
            </a:r>
            <a:r>
              <a:rPr lang="en-US" sz="900" dirty="0" err="1"/>
              <a:t>congue</a:t>
            </a:r>
            <a:r>
              <a:rPr lang="en-US" sz="900" dirty="0"/>
              <a:t> </a:t>
            </a:r>
            <a:r>
              <a:rPr lang="en-US" sz="900" dirty="0" err="1"/>
              <a:t>massa</a:t>
            </a:r>
            <a:r>
              <a:rPr lang="en-US" sz="900" dirty="0"/>
              <a:t>. </a:t>
            </a:r>
          </a:p>
        </p:txBody>
      </p:sp>
      <p:sp>
        <p:nvSpPr>
          <p:cNvPr id="8" name="Rectangle 7">
            <a:extLst>
              <a:ext uri="{FF2B5EF4-FFF2-40B4-BE49-F238E27FC236}">
                <a16:creationId xmlns:a16="http://schemas.microsoft.com/office/drawing/2014/main" id="{5B860CC8-AF53-F043-B7A6-EBA3A045ED70}"/>
              </a:ext>
              <a:ext uri="{C183D7F6-B498-43B3-948B-1728B52AA6E4}">
                <adec:decorative xmlns:adec="http://schemas.microsoft.com/office/drawing/2017/decorative" val="1"/>
              </a:ext>
            </a:extLst>
          </p:cNvPr>
          <p:cNvSpPr/>
          <p:nvPr/>
        </p:nvSpPr>
        <p:spPr bwMode="gray">
          <a:xfrm>
            <a:off x="0" y="2091326"/>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4498EA7-4A4C-F642-8659-C086E07BDEBA}"/>
              </a:ext>
              <a:ext uri="{C183D7F6-B498-43B3-948B-1728B52AA6E4}">
                <adec:decorative xmlns:adec="http://schemas.microsoft.com/office/drawing/2017/decorative" val="1"/>
              </a:ext>
            </a:extLst>
          </p:cNvPr>
          <p:cNvSpPr/>
          <p:nvPr/>
        </p:nvSpPr>
        <p:spPr bwMode="gray">
          <a:xfrm>
            <a:off x="0" y="903326"/>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FFB735DC-DB28-DB4A-B387-7E31292EAB22}"/>
              </a:ext>
              <a:ext uri="{C183D7F6-B498-43B3-948B-1728B52AA6E4}">
                <adec:decorative xmlns:adec="http://schemas.microsoft.com/office/drawing/2017/decorative" val="1"/>
              </a:ext>
            </a:extLst>
          </p:cNvPr>
          <p:cNvSpPr/>
          <p:nvPr/>
        </p:nvSpPr>
        <p:spPr bwMode="gray">
          <a:xfrm>
            <a:off x="0" y="3279326"/>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45F5CE88-F117-36E4-D8E1-160F5B3C152A}"/>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41489" y="2378991"/>
            <a:ext cx="656370" cy="544787"/>
          </a:xfrm>
          <a:prstGeom prst="rect">
            <a:avLst/>
          </a:prstGeom>
        </p:spPr>
      </p:pic>
      <p:pic>
        <p:nvPicPr>
          <p:cNvPr id="18" name="Picture 17">
            <a:extLst>
              <a:ext uri="{FF2B5EF4-FFF2-40B4-BE49-F238E27FC236}">
                <a16:creationId xmlns:a16="http://schemas.microsoft.com/office/drawing/2014/main" id="{E7F31035-AD17-D009-AB91-3A01A7751FA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00483" y="1210717"/>
            <a:ext cx="538383" cy="538383"/>
          </a:xfrm>
          <a:prstGeom prst="rect">
            <a:avLst/>
          </a:prstGeom>
        </p:spPr>
      </p:pic>
      <p:pic>
        <p:nvPicPr>
          <p:cNvPr id="20" name="Picture 19">
            <a:extLst>
              <a:ext uri="{FF2B5EF4-FFF2-40B4-BE49-F238E27FC236}">
                <a16:creationId xmlns:a16="http://schemas.microsoft.com/office/drawing/2014/main" id="{275941E2-D53E-43BA-DD37-3DCC9BD89390}"/>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00483" y="3540492"/>
            <a:ext cx="538383" cy="536588"/>
          </a:xfrm>
          <a:prstGeom prst="rect">
            <a:avLst/>
          </a:prstGeom>
        </p:spPr>
      </p:pic>
      <p:sp>
        <p:nvSpPr>
          <p:cNvPr id="22" name="TextBox 21">
            <a:extLst>
              <a:ext uri="{FF2B5EF4-FFF2-40B4-BE49-F238E27FC236}">
                <a16:creationId xmlns:a16="http://schemas.microsoft.com/office/drawing/2014/main" id="{3419463E-2027-16B4-9882-BDC6BB74FF24}"/>
              </a:ext>
            </a:extLst>
          </p:cNvPr>
          <p:cNvSpPr txBox="1"/>
          <p:nvPr/>
        </p:nvSpPr>
        <p:spPr bwMode="gray">
          <a:xfrm>
            <a:off x="6535753" y="1195102"/>
            <a:ext cx="2040434" cy="553998"/>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WHY. For example, the challenge you sought to solve or the process before changes were made, etc.</a:t>
            </a:r>
          </a:p>
        </p:txBody>
      </p:sp>
      <p:sp>
        <p:nvSpPr>
          <p:cNvPr id="23" name="TextBox 22">
            <a:extLst>
              <a:ext uri="{FF2B5EF4-FFF2-40B4-BE49-F238E27FC236}">
                <a16:creationId xmlns:a16="http://schemas.microsoft.com/office/drawing/2014/main" id="{902330FD-9B58-FBCD-B7CC-D3F77501646B}"/>
              </a:ext>
            </a:extLst>
          </p:cNvPr>
          <p:cNvSpPr txBox="1"/>
          <p:nvPr/>
        </p:nvSpPr>
        <p:spPr bwMode="gray">
          <a:xfrm>
            <a:off x="6535753" y="2210590"/>
            <a:ext cx="2040434" cy="8309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24" name="TextBox 23">
            <a:extLst>
              <a:ext uri="{FF2B5EF4-FFF2-40B4-BE49-F238E27FC236}">
                <a16:creationId xmlns:a16="http://schemas.microsoft.com/office/drawing/2014/main" id="{EA6701F3-AA8D-B92B-7B05-6B701F29B3B0}"/>
              </a:ext>
            </a:extLst>
          </p:cNvPr>
          <p:cNvSpPr txBox="1"/>
          <p:nvPr/>
        </p:nvSpPr>
        <p:spPr bwMode="gray">
          <a:xfrm>
            <a:off x="6535753" y="3549527"/>
            <a:ext cx="2040434" cy="553998"/>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IMPACT. For example, the impact of the new initiative or process, etc. (qualitative or quantitative)</a:t>
            </a:r>
          </a:p>
        </p:txBody>
      </p:sp>
    </p:spTree>
    <p:extLst>
      <p:ext uri="{BB962C8B-B14F-4D97-AF65-F5344CB8AC3E}">
        <p14:creationId xmlns:p14="http://schemas.microsoft.com/office/powerpoint/2010/main" val="67917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280193" y="947570"/>
            <a:ext cx="5842795" cy="10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p:txBody>
          <a:bodyPr/>
          <a:lstStyle/>
          <a:p>
            <a:r>
              <a:rPr lang="en-US" dirty="0"/>
              <a:t>Title</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503168" y="1254961"/>
            <a:ext cx="5440431" cy="341119"/>
          </a:xfrm>
          <a:prstGeom prst="rect">
            <a:avLst/>
          </a:prstGeom>
          <a:noFill/>
        </p:spPr>
        <p:txBody>
          <a:bodyPr wrap="square" lIns="0" tIns="0" rIns="0" bIns="0" rtlCol="0">
            <a:spAutoFit/>
          </a:bodyPr>
          <a:lstStyle/>
          <a:p>
            <a:pPr>
              <a:spcBef>
                <a:spcPts val="500"/>
              </a:spcBef>
            </a:pPr>
            <a:r>
              <a:rPr lang="en-US" sz="900" b="1" dirty="0">
                <a:solidFill>
                  <a:schemeClr val="bg1"/>
                </a:solidFill>
              </a:rPr>
              <a:t>Header </a:t>
            </a:r>
          </a:p>
          <a:p>
            <a:pPr>
              <a:spcBef>
                <a:spcPts val="500"/>
              </a:spcBef>
            </a:pPr>
            <a:r>
              <a:rPr lang="en-US" sz="900" dirty="0">
                <a:solidFill>
                  <a:schemeClr val="bg1"/>
                </a:solidFill>
              </a:rPr>
              <a:t>Lorem ipsum dolor sit </a:t>
            </a:r>
            <a:r>
              <a:rPr lang="en-US" sz="900" dirty="0" err="1">
                <a:solidFill>
                  <a:schemeClr val="bg1"/>
                </a:solidFill>
              </a:rPr>
              <a:t>amet</a:t>
            </a:r>
            <a:r>
              <a:rPr lang="en-US" sz="900" dirty="0">
                <a:solidFill>
                  <a:schemeClr val="bg1"/>
                </a:solidFill>
              </a:rPr>
              <a:t>, </a:t>
            </a:r>
            <a:r>
              <a:rPr lang="en-US" sz="900" dirty="0" err="1">
                <a:solidFill>
                  <a:schemeClr val="bg1"/>
                </a:solidFill>
              </a:rPr>
              <a:t>consectetuer</a:t>
            </a:r>
            <a:r>
              <a:rPr lang="en-US" sz="900" dirty="0">
                <a:solidFill>
                  <a:schemeClr val="bg1"/>
                </a:solidFill>
              </a:rPr>
              <a:t> </a:t>
            </a:r>
            <a:r>
              <a:rPr lang="en-US" sz="900" dirty="0" err="1">
                <a:solidFill>
                  <a:schemeClr val="bg1"/>
                </a:solidFill>
              </a:rPr>
              <a:t>adipiscing</a:t>
            </a:r>
            <a:r>
              <a:rPr lang="en-US" sz="900" dirty="0">
                <a:solidFill>
                  <a:schemeClr val="bg1"/>
                </a:solidFill>
              </a:rPr>
              <a:t> </a:t>
            </a:r>
            <a:r>
              <a:rPr lang="en-US" sz="900" dirty="0" err="1">
                <a:solidFill>
                  <a:schemeClr val="bg1"/>
                </a:solidFill>
              </a:rPr>
              <a:t>elit</a:t>
            </a:r>
            <a:r>
              <a:rPr lang="en-US" sz="900" dirty="0">
                <a:solidFill>
                  <a:schemeClr val="bg1"/>
                </a:solidFill>
              </a:rPr>
              <a:t>. Maecenas </a:t>
            </a:r>
            <a:r>
              <a:rPr lang="en-US" sz="900" dirty="0" err="1">
                <a:solidFill>
                  <a:schemeClr val="bg1"/>
                </a:solidFill>
              </a:rPr>
              <a:t>porttitor</a:t>
            </a:r>
            <a:r>
              <a:rPr lang="en-US" sz="900" dirty="0">
                <a:solidFill>
                  <a:schemeClr val="bg1"/>
                </a:solidFill>
              </a:rPr>
              <a:t> </a:t>
            </a:r>
            <a:r>
              <a:rPr lang="en-US" sz="900" dirty="0" err="1">
                <a:solidFill>
                  <a:schemeClr val="bg1"/>
                </a:solidFill>
              </a:rPr>
              <a:t>congue</a:t>
            </a:r>
            <a:r>
              <a:rPr lang="en-US" sz="900" dirty="0">
                <a:solidFill>
                  <a:schemeClr val="bg1"/>
                </a:solidFill>
              </a:rPr>
              <a:t> </a:t>
            </a:r>
            <a:r>
              <a:rPr lang="en-US" sz="900" dirty="0" err="1">
                <a:solidFill>
                  <a:schemeClr val="bg1"/>
                </a:solidFill>
              </a:rPr>
              <a:t>massa</a:t>
            </a:r>
            <a:r>
              <a:rPr lang="en-US" sz="900" dirty="0">
                <a:solidFill>
                  <a:schemeClr val="bg1"/>
                </a:solidFill>
              </a:rPr>
              <a:t>. </a:t>
            </a:r>
          </a:p>
        </p:txBody>
      </p:sp>
      <p:sp>
        <p:nvSpPr>
          <p:cNvPr id="2" name="TextBox 1">
            <a:extLst>
              <a:ext uri="{FF2B5EF4-FFF2-40B4-BE49-F238E27FC236}">
                <a16:creationId xmlns:a16="http://schemas.microsoft.com/office/drawing/2014/main" id="{7143B897-3438-2E18-1CF2-F47CB54EED65}"/>
              </a:ext>
            </a:extLst>
          </p:cNvPr>
          <p:cNvSpPr txBox="1"/>
          <p:nvPr/>
        </p:nvSpPr>
        <p:spPr bwMode="gray">
          <a:xfrm>
            <a:off x="867479" y="2833586"/>
            <a:ext cx="5076120" cy="276999"/>
          </a:xfrm>
          <a:prstGeom prst="rect">
            <a:avLst/>
          </a:prstGeom>
          <a:noFill/>
        </p:spPr>
        <p:txBody>
          <a:bodyPr wrap="square" lIns="0" tIns="0" rIns="0" bIns="0" rtlCol="0">
            <a:spAutoFit/>
          </a:bodyPr>
          <a:lstStyle/>
          <a:p>
            <a:pPr>
              <a:spcBef>
                <a:spcPts val="500"/>
              </a:spcBef>
            </a:pPr>
            <a:r>
              <a:rPr lang="en-US" sz="900" dirty="0"/>
              <a:t>Use this text box to add descriptive text to this section of the slide and move it to where it makes sense with the visuals you’ll add.</a:t>
            </a:r>
          </a:p>
        </p:txBody>
      </p:sp>
      <p:sp>
        <p:nvSpPr>
          <p:cNvPr id="4" name="TextBox 3">
            <a:extLst>
              <a:ext uri="{FF2B5EF4-FFF2-40B4-BE49-F238E27FC236}">
                <a16:creationId xmlns:a16="http://schemas.microsoft.com/office/drawing/2014/main" id="{79A89AC4-9F7F-1FD2-4E64-8BD9A25DA4A6}"/>
              </a:ext>
            </a:extLst>
          </p:cNvPr>
          <p:cNvSpPr txBox="1"/>
          <p:nvPr/>
        </p:nvSpPr>
        <p:spPr bwMode="gray">
          <a:xfrm>
            <a:off x="6535753" y="1195102"/>
            <a:ext cx="2040434" cy="553998"/>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a:t>
            </a:r>
          </a:p>
        </p:txBody>
      </p:sp>
      <p:sp>
        <p:nvSpPr>
          <p:cNvPr id="5" name="TextBox 4">
            <a:extLst>
              <a:ext uri="{FF2B5EF4-FFF2-40B4-BE49-F238E27FC236}">
                <a16:creationId xmlns:a16="http://schemas.microsoft.com/office/drawing/2014/main" id="{E61861B3-3BE8-D9C8-5E70-F52675F217A8}"/>
              </a:ext>
            </a:extLst>
          </p:cNvPr>
          <p:cNvSpPr txBox="1"/>
          <p:nvPr/>
        </p:nvSpPr>
        <p:spPr bwMode="gray">
          <a:xfrm>
            <a:off x="6535753" y="2902836"/>
            <a:ext cx="2040434" cy="415498"/>
          </a:xfrm>
          <a:prstGeom prst="rect">
            <a:avLst/>
          </a:prstGeom>
          <a:solidFill>
            <a:srgbClr val="92D050"/>
          </a:solidFill>
        </p:spPr>
        <p:txBody>
          <a:bodyPr wrap="square" lIns="0" tIns="0" rIns="0" bIns="0" rtlCol="0">
            <a:spAutoFit/>
          </a:bodyPr>
          <a:lstStyle/>
          <a:p>
            <a:pPr>
              <a:spcBef>
                <a:spcPts val="500"/>
              </a:spcBef>
            </a:pPr>
            <a:r>
              <a:rPr lang="en-US" sz="900" dirty="0"/>
              <a:t>Add screenshots or visuals. For example, documents you made, new website, etc.</a:t>
            </a:r>
          </a:p>
        </p:txBody>
      </p:sp>
    </p:spTree>
    <p:extLst>
      <p:ext uri="{BB962C8B-B14F-4D97-AF65-F5344CB8AC3E}">
        <p14:creationId xmlns:p14="http://schemas.microsoft.com/office/powerpoint/2010/main" val="241582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C183D7F6-B498-43B3-948B-1728B52AA6E4}">
                <adec:decorative xmlns:adec="http://schemas.microsoft.com/office/drawing/2017/decorative" val="1"/>
              </a:ext>
            </a:extLst>
          </p:cNvPr>
          <p:cNvCxnSpPr/>
          <p:nvPr/>
        </p:nvCxnSpPr>
        <p:spPr bwMode="gray">
          <a:xfrm>
            <a:off x="0" y="1220793"/>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C183D7F6-B498-43B3-948B-1728B52AA6E4}">
                <adec:decorative xmlns:adec="http://schemas.microsoft.com/office/drawing/2017/decorative" val="1"/>
              </a:ext>
            </a:extLst>
          </p:cNvPr>
          <p:cNvSpPr/>
          <p:nvPr/>
        </p:nvSpPr>
        <p:spPr bwMode="gray">
          <a:xfrm flipH="1">
            <a:off x="4388761" y="127130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33">
            <a:extLst>
              <a:ext uri="{C183D7F6-B498-43B3-948B-1728B52AA6E4}">
                <adec:decorative xmlns:adec="http://schemas.microsoft.com/office/drawing/2017/decorative" val="1"/>
              </a:ext>
            </a:extLst>
          </p:cNvPr>
          <p:cNvSpPr/>
          <p:nvPr/>
        </p:nvSpPr>
        <p:spPr bwMode="gray">
          <a:xfrm flipH="1">
            <a:off x="-1" y="127130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Title 9"/>
          <p:cNvSpPr>
            <a:spLocks noGrp="1"/>
          </p:cNvSpPr>
          <p:nvPr>
            <p:ph type="title"/>
          </p:nvPr>
        </p:nvSpPr>
        <p:spPr/>
        <p:txBody>
          <a:bodyPr/>
          <a:lstStyle/>
          <a:p>
            <a:r>
              <a:rPr lang="en-US" dirty="0"/>
              <a:t>Title</a:t>
            </a:r>
          </a:p>
        </p:txBody>
      </p:sp>
      <p:sp>
        <p:nvSpPr>
          <p:cNvPr id="32" name="Text Placeholder 1"/>
          <p:cNvSpPr txBox="1">
            <a:spLocks/>
          </p:cNvSpPr>
          <p:nvPr/>
        </p:nvSpPr>
        <p:spPr bwMode="gray">
          <a:xfrm>
            <a:off x="266701" y="1794599"/>
            <a:ext cx="1471376"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 (e.g., The Challenge)</a:t>
            </a:r>
          </a:p>
        </p:txBody>
      </p:sp>
      <p:sp>
        <p:nvSpPr>
          <p:cNvPr id="35" name="Text Placeholder 1"/>
          <p:cNvSpPr txBox="1">
            <a:spLocks/>
          </p:cNvSpPr>
          <p:nvPr/>
        </p:nvSpPr>
        <p:spPr bwMode="gray">
          <a:xfrm>
            <a:off x="4491750" y="1793116"/>
            <a:ext cx="1525194"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 (e.g., Impact)</a:t>
            </a:r>
          </a:p>
        </p:txBody>
      </p:sp>
      <p:sp>
        <p:nvSpPr>
          <p:cNvPr id="4" name="TextBox 3">
            <a:extLst>
              <a:ext uri="{FF2B5EF4-FFF2-40B4-BE49-F238E27FC236}">
                <a16:creationId xmlns:a16="http://schemas.microsoft.com/office/drawing/2014/main" id="{65AD7693-BE1D-BA5D-05A8-71ADEFA5C2E9}"/>
              </a:ext>
            </a:extLst>
          </p:cNvPr>
          <p:cNvSpPr txBox="1"/>
          <p:nvPr/>
        </p:nvSpPr>
        <p:spPr bwMode="gray">
          <a:xfrm>
            <a:off x="4521246" y="2211704"/>
            <a:ext cx="1438999" cy="369332"/>
          </a:xfrm>
          <a:prstGeom prst="rect">
            <a:avLst/>
          </a:prstGeom>
          <a:noFill/>
        </p:spPr>
        <p:txBody>
          <a:bodyPr wrap="square" lIns="0" tIns="0" rIns="0" bIns="0" rtlCol="0">
            <a:spAutoFit/>
          </a:bodyPr>
          <a:lstStyle/>
          <a:p>
            <a:r>
              <a:rPr lang="en-US" sz="2400" dirty="0">
                <a:solidFill>
                  <a:schemeClr val="accent4"/>
                </a:solidFill>
                <a:latin typeface="+mj-lt"/>
              </a:rPr>
              <a:t>Number</a:t>
            </a:r>
          </a:p>
        </p:txBody>
      </p:sp>
      <p:sp>
        <p:nvSpPr>
          <p:cNvPr id="6" name="TextBox 5">
            <a:extLst>
              <a:ext uri="{FF2B5EF4-FFF2-40B4-BE49-F238E27FC236}">
                <a16:creationId xmlns:a16="http://schemas.microsoft.com/office/drawing/2014/main" id="{3EE0DF21-0BDE-3350-5EEF-3473D5DDCA8B}"/>
              </a:ext>
            </a:extLst>
          </p:cNvPr>
          <p:cNvSpPr txBox="1"/>
          <p:nvPr/>
        </p:nvSpPr>
        <p:spPr bwMode="gray">
          <a:xfrm>
            <a:off x="4521246" y="2605050"/>
            <a:ext cx="1183840" cy="123111"/>
          </a:xfrm>
          <a:prstGeom prst="rect">
            <a:avLst/>
          </a:prstGeom>
          <a:noFill/>
        </p:spPr>
        <p:txBody>
          <a:bodyPr wrap="square" lIns="0" tIns="0" rIns="0" bIns="0" rtlCol="0">
            <a:spAutoFit/>
          </a:bodyPr>
          <a:lstStyle/>
          <a:p>
            <a:pPr>
              <a:spcBef>
                <a:spcPts val="300"/>
              </a:spcBef>
            </a:pPr>
            <a:r>
              <a:rPr lang="en-US" sz="800" dirty="0"/>
              <a:t>Description</a:t>
            </a:r>
          </a:p>
        </p:txBody>
      </p:sp>
      <p:sp>
        <p:nvSpPr>
          <p:cNvPr id="7" name="Text Placeholder 1">
            <a:extLst>
              <a:ext uri="{FF2B5EF4-FFF2-40B4-BE49-F238E27FC236}">
                <a16:creationId xmlns:a16="http://schemas.microsoft.com/office/drawing/2014/main" id="{38BCC5DF-2CA2-8095-B89F-6F66A489F7B1}"/>
              </a:ext>
            </a:extLst>
          </p:cNvPr>
          <p:cNvSpPr txBox="1">
            <a:spLocks/>
          </p:cNvSpPr>
          <p:nvPr/>
        </p:nvSpPr>
        <p:spPr bwMode="gray">
          <a:xfrm>
            <a:off x="2151120" y="1794599"/>
            <a:ext cx="212131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 (e.g., About the Initiative)</a:t>
            </a:r>
          </a:p>
        </p:txBody>
      </p:sp>
      <p:sp>
        <p:nvSpPr>
          <p:cNvPr id="8" name="Text Placeholder 1">
            <a:extLst>
              <a:ext uri="{FF2B5EF4-FFF2-40B4-BE49-F238E27FC236}">
                <a16:creationId xmlns:a16="http://schemas.microsoft.com/office/drawing/2014/main" id="{547225CE-9D7D-217C-0699-AD14BCE2EAFC}"/>
              </a:ext>
            </a:extLst>
          </p:cNvPr>
          <p:cNvSpPr txBox="1">
            <a:spLocks/>
          </p:cNvSpPr>
          <p:nvPr/>
        </p:nvSpPr>
        <p:spPr bwMode="gray">
          <a:xfrm>
            <a:off x="266701" y="2211704"/>
            <a:ext cx="1471376" cy="86690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Lorem ipsum dolor sit </a:t>
            </a:r>
            <a:r>
              <a:rPr lang="en-US" sz="800" dirty="0" err="1"/>
              <a:t>amet</a:t>
            </a:r>
            <a:endParaRPr lang="en-US" sz="800" dirty="0"/>
          </a:p>
          <a:p>
            <a:pPr>
              <a:spcBef>
                <a:spcPts val="500"/>
              </a:spcBef>
            </a:pPr>
            <a:r>
              <a:rPr lang="en-US" sz="800" dirty="0" err="1"/>
              <a:t>Consectetuer</a:t>
            </a:r>
            <a:r>
              <a:rPr lang="en-US" sz="800" dirty="0"/>
              <a:t> </a:t>
            </a:r>
            <a:r>
              <a:rPr lang="en-US" sz="800" dirty="0" err="1"/>
              <a:t>adipiscing</a:t>
            </a:r>
            <a:r>
              <a:rPr lang="en-US" sz="800" dirty="0"/>
              <a:t> </a:t>
            </a:r>
            <a:r>
              <a:rPr lang="en-US" sz="800" dirty="0" err="1"/>
              <a:t>elit</a:t>
            </a:r>
            <a:endParaRPr lang="en-US" sz="800" dirty="0"/>
          </a:p>
          <a:p>
            <a:pPr>
              <a:spcBef>
                <a:spcPts val="500"/>
              </a:spcBef>
            </a:pPr>
            <a:r>
              <a:rPr lang="en-US" sz="800" dirty="0"/>
              <a:t>Maecenas </a:t>
            </a:r>
            <a:r>
              <a:rPr lang="en-US" sz="800" dirty="0" err="1"/>
              <a:t>porttitor</a:t>
            </a:r>
            <a:r>
              <a:rPr lang="en-US" sz="800" dirty="0"/>
              <a:t> </a:t>
            </a:r>
            <a:r>
              <a:rPr lang="en-US" sz="800" dirty="0" err="1"/>
              <a:t>congue</a:t>
            </a:r>
            <a:r>
              <a:rPr lang="en-US" sz="800" dirty="0"/>
              <a:t> </a:t>
            </a:r>
            <a:r>
              <a:rPr lang="en-US" sz="800" dirty="0" err="1"/>
              <a:t>massa</a:t>
            </a:r>
            <a:r>
              <a:rPr lang="en-US" sz="800" dirty="0"/>
              <a:t>. </a:t>
            </a:r>
          </a:p>
        </p:txBody>
      </p:sp>
      <p:sp>
        <p:nvSpPr>
          <p:cNvPr id="11" name="Text Placeholder 1">
            <a:extLst>
              <a:ext uri="{FF2B5EF4-FFF2-40B4-BE49-F238E27FC236}">
                <a16:creationId xmlns:a16="http://schemas.microsoft.com/office/drawing/2014/main" id="{96F6D137-7D91-B007-660F-32BFE0B89995}"/>
              </a:ext>
            </a:extLst>
          </p:cNvPr>
          <p:cNvSpPr txBox="1">
            <a:spLocks/>
          </p:cNvSpPr>
          <p:nvPr/>
        </p:nvSpPr>
        <p:spPr bwMode="gray">
          <a:xfrm>
            <a:off x="2151120" y="2211704"/>
            <a:ext cx="2011373" cy="49757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Lorem ipsum dolor sit </a:t>
            </a:r>
            <a:r>
              <a:rPr lang="en-US" sz="800" dirty="0" err="1"/>
              <a:t>amet</a:t>
            </a:r>
            <a:endParaRPr lang="en-US" sz="800" dirty="0"/>
          </a:p>
          <a:p>
            <a:pPr>
              <a:spcBef>
                <a:spcPts val="500"/>
              </a:spcBef>
            </a:pPr>
            <a:r>
              <a:rPr lang="en-US" sz="800" dirty="0" err="1"/>
              <a:t>Consectetuer</a:t>
            </a:r>
            <a:r>
              <a:rPr lang="en-US" sz="800" dirty="0"/>
              <a:t> </a:t>
            </a:r>
            <a:r>
              <a:rPr lang="en-US" sz="800" dirty="0" err="1"/>
              <a:t>adipiscing</a:t>
            </a:r>
            <a:r>
              <a:rPr lang="en-US" sz="800" dirty="0"/>
              <a:t> </a:t>
            </a:r>
            <a:r>
              <a:rPr lang="en-US" sz="800" dirty="0" err="1"/>
              <a:t>elit</a:t>
            </a:r>
            <a:endParaRPr lang="en-US" sz="800" dirty="0"/>
          </a:p>
          <a:p>
            <a:pPr>
              <a:spcBef>
                <a:spcPts val="500"/>
              </a:spcBef>
            </a:pPr>
            <a:r>
              <a:rPr lang="en-US" sz="800" dirty="0"/>
              <a:t>Maecenas </a:t>
            </a:r>
            <a:r>
              <a:rPr lang="en-US" sz="800" dirty="0" err="1"/>
              <a:t>porttitor</a:t>
            </a:r>
            <a:r>
              <a:rPr lang="en-US" sz="800" dirty="0"/>
              <a:t> </a:t>
            </a:r>
            <a:r>
              <a:rPr lang="en-US" sz="800" dirty="0" err="1"/>
              <a:t>congue</a:t>
            </a:r>
            <a:r>
              <a:rPr lang="en-US" sz="800" dirty="0"/>
              <a:t> </a:t>
            </a:r>
            <a:r>
              <a:rPr lang="en-US" sz="800" dirty="0" err="1"/>
              <a:t>massa</a:t>
            </a:r>
            <a:r>
              <a:rPr lang="en-US" sz="800" dirty="0"/>
              <a:t>. </a:t>
            </a:r>
          </a:p>
        </p:txBody>
      </p:sp>
      <p:sp>
        <p:nvSpPr>
          <p:cNvPr id="12" name="TextBox 11">
            <a:extLst>
              <a:ext uri="{FF2B5EF4-FFF2-40B4-BE49-F238E27FC236}">
                <a16:creationId xmlns:a16="http://schemas.microsoft.com/office/drawing/2014/main" id="{AD675099-E942-BE1B-5E7E-1109137A9CDD}"/>
              </a:ext>
            </a:extLst>
          </p:cNvPr>
          <p:cNvSpPr txBox="1"/>
          <p:nvPr/>
        </p:nvSpPr>
        <p:spPr bwMode="gray">
          <a:xfrm>
            <a:off x="4521246" y="2838283"/>
            <a:ext cx="1438999" cy="369332"/>
          </a:xfrm>
          <a:prstGeom prst="rect">
            <a:avLst/>
          </a:prstGeom>
          <a:noFill/>
        </p:spPr>
        <p:txBody>
          <a:bodyPr wrap="square" lIns="0" tIns="0" rIns="0" bIns="0" rtlCol="0">
            <a:spAutoFit/>
          </a:bodyPr>
          <a:lstStyle/>
          <a:p>
            <a:r>
              <a:rPr lang="en-US" sz="2400" dirty="0">
                <a:solidFill>
                  <a:schemeClr val="accent4"/>
                </a:solidFill>
                <a:latin typeface="+mj-lt"/>
              </a:rPr>
              <a:t>Number</a:t>
            </a:r>
          </a:p>
        </p:txBody>
      </p:sp>
      <p:sp>
        <p:nvSpPr>
          <p:cNvPr id="13" name="TextBox 12">
            <a:extLst>
              <a:ext uri="{FF2B5EF4-FFF2-40B4-BE49-F238E27FC236}">
                <a16:creationId xmlns:a16="http://schemas.microsoft.com/office/drawing/2014/main" id="{BDE31CE4-EDAD-83E8-75A0-A127F0BCC484}"/>
              </a:ext>
            </a:extLst>
          </p:cNvPr>
          <p:cNvSpPr txBox="1"/>
          <p:nvPr/>
        </p:nvSpPr>
        <p:spPr bwMode="gray">
          <a:xfrm>
            <a:off x="4521246" y="3231629"/>
            <a:ext cx="1183840" cy="123111"/>
          </a:xfrm>
          <a:prstGeom prst="rect">
            <a:avLst/>
          </a:prstGeom>
          <a:noFill/>
        </p:spPr>
        <p:txBody>
          <a:bodyPr wrap="square" lIns="0" tIns="0" rIns="0" bIns="0" rtlCol="0">
            <a:spAutoFit/>
          </a:bodyPr>
          <a:lstStyle/>
          <a:p>
            <a:pPr>
              <a:spcBef>
                <a:spcPts val="300"/>
              </a:spcBef>
            </a:pPr>
            <a:r>
              <a:rPr lang="en-US" sz="800" dirty="0"/>
              <a:t>Description</a:t>
            </a:r>
          </a:p>
        </p:txBody>
      </p:sp>
      <p:sp>
        <p:nvSpPr>
          <p:cNvPr id="14" name="TextBox 13">
            <a:extLst>
              <a:ext uri="{FF2B5EF4-FFF2-40B4-BE49-F238E27FC236}">
                <a16:creationId xmlns:a16="http://schemas.microsoft.com/office/drawing/2014/main" id="{AB7976FD-AE39-E625-DF0C-3DD06A99EABE}"/>
              </a:ext>
            </a:extLst>
          </p:cNvPr>
          <p:cNvSpPr txBox="1"/>
          <p:nvPr/>
        </p:nvSpPr>
        <p:spPr bwMode="gray">
          <a:xfrm>
            <a:off x="4521246" y="3571505"/>
            <a:ext cx="1438999" cy="369332"/>
          </a:xfrm>
          <a:prstGeom prst="rect">
            <a:avLst/>
          </a:prstGeom>
          <a:noFill/>
        </p:spPr>
        <p:txBody>
          <a:bodyPr wrap="square" lIns="0" tIns="0" rIns="0" bIns="0" rtlCol="0">
            <a:spAutoFit/>
          </a:bodyPr>
          <a:lstStyle/>
          <a:p>
            <a:r>
              <a:rPr lang="en-US" sz="2400" dirty="0">
                <a:solidFill>
                  <a:schemeClr val="accent4"/>
                </a:solidFill>
                <a:latin typeface="+mj-lt"/>
              </a:rPr>
              <a:t>Number</a:t>
            </a:r>
          </a:p>
        </p:txBody>
      </p:sp>
      <p:sp>
        <p:nvSpPr>
          <p:cNvPr id="15" name="TextBox 14">
            <a:extLst>
              <a:ext uri="{FF2B5EF4-FFF2-40B4-BE49-F238E27FC236}">
                <a16:creationId xmlns:a16="http://schemas.microsoft.com/office/drawing/2014/main" id="{D64371A3-1D3B-0D46-416E-5587B2A3F0E3}"/>
              </a:ext>
            </a:extLst>
          </p:cNvPr>
          <p:cNvSpPr txBox="1"/>
          <p:nvPr/>
        </p:nvSpPr>
        <p:spPr bwMode="gray">
          <a:xfrm>
            <a:off x="4521246" y="3964851"/>
            <a:ext cx="1183840" cy="123111"/>
          </a:xfrm>
          <a:prstGeom prst="rect">
            <a:avLst/>
          </a:prstGeom>
          <a:noFill/>
        </p:spPr>
        <p:txBody>
          <a:bodyPr wrap="square" lIns="0" tIns="0" rIns="0" bIns="0" rtlCol="0">
            <a:spAutoFit/>
          </a:bodyPr>
          <a:lstStyle/>
          <a:p>
            <a:pPr>
              <a:spcBef>
                <a:spcPts val="300"/>
              </a:spcBef>
            </a:pPr>
            <a:r>
              <a:rPr lang="en-US" sz="800" dirty="0"/>
              <a:t>Description</a:t>
            </a:r>
          </a:p>
        </p:txBody>
      </p:sp>
      <p:sp>
        <p:nvSpPr>
          <p:cNvPr id="16" name="Isosceles Triangle 15">
            <a:extLst>
              <a:ext uri="{FF2B5EF4-FFF2-40B4-BE49-F238E27FC236}">
                <a16:creationId xmlns:a16="http://schemas.microsoft.com/office/drawing/2014/main" id="{AD34874D-B9C1-6B9C-1222-8D08C956F8E2}"/>
              </a:ext>
              <a:ext uri="{C183D7F6-B498-43B3-948B-1728B52AA6E4}">
                <adec:decorative xmlns:adec="http://schemas.microsoft.com/office/drawing/2017/decorative" val="1"/>
              </a:ext>
            </a:extLst>
          </p:cNvPr>
          <p:cNvSpPr/>
          <p:nvPr/>
        </p:nvSpPr>
        <p:spPr bwMode="gray">
          <a:xfrm rot="5400000" flipH="1">
            <a:off x="4313560" y="2342788"/>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EEA0EBEA-1D74-0A80-0413-93DED2588F7F}"/>
              </a:ext>
              <a:ext uri="{C183D7F6-B498-43B3-948B-1728B52AA6E4}">
                <adec:decorative xmlns:adec="http://schemas.microsoft.com/office/drawing/2017/decorative" val="1"/>
              </a:ext>
            </a:extLst>
          </p:cNvPr>
          <p:cNvSpPr/>
          <p:nvPr/>
        </p:nvSpPr>
        <p:spPr bwMode="gray">
          <a:xfrm rot="5400000" flipH="1">
            <a:off x="4313560" y="2999604"/>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Isosceles Triangle 17">
            <a:extLst>
              <a:ext uri="{FF2B5EF4-FFF2-40B4-BE49-F238E27FC236}">
                <a16:creationId xmlns:a16="http://schemas.microsoft.com/office/drawing/2014/main" id="{6BD145E2-D504-0ED3-C2E3-386604AA8382}"/>
              </a:ext>
              <a:ext uri="{C183D7F6-B498-43B3-948B-1728B52AA6E4}">
                <adec:decorative xmlns:adec="http://schemas.microsoft.com/office/drawing/2017/decorative" val="1"/>
              </a:ext>
            </a:extLst>
          </p:cNvPr>
          <p:cNvSpPr/>
          <p:nvPr/>
        </p:nvSpPr>
        <p:spPr bwMode="gray">
          <a:xfrm rot="5400000" flipH="1">
            <a:off x="4313560" y="3724222"/>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FF8839A8-4FDA-5396-A0EB-C028CDF172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78" y="1423095"/>
            <a:ext cx="393429" cy="274089"/>
          </a:xfrm>
          <a:prstGeom prst="rect">
            <a:avLst/>
          </a:prstGeom>
        </p:spPr>
      </p:pic>
      <p:pic>
        <p:nvPicPr>
          <p:cNvPr id="23" name="Picture 22">
            <a:extLst>
              <a:ext uri="{FF2B5EF4-FFF2-40B4-BE49-F238E27FC236}">
                <a16:creationId xmlns:a16="http://schemas.microsoft.com/office/drawing/2014/main" id="{CD8805BF-712D-F3AD-6610-ED406E90FF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20" y="1420185"/>
            <a:ext cx="430569" cy="276999"/>
          </a:xfrm>
          <a:prstGeom prst="rect">
            <a:avLst/>
          </a:prstGeom>
        </p:spPr>
      </p:pic>
      <p:pic>
        <p:nvPicPr>
          <p:cNvPr id="24" name="Picture 23">
            <a:extLst>
              <a:ext uri="{FF2B5EF4-FFF2-40B4-BE49-F238E27FC236}">
                <a16:creationId xmlns:a16="http://schemas.microsoft.com/office/drawing/2014/main" id="{8A5BF84C-7243-3F75-650C-092EC92AAD17}"/>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95411" y="1422864"/>
            <a:ext cx="318566" cy="274320"/>
          </a:xfrm>
          <a:prstGeom prst="rect">
            <a:avLst/>
          </a:prstGeom>
        </p:spPr>
      </p:pic>
      <p:sp>
        <p:nvSpPr>
          <p:cNvPr id="25" name="TextBox 24">
            <a:extLst>
              <a:ext uri="{FF2B5EF4-FFF2-40B4-BE49-F238E27FC236}">
                <a16:creationId xmlns:a16="http://schemas.microsoft.com/office/drawing/2014/main" id="{FCB76867-852F-CE98-5BF5-9004A639DA91}"/>
              </a:ext>
            </a:extLst>
          </p:cNvPr>
          <p:cNvSpPr txBox="1"/>
          <p:nvPr/>
        </p:nvSpPr>
        <p:spPr bwMode="gray">
          <a:xfrm>
            <a:off x="-1" y="4848895"/>
            <a:ext cx="1738078"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WHY. For example, the challenge you sought to solve or the process before changes were made, etc.</a:t>
            </a:r>
          </a:p>
        </p:txBody>
      </p:sp>
      <p:sp>
        <p:nvSpPr>
          <p:cNvPr id="26" name="TextBox 25">
            <a:extLst>
              <a:ext uri="{FF2B5EF4-FFF2-40B4-BE49-F238E27FC236}">
                <a16:creationId xmlns:a16="http://schemas.microsoft.com/office/drawing/2014/main" id="{92108EAE-D288-DCA8-0A11-3711397C9022}"/>
              </a:ext>
            </a:extLst>
          </p:cNvPr>
          <p:cNvSpPr txBox="1"/>
          <p:nvPr/>
        </p:nvSpPr>
        <p:spPr bwMode="gray">
          <a:xfrm>
            <a:off x="2290995" y="4848895"/>
            <a:ext cx="1868049" cy="1107996"/>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27" name="TextBox 26">
            <a:extLst>
              <a:ext uri="{FF2B5EF4-FFF2-40B4-BE49-F238E27FC236}">
                <a16:creationId xmlns:a16="http://schemas.microsoft.com/office/drawing/2014/main" id="{40A765D7-90F8-F980-D939-1B5EA7D0C32B}"/>
              </a:ext>
            </a:extLst>
          </p:cNvPr>
          <p:cNvSpPr txBox="1"/>
          <p:nvPr/>
        </p:nvSpPr>
        <p:spPr bwMode="gray">
          <a:xfrm>
            <a:off x="4565492" y="4848895"/>
            <a:ext cx="1665303"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IMPACT. For example, the impact of the new initiative or process, etc. (qualitative or quantitative)</a:t>
            </a:r>
          </a:p>
        </p:txBody>
      </p:sp>
    </p:spTree>
    <p:custDataLst>
      <p:tags r:id="rId1"/>
    </p:custDataLst>
    <p:extLst>
      <p:ext uri="{BB962C8B-B14F-4D97-AF65-F5344CB8AC3E}">
        <p14:creationId xmlns:p14="http://schemas.microsoft.com/office/powerpoint/2010/main" val="374428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Title</a:t>
            </a:r>
          </a:p>
        </p:txBody>
      </p:sp>
      <p:sp>
        <p:nvSpPr>
          <p:cNvPr id="8" name="Pentagon 7"/>
          <p:cNvSpPr/>
          <p:nvPr/>
        </p:nvSpPr>
        <p:spPr bwMode="gray">
          <a:xfrm>
            <a:off x="277813" y="1094695"/>
            <a:ext cx="1913296" cy="370625"/>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Header (e.g., The Challenge)</a:t>
            </a:r>
          </a:p>
        </p:txBody>
      </p:sp>
      <p:sp>
        <p:nvSpPr>
          <p:cNvPr id="28" name="Text Placeholder 1"/>
          <p:cNvSpPr txBox="1">
            <a:spLocks/>
          </p:cNvSpPr>
          <p:nvPr/>
        </p:nvSpPr>
        <p:spPr bwMode="gray">
          <a:xfrm>
            <a:off x="277238" y="1640190"/>
            <a:ext cx="1785586" cy="88485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a:t>
            </a:r>
          </a:p>
          <a:p>
            <a:r>
              <a:rPr lang="en-US" dirty="0"/>
              <a:t>Lorem ipsum dolor sit </a:t>
            </a:r>
            <a:r>
              <a:rPr lang="en-US" dirty="0" err="1"/>
              <a:t>amet</a:t>
            </a:r>
            <a:endParaRPr lang="en-US" dirty="0"/>
          </a:p>
          <a:p>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14" name="Chevron 13"/>
          <p:cNvSpPr/>
          <p:nvPr/>
        </p:nvSpPr>
        <p:spPr bwMode="gray">
          <a:xfrm>
            <a:off x="2218877" y="1094695"/>
            <a:ext cx="1964365"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Header (e.g., About the Initiative)</a:t>
            </a:r>
          </a:p>
        </p:txBody>
      </p:sp>
      <p:sp>
        <p:nvSpPr>
          <p:cNvPr id="29" name="Text Placeholder 1"/>
          <p:cNvSpPr txBox="1">
            <a:spLocks/>
          </p:cNvSpPr>
          <p:nvPr/>
        </p:nvSpPr>
        <p:spPr bwMode="gray">
          <a:xfrm>
            <a:off x="2219743" y="1640190"/>
            <a:ext cx="1868119" cy="10874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a:t>
            </a:r>
          </a:p>
          <a:p>
            <a:r>
              <a:rPr lang="en-US" dirty="0"/>
              <a:t>Lorem ipsum dolor sit </a:t>
            </a:r>
            <a:r>
              <a:rPr lang="en-US" dirty="0" err="1"/>
              <a:t>amet</a:t>
            </a:r>
            <a:endParaRPr lang="en-US" dirty="0"/>
          </a:p>
          <a:p>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6" name="Chevron 15"/>
          <p:cNvSpPr/>
          <p:nvPr/>
        </p:nvSpPr>
        <p:spPr bwMode="gray">
          <a:xfrm>
            <a:off x="4211011" y="1094695"/>
            <a:ext cx="1905628"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Header (e.g., Impact)</a:t>
            </a:r>
          </a:p>
        </p:txBody>
      </p:sp>
      <p:sp>
        <p:nvSpPr>
          <p:cNvPr id="30" name="Text Placeholder 1"/>
          <p:cNvSpPr txBox="1">
            <a:spLocks/>
          </p:cNvSpPr>
          <p:nvPr/>
        </p:nvSpPr>
        <p:spPr bwMode="gray">
          <a:xfrm>
            <a:off x="4207802" y="1644466"/>
            <a:ext cx="1908388" cy="88485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a:t>
            </a:r>
          </a:p>
          <a:p>
            <a:r>
              <a:rPr lang="en-US" dirty="0"/>
              <a:t>Lorem ipsum dolor sit </a:t>
            </a:r>
            <a:r>
              <a:rPr lang="en-US" dirty="0" err="1"/>
              <a:t>amet</a:t>
            </a:r>
            <a:endParaRPr lang="en-US" dirty="0"/>
          </a:p>
          <a:p>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5" name="TextBox 4">
            <a:extLst>
              <a:ext uri="{FF2B5EF4-FFF2-40B4-BE49-F238E27FC236}">
                <a16:creationId xmlns:a16="http://schemas.microsoft.com/office/drawing/2014/main" id="{0821DD85-F6FE-4EDF-A71A-E2955F28263E}"/>
              </a:ext>
            </a:extLst>
          </p:cNvPr>
          <p:cNvSpPr txBox="1"/>
          <p:nvPr/>
        </p:nvSpPr>
        <p:spPr bwMode="gray">
          <a:xfrm>
            <a:off x="-1" y="4848895"/>
            <a:ext cx="1738078"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WHY. For example, the challenge you sought to solve or the process before changes were made, etc.</a:t>
            </a:r>
          </a:p>
        </p:txBody>
      </p:sp>
      <p:sp>
        <p:nvSpPr>
          <p:cNvPr id="6" name="TextBox 5">
            <a:extLst>
              <a:ext uri="{FF2B5EF4-FFF2-40B4-BE49-F238E27FC236}">
                <a16:creationId xmlns:a16="http://schemas.microsoft.com/office/drawing/2014/main" id="{F7270306-62A8-D14B-3904-D00E6C359547}"/>
              </a:ext>
            </a:extLst>
          </p:cNvPr>
          <p:cNvSpPr txBox="1"/>
          <p:nvPr/>
        </p:nvSpPr>
        <p:spPr bwMode="gray">
          <a:xfrm>
            <a:off x="2290995" y="4848895"/>
            <a:ext cx="1868049" cy="1107996"/>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7" name="TextBox 6">
            <a:extLst>
              <a:ext uri="{FF2B5EF4-FFF2-40B4-BE49-F238E27FC236}">
                <a16:creationId xmlns:a16="http://schemas.microsoft.com/office/drawing/2014/main" id="{B9FF4A09-C3E0-DB89-6431-84027CE3C2AA}"/>
              </a:ext>
            </a:extLst>
          </p:cNvPr>
          <p:cNvSpPr txBox="1"/>
          <p:nvPr/>
        </p:nvSpPr>
        <p:spPr bwMode="gray">
          <a:xfrm>
            <a:off x="4565492" y="4848895"/>
            <a:ext cx="1665303"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IMPACT. For example, the impact of the new initiative or process, etc. (qualitative or quantitative)</a:t>
            </a:r>
          </a:p>
        </p:txBody>
      </p:sp>
    </p:spTree>
    <p:custDataLst>
      <p:tags r:id="rId1"/>
    </p:custDataLst>
    <p:extLst>
      <p:ext uri="{BB962C8B-B14F-4D97-AF65-F5344CB8AC3E}">
        <p14:creationId xmlns:p14="http://schemas.microsoft.com/office/powerpoint/2010/main" val="352027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A382E-A5CA-D3B9-A943-324326D212AC}"/>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5509D13-3C74-ADF9-12E1-802BAA424C7F}"/>
              </a:ext>
            </a:extLst>
          </p:cNvPr>
          <p:cNvSpPr>
            <a:spLocks noGrp="1"/>
          </p:cNvSpPr>
          <p:nvPr>
            <p:ph type="title"/>
          </p:nvPr>
        </p:nvSpPr>
        <p:spPr/>
        <p:txBody>
          <a:bodyPr/>
          <a:lstStyle/>
          <a:p>
            <a:r>
              <a:rPr lang="en-US" dirty="0"/>
              <a:t>Title</a:t>
            </a:r>
          </a:p>
        </p:txBody>
      </p:sp>
      <p:sp>
        <p:nvSpPr>
          <p:cNvPr id="27" name="TextBox 26">
            <a:extLst>
              <a:ext uri="{FF2B5EF4-FFF2-40B4-BE49-F238E27FC236}">
                <a16:creationId xmlns:a16="http://schemas.microsoft.com/office/drawing/2014/main" id="{95C270C6-2BA3-6300-402F-0EDF542039D6}"/>
              </a:ext>
            </a:extLst>
          </p:cNvPr>
          <p:cNvSpPr txBox="1"/>
          <p:nvPr/>
        </p:nvSpPr>
        <p:spPr bwMode="gray">
          <a:xfrm>
            <a:off x="-2492480" y="1371476"/>
            <a:ext cx="2424140" cy="553998"/>
          </a:xfrm>
          <a:prstGeom prst="rect">
            <a:avLst/>
          </a:prstGeom>
          <a:solidFill>
            <a:srgbClr val="92D050"/>
          </a:solidFill>
        </p:spPr>
        <p:txBody>
          <a:bodyPr wrap="square" lIns="0" tIns="0" rIns="0" bIns="0" rtlCol="0">
            <a:spAutoFit/>
          </a:bodyPr>
          <a:lstStyle/>
          <a:p>
            <a:pPr algn="r">
              <a:spcBef>
                <a:spcPts val="500"/>
              </a:spcBef>
            </a:pPr>
            <a:r>
              <a:rPr lang="en-US" sz="900" dirty="0"/>
              <a:t>Add information about the WHY. For example, the challenge you sought to solve or the process before changes were made, etc.</a:t>
            </a:r>
          </a:p>
        </p:txBody>
      </p:sp>
      <p:sp>
        <p:nvSpPr>
          <p:cNvPr id="28" name="TextBox 27">
            <a:extLst>
              <a:ext uri="{FF2B5EF4-FFF2-40B4-BE49-F238E27FC236}">
                <a16:creationId xmlns:a16="http://schemas.microsoft.com/office/drawing/2014/main" id="{D4363FE8-7BB2-34F5-1165-E4BAEA701E86}"/>
              </a:ext>
            </a:extLst>
          </p:cNvPr>
          <p:cNvSpPr txBox="1"/>
          <p:nvPr/>
        </p:nvSpPr>
        <p:spPr bwMode="gray">
          <a:xfrm>
            <a:off x="-2492477" y="2411939"/>
            <a:ext cx="2424140" cy="692497"/>
          </a:xfrm>
          <a:prstGeom prst="rect">
            <a:avLst/>
          </a:prstGeom>
          <a:solidFill>
            <a:srgbClr val="92D050"/>
          </a:solidFill>
        </p:spPr>
        <p:txBody>
          <a:bodyPr wrap="square" lIns="0" tIns="0" rIns="0" bIns="0" rtlCol="0">
            <a:spAutoFit/>
          </a:bodyPr>
          <a:lstStyle/>
          <a:p>
            <a:pPr algn="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29" name="TextBox 28">
            <a:extLst>
              <a:ext uri="{FF2B5EF4-FFF2-40B4-BE49-F238E27FC236}">
                <a16:creationId xmlns:a16="http://schemas.microsoft.com/office/drawing/2014/main" id="{82B0CD89-EE2B-C402-EA28-33AAB9880C27}"/>
              </a:ext>
            </a:extLst>
          </p:cNvPr>
          <p:cNvSpPr txBox="1"/>
          <p:nvPr/>
        </p:nvSpPr>
        <p:spPr bwMode="gray">
          <a:xfrm>
            <a:off x="-2492476" y="3553383"/>
            <a:ext cx="2424140" cy="553998"/>
          </a:xfrm>
          <a:prstGeom prst="rect">
            <a:avLst/>
          </a:prstGeom>
          <a:solidFill>
            <a:srgbClr val="92D050"/>
          </a:solidFill>
        </p:spPr>
        <p:txBody>
          <a:bodyPr wrap="square" lIns="0" tIns="0" rIns="0" bIns="0" rtlCol="0">
            <a:spAutoFit/>
          </a:bodyPr>
          <a:lstStyle/>
          <a:p>
            <a:pPr algn="r">
              <a:spcBef>
                <a:spcPts val="500"/>
              </a:spcBef>
            </a:pPr>
            <a:r>
              <a:rPr lang="en-US" sz="900" dirty="0"/>
              <a:t>Add information about the IMPACT. For example, the impact of the new initiative or process, etc. (qualitative or quantitative)</a:t>
            </a:r>
          </a:p>
        </p:txBody>
      </p:sp>
      <p:sp>
        <p:nvSpPr>
          <p:cNvPr id="30" name="Rectangle 29">
            <a:extLst>
              <a:ext uri="{FF2B5EF4-FFF2-40B4-BE49-F238E27FC236}">
                <a16:creationId xmlns:a16="http://schemas.microsoft.com/office/drawing/2014/main" id="{454C79C1-5F64-7865-7F46-4A6E51878685}"/>
              </a:ext>
              <a:ext uri="{C183D7F6-B498-43B3-948B-1728B52AA6E4}">
                <adec:decorative xmlns:adec="http://schemas.microsoft.com/office/drawing/2017/decorative" val="1"/>
              </a:ext>
            </a:extLst>
          </p:cNvPr>
          <p:cNvSpPr/>
          <p:nvPr/>
        </p:nvSpPr>
        <p:spPr>
          <a:xfrm>
            <a:off x="4279157" y="628152"/>
            <a:ext cx="2121644" cy="4172447"/>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chemeClr val="bg1"/>
              </a:solidFill>
            </a:endParaRPr>
          </a:p>
        </p:txBody>
      </p:sp>
      <p:sp>
        <p:nvSpPr>
          <p:cNvPr id="31" name="TextBox 30">
            <a:extLst>
              <a:ext uri="{FF2B5EF4-FFF2-40B4-BE49-F238E27FC236}">
                <a16:creationId xmlns:a16="http://schemas.microsoft.com/office/drawing/2014/main" id="{86E4E6F2-851B-DC89-8727-1E09702FC37A}"/>
              </a:ext>
            </a:extLst>
          </p:cNvPr>
          <p:cNvSpPr txBox="1"/>
          <p:nvPr/>
        </p:nvSpPr>
        <p:spPr bwMode="gray">
          <a:xfrm>
            <a:off x="4454028" y="1227728"/>
            <a:ext cx="1485186" cy="307777"/>
          </a:xfrm>
          <a:prstGeom prst="rect">
            <a:avLst/>
          </a:prstGeom>
          <a:noFill/>
        </p:spPr>
        <p:txBody>
          <a:bodyPr wrap="square" lIns="0" tIns="0" rIns="0" bIns="0" rtlCol="0">
            <a:spAutoFit/>
          </a:bodyPr>
          <a:lstStyle/>
          <a:p>
            <a:pPr>
              <a:spcBef>
                <a:spcPts val="500"/>
              </a:spcBef>
            </a:pPr>
            <a:r>
              <a:rPr lang="en-US" sz="1000" b="1" dirty="0">
                <a:solidFill>
                  <a:schemeClr val="bg1"/>
                </a:solidFill>
              </a:rPr>
              <a:t>Next Steps/Future Areas of Focus</a:t>
            </a:r>
          </a:p>
        </p:txBody>
      </p:sp>
      <p:sp>
        <p:nvSpPr>
          <p:cNvPr id="32" name="TextBox 31">
            <a:extLst>
              <a:ext uri="{FF2B5EF4-FFF2-40B4-BE49-F238E27FC236}">
                <a16:creationId xmlns:a16="http://schemas.microsoft.com/office/drawing/2014/main" id="{A457DE54-F390-3FFA-C59F-27FD5A258574}"/>
              </a:ext>
            </a:extLst>
          </p:cNvPr>
          <p:cNvSpPr txBox="1"/>
          <p:nvPr/>
        </p:nvSpPr>
        <p:spPr bwMode="gray">
          <a:xfrm>
            <a:off x="4454027" y="1747541"/>
            <a:ext cx="1485186" cy="479618"/>
          </a:xfrm>
          <a:prstGeom prst="rect">
            <a:avLst/>
          </a:prstGeom>
          <a:noFill/>
        </p:spPr>
        <p:txBody>
          <a:bodyPr wrap="square" lIns="0" tIns="0" rIns="0" bIns="0" rtlCol="0">
            <a:spAutoFit/>
          </a:bodyPr>
          <a:lstStyle/>
          <a:p>
            <a:pPr>
              <a:spcBef>
                <a:spcPts val="500"/>
              </a:spcBef>
            </a:pPr>
            <a:r>
              <a:rPr lang="en-US" sz="900" b="1" dirty="0">
                <a:solidFill>
                  <a:schemeClr val="bg1"/>
                </a:solidFill>
              </a:rPr>
              <a:t>Header</a:t>
            </a:r>
            <a:endParaRPr lang="en-US" sz="900" b="1" dirty="0">
              <a:solidFill>
                <a:schemeClr val="accent6"/>
              </a:solidFill>
            </a:endParaRPr>
          </a:p>
          <a:p>
            <a:pPr>
              <a:spcBef>
                <a:spcPts val="500"/>
              </a:spcBef>
            </a:pPr>
            <a:r>
              <a:rPr lang="da-DK" sz="900" i="1" dirty="0">
                <a:solidFill>
                  <a:schemeClr val="bg1"/>
                </a:solidFill>
              </a:rPr>
              <a:t>Lorem ipsum dolor sit amet</a:t>
            </a:r>
          </a:p>
        </p:txBody>
      </p:sp>
      <p:sp>
        <p:nvSpPr>
          <p:cNvPr id="34" name="Oval 33">
            <a:extLst>
              <a:ext uri="{FF2B5EF4-FFF2-40B4-BE49-F238E27FC236}">
                <a16:creationId xmlns:a16="http://schemas.microsoft.com/office/drawing/2014/main" id="{D4385923-EE3A-46B8-FE78-012E67286DD0}"/>
              </a:ext>
              <a:ext uri="{C183D7F6-B498-43B3-948B-1728B52AA6E4}">
                <adec:decorative xmlns:adec="http://schemas.microsoft.com/office/drawing/2017/decorative" val="1"/>
              </a:ext>
            </a:extLst>
          </p:cNvPr>
          <p:cNvSpPr>
            <a:spLocks noChangeAspect="1"/>
          </p:cNvSpPr>
          <p:nvPr/>
        </p:nvSpPr>
        <p:spPr bwMode="gray">
          <a:xfrm>
            <a:off x="356535" y="1282046"/>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A5D3083-1FBC-2D6A-D171-BBB5BD6E660D}"/>
              </a:ext>
              <a:ext uri="{C183D7F6-B498-43B3-948B-1728B52AA6E4}">
                <adec:decorative xmlns:adec="http://schemas.microsoft.com/office/drawing/2017/decorative" val="1"/>
              </a:ext>
            </a:extLst>
          </p:cNvPr>
          <p:cNvSpPr>
            <a:spLocks noChangeAspect="1"/>
          </p:cNvSpPr>
          <p:nvPr/>
        </p:nvSpPr>
        <p:spPr bwMode="gray">
          <a:xfrm>
            <a:off x="356535" y="2368575"/>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DD7169D1-2288-8B1D-E408-BFE3858147DC}"/>
              </a:ext>
              <a:ext uri="{C183D7F6-B498-43B3-948B-1728B52AA6E4}">
                <adec:decorative xmlns:adec="http://schemas.microsoft.com/office/drawing/2017/decorative" val="1"/>
              </a:ext>
            </a:extLst>
          </p:cNvPr>
          <p:cNvSpPr>
            <a:spLocks noChangeAspect="1"/>
          </p:cNvSpPr>
          <p:nvPr/>
        </p:nvSpPr>
        <p:spPr bwMode="gray">
          <a:xfrm>
            <a:off x="356535" y="3381363"/>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Isosceles Triangle 36">
            <a:extLst>
              <a:ext uri="{FF2B5EF4-FFF2-40B4-BE49-F238E27FC236}">
                <a16:creationId xmlns:a16="http://schemas.microsoft.com/office/drawing/2014/main" id="{D2DFF904-0DBD-39F2-2306-D162908551E5}"/>
              </a:ext>
              <a:ext uri="{C183D7F6-B498-43B3-948B-1728B52AA6E4}">
                <adec:decorative xmlns:adec="http://schemas.microsoft.com/office/drawing/2017/decorative" val="1"/>
              </a:ext>
            </a:extLst>
          </p:cNvPr>
          <p:cNvSpPr/>
          <p:nvPr/>
        </p:nvSpPr>
        <p:spPr bwMode="gray">
          <a:xfrm rot="10800000">
            <a:off x="583002" y="2030369"/>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Isosceles Triangle 37">
            <a:extLst>
              <a:ext uri="{FF2B5EF4-FFF2-40B4-BE49-F238E27FC236}">
                <a16:creationId xmlns:a16="http://schemas.microsoft.com/office/drawing/2014/main" id="{40B0BB08-4904-3A14-AD96-8EDAF4612555}"/>
              </a:ext>
              <a:ext uri="{C183D7F6-B498-43B3-948B-1728B52AA6E4}">
                <adec:decorative xmlns:adec="http://schemas.microsoft.com/office/drawing/2017/decorative" val="1"/>
              </a:ext>
            </a:extLst>
          </p:cNvPr>
          <p:cNvSpPr/>
          <p:nvPr/>
        </p:nvSpPr>
        <p:spPr bwMode="gray">
          <a:xfrm rot="10800000">
            <a:off x="583001" y="3105948"/>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12">
            <a:extLst>
              <a:ext uri="{FF2B5EF4-FFF2-40B4-BE49-F238E27FC236}">
                <a16:creationId xmlns:a16="http://schemas.microsoft.com/office/drawing/2014/main" id="{ABC0DB14-B4A9-6352-4922-5C052506D237}"/>
              </a:ext>
            </a:extLst>
          </p:cNvPr>
          <p:cNvSpPr txBox="1">
            <a:spLocks/>
          </p:cNvSpPr>
          <p:nvPr/>
        </p:nvSpPr>
        <p:spPr bwMode="gray">
          <a:xfrm>
            <a:off x="1065764" y="1299662"/>
            <a:ext cx="3032890" cy="55912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Header (e.g., The Challenge)</a:t>
            </a:r>
          </a:p>
          <a:p>
            <a:pPr marL="118872" indent="-118872"/>
            <a:r>
              <a:rPr lang="en-US" dirty="0"/>
              <a:t>Lorem ipsum dolor sit </a:t>
            </a:r>
            <a:r>
              <a:rPr lang="en-US" dirty="0" err="1"/>
              <a:t>amet</a:t>
            </a:r>
            <a:endParaRPr lang="en-US" dirty="0"/>
          </a:p>
          <a:p>
            <a:pPr marL="118872" indent="-118872"/>
            <a:r>
              <a:rPr lang="en-US" dirty="0" err="1"/>
              <a:t>Consectetuer</a:t>
            </a:r>
            <a:r>
              <a:rPr lang="en-US" dirty="0"/>
              <a:t> </a:t>
            </a:r>
            <a:r>
              <a:rPr lang="en-US" dirty="0" err="1"/>
              <a:t>adipiscing</a:t>
            </a:r>
            <a:r>
              <a:rPr lang="en-US" dirty="0"/>
              <a:t> </a:t>
            </a:r>
            <a:r>
              <a:rPr lang="en-US" dirty="0" err="1"/>
              <a:t>elit</a:t>
            </a:r>
            <a:endParaRPr lang="en-US" dirty="0"/>
          </a:p>
        </p:txBody>
      </p:sp>
      <p:sp>
        <p:nvSpPr>
          <p:cNvPr id="42" name="Text Placeholder 12">
            <a:extLst>
              <a:ext uri="{FF2B5EF4-FFF2-40B4-BE49-F238E27FC236}">
                <a16:creationId xmlns:a16="http://schemas.microsoft.com/office/drawing/2014/main" id="{768B17FB-96BA-43D5-95E4-41F5D4CB2790}"/>
              </a:ext>
            </a:extLst>
          </p:cNvPr>
          <p:cNvSpPr txBox="1">
            <a:spLocks/>
          </p:cNvSpPr>
          <p:nvPr/>
        </p:nvSpPr>
        <p:spPr bwMode="gray">
          <a:xfrm>
            <a:off x="1065765" y="2400300"/>
            <a:ext cx="3032890" cy="55912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Header (e.g., About the Initiative)</a:t>
            </a:r>
          </a:p>
          <a:p>
            <a:pPr marL="118872" indent="-118872"/>
            <a:r>
              <a:rPr lang="en-US" dirty="0"/>
              <a:t>Lorem ipsum dolor sit </a:t>
            </a:r>
            <a:r>
              <a:rPr lang="en-US" dirty="0" err="1"/>
              <a:t>amet</a:t>
            </a:r>
            <a:endParaRPr lang="en-US" dirty="0"/>
          </a:p>
          <a:p>
            <a:pPr marL="118872" indent="-118872"/>
            <a:r>
              <a:rPr lang="en-US" dirty="0" err="1"/>
              <a:t>Consectetuer</a:t>
            </a:r>
            <a:r>
              <a:rPr lang="en-US" dirty="0"/>
              <a:t> </a:t>
            </a:r>
            <a:r>
              <a:rPr lang="en-US" dirty="0" err="1"/>
              <a:t>adipiscing</a:t>
            </a:r>
            <a:r>
              <a:rPr lang="en-US" dirty="0"/>
              <a:t> </a:t>
            </a:r>
            <a:r>
              <a:rPr lang="en-US" dirty="0" err="1"/>
              <a:t>elit</a:t>
            </a:r>
            <a:endParaRPr lang="en-US" dirty="0"/>
          </a:p>
        </p:txBody>
      </p:sp>
      <p:sp>
        <p:nvSpPr>
          <p:cNvPr id="43" name="Text Placeholder 12">
            <a:extLst>
              <a:ext uri="{FF2B5EF4-FFF2-40B4-BE49-F238E27FC236}">
                <a16:creationId xmlns:a16="http://schemas.microsoft.com/office/drawing/2014/main" id="{A85FB087-027C-DA88-AFAA-06875431381A}"/>
              </a:ext>
            </a:extLst>
          </p:cNvPr>
          <p:cNvSpPr txBox="1">
            <a:spLocks/>
          </p:cNvSpPr>
          <p:nvPr/>
        </p:nvSpPr>
        <p:spPr bwMode="gray">
          <a:xfrm>
            <a:off x="1065763" y="3418217"/>
            <a:ext cx="3028059" cy="55912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Header (e.g., Impact)</a:t>
            </a:r>
          </a:p>
          <a:p>
            <a:pPr marL="118872" indent="-118872"/>
            <a:r>
              <a:rPr lang="en-US" dirty="0"/>
              <a:t>Lorem ipsum dolor sit </a:t>
            </a:r>
            <a:r>
              <a:rPr lang="en-US" dirty="0" err="1"/>
              <a:t>amet</a:t>
            </a:r>
            <a:endParaRPr lang="en-US" dirty="0"/>
          </a:p>
          <a:p>
            <a:pPr marL="118872" indent="-118872"/>
            <a:r>
              <a:rPr lang="en-US" dirty="0" err="1"/>
              <a:t>Consectetuer</a:t>
            </a:r>
            <a:r>
              <a:rPr lang="en-US" dirty="0"/>
              <a:t> </a:t>
            </a:r>
            <a:r>
              <a:rPr lang="en-US" dirty="0" err="1"/>
              <a:t>adipiscing</a:t>
            </a:r>
            <a:r>
              <a:rPr lang="en-US" dirty="0"/>
              <a:t> </a:t>
            </a:r>
            <a:r>
              <a:rPr lang="en-US" dirty="0" err="1"/>
              <a:t>elit</a:t>
            </a:r>
            <a:endParaRPr lang="en-US" dirty="0"/>
          </a:p>
        </p:txBody>
      </p:sp>
      <p:pic>
        <p:nvPicPr>
          <p:cNvPr id="44" name="Picture 43">
            <a:extLst>
              <a:ext uri="{FF2B5EF4-FFF2-40B4-BE49-F238E27FC236}">
                <a16:creationId xmlns:a16="http://schemas.microsoft.com/office/drawing/2014/main" id="{EB338E49-76C6-18A7-E195-971B304B599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8" y="2507709"/>
            <a:ext cx="380834" cy="316092"/>
          </a:xfrm>
          <a:prstGeom prst="rect">
            <a:avLst/>
          </a:prstGeom>
        </p:spPr>
      </p:pic>
      <p:pic>
        <p:nvPicPr>
          <p:cNvPr id="45" name="Picture 44">
            <a:extLst>
              <a:ext uri="{FF2B5EF4-FFF2-40B4-BE49-F238E27FC236}">
                <a16:creationId xmlns:a16="http://schemas.microsoft.com/office/drawing/2014/main" id="{51743ED0-E886-408E-62F1-3260C420B4E9}"/>
              </a:ext>
            </a:extLst>
          </p:cNvPr>
          <p:cNvPicPr>
            <a:picLocks noChangeAspect="1"/>
          </p:cNvPicPr>
          <p:nvPr/>
        </p:nvPicPr>
        <p:blipFill>
          <a:blip r:embed="rId3"/>
          <a:stretch>
            <a:fillRect/>
          </a:stretch>
        </p:blipFill>
        <p:spPr>
          <a:xfrm>
            <a:off x="464749" y="1390260"/>
            <a:ext cx="377933" cy="377933"/>
          </a:xfrm>
          <a:prstGeom prst="rect">
            <a:avLst/>
          </a:prstGeom>
        </p:spPr>
      </p:pic>
      <p:pic>
        <p:nvPicPr>
          <p:cNvPr id="46" name="Picture 45">
            <a:extLst>
              <a:ext uri="{FF2B5EF4-FFF2-40B4-BE49-F238E27FC236}">
                <a16:creationId xmlns:a16="http://schemas.microsoft.com/office/drawing/2014/main" id="{EC48B150-00F4-A797-C3D0-7439FBEF7D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8" y="3491168"/>
            <a:ext cx="376003" cy="374750"/>
          </a:xfrm>
          <a:prstGeom prst="rect">
            <a:avLst/>
          </a:prstGeom>
        </p:spPr>
      </p:pic>
      <p:sp>
        <p:nvSpPr>
          <p:cNvPr id="47" name="TextBox 46">
            <a:extLst>
              <a:ext uri="{FF2B5EF4-FFF2-40B4-BE49-F238E27FC236}">
                <a16:creationId xmlns:a16="http://schemas.microsoft.com/office/drawing/2014/main" id="{2C3E657A-9861-3B4A-42CB-201E90657266}"/>
              </a:ext>
            </a:extLst>
          </p:cNvPr>
          <p:cNvSpPr txBox="1"/>
          <p:nvPr/>
        </p:nvSpPr>
        <p:spPr bwMode="gray">
          <a:xfrm>
            <a:off x="6482629" y="1661998"/>
            <a:ext cx="1713041"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next steps or future areas of focus. For example, the next initiative or challenge you’ll tackle.</a:t>
            </a:r>
          </a:p>
        </p:txBody>
      </p:sp>
    </p:spTree>
    <p:extLst>
      <p:ext uri="{BB962C8B-B14F-4D97-AF65-F5344CB8AC3E}">
        <p14:creationId xmlns:p14="http://schemas.microsoft.com/office/powerpoint/2010/main" val="324794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55995D-6D34-34E8-7C4B-AFCF398C3B70}"/>
              </a:ext>
            </a:extLst>
          </p:cNvPr>
          <p:cNvSpPr>
            <a:spLocks noGrp="1"/>
          </p:cNvSpPr>
          <p:nvPr>
            <p:ph type="title"/>
          </p:nvPr>
        </p:nvSpPr>
        <p:spPr>
          <a:xfrm>
            <a:off x="812800" y="1857128"/>
            <a:ext cx="4673600" cy="1038746"/>
          </a:xfrm>
        </p:spPr>
        <p:txBody>
          <a:bodyPr/>
          <a:lstStyle/>
          <a:p>
            <a:r>
              <a:rPr lang="en-US" b="1" dirty="0">
                <a:solidFill>
                  <a:schemeClr val="accent2"/>
                </a:solidFill>
              </a:rPr>
              <a:t>Slides 8-13: </a:t>
            </a:r>
            <a:r>
              <a:rPr lang="en-US" dirty="0"/>
              <a:t>Example Partner Story Slides to Reference as Inspiration</a:t>
            </a:r>
          </a:p>
        </p:txBody>
      </p:sp>
    </p:spTree>
    <p:extLst>
      <p:ext uri="{BB962C8B-B14F-4D97-AF65-F5344CB8AC3E}">
        <p14:creationId xmlns:p14="http://schemas.microsoft.com/office/powerpoint/2010/main" val="197642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8B686-3D4F-4640-9B99-21F697C4706E}"/>
              </a:ext>
              <a:ext uri="{C183D7F6-B498-43B3-948B-1728B52AA6E4}">
                <adec:decorative xmlns:adec="http://schemas.microsoft.com/office/drawing/2017/decorative" val="1"/>
              </a:ext>
            </a:extLst>
          </p:cNvPr>
          <p:cNvSpPr/>
          <p:nvPr/>
        </p:nvSpPr>
        <p:spPr bwMode="gray">
          <a:xfrm>
            <a:off x="1902602" y="2192184"/>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1902602" y="1004184"/>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F101908A-3C0B-8346-8809-D27A7C117000}"/>
              </a:ext>
              <a:ext uri="{C183D7F6-B498-43B3-948B-1728B52AA6E4}">
                <adec:decorative xmlns:adec="http://schemas.microsoft.com/office/drawing/2017/decorative" val="1"/>
              </a:ext>
            </a:extLst>
          </p:cNvPr>
          <p:cNvSpPr/>
          <p:nvPr/>
        </p:nvSpPr>
        <p:spPr bwMode="gray">
          <a:xfrm>
            <a:off x="1902602" y="3380184"/>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362D901E-04A9-875C-BB3A-7C5642E90B9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a:xfrm>
            <a:off x="280193" y="309824"/>
            <a:ext cx="6120607" cy="256480"/>
          </a:xfrm>
        </p:spPr>
        <p:txBody>
          <a:bodyPr/>
          <a:lstStyle/>
          <a:p>
            <a:r>
              <a:rPr lang="en-US" dirty="0"/>
              <a:t>Building In Clarity Around Non-Transferable Courses</a:t>
            </a:r>
          </a:p>
        </p:txBody>
      </p:sp>
      <p:sp>
        <p:nvSpPr>
          <p:cNvPr id="2" name="Text Placeholder 1">
            <a:extLst>
              <a:ext uri="{FF2B5EF4-FFF2-40B4-BE49-F238E27FC236}">
                <a16:creationId xmlns:a16="http://schemas.microsoft.com/office/drawing/2014/main" id="{047E09A0-221D-13CA-AB17-65D094E9B3B3}"/>
              </a:ext>
            </a:extLst>
          </p:cNvPr>
          <p:cNvSpPr>
            <a:spLocks noGrp="1"/>
          </p:cNvSpPr>
          <p:nvPr>
            <p:ph type="body" sz="quarter" idx="15"/>
          </p:nvPr>
        </p:nvSpPr>
        <p:spPr/>
        <p:txBody>
          <a:bodyPr/>
          <a:lstStyle/>
          <a:p>
            <a:r>
              <a:rPr lang="en-US" dirty="0"/>
              <a:t>Process Example</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2037555" y="1311575"/>
            <a:ext cx="3965039" cy="479618"/>
          </a:xfrm>
          <a:prstGeom prst="rect">
            <a:avLst/>
          </a:prstGeom>
          <a:noFill/>
        </p:spPr>
        <p:txBody>
          <a:bodyPr wrap="square" lIns="0" tIns="0" rIns="0" bIns="0" rtlCol="0">
            <a:spAutoFit/>
          </a:bodyPr>
          <a:lstStyle/>
          <a:p>
            <a:pPr>
              <a:spcBef>
                <a:spcPts val="500"/>
              </a:spcBef>
            </a:pPr>
            <a:r>
              <a:rPr lang="en-US" sz="900" b="1" dirty="0"/>
              <a:t>Challenge</a:t>
            </a:r>
          </a:p>
          <a:p>
            <a:pPr>
              <a:spcBef>
                <a:spcPts val="500"/>
              </a:spcBef>
            </a:pPr>
            <a:r>
              <a:rPr lang="en-US" sz="900" dirty="0"/>
              <a:t>Students were consistently submitting non-transferable courses, which took valuable staff time to review and send notes back.  </a:t>
            </a:r>
          </a:p>
        </p:txBody>
      </p:sp>
      <p:sp>
        <p:nvSpPr>
          <p:cNvPr id="7" name="TextBox 6">
            <a:extLst>
              <a:ext uri="{FF2B5EF4-FFF2-40B4-BE49-F238E27FC236}">
                <a16:creationId xmlns:a16="http://schemas.microsoft.com/office/drawing/2014/main" id="{4FA1D2B4-7F66-9E4D-8F4F-A08998D0DFD6}"/>
              </a:ext>
            </a:extLst>
          </p:cNvPr>
          <p:cNvSpPr txBox="1"/>
          <p:nvPr/>
        </p:nvSpPr>
        <p:spPr bwMode="gray">
          <a:xfrm>
            <a:off x="2037555" y="2361076"/>
            <a:ext cx="3965039" cy="756617"/>
          </a:xfrm>
          <a:prstGeom prst="rect">
            <a:avLst/>
          </a:prstGeom>
          <a:noFill/>
        </p:spPr>
        <p:txBody>
          <a:bodyPr wrap="square" lIns="0" tIns="0" rIns="0" bIns="0" rtlCol="0">
            <a:spAutoFit/>
          </a:bodyPr>
          <a:lstStyle/>
          <a:p>
            <a:pPr>
              <a:spcBef>
                <a:spcPts val="500"/>
              </a:spcBef>
            </a:pPr>
            <a:r>
              <a:rPr lang="en-US" sz="900" b="1" dirty="0"/>
              <a:t>Process Change</a:t>
            </a:r>
          </a:p>
          <a:p>
            <a:pPr>
              <a:spcBef>
                <a:spcPts val="500"/>
              </a:spcBef>
            </a:pPr>
            <a:r>
              <a:rPr lang="en-US" sz="900" dirty="0"/>
              <a:t>This large public doctoral university created a non-transferrable course in their student information system. This allowed students to easily see if a course is non-transferable based on the match with their course entry.  </a:t>
            </a:r>
          </a:p>
        </p:txBody>
      </p:sp>
      <p:sp>
        <p:nvSpPr>
          <p:cNvPr id="16" name="TextBox 15">
            <a:extLst>
              <a:ext uri="{FF2B5EF4-FFF2-40B4-BE49-F238E27FC236}">
                <a16:creationId xmlns:a16="http://schemas.microsoft.com/office/drawing/2014/main" id="{40CE0217-87EB-B84C-AC41-10A322E79F06}"/>
              </a:ext>
            </a:extLst>
          </p:cNvPr>
          <p:cNvSpPr txBox="1"/>
          <p:nvPr/>
        </p:nvSpPr>
        <p:spPr bwMode="gray">
          <a:xfrm>
            <a:off x="2037555" y="3687575"/>
            <a:ext cx="3965039" cy="618118"/>
          </a:xfrm>
          <a:prstGeom prst="rect">
            <a:avLst/>
          </a:prstGeom>
          <a:noFill/>
        </p:spPr>
        <p:txBody>
          <a:bodyPr wrap="square" lIns="0" tIns="0" rIns="0" bIns="0" rtlCol="0">
            <a:spAutoFit/>
          </a:bodyPr>
          <a:lstStyle/>
          <a:p>
            <a:pPr>
              <a:spcBef>
                <a:spcPts val="500"/>
              </a:spcBef>
            </a:pPr>
            <a:r>
              <a:rPr lang="en-US" sz="900" b="1" dirty="0"/>
              <a:t>Impact</a:t>
            </a:r>
          </a:p>
          <a:p>
            <a:pPr>
              <a:spcBef>
                <a:spcPts val="500"/>
              </a:spcBef>
            </a:pPr>
            <a:r>
              <a:rPr lang="en-US" sz="900" dirty="0"/>
              <a:t>Students have immediate information to assist their transfer decision-making process and staff save time not having to review non-transferable courses. </a:t>
            </a:r>
          </a:p>
        </p:txBody>
      </p:sp>
      <p:sp>
        <p:nvSpPr>
          <p:cNvPr id="8" name="Rectangle 7">
            <a:extLst>
              <a:ext uri="{FF2B5EF4-FFF2-40B4-BE49-F238E27FC236}">
                <a16:creationId xmlns:a16="http://schemas.microsoft.com/office/drawing/2014/main" id="{5B860CC8-AF53-F043-B7A6-EBA3A045ED70}"/>
              </a:ext>
              <a:ext uri="{C183D7F6-B498-43B3-948B-1728B52AA6E4}">
                <adec:decorative xmlns:adec="http://schemas.microsoft.com/office/drawing/2017/decorative" val="1"/>
              </a:ext>
            </a:extLst>
          </p:cNvPr>
          <p:cNvSpPr/>
          <p:nvPr/>
        </p:nvSpPr>
        <p:spPr bwMode="gray">
          <a:xfrm>
            <a:off x="0" y="2192184"/>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4498EA7-4A4C-F642-8659-C086E07BDEBA}"/>
              </a:ext>
              <a:ext uri="{C183D7F6-B498-43B3-948B-1728B52AA6E4}">
                <adec:decorative xmlns:adec="http://schemas.microsoft.com/office/drawing/2017/decorative" val="1"/>
              </a:ext>
            </a:extLst>
          </p:cNvPr>
          <p:cNvSpPr/>
          <p:nvPr/>
        </p:nvSpPr>
        <p:spPr bwMode="gray">
          <a:xfrm>
            <a:off x="0" y="1004184"/>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FFB735DC-DB28-DB4A-B387-7E31292EAB22}"/>
              </a:ext>
              <a:ext uri="{C183D7F6-B498-43B3-948B-1728B52AA6E4}">
                <adec:decorative xmlns:adec="http://schemas.microsoft.com/office/drawing/2017/decorative" val="1"/>
              </a:ext>
            </a:extLst>
          </p:cNvPr>
          <p:cNvSpPr/>
          <p:nvPr/>
        </p:nvSpPr>
        <p:spPr bwMode="gray">
          <a:xfrm>
            <a:off x="0" y="3380184"/>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45F5CE88-F117-36E4-D8E1-160F5B3C152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41489" y="2466991"/>
            <a:ext cx="656370" cy="544787"/>
          </a:xfrm>
          <a:prstGeom prst="rect">
            <a:avLst/>
          </a:prstGeom>
        </p:spPr>
      </p:pic>
      <p:pic>
        <p:nvPicPr>
          <p:cNvPr id="18" name="Picture 17">
            <a:extLst>
              <a:ext uri="{FF2B5EF4-FFF2-40B4-BE49-F238E27FC236}">
                <a16:creationId xmlns:a16="http://schemas.microsoft.com/office/drawing/2014/main" id="{E7F31035-AD17-D009-AB91-3A01A7751FA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00483" y="1282193"/>
            <a:ext cx="538383" cy="538383"/>
          </a:xfrm>
          <a:prstGeom prst="rect">
            <a:avLst/>
          </a:prstGeom>
        </p:spPr>
      </p:pic>
      <p:pic>
        <p:nvPicPr>
          <p:cNvPr id="20" name="Picture 19">
            <a:extLst>
              <a:ext uri="{FF2B5EF4-FFF2-40B4-BE49-F238E27FC236}">
                <a16:creationId xmlns:a16="http://schemas.microsoft.com/office/drawing/2014/main" id="{275941E2-D53E-43BA-DD37-3DCC9BD89390}"/>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00483" y="3641350"/>
            <a:ext cx="538383" cy="536588"/>
          </a:xfrm>
          <a:prstGeom prst="rect">
            <a:avLst/>
          </a:prstGeom>
        </p:spPr>
      </p:pic>
    </p:spTree>
    <p:extLst>
      <p:ext uri="{BB962C8B-B14F-4D97-AF65-F5344CB8AC3E}">
        <p14:creationId xmlns:p14="http://schemas.microsoft.com/office/powerpoint/2010/main" val="325635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280193" y="1194926"/>
            <a:ext cx="2050257" cy="2913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p:txBody>
          <a:bodyPr/>
          <a:lstStyle/>
          <a:p>
            <a:r>
              <a:rPr lang="en-US" dirty="0"/>
              <a:t>Scalable Solutions</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388868" y="1399957"/>
            <a:ext cx="1827281" cy="2003112"/>
          </a:xfrm>
          <a:prstGeom prst="rect">
            <a:avLst/>
          </a:prstGeom>
          <a:noFill/>
        </p:spPr>
        <p:txBody>
          <a:bodyPr wrap="square" lIns="0" tIns="0" rIns="0" bIns="0" rtlCol="0">
            <a:spAutoFit/>
          </a:bodyPr>
          <a:lstStyle/>
          <a:p>
            <a:pPr>
              <a:spcBef>
                <a:spcPts val="500"/>
              </a:spcBef>
            </a:pPr>
            <a:r>
              <a:rPr lang="en-US" sz="900" b="1" dirty="0">
                <a:solidFill>
                  <a:schemeClr val="bg1"/>
                </a:solidFill>
              </a:rPr>
              <a:t>Email Process Efficiency </a:t>
            </a:r>
          </a:p>
          <a:p>
            <a:pPr>
              <a:spcBef>
                <a:spcPts val="500"/>
              </a:spcBef>
            </a:pPr>
            <a:r>
              <a:rPr lang="en-US" sz="900" dirty="0">
                <a:solidFill>
                  <a:schemeClr val="bg1"/>
                </a:solidFill>
              </a:rPr>
              <a:t>In place of answering the same question several times, a large public doctoral university launched a personalized email communication campaign for transfer students that addresses common questions and assists prospective students in navigating the admissions process. The campaign saves their team and students time by providing information upfront. </a:t>
            </a:r>
          </a:p>
        </p:txBody>
      </p:sp>
      <p:pic>
        <p:nvPicPr>
          <p:cNvPr id="6" name="Picture 5">
            <a:extLst>
              <a:ext uri="{FF2B5EF4-FFF2-40B4-BE49-F238E27FC236}">
                <a16:creationId xmlns:a16="http://schemas.microsoft.com/office/drawing/2014/main" id="{4187871E-6ECA-F97B-D8B7-3262E34F9B42}"/>
              </a:ext>
              <a:ext uri="{C183D7F6-B498-43B3-948B-1728B52AA6E4}">
                <adec:decorative xmlns:adec="http://schemas.microsoft.com/office/drawing/2017/decorative" val="1"/>
              </a:ext>
            </a:extLst>
          </p:cNvPr>
          <p:cNvPicPr>
            <a:picLocks noChangeAspect="1"/>
          </p:cNvPicPr>
          <p:nvPr/>
        </p:nvPicPr>
        <p:blipFill>
          <a:blip r:embed="rId3">
            <a:biLevel thresh="25000"/>
          </a:blip>
          <a:srcRect/>
          <a:stretch/>
        </p:blipFill>
        <p:spPr>
          <a:xfrm>
            <a:off x="1756707" y="3632655"/>
            <a:ext cx="459442" cy="328172"/>
          </a:xfrm>
          <a:prstGeom prst="rect">
            <a:avLst/>
          </a:prstGeom>
        </p:spPr>
      </p:pic>
      <p:pic>
        <p:nvPicPr>
          <p:cNvPr id="7" name="Picture 6">
            <a:extLst>
              <a:ext uri="{FF2B5EF4-FFF2-40B4-BE49-F238E27FC236}">
                <a16:creationId xmlns:a16="http://schemas.microsoft.com/office/drawing/2014/main" id="{03F90712-873D-77ED-5B0D-54453D976FC8}"/>
              </a:ext>
            </a:extLst>
          </p:cNvPr>
          <p:cNvPicPr>
            <a:picLocks noChangeAspect="1"/>
          </p:cNvPicPr>
          <p:nvPr/>
        </p:nvPicPr>
        <p:blipFill>
          <a:blip r:embed="rId4"/>
          <a:stretch>
            <a:fillRect/>
          </a:stretch>
        </p:blipFill>
        <p:spPr>
          <a:xfrm>
            <a:off x="2637968" y="1194926"/>
            <a:ext cx="3485020" cy="3351214"/>
          </a:xfrm>
          <a:prstGeom prst="rect">
            <a:avLst/>
          </a:prstGeom>
          <a:ln>
            <a:solidFill>
              <a:schemeClr val="accent1"/>
            </a:solidFill>
          </a:ln>
        </p:spPr>
      </p:pic>
      <p:sp>
        <p:nvSpPr>
          <p:cNvPr id="2" name="Text Placeholder 1">
            <a:extLst>
              <a:ext uri="{FF2B5EF4-FFF2-40B4-BE49-F238E27FC236}">
                <a16:creationId xmlns:a16="http://schemas.microsoft.com/office/drawing/2014/main" id="{67307906-526B-6960-BBFA-F4B89EAA9009}"/>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Process Example</a:t>
            </a:r>
            <a:endParaRPr lang="en-US" dirty="0"/>
          </a:p>
        </p:txBody>
      </p:sp>
    </p:spTree>
    <p:extLst>
      <p:ext uri="{BB962C8B-B14F-4D97-AF65-F5344CB8AC3E}">
        <p14:creationId xmlns:p14="http://schemas.microsoft.com/office/powerpoint/2010/main" val="2898275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Template 4x3-011025.potx" id="{54144FD2-D7C3-4FBE-8D2D-774E7906EAFF}" vid="{8A63D39E-557E-44EC-B5A4-B63DBEC422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Presentation Template 4x3-012825</Template>
  <TotalTime>2</TotalTime>
  <Words>1596</Words>
  <Application>Microsoft Office PowerPoint</Application>
  <PresentationFormat>Custom</PresentationFormat>
  <Paragraphs>185</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Rockwell</vt:lpstr>
      <vt:lpstr>Times New Roman</vt:lpstr>
      <vt:lpstr>Verdana</vt:lpstr>
      <vt:lpstr>EAB1 4x3 On-screen</vt:lpstr>
      <vt:lpstr>Slides 2-6: Templates to Use for Your Own Story</vt:lpstr>
      <vt:lpstr>Title</vt:lpstr>
      <vt:lpstr>Title</vt:lpstr>
      <vt:lpstr>Title</vt:lpstr>
      <vt:lpstr>Title</vt:lpstr>
      <vt:lpstr>Title</vt:lpstr>
      <vt:lpstr>Slides 8-13: Example Partner Story Slides to Reference as Inspiration</vt:lpstr>
      <vt:lpstr>Building In Clarity Around Non-Transferable Courses</vt:lpstr>
      <vt:lpstr>Scalable Solutions</vt:lpstr>
      <vt:lpstr>Building Community College Partnerships</vt:lpstr>
      <vt:lpstr>Improving the Course Evaluations Process</vt:lpstr>
      <vt:lpstr>Inquiry Generation Savings with the Portal</vt:lpstr>
      <vt:lpstr>ROI Achieved Through Transfer Portal Partnership</vt:lpstr>
      <vt:lpstr>Efficiency Gained By The Numbers</vt:lpstr>
      <vt:lpstr>Automated Transfer Pre-Advising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 Katerina</dc:creator>
  <cp:lastModifiedBy>Chan, Katerina</cp:lastModifiedBy>
  <cp:revision>1</cp:revision>
  <dcterms:created xsi:type="dcterms:W3CDTF">2025-08-21T19:49:09Z</dcterms:created>
  <dcterms:modified xsi:type="dcterms:W3CDTF">2025-08-21T19:51:48Z</dcterms:modified>
</cp:coreProperties>
</file>