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3.xml" ContentType="application/vnd.openxmlformats-officedocument.presentationml.tags+xml"/>
  <Override PartName="/ppt/notesSlides/notesSlide1.xml" ContentType="application/vnd.openxmlformats-officedocument.presentationml.notesSlide+xml"/>
  <Override PartName="/ppt/tags/tag6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5.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66.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charts/chart6.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0.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4.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68.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5.xml" ContentType="application/vnd.openxmlformats-officedocument.drawingml.chart+xml"/>
  <Override PartName="/ppt/theme/themeOverride10.xml" ContentType="application/vnd.openxmlformats-officedocument.themeOverride+xml"/>
  <Override PartName="/ppt/charts/chart16.xml" ContentType="application/vnd.openxmlformats-officedocument.drawingml.chart+xml"/>
  <Override PartName="/ppt/theme/themeOverride11.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17.xml" ContentType="application/vnd.openxmlformats-officedocument.drawingml.chart+xml"/>
  <Override PartName="/ppt/theme/themeOverride12.xml" ContentType="application/vnd.openxmlformats-officedocument.themeOverride+xml"/>
  <Override PartName="/ppt/charts/chart18.xml" ContentType="application/vnd.openxmlformats-officedocument.drawingml.chart+xml"/>
  <Override PartName="/ppt/theme/themeOverride13.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69.xml" ContentType="application/vnd.openxmlformats-officedocument.presentationml.tags+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6"/>
  </p:notesMasterIdLst>
  <p:handoutMasterIdLst>
    <p:handoutMasterId r:id="rId57"/>
  </p:handoutMasterIdLst>
  <p:sldIdLst>
    <p:sldId id="257" r:id="rId2"/>
    <p:sldId id="3217" r:id="rId3"/>
    <p:sldId id="3215" r:id="rId4"/>
    <p:sldId id="262" r:id="rId5"/>
    <p:sldId id="269" r:id="rId6"/>
    <p:sldId id="270" r:id="rId7"/>
    <p:sldId id="271" r:id="rId8"/>
    <p:sldId id="3206" r:id="rId9"/>
    <p:sldId id="272" r:id="rId10"/>
    <p:sldId id="3203" r:id="rId11"/>
    <p:sldId id="3209" r:id="rId12"/>
    <p:sldId id="3213" r:id="rId13"/>
    <p:sldId id="3204" r:id="rId14"/>
    <p:sldId id="3207" r:id="rId15"/>
    <p:sldId id="3208" r:id="rId16"/>
    <p:sldId id="3205" r:id="rId17"/>
    <p:sldId id="3214" r:id="rId18"/>
    <p:sldId id="274" r:id="rId19"/>
    <p:sldId id="275" r:id="rId20"/>
    <p:sldId id="276" r:id="rId21"/>
    <p:sldId id="277" r:id="rId22"/>
    <p:sldId id="278" r:id="rId23"/>
    <p:sldId id="279" r:id="rId24"/>
    <p:sldId id="284" r:id="rId25"/>
    <p:sldId id="308" r:id="rId26"/>
    <p:sldId id="307" r:id="rId27"/>
    <p:sldId id="310" r:id="rId28"/>
    <p:sldId id="283" r:id="rId29"/>
    <p:sldId id="309" r:id="rId30"/>
    <p:sldId id="311" r:id="rId31"/>
    <p:sldId id="285" r:id="rId32"/>
    <p:sldId id="286" r:id="rId33"/>
    <p:sldId id="287" r:id="rId34"/>
    <p:sldId id="288" r:id="rId35"/>
    <p:sldId id="290" r:id="rId36"/>
    <p:sldId id="291" r:id="rId37"/>
    <p:sldId id="292" r:id="rId38"/>
    <p:sldId id="293" r:id="rId39"/>
    <p:sldId id="294" r:id="rId40"/>
    <p:sldId id="295" r:id="rId41"/>
    <p:sldId id="296" r:id="rId42"/>
    <p:sldId id="297" r:id="rId43"/>
    <p:sldId id="298" r:id="rId44"/>
    <p:sldId id="299" r:id="rId45"/>
    <p:sldId id="300" r:id="rId46"/>
    <p:sldId id="302" r:id="rId47"/>
    <p:sldId id="301" r:id="rId48"/>
    <p:sldId id="303" r:id="rId49"/>
    <p:sldId id="304" r:id="rId50"/>
    <p:sldId id="312" r:id="rId51"/>
    <p:sldId id="305" r:id="rId52"/>
    <p:sldId id="306" r:id="rId53"/>
    <p:sldId id="3218" r:id="rId54"/>
    <p:sldId id="273" r:id="rId55"/>
  </p:sldIdLst>
  <p:sldSz cx="6400800" cy="4800600"/>
  <p:notesSz cx="6858000" cy="9144000"/>
  <p:custDataLst>
    <p:tags r:id="rId58"/>
  </p:custDataLst>
  <p:defaultTex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98E841-8069-7E86-68B6-B52DA2655615}" name="Dixon, Vashae" initials="DV" userId="S::VDixon@eab.com::efe9a581-fdc2-4f65-90ed-078adc343f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F1F1"/>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DF18680-E054-41AD-8BC1-D1AEF772440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285" autoAdjust="0"/>
    <p:restoredTop sz="75040" autoAdjust="0"/>
  </p:normalViewPr>
  <p:slideViewPr>
    <p:cSldViewPr snapToGrid="0" showGuides="1">
      <p:cViewPr varScale="1">
        <p:scale>
          <a:sx n="113" d="100"/>
          <a:sy n="113" d="100"/>
        </p:scale>
        <p:origin x="2752" y="18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026"/>
    </p:cViewPr>
  </p:sorterViewPr>
  <p:notesViewPr>
    <p:cSldViewPr snapToGrid="0">
      <p:cViewPr varScale="1">
        <p:scale>
          <a:sx n="50" d="100"/>
          <a:sy n="50" d="100"/>
        </p:scale>
        <p:origin x="1572" y="4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gs" Target="tags/tag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4.xml"/><Relationship Id="rId1" Type="http://schemas.microsoft.com/office/2011/relationships/chartStyle" Target="style4.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6.xml"/><Relationship Id="rId1" Type="http://schemas.microsoft.com/office/2011/relationships/chartStyle" Target="style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7.xml"/><Relationship Id="rId1" Type="http://schemas.microsoft.com/office/2011/relationships/chartStyle" Target="style7.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8.xml"/><Relationship Id="rId1" Type="http://schemas.microsoft.com/office/2011/relationships/chartStyle" Target="style8.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0.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1.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2.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3.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37754427919012E-2"/>
          <c:y val="0.19106213803830663"/>
          <c:w val="0.71756031768250328"/>
          <c:h val="0.71756031768250328"/>
        </c:manualLayout>
      </c:layout>
      <c:doughnutChart>
        <c:varyColors val="0"/>
        <c:ser>
          <c:idx val="0"/>
          <c:order val="0"/>
          <c:tx>
            <c:strRef>
              <c:f>Sheet1!$B$1</c:f>
              <c:strCache>
                <c:ptCount val="1"/>
                <c:pt idx="0">
                  <c:v>Series 1</c:v>
                </c:pt>
              </c:strCache>
            </c:strRef>
          </c:tx>
          <c:spPr>
            <a:solidFill>
              <a:schemeClr val="accent1"/>
            </a:solidFill>
            <a:ln w="9525">
              <a:solidFill>
                <a:schemeClr val="bg1"/>
              </a:solidFill>
            </a:ln>
            <a:effectLst/>
          </c:spPr>
          <c:dPt>
            <c:idx val="0"/>
            <c:bubble3D val="0"/>
            <c:spPr>
              <a:solidFill>
                <a:srgbClr val="00B1B0"/>
              </a:solidFill>
              <a:ln w="9525">
                <a:solidFill>
                  <a:schemeClr val="bg1"/>
                </a:solidFill>
              </a:ln>
              <a:effectLst/>
            </c:spPr>
            <c:extLst>
              <c:ext xmlns:c16="http://schemas.microsoft.com/office/drawing/2014/chart" uri="{C3380CC4-5D6E-409C-BE32-E72D297353CC}">
                <c16:uniqueId val="{00000001-813E-1944-A015-A5FC87FFB600}"/>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0%</c:formatCode>
                <c:ptCount val="6"/>
                <c:pt idx="0">
                  <c:v>0.54</c:v>
                </c:pt>
                <c:pt idx="1">
                  <c:v>0.32</c:v>
                </c:pt>
                <c:pt idx="2">
                  <c:v>0.2</c:v>
                </c:pt>
                <c:pt idx="3">
                  <c:v>0.14000000000000001</c:v>
                </c:pt>
                <c:pt idx="4">
                  <c:v>0.12</c:v>
                </c:pt>
                <c:pt idx="5">
                  <c:v>0.08</c:v>
                </c:pt>
              </c:numCache>
            </c:numRef>
          </c:val>
          <c:extLst>
            <c:ext xmlns:c16="http://schemas.microsoft.com/office/drawing/2014/chart" uri="{C3380CC4-5D6E-409C-BE32-E72D297353CC}">
              <c16:uniqueId val="{00000002-813E-1944-A015-A5FC87FFB60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Enrollment in 20XX</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Unit 1</c:v>
                </c:pt>
                <c:pt idx="1">
                  <c:v>Unit 2</c:v>
                </c:pt>
                <c:pt idx="2">
                  <c:v>Unit 3</c:v>
                </c:pt>
                <c:pt idx="3">
                  <c:v>Unit 4</c:v>
                </c:pt>
                <c:pt idx="4">
                  <c:v>Unit 5</c:v>
                </c:pt>
                <c:pt idx="5">
                  <c:v>Unit 6</c:v>
                </c:pt>
              </c:strCache>
            </c:strRef>
          </c:cat>
          <c:val>
            <c:numRef>
              <c:f>Sheet1!$B$2:$B$7</c:f>
              <c:numCache>
                <c:formatCode>General</c:formatCode>
                <c:ptCount val="6"/>
                <c:pt idx="0">
                  <c:v>300</c:v>
                </c:pt>
                <c:pt idx="1">
                  <c:v>410</c:v>
                </c:pt>
                <c:pt idx="2">
                  <c:v>540</c:v>
                </c:pt>
                <c:pt idx="3">
                  <c:v>580</c:v>
                </c:pt>
                <c:pt idx="4">
                  <c:v>80</c:v>
                </c:pt>
                <c:pt idx="5">
                  <c:v>330</c:v>
                </c:pt>
              </c:numCache>
            </c:numRef>
          </c:val>
          <c:extLst>
            <c:ext xmlns:c16="http://schemas.microsoft.com/office/drawing/2014/chart" uri="{C3380CC4-5D6E-409C-BE32-E72D297353CC}">
              <c16:uniqueId val="{00000000-7044-4B8C-93D7-77E2CBAE1D26}"/>
            </c:ext>
          </c:extLst>
        </c:ser>
        <c:ser>
          <c:idx val="1"/>
          <c:order val="1"/>
          <c:tx>
            <c:strRef>
              <c:f>Sheet1!$C$1</c:f>
              <c:strCache>
                <c:ptCount val="1"/>
                <c:pt idx="0">
                  <c:v>Current Enrollment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Unit 1</c:v>
                </c:pt>
                <c:pt idx="1">
                  <c:v>Unit 2</c:v>
                </c:pt>
                <c:pt idx="2">
                  <c:v>Unit 3</c:v>
                </c:pt>
                <c:pt idx="3">
                  <c:v>Unit 4</c:v>
                </c:pt>
                <c:pt idx="4">
                  <c:v>Unit 5</c:v>
                </c:pt>
                <c:pt idx="5">
                  <c:v>Unit 6</c:v>
                </c:pt>
              </c:strCache>
            </c:strRef>
          </c:cat>
          <c:val>
            <c:numRef>
              <c:f>Sheet1!$C$2:$C$7</c:f>
              <c:numCache>
                <c:formatCode>General</c:formatCode>
                <c:ptCount val="6"/>
                <c:pt idx="0">
                  <c:v>320</c:v>
                </c:pt>
                <c:pt idx="1">
                  <c:v>410</c:v>
                </c:pt>
                <c:pt idx="2">
                  <c:v>500</c:v>
                </c:pt>
                <c:pt idx="3">
                  <c:v>520</c:v>
                </c:pt>
                <c:pt idx="4">
                  <c:v>80</c:v>
                </c:pt>
                <c:pt idx="5">
                  <c:v>335</c:v>
                </c:pt>
              </c:numCache>
            </c:numRef>
          </c:val>
          <c:extLst>
            <c:ext xmlns:c16="http://schemas.microsoft.com/office/drawing/2014/chart" uri="{C3380CC4-5D6E-409C-BE32-E72D297353CC}">
              <c16:uniqueId val="{00000001-7044-4B8C-93D7-77E2CBAE1D26}"/>
            </c:ext>
          </c:extLst>
        </c:ser>
        <c:ser>
          <c:idx val="2"/>
          <c:order val="2"/>
          <c:tx>
            <c:strRef>
              <c:f>Sheet1!$D$1</c:f>
              <c:strCache>
                <c:ptCount val="1"/>
                <c:pt idx="0">
                  <c:v>Projected Enrollment in 20XX</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Unit 1</c:v>
                </c:pt>
                <c:pt idx="1">
                  <c:v>Unit 2</c:v>
                </c:pt>
                <c:pt idx="2">
                  <c:v>Unit 3</c:v>
                </c:pt>
                <c:pt idx="3">
                  <c:v>Unit 4</c:v>
                </c:pt>
                <c:pt idx="4">
                  <c:v>Unit 5</c:v>
                </c:pt>
                <c:pt idx="5">
                  <c:v>Unit 6</c:v>
                </c:pt>
              </c:strCache>
            </c:strRef>
          </c:cat>
          <c:val>
            <c:numRef>
              <c:f>Sheet1!$D$2:$D$7</c:f>
              <c:numCache>
                <c:formatCode>General</c:formatCode>
                <c:ptCount val="6"/>
                <c:pt idx="0">
                  <c:v>340</c:v>
                </c:pt>
                <c:pt idx="1">
                  <c:v>400</c:v>
                </c:pt>
                <c:pt idx="2">
                  <c:v>490</c:v>
                </c:pt>
                <c:pt idx="3">
                  <c:v>480</c:v>
                </c:pt>
                <c:pt idx="4">
                  <c:v>85</c:v>
                </c:pt>
                <c:pt idx="5">
                  <c:v>300</c:v>
                </c:pt>
              </c:numCache>
            </c:numRef>
          </c:val>
          <c:extLst>
            <c:ext xmlns:c16="http://schemas.microsoft.com/office/drawing/2014/chart" uri="{C3380CC4-5D6E-409C-BE32-E72D297353CC}">
              <c16:uniqueId val="{00000002-7044-4B8C-93D7-77E2CBAE1D26}"/>
            </c:ext>
          </c:extLst>
        </c:ser>
        <c:dLbls>
          <c:dLblPos val="outEnd"/>
          <c:showLegendKey val="0"/>
          <c:showVal val="1"/>
          <c:showCatName val="0"/>
          <c:showSerName val="0"/>
          <c:showPercent val="0"/>
          <c:showBubbleSize val="0"/>
        </c:dLbls>
        <c:gapWidth val="50"/>
        <c:axId val="417487120"/>
        <c:axId val="417487512"/>
      </c:barChart>
      <c:catAx>
        <c:axId val="417487120"/>
        <c:scaling>
          <c:orientation val="minMax"/>
        </c:scaling>
        <c:delete val="0"/>
        <c:axPos val="b"/>
        <c:numFmt formatCode="General" sourceLinked="1"/>
        <c:majorTickMark val="none"/>
        <c:minorTickMark val="none"/>
        <c:tickLblPos val="nextTo"/>
        <c:spPr>
          <a:noFill/>
          <a:ln w="9525"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487512"/>
        <c:crosses val="autoZero"/>
        <c:auto val="1"/>
        <c:lblAlgn val="ctr"/>
        <c:lblOffset val="100"/>
        <c:noMultiLvlLbl val="0"/>
      </c:catAx>
      <c:valAx>
        <c:axId val="417487512"/>
        <c:scaling>
          <c:orientation val="minMax"/>
        </c:scaling>
        <c:delete val="1"/>
        <c:axPos val="l"/>
        <c:numFmt formatCode="General" sourceLinked="1"/>
        <c:majorTickMark val="none"/>
        <c:minorTickMark val="none"/>
        <c:tickLblPos val="nextTo"/>
        <c:crossAx val="417487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Current Retention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Unit 1</c:v>
                </c:pt>
                <c:pt idx="1">
                  <c:v>Unit 2</c:v>
                </c:pt>
                <c:pt idx="2">
                  <c:v>Unit 3</c:v>
                </c:pt>
                <c:pt idx="3">
                  <c:v>Unit 4</c:v>
                </c:pt>
                <c:pt idx="4">
                  <c:v>Unit 5</c:v>
                </c:pt>
                <c:pt idx="5">
                  <c:v>Unit 6</c:v>
                </c:pt>
              </c:strCache>
            </c:strRef>
          </c:cat>
          <c:val>
            <c:numRef>
              <c:f>Sheet1!$B$2:$B$7</c:f>
              <c:numCache>
                <c:formatCode>0%</c:formatCode>
                <c:ptCount val="6"/>
                <c:pt idx="0">
                  <c:v>0.44</c:v>
                </c:pt>
                <c:pt idx="1">
                  <c:v>0.51</c:v>
                </c:pt>
                <c:pt idx="2">
                  <c:v>0.3</c:v>
                </c:pt>
                <c:pt idx="3">
                  <c:v>0.32</c:v>
                </c:pt>
                <c:pt idx="4">
                  <c:v>0.41</c:v>
                </c:pt>
                <c:pt idx="5">
                  <c:v>0.38</c:v>
                </c:pt>
              </c:numCache>
            </c:numRef>
          </c:val>
          <c:extLst>
            <c:ext xmlns:c16="http://schemas.microsoft.com/office/drawing/2014/chart" uri="{C3380CC4-5D6E-409C-BE32-E72D297353CC}">
              <c16:uniqueId val="{00000000-A8E5-439A-B448-43063D344151}"/>
            </c:ext>
          </c:extLst>
        </c:ser>
        <c:ser>
          <c:idx val="1"/>
          <c:order val="1"/>
          <c:tx>
            <c:strRef>
              <c:f>Sheet1!$C$1</c:f>
              <c:strCache>
                <c:ptCount val="1"/>
                <c:pt idx="0">
                  <c:v>Target Retention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Sheet1!$A$2:$A$7</c:f>
              <c:strCache>
                <c:ptCount val="6"/>
                <c:pt idx="0">
                  <c:v>Unit 1</c:v>
                </c:pt>
                <c:pt idx="1">
                  <c:v>Unit 2</c:v>
                </c:pt>
                <c:pt idx="2">
                  <c:v>Unit 3</c:v>
                </c:pt>
                <c:pt idx="3">
                  <c:v>Unit 4</c:v>
                </c:pt>
                <c:pt idx="4">
                  <c:v>Unit 5</c:v>
                </c:pt>
                <c:pt idx="5">
                  <c:v>Unit 6</c:v>
                </c:pt>
              </c:strCache>
            </c:strRef>
          </c:cat>
          <c:val>
            <c:numRef>
              <c:f>Sheet1!$C$2:$C$7</c:f>
              <c:numCache>
                <c:formatCode>0%</c:formatCode>
                <c:ptCount val="6"/>
                <c:pt idx="0">
                  <c:v>0.5</c:v>
                </c:pt>
                <c:pt idx="1">
                  <c:v>0.55000000000000004</c:v>
                </c:pt>
                <c:pt idx="2">
                  <c:v>0.35</c:v>
                </c:pt>
                <c:pt idx="3">
                  <c:v>0.35</c:v>
                </c:pt>
                <c:pt idx="4">
                  <c:v>0.45</c:v>
                </c:pt>
                <c:pt idx="5">
                  <c:v>0.45</c:v>
                </c:pt>
              </c:numCache>
            </c:numRef>
          </c:val>
          <c:extLst>
            <c:ext xmlns:c16="http://schemas.microsoft.com/office/drawing/2014/chart" uri="{C3380CC4-5D6E-409C-BE32-E72D297353CC}">
              <c16:uniqueId val="{00000001-A8E5-439A-B448-43063D344151}"/>
            </c:ext>
          </c:extLst>
        </c:ser>
        <c:dLbls>
          <c:dLblPos val="outEnd"/>
          <c:showLegendKey val="0"/>
          <c:showVal val="1"/>
          <c:showCatName val="0"/>
          <c:showSerName val="0"/>
          <c:showPercent val="0"/>
          <c:showBubbleSize val="0"/>
        </c:dLbls>
        <c:gapWidth val="50"/>
        <c:axId val="417488296"/>
        <c:axId val="417488688"/>
      </c:barChart>
      <c:catAx>
        <c:axId val="417488296"/>
        <c:scaling>
          <c:orientation val="minMax"/>
        </c:scaling>
        <c:delete val="0"/>
        <c:axPos val="b"/>
        <c:numFmt formatCode="General" sourceLinked="1"/>
        <c:majorTickMark val="none"/>
        <c:minorTickMark val="none"/>
        <c:tickLblPos val="nextTo"/>
        <c:spPr>
          <a:noFill/>
          <a:ln w="9525"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488688"/>
        <c:crosses val="autoZero"/>
        <c:auto val="1"/>
        <c:lblAlgn val="ctr"/>
        <c:lblOffset val="100"/>
        <c:noMultiLvlLbl val="0"/>
      </c:catAx>
      <c:valAx>
        <c:axId val="417488688"/>
        <c:scaling>
          <c:orientation val="minMax"/>
        </c:scaling>
        <c:delete val="1"/>
        <c:axPos val="l"/>
        <c:numFmt formatCode="0%" sourceLinked="1"/>
        <c:majorTickMark val="none"/>
        <c:minorTickMark val="none"/>
        <c:tickLblPos val="nextTo"/>
        <c:crossAx val="417488296"/>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Dual Enrollments</c:v>
                </c:pt>
              </c:strCache>
            </c:strRef>
          </c:tx>
          <c:spPr>
            <a:ln w="19050" cap="rnd" cmpd="sng" algn="ctr">
              <a:solidFill>
                <a:schemeClr val="accent2"/>
              </a:solidFill>
              <a:prstDash val="solid"/>
              <a:round/>
            </a:ln>
            <a:effectLst/>
          </c:spPr>
          <c:marker>
            <c:symbol val="circle"/>
            <c:size val="5"/>
            <c:spPr>
              <a:solidFill>
                <a:schemeClr val="accent2"/>
              </a:solidFill>
              <a:ln w="6350" cap="flat" cmpd="sng" algn="ctr">
                <a:solidFill>
                  <a:schemeClr val="accent2"/>
                </a:solidFill>
                <a:prstDash val="solid"/>
                <a:round/>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 Years Ago</c:v>
                </c:pt>
                <c:pt idx="1">
                  <c:v>3 Years Ago</c:v>
                </c:pt>
                <c:pt idx="2">
                  <c:v>Today</c:v>
                </c:pt>
                <c:pt idx="3">
                  <c:v>3 Years Ahead</c:v>
                </c:pt>
                <c:pt idx="4">
                  <c:v>End Goal</c:v>
                </c:pt>
              </c:strCache>
            </c:strRef>
          </c:cat>
          <c:val>
            <c:numRef>
              <c:f>Sheet1!$B$2:$B$6</c:f>
              <c:numCache>
                <c:formatCode>General</c:formatCode>
                <c:ptCount val="5"/>
                <c:pt idx="0">
                  <c:v>240</c:v>
                </c:pt>
                <c:pt idx="1">
                  <c:v>348</c:v>
                </c:pt>
                <c:pt idx="2">
                  <c:v>495</c:v>
                </c:pt>
                <c:pt idx="3">
                  <c:v>648</c:v>
                </c:pt>
                <c:pt idx="4">
                  <c:v>952</c:v>
                </c:pt>
              </c:numCache>
            </c:numRef>
          </c:val>
          <c:smooth val="0"/>
          <c:extLst>
            <c:ext xmlns:c16="http://schemas.microsoft.com/office/drawing/2014/chart" uri="{C3380CC4-5D6E-409C-BE32-E72D297353CC}">
              <c16:uniqueId val="{00000000-1894-4812-94A6-A2DA22F4BA80}"/>
            </c:ext>
          </c:extLst>
        </c:ser>
        <c:ser>
          <c:idx val="1"/>
          <c:order val="1"/>
          <c:tx>
            <c:strRef>
              <c:f>Sheet1!$C$1</c:f>
              <c:strCache>
                <c:ptCount val="1"/>
                <c:pt idx="0">
                  <c:v>Traditional Age Students (18-24)</c:v>
                </c:pt>
              </c:strCache>
            </c:strRef>
          </c:tx>
          <c:spPr>
            <a:ln w="19050" cap="rnd" cmpd="sng" algn="ctr">
              <a:solidFill>
                <a:schemeClr val="accent4"/>
              </a:solidFill>
              <a:prstDash val="solid"/>
              <a:round/>
            </a:ln>
            <a:effectLst/>
          </c:spPr>
          <c:marker>
            <c:symbol val="circle"/>
            <c:size val="5"/>
            <c:spPr>
              <a:solidFill>
                <a:schemeClr val="accent4"/>
              </a:solidFill>
              <a:ln w="6350" cap="flat" cmpd="sng" algn="ctr">
                <a:solidFill>
                  <a:schemeClr val="accent4"/>
                </a:solidFill>
                <a:prstDash val="solid"/>
                <a:round/>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 Years Ago</c:v>
                </c:pt>
                <c:pt idx="1">
                  <c:v>3 Years Ago</c:v>
                </c:pt>
                <c:pt idx="2">
                  <c:v>Today</c:v>
                </c:pt>
                <c:pt idx="3">
                  <c:v>3 Years Ahead</c:v>
                </c:pt>
                <c:pt idx="4">
                  <c:v>End Goal</c:v>
                </c:pt>
              </c:strCache>
            </c:strRef>
          </c:cat>
          <c:val>
            <c:numRef>
              <c:f>Sheet1!$C$2:$C$6</c:f>
              <c:numCache>
                <c:formatCode>General</c:formatCode>
                <c:ptCount val="5"/>
                <c:pt idx="0">
                  <c:v>2880</c:v>
                </c:pt>
                <c:pt idx="1">
                  <c:v>2784</c:v>
                </c:pt>
                <c:pt idx="2">
                  <c:v>2750</c:v>
                </c:pt>
                <c:pt idx="3">
                  <c:v>2808</c:v>
                </c:pt>
                <c:pt idx="4">
                  <c:v>2800</c:v>
                </c:pt>
              </c:numCache>
            </c:numRef>
          </c:val>
          <c:smooth val="0"/>
          <c:extLst>
            <c:ext xmlns:c16="http://schemas.microsoft.com/office/drawing/2014/chart" uri="{C3380CC4-5D6E-409C-BE32-E72D297353CC}">
              <c16:uniqueId val="{00000001-1894-4812-94A6-A2DA22F4BA80}"/>
            </c:ext>
          </c:extLst>
        </c:ser>
        <c:ser>
          <c:idx val="2"/>
          <c:order val="2"/>
          <c:tx>
            <c:strRef>
              <c:f>Sheet1!$D$1</c:f>
              <c:strCache>
                <c:ptCount val="1"/>
                <c:pt idx="0">
                  <c:v>Adult Students (25+)</c:v>
                </c:pt>
              </c:strCache>
            </c:strRef>
          </c:tx>
          <c:spPr>
            <a:ln w="19050" cap="rnd" cmpd="sng" algn="ctr">
              <a:solidFill>
                <a:schemeClr val="accent6"/>
              </a:solidFill>
              <a:prstDash val="solid"/>
              <a:round/>
            </a:ln>
            <a:effectLst/>
          </c:spPr>
          <c:marker>
            <c:symbol val="circle"/>
            <c:size val="5"/>
            <c:spPr>
              <a:solidFill>
                <a:schemeClr val="accent6"/>
              </a:solidFill>
              <a:ln w="6350" cap="flat" cmpd="sng" algn="ctr">
                <a:solidFill>
                  <a:schemeClr val="accent6"/>
                </a:solidFill>
                <a:prstDash val="solid"/>
                <a:round/>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5 Years Ago</c:v>
                </c:pt>
                <c:pt idx="1">
                  <c:v>3 Years Ago</c:v>
                </c:pt>
                <c:pt idx="2">
                  <c:v>Today</c:v>
                </c:pt>
                <c:pt idx="3">
                  <c:v>3 Years Ahead</c:v>
                </c:pt>
                <c:pt idx="4">
                  <c:v>End Goal</c:v>
                </c:pt>
              </c:strCache>
            </c:strRef>
          </c:cat>
          <c:val>
            <c:numRef>
              <c:f>Sheet1!$D$2:$D$6</c:f>
              <c:numCache>
                <c:formatCode>General</c:formatCode>
                <c:ptCount val="5"/>
                <c:pt idx="0">
                  <c:v>2880</c:v>
                </c:pt>
                <c:pt idx="1">
                  <c:v>2668</c:v>
                </c:pt>
                <c:pt idx="2">
                  <c:v>2255</c:v>
                </c:pt>
                <c:pt idx="3">
                  <c:v>1944</c:v>
                </c:pt>
                <c:pt idx="4">
                  <c:v>1848</c:v>
                </c:pt>
              </c:numCache>
            </c:numRef>
          </c:val>
          <c:smooth val="0"/>
          <c:extLst>
            <c:ext xmlns:c16="http://schemas.microsoft.com/office/drawing/2014/chart" uri="{C3380CC4-5D6E-409C-BE32-E72D297353CC}">
              <c16:uniqueId val="{00000002-1894-4812-94A6-A2DA22F4BA80}"/>
            </c:ext>
          </c:extLst>
        </c:ser>
        <c:dLbls>
          <c:dLblPos val="t"/>
          <c:showLegendKey val="0"/>
          <c:showVal val="1"/>
          <c:showCatName val="0"/>
          <c:showSerName val="0"/>
          <c:showPercent val="0"/>
          <c:showBubbleSize val="0"/>
        </c:dLbls>
        <c:marker val="1"/>
        <c:smooth val="0"/>
        <c:axId val="417489864"/>
        <c:axId val="417490256"/>
      </c:lineChart>
      <c:catAx>
        <c:axId val="417489864"/>
        <c:scaling>
          <c:orientation val="minMax"/>
        </c:scaling>
        <c:delete val="0"/>
        <c:axPos val="b"/>
        <c:numFmt formatCode="General" sourceLinked="1"/>
        <c:majorTickMark val="none"/>
        <c:minorTickMark val="none"/>
        <c:tickLblPos val="nextTo"/>
        <c:spPr>
          <a:noFill/>
          <a:ln w="9525"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490256"/>
        <c:crosses val="autoZero"/>
        <c:auto val="1"/>
        <c:lblAlgn val="ctr"/>
        <c:lblOffset val="100"/>
        <c:noMultiLvlLbl val="0"/>
      </c:catAx>
      <c:valAx>
        <c:axId val="417490256"/>
        <c:scaling>
          <c:orientation val="minMax"/>
          <c:min val="60"/>
        </c:scaling>
        <c:delete val="0"/>
        <c:axPos val="l"/>
        <c:numFmt formatCode="General" sourceLinked="1"/>
        <c:majorTickMark val="none"/>
        <c:minorTickMark val="none"/>
        <c:tickLblPos val="nextTo"/>
        <c:spPr>
          <a:noFill/>
          <a:ln w="6350"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489864"/>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This Year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HS 1</c:v>
                </c:pt>
                <c:pt idx="1">
                  <c:v>HS 2</c:v>
                </c:pt>
                <c:pt idx="2">
                  <c:v>HS 3</c:v>
                </c:pt>
                <c:pt idx="3">
                  <c:v>HS 4</c:v>
                </c:pt>
                <c:pt idx="4">
                  <c:v>HS 5</c:v>
                </c:pt>
              </c:strCache>
            </c:strRef>
          </c:cat>
          <c:val>
            <c:numRef>
              <c:f>Sheet1!$B$2:$B$6</c:f>
              <c:numCache>
                <c:formatCode>General</c:formatCode>
                <c:ptCount val="5"/>
                <c:pt idx="0">
                  <c:v>507</c:v>
                </c:pt>
                <c:pt idx="1">
                  <c:v>220</c:v>
                </c:pt>
                <c:pt idx="2">
                  <c:v>349</c:v>
                </c:pt>
                <c:pt idx="3">
                  <c:v>472</c:v>
                </c:pt>
                <c:pt idx="4">
                  <c:v>181</c:v>
                </c:pt>
              </c:numCache>
            </c:numRef>
          </c:val>
          <c:extLst>
            <c:ext xmlns:c16="http://schemas.microsoft.com/office/drawing/2014/chart" uri="{C3380CC4-5D6E-409C-BE32-E72D297353CC}">
              <c16:uniqueId val="{00000000-BDE5-4356-9B27-186E5167257C}"/>
            </c:ext>
          </c:extLst>
        </c:ser>
        <c:ser>
          <c:idx val="1"/>
          <c:order val="1"/>
          <c:tx>
            <c:strRef>
              <c:f>Sheet1!$C$1</c:f>
              <c:strCache>
                <c:ptCount val="1"/>
                <c:pt idx="0">
                  <c:v>Five Years from Now</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HS 1</c:v>
                </c:pt>
                <c:pt idx="1">
                  <c:v>HS 2</c:v>
                </c:pt>
                <c:pt idx="2">
                  <c:v>HS 3</c:v>
                </c:pt>
                <c:pt idx="3">
                  <c:v>HS 4</c:v>
                </c:pt>
                <c:pt idx="4">
                  <c:v>HS 5</c:v>
                </c:pt>
              </c:strCache>
            </c:strRef>
          </c:cat>
          <c:val>
            <c:numRef>
              <c:f>Sheet1!$C$2:$C$6</c:f>
              <c:numCache>
                <c:formatCode>General</c:formatCode>
                <c:ptCount val="5"/>
                <c:pt idx="0">
                  <c:v>515</c:v>
                </c:pt>
                <c:pt idx="1">
                  <c:v>240</c:v>
                </c:pt>
                <c:pt idx="2">
                  <c:v>309</c:v>
                </c:pt>
                <c:pt idx="3">
                  <c:v>444</c:v>
                </c:pt>
                <c:pt idx="4">
                  <c:v>190</c:v>
                </c:pt>
              </c:numCache>
            </c:numRef>
          </c:val>
          <c:extLst>
            <c:ext xmlns:c16="http://schemas.microsoft.com/office/drawing/2014/chart" uri="{C3380CC4-5D6E-409C-BE32-E72D297353CC}">
              <c16:uniqueId val="{00000001-BDE5-4356-9B27-186E5167257C}"/>
            </c:ext>
          </c:extLst>
        </c:ser>
        <c:dLbls>
          <c:dLblPos val="outEnd"/>
          <c:showLegendKey val="0"/>
          <c:showVal val="1"/>
          <c:showCatName val="0"/>
          <c:showSerName val="0"/>
          <c:showPercent val="0"/>
          <c:showBubbleSize val="0"/>
        </c:dLbls>
        <c:gapWidth val="50"/>
        <c:axId val="417662616"/>
        <c:axId val="417663008"/>
      </c:barChart>
      <c:catAx>
        <c:axId val="417662616"/>
        <c:scaling>
          <c:orientation val="minMax"/>
        </c:scaling>
        <c:delete val="0"/>
        <c:axPos val="b"/>
        <c:numFmt formatCode="General" sourceLinked="1"/>
        <c:majorTickMark val="none"/>
        <c:minorTickMark val="none"/>
        <c:tickLblPos val="nextTo"/>
        <c:spPr>
          <a:noFill/>
          <a:ln w="9525"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663008"/>
        <c:crosses val="autoZero"/>
        <c:auto val="1"/>
        <c:lblAlgn val="ctr"/>
        <c:lblOffset val="100"/>
        <c:noMultiLvlLbl val="0"/>
      </c:catAx>
      <c:valAx>
        <c:axId val="417663008"/>
        <c:scaling>
          <c:orientation val="minMax"/>
        </c:scaling>
        <c:delete val="1"/>
        <c:axPos val="l"/>
        <c:numFmt formatCode="General" sourceLinked="1"/>
        <c:majorTickMark val="none"/>
        <c:minorTickMark val="none"/>
        <c:tickLblPos val="nextTo"/>
        <c:crossAx val="417662616"/>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Full Time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20XX</c:v>
                </c:pt>
                <c:pt idx="1">
                  <c:v>20XX</c:v>
                </c:pt>
                <c:pt idx="2">
                  <c:v>Current</c:v>
                </c:pt>
                <c:pt idx="3">
                  <c:v>20XX</c:v>
                </c:pt>
                <c:pt idx="4">
                  <c:v>End of Strategic Plan</c:v>
                </c:pt>
              </c:strCache>
            </c:strRef>
          </c:cat>
          <c:val>
            <c:numRef>
              <c:f>Sheet1!$B$2:$B$6</c:f>
              <c:numCache>
                <c:formatCode>General</c:formatCode>
                <c:ptCount val="5"/>
                <c:pt idx="0">
                  <c:v>40</c:v>
                </c:pt>
                <c:pt idx="1">
                  <c:v>42</c:v>
                </c:pt>
                <c:pt idx="2">
                  <c:v>50</c:v>
                </c:pt>
                <c:pt idx="3">
                  <c:v>48</c:v>
                </c:pt>
                <c:pt idx="4">
                  <c:v>46</c:v>
                </c:pt>
              </c:numCache>
            </c:numRef>
          </c:val>
          <c:extLst>
            <c:ext xmlns:c16="http://schemas.microsoft.com/office/drawing/2014/chart" uri="{C3380CC4-5D6E-409C-BE32-E72D297353CC}">
              <c16:uniqueId val="{00000000-7E31-40CC-953B-6004BF87F6A2}"/>
            </c:ext>
          </c:extLst>
        </c:ser>
        <c:ser>
          <c:idx val="1"/>
          <c:order val="1"/>
          <c:tx>
            <c:strRef>
              <c:f>Sheet1!$C$1</c:f>
              <c:strCache>
                <c:ptCount val="1"/>
                <c:pt idx="0">
                  <c:v>Part Time/Adjunct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Sheet1!$A$2:$A$6</c:f>
              <c:strCache>
                <c:ptCount val="5"/>
                <c:pt idx="0">
                  <c:v>20XX</c:v>
                </c:pt>
                <c:pt idx="1">
                  <c:v>20XX</c:v>
                </c:pt>
                <c:pt idx="2">
                  <c:v>Current</c:v>
                </c:pt>
                <c:pt idx="3">
                  <c:v>20XX</c:v>
                </c:pt>
                <c:pt idx="4">
                  <c:v>End of Strategic Plan</c:v>
                </c:pt>
              </c:strCache>
            </c:strRef>
          </c:cat>
          <c:val>
            <c:numRef>
              <c:f>Sheet1!$C$2:$C$6</c:f>
              <c:numCache>
                <c:formatCode>General</c:formatCode>
                <c:ptCount val="5"/>
                <c:pt idx="0">
                  <c:v>100</c:v>
                </c:pt>
                <c:pt idx="1">
                  <c:v>140</c:v>
                </c:pt>
                <c:pt idx="2">
                  <c:v>110</c:v>
                </c:pt>
                <c:pt idx="3">
                  <c:v>70</c:v>
                </c:pt>
                <c:pt idx="4">
                  <c:v>80</c:v>
                </c:pt>
              </c:numCache>
            </c:numRef>
          </c:val>
          <c:extLst>
            <c:ext xmlns:c16="http://schemas.microsoft.com/office/drawing/2014/chart" uri="{C3380CC4-5D6E-409C-BE32-E72D297353CC}">
              <c16:uniqueId val="{00000001-7E31-40CC-953B-6004BF87F6A2}"/>
            </c:ext>
          </c:extLst>
        </c:ser>
        <c:dLbls>
          <c:dLblPos val="outEnd"/>
          <c:showLegendKey val="0"/>
          <c:showVal val="1"/>
          <c:showCatName val="0"/>
          <c:showSerName val="0"/>
          <c:showPercent val="0"/>
          <c:showBubbleSize val="0"/>
        </c:dLbls>
        <c:gapWidth val="50"/>
        <c:axId val="418803024"/>
        <c:axId val="418802240"/>
      </c:barChart>
      <c:catAx>
        <c:axId val="418803024"/>
        <c:scaling>
          <c:orientation val="minMax"/>
        </c:scaling>
        <c:delete val="0"/>
        <c:axPos val="b"/>
        <c:numFmt formatCode="General" sourceLinked="1"/>
        <c:majorTickMark val="none"/>
        <c:minorTickMark val="none"/>
        <c:tickLblPos val="nextTo"/>
        <c:spPr>
          <a:noFill/>
          <a:ln w="9525" cap="flat" cmpd="sng" algn="ctr">
            <a:solidFill>
              <a:schemeClr val="accent4"/>
            </a:solidFill>
            <a:prstDash val="solid"/>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8802240"/>
        <c:crosses val="autoZero"/>
        <c:auto val="1"/>
        <c:lblAlgn val="ctr"/>
        <c:lblOffset val="100"/>
        <c:noMultiLvlLbl val="0"/>
      </c:catAx>
      <c:valAx>
        <c:axId val="418802240"/>
        <c:scaling>
          <c:orientation val="minMax"/>
        </c:scaling>
        <c:delete val="1"/>
        <c:axPos val="l"/>
        <c:numFmt formatCode="General" sourceLinked="1"/>
        <c:majorTickMark val="none"/>
        <c:minorTickMark val="none"/>
        <c:tickLblPos val="nextTo"/>
        <c:crossAx val="418803024"/>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Current</c:v>
                </c:pt>
                <c:pt idx="1">
                  <c:v>Target</c:v>
                </c:pt>
              </c:strCache>
            </c:strRef>
          </c:cat>
          <c:val>
            <c:numRef>
              <c:f>Sheet1!$B$2:$B$3</c:f>
              <c:numCache>
                <c:formatCode>0%</c:formatCode>
                <c:ptCount val="2"/>
                <c:pt idx="0">
                  <c:v>0.3</c:v>
                </c:pt>
                <c:pt idx="1">
                  <c:v>0.4</c:v>
                </c:pt>
              </c:numCache>
            </c:numRef>
          </c:val>
          <c:extLst>
            <c:ext xmlns:c16="http://schemas.microsoft.com/office/drawing/2014/chart" uri="{C3380CC4-5D6E-409C-BE32-E72D297353CC}">
              <c16:uniqueId val="{00000000-3EAB-4156-B743-A3B271E62576}"/>
            </c:ext>
          </c:extLst>
        </c:ser>
        <c:dLbls>
          <c:dLblPos val="outEnd"/>
          <c:showLegendKey val="0"/>
          <c:showVal val="1"/>
          <c:showCatName val="0"/>
          <c:showSerName val="0"/>
          <c:showPercent val="0"/>
          <c:showBubbleSize val="0"/>
        </c:dLbls>
        <c:gapWidth val="50"/>
        <c:axId val="418804984"/>
        <c:axId val="418805376"/>
      </c:barChart>
      <c:catAx>
        <c:axId val="418804984"/>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8805376"/>
        <c:crosses val="autoZero"/>
        <c:auto val="1"/>
        <c:lblAlgn val="ctr"/>
        <c:lblOffset val="100"/>
        <c:noMultiLvlLbl val="0"/>
      </c:catAx>
      <c:valAx>
        <c:axId val="418805376"/>
        <c:scaling>
          <c:orientation val="minMax"/>
        </c:scaling>
        <c:delete val="1"/>
        <c:axPos val="l"/>
        <c:numFmt formatCode="0%" sourceLinked="1"/>
        <c:majorTickMark val="none"/>
        <c:minorTickMark val="none"/>
        <c:tickLblPos val="nextTo"/>
        <c:crossAx val="41880498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Current</c:v>
                </c:pt>
                <c:pt idx="1">
                  <c:v>Target</c:v>
                </c:pt>
              </c:strCache>
            </c:strRef>
          </c:cat>
          <c:val>
            <c:numRef>
              <c:f>Sheet1!$B$2:$B$3</c:f>
              <c:numCache>
                <c:formatCode>0%</c:formatCode>
                <c:ptCount val="2"/>
                <c:pt idx="0">
                  <c:v>0.3</c:v>
                </c:pt>
                <c:pt idx="1">
                  <c:v>0.4</c:v>
                </c:pt>
              </c:numCache>
            </c:numRef>
          </c:val>
          <c:extLst>
            <c:ext xmlns:c16="http://schemas.microsoft.com/office/drawing/2014/chart" uri="{C3380CC4-5D6E-409C-BE32-E72D297353CC}">
              <c16:uniqueId val="{00000000-A1D9-408E-B153-F29A03529484}"/>
            </c:ext>
          </c:extLst>
        </c:ser>
        <c:dLbls>
          <c:dLblPos val="outEnd"/>
          <c:showLegendKey val="0"/>
          <c:showVal val="1"/>
          <c:showCatName val="0"/>
          <c:showSerName val="0"/>
          <c:showPercent val="0"/>
          <c:showBubbleSize val="0"/>
        </c:dLbls>
        <c:gapWidth val="50"/>
        <c:axId val="417324696"/>
        <c:axId val="419781000"/>
      </c:barChart>
      <c:catAx>
        <c:axId val="417324696"/>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9781000"/>
        <c:crosses val="autoZero"/>
        <c:auto val="1"/>
        <c:lblAlgn val="ctr"/>
        <c:lblOffset val="100"/>
        <c:noMultiLvlLbl val="0"/>
      </c:catAx>
      <c:valAx>
        <c:axId val="419781000"/>
        <c:scaling>
          <c:orientation val="minMax"/>
        </c:scaling>
        <c:delete val="1"/>
        <c:axPos val="l"/>
        <c:numFmt formatCode="0%" sourceLinked="1"/>
        <c:majorTickMark val="none"/>
        <c:minorTickMark val="none"/>
        <c:tickLblPos val="nextTo"/>
        <c:crossAx val="4173246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Current</c:v>
                </c:pt>
                <c:pt idx="1">
                  <c:v>Target</c:v>
                </c:pt>
              </c:strCache>
            </c:strRef>
          </c:cat>
          <c:val>
            <c:numRef>
              <c:f>Sheet1!$B$2:$B$3</c:f>
              <c:numCache>
                <c:formatCode>0.0</c:formatCode>
                <c:ptCount val="2"/>
                <c:pt idx="0">
                  <c:v>0.8</c:v>
                </c:pt>
                <c:pt idx="1">
                  <c:v>1.5</c:v>
                </c:pt>
              </c:numCache>
            </c:numRef>
          </c:val>
          <c:extLst>
            <c:ext xmlns:c16="http://schemas.microsoft.com/office/drawing/2014/chart" uri="{C3380CC4-5D6E-409C-BE32-E72D297353CC}">
              <c16:uniqueId val="{00000000-0E60-4968-A814-8E3F1DE54DC4}"/>
            </c:ext>
          </c:extLst>
        </c:ser>
        <c:dLbls>
          <c:dLblPos val="outEnd"/>
          <c:showLegendKey val="0"/>
          <c:showVal val="1"/>
          <c:showCatName val="0"/>
          <c:showSerName val="0"/>
          <c:showPercent val="0"/>
          <c:showBubbleSize val="0"/>
        </c:dLbls>
        <c:gapWidth val="50"/>
        <c:axId val="419782960"/>
        <c:axId val="419783352"/>
      </c:barChart>
      <c:catAx>
        <c:axId val="419782960"/>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9783352"/>
        <c:crosses val="autoZero"/>
        <c:auto val="1"/>
        <c:lblAlgn val="ctr"/>
        <c:lblOffset val="100"/>
        <c:noMultiLvlLbl val="0"/>
      </c:catAx>
      <c:valAx>
        <c:axId val="419783352"/>
        <c:scaling>
          <c:orientation val="minMax"/>
        </c:scaling>
        <c:delete val="1"/>
        <c:axPos val="l"/>
        <c:numFmt formatCode="0.0" sourceLinked="1"/>
        <c:majorTickMark val="none"/>
        <c:minorTickMark val="none"/>
        <c:tickLblPos val="nextTo"/>
        <c:crossAx val="41978296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Current</c:v>
                </c:pt>
                <c:pt idx="1">
                  <c:v>Projected</c:v>
                </c:pt>
              </c:strCache>
            </c:strRef>
          </c:cat>
          <c:val>
            <c:numRef>
              <c:f>Sheet1!$B$2:$B$3</c:f>
              <c:numCache>
                <c:formatCode>0%</c:formatCode>
                <c:ptCount val="2"/>
                <c:pt idx="0">
                  <c:v>0.37</c:v>
                </c:pt>
                <c:pt idx="1">
                  <c:v>0.47</c:v>
                </c:pt>
              </c:numCache>
            </c:numRef>
          </c:val>
          <c:extLst>
            <c:ext xmlns:c16="http://schemas.microsoft.com/office/drawing/2014/chart" uri="{C3380CC4-5D6E-409C-BE32-E72D297353CC}">
              <c16:uniqueId val="{00000000-811D-4978-92A9-6E90003CE131}"/>
            </c:ext>
          </c:extLst>
        </c:ser>
        <c:dLbls>
          <c:dLblPos val="outEnd"/>
          <c:showLegendKey val="0"/>
          <c:showVal val="1"/>
          <c:showCatName val="0"/>
          <c:showSerName val="0"/>
          <c:showPercent val="0"/>
          <c:showBubbleSize val="0"/>
        </c:dLbls>
        <c:gapWidth val="50"/>
        <c:axId val="419784136"/>
        <c:axId val="419784528"/>
      </c:barChart>
      <c:catAx>
        <c:axId val="419784136"/>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9784528"/>
        <c:crosses val="autoZero"/>
        <c:auto val="1"/>
        <c:lblAlgn val="ctr"/>
        <c:lblOffset val="100"/>
        <c:noMultiLvlLbl val="0"/>
      </c:catAx>
      <c:valAx>
        <c:axId val="419784528"/>
        <c:scaling>
          <c:orientation val="minMax"/>
        </c:scaling>
        <c:delete val="1"/>
        <c:axPos val="l"/>
        <c:numFmt formatCode="0%" sourceLinked="1"/>
        <c:majorTickMark val="none"/>
        <c:minorTickMark val="none"/>
        <c:tickLblPos val="nextTo"/>
        <c:crossAx val="41978413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564069612169641E-3"/>
          <c:y val="9.5973872610524771E-2"/>
          <c:w val="0.93452380952380953"/>
          <c:h val="0.61271215633342213"/>
        </c:manualLayout>
      </c:layout>
      <c:barChart>
        <c:barDir val="col"/>
        <c:grouping val="clustered"/>
        <c:varyColors val="0"/>
        <c:ser>
          <c:idx val="0"/>
          <c:order val="0"/>
          <c:tx>
            <c:strRef>
              <c:f>Sheet1!$B$1</c:f>
              <c:strCache>
                <c:ptCount val="1"/>
                <c:pt idx="0">
                  <c:v>Series 1</c:v>
                </c:pt>
              </c:strCache>
            </c:strRef>
          </c:tx>
          <c:spPr>
            <a:solidFill>
              <a:srgbClr val="00355F"/>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Sheet1!$B$2:$B$3</c:f>
              <c:numCache>
                <c:formatCode>General</c:formatCode>
                <c:ptCount val="2"/>
                <c:pt idx="0">
                  <c:v>2</c:v>
                </c:pt>
                <c:pt idx="1">
                  <c:v>3</c:v>
                </c:pt>
              </c:numCache>
            </c:numRef>
          </c:val>
          <c:extLst>
            <c:ext xmlns:c16="http://schemas.microsoft.com/office/drawing/2014/chart" uri="{C3380CC4-5D6E-409C-BE32-E72D297353CC}">
              <c16:uniqueId val="{00000000-AD8F-C64A-9D55-816860A9F2AB}"/>
            </c:ext>
          </c:extLst>
        </c:ser>
        <c:ser>
          <c:idx val="1"/>
          <c:order val="1"/>
          <c:tx>
            <c:strRef>
              <c:f>Sheet1!$C$1</c:f>
              <c:strCache>
                <c:ptCount val="1"/>
                <c:pt idx="0">
                  <c:v>Series 2</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Sheet1!$C$2:$C$3</c:f>
              <c:numCache>
                <c:formatCode>General</c:formatCode>
                <c:ptCount val="2"/>
                <c:pt idx="0">
                  <c:v>3</c:v>
                </c:pt>
                <c:pt idx="1">
                  <c:v>6</c:v>
                </c:pt>
              </c:numCache>
            </c:numRef>
          </c:val>
          <c:extLst>
            <c:ext xmlns:c16="http://schemas.microsoft.com/office/drawing/2014/chart" uri="{C3380CC4-5D6E-409C-BE32-E72D297353CC}">
              <c16:uniqueId val="{00000001-AD8F-C64A-9D55-816860A9F2AB}"/>
            </c:ext>
          </c:extLst>
        </c:ser>
        <c:ser>
          <c:idx val="2"/>
          <c:order val="2"/>
          <c:tx>
            <c:strRef>
              <c:f>Sheet1!$D$1</c:f>
              <c:strCache>
                <c:ptCount val="1"/>
                <c:pt idx="0">
                  <c:v>Series 3</c:v>
                </c:pt>
              </c:strCache>
            </c:strRef>
          </c:tx>
          <c:spPr>
            <a:solidFill>
              <a:schemeClr val="accent3"/>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Sheet1!$D$2:$D$3</c:f>
              <c:numCache>
                <c:formatCode>General</c:formatCode>
                <c:ptCount val="2"/>
                <c:pt idx="0">
                  <c:v>4</c:v>
                </c:pt>
                <c:pt idx="1">
                  <c:v>4</c:v>
                </c:pt>
              </c:numCache>
            </c:numRef>
          </c:val>
          <c:extLst>
            <c:ext xmlns:c16="http://schemas.microsoft.com/office/drawing/2014/chart" uri="{C3380CC4-5D6E-409C-BE32-E72D297353CC}">
              <c16:uniqueId val="{00000002-AD8F-C64A-9D55-816860A9F2AB}"/>
            </c:ext>
          </c:extLst>
        </c:ser>
        <c:ser>
          <c:idx val="3"/>
          <c:order val="3"/>
          <c:tx>
            <c:strRef>
              <c:f>Sheet1!$E$1</c:f>
              <c:strCache>
                <c:ptCount val="1"/>
                <c:pt idx="0">
                  <c:v>Series 4</c:v>
                </c:pt>
              </c:strCache>
            </c:strRef>
          </c:tx>
          <c:spPr>
            <a:solidFill>
              <a:schemeClr val="accent4"/>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Sheet1!$E$2:$E$3</c:f>
              <c:numCache>
                <c:formatCode>General</c:formatCode>
                <c:ptCount val="2"/>
                <c:pt idx="0">
                  <c:v>3</c:v>
                </c:pt>
                <c:pt idx="1">
                  <c:v>3</c:v>
                </c:pt>
              </c:numCache>
            </c:numRef>
          </c:val>
          <c:extLst>
            <c:ext xmlns:c16="http://schemas.microsoft.com/office/drawing/2014/chart" uri="{C3380CC4-5D6E-409C-BE32-E72D297353CC}">
              <c16:uniqueId val="{00000003-AD8F-C64A-9D55-816860A9F2AB}"/>
            </c:ext>
          </c:extLst>
        </c:ser>
        <c:ser>
          <c:idx val="4"/>
          <c:order val="4"/>
          <c:tx>
            <c:strRef>
              <c:f>Sheet1!$F$1</c:f>
              <c:strCache>
                <c:ptCount val="1"/>
                <c:pt idx="0">
                  <c:v>Series 5</c:v>
                </c:pt>
              </c:strCache>
            </c:strRef>
          </c:tx>
          <c:spPr>
            <a:solidFill>
              <a:schemeClr val="accent5"/>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Sheet1!$F$2:$F$3</c:f>
              <c:numCache>
                <c:formatCode>General</c:formatCode>
                <c:ptCount val="2"/>
                <c:pt idx="0">
                  <c:v>4</c:v>
                </c:pt>
                <c:pt idx="1">
                  <c:v>4</c:v>
                </c:pt>
              </c:numCache>
            </c:numRef>
          </c:val>
          <c:extLst>
            <c:ext xmlns:c16="http://schemas.microsoft.com/office/drawing/2014/chart" uri="{C3380CC4-5D6E-409C-BE32-E72D297353CC}">
              <c16:uniqueId val="{00000004-AD8F-C64A-9D55-816860A9F2AB}"/>
            </c:ext>
          </c:extLst>
        </c:ser>
        <c:ser>
          <c:idx val="5"/>
          <c:order val="5"/>
          <c:tx>
            <c:strRef>
              <c:f>Sheet1!$G$1</c:f>
              <c:strCache>
                <c:ptCount val="1"/>
                <c:pt idx="0">
                  <c:v>Series 6</c:v>
                </c:pt>
              </c:strCache>
            </c:strRef>
          </c:tx>
          <c:spPr>
            <a:solidFill>
              <a:schemeClr val="accent6"/>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Category 1</c:v>
                </c:pt>
                <c:pt idx="1">
                  <c:v>Category 2</c:v>
                </c:pt>
              </c:strCache>
            </c:strRef>
          </c:cat>
          <c:val>
            <c:numRef>
              <c:f>Sheet1!$G$2:$G$3</c:f>
              <c:numCache>
                <c:formatCode>General</c:formatCode>
                <c:ptCount val="2"/>
                <c:pt idx="0">
                  <c:v>4</c:v>
                </c:pt>
                <c:pt idx="1">
                  <c:v>3</c:v>
                </c:pt>
              </c:numCache>
            </c:numRef>
          </c:val>
          <c:extLst>
            <c:ext xmlns:c16="http://schemas.microsoft.com/office/drawing/2014/chart" uri="{C3380CC4-5D6E-409C-BE32-E72D297353CC}">
              <c16:uniqueId val="{00000005-AD8F-C64A-9D55-816860A9F2AB}"/>
            </c:ext>
          </c:extLst>
        </c:ser>
        <c:dLbls>
          <c:dLblPos val="outEnd"/>
          <c:showLegendKey val="0"/>
          <c:showVal val="1"/>
          <c:showCatName val="0"/>
          <c:showSerName val="0"/>
          <c:showPercent val="0"/>
          <c:showBubbleSize val="0"/>
        </c:dLbls>
        <c:gapWidth val="50"/>
        <c:axId val="733916336"/>
        <c:axId val="733916664"/>
      </c:barChart>
      <c:catAx>
        <c:axId val="73391633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733916664"/>
        <c:crosses val="autoZero"/>
        <c:auto val="1"/>
        <c:lblAlgn val="ctr"/>
        <c:lblOffset val="100"/>
        <c:noMultiLvlLbl val="0"/>
      </c:catAx>
      <c:valAx>
        <c:axId val="733916664"/>
        <c:scaling>
          <c:orientation val="minMax"/>
        </c:scaling>
        <c:delete val="1"/>
        <c:axPos val="l"/>
        <c:numFmt formatCode="General" sourceLinked="1"/>
        <c:majorTickMark val="none"/>
        <c:minorTickMark val="none"/>
        <c:tickLblPos val="nextTo"/>
        <c:crossAx val="733916336"/>
        <c:crosses val="autoZero"/>
        <c:crossBetween val="between"/>
      </c:valAx>
      <c:spPr>
        <a:noFill/>
        <a:ln>
          <a:noFill/>
        </a:ln>
        <a:effectLst/>
      </c:spPr>
    </c:plotArea>
    <c:plotVisOnly val="1"/>
    <c:dispBlanksAs val="gap"/>
    <c:showDLblsOverMax val="0"/>
    <c:extLst/>
  </c:chart>
  <c:spPr>
    <a:noFill/>
    <a:ln>
      <a:noFill/>
    </a:ln>
    <a:effectLst/>
  </c:spPr>
  <c:txPr>
    <a:bodyPr/>
    <a:lstStyle/>
    <a:p>
      <a:pPr>
        <a:defRPr sz="800">
          <a:solidFill>
            <a:schemeClr val="tx1"/>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457865367680287E-2"/>
          <c:y val="0.20234334480645008"/>
          <c:w val="0.5975289807524059"/>
          <c:h val="0.71560356976336037"/>
        </c:manualLayout>
      </c:layout>
      <c:pieChart>
        <c:varyColors val="0"/>
        <c:ser>
          <c:idx val="0"/>
          <c:order val="0"/>
          <c:tx>
            <c:strRef>
              <c:f>Sheet1!$B$1</c:f>
              <c:strCache>
                <c:ptCount val="1"/>
                <c:pt idx="0">
                  <c:v>Series 1</c:v>
                </c:pt>
              </c:strCache>
            </c:strRef>
          </c:tx>
          <c:spPr>
            <a:solidFill>
              <a:schemeClr val="accent1"/>
            </a:solidFill>
            <a:ln w="9525">
              <a:solidFill>
                <a:schemeClr val="lt1"/>
              </a:solidFill>
            </a:ln>
            <a:effectLst/>
          </c:spPr>
          <c:dPt>
            <c:idx val="1"/>
            <c:bubble3D val="0"/>
            <c:spPr>
              <a:solidFill>
                <a:srgbClr val="0072CE"/>
              </a:solidFill>
              <a:ln w="9525">
                <a:solidFill>
                  <a:schemeClr val="lt1"/>
                </a:solidFill>
              </a:ln>
              <a:effectLst/>
            </c:spPr>
            <c:extLst>
              <c:ext xmlns:c16="http://schemas.microsoft.com/office/drawing/2014/chart" uri="{C3380CC4-5D6E-409C-BE32-E72D297353CC}">
                <c16:uniqueId val="{00000001-BD15-C649-A4A5-0CC2D53C90FD}"/>
              </c:ext>
            </c:extLst>
          </c:dPt>
          <c:dPt>
            <c:idx val="2"/>
            <c:bubble3D val="0"/>
            <c:spPr>
              <a:solidFill>
                <a:srgbClr val="00B1B0"/>
              </a:solidFill>
              <a:ln w="9525">
                <a:solidFill>
                  <a:schemeClr val="lt1"/>
                </a:solidFill>
              </a:ln>
              <a:effectLst/>
            </c:spPr>
            <c:extLst>
              <c:ext xmlns:c16="http://schemas.microsoft.com/office/drawing/2014/chart" uri="{C3380CC4-5D6E-409C-BE32-E72D297353CC}">
                <c16:uniqueId val="{00000003-BD15-C649-A4A5-0CC2D53C90FD}"/>
              </c:ext>
            </c:extLst>
          </c:dPt>
          <c:dLbls>
            <c:dLbl>
              <c:idx val="2"/>
              <c:layout>
                <c:manualLayout>
                  <c:x val="0.15185094050743658"/>
                  <c:y val="0.18427776991947858"/>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D15-C649-A4A5-0CC2D53C90FD}"/>
                </c:ext>
              </c:extLst>
            </c:dLbl>
            <c:spPr>
              <a:noFill/>
              <a:ln>
                <a:noFill/>
              </a:ln>
              <a:effectLst/>
            </c:spPr>
            <c:txPr>
              <a:bodyPr rot="0" spcFirstLastPara="1" vertOverflow="ellipsis" vert="horz" wrap="square" anchor="ctr" anchorCtr="1"/>
              <a:lstStyle/>
              <a:p>
                <a:pPr>
                  <a:defRPr sz="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Category 1</c:v>
                </c:pt>
                <c:pt idx="1">
                  <c:v>Category 2</c:v>
                </c:pt>
                <c:pt idx="2">
                  <c:v>Category 3</c:v>
                </c:pt>
              </c:strCache>
            </c:strRef>
          </c:cat>
          <c:val>
            <c:numRef>
              <c:f>Sheet1!$B$2:$B$4</c:f>
              <c:numCache>
                <c:formatCode>0%</c:formatCode>
                <c:ptCount val="3"/>
                <c:pt idx="0">
                  <c:v>0.68</c:v>
                </c:pt>
                <c:pt idx="1">
                  <c:v>0.44</c:v>
                </c:pt>
                <c:pt idx="2">
                  <c:v>0.28000000000000003</c:v>
                </c:pt>
              </c:numCache>
            </c:numRef>
          </c:val>
          <c:extLst>
            <c:ext xmlns:c16="http://schemas.microsoft.com/office/drawing/2014/chart" uri="{C3380CC4-5D6E-409C-BE32-E72D297353CC}">
              <c16:uniqueId val="{00000004-BD15-C649-A4A5-0CC2D53C90FD}"/>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chart>
  <c:spPr>
    <a:noFill/>
    <a:ln>
      <a:noFill/>
    </a:ln>
    <a:effectLst/>
  </c:spPr>
  <c:txPr>
    <a:bodyPr/>
    <a:lstStyle/>
    <a:p>
      <a:pPr>
        <a:defRPr sz="800" b="1">
          <a:solidFill>
            <a:schemeClr val="bg1"/>
          </a:solidFill>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General</c:formatCode>
                <c:ptCount val="2"/>
                <c:pt idx="0">
                  <c:v>35</c:v>
                </c:pt>
                <c:pt idx="1">
                  <c:v>30</c:v>
                </c:pt>
              </c:numCache>
            </c:numRef>
          </c:val>
          <c:extLst>
            <c:ext xmlns:c16="http://schemas.microsoft.com/office/drawing/2014/chart" uri="{C3380CC4-5D6E-409C-BE32-E72D297353CC}">
              <c16:uniqueId val="{00000000-1AC6-4B3B-8DCC-0A78FCA8A4FC}"/>
            </c:ext>
          </c:extLst>
        </c:ser>
        <c:dLbls>
          <c:dLblPos val="outEnd"/>
          <c:showLegendKey val="0"/>
          <c:showVal val="1"/>
          <c:showCatName val="0"/>
          <c:showSerName val="0"/>
          <c:showPercent val="0"/>
          <c:showBubbleSize val="0"/>
        </c:dLbls>
        <c:gapWidth val="50"/>
        <c:axId val="413799344"/>
        <c:axId val="417321168"/>
      </c:barChart>
      <c:catAx>
        <c:axId val="413799344"/>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1168"/>
        <c:crosses val="autoZero"/>
        <c:auto val="1"/>
        <c:lblAlgn val="ctr"/>
        <c:lblOffset val="100"/>
        <c:noMultiLvlLbl val="0"/>
      </c:catAx>
      <c:valAx>
        <c:axId val="417321168"/>
        <c:scaling>
          <c:orientation val="minMax"/>
        </c:scaling>
        <c:delete val="1"/>
        <c:axPos val="l"/>
        <c:numFmt formatCode="General" sourceLinked="1"/>
        <c:majorTickMark val="none"/>
        <c:minorTickMark val="none"/>
        <c:tickLblPos val="nextTo"/>
        <c:crossAx val="4137993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0%</c:formatCode>
                <c:ptCount val="2"/>
                <c:pt idx="0">
                  <c:v>0.4</c:v>
                </c:pt>
                <c:pt idx="1">
                  <c:v>0.44</c:v>
                </c:pt>
              </c:numCache>
            </c:numRef>
          </c:val>
          <c:extLst>
            <c:ext xmlns:c16="http://schemas.microsoft.com/office/drawing/2014/chart" uri="{C3380CC4-5D6E-409C-BE32-E72D297353CC}">
              <c16:uniqueId val="{00000000-B5A9-44D9-9645-4FCA78E58D55}"/>
            </c:ext>
          </c:extLst>
        </c:ser>
        <c:dLbls>
          <c:dLblPos val="outEnd"/>
          <c:showLegendKey val="0"/>
          <c:showVal val="1"/>
          <c:showCatName val="0"/>
          <c:showSerName val="0"/>
          <c:showPercent val="0"/>
          <c:showBubbleSize val="0"/>
        </c:dLbls>
        <c:gapWidth val="50"/>
        <c:axId val="417321952"/>
        <c:axId val="417322344"/>
      </c:barChart>
      <c:catAx>
        <c:axId val="417321952"/>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2344"/>
        <c:crosses val="autoZero"/>
        <c:auto val="1"/>
        <c:lblAlgn val="ctr"/>
        <c:lblOffset val="100"/>
        <c:noMultiLvlLbl val="0"/>
      </c:catAx>
      <c:valAx>
        <c:axId val="417322344"/>
        <c:scaling>
          <c:orientation val="minMax"/>
        </c:scaling>
        <c:delete val="1"/>
        <c:axPos val="l"/>
        <c:numFmt formatCode="0%" sourceLinked="1"/>
        <c:majorTickMark val="none"/>
        <c:minorTickMark val="none"/>
        <c:tickLblPos val="nextTo"/>
        <c:crossAx val="4173219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0</c:formatCode>
                <c:ptCount val="2"/>
                <c:pt idx="0">
                  <c:v>18</c:v>
                </c:pt>
                <c:pt idx="1">
                  <c:v>21</c:v>
                </c:pt>
              </c:numCache>
            </c:numRef>
          </c:val>
          <c:extLst>
            <c:ext xmlns:c16="http://schemas.microsoft.com/office/drawing/2014/chart" uri="{C3380CC4-5D6E-409C-BE32-E72D297353CC}">
              <c16:uniqueId val="{00000000-57FB-4FC5-B69A-7C4B5CA6907C}"/>
            </c:ext>
          </c:extLst>
        </c:ser>
        <c:dLbls>
          <c:dLblPos val="outEnd"/>
          <c:showLegendKey val="0"/>
          <c:showVal val="1"/>
          <c:showCatName val="0"/>
          <c:showSerName val="0"/>
          <c:showPercent val="0"/>
          <c:showBubbleSize val="0"/>
        </c:dLbls>
        <c:gapWidth val="50"/>
        <c:axId val="417323128"/>
        <c:axId val="417323520"/>
      </c:barChart>
      <c:catAx>
        <c:axId val="417323128"/>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3520"/>
        <c:crosses val="autoZero"/>
        <c:auto val="1"/>
        <c:lblAlgn val="ctr"/>
        <c:lblOffset val="100"/>
        <c:noMultiLvlLbl val="0"/>
      </c:catAx>
      <c:valAx>
        <c:axId val="417323520"/>
        <c:scaling>
          <c:orientation val="minMax"/>
        </c:scaling>
        <c:delete val="1"/>
        <c:axPos val="l"/>
        <c:numFmt formatCode="0" sourceLinked="1"/>
        <c:majorTickMark val="none"/>
        <c:minorTickMark val="none"/>
        <c:tickLblPos val="nextTo"/>
        <c:crossAx val="4173231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General</c:formatCode>
                <c:ptCount val="2"/>
                <c:pt idx="0">
                  <c:v>35</c:v>
                </c:pt>
                <c:pt idx="1">
                  <c:v>30</c:v>
                </c:pt>
              </c:numCache>
            </c:numRef>
          </c:val>
          <c:extLst>
            <c:ext xmlns:c16="http://schemas.microsoft.com/office/drawing/2014/chart" uri="{C3380CC4-5D6E-409C-BE32-E72D297353CC}">
              <c16:uniqueId val="{00000000-3110-4E46-B031-D9CEBF85302E}"/>
            </c:ext>
          </c:extLst>
        </c:ser>
        <c:dLbls>
          <c:dLblPos val="outEnd"/>
          <c:showLegendKey val="0"/>
          <c:showVal val="1"/>
          <c:showCatName val="0"/>
          <c:showSerName val="0"/>
          <c:showPercent val="0"/>
          <c:showBubbleSize val="0"/>
        </c:dLbls>
        <c:gapWidth val="50"/>
        <c:axId val="413799344"/>
        <c:axId val="417321168"/>
      </c:barChart>
      <c:catAx>
        <c:axId val="413799344"/>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1168"/>
        <c:crosses val="autoZero"/>
        <c:auto val="1"/>
        <c:lblAlgn val="ctr"/>
        <c:lblOffset val="100"/>
        <c:noMultiLvlLbl val="0"/>
      </c:catAx>
      <c:valAx>
        <c:axId val="417321168"/>
        <c:scaling>
          <c:orientation val="minMax"/>
        </c:scaling>
        <c:delete val="1"/>
        <c:axPos val="l"/>
        <c:numFmt formatCode="General" sourceLinked="1"/>
        <c:majorTickMark val="none"/>
        <c:minorTickMark val="none"/>
        <c:tickLblPos val="nextTo"/>
        <c:crossAx val="41379934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0%</c:formatCode>
                <c:ptCount val="2"/>
                <c:pt idx="0">
                  <c:v>0.4</c:v>
                </c:pt>
                <c:pt idx="1">
                  <c:v>0.44</c:v>
                </c:pt>
              </c:numCache>
            </c:numRef>
          </c:val>
          <c:extLst>
            <c:ext xmlns:c16="http://schemas.microsoft.com/office/drawing/2014/chart" uri="{C3380CC4-5D6E-409C-BE32-E72D297353CC}">
              <c16:uniqueId val="{00000000-8309-4829-A93A-74E2F568A1EE}"/>
            </c:ext>
          </c:extLst>
        </c:ser>
        <c:dLbls>
          <c:dLblPos val="outEnd"/>
          <c:showLegendKey val="0"/>
          <c:showVal val="1"/>
          <c:showCatName val="0"/>
          <c:showSerName val="0"/>
          <c:showPercent val="0"/>
          <c:showBubbleSize val="0"/>
        </c:dLbls>
        <c:gapWidth val="50"/>
        <c:axId val="417321952"/>
        <c:axId val="417322344"/>
      </c:barChart>
      <c:catAx>
        <c:axId val="417321952"/>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2344"/>
        <c:crosses val="autoZero"/>
        <c:auto val="1"/>
        <c:lblAlgn val="ctr"/>
        <c:lblOffset val="100"/>
        <c:noMultiLvlLbl val="0"/>
      </c:catAx>
      <c:valAx>
        <c:axId val="417322344"/>
        <c:scaling>
          <c:orientation val="minMax"/>
        </c:scaling>
        <c:delete val="1"/>
        <c:axPos val="l"/>
        <c:numFmt formatCode="0%" sourceLinked="1"/>
        <c:majorTickMark val="none"/>
        <c:minorTickMark val="none"/>
        <c:tickLblPos val="nextTo"/>
        <c:crossAx val="4173219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20XX Plan Target</c:v>
                </c:pt>
                <c:pt idx="1">
                  <c:v>Current</c:v>
                </c:pt>
              </c:strCache>
            </c:strRef>
          </c:cat>
          <c:val>
            <c:numRef>
              <c:f>Sheet1!$B$2:$B$3</c:f>
              <c:numCache>
                <c:formatCode>0</c:formatCode>
                <c:ptCount val="2"/>
                <c:pt idx="0">
                  <c:v>18</c:v>
                </c:pt>
                <c:pt idx="1">
                  <c:v>21</c:v>
                </c:pt>
              </c:numCache>
            </c:numRef>
          </c:val>
          <c:extLst>
            <c:ext xmlns:c16="http://schemas.microsoft.com/office/drawing/2014/chart" uri="{C3380CC4-5D6E-409C-BE32-E72D297353CC}">
              <c16:uniqueId val="{00000000-8B67-4BCD-A214-3941DB4907D1}"/>
            </c:ext>
          </c:extLst>
        </c:ser>
        <c:dLbls>
          <c:dLblPos val="outEnd"/>
          <c:showLegendKey val="0"/>
          <c:showVal val="1"/>
          <c:showCatName val="0"/>
          <c:showSerName val="0"/>
          <c:showPercent val="0"/>
          <c:showBubbleSize val="0"/>
        </c:dLbls>
        <c:gapWidth val="50"/>
        <c:axId val="417323128"/>
        <c:axId val="417323520"/>
      </c:barChart>
      <c:catAx>
        <c:axId val="417323128"/>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17323520"/>
        <c:crosses val="autoZero"/>
        <c:auto val="1"/>
        <c:lblAlgn val="ctr"/>
        <c:lblOffset val="100"/>
        <c:noMultiLvlLbl val="0"/>
      </c:catAx>
      <c:valAx>
        <c:axId val="417323520"/>
        <c:scaling>
          <c:orientation val="minMax"/>
        </c:scaling>
        <c:delete val="1"/>
        <c:axPos val="l"/>
        <c:numFmt formatCode="0" sourceLinked="1"/>
        <c:majorTickMark val="none"/>
        <c:minorTickMark val="none"/>
        <c:tickLblPos val="nextTo"/>
        <c:crossAx val="4173231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FC9A7D-59BC-4E8C-9E34-EDDC3F1E09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FA10C29-D0B8-4026-BBDF-C1A69223BF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1893E2C-C7CF-4856-8103-DBB5BA30D42B}" type="datetimeFigureOut">
              <a:rPr lang="en-US" smtClean="0"/>
              <a:t>10/1/25</a:t>
            </a:fld>
            <a:endParaRPr lang="en-US"/>
          </a:p>
        </p:txBody>
      </p:sp>
      <p:sp>
        <p:nvSpPr>
          <p:cNvPr id="4" name="Footer Placeholder 3">
            <a:extLst>
              <a:ext uri="{FF2B5EF4-FFF2-40B4-BE49-F238E27FC236}">
                <a16:creationId xmlns:a16="http://schemas.microsoft.com/office/drawing/2014/main" id="{156950EB-8503-42DB-BF61-64DE2B625C0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0E9AEE1-DBF8-4CA1-90BE-07C930CC42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B1314A-6F84-4EAE-ABF7-8B55F9094346}" type="slidenum">
              <a:rPr lang="en-US" smtClean="0"/>
              <a:t>‹#›</a:t>
            </a:fld>
            <a:endParaRPr lang="en-US"/>
          </a:p>
        </p:txBody>
      </p:sp>
    </p:spTree>
    <p:extLst>
      <p:ext uri="{BB962C8B-B14F-4D97-AF65-F5344CB8AC3E}">
        <p14:creationId xmlns:p14="http://schemas.microsoft.com/office/powerpoint/2010/main" val="2268639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Verdana" panose="020B060403050404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Verdana" panose="020B0604030504040204" pitchFamily="34" charset="0"/>
              </a:defRPr>
            </a:lvl1pPr>
          </a:lstStyle>
          <a:p>
            <a:fld id="{635E5181-CEC9-49C9-AE2F-31A35049DD97}" type="datetimeFigureOut">
              <a:rPr lang="en-US" smtClean="0"/>
              <a:pPr/>
              <a:t>10/1/25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Verdana" panose="020B060403050404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Verdana" panose="020B0604030504040204" pitchFamily="34" charset="0"/>
              </a:defRPr>
            </a:lvl1pPr>
          </a:lstStyle>
          <a:p>
            <a:fld id="{BF4803AB-2594-4B0A-8DC3-A3880FE8631C}" type="slidenum">
              <a:rPr lang="en-US" smtClean="0"/>
              <a:pPr/>
              <a:t>‹#›</a:t>
            </a:fld>
            <a:endParaRPr lang="en-US" dirty="0"/>
          </a:p>
        </p:txBody>
      </p:sp>
    </p:spTree>
    <p:extLst>
      <p:ext uri="{BB962C8B-B14F-4D97-AF65-F5344CB8AC3E}">
        <p14:creationId xmlns:p14="http://schemas.microsoft.com/office/powerpoint/2010/main" val="4144060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anose="020B0604030504040204" pitchFamily="34" charset="0"/>
        <a:ea typeface="+mn-ea"/>
        <a:cs typeface="+mn-cs"/>
      </a:defRPr>
    </a:lvl1pPr>
    <a:lvl2pPr marL="457200" algn="l" defTabSz="914400" rtl="0" eaLnBrk="1" latinLnBrk="0" hangingPunct="1">
      <a:defRPr sz="1200" kern="1200">
        <a:solidFill>
          <a:schemeClr val="tx1"/>
        </a:solidFill>
        <a:latin typeface="Verdana" panose="020B0604030504040204" pitchFamily="34" charset="0"/>
        <a:ea typeface="+mn-ea"/>
        <a:cs typeface="+mn-cs"/>
      </a:defRPr>
    </a:lvl2pPr>
    <a:lvl3pPr marL="914400" algn="l" defTabSz="914400" rtl="0" eaLnBrk="1" latinLnBrk="0" hangingPunct="1">
      <a:defRPr sz="1200" kern="1200">
        <a:solidFill>
          <a:schemeClr val="tx1"/>
        </a:solidFill>
        <a:latin typeface="Verdana" panose="020B0604030504040204" pitchFamily="34" charset="0"/>
        <a:ea typeface="+mn-ea"/>
        <a:cs typeface="+mn-cs"/>
      </a:defRPr>
    </a:lvl3pPr>
    <a:lvl4pPr marL="1371600" algn="l" defTabSz="914400" rtl="0" eaLnBrk="1" latinLnBrk="0" hangingPunct="1">
      <a:defRPr sz="1200" kern="1200">
        <a:solidFill>
          <a:schemeClr val="tx1"/>
        </a:solidFill>
        <a:latin typeface="Verdana" panose="020B0604030504040204" pitchFamily="34" charset="0"/>
        <a:ea typeface="+mn-ea"/>
        <a:cs typeface="+mn-cs"/>
      </a:defRPr>
    </a:lvl4pPr>
    <a:lvl5pPr marL="1828800" algn="l" defTabSz="914400" rtl="0" eaLnBrk="1" latinLnBrk="0" hangingPunct="1">
      <a:defRPr sz="1200" kern="1200">
        <a:solidFill>
          <a:schemeClr val="tx1"/>
        </a:solidFill>
        <a:latin typeface="Verdana" panose="020B060403050404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Task:</a:t>
            </a:r>
            <a:r>
              <a:rPr lang="en-US" b="1" baseline="0" dirty="0"/>
              <a:t> </a:t>
            </a:r>
            <a:r>
              <a:rPr lang="en-US" baseline="0" dirty="0"/>
              <a:t>Delete this slide before distributing to other stakeholders.</a:t>
            </a:r>
            <a:endParaRPr lang="en-US" dirty="0"/>
          </a:p>
          <a:p>
            <a:endParaRPr lang="en-US" dirty="0"/>
          </a:p>
          <a:p>
            <a:r>
              <a:rPr lang="en-US" b="1" dirty="0"/>
              <a:t>Additional </a:t>
            </a:r>
            <a:r>
              <a:rPr lang="en-US" b="1" baseline="0" dirty="0"/>
              <a:t>Resources: </a:t>
            </a:r>
          </a:p>
          <a:p>
            <a:r>
              <a:rPr lang="en-US" b="0" baseline="0" dirty="0"/>
              <a:t>Use the study </a:t>
            </a:r>
            <a:r>
              <a:rPr lang="en-US" b="1" baseline="0" dirty="0"/>
              <a:t>Selecting Core Performance Metrics</a:t>
            </a:r>
            <a:r>
              <a:rPr lang="en-US" b="0" baseline="0" dirty="0"/>
              <a:t>, which includes a compendium of 700+ business and accountability metrics across 24 administrative units, to identify core performance metrics for a variety of goals across college functional units and to set triggers for action based on metric performance. The metrics compendium begins on page 41. https://www.eab.com/research-and-insights/business-affairs-forum/studies/2016/performance-metrics </a:t>
            </a:r>
          </a:p>
          <a:p>
            <a:pPr defTabSz="412859">
              <a:defRPr/>
            </a:pPr>
            <a:endParaRPr lang="en-US" b="0" baseline="0" dirty="0"/>
          </a:p>
          <a:p>
            <a:pPr defTabSz="412859">
              <a:defRPr/>
            </a:pPr>
            <a:r>
              <a:rPr lang="en-US" b="0" baseline="0" dirty="0"/>
              <a:t>See the study </a:t>
            </a:r>
            <a:r>
              <a:rPr lang="en-US" b="1" baseline="0" dirty="0"/>
              <a:t>Leveraging Data to Demonstrate Impact </a:t>
            </a:r>
            <a:r>
              <a:rPr lang="en-US" b="0" baseline="0" dirty="0"/>
              <a:t>for a compendium 500+ of student affairs metrics across 22 student affairs units. The metrics compendium begins on page 65. https://www.eab.com/research-and-insights/student-affairs-forum/studies/2012/leveraging-data-to-demonstrate-impact </a:t>
            </a:r>
          </a:p>
        </p:txBody>
      </p:sp>
      <p:sp>
        <p:nvSpPr>
          <p:cNvPr id="4" name="Slide Number Placeholder 3"/>
          <p:cNvSpPr>
            <a:spLocks noGrp="1"/>
          </p:cNvSpPr>
          <p:nvPr>
            <p:ph type="sldNum" sz="quarter" idx="10"/>
          </p:nvPr>
        </p:nvSpPr>
        <p:spPr/>
        <p:txBody>
          <a:bodyPr/>
          <a:lstStyle/>
          <a:p>
            <a:fld id="{B00D1C16-FF91-405B-A215-4AB9567D9EBB}" type="slidenum">
              <a:rPr lang="en-US" smtClean="0"/>
              <a:t>1</a:t>
            </a:fld>
            <a:endParaRPr lang="en-US"/>
          </a:p>
        </p:txBody>
      </p:sp>
    </p:spTree>
    <p:extLst>
      <p:ext uri="{BB962C8B-B14F-4D97-AF65-F5344CB8AC3E}">
        <p14:creationId xmlns:p14="http://schemas.microsoft.com/office/powerpoint/2010/main" val="679934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 snapshot</a:t>
            </a:r>
            <a:r>
              <a:rPr lang="en-US" b="0" baseline="0" dirty="0"/>
              <a:t> of</a:t>
            </a:r>
            <a:r>
              <a:rPr lang="en-US" b="0" dirty="0"/>
              <a:t> </a:t>
            </a:r>
            <a:r>
              <a:rPr lang="en-US" b="0" baseline="0" dirty="0"/>
              <a:t>current performance on goals against key metric targets from the most recent strategic plan.</a:t>
            </a:r>
            <a:r>
              <a:rPr lang="en-US" b="0" dirty="0"/>
              <a:t> </a:t>
            </a:r>
          </a:p>
          <a:p>
            <a:endParaRPr lang="en-US" b="0" dirty="0"/>
          </a:p>
          <a:p>
            <a:r>
              <a:rPr lang="en-US" b="1" dirty="0"/>
              <a:t>Task:</a:t>
            </a:r>
            <a:r>
              <a:rPr lang="en-US" b="1" baseline="0" dirty="0"/>
              <a:t> </a:t>
            </a:r>
          </a:p>
          <a:p>
            <a:pPr marL="171450" indent="-171450">
              <a:buFont typeface="Arial" panose="020B0604020202020204" pitchFamily="34" charset="0"/>
              <a:buChar char="•"/>
            </a:pPr>
            <a:r>
              <a:rPr lang="en-US" b="0" baseline="0" dirty="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a:t>
            </a:r>
          </a:p>
          <a:p>
            <a:pPr marL="171450" indent="-171450">
              <a:buFont typeface="Arial" panose="020B0604020202020204" pitchFamily="34" charset="0"/>
              <a:buChar char="•"/>
            </a:pPr>
            <a:r>
              <a:rPr lang="en-US" b="1" baseline="0" dirty="0"/>
              <a:t>20XX Plan Target: </a:t>
            </a:r>
            <a:r>
              <a:rPr lang="en-US" b="0" baseline="0" dirty="0"/>
              <a:t>Current SEM plan target</a:t>
            </a:r>
            <a:endParaRPr lang="en-US" b="1" baseline="0" dirty="0"/>
          </a:p>
          <a:p>
            <a:pPr marL="171450" indent="-171450">
              <a:buFont typeface="Arial" panose="020B0604020202020204" pitchFamily="34" charset="0"/>
              <a:buChar char="•"/>
            </a:pPr>
            <a:endParaRPr lang="en-US" b="1" baseline="0" dirty="0"/>
          </a:p>
          <a:p>
            <a:endParaRPr lang="en-US" b="0" baseline="0" dirty="0"/>
          </a:p>
          <a:p>
            <a:r>
              <a:rPr lang="en-US" b="1" baseline="0" dirty="0"/>
              <a:t>To Edit the Graph: </a:t>
            </a:r>
            <a:r>
              <a:rPr lang="en-US" b="0" baseline="0" dirty="0"/>
              <a:t>Right click on the graph and select “Edit Data” to edit the information in the graph. </a:t>
            </a:r>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10</a:t>
            </a:fld>
            <a:endParaRPr lang="en-US"/>
          </a:p>
        </p:txBody>
      </p:sp>
    </p:spTree>
    <p:extLst>
      <p:ext uri="{BB962C8B-B14F-4D97-AF65-F5344CB8AC3E}">
        <p14:creationId xmlns:p14="http://schemas.microsoft.com/office/powerpoint/2010/main" val="7948453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 snapshot</a:t>
            </a:r>
            <a:r>
              <a:rPr lang="en-US" b="0" baseline="0" dirty="0"/>
              <a:t> of</a:t>
            </a:r>
            <a:r>
              <a:rPr lang="en-US" b="0" dirty="0"/>
              <a:t> </a:t>
            </a:r>
            <a:r>
              <a:rPr lang="en-US" b="0" baseline="0" dirty="0"/>
              <a:t>current performance on goals against key metric targets from the most recent strategic plan.</a:t>
            </a:r>
            <a:r>
              <a:rPr lang="en-US" b="0" dirty="0"/>
              <a:t> </a:t>
            </a:r>
          </a:p>
          <a:p>
            <a:endParaRPr lang="en-US" b="0" dirty="0"/>
          </a:p>
          <a:p>
            <a:r>
              <a:rPr lang="en-US" b="1" dirty="0"/>
              <a:t>Task</a:t>
            </a:r>
          </a:p>
          <a:p>
            <a:pPr marL="171450" indent="-171450">
              <a:buFont typeface="Arial" panose="020B0604020202020204" pitchFamily="34" charset="0"/>
              <a:buChar char="•"/>
            </a:pPr>
            <a:r>
              <a:rPr lang="en-US" b="0" baseline="0" dirty="0"/>
              <a:t>For each goal, identify key metric(s) from previous strategic plan. Edit the graph to show current performance in comparison to the plan target. If needed, include comments about any initiatives currently underway, ongoing progress, factors that promoted success or presented challenges, etc. Create multiple slides to include all relevant goals and metrics. </a:t>
            </a:r>
          </a:p>
          <a:p>
            <a:pPr marL="171450" indent="-171450">
              <a:buFont typeface="Arial" panose="020B0604020202020204" pitchFamily="34" charset="0"/>
              <a:buChar char="•"/>
            </a:pPr>
            <a:r>
              <a:rPr lang="en-US" b="1" baseline="0" dirty="0"/>
              <a:t>20XX Plan Target: </a:t>
            </a:r>
            <a:r>
              <a:rPr lang="en-US" b="0" baseline="0" dirty="0"/>
              <a:t>Current SEM plan target</a:t>
            </a:r>
            <a:endParaRPr lang="en-US" b="1" baseline="0" dirty="0"/>
          </a:p>
          <a:p>
            <a:endParaRPr lang="en-US" b="0" baseline="0" dirty="0"/>
          </a:p>
          <a:p>
            <a:r>
              <a:rPr lang="en-US" b="1" baseline="0" dirty="0"/>
              <a:t>To Edit the Graph: </a:t>
            </a:r>
            <a:r>
              <a:rPr lang="en-US" b="0" baseline="0" dirty="0"/>
              <a:t>Right click on the graph and select “Edit Data” to edit the information in the graph. </a:t>
            </a:r>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11</a:t>
            </a:fld>
            <a:endParaRPr lang="en-US"/>
          </a:p>
        </p:txBody>
      </p:sp>
    </p:spTree>
    <p:extLst>
      <p:ext uri="{BB962C8B-B14F-4D97-AF65-F5344CB8AC3E}">
        <p14:creationId xmlns:p14="http://schemas.microsoft.com/office/powerpoint/2010/main" val="426361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 snapshot</a:t>
            </a:r>
            <a:r>
              <a:rPr lang="en-US" b="0" baseline="0" dirty="0"/>
              <a:t> of</a:t>
            </a:r>
            <a:r>
              <a:rPr lang="en-US" b="0" dirty="0"/>
              <a:t> </a:t>
            </a:r>
            <a:r>
              <a:rPr lang="en-US" b="0" baseline="0" dirty="0"/>
              <a:t>current performance on goals against key metric targets from the most recent strategic plan.</a:t>
            </a:r>
            <a:r>
              <a:rPr lang="en-US" b="0" dirty="0"/>
              <a:t> </a:t>
            </a:r>
          </a:p>
          <a:p>
            <a:endParaRPr lang="en-US" b="0" dirty="0"/>
          </a:p>
          <a:p>
            <a:r>
              <a:rPr lang="en-US" b="1" dirty="0"/>
              <a:t>Task</a:t>
            </a:r>
          </a:p>
          <a:p>
            <a:pPr marL="171450" indent="-171450">
              <a:buFont typeface="Arial" panose="020B0604020202020204" pitchFamily="34" charset="0"/>
              <a:buChar char="•"/>
            </a:pPr>
            <a:r>
              <a:rPr lang="en-US" b="0" baseline="0" dirty="0"/>
              <a:t>Place a colored dot in each of the 4 categories to signal whether the current performance, according to the most recent strategic plan, is on track, experiencing a minor setback, or a major setback. </a:t>
            </a:r>
          </a:p>
          <a:p>
            <a:pPr marL="171450" indent="-171450">
              <a:buFont typeface="Arial" panose="020B0604020202020204" pitchFamily="34" charset="0"/>
              <a:buChar char="•"/>
            </a:pPr>
            <a:r>
              <a:rPr lang="en-US" b="0" baseline="0" dirty="0"/>
              <a:t>The categories can be adjusted if there are more appropriate options. </a:t>
            </a:r>
          </a:p>
          <a:p>
            <a:endParaRPr lang="en-US" b="0" baseline="0" dirty="0"/>
          </a:p>
        </p:txBody>
      </p:sp>
      <p:sp>
        <p:nvSpPr>
          <p:cNvPr id="4" name="Slide Number Placeholder 3"/>
          <p:cNvSpPr>
            <a:spLocks noGrp="1"/>
          </p:cNvSpPr>
          <p:nvPr>
            <p:ph type="sldNum" sz="quarter" idx="10"/>
          </p:nvPr>
        </p:nvSpPr>
        <p:spPr/>
        <p:txBody>
          <a:bodyPr/>
          <a:lstStyle/>
          <a:p>
            <a:fld id="{B00D1C16-FF91-405B-A215-4AB9567D9EBB}" type="slidenum">
              <a:rPr lang="en-US" smtClean="0"/>
              <a:t>12</a:t>
            </a:fld>
            <a:endParaRPr lang="en-US"/>
          </a:p>
        </p:txBody>
      </p:sp>
    </p:spTree>
    <p:extLst>
      <p:ext uri="{BB962C8B-B14F-4D97-AF65-F5344CB8AC3E}">
        <p14:creationId xmlns:p14="http://schemas.microsoft.com/office/powerpoint/2010/main" val="2584686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outline the institution's IT infrastructure as it relates to enrollment initiatives. </a:t>
            </a:r>
          </a:p>
          <a:p>
            <a:endParaRPr lang="en-US" b="1" dirty="0"/>
          </a:p>
          <a:p>
            <a:pPr defTabSz="412859">
              <a:defRPr/>
            </a:pPr>
            <a:r>
              <a:rPr lang="en-US" b="1" dirty="0"/>
              <a:t>Task: </a:t>
            </a:r>
            <a:r>
              <a:rPr lang="en-US" b="0" dirty="0"/>
              <a:t>Describe the IT infrastructure and the systems relative to enrollment. </a:t>
            </a: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13</a:t>
            </a:fld>
            <a:endParaRPr lang="en-US" dirty="0"/>
          </a:p>
        </p:txBody>
      </p:sp>
    </p:spTree>
    <p:extLst>
      <p:ext uri="{BB962C8B-B14F-4D97-AF65-F5344CB8AC3E}">
        <p14:creationId xmlns:p14="http://schemas.microsoft.com/office/powerpoint/2010/main" val="3843408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 changes and innovation with competitor institutions that will impact your enrollment. </a:t>
            </a:r>
            <a:endParaRPr lang="en-US" b="1" dirty="0"/>
          </a:p>
          <a:p>
            <a:pPr defTabSz="412859">
              <a:defRPr/>
            </a:pPr>
            <a:endParaRPr lang="en-US" b="1" dirty="0"/>
          </a:p>
          <a:p>
            <a:pPr defTabSz="412859">
              <a:defRPr/>
            </a:pPr>
            <a:r>
              <a:rPr lang="en-US" b="1" dirty="0"/>
              <a:t>Task: </a:t>
            </a:r>
            <a:r>
              <a:rPr lang="en-US" b="0" dirty="0"/>
              <a:t>On the left, list the institution. On the right, outline the changes and innovations that are impacting enrollment at those institutions. These institutions should be informed by data outlining who your top competitors are in your market.</a:t>
            </a:r>
          </a:p>
          <a:p>
            <a:pPr defTabSz="412859">
              <a:defRPr/>
            </a:pPr>
            <a:endParaRPr lang="en-US" b="0" dirty="0"/>
          </a:p>
          <a:p>
            <a:pPr defTabSz="412859">
              <a:defRPr/>
            </a:pPr>
            <a:r>
              <a:rPr lang="en-US" b="1" i="1" dirty="0"/>
              <a:t>For other competitive intel, ask your SL about EAB's Enrollment Performance Review report!</a:t>
            </a:r>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26775962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 key areas where the institution is excelling and areas the institution could use support both internally and externally. </a:t>
            </a:r>
            <a:endParaRPr lang="en-US" b="1" dirty="0"/>
          </a:p>
          <a:p>
            <a:pPr defTabSz="412859">
              <a:defRPr/>
            </a:pPr>
            <a:endParaRPr lang="en-US" b="1" dirty="0"/>
          </a:p>
          <a:p>
            <a:pPr defTabSz="412859">
              <a:defRPr/>
            </a:pPr>
            <a:r>
              <a:rPr lang="en-US" b="1" dirty="0"/>
              <a:t>Task: </a:t>
            </a:r>
            <a:r>
              <a:rPr lang="en-US" b="0" dirty="0"/>
              <a:t>Fill out the 4x4 matrix with as many bullets as necessary in each category. There is not a limit or a minimum for any listed category. </a:t>
            </a: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15</a:t>
            </a:fld>
            <a:endParaRPr lang="en-US" dirty="0"/>
          </a:p>
        </p:txBody>
      </p:sp>
    </p:spTree>
    <p:extLst>
      <p:ext uri="{BB962C8B-B14F-4D97-AF65-F5344CB8AC3E}">
        <p14:creationId xmlns:p14="http://schemas.microsoft.com/office/powerpoint/2010/main" val="2289322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 how you are diversifying your revenue streams beyond traditional enrollment levers. </a:t>
            </a:r>
            <a:endParaRPr lang="en-US" b="1" dirty="0"/>
          </a:p>
          <a:p>
            <a:pPr defTabSz="412859">
              <a:defRPr/>
            </a:pPr>
            <a:endParaRPr lang="en-US" b="1" dirty="0"/>
          </a:p>
          <a:p>
            <a:pPr marL="0" marR="0" lvl="0" indent="0" algn="l" defTabSz="412859" rtl="0" eaLnBrk="1" fontAlgn="auto" latinLnBrk="0" hangingPunct="1">
              <a:lnSpc>
                <a:spcPct val="100000"/>
              </a:lnSpc>
              <a:spcBef>
                <a:spcPts val="0"/>
              </a:spcBef>
              <a:spcAft>
                <a:spcPts val="0"/>
              </a:spcAft>
              <a:buClrTx/>
              <a:buSzTx/>
              <a:buFontTx/>
              <a:buNone/>
              <a:tabLst/>
              <a:defRPr/>
            </a:pPr>
            <a:r>
              <a:rPr lang="en-US" b="1" dirty="0"/>
              <a:t>Task: </a:t>
            </a:r>
            <a:r>
              <a:rPr lang="en-US" b="0" dirty="0"/>
              <a:t>Describe current strategies/tactics in place. </a:t>
            </a:r>
            <a:endParaRPr lang="en-US" dirty="0"/>
          </a:p>
          <a:p>
            <a:pPr defTabSz="412859">
              <a:defRPr/>
            </a:pP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2931266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self assess faculty performance and attitude toward changes that will impact enrollment or be impacted by changes in enrollment. </a:t>
            </a:r>
          </a:p>
          <a:p>
            <a:endParaRPr lang="en-US" b="0" dirty="0"/>
          </a:p>
          <a:p>
            <a:r>
              <a:rPr lang="en-US" b="1" dirty="0"/>
              <a:t>Task: </a:t>
            </a:r>
            <a:r>
              <a:rPr lang="en-US" b="0" dirty="0"/>
              <a:t>Copy the appropriate circle identified in the legend in the bottom of the slide and replace the placeholder circles in each category. </a:t>
            </a:r>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908368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D1C16-FF91-405B-A215-4AB9567D9EBB}" type="slidenum">
              <a:rPr lang="en-US" smtClean="0"/>
              <a:t>18</a:t>
            </a:fld>
            <a:endParaRPr lang="en-US"/>
          </a:p>
        </p:txBody>
      </p:sp>
    </p:spTree>
    <p:extLst>
      <p:ext uri="{BB962C8B-B14F-4D97-AF65-F5344CB8AC3E}">
        <p14:creationId xmlns:p14="http://schemas.microsoft.com/office/powerpoint/2010/main" val="7233928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an overview of expected enrollments </a:t>
            </a:r>
            <a:r>
              <a:rPr lang="en-US" b="0" baseline="0" dirty="0"/>
              <a:t>in 20XX (previous Fall enrollment). This slide should be adapted to reflect the institution’s key performance metrics.</a:t>
            </a:r>
          </a:p>
          <a:p>
            <a:endParaRPr lang="en-US" b="0" baseline="0" dirty="0"/>
          </a:p>
          <a:p>
            <a:r>
              <a:rPr lang="en-US" b="1" baseline="0" dirty="0"/>
              <a:t>Projected Enrollment 20XX: </a:t>
            </a:r>
            <a:r>
              <a:rPr lang="en-US" b="0" baseline="0" dirty="0"/>
              <a:t>Upcoming Fall enrollment</a:t>
            </a:r>
            <a:endParaRPr lang="en-US" b="1" baseline="0" dirty="0"/>
          </a:p>
          <a:p>
            <a:endParaRPr lang="en-US" b="1" dirty="0"/>
          </a:p>
          <a:p>
            <a:pPr defTabSz="920877">
              <a:defRPr/>
            </a:pPr>
            <a:r>
              <a:rPr lang="en-US" b="1" dirty="0"/>
              <a:t>Task:</a:t>
            </a:r>
            <a:r>
              <a:rPr lang="en-US" b="1" baseline="0" dirty="0"/>
              <a:t> </a:t>
            </a:r>
            <a:r>
              <a:rPr lang="en-US" b="0" baseline="0" dirty="0"/>
              <a:t>Define academic units (Unit 1, Unit 2, etc.) of interest. The units could be the institution as a whole, academic divisions, departments, or programs. Enter historical, current, and target enrollment data for each unit. Estimate and enter the corresponding growth expected in the graph. In the box at the bottom of the slide, discuss implications of expected enrollment changes. </a:t>
            </a:r>
          </a:p>
          <a:p>
            <a:pPr defTabSz="920584">
              <a:defRPr/>
            </a:pPr>
            <a:endParaRPr lang="en-US" b="1" dirty="0">
              <a:solidFill>
                <a:prstClr val="black"/>
              </a:solidFill>
            </a:endParaRPr>
          </a:p>
          <a:p>
            <a:pPr defTabSz="920877">
              <a:defRPr/>
            </a:pPr>
            <a:r>
              <a:rPr lang="en-US" b="1" dirty="0">
                <a:solidFill>
                  <a:prstClr val="black"/>
                </a:solidFill>
              </a:rPr>
              <a:t>To Edit the Graph: </a:t>
            </a:r>
            <a:r>
              <a:rPr lang="en-US" dirty="0">
                <a:solidFill>
                  <a:prstClr val="black"/>
                </a:solidFill>
              </a:rPr>
              <a:t>Right click on the graph and select “Edit Data” to edit the information in the graph. </a:t>
            </a:r>
          </a:p>
        </p:txBody>
      </p:sp>
      <p:sp>
        <p:nvSpPr>
          <p:cNvPr id="4" name="Slide Number Placeholder 3"/>
          <p:cNvSpPr>
            <a:spLocks noGrp="1"/>
          </p:cNvSpPr>
          <p:nvPr>
            <p:ph type="sldNum" sz="quarter" idx="10"/>
          </p:nvPr>
        </p:nvSpPr>
        <p:spPr/>
        <p:txBody>
          <a:bodyPr/>
          <a:lstStyle/>
          <a:p>
            <a:fld id="{B00D1C16-FF91-405B-A215-4AB9567D9EBB}" type="slidenum">
              <a:rPr lang="en-US" smtClean="0"/>
              <a:t>19</a:t>
            </a:fld>
            <a:endParaRPr lang="en-US"/>
          </a:p>
        </p:txBody>
      </p:sp>
    </p:spTree>
    <p:extLst>
      <p:ext uri="{BB962C8B-B14F-4D97-AF65-F5344CB8AC3E}">
        <p14:creationId xmlns:p14="http://schemas.microsoft.com/office/powerpoint/2010/main" val="475138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Task:</a:t>
            </a:r>
            <a:r>
              <a:rPr lang="en-US" b="1" baseline="0" dirty="0"/>
              <a:t> </a:t>
            </a:r>
            <a:r>
              <a:rPr lang="en-US" baseline="0" dirty="0"/>
              <a:t>Delete this slide before distributing to stakeholders not involved in drafting the strategic plan.</a:t>
            </a:r>
            <a:endParaRPr lang="en-US" dirty="0"/>
          </a:p>
          <a:p>
            <a:endParaRPr lang="en-US" dirty="0"/>
          </a:p>
          <a:p>
            <a:r>
              <a:rPr lang="en-US" b="1" dirty="0"/>
              <a:t>Ask </a:t>
            </a:r>
            <a:r>
              <a:rPr lang="en-US" b="0" dirty="0"/>
              <a:t>your Strategic Leader how to access the </a:t>
            </a:r>
            <a:r>
              <a:rPr lang="en-US" b="0" i="1" dirty="0"/>
              <a:t>Intake Form, </a:t>
            </a:r>
            <a:r>
              <a:rPr lang="en-US" b="0" i="0" dirty="0"/>
              <a:t>and other EAB resources. </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2</a:t>
            </a:fld>
            <a:endParaRPr lang="en-US"/>
          </a:p>
        </p:txBody>
      </p:sp>
    </p:spTree>
    <p:extLst>
      <p:ext uri="{BB962C8B-B14F-4D97-AF65-F5344CB8AC3E}">
        <p14:creationId xmlns:p14="http://schemas.microsoft.com/office/powerpoint/2010/main" val="2108465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an overview of expected retention growth for units</a:t>
            </a:r>
            <a:r>
              <a:rPr lang="en-US" b="0" baseline="0" dirty="0"/>
              <a:t> in 20XX. This slide should be adapted to reflect the institution’s key performance metrics.</a:t>
            </a:r>
            <a:endParaRPr lang="en-US" b="1" dirty="0"/>
          </a:p>
          <a:p>
            <a:endParaRPr lang="en-US" b="1" dirty="0"/>
          </a:p>
          <a:p>
            <a:pPr defTabSz="920877">
              <a:defRPr/>
            </a:pPr>
            <a:r>
              <a:rPr lang="en-US" b="1" dirty="0"/>
              <a:t>Task: </a:t>
            </a:r>
            <a:r>
              <a:rPr lang="en-US" b="0" baseline="0" dirty="0"/>
              <a:t>Define academic units (Unit 1, Unit 2, etc.) of interest. The units could be the institution as a whole, academic divisions, departments, or programs. Enter current and target retention data for each unit. </a:t>
            </a:r>
            <a:r>
              <a:rPr lang="en-US" dirty="0">
                <a:solidFill>
                  <a:prstClr val="black"/>
                </a:solidFill>
              </a:rPr>
              <a:t>In the box at the bottom of the slide, discuss implications of expected retention growth. </a:t>
            </a:r>
          </a:p>
          <a:p>
            <a:pPr defTabSz="920877">
              <a:defRPr/>
            </a:pPr>
            <a:endParaRPr lang="en-US" b="0" baseline="0" dirty="0"/>
          </a:p>
          <a:p>
            <a:pPr defTabSz="920877">
              <a:defRPr/>
            </a:pPr>
            <a:r>
              <a:rPr lang="en-US" b="1" dirty="0">
                <a:solidFill>
                  <a:prstClr val="black"/>
                </a:solidFill>
              </a:rPr>
              <a:t>To Edit the Graph: </a:t>
            </a:r>
            <a:r>
              <a:rPr lang="en-US" dirty="0">
                <a:solidFill>
                  <a:prstClr val="black"/>
                </a:solidFill>
              </a:rPr>
              <a:t>Right click on the graph and select “Edit Data” to edit the information in the graph. </a:t>
            </a:r>
            <a:endParaRPr lang="en-US" b="1" dirty="0">
              <a:solidFill>
                <a:prstClr val="black"/>
              </a:solidFill>
            </a:endParaRPr>
          </a:p>
        </p:txBody>
      </p:sp>
      <p:sp>
        <p:nvSpPr>
          <p:cNvPr id="4" name="Slide Number Placeholder 3"/>
          <p:cNvSpPr>
            <a:spLocks noGrp="1"/>
          </p:cNvSpPr>
          <p:nvPr>
            <p:ph type="sldNum" sz="quarter" idx="10"/>
          </p:nvPr>
        </p:nvSpPr>
        <p:spPr/>
        <p:txBody>
          <a:bodyPr/>
          <a:lstStyle/>
          <a:p>
            <a:fld id="{B00D1C16-FF91-405B-A215-4AB9567D9EBB}" type="slidenum">
              <a:rPr lang="en-US" smtClean="0"/>
              <a:t>20</a:t>
            </a:fld>
            <a:endParaRPr lang="en-US"/>
          </a:p>
        </p:txBody>
      </p:sp>
    </p:spTree>
    <p:extLst>
      <p:ext uri="{BB962C8B-B14F-4D97-AF65-F5344CB8AC3E}">
        <p14:creationId xmlns:p14="http://schemas.microsoft.com/office/powerpoint/2010/main" val="3607245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b="0" dirty="0"/>
              <a:t> To provide an overview</a:t>
            </a:r>
            <a:r>
              <a:rPr lang="en-US" b="0" baseline="0" dirty="0"/>
              <a:t> of </a:t>
            </a:r>
            <a:r>
              <a:rPr lang="en-US" b="0" dirty="0"/>
              <a:t>the</a:t>
            </a:r>
            <a:r>
              <a:rPr lang="en-US" b="0" baseline="0" dirty="0"/>
              <a:t> future market in which the institution will be operating. </a:t>
            </a:r>
            <a:endParaRPr lang="en-US" b="1" dirty="0"/>
          </a:p>
          <a:p>
            <a:endParaRPr lang="en-US" b="1" dirty="0"/>
          </a:p>
          <a:p>
            <a:r>
              <a:rPr lang="en-US" b="1" dirty="0"/>
              <a:t>Task: </a:t>
            </a:r>
            <a:r>
              <a:rPr lang="en-US" b="0" dirty="0"/>
              <a:t>First</a:t>
            </a:r>
            <a:r>
              <a:rPr lang="en-US" b="0" baseline="0" dirty="0"/>
              <a:t>, complete the remaining slides in this section (Demographics through Themes Emerging Across Future Market Assessment). Then summarize key takeaways from each section of the market assessment on this slide.</a:t>
            </a:r>
          </a:p>
          <a:p>
            <a:endParaRPr lang="en-US" b="0" baseline="0" dirty="0"/>
          </a:p>
          <a:p>
            <a:r>
              <a:rPr lang="en-US" b="1" baseline="0" dirty="0"/>
              <a:t>Summary of Market Forces 20XX-20XX:</a:t>
            </a:r>
            <a:r>
              <a:rPr lang="en-US" b="0" baseline="0" dirty="0"/>
              <a:t> Summary of market forces over the duration of the SEM plan</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21</a:t>
            </a:fld>
            <a:endParaRPr lang="en-US"/>
          </a:p>
        </p:txBody>
      </p:sp>
    </p:spTree>
    <p:extLst>
      <p:ext uri="{BB962C8B-B14F-4D97-AF65-F5344CB8AC3E}">
        <p14:creationId xmlns:p14="http://schemas.microsoft.com/office/powerpoint/2010/main" val="2012483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examine current trends in local demographics relevant to the institution. This slide should</a:t>
            </a:r>
            <a:r>
              <a:rPr lang="en-US" b="0" baseline="0" dirty="0"/>
              <a:t> be adapted to reflect key demographic metrics for the institution and its service area.</a:t>
            </a:r>
            <a:endParaRPr lang="en-US" b="1" dirty="0"/>
          </a:p>
          <a:p>
            <a:endParaRPr lang="en-US" b="1" dirty="0"/>
          </a:p>
          <a:p>
            <a:r>
              <a:rPr lang="en-US" b="1" dirty="0"/>
              <a:t>Task: </a:t>
            </a:r>
            <a:r>
              <a:rPr lang="en-US" b="0" dirty="0"/>
              <a:t>Considering</a:t>
            </a:r>
            <a:r>
              <a:rPr lang="en-US" b="0" baseline="0" dirty="0"/>
              <a:t> local demographic shifts, enter historical, current, and future data relevant to the institution’s enrollment. In the box at the bottom of the slide, discuss how shifts in local demographics could impact enrollments. </a:t>
            </a:r>
            <a:endParaRPr lang="en-US" b="1" dirty="0"/>
          </a:p>
          <a:p>
            <a:endParaRPr lang="en-US" b="1" dirty="0"/>
          </a:p>
          <a:p>
            <a:pPr defTabSz="920692">
              <a:defRPr/>
            </a:pPr>
            <a:r>
              <a:rPr lang="en-US" b="1" dirty="0">
                <a:solidFill>
                  <a:prstClr val="black"/>
                </a:solidFill>
              </a:rPr>
              <a:t>To Edit the Graph: </a:t>
            </a:r>
            <a:r>
              <a:rPr lang="en-US" dirty="0">
                <a:solidFill>
                  <a:prstClr val="black"/>
                </a:solidFill>
              </a:rPr>
              <a:t>Right click on the graph and select “Edit Data” to edit the information in the graph. </a:t>
            </a:r>
          </a:p>
          <a:p>
            <a:pPr defTabSz="920692">
              <a:defRPr/>
            </a:pPr>
            <a:endParaRPr lang="en-US" dirty="0">
              <a:solidFill>
                <a:prstClr val="black"/>
              </a:solidFill>
            </a:endParaRPr>
          </a:p>
          <a:p>
            <a:pPr defTabSz="920692">
              <a:defRPr/>
            </a:pPr>
            <a:r>
              <a:rPr lang="en-US" b="1" dirty="0">
                <a:solidFill>
                  <a:prstClr val="black"/>
                </a:solidFill>
              </a:rPr>
              <a:t>Enrollments by Age 20XX - 20XX: </a:t>
            </a:r>
            <a:r>
              <a:rPr lang="en-US" b="0" dirty="0">
                <a:solidFill>
                  <a:prstClr val="black"/>
                </a:solidFill>
              </a:rPr>
              <a:t>Enrollments by age over the duration of the SEM plan</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22</a:t>
            </a:fld>
            <a:endParaRPr lang="en-US"/>
          </a:p>
        </p:txBody>
      </p:sp>
    </p:spTree>
    <p:extLst>
      <p:ext uri="{BB962C8B-B14F-4D97-AF65-F5344CB8AC3E}">
        <p14:creationId xmlns:p14="http://schemas.microsoft.com/office/powerpoint/2010/main" val="24383496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Purpose: </a:t>
            </a:r>
            <a:r>
              <a:rPr lang="en-US" b="0" dirty="0"/>
              <a:t>To examine current trends in local demographics relevant to the institution. This slide should</a:t>
            </a:r>
            <a:r>
              <a:rPr lang="en-US" b="0" baseline="0" dirty="0"/>
              <a:t> be adapted to reflect key demographic metrics for the institution and its service area.</a:t>
            </a:r>
            <a:endParaRPr lang="en-US" b="1" dirty="0"/>
          </a:p>
          <a:p>
            <a:endParaRPr lang="en-US" b="1" dirty="0"/>
          </a:p>
          <a:p>
            <a:r>
              <a:rPr lang="en-US" b="1" dirty="0"/>
              <a:t>Task: </a:t>
            </a:r>
            <a:r>
              <a:rPr lang="en-US" b="0" dirty="0"/>
              <a:t>Considering</a:t>
            </a:r>
            <a:r>
              <a:rPr lang="en-US" b="0" baseline="0" dirty="0"/>
              <a:t> local demographic shifts, enter historical, current, and future data relevant to the institution’s enrollment. In the box at the bottom of the slide, discuss how shifts in local demographics could impact enrollments. </a:t>
            </a:r>
            <a:endParaRPr lang="en-US" b="1" dirty="0"/>
          </a:p>
          <a:p>
            <a:endParaRPr lang="en-US" b="1" dirty="0"/>
          </a:p>
          <a:p>
            <a:pPr defTabSz="920692">
              <a:defRPr/>
            </a:pPr>
            <a:r>
              <a:rPr lang="en-US" b="1" dirty="0">
                <a:solidFill>
                  <a:prstClr val="black"/>
                </a:solidFill>
              </a:rPr>
              <a:t>To Edit the Graph: </a:t>
            </a:r>
            <a:r>
              <a:rPr lang="en-US" dirty="0">
                <a:solidFill>
                  <a:prstClr val="black"/>
                </a:solidFill>
              </a:rPr>
              <a:t>Right click on the graph and select “Edit Data” to edit the information in the graph. </a:t>
            </a:r>
          </a:p>
          <a:p>
            <a:pPr defTabSz="920692">
              <a:defRPr/>
            </a:pPr>
            <a:endParaRPr lang="en-US" dirty="0">
              <a:solidFill>
                <a:prstClr val="black"/>
              </a:solidFill>
            </a:endParaRPr>
          </a:p>
          <a:p>
            <a:pPr defTabSz="920692">
              <a:defRPr/>
            </a:pPr>
            <a:r>
              <a:rPr lang="en-US" b="1" dirty="0">
                <a:solidFill>
                  <a:prstClr val="black"/>
                </a:solidFill>
              </a:rPr>
              <a:t>Projected Graduating Class Size: </a:t>
            </a:r>
            <a:r>
              <a:rPr lang="en-US" b="0" dirty="0">
                <a:solidFill>
                  <a:prstClr val="black"/>
                </a:solidFill>
              </a:rPr>
              <a:t>Projected graduating class size of the duration of the SEM plan</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23</a:t>
            </a:fld>
            <a:endParaRPr lang="en-US"/>
          </a:p>
        </p:txBody>
      </p:sp>
    </p:spTree>
    <p:extLst>
      <p:ext uri="{BB962C8B-B14F-4D97-AF65-F5344CB8AC3E}">
        <p14:creationId xmlns:p14="http://schemas.microsoft.com/office/powerpoint/2010/main" val="25997793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a:t>
            </a:r>
            <a:r>
              <a:rPr lang="en-US" b="0" baseline="0" dirty="0"/>
              <a:t>identify population trends at core feeder institutions.</a:t>
            </a:r>
            <a:endParaRPr lang="en-US" b="0" dirty="0"/>
          </a:p>
          <a:p>
            <a:endParaRPr lang="en-US" b="1" dirty="0"/>
          </a:p>
          <a:p>
            <a:r>
              <a:rPr lang="en-US" b="1" dirty="0"/>
              <a:t>Task: </a:t>
            </a:r>
            <a:r>
              <a:rPr lang="en-US" b="0" dirty="0"/>
              <a:t>Complete</a:t>
            </a:r>
            <a:r>
              <a:rPr lang="en-US" b="0" baseline="0" dirty="0"/>
              <a:t> the chart above with the names of top feeders for new students, both degree- and non-degree seeking. List the number of students sent in a prior year, the organization’s size, and its anticipated growth/decline. Enter comments to identify opportunities and threats from the listed institutions. In the bottom box, discuss implications of shifts at primary feeder institutions.</a:t>
            </a:r>
          </a:p>
          <a:p>
            <a:endParaRPr lang="en-US" b="0" baseline="0" dirty="0"/>
          </a:p>
          <a:p>
            <a:r>
              <a:rPr lang="en-US" b="1" baseline="0" dirty="0"/>
              <a:t>Students Sent in 20XX: </a:t>
            </a:r>
            <a:r>
              <a:rPr lang="en-US" b="0" baseline="0" dirty="0"/>
              <a:t>Students sent from the current academic year</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24</a:t>
            </a:fld>
            <a:endParaRPr lang="en-US"/>
          </a:p>
        </p:txBody>
      </p:sp>
    </p:spTree>
    <p:extLst>
      <p:ext uri="{BB962C8B-B14F-4D97-AF65-F5344CB8AC3E}">
        <p14:creationId xmlns:p14="http://schemas.microsoft.com/office/powerpoint/2010/main" val="2052080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a:t>
            </a:r>
            <a:r>
              <a:rPr lang="en-US" b="0" baseline="0" dirty="0"/>
              <a:t>identify top-line competitive threats.</a:t>
            </a:r>
            <a:endParaRPr lang="en-US" b="0" dirty="0"/>
          </a:p>
          <a:p>
            <a:endParaRPr lang="en-US" b="1" dirty="0"/>
          </a:p>
          <a:p>
            <a:r>
              <a:rPr lang="en-US" b="1" dirty="0"/>
              <a:t>Task: </a:t>
            </a:r>
            <a:r>
              <a:rPr lang="en-US" b="0" dirty="0"/>
              <a:t>Complete</a:t>
            </a:r>
            <a:r>
              <a:rPr lang="en-US" b="0" baseline="0" dirty="0"/>
              <a:t> the chart above with the names of current and potential competitors. List the key area(s) of competition, new programs and facilities, and expected risk to market share within the timeframe of your strategic plan. In the box at the bottom of the slide, discuss implications of any shifts in competitors’ growth efforts. </a:t>
            </a:r>
            <a:endParaRPr lang="en-US"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25</a:t>
            </a:fld>
            <a:endParaRPr lang="en-US"/>
          </a:p>
        </p:txBody>
      </p:sp>
    </p:spTree>
    <p:extLst>
      <p:ext uri="{BB962C8B-B14F-4D97-AF65-F5344CB8AC3E}">
        <p14:creationId xmlns:p14="http://schemas.microsoft.com/office/powerpoint/2010/main" val="1192170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 faculty employment trends and anticipate hiring needs.</a:t>
            </a:r>
            <a:r>
              <a:rPr lang="en-US" b="0" baseline="0" dirty="0"/>
              <a:t> </a:t>
            </a:r>
            <a:endParaRPr lang="en-US" b="0" dirty="0"/>
          </a:p>
          <a:p>
            <a:endParaRPr lang="en-US" b="1" dirty="0"/>
          </a:p>
          <a:p>
            <a:r>
              <a:rPr lang="en-US" b="1" dirty="0"/>
              <a:t>Task: </a:t>
            </a:r>
            <a:r>
              <a:rPr lang="en-US" b="0" dirty="0"/>
              <a:t>R</a:t>
            </a:r>
            <a:r>
              <a:rPr lang="en-US" b="0" baseline="0" dirty="0"/>
              <a:t>eplace with data in the graph with historical, current, and projected faculty employment data. On the right, indicate the number of expected retirees across the next few years and the number of new recruits needed. In the box at the bottom of the slide, discuss implications for any shifts in employment. </a:t>
            </a:r>
          </a:p>
          <a:p>
            <a:pPr marL="171450" indent="-171450">
              <a:buFont typeface="Arial" panose="020B0604020202020204" pitchFamily="34" charset="0"/>
              <a:buChar char="•"/>
            </a:pPr>
            <a:r>
              <a:rPr lang="en-US" b="0" baseline="0" dirty="0"/>
              <a:t>Column 1: 5 years previous</a:t>
            </a:r>
          </a:p>
          <a:p>
            <a:pPr marL="171450" indent="-171450">
              <a:buFont typeface="Arial" panose="020B0604020202020204" pitchFamily="34" charset="0"/>
              <a:buChar char="•"/>
            </a:pPr>
            <a:r>
              <a:rPr lang="en-US" b="0" baseline="0" dirty="0"/>
              <a:t>Column 2: 3 years previous</a:t>
            </a:r>
          </a:p>
          <a:p>
            <a:pPr marL="171450" indent="-171450">
              <a:buFont typeface="Arial" panose="020B0604020202020204" pitchFamily="34" charset="0"/>
              <a:buChar char="•"/>
            </a:pPr>
            <a:r>
              <a:rPr lang="en-US" b="0" baseline="0" dirty="0"/>
              <a:t>Current: Current AY</a:t>
            </a:r>
          </a:p>
          <a:p>
            <a:pPr marL="171450" indent="-171450">
              <a:buFont typeface="Arial" panose="020B0604020202020204" pitchFamily="34" charset="0"/>
              <a:buChar char="•"/>
            </a:pPr>
            <a:r>
              <a:rPr lang="en-US" b="0" baseline="0" dirty="0"/>
              <a:t>Column 4: 3 years ahead</a:t>
            </a:r>
          </a:p>
          <a:p>
            <a:pPr marL="171450" indent="-171450">
              <a:buFont typeface="Arial" panose="020B0604020202020204" pitchFamily="34" charset="0"/>
              <a:buChar char="•"/>
            </a:pPr>
            <a:r>
              <a:rPr lang="en-US" b="0" baseline="0" dirty="0"/>
              <a:t>End of Strategic Plan</a:t>
            </a:r>
          </a:p>
          <a:p>
            <a:pPr marL="171450" indent="-171450">
              <a:buFont typeface="Arial" panose="020B0604020202020204" pitchFamily="34" charset="0"/>
              <a:buChar char="•"/>
            </a:pPr>
            <a:endParaRPr lang="en-US" b="0" baseline="0" dirty="0"/>
          </a:p>
          <a:p>
            <a:pPr marL="0" indent="0">
              <a:buFont typeface="Arial" panose="020B0604020202020204" pitchFamily="34" charset="0"/>
              <a:buNone/>
            </a:pPr>
            <a:r>
              <a:rPr lang="en-US" b="1" baseline="0" dirty="0"/>
              <a:t>Recruitment and Retirement 20XX-20XX: </a:t>
            </a:r>
            <a:r>
              <a:rPr lang="en-US" b="0" baseline="0" dirty="0"/>
              <a:t>Recruitment and retirement over the duration of the SEM plan. </a:t>
            </a:r>
            <a:endParaRPr lang="en-US" b="1" baseline="0" dirty="0"/>
          </a:p>
        </p:txBody>
      </p:sp>
      <p:sp>
        <p:nvSpPr>
          <p:cNvPr id="4" name="Slide Number Placeholder 3"/>
          <p:cNvSpPr>
            <a:spLocks noGrp="1"/>
          </p:cNvSpPr>
          <p:nvPr>
            <p:ph type="sldNum" sz="quarter" idx="10"/>
          </p:nvPr>
        </p:nvSpPr>
        <p:spPr/>
        <p:txBody>
          <a:bodyPr/>
          <a:lstStyle/>
          <a:p>
            <a:fld id="{B00D1C16-FF91-405B-A215-4AB9567D9EBB}" type="slidenum">
              <a:rPr lang="en-US" smtClean="0"/>
              <a:t>26</a:t>
            </a:fld>
            <a:endParaRPr lang="en-US"/>
          </a:p>
        </p:txBody>
      </p:sp>
    </p:spTree>
    <p:extLst>
      <p:ext uri="{BB962C8B-B14F-4D97-AF65-F5344CB8AC3E}">
        <p14:creationId xmlns:p14="http://schemas.microsoft.com/office/powerpoint/2010/main" val="801880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list</a:t>
            </a:r>
            <a:r>
              <a:rPr lang="en-US" b="0" baseline="0" dirty="0"/>
              <a:t> federal, state, and local laws and regulations that impact the institution.</a:t>
            </a:r>
            <a:endParaRPr lang="en-US" b="0" dirty="0"/>
          </a:p>
          <a:p>
            <a:endParaRPr lang="en-US" b="1" dirty="0"/>
          </a:p>
          <a:p>
            <a:r>
              <a:rPr lang="en-US" b="1" dirty="0"/>
              <a:t>Task: </a:t>
            </a:r>
            <a:r>
              <a:rPr lang="en-US" b="0" dirty="0"/>
              <a:t>Consider recent and anticipated changes in laws and regulations impacting</a:t>
            </a:r>
            <a:r>
              <a:rPr lang="en-US" b="0" baseline="0" dirty="0"/>
              <a:t> the institution. Summarize how these changes present opportunities or challenges to the institution. The next page provides space for how each reform may impact specific institutional operations.</a:t>
            </a:r>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27</a:t>
            </a:fld>
            <a:endParaRPr lang="en-US"/>
          </a:p>
        </p:txBody>
      </p:sp>
    </p:spTree>
    <p:extLst>
      <p:ext uri="{BB962C8B-B14F-4D97-AF65-F5344CB8AC3E}">
        <p14:creationId xmlns:p14="http://schemas.microsoft.com/office/powerpoint/2010/main" val="1814264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determine</a:t>
            </a:r>
            <a:r>
              <a:rPr lang="en-US" b="0" baseline="0" dirty="0"/>
              <a:t> how shifts federal, state, and local laws and regulations will impact the institution.</a:t>
            </a:r>
            <a:endParaRPr lang="en-US" b="0" dirty="0"/>
          </a:p>
          <a:p>
            <a:endParaRPr lang="en-US" b="1" dirty="0"/>
          </a:p>
          <a:p>
            <a:r>
              <a:rPr lang="en-US" b="1" dirty="0"/>
              <a:t>Task: </a:t>
            </a:r>
            <a:r>
              <a:rPr lang="en-US" b="0" dirty="0"/>
              <a:t>Consider recent and anticipated changes in laws and regulations impacting</a:t>
            </a:r>
            <a:r>
              <a:rPr lang="en-US" b="0" baseline="0" dirty="0"/>
              <a:t> the institution. Describe how changes may impact the institution’s operations and how the institution should respond. In the box at the bottom of the slide, discuss implications of reforms on the institution.</a:t>
            </a:r>
          </a:p>
        </p:txBody>
      </p:sp>
      <p:sp>
        <p:nvSpPr>
          <p:cNvPr id="4" name="Slide Number Placeholder 3"/>
          <p:cNvSpPr>
            <a:spLocks noGrp="1"/>
          </p:cNvSpPr>
          <p:nvPr>
            <p:ph type="sldNum" sz="quarter" idx="10"/>
          </p:nvPr>
        </p:nvSpPr>
        <p:spPr/>
        <p:txBody>
          <a:bodyPr/>
          <a:lstStyle/>
          <a:p>
            <a:fld id="{B00D1C16-FF91-405B-A215-4AB9567D9EBB}" type="slidenum">
              <a:rPr lang="en-US" smtClean="0"/>
              <a:t>28</a:t>
            </a:fld>
            <a:endParaRPr lang="en-US"/>
          </a:p>
        </p:txBody>
      </p:sp>
    </p:spTree>
    <p:extLst>
      <p:ext uri="{BB962C8B-B14F-4D97-AF65-F5344CB8AC3E}">
        <p14:creationId xmlns:p14="http://schemas.microsoft.com/office/powerpoint/2010/main" val="26241170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a:t>
            </a:r>
            <a:r>
              <a:rPr lang="en-US" b="0" baseline="0" dirty="0"/>
              <a:t> technology needs for the institution.</a:t>
            </a:r>
          </a:p>
          <a:p>
            <a:endParaRPr lang="en-US" b="0" baseline="0" dirty="0"/>
          </a:p>
          <a:p>
            <a:r>
              <a:rPr lang="en-US" b="1" dirty="0"/>
              <a:t>Task: </a:t>
            </a:r>
            <a:r>
              <a:rPr lang="en-US" b="0" dirty="0"/>
              <a:t>In the first box, identify</a:t>
            </a:r>
            <a:r>
              <a:rPr lang="en-US" b="0" baseline="0" dirty="0"/>
              <a:t> new technologies your institution could potentially acquire. In the second, identify what existing technologies need to expanded to meet any new or growing needs. In the box at the bottom of the slide, discuss implications of these technology needs on the institution.</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29</a:t>
            </a:fld>
            <a:endParaRPr lang="en-US"/>
          </a:p>
        </p:txBody>
      </p:sp>
    </p:spTree>
    <p:extLst>
      <p:ext uri="{BB962C8B-B14F-4D97-AF65-F5344CB8AC3E}">
        <p14:creationId xmlns:p14="http://schemas.microsoft.com/office/powerpoint/2010/main" val="2976391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3</a:t>
            </a:fld>
            <a:endParaRPr lang="en-US" dirty="0"/>
          </a:p>
        </p:txBody>
      </p:sp>
    </p:spTree>
    <p:extLst>
      <p:ext uri="{BB962C8B-B14F-4D97-AF65-F5344CB8AC3E}">
        <p14:creationId xmlns:p14="http://schemas.microsoft.com/office/powerpoint/2010/main" val="39282219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identify top</a:t>
            </a:r>
            <a:r>
              <a:rPr lang="en-US" b="0" baseline="0" dirty="0"/>
              <a:t> 5 areas of opportunity based on the future market assessment. </a:t>
            </a:r>
          </a:p>
          <a:p>
            <a:endParaRPr lang="en-US" b="0" baseline="0" dirty="0"/>
          </a:p>
          <a:p>
            <a:r>
              <a:rPr lang="en-US" b="1" dirty="0"/>
              <a:t>Task: </a:t>
            </a:r>
            <a:r>
              <a:rPr lang="en-US" b="0" dirty="0"/>
              <a:t>Using the implication</a:t>
            </a:r>
            <a:r>
              <a:rPr lang="en-US" b="0" baseline="0" dirty="0"/>
              <a:t> boxes and impact discussions on the </a:t>
            </a:r>
            <a:r>
              <a:rPr lang="en-US" b="0" dirty="0"/>
              <a:t>previous slides</a:t>
            </a:r>
            <a:r>
              <a:rPr lang="en-US" b="0" baseline="0" dirty="0"/>
              <a:t>, list the top 5 areas of opportunity for the institution.</a:t>
            </a:r>
          </a:p>
          <a:p>
            <a:endParaRPr lang="en-US" b="0" baseline="0" dirty="0"/>
          </a:p>
          <a:p>
            <a:r>
              <a:rPr lang="en-US" b="1" i="1" baseline="0" dirty="0"/>
              <a:t>Consider using data from the Enrollment Analytics Portfolio to assess future market competitive landscapes. Ask your SL how to access this information. </a:t>
            </a:r>
            <a:endParaRPr lang="en-US" b="1" i="1" dirty="0"/>
          </a:p>
        </p:txBody>
      </p:sp>
      <p:sp>
        <p:nvSpPr>
          <p:cNvPr id="4" name="Slide Number Placeholder 3"/>
          <p:cNvSpPr>
            <a:spLocks noGrp="1"/>
          </p:cNvSpPr>
          <p:nvPr>
            <p:ph type="sldNum" sz="quarter" idx="10"/>
          </p:nvPr>
        </p:nvSpPr>
        <p:spPr/>
        <p:txBody>
          <a:bodyPr/>
          <a:lstStyle/>
          <a:p>
            <a:fld id="{B00D1C16-FF91-405B-A215-4AB9567D9EBB}" type="slidenum">
              <a:rPr lang="en-US" smtClean="0"/>
              <a:t>30</a:t>
            </a:fld>
            <a:endParaRPr lang="en-US"/>
          </a:p>
        </p:txBody>
      </p:sp>
    </p:spTree>
    <p:extLst>
      <p:ext uri="{BB962C8B-B14F-4D97-AF65-F5344CB8AC3E}">
        <p14:creationId xmlns:p14="http://schemas.microsoft.com/office/powerpoint/2010/main" val="41993388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D1C16-FF91-405B-A215-4AB9567D9EBB}" type="slidenum">
              <a:rPr lang="en-US" smtClean="0"/>
              <a:t>31</a:t>
            </a:fld>
            <a:endParaRPr lang="en-US"/>
          </a:p>
        </p:txBody>
      </p:sp>
    </p:spTree>
    <p:extLst>
      <p:ext uri="{BB962C8B-B14F-4D97-AF65-F5344CB8AC3E}">
        <p14:creationId xmlns:p14="http://schemas.microsoft.com/office/powerpoint/2010/main" val="1753906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a:t>
            </a:r>
            <a:r>
              <a:rPr lang="en-US" b="0" baseline="0" dirty="0"/>
              <a:t> define terms as they are presented in the strategic plan.</a:t>
            </a:r>
          </a:p>
          <a:p>
            <a:endParaRPr lang="en-US" b="0" baseline="0" dirty="0"/>
          </a:p>
          <a:p>
            <a:r>
              <a:rPr lang="en-US" b="1" baseline="0" dirty="0"/>
              <a:t>Task: </a:t>
            </a:r>
            <a:r>
              <a:rPr lang="en-US" b="0" baseline="0" dirty="0"/>
              <a:t>Review the terms and definitions above, then review the format of the plan design slides that follow. Edit terms as needed to match those used at your institution. Be sure to change any terms on subsequent slides to align with the definitions presented here. Delete this slide prior to sharing the strategic plan with stakeholders, unless you believe a review of these definitions is necessary.</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32</a:t>
            </a:fld>
            <a:endParaRPr lang="en-US"/>
          </a:p>
        </p:txBody>
      </p:sp>
    </p:spTree>
    <p:extLst>
      <p:ext uri="{BB962C8B-B14F-4D97-AF65-F5344CB8AC3E}">
        <p14:creationId xmlns:p14="http://schemas.microsoft.com/office/powerpoint/2010/main" val="1470409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a:t>
            </a:r>
            <a:r>
              <a:rPr lang="en-US" b="0" baseline="0" dirty="0"/>
              <a:t> present institution goals and illustrate how objectives support these strategic priorities. </a:t>
            </a:r>
            <a:endParaRPr lang="en-US" b="1" dirty="0"/>
          </a:p>
          <a:p>
            <a:pPr defTabSz="412859">
              <a:defRPr/>
            </a:pPr>
            <a:endParaRPr lang="en-US" b="1" dirty="0"/>
          </a:p>
          <a:p>
            <a:r>
              <a:rPr lang="en-US" b="1" dirty="0"/>
              <a:t>Task: </a:t>
            </a:r>
            <a:r>
              <a:rPr lang="en-US" b="0" dirty="0"/>
              <a:t>Identify current goals of the institution in the shaded</a:t>
            </a:r>
            <a:r>
              <a:rPr lang="en-US" b="0" baseline="0" dirty="0"/>
              <a:t> boxes across the top of the slide. Then list corresponding objectives for each goal</a:t>
            </a:r>
            <a:r>
              <a:rPr lang="en-US" b="0" dirty="0"/>
              <a:t>.</a:t>
            </a:r>
            <a:r>
              <a:rPr lang="en-US" b="0" baseline="0" dirty="0"/>
              <a:t> Copy and paste an additional slide to add more goals and objectives. EAB recommends 5-7 institution level goals (no more than 10) for a 3- or 5-year strategic plan. For each goal, aim to limit specific objectives to 1-3. </a:t>
            </a:r>
            <a:endParaRPr lang="en-US"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33</a:t>
            </a:fld>
            <a:endParaRPr lang="en-US"/>
          </a:p>
        </p:txBody>
      </p:sp>
    </p:spTree>
    <p:extLst>
      <p:ext uri="{BB962C8B-B14F-4D97-AF65-F5344CB8AC3E}">
        <p14:creationId xmlns:p14="http://schemas.microsoft.com/office/powerpoint/2010/main" val="4704381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34</a:t>
            </a:fld>
            <a:endParaRPr lang="en-US"/>
          </a:p>
        </p:txBody>
      </p:sp>
    </p:spTree>
    <p:extLst>
      <p:ext uri="{BB962C8B-B14F-4D97-AF65-F5344CB8AC3E}">
        <p14:creationId xmlns:p14="http://schemas.microsoft.com/office/powerpoint/2010/main" val="28792888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BLANK OBJECTIVE SLIDE TEMPLATE</a:t>
            </a:r>
          </a:p>
          <a:p>
            <a:endParaRPr lang="en-US" b="1" dirty="0"/>
          </a:p>
          <a:p>
            <a:r>
              <a:rPr lang="en-US" b="1" dirty="0"/>
              <a:t>Purpose: </a:t>
            </a:r>
            <a:r>
              <a:rPr lang="en-US" b="0" dirty="0"/>
              <a:t>To define</a:t>
            </a:r>
            <a:r>
              <a:rPr lang="en-US" b="0" baseline="0" dirty="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a:p>
          <a:p>
            <a:pPr defTabSz="412859">
              <a:defRPr/>
            </a:pPr>
            <a:r>
              <a:rPr lang="en-US" b="1" dirty="0"/>
              <a:t>Task:</a:t>
            </a:r>
            <a:r>
              <a:rPr lang="en-US" b="1" baseline="0" dirty="0"/>
              <a:t> </a:t>
            </a:r>
            <a:r>
              <a:rPr lang="en-US" b="0" baseline="0" dirty="0"/>
              <a:t>In the top two lines, add the objective’s title and the key stakeholder who will be responsible for oversight of the objective’s initiatives and for reporting results to the strategic plan goal’s leader.</a:t>
            </a:r>
            <a:r>
              <a:rPr lang="en-US" b="1" baseline="0" dirty="0"/>
              <a:t> </a:t>
            </a:r>
            <a:r>
              <a:rPr lang="en-US" b="0" baseline="0" dirty="0"/>
              <a:t>Identify current and target metrics for evaluating success toward the objective in graphs along the top half of the slide. Below each graph, describe internal and external drivers and barriers that will support or hinder the institution from reaching this objective. Create one slide for each of objective related to goal #1. </a:t>
            </a:r>
          </a:p>
          <a:p>
            <a:pPr defTabSz="412859">
              <a:defRPr/>
            </a:pPr>
            <a:endParaRPr lang="en-US" b="0" baseline="0" dirty="0"/>
          </a:p>
          <a:p>
            <a:r>
              <a:rPr lang="en-US" b="1" dirty="0"/>
              <a:t>Additional </a:t>
            </a:r>
            <a:r>
              <a:rPr lang="en-US" b="1" baseline="0" dirty="0"/>
              <a:t>Resources: </a:t>
            </a:r>
          </a:p>
          <a:p>
            <a:r>
              <a:rPr lang="en-US" b="0" baseline="0" dirty="0"/>
              <a:t>Use the study </a:t>
            </a:r>
            <a:r>
              <a:rPr lang="en-US" b="1" baseline="0" dirty="0"/>
              <a:t>Selecting Core Performance Metrics</a:t>
            </a:r>
            <a:r>
              <a:rPr lang="en-US" b="0" baseline="0" dirty="0"/>
              <a:t>, which includes a compendium of 700+ business and accountability metrics across 24 administrative units, to identify core performance metrics for a variety of goals across college functional units and to set triggers for action based on metric performance. The metrics compendium begins on page 41. https://www.eab.com/research-and-insights/business-affairs-forum/studies/2016/performance-metrics </a:t>
            </a:r>
          </a:p>
          <a:p>
            <a:pPr defTabSz="412859">
              <a:defRPr/>
            </a:pPr>
            <a:endParaRPr lang="en-US" b="0" baseline="0" dirty="0"/>
          </a:p>
          <a:p>
            <a:pPr defTabSz="412859">
              <a:defRPr/>
            </a:pPr>
            <a:r>
              <a:rPr lang="en-US" b="0" baseline="0" dirty="0"/>
              <a:t>See the study </a:t>
            </a:r>
            <a:r>
              <a:rPr lang="en-US" b="1" baseline="0" dirty="0"/>
              <a:t>Leveraging Data to Demonstrate Impact </a:t>
            </a:r>
            <a:r>
              <a:rPr lang="en-US" b="0" baseline="0" dirty="0"/>
              <a:t>for a compendium 500+ of student affairs metrics across 22 student affairs units. The metrics compendium begins on page 65. https://www.eab.com/research-and-insights/student-affairs-forum/studies/2012/leveraging-data-to-demonstrate-impact </a:t>
            </a:r>
          </a:p>
          <a:p>
            <a:endParaRPr lang="en-US" dirty="0"/>
          </a:p>
          <a:p>
            <a:pPr defTabSz="412859">
              <a:defRPr/>
            </a:pPr>
            <a:endParaRPr lang="en-US" b="0" baseline="0" dirty="0"/>
          </a:p>
          <a:p>
            <a:pPr defTabSz="412859">
              <a:defRPr/>
            </a:pPr>
            <a:endParaRPr lang="en-US" b="0" baseline="0" dirty="0"/>
          </a:p>
        </p:txBody>
      </p:sp>
      <p:sp>
        <p:nvSpPr>
          <p:cNvPr id="4" name="Slide Number Placeholder 3"/>
          <p:cNvSpPr>
            <a:spLocks noGrp="1"/>
          </p:cNvSpPr>
          <p:nvPr>
            <p:ph type="sldNum" sz="quarter" idx="10"/>
          </p:nvPr>
        </p:nvSpPr>
        <p:spPr/>
        <p:txBody>
          <a:bodyPr/>
          <a:lstStyle/>
          <a:p>
            <a:fld id="{B00D1C16-FF91-405B-A215-4AB9567D9EBB}" type="slidenum">
              <a:rPr lang="en-US" smtClean="0"/>
              <a:t>35</a:t>
            </a:fld>
            <a:endParaRPr lang="en-US"/>
          </a:p>
        </p:txBody>
      </p:sp>
    </p:spTree>
    <p:extLst>
      <p:ext uri="{BB962C8B-B14F-4D97-AF65-F5344CB8AC3E}">
        <p14:creationId xmlns:p14="http://schemas.microsoft.com/office/powerpoint/2010/main" val="1958911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BLANK INITIATIVE</a:t>
            </a:r>
            <a:r>
              <a:rPr lang="en-US" b="1" baseline="0" dirty="0"/>
              <a:t> </a:t>
            </a:r>
            <a:r>
              <a:rPr lang="en-US" b="1" dirty="0"/>
              <a:t>SLIDE TEMPLATE</a:t>
            </a:r>
          </a:p>
          <a:p>
            <a:endParaRPr lang="en-US" b="1" dirty="0"/>
          </a:p>
          <a:p>
            <a:r>
              <a:rPr lang="en-US" b="1" dirty="0"/>
              <a:t>Purpose:</a:t>
            </a:r>
            <a:r>
              <a:rPr lang="en-US" b="1" baseline="0" dirty="0"/>
              <a:t> </a:t>
            </a:r>
            <a:r>
              <a:rPr lang="en-US" b="0" baseline="0" dirty="0"/>
              <a:t>To define an initiative that will support achievement of the objective. Initiatives should respond to the drivers/barriers identified on the previous slide by amplifying the power of the driver and/or reducing the power of the barrier.</a:t>
            </a:r>
          </a:p>
          <a:p>
            <a:endParaRPr lang="en-US" b="0" baseline="0" dirty="0"/>
          </a:p>
          <a:p>
            <a:r>
              <a:rPr lang="en-US" b="1" baseline="0" dirty="0"/>
              <a:t>Task: </a:t>
            </a:r>
            <a:r>
              <a:rPr lang="en-US" b="0" baseline="0" dirty="0"/>
              <a:t>Define the initiative(s) that corresponds with each objective and list key stakeholders who will lead and track initiative implementation. Describe the initiative in the box on the top left and outline resources required for the initiative on the right. On the bottom left, identify relevant outcome and process measures that will be used to measure initiative progress, and targets for these measures. Copy and paste to create one slide for each initiative.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36</a:t>
            </a:fld>
            <a:endParaRPr lang="en-US"/>
          </a:p>
        </p:txBody>
      </p:sp>
    </p:spTree>
    <p:extLst>
      <p:ext uri="{BB962C8B-B14F-4D97-AF65-F5344CB8AC3E}">
        <p14:creationId xmlns:p14="http://schemas.microsoft.com/office/powerpoint/2010/main" val="30329056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BLANK PRIORITIZATION SLIDE TEMPLATE</a:t>
            </a:r>
          </a:p>
          <a:p>
            <a:endParaRPr lang="en-US" b="1" dirty="0"/>
          </a:p>
          <a:p>
            <a:r>
              <a:rPr lang="en-US" b="1" dirty="0"/>
              <a:t>Purpose:</a:t>
            </a:r>
            <a:r>
              <a:rPr lang="en-US" b="0" dirty="0"/>
              <a:t> To prioritize initiatives</a:t>
            </a:r>
            <a:r>
              <a:rPr lang="en-US" b="0" baseline="0" dirty="0"/>
              <a:t> based on feasibility and potential impact to maximize efficient use of limited resources.</a:t>
            </a:r>
            <a:endParaRPr lang="en-US" b="1" dirty="0"/>
          </a:p>
          <a:p>
            <a:endParaRPr lang="en-US" b="1" dirty="0"/>
          </a:p>
          <a:p>
            <a:r>
              <a:rPr lang="en-US" b="1" dirty="0"/>
              <a:t>Task: </a:t>
            </a:r>
            <a:r>
              <a:rPr lang="en-US" b="0" baseline="0" dirty="0"/>
              <a:t>Place the initiatives related to one institution-level goal on the graph based on your estimation of each initiative’s (a) relative potential impact on the goal and (b) feasibility of implementation. </a:t>
            </a:r>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37</a:t>
            </a:fld>
            <a:endParaRPr lang="en-US"/>
          </a:p>
        </p:txBody>
      </p:sp>
    </p:spTree>
    <p:extLst>
      <p:ext uri="{BB962C8B-B14F-4D97-AF65-F5344CB8AC3E}">
        <p14:creationId xmlns:p14="http://schemas.microsoft.com/office/powerpoint/2010/main" val="400544206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BLANK FINANCIAL</a:t>
            </a:r>
            <a:r>
              <a:rPr lang="en-US" b="1" baseline="0" dirty="0"/>
              <a:t> SUMMARY SLIDE TEMPLATE </a:t>
            </a:r>
          </a:p>
          <a:p>
            <a:endParaRPr lang="en-US" b="1" baseline="0" dirty="0"/>
          </a:p>
          <a:p>
            <a:r>
              <a:rPr lang="en-US" b="1" dirty="0"/>
              <a:t>Purpose: </a:t>
            </a:r>
            <a:r>
              <a:rPr lang="en-US" b="0" dirty="0"/>
              <a:t>To</a:t>
            </a:r>
            <a:r>
              <a:rPr lang="en-US" b="0" baseline="0" dirty="0"/>
              <a:t> summarize resources needed for each goal. </a:t>
            </a:r>
            <a:endParaRPr lang="en-US" b="1" dirty="0"/>
          </a:p>
          <a:p>
            <a:endParaRPr lang="en-US" b="1" dirty="0"/>
          </a:p>
          <a:p>
            <a:r>
              <a:rPr lang="en-US" b="1" dirty="0"/>
              <a:t>Task: </a:t>
            </a:r>
            <a:r>
              <a:rPr lang="en-US" b="0" dirty="0"/>
              <a:t>For</a:t>
            </a:r>
            <a:r>
              <a:rPr lang="en-US" b="0" baseline="0" dirty="0"/>
              <a:t> each initiative, enter the estimated cost of each type of resource. Calculate total for each investment along the bottom, and for each resource type along the right side.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38</a:t>
            </a:fld>
            <a:endParaRPr lang="en-US"/>
          </a:p>
        </p:txBody>
      </p:sp>
    </p:spTree>
    <p:extLst>
      <p:ext uri="{BB962C8B-B14F-4D97-AF65-F5344CB8AC3E}">
        <p14:creationId xmlns:p14="http://schemas.microsoft.com/office/powerpoint/2010/main" val="4265826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BLANK IMPLEMENTATION</a:t>
            </a:r>
            <a:r>
              <a:rPr lang="en-US" b="1" baseline="0" dirty="0"/>
              <a:t> TIMELINE SLIDE TEMPLATE </a:t>
            </a:r>
          </a:p>
          <a:p>
            <a:endParaRPr lang="en-US" b="1" dirty="0"/>
          </a:p>
          <a:p>
            <a:r>
              <a:rPr lang="en-US" b="1" dirty="0"/>
              <a:t>Purpose:</a:t>
            </a:r>
            <a:r>
              <a:rPr lang="en-US" b="0" dirty="0"/>
              <a:t> To plan </a:t>
            </a:r>
            <a:r>
              <a:rPr lang="en-US" b="0" baseline="0" dirty="0"/>
              <a:t>implementation timeline of initiatives over a period of time.</a:t>
            </a:r>
            <a:endParaRPr lang="en-US" b="1" dirty="0"/>
          </a:p>
          <a:p>
            <a:endParaRPr lang="en-US" b="1" dirty="0"/>
          </a:p>
          <a:p>
            <a:pPr defTabSz="920584">
              <a:defRPr/>
            </a:pPr>
            <a:r>
              <a:rPr lang="en-US" b="1" dirty="0"/>
              <a:t>Task:</a:t>
            </a:r>
            <a:r>
              <a:rPr lang="en-US" b="0" dirty="0"/>
              <a:t> Using the previous initiative and resource slides,</a:t>
            </a:r>
            <a:r>
              <a:rPr lang="en-US" b="0" baseline="0" dirty="0"/>
              <a:t> plot implementation of the initiatives over the timeline of the plan by highlighting the relevant columns. Edit the time intervals and add/remove columns (Year 1, Year 2, etc.) to match the level of detail required for your plan (e.g. Q1, Q2…Q10 etc.). </a:t>
            </a:r>
            <a:endParaRPr lang="en-US" b="1" baseline="0" dirty="0"/>
          </a:p>
          <a:p>
            <a:pPr defTabSz="920584">
              <a:defRPr/>
            </a:pPr>
            <a:endParaRPr lang="en-US" b="1" baseline="0" dirty="0"/>
          </a:p>
          <a:p>
            <a:pPr defTabSz="920584">
              <a:defRPr/>
            </a:pPr>
            <a:r>
              <a:rPr lang="en-US" b="1" baseline="0" dirty="0"/>
              <a:t>To Edit the Table: </a:t>
            </a:r>
            <a:r>
              <a:rPr lang="en-US" b="0" baseline="0" dirty="0"/>
              <a:t>To highlight the columns, select the appropriate cells, then right click and select “Fill Color.” Right click in any cell to insert additional columns or to delete unnecessary rows.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39</a:t>
            </a:fld>
            <a:endParaRPr lang="en-US"/>
          </a:p>
        </p:txBody>
      </p:sp>
    </p:spTree>
    <p:extLst>
      <p:ext uri="{BB962C8B-B14F-4D97-AF65-F5344CB8AC3E}">
        <p14:creationId xmlns:p14="http://schemas.microsoft.com/office/powerpoint/2010/main" val="1766649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Cover slide.</a:t>
            </a:r>
            <a:endParaRPr lang="en-US" b="1" dirty="0"/>
          </a:p>
          <a:p>
            <a:endParaRPr lang="en-US" b="1" dirty="0"/>
          </a:p>
          <a:p>
            <a:r>
              <a:rPr lang="en-US" b="1" dirty="0"/>
              <a:t>Task:</a:t>
            </a:r>
            <a:r>
              <a:rPr lang="en-US" b="1" baseline="0" dirty="0"/>
              <a:t> </a:t>
            </a:r>
            <a:r>
              <a:rPr lang="en-US" baseline="0" dirty="0"/>
              <a:t>Add your institution’s name and logo and other details to the cover slide. </a:t>
            </a:r>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a:t>
            </a:fld>
            <a:endParaRPr lang="en-US"/>
          </a:p>
        </p:txBody>
      </p:sp>
    </p:spTree>
    <p:extLst>
      <p:ext uri="{BB962C8B-B14F-4D97-AF65-F5344CB8AC3E}">
        <p14:creationId xmlns:p14="http://schemas.microsoft.com/office/powerpoint/2010/main" val="32831664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SAMPLE</a:t>
            </a:r>
            <a:r>
              <a:rPr lang="en-US" b="1" baseline="0" dirty="0"/>
              <a:t> SET: GOAL TITLE SLIDE</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40</a:t>
            </a:fld>
            <a:endParaRPr lang="en-US"/>
          </a:p>
        </p:txBody>
      </p:sp>
    </p:spTree>
    <p:extLst>
      <p:ext uri="{BB962C8B-B14F-4D97-AF65-F5344CB8AC3E}">
        <p14:creationId xmlns:p14="http://schemas.microsoft.com/office/powerpoint/2010/main" val="20433304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SAMPLE</a:t>
            </a:r>
            <a:r>
              <a:rPr lang="en-US" b="1" baseline="0" dirty="0"/>
              <a:t> SET: OBJECTIVE TEMPLATE SLIDE</a:t>
            </a:r>
            <a:endParaRPr lang="en-US" b="1" dirty="0"/>
          </a:p>
          <a:p>
            <a:endParaRPr lang="en-US" b="1" dirty="0"/>
          </a:p>
          <a:p>
            <a:r>
              <a:rPr lang="en-US" b="1" dirty="0"/>
              <a:t>Purpose: </a:t>
            </a:r>
            <a:r>
              <a:rPr lang="en-US" b="0" dirty="0"/>
              <a:t>To define</a:t>
            </a:r>
            <a:r>
              <a:rPr lang="en-US" b="0" baseline="0" dirty="0"/>
              <a:t> target metrics to evaluate each objective and highlight drivers and barriers to reaching target. Drivers are defined as factors that will support achievement of the objective and barriers are defined as factors that may inhibit achievement of the objective.</a:t>
            </a:r>
          </a:p>
          <a:p>
            <a:endParaRPr lang="en-US" b="1" dirty="0"/>
          </a:p>
          <a:p>
            <a:pPr defTabSz="412859">
              <a:defRPr/>
            </a:pPr>
            <a:r>
              <a:rPr lang="en-US" b="1" dirty="0"/>
              <a:t>Task:</a:t>
            </a:r>
            <a:r>
              <a:rPr lang="en-US" b="1" baseline="0" dirty="0"/>
              <a:t> </a:t>
            </a:r>
            <a:r>
              <a:rPr lang="en-US" b="0" baseline="0" dirty="0"/>
              <a:t>Identify current and target metrics for evaluating success toward the objective in graphs along the top half of the slide. Below each graph, describe internal and external drivers and barriers that will support or hinder the institution from reaching this objective. Create one slide for each of objective related to goal #1. </a:t>
            </a:r>
            <a:endParaRPr lang="en-US"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41</a:t>
            </a:fld>
            <a:endParaRPr lang="en-US"/>
          </a:p>
        </p:txBody>
      </p:sp>
    </p:spTree>
    <p:extLst>
      <p:ext uri="{BB962C8B-B14F-4D97-AF65-F5344CB8AC3E}">
        <p14:creationId xmlns:p14="http://schemas.microsoft.com/office/powerpoint/2010/main" val="503720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SAMPLE</a:t>
            </a:r>
            <a:r>
              <a:rPr lang="en-US" b="1" baseline="0" dirty="0"/>
              <a:t> SET: INITIATIVE TEMPLATE SLIDE</a:t>
            </a:r>
            <a:endParaRPr lang="en-US" b="1" dirty="0"/>
          </a:p>
          <a:p>
            <a:endParaRPr lang="en-US" b="1" dirty="0"/>
          </a:p>
          <a:p>
            <a:r>
              <a:rPr lang="en-US" b="1" dirty="0"/>
              <a:t>Purpose:</a:t>
            </a:r>
            <a:r>
              <a:rPr lang="en-US" b="1" baseline="0" dirty="0"/>
              <a:t> </a:t>
            </a:r>
            <a:r>
              <a:rPr lang="en-US" b="0" baseline="0" dirty="0"/>
              <a:t>To define initiative that will support achievement of the objective. Initiatives should respond to the drivers/barriers identified on the previous slide by amplifying the power of the driver and/or reducing the power of the barrier.</a:t>
            </a:r>
          </a:p>
          <a:p>
            <a:endParaRPr lang="en-US" b="0" baseline="0" dirty="0"/>
          </a:p>
          <a:p>
            <a:r>
              <a:rPr lang="en-US" b="1" baseline="0" dirty="0"/>
              <a:t>Task: </a:t>
            </a:r>
            <a:r>
              <a:rPr lang="en-US" b="0" baseline="0" dirty="0"/>
              <a:t>Define the initiative(s) that corresponds with each objective. Describe the initiative in the box on the top left and outline resources required for the initiative on the right. On the bottom left, identify relevant outcome and process measures that will be used to measure initiative progress, and targets for these measures. Copy and paste to create one slide for each initiative.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42</a:t>
            </a:fld>
            <a:endParaRPr lang="en-US"/>
          </a:p>
        </p:txBody>
      </p:sp>
    </p:spTree>
    <p:extLst>
      <p:ext uri="{BB962C8B-B14F-4D97-AF65-F5344CB8AC3E}">
        <p14:creationId xmlns:p14="http://schemas.microsoft.com/office/powerpoint/2010/main" val="3814494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SAMPLE</a:t>
            </a:r>
            <a:r>
              <a:rPr lang="en-US" b="1" baseline="0" dirty="0"/>
              <a:t> SET: INITIATIVE PRIORITIZATION TEMPLATE SLIDE</a:t>
            </a:r>
            <a:endParaRPr lang="en-US" b="1" dirty="0"/>
          </a:p>
          <a:p>
            <a:endParaRPr lang="en-US" b="1" dirty="0"/>
          </a:p>
          <a:p>
            <a:r>
              <a:rPr lang="en-US" b="1" dirty="0"/>
              <a:t>Purpose:</a:t>
            </a:r>
            <a:r>
              <a:rPr lang="en-US" b="0" dirty="0"/>
              <a:t> To prioritize initiatives</a:t>
            </a:r>
            <a:r>
              <a:rPr lang="en-US" b="0" baseline="0" dirty="0"/>
              <a:t> based on feasibility and potential impact to maximize efficient use of limited resources.</a:t>
            </a:r>
            <a:endParaRPr lang="en-US" b="1" dirty="0"/>
          </a:p>
          <a:p>
            <a:endParaRPr lang="en-US" b="1" dirty="0"/>
          </a:p>
          <a:p>
            <a:r>
              <a:rPr lang="en-US" b="1" dirty="0"/>
              <a:t>Task: </a:t>
            </a:r>
            <a:r>
              <a:rPr lang="en-US" b="0" baseline="0" dirty="0"/>
              <a:t>Place the initiatives related to one institution-level goal on the graph based on your estimation of each initiative’s (a) relative potential impact on the goal and (b) feasibility of implementation. </a:t>
            </a:r>
            <a:endParaRPr lang="en-US"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43</a:t>
            </a:fld>
            <a:endParaRPr lang="en-US"/>
          </a:p>
        </p:txBody>
      </p:sp>
    </p:spTree>
    <p:extLst>
      <p:ext uri="{BB962C8B-B14F-4D97-AF65-F5344CB8AC3E}">
        <p14:creationId xmlns:p14="http://schemas.microsoft.com/office/powerpoint/2010/main" val="4757060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SAMPLE</a:t>
            </a:r>
            <a:r>
              <a:rPr lang="en-US" b="1" baseline="0" dirty="0"/>
              <a:t> SET: FINANCIAL SUMMARY TEMPLATE SLIDE</a:t>
            </a:r>
            <a:endParaRPr lang="en-US" b="1" dirty="0"/>
          </a:p>
          <a:p>
            <a:endParaRPr lang="en-US" b="1" baseline="0" dirty="0"/>
          </a:p>
          <a:p>
            <a:r>
              <a:rPr lang="en-US" b="1" dirty="0"/>
              <a:t>Purpose: </a:t>
            </a:r>
            <a:r>
              <a:rPr lang="en-US" b="0" dirty="0"/>
              <a:t>To</a:t>
            </a:r>
            <a:r>
              <a:rPr lang="en-US" b="0" baseline="0" dirty="0"/>
              <a:t> summarize resources needed for each goal. </a:t>
            </a:r>
            <a:endParaRPr lang="en-US" b="1" dirty="0"/>
          </a:p>
          <a:p>
            <a:endParaRPr lang="en-US" b="1" dirty="0"/>
          </a:p>
          <a:p>
            <a:r>
              <a:rPr lang="en-US" b="1" dirty="0"/>
              <a:t>Task: </a:t>
            </a:r>
            <a:r>
              <a:rPr lang="en-US" b="0" dirty="0"/>
              <a:t>For</a:t>
            </a:r>
            <a:r>
              <a:rPr lang="en-US" b="0" baseline="0" dirty="0"/>
              <a:t> each initiative, enter the estimated cost of each type of resource. Calculate total for each investment along the bottom, and for each resource type along the right side.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44</a:t>
            </a:fld>
            <a:endParaRPr lang="en-US"/>
          </a:p>
        </p:txBody>
      </p:sp>
    </p:spTree>
    <p:extLst>
      <p:ext uri="{BB962C8B-B14F-4D97-AF65-F5344CB8AC3E}">
        <p14:creationId xmlns:p14="http://schemas.microsoft.com/office/powerpoint/2010/main" val="121606695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584">
              <a:defRPr/>
            </a:pPr>
            <a:r>
              <a:rPr lang="en-US" b="1" dirty="0"/>
              <a:t>SAMPLE</a:t>
            </a:r>
            <a:r>
              <a:rPr lang="en-US" b="1" baseline="0" dirty="0"/>
              <a:t> SET: IMPLEMENATION TIMELINE TEMPLATE SLIDE</a:t>
            </a:r>
            <a:endParaRPr lang="en-US" b="1" dirty="0"/>
          </a:p>
          <a:p>
            <a:endParaRPr lang="en-US" b="1" dirty="0"/>
          </a:p>
          <a:p>
            <a:r>
              <a:rPr lang="en-US" b="1" dirty="0"/>
              <a:t>Purpose:</a:t>
            </a:r>
            <a:r>
              <a:rPr lang="en-US" b="0" dirty="0"/>
              <a:t> To plan </a:t>
            </a:r>
            <a:r>
              <a:rPr lang="en-US" b="0" baseline="0" dirty="0"/>
              <a:t>implementation timeline of initiatives over a period of time.</a:t>
            </a:r>
            <a:endParaRPr lang="en-US" b="1" dirty="0"/>
          </a:p>
          <a:p>
            <a:endParaRPr lang="en-US" b="1" dirty="0"/>
          </a:p>
          <a:p>
            <a:pPr defTabSz="920584">
              <a:defRPr/>
            </a:pPr>
            <a:r>
              <a:rPr lang="en-US" b="1" dirty="0"/>
              <a:t>Task:</a:t>
            </a:r>
            <a:r>
              <a:rPr lang="en-US" b="0" dirty="0"/>
              <a:t> Using the previous initiative and resource slides,</a:t>
            </a:r>
            <a:r>
              <a:rPr lang="en-US" b="0" baseline="0" dirty="0"/>
              <a:t> plot implementation of the initiatives over the timeline of the plan by highlighting the relevant columns. Edit the time intervals and add/remove columns (Year 1, Year 2, etc.) to match the level of detail required for your plan (e.g. Q1, Q2…Q10 etc.). </a:t>
            </a:r>
            <a:endParaRPr lang="en-US" b="1" baseline="0" dirty="0"/>
          </a:p>
          <a:p>
            <a:pPr defTabSz="920584">
              <a:defRPr/>
            </a:pPr>
            <a:endParaRPr lang="en-US" b="1" baseline="0" dirty="0"/>
          </a:p>
          <a:p>
            <a:pPr defTabSz="920584">
              <a:defRPr/>
            </a:pPr>
            <a:r>
              <a:rPr lang="en-US" b="1" baseline="0" dirty="0"/>
              <a:t>To Edit the Table: </a:t>
            </a:r>
            <a:r>
              <a:rPr lang="en-US" b="0" baseline="0" dirty="0"/>
              <a:t>To highlight the columns, select the appropriate cells, then right click and select “Fill Color.” Right click in any cell to insert additional columns or to delete unnecessary rows.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45</a:t>
            </a:fld>
            <a:endParaRPr lang="en-US"/>
          </a:p>
        </p:txBody>
      </p:sp>
    </p:spTree>
    <p:extLst>
      <p:ext uri="{BB962C8B-B14F-4D97-AF65-F5344CB8AC3E}">
        <p14:creationId xmlns:p14="http://schemas.microsoft.com/office/powerpoint/2010/main" val="12435436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D1C16-FF91-405B-A215-4AB9567D9EBB}" type="slidenum">
              <a:rPr lang="en-US" smtClean="0"/>
              <a:t>46</a:t>
            </a:fld>
            <a:endParaRPr lang="en-US"/>
          </a:p>
        </p:txBody>
      </p:sp>
    </p:spTree>
    <p:extLst>
      <p:ext uri="{BB962C8B-B14F-4D97-AF65-F5344CB8AC3E}">
        <p14:creationId xmlns:p14="http://schemas.microsoft.com/office/powerpoint/2010/main" val="33035316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provide an</a:t>
            </a:r>
            <a:r>
              <a:rPr lang="en-US" b="0" baseline="0" dirty="0"/>
              <a:t> overall summary of resource investment required for the strategic plan. </a:t>
            </a:r>
            <a:endParaRPr lang="en-US" b="1" dirty="0"/>
          </a:p>
          <a:p>
            <a:endParaRPr lang="en-US" b="1" dirty="0"/>
          </a:p>
          <a:p>
            <a:r>
              <a:rPr lang="en-US" b="1" dirty="0"/>
              <a:t>Task: </a:t>
            </a:r>
            <a:r>
              <a:rPr lang="en-US" b="0" dirty="0"/>
              <a:t>Using the previously completed financial summary slides for each goal, fill in the investment needed for each type of resource by goal. At the bottom</a:t>
            </a:r>
            <a:r>
              <a:rPr lang="en-US" b="0" baseline="0" dirty="0"/>
              <a:t> of the slide, calculate the total investment required by the strategic plan. </a:t>
            </a:r>
            <a:endParaRPr lang="en-US" b="0" dirty="0"/>
          </a:p>
          <a:p>
            <a:endParaRPr lang="en-US" dirty="0"/>
          </a:p>
          <a:p>
            <a:r>
              <a:rPr lang="en-US" b="1" dirty="0"/>
              <a:t>Total Investment Required for Strategic Initiatives, 20XX-20XX: </a:t>
            </a:r>
            <a:r>
              <a:rPr lang="en-US" b="0" dirty="0"/>
              <a:t>Total investment required for strategic initiatives over the duration of the SEM plan</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47</a:t>
            </a:fld>
            <a:endParaRPr lang="en-US"/>
          </a:p>
        </p:txBody>
      </p:sp>
    </p:spTree>
    <p:extLst>
      <p:ext uri="{BB962C8B-B14F-4D97-AF65-F5344CB8AC3E}">
        <p14:creationId xmlns:p14="http://schemas.microsoft.com/office/powerpoint/2010/main" val="76206882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b="0" dirty="0"/>
              <a:t> To summarize total resources and coordination needed</a:t>
            </a:r>
            <a:r>
              <a:rPr lang="en-US" b="0" baseline="0" dirty="0"/>
              <a:t> from other divisions or departments. </a:t>
            </a:r>
            <a:endParaRPr lang="en-US" b="1" dirty="0"/>
          </a:p>
          <a:p>
            <a:endParaRPr lang="en-US" b="1" dirty="0"/>
          </a:p>
          <a:p>
            <a:pPr algn="l"/>
            <a:r>
              <a:rPr lang="en-US" b="1" dirty="0"/>
              <a:t>Task:</a:t>
            </a:r>
            <a:r>
              <a:rPr lang="en-US" b="0" dirty="0"/>
              <a:t> Change</a:t>
            </a:r>
            <a:r>
              <a:rPr lang="en-US" b="0" baseline="0" dirty="0"/>
              <a:t> headings to reflect departments from that will required support to execute strategic initiatives and identify a liaison. Below indicate what resources or coordinated efforts will be required from each department. </a:t>
            </a:r>
            <a:endParaRPr lang="en-US" b="1" dirty="0"/>
          </a:p>
        </p:txBody>
      </p:sp>
      <p:sp>
        <p:nvSpPr>
          <p:cNvPr id="4" name="Slide Number Placeholder 3"/>
          <p:cNvSpPr>
            <a:spLocks noGrp="1"/>
          </p:cNvSpPr>
          <p:nvPr>
            <p:ph type="sldNum" sz="quarter" idx="10"/>
          </p:nvPr>
        </p:nvSpPr>
        <p:spPr/>
        <p:txBody>
          <a:bodyPr/>
          <a:lstStyle/>
          <a:p>
            <a:fld id="{B00D1C16-FF91-405B-A215-4AB9567D9EBB}" type="slidenum">
              <a:rPr lang="en-US" smtClean="0"/>
              <a:t>48</a:t>
            </a:fld>
            <a:endParaRPr lang="en-US"/>
          </a:p>
        </p:txBody>
      </p:sp>
    </p:spTree>
    <p:extLst>
      <p:ext uri="{BB962C8B-B14F-4D97-AF65-F5344CB8AC3E}">
        <p14:creationId xmlns:p14="http://schemas.microsoft.com/office/powerpoint/2010/main" val="26760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Purpose:</a:t>
            </a:r>
            <a:r>
              <a:rPr lang="en-US" b="1" baseline="0" dirty="0"/>
              <a:t> </a:t>
            </a:r>
            <a:r>
              <a:rPr lang="en-US" b="0" baseline="0" dirty="0"/>
              <a:t>To track progress on initiatives and metrics at the objective-level throughout the duration of the strategic plan. The next slide offers a blank version of this Scorecard for you to edit.</a:t>
            </a:r>
          </a:p>
          <a:p>
            <a:pPr defTabSz="924916">
              <a:defRPr/>
            </a:pPr>
            <a:endParaRPr lang="en-US" b="0" baseline="0" dirty="0"/>
          </a:p>
          <a:p>
            <a:r>
              <a:rPr lang="en-US" b="1" baseline="0" dirty="0"/>
              <a:t>Task: </a:t>
            </a:r>
            <a:r>
              <a:rPr lang="en-US" b="0" baseline="0" dirty="0"/>
              <a:t>For each goal, indicate corresponding objectives and owner(s) of each objective. Use the colored circles at the bottom of the slide to indicate overall progress on initiatives related to the objective. For each objective, identify the relevant metrics as defined earlier in the plan. Indicate that metric’s value at plan launch, current value, and target value, along with the date of the plan launch, the date the metric was most recently updated, and the date by which the target should be achieved. </a:t>
            </a:r>
          </a:p>
          <a:p>
            <a:endParaRPr lang="en-US" b="0" baseline="0" dirty="0"/>
          </a:p>
          <a:p>
            <a:r>
              <a:rPr lang="en-US" b="0" baseline="0" dirty="0"/>
              <a:t>Use the bars beneath the metric indicators to illustrate progress towards target value. A bar that spans 25% of the space indicates 25% of the targeted range. For example, if the metric value at plan launch equals 70, the current value is 75, and the target value is 90, then the bar should span 25% of the space allotted. </a:t>
            </a:r>
          </a:p>
          <a:p>
            <a:endParaRPr lang="en-US" b="0" baseline="0" dirty="0"/>
          </a:p>
          <a:p>
            <a:pPr defTabSz="924916">
              <a:defRPr/>
            </a:pPr>
            <a:r>
              <a:rPr lang="en-US" b="0" baseline="0" dirty="0"/>
              <a:t>Create as many slides from this template as necessary to cover track progress of all objectives.</a:t>
            </a:r>
          </a:p>
          <a:p>
            <a:endParaRPr lang="en-US" b="0" baseline="0" dirty="0"/>
          </a:p>
          <a:p>
            <a:pPr defTabSz="924916">
              <a:defRPr/>
            </a:pPr>
            <a:r>
              <a:rPr lang="en-US" b="0" baseline="0" dirty="0"/>
              <a:t>This Scorecard is designed to be updated regularly throughout the life of the strategic plan.</a:t>
            </a:r>
          </a:p>
        </p:txBody>
      </p:sp>
      <p:sp>
        <p:nvSpPr>
          <p:cNvPr id="4" name="Slide Number Placeholder 3"/>
          <p:cNvSpPr>
            <a:spLocks noGrp="1"/>
          </p:cNvSpPr>
          <p:nvPr>
            <p:ph type="sldNum" sz="quarter" idx="10"/>
          </p:nvPr>
        </p:nvSpPr>
        <p:spPr/>
        <p:txBody>
          <a:bodyPr/>
          <a:lstStyle/>
          <a:p>
            <a:fld id="{B00D1C16-FF91-405B-A215-4AB9567D9EBB}" type="slidenum">
              <a:rPr lang="en-US" smtClean="0"/>
              <a:t>49</a:t>
            </a:fld>
            <a:endParaRPr lang="en-US"/>
          </a:p>
        </p:txBody>
      </p:sp>
    </p:spTree>
    <p:extLst>
      <p:ext uri="{BB962C8B-B14F-4D97-AF65-F5344CB8AC3E}">
        <p14:creationId xmlns:p14="http://schemas.microsoft.com/office/powerpoint/2010/main" val="304350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a:t>
            </a:r>
            <a:r>
              <a:rPr lang="en-US" b="0" baseline="0" dirty="0"/>
              <a:t> provide a roadmap for the strategic plan presentation. </a:t>
            </a:r>
          </a:p>
          <a:p>
            <a:endParaRPr lang="en-US" b="0" baseline="0" dirty="0"/>
          </a:p>
          <a:p>
            <a:r>
              <a:rPr lang="en-US" b="1" baseline="0" dirty="0"/>
              <a:t>Task: </a:t>
            </a:r>
            <a:r>
              <a:rPr lang="en-US" b="0" baseline="0" dirty="0"/>
              <a:t>This roadmap presents an exhaustive list of the template slides provided in this document. You can modify the template to meet your audience’s interests by adding/removing/reorganizing slides as needed. Once the plan is complete, edit the roadmap above to reflect the order and list of slides included for each section in the presentation.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5</a:t>
            </a:fld>
            <a:endParaRPr lang="en-US"/>
          </a:p>
        </p:txBody>
      </p:sp>
    </p:spTree>
    <p:extLst>
      <p:ext uri="{BB962C8B-B14F-4D97-AF65-F5344CB8AC3E}">
        <p14:creationId xmlns:p14="http://schemas.microsoft.com/office/powerpoint/2010/main" val="33086363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916">
              <a:defRPr/>
            </a:pPr>
            <a:r>
              <a:rPr lang="en-US" b="1" dirty="0"/>
              <a:t>Purpose:</a:t>
            </a:r>
            <a:r>
              <a:rPr lang="en-US" b="1" baseline="0" dirty="0"/>
              <a:t> </a:t>
            </a:r>
            <a:r>
              <a:rPr lang="en-US" b="0" baseline="0" dirty="0"/>
              <a:t>To track progress on initiatives and metrics at the objective-level throughout the duration of the strategic plan. </a:t>
            </a:r>
          </a:p>
          <a:p>
            <a:pPr defTabSz="924916">
              <a:defRPr/>
            </a:pPr>
            <a:endParaRPr lang="en-US" b="0" baseline="0" dirty="0"/>
          </a:p>
          <a:p>
            <a:r>
              <a:rPr lang="en-US" b="1" baseline="0" dirty="0"/>
              <a:t>Task: </a:t>
            </a:r>
            <a:r>
              <a:rPr lang="en-US" b="0" baseline="0" dirty="0"/>
              <a:t>For each goal, indicate corresponding objectives and owner(s) of each objective. Use the colored circles at the bottom of the slide to indicate overall progress on initiatives related to the objective. For each objective, identify the relevant metrics as defined earlier in the plan. Indicate that metric’s value at plan launch, current value, and target value, along with the date of the plan launch, the date the metric was most recently updated, and the date by which the target should be achieved. </a:t>
            </a:r>
          </a:p>
          <a:p>
            <a:endParaRPr lang="en-US" b="0" baseline="0" dirty="0"/>
          </a:p>
          <a:p>
            <a:r>
              <a:rPr lang="en-US" b="0" baseline="0" dirty="0"/>
              <a:t>Use the bars beneath the metric indicators to illustrate progress towards target value. A bar that spans 25% of the space indicates 25% of the targeted range. For example, if the metric value at plan launch equals 70, the current value is 75, and the target value is 90, then the bar should span 25% of the space allotted. </a:t>
            </a:r>
          </a:p>
          <a:p>
            <a:endParaRPr lang="en-US" b="0" baseline="0" dirty="0"/>
          </a:p>
          <a:p>
            <a:pPr defTabSz="924916">
              <a:defRPr/>
            </a:pPr>
            <a:r>
              <a:rPr lang="en-US" b="0" baseline="0" dirty="0"/>
              <a:t>Create as many slides from this template as necessary to cover track progress of all objectives.</a:t>
            </a:r>
          </a:p>
          <a:p>
            <a:endParaRPr lang="en-US" b="0" baseline="0" dirty="0"/>
          </a:p>
          <a:p>
            <a:pPr defTabSz="924916">
              <a:defRPr/>
            </a:pPr>
            <a:r>
              <a:rPr lang="en-US" b="0" baseline="0" dirty="0"/>
              <a:t>This Scorecard is designed to be updated regularly throughout the life of the strategic plan.</a:t>
            </a:r>
          </a:p>
        </p:txBody>
      </p:sp>
      <p:sp>
        <p:nvSpPr>
          <p:cNvPr id="4" name="Slide Number Placeholder 3"/>
          <p:cNvSpPr>
            <a:spLocks noGrp="1"/>
          </p:cNvSpPr>
          <p:nvPr>
            <p:ph type="sldNum" sz="quarter" idx="10"/>
          </p:nvPr>
        </p:nvSpPr>
        <p:spPr/>
        <p:txBody>
          <a:bodyPr/>
          <a:lstStyle/>
          <a:p>
            <a:fld id="{B00D1C16-FF91-405B-A215-4AB9567D9EBB}" type="slidenum">
              <a:rPr lang="en-US" smtClean="0"/>
              <a:t>50</a:t>
            </a:fld>
            <a:endParaRPr lang="en-US"/>
          </a:p>
        </p:txBody>
      </p:sp>
    </p:spTree>
    <p:extLst>
      <p:ext uri="{BB962C8B-B14F-4D97-AF65-F5344CB8AC3E}">
        <p14:creationId xmlns:p14="http://schemas.microsoft.com/office/powerpoint/2010/main" val="398861951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0692">
              <a:defRPr/>
            </a:pPr>
            <a:r>
              <a:rPr lang="en-US" b="1" dirty="0"/>
              <a:t>Purpose:</a:t>
            </a:r>
            <a:r>
              <a:rPr lang="en-US" b="0" dirty="0"/>
              <a:t> </a:t>
            </a:r>
            <a:r>
              <a:rPr lang="en-US" dirty="0"/>
              <a:t>This strategic plan template can assist you in organizing communication with internal and external stakeholders. The template identifies stakeholders, level of detail of information, key messages, and best methods and of communication.</a:t>
            </a:r>
          </a:p>
          <a:p>
            <a:endParaRPr lang="en-US" b="1" dirty="0"/>
          </a:p>
          <a:p>
            <a:r>
              <a:rPr lang="en-US" b="1" dirty="0"/>
              <a:t>Task: </a:t>
            </a:r>
            <a:r>
              <a:rPr lang="en-US" b="0" dirty="0"/>
              <a:t>Identify key stakeholder groups who should be informed</a:t>
            </a:r>
            <a:r>
              <a:rPr lang="en-US" b="0" baseline="0" dirty="0"/>
              <a:t> about the strategic plan in order to (a) facilitate their support for strategic initiatives, (b) make decisions, or (c) influence other stakeholders. For each group identify the amount and type of information, as well as key messages relevant to their needs and interests. Develop communication tactics to convey these messages. Adjust the table and add additional slides as needed.</a:t>
            </a:r>
          </a:p>
          <a:p>
            <a:endParaRPr lang="en-US" b="0" baseline="0" dirty="0"/>
          </a:p>
          <a:p>
            <a:pPr defTabSz="920584">
              <a:defRPr/>
            </a:pPr>
            <a:r>
              <a:rPr lang="en-US" b="1" baseline="0" dirty="0"/>
              <a:t>To Edit the Table: </a:t>
            </a:r>
            <a:r>
              <a:rPr lang="en-US" b="0" baseline="0" dirty="0"/>
              <a:t>Click directly in any cell to edit the text. Right click in any cell to insert additional columns or to delete unnecessary rows.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51</a:t>
            </a:fld>
            <a:endParaRPr lang="en-US"/>
          </a:p>
        </p:txBody>
      </p:sp>
    </p:spTree>
    <p:extLst>
      <p:ext uri="{BB962C8B-B14F-4D97-AF65-F5344CB8AC3E}">
        <p14:creationId xmlns:p14="http://schemas.microsoft.com/office/powerpoint/2010/main" val="401902242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b="0" dirty="0"/>
              <a:t> To develop a comprehensive</a:t>
            </a:r>
            <a:r>
              <a:rPr lang="en-US" b="0" baseline="0" dirty="0"/>
              <a:t> communication plan for implementing each initiative.	</a:t>
            </a:r>
            <a:endParaRPr lang="en-US" b="1" dirty="0"/>
          </a:p>
          <a:p>
            <a:endParaRPr lang="en-US" b="1" dirty="0"/>
          </a:p>
          <a:p>
            <a:r>
              <a:rPr lang="en-US" b="1" dirty="0"/>
              <a:t>Task: </a:t>
            </a:r>
            <a:r>
              <a:rPr lang="en-US" b="0" dirty="0"/>
              <a:t>I</a:t>
            </a:r>
            <a:r>
              <a:rPr lang="en-US" b="0" baseline="0" dirty="0"/>
              <a:t>dentify the best spokespeople for engaging each stakeholder group. Anticipate potential concerns each group is likely to have and develop strategies to address each concern.  </a:t>
            </a:r>
          </a:p>
          <a:p>
            <a:endParaRPr lang="en-US" b="0" baseline="0" dirty="0"/>
          </a:p>
          <a:p>
            <a:pPr defTabSz="920584">
              <a:defRPr/>
            </a:pPr>
            <a:r>
              <a:rPr lang="en-US" b="1" baseline="0" dirty="0"/>
              <a:t>To Edit the Table: </a:t>
            </a:r>
            <a:r>
              <a:rPr lang="en-US" b="0" baseline="0" dirty="0"/>
              <a:t>Click directly in any cell to edit the text. Right click in any cell to insert additional columns or to delete unnecessary rows. </a:t>
            </a:r>
            <a:endParaRPr lang="en-US" b="1"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52</a:t>
            </a:fld>
            <a:endParaRPr lang="en-US"/>
          </a:p>
        </p:txBody>
      </p:sp>
    </p:spTree>
    <p:extLst>
      <p:ext uri="{BB962C8B-B14F-4D97-AF65-F5344CB8AC3E}">
        <p14:creationId xmlns:p14="http://schemas.microsoft.com/office/powerpoint/2010/main" val="355787287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a:t>
            </a:r>
            <a:r>
              <a:rPr lang="en-US" b="0" dirty="0"/>
              <a:t> To develop a comprehensive</a:t>
            </a:r>
            <a:r>
              <a:rPr lang="en-US" b="0" baseline="0" dirty="0"/>
              <a:t> implementation plan for each initiative.	</a:t>
            </a:r>
            <a:endParaRPr lang="en-US" b="1" dirty="0"/>
          </a:p>
          <a:p>
            <a:endParaRPr lang="en-US" b="1" dirty="0"/>
          </a:p>
          <a:p>
            <a:r>
              <a:rPr lang="en-US" b="1" dirty="0"/>
              <a:t>Task: </a:t>
            </a:r>
            <a:r>
              <a:rPr lang="en-US" b="0" dirty="0"/>
              <a:t>I</a:t>
            </a:r>
            <a:r>
              <a:rPr lang="en-US" b="0" baseline="0" dirty="0"/>
              <a:t>dentify the actions required and owners. Anticipate the expected impact and the estimated cost.  </a:t>
            </a:r>
          </a:p>
          <a:p>
            <a:endParaRPr lang="en-US" b="0" baseline="0" dirty="0"/>
          </a:p>
          <a:p>
            <a:pPr defTabSz="920584">
              <a:defRPr/>
            </a:pPr>
            <a:r>
              <a:rPr lang="en-US" b="1" baseline="0" dirty="0"/>
              <a:t>To Edit the Table: </a:t>
            </a:r>
            <a:r>
              <a:rPr lang="en-US" b="0" baseline="0" dirty="0"/>
              <a:t>Click directly in any cell to edit the text. Right click in any cell to insert additional columns or to delete unnecessary rows. </a:t>
            </a:r>
            <a:endParaRPr lang="en-US" b="1"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53</a:t>
            </a:fld>
            <a:endParaRPr lang="en-US" dirty="0"/>
          </a:p>
        </p:txBody>
      </p:sp>
    </p:spTree>
    <p:extLst>
      <p:ext uri="{BB962C8B-B14F-4D97-AF65-F5344CB8AC3E}">
        <p14:creationId xmlns:p14="http://schemas.microsoft.com/office/powerpoint/2010/main" val="34118126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0D1C16-FF91-405B-A215-4AB9567D9EBB}" type="slidenum">
              <a:rPr lang="en-US" smtClean="0"/>
              <a:t>6</a:t>
            </a:fld>
            <a:endParaRPr lang="en-US"/>
          </a:p>
        </p:txBody>
      </p:sp>
    </p:spTree>
    <p:extLst>
      <p:ext uri="{BB962C8B-B14F-4D97-AF65-F5344CB8AC3E}">
        <p14:creationId xmlns:p14="http://schemas.microsoft.com/office/powerpoint/2010/main" val="15903754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a:t>
            </a:r>
            <a:r>
              <a:rPr lang="en-US" b="0" baseline="0" dirty="0"/>
              <a:t> present the institution-level mission and vision statements. Mission and vision statements are foundational to the strategic plan process and provide a broad roadmap for defining plan objectives that move the institution towards its vision. </a:t>
            </a:r>
            <a:endParaRPr lang="en-US" b="1" dirty="0"/>
          </a:p>
          <a:p>
            <a:pPr defTabSz="412859">
              <a:defRPr/>
            </a:pPr>
            <a:endParaRPr lang="en-US" b="1" dirty="0"/>
          </a:p>
          <a:p>
            <a:pPr defTabSz="412859">
              <a:defRPr/>
            </a:pPr>
            <a:r>
              <a:rPr lang="en-US" b="1" dirty="0"/>
              <a:t>Task: </a:t>
            </a:r>
            <a:r>
              <a:rPr lang="en-US" b="0" dirty="0"/>
              <a:t>Define</a:t>
            </a:r>
            <a:r>
              <a:rPr lang="en-US" b="0" baseline="0" dirty="0"/>
              <a:t> the institution mission and vision. Mission statements reflect the institution’s purpose, while the vision statement should reflect the institution’s future goal. </a:t>
            </a:r>
            <a:endParaRPr lang="en-US" b="1" i="0" dirty="0"/>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7</a:t>
            </a:fld>
            <a:endParaRPr lang="en-US"/>
          </a:p>
        </p:txBody>
      </p:sp>
    </p:spTree>
    <p:extLst>
      <p:ext uri="{BB962C8B-B14F-4D97-AF65-F5344CB8AC3E}">
        <p14:creationId xmlns:p14="http://schemas.microsoft.com/office/powerpoint/2010/main" val="41388819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outline the institution's overall strategic plan inclusive of initiatives related to enrollment and otherwise. </a:t>
            </a:r>
            <a:endParaRPr lang="en-US" b="1" dirty="0"/>
          </a:p>
          <a:p>
            <a:pPr defTabSz="412859">
              <a:defRPr/>
            </a:pPr>
            <a:endParaRPr lang="en-US" b="1" dirty="0"/>
          </a:p>
          <a:p>
            <a:pPr defTabSz="412859">
              <a:defRPr/>
            </a:pPr>
            <a:r>
              <a:rPr lang="en-US" b="1" dirty="0"/>
              <a:t>Task: </a:t>
            </a:r>
            <a:r>
              <a:rPr lang="en-US" b="0" dirty="0"/>
              <a:t>Describe the pillars of your institutions strategic plan. </a:t>
            </a:r>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8</a:t>
            </a:fld>
            <a:endParaRPr lang="en-US" dirty="0"/>
          </a:p>
        </p:txBody>
      </p:sp>
    </p:spTree>
    <p:extLst>
      <p:ext uri="{BB962C8B-B14F-4D97-AF65-F5344CB8AC3E}">
        <p14:creationId xmlns:p14="http://schemas.microsoft.com/office/powerpoint/2010/main" val="3771518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Purpose: </a:t>
            </a:r>
            <a:r>
              <a:rPr lang="en-US" b="0" dirty="0"/>
              <a:t>To review</a:t>
            </a:r>
            <a:r>
              <a:rPr lang="en-US" b="0" baseline="0" dirty="0"/>
              <a:t> the goals and initiatives from the most recent strategic plan. </a:t>
            </a:r>
            <a:endParaRPr lang="en-US" b="0" dirty="0"/>
          </a:p>
          <a:p>
            <a:endParaRPr lang="en-US" b="0" dirty="0"/>
          </a:p>
          <a:p>
            <a:r>
              <a:rPr lang="en-US" b="1" dirty="0"/>
              <a:t>Task:</a:t>
            </a:r>
            <a:r>
              <a:rPr lang="en-US" b="1" baseline="0" dirty="0"/>
              <a:t> </a:t>
            </a:r>
          </a:p>
          <a:p>
            <a:pPr marL="171450" indent="-171450">
              <a:buFont typeface="Arial" panose="020B0604020202020204" pitchFamily="34" charset="0"/>
              <a:buChar char="•"/>
            </a:pPr>
            <a:r>
              <a:rPr lang="en-US" b="0" baseline="0" dirty="0"/>
              <a:t>On the left,</a:t>
            </a:r>
            <a:r>
              <a:rPr lang="en-US" b="1" baseline="0" dirty="0"/>
              <a:t> </a:t>
            </a:r>
            <a:r>
              <a:rPr lang="en-US" b="0" baseline="0" dirty="0"/>
              <a:t>list the goals from the most recent strategic plan. Include a visual indicator of progress toward the goal using the green, yellow, or red dot. Indicate initiatives accomplished (or in progress) for each goal. </a:t>
            </a:r>
          </a:p>
          <a:p>
            <a:pPr marL="171450" indent="-171450">
              <a:buFont typeface="Arial" panose="020B0604020202020204" pitchFamily="34" charset="0"/>
              <a:buChar char="•"/>
            </a:pPr>
            <a:r>
              <a:rPr lang="en-US" b="0" baseline="0" dirty="0"/>
              <a:t>Change the dates in the title to reflect the dates of the institution strategic plan</a:t>
            </a:r>
          </a:p>
          <a:p>
            <a:endParaRPr lang="en-US" dirty="0"/>
          </a:p>
        </p:txBody>
      </p:sp>
      <p:sp>
        <p:nvSpPr>
          <p:cNvPr id="4" name="Slide Number Placeholder 3"/>
          <p:cNvSpPr>
            <a:spLocks noGrp="1"/>
          </p:cNvSpPr>
          <p:nvPr>
            <p:ph type="sldNum" sz="quarter" idx="10"/>
          </p:nvPr>
        </p:nvSpPr>
        <p:spPr/>
        <p:txBody>
          <a:bodyPr/>
          <a:lstStyle/>
          <a:p>
            <a:fld id="{B00D1C16-FF91-405B-A215-4AB9567D9EBB}" type="slidenum">
              <a:rPr lang="en-US" smtClean="0"/>
              <a:t>9</a:t>
            </a:fld>
            <a:endParaRPr lang="en-US"/>
          </a:p>
        </p:txBody>
      </p:sp>
    </p:spTree>
    <p:extLst>
      <p:ext uri="{BB962C8B-B14F-4D97-AF65-F5344CB8AC3E}">
        <p14:creationId xmlns:p14="http://schemas.microsoft.com/office/powerpoint/2010/main" val="25926788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slideMaster" Target="../slideMasters/slideMaster1.xml"/><Relationship Id="rId1" Type="http://schemas.openxmlformats.org/officeDocument/2006/relationships/tags" Target="../tags/tag16.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png"/><Relationship Id="rId9"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4.png"/><Relationship Id="rId5" Type="http://schemas.openxmlformats.org/officeDocument/2006/relationships/chart" Target="../charts/chart3.xml"/><Relationship Id="rId4" Type="http://schemas.openxmlformats.org/officeDocument/2006/relationships/chart" Target="../charts/chart2.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6.xml"/></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7.xml"/></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8.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9.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0.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2.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3.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4.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5.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6.xml"/></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7.xml"/></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8.xml"/></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9.xml"/></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0.xml"/></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2.xml"/></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3.xml"/></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5.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6.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7.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8.xml"/></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9.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0.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image" Target="../media/image11.png"/></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bg bwMode="gray">
      <p:bgRef idx="1001">
        <a:schemeClr val="bg1"/>
      </p:bgRef>
    </p:bg>
    <p:spTree>
      <p:nvGrpSpPr>
        <p:cNvPr id="1" name=""/>
        <p:cNvGrpSpPr/>
        <p:nvPr/>
      </p:nvGrpSpPr>
      <p:grpSpPr>
        <a:xfrm>
          <a:off x="0" y="0"/>
          <a:ext cx="0" cy="0"/>
          <a:chOff x="0" y="0"/>
          <a:chExt cx="0" cy="0"/>
        </a:xfrm>
      </p:grpSpPr>
      <p:sp>
        <p:nvSpPr>
          <p:cNvPr id="20" name="Green box - decorative">
            <a:extLst>
              <a:ext uri="{FF2B5EF4-FFF2-40B4-BE49-F238E27FC236}">
                <a16:creationId xmlns:a16="http://schemas.microsoft.com/office/drawing/2014/main" id="{E60E0351-67B3-E84D-8894-ECEC0C2D66D5}"/>
              </a:ext>
              <a:ext uri="{C183D7F6-B498-43B3-948B-1728B52AA6E4}">
                <adec:decorative xmlns:adec="http://schemas.microsoft.com/office/drawing/2017/decorative" val="1"/>
              </a:ext>
            </a:extLst>
          </p:cNvPr>
          <p:cNvSpPr/>
          <p:nvPr userDrawn="1"/>
        </p:nvSpPr>
        <p:spPr bwMode="gray">
          <a:xfrm>
            <a:off x="2494429" y="2978523"/>
            <a:ext cx="3906371" cy="1822077"/>
          </a:xfrm>
          <a:prstGeom prst="rect">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Blue box - decorative">
            <a:extLst>
              <a:ext uri="{FF2B5EF4-FFF2-40B4-BE49-F238E27FC236}">
                <a16:creationId xmlns:a16="http://schemas.microsoft.com/office/drawing/2014/main" id="{06E0381F-5CDC-E548-A9CB-7C4CF3DDB074}"/>
              </a:ext>
              <a:ext uri="{C183D7F6-B498-43B3-948B-1728B52AA6E4}">
                <adec:decorative xmlns:adec="http://schemas.microsoft.com/office/drawing/2017/decorative" val="1"/>
              </a:ext>
            </a:extLst>
          </p:cNvPr>
          <p:cNvSpPr/>
          <p:nvPr userDrawn="1"/>
        </p:nvSpPr>
        <p:spPr bwMode="gray">
          <a:xfrm>
            <a:off x="-1" y="0"/>
            <a:ext cx="2576223" cy="4800601"/>
          </a:xfrm>
          <a:prstGeom prst="rect">
            <a:avLst/>
          </a:prstGeom>
          <a:solidFill>
            <a:schemeClr val="accent5"/>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cxnSp>
        <p:nvCxnSpPr>
          <p:cNvPr id="22" name="Line - decorative">
            <a:extLst>
              <a:ext uri="{FF2B5EF4-FFF2-40B4-BE49-F238E27FC236}">
                <a16:creationId xmlns:a16="http://schemas.microsoft.com/office/drawing/2014/main" id="{42C0DFF2-3AB7-CC49-912C-1E28B88E8379}"/>
              </a:ext>
              <a:ext uri="{C183D7F6-B498-43B3-948B-1728B52AA6E4}">
                <adec:decorative xmlns:adec="http://schemas.microsoft.com/office/drawing/2017/decorative" val="1"/>
              </a:ext>
            </a:extLst>
          </p:cNvPr>
          <p:cNvCxnSpPr>
            <a:cxnSpLocks/>
          </p:cNvCxnSpPr>
          <p:nvPr userDrawn="1"/>
        </p:nvCxnSpPr>
        <p:spPr bwMode="gray">
          <a:xfrm>
            <a:off x="268700" y="2490160"/>
            <a:ext cx="1984248"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191928D3-8700-E345-981B-6108E298F94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3166154" y="761673"/>
            <a:ext cx="2562920" cy="1922189"/>
          </a:xfrm>
          <a:prstGeom prst="rect">
            <a:avLst/>
          </a:prstGeom>
          <a:ln w="12700">
            <a:solidFill>
              <a:schemeClr val="accent1"/>
            </a:solidFill>
          </a:ln>
        </p:spPr>
      </p:pic>
      <p:grpSp>
        <p:nvGrpSpPr>
          <p:cNvPr id="24" name="Group 23">
            <a:extLst>
              <a:ext uri="{FF2B5EF4-FFF2-40B4-BE49-F238E27FC236}">
                <a16:creationId xmlns:a16="http://schemas.microsoft.com/office/drawing/2014/main" id="{70BE0799-E276-B541-811B-43C8D4A26B82}"/>
              </a:ext>
              <a:ext uri="{C183D7F6-B498-43B3-948B-1728B52AA6E4}">
                <adec:decorative xmlns:adec="http://schemas.microsoft.com/office/drawing/2017/decorative" val="1"/>
              </a:ext>
            </a:extLst>
          </p:cNvPr>
          <p:cNvGrpSpPr/>
          <p:nvPr userDrawn="1"/>
        </p:nvGrpSpPr>
        <p:grpSpPr>
          <a:xfrm>
            <a:off x="6628099" y="3313115"/>
            <a:ext cx="1070342" cy="1487486"/>
            <a:chOff x="6628099" y="3491523"/>
            <a:chExt cx="922919" cy="1282608"/>
          </a:xfrm>
        </p:grpSpPr>
        <p:sp>
          <p:nvSpPr>
            <p:cNvPr id="25" name="Rectangle 24">
              <a:extLst>
                <a:ext uri="{FF2B5EF4-FFF2-40B4-BE49-F238E27FC236}">
                  <a16:creationId xmlns:a16="http://schemas.microsoft.com/office/drawing/2014/main" id="{733C428A-296C-7E47-BC5C-DEB7AA47B125}"/>
                </a:ext>
              </a:extLst>
            </p:cNvPr>
            <p:cNvSpPr/>
            <p:nvPr userDrawn="1"/>
          </p:nvSpPr>
          <p:spPr bwMode="gray">
            <a:xfrm>
              <a:off x="6628099" y="3491523"/>
              <a:ext cx="922919" cy="1282608"/>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7" name="Picture 26" descr="A screenshot of a cell phone&#10;&#10;Description automatically generated">
              <a:extLst>
                <a:ext uri="{FF2B5EF4-FFF2-40B4-BE49-F238E27FC236}">
                  <a16:creationId xmlns:a16="http://schemas.microsoft.com/office/drawing/2014/main" id="{51F19827-BFA2-FC4C-8C94-60955AEC38AE}"/>
                </a:ext>
              </a:extLst>
            </p:cNvPr>
            <p:cNvPicPr>
              <a:picLocks noChangeAspect="1"/>
            </p:cNvPicPr>
            <p:nvPr userDrawn="1"/>
          </p:nvPicPr>
          <p:blipFill>
            <a:blip r:embed="rId3"/>
            <a:stretch>
              <a:fillRect/>
            </a:stretch>
          </p:blipFill>
          <p:spPr>
            <a:xfrm>
              <a:off x="6719447" y="3547322"/>
              <a:ext cx="731520" cy="548640"/>
            </a:xfrm>
            <a:prstGeom prst="rect">
              <a:avLst/>
            </a:prstGeom>
            <a:ln w="12700">
              <a:noFill/>
            </a:ln>
          </p:spPr>
        </p:pic>
        <p:pic>
          <p:nvPicPr>
            <p:cNvPr id="32" name="Picture 31" descr="A screenshot of a cell phone&#10;&#10;Description automatically generated">
              <a:extLst>
                <a:ext uri="{FF2B5EF4-FFF2-40B4-BE49-F238E27FC236}">
                  <a16:creationId xmlns:a16="http://schemas.microsoft.com/office/drawing/2014/main" id="{BFFD36CC-7FF9-E24D-B9C2-F9F97C8492F4}"/>
                </a:ext>
              </a:extLst>
            </p:cNvPr>
            <p:cNvPicPr>
              <a:picLocks noChangeAspect="1"/>
            </p:cNvPicPr>
            <p:nvPr userDrawn="1"/>
          </p:nvPicPr>
          <p:blipFill>
            <a:blip r:embed="rId4"/>
            <a:stretch>
              <a:fillRect/>
            </a:stretch>
          </p:blipFill>
          <p:spPr>
            <a:xfrm>
              <a:off x="6719447" y="4179514"/>
              <a:ext cx="731520" cy="549240"/>
            </a:xfrm>
            <a:prstGeom prst="rect">
              <a:avLst/>
            </a:prstGeom>
          </p:spPr>
        </p:pic>
      </p:grpSp>
      <p:pic>
        <p:nvPicPr>
          <p:cNvPr id="34" name="EAB logo">
            <a:extLst>
              <a:ext uri="{FF2B5EF4-FFF2-40B4-BE49-F238E27FC236}">
                <a16:creationId xmlns:a16="http://schemas.microsoft.com/office/drawing/2014/main" id="{DCEBAC1A-3DB1-BB4D-8C24-A231E3F3D05A}"/>
              </a:ext>
              <a:ext uri="{C183D7F6-B498-43B3-948B-1728B52AA6E4}">
                <adec:decorative xmlns:adec="http://schemas.microsoft.com/office/drawing/2017/decorative" val="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bwMode="gray">
          <a:xfrm>
            <a:off x="271464" y="761673"/>
            <a:ext cx="1244214" cy="477850"/>
          </a:xfrm>
          <a:prstGeom prst="rect">
            <a:avLst/>
          </a:prstGeom>
        </p:spPr>
      </p:pic>
      <p:sp>
        <p:nvSpPr>
          <p:cNvPr id="47" name="Template edition">
            <a:extLst>
              <a:ext uri="{FF2B5EF4-FFF2-40B4-BE49-F238E27FC236}">
                <a16:creationId xmlns:a16="http://schemas.microsoft.com/office/drawing/2014/main" id="{6F5E0118-C46E-3348-9DAE-9B50CD5DC66C}"/>
              </a:ext>
              <a:ext uri="{C183D7F6-B498-43B3-948B-1728B52AA6E4}">
                <adec:decorative xmlns:adec="http://schemas.microsoft.com/office/drawing/2017/decorative" val="0"/>
              </a:ext>
            </a:extLst>
          </p:cNvPr>
          <p:cNvSpPr/>
          <p:nvPr userDrawn="1"/>
        </p:nvSpPr>
        <p:spPr bwMode="gray">
          <a:xfrm>
            <a:off x="0" y="1294"/>
            <a:ext cx="6400800" cy="477843"/>
          </a:xfrm>
          <a:prstGeom prst="rect">
            <a:avLst/>
          </a:prstGeom>
          <a:solidFill>
            <a:schemeClr val="tx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January 2022 </a:t>
            </a:r>
            <a:r>
              <a:rPr lang="en-US" sz="1400" b="1" baseline="0" dirty="0">
                <a:solidFill>
                  <a:schemeClr val="bg1"/>
                </a:solidFill>
              </a:rPr>
              <a:t>Edition</a:t>
            </a:r>
            <a:endParaRPr lang="en-US" sz="1400" b="1" dirty="0">
              <a:solidFill>
                <a:schemeClr val="bg1"/>
              </a:solidFill>
            </a:endParaRPr>
          </a:p>
        </p:txBody>
      </p:sp>
      <p:sp>
        <p:nvSpPr>
          <p:cNvPr id="48" name="Slide title">
            <a:extLst>
              <a:ext uri="{FF2B5EF4-FFF2-40B4-BE49-F238E27FC236}">
                <a16:creationId xmlns:a16="http://schemas.microsoft.com/office/drawing/2014/main" id="{B0915DD3-35CC-9E43-807D-2361F15C88E1}"/>
              </a:ext>
            </a:extLst>
          </p:cNvPr>
          <p:cNvSpPr txBox="1"/>
          <p:nvPr userDrawn="1"/>
        </p:nvSpPr>
        <p:spPr bwMode="gray">
          <a:xfrm>
            <a:off x="264105" y="1605894"/>
            <a:ext cx="2068331" cy="784830"/>
          </a:xfrm>
          <a:prstGeom prst="rect">
            <a:avLst/>
          </a:prstGeom>
          <a:noFill/>
        </p:spPr>
        <p:txBody>
          <a:bodyPr wrap="square" lIns="0" tIns="0" rIns="0" bIns="0" rtlCol="0">
            <a:spAutoFit/>
          </a:bodyPr>
          <a:lstStyle/>
          <a:p>
            <a:pPr algn="l">
              <a:spcBef>
                <a:spcPts val="500"/>
              </a:spcBef>
            </a:pPr>
            <a:r>
              <a:rPr lang="en-US" sz="2000" b="0" dirty="0">
                <a:solidFill>
                  <a:schemeClr val="bg1"/>
                </a:solidFill>
              </a:rPr>
              <a:t>Presentation Template 4x3 </a:t>
            </a:r>
            <a:r>
              <a:rPr lang="en-US" sz="1100" b="0" dirty="0">
                <a:solidFill>
                  <a:schemeClr val="bg1"/>
                </a:solidFill>
              </a:rPr>
              <a:t>(7"x5.25")</a:t>
            </a:r>
            <a:endParaRPr lang="en-US" sz="2000" b="0" dirty="0">
              <a:solidFill>
                <a:schemeClr val="bg1"/>
              </a:solidFill>
            </a:endParaRPr>
          </a:p>
        </p:txBody>
      </p:sp>
      <p:sp>
        <p:nvSpPr>
          <p:cNvPr id="49" name="Bullets">
            <a:extLst>
              <a:ext uri="{FF2B5EF4-FFF2-40B4-BE49-F238E27FC236}">
                <a16:creationId xmlns:a16="http://schemas.microsoft.com/office/drawing/2014/main" id="{8C72C8AD-4A09-7543-A8B2-9A2DE2217091}"/>
              </a:ext>
            </a:extLst>
          </p:cNvPr>
          <p:cNvSpPr txBox="1"/>
          <p:nvPr userDrawn="1"/>
        </p:nvSpPr>
        <p:spPr bwMode="gray">
          <a:xfrm>
            <a:off x="277812" y="2632329"/>
            <a:ext cx="2020597" cy="1277273"/>
          </a:xfrm>
          <a:prstGeom prst="rect">
            <a:avLst/>
          </a:prstGeom>
          <a:noFill/>
        </p:spPr>
        <p:txBody>
          <a:bodyPr wrap="square" lIns="0" tIns="0" rIns="0" bIns="0" rtlCol="0">
            <a:spAutoFit/>
          </a:bodyPr>
          <a:lstStyle/>
          <a:p>
            <a:pPr marL="0" indent="0">
              <a:spcBef>
                <a:spcPts val="400"/>
              </a:spcBef>
              <a:buFont typeface="Arial" panose="020B0604020202020204" pitchFamily="34" charset="0"/>
              <a:buNone/>
            </a:pPr>
            <a:r>
              <a:rPr lang="pt-BR" sz="900" b="1" dirty="0" err="1">
                <a:solidFill>
                  <a:schemeClr val="bg1"/>
                </a:solidFill>
              </a:rPr>
              <a:t>All</a:t>
            </a:r>
            <a:r>
              <a:rPr lang="pt-BR" sz="900" b="1" dirty="0">
                <a:solidFill>
                  <a:schemeClr val="bg1"/>
                </a:solidFill>
              </a:rPr>
              <a:t> </a:t>
            </a:r>
            <a:r>
              <a:rPr lang="pt-BR" sz="900" b="1" dirty="0" err="1">
                <a:solidFill>
                  <a:schemeClr val="bg1"/>
                </a:solidFill>
              </a:rPr>
              <a:t>presentations</a:t>
            </a:r>
            <a:r>
              <a:rPr lang="pt-BR" sz="900" b="1" dirty="0">
                <a:solidFill>
                  <a:schemeClr val="bg1"/>
                </a:solidFill>
              </a:rPr>
              <a:t>:</a:t>
            </a:r>
          </a:p>
          <a:p>
            <a:pPr marL="230188" lvl="0" indent="-112713">
              <a:spcBef>
                <a:spcPts val="400"/>
              </a:spcBef>
              <a:buFont typeface="Arial" panose="020B0604020202020204" pitchFamily="34" charset="0"/>
              <a:buChar char="•"/>
            </a:pPr>
            <a:r>
              <a:rPr lang="en-US" sz="900" dirty="0">
                <a:solidFill>
                  <a:schemeClr val="bg1"/>
                </a:solidFill>
              </a:rPr>
              <a:t>Partner meetings</a:t>
            </a: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Webinars</a:t>
            </a:r>
          </a:p>
          <a:p>
            <a:pPr marL="230188" lvl="0" indent="-112713">
              <a:spcBef>
                <a:spcPts val="400"/>
              </a:spcBef>
              <a:buFont typeface="Arial" panose="020B0604020202020204" pitchFamily="34" charset="0"/>
              <a:buChar char="•"/>
            </a:pPr>
            <a:r>
              <a:rPr lang="en-US" sz="900" dirty="0">
                <a:solidFill>
                  <a:schemeClr val="bg1"/>
                </a:solidFill>
              </a:rPr>
              <a:t>Conferences</a:t>
            </a:r>
          </a:p>
          <a:p>
            <a:pPr marL="230188" lvl="0" indent="-112713">
              <a:spcBef>
                <a:spcPts val="400"/>
              </a:spcBef>
              <a:buFont typeface="Arial" panose="020B0604020202020204" pitchFamily="34" charset="0"/>
              <a:buChar char="•"/>
            </a:pPr>
            <a:r>
              <a:rPr lang="en-US" sz="900" dirty="0">
                <a:solidFill>
                  <a:schemeClr val="bg1"/>
                </a:solidFill>
              </a:rPr>
              <a:t>Roundtables</a:t>
            </a:r>
          </a:p>
          <a:p>
            <a:pPr marL="230188" lvl="0" indent="-112713">
              <a:spcBef>
                <a:spcPts val="400"/>
              </a:spcBef>
              <a:buFont typeface="Arial" panose="020B0604020202020204" pitchFamily="34" charset="0"/>
              <a:buChar char="•"/>
            </a:pPr>
            <a:r>
              <a:rPr lang="en-US" sz="900" dirty="0" err="1">
                <a:solidFill>
                  <a:schemeClr val="bg1"/>
                </a:solidFill>
              </a:rPr>
              <a:t>Onsites</a:t>
            </a:r>
            <a:endParaRPr lang="en-US" sz="900" dirty="0">
              <a:solidFill>
                <a:schemeClr val="bg1"/>
              </a:solidFill>
            </a:endParaRPr>
          </a:p>
          <a:p>
            <a:pPr marL="230188" marR="0" lvl="0" indent="-112713" algn="l" defTabSz="537667" rtl="0" eaLnBrk="1" fontAlgn="auto" latinLnBrk="0" hangingPunct="1">
              <a:lnSpc>
                <a:spcPct val="100000"/>
              </a:lnSpc>
              <a:spcBef>
                <a:spcPts val="400"/>
              </a:spcBef>
              <a:spcAft>
                <a:spcPts val="0"/>
              </a:spcAft>
              <a:buClrTx/>
              <a:buSzTx/>
              <a:buFont typeface="Arial" panose="020B0604020202020204" pitchFamily="34" charset="0"/>
              <a:buChar char="•"/>
              <a:tabLst/>
              <a:defRPr/>
            </a:pPr>
            <a:r>
              <a:rPr lang="en-US" sz="900" dirty="0">
                <a:solidFill>
                  <a:schemeClr val="bg1"/>
                </a:solidFill>
              </a:rPr>
              <a:t>Internal meetings</a:t>
            </a:r>
          </a:p>
        </p:txBody>
      </p:sp>
      <p:sp>
        <p:nvSpPr>
          <p:cNvPr id="50" name="Save time">
            <a:extLst>
              <a:ext uri="{FF2B5EF4-FFF2-40B4-BE49-F238E27FC236}">
                <a16:creationId xmlns:a16="http://schemas.microsoft.com/office/drawing/2014/main" id="{CCA53FEC-6F88-7B40-8EFB-0D4B18A79AED}"/>
              </a:ext>
            </a:extLst>
          </p:cNvPr>
          <p:cNvSpPr txBox="1"/>
          <p:nvPr userDrawn="1"/>
        </p:nvSpPr>
        <p:spPr bwMode="gray">
          <a:xfrm>
            <a:off x="3071417" y="3206167"/>
            <a:ext cx="2916521" cy="1354217"/>
          </a:xfrm>
          <a:prstGeom prst="rect">
            <a:avLst/>
          </a:prstGeom>
          <a:noFill/>
        </p:spPr>
        <p:txBody>
          <a:bodyPr wrap="square" lIns="0" tIns="0" rIns="0" bIns="0" rtlCol="0">
            <a:spAutoFit/>
          </a:bodyPr>
          <a:lstStyle/>
          <a:p>
            <a:pPr marL="0" indent="0" algn="l">
              <a:spcBef>
                <a:spcPts val="900"/>
              </a:spcBef>
              <a:buFont typeface="Arial" panose="020B0604020202020204" pitchFamily="34" charset="0"/>
              <a:buNone/>
            </a:pPr>
            <a:r>
              <a:rPr lang="en-US" sz="1400" b="1" dirty="0">
                <a:solidFill>
                  <a:schemeClr val="bg1"/>
                </a:solidFill>
              </a:rPr>
              <a:t>SAVE TIME: </a:t>
            </a:r>
            <a:r>
              <a:rPr lang="en-US" sz="1400" b="0" dirty="0">
                <a:solidFill>
                  <a:schemeClr val="bg1"/>
                </a:solidFill>
              </a:rPr>
              <a:t>Use the Graphic and Layout Guide (GLG)!</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FFFFFF"/>
                </a:solidFill>
                <a:effectLst/>
                <a:uLnTx/>
                <a:uFillTx/>
                <a:latin typeface="+mn-lt"/>
                <a:ea typeface="+mn-ea"/>
                <a:cs typeface="+mn-cs"/>
              </a:rPr>
              <a:t>Never design from scratch again. Find hundreds of pre-formatted graphics and full layouts to copy into your file and edit as needed. </a:t>
            </a:r>
          </a:p>
          <a:p>
            <a:pPr marL="0" marR="0" lvl="0" indent="0" algn="l" defTabSz="537667" rtl="0" eaLnBrk="1" fontAlgn="auto" latinLnBrk="0" hangingPunct="1">
              <a:lnSpc>
                <a:spcPct val="100000"/>
              </a:lnSpc>
              <a:spcBef>
                <a:spcPts val="900"/>
              </a:spcBef>
              <a:spcAft>
                <a:spcPts val="0"/>
              </a:spcAft>
              <a:buClrTx/>
              <a:buSzTx/>
              <a:buFont typeface="Arial" panose="020B0604020202020204" pitchFamily="34" charset="0"/>
              <a:buNone/>
              <a:tabLst/>
              <a:defRPr/>
            </a:pPr>
            <a:r>
              <a:rPr kumimoji="0" lang="en-US" sz="900" b="1" i="0" u="none" strike="noStrike" kern="1200" cap="none" spc="0" normalizeH="0" baseline="0" noProof="0" dirty="0">
                <a:ln>
                  <a:noFill/>
                </a:ln>
                <a:solidFill>
                  <a:srgbClr val="FFFFFF"/>
                </a:solidFill>
                <a:effectLst/>
                <a:uLnTx/>
                <a:uFillTx/>
                <a:latin typeface="+mn-lt"/>
                <a:ea typeface="+mn-ea"/>
                <a:cs typeface="+mn-cs"/>
              </a:rPr>
              <a:t>GLG Location:</a:t>
            </a:r>
            <a:r>
              <a:rPr kumimoji="0" lang="en-US" sz="900" b="0" i="0" u="none" strike="noStrike" kern="1200" cap="none" spc="0" normalizeH="0" baseline="0" noProof="0" dirty="0">
                <a:ln>
                  <a:noFill/>
                </a:ln>
                <a:solidFill>
                  <a:srgbClr val="FFFFFF"/>
                </a:solidFill>
                <a:effectLst/>
                <a:uLnTx/>
                <a:uFillTx/>
                <a:latin typeface="+mn-lt"/>
                <a:ea typeface="+mn-ea"/>
                <a:cs typeface="+mn-cs"/>
              </a:rPr>
              <a:t> eab.box.com/v/EAB-Branding-Templates-Imagery</a:t>
            </a:r>
          </a:p>
        </p:txBody>
      </p:sp>
      <p:sp>
        <p:nvSpPr>
          <p:cNvPr id="51" name="Print format">
            <a:extLst>
              <a:ext uri="{FF2B5EF4-FFF2-40B4-BE49-F238E27FC236}">
                <a16:creationId xmlns:a16="http://schemas.microsoft.com/office/drawing/2014/main" id="{817EE14B-9B11-5E4C-8D44-BFC93D7CA535}"/>
              </a:ext>
              <a:ext uri="{C183D7F6-B498-43B3-948B-1728B52AA6E4}">
                <adec:decorative xmlns:adec="http://schemas.microsoft.com/office/drawing/2017/decorative" val="0"/>
              </a:ext>
            </a:extLst>
          </p:cNvPr>
          <p:cNvSpPr txBox="1"/>
          <p:nvPr userDrawn="1"/>
        </p:nvSpPr>
        <p:spPr bwMode="gray">
          <a:xfrm>
            <a:off x="6628099" y="2678441"/>
            <a:ext cx="1184525" cy="60016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1200" b="1"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Print format:</a:t>
            </a:r>
          </a:p>
          <a:p>
            <a:pPr marL="0" marR="0" lvl="0" indent="0" algn="l" defTabSz="537667" rtl="0" eaLnBrk="1" fontAlgn="auto" latinLnBrk="0" hangingPunct="1">
              <a:lnSpc>
                <a:spcPct val="100000"/>
              </a:lnSpc>
              <a:spcBef>
                <a:spcPts val="0"/>
              </a:spcBef>
              <a:spcAft>
                <a:spcPts val="0"/>
              </a:spcAft>
              <a:buClrTx/>
              <a:buSzTx/>
              <a:buFont typeface="Arial" pitchFamily="34" charset="0"/>
              <a:buNone/>
              <a:tabLst/>
              <a:defRPr/>
            </a:pPr>
            <a:r>
              <a:rPr kumimoji="0" lang="en-US" sz="900" b="0" i="0" u="none" strike="noStrike" kern="1200" cap="none" spc="0" normalizeH="0" baseline="0" noProof="0" dirty="0">
                <a:ln>
                  <a:noFill/>
                </a:ln>
                <a:solidFill>
                  <a:srgbClr val="009900"/>
                </a:solidFill>
                <a:effectLst/>
                <a:uLnTx/>
                <a:uFillTx/>
                <a:latin typeface="Arial" panose="020B0604020202020204" pitchFamily="34" charset="0"/>
                <a:ea typeface="+mn-ea"/>
                <a:cs typeface="Arial" panose="020B0604020202020204" pitchFamily="34" charset="0"/>
              </a:rPr>
              <a:t>These are 7"x5.25" and print two per page in portrait orientation.</a:t>
            </a:r>
          </a:p>
        </p:txBody>
      </p:sp>
      <p:sp>
        <p:nvSpPr>
          <p:cNvPr id="52" name="Need help">
            <a:extLst>
              <a:ext uri="{FF2B5EF4-FFF2-40B4-BE49-F238E27FC236}">
                <a16:creationId xmlns:a16="http://schemas.microsoft.com/office/drawing/2014/main" id="{B2F6F565-4714-204C-9F4C-FCB45F51B27A}"/>
              </a:ext>
            </a:extLst>
          </p:cNvPr>
          <p:cNvSpPr txBox="1">
            <a:spLocks/>
          </p:cNvSpPr>
          <p:nvPr userDrawn="1"/>
        </p:nvSpPr>
        <p:spPr bwMode="gray">
          <a:xfrm>
            <a:off x="277813" y="4272093"/>
            <a:ext cx="2321952" cy="276999"/>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lgn="l">
              <a:spcBef>
                <a:spcPts val="2400"/>
              </a:spcBef>
              <a:buNone/>
            </a:pPr>
            <a:r>
              <a:rPr lang="en-US" sz="900" b="1" dirty="0">
                <a:solidFill>
                  <a:schemeClr val="bg1"/>
                </a:solidFill>
              </a:rPr>
              <a:t>Need help or 16x9 format? </a:t>
            </a:r>
            <a:br>
              <a:rPr lang="en-US" sz="900" b="1" dirty="0">
                <a:solidFill>
                  <a:schemeClr val="bg1"/>
                </a:solidFill>
              </a:rPr>
            </a:br>
            <a:r>
              <a:rPr lang="en-US" sz="900" b="0" dirty="0">
                <a:solidFill>
                  <a:schemeClr val="bg1"/>
                </a:solidFill>
              </a:rPr>
              <a:t>Email DSS-Requests@eab.com</a:t>
            </a:r>
          </a:p>
        </p:txBody>
      </p:sp>
    </p:spTree>
    <p:custDataLst>
      <p:tags r:id="rId1"/>
    </p:custDataLst>
    <p:extLst>
      <p:ext uri="{BB962C8B-B14F-4D97-AF65-F5344CB8AC3E}">
        <p14:creationId xmlns:p14="http://schemas.microsoft.com/office/powerpoint/2010/main" val="3585670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3" name="Building - decorative">
            <a:extLst>
              <a:ext uri="{FF2B5EF4-FFF2-40B4-BE49-F238E27FC236}">
                <a16:creationId xmlns:a16="http://schemas.microsoft.com/office/drawing/2014/main" id="{E98A3F47-D0AA-4A50-999F-89B5C378AA38}"/>
              </a:ext>
            </a:extLst>
          </p:cNvPr>
          <p:cNvGrpSpPr/>
          <p:nvPr userDrawn="1"/>
        </p:nvGrpSpPr>
        <p:grpSpPr>
          <a:xfrm>
            <a:off x="5596490" y="0"/>
            <a:ext cx="750245" cy="601181"/>
            <a:chOff x="5596490" y="0"/>
            <a:chExt cx="750245" cy="601181"/>
          </a:xfrm>
          <a:solidFill>
            <a:schemeClr val="accent3"/>
          </a:solidFill>
        </p:grpSpPr>
        <p:sp>
          <p:nvSpPr>
            <p:cNvPr id="25"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26"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8"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9"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 name="Building shape 8">
              <a:extLst>
                <a:ext uri="{FF2B5EF4-FFF2-40B4-BE49-F238E27FC236}">
                  <a16:creationId xmlns:a16="http://schemas.microsoft.com/office/drawing/2014/main" id="{C39D9FE8-6D0D-4828-94A3-02C7F83F2FED}"/>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01181"/>
            <a:ext cx="6400800" cy="0"/>
          </a:xfrm>
          <a:prstGeom prst="line">
            <a:avLst/>
          </a:prstGeom>
          <a:noFill/>
          <a:ln w="28575" cap="flat" cmpd="sng" algn="ctr">
            <a:solidFill>
              <a:schemeClr val="accent6"/>
            </a:solidFill>
            <a:prstDash val="solid"/>
            <a:miter lim="800000"/>
          </a:ln>
          <a:effectLst/>
        </p:spPr>
      </p:cxnSp>
      <p:sp>
        <p:nvSpPr>
          <p:cNvPr id="43" name="Slide title - decorative">
            <a:extLst>
              <a:ext uri="{C183D7F6-B498-43B3-948B-1728B52AA6E4}">
                <adec:decorative xmlns:adec="http://schemas.microsoft.com/office/drawing/2017/decorative" val="1"/>
              </a:ext>
            </a:extLst>
          </p:cNvPr>
          <p:cNvSpPr txBox="1">
            <a:spLocks/>
          </p:cNvSpPr>
          <p:nvPr userDrawn="1"/>
        </p:nvSpPr>
        <p:spPr bwMode="gray">
          <a:xfrm>
            <a:off x="283818" y="309824"/>
            <a:ext cx="772685" cy="256480"/>
          </a:xfrm>
          <a:prstGeom prst="rect">
            <a:avLst/>
          </a:prstGeom>
        </p:spPr>
        <p:txBody>
          <a:bodyPr wrap="square" lIns="0" tIns="0" rIns="0" bIns="0" anchor="b" anchorCtr="0">
            <a:spAutoFit/>
          </a:bodyPr>
          <a:lstStyle>
            <a:lvl1pPr algn="l" defTabSz="640080" rtl="0" eaLnBrk="1" latinLnBrk="0" hangingPunct="1">
              <a:lnSpc>
                <a:spcPct val="90000"/>
              </a:lnSpc>
              <a:spcBef>
                <a:spcPct val="0"/>
              </a:spcBef>
              <a:buNone/>
              <a:defRPr sz="1800" b="0" kern="1200" spc="40" baseline="0">
                <a:solidFill>
                  <a:schemeClr val="tx1"/>
                </a:solidFill>
                <a:latin typeface="+mj-lt"/>
                <a:ea typeface="+mj-ea"/>
                <a:cs typeface="+mj-cs"/>
              </a:defRPr>
            </a:lvl1pPr>
          </a:lstStyle>
          <a:p>
            <a:pPr>
              <a:lnSpc>
                <a:spcPct val="90000"/>
              </a:lnSpc>
            </a:pPr>
            <a:r>
              <a:rPr lang="en-US" spc="50" baseline="0" dirty="0">
                <a:solidFill>
                  <a:schemeClr val="bg1"/>
                </a:solidFill>
              </a:rPr>
              <a:t>Notes:</a:t>
            </a:r>
          </a:p>
        </p:txBody>
      </p:sp>
      <p:grpSp>
        <p:nvGrpSpPr>
          <p:cNvPr id="2" name="Lines - decorative">
            <a:extLst>
              <a:ext uri="{FF2B5EF4-FFF2-40B4-BE49-F238E27FC236}">
                <a16:creationId xmlns:a16="http://schemas.microsoft.com/office/drawing/2014/main" id="{1977C173-1D74-414D-8E34-E30AFCCD0CD0}"/>
              </a:ext>
              <a:ext uri="{C183D7F6-B498-43B3-948B-1728B52AA6E4}">
                <adec:decorative xmlns:adec="http://schemas.microsoft.com/office/drawing/2017/decorative" val="1"/>
              </a:ext>
            </a:extLst>
          </p:cNvPr>
          <p:cNvGrpSpPr/>
          <p:nvPr userDrawn="1"/>
        </p:nvGrpSpPr>
        <p:grpSpPr>
          <a:xfrm>
            <a:off x="283818" y="1110912"/>
            <a:ext cx="5845520" cy="3286517"/>
            <a:chOff x="283818" y="1110912"/>
            <a:chExt cx="5845520" cy="3286517"/>
          </a:xfrm>
        </p:grpSpPr>
        <p:cxnSp>
          <p:nvCxnSpPr>
            <p:cNvPr id="34" name="Line 2">
              <a:extLst>
                <a:ext uri="{C183D7F6-B498-43B3-948B-1728B52AA6E4}">
                  <adec:decorative xmlns:adec="http://schemas.microsoft.com/office/drawing/2017/decorative" val="1"/>
                </a:ext>
              </a:extLst>
            </p:cNvPr>
            <p:cNvCxnSpPr/>
            <p:nvPr userDrawn="1"/>
          </p:nvCxnSpPr>
          <p:spPr bwMode="gray">
            <a:xfrm>
              <a:off x="283818" y="1110912"/>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6" name="Line 3">
              <a:extLst>
                <a:ext uri="{C183D7F6-B498-43B3-948B-1728B52AA6E4}">
                  <adec:decorative xmlns:adec="http://schemas.microsoft.com/office/drawing/2017/decorative" val="1"/>
                </a:ext>
              </a:extLst>
            </p:cNvPr>
            <p:cNvCxnSpPr/>
            <p:nvPr userDrawn="1"/>
          </p:nvCxnSpPr>
          <p:spPr bwMode="gray">
            <a:xfrm>
              <a:off x="283818" y="1476081"/>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7" name="Line 4">
              <a:extLst>
                <a:ext uri="{C183D7F6-B498-43B3-948B-1728B52AA6E4}">
                  <adec:decorative xmlns:adec="http://schemas.microsoft.com/office/drawing/2017/decorative" val="1"/>
                </a:ext>
              </a:extLst>
            </p:cNvPr>
            <p:cNvCxnSpPr/>
            <p:nvPr userDrawn="1"/>
          </p:nvCxnSpPr>
          <p:spPr bwMode="gray">
            <a:xfrm>
              <a:off x="283818" y="1841250"/>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8" name="Line 5">
              <a:extLst>
                <a:ext uri="{C183D7F6-B498-43B3-948B-1728B52AA6E4}">
                  <adec:decorative xmlns:adec="http://schemas.microsoft.com/office/drawing/2017/decorative" val="1"/>
                </a:ext>
              </a:extLst>
            </p:cNvPr>
            <p:cNvCxnSpPr/>
            <p:nvPr userDrawn="1"/>
          </p:nvCxnSpPr>
          <p:spPr bwMode="gray">
            <a:xfrm>
              <a:off x="283818" y="220641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9" name="Line 6">
              <a:extLst>
                <a:ext uri="{C183D7F6-B498-43B3-948B-1728B52AA6E4}">
                  <adec:decorative xmlns:adec="http://schemas.microsoft.com/office/drawing/2017/decorative" val="1"/>
                </a:ext>
              </a:extLst>
            </p:cNvPr>
            <p:cNvCxnSpPr/>
            <p:nvPr userDrawn="1"/>
          </p:nvCxnSpPr>
          <p:spPr bwMode="gray">
            <a:xfrm>
              <a:off x="283818" y="2571588"/>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0" name="Line 7">
              <a:extLst>
                <a:ext uri="{C183D7F6-B498-43B3-948B-1728B52AA6E4}">
                  <adec:decorative xmlns:adec="http://schemas.microsoft.com/office/drawing/2017/decorative" val="1"/>
                </a:ext>
              </a:extLst>
            </p:cNvPr>
            <p:cNvCxnSpPr/>
            <p:nvPr userDrawn="1"/>
          </p:nvCxnSpPr>
          <p:spPr bwMode="gray">
            <a:xfrm>
              <a:off x="283818" y="2936757"/>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1" name="Line 8">
              <a:extLst>
                <a:ext uri="{C183D7F6-B498-43B3-948B-1728B52AA6E4}">
                  <adec:decorative xmlns:adec="http://schemas.microsoft.com/office/drawing/2017/decorative" val="1"/>
                </a:ext>
              </a:extLst>
            </p:cNvPr>
            <p:cNvCxnSpPr/>
            <p:nvPr userDrawn="1"/>
          </p:nvCxnSpPr>
          <p:spPr bwMode="gray">
            <a:xfrm>
              <a:off x="283818" y="3301926"/>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2" name="Line 9">
              <a:extLst>
                <a:ext uri="{C183D7F6-B498-43B3-948B-1728B52AA6E4}">
                  <adec:decorative xmlns:adec="http://schemas.microsoft.com/office/drawing/2017/decorative" val="1"/>
                </a:ext>
              </a:extLst>
            </p:cNvPr>
            <p:cNvCxnSpPr/>
            <p:nvPr userDrawn="1"/>
          </p:nvCxnSpPr>
          <p:spPr bwMode="gray">
            <a:xfrm>
              <a:off x="283818" y="3667095"/>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Line 10">
              <a:extLst>
                <a:ext uri="{C183D7F6-B498-43B3-948B-1728B52AA6E4}">
                  <adec:decorative xmlns:adec="http://schemas.microsoft.com/office/drawing/2017/decorative" val="1"/>
                </a:ext>
              </a:extLst>
            </p:cNvPr>
            <p:cNvCxnSpPr/>
            <p:nvPr userDrawn="1"/>
          </p:nvCxnSpPr>
          <p:spPr bwMode="gray">
            <a:xfrm>
              <a:off x="283818" y="4032264"/>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45" name="Line 11">
              <a:extLst>
                <a:ext uri="{C183D7F6-B498-43B3-948B-1728B52AA6E4}">
                  <adec:decorative xmlns:adec="http://schemas.microsoft.com/office/drawing/2017/decorative" val="1"/>
                </a:ext>
              </a:extLst>
            </p:cNvPr>
            <p:cNvCxnSpPr/>
            <p:nvPr userDrawn="1"/>
          </p:nvCxnSpPr>
          <p:spPr bwMode="gray">
            <a:xfrm>
              <a:off x="283818" y="4397429"/>
              <a:ext cx="5845520" cy="0"/>
            </a:xfrm>
            <a:prstGeom prst="line">
              <a:avLst/>
            </a:prstGeom>
            <a:ln w="12700">
              <a:solidFill>
                <a:schemeClr val="bg2">
                  <a:lumMod val="7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44"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429620897"/>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perless Meeting Credit/Caveat">
    <p:spTree>
      <p:nvGrpSpPr>
        <p:cNvPr id="1" name=""/>
        <p:cNvGrpSpPr/>
        <p:nvPr/>
      </p:nvGrpSpPr>
      <p:grpSpPr>
        <a:xfrm>
          <a:off x="0" y="0"/>
          <a:ext cx="0" cy="0"/>
          <a:chOff x="0" y="0"/>
          <a:chExt cx="0" cy="0"/>
        </a:xfrm>
      </p:grpSpPr>
      <p:sp>
        <p:nvSpPr>
          <p:cNvPr id="34" name="Slide title"/>
          <p:cNvSpPr>
            <a:spLocks noGrp="1"/>
          </p:cNvSpPr>
          <p:nvPr>
            <p:ph type="title" hasCustomPrompt="1"/>
          </p:nvPr>
        </p:nvSpPr>
        <p:spPr bwMode="gray">
          <a:xfrm>
            <a:off x="281610" y="309824"/>
            <a:ext cx="3327462" cy="256480"/>
          </a:xfrm>
          <a:prstGeom prst="rect">
            <a:avLst/>
          </a:prstGeom>
        </p:spPr>
        <p:txBody>
          <a:bodyPr wrap="square" lIns="0" tIns="0" rIns="0" bIns="0" anchor="t" anchorCtr="0">
            <a:spAutoFit/>
          </a:bodyPr>
          <a:lstStyle>
            <a:lvl1pPr>
              <a:lnSpc>
                <a:spcPct val="90000"/>
              </a:lnSpc>
              <a:defRPr b="0">
                <a:solidFill>
                  <a:schemeClr val="tx1"/>
                </a:solidFill>
              </a:defRPr>
            </a:lvl1pPr>
          </a:lstStyle>
          <a:p>
            <a:r>
              <a:rPr lang="en-US" dirty="0"/>
              <a:t>Insert Program Name Here</a:t>
            </a:r>
          </a:p>
        </p:txBody>
      </p:sp>
      <p:sp>
        <p:nvSpPr>
          <p:cNvPr id="35" name="Project director"/>
          <p:cNvSpPr>
            <a:spLocks noGrp="1"/>
          </p:cNvSpPr>
          <p:nvPr>
            <p:ph type="body" sz="quarter" idx="37" hasCustomPrompt="1"/>
          </p:nvPr>
        </p:nvSpPr>
        <p:spPr bwMode="gray">
          <a:xfrm>
            <a:off x="591552" y="968034"/>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Project Director (insert text)</a:t>
            </a:r>
          </a:p>
        </p:txBody>
      </p:sp>
      <p:sp>
        <p:nvSpPr>
          <p:cNvPr id="36" name="Project director names"/>
          <p:cNvSpPr>
            <a:spLocks noGrp="1"/>
          </p:cNvSpPr>
          <p:nvPr>
            <p:ph type="body" sz="quarter" idx="38" hasCustomPrompt="1"/>
          </p:nvPr>
        </p:nvSpPr>
        <p:spPr bwMode="gray">
          <a:xfrm>
            <a:off x="591552" y="117582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7" name="Contributing consultants"/>
          <p:cNvSpPr>
            <a:spLocks noGrp="1"/>
          </p:cNvSpPr>
          <p:nvPr>
            <p:ph type="body" sz="quarter" idx="39" hasCustomPrompt="1"/>
          </p:nvPr>
        </p:nvSpPr>
        <p:spPr bwMode="gray">
          <a:xfrm>
            <a:off x="591552" y="1609882"/>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Contributing Consultants (insert text)</a:t>
            </a:r>
          </a:p>
        </p:txBody>
      </p:sp>
      <p:sp>
        <p:nvSpPr>
          <p:cNvPr id="38" name="Contributing consultants names"/>
          <p:cNvSpPr>
            <a:spLocks noGrp="1"/>
          </p:cNvSpPr>
          <p:nvPr>
            <p:ph type="body" sz="quarter" idx="40" hasCustomPrompt="1"/>
          </p:nvPr>
        </p:nvSpPr>
        <p:spPr bwMode="gray">
          <a:xfrm>
            <a:off x="591552" y="1819016"/>
            <a:ext cx="3019522" cy="138499"/>
          </a:xfrm>
        </p:spPr>
        <p:txBody>
          <a:bodyPr/>
          <a:lstStyle>
            <a:lvl1pPr marL="0" indent="0">
              <a:spcBef>
                <a:spcPts val="200"/>
              </a:spcBef>
              <a:buNone/>
              <a:defRPr>
                <a:solidFill>
                  <a:schemeClr val="tx1"/>
                </a:solidFill>
              </a:defRPr>
            </a:lvl1pPr>
          </a:lstStyle>
          <a:p>
            <a:pPr lvl="0"/>
            <a:r>
              <a:rPr lang="en-US" dirty="0"/>
              <a:t>Insert Name(s) Here</a:t>
            </a:r>
          </a:p>
        </p:txBody>
      </p:sp>
      <p:sp>
        <p:nvSpPr>
          <p:cNvPr id="39" name="Executive director"/>
          <p:cNvSpPr>
            <a:spLocks noGrp="1"/>
          </p:cNvSpPr>
          <p:nvPr>
            <p:ph type="body" sz="quarter" idx="41" hasCustomPrompt="1"/>
          </p:nvPr>
        </p:nvSpPr>
        <p:spPr bwMode="gray">
          <a:xfrm>
            <a:off x="591552" y="2250476"/>
            <a:ext cx="3017520" cy="169277"/>
          </a:xfrm>
        </p:spPr>
        <p:txBody>
          <a:bodyPr/>
          <a:lstStyle>
            <a:lvl1pPr marL="0" indent="0">
              <a:spcBef>
                <a:spcPts val="0"/>
              </a:spcBef>
              <a:buNone/>
              <a:defRPr sz="1100">
                <a:solidFill>
                  <a:schemeClr val="tx1"/>
                </a:solidFill>
              </a:defRPr>
            </a:lvl1pPr>
            <a:lvl2pPr marL="114300" indent="0">
              <a:spcBef>
                <a:spcPts val="0"/>
              </a:spcBef>
              <a:buNone/>
              <a:defRPr sz="1100"/>
            </a:lvl2pPr>
            <a:lvl3pPr marL="228600" indent="0">
              <a:spcBef>
                <a:spcPts val="0"/>
              </a:spcBef>
              <a:buNone/>
              <a:defRPr sz="1100"/>
            </a:lvl3pPr>
            <a:lvl4pPr marL="342900" indent="0">
              <a:spcBef>
                <a:spcPts val="0"/>
              </a:spcBef>
              <a:buNone/>
              <a:defRPr sz="1100"/>
            </a:lvl4pPr>
            <a:lvl5pPr marL="457200" indent="0">
              <a:spcBef>
                <a:spcPts val="0"/>
              </a:spcBef>
              <a:buNone/>
              <a:defRPr sz="1100"/>
            </a:lvl5pPr>
          </a:lstStyle>
          <a:p>
            <a:pPr lvl="0"/>
            <a:r>
              <a:rPr lang="en-US" dirty="0"/>
              <a:t>Executive Director (insert text)</a:t>
            </a:r>
          </a:p>
        </p:txBody>
      </p:sp>
      <p:sp>
        <p:nvSpPr>
          <p:cNvPr id="40" name="Executive director names"/>
          <p:cNvSpPr>
            <a:spLocks noGrp="1"/>
          </p:cNvSpPr>
          <p:nvPr>
            <p:ph type="body" sz="quarter" idx="42" hasCustomPrompt="1"/>
          </p:nvPr>
        </p:nvSpPr>
        <p:spPr bwMode="gray">
          <a:xfrm>
            <a:off x="591552" y="2459785"/>
            <a:ext cx="3019522" cy="138499"/>
          </a:xfrm>
        </p:spPr>
        <p:txBody>
          <a:bodyPr/>
          <a:lstStyle>
            <a:lvl1pPr marL="0" indent="0">
              <a:spcBef>
                <a:spcPts val="200"/>
              </a:spcBef>
              <a:buNone/>
              <a:defRPr>
                <a:solidFill>
                  <a:schemeClr val="tx1"/>
                </a:solidFill>
              </a:defRPr>
            </a:lvl1pPr>
            <a:lvl2pPr marL="114300" indent="0">
              <a:spcBef>
                <a:spcPts val="200"/>
              </a:spcBef>
              <a:buNone/>
              <a:defRPr>
                <a:solidFill>
                  <a:schemeClr val="accent3"/>
                </a:solidFill>
              </a:defRPr>
            </a:lvl2pPr>
            <a:lvl3pPr marL="228600" indent="0">
              <a:spcBef>
                <a:spcPts val="200"/>
              </a:spcBef>
              <a:buNone/>
              <a:defRPr>
                <a:solidFill>
                  <a:schemeClr val="accent3"/>
                </a:solidFill>
              </a:defRPr>
            </a:lvl3pPr>
            <a:lvl4pPr marL="342900" indent="0">
              <a:spcBef>
                <a:spcPts val="200"/>
              </a:spcBef>
              <a:buNone/>
              <a:defRPr>
                <a:solidFill>
                  <a:schemeClr val="accent3"/>
                </a:solidFill>
              </a:defRPr>
            </a:lvl4pPr>
            <a:lvl5pPr marL="457200" indent="0">
              <a:spcBef>
                <a:spcPts val="200"/>
              </a:spcBef>
              <a:buNone/>
              <a:defRPr>
                <a:solidFill>
                  <a:schemeClr val="accent3"/>
                </a:solidFill>
              </a:defRPr>
            </a:lvl5pPr>
          </a:lstStyle>
          <a:p>
            <a:pPr lvl="0"/>
            <a:r>
              <a:rPr lang="en-US" dirty="0"/>
              <a:t>Insert Name(s) Here</a:t>
            </a:r>
          </a:p>
        </p:txBody>
      </p:sp>
      <p:cxnSp>
        <p:nvCxnSpPr>
          <p:cNvPr id="13" name="Line - decorative"/>
          <p:cNvCxnSpPr/>
          <p:nvPr userDrawn="1"/>
        </p:nvCxnSpPr>
        <p:spPr bwMode="gray">
          <a:xfrm>
            <a:off x="4086830" y="0"/>
            <a:ext cx="0" cy="4800600"/>
          </a:xfrm>
          <a:prstGeom prst="line">
            <a:avLst/>
          </a:prstGeom>
          <a:ln w="12700">
            <a:solidFill>
              <a:schemeClr val="bg2">
                <a:lumMod val="75000"/>
              </a:schemeClr>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Full legal caveat - decorative">
            <a:extLst>
              <a:ext uri="{C183D7F6-B498-43B3-948B-1728B52AA6E4}">
                <adec:decorative xmlns:adec="http://schemas.microsoft.com/office/drawing/2017/decorative" val="1"/>
              </a:ext>
            </a:extLst>
          </p:cNvPr>
          <p:cNvSpPr txBox="1"/>
          <p:nvPr userDrawn="1"/>
        </p:nvSpPr>
        <p:spPr bwMode="gray">
          <a:xfrm>
            <a:off x="4173100" y="198787"/>
            <a:ext cx="1920240" cy="4514056"/>
          </a:xfrm>
          <a:prstGeom prst="rect">
            <a:avLst/>
          </a:prstGeom>
          <a:noFill/>
        </p:spPr>
        <p:txBody>
          <a:bodyPr wrap="square" lIns="0" tIns="0" rIns="0" bIns="0" rtlCol="0">
            <a:spAutoFit/>
          </a:bodyPr>
          <a:lstStyle/>
          <a:p>
            <a:pPr>
              <a:spcBef>
                <a:spcPts val="400"/>
              </a:spcBef>
            </a:pPr>
            <a:r>
              <a:rPr lang="en-US" sz="400" b="1" kern="1200" dirty="0">
                <a:solidFill>
                  <a:schemeClr val="tx1"/>
                </a:solidFill>
                <a:effectLst/>
                <a:latin typeface="+mn-lt"/>
                <a:ea typeface="+mn-ea"/>
                <a:cs typeface="+mn-cs"/>
              </a:rPr>
              <a:t>Legal Caveat</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Global, Inc. (“EAB”) has made efforts to verify the accuracy of the information it provides to partners. This report relies on data obtained from many sources, however, and EAB cannot guarantee the accuracy of the information provided or any analysis based thereon. In addition, neither EAB nor any of its affiliates (each, an “EAB Organization”) is in the business of giving legal, accounting, or other professional advice, and its reports should not be construed as professional advice. In particular, partners should not rely on any legal commentary in this report as a basis for action, or assume that any tactics described herein would be permitted by applicable law or appropriate for a given partner’s situation. Partners are advised to consult with appropriate professionals concerning legal, tax, or accounting issues, before implementing any of these tactics. No EAB Organization or any of its respective officers, directors, employees, or agents shall be liable for any claims, liabilities, or expenses relating to (a) any errors or omissions in this report, whether caused by any EAB Organization, or any of their respective employees or agents, or sources or other third parties, (b) any recommendation by any EAB Organization, or (c) failure of partner and its employees and agents to abide by the terms set forth herein.</a:t>
            </a:r>
          </a:p>
          <a:p>
            <a:pPr>
              <a:spcBef>
                <a:spcPts val="400"/>
              </a:spcBef>
            </a:pPr>
            <a:r>
              <a:rPr lang="en-US" sz="400" kern="1200" dirty="0">
                <a:solidFill>
                  <a:schemeClr val="tx1"/>
                </a:solidFill>
                <a:effectLst/>
                <a:latin typeface="+mn-lt"/>
                <a:ea typeface="+mn-ea"/>
                <a:cs typeface="+mn-cs"/>
              </a:rPr>
              <a:t>EAB is a registered trademark of EAB Global, Inc. in the United States and other countries. Partners are not permitted to use these trademarks, or any other trademark, product name, service name, trade name, and logo of any EAB Organization without prior written consent of EAB.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an EAB Organization and its products and services, or (b) an endorsement of the company or its products or services by an EAB Organization. No EAB Organization is affiliated with any such company.</a:t>
            </a:r>
            <a:endParaRPr lang="en-US" sz="400" b="1" kern="1200" dirty="0">
              <a:solidFill>
                <a:schemeClr val="tx1"/>
              </a:solidFill>
              <a:effectLst/>
              <a:latin typeface="+mn-lt"/>
              <a:ea typeface="+mn-ea"/>
              <a:cs typeface="+mn-cs"/>
            </a:endParaRPr>
          </a:p>
          <a:p>
            <a:pPr>
              <a:spcBef>
                <a:spcPts val="400"/>
              </a:spcBef>
            </a:pPr>
            <a:r>
              <a:rPr lang="en-US" sz="400" b="1" kern="1200" dirty="0">
                <a:solidFill>
                  <a:schemeClr val="tx1"/>
                </a:solidFill>
                <a:effectLst/>
                <a:latin typeface="+mn-lt"/>
                <a:ea typeface="+mn-ea"/>
                <a:cs typeface="+mn-cs"/>
              </a:rPr>
              <a:t>IMPORTANT: Please read the following.</a:t>
            </a:r>
            <a:endParaRPr lang="en-US" sz="400" kern="1200" dirty="0">
              <a:solidFill>
                <a:schemeClr val="tx1"/>
              </a:solidFill>
              <a:effectLst/>
              <a:latin typeface="+mn-lt"/>
              <a:ea typeface="+mn-ea"/>
              <a:cs typeface="+mn-cs"/>
            </a:endParaRPr>
          </a:p>
          <a:p>
            <a:pPr>
              <a:spcBef>
                <a:spcPts val="400"/>
              </a:spcBef>
            </a:pPr>
            <a:r>
              <a:rPr lang="en-US" sz="400" kern="1200" dirty="0">
                <a:solidFill>
                  <a:schemeClr val="tx1"/>
                </a:solidFill>
                <a:effectLst/>
                <a:latin typeface="+mn-lt"/>
                <a:ea typeface="+mn-ea"/>
                <a:cs typeface="+mn-cs"/>
              </a:rPr>
              <a:t>EAB has prepared this report for the exclusive use of its partners. Each partner acknowledges and agrees that this report and the information contained herein (collectively, the “Report”) are confidential and proprietary to EAB. By accepting delivery of this Report, each partner agrees to abide by the terms as stated herein, including the following:</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All right, title, and interest in and to this Report is owned by an EAB Organization. Except as stated herein, no right, license, permission, or interest of any kind in this Report is intended to be given, transferred to, or acquired by a partner. Each partner is authorized to use this Report only to the extent expressly authorized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sell, license, republish, distribute, or post online or otherwise this Report, in part or in whole. Each partner shall not disseminate or permit the use of, and shall take reasonable precautions to prevent such dissemination or use of, this Report by (a) any of its employees and agents (except as stated below), or (b) any third party.</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may make this Report available solely to those of its </a:t>
            </a:r>
            <a:br>
              <a:rPr lang="en-US" sz="400" kern="1200" dirty="0">
                <a:solidFill>
                  <a:schemeClr val="tx1"/>
                </a:solidFill>
                <a:effectLst/>
                <a:latin typeface="+mn-lt"/>
                <a:ea typeface="+mn-ea"/>
                <a:cs typeface="+mn-cs"/>
              </a:rPr>
            </a:br>
            <a:r>
              <a:rPr lang="en-US" sz="400" kern="1200" dirty="0">
                <a:solidFill>
                  <a:schemeClr val="tx1"/>
                </a:solidFill>
                <a:effectLst/>
                <a:latin typeface="+mn-lt"/>
                <a:ea typeface="+mn-ea"/>
                <a:cs typeface="+mn-cs"/>
              </a:rPr>
              <a:t>employees and agents who (a) are registered for the workshop or program of which this Report is a part, (b) require access to this Report in order to learn from the information described herein, and (c) agree not to disclose this Report to other employees or agents or any third party. Each partner shall use, and shall ensure that its employees and agents use, this Report for its internal use only. Each partner may make a limited number of copies, solely as adequate for use by its employees and agents in accordance with the terms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shall not remove from this Report any confidential markings, copyright notices, and/or other similar indicia herein.</a:t>
            </a:r>
          </a:p>
          <a:p>
            <a:pPr marL="114300" lvl="0" indent="-114300">
              <a:spcBef>
                <a:spcPts val="400"/>
              </a:spcBef>
              <a:buFont typeface="+mj-lt"/>
              <a:buAutoNum type="arabicPeriod"/>
            </a:pPr>
            <a:r>
              <a:rPr lang="en-US" sz="400" kern="1200" dirty="0">
                <a:solidFill>
                  <a:schemeClr val="tx1"/>
                </a:solidFill>
                <a:effectLst/>
                <a:latin typeface="+mn-lt"/>
                <a:ea typeface="+mn-ea"/>
                <a:cs typeface="+mn-cs"/>
              </a:rPr>
              <a:t>Each partner is responsible for any breach of its obligations as stated herein by any of its employees or agents.</a:t>
            </a:r>
          </a:p>
          <a:p>
            <a:pPr marL="114300" indent="-114300">
              <a:spcBef>
                <a:spcPts val="400"/>
              </a:spcBef>
              <a:buFont typeface="+mj-lt"/>
              <a:buAutoNum type="arabicPeriod"/>
            </a:pPr>
            <a:r>
              <a:rPr lang="en-US" sz="400" kern="1200" dirty="0">
                <a:solidFill>
                  <a:schemeClr val="tx1"/>
                </a:solidFill>
                <a:effectLst/>
                <a:latin typeface="+mn-lt"/>
                <a:ea typeface="+mn-ea"/>
                <a:cs typeface="+mn-cs"/>
              </a:rPr>
              <a:t>If a partner is unwilling to abide by any of the foregoing obligations, then such partner shall promptly return this Report and all copies thereof to EAB.  </a:t>
            </a:r>
          </a:p>
        </p:txBody>
      </p:sp>
    </p:spTree>
    <p:custDataLst>
      <p:tags r:id="rId1"/>
    </p:custDataLst>
    <p:extLst>
      <p:ext uri="{BB962C8B-B14F-4D97-AF65-F5344CB8AC3E}">
        <p14:creationId xmlns:p14="http://schemas.microsoft.com/office/powerpoint/2010/main" val="1794712829"/>
      </p:ext>
    </p:extLst>
  </p:cSld>
  <p:clrMapOvr>
    <a:masterClrMapping/>
  </p:clrMapOvr>
  <p:extLst>
    <p:ext uri="{DCECCB84-F9BA-43D5-87BE-67443E8EF086}">
      <p15:sldGuideLst xmlns:p15="http://schemas.microsoft.com/office/powerpoint/2012/main">
        <p15:guide id="1" pos="370">
          <p15:clr>
            <a:srgbClr val="FBAE40"/>
          </p15:clr>
        </p15:guide>
        <p15:guide id="2" orient="horz" pos="195" userDrawn="1">
          <p15:clr>
            <a:srgbClr val="FBAE40"/>
          </p15:clr>
        </p15:guide>
        <p15:guide id="3" pos="2417"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Copyright)">
    <p:spTree>
      <p:nvGrpSpPr>
        <p:cNvPr id="1" name=""/>
        <p:cNvGrpSpPr/>
        <p:nvPr/>
      </p:nvGrpSpPr>
      <p:grpSpPr>
        <a:xfrm>
          <a:off x="0" y="0"/>
          <a:ext cx="0" cy="0"/>
          <a:chOff x="0" y="0"/>
          <a:chExt cx="0" cy="0"/>
        </a:xfrm>
      </p:grpSpPr>
      <p:sp>
        <p:nvSpPr>
          <p:cNvPr id="20"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tx1"/>
                </a:solidFill>
                <a:latin typeface="+mj-lt"/>
              </a:rPr>
              <a:t>‹#›</a:t>
            </a:fld>
            <a:endParaRPr lang="en-US" sz="650" dirty="0">
              <a:solidFill>
                <a:schemeClr val="tx1"/>
              </a:solidFill>
              <a:latin typeface="+mj-lt"/>
            </a:endParaRPr>
          </a:p>
        </p:txBody>
      </p:sp>
    </p:spTree>
    <p:custDataLst>
      <p:tags r:id="rId1"/>
    </p:custDataLst>
    <p:extLst>
      <p:ext uri="{BB962C8B-B14F-4D97-AF65-F5344CB8AC3E}">
        <p14:creationId xmlns:p14="http://schemas.microsoft.com/office/powerpoint/2010/main" val="968989333"/>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2602411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bg bwMode="gray">
      <p:bgPr>
        <a:solidFill>
          <a:schemeClr val="accent5"/>
        </a:solidFill>
        <a:effectLst/>
      </p:bgPr>
    </p:bg>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3C9CFAEA-17B6-4FC6-B736-008C9F649D6B}"/>
              </a:ext>
            </a:extLst>
          </p:cNvPr>
          <p:cNvPicPr>
            <a:picLocks noChangeAspect="1"/>
          </p:cNvPicPr>
          <p:nvPr userDrawn="1"/>
        </p:nvPicPr>
        <p:blipFill>
          <a:blip r:embed="rId3"/>
          <a:stretch>
            <a:fillRect/>
          </a:stretch>
        </p:blipFill>
        <p:spPr>
          <a:xfrm>
            <a:off x="508" y="0"/>
            <a:ext cx="6399784" cy="4800600"/>
          </a:xfrm>
          <a:prstGeom prst="rect">
            <a:avLst/>
          </a:prstGeom>
        </p:spPr>
      </p:pic>
      <p:grpSp>
        <p:nvGrpSpPr>
          <p:cNvPr id="2" name="Group 1">
            <a:extLst>
              <a:ext uri="{FF2B5EF4-FFF2-40B4-BE49-F238E27FC236}">
                <a16:creationId xmlns:a16="http://schemas.microsoft.com/office/drawing/2014/main" id="{EF6FAE66-006C-0B40-932E-705BAEFADA13}"/>
              </a:ext>
            </a:extLst>
          </p:cNvPr>
          <p:cNvGrpSpPr/>
          <p:nvPr userDrawn="1"/>
        </p:nvGrpSpPr>
        <p:grpSpPr>
          <a:xfrm>
            <a:off x="2113475" y="374393"/>
            <a:ext cx="3874395" cy="1733215"/>
            <a:chOff x="2113475" y="374393"/>
            <a:chExt cx="3874395" cy="1733215"/>
          </a:xfrm>
        </p:grpSpPr>
        <p:pic>
          <p:nvPicPr>
            <p:cNvPr id="26" name="Picture 25" descr="A black and white logo&#10;&#10;Description automatically generated with low confidence">
              <a:extLst>
                <a:ext uri="{FF2B5EF4-FFF2-40B4-BE49-F238E27FC236}">
                  <a16:creationId xmlns:a16="http://schemas.microsoft.com/office/drawing/2014/main" id="{5A774E0D-2155-4B2C-B424-59193186EB03}"/>
                </a:ext>
              </a:extLst>
            </p:cNvPr>
            <p:cNvPicPr>
              <a:picLocks noChangeAspect="1"/>
            </p:cNvPicPr>
            <p:nvPr userDrawn="1"/>
          </p:nvPicPr>
          <p:blipFill>
            <a:blip r:embed="rId4"/>
            <a:stretch>
              <a:fillRect/>
            </a:stretch>
          </p:blipFill>
          <p:spPr>
            <a:xfrm>
              <a:off x="4557336" y="374393"/>
              <a:ext cx="1371600" cy="557784"/>
            </a:xfrm>
            <a:prstGeom prst="rect">
              <a:avLst/>
            </a:prstGeom>
          </p:spPr>
        </p:pic>
        <p:grpSp>
          <p:nvGrpSpPr>
            <p:cNvPr id="10" name="Group 9">
              <a:extLst>
                <a:ext uri="{FF2B5EF4-FFF2-40B4-BE49-F238E27FC236}">
                  <a16:creationId xmlns:a16="http://schemas.microsoft.com/office/drawing/2014/main" id="{6273ED32-7E5C-054F-B930-1FB15B335904}"/>
                </a:ext>
              </a:extLst>
            </p:cNvPr>
            <p:cNvGrpSpPr/>
            <p:nvPr userDrawn="1"/>
          </p:nvGrpSpPr>
          <p:grpSpPr>
            <a:xfrm>
              <a:off x="2113475" y="1158138"/>
              <a:ext cx="3874395" cy="949470"/>
              <a:chOff x="3245801" y="1370214"/>
              <a:chExt cx="3874395" cy="949470"/>
            </a:xfrm>
          </p:grpSpPr>
          <p:pic>
            <p:nvPicPr>
              <p:cNvPr id="11" name="Graphic 10">
                <a:extLst>
                  <a:ext uri="{FF2B5EF4-FFF2-40B4-BE49-F238E27FC236}">
                    <a16:creationId xmlns:a16="http://schemas.microsoft.com/office/drawing/2014/main" id="{7025375E-D2DD-864A-A8E2-3A340275D4E9}"/>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4883861" y="2136804"/>
                <a:ext cx="182880" cy="182880"/>
              </a:xfrm>
              <a:prstGeom prst="rect">
                <a:avLst/>
              </a:prstGeom>
            </p:spPr>
          </p:pic>
          <p:pic>
            <p:nvPicPr>
              <p:cNvPr id="12" name="Graphic 11">
                <a:extLst>
                  <a:ext uri="{FF2B5EF4-FFF2-40B4-BE49-F238E27FC236}">
                    <a16:creationId xmlns:a16="http://schemas.microsoft.com/office/drawing/2014/main" id="{A3F16BFA-C68E-484A-B601-187DB543DDF8}"/>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6193514" y="2136804"/>
                <a:ext cx="182880" cy="182880"/>
              </a:xfrm>
              <a:prstGeom prst="rect">
                <a:avLst/>
              </a:prstGeom>
            </p:spPr>
          </p:pic>
          <p:pic>
            <p:nvPicPr>
              <p:cNvPr id="18" name="Graphic 17">
                <a:extLst>
                  <a:ext uri="{FF2B5EF4-FFF2-40B4-BE49-F238E27FC236}">
                    <a16:creationId xmlns:a16="http://schemas.microsoft.com/office/drawing/2014/main" id="{1B4CBDE4-64FC-064A-A34B-734EF627B961}"/>
                  </a:ext>
                </a:extLst>
              </p:cNvPr>
              <p:cNvPicPr>
                <a:picLocks noChangeAspect="1"/>
              </p:cNvPicPr>
              <p:nvPr userDrawn="1"/>
            </p:nvPicPr>
            <p:blipFill>
              <a:blip r:embed="rId9">
                <a:extLst>
                  <a:ext uri="{96DAC541-7B7A-43D3-8B79-37D633B846F1}">
                    <asvg:svgBlip xmlns:asvg="http://schemas.microsoft.com/office/drawing/2016/SVG/main" r:embed="rId10"/>
                  </a:ext>
                </a:extLst>
              </a:blip>
              <a:srcRect/>
              <a:stretch/>
            </p:blipFill>
            <p:spPr>
              <a:xfrm>
                <a:off x="4028459" y="2136804"/>
                <a:ext cx="182880" cy="182880"/>
              </a:xfrm>
              <a:prstGeom prst="rect">
                <a:avLst/>
              </a:prstGeom>
            </p:spPr>
          </p:pic>
          <p:pic>
            <p:nvPicPr>
              <p:cNvPr id="19" name="Graphic 18">
                <a:extLst>
                  <a:ext uri="{FF2B5EF4-FFF2-40B4-BE49-F238E27FC236}">
                    <a16:creationId xmlns:a16="http://schemas.microsoft.com/office/drawing/2014/main" id="{AEC3CDD8-176E-DA44-B55D-472FD06F856E}"/>
                  </a:ext>
                </a:extLst>
              </p:cNvPr>
              <p:cNvPicPr>
                <a:picLocks noChangeAspect="1"/>
              </p:cNvPicPr>
              <p:nvPr userDrawn="1"/>
            </p:nvPicPr>
            <p:blipFill>
              <a:blip r:embed="rId11">
                <a:extLst>
                  <a:ext uri="{96DAC541-7B7A-43D3-8B79-37D633B846F1}">
                    <asvg:svgBlip xmlns:asvg="http://schemas.microsoft.com/office/drawing/2016/SVG/main" r:embed="rId12"/>
                  </a:ext>
                </a:extLst>
              </a:blip>
              <a:srcRect/>
              <a:stretch/>
            </p:blipFill>
            <p:spPr>
              <a:xfrm>
                <a:off x="3245801" y="2136804"/>
                <a:ext cx="182880" cy="182880"/>
              </a:xfrm>
              <a:prstGeom prst="rect">
                <a:avLst/>
              </a:prstGeom>
            </p:spPr>
          </p:pic>
          <p:sp>
            <p:nvSpPr>
              <p:cNvPr id="20" name="EAb locations, phone, website">
                <a:extLst>
                  <a:ext uri="{FF2B5EF4-FFF2-40B4-BE49-F238E27FC236}">
                    <a16:creationId xmlns:a16="http://schemas.microsoft.com/office/drawing/2014/main" id="{FC89286D-4175-B847-9CEC-C0D816A638EF}"/>
                  </a:ext>
                  <a:ext uri="{C183D7F6-B498-43B3-948B-1728B52AA6E4}">
                    <adec:decorative xmlns:adec="http://schemas.microsoft.com/office/drawing/2017/decorative" val="1"/>
                  </a:ext>
                </a:extLst>
              </p:cNvPr>
              <p:cNvSpPr txBox="1"/>
              <p:nvPr userDrawn="1"/>
            </p:nvSpPr>
            <p:spPr bwMode="gray">
              <a:xfrm>
                <a:off x="3245801" y="1370214"/>
                <a:ext cx="3822654" cy="651460"/>
              </a:xfrm>
              <a:prstGeom prst="rect">
                <a:avLst/>
              </a:prstGeom>
              <a:noFill/>
            </p:spPr>
            <p:txBody>
              <a:bodyPr wrap="square" lIns="0" tIns="0" rIns="0" bIns="0" rtlCol="0">
                <a:spAutoFit/>
              </a:bodyPr>
              <a:lstStyle/>
              <a:p>
                <a:pPr algn="r">
                  <a:spcBef>
                    <a:spcPts val="500"/>
                  </a:spcBef>
                </a:pPr>
                <a:r>
                  <a:rPr lang="en-US" sz="1000" spc="0" baseline="0" dirty="0">
                    <a:solidFill>
                      <a:schemeClr val="bg1"/>
                    </a:solidFill>
                    <a:latin typeface="+mn-lt"/>
                    <a:ea typeface="Verdana" panose="020B0604030504040204" pitchFamily="34" charset="0"/>
                    <a:cs typeface="Verdana" panose="020B0604030504040204" pitchFamily="34" charset="0"/>
                  </a:rPr>
                  <a:t>Washington DC | Richmond | Birmingham | Minneapolis</a:t>
                </a:r>
              </a:p>
              <a:p>
                <a:pPr algn="r">
                  <a:spcBef>
                    <a:spcPts val="1100"/>
                  </a:spcBef>
                </a:pPr>
                <a:endParaRPr lang="en-US" sz="400" spc="0" baseline="0" dirty="0">
                  <a:solidFill>
                    <a:schemeClr val="bg1"/>
                  </a:solidFill>
                  <a:latin typeface="+mn-lt"/>
                  <a:ea typeface="Verdana" panose="020B0604030504040204" pitchFamily="34" charset="0"/>
                  <a:cs typeface="Verdana" panose="020B0604030504040204" pitchFamily="34" charset="0"/>
                </a:endParaRPr>
              </a:p>
              <a:p>
                <a:pPr algn="r">
                  <a:spcBef>
                    <a:spcPts val="1100"/>
                  </a:spcBef>
                </a:pPr>
                <a:r>
                  <a:rPr lang="en-US" sz="1000" spc="0" baseline="0" dirty="0">
                    <a:solidFill>
                      <a:schemeClr val="bg1"/>
                    </a:solidFill>
                    <a:latin typeface="+mn-lt"/>
                    <a:ea typeface="Verdana" panose="020B0604030504040204" pitchFamily="34" charset="0"/>
                    <a:cs typeface="Verdana" panose="020B0604030504040204" pitchFamily="34" charset="0"/>
                  </a:rPr>
                  <a:t>202-747-1000 | </a:t>
                </a:r>
                <a:r>
                  <a:rPr lang="en-US" sz="1000" b="1" spc="0" baseline="0" dirty="0" err="1">
                    <a:solidFill>
                      <a:schemeClr val="bg1"/>
                    </a:solidFill>
                    <a:latin typeface="+mn-lt"/>
                    <a:ea typeface="Verdana" panose="020B0604030504040204" pitchFamily="34" charset="0"/>
                    <a:cs typeface="Verdana" panose="020B0604030504040204" pitchFamily="34" charset="0"/>
                  </a:rPr>
                  <a:t>eab.com</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2" name="EAb locations, phone, website">
                <a:extLst>
                  <a:ext uri="{FF2B5EF4-FFF2-40B4-BE49-F238E27FC236}">
                    <a16:creationId xmlns:a16="http://schemas.microsoft.com/office/drawing/2014/main" id="{864AA60D-4F78-9142-9B16-5FA4F68B622E}"/>
                  </a:ext>
                  <a:ext uri="{C183D7F6-B498-43B3-948B-1728B52AA6E4}">
                    <adec:decorative xmlns:adec="http://schemas.microsoft.com/office/drawing/2017/decorative" val="1"/>
                  </a:ext>
                </a:extLst>
              </p:cNvPr>
              <p:cNvSpPr txBox="1"/>
              <p:nvPr userDrawn="1"/>
            </p:nvSpPr>
            <p:spPr bwMode="gray">
              <a:xfrm>
                <a:off x="3472969" y="2151746"/>
                <a:ext cx="447113" cy="152997"/>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3" name="EAb locations, phone, website">
                <a:extLst>
                  <a:ext uri="{FF2B5EF4-FFF2-40B4-BE49-F238E27FC236}">
                    <a16:creationId xmlns:a16="http://schemas.microsoft.com/office/drawing/2014/main" id="{D10AE8D0-D103-374C-89EF-9F9D7FDD3DA7}"/>
                  </a:ext>
                  <a:ext uri="{C183D7F6-B498-43B3-948B-1728B52AA6E4}">
                    <adec:decorative xmlns:adec="http://schemas.microsoft.com/office/drawing/2017/decorative" val="1"/>
                  </a:ext>
                </a:extLst>
              </p:cNvPr>
              <p:cNvSpPr txBox="1"/>
              <p:nvPr userDrawn="1"/>
            </p:nvSpPr>
            <p:spPr bwMode="gray">
              <a:xfrm>
                <a:off x="5110087" y="2151300"/>
                <a:ext cx="888844"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WeAreEAB</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sp>
            <p:nvSpPr>
              <p:cNvPr id="24" name="Rectangle 23">
                <a:extLst>
                  <a:ext uri="{FF2B5EF4-FFF2-40B4-BE49-F238E27FC236}">
                    <a16:creationId xmlns:a16="http://schemas.microsoft.com/office/drawing/2014/main" id="{FDFE1762-3F4A-7E42-AFC8-90740BAFFFDE}"/>
                  </a:ext>
                </a:extLst>
              </p:cNvPr>
              <p:cNvSpPr/>
              <p:nvPr/>
            </p:nvSpPr>
            <p:spPr bwMode="gray">
              <a:xfrm>
                <a:off x="4244857" y="2151300"/>
                <a:ext cx="725236" cy="153888"/>
              </a:xfrm>
              <a:prstGeom prst="rect">
                <a:avLst/>
              </a:prstGeom>
            </p:spPr>
            <p:txBody>
              <a:bodyPr wrap="square" lIns="0" tIns="0" rIns="0" bIns="0">
                <a:spAutoFit/>
              </a:bodyPr>
              <a:lstStyle/>
              <a:p>
                <a:r>
                  <a:rPr lang="en-US" sz="1000" b="1" dirty="0">
                    <a:solidFill>
                      <a:schemeClr val="bg1"/>
                    </a:solidFill>
                  </a:rPr>
                  <a:t>@</a:t>
                </a:r>
                <a:r>
                  <a:rPr lang="en-US" sz="1000" b="1" dirty="0" err="1">
                    <a:solidFill>
                      <a:schemeClr val="bg1"/>
                    </a:solidFill>
                  </a:rPr>
                  <a:t>eab</a:t>
                </a:r>
                <a:r>
                  <a:rPr lang="en-US" sz="1000" b="1" dirty="0">
                    <a:solidFill>
                      <a:schemeClr val="bg1"/>
                    </a:solidFill>
                  </a:rPr>
                  <a:t>_</a:t>
                </a:r>
              </a:p>
            </p:txBody>
          </p:sp>
          <p:sp>
            <p:nvSpPr>
              <p:cNvPr id="27" name="EAb locations, phone, website">
                <a:extLst>
                  <a:ext uri="{FF2B5EF4-FFF2-40B4-BE49-F238E27FC236}">
                    <a16:creationId xmlns:a16="http://schemas.microsoft.com/office/drawing/2014/main" id="{9561058F-4B60-1E4A-887B-A3F8ACC4672E}"/>
                  </a:ext>
                  <a:ext uri="{C183D7F6-B498-43B3-948B-1728B52AA6E4}">
                    <adec:decorative xmlns:adec="http://schemas.microsoft.com/office/drawing/2017/decorative" val="1"/>
                  </a:ext>
                </a:extLst>
              </p:cNvPr>
              <p:cNvSpPr txBox="1"/>
              <p:nvPr userDrawn="1"/>
            </p:nvSpPr>
            <p:spPr bwMode="gray">
              <a:xfrm>
                <a:off x="6416106" y="2151300"/>
                <a:ext cx="704090" cy="153888"/>
              </a:xfrm>
              <a:prstGeom prst="rect">
                <a:avLst/>
              </a:prstGeom>
              <a:noFill/>
            </p:spPr>
            <p:txBody>
              <a:bodyPr wrap="square" lIns="0" tIns="0" rIns="0" bIns="0" rtlCol="0">
                <a:spAutoFit/>
              </a:bodyPr>
              <a:lstStyle/>
              <a:p>
                <a:pPr algn="l">
                  <a:spcBef>
                    <a:spcPts val="500"/>
                  </a:spcBef>
                </a:pPr>
                <a:r>
                  <a:rPr lang="en-US" sz="1000" b="1" spc="0" baseline="0" dirty="0">
                    <a:solidFill>
                      <a:schemeClr val="bg1"/>
                    </a:solidFill>
                    <a:latin typeface="+mn-lt"/>
                    <a:ea typeface="Verdana" panose="020B0604030504040204" pitchFamily="34" charset="0"/>
                    <a:cs typeface="Verdana" panose="020B0604030504040204" pitchFamily="34" charset="0"/>
                  </a:rPr>
                  <a:t>@</a:t>
                </a:r>
                <a:r>
                  <a:rPr lang="en-US" sz="1000" b="1" spc="0" baseline="0" dirty="0" err="1">
                    <a:solidFill>
                      <a:schemeClr val="bg1"/>
                    </a:solidFill>
                    <a:latin typeface="+mn-lt"/>
                    <a:ea typeface="Verdana" panose="020B0604030504040204" pitchFamily="34" charset="0"/>
                    <a:cs typeface="Verdana" panose="020B0604030504040204" pitchFamily="34" charset="0"/>
                  </a:rPr>
                  <a:t>eab.life</a:t>
                </a:r>
                <a:endParaRPr lang="en-US" sz="1000" b="1" spc="0" baseline="0" dirty="0">
                  <a:solidFill>
                    <a:schemeClr val="bg1"/>
                  </a:solidFill>
                  <a:latin typeface="+mn-lt"/>
                  <a:ea typeface="Verdana" panose="020B0604030504040204" pitchFamily="34" charset="0"/>
                  <a:cs typeface="Verdana" panose="020B0604030504040204" pitchFamily="34" charset="0"/>
                </a:endParaRPr>
              </a:p>
            </p:txBody>
          </p:sp>
        </p:grpSp>
      </p:grpSp>
    </p:spTree>
    <p:custDataLst>
      <p:tags r:id="rId1"/>
    </p:custDataLst>
    <p:extLst>
      <p:ext uri="{BB962C8B-B14F-4D97-AF65-F5344CB8AC3E}">
        <p14:creationId xmlns:p14="http://schemas.microsoft.com/office/powerpoint/2010/main" val="2316981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over">
    <p:spTree>
      <p:nvGrpSpPr>
        <p:cNvPr id="1" name=""/>
        <p:cNvGrpSpPr/>
        <p:nvPr/>
      </p:nvGrpSpPr>
      <p:grpSpPr>
        <a:xfrm>
          <a:off x="0" y="0"/>
          <a:ext cx="0" cy="0"/>
          <a:chOff x="0" y="0"/>
          <a:chExt cx="0" cy="0"/>
        </a:xfrm>
      </p:grpSpPr>
      <p:cxnSp>
        <p:nvCxnSpPr>
          <p:cNvPr id="16" name="Straight Connector 15"/>
          <p:cNvCxnSpPr/>
          <p:nvPr userDrawn="1"/>
        </p:nvCxnSpPr>
        <p:spPr bwMode="gray">
          <a:xfrm>
            <a:off x="424781" y="4221347"/>
            <a:ext cx="5551239"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7" name="Title 1"/>
          <p:cNvSpPr>
            <a:spLocks noGrp="1"/>
          </p:cNvSpPr>
          <p:nvPr>
            <p:ph type="title" hasCustomPrompt="1"/>
          </p:nvPr>
        </p:nvSpPr>
        <p:spPr bwMode="gray">
          <a:xfrm>
            <a:off x="960801" y="1737501"/>
            <a:ext cx="3782291" cy="570292"/>
          </a:xfrm>
          <a:prstGeom prst="rect">
            <a:avLst/>
          </a:prstGeom>
        </p:spPr>
        <p:txBody>
          <a:bodyPr lIns="0" tIns="0" rIns="0" bIns="0" anchor="b" anchorCtr="0">
            <a:spAutoFit/>
          </a:bodyPr>
          <a:lstStyle>
            <a:lvl1pPr>
              <a:lnSpc>
                <a:spcPct val="100000"/>
              </a:lnSpc>
              <a:defRPr sz="1853" b="0" spc="0" baseline="0">
                <a:solidFill>
                  <a:schemeClr val="tx1"/>
                </a:solidFill>
              </a:defRPr>
            </a:lvl1pPr>
          </a:lstStyle>
          <a:p>
            <a:r>
              <a:rPr lang="en-US" dirty="0"/>
              <a:t>Document Title – Rockwell 30pt Regular, Title Case</a:t>
            </a:r>
          </a:p>
        </p:txBody>
      </p:sp>
      <p:sp>
        <p:nvSpPr>
          <p:cNvPr id="18" name="Text Placeholder 4"/>
          <p:cNvSpPr>
            <a:spLocks noGrp="1"/>
          </p:cNvSpPr>
          <p:nvPr>
            <p:ph type="body" sz="quarter" idx="16" hasCustomPrompt="1"/>
          </p:nvPr>
        </p:nvSpPr>
        <p:spPr bwMode="gray">
          <a:xfrm>
            <a:off x="960801" y="2451184"/>
            <a:ext cx="3782291" cy="133069"/>
          </a:xfrm>
        </p:spPr>
        <p:txBody>
          <a:bodyPr/>
          <a:lstStyle>
            <a:lvl1pPr marL="0" indent="0">
              <a:spcBef>
                <a:spcPts val="0"/>
              </a:spcBef>
              <a:buNone/>
              <a:defRPr sz="865">
                <a:solidFill>
                  <a:schemeClr val="tx1"/>
                </a:solidFill>
              </a:defRPr>
            </a:lvl1pPr>
            <a:lvl2pPr>
              <a:defRPr sz="865"/>
            </a:lvl2pPr>
            <a:lvl3pPr>
              <a:defRPr sz="865"/>
            </a:lvl3pPr>
            <a:lvl4pPr>
              <a:defRPr sz="865"/>
            </a:lvl4pPr>
            <a:lvl5pPr>
              <a:defRPr sz="865"/>
            </a:lvl5pPr>
          </a:lstStyle>
          <a:p>
            <a:pPr lvl="0"/>
            <a:r>
              <a:rPr lang="en-US" dirty="0"/>
              <a:t>Document Subtitle – Verdana 14pt Regular, Title Case</a:t>
            </a:r>
          </a:p>
        </p:txBody>
      </p:sp>
      <p:sp>
        <p:nvSpPr>
          <p:cNvPr id="19" name="Text Placeholder 6"/>
          <p:cNvSpPr>
            <a:spLocks noGrp="1"/>
          </p:cNvSpPr>
          <p:nvPr>
            <p:ph type="body" sz="quarter" idx="17" hasCustomPrompt="1"/>
          </p:nvPr>
        </p:nvSpPr>
        <p:spPr bwMode="gray">
          <a:xfrm>
            <a:off x="4424417" y="4283090"/>
            <a:ext cx="1551603" cy="133069"/>
          </a:xfrm>
        </p:spPr>
        <p:txBody>
          <a:bodyPr wrap="none">
            <a:spAutoFit/>
          </a:bodyPr>
          <a:lstStyle>
            <a:lvl1pPr marL="0" indent="0" algn="r">
              <a:spcBef>
                <a:spcPts val="0"/>
              </a:spcBef>
              <a:buNone/>
              <a:defRPr sz="865">
                <a:solidFill>
                  <a:schemeClr val="accent3"/>
                </a:solidFill>
              </a:defRPr>
            </a:lvl1pPr>
            <a:lvl2pPr marL="69621" indent="0">
              <a:spcBef>
                <a:spcPts val="0"/>
              </a:spcBef>
              <a:buNone/>
              <a:defRPr sz="865">
                <a:solidFill>
                  <a:schemeClr val="accent3"/>
                </a:solidFill>
              </a:defRPr>
            </a:lvl2pPr>
            <a:lvl3pPr marL="142182" indent="0">
              <a:spcBef>
                <a:spcPts val="0"/>
              </a:spcBef>
              <a:buNone/>
              <a:defRPr sz="865">
                <a:solidFill>
                  <a:schemeClr val="accent3"/>
                </a:solidFill>
              </a:defRPr>
            </a:lvl3pPr>
            <a:lvl4pPr marL="211803" indent="0">
              <a:spcBef>
                <a:spcPts val="0"/>
              </a:spcBef>
              <a:buNone/>
              <a:defRPr sz="865">
                <a:solidFill>
                  <a:schemeClr val="accent3"/>
                </a:solidFill>
              </a:defRPr>
            </a:lvl4pPr>
            <a:lvl5pPr marL="283384" indent="0">
              <a:spcBef>
                <a:spcPts val="0"/>
              </a:spcBef>
              <a:buNone/>
              <a:defRPr sz="865">
                <a:solidFill>
                  <a:schemeClr val="accent3"/>
                </a:solidFill>
              </a:defRPr>
            </a:lvl5pPr>
          </a:lstStyle>
          <a:p>
            <a:pPr lvl="0"/>
            <a:r>
              <a:rPr lang="en-US" dirty="0"/>
              <a:t>Insert Program Name Here</a:t>
            </a:r>
          </a:p>
        </p:txBody>
      </p:sp>
      <p:sp>
        <p:nvSpPr>
          <p:cNvPr id="20" name="Text Placeholder 10"/>
          <p:cNvSpPr>
            <a:spLocks noGrp="1"/>
          </p:cNvSpPr>
          <p:nvPr>
            <p:ph type="body" sz="quarter" idx="18" hasCustomPrompt="1"/>
          </p:nvPr>
        </p:nvSpPr>
        <p:spPr bwMode="gray">
          <a:xfrm>
            <a:off x="4074567" y="4430790"/>
            <a:ext cx="1901453" cy="95049"/>
          </a:xfrm>
        </p:spPr>
        <p:txBody>
          <a:bodyPr wrap="none"/>
          <a:lstStyle>
            <a:lvl1pPr marL="0" indent="0" algn="r">
              <a:spcBef>
                <a:spcPts val="0"/>
              </a:spcBef>
              <a:buNone/>
              <a:defRPr sz="617">
                <a:solidFill>
                  <a:schemeClr val="accent3"/>
                </a:solidFill>
              </a:defRPr>
            </a:lvl1pPr>
            <a:lvl2pPr>
              <a:spcBef>
                <a:spcPts val="0"/>
              </a:spcBef>
              <a:defRPr sz="617">
                <a:solidFill>
                  <a:schemeClr val="accent3"/>
                </a:solidFill>
              </a:defRPr>
            </a:lvl2pPr>
            <a:lvl3pPr>
              <a:spcBef>
                <a:spcPts val="0"/>
              </a:spcBef>
              <a:defRPr sz="617">
                <a:solidFill>
                  <a:schemeClr val="accent3"/>
                </a:solidFill>
              </a:defRPr>
            </a:lvl3pPr>
            <a:lvl4pPr>
              <a:spcBef>
                <a:spcPts val="0"/>
              </a:spcBef>
              <a:defRPr sz="617">
                <a:solidFill>
                  <a:schemeClr val="accent3"/>
                </a:solidFill>
              </a:defRPr>
            </a:lvl4pPr>
            <a:lvl5pPr>
              <a:spcBef>
                <a:spcPts val="0"/>
              </a:spcBef>
              <a:defRPr sz="617">
                <a:solidFill>
                  <a:schemeClr val="accent3"/>
                </a:solidFill>
              </a:defRPr>
            </a:lvl5pPr>
          </a:lstStyle>
          <a:p>
            <a:pPr lvl="0"/>
            <a:r>
              <a:rPr lang="en-US" dirty="0"/>
              <a:t>Insert Sub-program Name Here (if necessary)</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3757" y="425699"/>
            <a:ext cx="1072621" cy="453704"/>
          </a:xfrm>
          <a:prstGeom prst="rect">
            <a:avLst/>
          </a:prstGeom>
          <a:noFill/>
          <a:ln>
            <a:noFill/>
          </a:ln>
        </p:spPr>
      </p:pic>
    </p:spTree>
    <p:custDataLst>
      <p:tags r:id="rId1"/>
    </p:custDataLst>
    <p:extLst>
      <p:ext uri="{BB962C8B-B14F-4D97-AF65-F5344CB8AC3E}">
        <p14:creationId xmlns:p14="http://schemas.microsoft.com/office/powerpoint/2010/main" val="3504272891"/>
      </p:ext>
    </p:extLst>
  </p:cSld>
  <p:clrMapOvr>
    <a:masterClrMapping/>
  </p:clrMapOvr>
  <p:extLst>
    <p:ext uri="{DCECCB84-F9BA-43D5-87BE-67443E8EF086}">
      <p15:sldGuideLst xmlns:p15="http://schemas.microsoft.com/office/powerpoint/2012/main">
        <p15:guide id="1" pos="863">
          <p15:clr>
            <a:srgbClr val="FBAE40"/>
          </p15:clr>
        </p15:guide>
        <p15:guide id="2" orient="horz" pos="2078">
          <p15:clr>
            <a:srgbClr val="FBAE40"/>
          </p15:clr>
        </p15:guide>
        <p15:guide id="3" orient="horz" pos="2205">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142336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3837413903"/>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706102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45005230"/>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nstructions 2">
    <p:bg bwMode="gray">
      <p:bgRef idx="1001">
        <a:schemeClr val="bg1"/>
      </p:bgRef>
    </p:bg>
    <p:spTree>
      <p:nvGrpSpPr>
        <p:cNvPr id="1" name=""/>
        <p:cNvGrpSpPr/>
        <p:nvPr/>
      </p:nvGrpSpPr>
      <p:grpSpPr>
        <a:xfrm>
          <a:off x="0" y="0"/>
          <a:ext cx="0" cy="0"/>
          <a:chOff x="0" y="0"/>
          <a:chExt cx="0" cy="0"/>
        </a:xfrm>
      </p:grpSpPr>
      <p:sp>
        <p:nvSpPr>
          <p:cNvPr id="34" name="Template edition"/>
          <p:cNvSpPr/>
          <p:nvPr userDrawn="1"/>
        </p:nvSpPr>
        <p:spPr bwMode="gray">
          <a:xfrm>
            <a:off x="0" y="-1"/>
            <a:ext cx="6400800" cy="477843"/>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74320" tIns="45720" rIns="91440" bIns="45720" numCol="1" spcCol="0" rtlCol="0" fromWordArt="0" anchor="ctr" anchorCtr="0" forceAA="0" compatLnSpc="1">
            <a:prstTxWarp prst="textNoShape">
              <a:avLst/>
            </a:prstTxWarp>
            <a:noAutofit/>
          </a:bodyPr>
          <a:lstStyle/>
          <a:p>
            <a:pPr algn="ctr">
              <a:spcBef>
                <a:spcPts val="500"/>
              </a:spcBef>
            </a:pPr>
            <a:r>
              <a:rPr lang="en-US" sz="1400" b="1" dirty="0">
                <a:solidFill>
                  <a:schemeClr val="bg1"/>
                </a:solidFill>
              </a:rPr>
              <a:t>EAB Color and </a:t>
            </a:r>
            <a:r>
              <a:rPr lang="en-US" sz="1400" b="1" baseline="0" dirty="0">
                <a:solidFill>
                  <a:schemeClr val="bg1"/>
                </a:solidFill>
              </a:rPr>
              <a:t>Branding Guidelines</a:t>
            </a:r>
            <a:endParaRPr lang="en-US" sz="1400" b="1" dirty="0">
              <a:solidFill>
                <a:schemeClr val="bg1"/>
              </a:solidFill>
            </a:endParaRPr>
          </a:p>
        </p:txBody>
      </p:sp>
      <p:sp>
        <p:nvSpPr>
          <p:cNvPr id="33" name="TextBox 32">
            <a:extLst>
              <a:ext uri="{FF2B5EF4-FFF2-40B4-BE49-F238E27FC236}">
                <a16:creationId xmlns:a16="http://schemas.microsoft.com/office/drawing/2014/main" id="{F2462B22-1A04-8E47-9889-DD59E90F49AF}"/>
              </a:ext>
            </a:extLst>
          </p:cNvPr>
          <p:cNvSpPr txBox="1"/>
          <p:nvPr userDrawn="1"/>
        </p:nvSpPr>
        <p:spPr bwMode="gray">
          <a:xfrm>
            <a:off x="677291" y="699773"/>
            <a:ext cx="2414245" cy="153888"/>
          </a:xfrm>
          <a:prstGeom prst="rect">
            <a:avLst/>
          </a:prstGeom>
          <a:noFill/>
        </p:spPr>
        <p:txBody>
          <a:bodyPr vert="horz" wrap="square" lIns="0" tIns="0" rIns="0" bIns="0" rtlCol="0">
            <a:spAutoFit/>
          </a:bodyPr>
          <a:lstStyle/>
          <a:p>
            <a:pPr>
              <a:spcBef>
                <a:spcPts val="500"/>
              </a:spcBef>
            </a:pPr>
            <a:r>
              <a:rPr lang="en-US" sz="1000" b="1" dirty="0"/>
              <a:t>Color Usage</a:t>
            </a:r>
          </a:p>
        </p:txBody>
      </p:sp>
      <p:grpSp>
        <p:nvGrpSpPr>
          <p:cNvPr id="35" name="Group 34">
            <a:extLst>
              <a:ext uri="{FF2B5EF4-FFF2-40B4-BE49-F238E27FC236}">
                <a16:creationId xmlns:a16="http://schemas.microsoft.com/office/drawing/2014/main" id="{B513D5A8-E466-9841-84D3-328ED923472D}"/>
              </a:ext>
            </a:extLst>
          </p:cNvPr>
          <p:cNvGrpSpPr/>
          <p:nvPr userDrawn="1"/>
        </p:nvGrpSpPr>
        <p:grpSpPr bwMode="gray">
          <a:xfrm>
            <a:off x="276673" y="2377590"/>
            <a:ext cx="300604" cy="307777"/>
            <a:chOff x="553145" y="2965876"/>
            <a:chExt cx="300604" cy="307777"/>
          </a:xfrm>
        </p:grpSpPr>
        <p:sp>
          <p:nvSpPr>
            <p:cNvPr id="38" name="Oval 37">
              <a:extLst>
                <a:ext uri="{FF2B5EF4-FFF2-40B4-BE49-F238E27FC236}">
                  <a16:creationId xmlns:a16="http://schemas.microsoft.com/office/drawing/2014/main" id="{E85ED91A-AA14-F84D-A67E-59B97F06EC98}"/>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7" name="TextBox 36">
              <a:extLst>
                <a:ext uri="{FF2B5EF4-FFF2-40B4-BE49-F238E27FC236}">
                  <a16:creationId xmlns:a16="http://schemas.microsoft.com/office/drawing/2014/main" id="{7A80FFC2-33A3-444B-B5A0-DAE150414B56}"/>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2</a:t>
              </a:r>
            </a:p>
          </p:txBody>
        </p:sp>
      </p:grpSp>
      <p:sp>
        <p:nvSpPr>
          <p:cNvPr id="40" name="TextBox 39">
            <a:extLst>
              <a:ext uri="{FF2B5EF4-FFF2-40B4-BE49-F238E27FC236}">
                <a16:creationId xmlns:a16="http://schemas.microsoft.com/office/drawing/2014/main" id="{06B508DA-2C3C-7F46-8A41-B0EE8B10A9AC}"/>
              </a:ext>
            </a:extLst>
          </p:cNvPr>
          <p:cNvSpPr txBox="1"/>
          <p:nvPr userDrawn="1"/>
        </p:nvSpPr>
        <p:spPr bwMode="gray">
          <a:xfrm>
            <a:off x="677291" y="2454534"/>
            <a:ext cx="5353994" cy="153888"/>
          </a:xfrm>
          <a:prstGeom prst="rect">
            <a:avLst/>
          </a:prstGeom>
          <a:noFill/>
        </p:spPr>
        <p:txBody>
          <a:bodyPr vert="horz" wrap="square" lIns="0" tIns="0" rIns="0" bIns="0" rtlCol="0">
            <a:spAutoFit/>
          </a:bodyPr>
          <a:lstStyle/>
          <a:p>
            <a:pPr>
              <a:spcBef>
                <a:spcPts val="500"/>
              </a:spcBef>
            </a:pPr>
            <a:r>
              <a:rPr lang="en-US" sz="1000" b="1" dirty="0"/>
              <a:t>EAB Chart Templates Populate Dark to Light </a:t>
            </a:r>
            <a:r>
              <a:rPr lang="en-US" sz="1000" b="0" dirty="0"/>
              <a:t>(see call to action for more info)</a:t>
            </a:r>
            <a:endParaRPr lang="en-US" sz="1000" b="1" dirty="0"/>
          </a:p>
        </p:txBody>
      </p:sp>
      <p:sp>
        <p:nvSpPr>
          <p:cNvPr id="8" name="TextBox 7">
            <a:extLst>
              <a:ext uri="{FF2B5EF4-FFF2-40B4-BE49-F238E27FC236}">
                <a16:creationId xmlns:a16="http://schemas.microsoft.com/office/drawing/2014/main" id="{E5974EE7-8C1A-F040-9B99-B79D59BE88CC}"/>
              </a:ext>
            </a:extLst>
          </p:cNvPr>
          <p:cNvSpPr txBox="1"/>
          <p:nvPr userDrawn="1"/>
        </p:nvSpPr>
        <p:spPr>
          <a:xfrm>
            <a:off x="2743461" y="1174825"/>
            <a:ext cx="1474434" cy="756617"/>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 typeface="Arial" panose="020B0604020202020204" pitchFamily="34" charset="0"/>
              <a:buNone/>
              <a:tabLst/>
              <a:defRPr/>
            </a:pPr>
            <a:r>
              <a:rPr lang="en-US" sz="900" dirty="0"/>
              <a:t>Only use 7 main colors (outlined in green)</a:t>
            </a:r>
          </a:p>
          <a:p>
            <a:pPr marL="0" indent="0">
              <a:spcBef>
                <a:spcPts val="500"/>
              </a:spcBef>
              <a:buFont typeface="Arial" panose="020B0604020202020204" pitchFamily="34" charset="0"/>
              <a:buNone/>
              <a:tabLst/>
            </a:pPr>
            <a:r>
              <a:rPr lang="en-US" sz="900" dirty="0"/>
              <a:t>Do not use these 3 colors; </a:t>
            </a:r>
            <a:r>
              <a:rPr lang="en-US" sz="900" b="0" i="0" dirty="0"/>
              <a:t>exception: charts (see below)</a:t>
            </a:r>
            <a:endParaRPr lang="en-US" sz="900" dirty="0"/>
          </a:p>
        </p:txBody>
      </p:sp>
      <p:grpSp>
        <p:nvGrpSpPr>
          <p:cNvPr id="55" name="Group 54">
            <a:extLst>
              <a:ext uri="{FF2B5EF4-FFF2-40B4-BE49-F238E27FC236}">
                <a16:creationId xmlns:a16="http://schemas.microsoft.com/office/drawing/2014/main" id="{437DD57D-8B55-0941-B315-5995D2A5B913}"/>
              </a:ext>
            </a:extLst>
          </p:cNvPr>
          <p:cNvGrpSpPr/>
          <p:nvPr userDrawn="1"/>
        </p:nvGrpSpPr>
        <p:grpSpPr bwMode="gray">
          <a:xfrm>
            <a:off x="276673" y="622829"/>
            <a:ext cx="300604" cy="307777"/>
            <a:chOff x="553145" y="2965876"/>
            <a:chExt cx="300604" cy="307777"/>
          </a:xfrm>
        </p:grpSpPr>
        <p:sp>
          <p:nvSpPr>
            <p:cNvPr id="56" name="Oval 55">
              <a:extLst>
                <a:ext uri="{FF2B5EF4-FFF2-40B4-BE49-F238E27FC236}">
                  <a16:creationId xmlns:a16="http://schemas.microsoft.com/office/drawing/2014/main" id="{3593260D-343E-4040-AF19-97EFE84D0A95}"/>
                </a:ext>
              </a:extLst>
            </p:cNvPr>
            <p:cNvSpPr>
              <a:spLocks noChangeAspect="1"/>
            </p:cNvSpPr>
            <p:nvPr/>
          </p:nvSpPr>
          <p:spPr bwMode="gray">
            <a:xfrm>
              <a:off x="553145" y="2971410"/>
              <a:ext cx="300604" cy="300604"/>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7" name="TextBox 56">
              <a:extLst>
                <a:ext uri="{FF2B5EF4-FFF2-40B4-BE49-F238E27FC236}">
                  <a16:creationId xmlns:a16="http://schemas.microsoft.com/office/drawing/2014/main" id="{1C04CFF4-93DA-A942-9133-552DB1B8618E}"/>
                </a:ext>
              </a:extLst>
            </p:cNvPr>
            <p:cNvSpPr txBox="1"/>
            <p:nvPr/>
          </p:nvSpPr>
          <p:spPr bwMode="gray">
            <a:xfrm>
              <a:off x="635259" y="2965876"/>
              <a:ext cx="166194" cy="307777"/>
            </a:xfrm>
            <a:prstGeom prst="rect">
              <a:avLst/>
            </a:prstGeom>
            <a:noFill/>
          </p:spPr>
          <p:txBody>
            <a:bodyPr wrap="square" lIns="0" tIns="0" rIns="0" bIns="0" rtlCol="0">
              <a:spAutoFit/>
            </a:bodyPr>
            <a:lstStyle/>
            <a:p>
              <a:pPr>
                <a:spcBef>
                  <a:spcPts val="500"/>
                </a:spcBef>
              </a:pPr>
              <a:r>
                <a:rPr lang="en-US" sz="2000" dirty="0">
                  <a:solidFill>
                    <a:schemeClr val="bg1"/>
                  </a:solidFill>
                  <a:latin typeface="+mj-lt"/>
                </a:rPr>
                <a:t>1</a:t>
              </a:r>
            </a:p>
          </p:txBody>
        </p:sp>
      </p:grpSp>
      <p:sp>
        <p:nvSpPr>
          <p:cNvPr id="58" name="Rectangle 57">
            <a:extLst>
              <a:ext uri="{FF2B5EF4-FFF2-40B4-BE49-F238E27FC236}">
                <a16:creationId xmlns:a16="http://schemas.microsoft.com/office/drawing/2014/main" id="{B2B6A2EE-5F6C-8345-8B8E-0B922DA57622}"/>
              </a:ext>
              <a:ext uri="{C183D7F6-B498-43B3-948B-1728B52AA6E4}">
                <adec:decorative xmlns:adec="http://schemas.microsoft.com/office/drawing/2017/decorative" val="1"/>
              </a:ext>
            </a:extLst>
          </p:cNvPr>
          <p:cNvSpPr/>
          <p:nvPr userDrawn="1"/>
        </p:nvSpPr>
        <p:spPr bwMode="gray">
          <a:xfrm>
            <a:off x="8481360" y="-1208793"/>
            <a:ext cx="731520" cy="246888"/>
          </a:xfrm>
          <a:prstGeom prst="rect">
            <a:avLst/>
          </a:prstGeom>
          <a:solidFill>
            <a:schemeClr val="accent4"/>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4</a:t>
            </a:r>
          </a:p>
        </p:txBody>
      </p:sp>
      <p:sp>
        <p:nvSpPr>
          <p:cNvPr id="59" name="Rectangle 58">
            <a:extLst>
              <a:ext uri="{FF2B5EF4-FFF2-40B4-BE49-F238E27FC236}">
                <a16:creationId xmlns:a16="http://schemas.microsoft.com/office/drawing/2014/main" id="{2848DDDC-61D8-7B4A-93AD-B6784B435605}"/>
              </a:ext>
              <a:ext uri="{C183D7F6-B498-43B3-948B-1728B52AA6E4}">
                <adec:decorative xmlns:adec="http://schemas.microsoft.com/office/drawing/2017/decorative" val="1"/>
              </a:ext>
            </a:extLst>
          </p:cNvPr>
          <p:cNvSpPr/>
          <p:nvPr userDrawn="1"/>
        </p:nvSpPr>
        <p:spPr bwMode="gray">
          <a:xfrm>
            <a:off x="9327171" y="-1208793"/>
            <a:ext cx="731520" cy="246888"/>
          </a:xfrm>
          <a:prstGeom prst="rect">
            <a:avLst/>
          </a:prstGeom>
          <a:solidFill>
            <a:schemeClr val="accent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5</a:t>
            </a:r>
          </a:p>
        </p:txBody>
      </p:sp>
      <p:sp>
        <p:nvSpPr>
          <p:cNvPr id="60" name="Rectangle 59">
            <a:extLst>
              <a:ext uri="{FF2B5EF4-FFF2-40B4-BE49-F238E27FC236}">
                <a16:creationId xmlns:a16="http://schemas.microsoft.com/office/drawing/2014/main" id="{AFFCACC8-DC64-D248-8D98-9FD92020E9A9}"/>
              </a:ext>
              <a:ext uri="{C183D7F6-B498-43B3-948B-1728B52AA6E4}">
                <adec:decorative xmlns:adec="http://schemas.microsoft.com/office/drawing/2017/decorative" val="1"/>
              </a:ext>
            </a:extLst>
          </p:cNvPr>
          <p:cNvSpPr/>
          <p:nvPr userDrawn="1"/>
        </p:nvSpPr>
        <p:spPr bwMode="gray">
          <a:xfrm>
            <a:off x="10172982" y="-1208793"/>
            <a:ext cx="731520" cy="246888"/>
          </a:xfrm>
          <a:prstGeom prst="rect">
            <a:avLst/>
          </a:prstGeom>
          <a:solidFill>
            <a:schemeClr val="accent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Accent 6</a:t>
            </a:r>
          </a:p>
        </p:txBody>
      </p:sp>
      <p:sp>
        <p:nvSpPr>
          <p:cNvPr id="61" name="Rectangle 60">
            <a:extLst>
              <a:ext uri="{FF2B5EF4-FFF2-40B4-BE49-F238E27FC236}">
                <a16:creationId xmlns:a16="http://schemas.microsoft.com/office/drawing/2014/main" id="{6B01AAFA-C9F7-4C4A-A989-C0FF36970CEC}"/>
              </a:ext>
              <a:ext uri="{C183D7F6-B498-43B3-948B-1728B52AA6E4}">
                <adec:decorative xmlns:adec="http://schemas.microsoft.com/office/drawing/2017/decorative" val="1"/>
              </a:ext>
            </a:extLst>
          </p:cNvPr>
          <p:cNvSpPr/>
          <p:nvPr userDrawn="1"/>
        </p:nvSpPr>
        <p:spPr bwMode="gray">
          <a:xfrm>
            <a:off x="7635549" y="-1208793"/>
            <a:ext cx="731520" cy="246888"/>
          </a:xfrm>
          <a:prstGeom prst="rect">
            <a:avLst/>
          </a:prstGeom>
          <a:solidFill>
            <a:schemeClr val="tx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sp>
        <p:nvSpPr>
          <p:cNvPr id="62" name="Rectangle 61">
            <a:extLst>
              <a:ext uri="{FF2B5EF4-FFF2-40B4-BE49-F238E27FC236}">
                <a16:creationId xmlns:a16="http://schemas.microsoft.com/office/drawing/2014/main" id="{5EE5238F-E118-D444-9633-8A74CE2C9B57}"/>
              </a:ext>
              <a:ext uri="{C183D7F6-B498-43B3-948B-1728B52AA6E4}">
                <adec:decorative xmlns:adec="http://schemas.microsoft.com/office/drawing/2017/decorative" val="1"/>
              </a:ext>
            </a:extLst>
          </p:cNvPr>
          <p:cNvSpPr/>
          <p:nvPr userDrawn="1"/>
        </p:nvSpPr>
        <p:spPr bwMode="gray">
          <a:xfrm>
            <a:off x="6771156" y="-1208793"/>
            <a:ext cx="731520" cy="246888"/>
          </a:xfrm>
          <a:prstGeom prst="rect">
            <a:avLst/>
          </a:prstGeom>
          <a:solidFill>
            <a:schemeClr val="bg2"/>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5720" tIns="45720" rIns="45720" bIns="45720" numCol="1" spcCol="0" rtlCol="0" fromWordArt="0" anchor="t" anchorCtr="0" forceAA="0" compatLnSpc="1">
            <a:prstTxWarp prst="textNoShape">
              <a:avLst/>
            </a:prstTxWarp>
            <a:spAutoFit/>
          </a:bodyPr>
          <a:lstStyle/>
          <a:p>
            <a:pPr algn="ctr">
              <a:spcBef>
                <a:spcPts val="500"/>
              </a:spcBef>
            </a:pPr>
            <a:r>
              <a:rPr lang="en-US" sz="1000" dirty="0">
                <a:solidFill>
                  <a:schemeClr val="bg1"/>
                </a:solidFill>
              </a:rPr>
              <a:t>Text 2</a:t>
            </a:r>
          </a:p>
        </p:txBody>
      </p:sp>
      <p:graphicFrame>
        <p:nvGraphicFramePr>
          <p:cNvPr id="64" name="Chart 63">
            <a:extLst>
              <a:ext uri="{FF2B5EF4-FFF2-40B4-BE49-F238E27FC236}">
                <a16:creationId xmlns:a16="http://schemas.microsoft.com/office/drawing/2014/main" id="{0DBD1674-B662-B242-935D-885AF0C73F8F}"/>
              </a:ext>
            </a:extLst>
          </p:cNvPr>
          <p:cNvGraphicFramePr/>
          <p:nvPr userDrawn="1">
            <p:extLst>
              <p:ext uri="{D42A27DB-BD31-4B8C-83A1-F6EECF244321}">
                <p14:modId xmlns:p14="http://schemas.microsoft.com/office/powerpoint/2010/main" val="2240452265"/>
              </p:ext>
            </p:extLst>
          </p:nvPr>
        </p:nvGraphicFramePr>
        <p:xfrm>
          <a:off x="3339053" y="2789560"/>
          <a:ext cx="1528822" cy="1371600"/>
        </p:xfrm>
        <a:graphic>
          <a:graphicData uri="http://schemas.openxmlformats.org/drawingml/2006/chart">
            <c:chart xmlns:c="http://schemas.openxmlformats.org/drawingml/2006/chart" xmlns:r="http://schemas.openxmlformats.org/officeDocument/2006/relationships" r:id="rId3"/>
          </a:graphicData>
        </a:graphic>
      </p:graphicFrame>
      <p:sp>
        <p:nvSpPr>
          <p:cNvPr id="65" name="Text Placeholder 1">
            <a:extLst>
              <a:ext uri="{FF2B5EF4-FFF2-40B4-BE49-F238E27FC236}">
                <a16:creationId xmlns:a16="http://schemas.microsoft.com/office/drawing/2014/main" id="{979520A7-0732-4A47-A151-7085EC4B9811}"/>
              </a:ext>
              <a:ext uri="{C183D7F6-B498-43B3-948B-1728B52AA6E4}">
                <adec:decorative xmlns:adec="http://schemas.microsoft.com/office/drawing/2017/decorative" val="0"/>
              </a:ext>
            </a:extLst>
          </p:cNvPr>
          <p:cNvSpPr txBox="1">
            <a:spLocks/>
          </p:cNvSpPr>
          <p:nvPr userDrawn="1"/>
        </p:nvSpPr>
        <p:spPr bwMode="gray">
          <a:xfrm>
            <a:off x="3665405" y="3255093"/>
            <a:ext cx="740658" cy="307777"/>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000" dirty="0">
                <a:solidFill>
                  <a:schemeClr val="tx2"/>
                </a:solidFill>
                <a:latin typeface="+mj-lt"/>
              </a:rPr>
              <a:t>40%</a:t>
            </a:r>
          </a:p>
        </p:txBody>
      </p:sp>
      <p:sp>
        <p:nvSpPr>
          <p:cNvPr id="66" name="TextBox 65">
            <a:extLst>
              <a:ext uri="{FF2B5EF4-FFF2-40B4-BE49-F238E27FC236}">
                <a16:creationId xmlns:a16="http://schemas.microsoft.com/office/drawing/2014/main" id="{ADD4BF7E-0D73-334D-8B83-84F7756D57BF}"/>
              </a:ext>
              <a:ext uri="{C183D7F6-B498-43B3-948B-1728B52AA6E4}">
                <adec:decorative xmlns:adec="http://schemas.microsoft.com/office/drawing/2017/decorative" val="1"/>
              </a:ext>
            </a:extLst>
          </p:cNvPr>
          <p:cNvSpPr txBox="1"/>
          <p:nvPr userDrawn="1"/>
        </p:nvSpPr>
        <p:spPr bwMode="gray">
          <a:xfrm>
            <a:off x="3634901" y="3555001"/>
            <a:ext cx="801666" cy="246221"/>
          </a:xfrm>
          <a:prstGeom prst="rect">
            <a:avLst/>
          </a:prstGeom>
          <a:noFill/>
        </p:spPr>
        <p:txBody>
          <a:bodyPr wrap="square" lIns="0" tIns="0" rIns="0" bIns="0" rtlCol="0">
            <a:spAutoFit/>
          </a:bodyPr>
          <a:lstStyle/>
          <a:p>
            <a:pPr algn="ctr"/>
            <a:r>
              <a:rPr lang="en-US" sz="800" dirty="0"/>
              <a:t>Add label </a:t>
            </a:r>
            <a:br>
              <a:rPr lang="en-US" sz="800" dirty="0"/>
            </a:br>
            <a:r>
              <a:rPr lang="en-US" sz="800" dirty="0"/>
              <a:t>text here</a:t>
            </a:r>
          </a:p>
        </p:txBody>
      </p:sp>
      <p:graphicFrame>
        <p:nvGraphicFramePr>
          <p:cNvPr id="67" name="Chart 66">
            <a:extLst>
              <a:ext uri="{FF2B5EF4-FFF2-40B4-BE49-F238E27FC236}">
                <a16:creationId xmlns:a16="http://schemas.microsoft.com/office/drawing/2014/main" id="{C0060E53-2567-C341-A4F2-9A582F3EA8A1}"/>
              </a:ext>
            </a:extLst>
          </p:cNvPr>
          <p:cNvGraphicFramePr/>
          <p:nvPr userDrawn="1">
            <p:extLst>
              <p:ext uri="{D42A27DB-BD31-4B8C-83A1-F6EECF244321}">
                <p14:modId xmlns:p14="http://schemas.microsoft.com/office/powerpoint/2010/main" val="2090563106"/>
              </p:ext>
            </p:extLst>
          </p:nvPr>
        </p:nvGraphicFramePr>
        <p:xfrm>
          <a:off x="604257" y="2731741"/>
          <a:ext cx="2414245" cy="1564707"/>
        </p:xfrm>
        <a:graphic>
          <a:graphicData uri="http://schemas.openxmlformats.org/drawingml/2006/chart">
            <c:chart xmlns:c="http://schemas.openxmlformats.org/drawingml/2006/chart" xmlns:r="http://schemas.openxmlformats.org/officeDocument/2006/relationships" r:id="rId4"/>
          </a:graphicData>
        </a:graphic>
      </p:graphicFrame>
      <p:sp>
        <p:nvSpPr>
          <p:cNvPr id="68" name="TextBox 67">
            <a:extLst>
              <a:ext uri="{FF2B5EF4-FFF2-40B4-BE49-F238E27FC236}">
                <a16:creationId xmlns:a16="http://schemas.microsoft.com/office/drawing/2014/main" id="{CEF7F41F-A899-BB4E-94D6-714B45740B44}"/>
              </a:ext>
            </a:extLst>
          </p:cNvPr>
          <p:cNvSpPr txBox="1"/>
          <p:nvPr userDrawn="1"/>
        </p:nvSpPr>
        <p:spPr bwMode="gray">
          <a:xfrm>
            <a:off x="3142959" y="2798653"/>
            <a:ext cx="1828800" cy="153888"/>
          </a:xfrm>
          <a:prstGeom prst="rect">
            <a:avLst/>
          </a:prstGeom>
          <a:noFill/>
        </p:spPr>
        <p:txBody>
          <a:bodyPr wrap="square" lIns="0" tIns="0" rIns="0" bIns="0" rtlCol="0">
            <a:spAutoFit/>
          </a:bodyPr>
          <a:lstStyle/>
          <a:p>
            <a:pPr algn="ctr"/>
            <a:r>
              <a:rPr lang="en-US" sz="1000" b="1" dirty="0"/>
              <a:t>2-Color Charts</a:t>
            </a:r>
          </a:p>
        </p:txBody>
      </p:sp>
      <p:graphicFrame>
        <p:nvGraphicFramePr>
          <p:cNvPr id="69" name="Chart 68">
            <a:extLst>
              <a:ext uri="{FF2B5EF4-FFF2-40B4-BE49-F238E27FC236}">
                <a16:creationId xmlns:a16="http://schemas.microsoft.com/office/drawing/2014/main" id="{50678E99-4969-B646-A974-327A9B383BBD}"/>
              </a:ext>
            </a:extLst>
          </p:cNvPr>
          <p:cNvGraphicFramePr/>
          <p:nvPr userDrawn="1">
            <p:extLst>
              <p:ext uri="{D42A27DB-BD31-4B8C-83A1-F6EECF244321}">
                <p14:modId xmlns:p14="http://schemas.microsoft.com/office/powerpoint/2010/main" val="2466607550"/>
              </p:ext>
            </p:extLst>
          </p:nvPr>
        </p:nvGraphicFramePr>
        <p:xfrm>
          <a:off x="4997960" y="2775384"/>
          <a:ext cx="1828800" cy="1371600"/>
        </p:xfrm>
        <a:graphic>
          <a:graphicData uri="http://schemas.openxmlformats.org/drawingml/2006/chart">
            <c:chart xmlns:c="http://schemas.openxmlformats.org/drawingml/2006/chart" xmlns:r="http://schemas.openxmlformats.org/officeDocument/2006/relationships" r:id="rId5"/>
          </a:graphicData>
        </a:graphic>
      </p:graphicFrame>
      <p:sp>
        <p:nvSpPr>
          <p:cNvPr id="70" name="TextBox 69">
            <a:extLst>
              <a:ext uri="{FF2B5EF4-FFF2-40B4-BE49-F238E27FC236}">
                <a16:creationId xmlns:a16="http://schemas.microsoft.com/office/drawing/2014/main" id="{8F866375-8EB5-D24A-898D-EC6CFD3390A7}"/>
              </a:ext>
            </a:extLst>
          </p:cNvPr>
          <p:cNvSpPr txBox="1"/>
          <p:nvPr userDrawn="1"/>
        </p:nvSpPr>
        <p:spPr bwMode="gray">
          <a:xfrm>
            <a:off x="4699935" y="2784477"/>
            <a:ext cx="1828800" cy="153888"/>
          </a:xfrm>
          <a:prstGeom prst="rect">
            <a:avLst/>
          </a:prstGeom>
          <a:noFill/>
        </p:spPr>
        <p:txBody>
          <a:bodyPr wrap="square" lIns="0" tIns="0" rIns="0" bIns="0" rtlCol="0">
            <a:spAutoFit/>
          </a:bodyPr>
          <a:lstStyle/>
          <a:p>
            <a:pPr algn="ctr"/>
            <a:r>
              <a:rPr lang="en-US" sz="1000" b="1" dirty="0"/>
              <a:t>3-Color Charts</a:t>
            </a:r>
          </a:p>
        </p:txBody>
      </p:sp>
      <p:sp>
        <p:nvSpPr>
          <p:cNvPr id="71" name="Line Callout 1 46">
            <a:extLst>
              <a:ext uri="{FF2B5EF4-FFF2-40B4-BE49-F238E27FC236}">
                <a16:creationId xmlns:a16="http://schemas.microsoft.com/office/drawing/2014/main" id="{75A51D96-61C4-9942-8600-4A14E238E215}"/>
              </a:ext>
            </a:extLst>
          </p:cNvPr>
          <p:cNvSpPr/>
          <p:nvPr userDrawn="1"/>
        </p:nvSpPr>
        <p:spPr bwMode="gray">
          <a:xfrm>
            <a:off x="726632" y="2753601"/>
            <a:ext cx="953168" cy="338554"/>
          </a:xfrm>
          <a:prstGeom prst="borderCallout1">
            <a:avLst>
              <a:gd name="adj1" fmla="val 47939"/>
              <a:gd name="adj2" fmla="val 99761"/>
              <a:gd name="adj3" fmla="val 47769"/>
              <a:gd name="adj4" fmla="val 126682"/>
            </a:avLst>
          </a:prstGeom>
          <a:noFill/>
          <a:ln w="12700" cap="flat" cmpd="sng" algn="ctr">
            <a:solidFill>
              <a:schemeClr val="tx2"/>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t>Orange outline callout style</a:t>
            </a:r>
          </a:p>
        </p:txBody>
      </p:sp>
      <p:grpSp>
        <p:nvGrpSpPr>
          <p:cNvPr id="12" name="Group 11">
            <a:extLst>
              <a:ext uri="{FF2B5EF4-FFF2-40B4-BE49-F238E27FC236}">
                <a16:creationId xmlns:a16="http://schemas.microsoft.com/office/drawing/2014/main" id="{F2AEE0DF-FBBC-2648-BB7D-5EB6DB3BE691}"/>
              </a:ext>
            </a:extLst>
          </p:cNvPr>
          <p:cNvGrpSpPr/>
          <p:nvPr userDrawn="1"/>
        </p:nvGrpSpPr>
        <p:grpSpPr>
          <a:xfrm>
            <a:off x="712017" y="946056"/>
            <a:ext cx="1946124" cy="1216144"/>
            <a:chOff x="712016" y="1045288"/>
            <a:chExt cx="2168345" cy="1355011"/>
          </a:xfrm>
        </p:grpSpPr>
        <p:grpSp>
          <p:nvGrpSpPr>
            <p:cNvPr id="2" name="Group 1">
              <a:extLst>
                <a:ext uri="{FF2B5EF4-FFF2-40B4-BE49-F238E27FC236}">
                  <a16:creationId xmlns:a16="http://schemas.microsoft.com/office/drawing/2014/main" id="{78D80AD6-C080-2E45-8D22-265AA80E9EF1}"/>
                </a:ext>
              </a:extLst>
            </p:cNvPr>
            <p:cNvGrpSpPr/>
            <p:nvPr userDrawn="1"/>
          </p:nvGrpSpPr>
          <p:grpSpPr>
            <a:xfrm>
              <a:off x="712016" y="1045288"/>
              <a:ext cx="1888995" cy="1355011"/>
              <a:chOff x="290410" y="857410"/>
              <a:chExt cx="2361631" cy="1694043"/>
            </a:xfrm>
          </p:grpSpPr>
          <p:grpSp>
            <p:nvGrpSpPr>
              <p:cNvPr id="23" name="Group 22" descr="In PowerPoint, only use the top row of the color palette. ">
                <a:extLst>
                  <a:ext uri="{FF2B5EF4-FFF2-40B4-BE49-F238E27FC236}">
                    <a16:creationId xmlns:a16="http://schemas.microsoft.com/office/drawing/2014/main" id="{C5F41866-6B5C-C34E-9A2B-08ECD095E3D1}"/>
                  </a:ext>
                  <a:ext uri="{C183D7F6-B498-43B3-948B-1728B52AA6E4}">
                    <adec:decorative xmlns:adec="http://schemas.microsoft.com/office/drawing/2017/decorative" val="0"/>
                  </a:ext>
                </a:extLst>
              </p:cNvPr>
              <p:cNvGrpSpPr/>
              <p:nvPr userDrawn="1"/>
            </p:nvGrpSpPr>
            <p:grpSpPr>
              <a:xfrm>
                <a:off x="290410" y="857410"/>
                <a:ext cx="2361631" cy="1694043"/>
                <a:chOff x="-1834053" y="1543542"/>
                <a:chExt cx="2514213" cy="1803493"/>
              </a:xfrm>
            </p:grpSpPr>
            <p:pic>
              <p:nvPicPr>
                <p:cNvPr id="25" name="Picture 24">
                  <a:extLst>
                    <a:ext uri="{FF2B5EF4-FFF2-40B4-BE49-F238E27FC236}">
                      <a16:creationId xmlns:a16="http://schemas.microsoft.com/office/drawing/2014/main" id="{6ACB63F0-D020-614F-9197-951839E66C94}"/>
                    </a:ext>
                  </a:extLst>
                </p:cNvPr>
                <p:cNvPicPr>
                  <a:picLocks noChangeAspect="1"/>
                </p:cNvPicPr>
                <p:nvPr/>
              </p:nvPicPr>
              <p:blipFill rotWithShape="1">
                <a:blip r:embed="rId6"/>
                <a:srcRect l="490" r="579"/>
                <a:stretch/>
              </p:blipFill>
              <p:spPr>
                <a:xfrm>
                  <a:off x="-1832821" y="1543542"/>
                  <a:ext cx="2512981" cy="1803493"/>
                </a:xfrm>
                <a:prstGeom prst="rect">
                  <a:avLst/>
                </a:prstGeom>
                <a:ln w="12700">
                  <a:solidFill>
                    <a:schemeClr val="accent1"/>
                  </a:solidFill>
                </a:ln>
              </p:spPr>
            </p:pic>
            <p:sp>
              <p:nvSpPr>
                <p:cNvPr id="27" name="Rectangle 26">
                  <a:extLst>
                    <a:ext uri="{FF2B5EF4-FFF2-40B4-BE49-F238E27FC236}">
                      <a16:creationId xmlns:a16="http://schemas.microsoft.com/office/drawing/2014/main" id="{1386ED46-2AE7-0F4C-ADF4-88BFDF0FDDA7}"/>
                    </a:ext>
                  </a:extLst>
                </p:cNvPr>
                <p:cNvSpPr/>
                <p:nvPr/>
              </p:nvSpPr>
              <p:spPr bwMode="gray">
                <a:xfrm>
                  <a:off x="-1834053" y="2188992"/>
                  <a:ext cx="2512981" cy="1158043"/>
                </a:xfrm>
                <a:prstGeom prst="rect">
                  <a:avLst/>
                </a:prstGeom>
                <a:solidFill>
                  <a:schemeClr val="bg2">
                    <a:lumMod val="50000"/>
                    <a:alpha val="74000"/>
                  </a:schemeClr>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8" name="TextBox 27">
                  <a:extLst>
                    <a:ext uri="{FF2B5EF4-FFF2-40B4-BE49-F238E27FC236}">
                      <a16:creationId xmlns:a16="http://schemas.microsoft.com/office/drawing/2014/main" id="{B150EA07-7C69-FB49-A906-82D32553EEBB}"/>
                    </a:ext>
                  </a:extLst>
                </p:cNvPr>
                <p:cNvSpPr txBox="1"/>
                <p:nvPr/>
              </p:nvSpPr>
              <p:spPr bwMode="gray">
                <a:xfrm>
                  <a:off x="-993669" y="2627909"/>
                  <a:ext cx="1299299" cy="547704"/>
                </a:xfrm>
                <a:prstGeom prst="rect">
                  <a:avLst/>
                </a:prstGeom>
                <a:noFill/>
              </p:spPr>
              <p:txBody>
                <a:bodyPr wrap="square" lIns="0" tIns="0" rIns="0" bIns="0" rtlCol="0">
                  <a:spAutoFit/>
                </a:bodyPr>
                <a:lstStyle/>
                <a:p>
                  <a:pPr>
                    <a:spcBef>
                      <a:spcPts val="500"/>
                    </a:spcBef>
                  </a:pPr>
                  <a:r>
                    <a:rPr lang="en-US" sz="1200" b="1" dirty="0">
                      <a:solidFill>
                        <a:schemeClr val="bg1"/>
                      </a:solidFill>
                    </a:rPr>
                    <a:t>Only Use Top Row</a:t>
                  </a:r>
                </a:p>
              </p:txBody>
            </p:sp>
            <p:cxnSp>
              <p:nvCxnSpPr>
                <p:cNvPr id="31" name="Straight Arrow Connector 30">
                  <a:extLst>
                    <a:ext uri="{FF2B5EF4-FFF2-40B4-BE49-F238E27FC236}">
                      <a16:creationId xmlns:a16="http://schemas.microsoft.com/office/drawing/2014/main" id="{FEA1C73D-54D6-4847-8664-9E7698ED571D}"/>
                    </a:ext>
                  </a:extLst>
                </p:cNvPr>
                <p:cNvCxnSpPr>
                  <a:cxnSpLocks/>
                </p:cNvCxnSpPr>
                <p:nvPr/>
              </p:nvCxnSpPr>
              <p:spPr bwMode="gray">
                <a:xfrm flipV="1">
                  <a:off x="-1261785" y="2575277"/>
                  <a:ext cx="0" cy="532755"/>
                </a:xfrm>
                <a:prstGeom prst="straightConnector1">
                  <a:avLst/>
                </a:prstGeom>
                <a:solidFill>
                  <a:schemeClr val="accent1"/>
                </a:solidFill>
                <a:ln w="57150" cap="flat" cmpd="sng" algn="ctr">
                  <a:solidFill>
                    <a:schemeClr val="bg1"/>
                  </a:solidFill>
                  <a:prstDash val="solid"/>
                  <a:miter lim="800000"/>
                  <a:headEnd type="none" w="med" len="med"/>
                  <a:tailEnd type="triangle"/>
                </a:ln>
                <a:effectLst/>
              </p:spPr>
            </p:cxnSp>
          </p:grpSp>
          <p:sp>
            <p:nvSpPr>
              <p:cNvPr id="32" name="Rectangle 31">
                <a:extLst>
                  <a:ext uri="{FF2B5EF4-FFF2-40B4-BE49-F238E27FC236}">
                    <a16:creationId xmlns:a16="http://schemas.microsoft.com/office/drawing/2014/main" id="{993A2395-49E8-BA49-8ED4-D6AB6FA5EA6D}"/>
                  </a:ext>
                  <a:ext uri="{C183D7F6-B498-43B3-948B-1728B52AA6E4}">
                    <adec:decorative xmlns:adec="http://schemas.microsoft.com/office/drawing/2017/decorative" val="1"/>
                  </a:ext>
                </a:extLst>
              </p:cNvPr>
              <p:cNvSpPr/>
              <p:nvPr userDrawn="1"/>
            </p:nvSpPr>
            <p:spPr bwMode="gray">
              <a:xfrm>
                <a:off x="1901132" y="1161559"/>
                <a:ext cx="642878"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6" name="Rectangle 35">
                <a:extLst>
                  <a:ext uri="{FF2B5EF4-FFF2-40B4-BE49-F238E27FC236}">
                    <a16:creationId xmlns:a16="http://schemas.microsoft.com/office/drawing/2014/main" id="{C7646E37-1685-CA47-A6F4-CF58B1DAF6FD}"/>
                  </a:ext>
                  <a:ext uri="{C183D7F6-B498-43B3-948B-1728B52AA6E4}">
                    <adec:decorative xmlns:adec="http://schemas.microsoft.com/office/drawing/2017/decorative" val="1"/>
                  </a:ext>
                </a:extLst>
              </p:cNvPr>
              <p:cNvSpPr/>
              <p:nvPr userDrawn="1"/>
            </p:nvSpPr>
            <p:spPr bwMode="gray">
              <a:xfrm>
                <a:off x="402238" y="1161559"/>
                <a:ext cx="857346" cy="248881"/>
              </a:xfrm>
              <a:prstGeom prst="rect">
                <a:avLst/>
              </a:prstGeom>
              <a:noFill/>
              <a:ln w="19050" cap="rnd">
                <a:solidFill>
                  <a:srgbClr val="009900"/>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 name="Group 5">
              <a:extLst>
                <a:ext uri="{FF2B5EF4-FFF2-40B4-BE49-F238E27FC236}">
                  <a16:creationId xmlns:a16="http://schemas.microsoft.com/office/drawing/2014/main" id="{231BCCE7-5973-EA4F-BE1D-47AB6CC6E2D8}"/>
                </a:ext>
              </a:extLst>
            </p:cNvPr>
            <p:cNvGrpSpPr/>
            <p:nvPr userDrawn="1"/>
          </p:nvGrpSpPr>
          <p:grpSpPr>
            <a:xfrm>
              <a:off x="1530485" y="1290376"/>
              <a:ext cx="428489" cy="199072"/>
              <a:chOff x="1407460" y="1434503"/>
              <a:chExt cx="292608" cy="164592"/>
            </a:xfrm>
          </p:grpSpPr>
          <p:cxnSp>
            <p:nvCxnSpPr>
              <p:cNvPr id="4" name="Straight Connector 3">
                <a:extLst>
                  <a:ext uri="{FF2B5EF4-FFF2-40B4-BE49-F238E27FC236}">
                    <a16:creationId xmlns:a16="http://schemas.microsoft.com/office/drawing/2014/main" id="{7898EFBA-8C5D-0344-B7E4-D13B72A0EE58}"/>
                  </a:ext>
                </a:extLst>
              </p:cNvPr>
              <p:cNvCxnSpPr/>
              <p:nvPr userDrawn="1"/>
            </p:nvCxnSpPr>
            <p:spPr bwMode="gray">
              <a:xfrm>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76FFDA5-1276-6B44-88B2-E9FACC0D9ECC}"/>
                  </a:ext>
                </a:extLst>
              </p:cNvPr>
              <p:cNvCxnSpPr>
                <a:cxnSpLocks/>
              </p:cNvCxnSpPr>
              <p:nvPr userDrawn="1"/>
            </p:nvCxnSpPr>
            <p:spPr bwMode="gray">
              <a:xfrm flipH="1">
                <a:off x="1407460" y="1434503"/>
                <a:ext cx="292608" cy="16459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72" name="Straight Connector 71">
              <a:extLst>
                <a:ext uri="{FF2B5EF4-FFF2-40B4-BE49-F238E27FC236}">
                  <a16:creationId xmlns:a16="http://schemas.microsoft.com/office/drawing/2014/main" id="{00A19AF7-8482-DF44-B041-A227E12E87A0}"/>
                </a:ext>
              </a:extLst>
            </p:cNvPr>
            <p:cNvCxnSpPr>
              <a:cxnSpLocks/>
            </p:cNvCxnSpPr>
            <p:nvPr userDrawn="1"/>
          </p:nvCxnSpPr>
          <p:spPr bwMode="gray">
            <a:xfrm flipH="1">
              <a:off x="2514601" y="1384907"/>
              <a:ext cx="36576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E61185EE-DE31-BE4C-9314-3E1FCCA3D0B8}"/>
                </a:ext>
                <a:ext uri="{C183D7F6-B498-43B3-948B-1728B52AA6E4}">
                  <adec:decorative xmlns:adec="http://schemas.microsoft.com/office/drawing/2017/decorative" val="1"/>
                </a:ext>
              </a:extLst>
            </p:cNvPr>
            <p:cNvSpPr/>
            <p:nvPr userDrawn="1"/>
          </p:nvSpPr>
          <p:spPr bwMode="gray">
            <a:xfrm>
              <a:off x="1738466" y="1489344"/>
              <a:ext cx="1141895" cy="264891"/>
            </a:xfrm>
            <a:custGeom>
              <a:avLst/>
              <a:gdLst>
                <a:gd name="connsiteX0" fmla="*/ 0 w 514218"/>
                <a:gd name="connsiteY0" fmla="*/ 0 h 199072"/>
                <a:gd name="connsiteX1" fmla="*/ 514218 w 514218"/>
                <a:gd name="connsiteY1" fmla="*/ 0 h 199072"/>
                <a:gd name="connsiteX2" fmla="*/ 514218 w 514218"/>
                <a:gd name="connsiteY2" fmla="*/ 199072 h 199072"/>
                <a:gd name="connsiteX3" fmla="*/ 0 w 514218"/>
                <a:gd name="connsiteY3" fmla="*/ 199072 h 199072"/>
                <a:gd name="connsiteX4" fmla="*/ 0 w 514218"/>
                <a:gd name="connsiteY4" fmla="*/ 0 h 199072"/>
                <a:gd name="connsiteX0" fmla="*/ 514218 w 605658"/>
                <a:gd name="connsiteY0" fmla="*/ 0 h 199072"/>
                <a:gd name="connsiteX1" fmla="*/ 514218 w 605658"/>
                <a:gd name="connsiteY1" fmla="*/ 199072 h 199072"/>
                <a:gd name="connsiteX2" fmla="*/ 0 w 605658"/>
                <a:gd name="connsiteY2" fmla="*/ 199072 h 199072"/>
                <a:gd name="connsiteX3" fmla="*/ 0 w 605658"/>
                <a:gd name="connsiteY3" fmla="*/ 0 h 199072"/>
                <a:gd name="connsiteX4" fmla="*/ 605658 w 605658"/>
                <a:gd name="connsiteY4" fmla="*/ 91440 h 199072"/>
                <a:gd name="connsiteX0" fmla="*/ 514218 w 514218"/>
                <a:gd name="connsiteY0" fmla="*/ 0 h 199072"/>
                <a:gd name="connsiteX1" fmla="*/ 514218 w 514218"/>
                <a:gd name="connsiteY1" fmla="*/ 199072 h 199072"/>
                <a:gd name="connsiteX2" fmla="*/ 0 w 514218"/>
                <a:gd name="connsiteY2" fmla="*/ 199072 h 199072"/>
                <a:gd name="connsiteX3" fmla="*/ 0 w 514218"/>
                <a:gd name="connsiteY3" fmla="*/ 0 h 199072"/>
                <a:gd name="connsiteX0" fmla="*/ 514218 w 514218"/>
                <a:gd name="connsiteY0" fmla="*/ 199072 h 199072"/>
                <a:gd name="connsiteX1" fmla="*/ 0 w 514218"/>
                <a:gd name="connsiteY1" fmla="*/ 199072 h 199072"/>
                <a:gd name="connsiteX2" fmla="*/ 0 w 514218"/>
                <a:gd name="connsiteY2" fmla="*/ 0 h 199072"/>
              </a:gdLst>
              <a:ahLst/>
              <a:cxnLst>
                <a:cxn ang="0">
                  <a:pos x="connsiteX0" y="connsiteY0"/>
                </a:cxn>
                <a:cxn ang="0">
                  <a:pos x="connsiteX1" y="connsiteY1"/>
                </a:cxn>
                <a:cxn ang="0">
                  <a:pos x="connsiteX2" y="connsiteY2"/>
                </a:cxn>
              </a:cxnLst>
              <a:rect l="l" t="t" r="r" b="b"/>
              <a:pathLst>
                <a:path w="514218" h="199072">
                  <a:moveTo>
                    <a:pt x="514218" y="199072"/>
                  </a:moveTo>
                  <a:lnTo>
                    <a:pt x="0" y="199072"/>
                  </a:lnTo>
                  <a:lnTo>
                    <a:pt x="0" y="0"/>
                  </a:lnTo>
                </a:path>
              </a:pathLst>
            </a:custGeom>
            <a:noFill/>
            <a:ln w="19050" cap="rnd">
              <a:solidFill>
                <a:schemeClr val="tx1"/>
              </a:solidFill>
              <a:prstDash val="solid"/>
              <a:extLst>
                <a:ext uri="{C807C97D-BFC1-408E-A445-0C87EB9F89A2}">
                  <ask:lineSketchStyleProps xmlns:ask="http://schemas.microsoft.com/office/drawing/2018/sketchyshapes">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81" name="Template edition">
            <a:extLst>
              <a:ext uri="{FF2B5EF4-FFF2-40B4-BE49-F238E27FC236}">
                <a16:creationId xmlns:a16="http://schemas.microsoft.com/office/drawing/2014/main" id="{3573CCEC-1296-0F4E-ACEC-DDA3B4E8E986}"/>
              </a:ext>
            </a:extLst>
          </p:cNvPr>
          <p:cNvSpPr/>
          <p:nvPr userDrawn="1"/>
        </p:nvSpPr>
        <p:spPr bwMode="gray">
          <a:xfrm>
            <a:off x="0" y="4220886"/>
            <a:ext cx="6400800" cy="579714"/>
          </a:xfrm>
          <a:prstGeom prst="rect">
            <a:avLst/>
          </a:prstGeom>
          <a:solidFill>
            <a:srgbClr val="009900"/>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0" tIns="45720" rIns="91440" bIns="45720" numCol="1" spcCol="0" rtlCol="0" fromWordArt="0" anchor="ctr" anchorCtr="0" forceAA="0" compatLnSpc="1">
            <a:prstTxWarp prst="textNoShape">
              <a:avLst/>
            </a:prstTxWarp>
            <a:noAutofit/>
          </a:bodyPr>
          <a:lstStyle/>
          <a:p>
            <a:pPr algn="l">
              <a:spcBef>
                <a:spcPts val="500"/>
              </a:spcBef>
            </a:pPr>
            <a:r>
              <a:rPr lang="en-US" sz="1000" b="0" dirty="0">
                <a:solidFill>
                  <a:schemeClr val="bg1"/>
                </a:solidFill>
              </a:rPr>
              <a:t>Directions to install EAB chart templates and convert old files into the new </a:t>
            </a:r>
            <a:br>
              <a:rPr lang="en-US" sz="1000" b="0" dirty="0">
                <a:solidFill>
                  <a:schemeClr val="bg1"/>
                </a:solidFill>
              </a:rPr>
            </a:br>
            <a:r>
              <a:rPr lang="en-US" sz="1000" b="0" dirty="0">
                <a:solidFill>
                  <a:schemeClr val="bg1"/>
                </a:solidFill>
              </a:rPr>
              <a:t>templates are in the PDF here: </a:t>
            </a:r>
            <a:r>
              <a:rPr lang="en-US" sz="1000" b="0" u="sng" dirty="0">
                <a:solidFill>
                  <a:schemeClr val="bg1"/>
                </a:solidFill>
              </a:rPr>
              <a:t>https://</a:t>
            </a:r>
            <a:r>
              <a:rPr lang="en-US" sz="1000" b="0" u="sng" dirty="0" err="1">
                <a:solidFill>
                  <a:schemeClr val="bg1"/>
                </a:solidFill>
              </a:rPr>
              <a:t>eab.box.com</a:t>
            </a:r>
            <a:r>
              <a:rPr lang="en-US" sz="1000" b="0" u="sng" dirty="0">
                <a:solidFill>
                  <a:schemeClr val="bg1"/>
                </a:solidFill>
              </a:rPr>
              <a:t>/v/EAB-Templates.</a:t>
            </a:r>
          </a:p>
        </p:txBody>
      </p:sp>
      <p:sp>
        <p:nvSpPr>
          <p:cNvPr id="3" name="Triangle 2">
            <a:extLst>
              <a:ext uri="{FF2B5EF4-FFF2-40B4-BE49-F238E27FC236}">
                <a16:creationId xmlns:a16="http://schemas.microsoft.com/office/drawing/2014/main" id="{638817FD-7E16-AC41-91C0-0B73D796B86D}"/>
              </a:ext>
            </a:extLst>
          </p:cNvPr>
          <p:cNvSpPr/>
          <p:nvPr userDrawn="1"/>
        </p:nvSpPr>
        <p:spPr bwMode="gray">
          <a:xfrm rot="5400000">
            <a:off x="608552" y="4357047"/>
            <a:ext cx="221458" cy="190912"/>
          </a:xfrm>
          <a:prstGeom prst="triangle">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TextBox 41">
            <a:extLst>
              <a:ext uri="{FF2B5EF4-FFF2-40B4-BE49-F238E27FC236}">
                <a16:creationId xmlns:a16="http://schemas.microsoft.com/office/drawing/2014/main" id="{D1C8130E-95F0-4441-8A5D-3F448DE96FCE}"/>
              </a:ext>
            </a:extLst>
          </p:cNvPr>
          <p:cNvSpPr txBox="1"/>
          <p:nvPr userDrawn="1"/>
        </p:nvSpPr>
        <p:spPr bwMode="gray">
          <a:xfrm>
            <a:off x="4644332" y="1174207"/>
            <a:ext cx="1386953" cy="820738"/>
          </a:xfrm>
          <a:prstGeom prst="rect">
            <a:avLst/>
          </a:prstGeom>
          <a:noFill/>
        </p:spPr>
        <p:txBody>
          <a:bodyPr vert="horz" wrap="square" lIns="0" tIns="0" rIns="0" bIns="0" rtlCol="0">
            <a:spAutoFit/>
          </a:bodyPr>
          <a:lstStyle/>
          <a:p>
            <a:pPr>
              <a:spcBef>
                <a:spcPts val="500"/>
              </a:spcBef>
            </a:pPr>
            <a:r>
              <a:rPr lang="en-US" sz="900" b="1" dirty="0"/>
              <a:t>Text Colors</a:t>
            </a:r>
          </a:p>
          <a:p>
            <a:pPr marL="114300" indent="-114300">
              <a:spcBef>
                <a:spcPts val="500"/>
              </a:spcBef>
              <a:buFont typeface="Arial" panose="020B0604020202020204" pitchFamily="34" charset="0"/>
              <a:buChar char="•"/>
              <a:tabLst/>
            </a:pPr>
            <a:r>
              <a:rPr lang="en-US" sz="900" b="1" dirty="0"/>
              <a:t>ALL </a:t>
            </a:r>
            <a:r>
              <a:rPr lang="en-US" sz="900" dirty="0"/>
              <a:t>text is dark gray</a:t>
            </a:r>
          </a:p>
          <a:p>
            <a:pPr marL="114300" indent="-114300">
              <a:spcBef>
                <a:spcPts val="500"/>
              </a:spcBef>
              <a:buFont typeface="Arial" panose="020B0604020202020204" pitchFamily="34" charset="0"/>
              <a:buChar char="•"/>
              <a:tabLst/>
            </a:pPr>
            <a:r>
              <a:rPr lang="en-US" sz="900" b="1" dirty="0"/>
              <a:t>Exception: </a:t>
            </a:r>
            <a:r>
              <a:rPr lang="en-US" sz="900" dirty="0"/>
              <a:t>large data numbers are orange, blue, or teal</a:t>
            </a:r>
          </a:p>
        </p:txBody>
      </p:sp>
    </p:spTree>
    <p:custDataLst>
      <p:tags r:id="rId1"/>
    </p:custDataLst>
    <p:extLst>
      <p:ext uri="{BB962C8B-B14F-4D97-AF65-F5344CB8AC3E}">
        <p14:creationId xmlns:p14="http://schemas.microsoft.com/office/powerpoint/2010/main" val="1514428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7471400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2273362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201521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3858258101"/>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6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31565738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93641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37353268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5425902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0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8155008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1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109387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id="{8646FFBD-B4CC-48C8-9D4D-B341B933CAF0}"/>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8" name="Header box white - decorative">
            <a:extLst>
              <a:ext uri="{C183D7F6-B498-43B3-948B-1728B52AA6E4}">
                <adec:decorative xmlns:adec="http://schemas.microsoft.com/office/drawing/2017/decorative" val="1"/>
              </a:ext>
            </a:extLst>
          </p:cNvPr>
          <p:cNvSpPr/>
          <p:nvPr userDrawn="1"/>
        </p:nvSpPr>
        <p:spPr bwMode="gray">
          <a:xfrm>
            <a:off x="1" y="1"/>
            <a:ext cx="6400800" cy="1065790"/>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9" name="Header line - decorative">
            <a:extLst>
              <a:ext uri="{C183D7F6-B498-43B3-948B-1728B52AA6E4}">
                <adec:decorative xmlns:adec="http://schemas.microsoft.com/office/drawing/2017/decorative" val="1"/>
              </a:ext>
            </a:extLst>
          </p:cNvPr>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pic>
        <p:nvPicPr>
          <p:cNvPr id="11" name="EAB logo" descr="EAB logo"/>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280551" y="274987"/>
            <a:ext cx="1174986" cy="512064"/>
          </a:xfrm>
          <a:prstGeom prst="rect">
            <a:avLst/>
          </a:prstGeom>
        </p:spPr>
      </p:pic>
      <p:sp>
        <p:nvSpPr>
          <p:cNvPr id="2" name="Presentation title"/>
          <p:cNvSpPr>
            <a:spLocks noGrp="1"/>
          </p:cNvSpPr>
          <p:nvPr>
            <p:ph type="title" hasCustomPrompt="1"/>
          </p:nvPr>
        </p:nvSpPr>
        <p:spPr bwMode="gray">
          <a:xfrm>
            <a:off x="812800" y="2203377"/>
            <a:ext cx="438912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pPr lvl="0"/>
            <a:r>
              <a:rPr lang="en-US" dirty="0"/>
              <a:t>Presentation Title – Rockwell 25pt Regular, Title Case</a:t>
            </a:r>
          </a:p>
        </p:txBody>
      </p:sp>
      <p:sp>
        <p:nvSpPr>
          <p:cNvPr id="5" name="Presentation subtitle"/>
          <p:cNvSpPr>
            <a:spLocks noGrp="1"/>
          </p:cNvSpPr>
          <p:nvPr>
            <p:ph type="body" sz="quarter" idx="13" hasCustomPrompt="1"/>
          </p:nvPr>
        </p:nvSpPr>
        <p:spPr bwMode="gray">
          <a:xfrm>
            <a:off x="812800" y="3020406"/>
            <a:ext cx="4389120" cy="169277"/>
          </a:xfrm>
        </p:spPr>
        <p:txBody>
          <a:bodyPr/>
          <a:lstStyle>
            <a:lvl1pPr marL="0" indent="0">
              <a:spcBef>
                <a:spcPts val="0"/>
              </a:spcBef>
              <a:buNone/>
              <a:defRPr sz="1100" baseline="0">
                <a:solidFill>
                  <a:schemeClr val="bg1"/>
                </a:solidFill>
              </a:defRPr>
            </a:lvl1pPr>
            <a:lvl2pPr marL="114300" indent="0">
              <a:buNone/>
              <a:defRPr sz="1100">
                <a:solidFill>
                  <a:schemeClr val="accent1"/>
                </a:solidFill>
              </a:defRPr>
            </a:lvl2pPr>
            <a:lvl3pPr marL="228600" indent="0">
              <a:buNone/>
              <a:defRPr sz="1100">
                <a:solidFill>
                  <a:schemeClr val="accent1"/>
                </a:solidFill>
              </a:defRPr>
            </a:lvl3pPr>
            <a:lvl4pPr marL="342900" indent="0">
              <a:buNone/>
              <a:defRPr sz="1100">
                <a:solidFill>
                  <a:schemeClr val="accent1"/>
                </a:solidFill>
              </a:defRPr>
            </a:lvl4pPr>
            <a:lvl5pPr marL="457200" indent="0">
              <a:buNone/>
              <a:defRPr sz="1100">
                <a:solidFill>
                  <a:schemeClr val="accent1"/>
                </a:solidFill>
              </a:defRPr>
            </a:lvl5pPr>
          </a:lstStyle>
          <a:p>
            <a:pPr lvl="0"/>
            <a:r>
              <a:rPr lang="en-US" dirty="0"/>
              <a:t>Presentation Subtitle – Verdana 11pt Regular, Title Case</a:t>
            </a:r>
          </a:p>
        </p:txBody>
      </p:sp>
      <p:sp>
        <p:nvSpPr>
          <p:cNvPr id="7" name="Program name"/>
          <p:cNvSpPr>
            <a:spLocks noGrp="1"/>
          </p:cNvSpPr>
          <p:nvPr>
            <p:ph type="body" sz="quarter" idx="14" hasCustomPrompt="1"/>
          </p:nvPr>
        </p:nvSpPr>
        <p:spPr bwMode="gray">
          <a:xfrm>
            <a:off x="4294188" y="4384289"/>
            <a:ext cx="1828800" cy="138499"/>
          </a:xfrm>
        </p:spPr>
        <p:txBody>
          <a:bodyPr anchor="b" anchorCtr="0"/>
          <a:lstStyle>
            <a:lvl1pPr marL="0" indent="0" algn="r">
              <a:spcBef>
                <a:spcPts val="0"/>
              </a:spcBef>
              <a:buNone/>
              <a:defRPr>
                <a:solidFill>
                  <a:schemeClr val="bg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Product Name Goes Here</a:t>
            </a:r>
          </a:p>
        </p:txBody>
      </p:sp>
    </p:spTree>
    <p:custDataLst>
      <p:tags r:id="rId1"/>
    </p:custDataLst>
    <p:extLst>
      <p:ext uri="{BB962C8B-B14F-4D97-AF65-F5344CB8AC3E}">
        <p14:creationId xmlns:p14="http://schemas.microsoft.com/office/powerpoint/2010/main" val="2909182305"/>
      </p:ext>
    </p:extLst>
  </p:cSld>
  <p:clrMapOvr>
    <a:masterClrMapping/>
  </p:clrMapOvr>
  <p:extLst>
    <p:ext uri="{DCECCB84-F9BA-43D5-87BE-67443E8EF086}">
      <p15:sldGuideLst xmlns:p15="http://schemas.microsoft.com/office/powerpoint/2012/main">
        <p15:guide id="0" orient="horz" pos="1824" userDrawn="1">
          <p15:clr>
            <a:srgbClr val="FBAE40"/>
          </p15:clr>
        </p15:guide>
        <p15:guide id="1" pos="512" userDrawn="1">
          <p15:clr>
            <a:srgbClr val="FBAE40"/>
          </p15:clr>
        </p15:guide>
        <p15:guide id="2" orient="horz" pos="189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1899683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3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4238539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4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5493022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5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723325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6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40942093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7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151232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8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32606802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9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545204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2340602028"/>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0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400625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AB In-Brief">
    <p:spTree>
      <p:nvGrpSpPr>
        <p:cNvPr id="1" name=""/>
        <p:cNvGrpSpPr/>
        <p:nvPr/>
      </p:nvGrpSpPr>
      <p:grpSpPr>
        <a:xfrm>
          <a:off x="0" y="0"/>
          <a:ext cx="0" cy="0"/>
          <a:chOff x="0" y="0"/>
          <a:chExt cx="0" cy="0"/>
        </a:xfrm>
      </p:grpSpPr>
      <p:pic>
        <p:nvPicPr>
          <p:cNvPr id="42" name="EAB logo">
            <a:extLst>
              <a:ext uri="{FF2B5EF4-FFF2-40B4-BE49-F238E27FC236}">
                <a16:creationId xmlns:a16="http://schemas.microsoft.com/office/drawing/2014/main" id="{DA1936B1-DEDD-4B3C-BA0F-E1EB6DE95BB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255892" y="182579"/>
            <a:ext cx="1090389" cy="417192"/>
          </a:xfrm>
          <a:prstGeom prst="rect">
            <a:avLst/>
          </a:prstGeom>
        </p:spPr>
      </p:pic>
      <p:cxnSp>
        <p:nvCxnSpPr>
          <p:cNvPr id="51" name="Line vertical">
            <a:extLst>
              <a:ext uri="{FF2B5EF4-FFF2-40B4-BE49-F238E27FC236}">
                <a16:creationId xmlns:a16="http://schemas.microsoft.com/office/drawing/2014/main" id="{44EEF69A-489C-42AA-9032-8F88FA1E30BF}"/>
              </a:ext>
            </a:extLst>
          </p:cNvPr>
          <p:cNvCxnSpPr>
            <a:cxnSpLocks/>
          </p:cNvCxnSpPr>
          <p:nvPr userDrawn="1"/>
        </p:nvCxnSpPr>
        <p:spPr bwMode="gray">
          <a:xfrm flipH="1" flipV="1">
            <a:off x="272283" y="933267"/>
            <a:ext cx="5530" cy="649399"/>
          </a:xfrm>
          <a:prstGeom prst="line">
            <a:avLst/>
          </a:prstGeom>
          <a:ln w="2222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0" name="EAB statement">
            <a:extLst>
              <a:ext uri="{FF2B5EF4-FFF2-40B4-BE49-F238E27FC236}">
                <a16:creationId xmlns:a16="http://schemas.microsoft.com/office/drawing/2014/main" id="{4D990C86-80E9-4035-B1A7-351539DA9C1D}"/>
              </a:ext>
            </a:extLst>
          </p:cNvPr>
          <p:cNvSpPr txBox="1"/>
          <p:nvPr userDrawn="1"/>
        </p:nvSpPr>
        <p:spPr bwMode="gray">
          <a:xfrm>
            <a:off x="335070" y="905558"/>
            <a:ext cx="1683395" cy="677108"/>
          </a:xfrm>
          <a:prstGeom prst="rect">
            <a:avLst/>
          </a:prstGeom>
          <a:noFill/>
        </p:spPr>
        <p:txBody>
          <a:bodyPr wrap="square" lIns="0" tIns="0" rIns="0" bIns="0" rtlCol="0">
            <a:spAutoFit/>
          </a:bodyPr>
          <a:lstStyle/>
          <a:p>
            <a:pPr>
              <a:spcBef>
                <a:spcPts val="500"/>
              </a:spcBef>
            </a:pPr>
            <a:r>
              <a:rPr lang="en-US" sz="1100" b="1" dirty="0">
                <a:solidFill>
                  <a:schemeClr val="tx1"/>
                </a:solidFill>
                <a:latin typeface="+mj-lt"/>
              </a:rPr>
              <a:t>We help schools </a:t>
            </a:r>
            <a:br>
              <a:rPr lang="en-US" sz="1100" b="1" dirty="0">
                <a:solidFill>
                  <a:schemeClr val="tx1"/>
                </a:solidFill>
                <a:latin typeface="+mj-lt"/>
              </a:rPr>
            </a:br>
            <a:r>
              <a:rPr lang="en-US" sz="1100" b="1" dirty="0">
                <a:solidFill>
                  <a:schemeClr val="tx1"/>
                </a:solidFill>
                <a:latin typeface="+mj-lt"/>
              </a:rPr>
              <a:t>support students </a:t>
            </a:r>
            <a:br>
              <a:rPr lang="en-US" sz="1100" b="1" dirty="0">
                <a:solidFill>
                  <a:schemeClr val="tx1"/>
                </a:solidFill>
                <a:latin typeface="+mj-lt"/>
              </a:rPr>
            </a:br>
            <a:r>
              <a:rPr lang="en-US" sz="1100" dirty="0">
                <a:solidFill>
                  <a:schemeClr val="tx1"/>
                </a:solidFill>
                <a:latin typeface="+mj-lt"/>
              </a:rPr>
              <a:t>from enrollment to </a:t>
            </a:r>
            <a:br>
              <a:rPr lang="en-US" sz="1100" dirty="0">
                <a:solidFill>
                  <a:schemeClr val="tx1"/>
                </a:solidFill>
                <a:latin typeface="+mj-lt"/>
              </a:rPr>
            </a:br>
            <a:r>
              <a:rPr lang="en-US" sz="1100" dirty="0">
                <a:solidFill>
                  <a:schemeClr val="tx1"/>
                </a:solidFill>
                <a:latin typeface="+mj-lt"/>
              </a:rPr>
              <a:t>graduation and beyond</a:t>
            </a:r>
          </a:p>
        </p:txBody>
      </p:sp>
      <p:sp>
        <p:nvSpPr>
          <p:cNvPr id="46" name="School types">
            <a:extLst>
              <a:ext uri="{FF2B5EF4-FFF2-40B4-BE49-F238E27FC236}">
                <a16:creationId xmlns:a16="http://schemas.microsoft.com/office/drawing/2014/main" id="{5208DA4E-BD80-49C6-8044-448E94C2BB74}"/>
              </a:ext>
            </a:extLst>
          </p:cNvPr>
          <p:cNvSpPr/>
          <p:nvPr userDrawn="1"/>
        </p:nvSpPr>
        <p:spPr bwMode="gray">
          <a:xfrm>
            <a:off x="1321255" y="360187"/>
            <a:ext cx="4843169" cy="96950"/>
          </a:xfrm>
          <a:prstGeom prst="rect">
            <a:avLst/>
          </a:prstGeom>
        </p:spPr>
        <p:txBody>
          <a:bodyPr wrap="square" lIns="0" tIns="0" rIns="0" bIns="0">
            <a:spAutoFit/>
          </a:bodyPr>
          <a:lstStyle/>
          <a:p>
            <a:pPr algn="r">
              <a:spcBef>
                <a:spcPts val="500"/>
              </a:spcBef>
            </a:pPr>
            <a:r>
              <a:rPr lang="en-US" sz="620" spc="0" baseline="0" dirty="0">
                <a:solidFill>
                  <a:schemeClr val="tx1"/>
                </a:solidFill>
              </a:rPr>
              <a:t>P-20   |   Community Colleges   |   Four-Year Colleges and Universities   |   Graduate and Adult Learning</a:t>
            </a:r>
          </a:p>
        </p:txBody>
      </p:sp>
      <p:sp>
        <p:nvSpPr>
          <p:cNvPr id="44" name="Stat background - decorative">
            <a:extLst>
              <a:ext uri="{FF2B5EF4-FFF2-40B4-BE49-F238E27FC236}">
                <a16:creationId xmlns:a16="http://schemas.microsoft.com/office/drawing/2014/main" id="{FD737D13-49C0-4D0C-9B09-F4698FB94EB9}"/>
              </a:ext>
            </a:extLst>
          </p:cNvPr>
          <p:cNvSpPr/>
          <p:nvPr userDrawn="1"/>
        </p:nvSpPr>
        <p:spPr bwMode="gray">
          <a:xfrm>
            <a:off x="0" y="1929942"/>
            <a:ext cx="2018465" cy="2870658"/>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rgbClr val="E0F1F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 name="Circle graphic area">
            <a:extLst>
              <a:ext uri="{FF2B5EF4-FFF2-40B4-BE49-F238E27FC236}">
                <a16:creationId xmlns:a16="http://schemas.microsoft.com/office/drawing/2014/main" id="{353160B8-AA7B-479E-BE5F-814D4D7958CD}"/>
              </a:ext>
              <a:ext uri="{C183D7F6-B498-43B3-948B-1728B52AA6E4}">
                <adec:decorative xmlns:adec="http://schemas.microsoft.com/office/drawing/2017/decorative" val="1"/>
              </a:ext>
            </a:extLst>
          </p:cNvPr>
          <p:cNvGrpSpPr/>
          <p:nvPr userDrawn="1"/>
        </p:nvGrpSpPr>
        <p:grpSpPr bwMode="gray">
          <a:xfrm>
            <a:off x="2011680" y="603504"/>
            <a:ext cx="4389120" cy="4200153"/>
            <a:chOff x="2011680" y="603504"/>
            <a:chExt cx="4389120" cy="4200153"/>
          </a:xfrm>
        </p:grpSpPr>
        <p:sp>
          <p:nvSpPr>
            <p:cNvPr id="43" name="Dark blue background - decorative">
              <a:extLst>
                <a:ext uri="{FF2B5EF4-FFF2-40B4-BE49-F238E27FC236}">
                  <a16:creationId xmlns:a16="http://schemas.microsoft.com/office/drawing/2014/main" id="{B35C43AF-919F-4BAA-8EC4-638FB2640018}"/>
                </a:ext>
                <a:ext uri="{C183D7F6-B498-43B3-948B-1728B52AA6E4}">
                  <adec:decorative xmlns:adec="http://schemas.microsoft.com/office/drawing/2017/decorative" val="1"/>
                </a:ext>
              </a:extLst>
            </p:cNvPr>
            <p:cNvSpPr/>
            <p:nvPr userDrawn="1"/>
          </p:nvSpPr>
          <p:spPr bwMode="gray">
            <a:xfrm>
              <a:off x="2011680" y="603504"/>
              <a:ext cx="4389120" cy="4197096"/>
            </a:xfrm>
            <a:custGeom>
              <a:avLst/>
              <a:gdLst>
                <a:gd name="connsiteX0" fmla="*/ 0 w 4910696"/>
                <a:gd name="connsiteY0" fmla="*/ 0 h 3474977"/>
                <a:gd name="connsiteX1" fmla="*/ 4910696 w 4910696"/>
                <a:gd name="connsiteY1" fmla="*/ 0 h 3474977"/>
                <a:gd name="connsiteX2" fmla="*/ 4910696 w 4910696"/>
                <a:gd name="connsiteY2" fmla="*/ 3474977 h 3474977"/>
                <a:gd name="connsiteX3" fmla="*/ 0 w 4910696"/>
                <a:gd name="connsiteY3" fmla="*/ 3474977 h 3474977"/>
              </a:gdLst>
              <a:ahLst/>
              <a:cxnLst>
                <a:cxn ang="0">
                  <a:pos x="connsiteX0" y="connsiteY0"/>
                </a:cxn>
                <a:cxn ang="0">
                  <a:pos x="connsiteX1" y="connsiteY1"/>
                </a:cxn>
                <a:cxn ang="0">
                  <a:pos x="connsiteX2" y="connsiteY2"/>
                </a:cxn>
                <a:cxn ang="0">
                  <a:pos x="connsiteX3" y="connsiteY3"/>
                </a:cxn>
              </a:cxnLst>
              <a:rect l="l" t="t" r="r" b="b"/>
              <a:pathLst>
                <a:path w="4910696" h="3474977">
                  <a:moveTo>
                    <a:pt x="0" y="0"/>
                  </a:moveTo>
                  <a:lnTo>
                    <a:pt x="4910696" y="0"/>
                  </a:lnTo>
                  <a:lnTo>
                    <a:pt x="4910696" y="3474977"/>
                  </a:lnTo>
                  <a:lnTo>
                    <a:pt x="0" y="3474977"/>
                  </a:lnTo>
                  <a:close/>
                </a:path>
              </a:pathLst>
            </a:cu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9" name="Pattern - decorative">
              <a:extLst>
                <a:ext uri="{FF2B5EF4-FFF2-40B4-BE49-F238E27FC236}">
                  <a16:creationId xmlns:a16="http://schemas.microsoft.com/office/drawing/2014/main" id="{14AA5082-E522-41B3-8A7A-5302BE19139B}"/>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bwMode="gray">
            <a:xfrm>
              <a:off x="2011680" y="603504"/>
              <a:ext cx="4379985" cy="4200153"/>
            </a:xfrm>
            <a:prstGeom prst="rect">
              <a:avLst/>
            </a:prstGeom>
          </p:spPr>
        </p:pic>
        <p:sp>
          <p:nvSpPr>
            <p:cNvPr id="80" name="Dark blue circle - decorative">
              <a:extLst>
                <a:ext uri="{FF2B5EF4-FFF2-40B4-BE49-F238E27FC236}">
                  <a16:creationId xmlns:a16="http://schemas.microsoft.com/office/drawing/2014/main" id="{388963E6-34AD-4B7F-B968-9AD41BBDB734}"/>
                </a:ext>
                <a:ext uri="{C183D7F6-B498-43B3-948B-1728B52AA6E4}">
                  <adec:decorative xmlns:adec="http://schemas.microsoft.com/office/drawing/2017/decorative" val="1"/>
                </a:ext>
              </a:extLst>
            </p:cNvPr>
            <p:cNvSpPr/>
            <p:nvPr userDrawn="1"/>
          </p:nvSpPr>
          <p:spPr bwMode="gray">
            <a:xfrm>
              <a:off x="2960180" y="1349833"/>
              <a:ext cx="2505205" cy="2505205"/>
            </a:xfrm>
            <a:prstGeom prst="ellipse">
              <a:avLst/>
            </a:prstGeom>
            <a:solidFill>
              <a:schemeClr val="accent5"/>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5" name="Bright blue circle - decorative">
              <a:extLst>
                <a:ext uri="{FF2B5EF4-FFF2-40B4-BE49-F238E27FC236}">
                  <a16:creationId xmlns:a16="http://schemas.microsoft.com/office/drawing/2014/main" id="{8253B356-73C4-4A33-9FDB-18EBFACD2DC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gray">
            <a:xfrm>
              <a:off x="2643774" y="986010"/>
              <a:ext cx="3136584" cy="3139630"/>
            </a:xfrm>
            <a:prstGeom prst="rect">
              <a:avLst/>
            </a:prstGeom>
          </p:spPr>
        </p:pic>
      </p:grpSp>
      <p:sp>
        <p:nvSpPr>
          <p:cNvPr id="52" name="Find and enroll">
            <a:extLst>
              <a:ext uri="{FF2B5EF4-FFF2-40B4-BE49-F238E27FC236}">
                <a16:creationId xmlns:a16="http://schemas.microsoft.com/office/drawing/2014/main" id="{9FAD879C-AE39-4D8C-9572-A04525ABE03D}"/>
              </a:ext>
            </a:extLst>
          </p:cNvPr>
          <p:cNvSpPr txBox="1"/>
          <p:nvPr userDrawn="1"/>
        </p:nvSpPr>
        <p:spPr bwMode="gray">
          <a:xfrm>
            <a:off x="2288833" y="721806"/>
            <a:ext cx="1129389"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Find and enroll your right-fit students</a:t>
            </a:r>
          </a:p>
        </p:txBody>
      </p:sp>
      <p:sp>
        <p:nvSpPr>
          <p:cNvPr id="54" name="Prepare your institution">
            <a:extLst>
              <a:ext uri="{FF2B5EF4-FFF2-40B4-BE49-F238E27FC236}">
                <a16:creationId xmlns:a16="http://schemas.microsoft.com/office/drawing/2014/main" id="{ADB7DC10-7703-4D6F-8172-B279CBFB82A0}"/>
              </a:ext>
            </a:extLst>
          </p:cNvPr>
          <p:cNvSpPr txBox="1"/>
          <p:nvPr userDrawn="1"/>
        </p:nvSpPr>
        <p:spPr bwMode="gray">
          <a:xfrm>
            <a:off x="3670402" y="4240173"/>
            <a:ext cx="1258401" cy="256737"/>
          </a:xfrm>
          <a:prstGeom prst="rect">
            <a:avLst/>
          </a:prstGeom>
          <a:noFill/>
        </p:spPr>
        <p:txBody>
          <a:bodyPr wrap="square" lIns="0" tIns="0" rIns="0" bIns="0" numCol="1" spcCol="457200" rtlCol="0">
            <a:spAutoFit/>
          </a:bodyPr>
          <a:lstStyle/>
          <a:p>
            <a:pPr marL="0" indent="0">
              <a:lnSpc>
                <a:spcPct val="108000"/>
              </a:lnSpc>
              <a:spcBef>
                <a:spcPts val="600"/>
              </a:spcBef>
              <a:buClr>
                <a:schemeClr val="tx2"/>
              </a:buClr>
              <a:buSzPct val="120000"/>
              <a:buFont typeface="Verdana" panose="020B0604030504040204" pitchFamily="34" charset="0"/>
              <a:buNone/>
            </a:pPr>
            <a:r>
              <a:rPr lang="en-US" sz="800" dirty="0">
                <a:solidFill>
                  <a:schemeClr val="bg1"/>
                </a:solidFill>
                <a:latin typeface="+mj-lt"/>
              </a:rPr>
              <a:t>Prepare your institution </a:t>
            </a:r>
            <a:br>
              <a:rPr lang="en-US" sz="800" dirty="0">
                <a:solidFill>
                  <a:schemeClr val="bg1"/>
                </a:solidFill>
                <a:latin typeface="+mj-lt"/>
              </a:rPr>
            </a:br>
            <a:r>
              <a:rPr lang="en-US" sz="800" dirty="0">
                <a:solidFill>
                  <a:schemeClr val="bg1"/>
                </a:solidFill>
                <a:latin typeface="+mj-lt"/>
              </a:rPr>
              <a:t>for the future</a:t>
            </a:r>
          </a:p>
        </p:txBody>
      </p:sp>
      <p:sp>
        <p:nvSpPr>
          <p:cNvPr id="53" name="Support and graduate">
            <a:extLst>
              <a:ext uri="{FF2B5EF4-FFF2-40B4-BE49-F238E27FC236}">
                <a16:creationId xmlns:a16="http://schemas.microsoft.com/office/drawing/2014/main" id="{18AB59BA-9156-48E0-AAFC-71176CA87C54}"/>
              </a:ext>
            </a:extLst>
          </p:cNvPr>
          <p:cNvSpPr txBox="1"/>
          <p:nvPr userDrawn="1"/>
        </p:nvSpPr>
        <p:spPr bwMode="gray">
          <a:xfrm>
            <a:off x="5119540" y="721806"/>
            <a:ext cx="1147566" cy="256737"/>
          </a:xfrm>
          <a:prstGeom prst="rect">
            <a:avLst/>
          </a:prstGeom>
          <a:noFill/>
        </p:spPr>
        <p:txBody>
          <a:bodyPr wrap="square" lIns="0" tIns="0" rIns="0" bIns="0" numCol="1" spcCol="457200" rtlCol="0">
            <a:spAutoFit/>
          </a:bodyPr>
          <a:lstStyle/>
          <a:p>
            <a:pPr marL="0" indent="0">
              <a:lnSpc>
                <a:spcPct val="108000"/>
              </a:lnSpc>
              <a:spcBef>
                <a:spcPts val="400"/>
              </a:spcBef>
              <a:buClr>
                <a:schemeClr val="tx2"/>
              </a:buClr>
              <a:buSzPct val="120000"/>
              <a:buFont typeface="Verdana" panose="020B0604030504040204" pitchFamily="34" charset="0"/>
              <a:buNone/>
            </a:pPr>
            <a:r>
              <a:rPr lang="en-US" sz="800" dirty="0">
                <a:solidFill>
                  <a:schemeClr val="bg1"/>
                </a:solidFill>
                <a:latin typeface="+mj-lt"/>
              </a:rPr>
              <a:t>Support and graduate more students</a:t>
            </a:r>
          </a:p>
        </p:txBody>
      </p:sp>
      <p:sp>
        <p:nvSpPr>
          <p:cNvPr id="56" name="Stat 1 title">
            <a:extLst>
              <a:ext uri="{FF2B5EF4-FFF2-40B4-BE49-F238E27FC236}">
                <a16:creationId xmlns:a16="http://schemas.microsoft.com/office/drawing/2014/main" id="{5E6B8A95-5375-4097-AA98-A002250613D5}"/>
              </a:ext>
            </a:extLst>
          </p:cNvPr>
          <p:cNvSpPr txBox="1"/>
          <p:nvPr userDrawn="1"/>
        </p:nvSpPr>
        <p:spPr bwMode="gray">
          <a:xfrm>
            <a:off x="444085" y="2188209"/>
            <a:ext cx="1162966"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ROOTED IN RESEARCH</a:t>
            </a:r>
          </a:p>
        </p:txBody>
      </p:sp>
      <p:sp>
        <p:nvSpPr>
          <p:cNvPr id="58" name="Stat 1">
            <a:extLst>
              <a:ext uri="{FF2B5EF4-FFF2-40B4-BE49-F238E27FC236}">
                <a16:creationId xmlns:a16="http://schemas.microsoft.com/office/drawing/2014/main" id="{5A220AAD-0796-4BB2-878F-73B9F64064AC}"/>
              </a:ext>
            </a:extLst>
          </p:cNvPr>
          <p:cNvSpPr txBox="1"/>
          <p:nvPr userDrawn="1"/>
        </p:nvSpPr>
        <p:spPr bwMode="gray">
          <a:xfrm>
            <a:off x="444085" y="2363411"/>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8,000</a:t>
            </a:r>
            <a:r>
              <a:rPr lang="en-US" sz="1100" baseline="30000" dirty="0">
                <a:solidFill>
                  <a:schemeClr val="accent4"/>
                </a:solidFill>
                <a:latin typeface="+mj-lt"/>
              </a:rPr>
              <a:t>+</a:t>
            </a:r>
          </a:p>
        </p:txBody>
      </p:sp>
      <p:sp>
        <p:nvSpPr>
          <p:cNvPr id="57" name="Stat 1 text">
            <a:extLst>
              <a:ext uri="{FF2B5EF4-FFF2-40B4-BE49-F238E27FC236}">
                <a16:creationId xmlns:a16="http://schemas.microsoft.com/office/drawing/2014/main" id="{D4B08A33-B51F-4921-B09D-EBDDC2DD2449}"/>
              </a:ext>
            </a:extLst>
          </p:cNvPr>
          <p:cNvSpPr txBox="1"/>
          <p:nvPr userDrawn="1"/>
        </p:nvSpPr>
        <p:spPr bwMode="gray">
          <a:xfrm>
            <a:off x="903359" y="2369028"/>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Peer-tested </a:t>
            </a:r>
            <a:br>
              <a:rPr lang="en-US" sz="650" dirty="0">
                <a:solidFill>
                  <a:schemeClr val="tx1"/>
                </a:solidFill>
              </a:rPr>
            </a:br>
            <a:r>
              <a:rPr lang="en-US" sz="650" dirty="0">
                <a:solidFill>
                  <a:schemeClr val="tx1"/>
                </a:solidFill>
              </a:rPr>
              <a:t>best practices</a:t>
            </a:r>
          </a:p>
        </p:txBody>
      </p:sp>
      <p:sp>
        <p:nvSpPr>
          <p:cNvPr id="60" name="Stat 2">
            <a:extLst>
              <a:ext uri="{FF2B5EF4-FFF2-40B4-BE49-F238E27FC236}">
                <a16:creationId xmlns:a16="http://schemas.microsoft.com/office/drawing/2014/main" id="{1A72E09B-BAE9-4211-82CD-F3B75654241F}"/>
              </a:ext>
            </a:extLst>
          </p:cNvPr>
          <p:cNvSpPr txBox="1"/>
          <p:nvPr userDrawn="1"/>
        </p:nvSpPr>
        <p:spPr bwMode="gray">
          <a:xfrm>
            <a:off x="444085" y="2637769"/>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500</a:t>
            </a:r>
            <a:r>
              <a:rPr lang="en-US" sz="1100" baseline="30000" dirty="0">
                <a:solidFill>
                  <a:schemeClr val="accent4"/>
                </a:solidFill>
                <a:latin typeface="+mj-lt"/>
              </a:rPr>
              <a:t>+</a:t>
            </a:r>
          </a:p>
        </p:txBody>
      </p:sp>
      <p:sp>
        <p:nvSpPr>
          <p:cNvPr id="59" name="Stat 2 text">
            <a:extLst>
              <a:ext uri="{FF2B5EF4-FFF2-40B4-BE49-F238E27FC236}">
                <a16:creationId xmlns:a16="http://schemas.microsoft.com/office/drawing/2014/main" id="{7776F4A0-CB6C-4D2E-94C9-D15611A2B978}"/>
              </a:ext>
            </a:extLst>
          </p:cNvPr>
          <p:cNvSpPr txBox="1"/>
          <p:nvPr userDrawn="1"/>
        </p:nvSpPr>
        <p:spPr bwMode="gray">
          <a:xfrm>
            <a:off x="903359" y="2643386"/>
            <a:ext cx="968825" cy="200055"/>
          </a:xfrm>
          <a:prstGeom prst="rect">
            <a:avLst/>
          </a:prstGeom>
          <a:noFill/>
        </p:spPr>
        <p:txBody>
          <a:bodyPr wrap="square" lIns="0" tIns="0" rIns="0" bIns="0" rtlCol="0">
            <a:spAutoFit/>
          </a:bodyPr>
          <a:lstStyle/>
          <a:p>
            <a:pPr>
              <a:spcBef>
                <a:spcPts val="500"/>
              </a:spcBef>
            </a:pPr>
            <a:r>
              <a:rPr lang="en-US" sz="650" spc="-10" baseline="0" dirty="0">
                <a:solidFill>
                  <a:schemeClr val="tx1"/>
                </a:solidFill>
              </a:rPr>
              <a:t>Enrollment innovations </a:t>
            </a:r>
            <a:r>
              <a:rPr lang="en-US" sz="650" dirty="0">
                <a:solidFill>
                  <a:schemeClr val="tx1"/>
                </a:solidFill>
              </a:rPr>
              <a:t>tested annually</a:t>
            </a:r>
          </a:p>
        </p:txBody>
      </p:sp>
      <p:sp>
        <p:nvSpPr>
          <p:cNvPr id="64" name="Stat 3 title">
            <a:extLst>
              <a:ext uri="{FF2B5EF4-FFF2-40B4-BE49-F238E27FC236}">
                <a16:creationId xmlns:a16="http://schemas.microsoft.com/office/drawing/2014/main" id="{3EBD75B6-04FA-46CD-BCD2-EF09236F8FDA}"/>
              </a:ext>
            </a:extLst>
          </p:cNvPr>
          <p:cNvSpPr txBox="1"/>
          <p:nvPr userDrawn="1"/>
        </p:nvSpPr>
        <p:spPr bwMode="gray">
          <a:xfrm>
            <a:off x="444085" y="3092228"/>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ADVANTAGE OF SCALE</a:t>
            </a:r>
          </a:p>
        </p:txBody>
      </p:sp>
      <p:sp>
        <p:nvSpPr>
          <p:cNvPr id="66" name="Stat 3">
            <a:extLst>
              <a:ext uri="{FF2B5EF4-FFF2-40B4-BE49-F238E27FC236}">
                <a16:creationId xmlns:a16="http://schemas.microsoft.com/office/drawing/2014/main" id="{8F006172-9BFA-427D-9855-69216A673130}"/>
              </a:ext>
            </a:extLst>
          </p:cNvPr>
          <p:cNvSpPr txBox="1"/>
          <p:nvPr userDrawn="1"/>
        </p:nvSpPr>
        <p:spPr bwMode="gray">
          <a:xfrm>
            <a:off x="444085" y="3267430"/>
            <a:ext cx="443338" cy="169277"/>
          </a:xfrm>
          <a:prstGeom prst="rect">
            <a:avLst/>
          </a:prstGeom>
          <a:noFill/>
        </p:spPr>
        <p:txBody>
          <a:bodyPr wrap="square" lIns="0" tIns="0" rIns="0" bIns="0" rtlCol="0">
            <a:spAutoFit/>
          </a:bodyPr>
          <a:lstStyle/>
          <a:p>
            <a:pPr>
              <a:spcBef>
                <a:spcPts val="500"/>
              </a:spcBef>
            </a:pPr>
            <a:r>
              <a:rPr lang="en-US" sz="1100" dirty="0">
                <a:solidFill>
                  <a:schemeClr val="accent4"/>
                </a:solidFill>
                <a:latin typeface="+mj-lt"/>
              </a:rPr>
              <a:t>2,100</a:t>
            </a:r>
            <a:r>
              <a:rPr lang="en-US" sz="1100" baseline="30000" dirty="0">
                <a:solidFill>
                  <a:schemeClr val="accent4"/>
                </a:solidFill>
                <a:latin typeface="+mj-lt"/>
              </a:rPr>
              <a:t>+</a:t>
            </a:r>
          </a:p>
        </p:txBody>
      </p:sp>
      <p:sp>
        <p:nvSpPr>
          <p:cNvPr id="65" name="Stat 3 text">
            <a:extLst>
              <a:ext uri="{FF2B5EF4-FFF2-40B4-BE49-F238E27FC236}">
                <a16:creationId xmlns:a16="http://schemas.microsoft.com/office/drawing/2014/main" id="{881A8E26-7F89-4FA4-91A1-C0737D0A6CD0}"/>
              </a:ext>
            </a:extLst>
          </p:cNvPr>
          <p:cNvSpPr txBox="1"/>
          <p:nvPr userDrawn="1"/>
        </p:nvSpPr>
        <p:spPr bwMode="gray">
          <a:xfrm>
            <a:off x="903359" y="3273047"/>
            <a:ext cx="732284" cy="200055"/>
          </a:xfrm>
          <a:prstGeom prst="rect">
            <a:avLst/>
          </a:prstGeom>
          <a:noFill/>
        </p:spPr>
        <p:txBody>
          <a:bodyPr wrap="square" lIns="0" tIns="0" rIns="0" bIns="0" rtlCol="0">
            <a:spAutoFit/>
          </a:bodyPr>
          <a:lstStyle/>
          <a:p>
            <a:pPr>
              <a:spcBef>
                <a:spcPts val="500"/>
              </a:spcBef>
            </a:pPr>
            <a:r>
              <a:rPr lang="en-US" sz="650" dirty="0">
                <a:solidFill>
                  <a:schemeClr val="tx1"/>
                </a:solidFill>
              </a:rPr>
              <a:t>Institutions </a:t>
            </a:r>
            <a:br>
              <a:rPr lang="en-US" sz="650" dirty="0">
                <a:solidFill>
                  <a:schemeClr val="tx1"/>
                </a:solidFill>
              </a:rPr>
            </a:br>
            <a:r>
              <a:rPr lang="en-US" sz="650" dirty="0">
                <a:solidFill>
                  <a:schemeClr val="tx1"/>
                </a:solidFill>
              </a:rPr>
              <a:t>served</a:t>
            </a:r>
          </a:p>
        </p:txBody>
      </p:sp>
      <p:sp>
        <p:nvSpPr>
          <p:cNvPr id="68" name="Stat 4">
            <a:extLst>
              <a:ext uri="{FF2B5EF4-FFF2-40B4-BE49-F238E27FC236}">
                <a16:creationId xmlns:a16="http://schemas.microsoft.com/office/drawing/2014/main" id="{4DE21C5E-9D41-4B70-89CE-78ACE2601E1A}"/>
              </a:ext>
            </a:extLst>
          </p:cNvPr>
          <p:cNvSpPr txBox="1"/>
          <p:nvPr userDrawn="1"/>
        </p:nvSpPr>
        <p:spPr bwMode="gray">
          <a:xfrm>
            <a:off x="444085" y="3541788"/>
            <a:ext cx="460433" cy="169277"/>
          </a:xfrm>
          <a:prstGeom prst="rect">
            <a:avLst/>
          </a:prstGeom>
          <a:noFill/>
        </p:spPr>
        <p:txBody>
          <a:bodyPr wrap="square" lIns="0" tIns="0" rIns="0" bIns="0" rtlCol="0">
            <a:spAutoFit/>
          </a:bodyPr>
          <a:lstStyle/>
          <a:p>
            <a:pPr>
              <a:spcBef>
                <a:spcPts val="500"/>
              </a:spcBef>
            </a:pPr>
            <a:r>
              <a:rPr lang="en-US" sz="1100" kern="1200" baseline="0" dirty="0">
                <a:solidFill>
                  <a:schemeClr val="accent4"/>
                </a:solidFill>
                <a:latin typeface="+mj-lt"/>
                <a:ea typeface="+mn-ea"/>
                <a:cs typeface="+mn-cs"/>
              </a:rPr>
              <a:t>9.5M</a:t>
            </a:r>
            <a:r>
              <a:rPr lang="en-US" sz="1100" kern="1200" baseline="30000" dirty="0">
                <a:solidFill>
                  <a:schemeClr val="accent4"/>
                </a:solidFill>
                <a:latin typeface="+mj-lt"/>
                <a:ea typeface="+mn-ea"/>
                <a:cs typeface="+mn-cs"/>
              </a:rPr>
              <a:t>+</a:t>
            </a:r>
          </a:p>
        </p:txBody>
      </p:sp>
      <p:sp>
        <p:nvSpPr>
          <p:cNvPr id="67" name="Stat 4 text">
            <a:extLst>
              <a:ext uri="{FF2B5EF4-FFF2-40B4-BE49-F238E27FC236}">
                <a16:creationId xmlns:a16="http://schemas.microsoft.com/office/drawing/2014/main" id="{3A211A68-C41E-49F2-A3A3-3228AEA24ED3}"/>
              </a:ext>
            </a:extLst>
          </p:cNvPr>
          <p:cNvSpPr txBox="1"/>
          <p:nvPr userDrawn="1"/>
        </p:nvSpPr>
        <p:spPr bwMode="gray">
          <a:xfrm>
            <a:off x="903359" y="3547405"/>
            <a:ext cx="933758" cy="200055"/>
          </a:xfrm>
          <a:prstGeom prst="rect">
            <a:avLst/>
          </a:prstGeom>
          <a:noFill/>
        </p:spPr>
        <p:txBody>
          <a:bodyPr wrap="square" lIns="0" tIns="0" rIns="0" bIns="0" rtlCol="0">
            <a:spAutoFit/>
          </a:bodyPr>
          <a:lstStyle/>
          <a:p>
            <a:pPr>
              <a:spcBef>
                <a:spcPts val="500"/>
              </a:spcBef>
            </a:pPr>
            <a:r>
              <a:rPr lang="en-US" sz="650" dirty="0">
                <a:solidFill>
                  <a:schemeClr val="tx1"/>
                </a:solidFill>
              </a:rPr>
              <a:t>Students supported by our SSMS</a:t>
            </a:r>
          </a:p>
        </p:txBody>
      </p:sp>
      <p:sp>
        <p:nvSpPr>
          <p:cNvPr id="72" name="Stat 5 title">
            <a:extLst>
              <a:ext uri="{FF2B5EF4-FFF2-40B4-BE49-F238E27FC236}">
                <a16:creationId xmlns:a16="http://schemas.microsoft.com/office/drawing/2014/main" id="{6725F3AA-084F-4FDE-A18F-3FCA6DA11B7B}"/>
              </a:ext>
            </a:extLst>
          </p:cNvPr>
          <p:cNvSpPr txBox="1"/>
          <p:nvPr userDrawn="1"/>
        </p:nvSpPr>
        <p:spPr bwMode="gray">
          <a:xfrm>
            <a:off x="444085" y="3983973"/>
            <a:ext cx="1147481" cy="115544"/>
          </a:xfrm>
          <a:prstGeom prst="rect">
            <a:avLst/>
          </a:prstGeom>
          <a:noFill/>
        </p:spPr>
        <p:txBody>
          <a:bodyPr wrap="square" lIns="0" tIns="0" rIns="0" bIns="0" numCol="1" spcCol="457200" rtlCol="0">
            <a:spAutoFit/>
          </a:bodyPr>
          <a:lstStyle/>
          <a:p>
            <a:pPr marL="0" marR="0" lvl="0" indent="0" algn="l" defTabSz="537667" rtl="0" eaLnBrk="1" fontAlgn="auto" latinLnBrk="0" hangingPunct="1">
              <a:lnSpc>
                <a:spcPct val="120000"/>
              </a:lnSpc>
              <a:spcBef>
                <a:spcPts val="400"/>
              </a:spcBef>
              <a:spcAft>
                <a:spcPts val="0"/>
              </a:spcAft>
              <a:buClrTx/>
              <a:buSzPct val="120000"/>
              <a:buFont typeface="Verdana" panose="020B0604030504040204" pitchFamily="34" charset="0"/>
              <a:buNone/>
              <a:tabLst/>
              <a:defRPr/>
            </a:pPr>
            <a:r>
              <a:rPr lang="en-US" sz="700" b="1" dirty="0">
                <a:solidFill>
                  <a:schemeClr val="tx1"/>
                </a:solidFill>
              </a:rPr>
              <a:t>WE DELIVER RESULTS</a:t>
            </a:r>
          </a:p>
        </p:txBody>
      </p:sp>
      <p:sp>
        <p:nvSpPr>
          <p:cNvPr id="74" name="Stat 5">
            <a:extLst>
              <a:ext uri="{FF2B5EF4-FFF2-40B4-BE49-F238E27FC236}">
                <a16:creationId xmlns:a16="http://schemas.microsoft.com/office/drawing/2014/main" id="{877BF29E-8075-4A86-9ABD-BAE20C853765}"/>
              </a:ext>
            </a:extLst>
          </p:cNvPr>
          <p:cNvSpPr txBox="1"/>
          <p:nvPr userDrawn="1"/>
        </p:nvSpPr>
        <p:spPr bwMode="gray">
          <a:xfrm>
            <a:off x="444085" y="4159175"/>
            <a:ext cx="338278" cy="169277"/>
          </a:xfrm>
          <a:prstGeom prst="rect">
            <a:avLst/>
          </a:prstGeom>
          <a:noFill/>
        </p:spPr>
        <p:txBody>
          <a:bodyPr wrap="square" lIns="0" tIns="0" rIns="0" bIns="0" rtlCol="0">
            <a:spAutoFit/>
          </a:bodyPr>
          <a:lstStyle/>
          <a:p>
            <a:pPr>
              <a:spcBef>
                <a:spcPts val="500"/>
              </a:spcBef>
            </a:pPr>
            <a:r>
              <a:rPr lang="en-US" sz="1100" baseline="0" dirty="0">
                <a:solidFill>
                  <a:schemeClr val="accent4"/>
                </a:solidFill>
                <a:latin typeface="+mj-lt"/>
              </a:rPr>
              <a:t>95%</a:t>
            </a:r>
            <a:endParaRPr lang="en-US" sz="1100" baseline="30000" dirty="0">
              <a:solidFill>
                <a:schemeClr val="accent4"/>
              </a:solidFill>
              <a:latin typeface="+mj-lt"/>
            </a:endParaRPr>
          </a:p>
        </p:txBody>
      </p:sp>
      <p:sp>
        <p:nvSpPr>
          <p:cNvPr id="73" name="Stat 5 text">
            <a:extLst>
              <a:ext uri="{FF2B5EF4-FFF2-40B4-BE49-F238E27FC236}">
                <a16:creationId xmlns:a16="http://schemas.microsoft.com/office/drawing/2014/main" id="{304BAB0A-6CBE-494B-9EB9-6704BDAF1D6F}"/>
              </a:ext>
            </a:extLst>
          </p:cNvPr>
          <p:cNvSpPr txBox="1"/>
          <p:nvPr userDrawn="1"/>
        </p:nvSpPr>
        <p:spPr bwMode="gray">
          <a:xfrm>
            <a:off x="903359" y="4164792"/>
            <a:ext cx="1048201" cy="400110"/>
          </a:xfrm>
          <a:prstGeom prst="rect">
            <a:avLst/>
          </a:prstGeom>
          <a:noFill/>
        </p:spPr>
        <p:txBody>
          <a:bodyPr wrap="square" lIns="0" tIns="0" rIns="0" bIns="0" rtlCol="0">
            <a:spAutoFit/>
          </a:bodyPr>
          <a:lstStyle/>
          <a:p>
            <a:pPr>
              <a:spcBef>
                <a:spcPts val="500"/>
              </a:spcBef>
            </a:pPr>
            <a:r>
              <a:rPr lang="en-US" sz="650" spc="-20" baseline="0" dirty="0">
                <a:solidFill>
                  <a:schemeClr val="tx1"/>
                </a:solidFill>
              </a:rPr>
              <a:t>Of our partners continue </a:t>
            </a:r>
            <a:r>
              <a:rPr lang="en-US" sz="650" spc="-10" baseline="0" dirty="0">
                <a:solidFill>
                  <a:schemeClr val="tx1"/>
                </a:solidFill>
              </a:rPr>
              <a:t>with us year after year, </a:t>
            </a:r>
            <a:r>
              <a:rPr lang="en-US" sz="650" dirty="0">
                <a:solidFill>
                  <a:schemeClr val="tx1"/>
                </a:solidFill>
              </a:rPr>
              <a:t>reflecting the goals we </a:t>
            </a:r>
            <a:br>
              <a:rPr lang="en-US" sz="650" dirty="0">
                <a:solidFill>
                  <a:schemeClr val="tx1"/>
                </a:solidFill>
              </a:rPr>
            </a:br>
            <a:r>
              <a:rPr lang="en-US" sz="650" b="1" dirty="0">
                <a:solidFill>
                  <a:schemeClr val="tx1"/>
                </a:solidFill>
              </a:rPr>
              <a:t>achieve together</a:t>
            </a:r>
          </a:p>
        </p:txBody>
      </p:sp>
      <p:grpSp>
        <p:nvGrpSpPr>
          <p:cNvPr id="3" name="Group 2">
            <a:extLst>
              <a:ext uri="{FF2B5EF4-FFF2-40B4-BE49-F238E27FC236}">
                <a16:creationId xmlns:a16="http://schemas.microsoft.com/office/drawing/2014/main" id="{7A676659-A849-491F-ACC8-A33B68C70901}"/>
              </a:ext>
              <a:ext uri="{C183D7F6-B498-43B3-948B-1728B52AA6E4}">
                <adec:decorative xmlns:adec="http://schemas.microsoft.com/office/drawing/2017/decorative" val="1"/>
              </a:ext>
            </a:extLst>
          </p:cNvPr>
          <p:cNvGrpSpPr/>
          <p:nvPr userDrawn="1"/>
        </p:nvGrpSpPr>
        <p:grpSpPr>
          <a:xfrm>
            <a:off x="268325" y="3992046"/>
            <a:ext cx="108698" cy="108698"/>
            <a:chOff x="268325" y="3992046"/>
            <a:chExt cx="108698" cy="108698"/>
          </a:xfrm>
        </p:grpSpPr>
        <p:sp>
          <p:nvSpPr>
            <p:cNvPr id="76" name="circle 3  - decorative">
              <a:extLst>
                <a:ext uri="{FF2B5EF4-FFF2-40B4-BE49-F238E27FC236}">
                  <a16:creationId xmlns:a16="http://schemas.microsoft.com/office/drawing/2014/main" id="{2E1EAC39-2257-4FF3-BD47-F813F4EF02CF}"/>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47" name="Chev 1 - decorative">
              <a:extLst>
                <a:ext uri="{FF2B5EF4-FFF2-40B4-BE49-F238E27FC236}">
                  <a16:creationId xmlns:a16="http://schemas.microsoft.com/office/drawing/2014/main" id="{8BC6F6B7-40BC-4EC3-9E6B-53B2F3532EEB}"/>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48" name="Group 47">
            <a:extLst>
              <a:ext uri="{FF2B5EF4-FFF2-40B4-BE49-F238E27FC236}">
                <a16:creationId xmlns:a16="http://schemas.microsoft.com/office/drawing/2014/main" id="{DF82C985-3322-46F1-9429-8211B7067FF9}"/>
              </a:ext>
              <a:ext uri="{C183D7F6-B498-43B3-948B-1728B52AA6E4}">
                <adec:decorative xmlns:adec="http://schemas.microsoft.com/office/drawing/2017/decorative" val="1"/>
              </a:ext>
            </a:extLst>
          </p:cNvPr>
          <p:cNvGrpSpPr/>
          <p:nvPr userDrawn="1"/>
        </p:nvGrpSpPr>
        <p:grpSpPr>
          <a:xfrm>
            <a:off x="268325" y="3095651"/>
            <a:ext cx="108698" cy="108698"/>
            <a:chOff x="268325" y="3992046"/>
            <a:chExt cx="108698" cy="108698"/>
          </a:xfrm>
        </p:grpSpPr>
        <p:sp>
          <p:nvSpPr>
            <p:cNvPr id="49" name="circle 3  - decorative">
              <a:extLst>
                <a:ext uri="{FF2B5EF4-FFF2-40B4-BE49-F238E27FC236}">
                  <a16:creationId xmlns:a16="http://schemas.microsoft.com/office/drawing/2014/main" id="{F8CA3705-8F71-4006-B837-583D1C65AE2B}"/>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78" name="Chev 1 - decorative">
              <a:extLst>
                <a:ext uri="{FF2B5EF4-FFF2-40B4-BE49-F238E27FC236}">
                  <a16:creationId xmlns:a16="http://schemas.microsoft.com/office/drawing/2014/main" id="{685F217C-B254-475C-BD1A-BAB79ACA2FD6}"/>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grpSp>
        <p:nvGrpSpPr>
          <p:cNvPr id="81" name="Group 80">
            <a:extLst>
              <a:ext uri="{FF2B5EF4-FFF2-40B4-BE49-F238E27FC236}">
                <a16:creationId xmlns:a16="http://schemas.microsoft.com/office/drawing/2014/main" id="{58ABD6AC-7A7D-4DA4-ACCD-120DCACCC05D}"/>
              </a:ext>
              <a:ext uri="{C183D7F6-B498-43B3-948B-1728B52AA6E4}">
                <adec:decorative xmlns:adec="http://schemas.microsoft.com/office/drawing/2017/decorative" val="1"/>
              </a:ext>
            </a:extLst>
          </p:cNvPr>
          <p:cNvGrpSpPr/>
          <p:nvPr userDrawn="1"/>
        </p:nvGrpSpPr>
        <p:grpSpPr>
          <a:xfrm>
            <a:off x="268325" y="2191632"/>
            <a:ext cx="108698" cy="108698"/>
            <a:chOff x="268325" y="3992046"/>
            <a:chExt cx="108698" cy="108698"/>
          </a:xfrm>
        </p:grpSpPr>
        <p:sp>
          <p:nvSpPr>
            <p:cNvPr id="82" name="circle 3  - decorative">
              <a:extLst>
                <a:ext uri="{FF2B5EF4-FFF2-40B4-BE49-F238E27FC236}">
                  <a16:creationId xmlns:a16="http://schemas.microsoft.com/office/drawing/2014/main" id="{FAA3E443-0FA1-4856-B07F-8DC8F5926C47}"/>
                </a:ext>
                <a:ext uri="{C183D7F6-B498-43B3-948B-1728B52AA6E4}">
                  <adec:decorative xmlns:adec="http://schemas.microsoft.com/office/drawing/2017/decorative" val="1"/>
                </a:ext>
              </a:extLst>
            </p:cNvPr>
            <p:cNvSpPr/>
            <p:nvPr/>
          </p:nvSpPr>
          <p:spPr bwMode="gray">
            <a:xfrm>
              <a:off x="268325" y="3992046"/>
              <a:ext cx="108698" cy="108698"/>
            </a:xfrm>
            <a:prstGeom prst="ellipse">
              <a:avLst/>
            </a:prstGeom>
            <a:solidFill>
              <a:srgbClr val="E0F1F1"/>
            </a:solidFill>
            <a:ln w="952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99"/>
            </a:p>
          </p:txBody>
        </p:sp>
        <p:sp>
          <p:nvSpPr>
            <p:cNvPr id="83" name="Chev 1 - decorative">
              <a:extLst>
                <a:ext uri="{FF2B5EF4-FFF2-40B4-BE49-F238E27FC236}">
                  <a16:creationId xmlns:a16="http://schemas.microsoft.com/office/drawing/2014/main" id="{1EB3E9C8-EEDB-45EE-89DC-A258B982FA40}"/>
                </a:ext>
                <a:ext uri="{C183D7F6-B498-43B3-948B-1728B52AA6E4}">
                  <adec:decorative xmlns:adec="http://schemas.microsoft.com/office/drawing/2017/decorative" val="1"/>
                </a:ext>
              </a:extLst>
            </p:cNvPr>
            <p:cNvSpPr/>
            <p:nvPr/>
          </p:nvSpPr>
          <p:spPr bwMode="gray">
            <a:xfrm rot="8100000">
              <a:off x="289998" y="4025818"/>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solidFill>
              <a:srgbClr val="E0F1F1"/>
            </a:solidFill>
            <a:ln w="9525" cap="flat" cmpd="sng" algn="ctr">
              <a:solidFill>
                <a:schemeClr val="accent5"/>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grpSp>
      <p:sp>
        <p:nvSpPr>
          <p:cNvPr id="84" name="Chev 1 - decorative">
            <a:extLst>
              <a:ext uri="{FF2B5EF4-FFF2-40B4-BE49-F238E27FC236}">
                <a16:creationId xmlns:a16="http://schemas.microsoft.com/office/drawing/2014/main" id="{52EA1901-AD87-41A3-840B-C23918E55D53}"/>
              </a:ext>
              <a:ext uri="{C183D7F6-B498-43B3-948B-1728B52AA6E4}">
                <adec:decorative xmlns:adec="http://schemas.microsoft.com/office/drawing/2017/decorative" val="1"/>
              </a:ext>
            </a:extLst>
          </p:cNvPr>
          <p:cNvSpPr/>
          <p:nvPr userDrawn="1"/>
        </p:nvSpPr>
        <p:spPr bwMode="gray">
          <a:xfrm rot="8100000">
            <a:off x="2174982" y="761385"/>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7" name="Chev 1 - decorative">
            <a:extLst>
              <a:ext uri="{FF2B5EF4-FFF2-40B4-BE49-F238E27FC236}">
                <a16:creationId xmlns:a16="http://schemas.microsoft.com/office/drawing/2014/main" id="{9F576150-C736-4D70-924C-E40A4D693BA6}"/>
              </a:ext>
              <a:ext uri="{C183D7F6-B498-43B3-948B-1728B52AA6E4}">
                <adec:decorative xmlns:adec="http://schemas.microsoft.com/office/drawing/2017/decorative" val="1"/>
              </a:ext>
            </a:extLst>
          </p:cNvPr>
          <p:cNvSpPr/>
          <p:nvPr userDrawn="1"/>
        </p:nvSpPr>
        <p:spPr bwMode="gray">
          <a:xfrm rot="8100000">
            <a:off x="5012141" y="759102"/>
            <a:ext cx="45719" cy="45719"/>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98" name="Chev 1 - decorative">
            <a:extLst>
              <a:ext uri="{FF2B5EF4-FFF2-40B4-BE49-F238E27FC236}">
                <a16:creationId xmlns:a16="http://schemas.microsoft.com/office/drawing/2014/main" id="{C7A9C02B-1623-4B46-A4B9-D8581E9E4077}"/>
              </a:ext>
              <a:ext uri="{C183D7F6-B498-43B3-948B-1728B52AA6E4}">
                <adec:decorative xmlns:adec="http://schemas.microsoft.com/office/drawing/2017/decorative" val="1"/>
              </a:ext>
            </a:extLst>
          </p:cNvPr>
          <p:cNvSpPr/>
          <p:nvPr userDrawn="1"/>
        </p:nvSpPr>
        <p:spPr bwMode="gray">
          <a:xfrm rot="8100000">
            <a:off x="3566245" y="4279201"/>
            <a:ext cx="39945" cy="41155"/>
          </a:xfrm>
          <a:custGeom>
            <a:avLst/>
            <a:gdLst>
              <a:gd name="connsiteX0" fmla="*/ 0 w 755703"/>
              <a:gd name="connsiteY0" fmla="*/ 0 h 755703"/>
              <a:gd name="connsiteX1" fmla="*/ 755703 w 755703"/>
              <a:gd name="connsiteY1" fmla="*/ 0 h 755703"/>
              <a:gd name="connsiteX2" fmla="*/ 755703 w 755703"/>
              <a:gd name="connsiteY2" fmla="*/ 755703 h 755703"/>
              <a:gd name="connsiteX3" fmla="*/ 0 w 755703"/>
              <a:gd name="connsiteY3" fmla="*/ 755703 h 755703"/>
              <a:gd name="connsiteX4" fmla="*/ 0 w 755703"/>
              <a:gd name="connsiteY4" fmla="*/ 0 h 755703"/>
              <a:gd name="connsiteX0" fmla="*/ 755703 w 847143"/>
              <a:gd name="connsiteY0" fmla="*/ 755703 h 847143"/>
              <a:gd name="connsiteX1" fmla="*/ 0 w 847143"/>
              <a:gd name="connsiteY1" fmla="*/ 755703 h 847143"/>
              <a:gd name="connsiteX2" fmla="*/ 0 w 847143"/>
              <a:gd name="connsiteY2" fmla="*/ 0 h 847143"/>
              <a:gd name="connsiteX3" fmla="*/ 755703 w 847143"/>
              <a:gd name="connsiteY3" fmla="*/ 0 h 847143"/>
              <a:gd name="connsiteX4" fmla="*/ 847143 w 847143"/>
              <a:gd name="connsiteY4" fmla="*/ 847143 h 847143"/>
              <a:gd name="connsiteX0" fmla="*/ 755703 w 755703"/>
              <a:gd name="connsiteY0" fmla="*/ 755703 h 755703"/>
              <a:gd name="connsiteX1" fmla="*/ 0 w 755703"/>
              <a:gd name="connsiteY1" fmla="*/ 755703 h 755703"/>
              <a:gd name="connsiteX2" fmla="*/ 0 w 755703"/>
              <a:gd name="connsiteY2" fmla="*/ 0 h 755703"/>
              <a:gd name="connsiteX3" fmla="*/ 755703 w 755703"/>
              <a:gd name="connsiteY3" fmla="*/ 0 h 755703"/>
              <a:gd name="connsiteX0" fmla="*/ 0 w 755703"/>
              <a:gd name="connsiteY0" fmla="*/ 755703 h 755703"/>
              <a:gd name="connsiteX1" fmla="*/ 0 w 755703"/>
              <a:gd name="connsiteY1" fmla="*/ 0 h 755703"/>
              <a:gd name="connsiteX2" fmla="*/ 755703 w 755703"/>
              <a:gd name="connsiteY2" fmla="*/ 0 h 755703"/>
            </a:gdLst>
            <a:ahLst/>
            <a:cxnLst>
              <a:cxn ang="0">
                <a:pos x="connsiteX0" y="connsiteY0"/>
              </a:cxn>
              <a:cxn ang="0">
                <a:pos x="connsiteX1" y="connsiteY1"/>
              </a:cxn>
              <a:cxn ang="0">
                <a:pos x="connsiteX2" y="connsiteY2"/>
              </a:cxn>
            </a:cxnLst>
            <a:rect l="l" t="t" r="r" b="b"/>
            <a:pathLst>
              <a:path w="755703" h="755703">
                <a:moveTo>
                  <a:pt x="0" y="755703"/>
                </a:moveTo>
                <a:lnTo>
                  <a:pt x="0" y="0"/>
                </a:lnTo>
                <a:lnTo>
                  <a:pt x="755703" y="0"/>
                </a:lnTo>
              </a:path>
            </a:pathLst>
          </a:custGeom>
          <a:noFill/>
          <a:ln w="9525" cap="flat" cmpd="sng" algn="ctr">
            <a:solidFill>
              <a:schemeClr val="tx2"/>
            </a:solidFill>
            <a:prstDash val="solid"/>
            <a:miter lim="800000"/>
            <a:headEnd type="none" w="med" len="med"/>
            <a:tailEnd type="none" w="med" len="med"/>
          </a:ln>
          <a:effectLst/>
        </p:spPr>
        <p:txBody>
          <a:bodyPr vert="horz" wrap="square" lIns="87231" tIns="43616" rIns="87231" bIns="43616" numCol="1" rtlCol="0" anchor="t" anchorCtr="0" compatLnSpc="1">
            <a:prstTxWarp prst="textNoShape">
              <a:avLst/>
            </a:prstTxWarp>
          </a:bodyPr>
          <a:lstStyle>
            <a:defPPr>
              <a:defRPr lang="en-US"/>
            </a:defPPr>
            <a:lvl1pPr algn="ctr" rtl="0" fontAlgn="base">
              <a:spcBef>
                <a:spcPct val="0"/>
              </a:spcBef>
              <a:spcAft>
                <a:spcPct val="0"/>
              </a:spcAft>
              <a:defRPr sz="1300" kern="1200">
                <a:solidFill>
                  <a:schemeClr val="tx1"/>
                </a:solidFill>
                <a:latin typeface="Arial" charset="0"/>
                <a:ea typeface="+mn-ea"/>
                <a:cs typeface="+mn-cs"/>
              </a:defRPr>
            </a:lvl1pPr>
            <a:lvl2pPr marL="204083" algn="ctr" rtl="0" fontAlgn="base">
              <a:spcBef>
                <a:spcPct val="0"/>
              </a:spcBef>
              <a:spcAft>
                <a:spcPct val="0"/>
              </a:spcAft>
              <a:defRPr sz="1300" kern="1200">
                <a:solidFill>
                  <a:schemeClr val="tx1"/>
                </a:solidFill>
                <a:latin typeface="Arial" charset="0"/>
                <a:ea typeface="+mn-ea"/>
                <a:cs typeface="+mn-cs"/>
              </a:defRPr>
            </a:lvl2pPr>
            <a:lvl3pPr marL="408165" algn="ctr" rtl="0" fontAlgn="base">
              <a:spcBef>
                <a:spcPct val="0"/>
              </a:spcBef>
              <a:spcAft>
                <a:spcPct val="0"/>
              </a:spcAft>
              <a:defRPr sz="1300" kern="1200">
                <a:solidFill>
                  <a:schemeClr val="tx1"/>
                </a:solidFill>
                <a:latin typeface="Arial" charset="0"/>
                <a:ea typeface="+mn-ea"/>
                <a:cs typeface="+mn-cs"/>
              </a:defRPr>
            </a:lvl3pPr>
            <a:lvl4pPr marL="612248" algn="ctr" rtl="0" fontAlgn="base">
              <a:spcBef>
                <a:spcPct val="0"/>
              </a:spcBef>
              <a:spcAft>
                <a:spcPct val="0"/>
              </a:spcAft>
              <a:defRPr sz="1300" kern="1200">
                <a:solidFill>
                  <a:schemeClr val="tx1"/>
                </a:solidFill>
                <a:latin typeface="Arial" charset="0"/>
                <a:ea typeface="+mn-ea"/>
                <a:cs typeface="+mn-cs"/>
              </a:defRPr>
            </a:lvl4pPr>
            <a:lvl5pPr marL="816331" algn="ctr" rtl="0" fontAlgn="base">
              <a:spcBef>
                <a:spcPct val="0"/>
              </a:spcBef>
              <a:spcAft>
                <a:spcPct val="0"/>
              </a:spcAft>
              <a:defRPr sz="1300" kern="1200">
                <a:solidFill>
                  <a:schemeClr val="tx1"/>
                </a:solidFill>
                <a:latin typeface="Arial" charset="0"/>
                <a:ea typeface="+mn-ea"/>
                <a:cs typeface="+mn-cs"/>
              </a:defRPr>
            </a:lvl5pPr>
            <a:lvl6pPr marL="1020413" algn="l" defTabSz="408165" rtl="0" eaLnBrk="1" latinLnBrk="0" hangingPunct="1">
              <a:defRPr sz="1300" kern="1200">
                <a:solidFill>
                  <a:schemeClr val="tx1"/>
                </a:solidFill>
                <a:latin typeface="Arial" charset="0"/>
                <a:ea typeface="+mn-ea"/>
                <a:cs typeface="+mn-cs"/>
              </a:defRPr>
            </a:lvl6pPr>
            <a:lvl7pPr marL="1224496" algn="l" defTabSz="408165" rtl="0" eaLnBrk="1" latinLnBrk="0" hangingPunct="1">
              <a:defRPr sz="1300" kern="1200">
                <a:solidFill>
                  <a:schemeClr val="tx1"/>
                </a:solidFill>
                <a:latin typeface="Arial" charset="0"/>
                <a:ea typeface="+mn-ea"/>
                <a:cs typeface="+mn-cs"/>
              </a:defRPr>
            </a:lvl7pPr>
            <a:lvl8pPr marL="1428579" algn="l" defTabSz="408165" rtl="0" eaLnBrk="1" latinLnBrk="0" hangingPunct="1">
              <a:defRPr sz="1300" kern="1200">
                <a:solidFill>
                  <a:schemeClr val="tx1"/>
                </a:solidFill>
                <a:latin typeface="Arial" charset="0"/>
                <a:ea typeface="+mn-ea"/>
                <a:cs typeface="+mn-cs"/>
              </a:defRPr>
            </a:lvl8pPr>
            <a:lvl9pPr marL="1632661" algn="l" defTabSz="408165" rtl="0" eaLnBrk="1" latinLnBrk="0" hangingPunct="1">
              <a:defRPr sz="1300" kern="1200">
                <a:solidFill>
                  <a:schemeClr val="tx1"/>
                </a:solidFill>
                <a:latin typeface="Arial" charset="0"/>
                <a:ea typeface="+mn-ea"/>
                <a:cs typeface="+mn-cs"/>
              </a:defRPr>
            </a:lvl9pPr>
          </a:lstStyle>
          <a:p>
            <a:pPr algn="l" defTabSz="1396087"/>
            <a:endParaRPr lang="en-US" sz="959" b="1" dirty="0">
              <a:solidFill>
                <a:schemeClr val="bg2"/>
              </a:solidFill>
              <a:latin typeface="+mn-lt"/>
            </a:endParaRPr>
          </a:p>
        </p:txBody>
      </p:sp>
      <p:sp>
        <p:nvSpPr>
          <p:cNvPr id="62" name="Text Placeholder 1">
            <a:extLst>
              <a:ext uri="{FF2B5EF4-FFF2-40B4-BE49-F238E27FC236}">
                <a16:creationId xmlns:a16="http://schemas.microsoft.com/office/drawing/2014/main" id="{E9F18274-BA99-47BA-B92D-895A423FDB64}"/>
              </a:ext>
              <a:ext uri="{C183D7F6-B498-43B3-948B-1728B52AA6E4}">
                <adec:decorative xmlns:adec="http://schemas.microsoft.com/office/drawing/2017/decorative" val="1"/>
              </a:ext>
            </a:extLst>
          </p:cNvPr>
          <p:cNvSpPr txBox="1">
            <a:spLocks/>
          </p:cNvSpPr>
          <p:nvPr userDrawn="1"/>
        </p:nvSpPr>
        <p:spPr bwMode="gray">
          <a:xfrm>
            <a:off x="6473763" y="2078244"/>
            <a:ext cx="1382195" cy="1076325"/>
          </a:xfrm>
          <a:prstGeom prst="rect">
            <a:avLst/>
          </a:prstGeom>
          <a:solidFill>
            <a:srgbClr val="009900"/>
          </a:solidFill>
        </p:spPr>
        <p:txBody>
          <a:bodyPr vert="horz" wrap="square" lIns="64008" tIns="45720" rIns="64008" bIns="45720" rtlCol="0">
            <a:noAutofit/>
          </a:bodyPr>
          <a:lstStyle>
            <a:lvl1pPr marL="112713"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Font typeface="Arial" pitchFamily="34" charset="0"/>
              <a:buNone/>
            </a:pPr>
            <a:endParaRPr lang="en-US" dirty="0">
              <a:solidFill>
                <a:schemeClr val="bg1"/>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CB1CC2CA-B39D-4323-B515-1E1A3B09A349}"/>
              </a:ext>
              <a:ext uri="{C183D7F6-B498-43B3-948B-1728B52AA6E4}">
                <adec:decorative xmlns:adec="http://schemas.microsoft.com/office/drawing/2017/decorative" val="1"/>
              </a:ext>
            </a:extLst>
          </p:cNvPr>
          <p:cNvSpPr txBox="1"/>
          <p:nvPr userDrawn="1"/>
        </p:nvSpPr>
        <p:spPr bwMode="gray">
          <a:xfrm>
            <a:off x="6557350" y="2134257"/>
            <a:ext cx="1267384" cy="553998"/>
          </a:xfrm>
          <a:prstGeom prst="rect">
            <a:avLst/>
          </a:prstGeom>
          <a:noFill/>
        </p:spPr>
        <p:txBody>
          <a:bodyPr wrap="square" lIns="0" tIns="0" rIns="0" bIns="0" rtlCol="0">
            <a:spAutoFit/>
          </a:bodyPr>
          <a:lstStyle/>
          <a:p>
            <a:pPr>
              <a:spcBef>
                <a:spcPts val="500"/>
              </a:spcBef>
            </a:pPr>
            <a:r>
              <a:rPr lang="en-US" sz="1200" b="1" dirty="0">
                <a:solidFill>
                  <a:schemeClr val="bg1"/>
                </a:solidFill>
                <a:latin typeface="Arial" panose="020B0604020202020204" pitchFamily="34" charset="0"/>
                <a:cs typeface="Arial" panose="020B0604020202020204" pitchFamily="34" charset="0"/>
              </a:rPr>
              <a:t>New EAB in brief one-pager coming soon!!!</a:t>
            </a:r>
          </a:p>
        </p:txBody>
      </p:sp>
      <p:sp>
        <p:nvSpPr>
          <p:cNvPr id="69" name="TextBox 68">
            <a:extLst>
              <a:ext uri="{FF2B5EF4-FFF2-40B4-BE49-F238E27FC236}">
                <a16:creationId xmlns:a16="http://schemas.microsoft.com/office/drawing/2014/main" id="{7EB0B9AE-4249-4021-994F-5F2E72C98AF7}"/>
              </a:ext>
              <a:ext uri="{C183D7F6-B498-43B3-948B-1728B52AA6E4}">
                <adec:decorative xmlns:adec="http://schemas.microsoft.com/office/drawing/2017/decorative" val="1"/>
              </a:ext>
            </a:extLst>
          </p:cNvPr>
          <p:cNvSpPr txBox="1"/>
          <p:nvPr userDrawn="1"/>
        </p:nvSpPr>
        <p:spPr bwMode="gray">
          <a:xfrm>
            <a:off x="6557350" y="2806589"/>
            <a:ext cx="1267383" cy="246221"/>
          </a:xfrm>
          <a:prstGeom prst="rect">
            <a:avLst/>
          </a:prstGeom>
          <a:noFill/>
        </p:spPr>
        <p:txBody>
          <a:bodyPr wrap="square" lIns="0" tIns="0" rIns="0" bIns="0" rtlCol="0">
            <a:spAutoFit/>
          </a:bodyPr>
          <a:lstStyle/>
          <a:p>
            <a:pPr>
              <a:spcBef>
                <a:spcPts val="500"/>
              </a:spcBef>
            </a:pPr>
            <a:r>
              <a:rPr lang="en-US" sz="800" b="1" dirty="0">
                <a:solidFill>
                  <a:schemeClr val="bg1"/>
                </a:solidFill>
                <a:latin typeface="Arial" panose="020B0604020202020204" pitchFamily="34" charset="0"/>
                <a:cs typeface="Arial" panose="020B0604020202020204" pitchFamily="34" charset="0"/>
              </a:rPr>
              <a:t>Questions: email </a:t>
            </a:r>
            <a:br>
              <a:rPr lang="en-US" sz="800" b="1" dirty="0">
                <a:solidFill>
                  <a:schemeClr val="bg1"/>
                </a:solidFill>
                <a:latin typeface="Arial" panose="020B0604020202020204" pitchFamily="34" charset="0"/>
                <a:cs typeface="Arial" panose="020B0604020202020204" pitchFamily="34" charset="0"/>
              </a:rPr>
            </a:br>
            <a:r>
              <a:rPr lang="en-US" sz="800" b="1" dirty="0">
                <a:solidFill>
                  <a:schemeClr val="bg1"/>
                </a:solidFill>
                <a:latin typeface="Arial" panose="020B0604020202020204" pitchFamily="34" charset="0"/>
                <a:cs typeface="Arial" panose="020B0604020202020204" pitchFamily="34" charset="0"/>
              </a:rPr>
              <a:t>DSS-Requests@eab.com</a:t>
            </a:r>
            <a:endParaRPr lang="en-US" sz="800" b="1" i="1" dirty="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605282615"/>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1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2433207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33607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5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3542070916"/>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5176622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4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9677282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5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3473133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26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8827114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27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705509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6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3155881122"/>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8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302292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p:bg bwMode="gray">
      <p:bgPr>
        <a:solidFill>
          <a:schemeClr val="accent5"/>
        </a:solidFill>
        <a:effectLst/>
      </p:bgPr>
    </p:bg>
    <p:spTree>
      <p:nvGrpSpPr>
        <p:cNvPr id="1" name=""/>
        <p:cNvGrpSpPr/>
        <p:nvPr/>
      </p:nvGrpSpPr>
      <p:grpSpPr>
        <a:xfrm>
          <a:off x="0" y="0"/>
          <a:ext cx="0" cy="0"/>
          <a:chOff x="0" y="0"/>
          <a:chExt cx="0" cy="0"/>
        </a:xfrm>
      </p:grpSpPr>
      <p:sp>
        <p:nvSpPr>
          <p:cNvPr id="11" name="Roadmap tab - decorative">
            <a:extLst>
              <a:ext uri="{C183D7F6-B498-43B3-948B-1728B52AA6E4}">
                <adec:decorative xmlns:adec="http://schemas.microsoft.com/office/drawing/2017/decorative" val="1"/>
              </a:ext>
            </a:extLst>
          </p:cNvPr>
          <p:cNvSpPr/>
          <p:nvPr userDrawn="1"/>
        </p:nvSpPr>
        <p:spPr bwMode="gray">
          <a:xfrm rot="10800000">
            <a:off x="5015828" y="1"/>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7" name="Roadmap tab text"/>
          <p:cNvSpPr txBox="1"/>
          <p:nvPr userDrawn="1"/>
        </p:nvSpPr>
        <p:spPr bwMode="gray">
          <a:xfrm>
            <a:off x="5015829" y="85851"/>
            <a:ext cx="843487" cy="153888"/>
          </a:xfrm>
          <a:prstGeom prst="rect">
            <a:avLst/>
          </a:prstGeom>
          <a:noFill/>
        </p:spPr>
        <p:txBody>
          <a:bodyPr wrap="square" lIns="0" tIns="0" rIns="0" bIns="0" rtlCol="0">
            <a:spAutoFit/>
          </a:bodyPr>
          <a:lstStyle/>
          <a:p>
            <a:pPr algn="ctr">
              <a:spcBef>
                <a:spcPts val="500"/>
              </a:spcBef>
            </a:pPr>
            <a:r>
              <a:rPr lang="en-US" sz="1000" b="0" cap="all" spc="0" baseline="0" dirty="0">
                <a:solidFill>
                  <a:schemeClr val="bg1"/>
                </a:solidFill>
                <a:latin typeface="+mn-lt"/>
              </a:rPr>
              <a:t>Roadmap</a:t>
            </a:r>
          </a:p>
        </p:txBody>
      </p:sp>
      <p:sp>
        <p:nvSpPr>
          <p:cNvPr id="18" name="#1 number"/>
          <p:cNvSpPr>
            <a:spLocks noGrp="1"/>
          </p:cNvSpPr>
          <p:nvPr>
            <p:ph type="title" hasCustomPrompt="1"/>
          </p:nvPr>
        </p:nvSpPr>
        <p:spPr bwMode="gray">
          <a:xfrm>
            <a:off x="863781" y="1123710"/>
            <a:ext cx="274320" cy="274320"/>
          </a:xfrm>
          <a:prstGeom prst="ellipse">
            <a:avLst/>
          </a:prstGeom>
          <a:solidFill>
            <a:schemeClr val="accent6"/>
          </a:solidFill>
        </p:spPr>
        <p:txBody>
          <a:bodyPr wrap="none" anchor="ctr" anchorCtr="1">
            <a:noAutofit/>
          </a:bodyPr>
          <a:lstStyle>
            <a:lvl1pPr>
              <a:defRPr>
                <a:solidFill>
                  <a:schemeClr val="bg1"/>
                </a:solidFill>
              </a:defRPr>
            </a:lvl1pPr>
          </a:lstStyle>
          <a:p>
            <a:r>
              <a:rPr lang="en-US" dirty="0"/>
              <a:t>#</a:t>
            </a:r>
          </a:p>
        </p:txBody>
      </p:sp>
      <p:sp>
        <p:nvSpPr>
          <p:cNvPr id="32" name="#1 title"/>
          <p:cNvSpPr>
            <a:spLocks noGrp="1"/>
          </p:cNvSpPr>
          <p:nvPr>
            <p:ph type="body" sz="quarter" idx="13" hasCustomPrompt="1"/>
          </p:nvPr>
        </p:nvSpPr>
        <p:spPr bwMode="gray">
          <a:xfrm>
            <a:off x="1363152" y="1130780"/>
            <a:ext cx="3749040" cy="246221"/>
          </a:xfrm>
        </p:spPr>
        <p:txBody>
          <a:bodyPr anchor="ctr" anchorCtr="0"/>
          <a:lstStyle>
            <a:lvl1pPr marL="0" indent="0">
              <a:spcBef>
                <a:spcPts val="0"/>
              </a:spcBef>
              <a:buNone/>
              <a:defRPr sz="1600" b="0" baseline="0">
                <a:solidFill>
                  <a:schemeClr val="bg1"/>
                </a:solidFill>
                <a:latin typeface="+mj-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Rockwell 14pt, Title Case</a:t>
            </a:r>
          </a:p>
        </p:txBody>
      </p:sp>
      <p:sp>
        <p:nvSpPr>
          <p:cNvPr id="20" name="#2 number"/>
          <p:cNvSpPr>
            <a:spLocks noGrp="1"/>
          </p:cNvSpPr>
          <p:nvPr>
            <p:ph type="body" sz="quarter" idx="17" hasCustomPrompt="1"/>
          </p:nvPr>
        </p:nvSpPr>
        <p:spPr bwMode="gray">
          <a:xfrm>
            <a:off x="863781" y="17030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39" name="#2 title"/>
          <p:cNvSpPr>
            <a:spLocks noGrp="1"/>
          </p:cNvSpPr>
          <p:nvPr>
            <p:ph type="body" sz="quarter" idx="18" hasCustomPrompt="1"/>
          </p:nvPr>
        </p:nvSpPr>
        <p:spPr bwMode="gray">
          <a:xfrm>
            <a:off x="1363152" y="17723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0" name="#3 number"/>
          <p:cNvSpPr>
            <a:spLocks noGrp="1"/>
          </p:cNvSpPr>
          <p:nvPr>
            <p:ph type="body" sz="quarter" idx="19" hasCustomPrompt="1"/>
          </p:nvPr>
        </p:nvSpPr>
        <p:spPr bwMode="gray">
          <a:xfrm>
            <a:off x="863781" y="228513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1" name="#3 title"/>
          <p:cNvSpPr>
            <a:spLocks noGrp="1"/>
          </p:cNvSpPr>
          <p:nvPr>
            <p:ph type="body" sz="quarter" idx="20" hasCustomPrompt="1"/>
          </p:nvPr>
        </p:nvSpPr>
        <p:spPr bwMode="gray">
          <a:xfrm>
            <a:off x="1363152" y="235438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2" name="#4 number"/>
          <p:cNvSpPr>
            <a:spLocks noGrp="1"/>
          </p:cNvSpPr>
          <p:nvPr>
            <p:ph type="body" sz="quarter" idx="21" hasCustomPrompt="1"/>
          </p:nvPr>
        </p:nvSpPr>
        <p:spPr bwMode="gray">
          <a:xfrm>
            <a:off x="863781" y="2867181"/>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3" name="#4 title"/>
          <p:cNvSpPr>
            <a:spLocks noGrp="1"/>
          </p:cNvSpPr>
          <p:nvPr>
            <p:ph type="body" sz="quarter" idx="22" hasCustomPrompt="1"/>
          </p:nvPr>
        </p:nvSpPr>
        <p:spPr bwMode="gray">
          <a:xfrm>
            <a:off x="1363152" y="2936431"/>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44" name="#5 number"/>
          <p:cNvSpPr>
            <a:spLocks noGrp="1"/>
          </p:cNvSpPr>
          <p:nvPr>
            <p:ph type="body" sz="quarter" idx="23" hasCustomPrompt="1"/>
          </p:nvPr>
        </p:nvSpPr>
        <p:spPr bwMode="gray">
          <a:xfrm>
            <a:off x="863781" y="3449230"/>
            <a:ext cx="274320" cy="276999"/>
          </a:xfrm>
          <a:prstGeom prst="ellipse">
            <a:avLst/>
          </a:prstGeom>
          <a:solidFill>
            <a:schemeClr val="accent6"/>
          </a:solidFill>
        </p:spPr>
        <p:txBody>
          <a:bodyPr wrap="none" anchor="ctr" anchorCtr="1">
            <a:noAutofit/>
          </a:bodyPr>
          <a:lstStyle>
            <a:lvl1pPr marL="0" indent="0">
              <a:buNone/>
              <a:defRPr sz="1800">
                <a:solidFill>
                  <a:schemeClr val="bg1"/>
                </a:solidFill>
                <a:latin typeface="+mj-lt"/>
              </a:defRPr>
            </a:lvl1pPr>
          </a:lstStyle>
          <a:p>
            <a:pPr lvl="0"/>
            <a:r>
              <a:rPr lang="en-US" dirty="0"/>
              <a:t>#</a:t>
            </a:r>
          </a:p>
        </p:txBody>
      </p:sp>
      <p:sp>
        <p:nvSpPr>
          <p:cNvPr id="45" name="#5 title"/>
          <p:cNvSpPr>
            <a:spLocks noGrp="1"/>
          </p:cNvSpPr>
          <p:nvPr>
            <p:ph type="body" sz="quarter" idx="24" hasCustomPrompt="1"/>
          </p:nvPr>
        </p:nvSpPr>
        <p:spPr bwMode="gray">
          <a:xfrm>
            <a:off x="1363152" y="3518480"/>
            <a:ext cx="3749040" cy="138499"/>
          </a:xfrm>
        </p:spPr>
        <p:txBody>
          <a:bodyPr anchor="ctr" anchorCtr="0"/>
          <a:lstStyle>
            <a:lvl1pPr marL="0" indent="0">
              <a:spcBef>
                <a:spcPts val="0"/>
              </a:spcBef>
              <a:buNone/>
              <a:defRPr sz="900">
                <a:solidFill>
                  <a:schemeClr val="bg1"/>
                </a:solidFill>
                <a:latin typeface="+mn-lt"/>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6" y="0"/>
            <a:ext cx="1426069" cy="4296048"/>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How to Use this</a:t>
            </a:r>
            <a:br>
              <a:rPr lang="en-US" sz="1000" b="1" dirty="0">
                <a:solidFill>
                  <a:schemeClr val="bg1"/>
                </a:solidFill>
                <a:latin typeface="Arial" panose="020B0604020202020204" pitchFamily="34" charset="0"/>
                <a:cs typeface="Arial" panose="020B0604020202020204" pitchFamily="34" charset="0"/>
              </a:rPr>
            </a:br>
            <a:r>
              <a:rPr lang="en-US" sz="1000" b="1" dirty="0">
                <a:solidFill>
                  <a:schemeClr val="bg1"/>
                </a:solidFill>
                <a:latin typeface="Arial" panose="020B0604020202020204" pitchFamily="34" charset="0"/>
                <a:cs typeface="Arial" panose="020B0604020202020204" pitchFamily="34" charset="0"/>
              </a:rPr>
              <a:t>Editable Road Map</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Determine how many sections are needed.</a:t>
            </a:r>
          </a:p>
          <a:p>
            <a:pPr marL="168275" lvl="1" indent="0">
              <a:buNone/>
            </a:pPr>
            <a:r>
              <a:rPr lang="en-US" sz="800" dirty="0">
                <a:solidFill>
                  <a:schemeClr val="bg1"/>
                </a:solidFill>
                <a:latin typeface="Arial" panose="020B0604020202020204" pitchFamily="34" charset="0"/>
                <a:cs typeface="Arial" panose="020B0604020202020204" pitchFamily="34" charset="0"/>
              </a:rPr>
              <a:t>If rows aren’t needed delete from the bottom (for accessibility purposes). Select all rows and move down to visually align on slide. </a:t>
            </a:r>
          </a:p>
          <a:p>
            <a:pPr marL="168275" lvl="1" indent="0">
              <a:buNone/>
            </a:pPr>
            <a:r>
              <a:rPr lang="en-US" sz="800" dirty="0">
                <a:solidFill>
                  <a:schemeClr val="bg1"/>
                </a:solidFill>
                <a:latin typeface="Arial" panose="020B0604020202020204" pitchFamily="34" charset="0"/>
                <a:cs typeface="Arial" panose="020B0604020202020204" pitchFamily="34" charset="0"/>
              </a:rPr>
              <a:t>If more rows are needed copy and paste rows to the bottom (for accessibility purposes). Distribute and align as necessary. </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Change the first section title to Verdana</a:t>
            </a:r>
            <a:r>
              <a:rPr lang="en-US" sz="800" baseline="0" dirty="0">
                <a:solidFill>
                  <a:schemeClr val="bg1"/>
                </a:solidFill>
                <a:latin typeface="Arial" panose="020B0604020202020204" pitchFamily="34" charset="0"/>
                <a:cs typeface="Arial" panose="020B0604020202020204" pitchFamily="34" charset="0"/>
              </a:rPr>
              <a:t> 9</a:t>
            </a:r>
            <a:r>
              <a:rPr lang="en-US" sz="800" dirty="0">
                <a:solidFill>
                  <a:schemeClr val="bg1"/>
                </a:solidFill>
                <a:latin typeface="Arial" panose="020B0604020202020204" pitchFamily="34" charset="0"/>
                <a:cs typeface="Arial" panose="020B0604020202020204" pitchFamily="34" charset="0"/>
              </a:rPr>
              <a:t>pt Regular, so all the titles are the exact same</a:t>
            </a:r>
            <a:br>
              <a:rPr lang="en-US" sz="800" dirty="0">
                <a:solidFill>
                  <a:schemeClr val="bg1"/>
                </a:solidFill>
                <a:latin typeface="Arial" panose="020B0604020202020204" pitchFamily="34" charset="0"/>
                <a:cs typeface="Arial" panose="020B0604020202020204" pitchFamily="34" charset="0"/>
              </a:rPr>
            </a:br>
            <a:r>
              <a:rPr lang="en-US" sz="800" dirty="0">
                <a:solidFill>
                  <a:schemeClr val="bg1"/>
                </a:solidFill>
                <a:latin typeface="Arial" panose="020B0604020202020204" pitchFamily="34" charset="0"/>
                <a:cs typeface="Arial" panose="020B0604020202020204" pitchFamily="34" charset="0"/>
              </a:rPr>
              <a:t>font style.</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Type in #’s and section titles for all levels.</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Duplicate the slide so you have a slide for each section.</a:t>
            </a:r>
          </a:p>
          <a:p>
            <a:pPr marL="169863" indent="-169863">
              <a:buFont typeface="+mj-lt"/>
              <a:buAutoNum type="arabicPeriod"/>
            </a:pPr>
            <a:r>
              <a:rPr lang="en-US" sz="800" dirty="0">
                <a:solidFill>
                  <a:schemeClr val="bg1"/>
                </a:solidFill>
                <a:latin typeface="Arial" panose="020B0604020202020204" pitchFamily="34" charset="0"/>
                <a:cs typeface="Arial" panose="020B0604020202020204" pitchFamily="34" charset="0"/>
              </a:rPr>
              <a:t>On each slide, change the highlighted section title to Rockwell 14pt Regular.</a:t>
            </a:r>
          </a:p>
        </p:txBody>
      </p:sp>
      <p:sp>
        <p:nvSpPr>
          <p:cNvPr id="4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582425629"/>
      </p:ext>
    </p:extLst>
  </p:cSld>
  <p:clrMapOvr>
    <a:masterClrMapping/>
  </p:clrMapOvr>
  <p:extLst>
    <p:ext uri="{DCECCB84-F9BA-43D5-87BE-67443E8EF086}">
      <p15:sldGuideLst xmlns:p15="http://schemas.microsoft.com/office/powerpoint/2012/main">
        <p15:guide id="1" pos="852">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9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822469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30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2294006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31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80085016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32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1870000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7_Divider">
    <p:spTree>
      <p:nvGrpSpPr>
        <p:cNvPr id="1" name=""/>
        <p:cNvGrpSpPr/>
        <p:nvPr/>
      </p:nvGrpSpPr>
      <p:grpSpPr>
        <a:xfrm>
          <a:off x="0" y="0"/>
          <a:ext cx="0" cy="0"/>
          <a:chOff x="0" y="0"/>
          <a:chExt cx="0" cy="0"/>
        </a:xfrm>
      </p:grpSpPr>
      <p:cxnSp>
        <p:nvCxnSpPr>
          <p:cNvPr id="20" name="Straight Connector 19"/>
          <p:cNvCxnSpPr/>
          <p:nvPr userDrawn="1"/>
        </p:nvCxnSpPr>
        <p:spPr bwMode="gray">
          <a:xfrm>
            <a:off x="1349664" y="3391357"/>
            <a:ext cx="420114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1351653" y="2305753"/>
            <a:ext cx="3607724" cy="479045"/>
          </a:xfrm>
          <a:prstGeom prst="rect">
            <a:avLst/>
          </a:prstGeom>
        </p:spPr>
        <p:txBody>
          <a:bodyPr wrap="square" lIns="0" tIns="0" rIns="0" bIns="0" anchor="b" anchorCtr="0">
            <a:spAutoFit/>
          </a:bodyPr>
          <a:lstStyle>
            <a:lvl1pPr>
              <a:lnSpc>
                <a:spcPct val="90000"/>
              </a:lnSpc>
              <a:defRPr sz="1730" b="0" baseline="0">
                <a:solidFill>
                  <a:schemeClr val="tx1"/>
                </a:solidFill>
              </a:defRPr>
            </a:lvl1pPr>
          </a:lstStyle>
          <a:p>
            <a:r>
              <a:rPr lang="en-US" dirty="0"/>
              <a:t>Divider Title – Rockwell 28pt Regular, Title Case</a:t>
            </a:r>
          </a:p>
        </p:txBody>
      </p:sp>
      <p:sp>
        <p:nvSpPr>
          <p:cNvPr id="17" name="Text Placeholder 16"/>
          <p:cNvSpPr>
            <a:spLocks noGrp="1"/>
          </p:cNvSpPr>
          <p:nvPr>
            <p:ph type="body" sz="quarter" idx="22" hasCustomPrompt="1"/>
          </p:nvPr>
        </p:nvSpPr>
        <p:spPr bwMode="gray">
          <a:xfrm>
            <a:off x="1351653" y="2901284"/>
            <a:ext cx="3607724" cy="104553"/>
          </a:xfrm>
        </p:spPr>
        <p:txBody>
          <a:bodyPr/>
          <a:lstStyle>
            <a:lvl1pPr marL="0" indent="0">
              <a:spcBef>
                <a:spcPts val="0"/>
              </a:spcBef>
              <a:buNone/>
              <a:defRPr sz="680">
                <a:solidFill>
                  <a:schemeClr val="tx1"/>
                </a:solidFill>
              </a:defRPr>
            </a:lvl1pPr>
            <a:lvl2pPr>
              <a:spcBef>
                <a:spcPts val="0"/>
              </a:spcBef>
              <a:defRPr sz="680"/>
            </a:lvl2pPr>
            <a:lvl3pPr>
              <a:spcBef>
                <a:spcPts val="0"/>
              </a:spcBef>
              <a:defRPr sz="680"/>
            </a:lvl3pPr>
            <a:lvl4pPr>
              <a:spcBef>
                <a:spcPts val="0"/>
              </a:spcBef>
              <a:defRPr sz="680"/>
            </a:lvl4pPr>
            <a:lvl5pPr>
              <a:spcBef>
                <a:spcPts val="0"/>
              </a:spcBef>
              <a:defRPr sz="680"/>
            </a:lvl5pPr>
          </a:lstStyle>
          <a:p>
            <a:pPr lvl="0"/>
            <a:r>
              <a:rPr lang="en-US" dirty="0"/>
              <a:t>Divider Subtitle – Verdana 11pt Regular, Title Case</a:t>
            </a:r>
          </a:p>
        </p:txBody>
      </p:sp>
      <p:sp>
        <p:nvSpPr>
          <p:cNvPr id="21" name="Text Placeholder 20"/>
          <p:cNvSpPr>
            <a:spLocks noGrp="1"/>
          </p:cNvSpPr>
          <p:nvPr>
            <p:ph type="body" sz="quarter" idx="23" hasCustomPrompt="1"/>
          </p:nvPr>
        </p:nvSpPr>
        <p:spPr bwMode="gray">
          <a:xfrm>
            <a:off x="1351653" y="3648524"/>
            <a:ext cx="1454727" cy="959237"/>
          </a:xfrm>
        </p:spPr>
        <p:txBody>
          <a:bodyPr/>
          <a:lstStyle>
            <a:lvl1pPr>
              <a:defRPr>
                <a:solidFill>
                  <a:schemeClr val="tx1"/>
                </a:solidFill>
              </a:defRPr>
            </a:lvl1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24" name="Text Placeholder 23"/>
          <p:cNvSpPr>
            <a:spLocks noGrp="1"/>
          </p:cNvSpPr>
          <p:nvPr>
            <p:ph type="body" sz="quarter" idx="24" hasCustomPrompt="1"/>
          </p:nvPr>
        </p:nvSpPr>
        <p:spPr bwMode="gray">
          <a:xfrm>
            <a:off x="4293327" y="3355307"/>
            <a:ext cx="1257191" cy="205151"/>
          </a:xfrm>
          <a:prstGeom prst="round2SameRect">
            <a:avLst>
              <a:gd name="adj1" fmla="val 0"/>
              <a:gd name="adj2" fmla="val 20202"/>
            </a:avLst>
          </a:prstGeom>
          <a:solidFill>
            <a:schemeClr val="tx2"/>
          </a:solidFill>
        </p:spPr>
        <p:txBody>
          <a:bodyPr wrap="none" lIns="45720" tIns="27432" rIns="45720" bIns="27432" anchor="ctr" anchorCtr="0"/>
          <a:lstStyle>
            <a:lvl1pPr marL="0" indent="0" algn="r">
              <a:spcBef>
                <a:spcPts val="0"/>
              </a:spcBef>
              <a:buNone/>
              <a:defRPr cap="all" spc="31" baseline="0">
                <a:solidFill>
                  <a:schemeClr val="bg1"/>
                </a:solidFill>
                <a:latin typeface="+mj-lt"/>
              </a:defRPr>
            </a:lvl1pPr>
            <a:lvl2pPr marL="69621" indent="0">
              <a:buNone/>
              <a:defRPr cap="all" spc="25">
                <a:solidFill>
                  <a:schemeClr val="bg1"/>
                </a:solidFill>
                <a:latin typeface="+mj-lt"/>
              </a:defRPr>
            </a:lvl2pPr>
            <a:lvl3pPr marL="142182" indent="0">
              <a:buNone/>
              <a:defRPr cap="all" spc="25">
                <a:solidFill>
                  <a:schemeClr val="bg1"/>
                </a:solidFill>
                <a:latin typeface="+mj-lt"/>
              </a:defRPr>
            </a:lvl3pPr>
            <a:lvl4pPr marL="211803" indent="0">
              <a:buNone/>
              <a:defRPr cap="all" spc="25">
                <a:solidFill>
                  <a:schemeClr val="bg1"/>
                </a:solidFill>
                <a:latin typeface="+mj-lt"/>
              </a:defRPr>
            </a:lvl4pPr>
            <a:lvl5pPr marL="283384" indent="0">
              <a:buNone/>
              <a:defRPr cap="all" spc="25">
                <a:solidFill>
                  <a:schemeClr val="bg1"/>
                </a:solidFill>
                <a:latin typeface="+mj-lt"/>
              </a:defRPr>
            </a:lvl5pPr>
          </a:lstStyle>
          <a:p>
            <a:pPr lvl="0"/>
            <a:r>
              <a:rPr lang="en-US" dirty="0"/>
              <a:t>Insert break type</a:t>
            </a:r>
          </a:p>
        </p:txBody>
      </p:sp>
      <p:sp>
        <p:nvSpPr>
          <p:cNvPr id="29" name="Text Placeholder 27"/>
          <p:cNvSpPr>
            <a:spLocks noGrp="1"/>
          </p:cNvSpPr>
          <p:nvPr>
            <p:ph type="body" sz="quarter" idx="25" hasCustomPrompt="1"/>
          </p:nvPr>
        </p:nvSpPr>
        <p:spPr bwMode="gray">
          <a:xfrm>
            <a:off x="5550804" y="3194258"/>
            <a:ext cx="524637" cy="855438"/>
          </a:xfrm>
        </p:spPr>
        <p:txBody>
          <a:bodyPr/>
          <a:lstStyle>
            <a:lvl1pPr marL="0" indent="0" algn="r">
              <a:spcBef>
                <a:spcPts val="0"/>
              </a:spcBef>
              <a:buNone/>
              <a:defRPr sz="5559">
                <a:solidFill>
                  <a:schemeClr val="accent1"/>
                </a:solidFill>
                <a:latin typeface="+mj-lt"/>
              </a:defRPr>
            </a:lvl1pPr>
            <a:lvl2pPr>
              <a:defRPr sz="5559"/>
            </a:lvl2pPr>
            <a:lvl3pPr>
              <a:defRPr sz="5559"/>
            </a:lvl3pPr>
            <a:lvl4pPr>
              <a:defRPr sz="5559"/>
            </a:lvl4pPr>
            <a:lvl5pPr>
              <a:defRPr sz="5559"/>
            </a:lvl5pPr>
          </a:lstStyle>
          <a:p>
            <a:pPr lvl="0"/>
            <a:r>
              <a:rPr lang="en-US" dirty="0"/>
              <a:t>#</a:t>
            </a:r>
          </a:p>
        </p:txBody>
      </p:sp>
    </p:spTree>
    <p:custDataLst>
      <p:tags r:id="rId1"/>
    </p:custDataLst>
    <p:extLst>
      <p:ext uri="{BB962C8B-B14F-4D97-AF65-F5344CB8AC3E}">
        <p14:creationId xmlns:p14="http://schemas.microsoft.com/office/powerpoint/2010/main" val="1559683675"/>
      </p:ext>
    </p:extLst>
  </p:cSld>
  <p:clrMapOvr>
    <a:masterClrMapping/>
  </p:clrMapOvr>
  <p:extLst>
    <p:ext uri="{DCECCB84-F9BA-43D5-87BE-67443E8EF086}">
      <p15:sldGuideLst xmlns:p15="http://schemas.microsoft.com/office/powerpoint/2012/main">
        <p15:guide id="1" pos="1215">
          <p15:clr>
            <a:srgbClr val="FBAE40"/>
          </p15:clr>
        </p15:guide>
        <p15:guide id="2" orient="horz" pos="2507">
          <p15:clr>
            <a:srgbClr val="FBAE40"/>
          </p15:clr>
        </p15:guide>
        <p15:guide id="3" orient="horz" pos="261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33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2563745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4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6778688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5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42911183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6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2383115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7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1905792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bg bwMode="gray">
      <p:bgPr>
        <a:solidFill>
          <a:schemeClr val="accent5"/>
        </a:solid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936D79D5-6648-40F9-8551-F1BD4CB15949}"/>
              </a:ext>
            </a:extLst>
          </p:cNvPr>
          <p:cNvPicPr>
            <a:picLocks noChangeAspect="1"/>
          </p:cNvPicPr>
          <p:nvPr userDrawn="1"/>
        </p:nvPicPr>
        <p:blipFill>
          <a:blip r:embed="rId3"/>
          <a:stretch>
            <a:fillRect/>
          </a:stretch>
        </p:blipFill>
        <p:spPr>
          <a:xfrm>
            <a:off x="508" y="0"/>
            <a:ext cx="6399784" cy="4800600"/>
          </a:xfrm>
          <a:prstGeom prst="rect">
            <a:avLst/>
          </a:prstGeom>
        </p:spPr>
      </p:pic>
      <p:pic>
        <p:nvPicPr>
          <p:cNvPr id="14" name="EAB logo - decorative">
            <a:extLs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460600" y="683511"/>
            <a:ext cx="1128820" cy="433532"/>
          </a:xfrm>
          <a:prstGeom prst="rect">
            <a:avLst/>
          </a:prstGeom>
        </p:spPr>
      </p:pic>
      <p:sp>
        <p:nvSpPr>
          <p:cNvPr id="16" name="Section name"/>
          <p:cNvSpPr>
            <a:spLocks noGrp="1"/>
          </p:cNvSpPr>
          <p:nvPr>
            <p:ph type="body" sz="quarter" idx="21" hasCustomPrompt="1"/>
          </p:nvPr>
        </p:nvSpPr>
        <p:spPr bwMode="gray">
          <a:xfrm>
            <a:off x="4136076" y="3494256"/>
            <a:ext cx="1299013"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50" baseline="0">
                <a:solidFill>
                  <a:schemeClr val="bg1"/>
                </a:solidFill>
                <a:latin typeface="+mj-lt"/>
              </a:defRPr>
            </a:lvl1pPr>
          </a:lstStyle>
          <a:p>
            <a:pPr lvl="0"/>
            <a:r>
              <a:rPr lang="en-US" dirty="0"/>
              <a:t>Insert break type</a:t>
            </a:r>
          </a:p>
        </p:txBody>
      </p:sp>
      <p:cxnSp>
        <p:nvCxnSpPr>
          <p:cNvPr id="11" name="Line - decorative">
            <a:extLst>
              <a:ext uri="{C183D7F6-B498-43B3-948B-1728B52AA6E4}">
                <adec:decorative xmlns:adec="http://schemas.microsoft.com/office/drawing/2017/decorative" val="1"/>
              </a:ext>
            </a:extLst>
          </p:cNvPr>
          <p:cNvCxnSpPr/>
          <p:nvPr userDrawn="1"/>
        </p:nvCxnSpPr>
        <p:spPr bwMode="gray">
          <a:xfrm>
            <a:off x="457200" y="3486806"/>
            <a:ext cx="4977889"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Section number"/>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2" name="Divider title"/>
          <p:cNvSpPr>
            <a:spLocks noGrp="1"/>
          </p:cNvSpPr>
          <p:nvPr>
            <p:ph type="title" hasCustomPrompt="1"/>
          </p:nvPr>
        </p:nvSpPr>
        <p:spPr bwMode="gray">
          <a:xfrm>
            <a:off x="457200"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Divider subtitle"/>
          <p:cNvSpPr>
            <a:spLocks noGrp="1"/>
          </p:cNvSpPr>
          <p:nvPr>
            <p:ph type="body" sz="quarter" idx="19" hasCustomPrompt="1"/>
          </p:nvPr>
        </p:nvSpPr>
        <p:spPr bwMode="gray">
          <a:xfrm>
            <a:off x="457200"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Bullets"/>
          <p:cNvSpPr>
            <a:spLocks noGrp="1"/>
          </p:cNvSpPr>
          <p:nvPr>
            <p:ph type="body" sz="quarter" idx="20" hasCustomPrompt="1"/>
          </p:nvPr>
        </p:nvSpPr>
        <p:spPr bwMode="gray">
          <a:xfrm>
            <a:off x="457200"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2" name="Green box directions - decorative">
            <a:extLst>
              <a:ext uri="{C183D7F6-B498-43B3-948B-1728B52AA6E4}">
                <adec:decorative xmlns:adec="http://schemas.microsoft.com/office/drawing/2017/decorative" val="1"/>
              </a:ext>
            </a:extLst>
          </p:cNvPr>
          <p:cNvSpPr txBox="1">
            <a:spLocks/>
          </p:cNvSpPr>
          <p:nvPr userDrawn="1"/>
        </p:nvSpPr>
        <p:spPr bwMode="gray">
          <a:xfrm>
            <a:off x="6469577" y="3287365"/>
            <a:ext cx="1470912" cy="151323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Here are some examples:</a:t>
            </a:r>
            <a:endParaRPr lang="en-US" sz="800" b="0" baseline="0" dirty="0">
              <a:solidFill>
                <a:schemeClr val="bg1"/>
              </a:solidFill>
              <a:latin typeface="Arial" panose="020B0604020202020204" pitchFamily="34" charset="0"/>
              <a:cs typeface="Arial" panose="020B0604020202020204" pitchFamily="34" charset="0"/>
            </a:endParaRP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Tool</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Case Study</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
        <p:nvSpPr>
          <p:cNvPr id="17"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931385124"/>
      </p:ext>
    </p:extLst>
  </p:cSld>
  <p:clrMapOvr>
    <a:masterClrMapping/>
  </p:clrMapOvr>
  <p:extLst>
    <p:ext uri="{DCECCB84-F9BA-43D5-87BE-67443E8EF086}">
      <p15:sldGuideLst xmlns:p15="http://schemas.microsoft.com/office/powerpoint/2012/main">
        <p15:guide id="1" pos="288" userDrawn="1">
          <p15:clr>
            <a:srgbClr val="FBAE40"/>
          </p15:clr>
        </p15:guide>
        <p15:guide id="2" orient="horz" pos="1718">
          <p15:clr>
            <a:srgbClr val="FBAE40"/>
          </p15:clr>
        </p15:guide>
        <p15:guide id="3" orient="horz" pos="1781"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38_Standard">
    <p:spTree>
      <p:nvGrpSpPr>
        <p:cNvPr id="1" name=""/>
        <p:cNvGrpSpPr/>
        <p:nvPr/>
      </p:nvGrpSpPr>
      <p:grpSpPr>
        <a:xfrm>
          <a:off x="0" y="0"/>
          <a:ext cx="0" cy="0"/>
          <a:chOff x="0" y="0"/>
          <a:chExt cx="0" cy="0"/>
        </a:xfrm>
      </p:grpSpPr>
      <p:cxnSp>
        <p:nvCxnSpPr>
          <p:cNvPr id="16" name="Straight Connector 15"/>
          <p:cNvCxnSpPr/>
          <p:nvPr userDrawn="1"/>
        </p:nvCxnSpPr>
        <p:spPr bwMode="gray">
          <a:xfrm>
            <a:off x="325294" y="638000"/>
            <a:ext cx="5750214" cy="0"/>
          </a:xfrm>
          <a:prstGeom prst="line">
            <a:avLst/>
          </a:prstGeom>
          <a:ln w="6350">
            <a:solidFill>
              <a:schemeClr val="accent3"/>
            </a:solidFill>
            <a:miter lim="800000"/>
          </a:ln>
        </p:spPr>
        <p:style>
          <a:lnRef idx="1">
            <a:schemeClr val="accent1"/>
          </a:lnRef>
          <a:fillRef idx="0">
            <a:schemeClr val="accent1"/>
          </a:fillRef>
          <a:effectRef idx="0">
            <a:schemeClr val="accent1"/>
          </a:effectRef>
          <a:fontRef idx="minor">
            <a:schemeClr val="tx1"/>
          </a:fontRef>
        </p:style>
      </p:cxnSp>
      <p:sp>
        <p:nvSpPr>
          <p:cNvPr id="4" name="Text Placeholder 3"/>
          <p:cNvSpPr>
            <a:spLocks noGrp="1"/>
          </p:cNvSpPr>
          <p:nvPr>
            <p:ph type="body" sz="quarter" idx="28" hasCustomPrompt="1"/>
          </p:nvPr>
        </p:nvSpPr>
        <p:spPr bwMode="gray">
          <a:xfrm>
            <a:off x="326808" y="683523"/>
            <a:ext cx="5749083" cy="123563"/>
          </a:xfrm>
        </p:spPr>
        <p:txBody>
          <a:bodyPr/>
          <a:lstStyle>
            <a:lvl1pPr marL="0" indent="0">
              <a:spcBef>
                <a:spcPts val="0"/>
              </a:spcBef>
              <a:buNone/>
              <a:defRPr sz="803">
                <a:solidFill>
                  <a:schemeClr val="tx1"/>
                </a:solidFill>
              </a:defRPr>
            </a:lvl1pPr>
          </a:lstStyle>
          <a:p>
            <a:pPr lvl="0"/>
            <a:r>
              <a:rPr lang="en-US" dirty="0"/>
              <a:t>Page Subtitle – Verdana 13pt Regular, Title Case</a:t>
            </a:r>
          </a:p>
        </p:txBody>
      </p:sp>
      <p:sp>
        <p:nvSpPr>
          <p:cNvPr id="8" name="Text Placeholder 7"/>
          <p:cNvSpPr>
            <a:spLocks noGrp="1"/>
          </p:cNvSpPr>
          <p:nvPr>
            <p:ph type="body" sz="quarter" idx="29" hasCustomPrompt="1"/>
          </p:nvPr>
        </p:nvSpPr>
        <p:spPr bwMode="gray">
          <a:xfrm>
            <a:off x="326808" y="285781"/>
            <a:ext cx="1481175" cy="76039"/>
          </a:xfrm>
        </p:spPr>
        <p:txBody>
          <a:bodyPr wrap="none"/>
          <a:lstStyle>
            <a:lvl1pPr marL="0" indent="0">
              <a:spcBef>
                <a:spcPts val="0"/>
              </a:spcBef>
              <a:buNone/>
              <a:defRPr sz="494">
                <a:solidFill>
                  <a:schemeClr val="tx1"/>
                </a:solidFill>
              </a:defRPr>
            </a:lvl1pPr>
            <a:lvl2pPr>
              <a:spcBef>
                <a:spcPts val="0"/>
              </a:spcBef>
              <a:defRPr sz="494"/>
            </a:lvl2pPr>
            <a:lvl3pPr>
              <a:spcBef>
                <a:spcPts val="0"/>
              </a:spcBef>
              <a:defRPr sz="494"/>
            </a:lvl3pPr>
            <a:lvl4pPr>
              <a:spcBef>
                <a:spcPts val="0"/>
              </a:spcBef>
              <a:defRPr sz="494"/>
            </a:lvl4pPr>
            <a:lvl5pPr>
              <a:spcBef>
                <a:spcPts val="0"/>
              </a:spcBef>
              <a:defRPr sz="494"/>
            </a:lvl5pPr>
          </a:lstStyle>
          <a:p>
            <a:pPr lvl="0"/>
            <a:r>
              <a:rPr lang="en-US" dirty="0"/>
              <a:t>Top Kicker – Verdana 8pt Regular, Title Case</a:t>
            </a:r>
          </a:p>
        </p:txBody>
      </p:sp>
      <p:sp>
        <p:nvSpPr>
          <p:cNvPr id="10" name="Text Placeholder 9"/>
          <p:cNvSpPr>
            <a:spLocks noGrp="1"/>
          </p:cNvSpPr>
          <p:nvPr>
            <p:ph type="body" sz="quarter" idx="30" hasCustomPrompt="1"/>
          </p:nvPr>
        </p:nvSpPr>
        <p:spPr bwMode="gray">
          <a:xfrm>
            <a:off x="5317533" y="4297228"/>
            <a:ext cx="756459" cy="190098"/>
          </a:xfrm>
        </p:spPr>
        <p:txBody>
          <a:bodyPr anchor="b" anchorCtr="0"/>
          <a:lstStyle>
            <a:lvl1pPr marL="0" indent="0">
              <a:spcBef>
                <a:spcPts val="0"/>
              </a:spcBef>
              <a:buNone/>
              <a:defRPr sz="309">
                <a:solidFill>
                  <a:schemeClr val="tx1"/>
                </a:solidFill>
              </a:defRPr>
            </a:lvl1pPr>
            <a:lvl2pPr marL="69621" indent="0">
              <a:spcBef>
                <a:spcPts val="0"/>
              </a:spcBef>
              <a:buNone/>
              <a:defRPr sz="309"/>
            </a:lvl2pPr>
            <a:lvl3pPr marL="142182" indent="0">
              <a:spcBef>
                <a:spcPts val="0"/>
              </a:spcBef>
              <a:buNone/>
              <a:defRPr sz="309"/>
            </a:lvl3pPr>
            <a:lvl4pPr marL="211803" indent="0">
              <a:spcBef>
                <a:spcPts val="0"/>
              </a:spcBef>
              <a:buNone/>
              <a:defRPr sz="309"/>
            </a:lvl4pPr>
            <a:lvl5pPr marL="283384" indent="0">
              <a:spcBef>
                <a:spcPts val="0"/>
              </a:spcBef>
              <a:buNone/>
              <a:defRPr sz="309"/>
            </a:lvl5pPr>
          </a:lstStyle>
          <a:p>
            <a:pPr lvl="0"/>
            <a:r>
              <a:rPr lang="en-US" dirty="0"/>
              <a:t>Source: Click to add source. Use a single space after “Source:” and a period at the end of the source. Stretch box to the left as needed.</a:t>
            </a:r>
          </a:p>
        </p:txBody>
      </p:sp>
      <p:sp>
        <p:nvSpPr>
          <p:cNvPr id="12" name="Text Placeholder 11"/>
          <p:cNvSpPr>
            <a:spLocks noGrp="1"/>
          </p:cNvSpPr>
          <p:nvPr>
            <p:ph type="body" sz="quarter" idx="31" hasCustomPrompt="1"/>
          </p:nvPr>
        </p:nvSpPr>
        <p:spPr bwMode="gray">
          <a:xfrm>
            <a:off x="326808" y="4392277"/>
            <a:ext cx="1917779" cy="95049"/>
          </a:xfrm>
        </p:spPr>
        <p:txBody>
          <a:bodyPr anchor="b" anchorCtr="0"/>
          <a:lstStyle>
            <a:lvl1pPr marL="72562" indent="-72562">
              <a:spcBef>
                <a:spcPts val="62"/>
              </a:spcBef>
              <a:buFont typeface="+mj-lt"/>
              <a:buAutoNum type="arabicParenR"/>
              <a:defRPr sz="309">
                <a:solidFill>
                  <a:schemeClr val="tx1"/>
                </a:solidFill>
              </a:defRPr>
            </a:lvl1pPr>
            <a:lvl2pPr marL="210823" indent="-141202">
              <a:spcBef>
                <a:spcPts val="123"/>
              </a:spcBef>
              <a:buFont typeface="+mj-lt"/>
              <a:buAutoNum type="arabicParenR"/>
              <a:defRPr sz="309"/>
            </a:lvl2pPr>
            <a:lvl3pPr marL="283384" indent="-141202">
              <a:spcBef>
                <a:spcPts val="123"/>
              </a:spcBef>
              <a:buFont typeface="+mj-lt"/>
              <a:buAutoNum type="arabicParenR"/>
              <a:defRPr sz="309"/>
            </a:lvl3pPr>
            <a:lvl4pPr marL="353004" indent="-141202">
              <a:spcBef>
                <a:spcPts val="123"/>
              </a:spcBef>
              <a:buFont typeface="+mj-lt"/>
              <a:buAutoNum type="arabicParenR"/>
              <a:defRPr sz="309"/>
            </a:lvl4pPr>
            <a:lvl5pPr marL="424585" indent="-141202">
              <a:spcBef>
                <a:spcPts val="123"/>
              </a:spcBef>
              <a:buFont typeface="+mj-lt"/>
              <a:buAutoNum type="arabicParenR"/>
              <a:defRPr sz="309"/>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326809" y="370729"/>
            <a:ext cx="5747183" cy="249299"/>
          </a:xfrm>
        </p:spPr>
        <p:txBody>
          <a:bodyPr/>
          <a:lstStyle/>
          <a:p>
            <a:r>
              <a:rPr lang="en-US" dirty="0"/>
              <a:t>Page Title – Rockwell 20pt Regular, Title Case</a:t>
            </a:r>
          </a:p>
        </p:txBody>
      </p:sp>
    </p:spTree>
    <p:custDataLst>
      <p:tags r:id="rId1"/>
    </p:custDataLst>
    <p:extLst>
      <p:ext uri="{BB962C8B-B14F-4D97-AF65-F5344CB8AC3E}">
        <p14:creationId xmlns:p14="http://schemas.microsoft.com/office/powerpoint/2010/main" val="9487513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Header box - decorative">
            <a:extLst>
              <a:ext uri="{C183D7F6-B498-43B3-948B-1728B52AA6E4}">
                <adec:decorative xmlns:adec="http://schemas.microsoft.com/office/drawing/2017/decorative" val="1"/>
              </a:ext>
            </a:extLst>
          </p:cNvPr>
          <p:cNvSpPr/>
          <p:nvPr userDrawn="1"/>
        </p:nvSpPr>
        <p:spPr bwMode="gray">
          <a:xfrm>
            <a:off x="1" y="0"/>
            <a:ext cx="6400799" cy="601181"/>
          </a:xfrm>
          <a:prstGeom prst="rect">
            <a:avLst/>
          </a:prstGeom>
          <a:solidFill>
            <a:schemeClr val="accent5"/>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2" name="Building - decorative">
            <a:extLst>
              <a:ext uri="{FF2B5EF4-FFF2-40B4-BE49-F238E27FC236}">
                <a16:creationId xmlns:a16="http://schemas.microsoft.com/office/drawing/2014/main" id="{0411916B-513C-4328-B806-924E9F6F8466}"/>
              </a:ext>
            </a:extLst>
          </p:cNvPr>
          <p:cNvGrpSpPr/>
          <p:nvPr userDrawn="1"/>
        </p:nvGrpSpPr>
        <p:grpSpPr>
          <a:xfrm>
            <a:off x="5596490" y="0"/>
            <a:ext cx="750245" cy="601181"/>
            <a:chOff x="5596490" y="0"/>
            <a:chExt cx="750245" cy="601181"/>
          </a:xfrm>
          <a:solidFill>
            <a:schemeClr val="accent3"/>
          </a:solidFill>
        </p:grpSpPr>
        <p:sp>
          <p:nvSpPr>
            <p:cNvPr id="19" name="Building shape 1">
              <a:extLst>
                <a:ext uri="{C183D7F6-B498-43B3-948B-1728B52AA6E4}">
                  <adec:decorative xmlns:adec="http://schemas.microsoft.com/office/drawing/2017/decorative" val="1"/>
                </a:ext>
              </a:extLst>
            </p:cNvPr>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Building shape 2">
              <a:extLst>
                <a:ext uri="{C183D7F6-B498-43B3-948B-1728B52AA6E4}">
                  <adec:decorative xmlns:adec="http://schemas.microsoft.com/office/drawing/2017/decorative" val="1"/>
                </a:ext>
              </a:extLst>
            </p:cNvPr>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Building shape 3">
              <a:extLst>
                <a:ext uri="{C183D7F6-B498-43B3-948B-1728B52AA6E4}">
                  <adec:decorative xmlns:adec="http://schemas.microsoft.com/office/drawing/2017/decorative" val="1"/>
                </a:ext>
              </a:extLst>
            </p:cNvPr>
            <p:cNvSpPr>
              <a:spLocks noChangeArrowheads="1"/>
            </p:cNvSpPr>
            <p:nvPr/>
          </p:nvSpPr>
          <p:spPr bwMode="gray">
            <a:xfrm>
              <a:off x="5888334" y="469154"/>
              <a:ext cx="458401" cy="3844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Building shape 4">
              <a:extLst>
                <a:ext uri="{C183D7F6-B498-43B3-948B-1728B52AA6E4}">
                  <adec:decorative xmlns:adec="http://schemas.microsoft.com/office/drawing/2017/decorative" val="1"/>
                </a:ext>
              </a:extLst>
            </p:cNvPr>
            <p:cNvSpPr>
              <a:spLocks noChangeArrowheads="1"/>
            </p:cNvSpPr>
            <p:nvPr/>
          </p:nvSpPr>
          <p:spPr bwMode="gray">
            <a:xfrm>
              <a:off x="6163373"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Building shape 5">
              <a:extLst>
                <a:ext uri="{C183D7F6-B498-43B3-948B-1728B52AA6E4}">
                  <adec:decorative xmlns:adec="http://schemas.microsoft.com/office/drawing/2017/decorative" val="1"/>
                </a:ext>
              </a:extLst>
            </p:cNvPr>
            <p:cNvSpPr>
              <a:spLocks noChangeArrowheads="1"/>
            </p:cNvSpPr>
            <p:nvPr/>
          </p:nvSpPr>
          <p:spPr bwMode="gray">
            <a:xfrm>
              <a:off x="6027332" y="247346"/>
              <a:ext cx="44362"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Building shape 6">
              <a:extLst>
                <a:ext uri="{C183D7F6-B498-43B3-948B-1728B52AA6E4}">
                  <adec:decorative xmlns:adec="http://schemas.microsoft.com/office/drawing/2017/decorative" val="1"/>
                </a:ext>
              </a:extLst>
            </p:cNvPr>
            <p:cNvSpPr>
              <a:spLocks noChangeArrowheads="1"/>
            </p:cNvSpPr>
            <p:nvPr/>
          </p:nvSpPr>
          <p:spPr bwMode="gray">
            <a:xfrm>
              <a:off x="5888334"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Building shape 7">
              <a:extLst>
                <a:ext uri="{C183D7F6-B498-43B3-948B-1728B52AA6E4}">
                  <adec:decorative xmlns:adec="http://schemas.microsoft.com/office/drawing/2017/decorative" val="1"/>
                </a:ext>
              </a:extLst>
            </p:cNvPr>
            <p:cNvSpPr>
              <a:spLocks noChangeArrowheads="1"/>
            </p:cNvSpPr>
            <p:nvPr/>
          </p:nvSpPr>
          <p:spPr bwMode="gray">
            <a:xfrm>
              <a:off x="6299415" y="247346"/>
              <a:ext cx="47318" cy="17153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0" name="Building shape 8">
              <a:extLst>
                <a:ext uri="{FF2B5EF4-FFF2-40B4-BE49-F238E27FC236}">
                  <a16:creationId xmlns:a16="http://schemas.microsoft.com/office/drawing/2014/main" id="{D9E3C7B5-3FCF-4E6A-A488-60E8959A0ECA}"/>
                </a:ext>
              </a:extLst>
            </p:cNvPr>
            <p:cNvSpPr/>
            <p:nvPr userDrawn="1"/>
          </p:nvSpPr>
          <p:spPr bwMode="gray">
            <a:xfrm>
              <a:off x="5596490" y="0"/>
              <a:ext cx="202217" cy="601181"/>
            </a:xfrm>
            <a:custGeom>
              <a:avLst/>
              <a:gdLst>
                <a:gd name="connsiteX0" fmla="*/ 65744 w 202217"/>
                <a:gd name="connsiteY0" fmla="*/ 0 h 601181"/>
                <a:gd name="connsiteX1" fmla="*/ 109746 w 202217"/>
                <a:gd name="connsiteY1" fmla="*/ 0 h 601181"/>
                <a:gd name="connsiteX2" fmla="*/ 74734 w 202217"/>
                <a:gd name="connsiteY2" fmla="*/ 65770 h 601181"/>
                <a:gd name="connsiteX3" fmla="*/ 181051 w 202217"/>
                <a:gd name="connsiteY3" fmla="*/ 584089 h 601181"/>
                <a:gd name="connsiteX4" fmla="*/ 202217 w 202217"/>
                <a:gd name="connsiteY4" fmla="*/ 601181 h 601181"/>
                <a:gd name="connsiteX5" fmla="*/ 144931 w 202217"/>
                <a:gd name="connsiteY5" fmla="*/ 601181 h 601181"/>
                <a:gd name="connsiteX6" fmla="*/ 89496 w 202217"/>
                <a:gd name="connsiteY6" fmla="*/ 534792 h 601181"/>
                <a:gd name="connsiteX7" fmla="*/ 0 w 202217"/>
                <a:gd name="connsiteY7" fmla="*/ 245795 h 601181"/>
                <a:gd name="connsiteX8" fmla="*/ 41191 w 202217"/>
                <a:gd name="connsiteY8" fmla="*/ 44657 h 601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2217" h="601181">
                  <a:moveTo>
                    <a:pt x="65744" y="0"/>
                  </a:moveTo>
                  <a:lnTo>
                    <a:pt x="109746" y="0"/>
                  </a:lnTo>
                  <a:lnTo>
                    <a:pt x="74734" y="65770"/>
                  </a:lnTo>
                  <a:cubicBezTo>
                    <a:pt x="3855" y="238543"/>
                    <a:pt x="39295" y="443953"/>
                    <a:pt x="181051" y="584089"/>
                  </a:cubicBezTo>
                  <a:lnTo>
                    <a:pt x="202217" y="601181"/>
                  </a:lnTo>
                  <a:lnTo>
                    <a:pt x="144931" y="601181"/>
                  </a:lnTo>
                  <a:lnTo>
                    <a:pt x="89496" y="534792"/>
                  </a:lnTo>
                  <a:cubicBezTo>
                    <a:pt x="33015" y="452220"/>
                    <a:pt x="0" y="352741"/>
                    <a:pt x="0" y="245795"/>
                  </a:cubicBezTo>
                  <a:cubicBezTo>
                    <a:pt x="0" y="174498"/>
                    <a:pt x="14673" y="106520"/>
                    <a:pt x="41191" y="44657"/>
                  </a:cubicBezTo>
                  <a:close/>
                </a:path>
              </a:pathLst>
            </a:custGeom>
            <a:grp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ctr"/>
              <a:endParaRPr lang="en-US" sz="1000" dirty="0"/>
            </a:p>
          </p:txBody>
        </p:sp>
      </p:grpSp>
      <p:cxnSp>
        <p:nvCxnSpPr>
          <p:cNvPr id="14" name="Header line - decorative">
            <a:extLst>
              <a:ext uri="{C183D7F6-B498-43B3-948B-1728B52AA6E4}">
                <adec:decorative xmlns:adec="http://schemas.microsoft.com/office/drawing/2017/decorative" val="1"/>
              </a:ext>
            </a:extLst>
          </p:cNvPr>
          <p:cNvCxnSpPr/>
          <p:nvPr userDrawn="1"/>
        </p:nvCxnSpPr>
        <p:spPr bwMode="gray">
          <a:xfrm>
            <a:off x="0" y="613882"/>
            <a:ext cx="6400800" cy="0"/>
          </a:xfrm>
          <a:prstGeom prst="line">
            <a:avLst/>
          </a:prstGeom>
          <a:noFill/>
          <a:ln w="28575" cap="flat" cmpd="sng" algn="ctr">
            <a:solidFill>
              <a:schemeClr val="accent6"/>
            </a:solidFill>
            <a:prstDash val="solid"/>
            <a:miter lim="800000"/>
          </a:ln>
          <a:effectLst/>
        </p:spPr>
      </p:cxnSp>
      <p:sp>
        <p:nvSpPr>
          <p:cNvPr id="16" name="Top kicker"/>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bg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3" name="Slide title"/>
          <p:cNvSpPr>
            <a:spLocks noGrp="1"/>
          </p:cNvSpPr>
          <p:nvPr userDrawn="1">
            <p:ph type="title" hasCustomPrompt="1"/>
          </p:nvPr>
        </p:nvSpPr>
        <p:spPr bwMode="gray">
          <a:xfrm>
            <a:off x="280194" y="309824"/>
            <a:ext cx="5212080" cy="256480"/>
          </a:xfrm>
        </p:spPr>
        <p:txBody>
          <a:bodyPr/>
          <a:lstStyle>
            <a:lvl1pPr>
              <a:defRPr baseline="0">
                <a:solidFill>
                  <a:schemeClr val="bg1"/>
                </a:solidFill>
              </a:defRPr>
            </a:lvl1pPr>
          </a:lstStyle>
          <a:p>
            <a:r>
              <a:rPr lang="en-US" dirty="0"/>
              <a:t>Slide Title – Rockwell 18pt Regular, Title Case</a:t>
            </a:r>
          </a:p>
        </p:txBody>
      </p:sp>
      <p:sp>
        <p:nvSpPr>
          <p:cNvPr id="13" name="Slide subtitle"/>
          <p:cNvSpPr>
            <a:spLocks noGrp="1"/>
          </p:cNvSpPr>
          <p:nvPr userDrawn="1">
            <p:ph type="body" sz="quarter" idx="15" hasCustomPrompt="1"/>
          </p:nvPr>
        </p:nvSpPr>
        <p:spPr bwMode="gray">
          <a:xfrm>
            <a:off x="280195" y="657732"/>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5" name="Footnote"/>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22" name="Source - decorative">
            <a:extLst>
              <a:ext uri="{C183D7F6-B498-43B3-948B-1728B52AA6E4}">
                <adec:decorative xmlns:adec="http://schemas.microsoft.com/office/drawing/2017/decorative" val="1"/>
              </a:ext>
            </a:extLst>
          </p:cNvPr>
          <p:cNvSpPr>
            <a:spLocks noGrp="1"/>
          </p:cNvSpPr>
          <p:nvPr userDrawn="1">
            <p:ph type="body" sz="quarter" idx="18" hasCustomPrompt="1"/>
          </p:nvPr>
        </p:nvSpPr>
        <p:spPr bwMode="gray">
          <a:xfrm>
            <a:off x="4111256" y="4598895"/>
            <a:ext cx="2289544" cy="20170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8" name="Slide number - decorative">
            <a:extLst>
              <a:ext uri="{C183D7F6-B498-43B3-948B-1728B52AA6E4}">
                <adec:decorative xmlns:adec="http://schemas.microsoft.com/office/drawing/2017/decorative" val="1"/>
              </a:ext>
            </a:extLst>
          </p:cNvPr>
          <p:cNvSpPr txBox="1"/>
          <p:nvPr userDrawn="1"/>
        </p:nvSpPr>
        <p:spPr bwMode="gray">
          <a:xfrm>
            <a:off x="6163373" y="444101"/>
            <a:ext cx="237427" cy="100027"/>
          </a:xfrm>
          <a:prstGeom prst="rect">
            <a:avLst/>
          </a:prstGeom>
          <a:solidFill>
            <a:schemeClr val="accent5"/>
          </a:solidFill>
        </p:spPr>
        <p:txBody>
          <a:bodyPr wrap="square" lIns="0" tIns="0"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2842800116"/>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act Slide">
    <p:bg bwMode="gray">
      <p:bgPr>
        <a:solidFill>
          <a:schemeClr val="accent5"/>
        </a:solidFill>
        <a:effectLst/>
      </p:bgPr>
    </p:bg>
    <p:spTree>
      <p:nvGrpSpPr>
        <p:cNvPr id="1" name=""/>
        <p:cNvGrpSpPr/>
        <p:nvPr/>
      </p:nvGrpSpPr>
      <p:grpSpPr>
        <a:xfrm>
          <a:off x="0" y="0"/>
          <a:ext cx="0" cy="0"/>
          <a:chOff x="0" y="0"/>
          <a:chExt cx="0" cy="0"/>
        </a:xfrm>
      </p:grpSpPr>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1079874"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1614469931"/>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act Branded">
    <p:bg bwMode="gray">
      <p:bgPr>
        <a:solidFill>
          <a:schemeClr val="accent5"/>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16C50B67-273C-48B7-A6BA-E8BA250A85FA}"/>
              </a:ext>
            </a:extLst>
          </p:cNvPr>
          <p:cNvPicPr>
            <a:picLocks noChangeAspect="1"/>
          </p:cNvPicPr>
          <p:nvPr userDrawn="1"/>
        </p:nvPicPr>
        <p:blipFill>
          <a:blip r:embed="rId3"/>
          <a:stretch>
            <a:fillRect/>
          </a:stretch>
        </p:blipFill>
        <p:spPr>
          <a:xfrm>
            <a:off x="508" y="0"/>
            <a:ext cx="6399784" cy="4800600"/>
          </a:xfrm>
          <a:prstGeom prst="rect">
            <a:avLst/>
          </a:prstGeom>
        </p:spPr>
      </p:pic>
      <p:sp>
        <p:nvSpPr>
          <p:cNvPr id="2" name="Slide title"/>
          <p:cNvSpPr>
            <a:spLocks noGrp="1"/>
          </p:cNvSpPr>
          <p:nvPr>
            <p:ph type="title" hasCustomPrompt="1"/>
          </p:nvPr>
        </p:nvSpPr>
        <p:spPr bwMode="gray">
          <a:xfrm>
            <a:off x="279056" y="309824"/>
            <a:ext cx="3902242" cy="256480"/>
          </a:xfrm>
          <a:prstGeom prst="rect">
            <a:avLst/>
          </a:prstGeom>
        </p:spPr>
        <p:txBody>
          <a:bodyPr wrap="square" lIns="0" tIns="0" rIns="0" bIns="0" anchor="b" anchorCtr="0">
            <a:spAutoFit/>
          </a:bodyPr>
          <a:lstStyle>
            <a:lvl1pPr>
              <a:lnSpc>
                <a:spcPct val="90000"/>
              </a:lnSpc>
              <a:defRPr b="0" baseline="0">
                <a:solidFill>
                  <a:schemeClr val="bg1"/>
                </a:solidFill>
              </a:defRPr>
            </a:lvl1pPr>
          </a:lstStyle>
          <a:p>
            <a:r>
              <a:rPr lang="en-US" dirty="0"/>
              <a:t>Impact Slide Title – Rockwell 18pt</a:t>
            </a:r>
          </a:p>
        </p:txBody>
      </p:sp>
      <p:sp>
        <p:nvSpPr>
          <p:cNvPr id="6" name="Slide subtitle"/>
          <p:cNvSpPr>
            <a:spLocks noGrp="1"/>
          </p:cNvSpPr>
          <p:nvPr>
            <p:ph type="body" sz="quarter" idx="16" hasCustomPrompt="1"/>
          </p:nvPr>
        </p:nvSpPr>
        <p:spPr bwMode="gray">
          <a:xfrm>
            <a:off x="531293" y="604599"/>
            <a:ext cx="4025123" cy="256480"/>
          </a:xfrm>
        </p:spPr>
        <p:txBody>
          <a:bodyPr/>
          <a:lstStyle>
            <a:lvl1pPr marL="0" indent="0">
              <a:lnSpc>
                <a:spcPct val="90000"/>
              </a:lnSpc>
              <a:spcBef>
                <a:spcPts val="0"/>
              </a:spcBef>
              <a:buNone/>
              <a:defRPr sz="1800" spc="50" baseline="0">
                <a:solidFill>
                  <a:schemeClr val="bg1"/>
                </a:solidFill>
                <a:latin typeface="+mj-lt"/>
              </a:defRPr>
            </a:lvl1pPr>
          </a:lstStyle>
          <a:p>
            <a:pPr lvl="0"/>
            <a:r>
              <a:rPr lang="en-US" dirty="0"/>
              <a:t>Title Continued Here If Needed</a:t>
            </a:r>
          </a:p>
        </p:txBody>
      </p:sp>
      <p:sp>
        <p:nvSpPr>
          <p:cNvPr id="15" name="Text box"/>
          <p:cNvSpPr>
            <a:spLocks noGrp="1"/>
          </p:cNvSpPr>
          <p:nvPr>
            <p:ph type="body" sz="quarter" idx="17" hasCustomPrompt="1"/>
          </p:nvPr>
        </p:nvSpPr>
        <p:spPr bwMode="gray">
          <a:xfrm>
            <a:off x="531293" y="1727589"/>
            <a:ext cx="4241053" cy="1523815"/>
          </a:xfrm>
        </p:spPr>
        <p:txBody>
          <a:bodyPr/>
          <a:lstStyle>
            <a:lvl1pPr marL="0" indent="0">
              <a:lnSpc>
                <a:spcPct val="120000"/>
              </a:lnSpc>
              <a:spcBef>
                <a:spcPts val="1200"/>
              </a:spcBef>
              <a:buNone/>
              <a:defRPr sz="1400">
                <a:solidFill>
                  <a:schemeClr val="bg1"/>
                </a:solidFill>
              </a:defRPr>
            </a:lvl1pPr>
            <a:lvl2pPr marL="114300" indent="0">
              <a:lnSpc>
                <a:spcPct val="110000"/>
              </a:lnSpc>
              <a:spcBef>
                <a:spcPts val="1200"/>
              </a:spcBef>
              <a:buNone/>
              <a:defRPr sz="1400">
                <a:solidFill>
                  <a:schemeClr val="bg1"/>
                </a:solidFill>
              </a:defRPr>
            </a:lvl2pPr>
            <a:lvl3pPr marL="228600" indent="0">
              <a:lnSpc>
                <a:spcPct val="110000"/>
              </a:lnSpc>
              <a:spcBef>
                <a:spcPts val="1200"/>
              </a:spcBef>
              <a:buNone/>
              <a:defRPr sz="1400">
                <a:solidFill>
                  <a:schemeClr val="bg1"/>
                </a:solidFill>
              </a:defRPr>
            </a:lvl3pPr>
            <a:lvl4pPr marL="342900" indent="0">
              <a:lnSpc>
                <a:spcPct val="110000"/>
              </a:lnSpc>
              <a:spcBef>
                <a:spcPts val="1200"/>
              </a:spcBef>
              <a:buNone/>
              <a:defRPr sz="1400">
                <a:solidFill>
                  <a:schemeClr val="bg1"/>
                </a:solidFill>
              </a:defRPr>
            </a:lvl4pPr>
            <a:lvl5pPr marL="457200" indent="0">
              <a:lnSpc>
                <a:spcPct val="110000"/>
              </a:lnSpc>
              <a:spcBef>
                <a:spcPts val="1200"/>
              </a:spcBef>
              <a:buNone/>
              <a:defRPr sz="1400">
                <a:solidFill>
                  <a:schemeClr val="bg1"/>
                </a:solidFill>
              </a:defRPr>
            </a:lvl5pPr>
          </a:lstStyle>
          <a:p>
            <a:pPr lvl="0"/>
            <a:r>
              <a:rPr lang="en-US" dirty="0"/>
              <a:t>Use dark background (impact) slides sparingly (ex: a single quote, statistic, or large image). See sample impact slides in the EAB On-screen Graphic and Layout Guide. Impact quote text – Verdana 14pt Regular. Keep quote short and minimize slide titling. </a:t>
            </a:r>
          </a:p>
        </p:txBody>
      </p:sp>
      <p:sp>
        <p:nvSpPr>
          <p:cNvPr id="17" name="Footnote"/>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accent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box to the right as needed.</a:t>
            </a:r>
          </a:p>
        </p:txBody>
      </p:sp>
      <p:sp>
        <p:nvSpPr>
          <p:cNvPr id="16" name="Source - decorative">
            <a:extLst>
              <a:ext uri="{C183D7F6-B498-43B3-948B-1728B52AA6E4}">
                <adec:decorative xmlns:adec="http://schemas.microsoft.com/office/drawing/2017/decorative" val="1"/>
              </a:ext>
            </a:extLst>
          </p:cNvPr>
          <p:cNvSpPr>
            <a:spLocks noGrp="1"/>
          </p:cNvSpPr>
          <p:nvPr>
            <p:ph type="body" sz="quarter" idx="18" hasCustomPrompt="1"/>
          </p:nvPr>
        </p:nvSpPr>
        <p:spPr bwMode="gray">
          <a:xfrm>
            <a:off x="4114800" y="4599432"/>
            <a:ext cx="2286000" cy="201168"/>
          </a:xfrm>
        </p:spPr>
        <p:txBody>
          <a:bodyPr rIns="64008" bIns="45720" anchor="b" anchorCtr="0"/>
          <a:lstStyle>
            <a:lvl1pPr marL="0" indent="0">
              <a:spcBef>
                <a:spcPts val="200"/>
              </a:spcBef>
              <a:buNone/>
              <a:defRPr sz="500">
                <a:solidFill>
                  <a:schemeClr val="accent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9" name="Slide number - decorative">
            <a:extLst>
              <a:ext uri="{C183D7F6-B498-43B3-948B-1728B52AA6E4}">
                <adec:decorative xmlns:adec="http://schemas.microsoft.com/office/drawing/2017/decorative" val="1"/>
              </a:ext>
            </a:extLst>
          </p:cNvPr>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custDataLst>
      <p:tags r:id="rId1"/>
    </p:custDataLst>
    <p:extLst>
      <p:ext uri="{BB962C8B-B14F-4D97-AF65-F5344CB8AC3E}">
        <p14:creationId xmlns:p14="http://schemas.microsoft.com/office/powerpoint/2010/main" val="3957556385"/>
      </p:ext>
    </p:extLst>
  </p:cSld>
  <p:clrMapOvr>
    <a:masterClrMapping/>
  </p:clrMapOvr>
  <p:extLst>
    <p:ext uri="{DCECCB84-F9BA-43D5-87BE-67443E8EF086}">
      <p15:sldGuideLst xmlns:p15="http://schemas.microsoft.com/office/powerpoint/2012/main">
        <p15:guide id="1" orient="horz" pos="62"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hyperlink" Target="https://www.eab.com/" TargetMode="Externa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8" name="Master: copyright - decorative">
            <a:hlinkClick r:id="rId63"/>
            <a:extLst>
              <a:ext uri="{C183D7F6-B498-43B3-948B-1728B52AA6E4}">
                <adec:decorative xmlns:adec="http://schemas.microsoft.com/office/drawing/2017/decorative" val="1"/>
              </a:ext>
            </a:extLst>
          </p:cNvPr>
          <p:cNvSpPr txBox="1"/>
          <p:nvPr userDrawn="1"/>
        </p:nvSpPr>
        <p:spPr bwMode="gray">
          <a:xfrm>
            <a:off x="-1" y="4677489"/>
            <a:ext cx="2074069" cy="123111"/>
          </a:xfrm>
          <a:prstGeom prst="rect">
            <a:avLst/>
          </a:prstGeom>
          <a:noFill/>
        </p:spPr>
        <p:txBody>
          <a:bodyPr wrap="square" lIns="64008" tIns="0" rIns="64008"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©2025 by EAB. </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Arial"/>
              </a:rPr>
              <a:t>All Rights Reserved.</a:t>
            </a:r>
            <a:r>
              <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 </a:t>
            </a:r>
            <a:r>
              <a:rPr kumimoji="0" lang="en-US" sz="500" b="1"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bg2">
                  <a:lumMod val="75000"/>
                </a:schemeClr>
              </a:solidFill>
              <a:effectLst/>
              <a:uLnTx/>
              <a:uFillTx/>
              <a:latin typeface="+mn-lt"/>
              <a:ea typeface="Verdana" panose="020B0604030504040204" pitchFamily="34" charset="0"/>
              <a:cs typeface="Verdana" panose="020B0604030504040204" pitchFamily="34" charset="0"/>
            </a:endParaRPr>
          </a:p>
        </p:txBody>
      </p:sp>
      <p:sp>
        <p:nvSpPr>
          <p:cNvPr id="10" name="Master: slide title"/>
          <p:cNvSpPr>
            <a:spLocks noGrp="1"/>
          </p:cNvSpPr>
          <p:nvPr>
            <p:ph type="title"/>
          </p:nvPr>
        </p:nvSpPr>
        <p:spPr bwMode="gray">
          <a:xfrm>
            <a:off x="277813" y="309824"/>
            <a:ext cx="5486400" cy="256480"/>
          </a:xfrm>
          <a:prstGeom prst="rect">
            <a:avLst/>
          </a:prstGeom>
        </p:spPr>
        <p:txBody>
          <a:bodyPr vert="horz" lIns="0" tIns="0" rIns="0" bIns="0" rtlCol="0" anchor="b" anchorCtr="0">
            <a:spAutoFit/>
          </a:bodyPr>
          <a:lstStyle/>
          <a:p>
            <a:r>
              <a:rPr lang="en-US" dirty="0"/>
              <a:t>Slide Title – Rockwell 18pt Regular, Title Case</a:t>
            </a:r>
          </a:p>
        </p:txBody>
      </p:sp>
      <p:sp>
        <p:nvSpPr>
          <p:cNvPr id="12" name="Master: bullets"/>
          <p:cNvSpPr>
            <a:spLocks noGrp="1"/>
          </p:cNvSpPr>
          <p:nvPr>
            <p:ph type="body" idx="1"/>
          </p:nvPr>
        </p:nvSpPr>
        <p:spPr bwMode="gray">
          <a:xfrm>
            <a:off x="2361804" y="1587129"/>
            <a:ext cx="1677192" cy="1759456"/>
          </a:xfrm>
          <a:prstGeom prst="rect">
            <a:avLst/>
          </a:prstGeom>
        </p:spPr>
        <p:txBody>
          <a:bodyPr vert="horz" wrap="square" lIns="0" tIns="0" rIns="0" bIns="0" rtlCol="0">
            <a:sp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Tree>
    <p:custDataLst>
      <p:tags r:id="rId62"/>
    </p:custDataLst>
    <p:extLst>
      <p:ext uri="{BB962C8B-B14F-4D97-AF65-F5344CB8AC3E}">
        <p14:creationId xmlns:p14="http://schemas.microsoft.com/office/powerpoint/2010/main" val="40580211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54" r:id="rId3"/>
    <p:sldLayoutId id="2147483652" r:id="rId4"/>
    <p:sldLayoutId id="2147483657" r:id="rId5"/>
    <p:sldLayoutId id="2147483658" r:id="rId6"/>
    <p:sldLayoutId id="2147483659" r:id="rId7"/>
    <p:sldLayoutId id="2147483661" r:id="rId8"/>
    <p:sldLayoutId id="2147483677" r:id="rId9"/>
    <p:sldLayoutId id="2147483663" r:id="rId10"/>
    <p:sldLayoutId id="2147483669" r:id="rId11"/>
    <p:sldLayoutId id="2147483662" r:id="rId12"/>
    <p:sldLayoutId id="2147483670" r:id="rId13"/>
    <p:sldLayoutId id="2147483671" r:id="rId14"/>
    <p:sldLayoutId id="2147483678" r:id="rId15"/>
    <p:sldLayoutId id="2147483679" r:id="rId16"/>
    <p:sldLayoutId id="2147483680" r:id="rId17"/>
    <p:sldLayoutId id="2147483681" r:id="rId18"/>
    <p:sldLayoutId id="2147483682" r:id="rId19"/>
    <p:sldLayoutId id="2147483683" r:id="rId20"/>
    <p:sldLayoutId id="2147483684" r:id="rId21"/>
    <p:sldLayoutId id="2147483685" r:id="rId22"/>
    <p:sldLayoutId id="2147483686" r:id="rId23"/>
    <p:sldLayoutId id="2147483687" r:id="rId24"/>
    <p:sldLayoutId id="2147483688" r:id="rId25"/>
    <p:sldLayoutId id="2147483689" r:id="rId26"/>
    <p:sldLayoutId id="2147483690" r:id="rId27"/>
    <p:sldLayoutId id="2147483691" r:id="rId28"/>
    <p:sldLayoutId id="2147483692" r:id="rId29"/>
    <p:sldLayoutId id="2147483693" r:id="rId30"/>
    <p:sldLayoutId id="2147483694" r:id="rId31"/>
    <p:sldLayoutId id="2147483695" r:id="rId32"/>
    <p:sldLayoutId id="2147483696" r:id="rId33"/>
    <p:sldLayoutId id="2147483697" r:id="rId34"/>
    <p:sldLayoutId id="2147483698" r:id="rId35"/>
    <p:sldLayoutId id="2147483699" r:id="rId36"/>
    <p:sldLayoutId id="2147483700" r:id="rId37"/>
    <p:sldLayoutId id="2147483701" r:id="rId38"/>
    <p:sldLayoutId id="2147483702" r:id="rId39"/>
    <p:sldLayoutId id="2147483703" r:id="rId40"/>
    <p:sldLayoutId id="2147483704" r:id="rId41"/>
    <p:sldLayoutId id="2147483705" r:id="rId42"/>
    <p:sldLayoutId id="2147483706" r:id="rId43"/>
    <p:sldLayoutId id="2147483707" r:id="rId44"/>
    <p:sldLayoutId id="2147483708" r:id="rId45"/>
    <p:sldLayoutId id="2147483709" r:id="rId46"/>
    <p:sldLayoutId id="2147483710" r:id="rId47"/>
    <p:sldLayoutId id="2147483711" r:id="rId48"/>
    <p:sldLayoutId id="2147483712" r:id="rId49"/>
    <p:sldLayoutId id="2147483713" r:id="rId50"/>
    <p:sldLayoutId id="2147483714" r:id="rId51"/>
    <p:sldLayoutId id="2147483715" r:id="rId52"/>
    <p:sldLayoutId id="2147483716" r:id="rId53"/>
    <p:sldLayoutId id="2147483717" r:id="rId54"/>
    <p:sldLayoutId id="2147483718" r:id="rId55"/>
    <p:sldLayoutId id="2147483719" r:id="rId56"/>
    <p:sldLayoutId id="2147483720" r:id="rId57"/>
    <p:sldLayoutId id="2147483721" r:id="rId58"/>
    <p:sldLayoutId id="2147483722" r:id="rId59"/>
    <p:sldLayoutId id="2147483723" r:id="rId60"/>
  </p:sldLayoutIdLst>
  <p:hf hdr="0" ftr="0" dt="0"/>
  <p:txStyles>
    <p:titleStyle>
      <a:lvl1pPr algn="l" defTabSz="480060" rtl="0" eaLnBrk="1" latinLnBrk="0" hangingPunct="1">
        <a:lnSpc>
          <a:spcPct val="90000"/>
        </a:lnSpc>
        <a:spcBef>
          <a:spcPct val="0"/>
        </a:spcBef>
        <a:buNone/>
        <a:defRPr sz="1800" kern="1200" spc="50" baseline="0">
          <a:solidFill>
            <a:schemeClr val="tx1"/>
          </a:solidFill>
          <a:latin typeface="+mj-lt"/>
          <a:ea typeface="+mj-ea"/>
          <a:cs typeface="+mj-cs"/>
        </a:defRPr>
      </a:lvl1pPr>
    </p:titleStyle>
    <p:body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114300" rtl="0" eaLnBrk="1" latinLnBrk="0" hangingPunct="1">
        <a:lnSpc>
          <a:spcPct val="100000"/>
        </a:lnSpc>
        <a:spcBef>
          <a:spcPts val="300"/>
        </a:spcBef>
        <a:defRPr sz="800" kern="1200">
          <a:solidFill>
            <a:schemeClr val="tx1"/>
          </a:solidFill>
          <a:latin typeface="+mn-lt"/>
          <a:ea typeface="+mn-ea"/>
          <a:cs typeface="+mn-cs"/>
        </a:defRPr>
      </a:lvl1pPr>
      <a:lvl2pPr marL="0" algn="l" defTabSz="-114300" rtl="0" eaLnBrk="1" latinLnBrk="0" hangingPunct="1">
        <a:lnSpc>
          <a:spcPct val="100000"/>
        </a:lnSpc>
        <a:spcBef>
          <a:spcPts val="300"/>
        </a:spcBef>
        <a:defRPr sz="800" kern="1200">
          <a:solidFill>
            <a:schemeClr val="tx1"/>
          </a:solidFill>
          <a:latin typeface="+mn-lt"/>
          <a:ea typeface="+mn-ea"/>
          <a:cs typeface="+mn-cs"/>
        </a:defRPr>
      </a:lvl2pPr>
      <a:lvl3pPr marL="0" algn="l" defTabSz="-114300" rtl="0" eaLnBrk="1" latinLnBrk="0" hangingPunct="1">
        <a:lnSpc>
          <a:spcPct val="100000"/>
        </a:lnSpc>
        <a:spcBef>
          <a:spcPts val="300"/>
        </a:spcBef>
        <a:defRPr sz="800" kern="1200">
          <a:solidFill>
            <a:schemeClr val="tx1"/>
          </a:solidFill>
          <a:latin typeface="+mn-lt"/>
          <a:ea typeface="+mn-ea"/>
          <a:cs typeface="+mn-cs"/>
        </a:defRPr>
      </a:lvl3pPr>
      <a:lvl4pPr marL="0" algn="l" defTabSz="-114300" rtl="0" eaLnBrk="1" latinLnBrk="0" hangingPunct="1">
        <a:lnSpc>
          <a:spcPct val="100000"/>
        </a:lnSpc>
        <a:spcBef>
          <a:spcPts val="300"/>
        </a:spcBef>
        <a:defRPr sz="800" kern="1200">
          <a:solidFill>
            <a:schemeClr val="tx1"/>
          </a:solidFill>
          <a:latin typeface="+mn-lt"/>
          <a:ea typeface="+mn-ea"/>
          <a:cs typeface="+mn-cs"/>
        </a:defRPr>
      </a:lvl4pPr>
      <a:lvl5pPr marL="0" algn="l" defTabSz="-114300" rtl="0" eaLnBrk="1" latinLnBrk="0" hangingPunct="1">
        <a:lnSpc>
          <a:spcPct val="100000"/>
        </a:lnSpc>
        <a:spcBef>
          <a:spcPts val="300"/>
        </a:spcBef>
        <a:defRPr sz="800" kern="1200">
          <a:solidFill>
            <a:schemeClr val="tx1"/>
          </a:solidFill>
          <a:latin typeface="+mn-lt"/>
          <a:ea typeface="+mn-ea"/>
          <a:cs typeface="+mn-cs"/>
        </a:defRPr>
      </a:lvl5pPr>
      <a:lvl6pPr marL="0" algn="l" defTabSz="-114300" rtl="0" eaLnBrk="1" latinLnBrk="0" hangingPunct="1">
        <a:lnSpc>
          <a:spcPct val="100000"/>
        </a:lnSpc>
        <a:spcBef>
          <a:spcPts val="300"/>
        </a:spcBef>
        <a:defRPr sz="800" kern="1200">
          <a:solidFill>
            <a:schemeClr val="tx1"/>
          </a:solidFill>
          <a:latin typeface="+mn-lt"/>
          <a:ea typeface="+mn-ea"/>
          <a:cs typeface="+mn-cs"/>
        </a:defRPr>
      </a:lvl6pPr>
      <a:lvl7pPr marL="0" algn="l" defTabSz="-114300" rtl="0" eaLnBrk="1" latinLnBrk="0" hangingPunct="1">
        <a:lnSpc>
          <a:spcPct val="100000"/>
        </a:lnSpc>
        <a:spcBef>
          <a:spcPts val="300"/>
        </a:spcBef>
        <a:defRPr sz="800" kern="1200">
          <a:solidFill>
            <a:schemeClr val="tx1"/>
          </a:solidFill>
          <a:latin typeface="+mn-lt"/>
          <a:ea typeface="+mn-ea"/>
          <a:cs typeface="+mn-cs"/>
        </a:defRPr>
      </a:lvl7pPr>
      <a:lvl8pPr marL="0" algn="l" defTabSz="-114300" rtl="0" eaLnBrk="1" latinLnBrk="0" hangingPunct="1">
        <a:lnSpc>
          <a:spcPct val="100000"/>
        </a:lnSpc>
        <a:spcBef>
          <a:spcPts val="300"/>
        </a:spcBef>
        <a:defRPr sz="800" kern="1200">
          <a:solidFill>
            <a:schemeClr val="tx1"/>
          </a:solidFill>
          <a:latin typeface="+mn-lt"/>
          <a:ea typeface="+mn-ea"/>
          <a:cs typeface="+mn-cs"/>
        </a:defRPr>
      </a:lvl8pPr>
      <a:lvl9pPr marL="0" algn="l" defTabSz="-114300" rtl="0" eaLnBrk="1" latinLnBrk="0" hangingPunct="1">
        <a:lnSpc>
          <a:spcPct val="100000"/>
        </a:lnSpc>
        <a:spcBef>
          <a:spcPts val="300"/>
        </a:spcBef>
        <a:defRPr sz="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57" userDrawn="1">
          <p15:clr>
            <a:srgbClr val="C35EA4"/>
          </p15:clr>
        </p15:guide>
        <p15:guide id="2" pos="175" userDrawn="1">
          <p15:clr>
            <a:srgbClr val="C35EA4"/>
          </p15:clr>
        </p15:guide>
        <p15:guide id="3" orient="horz" pos="2849" userDrawn="1">
          <p15:clr>
            <a:srgbClr val="C35E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chart" Target="../charts/chart6.xml"/><Relationship Id="rId4" Type="http://schemas.openxmlformats.org/officeDocument/2006/relationships/chart" Target="../charts/chart5.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chart" Target="../charts/chart9.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6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64.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6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1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6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chart" Target="../charts/char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6.xml"/><Relationship Id="rId1" Type="http://schemas.openxmlformats.org/officeDocument/2006/relationships/tags" Target="../tags/tag6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12800" y="2203377"/>
            <a:ext cx="4389120" cy="692497"/>
          </a:xfrm>
        </p:spPr>
        <p:txBody>
          <a:bodyPr/>
          <a:lstStyle/>
          <a:p>
            <a:r>
              <a:rPr lang="en-US" dirty="0"/>
              <a:t>Strategic Enrollment</a:t>
            </a:r>
            <a:r>
              <a:rPr lang="en-US" dirty="0">
                <a:solidFill>
                  <a:srgbClr val="FF0000"/>
                </a:solidFill>
              </a:rPr>
              <a:t> </a:t>
            </a:r>
            <a:r>
              <a:rPr lang="en-US" dirty="0"/>
              <a:t>Plan Template</a:t>
            </a:r>
          </a:p>
        </p:txBody>
      </p:sp>
      <p:sp>
        <p:nvSpPr>
          <p:cNvPr id="9" name="Text Placeholder 8"/>
          <p:cNvSpPr>
            <a:spLocks noGrp="1"/>
          </p:cNvSpPr>
          <p:nvPr>
            <p:ph type="body" sz="quarter" idx="14"/>
          </p:nvPr>
        </p:nvSpPr>
        <p:spPr/>
        <p:txBody>
          <a:bodyPr/>
          <a:lstStyle/>
          <a:p>
            <a:endParaRPr lang="en-US" dirty="0"/>
          </a:p>
        </p:txBody>
      </p:sp>
      <p:sp>
        <p:nvSpPr>
          <p:cNvPr id="3" name="Text Placeholder 2">
            <a:extLst>
              <a:ext uri="{FF2B5EF4-FFF2-40B4-BE49-F238E27FC236}">
                <a16:creationId xmlns:a16="http://schemas.microsoft.com/office/drawing/2014/main" id="{202BD6DB-FBDF-676E-5B36-3FC96AFC5169}"/>
              </a:ext>
            </a:extLst>
          </p:cNvPr>
          <p:cNvSpPr>
            <a:spLocks noGrp="1"/>
          </p:cNvSpPr>
          <p:nvPr>
            <p:ph type="body" sz="quarter" idx="13"/>
          </p:nvPr>
        </p:nvSpPr>
        <p:spPr/>
        <p:txBody>
          <a:bodyPr/>
          <a:lstStyle/>
          <a:p>
            <a:endParaRPr lang="en-US"/>
          </a:p>
        </p:txBody>
      </p:sp>
    </p:spTree>
    <p:custDataLst>
      <p:tags r:id="rId1"/>
    </p:custDataLst>
    <p:extLst>
      <p:ext uri="{BB962C8B-B14F-4D97-AF65-F5344CB8AC3E}">
        <p14:creationId xmlns:p14="http://schemas.microsoft.com/office/powerpoint/2010/main" val="1566206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Current Performance</a:t>
            </a:r>
          </a:p>
        </p:txBody>
      </p:sp>
      <p:sp>
        <p:nvSpPr>
          <p:cNvPr id="6" name="Title 5"/>
          <p:cNvSpPr>
            <a:spLocks noGrp="1"/>
          </p:cNvSpPr>
          <p:nvPr>
            <p:ph type="title"/>
          </p:nvPr>
        </p:nvSpPr>
        <p:spPr>
          <a:xfrm>
            <a:off x="280194" y="317005"/>
            <a:ext cx="5212080" cy="249299"/>
          </a:xfrm>
        </p:spPr>
        <p:txBody>
          <a:bodyPr/>
          <a:lstStyle/>
          <a:p>
            <a:r>
              <a:rPr lang="en-US" dirty="0"/>
              <a:t>Key Enrollment Metrics</a:t>
            </a:r>
          </a:p>
        </p:txBody>
      </p:sp>
      <p:sp>
        <p:nvSpPr>
          <p:cNvPr id="5" name="Text Placeholder 4">
            <a:extLst>
              <a:ext uri="{FF2B5EF4-FFF2-40B4-BE49-F238E27FC236}">
                <a16:creationId xmlns:a16="http://schemas.microsoft.com/office/drawing/2014/main" id="{17501141-CA40-4BB9-BA98-EC5C48642740}"/>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36E4E6D7-F01C-4CCB-A181-222F16826215}"/>
              </a:ext>
            </a:extLst>
          </p:cNvPr>
          <p:cNvSpPr>
            <a:spLocks noGrp="1"/>
          </p:cNvSpPr>
          <p:nvPr>
            <p:ph type="body" sz="quarter" idx="18"/>
          </p:nvPr>
        </p:nvSpPr>
        <p:spPr/>
        <p:txBody>
          <a:bodyPr/>
          <a:lstStyle/>
          <a:p>
            <a:endParaRPr lang="en-US"/>
          </a:p>
        </p:txBody>
      </p:sp>
      <p:cxnSp>
        <p:nvCxnSpPr>
          <p:cNvPr id="8" name="Straight Connector 7"/>
          <p:cNvCxnSpPr/>
          <p:nvPr/>
        </p:nvCxnSpPr>
        <p:spPr bwMode="gray">
          <a:xfrm>
            <a:off x="2241728" y="1034515"/>
            <a:ext cx="0" cy="319520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4157860" y="1034515"/>
            <a:ext cx="0" cy="315195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424431" y="1163781"/>
            <a:ext cx="1298432" cy="129266"/>
          </a:xfrm>
          <a:prstGeom prst="rect">
            <a:avLst/>
          </a:prstGeom>
          <a:noFill/>
        </p:spPr>
        <p:txBody>
          <a:bodyPr wrap="none" lIns="0" tIns="0" rIns="0" bIns="0" rtlCol="0">
            <a:spAutoFit/>
          </a:bodyPr>
          <a:lstStyle/>
          <a:p>
            <a:pPr>
              <a:spcBef>
                <a:spcPts val="350"/>
              </a:spcBef>
            </a:pPr>
            <a:r>
              <a:rPr lang="en-US" sz="840" b="1" i="1" dirty="0"/>
              <a:t>Increase Enrollments</a:t>
            </a:r>
          </a:p>
        </p:txBody>
      </p:sp>
      <p:sp>
        <p:nvSpPr>
          <p:cNvPr id="12" name="TextBox 11"/>
          <p:cNvSpPr txBox="1"/>
          <p:nvPr/>
        </p:nvSpPr>
        <p:spPr bwMode="gray">
          <a:xfrm>
            <a:off x="2313528" y="1034515"/>
            <a:ext cx="1526952" cy="258532"/>
          </a:xfrm>
          <a:prstGeom prst="rect">
            <a:avLst/>
          </a:prstGeom>
          <a:noFill/>
        </p:spPr>
        <p:txBody>
          <a:bodyPr wrap="square" lIns="0" tIns="0" rIns="0" bIns="0" rtlCol="0">
            <a:spAutoFit/>
          </a:bodyPr>
          <a:lstStyle/>
          <a:p>
            <a:pPr>
              <a:spcBef>
                <a:spcPts val="350"/>
              </a:spcBef>
            </a:pPr>
            <a:r>
              <a:rPr lang="en-US" sz="840" b="1" i="1" dirty="0"/>
              <a:t>Increase First- to Second-Year Retention</a:t>
            </a:r>
          </a:p>
        </p:txBody>
      </p:sp>
      <p:sp>
        <p:nvSpPr>
          <p:cNvPr id="13" name="TextBox 12"/>
          <p:cNvSpPr txBox="1"/>
          <p:nvPr/>
        </p:nvSpPr>
        <p:spPr bwMode="gray">
          <a:xfrm>
            <a:off x="4242330" y="1034515"/>
            <a:ext cx="1258898" cy="258532"/>
          </a:xfrm>
          <a:prstGeom prst="rect">
            <a:avLst/>
          </a:prstGeom>
          <a:noFill/>
        </p:spPr>
        <p:txBody>
          <a:bodyPr wrap="square" lIns="0" tIns="0" rIns="0" bIns="0" rtlCol="0">
            <a:spAutoFit/>
          </a:bodyPr>
          <a:lstStyle/>
          <a:p>
            <a:pPr>
              <a:spcBef>
                <a:spcPts val="350"/>
              </a:spcBef>
            </a:pPr>
            <a:r>
              <a:rPr lang="en-US" sz="840" b="1" i="1" dirty="0"/>
              <a:t>Build More Industry Partnerships</a:t>
            </a:r>
          </a:p>
        </p:txBody>
      </p:sp>
      <p:sp>
        <p:nvSpPr>
          <p:cNvPr id="20" name="TextBox 19"/>
          <p:cNvSpPr txBox="1"/>
          <p:nvPr/>
        </p:nvSpPr>
        <p:spPr bwMode="gray">
          <a:xfrm>
            <a:off x="424432" y="3609132"/>
            <a:ext cx="1732828" cy="29084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factors/challenges that contributed to why you were not able to meet your target,</a:t>
            </a:r>
          </a:p>
        </p:txBody>
      </p:sp>
      <p:sp>
        <p:nvSpPr>
          <p:cNvPr id="21" name="TextBox 20"/>
          <p:cNvSpPr txBox="1"/>
          <p:nvPr/>
        </p:nvSpPr>
        <p:spPr bwMode="gray">
          <a:xfrm>
            <a:off x="2313529" y="3609131"/>
            <a:ext cx="1732828"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 key to surpassing your target</a:t>
            </a:r>
          </a:p>
        </p:txBody>
      </p:sp>
      <p:graphicFrame>
        <p:nvGraphicFramePr>
          <p:cNvPr id="28" name="Chart 27"/>
          <p:cNvGraphicFramePr/>
          <p:nvPr/>
        </p:nvGraphicFramePr>
        <p:xfrm>
          <a:off x="281632" y="1783399"/>
          <a:ext cx="1801407" cy="1582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p:cNvGraphicFramePr/>
          <p:nvPr/>
        </p:nvGraphicFramePr>
        <p:xfrm>
          <a:off x="2299091" y="1783399"/>
          <a:ext cx="1801407" cy="1582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0" name="Chart 29"/>
          <p:cNvGraphicFramePr/>
          <p:nvPr/>
        </p:nvGraphicFramePr>
        <p:xfrm>
          <a:off x="4215222" y="1783399"/>
          <a:ext cx="1801407" cy="1582596"/>
        </p:xfrm>
        <a:graphic>
          <a:graphicData uri="http://schemas.openxmlformats.org/drawingml/2006/chart">
            <c:chart xmlns:c="http://schemas.openxmlformats.org/drawingml/2006/chart" xmlns:r="http://schemas.openxmlformats.org/officeDocument/2006/relationships" r:id="rId5"/>
          </a:graphicData>
        </a:graphic>
      </p:graphicFrame>
      <p:sp>
        <p:nvSpPr>
          <p:cNvPr id="31" name="TextBox 30"/>
          <p:cNvSpPr txBox="1"/>
          <p:nvPr/>
        </p:nvSpPr>
        <p:spPr bwMode="gray">
          <a:xfrm>
            <a:off x="4249512" y="3609131"/>
            <a:ext cx="1732828"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 key to surpassing your target</a:t>
            </a:r>
          </a:p>
        </p:txBody>
      </p:sp>
      <p:sp>
        <p:nvSpPr>
          <p:cNvPr id="32" name="TextBox 31"/>
          <p:cNvSpPr txBox="1"/>
          <p:nvPr/>
        </p:nvSpPr>
        <p:spPr bwMode="gray">
          <a:xfrm>
            <a:off x="784371" y="1641801"/>
            <a:ext cx="793487" cy="107722"/>
          </a:xfrm>
          <a:prstGeom prst="rect">
            <a:avLst/>
          </a:prstGeom>
          <a:noFill/>
        </p:spPr>
        <p:txBody>
          <a:bodyPr wrap="none" lIns="0" tIns="0" rIns="0" bIns="0" rtlCol="0">
            <a:spAutoFit/>
          </a:bodyPr>
          <a:lstStyle/>
          <a:p>
            <a:pPr>
              <a:spcBef>
                <a:spcPts val="350"/>
              </a:spcBef>
            </a:pPr>
            <a:r>
              <a:rPr lang="en-US" sz="700" b="1" i="1" dirty="0"/>
              <a:t>Number of FTEs</a:t>
            </a:r>
          </a:p>
        </p:txBody>
      </p:sp>
      <p:sp>
        <p:nvSpPr>
          <p:cNvPr id="33" name="TextBox 32"/>
          <p:cNvSpPr txBox="1"/>
          <p:nvPr/>
        </p:nvSpPr>
        <p:spPr bwMode="gray">
          <a:xfrm>
            <a:off x="2802447" y="1641801"/>
            <a:ext cx="753411" cy="107722"/>
          </a:xfrm>
          <a:prstGeom prst="rect">
            <a:avLst/>
          </a:prstGeom>
          <a:noFill/>
        </p:spPr>
        <p:txBody>
          <a:bodyPr wrap="none" lIns="0" tIns="0" rIns="0" bIns="0" rtlCol="0">
            <a:spAutoFit/>
          </a:bodyPr>
          <a:lstStyle/>
          <a:p>
            <a:pPr>
              <a:spcBef>
                <a:spcPts val="350"/>
              </a:spcBef>
            </a:pPr>
            <a:r>
              <a:rPr lang="en-US" sz="700" b="1" i="1" dirty="0"/>
              <a:t>Retention Rate</a:t>
            </a:r>
          </a:p>
        </p:txBody>
      </p:sp>
      <p:sp>
        <p:nvSpPr>
          <p:cNvPr id="34" name="TextBox 33"/>
          <p:cNvSpPr txBox="1"/>
          <p:nvPr/>
        </p:nvSpPr>
        <p:spPr bwMode="gray">
          <a:xfrm>
            <a:off x="4506914" y="1641801"/>
            <a:ext cx="1218021" cy="215444"/>
          </a:xfrm>
          <a:prstGeom prst="rect">
            <a:avLst/>
          </a:prstGeom>
          <a:noFill/>
        </p:spPr>
        <p:txBody>
          <a:bodyPr wrap="square" lIns="0" tIns="0" rIns="0" bIns="0" rtlCol="0">
            <a:spAutoFit/>
          </a:bodyPr>
          <a:lstStyle/>
          <a:p>
            <a:pPr algn="ctr">
              <a:spcBef>
                <a:spcPts val="350"/>
              </a:spcBef>
            </a:pPr>
            <a:r>
              <a:rPr lang="en-US" sz="700" b="1" i="1" dirty="0"/>
              <a:t>Number of Advisory Board Partners</a:t>
            </a:r>
          </a:p>
        </p:txBody>
      </p:sp>
      <p:sp>
        <p:nvSpPr>
          <p:cNvPr id="10" name="Text Placeholder 9">
            <a:extLst>
              <a:ext uri="{FF2B5EF4-FFF2-40B4-BE49-F238E27FC236}">
                <a16:creationId xmlns:a16="http://schemas.microsoft.com/office/drawing/2014/main" id="{3F67D328-B574-77E6-C91E-1D0AEABFE88E}"/>
              </a:ext>
            </a:extLst>
          </p:cNvPr>
          <p:cNvSpPr>
            <a:spLocks noGrp="1"/>
          </p:cNvSpPr>
          <p:nvPr>
            <p:ph type="body" sz="quarter" idx="15"/>
          </p:nvPr>
        </p:nvSpPr>
        <p:spPr/>
        <p:txBody>
          <a:bodyPr/>
          <a:lstStyle/>
          <a:p>
            <a:endParaRPr lang="en-US"/>
          </a:p>
        </p:txBody>
      </p:sp>
      <p:sp>
        <p:nvSpPr>
          <p:cNvPr id="2" name="Rectangle 1">
            <a:extLst>
              <a:ext uri="{FF2B5EF4-FFF2-40B4-BE49-F238E27FC236}">
                <a16:creationId xmlns:a16="http://schemas.microsoft.com/office/drawing/2014/main" id="{26D50BB0-6CB2-3593-6B05-DF3658260EC2}"/>
              </a:ext>
            </a:extLst>
          </p:cNvPr>
          <p:cNvSpPr/>
          <p:nvPr/>
        </p:nvSpPr>
        <p:spPr bwMode="gray">
          <a:xfrm>
            <a:off x="6520071" y="842399"/>
            <a:ext cx="1550494" cy="549080"/>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600" b="1" dirty="0"/>
              <a:t>20XX Plan Target</a:t>
            </a:r>
          </a:p>
          <a:p>
            <a:pPr algn="ctr"/>
            <a:r>
              <a:rPr lang="en-US" sz="600" dirty="0"/>
              <a:t>Previous SEM Plan Target</a:t>
            </a:r>
          </a:p>
        </p:txBody>
      </p:sp>
    </p:spTree>
    <p:extLst>
      <p:ext uri="{BB962C8B-B14F-4D97-AF65-F5344CB8AC3E}">
        <p14:creationId xmlns:p14="http://schemas.microsoft.com/office/powerpoint/2010/main" val="768749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Current Performance</a:t>
            </a:r>
          </a:p>
        </p:txBody>
      </p:sp>
      <p:sp>
        <p:nvSpPr>
          <p:cNvPr id="6" name="Title 5"/>
          <p:cNvSpPr>
            <a:spLocks noGrp="1"/>
          </p:cNvSpPr>
          <p:nvPr>
            <p:ph type="title"/>
          </p:nvPr>
        </p:nvSpPr>
        <p:spPr>
          <a:xfrm>
            <a:off x="280194" y="317005"/>
            <a:ext cx="5212080" cy="249299"/>
          </a:xfrm>
        </p:spPr>
        <p:txBody>
          <a:bodyPr/>
          <a:lstStyle/>
          <a:p>
            <a:r>
              <a:rPr lang="en-US" dirty="0"/>
              <a:t>Enrollment and NTR Mix</a:t>
            </a:r>
          </a:p>
        </p:txBody>
      </p:sp>
      <p:sp>
        <p:nvSpPr>
          <p:cNvPr id="5" name="Text Placeholder 4">
            <a:extLst>
              <a:ext uri="{FF2B5EF4-FFF2-40B4-BE49-F238E27FC236}">
                <a16:creationId xmlns:a16="http://schemas.microsoft.com/office/drawing/2014/main" id="{17501141-CA40-4BB9-BA98-EC5C48642740}"/>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36E4E6D7-F01C-4CCB-A181-222F16826215}"/>
              </a:ext>
            </a:extLst>
          </p:cNvPr>
          <p:cNvSpPr>
            <a:spLocks noGrp="1"/>
          </p:cNvSpPr>
          <p:nvPr>
            <p:ph type="body" sz="quarter" idx="18"/>
          </p:nvPr>
        </p:nvSpPr>
        <p:spPr/>
        <p:txBody>
          <a:bodyPr/>
          <a:lstStyle/>
          <a:p>
            <a:endParaRPr lang="en-US"/>
          </a:p>
        </p:txBody>
      </p:sp>
      <p:sp>
        <p:nvSpPr>
          <p:cNvPr id="10" name="Text Placeholder 9">
            <a:extLst>
              <a:ext uri="{FF2B5EF4-FFF2-40B4-BE49-F238E27FC236}">
                <a16:creationId xmlns:a16="http://schemas.microsoft.com/office/drawing/2014/main" id="{DC303CFD-D968-553B-7AFB-4DB870BF33ED}"/>
              </a:ext>
            </a:extLst>
          </p:cNvPr>
          <p:cNvSpPr>
            <a:spLocks noGrp="1"/>
          </p:cNvSpPr>
          <p:nvPr>
            <p:ph type="body" sz="quarter" idx="15"/>
          </p:nvPr>
        </p:nvSpPr>
        <p:spPr/>
        <p:txBody>
          <a:bodyPr/>
          <a:lstStyle/>
          <a:p>
            <a:endParaRPr lang="en-US" dirty="0"/>
          </a:p>
        </p:txBody>
      </p:sp>
      <p:cxnSp>
        <p:nvCxnSpPr>
          <p:cNvPr id="2" name="Straight Connector 1">
            <a:extLst>
              <a:ext uri="{FF2B5EF4-FFF2-40B4-BE49-F238E27FC236}">
                <a16:creationId xmlns:a16="http://schemas.microsoft.com/office/drawing/2014/main" id="{B7BEDF51-B499-BB74-AEA9-366163F7CD8B}"/>
              </a:ext>
            </a:extLst>
          </p:cNvPr>
          <p:cNvCxnSpPr/>
          <p:nvPr/>
        </p:nvCxnSpPr>
        <p:spPr bwMode="gray">
          <a:xfrm>
            <a:off x="2241728" y="1034515"/>
            <a:ext cx="0" cy="319520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8E77E39-CC77-F39C-C97C-B89386CE1915}"/>
              </a:ext>
            </a:extLst>
          </p:cNvPr>
          <p:cNvCxnSpPr/>
          <p:nvPr/>
        </p:nvCxnSpPr>
        <p:spPr bwMode="gray">
          <a:xfrm>
            <a:off x="4157860" y="1034515"/>
            <a:ext cx="0" cy="315195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6C52BEA-6A70-7584-8166-A2291B769D0C}"/>
              </a:ext>
            </a:extLst>
          </p:cNvPr>
          <p:cNvSpPr txBox="1"/>
          <p:nvPr/>
        </p:nvSpPr>
        <p:spPr bwMode="gray">
          <a:xfrm>
            <a:off x="436938" y="1165320"/>
            <a:ext cx="1490793" cy="129266"/>
          </a:xfrm>
          <a:prstGeom prst="rect">
            <a:avLst/>
          </a:prstGeom>
          <a:noFill/>
        </p:spPr>
        <p:txBody>
          <a:bodyPr wrap="none" lIns="0" tIns="0" rIns="0" bIns="0" rtlCol="0">
            <a:spAutoFit/>
          </a:bodyPr>
          <a:lstStyle/>
          <a:p>
            <a:pPr algn="ctr">
              <a:spcBef>
                <a:spcPts val="350"/>
              </a:spcBef>
            </a:pPr>
            <a:r>
              <a:rPr lang="en-US" sz="840" b="1" i="1" dirty="0"/>
              <a:t>Undergraduate Students</a:t>
            </a:r>
          </a:p>
        </p:txBody>
      </p:sp>
      <p:sp>
        <p:nvSpPr>
          <p:cNvPr id="9" name="TextBox 8">
            <a:extLst>
              <a:ext uri="{FF2B5EF4-FFF2-40B4-BE49-F238E27FC236}">
                <a16:creationId xmlns:a16="http://schemas.microsoft.com/office/drawing/2014/main" id="{00A879BE-FBAF-26B5-D903-B6B768D34F0C}"/>
              </a:ext>
            </a:extLst>
          </p:cNvPr>
          <p:cNvSpPr txBox="1"/>
          <p:nvPr/>
        </p:nvSpPr>
        <p:spPr bwMode="gray">
          <a:xfrm>
            <a:off x="2436318" y="1160408"/>
            <a:ext cx="1526952" cy="129266"/>
          </a:xfrm>
          <a:prstGeom prst="rect">
            <a:avLst/>
          </a:prstGeom>
          <a:noFill/>
        </p:spPr>
        <p:txBody>
          <a:bodyPr wrap="square" lIns="0" tIns="0" rIns="0" bIns="0" rtlCol="0">
            <a:spAutoFit/>
          </a:bodyPr>
          <a:lstStyle/>
          <a:p>
            <a:pPr algn="ctr">
              <a:spcBef>
                <a:spcPts val="350"/>
              </a:spcBef>
            </a:pPr>
            <a:r>
              <a:rPr lang="en-US" sz="840" b="1" i="1" dirty="0"/>
              <a:t>Transfer Students</a:t>
            </a:r>
          </a:p>
        </p:txBody>
      </p:sp>
      <p:sp>
        <p:nvSpPr>
          <p:cNvPr id="11" name="TextBox 10">
            <a:extLst>
              <a:ext uri="{FF2B5EF4-FFF2-40B4-BE49-F238E27FC236}">
                <a16:creationId xmlns:a16="http://schemas.microsoft.com/office/drawing/2014/main" id="{60493A86-B4B5-442D-F16C-0F499D61EAE1}"/>
              </a:ext>
            </a:extLst>
          </p:cNvPr>
          <p:cNvSpPr txBox="1"/>
          <p:nvPr/>
        </p:nvSpPr>
        <p:spPr bwMode="gray">
          <a:xfrm>
            <a:off x="4486475" y="1160408"/>
            <a:ext cx="1258898" cy="129266"/>
          </a:xfrm>
          <a:prstGeom prst="rect">
            <a:avLst/>
          </a:prstGeom>
          <a:noFill/>
        </p:spPr>
        <p:txBody>
          <a:bodyPr wrap="square" lIns="0" tIns="0" rIns="0" bIns="0" rtlCol="0">
            <a:spAutoFit/>
          </a:bodyPr>
          <a:lstStyle/>
          <a:p>
            <a:pPr algn="ctr">
              <a:spcBef>
                <a:spcPts val="350"/>
              </a:spcBef>
            </a:pPr>
            <a:r>
              <a:rPr lang="en-US" sz="840" b="1" i="1" dirty="0"/>
              <a:t>Graduate Students</a:t>
            </a:r>
          </a:p>
        </p:txBody>
      </p:sp>
      <p:sp>
        <p:nvSpPr>
          <p:cNvPr id="12" name="TextBox 11">
            <a:extLst>
              <a:ext uri="{FF2B5EF4-FFF2-40B4-BE49-F238E27FC236}">
                <a16:creationId xmlns:a16="http://schemas.microsoft.com/office/drawing/2014/main" id="{0512A176-02CE-F1EB-B7D0-C5368B71E499}"/>
              </a:ext>
            </a:extLst>
          </p:cNvPr>
          <p:cNvSpPr txBox="1"/>
          <p:nvPr/>
        </p:nvSpPr>
        <p:spPr bwMode="gray">
          <a:xfrm>
            <a:off x="424432" y="3609132"/>
            <a:ext cx="1732828" cy="29084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factors/challenges that contributed to why you were not able to meet your target</a:t>
            </a:r>
          </a:p>
        </p:txBody>
      </p:sp>
      <p:sp>
        <p:nvSpPr>
          <p:cNvPr id="13" name="TextBox 12">
            <a:extLst>
              <a:ext uri="{FF2B5EF4-FFF2-40B4-BE49-F238E27FC236}">
                <a16:creationId xmlns:a16="http://schemas.microsoft.com/office/drawing/2014/main" id="{9E8E5E6D-D67D-D666-6D18-3F4CAF0128C7}"/>
              </a:ext>
            </a:extLst>
          </p:cNvPr>
          <p:cNvSpPr txBox="1"/>
          <p:nvPr/>
        </p:nvSpPr>
        <p:spPr bwMode="gray">
          <a:xfrm>
            <a:off x="2313529" y="3609131"/>
            <a:ext cx="1732828"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 key to surpassing your target</a:t>
            </a:r>
          </a:p>
        </p:txBody>
      </p:sp>
      <p:graphicFrame>
        <p:nvGraphicFramePr>
          <p:cNvPr id="14" name="Chart 13">
            <a:extLst>
              <a:ext uri="{FF2B5EF4-FFF2-40B4-BE49-F238E27FC236}">
                <a16:creationId xmlns:a16="http://schemas.microsoft.com/office/drawing/2014/main" id="{74B65396-BC43-4EE4-FCFD-B2E9FA48A6F1}"/>
              </a:ext>
            </a:extLst>
          </p:cNvPr>
          <p:cNvGraphicFramePr/>
          <p:nvPr/>
        </p:nvGraphicFramePr>
        <p:xfrm>
          <a:off x="281632" y="1783399"/>
          <a:ext cx="1801407" cy="15825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738E3BE6-EDAC-677D-8176-A266BEE5834D}"/>
              </a:ext>
            </a:extLst>
          </p:cNvPr>
          <p:cNvGraphicFramePr/>
          <p:nvPr/>
        </p:nvGraphicFramePr>
        <p:xfrm>
          <a:off x="2299091" y="1783399"/>
          <a:ext cx="1801407" cy="15825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a:extLst>
              <a:ext uri="{FF2B5EF4-FFF2-40B4-BE49-F238E27FC236}">
                <a16:creationId xmlns:a16="http://schemas.microsoft.com/office/drawing/2014/main" id="{EADC79F5-B17F-599D-EB94-3D7B0DCD01DF}"/>
              </a:ext>
            </a:extLst>
          </p:cNvPr>
          <p:cNvGraphicFramePr/>
          <p:nvPr/>
        </p:nvGraphicFramePr>
        <p:xfrm>
          <a:off x="4215222" y="1783399"/>
          <a:ext cx="1801407" cy="158259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a:extLst>
              <a:ext uri="{FF2B5EF4-FFF2-40B4-BE49-F238E27FC236}">
                <a16:creationId xmlns:a16="http://schemas.microsoft.com/office/drawing/2014/main" id="{78214B2F-801C-E88C-B375-E44D60C2605D}"/>
              </a:ext>
            </a:extLst>
          </p:cNvPr>
          <p:cNvSpPr txBox="1"/>
          <p:nvPr/>
        </p:nvSpPr>
        <p:spPr bwMode="gray">
          <a:xfrm>
            <a:off x="4249512" y="3609131"/>
            <a:ext cx="1732828"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factors key to surpassing your target</a:t>
            </a:r>
          </a:p>
        </p:txBody>
      </p:sp>
      <p:sp>
        <p:nvSpPr>
          <p:cNvPr id="18" name="TextBox 17">
            <a:extLst>
              <a:ext uri="{FF2B5EF4-FFF2-40B4-BE49-F238E27FC236}">
                <a16:creationId xmlns:a16="http://schemas.microsoft.com/office/drawing/2014/main" id="{A21D9D62-1B50-8581-29EE-971240A2E6AF}"/>
              </a:ext>
            </a:extLst>
          </p:cNvPr>
          <p:cNvSpPr txBox="1"/>
          <p:nvPr/>
        </p:nvSpPr>
        <p:spPr bwMode="gray">
          <a:xfrm>
            <a:off x="784371" y="1641801"/>
            <a:ext cx="1000274" cy="107722"/>
          </a:xfrm>
          <a:prstGeom prst="rect">
            <a:avLst/>
          </a:prstGeom>
          <a:noFill/>
        </p:spPr>
        <p:txBody>
          <a:bodyPr wrap="none" lIns="0" tIns="0" rIns="0" bIns="0" rtlCol="0">
            <a:spAutoFit/>
          </a:bodyPr>
          <a:lstStyle/>
          <a:p>
            <a:pPr>
              <a:spcBef>
                <a:spcPts val="350"/>
              </a:spcBef>
            </a:pPr>
            <a:r>
              <a:rPr lang="en-US" sz="700" b="1" i="1" dirty="0"/>
              <a:t>Number of students</a:t>
            </a:r>
          </a:p>
        </p:txBody>
      </p:sp>
      <p:sp>
        <p:nvSpPr>
          <p:cNvPr id="19" name="TextBox 18">
            <a:extLst>
              <a:ext uri="{FF2B5EF4-FFF2-40B4-BE49-F238E27FC236}">
                <a16:creationId xmlns:a16="http://schemas.microsoft.com/office/drawing/2014/main" id="{028D9241-F7CF-52FE-C9A2-56BE5C3FF5C2}"/>
              </a:ext>
            </a:extLst>
          </p:cNvPr>
          <p:cNvSpPr txBox="1"/>
          <p:nvPr/>
        </p:nvSpPr>
        <p:spPr bwMode="gray">
          <a:xfrm>
            <a:off x="2802447" y="1641801"/>
            <a:ext cx="1011495" cy="107722"/>
          </a:xfrm>
          <a:prstGeom prst="rect">
            <a:avLst/>
          </a:prstGeom>
          <a:noFill/>
        </p:spPr>
        <p:txBody>
          <a:bodyPr wrap="none" lIns="0" tIns="0" rIns="0" bIns="0" rtlCol="0">
            <a:spAutoFit/>
          </a:bodyPr>
          <a:lstStyle/>
          <a:p>
            <a:pPr>
              <a:spcBef>
                <a:spcPts val="350"/>
              </a:spcBef>
            </a:pPr>
            <a:r>
              <a:rPr lang="en-US" sz="700" b="1" i="1" dirty="0"/>
              <a:t>Number of Students</a:t>
            </a:r>
          </a:p>
        </p:txBody>
      </p:sp>
      <p:sp>
        <p:nvSpPr>
          <p:cNvPr id="20" name="TextBox 19">
            <a:extLst>
              <a:ext uri="{FF2B5EF4-FFF2-40B4-BE49-F238E27FC236}">
                <a16:creationId xmlns:a16="http://schemas.microsoft.com/office/drawing/2014/main" id="{21B7C05E-F9BB-1628-9A76-7F0CFD84690F}"/>
              </a:ext>
            </a:extLst>
          </p:cNvPr>
          <p:cNvSpPr txBox="1"/>
          <p:nvPr/>
        </p:nvSpPr>
        <p:spPr bwMode="gray">
          <a:xfrm>
            <a:off x="4506914" y="1641801"/>
            <a:ext cx="1218021" cy="107722"/>
          </a:xfrm>
          <a:prstGeom prst="rect">
            <a:avLst/>
          </a:prstGeom>
          <a:noFill/>
        </p:spPr>
        <p:txBody>
          <a:bodyPr wrap="square" lIns="0" tIns="0" rIns="0" bIns="0" rtlCol="0">
            <a:spAutoFit/>
          </a:bodyPr>
          <a:lstStyle/>
          <a:p>
            <a:pPr algn="ctr">
              <a:spcBef>
                <a:spcPts val="350"/>
              </a:spcBef>
            </a:pPr>
            <a:r>
              <a:rPr lang="en-US" sz="700" b="1" i="1" dirty="0"/>
              <a:t>Number of Students </a:t>
            </a:r>
          </a:p>
        </p:txBody>
      </p:sp>
    </p:spTree>
    <p:extLst>
      <p:ext uri="{BB962C8B-B14F-4D97-AF65-F5344CB8AC3E}">
        <p14:creationId xmlns:p14="http://schemas.microsoft.com/office/powerpoint/2010/main" val="400178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Current Performance</a:t>
            </a:r>
          </a:p>
        </p:txBody>
      </p:sp>
      <p:sp>
        <p:nvSpPr>
          <p:cNvPr id="6" name="Title 5"/>
          <p:cNvSpPr>
            <a:spLocks noGrp="1"/>
          </p:cNvSpPr>
          <p:nvPr>
            <p:ph type="title"/>
          </p:nvPr>
        </p:nvSpPr>
        <p:spPr>
          <a:xfrm>
            <a:off x="280194" y="317005"/>
            <a:ext cx="5212080" cy="249299"/>
          </a:xfrm>
        </p:spPr>
        <p:txBody>
          <a:bodyPr/>
          <a:lstStyle/>
          <a:p>
            <a:r>
              <a:rPr lang="en-US" dirty="0"/>
              <a:t>Other Enrollment Info</a:t>
            </a:r>
          </a:p>
        </p:txBody>
      </p:sp>
      <p:sp>
        <p:nvSpPr>
          <p:cNvPr id="10" name="Text Placeholder 9">
            <a:extLst>
              <a:ext uri="{FF2B5EF4-FFF2-40B4-BE49-F238E27FC236}">
                <a16:creationId xmlns:a16="http://schemas.microsoft.com/office/drawing/2014/main" id="{DC303CFD-D968-553B-7AFB-4DB870BF33ED}"/>
              </a:ext>
            </a:extLst>
          </p:cNvPr>
          <p:cNvSpPr>
            <a:spLocks noGrp="1"/>
          </p:cNvSpPr>
          <p:nvPr>
            <p:ph type="body" sz="quarter" idx="15"/>
          </p:nvPr>
        </p:nvSpPr>
        <p:spPr/>
        <p:txBody>
          <a:bodyPr/>
          <a:lstStyle/>
          <a:p>
            <a:endParaRPr lang="en-US"/>
          </a:p>
        </p:txBody>
      </p:sp>
      <p:grpSp>
        <p:nvGrpSpPr>
          <p:cNvPr id="2" name="Group 1">
            <a:extLst>
              <a:ext uri="{FF2B5EF4-FFF2-40B4-BE49-F238E27FC236}">
                <a16:creationId xmlns:a16="http://schemas.microsoft.com/office/drawing/2014/main" id="{CA0C9EFB-7801-0CA5-8913-A6E68A0E1F77}"/>
              </a:ext>
            </a:extLst>
          </p:cNvPr>
          <p:cNvGrpSpPr/>
          <p:nvPr/>
        </p:nvGrpSpPr>
        <p:grpSpPr>
          <a:xfrm>
            <a:off x="286412" y="800659"/>
            <a:ext cx="2743200" cy="1611086"/>
            <a:chOff x="280193" y="1038812"/>
            <a:chExt cx="2630957" cy="1611086"/>
          </a:xfrm>
        </p:grpSpPr>
        <p:sp>
          <p:nvSpPr>
            <p:cNvPr id="7" name="Rectangle 6">
              <a:extLst>
                <a:ext uri="{FF2B5EF4-FFF2-40B4-BE49-F238E27FC236}">
                  <a16:creationId xmlns:a16="http://schemas.microsoft.com/office/drawing/2014/main" id="{0BE4CD72-376C-FB38-E0BB-76F529422C24}"/>
                </a:ext>
              </a:extLst>
            </p:cNvPr>
            <p:cNvSpPr/>
            <p:nvPr/>
          </p:nvSpPr>
          <p:spPr bwMode="gray">
            <a:xfrm>
              <a:off x="280193" y="1038812"/>
              <a:ext cx="2630957"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Rectangle 7">
              <a:extLst>
                <a:ext uri="{FF2B5EF4-FFF2-40B4-BE49-F238E27FC236}">
                  <a16:creationId xmlns:a16="http://schemas.microsoft.com/office/drawing/2014/main" id="{D110780C-F6A4-6AE7-A095-4797918D95C7}"/>
                </a:ext>
              </a:extLst>
            </p:cNvPr>
            <p:cNvSpPr/>
            <p:nvPr/>
          </p:nvSpPr>
          <p:spPr bwMode="gray">
            <a:xfrm>
              <a:off x="280193" y="1038812"/>
              <a:ext cx="627986"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9" name="Group 8">
            <a:extLst>
              <a:ext uri="{FF2B5EF4-FFF2-40B4-BE49-F238E27FC236}">
                <a16:creationId xmlns:a16="http://schemas.microsoft.com/office/drawing/2014/main" id="{04DFEA60-1061-CEEA-4571-F2EF45B5E479}"/>
              </a:ext>
            </a:extLst>
          </p:cNvPr>
          <p:cNvGrpSpPr/>
          <p:nvPr/>
        </p:nvGrpSpPr>
        <p:grpSpPr>
          <a:xfrm>
            <a:off x="3377943" y="800659"/>
            <a:ext cx="2743200" cy="1611086"/>
            <a:chOff x="280193" y="1038812"/>
            <a:chExt cx="2630957" cy="1611086"/>
          </a:xfrm>
        </p:grpSpPr>
        <p:sp>
          <p:nvSpPr>
            <p:cNvPr id="11" name="Rectangle 10">
              <a:extLst>
                <a:ext uri="{FF2B5EF4-FFF2-40B4-BE49-F238E27FC236}">
                  <a16:creationId xmlns:a16="http://schemas.microsoft.com/office/drawing/2014/main" id="{0C02FBF2-5083-3C20-0BFB-7670B90463F8}"/>
                </a:ext>
              </a:extLst>
            </p:cNvPr>
            <p:cNvSpPr/>
            <p:nvPr/>
          </p:nvSpPr>
          <p:spPr bwMode="gray">
            <a:xfrm>
              <a:off x="280193" y="1038812"/>
              <a:ext cx="2630957"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Rectangle 11">
              <a:extLst>
                <a:ext uri="{FF2B5EF4-FFF2-40B4-BE49-F238E27FC236}">
                  <a16:creationId xmlns:a16="http://schemas.microsoft.com/office/drawing/2014/main" id="{A1C89EFC-A29A-EACA-1ADF-DC5873741EE6}"/>
                </a:ext>
              </a:extLst>
            </p:cNvPr>
            <p:cNvSpPr/>
            <p:nvPr/>
          </p:nvSpPr>
          <p:spPr bwMode="gray">
            <a:xfrm>
              <a:off x="280193" y="1038812"/>
              <a:ext cx="627986"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3" name="Group 12">
            <a:extLst>
              <a:ext uri="{FF2B5EF4-FFF2-40B4-BE49-F238E27FC236}">
                <a16:creationId xmlns:a16="http://schemas.microsoft.com/office/drawing/2014/main" id="{1EC4B767-6E31-B328-B627-5D9FC7CBE20A}"/>
              </a:ext>
            </a:extLst>
          </p:cNvPr>
          <p:cNvGrpSpPr/>
          <p:nvPr/>
        </p:nvGrpSpPr>
        <p:grpSpPr>
          <a:xfrm>
            <a:off x="286412" y="2673549"/>
            <a:ext cx="2743200" cy="1611086"/>
            <a:chOff x="280193" y="1038812"/>
            <a:chExt cx="2630957" cy="1611086"/>
          </a:xfrm>
        </p:grpSpPr>
        <p:sp>
          <p:nvSpPr>
            <p:cNvPr id="14" name="Rectangle 13">
              <a:extLst>
                <a:ext uri="{FF2B5EF4-FFF2-40B4-BE49-F238E27FC236}">
                  <a16:creationId xmlns:a16="http://schemas.microsoft.com/office/drawing/2014/main" id="{2C053B6E-5C2F-8D22-EEA6-EC41074C0176}"/>
                </a:ext>
              </a:extLst>
            </p:cNvPr>
            <p:cNvSpPr/>
            <p:nvPr/>
          </p:nvSpPr>
          <p:spPr bwMode="gray">
            <a:xfrm>
              <a:off x="280193" y="1038812"/>
              <a:ext cx="2630957"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id="{3ED415DB-EDFC-8F1C-C423-014BB48DD67C}"/>
                </a:ext>
              </a:extLst>
            </p:cNvPr>
            <p:cNvSpPr/>
            <p:nvPr/>
          </p:nvSpPr>
          <p:spPr bwMode="gray">
            <a:xfrm>
              <a:off x="280193" y="1038812"/>
              <a:ext cx="627986"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Text Placeholder 9">
            <a:extLst>
              <a:ext uri="{FF2B5EF4-FFF2-40B4-BE49-F238E27FC236}">
                <a16:creationId xmlns:a16="http://schemas.microsoft.com/office/drawing/2014/main" id="{650A1751-E8C7-012A-9F41-7DFB994DF781}"/>
              </a:ext>
            </a:extLst>
          </p:cNvPr>
          <p:cNvSpPr txBox="1">
            <a:spLocks/>
          </p:cNvSpPr>
          <p:nvPr/>
        </p:nvSpPr>
        <p:spPr bwMode="gray">
          <a:xfrm>
            <a:off x="4250780" y="2967413"/>
            <a:ext cx="1552847" cy="10977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Competitive schools  </a:t>
            </a:r>
          </a:p>
          <a:p>
            <a:r>
              <a:rPr lang="en-US" dirty="0"/>
              <a:t>Are the number of competitive schools you lose students to going up or down? </a:t>
            </a:r>
          </a:p>
          <a:p>
            <a:r>
              <a:rPr lang="en-US" dirty="0"/>
              <a:t>What are key changes they have made? </a:t>
            </a:r>
          </a:p>
        </p:txBody>
      </p:sp>
      <p:grpSp>
        <p:nvGrpSpPr>
          <p:cNvPr id="17" name="Group 16">
            <a:extLst>
              <a:ext uri="{FF2B5EF4-FFF2-40B4-BE49-F238E27FC236}">
                <a16:creationId xmlns:a16="http://schemas.microsoft.com/office/drawing/2014/main" id="{03C74ABC-EC93-7325-F32C-8AA7F7A29F58}"/>
              </a:ext>
            </a:extLst>
          </p:cNvPr>
          <p:cNvGrpSpPr/>
          <p:nvPr/>
        </p:nvGrpSpPr>
        <p:grpSpPr>
          <a:xfrm>
            <a:off x="3377943" y="2673549"/>
            <a:ext cx="2743200" cy="1611086"/>
            <a:chOff x="280193" y="1038812"/>
            <a:chExt cx="2630957" cy="1611086"/>
          </a:xfrm>
        </p:grpSpPr>
        <p:sp>
          <p:nvSpPr>
            <p:cNvPr id="18" name="Rectangle 17">
              <a:extLst>
                <a:ext uri="{FF2B5EF4-FFF2-40B4-BE49-F238E27FC236}">
                  <a16:creationId xmlns:a16="http://schemas.microsoft.com/office/drawing/2014/main" id="{DD3701D2-69A6-00B8-7D6E-853AECA673EE}"/>
                </a:ext>
              </a:extLst>
            </p:cNvPr>
            <p:cNvSpPr/>
            <p:nvPr/>
          </p:nvSpPr>
          <p:spPr bwMode="gray">
            <a:xfrm>
              <a:off x="280193" y="1038812"/>
              <a:ext cx="2630957" cy="1611086"/>
            </a:xfrm>
            <a:prstGeom prst="rect">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Rectangle 18">
              <a:extLst>
                <a:ext uri="{FF2B5EF4-FFF2-40B4-BE49-F238E27FC236}">
                  <a16:creationId xmlns:a16="http://schemas.microsoft.com/office/drawing/2014/main" id="{5923DDEF-C239-3CE1-0C22-531021E9DB48}"/>
                </a:ext>
              </a:extLst>
            </p:cNvPr>
            <p:cNvSpPr/>
            <p:nvPr/>
          </p:nvSpPr>
          <p:spPr bwMode="gray">
            <a:xfrm>
              <a:off x="280193" y="1038812"/>
              <a:ext cx="627986" cy="1611086"/>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0" name="Text Placeholder 9">
            <a:extLst>
              <a:ext uri="{FF2B5EF4-FFF2-40B4-BE49-F238E27FC236}">
                <a16:creationId xmlns:a16="http://schemas.microsoft.com/office/drawing/2014/main" id="{E4B9DA9D-8734-C6CA-9D26-86BA312F6133}"/>
              </a:ext>
            </a:extLst>
          </p:cNvPr>
          <p:cNvSpPr txBox="1">
            <a:spLocks/>
          </p:cNvSpPr>
          <p:nvPr/>
        </p:nvSpPr>
        <p:spPr bwMode="gray">
          <a:xfrm>
            <a:off x="1159249" y="1094523"/>
            <a:ext cx="1552847" cy="959237"/>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Campus Tours </a:t>
            </a:r>
          </a:p>
          <a:p>
            <a:r>
              <a:rPr lang="en-US" dirty="0"/>
              <a:t>Are you seeing an increase in campus tours? </a:t>
            </a:r>
          </a:p>
          <a:p>
            <a:r>
              <a:rPr lang="en-US" dirty="0"/>
              <a:t>Are they happening in-person or virtually? </a:t>
            </a:r>
          </a:p>
        </p:txBody>
      </p:sp>
      <p:sp>
        <p:nvSpPr>
          <p:cNvPr id="26" name="Text Placeholder 9">
            <a:extLst>
              <a:ext uri="{FF2B5EF4-FFF2-40B4-BE49-F238E27FC236}">
                <a16:creationId xmlns:a16="http://schemas.microsoft.com/office/drawing/2014/main" id="{7158E1D8-96F3-3990-B6B5-1AD3380D411B}"/>
              </a:ext>
            </a:extLst>
          </p:cNvPr>
          <p:cNvSpPr txBox="1">
            <a:spLocks/>
          </p:cNvSpPr>
          <p:nvPr/>
        </p:nvSpPr>
        <p:spPr bwMode="gray">
          <a:xfrm>
            <a:off x="4250780" y="1094523"/>
            <a:ext cx="1552847" cy="12362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Ratio of counselors to prospects  </a:t>
            </a:r>
          </a:p>
          <a:p>
            <a:r>
              <a:rPr lang="en-US" dirty="0"/>
              <a:t>Do you have enough counselors to support the quantity of prospects? </a:t>
            </a:r>
          </a:p>
          <a:p>
            <a:r>
              <a:rPr lang="en-US" dirty="0"/>
              <a:t>What trends are you noticing? </a:t>
            </a:r>
          </a:p>
        </p:txBody>
      </p:sp>
      <p:sp>
        <p:nvSpPr>
          <p:cNvPr id="27" name="Text Placeholder 9">
            <a:extLst>
              <a:ext uri="{FF2B5EF4-FFF2-40B4-BE49-F238E27FC236}">
                <a16:creationId xmlns:a16="http://schemas.microsoft.com/office/drawing/2014/main" id="{5B2D00EB-6DB9-4F80-B43F-19CF39E245C0}"/>
              </a:ext>
            </a:extLst>
          </p:cNvPr>
          <p:cNvSpPr txBox="1">
            <a:spLocks/>
          </p:cNvSpPr>
          <p:nvPr/>
        </p:nvSpPr>
        <p:spPr bwMode="gray">
          <a:xfrm>
            <a:off x="1159249" y="2967412"/>
            <a:ext cx="1552847" cy="109773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b="1" dirty="0"/>
              <a:t>Offers made to get an acceptance</a:t>
            </a:r>
          </a:p>
          <a:p>
            <a:r>
              <a:rPr lang="en-US" dirty="0"/>
              <a:t>Are you making more offers but accepting less students? </a:t>
            </a:r>
          </a:p>
          <a:p>
            <a:r>
              <a:rPr lang="en-US" dirty="0"/>
              <a:t>What trends are you noticing? </a:t>
            </a:r>
          </a:p>
        </p:txBody>
      </p:sp>
      <p:sp>
        <p:nvSpPr>
          <p:cNvPr id="28" name="Rectangle 27">
            <a:extLst>
              <a:ext uri="{FF2B5EF4-FFF2-40B4-BE49-F238E27FC236}">
                <a16:creationId xmlns:a16="http://schemas.microsoft.com/office/drawing/2014/main" id="{1DC0CCB3-69DE-9CF3-3F06-F37BA6163FB0}"/>
              </a:ext>
            </a:extLst>
          </p:cNvPr>
          <p:cNvSpPr/>
          <p:nvPr/>
        </p:nvSpPr>
        <p:spPr bwMode="gray">
          <a:xfrm>
            <a:off x="1558131" y="4412681"/>
            <a:ext cx="2979306" cy="3128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nvGrpSpPr>
          <p:cNvPr id="29" name="Group 28">
            <a:extLst>
              <a:ext uri="{FF2B5EF4-FFF2-40B4-BE49-F238E27FC236}">
                <a16:creationId xmlns:a16="http://schemas.microsoft.com/office/drawing/2014/main" id="{03498676-C110-CC3E-3407-4E2A77B511F8}"/>
              </a:ext>
            </a:extLst>
          </p:cNvPr>
          <p:cNvGrpSpPr/>
          <p:nvPr/>
        </p:nvGrpSpPr>
        <p:grpSpPr>
          <a:xfrm>
            <a:off x="1666346" y="4493981"/>
            <a:ext cx="2765279" cy="150223"/>
            <a:chOff x="606490" y="6064728"/>
            <a:chExt cx="3950398" cy="214604"/>
          </a:xfrm>
        </p:grpSpPr>
        <p:grpSp>
          <p:nvGrpSpPr>
            <p:cNvPr id="30" name="Group 29">
              <a:extLst>
                <a:ext uri="{FF2B5EF4-FFF2-40B4-BE49-F238E27FC236}">
                  <a16:creationId xmlns:a16="http://schemas.microsoft.com/office/drawing/2014/main" id="{2BD66819-6DF4-A266-2771-4B8A1B38D77D}"/>
                </a:ext>
              </a:extLst>
            </p:cNvPr>
            <p:cNvGrpSpPr/>
            <p:nvPr/>
          </p:nvGrpSpPr>
          <p:grpSpPr>
            <a:xfrm>
              <a:off x="606490" y="6064728"/>
              <a:ext cx="889161" cy="214604"/>
              <a:chOff x="606490" y="6081165"/>
              <a:chExt cx="889161" cy="214604"/>
            </a:xfrm>
          </p:grpSpPr>
          <p:sp>
            <p:nvSpPr>
              <p:cNvPr id="37" name="Oval 36">
                <a:extLst>
                  <a:ext uri="{FF2B5EF4-FFF2-40B4-BE49-F238E27FC236}">
                    <a16:creationId xmlns:a16="http://schemas.microsoft.com/office/drawing/2014/main" id="{01D01C2A-8061-079D-BD6F-43175180F4F2}"/>
                  </a:ext>
                </a:extLst>
              </p:cNvPr>
              <p:cNvSpPr/>
              <p:nvPr/>
            </p:nvSpPr>
            <p:spPr bwMode="gray">
              <a:xfrm>
                <a:off x="606490" y="6081165"/>
                <a:ext cx="214604" cy="214604"/>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8" name="TextBox 37">
                <a:extLst>
                  <a:ext uri="{FF2B5EF4-FFF2-40B4-BE49-F238E27FC236}">
                    <a16:creationId xmlns:a16="http://schemas.microsoft.com/office/drawing/2014/main" id="{A2DD1324-E280-F05F-A3B5-08FDDD6EB4A9}"/>
                  </a:ext>
                </a:extLst>
              </p:cNvPr>
              <p:cNvSpPr txBox="1"/>
              <p:nvPr/>
            </p:nvSpPr>
            <p:spPr bwMode="gray">
              <a:xfrm>
                <a:off x="916279" y="6119218"/>
                <a:ext cx="579372" cy="138500"/>
              </a:xfrm>
              <a:prstGeom prst="rect">
                <a:avLst/>
              </a:prstGeom>
              <a:noFill/>
            </p:spPr>
            <p:txBody>
              <a:bodyPr wrap="none" lIns="0" tIns="0" rIns="0" bIns="0" rtlCol="0">
                <a:spAutoFit/>
              </a:bodyPr>
              <a:lstStyle/>
              <a:p>
                <a:pPr>
                  <a:spcBef>
                    <a:spcPts val="350"/>
                  </a:spcBef>
                </a:pPr>
                <a:r>
                  <a:rPr lang="en-US" sz="630" b="1" dirty="0"/>
                  <a:t>On Track</a:t>
                </a:r>
              </a:p>
            </p:txBody>
          </p:sp>
        </p:grpSp>
        <p:grpSp>
          <p:nvGrpSpPr>
            <p:cNvPr id="31" name="Group 30">
              <a:extLst>
                <a:ext uri="{FF2B5EF4-FFF2-40B4-BE49-F238E27FC236}">
                  <a16:creationId xmlns:a16="http://schemas.microsoft.com/office/drawing/2014/main" id="{A6202E3E-72B7-9921-5E45-C974B997D652}"/>
                </a:ext>
              </a:extLst>
            </p:cNvPr>
            <p:cNvGrpSpPr/>
            <p:nvPr/>
          </p:nvGrpSpPr>
          <p:grpSpPr>
            <a:xfrm>
              <a:off x="1783195" y="6064728"/>
              <a:ext cx="1246489" cy="214604"/>
              <a:chOff x="3446357" y="6064728"/>
              <a:chExt cx="1246489" cy="214604"/>
            </a:xfrm>
          </p:grpSpPr>
          <p:sp>
            <p:nvSpPr>
              <p:cNvPr id="35" name="Oval 34">
                <a:extLst>
                  <a:ext uri="{FF2B5EF4-FFF2-40B4-BE49-F238E27FC236}">
                    <a16:creationId xmlns:a16="http://schemas.microsoft.com/office/drawing/2014/main" id="{E16C6F8A-F644-5B93-6A45-7D2107BEB419}"/>
                  </a:ext>
                </a:extLst>
              </p:cNvPr>
              <p:cNvSpPr/>
              <p:nvPr/>
            </p:nvSpPr>
            <p:spPr bwMode="gray">
              <a:xfrm>
                <a:off x="3446357" y="6064728"/>
                <a:ext cx="214604" cy="21460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6" name="TextBox 35">
                <a:extLst>
                  <a:ext uri="{FF2B5EF4-FFF2-40B4-BE49-F238E27FC236}">
                    <a16:creationId xmlns:a16="http://schemas.microsoft.com/office/drawing/2014/main" id="{05805F95-0966-0A1D-4119-714FD6A64B24}"/>
                  </a:ext>
                </a:extLst>
              </p:cNvPr>
              <p:cNvSpPr txBox="1"/>
              <p:nvPr/>
            </p:nvSpPr>
            <p:spPr bwMode="gray">
              <a:xfrm>
                <a:off x="3769973" y="6102781"/>
                <a:ext cx="922873" cy="138500"/>
              </a:xfrm>
              <a:prstGeom prst="rect">
                <a:avLst/>
              </a:prstGeom>
              <a:noFill/>
            </p:spPr>
            <p:txBody>
              <a:bodyPr wrap="none" lIns="0" tIns="0" rIns="0" bIns="0" rtlCol="0">
                <a:spAutoFit/>
              </a:bodyPr>
              <a:lstStyle/>
              <a:p>
                <a:pPr>
                  <a:spcBef>
                    <a:spcPts val="350"/>
                  </a:spcBef>
                </a:pPr>
                <a:r>
                  <a:rPr lang="en-US" sz="630" b="1" dirty="0"/>
                  <a:t>Minor Setback</a:t>
                </a:r>
              </a:p>
            </p:txBody>
          </p:sp>
        </p:grpSp>
        <p:grpSp>
          <p:nvGrpSpPr>
            <p:cNvPr id="32" name="Group 31">
              <a:extLst>
                <a:ext uri="{FF2B5EF4-FFF2-40B4-BE49-F238E27FC236}">
                  <a16:creationId xmlns:a16="http://schemas.microsoft.com/office/drawing/2014/main" id="{D923CF23-9F2F-6AC9-3619-08978958C831}"/>
                </a:ext>
              </a:extLst>
            </p:cNvPr>
            <p:cNvGrpSpPr/>
            <p:nvPr/>
          </p:nvGrpSpPr>
          <p:grpSpPr>
            <a:xfrm>
              <a:off x="3316770" y="6064728"/>
              <a:ext cx="1240118" cy="214604"/>
              <a:chOff x="5005495" y="6064728"/>
              <a:chExt cx="1240118" cy="214604"/>
            </a:xfrm>
          </p:grpSpPr>
          <p:sp>
            <p:nvSpPr>
              <p:cNvPr id="33" name="Oval 32">
                <a:extLst>
                  <a:ext uri="{FF2B5EF4-FFF2-40B4-BE49-F238E27FC236}">
                    <a16:creationId xmlns:a16="http://schemas.microsoft.com/office/drawing/2014/main" id="{3521D4A1-12CF-D10B-5201-A56DD4C2593B}"/>
                  </a:ext>
                </a:extLst>
              </p:cNvPr>
              <p:cNvSpPr/>
              <p:nvPr/>
            </p:nvSpPr>
            <p:spPr bwMode="gray">
              <a:xfrm>
                <a:off x="5005495" y="6064728"/>
                <a:ext cx="214604" cy="214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4" name="TextBox 33">
                <a:extLst>
                  <a:ext uri="{FF2B5EF4-FFF2-40B4-BE49-F238E27FC236}">
                    <a16:creationId xmlns:a16="http://schemas.microsoft.com/office/drawing/2014/main" id="{0B7D84C5-C0FF-A2CC-10D3-CE4EA0D9F82D}"/>
                  </a:ext>
                </a:extLst>
              </p:cNvPr>
              <p:cNvSpPr txBox="1"/>
              <p:nvPr/>
            </p:nvSpPr>
            <p:spPr bwMode="gray">
              <a:xfrm>
                <a:off x="5320452" y="6102779"/>
                <a:ext cx="925161" cy="138500"/>
              </a:xfrm>
              <a:prstGeom prst="rect">
                <a:avLst/>
              </a:prstGeom>
              <a:noFill/>
            </p:spPr>
            <p:txBody>
              <a:bodyPr wrap="none" lIns="0" tIns="0" rIns="0" bIns="0" rtlCol="0">
                <a:spAutoFit/>
              </a:bodyPr>
              <a:lstStyle/>
              <a:p>
                <a:pPr>
                  <a:spcBef>
                    <a:spcPts val="350"/>
                  </a:spcBef>
                </a:pPr>
                <a:r>
                  <a:rPr lang="en-US" sz="630" b="1" dirty="0"/>
                  <a:t>Major Setback</a:t>
                </a:r>
              </a:p>
            </p:txBody>
          </p:sp>
        </p:grpSp>
      </p:grpSp>
      <p:sp>
        <p:nvSpPr>
          <p:cNvPr id="39" name="Oval 38">
            <a:extLst>
              <a:ext uri="{FF2B5EF4-FFF2-40B4-BE49-F238E27FC236}">
                <a16:creationId xmlns:a16="http://schemas.microsoft.com/office/drawing/2014/main" id="{6C6623ED-2CD1-091C-89E1-9D7BF14C9155}"/>
              </a:ext>
            </a:extLst>
          </p:cNvPr>
          <p:cNvSpPr/>
          <p:nvPr/>
        </p:nvSpPr>
        <p:spPr bwMode="gray">
          <a:xfrm>
            <a:off x="391790" y="1368093"/>
            <a:ext cx="419128" cy="412096"/>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40" name="Oval 39">
            <a:extLst>
              <a:ext uri="{FF2B5EF4-FFF2-40B4-BE49-F238E27FC236}">
                <a16:creationId xmlns:a16="http://schemas.microsoft.com/office/drawing/2014/main" id="{66EFC09E-0FAA-3D78-24C0-E2FAD68888EA}"/>
              </a:ext>
            </a:extLst>
          </p:cNvPr>
          <p:cNvSpPr/>
          <p:nvPr/>
        </p:nvSpPr>
        <p:spPr bwMode="gray">
          <a:xfrm>
            <a:off x="3495767" y="1368093"/>
            <a:ext cx="419128" cy="4120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41" name="Oval 40">
            <a:extLst>
              <a:ext uri="{FF2B5EF4-FFF2-40B4-BE49-F238E27FC236}">
                <a16:creationId xmlns:a16="http://schemas.microsoft.com/office/drawing/2014/main" id="{99F3A3FD-03E8-DCED-CD1F-D9EE178EAC50}"/>
              </a:ext>
            </a:extLst>
          </p:cNvPr>
          <p:cNvSpPr/>
          <p:nvPr/>
        </p:nvSpPr>
        <p:spPr bwMode="gray">
          <a:xfrm>
            <a:off x="399213" y="3310232"/>
            <a:ext cx="419128" cy="412096"/>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42" name="Oval 41">
            <a:extLst>
              <a:ext uri="{FF2B5EF4-FFF2-40B4-BE49-F238E27FC236}">
                <a16:creationId xmlns:a16="http://schemas.microsoft.com/office/drawing/2014/main" id="{299CB0DD-0669-AD73-B673-03AC36310310}"/>
              </a:ext>
            </a:extLst>
          </p:cNvPr>
          <p:cNvSpPr/>
          <p:nvPr/>
        </p:nvSpPr>
        <p:spPr bwMode="gray">
          <a:xfrm>
            <a:off x="3504201" y="3310232"/>
            <a:ext cx="419128" cy="41209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Tree>
    <p:extLst>
      <p:ext uri="{BB962C8B-B14F-4D97-AF65-F5344CB8AC3E}">
        <p14:creationId xmlns:p14="http://schemas.microsoft.com/office/powerpoint/2010/main" val="1560898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52F84-82D4-A586-272F-4E8194B6D526}"/>
              </a:ext>
            </a:extLst>
          </p:cNvPr>
          <p:cNvSpPr>
            <a:spLocks noGrp="1"/>
          </p:cNvSpPr>
          <p:nvPr>
            <p:ph type="body" sz="quarter" idx="16"/>
          </p:nvPr>
        </p:nvSpPr>
        <p:spPr/>
        <p:txBody>
          <a:bodyPr/>
          <a:lstStyle/>
          <a:p>
            <a:r>
              <a:rPr lang="en-US" dirty="0"/>
              <a:t>Current Performance</a:t>
            </a:r>
          </a:p>
        </p:txBody>
      </p:sp>
      <p:sp>
        <p:nvSpPr>
          <p:cNvPr id="3" name="Title 2">
            <a:extLst>
              <a:ext uri="{FF2B5EF4-FFF2-40B4-BE49-F238E27FC236}">
                <a16:creationId xmlns:a16="http://schemas.microsoft.com/office/drawing/2014/main" id="{E3316A84-EBFB-FAE3-3E11-5F2DC7D9C305}"/>
              </a:ext>
            </a:extLst>
          </p:cNvPr>
          <p:cNvSpPr>
            <a:spLocks noGrp="1"/>
          </p:cNvSpPr>
          <p:nvPr>
            <p:ph type="title"/>
          </p:nvPr>
        </p:nvSpPr>
        <p:spPr/>
        <p:txBody>
          <a:bodyPr/>
          <a:lstStyle/>
          <a:p>
            <a:r>
              <a:rPr lang="en-US" dirty="0"/>
              <a:t>IT Infrastructure </a:t>
            </a:r>
          </a:p>
        </p:txBody>
      </p:sp>
      <p:sp>
        <p:nvSpPr>
          <p:cNvPr id="4" name="Text Placeholder 3">
            <a:extLst>
              <a:ext uri="{FF2B5EF4-FFF2-40B4-BE49-F238E27FC236}">
                <a16:creationId xmlns:a16="http://schemas.microsoft.com/office/drawing/2014/main" id="{FA183084-86AD-5A47-5701-27FA674119F6}"/>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00EE0D33-6F62-77C8-D9F2-D011511B7AE0}"/>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4C15BC9C-FF74-C9EF-3F09-E5C60E946192}"/>
              </a:ext>
            </a:extLst>
          </p:cNvPr>
          <p:cNvSpPr>
            <a:spLocks noGrp="1"/>
          </p:cNvSpPr>
          <p:nvPr>
            <p:ph type="body" sz="quarter" idx="18"/>
          </p:nvPr>
        </p:nvSpPr>
        <p:spPr/>
        <p:txBody>
          <a:bodyPr/>
          <a:lstStyle/>
          <a:p>
            <a:endParaRPr lang="en-US"/>
          </a:p>
        </p:txBody>
      </p:sp>
      <p:sp>
        <p:nvSpPr>
          <p:cNvPr id="8" name="Rectangle 7">
            <a:extLst>
              <a:ext uri="{FF2B5EF4-FFF2-40B4-BE49-F238E27FC236}">
                <a16:creationId xmlns:a16="http://schemas.microsoft.com/office/drawing/2014/main" id="{53C90B28-7BA9-0859-C6CC-84D0510B41AC}"/>
              </a:ext>
            </a:extLst>
          </p:cNvPr>
          <p:cNvSpPr/>
          <p:nvPr/>
        </p:nvSpPr>
        <p:spPr bwMode="gray">
          <a:xfrm>
            <a:off x="280194" y="1077198"/>
            <a:ext cx="5748396" cy="24248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TextBox 8">
            <a:extLst>
              <a:ext uri="{FF2B5EF4-FFF2-40B4-BE49-F238E27FC236}">
                <a16:creationId xmlns:a16="http://schemas.microsoft.com/office/drawing/2014/main" id="{AEA6350E-072E-C96D-F455-AC07DCA30EEE}"/>
              </a:ext>
            </a:extLst>
          </p:cNvPr>
          <p:cNvSpPr txBox="1"/>
          <p:nvPr/>
        </p:nvSpPr>
        <p:spPr bwMode="gray">
          <a:xfrm>
            <a:off x="342623" y="1138620"/>
            <a:ext cx="1433085" cy="172355"/>
          </a:xfrm>
          <a:prstGeom prst="rect">
            <a:avLst/>
          </a:prstGeom>
          <a:noFill/>
        </p:spPr>
        <p:txBody>
          <a:bodyPr wrap="none" lIns="0" tIns="0" rIns="0" bIns="0" rtlCol="0">
            <a:spAutoFit/>
          </a:bodyPr>
          <a:lstStyle/>
          <a:p>
            <a:pPr>
              <a:spcBef>
                <a:spcPts val="350"/>
              </a:spcBef>
            </a:pPr>
            <a:r>
              <a:rPr lang="en-US" sz="1120" b="1" dirty="0"/>
              <a:t>IT Infrastructure </a:t>
            </a:r>
          </a:p>
        </p:txBody>
      </p:sp>
      <p:sp>
        <p:nvSpPr>
          <p:cNvPr id="10" name="TextBox 9">
            <a:extLst>
              <a:ext uri="{FF2B5EF4-FFF2-40B4-BE49-F238E27FC236}">
                <a16:creationId xmlns:a16="http://schemas.microsoft.com/office/drawing/2014/main" id="{8B4AC871-8CC4-6F0E-D2B0-5D0CA5CD7AD8}"/>
              </a:ext>
            </a:extLst>
          </p:cNvPr>
          <p:cNvSpPr txBox="1"/>
          <p:nvPr/>
        </p:nvSpPr>
        <p:spPr bwMode="gray">
          <a:xfrm>
            <a:off x="342623" y="1338827"/>
            <a:ext cx="5594120" cy="129266"/>
          </a:xfrm>
          <a:prstGeom prst="rect">
            <a:avLst/>
          </a:prstGeom>
          <a:noFill/>
        </p:spPr>
        <p:txBody>
          <a:bodyPr wrap="square" lIns="0" tIns="0" rIns="0" bIns="0" rtlCol="0">
            <a:spAutoFit/>
          </a:bodyPr>
          <a:lstStyle/>
          <a:p>
            <a:pPr>
              <a:spcBef>
                <a:spcPts val="350"/>
              </a:spcBef>
            </a:pPr>
            <a:r>
              <a:rPr lang="en-US" sz="840" i="1" dirty="0"/>
              <a:t>Describe your IT infrastructure and the systems used for CRM, Student Data, Applications, etc. </a:t>
            </a:r>
          </a:p>
        </p:txBody>
      </p:sp>
    </p:spTree>
    <p:extLst>
      <p:ext uri="{BB962C8B-B14F-4D97-AF65-F5344CB8AC3E}">
        <p14:creationId xmlns:p14="http://schemas.microsoft.com/office/powerpoint/2010/main" val="3225980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8CEE1B-27DB-831D-7311-23039E0A4B8F}"/>
              </a:ext>
            </a:extLst>
          </p:cNvPr>
          <p:cNvSpPr>
            <a:spLocks noGrp="1"/>
          </p:cNvSpPr>
          <p:nvPr>
            <p:ph type="body" sz="quarter" idx="16"/>
          </p:nvPr>
        </p:nvSpPr>
        <p:spPr/>
        <p:txBody>
          <a:bodyPr/>
          <a:lstStyle/>
          <a:p>
            <a:r>
              <a:rPr lang="en-US" dirty="0"/>
              <a:t>Current Performance</a:t>
            </a:r>
          </a:p>
        </p:txBody>
      </p:sp>
      <p:sp>
        <p:nvSpPr>
          <p:cNvPr id="3" name="Title 2">
            <a:extLst>
              <a:ext uri="{FF2B5EF4-FFF2-40B4-BE49-F238E27FC236}">
                <a16:creationId xmlns:a16="http://schemas.microsoft.com/office/drawing/2014/main" id="{8526ABDF-15B7-60F6-15C7-4E3512B7EBA4}"/>
              </a:ext>
            </a:extLst>
          </p:cNvPr>
          <p:cNvSpPr>
            <a:spLocks noGrp="1"/>
          </p:cNvSpPr>
          <p:nvPr>
            <p:ph type="title"/>
          </p:nvPr>
        </p:nvSpPr>
        <p:spPr/>
        <p:txBody>
          <a:bodyPr/>
          <a:lstStyle/>
          <a:p>
            <a:r>
              <a:rPr lang="en-US" dirty="0"/>
              <a:t>Competitive Intel</a:t>
            </a:r>
          </a:p>
        </p:txBody>
      </p:sp>
      <p:sp>
        <p:nvSpPr>
          <p:cNvPr id="4" name="Text Placeholder 3">
            <a:extLst>
              <a:ext uri="{FF2B5EF4-FFF2-40B4-BE49-F238E27FC236}">
                <a16:creationId xmlns:a16="http://schemas.microsoft.com/office/drawing/2014/main" id="{02306F5C-EECA-243A-3D3D-C138D9EE5FD7}"/>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CE86C819-6CD1-58AF-AF6F-418F6CD02041}"/>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31886044-0C12-09BF-80E8-4AB9F92A6B49}"/>
              </a:ext>
            </a:extLst>
          </p:cNvPr>
          <p:cNvSpPr>
            <a:spLocks noGrp="1"/>
          </p:cNvSpPr>
          <p:nvPr>
            <p:ph type="body" sz="quarter" idx="18"/>
          </p:nvPr>
        </p:nvSpPr>
        <p:spPr/>
        <p:txBody>
          <a:bodyPr/>
          <a:lstStyle/>
          <a:p>
            <a:endParaRPr lang="en-US"/>
          </a:p>
        </p:txBody>
      </p:sp>
      <p:graphicFrame>
        <p:nvGraphicFramePr>
          <p:cNvPr id="8" name="Table 7">
            <a:extLst>
              <a:ext uri="{FF2B5EF4-FFF2-40B4-BE49-F238E27FC236}">
                <a16:creationId xmlns:a16="http://schemas.microsoft.com/office/drawing/2014/main" id="{B14A3AE2-5C10-49C1-7591-6BF19CB619D7}"/>
              </a:ext>
            </a:extLst>
          </p:cNvPr>
          <p:cNvGraphicFramePr>
            <a:graphicFrameLocks noGrp="1"/>
          </p:cNvGraphicFramePr>
          <p:nvPr>
            <p:extLst>
              <p:ext uri="{D42A27DB-BD31-4B8C-83A1-F6EECF244321}">
                <p14:modId xmlns:p14="http://schemas.microsoft.com/office/powerpoint/2010/main" val="2156742615"/>
              </p:ext>
            </p:extLst>
          </p:nvPr>
        </p:nvGraphicFramePr>
        <p:xfrm>
          <a:off x="326809" y="899572"/>
          <a:ext cx="4924183" cy="3260598"/>
        </p:xfrm>
        <a:graphic>
          <a:graphicData uri="http://schemas.openxmlformats.org/drawingml/2006/table">
            <a:tbl>
              <a:tblPr firstRow="1" bandRow="1">
                <a:tableStyleId>{7DF18680-E054-41AD-8BC1-D1AEF772440D}</a:tableStyleId>
              </a:tblPr>
              <a:tblGrid>
                <a:gridCol w="1532054">
                  <a:extLst>
                    <a:ext uri="{9D8B030D-6E8A-4147-A177-3AD203B41FA5}">
                      <a16:colId xmlns:a16="http://schemas.microsoft.com/office/drawing/2014/main" val="20000"/>
                    </a:ext>
                  </a:extLst>
                </a:gridCol>
                <a:gridCol w="3392129">
                  <a:extLst>
                    <a:ext uri="{9D8B030D-6E8A-4147-A177-3AD203B41FA5}">
                      <a16:colId xmlns:a16="http://schemas.microsoft.com/office/drawing/2014/main" val="20002"/>
                    </a:ext>
                  </a:extLst>
                </a:gridCol>
              </a:tblGrid>
              <a:tr h="362712">
                <a:tc>
                  <a:txBody>
                    <a:bodyPr/>
                    <a:lstStyle/>
                    <a:p>
                      <a:pPr algn="ctr"/>
                      <a:r>
                        <a:rPr lang="en-US" sz="1000" dirty="0"/>
                        <a:t>Institution</a:t>
                      </a:r>
                    </a:p>
                  </a:txBody>
                  <a:tcPr marL="64008" marR="64008" marT="32004" marB="32004" anchor="ctr"/>
                </a:tc>
                <a:tc>
                  <a:txBody>
                    <a:bodyPr/>
                    <a:lstStyle/>
                    <a:p>
                      <a:pPr algn="ctr"/>
                      <a:r>
                        <a:rPr lang="en-US" sz="1000" dirty="0"/>
                        <a:t>Recent Changes / Innovations</a:t>
                      </a:r>
                    </a:p>
                  </a:txBody>
                  <a:tcPr marL="64008" marR="64008" marT="32004" marB="32004" anchor="ctr"/>
                </a:tc>
                <a:extLst>
                  <a:ext uri="{0D108BD9-81ED-4DB2-BD59-A6C34878D82A}">
                    <a16:rowId xmlns:a16="http://schemas.microsoft.com/office/drawing/2014/main" val="10000"/>
                  </a:ext>
                </a:extLst>
              </a:tr>
              <a:tr h="517398">
                <a:tc>
                  <a:txBody>
                    <a:bodyPr/>
                    <a:lstStyle/>
                    <a:p>
                      <a:r>
                        <a:rPr lang="en-US" sz="700" i="1" dirty="0"/>
                        <a:t>EAB University</a:t>
                      </a:r>
                    </a:p>
                  </a:txBody>
                  <a:tcPr marL="64008" marR="64008" marT="32004" marB="32004"/>
                </a:tc>
                <a:tc>
                  <a:txBody>
                    <a:bodyPr/>
                    <a:lstStyle/>
                    <a:p>
                      <a:pPr marL="111125" indent="-111125">
                        <a:buFont typeface="Arial" panose="020B0604020202020204" pitchFamily="34" charset="0"/>
                        <a:buChar char="•"/>
                      </a:pPr>
                      <a:r>
                        <a:rPr lang="en-US" sz="700" i="1" dirty="0"/>
                        <a:t>Added 4 new programs in STEM</a:t>
                      </a:r>
                    </a:p>
                    <a:p>
                      <a:pPr marL="111125" indent="-111125">
                        <a:buFont typeface="Arial" panose="020B0604020202020204" pitchFamily="34" charset="0"/>
                        <a:buChar char="•"/>
                      </a:pPr>
                      <a:r>
                        <a:rPr lang="en-US" sz="700" i="1" dirty="0"/>
                        <a:t>Increased tuition by 2% </a:t>
                      </a:r>
                    </a:p>
                    <a:p>
                      <a:pPr marL="111125" indent="-111125">
                        <a:buFont typeface="Arial" panose="020B0604020202020204" pitchFamily="34" charset="0"/>
                        <a:buChar char="•"/>
                      </a:pPr>
                      <a:r>
                        <a:rPr lang="en-US" sz="700" i="1" dirty="0"/>
                        <a:t>UG enrollment is steady </a:t>
                      </a:r>
                    </a:p>
                  </a:txBody>
                  <a:tcPr marL="64008" marR="64008" marT="32004" marB="32004"/>
                </a:tc>
                <a:extLst>
                  <a:ext uri="{0D108BD9-81ED-4DB2-BD59-A6C34878D82A}">
                    <a16:rowId xmlns:a16="http://schemas.microsoft.com/office/drawing/2014/main" val="10001"/>
                  </a:ext>
                </a:extLst>
              </a:tr>
              <a:tr h="410718">
                <a:tc>
                  <a:txBody>
                    <a:bodyPr/>
                    <a:lstStyle/>
                    <a:p>
                      <a:r>
                        <a:rPr lang="en-US" sz="700" i="1" dirty="0"/>
                        <a:t>ABC University</a:t>
                      </a:r>
                    </a:p>
                  </a:txBody>
                  <a:tcPr marL="64008" marR="64008" marT="32004" marB="32004"/>
                </a:tc>
                <a:tc>
                  <a:txBody>
                    <a:bodyPr/>
                    <a:lstStyle/>
                    <a:p>
                      <a:pPr marL="111125" indent="-111125">
                        <a:buFont typeface="Arial" panose="020B0604020202020204" pitchFamily="34" charset="0"/>
                        <a:buChar char="•"/>
                      </a:pPr>
                      <a:r>
                        <a:rPr lang="en-US" sz="700" i="1" dirty="0"/>
                        <a:t>Added 4 new online programs for adult learners </a:t>
                      </a:r>
                    </a:p>
                    <a:p>
                      <a:pPr marL="111125" indent="-111125">
                        <a:buFont typeface="Arial" panose="020B0604020202020204" pitchFamily="34" charset="0"/>
                        <a:buChar char="•"/>
                      </a:pPr>
                      <a:r>
                        <a:rPr lang="en-US" sz="700" i="1" dirty="0"/>
                        <a:t>Added certificates for upskilling</a:t>
                      </a:r>
                    </a:p>
                    <a:p>
                      <a:pPr marL="111125" indent="-111125">
                        <a:buFont typeface="Arial" panose="020B0604020202020204" pitchFamily="34" charset="0"/>
                        <a:buChar char="•"/>
                      </a:pPr>
                      <a:r>
                        <a:rPr lang="en-US" sz="700" i="1" dirty="0"/>
                        <a:t>Moved 3 grad programs from on-campus to online </a:t>
                      </a:r>
                    </a:p>
                  </a:txBody>
                  <a:tcPr marL="64008" marR="64008" marT="32004" marB="32004"/>
                </a:tc>
                <a:extLst>
                  <a:ext uri="{0D108BD9-81ED-4DB2-BD59-A6C34878D82A}">
                    <a16:rowId xmlns:a16="http://schemas.microsoft.com/office/drawing/2014/main" val="10002"/>
                  </a:ext>
                </a:extLst>
              </a:tr>
              <a:tr h="384048">
                <a:tc>
                  <a:txBody>
                    <a:bodyPr/>
                    <a:lstStyle/>
                    <a:p>
                      <a:endParaRPr lang="en-US" sz="700" i="1" dirty="0"/>
                    </a:p>
                  </a:txBody>
                  <a:tcPr marL="64008" marR="64008" marT="32004" marB="32004"/>
                </a:tc>
                <a:tc>
                  <a:txBody>
                    <a:bodyPr/>
                    <a:lstStyle/>
                    <a:p>
                      <a:pPr marL="111125" indent="-111125">
                        <a:buFont typeface="Arial" panose="020B0604020202020204" pitchFamily="34" charset="0"/>
                        <a:buChar char="•"/>
                      </a:pPr>
                      <a:endParaRPr lang="en-US" sz="700" i="1" dirty="0"/>
                    </a:p>
                  </a:txBody>
                  <a:tcPr marL="64008" marR="64008" marT="32004" marB="32004"/>
                </a:tc>
                <a:extLst>
                  <a:ext uri="{0D108BD9-81ED-4DB2-BD59-A6C34878D82A}">
                    <a16:rowId xmlns:a16="http://schemas.microsoft.com/office/drawing/2014/main" val="10003"/>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4"/>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5"/>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6"/>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5809908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9785F0-059F-87A8-C13C-60FB5A7BA15A}"/>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C80D24A9-3FBE-3EA9-A088-C595505DE3B3}"/>
              </a:ext>
            </a:extLst>
          </p:cNvPr>
          <p:cNvSpPr>
            <a:spLocks noGrp="1"/>
          </p:cNvSpPr>
          <p:nvPr>
            <p:ph type="title"/>
          </p:nvPr>
        </p:nvSpPr>
        <p:spPr>
          <a:xfrm>
            <a:off x="280194" y="317005"/>
            <a:ext cx="5212080" cy="249299"/>
          </a:xfrm>
        </p:spPr>
        <p:txBody>
          <a:bodyPr/>
          <a:lstStyle/>
          <a:p>
            <a:r>
              <a:rPr lang="en-US" dirty="0"/>
              <a:t>SWOT Analysis</a:t>
            </a:r>
          </a:p>
        </p:txBody>
      </p:sp>
      <p:sp>
        <p:nvSpPr>
          <p:cNvPr id="4" name="Text Placeholder 3">
            <a:extLst>
              <a:ext uri="{FF2B5EF4-FFF2-40B4-BE49-F238E27FC236}">
                <a16:creationId xmlns:a16="http://schemas.microsoft.com/office/drawing/2014/main" id="{E6B4AB03-4CD5-7040-2E87-F8C7A123F85D}"/>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A7F10970-355C-E5A8-9363-59197EAC6281}"/>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92449773-E612-8FE6-DE2A-9E975D9C4E3E}"/>
              </a:ext>
            </a:extLst>
          </p:cNvPr>
          <p:cNvSpPr>
            <a:spLocks noGrp="1"/>
          </p:cNvSpPr>
          <p:nvPr>
            <p:ph type="body" sz="quarter" idx="18"/>
          </p:nvPr>
        </p:nvSpPr>
        <p:spPr/>
        <p:txBody>
          <a:bodyPr/>
          <a:lstStyle/>
          <a:p>
            <a:endParaRPr lang="en-US"/>
          </a:p>
        </p:txBody>
      </p:sp>
      <p:cxnSp>
        <p:nvCxnSpPr>
          <p:cNvPr id="7" name="Straight Connector 6">
            <a:extLst>
              <a:ext uri="{FF2B5EF4-FFF2-40B4-BE49-F238E27FC236}">
                <a16:creationId xmlns:a16="http://schemas.microsoft.com/office/drawing/2014/main" id="{0D37FDEF-ECCF-ABA8-6250-0E3283C9826C}"/>
              </a:ext>
            </a:extLst>
          </p:cNvPr>
          <p:cNvCxnSpPr>
            <a:cxnSpLocks/>
          </p:cNvCxnSpPr>
          <p:nvPr/>
        </p:nvCxnSpPr>
        <p:spPr bwMode="gray">
          <a:xfrm>
            <a:off x="3183725" y="1323574"/>
            <a:ext cx="0" cy="2429779"/>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07467A0-93E6-FAEC-600C-593D6C2F900F}"/>
              </a:ext>
            </a:extLst>
          </p:cNvPr>
          <p:cNvCxnSpPr>
            <a:cxnSpLocks/>
          </p:cNvCxnSpPr>
          <p:nvPr/>
        </p:nvCxnSpPr>
        <p:spPr bwMode="gray">
          <a:xfrm>
            <a:off x="1868786" y="2538464"/>
            <a:ext cx="242863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C325D53-7554-5C38-F26F-0211DB00CADE}"/>
              </a:ext>
            </a:extLst>
          </p:cNvPr>
          <p:cNvSpPr/>
          <p:nvPr/>
        </p:nvSpPr>
        <p:spPr bwMode="gray">
          <a:xfrm>
            <a:off x="1551966" y="1361688"/>
            <a:ext cx="1145712" cy="133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r>
              <a:rPr lang="en-US" sz="825" b="1" dirty="0"/>
              <a:t>STRENGTHS</a:t>
            </a:r>
          </a:p>
        </p:txBody>
      </p:sp>
      <p:sp>
        <p:nvSpPr>
          <p:cNvPr id="10" name="Rectangle 9">
            <a:extLst>
              <a:ext uri="{FF2B5EF4-FFF2-40B4-BE49-F238E27FC236}">
                <a16:creationId xmlns:a16="http://schemas.microsoft.com/office/drawing/2014/main" id="{CD03B27A-BF93-BEDF-C92F-217453441028}"/>
              </a:ext>
            </a:extLst>
          </p:cNvPr>
          <p:cNvSpPr/>
          <p:nvPr/>
        </p:nvSpPr>
        <p:spPr bwMode="gray">
          <a:xfrm>
            <a:off x="3591075" y="1361688"/>
            <a:ext cx="1145712" cy="133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r>
              <a:rPr lang="en-US" sz="825" b="1" dirty="0"/>
              <a:t>WEAKNESSES</a:t>
            </a:r>
          </a:p>
        </p:txBody>
      </p:sp>
      <p:sp>
        <p:nvSpPr>
          <p:cNvPr id="11" name="Rectangle 10">
            <a:extLst>
              <a:ext uri="{FF2B5EF4-FFF2-40B4-BE49-F238E27FC236}">
                <a16:creationId xmlns:a16="http://schemas.microsoft.com/office/drawing/2014/main" id="{F9987444-6A6D-876B-9939-8BE421427A95}"/>
              </a:ext>
            </a:extLst>
          </p:cNvPr>
          <p:cNvSpPr/>
          <p:nvPr/>
        </p:nvSpPr>
        <p:spPr bwMode="gray">
          <a:xfrm>
            <a:off x="1551966" y="2858610"/>
            <a:ext cx="1143416" cy="133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r>
              <a:rPr lang="en-US" sz="825" b="1" dirty="0"/>
              <a:t>OPPORTUNITIES</a:t>
            </a:r>
          </a:p>
        </p:txBody>
      </p:sp>
      <p:sp>
        <p:nvSpPr>
          <p:cNvPr id="12" name="Rectangle 11">
            <a:extLst>
              <a:ext uri="{FF2B5EF4-FFF2-40B4-BE49-F238E27FC236}">
                <a16:creationId xmlns:a16="http://schemas.microsoft.com/office/drawing/2014/main" id="{CF9F1B09-E857-5D8D-9BA1-69CAB5DB1BE4}"/>
              </a:ext>
            </a:extLst>
          </p:cNvPr>
          <p:cNvSpPr/>
          <p:nvPr/>
        </p:nvSpPr>
        <p:spPr bwMode="gray">
          <a:xfrm>
            <a:off x="3591075" y="2858610"/>
            <a:ext cx="1143416" cy="1334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606" tIns="34303" rIns="68606" bIns="34303" numCol="1" spcCol="0" rtlCol="0" fromWordArt="0" anchor="ctr" anchorCtr="0" forceAA="0" compatLnSpc="1">
            <a:prstTxWarp prst="textNoShape">
              <a:avLst/>
            </a:prstTxWarp>
            <a:noAutofit/>
          </a:bodyPr>
          <a:lstStyle/>
          <a:p>
            <a:pPr algn="ctr"/>
            <a:r>
              <a:rPr lang="en-US" sz="825" b="1" dirty="0"/>
              <a:t>THREATS</a:t>
            </a:r>
          </a:p>
        </p:txBody>
      </p:sp>
      <p:sp>
        <p:nvSpPr>
          <p:cNvPr id="13" name="Rectangle 12">
            <a:extLst>
              <a:ext uri="{FF2B5EF4-FFF2-40B4-BE49-F238E27FC236}">
                <a16:creationId xmlns:a16="http://schemas.microsoft.com/office/drawing/2014/main" id="{0BE00706-8F16-432B-BAB3-C5835FCB9680}"/>
              </a:ext>
            </a:extLst>
          </p:cNvPr>
          <p:cNvSpPr/>
          <p:nvPr/>
        </p:nvSpPr>
        <p:spPr bwMode="gray">
          <a:xfrm>
            <a:off x="1007645" y="1571318"/>
            <a:ext cx="172701" cy="9671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606" tIns="34303" rIns="68606" bIns="34303" numCol="1" spcCol="0" rtlCol="0" fromWordArt="0" anchor="ctr" anchorCtr="0" forceAA="0" compatLnSpc="1">
            <a:prstTxWarp prst="textNoShape">
              <a:avLst/>
            </a:prstTxWarp>
            <a:noAutofit/>
          </a:bodyPr>
          <a:lstStyle/>
          <a:p>
            <a:pPr algn="ctr"/>
            <a:r>
              <a:rPr lang="en-US" sz="794" b="1" dirty="0"/>
              <a:t>INTERNAL</a:t>
            </a:r>
          </a:p>
        </p:txBody>
      </p:sp>
      <p:sp>
        <p:nvSpPr>
          <p:cNvPr id="14" name="Rectangle 13">
            <a:extLst>
              <a:ext uri="{FF2B5EF4-FFF2-40B4-BE49-F238E27FC236}">
                <a16:creationId xmlns:a16="http://schemas.microsoft.com/office/drawing/2014/main" id="{2AB70687-819A-F1BA-111F-2A0C67B9B419}"/>
              </a:ext>
            </a:extLst>
          </p:cNvPr>
          <p:cNvSpPr/>
          <p:nvPr/>
        </p:nvSpPr>
        <p:spPr bwMode="gray">
          <a:xfrm>
            <a:off x="1007645" y="2756468"/>
            <a:ext cx="172701" cy="96714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606" tIns="34303" rIns="68606" bIns="34303" numCol="1" spcCol="0" rtlCol="0" fromWordArt="0" anchor="ctr" anchorCtr="0" forceAA="0" compatLnSpc="1">
            <a:prstTxWarp prst="textNoShape">
              <a:avLst/>
            </a:prstTxWarp>
            <a:noAutofit/>
          </a:bodyPr>
          <a:lstStyle/>
          <a:p>
            <a:pPr algn="ctr"/>
            <a:r>
              <a:rPr lang="en-US" sz="794" b="1" dirty="0"/>
              <a:t>EXTERNAL</a:t>
            </a:r>
          </a:p>
        </p:txBody>
      </p:sp>
      <p:sp>
        <p:nvSpPr>
          <p:cNvPr id="16" name="TextBox 15">
            <a:extLst>
              <a:ext uri="{FF2B5EF4-FFF2-40B4-BE49-F238E27FC236}">
                <a16:creationId xmlns:a16="http://schemas.microsoft.com/office/drawing/2014/main" id="{900E1CA6-E290-19D1-DB2E-312402D8349A}"/>
              </a:ext>
            </a:extLst>
          </p:cNvPr>
          <p:cNvSpPr txBox="1"/>
          <p:nvPr/>
        </p:nvSpPr>
        <p:spPr>
          <a:xfrm>
            <a:off x="1551966" y="1746929"/>
            <a:ext cx="1500387" cy="107722"/>
          </a:xfrm>
          <a:prstGeom prst="rect">
            <a:avLst/>
          </a:prstGeom>
          <a:noFill/>
        </p:spPr>
        <p:txBody>
          <a:bodyPr wrap="square" lIns="0" tIns="0" rIns="0" bIns="0" rtlCol="0">
            <a:spAutoFit/>
          </a:bodyPr>
          <a:lstStyle/>
          <a:p>
            <a:pPr marL="171450" indent="-171450">
              <a:spcBef>
                <a:spcPts val="350"/>
              </a:spcBef>
              <a:buFont typeface="Arial" panose="020B0604020202020204" pitchFamily="34" charset="0"/>
              <a:buChar char="•"/>
            </a:pPr>
            <a:r>
              <a:rPr lang="en-US" sz="700" i="1" dirty="0"/>
              <a:t>Insert strengths here</a:t>
            </a:r>
          </a:p>
        </p:txBody>
      </p:sp>
      <p:sp>
        <p:nvSpPr>
          <p:cNvPr id="17" name="TextBox 16">
            <a:extLst>
              <a:ext uri="{FF2B5EF4-FFF2-40B4-BE49-F238E27FC236}">
                <a16:creationId xmlns:a16="http://schemas.microsoft.com/office/drawing/2014/main" id="{C503395F-E6C9-1FF8-F09C-EC2B88BC2268}"/>
              </a:ext>
            </a:extLst>
          </p:cNvPr>
          <p:cNvSpPr txBox="1"/>
          <p:nvPr/>
        </p:nvSpPr>
        <p:spPr>
          <a:xfrm>
            <a:off x="1551966" y="3240041"/>
            <a:ext cx="1500387" cy="107722"/>
          </a:xfrm>
          <a:prstGeom prst="rect">
            <a:avLst/>
          </a:prstGeom>
          <a:noFill/>
        </p:spPr>
        <p:txBody>
          <a:bodyPr wrap="square" lIns="0" tIns="0" rIns="0" bIns="0" rtlCol="0">
            <a:spAutoFit/>
          </a:bodyPr>
          <a:lstStyle/>
          <a:p>
            <a:pPr marL="171450" indent="-171450">
              <a:spcBef>
                <a:spcPts val="350"/>
              </a:spcBef>
              <a:buFont typeface="Arial" panose="020B0604020202020204" pitchFamily="34" charset="0"/>
              <a:buChar char="•"/>
            </a:pPr>
            <a:r>
              <a:rPr lang="en-US" sz="700" i="1" dirty="0"/>
              <a:t>Insert opportunities here</a:t>
            </a:r>
          </a:p>
        </p:txBody>
      </p:sp>
      <p:sp>
        <p:nvSpPr>
          <p:cNvPr id="18" name="TextBox 17">
            <a:extLst>
              <a:ext uri="{FF2B5EF4-FFF2-40B4-BE49-F238E27FC236}">
                <a16:creationId xmlns:a16="http://schemas.microsoft.com/office/drawing/2014/main" id="{592FF0F6-489F-F88F-3C33-1E9A96819DBE}"/>
              </a:ext>
            </a:extLst>
          </p:cNvPr>
          <p:cNvSpPr txBox="1"/>
          <p:nvPr/>
        </p:nvSpPr>
        <p:spPr>
          <a:xfrm>
            <a:off x="3591074" y="3240041"/>
            <a:ext cx="1500387" cy="107722"/>
          </a:xfrm>
          <a:prstGeom prst="rect">
            <a:avLst/>
          </a:prstGeom>
          <a:noFill/>
        </p:spPr>
        <p:txBody>
          <a:bodyPr wrap="square" lIns="0" tIns="0" rIns="0" bIns="0" rtlCol="0">
            <a:spAutoFit/>
          </a:bodyPr>
          <a:lstStyle/>
          <a:p>
            <a:pPr marL="171450" indent="-171450">
              <a:spcBef>
                <a:spcPts val="350"/>
              </a:spcBef>
              <a:buFont typeface="Arial" panose="020B0604020202020204" pitchFamily="34" charset="0"/>
              <a:buChar char="•"/>
            </a:pPr>
            <a:r>
              <a:rPr lang="en-US" sz="700" i="1" dirty="0"/>
              <a:t>Insert threats here</a:t>
            </a:r>
          </a:p>
        </p:txBody>
      </p:sp>
      <p:sp>
        <p:nvSpPr>
          <p:cNvPr id="19" name="TextBox 18">
            <a:extLst>
              <a:ext uri="{FF2B5EF4-FFF2-40B4-BE49-F238E27FC236}">
                <a16:creationId xmlns:a16="http://schemas.microsoft.com/office/drawing/2014/main" id="{41F71843-7CC0-A8A8-885B-6113028B6A17}"/>
              </a:ext>
            </a:extLst>
          </p:cNvPr>
          <p:cNvSpPr txBox="1"/>
          <p:nvPr/>
        </p:nvSpPr>
        <p:spPr>
          <a:xfrm>
            <a:off x="3591075" y="1748486"/>
            <a:ext cx="1500387" cy="107722"/>
          </a:xfrm>
          <a:prstGeom prst="rect">
            <a:avLst/>
          </a:prstGeom>
          <a:noFill/>
        </p:spPr>
        <p:txBody>
          <a:bodyPr wrap="square" lIns="0" tIns="0" rIns="0" bIns="0" rtlCol="0">
            <a:spAutoFit/>
          </a:bodyPr>
          <a:lstStyle/>
          <a:p>
            <a:pPr marL="171450" indent="-171450">
              <a:spcBef>
                <a:spcPts val="350"/>
              </a:spcBef>
              <a:buFont typeface="Arial" panose="020B0604020202020204" pitchFamily="34" charset="0"/>
              <a:buChar char="•"/>
            </a:pPr>
            <a:r>
              <a:rPr lang="en-US" sz="700" i="1" dirty="0"/>
              <a:t>Insert weaknesses here</a:t>
            </a:r>
          </a:p>
        </p:txBody>
      </p:sp>
    </p:spTree>
    <p:extLst>
      <p:ext uri="{BB962C8B-B14F-4D97-AF65-F5344CB8AC3E}">
        <p14:creationId xmlns:p14="http://schemas.microsoft.com/office/powerpoint/2010/main" val="3038176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52F84-82D4-A586-272F-4E8194B6D526}"/>
              </a:ext>
            </a:extLst>
          </p:cNvPr>
          <p:cNvSpPr>
            <a:spLocks noGrp="1"/>
          </p:cNvSpPr>
          <p:nvPr>
            <p:ph type="body" sz="quarter" idx="16"/>
          </p:nvPr>
        </p:nvSpPr>
        <p:spPr/>
        <p:txBody>
          <a:bodyPr/>
          <a:lstStyle/>
          <a:p>
            <a:r>
              <a:rPr lang="en-US" dirty="0"/>
              <a:t>Current Performance</a:t>
            </a:r>
          </a:p>
        </p:txBody>
      </p:sp>
      <p:sp>
        <p:nvSpPr>
          <p:cNvPr id="3" name="Title 2">
            <a:extLst>
              <a:ext uri="{FF2B5EF4-FFF2-40B4-BE49-F238E27FC236}">
                <a16:creationId xmlns:a16="http://schemas.microsoft.com/office/drawing/2014/main" id="{E3316A84-EBFB-FAE3-3E11-5F2DC7D9C305}"/>
              </a:ext>
            </a:extLst>
          </p:cNvPr>
          <p:cNvSpPr>
            <a:spLocks noGrp="1"/>
          </p:cNvSpPr>
          <p:nvPr>
            <p:ph type="title"/>
          </p:nvPr>
        </p:nvSpPr>
        <p:spPr/>
        <p:txBody>
          <a:bodyPr/>
          <a:lstStyle/>
          <a:p>
            <a:r>
              <a:rPr lang="en-US" dirty="0"/>
              <a:t>New Revenue Streams</a:t>
            </a:r>
          </a:p>
        </p:txBody>
      </p:sp>
      <p:sp>
        <p:nvSpPr>
          <p:cNvPr id="4" name="Text Placeholder 3">
            <a:extLst>
              <a:ext uri="{FF2B5EF4-FFF2-40B4-BE49-F238E27FC236}">
                <a16:creationId xmlns:a16="http://schemas.microsoft.com/office/drawing/2014/main" id="{FA183084-86AD-5A47-5701-27FA674119F6}"/>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00EE0D33-6F62-77C8-D9F2-D011511B7AE0}"/>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4C15BC9C-FF74-C9EF-3F09-E5C60E946192}"/>
              </a:ext>
            </a:extLst>
          </p:cNvPr>
          <p:cNvSpPr>
            <a:spLocks noGrp="1"/>
          </p:cNvSpPr>
          <p:nvPr>
            <p:ph type="body" sz="quarter" idx="18"/>
          </p:nvPr>
        </p:nvSpPr>
        <p:spPr/>
        <p:txBody>
          <a:bodyPr/>
          <a:lstStyle/>
          <a:p>
            <a:endParaRPr lang="en-US"/>
          </a:p>
        </p:txBody>
      </p:sp>
      <p:sp>
        <p:nvSpPr>
          <p:cNvPr id="7" name="TextBox 6">
            <a:extLst>
              <a:ext uri="{FF2B5EF4-FFF2-40B4-BE49-F238E27FC236}">
                <a16:creationId xmlns:a16="http://schemas.microsoft.com/office/drawing/2014/main" id="{D91B1E99-D753-4DF4-ED17-50983B978BB2}"/>
              </a:ext>
            </a:extLst>
          </p:cNvPr>
          <p:cNvSpPr txBox="1"/>
          <p:nvPr/>
        </p:nvSpPr>
        <p:spPr>
          <a:xfrm>
            <a:off x="277812" y="1098135"/>
            <a:ext cx="5845178" cy="479618"/>
          </a:xfrm>
          <a:prstGeom prst="rect">
            <a:avLst/>
          </a:prstGeom>
          <a:noFill/>
        </p:spPr>
        <p:txBody>
          <a:bodyPr wrap="square" lIns="0" tIns="0" rIns="0" bIns="0" rtlCol="0">
            <a:spAutoFit/>
          </a:bodyPr>
          <a:lstStyle/>
          <a:p>
            <a:pPr>
              <a:spcBef>
                <a:spcPts val="350"/>
              </a:spcBef>
            </a:pPr>
            <a:r>
              <a:rPr lang="en-US" sz="900" b="1" dirty="0"/>
              <a:t>New Revenue Streams </a:t>
            </a:r>
          </a:p>
          <a:p>
            <a:pPr marL="440284" lvl="1" indent="-171450">
              <a:spcBef>
                <a:spcPts val="500"/>
              </a:spcBef>
              <a:buFont typeface="Arial" panose="020B0604020202020204" pitchFamily="34" charset="0"/>
              <a:buChar char="•"/>
            </a:pPr>
            <a:r>
              <a:rPr lang="en-US" sz="900" i="1" dirty="0"/>
              <a:t>Describe how you are leveraging corporate partnerships, </a:t>
            </a:r>
            <a:r>
              <a:rPr lang="en-US" sz="900" i="1" dirty="0" err="1"/>
              <a:t>microcredentials</a:t>
            </a:r>
            <a:r>
              <a:rPr lang="en-US" sz="900" i="1" dirty="0"/>
              <a:t>, and/or other  opportunities to generate new-in-kind revenue. </a:t>
            </a:r>
          </a:p>
        </p:txBody>
      </p:sp>
      <p:sp>
        <p:nvSpPr>
          <p:cNvPr id="8" name="Rectangle 7">
            <a:extLst>
              <a:ext uri="{FF2B5EF4-FFF2-40B4-BE49-F238E27FC236}">
                <a16:creationId xmlns:a16="http://schemas.microsoft.com/office/drawing/2014/main" id="{AFCF196D-C39F-0C56-B130-B00A348EE8D1}"/>
              </a:ext>
            </a:extLst>
          </p:cNvPr>
          <p:cNvSpPr/>
          <p:nvPr/>
        </p:nvSpPr>
        <p:spPr bwMode="gray">
          <a:xfrm>
            <a:off x="280194" y="1077198"/>
            <a:ext cx="5748396" cy="242483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Tree>
    <p:extLst>
      <p:ext uri="{BB962C8B-B14F-4D97-AF65-F5344CB8AC3E}">
        <p14:creationId xmlns:p14="http://schemas.microsoft.com/office/powerpoint/2010/main" val="15062117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2652F84-82D4-A586-272F-4E8194B6D526}"/>
              </a:ext>
            </a:extLst>
          </p:cNvPr>
          <p:cNvSpPr>
            <a:spLocks noGrp="1"/>
          </p:cNvSpPr>
          <p:nvPr>
            <p:ph type="body" sz="quarter" idx="16"/>
          </p:nvPr>
        </p:nvSpPr>
        <p:spPr/>
        <p:txBody>
          <a:bodyPr/>
          <a:lstStyle/>
          <a:p>
            <a:r>
              <a:rPr lang="en-US" dirty="0"/>
              <a:t>Current Performance </a:t>
            </a:r>
          </a:p>
        </p:txBody>
      </p:sp>
      <p:sp>
        <p:nvSpPr>
          <p:cNvPr id="3" name="Title 2">
            <a:extLst>
              <a:ext uri="{FF2B5EF4-FFF2-40B4-BE49-F238E27FC236}">
                <a16:creationId xmlns:a16="http://schemas.microsoft.com/office/drawing/2014/main" id="{E3316A84-EBFB-FAE3-3E11-5F2DC7D9C305}"/>
              </a:ext>
            </a:extLst>
          </p:cNvPr>
          <p:cNvSpPr>
            <a:spLocks noGrp="1"/>
          </p:cNvSpPr>
          <p:nvPr>
            <p:ph type="title"/>
          </p:nvPr>
        </p:nvSpPr>
        <p:spPr/>
        <p:txBody>
          <a:bodyPr/>
          <a:lstStyle/>
          <a:p>
            <a:r>
              <a:rPr lang="en-US" dirty="0"/>
              <a:t>Faculty</a:t>
            </a:r>
          </a:p>
        </p:txBody>
      </p:sp>
      <p:sp>
        <p:nvSpPr>
          <p:cNvPr id="4" name="Text Placeholder 3">
            <a:extLst>
              <a:ext uri="{FF2B5EF4-FFF2-40B4-BE49-F238E27FC236}">
                <a16:creationId xmlns:a16="http://schemas.microsoft.com/office/drawing/2014/main" id="{FA183084-86AD-5A47-5701-27FA674119F6}"/>
              </a:ext>
            </a:extLst>
          </p:cNvPr>
          <p:cNvSpPr>
            <a:spLocks noGrp="1"/>
          </p:cNvSpPr>
          <p:nvPr>
            <p:ph type="body" sz="quarter" idx="15"/>
          </p:nvPr>
        </p:nvSpPr>
        <p:spPr/>
        <p:txBody>
          <a:bodyPr/>
          <a:lstStyle/>
          <a:p>
            <a:endParaRPr lang="en-US"/>
          </a:p>
        </p:txBody>
      </p:sp>
      <p:sp>
        <p:nvSpPr>
          <p:cNvPr id="6" name="Text Placeholder 5">
            <a:extLst>
              <a:ext uri="{FF2B5EF4-FFF2-40B4-BE49-F238E27FC236}">
                <a16:creationId xmlns:a16="http://schemas.microsoft.com/office/drawing/2014/main" id="{4C15BC9C-FF74-C9EF-3F09-E5C60E946192}"/>
              </a:ext>
            </a:extLst>
          </p:cNvPr>
          <p:cNvSpPr>
            <a:spLocks noGrp="1"/>
          </p:cNvSpPr>
          <p:nvPr>
            <p:ph type="body" sz="quarter" idx="18"/>
          </p:nvPr>
        </p:nvSpPr>
        <p:spPr/>
        <p:txBody>
          <a:bodyPr/>
          <a:lstStyle/>
          <a:p>
            <a:endParaRPr lang="en-US"/>
          </a:p>
        </p:txBody>
      </p:sp>
      <p:graphicFrame>
        <p:nvGraphicFramePr>
          <p:cNvPr id="7" name="Table 6">
            <a:extLst>
              <a:ext uri="{FF2B5EF4-FFF2-40B4-BE49-F238E27FC236}">
                <a16:creationId xmlns:a16="http://schemas.microsoft.com/office/drawing/2014/main" id="{A8D473D7-A12C-9BD9-E4FA-09428CBCC984}"/>
              </a:ext>
            </a:extLst>
          </p:cNvPr>
          <p:cNvGraphicFramePr>
            <a:graphicFrameLocks noGrp="1"/>
          </p:cNvGraphicFramePr>
          <p:nvPr>
            <p:extLst>
              <p:ext uri="{D42A27DB-BD31-4B8C-83A1-F6EECF244321}">
                <p14:modId xmlns:p14="http://schemas.microsoft.com/office/powerpoint/2010/main" val="1291005153"/>
              </p:ext>
            </p:extLst>
          </p:nvPr>
        </p:nvGraphicFramePr>
        <p:xfrm>
          <a:off x="280193" y="755098"/>
          <a:ext cx="5842794" cy="3182016"/>
        </p:xfrm>
        <a:graphic>
          <a:graphicData uri="http://schemas.openxmlformats.org/drawingml/2006/table">
            <a:tbl>
              <a:tblPr firstRow="1" bandRow="1">
                <a:tableStyleId>{7DF18680-E054-41AD-8BC1-D1AEF772440D}</a:tableStyleId>
              </a:tblPr>
              <a:tblGrid>
                <a:gridCol w="4204258">
                  <a:extLst>
                    <a:ext uri="{9D8B030D-6E8A-4147-A177-3AD203B41FA5}">
                      <a16:colId xmlns:a16="http://schemas.microsoft.com/office/drawing/2014/main" val="20000"/>
                    </a:ext>
                  </a:extLst>
                </a:gridCol>
                <a:gridCol w="1638536">
                  <a:extLst>
                    <a:ext uri="{9D8B030D-6E8A-4147-A177-3AD203B41FA5}">
                      <a16:colId xmlns:a16="http://schemas.microsoft.com/office/drawing/2014/main" val="20005"/>
                    </a:ext>
                  </a:extLst>
                </a:gridCol>
              </a:tblGrid>
              <a:tr h="276029">
                <a:tc>
                  <a:txBody>
                    <a:bodyPr/>
                    <a:lstStyle/>
                    <a:p>
                      <a:pPr marL="0" marR="0" indent="0" algn="l" defTabSz="640080" rtl="0" eaLnBrk="1" fontAlgn="auto" latinLnBrk="0" hangingPunct="1">
                        <a:lnSpc>
                          <a:spcPct val="100000"/>
                        </a:lnSpc>
                        <a:spcBef>
                          <a:spcPts val="300"/>
                        </a:spcBef>
                        <a:spcAft>
                          <a:spcPts val="0"/>
                        </a:spcAft>
                        <a:buClrTx/>
                        <a:buSzTx/>
                        <a:buFontTx/>
                        <a:buNone/>
                        <a:tabLst/>
                        <a:defRPr/>
                      </a:pPr>
                      <a:endParaRPr lang="en-US" sz="800" b="1" dirty="0">
                        <a:solidFill>
                          <a:schemeClr val="bg1"/>
                        </a:solidFill>
                      </a:endParaRPr>
                    </a:p>
                  </a:txBody>
                  <a:tcPr anchor="ctr"/>
                </a:tc>
                <a:tc>
                  <a:txBody>
                    <a:bodyPr/>
                    <a:lstStyle/>
                    <a:p>
                      <a:pPr algn="ctr">
                        <a:spcBef>
                          <a:spcPts val="300"/>
                        </a:spcBef>
                      </a:pPr>
                      <a:r>
                        <a:rPr lang="en-US" sz="800" dirty="0"/>
                        <a:t>Faculty Performance </a:t>
                      </a:r>
                      <a:endParaRPr lang="en-US" sz="800" b="1" dirty="0">
                        <a:solidFill>
                          <a:schemeClr val="bg1"/>
                        </a:solidFill>
                      </a:endParaRPr>
                    </a:p>
                  </a:txBody>
                  <a:tcPr anchor="ctr"/>
                </a:tc>
                <a:extLst>
                  <a:ext uri="{0D108BD9-81ED-4DB2-BD59-A6C34878D82A}">
                    <a16:rowId xmlns:a16="http://schemas.microsoft.com/office/drawing/2014/main" val="10000"/>
                  </a:ext>
                </a:extLst>
              </a:tr>
              <a:tr h="415141">
                <a:tc>
                  <a:txBody>
                    <a:bodyPr/>
                    <a:lstStyle/>
                    <a:p>
                      <a:pPr marL="0" lvl="0" indent="0" algn="l" defTabSz="-114300" rtl="0" eaLnBrk="1" latinLnBrk="0" hangingPunct="1">
                        <a:lnSpc>
                          <a:spcPct val="100000"/>
                        </a:lnSpc>
                        <a:spcBef>
                          <a:spcPts val="300"/>
                        </a:spcBef>
                        <a:buFont typeface="Arial" panose="020B0604020202020204" pitchFamily="34" charset="0"/>
                        <a:buNone/>
                      </a:pPr>
                      <a:r>
                        <a:rPr lang="en-US" sz="900" b="1" kern="1200" dirty="0">
                          <a:solidFill>
                            <a:schemeClr val="tx1"/>
                          </a:solidFill>
                          <a:latin typeface="+mn-lt"/>
                          <a:ea typeface="+mn-ea"/>
                          <a:cs typeface="+mn-cs"/>
                        </a:rPr>
                        <a:t>Engagement with Peers and Leaders </a:t>
                      </a:r>
                    </a:p>
                  </a:txBody>
                  <a:tcPr anchor="ctr"/>
                </a:tc>
                <a:tc>
                  <a:txBody>
                    <a:bodyPr/>
                    <a:lstStyle/>
                    <a:p>
                      <a:endParaRPr lang="en-US" dirty="0"/>
                    </a:p>
                  </a:txBody>
                  <a:tcPr/>
                </a:tc>
                <a:extLst>
                  <a:ext uri="{0D108BD9-81ED-4DB2-BD59-A6C34878D82A}">
                    <a16:rowId xmlns:a16="http://schemas.microsoft.com/office/drawing/2014/main" val="10001"/>
                  </a:ext>
                </a:extLst>
              </a:tr>
              <a:tr h="415141">
                <a:tc>
                  <a:txBody>
                    <a:bodyPr/>
                    <a:lstStyle/>
                    <a:p>
                      <a:pPr>
                        <a:spcBef>
                          <a:spcPts val="300"/>
                        </a:spcBef>
                      </a:pPr>
                      <a:r>
                        <a:rPr lang="en-US" sz="900" b="1" kern="1200" dirty="0">
                          <a:solidFill>
                            <a:schemeClr val="tx1"/>
                          </a:solidFill>
                          <a:latin typeface="+mn-lt"/>
                          <a:ea typeface="+mn-ea"/>
                          <a:cs typeface="+mn-cs"/>
                        </a:rPr>
                        <a:t>Business Management </a:t>
                      </a:r>
                      <a:endParaRPr lang="en-US" sz="900" b="1" dirty="0">
                        <a:solidFill>
                          <a:schemeClr val="tx1"/>
                        </a:solidFill>
                      </a:endParaRPr>
                    </a:p>
                  </a:txBody>
                  <a:tcPr anchor="ctr"/>
                </a:tc>
                <a:tc>
                  <a:txBody>
                    <a:bodyPr/>
                    <a:lstStyle/>
                    <a:p>
                      <a:endParaRPr lang="en-US"/>
                    </a:p>
                  </a:txBody>
                  <a:tcPr/>
                </a:tc>
                <a:extLst>
                  <a:ext uri="{0D108BD9-81ED-4DB2-BD59-A6C34878D82A}">
                    <a16:rowId xmlns:a16="http://schemas.microsoft.com/office/drawing/2014/main" val="10002"/>
                  </a:ext>
                </a:extLst>
              </a:tr>
              <a:tr h="415141">
                <a:tc>
                  <a:txBody>
                    <a:bodyPr/>
                    <a:lstStyle/>
                    <a:p>
                      <a:pPr>
                        <a:spcBef>
                          <a:spcPts val="300"/>
                        </a:spcBef>
                      </a:pPr>
                      <a:r>
                        <a:rPr lang="en-US" sz="900" b="1" dirty="0">
                          <a:solidFill>
                            <a:schemeClr val="tx1"/>
                          </a:solidFill>
                        </a:rPr>
                        <a:t>Openness to Change and/or Innovation</a:t>
                      </a:r>
                    </a:p>
                  </a:txBody>
                  <a:tcPr anchor="ctr"/>
                </a:tc>
                <a:tc>
                  <a:txBody>
                    <a:bodyPr/>
                    <a:lstStyle/>
                    <a:p>
                      <a:endParaRPr lang="en-US" dirty="0"/>
                    </a:p>
                  </a:txBody>
                  <a:tcPr/>
                </a:tc>
                <a:extLst>
                  <a:ext uri="{0D108BD9-81ED-4DB2-BD59-A6C34878D82A}">
                    <a16:rowId xmlns:a16="http://schemas.microsoft.com/office/drawing/2014/main" val="10003"/>
                  </a:ext>
                </a:extLst>
              </a:tr>
              <a:tr h="415141">
                <a:tc>
                  <a:txBody>
                    <a:bodyPr/>
                    <a:lstStyle/>
                    <a:p>
                      <a:pPr>
                        <a:spcBef>
                          <a:spcPts val="300"/>
                        </a:spcBef>
                      </a:pPr>
                      <a:r>
                        <a:rPr lang="en-US" sz="900" b="1" dirty="0">
                          <a:solidFill>
                            <a:schemeClr val="tx1"/>
                          </a:solidFill>
                        </a:rPr>
                        <a:t>Making Edits to Catalog </a:t>
                      </a:r>
                    </a:p>
                  </a:txBody>
                  <a:tcPr anchor="ctr"/>
                </a:tc>
                <a:tc>
                  <a:txBody>
                    <a:bodyPr/>
                    <a:lstStyle/>
                    <a:p>
                      <a:endParaRPr lang="en-US" dirty="0"/>
                    </a:p>
                  </a:txBody>
                  <a:tcPr/>
                </a:tc>
                <a:extLst>
                  <a:ext uri="{0D108BD9-81ED-4DB2-BD59-A6C34878D82A}">
                    <a16:rowId xmlns:a16="http://schemas.microsoft.com/office/drawing/2014/main" val="10004"/>
                  </a:ext>
                </a:extLst>
              </a:tr>
              <a:tr h="415141">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New Programs Launched and/or Existing Programs Updated</a:t>
                      </a:r>
                    </a:p>
                  </a:txBody>
                  <a:tcPr anchor="ctr"/>
                </a:tc>
                <a:tc>
                  <a:txBody>
                    <a:bodyPr/>
                    <a:lstStyle/>
                    <a:p>
                      <a:endParaRPr lang="en-US" dirty="0"/>
                    </a:p>
                  </a:txBody>
                  <a:tcPr/>
                </a:tc>
                <a:extLst>
                  <a:ext uri="{0D108BD9-81ED-4DB2-BD59-A6C34878D82A}">
                    <a16:rowId xmlns:a16="http://schemas.microsoft.com/office/drawing/2014/main" val="3321040709"/>
                  </a:ext>
                </a:extLst>
              </a:tr>
              <a:tr h="415141">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Changed Program Modality for Multiple Programs </a:t>
                      </a:r>
                    </a:p>
                  </a:txBody>
                  <a:tcPr anchor="ctr"/>
                </a:tc>
                <a:tc>
                  <a:txBody>
                    <a:bodyPr/>
                    <a:lstStyle/>
                    <a:p>
                      <a:endParaRPr lang="en-US" dirty="0"/>
                    </a:p>
                  </a:txBody>
                  <a:tcPr/>
                </a:tc>
                <a:extLst>
                  <a:ext uri="{0D108BD9-81ED-4DB2-BD59-A6C34878D82A}">
                    <a16:rowId xmlns:a16="http://schemas.microsoft.com/office/drawing/2014/main" val="2218795840"/>
                  </a:ext>
                </a:extLst>
              </a:tr>
              <a:tr h="415141">
                <a:tc>
                  <a:txBody>
                    <a:bodyPr/>
                    <a:lstStyle/>
                    <a:p>
                      <a:pPr marL="0" marR="0" lvl="0" indent="0" algn="l" defTabSz="-114300" rtl="0" eaLnBrk="1" fontAlgn="auto" latinLnBrk="0" hangingPunct="1">
                        <a:lnSpc>
                          <a:spcPct val="100000"/>
                        </a:lnSpc>
                        <a:spcBef>
                          <a:spcPts val="300"/>
                        </a:spcBef>
                        <a:spcAft>
                          <a:spcPts val="0"/>
                        </a:spcAft>
                        <a:buClrTx/>
                        <a:buSzTx/>
                        <a:buFontTx/>
                        <a:buNone/>
                        <a:tabLst/>
                        <a:defRPr/>
                      </a:pPr>
                      <a:r>
                        <a:rPr lang="en-US" sz="900" b="1" dirty="0"/>
                        <a:t>Engagement with Recruitment and Admissions Process</a:t>
                      </a:r>
                    </a:p>
                  </a:txBody>
                  <a:tcPr anchor="ctr"/>
                </a:tc>
                <a:tc>
                  <a:txBody>
                    <a:bodyPr/>
                    <a:lstStyle/>
                    <a:p>
                      <a:endParaRPr lang="en-US" dirty="0"/>
                    </a:p>
                  </a:txBody>
                  <a:tcPr/>
                </a:tc>
                <a:extLst>
                  <a:ext uri="{0D108BD9-81ED-4DB2-BD59-A6C34878D82A}">
                    <a16:rowId xmlns:a16="http://schemas.microsoft.com/office/drawing/2014/main" val="2396897797"/>
                  </a:ext>
                </a:extLst>
              </a:tr>
            </a:tbl>
          </a:graphicData>
        </a:graphic>
      </p:graphicFrame>
      <p:sp>
        <p:nvSpPr>
          <p:cNvPr id="17" name="Oval 16">
            <a:extLst>
              <a:ext uri="{FF2B5EF4-FFF2-40B4-BE49-F238E27FC236}">
                <a16:creationId xmlns:a16="http://schemas.microsoft.com/office/drawing/2014/main" id="{99C45183-F377-5019-737A-EB82BCA24767}"/>
              </a:ext>
            </a:extLst>
          </p:cNvPr>
          <p:cNvSpPr/>
          <p:nvPr/>
        </p:nvSpPr>
        <p:spPr bwMode="gray">
          <a:xfrm>
            <a:off x="5238189" y="1948608"/>
            <a:ext cx="249509" cy="249509"/>
          </a:xfrm>
          <a:prstGeom prst="ellips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24" name="Group 23">
            <a:extLst>
              <a:ext uri="{FF2B5EF4-FFF2-40B4-BE49-F238E27FC236}">
                <a16:creationId xmlns:a16="http://schemas.microsoft.com/office/drawing/2014/main" id="{EB79CAB0-164E-A9B8-7086-64321AD0966B}"/>
              </a:ext>
            </a:extLst>
          </p:cNvPr>
          <p:cNvGrpSpPr/>
          <p:nvPr/>
        </p:nvGrpSpPr>
        <p:grpSpPr bwMode="gray">
          <a:xfrm>
            <a:off x="5238189" y="3183141"/>
            <a:ext cx="249509" cy="249510"/>
            <a:chOff x="5532574" y="6162439"/>
            <a:chExt cx="996039" cy="996042"/>
          </a:xfrm>
        </p:grpSpPr>
        <p:sp>
          <p:nvSpPr>
            <p:cNvPr id="25" name="Oval 24">
              <a:extLst>
                <a:ext uri="{FF2B5EF4-FFF2-40B4-BE49-F238E27FC236}">
                  <a16:creationId xmlns:a16="http://schemas.microsoft.com/office/drawing/2014/main" id="{C1D4FAC0-4364-A1EF-8268-162D3B8E6A66}"/>
                </a:ext>
              </a:extLst>
            </p:cNvPr>
            <p:cNvSpPr/>
            <p:nvPr/>
          </p:nvSpPr>
          <p:spPr bwMode="gray">
            <a:xfrm rot="16200000">
              <a:off x="5532574" y="6162442"/>
              <a:ext cx="996039" cy="996039"/>
            </a:xfrm>
            <a:prstGeom prst="ellips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6" name="Oval 59">
              <a:extLst>
                <a:ext uri="{FF2B5EF4-FFF2-40B4-BE49-F238E27FC236}">
                  <a16:creationId xmlns:a16="http://schemas.microsoft.com/office/drawing/2014/main" id="{777C6FE6-ADB9-40BA-19BB-804163EB7EF5}"/>
                </a:ext>
              </a:extLst>
            </p:cNvPr>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27" name="Group 26">
            <a:extLst>
              <a:ext uri="{FF2B5EF4-FFF2-40B4-BE49-F238E27FC236}">
                <a16:creationId xmlns:a16="http://schemas.microsoft.com/office/drawing/2014/main" id="{069DEF55-5BF0-F0D1-7950-C18AD7ECD4A3}"/>
              </a:ext>
            </a:extLst>
          </p:cNvPr>
          <p:cNvGrpSpPr/>
          <p:nvPr/>
        </p:nvGrpSpPr>
        <p:grpSpPr bwMode="gray">
          <a:xfrm>
            <a:off x="5238189" y="1121264"/>
            <a:ext cx="249509" cy="249510"/>
            <a:chOff x="5532574" y="6162439"/>
            <a:chExt cx="996039" cy="996042"/>
          </a:xfrm>
        </p:grpSpPr>
        <p:sp>
          <p:nvSpPr>
            <p:cNvPr id="28" name="Oval 27">
              <a:extLst>
                <a:ext uri="{FF2B5EF4-FFF2-40B4-BE49-F238E27FC236}">
                  <a16:creationId xmlns:a16="http://schemas.microsoft.com/office/drawing/2014/main" id="{E6D5AECA-4E83-4B0F-C798-064FA858078F}"/>
                </a:ext>
              </a:extLst>
            </p:cNvPr>
            <p:cNvSpPr/>
            <p:nvPr/>
          </p:nvSpPr>
          <p:spPr bwMode="gray">
            <a:xfrm rot="16200000">
              <a:off x="5532574" y="6162442"/>
              <a:ext cx="996039" cy="996039"/>
            </a:xfrm>
            <a:prstGeom prst="ellips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9" name="Oval 59">
              <a:extLst>
                <a:ext uri="{FF2B5EF4-FFF2-40B4-BE49-F238E27FC236}">
                  <a16:creationId xmlns:a16="http://schemas.microsoft.com/office/drawing/2014/main" id="{F562E79F-7ABF-C934-62E7-9D83BF781C19}"/>
                </a:ext>
              </a:extLst>
            </p:cNvPr>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33" name="Group 32">
            <a:extLst>
              <a:ext uri="{FF2B5EF4-FFF2-40B4-BE49-F238E27FC236}">
                <a16:creationId xmlns:a16="http://schemas.microsoft.com/office/drawing/2014/main" id="{AA791C13-06F2-BDA2-2B47-788F02757367}"/>
              </a:ext>
            </a:extLst>
          </p:cNvPr>
          <p:cNvGrpSpPr/>
          <p:nvPr/>
        </p:nvGrpSpPr>
        <p:grpSpPr bwMode="gray">
          <a:xfrm>
            <a:off x="5238188" y="2372008"/>
            <a:ext cx="249510" cy="249509"/>
            <a:chOff x="2454377" y="6162441"/>
            <a:chExt cx="996042" cy="996039"/>
          </a:xfrm>
        </p:grpSpPr>
        <p:sp>
          <p:nvSpPr>
            <p:cNvPr id="34" name="Oval 33">
              <a:extLst>
                <a:ext uri="{FF2B5EF4-FFF2-40B4-BE49-F238E27FC236}">
                  <a16:creationId xmlns:a16="http://schemas.microsoft.com/office/drawing/2014/main" id="{65610074-B47B-C24E-FDF9-0FE895A298DD}"/>
                </a:ext>
              </a:extLst>
            </p:cNvPr>
            <p:cNvSpPr/>
            <p:nvPr/>
          </p:nvSpPr>
          <p:spPr bwMode="gray">
            <a:xfrm>
              <a:off x="2454377" y="6162441"/>
              <a:ext cx="996039" cy="99603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5" name="Oval 59">
              <a:extLst>
                <a:ext uri="{FF2B5EF4-FFF2-40B4-BE49-F238E27FC236}">
                  <a16:creationId xmlns:a16="http://schemas.microsoft.com/office/drawing/2014/main" id="{7C8D924E-D0B3-C18E-6C0E-2CDEBE6B8C84}"/>
                </a:ext>
              </a:extLst>
            </p:cNvPr>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39" name="Group 38">
            <a:extLst>
              <a:ext uri="{FF2B5EF4-FFF2-40B4-BE49-F238E27FC236}">
                <a16:creationId xmlns:a16="http://schemas.microsoft.com/office/drawing/2014/main" id="{EDB663F0-AADA-0F1A-8324-4FFD9F0457E9}"/>
              </a:ext>
            </a:extLst>
          </p:cNvPr>
          <p:cNvGrpSpPr/>
          <p:nvPr/>
        </p:nvGrpSpPr>
        <p:grpSpPr bwMode="gray">
          <a:xfrm>
            <a:off x="5238188" y="2775950"/>
            <a:ext cx="249510" cy="249510"/>
            <a:chOff x="4124113" y="6162441"/>
            <a:chExt cx="996041" cy="996041"/>
          </a:xfrm>
        </p:grpSpPr>
        <p:sp>
          <p:nvSpPr>
            <p:cNvPr id="40" name="Oval 39">
              <a:extLst>
                <a:ext uri="{FF2B5EF4-FFF2-40B4-BE49-F238E27FC236}">
                  <a16:creationId xmlns:a16="http://schemas.microsoft.com/office/drawing/2014/main" id="{945B165E-59C6-C54A-6AE6-E1EC197B0A28}"/>
                </a:ext>
              </a:extLst>
            </p:cNvPr>
            <p:cNvSpPr/>
            <p:nvPr/>
          </p:nvSpPr>
          <p:spPr bwMode="gray">
            <a:xfrm>
              <a:off x="4124113" y="6162441"/>
              <a:ext cx="996039" cy="99603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1" name="Oval 59">
              <a:extLst>
                <a:ext uri="{FF2B5EF4-FFF2-40B4-BE49-F238E27FC236}">
                  <a16:creationId xmlns:a16="http://schemas.microsoft.com/office/drawing/2014/main" id="{5850E632-3A73-85D9-2E88-A65B3D9CB14F}"/>
                </a:ext>
              </a:extLst>
            </p:cNvPr>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42" name="Group 41">
            <a:extLst>
              <a:ext uri="{FF2B5EF4-FFF2-40B4-BE49-F238E27FC236}">
                <a16:creationId xmlns:a16="http://schemas.microsoft.com/office/drawing/2014/main" id="{7FC70F15-399C-27A6-CEFE-F8124865C76D}"/>
              </a:ext>
            </a:extLst>
          </p:cNvPr>
          <p:cNvGrpSpPr/>
          <p:nvPr/>
        </p:nvGrpSpPr>
        <p:grpSpPr bwMode="gray">
          <a:xfrm>
            <a:off x="5238188" y="1521964"/>
            <a:ext cx="249510" cy="249510"/>
            <a:chOff x="4124113" y="6162441"/>
            <a:chExt cx="996041" cy="996041"/>
          </a:xfrm>
        </p:grpSpPr>
        <p:sp>
          <p:nvSpPr>
            <p:cNvPr id="43" name="Oval 42">
              <a:extLst>
                <a:ext uri="{FF2B5EF4-FFF2-40B4-BE49-F238E27FC236}">
                  <a16:creationId xmlns:a16="http://schemas.microsoft.com/office/drawing/2014/main" id="{D6401956-A9F9-A72B-9AE0-E964F70E91D7}"/>
                </a:ext>
              </a:extLst>
            </p:cNvPr>
            <p:cNvSpPr/>
            <p:nvPr/>
          </p:nvSpPr>
          <p:spPr bwMode="gray">
            <a:xfrm>
              <a:off x="4124113" y="6162441"/>
              <a:ext cx="996039" cy="99603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4" name="Oval 59">
              <a:extLst>
                <a:ext uri="{FF2B5EF4-FFF2-40B4-BE49-F238E27FC236}">
                  <a16:creationId xmlns:a16="http://schemas.microsoft.com/office/drawing/2014/main" id="{05FFD524-23E1-2B05-3FF2-3A2FC774119D}"/>
                </a:ext>
              </a:extLst>
            </p:cNvPr>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46" name="Oval 45">
            <a:extLst>
              <a:ext uri="{FF2B5EF4-FFF2-40B4-BE49-F238E27FC236}">
                <a16:creationId xmlns:a16="http://schemas.microsoft.com/office/drawing/2014/main" id="{BA49C8DB-A45F-71BD-54F0-9919883F272D}"/>
              </a:ext>
            </a:extLst>
          </p:cNvPr>
          <p:cNvSpPr/>
          <p:nvPr/>
        </p:nvSpPr>
        <p:spPr bwMode="gray">
          <a:xfrm>
            <a:off x="5238189" y="3600058"/>
            <a:ext cx="249509" cy="24950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50" name="Group 49">
            <a:extLst>
              <a:ext uri="{FF2B5EF4-FFF2-40B4-BE49-F238E27FC236}">
                <a16:creationId xmlns:a16="http://schemas.microsoft.com/office/drawing/2014/main" id="{A7628F58-B4E4-3E41-4A08-3BAE10504B36}"/>
              </a:ext>
            </a:extLst>
          </p:cNvPr>
          <p:cNvGrpSpPr/>
          <p:nvPr/>
        </p:nvGrpSpPr>
        <p:grpSpPr bwMode="gray">
          <a:xfrm>
            <a:off x="804574" y="4173842"/>
            <a:ext cx="4923000" cy="429768"/>
            <a:chOff x="738900" y="3931920"/>
            <a:chExt cx="4923000" cy="429768"/>
          </a:xfrm>
        </p:grpSpPr>
        <p:sp>
          <p:nvSpPr>
            <p:cNvPr id="51" name="Rectangle 50">
              <a:extLst>
                <a:ext uri="{FF2B5EF4-FFF2-40B4-BE49-F238E27FC236}">
                  <a16:creationId xmlns:a16="http://schemas.microsoft.com/office/drawing/2014/main" id="{99201275-6FE1-6387-76F7-38C0E1BBD554}"/>
                </a:ext>
              </a:extLst>
            </p:cNvPr>
            <p:cNvSpPr/>
            <p:nvPr/>
          </p:nvSpPr>
          <p:spPr bwMode="gray">
            <a:xfrm>
              <a:off x="738900" y="3931920"/>
              <a:ext cx="4922999" cy="429768"/>
            </a:xfrm>
            <a:prstGeom prst="rect">
              <a:avLst/>
            </a:prstGeom>
            <a:noFill/>
            <a:ln w="9525" cap="flat" cmpd="sng" algn="ctr">
              <a:solidFill>
                <a:schemeClr val="tx1"/>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noAutofit/>
            </a:bodyPr>
            <a:lstStyle/>
            <a:p>
              <a:pPr algn="l"/>
              <a:endParaRPr lang="en-US" sz="900" dirty="0"/>
            </a:p>
          </p:txBody>
        </p:sp>
        <p:sp>
          <p:nvSpPr>
            <p:cNvPr id="52" name="TextBox 51">
              <a:extLst>
                <a:ext uri="{FF2B5EF4-FFF2-40B4-BE49-F238E27FC236}">
                  <a16:creationId xmlns:a16="http://schemas.microsoft.com/office/drawing/2014/main" id="{1E60A4B3-1FA1-52C1-4F05-F781291D0315}"/>
                </a:ext>
              </a:extLst>
            </p:cNvPr>
            <p:cNvSpPr txBox="1"/>
            <p:nvPr/>
          </p:nvSpPr>
          <p:spPr bwMode="gray">
            <a:xfrm>
              <a:off x="1152041" y="4025352"/>
              <a:ext cx="408525" cy="246221"/>
            </a:xfrm>
            <a:prstGeom prst="rect">
              <a:avLst/>
            </a:prstGeom>
            <a:noFill/>
          </p:spPr>
          <p:txBody>
            <a:bodyPr wrap="square" lIns="0" tIns="0" rIns="0" bIns="0" rtlCol="0">
              <a:spAutoFit/>
            </a:bodyPr>
            <a:lstStyle/>
            <a:p>
              <a:r>
                <a:rPr lang="en-US" sz="800" dirty="0">
                  <a:cs typeface="Arial" pitchFamily="34" charset="0"/>
                </a:rPr>
                <a:t>No Ability</a:t>
              </a:r>
            </a:p>
          </p:txBody>
        </p:sp>
        <p:sp>
          <p:nvSpPr>
            <p:cNvPr id="53" name="TextBox 52">
              <a:extLst>
                <a:ext uri="{FF2B5EF4-FFF2-40B4-BE49-F238E27FC236}">
                  <a16:creationId xmlns:a16="http://schemas.microsoft.com/office/drawing/2014/main" id="{C6E37F06-B56A-513D-BD12-C2251B57D6DD}"/>
                </a:ext>
              </a:extLst>
            </p:cNvPr>
            <p:cNvSpPr txBox="1"/>
            <p:nvPr/>
          </p:nvSpPr>
          <p:spPr bwMode="gray">
            <a:xfrm>
              <a:off x="1986317" y="4025352"/>
              <a:ext cx="502745" cy="246221"/>
            </a:xfrm>
            <a:prstGeom prst="rect">
              <a:avLst/>
            </a:prstGeom>
            <a:noFill/>
          </p:spPr>
          <p:txBody>
            <a:bodyPr wrap="square" lIns="0" tIns="0" rIns="0" bIns="0" rtlCol="0">
              <a:spAutoFit/>
            </a:bodyPr>
            <a:lstStyle/>
            <a:p>
              <a:r>
                <a:rPr lang="en-US" sz="800" dirty="0">
                  <a:cs typeface="Arial" pitchFamily="34" charset="0"/>
                </a:rPr>
                <a:t>Minimal Ability</a:t>
              </a:r>
            </a:p>
          </p:txBody>
        </p:sp>
        <p:sp>
          <p:nvSpPr>
            <p:cNvPr id="54" name="TextBox 53">
              <a:extLst>
                <a:ext uri="{FF2B5EF4-FFF2-40B4-BE49-F238E27FC236}">
                  <a16:creationId xmlns:a16="http://schemas.microsoft.com/office/drawing/2014/main" id="{77CBBA58-1927-CE7E-509F-FF45619C663C}"/>
                </a:ext>
              </a:extLst>
            </p:cNvPr>
            <p:cNvSpPr txBox="1"/>
            <p:nvPr/>
          </p:nvSpPr>
          <p:spPr bwMode="gray">
            <a:xfrm>
              <a:off x="2929377" y="4025352"/>
              <a:ext cx="502745" cy="246221"/>
            </a:xfrm>
            <a:prstGeom prst="rect">
              <a:avLst/>
            </a:prstGeom>
            <a:noFill/>
          </p:spPr>
          <p:txBody>
            <a:bodyPr wrap="square" lIns="0" tIns="0" rIns="0" bIns="0" rtlCol="0">
              <a:spAutoFit/>
            </a:bodyPr>
            <a:lstStyle/>
            <a:p>
              <a:r>
                <a:rPr lang="en-US" sz="800" dirty="0"/>
                <a:t>Moderate Ability</a:t>
              </a:r>
            </a:p>
          </p:txBody>
        </p:sp>
        <p:sp>
          <p:nvSpPr>
            <p:cNvPr id="55" name="TextBox 54">
              <a:extLst>
                <a:ext uri="{FF2B5EF4-FFF2-40B4-BE49-F238E27FC236}">
                  <a16:creationId xmlns:a16="http://schemas.microsoft.com/office/drawing/2014/main" id="{C1744EA6-3A9D-742E-38FE-75192C540DCD}"/>
                </a:ext>
              </a:extLst>
            </p:cNvPr>
            <p:cNvSpPr txBox="1"/>
            <p:nvPr/>
          </p:nvSpPr>
          <p:spPr bwMode="gray">
            <a:xfrm>
              <a:off x="3987521" y="4025352"/>
              <a:ext cx="598821" cy="246221"/>
            </a:xfrm>
            <a:prstGeom prst="rect">
              <a:avLst/>
            </a:prstGeom>
            <a:noFill/>
          </p:spPr>
          <p:txBody>
            <a:bodyPr wrap="square" lIns="0" tIns="0" rIns="0" bIns="0" rtlCol="0">
              <a:spAutoFit/>
            </a:bodyPr>
            <a:lstStyle/>
            <a:p>
              <a:r>
                <a:rPr lang="en-US" sz="800" dirty="0"/>
                <a:t>Significant Ability</a:t>
              </a:r>
            </a:p>
          </p:txBody>
        </p:sp>
        <p:sp>
          <p:nvSpPr>
            <p:cNvPr id="56" name="TextBox 55">
              <a:extLst>
                <a:ext uri="{FF2B5EF4-FFF2-40B4-BE49-F238E27FC236}">
                  <a16:creationId xmlns:a16="http://schemas.microsoft.com/office/drawing/2014/main" id="{DDB91248-A3D2-70D9-7BBA-D3A5665BC1D7}"/>
                </a:ext>
              </a:extLst>
            </p:cNvPr>
            <p:cNvSpPr txBox="1"/>
            <p:nvPr/>
          </p:nvSpPr>
          <p:spPr bwMode="gray">
            <a:xfrm>
              <a:off x="5063079" y="4025352"/>
              <a:ext cx="598821" cy="246221"/>
            </a:xfrm>
            <a:prstGeom prst="rect">
              <a:avLst/>
            </a:prstGeom>
            <a:noFill/>
          </p:spPr>
          <p:txBody>
            <a:bodyPr wrap="square" lIns="0" tIns="0" rIns="0" bIns="0" rtlCol="0">
              <a:spAutoFit/>
            </a:bodyPr>
            <a:lstStyle/>
            <a:p>
              <a:r>
                <a:rPr lang="en-US" sz="800" dirty="0"/>
                <a:t>Complete Ability</a:t>
              </a:r>
            </a:p>
          </p:txBody>
        </p:sp>
        <p:sp>
          <p:nvSpPr>
            <p:cNvPr id="57" name="Oval 56">
              <a:extLst>
                <a:ext uri="{FF2B5EF4-FFF2-40B4-BE49-F238E27FC236}">
                  <a16:creationId xmlns:a16="http://schemas.microsoft.com/office/drawing/2014/main" id="{7293FB00-D1FD-42E1-37A5-C39AB61A6DEF}"/>
                </a:ext>
              </a:extLst>
            </p:cNvPr>
            <p:cNvSpPr/>
            <p:nvPr/>
          </p:nvSpPr>
          <p:spPr bwMode="gray">
            <a:xfrm>
              <a:off x="4718936" y="4023708"/>
              <a:ext cx="249509" cy="249509"/>
            </a:xfrm>
            <a:prstGeom prst="ellips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58" name="Group 57">
              <a:extLst>
                <a:ext uri="{FF2B5EF4-FFF2-40B4-BE49-F238E27FC236}">
                  <a16:creationId xmlns:a16="http://schemas.microsoft.com/office/drawing/2014/main" id="{834CA82E-6CA5-0275-051F-6BF33CF4BEEC}"/>
                </a:ext>
              </a:extLst>
            </p:cNvPr>
            <p:cNvGrpSpPr/>
            <p:nvPr/>
          </p:nvGrpSpPr>
          <p:grpSpPr bwMode="gray">
            <a:xfrm>
              <a:off x="3648272" y="4023707"/>
              <a:ext cx="249509" cy="249510"/>
              <a:chOff x="5532574" y="6162439"/>
              <a:chExt cx="996039" cy="996042"/>
            </a:xfrm>
          </p:grpSpPr>
          <p:sp>
            <p:nvSpPr>
              <p:cNvPr id="66" name="Oval 65">
                <a:extLst>
                  <a:ext uri="{FF2B5EF4-FFF2-40B4-BE49-F238E27FC236}">
                    <a16:creationId xmlns:a16="http://schemas.microsoft.com/office/drawing/2014/main" id="{476DB650-2499-0FF6-4D8D-2BE70EDE76FB}"/>
                  </a:ext>
                </a:extLst>
              </p:cNvPr>
              <p:cNvSpPr/>
              <p:nvPr/>
            </p:nvSpPr>
            <p:spPr bwMode="gray">
              <a:xfrm rot="16200000">
                <a:off x="5532574" y="6162442"/>
                <a:ext cx="996039" cy="996039"/>
              </a:xfrm>
              <a:prstGeom prst="ellipse">
                <a:avLst/>
              </a:pr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7" name="Oval 59">
                <a:extLst>
                  <a:ext uri="{FF2B5EF4-FFF2-40B4-BE49-F238E27FC236}">
                    <a16:creationId xmlns:a16="http://schemas.microsoft.com/office/drawing/2014/main" id="{BBFE2707-E773-4074-9C58-FD64100165F1}"/>
                  </a:ext>
                </a:extLst>
              </p:cNvPr>
              <p:cNvSpPr/>
              <p:nvPr/>
            </p:nvSpPr>
            <p:spPr bwMode="gray">
              <a:xfrm rot="16200000">
                <a:off x="5532575" y="6162439"/>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59" name="Group 58">
              <a:extLst>
                <a:ext uri="{FF2B5EF4-FFF2-40B4-BE49-F238E27FC236}">
                  <a16:creationId xmlns:a16="http://schemas.microsoft.com/office/drawing/2014/main" id="{7AF058F9-14C2-9D74-899D-15117491C847}"/>
                </a:ext>
              </a:extLst>
            </p:cNvPr>
            <p:cNvGrpSpPr/>
            <p:nvPr/>
          </p:nvGrpSpPr>
          <p:grpSpPr bwMode="gray">
            <a:xfrm>
              <a:off x="2590129" y="4023707"/>
              <a:ext cx="249510" cy="249510"/>
              <a:chOff x="4124113" y="6162441"/>
              <a:chExt cx="996041" cy="996041"/>
            </a:xfrm>
          </p:grpSpPr>
          <p:sp>
            <p:nvSpPr>
              <p:cNvPr id="64" name="Oval 63">
                <a:extLst>
                  <a:ext uri="{FF2B5EF4-FFF2-40B4-BE49-F238E27FC236}">
                    <a16:creationId xmlns:a16="http://schemas.microsoft.com/office/drawing/2014/main" id="{524FB961-DEAA-F01D-5B29-270A026FA523}"/>
                  </a:ext>
                </a:extLst>
              </p:cNvPr>
              <p:cNvSpPr/>
              <p:nvPr/>
            </p:nvSpPr>
            <p:spPr bwMode="gray">
              <a:xfrm>
                <a:off x="4124113" y="6162441"/>
                <a:ext cx="996039" cy="99603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5" name="Oval 59">
                <a:extLst>
                  <a:ext uri="{FF2B5EF4-FFF2-40B4-BE49-F238E27FC236}">
                    <a16:creationId xmlns:a16="http://schemas.microsoft.com/office/drawing/2014/main" id="{B0240629-B919-6F3F-0F7F-6B6036E132E9}"/>
                  </a:ext>
                </a:extLst>
              </p:cNvPr>
              <p:cNvSpPr/>
              <p:nvPr/>
            </p:nvSpPr>
            <p:spPr bwMode="gray">
              <a:xfrm>
                <a:off x="4621865" y="6162442"/>
                <a:ext cx="498289" cy="99604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289" h="996040">
                    <a:moveTo>
                      <a:pt x="2312" y="488495"/>
                    </a:moveTo>
                    <a:cubicBezTo>
                      <a:pt x="2312" y="213446"/>
                      <a:pt x="1445" y="52388"/>
                      <a:pt x="269" y="0"/>
                    </a:cubicBezTo>
                    <a:cubicBezTo>
                      <a:pt x="275318" y="0"/>
                      <a:pt x="498289" y="222971"/>
                      <a:pt x="498289" y="498020"/>
                    </a:cubicBezTo>
                    <a:cubicBezTo>
                      <a:pt x="498289" y="773069"/>
                      <a:pt x="275318" y="996040"/>
                      <a:pt x="269" y="996040"/>
                    </a:cubicBezTo>
                    <a:cubicBezTo>
                      <a:pt x="-936" y="941271"/>
                      <a:pt x="2312" y="763544"/>
                      <a:pt x="2312" y="488495"/>
                    </a:cubicBezTo>
                    <a:close/>
                  </a:path>
                </a:pathLst>
              </a:cu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pSp>
          <p:nvGrpSpPr>
            <p:cNvPr id="60" name="Group 59">
              <a:extLst>
                <a:ext uri="{FF2B5EF4-FFF2-40B4-BE49-F238E27FC236}">
                  <a16:creationId xmlns:a16="http://schemas.microsoft.com/office/drawing/2014/main" id="{C3ACDD51-3CEC-8619-558E-CB161019E688}"/>
                </a:ext>
              </a:extLst>
            </p:cNvPr>
            <p:cNvGrpSpPr/>
            <p:nvPr/>
          </p:nvGrpSpPr>
          <p:grpSpPr bwMode="gray">
            <a:xfrm>
              <a:off x="1647152" y="4023708"/>
              <a:ext cx="249510" cy="249509"/>
              <a:chOff x="2454377" y="6162441"/>
              <a:chExt cx="996042" cy="996039"/>
            </a:xfrm>
          </p:grpSpPr>
          <p:sp>
            <p:nvSpPr>
              <p:cNvPr id="62" name="Oval 61">
                <a:extLst>
                  <a:ext uri="{FF2B5EF4-FFF2-40B4-BE49-F238E27FC236}">
                    <a16:creationId xmlns:a16="http://schemas.microsoft.com/office/drawing/2014/main" id="{1335BDDF-3F2F-01BC-DCC9-7B82267691A3}"/>
                  </a:ext>
                </a:extLst>
              </p:cNvPr>
              <p:cNvSpPr/>
              <p:nvPr/>
            </p:nvSpPr>
            <p:spPr bwMode="gray">
              <a:xfrm>
                <a:off x="2454377" y="6162441"/>
                <a:ext cx="996039" cy="99603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3" name="Oval 59">
                <a:extLst>
                  <a:ext uri="{FF2B5EF4-FFF2-40B4-BE49-F238E27FC236}">
                    <a16:creationId xmlns:a16="http://schemas.microsoft.com/office/drawing/2014/main" id="{579A3C0F-E82B-E31E-7AEC-18F844E8D932}"/>
                  </a:ext>
                </a:extLst>
              </p:cNvPr>
              <p:cNvSpPr/>
              <p:nvPr/>
            </p:nvSpPr>
            <p:spPr bwMode="gray">
              <a:xfrm>
                <a:off x="2952399" y="6162442"/>
                <a:ext cx="498020" cy="498020"/>
              </a:xfrm>
              <a:custGeom>
                <a:avLst/>
                <a:gdLst>
                  <a:gd name="connsiteX0" fmla="*/ 0 w 996039"/>
                  <a:gd name="connsiteY0" fmla="*/ 498020 h 996039"/>
                  <a:gd name="connsiteX1" fmla="*/ 498020 w 996039"/>
                  <a:gd name="connsiteY1" fmla="*/ 0 h 996039"/>
                  <a:gd name="connsiteX2" fmla="*/ 996040 w 996039"/>
                  <a:gd name="connsiteY2" fmla="*/ 498020 h 996039"/>
                  <a:gd name="connsiteX3" fmla="*/ 498020 w 996039"/>
                  <a:gd name="connsiteY3" fmla="*/ 996040 h 996039"/>
                  <a:gd name="connsiteX4" fmla="*/ 0 w 996039"/>
                  <a:gd name="connsiteY4" fmla="*/ 498020 h 996039"/>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0 w 996040"/>
                  <a:gd name="connsiteY0" fmla="*/ 498020 h 996040"/>
                  <a:gd name="connsiteX1" fmla="*/ 498020 w 996040"/>
                  <a:gd name="connsiteY1" fmla="*/ 0 h 996040"/>
                  <a:gd name="connsiteX2" fmla="*/ 996040 w 996040"/>
                  <a:gd name="connsiteY2" fmla="*/ 498020 h 996040"/>
                  <a:gd name="connsiteX3" fmla="*/ 498020 w 996040"/>
                  <a:gd name="connsiteY3" fmla="*/ 996040 h 996040"/>
                  <a:gd name="connsiteX4" fmla="*/ 0 w 996040"/>
                  <a:gd name="connsiteY4" fmla="*/ 498020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118480 w 621601"/>
                  <a:gd name="connsiteY0" fmla="*/ 488495 h 996040"/>
                  <a:gd name="connsiteX1" fmla="*/ 123581 w 621601"/>
                  <a:gd name="connsiteY1" fmla="*/ 0 h 996040"/>
                  <a:gd name="connsiteX2" fmla="*/ 621601 w 621601"/>
                  <a:gd name="connsiteY2" fmla="*/ 498020 h 996040"/>
                  <a:gd name="connsiteX3" fmla="*/ 123581 w 621601"/>
                  <a:gd name="connsiteY3" fmla="*/ 996040 h 996040"/>
                  <a:gd name="connsiteX4" fmla="*/ 118480 w 621601"/>
                  <a:gd name="connsiteY4" fmla="*/ 488495 h 996040"/>
                  <a:gd name="connsiteX0" fmla="*/ 0 w 503121"/>
                  <a:gd name="connsiteY0" fmla="*/ 488495 h 996040"/>
                  <a:gd name="connsiteX1" fmla="*/ 5101 w 503121"/>
                  <a:gd name="connsiteY1" fmla="*/ 0 h 996040"/>
                  <a:gd name="connsiteX2" fmla="*/ 503121 w 503121"/>
                  <a:gd name="connsiteY2" fmla="*/ 498020 h 996040"/>
                  <a:gd name="connsiteX3" fmla="*/ 5101 w 503121"/>
                  <a:gd name="connsiteY3" fmla="*/ 996040 h 996040"/>
                  <a:gd name="connsiteX4" fmla="*/ 0 w 503121"/>
                  <a:gd name="connsiteY4" fmla="*/ 488495 h 996040"/>
                  <a:gd name="connsiteX0" fmla="*/ 2312 w 498289"/>
                  <a:gd name="connsiteY0" fmla="*/ 488495 h 996040"/>
                  <a:gd name="connsiteX1" fmla="*/ 269 w 498289"/>
                  <a:gd name="connsiteY1" fmla="*/ 0 h 996040"/>
                  <a:gd name="connsiteX2" fmla="*/ 498289 w 498289"/>
                  <a:gd name="connsiteY2" fmla="*/ 498020 h 996040"/>
                  <a:gd name="connsiteX3" fmla="*/ 269 w 498289"/>
                  <a:gd name="connsiteY3" fmla="*/ 996040 h 996040"/>
                  <a:gd name="connsiteX4" fmla="*/ 2312 w 498289"/>
                  <a:gd name="connsiteY4" fmla="*/ 488495 h 996040"/>
                  <a:gd name="connsiteX0" fmla="*/ 2043 w 498020"/>
                  <a:gd name="connsiteY0" fmla="*/ 488495 h 555088"/>
                  <a:gd name="connsiteX1" fmla="*/ 0 w 498020"/>
                  <a:gd name="connsiteY1" fmla="*/ 0 h 555088"/>
                  <a:gd name="connsiteX2" fmla="*/ 498020 w 498020"/>
                  <a:gd name="connsiteY2" fmla="*/ 498020 h 555088"/>
                  <a:gd name="connsiteX3" fmla="*/ 2043 w 498020"/>
                  <a:gd name="connsiteY3" fmla="*/ 488495 h 555088"/>
                  <a:gd name="connsiteX0" fmla="*/ 2043 w 498020"/>
                  <a:gd name="connsiteY0" fmla="*/ 488495 h 528744"/>
                  <a:gd name="connsiteX1" fmla="*/ 0 w 498020"/>
                  <a:gd name="connsiteY1" fmla="*/ 0 h 528744"/>
                  <a:gd name="connsiteX2" fmla="*/ 498020 w 498020"/>
                  <a:gd name="connsiteY2" fmla="*/ 498020 h 528744"/>
                  <a:gd name="connsiteX3" fmla="*/ 2043 w 498020"/>
                  <a:gd name="connsiteY3" fmla="*/ 488495 h 528744"/>
                  <a:gd name="connsiteX0" fmla="*/ 2043 w 498020"/>
                  <a:gd name="connsiteY0" fmla="*/ 488495 h 498020"/>
                  <a:gd name="connsiteX1" fmla="*/ 0 w 498020"/>
                  <a:gd name="connsiteY1" fmla="*/ 0 h 498020"/>
                  <a:gd name="connsiteX2" fmla="*/ 498020 w 498020"/>
                  <a:gd name="connsiteY2" fmla="*/ 498020 h 498020"/>
                  <a:gd name="connsiteX3" fmla="*/ 2043 w 498020"/>
                  <a:gd name="connsiteY3" fmla="*/ 488495 h 498020"/>
                  <a:gd name="connsiteX0" fmla="*/ 2043 w 498020"/>
                  <a:gd name="connsiteY0" fmla="*/ 498020 h 498020"/>
                  <a:gd name="connsiteX1" fmla="*/ 0 w 498020"/>
                  <a:gd name="connsiteY1" fmla="*/ 0 h 498020"/>
                  <a:gd name="connsiteX2" fmla="*/ 498020 w 498020"/>
                  <a:gd name="connsiteY2" fmla="*/ 498020 h 498020"/>
                  <a:gd name="connsiteX3" fmla="*/ 2043 w 498020"/>
                  <a:gd name="connsiteY3" fmla="*/ 498020 h 498020"/>
                </a:gdLst>
                <a:ahLst/>
                <a:cxnLst>
                  <a:cxn ang="0">
                    <a:pos x="connsiteX0" y="connsiteY0"/>
                  </a:cxn>
                  <a:cxn ang="0">
                    <a:pos x="connsiteX1" y="connsiteY1"/>
                  </a:cxn>
                  <a:cxn ang="0">
                    <a:pos x="connsiteX2" y="connsiteY2"/>
                  </a:cxn>
                  <a:cxn ang="0">
                    <a:pos x="connsiteX3" y="connsiteY3"/>
                  </a:cxn>
                </a:cxnLst>
                <a:rect l="l" t="t" r="r" b="b"/>
                <a:pathLst>
                  <a:path w="498020" h="498020">
                    <a:moveTo>
                      <a:pt x="2043" y="498020"/>
                    </a:moveTo>
                    <a:cubicBezTo>
                      <a:pt x="2043" y="222971"/>
                      <a:pt x="1176" y="52388"/>
                      <a:pt x="0" y="0"/>
                    </a:cubicBezTo>
                    <a:cubicBezTo>
                      <a:pt x="275049" y="0"/>
                      <a:pt x="498020" y="222971"/>
                      <a:pt x="498020" y="498020"/>
                    </a:cubicBezTo>
                    <a:lnTo>
                      <a:pt x="2043" y="498020"/>
                    </a:lnTo>
                    <a:close/>
                  </a:path>
                </a:pathLst>
              </a:custGeom>
              <a:solidFill>
                <a:schemeClr val="accent5"/>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
          <p:nvSpPr>
            <p:cNvPr id="61" name="Oval 60">
              <a:extLst>
                <a:ext uri="{FF2B5EF4-FFF2-40B4-BE49-F238E27FC236}">
                  <a16:creationId xmlns:a16="http://schemas.microsoft.com/office/drawing/2014/main" id="{FC54511F-80BC-5AF8-16BF-5C239607572E}"/>
                </a:ext>
              </a:extLst>
            </p:cNvPr>
            <p:cNvSpPr/>
            <p:nvPr/>
          </p:nvSpPr>
          <p:spPr bwMode="gray">
            <a:xfrm>
              <a:off x="812874" y="4023708"/>
              <a:ext cx="249509" cy="249509"/>
            </a:xfrm>
            <a:prstGeom prst="ellipse">
              <a:avLst/>
            </a:prstGeom>
            <a:solidFill>
              <a:schemeClr val="bg1"/>
            </a:solidFill>
            <a:ln w="1270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spTree>
    <p:extLst>
      <p:ext uri="{BB962C8B-B14F-4D97-AF65-F5344CB8AC3E}">
        <p14:creationId xmlns:p14="http://schemas.microsoft.com/office/powerpoint/2010/main" val="21291264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A2DD2A0-FAC9-4E04-B6DF-591B7E17DFC7}"/>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BD0F588B-B1A2-4000-95E3-54202E07501A}"/>
              </a:ext>
            </a:extLst>
          </p:cNvPr>
          <p:cNvSpPr>
            <a:spLocks noGrp="1"/>
          </p:cNvSpPr>
          <p:nvPr>
            <p:ph type="body" sz="quarter" idx="22"/>
          </p:nvPr>
        </p:nvSpPr>
        <p:spPr/>
        <p:txBody>
          <a:bodyPr/>
          <a:lstStyle/>
          <a:p>
            <a:r>
              <a:rPr lang="en-US" dirty="0"/>
              <a:t>2</a:t>
            </a:r>
          </a:p>
        </p:txBody>
      </p:sp>
      <p:sp>
        <p:nvSpPr>
          <p:cNvPr id="7" name="Title 6"/>
          <p:cNvSpPr>
            <a:spLocks noGrp="1"/>
          </p:cNvSpPr>
          <p:nvPr>
            <p:ph type="title"/>
          </p:nvPr>
        </p:nvSpPr>
        <p:spPr>
          <a:xfrm>
            <a:off x="457200" y="1470348"/>
            <a:ext cx="4114800" cy="692497"/>
          </a:xfrm>
        </p:spPr>
        <p:txBody>
          <a:bodyPr/>
          <a:lstStyle/>
          <a:p>
            <a:r>
              <a:rPr lang="en-US" dirty="0"/>
              <a:t>Future Market Assessment</a:t>
            </a:r>
          </a:p>
        </p:txBody>
      </p:sp>
      <p:sp>
        <p:nvSpPr>
          <p:cNvPr id="2" name="Text Placeholder 1">
            <a:extLst>
              <a:ext uri="{FF2B5EF4-FFF2-40B4-BE49-F238E27FC236}">
                <a16:creationId xmlns:a16="http://schemas.microsoft.com/office/drawing/2014/main" id="{E581C601-9333-4843-AE3B-860F88A8BEEF}"/>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EFB85F71-379E-43F7-919C-54ADF91BB41F}"/>
              </a:ext>
            </a:extLst>
          </p:cNvPr>
          <p:cNvSpPr>
            <a:spLocks noGrp="1"/>
          </p:cNvSpPr>
          <p:nvPr>
            <p:ph type="body" sz="quarter" idx="20"/>
          </p:nvPr>
        </p:nvSpPr>
        <p:spPr/>
        <p:txBody>
          <a:bodyPr/>
          <a:lstStyle/>
          <a:p>
            <a:endParaRPr lang="en-US"/>
          </a:p>
        </p:txBody>
      </p:sp>
      <p:grpSp>
        <p:nvGrpSpPr>
          <p:cNvPr id="26" name="Group 25"/>
          <p:cNvGrpSpPr/>
          <p:nvPr/>
        </p:nvGrpSpPr>
        <p:grpSpPr>
          <a:xfrm>
            <a:off x="459458" y="2348406"/>
            <a:ext cx="4362469" cy="256032"/>
            <a:chOff x="1930932" y="4380346"/>
            <a:chExt cx="6232098" cy="365760"/>
          </a:xfrm>
        </p:grpSpPr>
        <p:grpSp>
          <p:nvGrpSpPr>
            <p:cNvPr id="22" name="Group 21"/>
            <p:cNvGrpSpPr/>
            <p:nvPr/>
          </p:nvGrpSpPr>
          <p:grpSpPr>
            <a:xfrm>
              <a:off x="1930932" y="4380346"/>
              <a:ext cx="1645920" cy="365760"/>
              <a:chOff x="776128" y="2247598"/>
              <a:chExt cx="1645920" cy="365760"/>
            </a:xfrm>
          </p:grpSpPr>
          <p:sp>
            <p:nvSpPr>
              <p:cNvPr id="10" name="Chevron 9"/>
              <p:cNvSpPr/>
              <p:nvPr/>
            </p:nvSpPr>
            <p:spPr bwMode="gray">
              <a:xfrm>
                <a:off x="776128"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5" name="TextBox 14"/>
              <p:cNvSpPr txBox="1"/>
              <p:nvPr/>
            </p:nvSpPr>
            <p:spPr bwMode="gray">
              <a:xfrm>
                <a:off x="953782" y="2254232"/>
                <a:ext cx="1290610" cy="323166"/>
              </a:xfrm>
              <a:prstGeom prst="rect">
                <a:avLst/>
              </a:prstGeom>
              <a:noFill/>
            </p:spPr>
            <p:txBody>
              <a:bodyPr wrap="square" lIns="0" tIns="0" rIns="0" bIns="0" rtlCol="0">
                <a:spAutoFit/>
              </a:bodyPr>
              <a:lstStyle/>
              <a:p>
                <a:pPr algn="ctr">
                  <a:spcBef>
                    <a:spcPts val="350"/>
                  </a:spcBef>
                </a:pPr>
                <a:r>
                  <a:rPr lang="en-US" sz="735" dirty="0"/>
                  <a:t>Current Performance</a:t>
                </a:r>
              </a:p>
            </p:txBody>
          </p:sp>
        </p:grpSp>
        <p:grpSp>
          <p:nvGrpSpPr>
            <p:cNvPr id="23" name="Group 22"/>
            <p:cNvGrpSpPr/>
            <p:nvPr/>
          </p:nvGrpSpPr>
          <p:grpSpPr>
            <a:xfrm>
              <a:off x="3437377" y="4380346"/>
              <a:ext cx="1645920" cy="365760"/>
              <a:chOff x="2580823" y="2247598"/>
              <a:chExt cx="1645920" cy="365760"/>
            </a:xfrm>
          </p:grpSpPr>
          <p:sp>
            <p:nvSpPr>
              <p:cNvPr id="12" name="Chevron 11"/>
              <p:cNvSpPr/>
              <p:nvPr/>
            </p:nvSpPr>
            <p:spPr bwMode="gray">
              <a:xfrm>
                <a:off x="2580823" y="2247598"/>
                <a:ext cx="1645920" cy="36576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2859773" y="2268897"/>
                <a:ext cx="1088020" cy="323166"/>
              </a:xfrm>
              <a:prstGeom prst="rect">
                <a:avLst/>
              </a:prstGeom>
              <a:noFill/>
            </p:spPr>
            <p:txBody>
              <a:bodyPr wrap="square" lIns="0" tIns="0" rIns="0" bIns="0" rtlCol="0">
                <a:spAutoFit/>
              </a:bodyPr>
              <a:lstStyle/>
              <a:p>
                <a:pPr algn="ctr">
                  <a:spcBef>
                    <a:spcPts val="350"/>
                  </a:spcBef>
                </a:pPr>
                <a:r>
                  <a:rPr lang="en-US" sz="735" dirty="0"/>
                  <a:t>Future Market Assessment</a:t>
                </a:r>
              </a:p>
            </p:txBody>
          </p:sp>
        </p:grpSp>
        <p:grpSp>
          <p:nvGrpSpPr>
            <p:cNvPr id="24" name="Group 23"/>
            <p:cNvGrpSpPr/>
            <p:nvPr/>
          </p:nvGrpSpPr>
          <p:grpSpPr>
            <a:xfrm>
              <a:off x="4971907" y="4380346"/>
              <a:ext cx="1645920" cy="365760"/>
              <a:chOff x="4403088" y="2247598"/>
              <a:chExt cx="1645920" cy="365760"/>
            </a:xfrm>
          </p:grpSpPr>
          <p:sp>
            <p:nvSpPr>
              <p:cNvPr id="13" name="Chevron 12"/>
              <p:cNvSpPr/>
              <p:nvPr/>
            </p:nvSpPr>
            <p:spPr bwMode="gray">
              <a:xfrm>
                <a:off x="4403088"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7" name="TextBox 16"/>
              <p:cNvSpPr txBox="1"/>
              <p:nvPr/>
            </p:nvSpPr>
            <p:spPr bwMode="gray">
              <a:xfrm>
                <a:off x="4682038" y="2335024"/>
                <a:ext cx="1088020" cy="161583"/>
              </a:xfrm>
              <a:prstGeom prst="rect">
                <a:avLst/>
              </a:prstGeom>
              <a:noFill/>
            </p:spPr>
            <p:txBody>
              <a:bodyPr wrap="square" lIns="0" tIns="0" rIns="0" bIns="0" rtlCol="0">
                <a:spAutoFit/>
              </a:bodyPr>
              <a:lstStyle/>
              <a:p>
                <a:pPr algn="ctr">
                  <a:spcBef>
                    <a:spcPts val="350"/>
                  </a:spcBef>
                </a:pPr>
                <a:r>
                  <a:rPr lang="en-US" sz="735" dirty="0"/>
                  <a:t>Plan Design</a:t>
                </a:r>
              </a:p>
            </p:txBody>
          </p:sp>
        </p:grpSp>
        <p:grpSp>
          <p:nvGrpSpPr>
            <p:cNvPr id="25" name="Group 24"/>
            <p:cNvGrpSpPr/>
            <p:nvPr/>
          </p:nvGrpSpPr>
          <p:grpSpPr>
            <a:xfrm>
              <a:off x="6517110" y="4380346"/>
              <a:ext cx="1645920" cy="365760"/>
              <a:chOff x="6207783" y="2247598"/>
              <a:chExt cx="1645920" cy="365760"/>
            </a:xfrm>
          </p:grpSpPr>
          <p:sp>
            <p:nvSpPr>
              <p:cNvPr id="14" name="Chevron 13"/>
              <p:cNvSpPr/>
              <p:nvPr/>
            </p:nvSpPr>
            <p:spPr bwMode="gray">
              <a:xfrm>
                <a:off x="620778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8" name="TextBox 17"/>
              <p:cNvSpPr txBox="1"/>
              <p:nvPr/>
            </p:nvSpPr>
            <p:spPr bwMode="gray">
              <a:xfrm>
                <a:off x="6486733" y="2335024"/>
                <a:ext cx="1088020" cy="161583"/>
              </a:xfrm>
              <a:prstGeom prst="rect">
                <a:avLst/>
              </a:prstGeom>
              <a:noFill/>
            </p:spPr>
            <p:txBody>
              <a:bodyPr wrap="square" lIns="0" tIns="0" rIns="0" bIns="0" rtlCol="0">
                <a:spAutoFit/>
              </a:bodyPr>
              <a:lstStyle/>
              <a:p>
                <a:pPr algn="ctr">
                  <a:spcBef>
                    <a:spcPts val="350"/>
                  </a:spcBef>
                </a:pPr>
                <a:r>
                  <a:rPr lang="en-US" sz="735" dirty="0"/>
                  <a:t>Plan Summary</a:t>
                </a:r>
              </a:p>
            </p:txBody>
          </p:sp>
        </p:grpSp>
      </p:grpSp>
    </p:spTree>
    <p:custDataLst>
      <p:tags r:id="rId1"/>
    </p:custDataLst>
    <p:extLst>
      <p:ext uri="{BB962C8B-B14F-4D97-AF65-F5344CB8AC3E}">
        <p14:creationId xmlns:p14="http://schemas.microsoft.com/office/powerpoint/2010/main" val="67936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Enrollments by Academic Unit</a:t>
            </a:r>
          </a:p>
        </p:txBody>
      </p:sp>
      <p:sp>
        <p:nvSpPr>
          <p:cNvPr id="2" name="Text Placeholder 1"/>
          <p:cNvSpPr>
            <a:spLocks noGrp="1"/>
          </p:cNvSpPr>
          <p:nvPr>
            <p:ph type="body" sz="quarter" idx="15"/>
          </p:nvPr>
        </p:nvSpPr>
        <p:spPr/>
        <p:txBody>
          <a:bodyPr/>
          <a:lstStyle/>
          <a:p>
            <a:r>
              <a:rPr lang="en-US" dirty="0"/>
              <a:t>Expected Enrollment Change by 20XX</a:t>
            </a:r>
          </a:p>
        </p:txBody>
      </p:sp>
      <p:sp>
        <p:nvSpPr>
          <p:cNvPr id="5" name="Text Placeholder 4">
            <a:extLst>
              <a:ext uri="{FF2B5EF4-FFF2-40B4-BE49-F238E27FC236}">
                <a16:creationId xmlns:a16="http://schemas.microsoft.com/office/drawing/2014/main" id="{3FB897A9-A5B4-41D8-93E5-804332497E99}"/>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23C8CFF0-C863-4A75-8CD0-AC49D3FB0905}"/>
              </a:ext>
            </a:extLst>
          </p:cNvPr>
          <p:cNvSpPr>
            <a:spLocks noGrp="1"/>
          </p:cNvSpPr>
          <p:nvPr>
            <p:ph type="body" sz="quarter" idx="18"/>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1732554451"/>
              </p:ext>
            </p:extLst>
          </p:nvPr>
        </p:nvGraphicFramePr>
        <p:xfrm>
          <a:off x="326808" y="1026692"/>
          <a:ext cx="5748396" cy="158259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gray">
          <a:xfrm>
            <a:off x="388910" y="2892514"/>
            <a:ext cx="5614879" cy="13449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TextBox 8"/>
          <p:cNvSpPr txBox="1"/>
          <p:nvPr/>
        </p:nvSpPr>
        <p:spPr bwMode="gray">
          <a:xfrm>
            <a:off x="461830" y="2974102"/>
            <a:ext cx="2709075" cy="150811"/>
          </a:xfrm>
          <a:prstGeom prst="rect">
            <a:avLst/>
          </a:prstGeom>
          <a:noFill/>
        </p:spPr>
        <p:txBody>
          <a:bodyPr wrap="none" lIns="0" tIns="0" rIns="0" bIns="0" rtlCol="0">
            <a:spAutoFit/>
          </a:bodyPr>
          <a:lstStyle/>
          <a:p>
            <a:pPr>
              <a:spcBef>
                <a:spcPts val="350"/>
              </a:spcBef>
            </a:pPr>
            <a:r>
              <a:rPr lang="en-US" sz="980" b="1" dirty="0"/>
              <a:t>Implications of Changes in Enrollment</a:t>
            </a:r>
          </a:p>
        </p:txBody>
      </p:sp>
      <p:sp>
        <p:nvSpPr>
          <p:cNvPr id="10" name="TextBox 9"/>
          <p:cNvSpPr txBox="1"/>
          <p:nvPr/>
        </p:nvSpPr>
        <p:spPr bwMode="gray">
          <a:xfrm>
            <a:off x="461830" y="3181628"/>
            <a:ext cx="5355606" cy="34214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Lack of enrollment growth in Units 2 and 3 call for compensation in other departments with more potential; funding for new faculty line needed in Units 4</a:t>
            </a:r>
          </a:p>
        </p:txBody>
      </p:sp>
    </p:spTree>
    <p:extLst>
      <p:ext uri="{BB962C8B-B14F-4D97-AF65-F5344CB8AC3E}">
        <p14:creationId xmlns:p14="http://schemas.microsoft.com/office/powerpoint/2010/main" val="11839488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6"/>
          </p:nvPr>
        </p:nvSpPr>
        <p:spPr/>
        <p:txBody>
          <a:bodyPr/>
          <a:lstStyle/>
          <a:p>
            <a:r>
              <a:rPr lang="en-US" dirty="0"/>
              <a:t>Instructions</a:t>
            </a:r>
          </a:p>
        </p:txBody>
      </p:sp>
      <p:sp>
        <p:nvSpPr>
          <p:cNvPr id="12" name="Title 11"/>
          <p:cNvSpPr>
            <a:spLocks noGrp="1"/>
          </p:cNvSpPr>
          <p:nvPr>
            <p:ph type="title"/>
          </p:nvPr>
        </p:nvSpPr>
        <p:spPr/>
        <p:txBody>
          <a:bodyPr/>
          <a:lstStyle/>
          <a:p>
            <a:r>
              <a:rPr lang="en-US" dirty="0"/>
              <a:t>How to Use This Template</a:t>
            </a:r>
          </a:p>
        </p:txBody>
      </p:sp>
      <p:sp>
        <p:nvSpPr>
          <p:cNvPr id="3" name="Text Placeholder 2">
            <a:extLst>
              <a:ext uri="{FF2B5EF4-FFF2-40B4-BE49-F238E27FC236}">
                <a16:creationId xmlns:a16="http://schemas.microsoft.com/office/drawing/2014/main" id="{6579BD8B-3B9D-47EF-B03D-D6B2401B9461}"/>
              </a:ext>
            </a:extLst>
          </p:cNvPr>
          <p:cNvSpPr>
            <a:spLocks noGrp="1"/>
          </p:cNvSpPr>
          <p:nvPr>
            <p:ph type="body" sz="quarter" idx="15"/>
          </p:nvPr>
        </p:nvSpPr>
        <p:spPr/>
        <p:txBody>
          <a:bodyPr/>
          <a:lstStyle/>
          <a:p>
            <a:endParaRPr lang="en-US" dirty="0"/>
          </a:p>
        </p:txBody>
      </p:sp>
      <p:sp>
        <p:nvSpPr>
          <p:cNvPr id="5" name="Text Placeholder 4">
            <a:extLst>
              <a:ext uri="{FF2B5EF4-FFF2-40B4-BE49-F238E27FC236}">
                <a16:creationId xmlns:a16="http://schemas.microsoft.com/office/drawing/2014/main" id="{5AB2F33B-56A4-422C-9AB9-8C5482F50B3F}"/>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94105B23-0A04-4A37-930D-D08E2B84E2E8}"/>
              </a:ext>
            </a:extLst>
          </p:cNvPr>
          <p:cNvSpPr>
            <a:spLocks noGrp="1"/>
          </p:cNvSpPr>
          <p:nvPr>
            <p:ph type="body" sz="quarter" idx="18"/>
          </p:nvPr>
        </p:nvSpPr>
        <p:spPr/>
        <p:txBody>
          <a:bodyPr/>
          <a:lstStyle/>
          <a:p>
            <a:endParaRPr lang="en-US"/>
          </a:p>
        </p:txBody>
      </p:sp>
      <p:sp>
        <p:nvSpPr>
          <p:cNvPr id="7" name="Rectangle 6">
            <a:extLst>
              <a:ext uri="{FF2B5EF4-FFF2-40B4-BE49-F238E27FC236}">
                <a16:creationId xmlns:a16="http://schemas.microsoft.com/office/drawing/2014/main" id="{D83E41C9-697E-5593-0F70-E8072D076359}"/>
              </a:ext>
            </a:extLst>
          </p:cNvPr>
          <p:cNvSpPr/>
          <p:nvPr/>
        </p:nvSpPr>
        <p:spPr bwMode="gray">
          <a:xfrm>
            <a:off x="3789703" y="1324164"/>
            <a:ext cx="2131160" cy="263731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8" name="Rectangle 7">
            <a:extLst>
              <a:ext uri="{FF2B5EF4-FFF2-40B4-BE49-F238E27FC236}">
                <a16:creationId xmlns:a16="http://schemas.microsoft.com/office/drawing/2014/main" id="{A65A2B2F-1B91-7DA0-C418-F12DC95BBAFB}"/>
              </a:ext>
            </a:extLst>
          </p:cNvPr>
          <p:cNvSpPr/>
          <p:nvPr/>
        </p:nvSpPr>
        <p:spPr bwMode="gray">
          <a:xfrm>
            <a:off x="481625" y="1324164"/>
            <a:ext cx="2131160" cy="263731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9" name="Oval 8">
            <a:extLst>
              <a:ext uri="{FF2B5EF4-FFF2-40B4-BE49-F238E27FC236}">
                <a16:creationId xmlns:a16="http://schemas.microsoft.com/office/drawing/2014/main" id="{65F21B0A-00AE-46E2-C557-5C37ED200BA8}"/>
              </a:ext>
            </a:extLst>
          </p:cNvPr>
          <p:cNvSpPr>
            <a:spLocks noChangeAspect="1"/>
          </p:cNvSpPr>
          <p:nvPr/>
        </p:nvSpPr>
        <p:spPr bwMode="gray">
          <a:xfrm>
            <a:off x="2494430" y="1936851"/>
            <a:ext cx="1411941" cy="1411941"/>
          </a:xfrm>
          <a:prstGeom prst="ellipse">
            <a:avLst/>
          </a:prstGeom>
          <a:solidFill>
            <a:schemeClr val="bg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10" name="TextBox 9">
            <a:extLst>
              <a:ext uri="{FF2B5EF4-FFF2-40B4-BE49-F238E27FC236}">
                <a16:creationId xmlns:a16="http://schemas.microsoft.com/office/drawing/2014/main" id="{5BB8E3EC-91E8-D950-DB48-753C5A55A56E}"/>
              </a:ext>
            </a:extLst>
          </p:cNvPr>
          <p:cNvSpPr txBox="1"/>
          <p:nvPr/>
        </p:nvSpPr>
        <p:spPr bwMode="gray">
          <a:xfrm>
            <a:off x="389997" y="1800384"/>
            <a:ext cx="2314416" cy="104516"/>
          </a:xfrm>
          <a:prstGeom prst="rect">
            <a:avLst/>
          </a:prstGeom>
          <a:noFill/>
        </p:spPr>
        <p:txBody>
          <a:bodyPr wrap="square" lIns="0" tIns="0" rIns="0" bIns="0" rtlCol="0">
            <a:spAutoFit/>
          </a:bodyPr>
          <a:lstStyle/>
          <a:p>
            <a:pPr algn="ctr"/>
            <a:r>
              <a:rPr lang="en-US" sz="679" b="1" dirty="0"/>
              <a:t>What You Need</a:t>
            </a:r>
          </a:p>
        </p:txBody>
      </p:sp>
      <p:sp>
        <p:nvSpPr>
          <p:cNvPr id="11" name="TextBox 10">
            <a:extLst>
              <a:ext uri="{FF2B5EF4-FFF2-40B4-BE49-F238E27FC236}">
                <a16:creationId xmlns:a16="http://schemas.microsoft.com/office/drawing/2014/main" id="{1A041F1E-3104-7617-C4F2-A0176B27CA46}"/>
              </a:ext>
            </a:extLst>
          </p:cNvPr>
          <p:cNvSpPr txBox="1"/>
          <p:nvPr/>
        </p:nvSpPr>
        <p:spPr bwMode="gray">
          <a:xfrm>
            <a:off x="3609581" y="1800384"/>
            <a:ext cx="2491404" cy="104516"/>
          </a:xfrm>
          <a:prstGeom prst="rect">
            <a:avLst/>
          </a:prstGeom>
          <a:noFill/>
        </p:spPr>
        <p:txBody>
          <a:bodyPr wrap="square" lIns="0" tIns="0" rIns="0" bIns="0" rtlCol="0">
            <a:spAutoFit/>
          </a:bodyPr>
          <a:lstStyle/>
          <a:p>
            <a:pPr algn="ctr"/>
            <a:r>
              <a:rPr lang="en-US" sz="679" b="1" dirty="0"/>
              <a:t>How EAB Can Help</a:t>
            </a:r>
          </a:p>
        </p:txBody>
      </p:sp>
      <p:pic>
        <p:nvPicPr>
          <p:cNvPr id="13" name="Picture 12">
            <a:extLst>
              <a:ext uri="{FF2B5EF4-FFF2-40B4-BE49-F238E27FC236}">
                <a16:creationId xmlns:a16="http://schemas.microsoft.com/office/drawing/2014/main" id="{1F13A3ED-A5D5-B6C2-918E-BD96781033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16417" y="1445158"/>
            <a:ext cx="677732" cy="294323"/>
          </a:xfrm>
          <a:prstGeom prst="rect">
            <a:avLst/>
          </a:prstGeom>
        </p:spPr>
      </p:pic>
      <p:pic>
        <p:nvPicPr>
          <p:cNvPr id="15" name="Picture 4" descr="http://abco.advisory.com/DSS/eab-icons/university.png">
            <a:extLst>
              <a:ext uri="{FF2B5EF4-FFF2-40B4-BE49-F238E27FC236}">
                <a16:creationId xmlns:a16="http://schemas.microsoft.com/office/drawing/2014/main" id="{961EE0E8-BB9B-2D8D-BA16-C4595369CA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0101" y="1427804"/>
            <a:ext cx="280506" cy="299915"/>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Isosceles Triangle 15">
            <a:extLst>
              <a:ext uri="{FF2B5EF4-FFF2-40B4-BE49-F238E27FC236}">
                <a16:creationId xmlns:a16="http://schemas.microsoft.com/office/drawing/2014/main" id="{994DBB42-AF19-4D6A-968C-893B3F069295}"/>
              </a:ext>
            </a:extLst>
          </p:cNvPr>
          <p:cNvSpPr>
            <a:spLocks noChangeAspect="1"/>
          </p:cNvSpPr>
          <p:nvPr/>
        </p:nvSpPr>
        <p:spPr bwMode="gray">
          <a:xfrm rot="5400000">
            <a:off x="3184594" y="2842778"/>
            <a:ext cx="101046" cy="65217"/>
          </a:xfrm>
          <a:prstGeom prst="triangle">
            <a:avLst/>
          </a:prstGeom>
          <a:solidFill>
            <a:schemeClr val="accent6"/>
          </a:solidFill>
          <a:ln w="19050" cap="flat" cmpd="sng" algn="ctr">
            <a:noFill/>
            <a:prstDash val="solid"/>
            <a:miter lim="800000"/>
          </a:ln>
          <a:effectLst/>
        </p:spPr>
        <p:txBody>
          <a:bodyPr rot="0" spcFirstLastPara="0" vert="horz" wrap="square" lIns="88750" tIns="44375" rIns="88750" bIns="44375" numCol="1" spcCol="0" rtlCol="0" fromWordArt="0" anchor="t" anchorCtr="0" forceAA="0" compatLnSpc="1">
            <a:prstTxWarp prst="textNoShape">
              <a:avLst/>
            </a:prstTxWarp>
            <a:noAutofit/>
          </a:bodyPr>
          <a:lstStyle/>
          <a:p>
            <a:pPr algn="ctr"/>
            <a:endParaRPr lang="en-US" sz="970" dirty="0"/>
          </a:p>
        </p:txBody>
      </p:sp>
      <p:grpSp>
        <p:nvGrpSpPr>
          <p:cNvPr id="17" name="Group 16">
            <a:extLst>
              <a:ext uri="{FF2B5EF4-FFF2-40B4-BE49-F238E27FC236}">
                <a16:creationId xmlns:a16="http://schemas.microsoft.com/office/drawing/2014/main" id="{C8908A8A-F534-E56D-CFDF-E66EBADED04E}"/>
              </a:ext>
            </a:extLst>
          </p:cNvPr>
          <p:cNvGrpSpPr/>
          <p:nvPr/>
        </p:nvGrpSpPr>
        <p:grpSpPr>
          <a:xfrm>
            <a:off x="2535406" y="1977828"/>
            <a:ext cx="1329986" cy="1329987"/>
            <a:chOff x="3952544" y="2854764"/>
            <a:chExt cx="2153312" cy="2153312"/>
          </a:xfrm>
        </p:grpSpPr>
        <p:sp>
          <p:nvSpPr>
            <p:cNvPr id="18" name="Oval 17">
              <a:extLst>
                <a:ext uri="{FF2B5EF4-FFF2-40B4-BE49-F238E27FC236}">
                  <a16:creationId xmlns:a16="http://schemas.microsoft.com/office/drawing/2014/main" id="{25345CF1-4FE3-236E-37A9-5772346B793D}"/>
                </a:ext>
              </a:extLst>
            </p:cNvPr>
            <p:cNvSpPr/>
            <p:nvPr/>
          </p:nvSpPr>
          <p:spPr bwMode="gray">
            <a:xfrm>
              <a:off x="3952544" y="2854764"/>
              <a:ext cx="2153312" cy="2153312"/>
            </a:xfrm>
            <a:prstGeom prst="ellipse">
              <a:avLst/>
            </a:prstGeom>
            <a:solidFill>
              <a:schemeClr val="bg1"/>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nvGrpSpPr>
            <p:cNvPr id="19" name="Group 18">
              <a:extLst>
                <a:ext uri="{FF2B5EF4-FFF2-40B4-BE49-F238E27FC236}">
                  <a16:creationId xmlns:a16="http://schemas.microsoft.com/office/drawing/2014/main" id="{9D97185B-A361-14AC-3E6D-00E3A1305C1D}"/>
                </a:ext>
              </a:extLst>
            </p:cNvPr>
            <p:cNvGrpSpPr/>
            <p:nvPr/>
          </p:nvGrpSpPr>
          <p:grpSpPr>
            <a:xfrm>
              <a:off x="4013819" y="3224891"/>
              <a:ext cx="2030766" cy="1466899"/>
              <a:chOff x="4013819" y="3172100"/>
              <a:chExt cx="2030766" cy="1466899"/>
            </a:xfrm>
          </p:grpSpPr>
          <p:sp>
            <p:nvSpPr>
              <p:cNvPr id="20" name="TextBox 19">
                <a:extLst>
                  <a:ext uri="{FF2B5EF4-FFF2-40B4-BE49-F238E27FC236}">
                    <a16:creationId xmlns:a16="http://schemas.microsoft.com/office/drawing/2014/main" id="{B59E2020-F34B-A755-3DC9-34AE83C64CBC}"/>
                  </a:ext>
                </a:extLst>
              </p:cNvPr>
              <p:cNvSpPr txBox="1"/>
              <p:nvPr/>
            </p:nvSpPr>
            <p:spPr bwMode="gray">
              <a:xfrm>
                <a:off x="4197157" y="3792919"/>
                <a:ext cx="1664087" cy="846080"/>
              </a:xfrm>
              <a:prstGeom prst="rect">
                <a:avLst/>
              </a:prstGeom>
              <a:noFill/>
            </p:spPr>
            <p:txBody>
              <a:bodyPr wrap="square" lIns="0" tIns="0" rIns="0" bIns="0" rtlCol="0">
                <a:spAutoFit/>
              </a:bodyPr>
              <a:lstStyle/>
              <a:p>
                <a:pPr algn="ctr">
                  <a:spcBef>
                    <a:spcPts val="309"/>
                  </a:spcBef>
                </a:pPr>
                <a:r>
                  <a:rPr lang="en-US" sz="679" dirty="0"/>
                  <a:t>A combination of what is necessary from the institution and resources EAB can provide. </a:t>
                </a:r>
              </a:p>
            </p:txBody>
          </p:sp>
          <p:sp>
            <p:nvSpPr>
              <p:cNvPr id="21" name="TextBox 20">
                <a:extLst>
                  <a:ext uri="{FF2B5EF4-FFF2-40B4-BE49-F238E27FC236}">
                    <a16:creationId xmlns:a16="http://schemas.microsoft.com/office/drawing/2014/main" id="{70B2B372-3B7E-910B-00CB-BCC9E1A2BC3C}"/>
                  </a:ext>
                </a:extLst>
              </p:cNvPr>
              <p:cNvSpPr txBox="1"/>
              <p:nvPr/>
            </p:nvSpPr>
            <p:spPr bwMode="gray">
              <a:xfrm>
                <a:off x="4013819" y="3172100"/>
                <a:ext cx="2030766" cy="336956"/>
              </a:xfrm>
              <a:prstGeom prst="rect">
                <a:avLst/>
              </a:prstGeom>
              <a:noFill/>
            </p:spPr>
            <p:txBody>
              <a:bodyPr wrap="square" lIns="0" tIns="0" rIns="0" bIns="0" rtlCol="0">
                <a:spAutoFit/>
              </a:bodyPr>
              <a:lstStyle/>
              <a:p>
                <a:pPr algn="ctr">
                  <a:spcBef>
                    <a:spcPts val="309"/>
                  </a:spcBef>
                </a:pPr>
                <a:r>
                  <a:rPr lang="en-US" sz="679" b="1" dirty="0"/>
                  <a:t>Strategic Enrollment Management Plan</a:t>
                </a:r>
              </a:p>
            </p:txBody>
          </p:sp>
          <p:cxnSp>
            <p:nvCxnSpPr>
              <p:cNvPr id="22" name="Straight Connector 21">
                <a:extLst>
                  <a:ext uri="{FF2B5EF4-FFF2-40B4-BE49-F238E27FC236}">
                    <a16:creationId xmlns:a16="http://schemas.microsoft.com/office/drawing/2014/main" id="{2F5D0177-5449-2A9F-4BF7-6655E2C0C9F8}"/>
                  </a:ext>
                </a:extLst>
              </p:cNvPr>
              <p:cNvCxnSpPr>
                <a:cxnSpLocks/>
              </p:cNvCxnSpPr>
              <p:nvPr/>
            </p:nvCxnSpPr>
            <p:spPr bwMode="gray">
              <a:xfrm>
                <a:off x="4719168" y="3624713"/>
                <a:ext cx="620064" cy="0"/>
              </a:xfrm>
              <a:prstGeom prst="line">
                <a:avLst/>
              </a:prstGeom>
              <a:ln w="28575">
                <a:solidFill>
                  <a:schemeClr val="tx2"/>
                </a:solidFill>
                <a:prstDash val="solid"/>
              </a:ln>
            </p:spPr>
            <p:style>
              <a:lnRef idx="1">
                <a:schemeClr val="accent1"/>
              </a:lnRef>
              <a:fillRef idx="0">
                <a:schemeClr val="accent1"/>
              </a:fillRef>
              <a:effectRef idx="0">
                <a:schemeClr val="accent1"/>
              </a:effectRef>
              <a:fontRef idx="minor">
                <a:schemeClr val="tx1"/>
              </a:fontRef>
            </p:style>
          </p:cxnSp>
        </p:grpSp>
      </p:grpSp>
      <p:grpSp>
        <p:nvGrpSpPr>
          <p:cNvPr id="23" name="Group 22">
            <a:extLst>
              <a:ext uri="{FF2B5EF4-FFF2-40B4-BE49-F238E27FC236}">
                <a16:creationId xmlns:a16="http://schemas.microsoft.com/office/drawing/2014/main" id="{92076530-6A6F-9C06-069B-B81D75F64DF2}"/>
              </a:ext>
            </a:extLst>
          </p:cNvPr>
          <p:cNvGrpSpPr/>
          <p:nvPr/>
        </p:nvGrpSpPr>
        <p:grpSpPr>
          <a:xfrm>
            <a:off x="861389" y="2103324"/>
            <a:ext cx="1354441" cy="190180"/>
            <a:chOff x="1256146" y="3423703"/>
            <a:chExt cx="2192905" cy="307911"/>
          </a:xfrm>
        </p:grpSpPr>
        <p:sp>
          <p:nvSpPr>
            <p:cNvPr id="24" name="Isosceles Triangle 23">
              <a:extLst>
                <a:ext uri="{FF2B5EF4-FFF2-40B4-BE49-F238E27FC236}">
                  <a16:creationId xmlns:a16="http://schemas.microsoft.com/office/drawing/2014/main" id="{177F2920-BD73-84AC-5099-A63376140E7D}"/>
                </a:ext>
              </a:extLst>
            </p:cNvPr>
            <p:cNvSpPr/>
            <p:nvPr/>
          </p:nvSpPr>
          <p:spPr bwMode="gray">
            <a:xfrm rot="5400000">
              <a:off x="1256146" y="3461803"/>
              <a:ext cx="64008" cy="64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25" name="TextBox 24">
              <a:extLst>
                <a:ext uri="{FF2B5EF4-FFF2-40B4-BE49-F238E27FC236}">
                  <a16:creationId xmlns:a16="http://schemas.microsoft.com/office/drawing/2014/main" id="{07E3D539-2A3D-6036-BBA4-F0E68445898D}"/>
                </a:ext>
              </a:extLst>
            </p:cNvPr>
            <p:cNvSpPr txBox="1"/>
            <p:nvPr/>
          </p:nvSpPr>
          <p:spPr bwMode="gray">
            <a:xfrm>
              <a:off x="1416801" y="3423703"/>
              <a:ext cx="2032250" cy="307911"/>
            </a:xfrm>
            <a:prstGeom prst="rect">
              <a:avLst/>
            </a:prstGeom>
            <a:noFill/>
          </p:spPr>
          <p:txBody>
            <a:bodyPr wrap="square" lIns="0" tIns="0" rIns="0" bIns="0" rtlCol="0">
              <a:spAutoFit/>
            </a:bodyPr>
            <a:lstStyle/>
            <a:p>
              <a:pPr>
                <a:spcBef>
                  <a:spcPts val="1112"/>
                </a:spcBef>
              </a:pPr>
              <a:r>
                <a:rPr lang="en-US" sz="618" dirty="0"/>
                <a:t>Strategic Enrollment Management Plan Intake Form</a:t>
              </a:r>
            </a:p>
          </p:txBody>
        </p:sp>
      </p:grpSp>
      <p:grpSp>
        <p:nvGrpSpPr>
          <p:cNvPr id="26" name="Group 25">
            <a:extLst>
              <a:ext uri="{FF2B5EF4-FFF2-40B4-BE49-F238E27FC236}">
                <a16:creationId xmlns:a16="http://schemas.microsoft.com/office/drawing/2014/main" id="{37E53D9D-E726-44B0-D2E9-1753B814B5BB}"/>
              </a:ext>
            </a:extLst>
          </p:cNvPr>
          <p:cNvGrpSpPr/>
          <p:nvPr/>
        </p:nvGrpSpPr>
        <p:grpSpPr>
          <a:xfrm>
            <a:off x="861389" y="2481529"/>
            <a:ext cx="1354441" cy="190180"/>
            <a:chOff x="1256146" y="4159091"/>
            <a:chExt cx="2192905" cy="307909"/>
          </a:xfrm>
        </p:grpSpPr>
        <p:sp>
          <p:nvSpPr>
            <p:cNvPr id="27" name="Isosceles Triangle 26">
              <a:extLst>
                <a:ext uri="{FF2B5EF4-FFF2-40B4-BE49-F238E27FC236}">
                  <a16:creationId xmlns:a16="http://schemas.microsoft.com/office/drawing/2014/main" id="{55B7FD62-DDCC-8950-2B93-35C5ACC3EB64}"/>
                </a:ext>
              </a:extLst>
            </p:cNvPr>
            <p:cNvSpPr/>
            <p:nvPr/>
          </p:nvSpPr>
          <p:spPr bwMode="gray">
            <a:xfrm rot="5400000">
              <a:off x="1256146" y="4197191"/>
              <a:ext cx="64008" cy="64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28" name="TextBox 27">
              <a:extLst>
                <a:ext uri="{FF2B5EF4-FFF2-40B4-BE49-F238E27FC236}">
                  <a16:creationId xmlns:a16="http://schemas.microsoft.com/office/drawing/2014/main" id="{E0E1C1C9-137B-7859-5C91-A560CDCA987B}"/>
                </a:ext>
              </a:extLst>
            </p:cNvPr>
            <p:cNvSpPr txBox="1"/>
            <p:nvPr/>
          </p:nvSpPr>
          <p:spPr bwMode="gray">
            <a:xfrm>
              <a:off x="1416801" y="4159091"/>
              <a:ext cx="2032250" cy="307909"/>
            </a:xfrm>
            <a:prstGeom prst="rect">
              <a:avLst/>
            </a:prstGeom>
            <a:noFill/>
          </p:spPr>
          <p:txBody>
            <a:bodyPr wrap="square" lIns="0" tIns="0" rIns="0" bIns="0" rtlCol="0">
              <a:spAutoFit/>
            </a:bodyPr>
            <a:lstStyle/>
            <a:p>
              <a:pPr>
                <a:spcBef>
                  <a:spcPts val="1112"/>
                </a:spcBef>
              </a:pPr>
              <a:r>
                <a:rPr lang="en-US" sz="618" dirty="0"/>
                <a:t>Relevant historical enrollment data</a:t>
              </a:r>
            </a:p>
          </p:txBody>
        </p:sp>
      </p:grpSp>
      <p:grpSp>
        <p:nvGrpSpPr>
          <p:cNvPr id="29" name="Group 28">
            <a:extLst>
              <a:ext uri="{FF2B5EF4-FFF2-40B4-BE49-F238E27FC236}">
                <a16:creationId xmlns:a16="http://schemas.microsoft.com/office/drawing/2014/main" id="{E373C5CB-8CF2-90B2-5B08-617EB7CA2AED}"/>
              </a:ext>
            </a:extLst>
          </p:cNvPr>
          <p:cNvGrpSpPr/>
          <p:nvPr/>
        </p:nvGrpSpPr>
        <p:grpSpPr>
          <a:xfrm>
            <a:off x="861389" y="2859734"/>
            <a:ext cx="1354441" cy="190180"/>
            <a:chOff x="1256146" y="4894479"/>
            <a:chExt cx="2192905" cy="307911"/>
          </a:xfrm>
        </p:grpSpPr>
        <p:sp>
          <p:nvSpPr>
            <p:cNvPr id="30" name="Isosceles Triangle 29">
              <a:extLst>
                <a:ext uri="{FF2B5EF4-FFF2-40B4-BE49-F238E27FC236}">
                  <a16:creationId xmlns:a16="http://schemas.microsoft.com/office/drawing/2014/main" id="{0CC35B93-4DC1-881F-273E-7F4CFD02DD70}"/>
                </a:ext>
              </a:extLst>
            </p:cNvPr>
            <p:cNvSpPr/>
            <p:nvPr/>
          </p:nvSpPr>
          <p:spPr bwMode="gray">
            <a:xfrm rot="5400000">
              <a:off x="1256146" y="4932579"/>
              <a:ext cx="64008" cy="64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31" name="TextBox 30">
              <a:extLst>
                <a:ext uri="{FF2B5EF4-FFF2-40B4-BE49-F238E27FC236}">
                  <a16:creationId xmlns:a16="http://schemas.microsoft.com/office/drawing/2014/main" id="{CA871FF3-2322-6242-F53A-669F9D2F795A}"/>
                </a:ext>
              </a:extLst>
            </p:cNvPr>
            <p:cNvSpPr txBox="1"/>
            <p:nvPr/>
          </p:nvSpPr>
          <p:spPr bwMode="gray">
            <a:xfrm>
              <a:off x="1416801" y="4894479"/>
              <a:ext cx="2032250" cy="307911"/>
            </a:xfrm>
            <a:prstGeom prst="rect">
              <a:avLst/>
            </a:prstGeom>
            <a:noFill/>
          </p:spPr>
          <p:txBody>
            <a:bodyPr wrap="square" lIns="0" tIns="0" rIns="0" bIns="0" rtlCol="0">
              <a:spAutoFit/>
            </a:bodyPr>
            <a:lstStyle/>
            <a:p>
              <a:pPr>
                <a:spcBef>
                  <a:spcPts val="1112"/>
                </a:spcBef>
              </a:pPr>
              <a:r>
                <a:rPr lang="en-US" sz="618" dirty="0"/>
                <a:t>Comprehensive list of enrollment related resources</a:t>
              </a:r>
            </a:p>
          </p:txBody>
        </p:sp>
      </p:grpSp>
      <p:grpSp>
        <p:nvGrpSpPr>
          <p:cNvPr id="35" name="Group 34">
            <a:extLst>
              <a:ext uri="{FF2B5EF4-FFF2-40B4-BE49-F238E27FC236}">
                <a16:creationId xmlns:a16="http://schemas.microsoft.com/office/drawing/2014/main" id="{5223CB41-872D-2D22-A250-6A510EA9D4A1}"/>
              </a:ext>
            </a:extLst>
          </p:cNvPr>
          <p:cNvGrpSpPr/>
          <p:nvPr/>
        </p:nvGrpSpPr>
        <p:grpSpPr>
          <a:xfrm>
            <a:off x="4110432" y="2240776"/>
            <a:ext cx="1622394" cy="95091"/>
            <a:chOff x="6458667" y="3423703"/>
            <a:chExt cx="2626733" cy="153956"/>
          </a:xfrm>
        </p:grpSpPr>
        <p:sp>
          <p:nvSpPr>
            <p:cNvPr id="36" name="TextBox 35">
              <a:extLst>
                <a:ext uri="{FF2B5EF4-FFF2-40B4-BE49-F238E27FC236}">
                  <a16:creationId xmlns:a16="http://schemas.microsoft.com/office/drawing/2014/main" id="{166D9D64-EEAD-DB67-C186-02B2CCFAA49F}"/>
                </a:ext>
              </a:extLst>
            </p:cNvPr>
            <p:cNvSpPr txBox="1"/>
            <p:nvPr/>
          </p:nvSpPr>
          <p:spPr bwMode="gray">
            <a:xfrm>
              <a:off x="6619055" y="3423703"/>
              <a:ext cx="2466345" cy="153956"/>
            </a:xfrm>
            <a:prstGeom prst="rect">
              <a:avLst/>
            </a:prstGeom>
            <a:noFill/>
          </p:spPr>
          <p:txBody>
            <a:bodyPr wrap="square" lIns="0" tIns="0" rIns="0" bIns="0" rtlCol="0">
              <a:spAutoFit/>
            </a:bodyPr>
            <a:lstStyle/>
            <a:p>
              <a:pPr>
                <a:spcBef>
                  <a:spcPts val="1112"/>
                </a:spcBef>
              </a:pPr>
              <a:r>
                <a:rPr lang="en-US" sz="618" dirty="0"/>
                <a:t>Enrollment Performance Review</a:t>
              </a:r>
            </a:p>
          </p:txBody>
        </p:sp>
        <p:sp>
          <p:nvSpPr>
            <p:cNvPr id="37" name="Isosceles Triangle 36">
              <a:extLst>
                <a:ext uri="{FF2B5EF4-FFF2-40B4-BE49-F238E27FC236}">
                  <a16:creationId xmlns:a16="http://schemas.microsoft.com/office/drawing/2014/main" id="{9CFDDFC2-10C8-D19B-B59E-A6D6739BAB9F}"/>
                </a:ext>
              </a:extLst>
            </p:cNvPr>
            <p:cNvSpPr/>
            <p:nvPr/>
          </p:nvSpPr>
          <p:spPr bwMode="gray">
            <a:xfrm rot="5400000">
              <a:off x="6458182" y="3462288"/>
              <a:ext cx="64008" cy="6303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38" name="Group 37">
            <a:extLst>
              <a:ext uri="{FF2B5EF4-FFF2-40B4-BE49-F238E27FC236}">
                <a16:creationId xmlns:a16="http://schemas.microsoft.com/office/drawing/2014/main" id="{02E9AB7B-A5AB-4F90-2760-BED9A0214B07}"/>
              </a:ext>
            </a:extLst>
          </p:cNvPr>
          <p:cNvGrpSpPr/>
          <p:nvPr/>
        </p:nvGrpSpPr>
        <p:grpSpPr>
          <a:xfrm>
            <a:off x="4110432" y="2615327"/>
            <a:ext cx="1622394" cy="190180"/>
            <a:chOff x="6458667" y="4005210"/>
            <a:chExt cx="2626733" cy="307912"/>
          </a:xfrm>
        </p:grpSpPr>
        <p:sp>
          <p:nvSpPr>
            <p:cNvPr id="39" name="TextBox 38">
              <a:extLst>
                <a:ext uri="{FF2B5EF4-FFF2-40B4-BE49-F238E27FC236}">
                  <a16:creationId xmlns:a16="http://schemas.microsoft.com/office/drawing/2014/main" id="{B29E077D-3174-E41B-032B-4414D0EDE6B5}"/>
                </a:ext>
              </a:extLst>
            </p:cNvPr>
            <p:cNvSpPr txBox="1"/>
            <p:nvPr/>
          </p:nvSpPr>
          <p:spPr bwMode="gray">
            <a:xfrm>
              <a:off x="6619055" y="4005210"/>
              <a:ext cx="2466345" cy="307912"/>
            </a:xfrm>
            <a:prstGeom prst="rect">
              <a:avLst/>
            </a:prstGeom>
            <a:noFill/>
          </p:spPr>
          <p:txBody>
            <a:bodyPr wrap="square" lIns="0" tIns="0" rIns="0" bIns="0" rtlCol="0">
              <a:spAutoFit/>
            </a:bodyPr>
            <a:lstStyle/>
            <a:p>
              <a:pPr>
                <a:spcBef>
                  <a:spcPts val="1112"/>
                </a:spcBef>
              </a:pPr>
              <a:r>
                <a:rPr lang="en-US" sz="618" dirty="0"/>
                <a:t>Customized Enrollment Projection Analysis</a:t>
              </a:r>
            </a:p>
          </p:txBody>
        </p:sp>
        <p:sp>
          <p:nvSpPr>
            <p:cNvPr id="40" name="Isosceles Triangle 39">
              <a:extLst>
                <a:ext uri="{FF2B5EF4-FFF2-40B4-BE49-F238E27FC236}">
                  <a16:creationId xmlns:a16="http://schemas.microsoft.com/office/drawing/2014/main" id="{7634386D-A303-BF42-839E-D6568C4FE6B5}"/>
                </a:ext>
              </a:extLst>
            </p:cNvPr>
            <p:cNvSpPr/>
            <p:nvPr/>
          </p:nvSpPr>
          <p:spPr bwMode="gray">
            <a:xfrm rot="5400000">
              <a:off x="6458182" y="4043788"/>
              <a:ext cx="64008" cy="6303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grpSp>
        <p:nvGrpSpPr>
          <p:cNvPr id="44" name="Group 43">
            <a:extLst>
              <a:ext uri="{FF2B5EF4-FFF2-40B4-BE49-F238E27FC236}">
                <a16:creationId xmlns:a16="http://schemas.microsoft.com/office/drawing/2014/main" id="{C6CBEF5E-8265-406A-F637-FD249762D1AB}"/>
              </a:ext>
            </a:extLst>
          </p:cNvPr>
          <p:cNvGrpSpPr/>
          <p:nvPr/>
        </p:nvGrpSpPr>
        <p:grpSpPr>
          <a:xfrm>
            <a:off x="4110432" y="3085828"/>
            <a:ext cx="1369639" cy="285271"/>
            <a:chOff x="6458667" y="4586703"/>
            <a:chExt cx="2217511" cy="461868"/>
          </a:xfrm>
        </p:grpSpPr>
        <p:sp>
          <p:nvSpPr>
            <p:cNvPr id="45" name="TextBox 44">
              <a:extLst>
                <a:ext uri="{FF2B5EF4-FFF2-40B4-BE49-F238E27FC236}">
                  <a16:creationId xmlns:a16="http://schemas.microsoft.com/office/drawing/2014/main" id="{E5B56478-8E64-2E1C-F10D-8479C429133A}"/>
                </a:ext>
              </a:extLst>
            </p:cNvPr>
            <p:cNvSpPr txBox="1"/>
            <p:nvPr/>
          </p:nvSpPr>
          <p:spPr bwMode="gray">
            <a:xfrm>
              <a:off x="6619055" y="4586703"/>
              <a:ext cx="2057123" cy="461868"/>
            </a:xfrm>
            <a:prstGeom prst="rect">
              <a:avLst/>
            </a:prstGeom>
            <a:noFill/>
          </p:spPr>
          <p:txBody>
            <a:bodyPr wrap="square" lIns="0" tIns="0" rIns="0" bIns="0" rtlCol="0">
              <a:spAutoFit/>
            </a:bodyPr>
            <a:lstStyle/>
            <a:p>
              <a:pPr>
                <a:spcBef>
                  <a:spcPts val="1112"/>
                </a:spcBef>
              </a:pPr>
              <a:r>
                <a:rPr lang="en-US" sz="618" dirty="0"/>
                <a:t>Expert guidance on construction and implementation of Strategic Enrollment Management Plan</a:t>
              </a:r>
            </a:p>
          </p:txBody>
        </p:sp>
        <p:sp>
          <p:nvSpPr>
            <p:cNvPr id="46" name="Isosceles Triangle 45">
              <a:extLst>
                <a:ext uri="{FF2B5EF4-FFF2-40B4-BE49-F238E27FC236}">
                  <a16:creationId xmlns:a16="http://schemas.microsoft.com/office/drawing/2014/main" id="{A337C0BE-D44A-973D-A34E-54B994807D56}"/>
                </a:ext>
              </a:extLst>
            </p:cNvPr>
            <p:cNvSpPr/>
            <p:nvPr/>
          </p:nvSpPr>
          <p:spPr bwMode="gray">
            <a:xfrm rot="5400000">
              <a:off x="6458182" y="4625288"/>
              <a:ext cx="64008" cy="6303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grpSp>
      <p:sp>
        <p:nvSpPr>
          <p:cNvPr id="47" name="Rectangle 8">
            <a:extLst>
              <a:ext uri="{FF2B5EF4-FFF2-40B4-BE49-F238E27FC236}">
                <a16:creationId xmlns:a16="http://schemas.microsoft.com/office/drawing/2014/main" id="{C6027390-D201-BD36-3106-98F12DD2F6CF}"/>
              </a:ext>
            </a:extLst>
          </p:cNvPr>
          <p:cNvSpPr/>
          <p:nvPr/>
        </p:nvSpPr>
        <p:spPr bwMode="gray">
          <a:xfrm>
            <a:off x="481626" y="1324164"/>
            <a:ext cx="123563" cy="123563"/>
          </a:xfrm>
          <a:custGeom>
            <a:avLst/>
            <a:gdLst>
              <a:gd name="connsiteX0" fmla="*/ 0 w 334536"/>
              <a:gd name="connsiteY0" fmla="*/ 0 h 334536"/>
              <a:gd name="connsiteX1" fmla="*/ 334536 w 334536"/>
              <a:gd name="connsiteY1" fmla="*/ 0 h 334536"/>
              <a:gd name="connsiteX2" fmla="*/ 334536 w 334536"/>
              <a:gd name="connsiteY2" fmla="*/ 334536 h 334536"/>
              <a:gd name="connsiteX3" fmla="*/ 0 w 334536"/>
              <a:gd name="connsiteY3" fmla="*/ 334536 h 334536"/>
              <a:gd name="connsiteX4" fmla="*/ 0 w 334536"/>
              <a:gd name="connsiteY4" fmla="*/ 0 h 334536"/>
              <a:gd name="connsiteX0" fmla="*/ 334536 w 425976"/>
              <a:gd name="connsiteY0" fmla="*/ 334536 h 425976"/>
              <a:gd name="connsiteX1" fmla="*/ 0 w 425976"/>
              <a:gd name="connsiteY1" fmla="*/ 334536 h 425976"/>
              <a:gd name="connsiteX2" fmla="*/ 0 w 425976"/>
              <a:gd name="connsiteY2" fmla="*/ 0 h 425976"/>
              <a:gd name="connsiteX3" fmla="*/ 334536 w 425976"/>
              <a:gd name="connsiteY3" fmla="*/ 0 h 425976"/>
              <a:gd name="connsiteX4" fmla="*/ 425976 w 425976"/>
              <a:gd name="connsiteY4" fmla="*/ 425976 h 425976"/>
              <a:gd name="connsiteX0" fmla="*/ 334536 w 334536"/>
              <a:gd name="connsiteY0" fmla="*/ 334536 h 334536"/>
              <a:gd name="connsiteX1" fmla="*/ 0 w 334536"/>
              <a:gd name="connsiteY1" fmla="*/ 334536 h 334536"/>
              <a:gd name="connsiteX2" fmla="*/ 0 w 334536"/>
              <a:gd name="connsiteY2" fmla="*/ 0 h 334536"/>
              <a:gd name="connsiteX3" fmla="*/ 334536 w 334536"/>
              <a:gd name="connsiteY3" fmla="*/ 0 h 334536"/>
              <a:gd name="connsiteX0" fmla="*/ 0 w 334536"/>
              <a:gd name="connsiteY0" fmla="*/ 334536 h 334536"/>
              <a:gd name="connsiteX1" fmla="*/ 0 w 334536"/>
              <a:gd name="connsiteY1" fmla="*/ 0 h 334536"/>
              <a:gd name="connsiteX2" fmla="*/ 334536 w 334536"/>
              <a:gd name="connsiteY2" fmla="*/ 0 h 334536"/>
            </a:gdLst>
            <a:ahLst/>
            <a:cxnLst>
              <a:cxn ang="0">
                <a:pos x="connsiteX0" y="connsiteY0"/>
              </a:cxn>
              <a:cxn ang="0">
                <a:pos x="connsiteX1" y="connsiteY1"/>
              </a:cxn>
              <a:cxn ang="0">
                <a:pos x="connsiteX2" y="connsiteY2"/>
              </a:cxn>
            </a:cxnLst>
            <a:rect l="l" t="t" r="r" b="b"/>
            <a:pathLst>
              <a:path w="334536" h="334536">
                <a:moveTo>
                  <a:pt x="0" y="334536"/>
                </a:moveTo>
                <a:lnTo>
                  <a:pt x="0" y="0"/>
                </a:lnTo>
                <a:lnTo>
                  <a:pt x="334536"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48" name="Rectangle 8">
            <a:extLst>
              <a:ext uri="{FF2B5EF4-FFF2-40B4-BE49-F238E27FC236}">
                <a16:creationId xmlns:a16="http://schemas.microsoft.com/office/drawing/2014/main" id="{7E3A8871-BEB6-61FA-2246-FFEE0A098BEE}"/>
              </a:ext>
            </a:extLst>
          </p:cNvPr>
          <p:cNvSpPr/>
          <p:nvPr/>
        </p:nvSpPr>
        <p:spPr bwMode="gray">
          <a:xfrm rot="16200000">
            <a:off x="481626" y="3837917"/>
            <a:ext cx="123563" cy="123563"/>
          </a:xfrm>
          <a:custGeom>
            <a:avLst/>
            <a:gdLst>
              <a:gd name="connsiteX0" fmla="*/ 0 w 334536"/>
              <a:gd name="connsiteY0" fmla="*/ 0 h 334536"/>
              <a:gd name="connsiteX1" fmla="*/ 334536 w 334536"/>
              <a:gd name="connsiteY1" fmla="*/ 0 h 334536"/>
              <a:gd name="connsiteX2" fmla="*/ 334536 w 334536"/>
              <a:gd name="connsiteY2" fmla="*/ 334536 h 334536"/>
              <a:gd name="connsiteX3" fmla="*/ 0 w 334536"/>
              <a:gd name="connsiteY3" fmla="*/ 334536 h 334536"/>
              <a:gd name="connsiteX4" fmla="*/ 0 w 334536"/>
              <a:gd name="connsiteY4" fmla="*/ 0 h 334536"/>
              <a:gd name="connsiteX0" fmla="*/ 334536 w 425976"/>
              <a:gd name="connsiteY0" fmla="*/ 334536 h 425976"/>
              <a:gd name="connsiteX1" fmla="*/ 0 w 425976"/>
              <a:gd name="connsiteY1" fmla="*/ 334536 h 425976"/>
              <a:gd name="connsiteX2" fmla="*/ 0 w 425976"/>
              <a:gd name="connsiteY2" fmla="*/ 0 h 425976"/>
              <a:gd name="connsiteX3" fmla="*/ 334536 w 425976"/>
              <a:gd name="connsiteY3" fmla="*/ 0 h 425976"/>
              <a:gd name="connsiteX4" fmla="*/ 425976 w 425976"/>
              <a:gd name="connsiteY4" fmla="*/ 425976 h 425976"/>
              <a:gd name="connsiteX0" fmla="*/ 334536 w 334536"/>
              <a:gd name="connsiteY0" fmla="*/ 334536 h 334536"/>
              <a:gd name="connsiteX1" fmla="*/ 0 w 334536"/>
              <a:gd name="connsiteY1" fmla="*/ 334536 h 334536"/>
              <a:gd name="connsiteX2" fmla="*/ 0 w 334536"/>
              <a:gd name="connsiteY2" fmla="*/ 0 h 334536"/>
              <a:gd name="connsiteX3" fmla="*/ 334536 w 334536"/>
              <a:gd name="connsiteY3" fmla="*/ 0 h 334536"/>
              <a:gd name="connsiteX0" fmla="*/ 0 w 334536"/>
              <a:gd name="connsiteY0" fmla="*/ 334536 h 334536"/>
              <a:gd name="connsiteX1" fmla="*/ 0 w 334536"/>
              <a:gd name="connsiteY1" fmla="*/ 0 h 334536"/>
              <a:gd name="connsiteX2" fmla="*/ 334536 w 334536"/>
              <a:gd name="connsiteY2" fmla="*/ 0 h 334536"/>
            </a:gdLst>
            <a:ahLst/>
            <a:cxnLst>
              <a:cxn ang="0">
                <a:pos x="connsiteX0" y="connsiteY0"/>
              </a:cxn>
              <a:cxn ang="0">
                <a:pos x="connsiteX1" y="connsiteY1"/>
              </a:cxn>
              <a:cxn ang="0">
                <a:pos x="connsiteX2" y="connsiteY2"/>
              </a:cxn>
            </a:cxnLst>
            <a:rect l="l" t="t" r="r" b="b"/>
            <a:pathLst>
              <a:path w="334536" h="334536">
                <a:moveTo>
                  <a:pt x="0" y="334536"/>
                </a:moveTo>
                <a:lnTo>
                  <a:pt x="0" y="0"/>
                </a:lnTo>
                <a:lnTo>
                  <a:pt x="334536"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49" name="Rectangle 8">
            <a:extLst>
              <a:ext uri="{FF2B5EF4-FFF2-40B4-BE49-F238E27FC236}">
                <a16:creationId xmlns:a16="http://schemas.microsoft.com/office/drawing/2014/main" id="{EE0A9283-3907-724D-F542-F446ECE225B8}"/>
              </a:ext>
            </a:extLst>
          </p:cNvPr>
          <p:cNvSpPr/>
          <p:nvPr/>
        </p:nvSpPr>
        <p:spPr bwMode="gray">
          <a:xfrm rot="5400000">
            <a:off x="5797299" y="1324164"/>
            <a:ext cx="123563" cy="123563"/>
          </a:xfrm>
          <a:custGeom>
            <a:avLst/>
            <a:gdLst>
              <a:gd name="connsiteX0" fmla="*/ 0 w 334536"/>
              <a:gd name="connsiteY0" fmla="*/ 0 h 334536"/>
              <a:gd name="connsiteX1" fmla="*/ 334536 w 334536"/>
              <a:gd name="connsiteY1" fmla="*/ 0 h 334536"/>
              <a:gd name="connsiteX2" fmla="*/ 334536 w 334536"/>
              <a:gd name="connsiteY2" fmla="*/ 334536 h 334536"/>
              <a:gd name="connsiteX3" fmla="*/ 0 w 334536"/>
              <a:gd name="connsiteY3" fmla="*/ 334536 h 334536"/>
              <a:gd name="connsiteX4" fmla="*/ 0 w 334536"/>
              <a:gd name="connsiteY4" fmla="*/ 0 h 334536"/>
              <a:gd name="connsiteX0" fmla="*/ 334536 w 425976"/>
              <a:gd name="connsiteY0" fmla="*/ 334536 h 425976"/>
              <a:gd name="connsiteX1" fmla="*/ 0 w 425976"/>
              <a:gd name="connsiteY1" fmla="*/ 334536 h 425976"/>
              <a:gd name="connsiteX2" fmla="*/ 0 w 425976"/>
              <a:gd name="connsiteY2" fmla="*/ 0 h 425976"/>
              <a:gd name="connsiteX3" fmla="*/ 334536 w 425976"/>
              <a:gd name="connsiteY3" fmla="*/ 0 h 425976"/>
              <a:gd name="connsiteX4" fmla="*/ 425976 w 425976"/>
              <a:gd name="connsiteY4" fmla="*/ 425976 h 425976"/>
              <a:gd name="connsiteX0" fmla="*/ 334536 w 334536"/>
              <a:gd name="connsiteY0" fmla="*/ 334536 h 334536"/>
              <a:gd name="connsiteX1" fmla="*/ 0 w 334536"/>
              <a:gd name="connsiteY1" fmla="*/ 334536 h 334536"/>
              <a:gd name="connsiteX2" fmla="*/ 0 w 334536"/>
              <a:gd name="connsiteY2" fmla="*/ 0 h 334536"/>
              <a:gd name="connsiteX3" fmla="*/ 334536 w 334536"/>
              <a:gd name="connsiteY3" fmla="*/ 0 h 334536"/>
              <a:gd name="connsiteX0" fmla="*/ 0 w 334536"/>
              <a:gd name="connsiteY0" fmla="*/ 334536 h 334536"/>
              <a:gd name="connsiteX1" fmla="*/ 0 w 334536"/>
              <a:gd name="connsiteY1" fmla="*/ 0 h 334536"/>
              <a:gd name="connsiteX2" fmla="*/ 334536 w 334536"/>
              <a:gd name="connsiteY2" fmla="*/ 0 h 334536"/>
            </a:gdLst>
            <a:ahLst/>
            <a:cxnLst>
              <a:cxn ang="0">
                <a:pos x="connsiteX0" y="connsiteY0"/>
              </a:cxn>
              <a:cxn ang="0">
                <a:pos x="connsiteX1" y="connsiteY1"/>
              </a:cxn>
              <a:cxn ang="0">
                <a:pos x="connsiteX2" y="connsiteY2"/>
              </a:cxn>
            </a:cxnLst>
            <a:rect l="l" t="t" r="r" b="b"/>
            <a:pathLst>
              <a:path w="334536" h="334536">
                <a:moveTo>
                  <a:pt x="0" y="334536"/>
                </a:moveTo>
                <a:lnTo>
                  <a:pt x="0" y="0"/>
                </a:lnTo>
                <a:lnTo>
                  <a:pt x="334536"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50" name="Rectangle 8">
            <a:extLst>
              <a:ext uri="{FF2B5EF4-FFF2-40B4-BE49-F238E27FC236}">
                <a16:creationId xmlns:a16="http://schemas.microsoft.com/office/drawing/2014/main" id="{B51A9439-6471-DD08-71EE-E62E0D04C10E}"/>
              </a:ext>
            </a:extLst>
          </p:cNvPr>
          <p:cNvSpPr/>
          <p:nvPr/>
        </p:nvSpPr>
        <p:spPr bwMode="gray">
          <a:xfrm rot="10800000">
            <a:off x="5797299" y="3837917"/>
            <a:ext cx="123563" cy="123563"/>
          </a:xfrm>
          <a:custGeom>
            <a:avLst/>
            <a:gdLst>
              <a:gd name="connsiteX0" fmla="*/ 0 w 334536"/>
              <a:gd name="connsiteY0" fmla="*/ 0 h 334536"/>
              <a:gd name="connsiteX1" fmla="*/ 334536 w 334536"/>
              <a:gd name="connsiteY1" fmla="*/ 0 h 334536"/>
              <a:gd name="connsiteX2" fmla="*/ 334536 w 334536"/>
              <a:gd name="connsiteY2" fmla="*/ 334536 h 334536"/>
              <a:gd name="connsiteX3" fmla="*/ 0 w 334536"/>
              <a:gd name="connsiteY3" fmla="*/ 334536 h 334536"/>
              <a:gd name="connsiteX4" fmla="*/ 0 w 334536"/>
              <a:gd name="connsiteY4" fmla="*/ 0 h 334536"/>
              <a:gd name="connsiteX0" fmla="*/ 334536 w 425976"/>
              <a:gd name="connsiteY0" fmla="*/ 334536 h 425976"/>
              <a:gd name="connsiteX1" fmla="*/ 0 w 425976"/>
              <a:gd name="connsiteY1" fmla="*/ 334536 h 425976"/>
              <a:gd name="connsiteX2" fmla="*/ 0 w 425976"/>
              <a:gd name="connsiteY2" fmla="*/ 0 h 425976"/>
              <a:gd name="connsiteX3" fmla="*/ 334536 w 425976"/>
              <a:gd name="connsiteY3" fmla="*/ 0 h 425976"/>
              <a:gd name="connsiteX4" fmla="*/ 425976 w 425976"/>
              <a:gd name="connsiteY4" fmla="*/ 425976 h 425976"/>
              <a:gd name="connsiteX0" fmla="*/ 334536 w 334536"/>
              <a:gd name="connsiteY0" fmla="*/ 334536 h 334536"/>
              <a:gd name="connsiteX1" fmla="*/ 0 w 334536"/>
              <a:gd name="connsiteY1" fmla="*/ 334536 h 334536"/>
              <a:gd name="connsiteX2" fmla="*/ 0 w 334536"/>
              <a:gd name="connsiteY2" fmla="*/ 0 h 334536"/>
              <a:gd name="connsiteX3" fmla="*/ 334536 w 334536"/>
              <a:gd name="connsiteY3" fmla="*/ 0 h 334536"/>
              <a:gd name="connsiteX0" fmla="*/ 0 w 334536"/>
              <a:gd name="connsiteY0" fmla="*/ 334536 h 334536"/>
              <a:gd name="connsiteX1" fmla="*/ 0 w 334536"/>
              <a:gd name="connsiteY1" fmla="*/ 0 h 334536"/>
              <a:gd name="connsiteX2" fmla="*/ 334536 w 334536"/>
              <a:gd name="connsiteY2" fmla="*/ 0 h 334536"/>
            </a:gdLst>
            <a:ahLst/>
            <a:cxnLst>
              <a:cxn ang="0">
                <a:pos x="connsiteX0" y="connsiteY0"/>
              </a:cxn>
              <a:cxn ang="0">
                <a:pos x="connsiteX1" y="connsiteY1"/>
              </a:cxn>
              <a:cxn ang="0">
                <a:pos x="connsiteX2" y="connsiteY2"/>
              </a:cxn>
            </a:cxnLst>
            <a:rect l="l" t="t" r="r" b="b"/>
            <a:pathLst>
              <a:path w="334536" h="334536">
                <a:moveTo>
                  <a:pt x="0" y="334536"/>
                </a:moveTo>
                <a:lnTo>
                  <a:pt x="0" y="0"/>
                </a:lnTo>
                <a:lnTo>
                  <a:pt x="334536" y="0"/>
                </a:lnTo>
              </a:path>
            </a:pathLst>
          </a:custGeom>
          <a:no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cxnSp>
        <p:nvCxnSpPr>
          <p:cNvPr id="51" name="Straight Connector 50">
            <a:extLst>
              <a:ext uri="{FF2B5EF4-FFF2-40B4-BE49-F238E27FC236}">
                <a16:creationId xmlns:a16="http://schemas.microsoft.com/office/drawing/2014/main" id="{EDD1A2FE-64E8-360D-4008-239BEA605D8B}"/>
              </a:ext>
            </a:extLst>
          </p:cNvPr>
          <p:cNvCxnSpPr>
            <a:cxnSpLocks/>
          </p:cNvCxnSpPr>
          <p:nvPr/>
        </p:nvCxnSpPr>
        <p:spPr bwMode="gray">
          <a:xfrm>
            <a:off x="615324" y="1953725"/>
            <a:ext cx="1863762" cy="0"/>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38347B0-EC16-FE71-2D56-7EF0A9D66A51}"/>
              </a:ext>
            </a:extLst>
          </p:cNvPr>
          <p:cNvCxnSpPr>
            <a:cxnSpLocks/>
          </p:cNvCxnSpPr>
          <p:nvPr/>
        </p:nvCxnSpPr>
        <p:spPr bwMode="gray">
          <a:xfrm>
            <a:off x="3923402" y="1953725"/>
            <a:ext cx="1863762" cy="0"/>
          </a:xfrm>
          <a:prstGeom prst="line">
            <a:avLst/>
          </a:prstGeom>
          <a:ln w="12700">
            <a:solidFill>
              <a:schemeClr val="accent5"/>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0D8ACE93-EF3D-E03A-AD96-4AAE59CD4692}"/>
              </a:ext>
            </a:extLst>
          </p:cNvPr>
          <p:cNvGrpSpPr/>
          <p:nvPr/>
        </p:nvGrpSpPr>
        <p:grpSpPr>
          <a:xfrm>
            <a:off x="861389" y="3237939"/>
            <a:ext cx="1354441" cy="190180"/>
            <a:chOff x="1256146" y="4894479"/>
            <a:chExt cx="2192905" cy="307911"/>
          </a:xfrm>
        </p:grpSpPr>
        <p:sp>
          <p:nvSpPr>
            <p:cNvPr id="54" name="Isosceles Triangle 53">
              <a:extLst>
                <a:ext uri="{FF2B5EF4-FFF2-40B4-BE49-F238E27FC236}">
                  <a16:creationId xmlns:a16="http://schemas.microsoft.com/office/drawing/2014/main" id="{3DE1A577-C63C-41CC-50C4-EA963F19D950}"/>
                </a:ext>
              </a:extLst>
            </p:cNvPr>
            <p:cNvSpPr/>
            <p:nvPr/>
          </p:nvSpPr>
          <p:spPr bwMode="gray">
            <a:xfrm rot="5400000">
              <a:off x="1256146" y="4932579"/>
              <a:ext cx="64008" cy="64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55" name="TextBox 54">
              <a:extLst>
                <a:ext uri="{FF2B5EF4-FFF2-40B4-BE49-F238E27FC236}">
                  <a16:creationId xmlns:a16="http://schemas.microsoft.com/office/drawing/2014/main" id="{1873FF0B-5A00-C176-26A8-79E8FFEDB1B9}"/>
                </a:ext>
              </a:extLst>
            </p:cNvPr>
            <p:cNvSpPr txBox="1"/>
            <p:nvPr/>
          </p:nvSpPr>
          <p:spPr bwMode="gray">
            <a:xfrm>
              <a:off x="1416801" y="4894479"/>
              <a:ext cx="2032250" cy="307911"/>
            </a:xfrm>
            <a:prstGeom prst="rect">
              <a:avLst/>
            </a:prstGeom>
            <a:noFill/>
          </p:spPr>
          <p:txBody>
            <a:bodyPr wrap="square" lIns="0" tIns="0" rIns="0" bIns="0" rtlCol="0">
              <a:spAutoFit/>
            </a:bodyPr>
            <a:lstStyle/>
            <a:p>
              <a:pPr>
                <a:spcBef>
                  <a:spcPts val="1112"/>
                </a:spcBef>
              </a:pPr>
              <a:r>
                <a:rPr lang="en-US" sz="618" dirty="0"/>
                <a:t>Previous Strategic Enrollment Management Plan</a:t>
              </a:r>
            </a:p>
          </p:txBody>
        </p:sp>
      </p:grpSp>
      <p:grpSp>
        <p:nvGrpSpPr>
          <p:cNvPr id="56" name="Group 55">
            <a:extLst>
              <a:ext uri="{FF2B5EF4-FFF2-40B4-BE49-F238E27FC236}">
                <a16:creationId xmlns:a16="http://schemas.microsoft.com/office/drawing/2014/main" id="{C693282E-C747-ECA7-7722-4498B39C5826}"/>
              </a:ext>
            </a:extLst>
          </p:cNvPr>
          <p:cNvGrpSpPr/>
          <p:nvPr/>
        </p:nvGrpSpPr>
        <p:grpSpPr>
          <a:xfrm>
            <a:off x="861389" y="3616144"/>
            <a:ext cx="1354441" cy="190180"/>
            <a:chOff x="1256146" y="4894479"/>
            <a:chExt cx="2192905" cy="307911"/>
          </a:xfrm>
        </p:grpSpPr>
        <p:sp>
          <p:nvSpPr>
            <p:cNvPr id="57" name="Isosceles Triangle 56">
              <a:extLst>
                <a:ext uri="{FF2B5EF4-FFF2-40B4-BE49-F238E27FC236}">
                  <a16:creationId xmlns:a16="http://schemas.microsoft.com/office/drawing/2014/main" id="{78EF77B9-0651-AAF0-CAF6-E89780F91819}"/>
                </a:ext>
              </a:extLst>
            </p:cNvPr>
            <p:cNvSpPr/>
            <p:nvPr/>
          </p:nvSpPr>
          <p:spPr bwMode="gray">
            <a:xfrm rot="5400000">
              <a:off x="1256146" y="4932579"/>
              <a:ext cx="64008" cy="64008"/>
            </a:xfrm>
            <a:prstGeom prst="triangle">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6478" tIns="28239" rIns="56478" bIns="28239" numCol="1" spcCol="0" rtlCol="0" fromWordArt="0" anchor="ctr" anchorCtr="0" forceAA="0" compatLnSpc="1">
              <a:prstTxWarp prst="textNoShape">
                <a:avLst/>
              </a:prstTxWarp>
              <a:noAutofit/>
            </a:bodyPr>
            <a:lstStyle/>
            <a:p>
              <a:pPr algn="ctr"/>
              <a:endParaRPr lang="en-US" sz="653"/>
            </a:p>
          </p:txBody>
        </p:sp>
        <p:sp>
          <p:nvSpPr>
            <p:cNvPr id="58" name="TextBox 57">
              <a:extLst>
                <a:ext uri="{FF2B5EF4-FFF2-40B4-BE49-F238E27FC236}">
                  <a16:creationId xmlns:a16="http://schemas.microsoft.com/office/drawing/2014/main" id="{3753C1C1-55CB-CDF6-15C6-86A413A34447}"/>
                </a:ext>
              </a:extLst>
            </p:cNvPr>
            <p:cNvSpPr txBox="1"/>
            <p:nvPr/>
          </p:nvSpPr>
          <p:spPr bwMode="gray">
            <a:xfrm>
              <a:off x="1416801" y="4894479"/>
              <a:ext cx="2032250" cy="307911"/>
            </a:xfrm>
            <a:prstGeom prst="rect">
              <a:avLst/>
            </a:prstGeom>
            <a:noFill/>
          </p:spPr>
          <p:txBody>
            <a:bodyPr wrap="square" lIns="0" tIns="0" rIns="0" bIns="0" rtlCol="0">
              <a:spAutoFit/>
            </a:bodyPr>
            <a:lstStyle/>
            <a:p>
              <a:pPr>
                <a:spcBef>
                  <a:spcPts val="1112"/>
                </a:spcBef>
              </a:pPr>
              <a:r>
                <a:rPr lang="en-US" sz="618" dirty="0"/>
                <a:t>Current institutional Strategic Plan</a:t>
              </a:r>
            </a:p>
          </p:txBody>
        </p:sp>
      </p:grpSp>
    </p:spTree>
    <p:custDataLst>
      <p:tags r:id="rId1"/>
    </p:custDataLst>
    <p:extLst>
      <p:ext uri="{BB962C8B-B14F-4D97-AF65-F5344CB8AC3E}">
        <p14:creationId xmlns:p14="http://schemas.microsoft.com/office/powerpoint/2010/main" val="82809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Retention by Department</a:t>
            </a:r>
          </a:p>
        </p:txBody>
      </p:sp>
      <p:sp>
        <p:nvSpPr>
          <p:cNvPr id="2" name="Text Placeholder 1"/>
          <p:cNvSpPr>
            <a:spLocks noGrp="1"/>
          </p:cNvSpPr>
          <p:nvPr>
            <p:ph type="body" sz="quarter" idx="15"/>
          </p:nvPr>
        </p:nvSpPr>
        <p:spPr/>
        <p:txBody>
          <a:bodyPr/>
          <a:lstStyle/>
          <a:p>
            <a:r>
              <a:rPr lang="en-US" dirty="0"/>
              <a:t>Targeted Increase in Retention by 20XX</a:t>
            </a:r>
          </a:p>
        </p:txBody>
      </p:sp>
      <p:sp>
        <p:nvSpPr>
          <p:cNvPr id="5" name="Text Placeholder 4">
            <a:extLst>
              <a:ext uri="{FF2B5EF4-FFF2-40B4-BE49-F238E27FC236}">
                <a16:creationId xmlns:a16="http://schemas.microsoft.com/office/drawing/2014/main" id="{463C98B6-0295-4447-8C09-3B447F2E7E54}"/>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FF6BCC39-1016-49C3-B09C-22064C4FA172}"/>
              </a:ext>
            </a:extLst>
          </p:cNvPr>
          <p:cNvSpPr>
            <a:spLocks noGrp="1"/>
          </p:cNvSpPr>
          <p:nvPr>
            <p:ph type="body" sz="quarter" idx="18"/>
          </p:nvPr>
        </p:nvSpPr>
        <p:spPr/>
        <p:txBody>
          <a:bodyPr/>
          <a:lstStyle/>
          <a:p>
            <a:endParaRPr lang="en-US"/>
          </a:p>
        </p:txBody>
      </p:sp>
      <p:graphicFrame>
        <p:nvGraphicFramePr>
          <p:cNvPr id="7" name="Chart 6"/>
          <p:cNvGraphicFramePr/>
          <p:nvPr>
            <p:extLst>
              <p:ext uri="{D42A27DB-BD31-4B8C-83A1-F6EECF244321}">
                <p14:modId xmlns:p14="http://schemas.microsoft.com/office/powerpoint/2010/main" val="4010122511"/>
              </p:ext>
            </p:extLst>
          </p:nvPr>
        </p:nvGraphicFramePr>
        <p:xfrm>
          <a:off x="326808" y="1026692"/>
          <a:ext cx="5748396" cy="158259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gray">
          <a:xfrm>
            <a:off x="388910" y="2892514"/>
            <a:ext cx="5614879" cy="13449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TextBox 8"/>
          <p:cNvSpPr txBox="1"/>
          <p:nvPr/>
        </p:nvSpPr>
        <p:spPr bwMode="gray">
          <a:xfrm>
            <a:off x="461830" y="2974102"/>
            <a:ext cx="2622513" cy="150811"/>
          </a:xfrm>
          <a:prstGeom prst="rect">
            <a:avLst/>
          </a:prstGeom>
          <a:noFill/>
        </p:spPr>
        <p:txBody>
          <a:bodyPr wrap="none" lIns="0" tIns="0" rIns="0" bIns="0" rtlCol="0">
            <a:spAutoFit/>
          </a:bodyPr>
          <a:lstStyle/>
          <a:p>
            <a:pPr>
              <a:spcBef>
                <a:spcPts val="350"/>
              </a:spcBef>
            </a:pPr>
            <a:r>
              <a:rPr lang="en-US" sz="980" b="1" dirty="0"/>
              <a:t>Implications of Changes in Retention</a:t>
            </a:r>
          </a:p>
        </p:txBody>
      </p:sp>
      <p:sp>
        <p:nvSpPr>
          <p:cNvPr id="10" name="TextBox 9"/>
          <p:cNvSpPr txBox="1"/>
          <p:nvPr/>
        </p:nvSpPr>
        <p:spPr bwMode="gray">
          <a:xfrm>
            <a:off x="461830" y="3181628"/>
            <a:ext cx="5355606" cy="34214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Meeting retention goal will require new sections of 200-level courses; Departments 3, 4, and 6 each require three courses in our department, thus increased retention in their departments will increase course demand in ours</a:t>
            </a:r>
          </a:p>
        </p:txBody>
      </p:sp>
    </p:spTree>
    <p:extLst>
      <p:ext uri="{BB962C8B-B14F-4D97-AF65-F5344CB8AC3E}">
        <p14:creationId xmlns:p14="http://schemas.microsoft.com/office/powerpoint/2010/main" val="2932226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a:xfrm>
            <a:off x="280194" y="317005"/>
            <a:ext cx="5212080" cy="249299"/>
          </a:xfrm>
        </p:spPr>
        <p:txBody>
          <a:bodyPr/>
          <a:lstStyle/>
          <a:p>
            <a:r>
              <a:rPr lang="en-US" dirty="0"/>
              <a:t>Summary of Market Forces 20XX-20XX</a:t>
            </a:r>
          </a:p>
        </p:txBody>
      </p:sp>
      <p:sp>
        <p:nvSpPr>
          <p:cNvPr id="10" name="Text Placeholder 9">
            <a:extLst>
              <a:ext uri="{FF2B5EF4-FFF2-40B4-BE49-F238E27FC236}">
                <a16:creationId xmlns:a16="http://schemas.microsoft.com/office/drawing/2014/main" id="{22B7DB49-3632-44C2-ABEE-9C4A8E9380E8}"/>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7DE5A4A7-A4C6-4EAF-A137-347E476F5E72}"/>
              </a:ext>
            </a:extLst>
          </p:cNvPr>
          <p:cNvSpPr>
            <a:spLocks noGrp="1"/>
          </p:cNvSpPr>
          <p:nvPr>
            <p:ph type="body" sz="quarter" idx="18"/>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1426" y="2070672"/>
            <a:ext cx="637948" cy="324308"/>
          </a:xfrm>
          <a:prstGeom prst="rect">
            <a:avLst/>
          </a:prstGeom>
        </p:spPr>
      </p:pic>
      <p:sp>
        <p:nvSpPr>
          <p:cNvPr id="8" name="Right Arrow 7"/>
          <p:cNvSpPr/>
          <p:nvPr/>
        </p:nvSpPr>
        <p:spPr bwMode="gray">
          <a:xfrm rot="3600000">
            <a:off x="2801626" y="1693848"/>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Right Arrow 8"/>
          <p:cNvSpPr/>
          <p:nvPr/>
        </p:nvSpPr>
        <p:spPr bwMode="gray">
          <a:xfrm>
            <a:off x="2414022" y="2137014"/>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2" name="Right Arrow 11"/>
          <p:cNvSpPr/>
          <p:nvPr/>
        </p:nvSpPr>
        <p:spPr bwMode="gray">
          <a:xfrm rot="10800000">
            <a:off x="3757388" y="2137014"/>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3" name="Right Arrow 12"/>
          <p:cNvSpPr/>
          <p:nvPr/>
        </p:nvSpPr>
        <p:spPr bwMode="gray">
          <a:xfrm rot="7200000">
            <a:off x="3373533" y="1687481"/>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4" name="Right Arrow 13"/>
          <p:cNvSpPr/>
          <p:nvPr/>
        </p:nvSpPr>
        <p:spPr bwMode="gray">
          <a:xfrm rot="18000000" flipV="1">
            <a:off x="2788469" y="2527000"/>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5" name="Right Arrow 14"/>
          <p:cNvSpPr/>
          <p:nvPr/>
        </p:nvSpPr>
        <p:spPr bwMode="gray">
          <a:xfrm rot="14400000" flipV="1">
            <a:off x="3360376" y="2520632"/>
            <a:ext cx="291682" cy="251171"/>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6" name="Rounded Rectangle 15"/>
          <p:cNvSpPr/>
          <p:nvPr/>
        </p:nvSpPr>
        <p:spPr bwMode="gray">
          <a:xfrm>
            <a:off x="1282306" y="739199"/>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Demographics</a:t>
            </a:r>
          </a:p>
          <a:p>
            <a:pPr marL="81122" indent="-81122">
              <a:buFont typeface="Arial" panose="020B0604020202020204" pitchFamily="34" charset="0"/>
              <a:buChar char="•"/>
            </a:pPr>
            <a:r>
              <a:rPr lang="en-US" sz="630" i="1" dirty="0">
                <a:solidFill>
                  <a:schemeClr val="tx1"/>
                </a:solidFill>
              </a:rPr>
              <a:t>E.g. Smaller high school classes necessitate increased recruiting</a:t>
            </a:r>
          </a:p>
          <a:p>
            <a:pPr marL="81122" indent="-81122">
              <a:buFont typeface="Arial" panose="020B0604020202020204" pitchFamily="34" charset="0"/>
              <a:buChar char="•"/>
            </a:pPr>
            <a:r>
              <a:rPr lang="en-US" sz="630" i="1" dirty="0">
                <a:solidFill>
                  <a:schemeClr val="tx1"/>
                </a:solidFill>
              </a:rPr>
              <a:t>XXXX</a:t>
            </a:r>
          </a:p>
        </p:txBody>
      </p:sp>
      <p:sp>
        <p:nvSpPr>
          <p:cNvPr id="17" name="Rounded Rectangle 16"/>
          <p:cNvSpPr/>
          <p:nvPr/>
        </p:nvSpPr>
        <p:spPr bwMode="gray">
          <a:xfrm>
            <a:off x="4155897" y="1813066"/>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Competition</a:t>
            </a:r>
          </a:p>
          <a:p>
            <a:pPr marL="81122" indent="-81122">
              <a:buFont typeface="Arial" panose="020B0604020202020204" pitchFamily="34" charset="0"/>
              <a:buChar char="•"/>
            </a:pPr>
            <a:r>
              <a:rPr lang="en-US" sz="630" i="1" dirty="0">
                <a:solidFill>
                  <a:schemeClr val="tx1"/>
                </a:solidFill>
              </a:rPr>
              <a:t>E.g. Enrollment stress at </a:t>
            </a:r>
            <a:r>
              <a:rPr lang="en-US" sz="630" i="1" dirty="0" err="1">
                <a:solidFill>
                  <a:schemeClr val="tx1"/>
                </a:solidFill>
              </a:rPr>
              <a:t>Midtier</a:t>
            </a:r>
            <a:r>
              <a:rPr lang="en-US" sz="630" i="1" dirty="0">
                <a:solidFill>
                  <a:schemeClr val="tx1"/>
                </a:solidFill>
              </a:rPr>
              <a:t> State University compelled them to launch CTE programs similar to ours</a:t>
            </a:r>
          </a:p>
          <a:p>
            <a:pPr marL="81122" indent="-81122">
              <a:buFont typeface="Arial" panose="020B0604020202020204" pitchFamily="34" charset="0"/>
              <a:buChar char="•"/>
            </a:pPr>
            <a:r>
              <a:rPr lang="en-US" sz="630" i="1" dirty="0">
                <a:solidFill>
                  <a:schemeClr val="tx1"/>
                </a:solidFill>
              </a:rPr>
              <a:t>XXXX</a:t>
            </a:r>
          </a:p>
        </p:txBody>
      </p:sp>
      <p:sp>
        <p:nvSpPr>
          <p:cNvPr id="18" name="Rounded Rectangle 17"/>
          <p:cNvSpPr/>
          <p:nvPr/>
        </p:nvSpPr>
        <p:spPr bwMode="gray">
          <a:xfrm>
            <a:off x="3337693" y="739199"/>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Feeder Institutions</a:t>
            </a:r>
          </a:p>
          <a:p>
            <a:pPr marL="81122" indent="-81122">
              <a:buFont typeface="Arial" panose="020B0604020202020204" pitchFamily="34" charset="0"/>
              <a:buChar char="•"/>
            </a:pPr>
            <a:r>
              <a:rPr lang="en-US" sz="630" i="1" dirty="0">
                <a:solidFill>
                  <a:schemeClr val="tx1"/>
                </a:solidFill>
              </a:rPr>
              <a:t>E.g. Bankruptcy of Widget Labs, Inc. threatens core apprenticeship partner</a:t>
            </a:r>
          </a:p>
          <a:p>
            <a:pPr marL="81122" indent="-81122">
              <a:buFont typeface="Arial" panose="020B0604020202020204" pitchFamily="34" charset="0"/>
              <a:buChar char="•"/>
            </a:pPr>
            <a:r>
              <a:rPr lang="en-US" sz="630" i="1" dirty="0">
                <a:solidFill>
                  <a:schemeClr val="tx1"/>
                </a:solidFill>
              </a:rPr>
              <a:t>XXXX</a:t>
            </a:r>
          </a:p>
        </p:txBody>
      </p:sp>
      <p:sp>
        <p:nvSpPr>
          <p:cNvPr id="19" name="Rounded Rectangle 18"/>
          <p:cNvSpPr/>
          <p:nvPr/>
        </p:nvSpPr>
        <p:spPr bwMode="gray">
          <a:xfrm>
            <a:off x="1282306" y="2931789"/>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Regulatory Changes</a:t>
            </a:r>
          </a:p>
          <a:p>
            <a:pPr marL="81122" indent="-81122">
              <a:buFont typeface="Arial" panose="020B0604020202020204" pitchFamily="34" charset="0"/>
              <a:buChar char="•"/>
            </a:pPr>
            <a:r>
              <a:rPr lang="en-US" sz="630" i="1" dirty="0">
                <a:solidFill>
                  <a:schemeClr val="tx1"/>
                </a:solidFill>
              </a:rPr>
              <a:t>E.g. Potential revision/repeal of Gainful Employment opens door for competitors</a:t>
            </a:r>
          </a:p>
          <a:p>
            <a:pPr marL="81122" indent="-81122">
              <a:buFont typeface="Arial" panose="020B0604020202020204" pitchFamily="34" charset="0"/>
              <a:buChar char="•"/>
            </a:pPr>
            <a:r>
              <a:rPr lang="en-US" sz="630" i="1" dirty="0">
                <a:solidFill>
                  <a:schemeClr val="tx1"/>
                </a:solidFill>
              </a:rPr>
              <a:t>XXXX</a:t>
            </a:r>
          </a:p>
        </p:txBody>
      </p:sp>
      <p:sp>
        <p:nvSpPr>
          <p:cNvPr id="20" name="Rounded Rectangle 19"/>
          <p:cNvSpPr/>
          <p:nvPr/>
        </p:nvSpPr>
        <p:spPr bwMode="gray">
          <a:xfrm>
            <a:off x="407138" y="1813066"/>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Technology</a:t>
            </a:r>
          </a:p>
          <a:p>
            <a:pPr marL="81122" indent="-81122">
              <a:buFont typeface="Arial" panose="020B0604020202020204" pitchFamily="34" charset="0"/>
              <a:buChar char="•"/>
            </a:pPr>
            <a:r>
              <a:rPr lang="en-US" sz="630" i="1" dirty="0">
                <a:solidFill>
                  <a:schemeClr val="tx1"/>
                </a:solidFill>
              </a:rPr>
              <a:t>E.g. Increased use of mobile technology in high school classes raises student expectations for mobile use in college classrooms</a:t>
            </a:r>
          </a:p>
          <a:p>
            <a:pPr marL="81122" indent="-81122">
              <a:buFont typeface="Arial" panose="020B0604020202020204" pitchFamily="34" charset="0"/>
              <a:buChar char="•"/>
            </a:pPr>
            <a:r>
              <a:rPr lang="en-US" sz="630" i="1" dirty="0">
                <a:solidFill>
                  <a:schemeClr val="tx1"/>
                </a:solidFill>
              </a:rPr>
              <a:t>XXXX</a:t>
            </a:r>
          </a:p>
        </p:txBody>
      </p:sp>
      <p:sp>
        <p:nvSpPr>
          <p:cNvPr id="21" name="Rounded Rectangle 20"/>
          <p:cNvSpPr/>
          <p:nvPr/>
        </p:nvSpPr>
        <p:spPr bwMode="gray">
          <a:xfrm>
            <a:off x="3337693" y="2931789"/>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Faculty</a:t>
            </a:r>
          </a:p>
          <a:p>
            <a:pPr marL="81122" indent="-81122">
              <a:buFont typeface="Arial" panose="020B0604020202020204" pitchFamily="34" charset="0"/>
              <a:buChar char="•"/>
            </a:pPr>
            <a:r>
              <a:rPr lang="en-US" sz="630" i="1" dirty="0">
                <a:solidFill>
                  <a:schemeClr val="tx1"/>
                </a:solidFill>
              </a:rPr>
              <a:t>E.g. Expected increase of industry wages requires long-term faculty hiring strategy</a:t>
            </a:r>
          </a:p>
          <a:p>
            <a:pPr marL="81122" indent="-81122">
              <a:buFont typeface="Arial" panose="020B0604020202020204" pitchFamily="34" charset="0"/>
              <a:buChar char="•"/>
            </a:pPr>
            <a:r>
              <a:rPr lang="en-US" sz="630" i="1" dirty="0">
                <a:solidFill>
                  <a:schemeClr val="tx1"/>
                </a:solidFill>
              </a:rPr>
              <a:t>XXXX</a:t>
            </a:r>
          </a:p>
        </p:txBody>
      </p:sp>
      <p:sp>
        <p:nvSpPr>
          <p:cNvPr id="22" name="Rounded Rectangle 18">
            <a:extLst>
              <a:ext uri="{FF2B5EF4-FFF2-40B4-BE49-F238E27FC236}">
                <a16:creationId xmlns:a16="http://schemas.microsoft.com/office/drawing/2014/main" id="{AA223CDC-4FE7-0494-945E-616FAC46DFF9}"/>
              </a:ext>
            </a:extLst>
          </p:cNvPr>
          <p:cNvSpPr/>
          <p:nvPr/>
        </p:nvSpPr>
        <p:spPr bwMode="gray">
          <a:xfrm>
            <a:off x="2378645" y="3891284"/>
            <a:ext cx="1918095" cy="859683"/>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t" anchorCtr="0" forceAA="0" compatLnSpc="1">
            <a:prstTxWarp prst="textNoShape">
              <a:avLst/>
            </a:prstTxWarp>
            <a:noAutofit/>
          </a:bodyPr>
          <a:lstStyle/>
          <a:p>
            <a:pPr algn="ctr"/>
            <a:r>
              <a:rPr lang="en-US" sz="840" b="1" dirty="0">
                <a:solidFill>
                  <a:schemeClr val="tx1"/>
                </a:solidFill>
              </a:rPr>
              <a:t>Other</a:t>
            </a:r>
          </a:p>
          <a:p>
            <a:pPr marL="81122" indent="-81122">
              <a:buFont typeface="Arial" panose="020B0604020202020204" pitchFamily="34" charset="0"/>
              <a:buChar char="•"/>
            </a:pPr>
            <a:r>
              <a:rPr lang="en-US" sz="630" i="1" dirty="0">
                <a:solidFill>
                  <a:schemeClr val="tx1"/>
                </a:solidFill>
              </a:rPr>
              <a:t>E.g. External partnerships, affinity groups, etc. </a:t>
            </a:r>
          </a:p>
          <a:p>
            <a:pPr marL="81122" indent="-81122">
              <a:buFont typeface="Arial" panose="020B0604020202020204" pitchFamily="34" charset="0"/>
              <a:buChar char="•"/>
            </a:pPr>
            <a:r>
              <a:rPr lang="en-US" sz="630" i="1" dirty="0">
                <a:solidFill>
                  <a:schemeClr val="tx1"/>
                </a:solidFill>
              </a:rPr>
              <a:t>XXXX</a:t>
            </a:r>
          </a:p>
        </p:txBody>
      </p:sp>
    </p:spTree>
    <p:extLst>
      <p:ext uri="{BB962C8B-B14F-4D97-AF65-F5344CB8AC3E}">
        <p14:creationId xmlns:p14="http://schemas.microsoft.com/office/powerpoint/2010/main" val="4029403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 | Demographics </a:t>
            </a:r>
          </a:p>
        </p:txBody>
      </p:sp>
      <p:sp>
        <p:nvSpPr>
          <p:cNvPr id="6" name="Title 5"/>
          <p:cNvSpPr>
            <a:spLocks noGrp="1"/>
          </p:cNvSpPr>
          <p:nvPr>
            <p:ph type="title"/>
          </p:nvPr>
        </p:nvSpPr>
        <p:spPr>
          <a:xfrm>
            <a:off x="280194" y="317005"/>
            <a:ext cx="5248802" cy="249299"/>
          </a:xfrm>
        </p:spPr>
        <p:txBody>
          <a:bodyPr/>
          <a:lstStyle/>
          <a:p>
            <a:r>
              <a:rPr lang="en-US" dirty="0"/>
              <a:t>Projected Growth by </a:t>
            </a:r>
            <a:r>
              <a:rPr lang="en-US" i="1" dirty="0"/>
              <a:t>Sub-Population</a:t>
            </a:r>
          </a:p>
        </p:txBody>
      </p:sp>
      <p:sp>
        <p:nvSpPr>
          <p:cNvPr id="4" name="Text Placeholder 3">
            <a:extLst>
              <a:ext uri="{FF2B5EF4-FFF2-40B4-BE49-F238E27FC236}">
                <a16:creationId xmlns:a16="http://schemas.microsoft.com/office/drawing/2014/main" id="{E92C6E81-762D-40C3-9FEE-18B7C33B5A4C}"/>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4DC9D86F-0974-4C23-A08F-978853AE528B}"/>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0715845-5F07-414A-B60F-471F0811A35C}"/>
              </a:ext>
            </a:extLst>
          </p:cNvPr>
          <p:cNvSpPr>
            <a:spLocks noGrp="1"/>
          </p:cNvSpPr>
          <p:nvPr>
            <p:ph type="body" sz="quarter" idx="18"/>
          </p:nvPr>
        </p:nvSpPr>
        <p:spPr/>
        <p:txBody>
          <a:bodyPr/>
          <a:lstStyle/>
          <a:p>
            <a:endParaRPr lang="en-US"/>
          </a:p>
        </p:txBody>
      </p:sp>
      <p:sp>
        <p:nvSpPr>
          <p:cNvPr id="7" name="Rectangle 6"/>
          <p:cNvSpPr/>
          <p:nvPr/>
        </p:nvSpPr>
        <p:spPr bwMode="gray">
          <a:xfrm>
            <a:off x="388910" y="3047299"/>
            <a:ext cx="5614879" cy="13449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8" name="TextBox 7"/>
          <p:cNvSpPr txBox="1"/>
          <p:nvPr/>
        </p:nvSpPr>
        <p:spPr bwMode="gray">
          <a:xfrm>
            <a:off x="461830" y="3128888"/>
            <a:ext cx="2802049" cy="150811"/>
          </a:xfrm>
          <a:prstGeom prst="rect">
            <a:avLst/>
          </a:prstGeom>
          <a:noFill/>
        </p:spPr>
        <p:txBody>
          <a:bodyPr wrap="none" lIns="0" tIns="0" rIns="0" bIns="0" rtlCol="0">
            <a:spAutoFit/>
          </a:bodyPr>
          <a:lstStyle/>
          <a:p>
            <a:pPr>
              <a:spcBef>
                <a:spcPts val="350"/>
              </a:spcBef>
            </a:pPr>
            <a:r>
              <a:rPr lang="en-US" sz="980" b="1" dirty="0"/>
              <a:t>Implications of Changes in Student Age</a:t>
            </a:r>
          </a:p>
        </p:txBody>
      </p:sp>
      <p:sp>
        <p:nvSpPr>
          <p:cNvPr id="9" name="TextBox 8"/>
          <p:cNvSpPr txBox="1"/>
          <p:nvPr/>
        </p:nvSpPr>
        <p:spPr bwMode="gray">
          <a:xfrm>
            <a:off x="461830" y="3336414"/>
            <a:ext cx="5355606" cy="34214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Increasing dual enrollment student population requires focus on recruiting dual enrollment students to enroll after high school; Declining adult student population may enable more courses to be taught during the day</a:t>
            </a:r>
          </a:p>
        </p:txBody>
      </p:sp>
      <p:graphicFrame>
        <p:nvGraphicFramePr>
          <p:cNvPr id="13" name="Chart 12"/>
          <p:cNvGraphicFramePr/>
          <p:nvPr>
            <p:extLst>
              <p:ext uri="{D42A27DB-BD31-4B8C-83A1-F6EECF244321}">
                <p14:modId xmlns:p14="http://schemas.microsoft.com/office/powerpoint/2010/main" val="745325435"/>
              </p:ext>
            </p:extLst>
          </p:nvPr>
        </p:nvGraphicFramePr>
        <p:xfrm>
          <a:off x="1066800" y="1132685"/>
          <a:ext cx="4267200" cy="18548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bwMode="gray">
          <a:xfrm>
            <a:off x="2170136" y="947959"/>
            <a:ext cx="1939634" cy="129266"/>
          </a:xfrm>
          <a:prstGeom prst="rect">
            <a:avLst/>
          </a:prstGeom>
          <a:noFill/>
        </p:spPr>
        <p:txBody>
          <a:bodyPr wrap="none" lIns="0" tIns="0" rIns="0" bIns="0" rtlCol="0">
            <a:spAutoFit/>
          </a:bodyPr>
          <a:lstStyle/>
          <a:p>
            <a:pPr>
              <a:spcBef>
                <a:spcPts val="350"/>
              </a:spcBef>
            </a:pPr>
            <a:r>
              <a:rPr lang="en-US" sz="840" b="1" i="1" dirty="0"/>
              <a:t>Enrollments by Age, 20XX-20XX</a:t>
            </a:r>
          </a:p>
        </p:txBody>
      </p:sp>
    </p:spTree>
    <p:extLst>
      <p:ext uri="{BB962C8B-B14F-4D97-AF65-F5344CB8AC3E}">
        <p14:creationId xmlns:p14="http://schemas.microsoft.com/office/powerpoint/2010/main" val="9680553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 | Demographics</a:t>
            </a:r>
          </a:p>
        </p:txBody>
      </p:sp>
      <p:sp>
        <p:nvSpPr>
          <p:cNvPr id="6" name="Title 5"/>
          <p:cNvSpPr>
            <a:spLocks noGrp="1"/>
          </p:cNvSpPr>
          <p:nvPr>
            <p:ph type="title"/>
          </p:nvPr>
        </p:nvSpPr>
        <p:spPr>
          <a:xfrm>
            <a:off x="280194" y="317005"/>
            <a:ext cx="5212080" cy="249299"/>
          </a:xfrm>
        </p:spPr>
        <p:txBody>
          <a:bodyPr/>
          <a:lstStyle/>
          <a:p>
            <a:r>
              <a:rPr lang="en-US" dirty="0"/>
              <a:t>Projected Graduating Class Size at Local HS</a:t>
            </a:r>
          </a:p>
        </p:txBody>
      </p:sp>
      <p:sp>
        <p:nvSpPr>
          <p:cNvPr id="4" name="Text Placeholder 3">
            <a:extLst>
              <a:ext uri="{FF2B5EF4-FFF2-40B4-BE49-F238E27FC236}">
                <a16:creationId xmlns:a16="http://schemas.microsoft.com/office/drawing/2014/main" id="{B99E67D1-7B69-4CD8-92D6-A51E29B6520B}"/>
              </a:ext>
            </a:extLst>
          </p:cNvPr>
          <p:cNvSpPr>
            <a:spLocks noGrp="1"/>
          </p:cNvSpPr>
          <p:nvPr>
            <p:ph type="body" sz="quarter" idx="15"/>
          </p:nvPr>
        </p:nvSpPr>
        <p:spPr/>
        <p:txBody>
          <a:bodyPr/>
          <a:lstStyle/>
          <a:p>
            <a:endParaRPr lang="en-US"/>
          </a:p>
        </p:txBody>
      </p:sp>
      <p:sp>
        <p:nvSpPr>
          <p:cNvPr id="10" name="Text Placeholder 9">
            <a:extLst>
              <a:ext uri="{FF2B5EF4-FFF2-40B4-BE49-F238E27FC236}">
                <a16:creationId xmlns:a16="http://schemas.microsoft.com/office/drawing/2014/main" id="{80C348AF-D615-4201-A2BD-67662C0D6F78}"/>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8D2CB8BD-5490-4533-91C5-85A5286C2CC3}"/>
              </a:ext>
            </a:extLst>
          </p:cNvPr>
          <p:cNvSpPr>
            <a:spLocks noGrp="1"/>
          </p:cNvSpPr>
          <p:nvPr>
            <p:ph type="body" sz="quarter" idx="18"/>
          </p:nvPr>
        </p:nvSpPr>
        <p:spPr/>
        <p:txBody>
          <a:bodyPr/>
          <a:lstStyle/>
          <a:p>
            <a:endParaRPr lang="en-US"/>
          </a:p>
        </p:txBody>
      </p:sp>
      <p:sp>
        <p:nvSpPr>
          <p:cNvPr id="7" name="Rectangle 6"/>
          <p:cNvSpPr/>
          <p:nvPr/>
        </p:nvSpPr>
        <p:spPr bwMode="gray">
          <a:xfrm>
            <a:off x="388910" y="3047299"/>
            <a:ext cx="5614879" cy="134497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8" name="TextBox 7"/>
          <p:cNvSpPr txBox="1"/>
          <p:nvPr/>
        </p:nvSpPr>
        <p:spPr bwMode="gray">
          <a:xfrm>
            <a:off x="461830" y="3128888"/>
            <a:ext cx="3374322" cy="150811"/>
          </a:xfrm>
          <a:prstGeom prst="rect">
            <a:avLst/>
          </a:prstGeom>
          <a:noFill/>
        </p:spPr>
        <p:txBody>
          <a:bodyPr wrap="none" lIns="0" tIns="0" rIns="0" bIns="0" rtlCol="0">
            <a:spAutoFit/>
          </a:bodyPr>
          <a:lstStyle/>
          <a:p>
            <a:pPr>
              <a:spcBef>
                <a:spcPts val="350"/>
              </a:spcBef>
            </a:pPr>
            <a:r>
              <a:rPr lang="en-US" sz="980" b="1" dirty="0"/>
              <a:t>Implications of Changes in Feeder High Schools</a:t>
            </a:r>
          </a:p>
        </p:txBody>
      </p:sp>
      <p:sp>
        <p:nvSpPr>
          <p:cNvPr id="9" name="TextBox 8"/>
          <p:cNvSpPr txBox="1"/>
          <p:nvPr/>
        </p:nvSpPr>
        <p:spPr bwMode="gray">
          <a:xfrm>
            <a:off x="461830" y="3336414"/>
            <a:ext cx="5355606" cy="24519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Flat growth across feeder schools indicates need to increase recruiting efforts to grow</a:t>
            </a:r>
          </a:p>
        </p:txBody>
      </p:sp>
      <p:graphicFrame>
        <p:nvGraphicFramePr>
          <p:cNvPr id="13" name="Chart 12"/>
          <p:cNvGraphicFramePr/>
          <p:nvPr>
            <p:extLst>
              <p:ext uri="{D42A27DB-BD31-4B8C-83A1-F6EECF244321}">
                <p14:modId xmlns:p14="http://schemas.microsoft.com/office/powerpoint/2010/main" val="1660635427"/>
              </p:ext>
            </p:extLst>
          </p:nvPr>
        </p:nvGraphicFramePr>
        <p:xfrm>
          <a:off x="1066800" y="1132685"/>
          <a:ext cx="4267200" cy="1854877"/>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bwMode="gray">
          <a:xfrm>
            <a:off x="1855000" y="947959"/>
            <a:ext cx="2696251" cy="129266"/>
          </a:xfrm>
          <a:prstGeom prst="rect">
            <a:avLst/>
          </a:prstGeom>
          <a:noFill/>
        </p:spPr>
        <p:txBody>
          <a:bodyPr wrap="none" lIns="0" tIns="0" rIns="0" bIns="0" rtlCol="0">
            <a:spAutoFit/>
          </a:bodyPr>
          <a:lstStyle/>
          <a:p>
            <a:pPr>
              <a:spcBef>
                <a:spcPts val="350"/>
              </a:spcBef>
            </a:pPr>
            <a:r>
              <a:rPr lang="en-US" sz="840" b="1" dirty="0"/>
              <a:t>Projected Graduating Class Size, 20XX-20XX</a:t>
            </a:r>
          </a:p>
        </p:txBody>
      </p:sp>
    </p:spTree>
    <p:extLst>
      <p:ext uri="{BB962C8B-B14F-4D97-AF65-F5344CB8AC3E}">
        <p14:creationId xmlns:p14="http://schemas.microsoft.com/office/powerpoint/2010/main" val="3706923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Major Student Feeders</a:t>
            </a:r>
          </a:p>
        </p:txBody>
      </p:sp>
      <p:sp>
        <p:nvSpPr>
          <p:cNvPr id="11" name="Text Placeholder 10">
            <a:extLst>
              <a:ext uri="{FF2B5EF4-FFF2-40B4-BE49-F238E27FC236}">
                <a16:creationId xmlns:a16="http://schemas.microsoft.com/office/drawing/2014/main" id="{0C4990B8-A05C-4FD7-8179-4BF4B6480225}"/>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0A55FB1D-91D6-4DF7-B391-81A41E3B19FA}"/>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07623975"/>
              </p:ext>
            </p:extLst>
          </p:nvPr>
        </p:nvGraphicFramePr>
        <p:xfrm>
          <a:off x="326809" y="745304"/>
          <a:ext cx="5747181" cy="2142744"/>
        </p:xfrm>
        <a:graphic>
          <a:graphicData uri="http://schemas.openxmlformats.org/drawingml/2006/table">
            <a:tbl>
              <a:tblPr firstRow="1" bandRow="1">
                <a:tableStyleId>{7DF18680-E054-41AD-8BC1-D1AEF772440D}</a:tableStyleId>
              </a:tblPr>
              <a:tblGrid>
                <a:gridCol w="1149436">
                  <a:extLst>
                    <a:ext uri="{9D8B030D-6E8A-4147-A177-3AD203B41FA5}">
                      <a16:colId xmlns:a16="http://schemas.microsoft.com/office/drawing/2014/main" val="20000"/>
                    </a:ext>
                  </a:extLst>
                </a:gridCol>
                <a:gridCol w="1149436">
                  <a:extLst>
                    <a:ext uri="{9D8B030D-6E8A-4147-A177-3AD203B41FA5}">
                      <a16:colId xmlns:a16="http://schemas.microsoft.com/office/drawing/2014/main" val="20001"/>
                    </a:ext>
                  </a:extLst>
                </a:gridCol>
                <a:gridCol w="551858">
                  <a:extLst>
                    <a:ext uri="{9D8B030D-6E8A-4147-A177-3AD203B41FA5}">
                      <a16:colId xmlns:a16="http://schemas.microsoft.com/office/drawing/2014/main" val="20002"/>
                    </a:ext>
                  </a:extLst>
                </a:gridCol>
                <a:gridCol w="1005840">
                  <a:extLst>
                    <a:ext uri="{9D8B030D-6E8A-4147-A177-3AD203B41FA5}">
                      <a16:colId xmlns:a16="http://schemas.microsoft.com/office/drawing/2014/main" val="20003"/>
                    </a:ext>
                  </a:extLst>
                </a:gridCol>
                <a:gridCol w="1890611">
                  <a:extLst>
                    <a:ext uri="{9D8B030D-6E8A-4147-A177-3AD203B41FA5}">
                      <a16:colId xmlns:a16="http://schemas.microsoft.com/office/drawing/2014/main" val="20004"/>
                    </a:ext>
                  </a:extLst>
                </a:gridCol>
              </a:tblGrid>
              <a:tr h="298704">
                <a:tc>
                  <a:txBody>
                    <a:bodyPr/>
                    <a:lstStyle/>
                    <a:p>
                      <a:r>
                        <a:rPr lang="en-US" sz="800" dirty="0"/>
                        <a:t>Institution</a:t>
                      </a:r>
                    </a:p>
                  </a:txBody>
                  <a:tcPr marL="64008" marR="64008" marT="32004" marB="32004"/>
                </a:tc>
                <a:tc>
                  <a:txBody>
                    <a:bodyPr/>
                    <a:lstStyle/>
                    <a:p>
                      <a:r>
                        <a:rPr lang="en-US" sz="800" dirty="0"/>
                        <a:t>Students</a:t>
                      </a:r>
                      <a:r>
                        <a:rPr lang="en-US" sz="800" baseline="0" dirty="0"/>
                        <a:t> Sent in </a:t>
                      </a:r>
                      <a:r>
                        <a:rPr lang="en-US" sz="800" i="1" baseline="0" dirty="0"/>
                        <a:t>20XX</a:t>
                      </a:r>
                      <a:endParaRPr lang="en-US" sz="800" i="1" dirty="0"/>
                    </a:p>
                  </a:txBody>
                  <a:tcPr marL="64008" marR="64008" marT="32004" marB="32004"/>
                </a:tc>
                <a:tc>
                  <a:txBody>
                    <a:bodyPr/>
                    <a:lstStyle/>
                    <a:p>
                      <a:r>
                        <a:rPr lang="en-US" sz="800" dirty="0"/>
                        <a:t>Size</a:t>
                      </a:r>
                    </a:p>
                  </a:txBody>
                  <a:tcPr marL="64008" marR="64008" marT="32004" marB="32004"/>
                </a:tc>
                <a:tc>
                  <a:txBody>
                    <a:bodyPr/>
                    <a:lstStyle/>
                    <a:p>
                      <a:r>
                        <a:rPr lang="en-US" sz="800" dirty="0"/>
                        <a:t>Anticipated Growth</a:t>
                      </a:r>
                    </a:p>
                  </a:txBody>
                  <a:tcPr marL="64008" marR="64008" marT="32004" marB="32004"/>
                </a:tc>
                <a:tc>
                  <a:txBody>
                    <a:bodyPr/>
                    <a:lstStyle/>
                    <a:p>
                      <a:r>
                        <a:rPr lang="en-US" sz="800" dirty="0"/>
                        <a:t>Comments</a:t>
                      </a:r>
                    </a:p>
                  </a:txBody>
                  <a:tcPr marL="64008" marR="64008" marT="32004" marB="32004"/>
                </a:tc>
                <a:extLst>
                  <a:ext uri="{0D108BD9-81ED-4DB2-BD59-A6C34878D82A}">
                    <a16:rowId xmlns:a16="http://schemas.microsoft.com/office/drawing/2014/main" val="10000"/>
                  </a:ext>
                </a:extLst>
              </a:tr>
              <a:tr h="259588">
                <a:tc>
                  <a:txBody>
                    <a:bodyPr/>
                    <a:lstStyle/>
                    <a:p>
                      <a:r>
                        <a:rPr lang="en-US" sz="600" i="1" dirty="0"/>
                        <a:t>Northwest</a:t>
                      </a:r>
                      <a:r>
                        <a:rPr lang="en-US" sz="600" i="1" baseline="0" dirty="0"/>
                        <a:t> High School</a:t>
                      </a:r>
                      <a:endParaRPr lang="en-US" sz="600" i="1" dirty="0"/>
                    </a:p>
                  </a:txBody>
                  <a:tcPr marL="64008" marR="64008" marT="32004" marB="32004"/>
                </a:tc>
                <a:tc>
                  <a:txBody>
                    <a:bodyPr/>
                    <a:lstStyle/>
                    <a:p>
                      <a:r>
                        <a:rPr lang="en-US" sz="600" i="1" dirty="0"/>
                        <a:t>195</a:t>
                      </a:r>
                    </a:p>
                  </a:txBody>
                  <a:tcPr marL="64008" marR="64008" marT="32004" marB="32004"/>
                </a:tc>
                <a:tc>
                  <a:txBody>
                    <a:bodyPr/>
                    <a:lstStyle/>
                    <a:p>
                      <a:r>
                        <a:rPr lang="en-US" sz="600" i="1" dirty="0"/>
                        <a:t>2,000</a:t>
                      </a:r>
                    </a:p>
                  </a:txBody>
                  <a:tcPr marL="64008" marR="64008" marT="32004" marB="32004"/>
                </a:tc>
                <a:tc>
                  <a:txBody>
                    <a:bodyPr/>
                    <a:lstStyle/>
                    <a:p>
                      <a:r>
                        <a:rPr lang="en-US" sz="600" i="1" dirty="0"/>
                        <a:t>0</a:t>
                      </a:r>
                    </a:p>
                  </a:txBody>
                  <a:tcPr marL="64008" marR="64008" marT="32004" marB="32004"/>
                </a:tc>
                <a:tc>
                  <a:txBody>
                    <a:bodyPr/>
                    <a:lstStyle/>
                    <a:p>
                      <a:r>
                        <a:rPr lang="en-US" sz="600" i="1" dirty="0"/>
                        <a:t>School demographics</a:t>
                      </a:r>
                      <a:r>
                        <a:rPr lang="en-US" sz="600" i="1" baseline="0" dirty="0"/>
                        <a:t> stable</a:t>
                      </a:r>
                      <a:endParaRPr lang="en-US" sz="600" i="1" dirty="0"/>
                    </a:p>
                  </a:txBody>
                  <a:tcPr marL="64008" marR="64008" marT="32004" marB="32004"/>
                </a:tc>
                <a:extLst>
                  <a:ext uri="{0D108BD9-81ED-4DB2-BD59-A6C34878D82A}">
                    <a16:rowId xmlns:a16="http://schemas.microsoft.com/office/drawing/2014/main" val="10001"/>
                  </a:ext>
                </a:extLst>
              </a:tr>
              <a:tr h="352044">
                <a:tc>
                  <a:txBody>
                    <a:bodyPr/>
                    <a:lstStyle/>
                    <a:p>
                      <a:r>
                        <a:rPr lang="en-US" sz="600" i="1" dirty="0"/>
                        <a:t>Governor</a:t>
                      </a:r>
                      <a:r>
                        <a:rPr lang="en-US" sz="600" i="1" baseline="0" dirty="0"/>
                        <a:t> High School</a:t>
                      </a:r>
                      <a:endParaRPr lang="en-US" sz="600" i="1" dirty="0"/>
                    </a:p>
                  </a:txBody>
                  <a:tcPr marL="64008" marR="64008" marT="32004" marB="32004"/>
                </a:tc>
                <a:tc>
                  <a:txBody>
                    <a:bodyPr/>
                    <a:lstStyle/>
                    <a:p>
                      <a:r>
                        <a:rPr lang="en-US" sz="600" i="1" dirty="0"/>
                        <a:t>40</a:t>
                      </a:r>
                    </a:p>
                  </a:txBody>
                  <a:tcPr marL="64008" marR="64008" marT="32004" marB="32004"/>
                </a:tc>
                <a:tc>
                  <a:txBody>
                    <a:bodyPr/>
                    <a:lstStyle/>
                    <a:p>
                      <a:r>
                        <a:rPr lang="en-US" sz="600" i="1" dirty="0"/>
                        <a:t>1,400</a:t>
                      </a:r>
                    </a:p>
                  </a:txBody>
                  <a:tcPr marL="64008" marR="64008" marT="32004" marB="32004"/>
                </a:tc>
                <a:tc>
                  <a:txBody>
                    <a:bodyPr/>
                    <a:lstStyle/>
                    <a:p>
                      <a:r>
                        <a:rPr lang="en-US" sz="600" i="1" dirty="0"/>
                        <a:t>+50 new seniors per year</a:t>
                      </a:r>
                      <a:r>
                        <a:rPr lang="en-US" sz="600" i="1" baseline="0" dirty="0"/>
                        <a:t> </a:t>
                      </a:r>
                      <a:r>
                        <a:rPr lang="en-US" sz="600" i="1" dirty="0"/>
                        <a:t>within three years</a:t>
                      </a:r>
                    </a:p>
                  </a:txBody>
                  <a:tcPr marL="64008" marR="64008" marT="32004" marB="32004"/>
                </a:tc>
                <a:tc>
                  <a:txBody>
                    <a:bodyPr/>
                    <a:lstStyle/>
                    <a:p>
                      <a:r>
                        <a:rPr lang="en-US" sz="600" i="1" dirty="0"/>
                        <a:t>School sends fewer students than expected</a:t>
                      </a:r>
                      <a:r>
                        <a:rPr lang="en-US" sz="600" i="1" baseline="0" dirty="0"/>
                        <a:t> based on demographics; increase recruiting efforts</a:t>
                      </a:r>
                      <a:endParaRPr lang="en-US" sz="600" i="1" dirty="0"/>
                    </a:p>
                  </a:txBody>
                  <a:tcPr marL="64008" marR="64008" marT="32004" marB="32004"/>
                </a:tc>
                <a:extLst>
                  <a:ext uri="{0D108BD9-81ED-4DB2-BD59-A6C34878D82A}">
                    <a16:rowId xmlns:a16="http://schemas.microsoft.com/office/drawing/2014/main" val="10002"/>
                  </a:ext>
                </a:extLst>
              </a:tr>
              <a:tr h="352044">
                <a:tc>
                  <a:txBody>
                    <a:bodyPr/>
                    <a:lstStyle/>
                    <a:p>
                      <a:r>
                        <a:rPr lang="en-US" sz="600" i="1" dirty="0"/>
                        <a:t>Widget Labs Inc.</a:t>
                      </a:r>
                    </a:p>
                  </a:txBody>
                  <a:tcPr marL="64008" marR="64008" marT="32004" marB="32004"/>
                </a:tc>
                <a:tc>
                  <a:txBody>
                    <a:bodyPr/>
                    <a:lstStyle/>
                    <a:p>
                      <a:r>
                        <a:rPr lang="en-US" sz="600" i="1" dirty="0"/>
                        <a:t>200 non-credit training</a:t>
                      </a:r>
                    </a:p>
                    <a:p>
                      <a:r>
                        <a:rPr lang="en-US" sz="600" i="1" dirty="0"/>
                        <a:t>50 credential seeking</a:t>
                      </a:r>
                    </a:p>
                  </a:txBody>
                  <a:tcPr marL="64008" marR="64008" marT="32004" marB="32004"/>
                </a:tc>
                <a:tc>
                  <a:txBody>
                    <a:bodyPr/>
                    <a:lstStyle/>
                    <a:p>
                      <a:r>
                        <a:rPr lang="en-US" sz="600" i="1" dirty="0"/>
                        <a:t>1,600</a:t>
                      </a:r>
                    </a:p>
                  </a:txBody>
                  <a:tcPr marL="64008" marR="64008" marT="32004" marB="32004"/>
                </a:tc>
                <a:tc>
                  <a:txBody>
                    <a:bodyPr/>
                    <a:lstStyle/>
                    <a:p>
                      <a:r>
                        <a:rPr lang="en-US" sz="600" i="1" dirty="0"/>
                        <a:t>Hiring</a:t>
                      </a:r>
                      <a:r>
                        <a:rPr lang="en-US" sz="600" i="1" baseline="0" dirty="0"/>
                        <a:t> of 200 new employees just announced</a:t>
                      </a:r>
                      <a:endParaRPr lang="en-US" sz="600" i="1" dirty="0"/>
                    </a:p>
                  </a:txBody>
                  <a:tcPr marL="64008" marR="64008" marT="32004" marB="32004"/>
                </a:tc>
                <a:tc>
                  <a:txBody>
                    <a:bodyPr/>
                    <a:lstStyle/>
                    <a:p>
                      <a:r>
                        <a:rPr lang="en-US" sz="600" i="1" dirty="0"/>
                        <a:t>100 of new hires</a:t>
                      </a:r>
                      <a:r>
                        <a:rPr lang="en-US" sz="600" i="1" baseline="0" dirty="0"/>
                        <a:t> intended to be machinists; </a:t>
                      </a:r>
                      <a:r>
                        <a:rPr lang="en-US" sz="600" i="1" dirty="0"/>
                        <a:t>Opportunity</a:t>
                      </a:r>
                      <a:r>
                        <a:rPr lang="en-US" sz="600" i="1" baseline="0" dirty="0"/>
                        <a:t> to launch certificate in Widget Making</a:t>
                      </a:r>
                      <a:endParaRPr lang="en-US" sz="600" i="1" dirty="0"/>
                    </a:p>
                  </a:txBody>
                  <a:tcPr marL="64008" marR="64008" marT="32004" marB="32004"/>
                </a:tc>
                <a:extLst>
                  <a:ext uri="{0D108BD9-81ED-4DB2-BD59-A6C34878D82A}">
                    <a16:rowId xmlns:a16="http://schemas.microsoft.com/office/drawing/2014/main" val="10003"/>
                  </a:ext>
                </a:extLst>
              </a:tr>
              <a:tr h="352044">
                <a:tc>
                  <a:txBody>
                    <a:bodyPr/>
                    <a:lstStyle/>
                    <a:p>
                      <a:r>
                        <a:rPr lang="en-US" sz="600" i="1" dirty="0" err="1"/>
                        <a:t>Midtier</a:t>
                      </a:r>
                      <a:r>
                        <a:rPr lang="en-US" sz="600" i="1" baseline="0" dirty="0"/>
                        <a:t> State University</a:t>
                      </a:r>
                      <a:endParaRPr lang="en-US" sz="600" i="1" dirty="0"/>
                    </a:p>
                  </a:txBody>
                  <a:tcPr marL="64008" marR="64008" marT="32004" marB="32004"/>
                </a:tc>
                <a:tc>
                  <a:txBody>
                    <a:bodyPr/>
                    <a:lstStyle/>
                    <a:p>
                      <a:r>
                        <a:rPr lang="en-US" sz="600" i="1" dirty="0"/>
                        <a:t>100 reverse</a:t>
                      </a:r>
                      <a:r>
                        <a:rPr lang="en-US" sz="600" i="1" baseline="0" dirty="0"/>
                        <a:t> transfer</a:t>
                      </a:r>
                    </a:p>
                    <a:p>
                      <a:r>
                        <a:rPr lang="en-US" sz="600" i="1" baseline="0" dirty="0"/>
                        <a:t>300 off-term non-degree</a:t>
                      </a:r>
                      <a:endParaRPr lang="en-US" sz="600" i="1" dirty="0"/>
                    </a:p>
                  </a:txBody>
                  <a:tcPr marL="64008" marR="64008" marT="32004" marB="32004"/>
                </a:tc>
                <a:tc>
                  <a:txBody>
                    <a:bodyPr/>
                    <a:lstStyle/>
                    <a:p>
                      <a:r>
                        <a:rPr lang="en-US" sz="600" i="1" dirty="0"/>
                        <a:t>5,000</a:t>
                      </a:r>
                    </a:p>
                  </a:txBody>
                  <a:tcPr marL="64008" marR="64008" marT="32004" marB="32004"/>
                </a:tc>
                <a:tc>
                  <a:txBody>
                    <a:bodyPr/>
                    <a:lstStyle/>
                    <a:p>
                      <a:r>
                        <a:rPr lang="en-US" sz="600" i="1" dirty="0"/>
                        <a:t>-100 freshman per year starting next year</a:t>
                      </a:r>
                    </a:p>
                  </a:txBody>
                  <a:tcPr marL="64008" marR="64008" marT="32004" marB="32004"/>
                </a:tc>
                <a:tc>
                  <a:txBody>
                    <a:bodyPr/>
                    <a:lstStyle/>
                    <a:p>
                      <a:r>
                        <a:rPr lang="en-US" sz="600" i="1" dirty="0"/>
                        <a:t>Declining</a:t>
                      </a:r>
                      <a:r>
                        <a:rPr lang="en-US" sz="600" i="1" baseline="0" dirty="0"/>
                        <a:t> state appropriations for four-year institutions creates possibilities for reverse transfer, recruiting cost-conscious students</a:t>
                      </a:r>
                      <a:endParaRPr lang="en-US" sz="600" i="1" dirty="0"/>
                    </a:p>
                  </a:txBody>
                  <a:tcPr marL="64008" marR="64008" marT="32004" marB="32004"/>
                </a:tc>
                <a:extLst>
                  <a:ext uri="{0D108BD9-81ED-4DB2-BD59-A6C34878D82A}">
                    <a16:rowId xmlns:a16="http://schemas.microsoft.com/office/drawing/2014/main" val="10004"/>
                  </a:ext>
                </a:extLst>
              </a:tr>
              <a:tr h="25958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5"/>
                  </a:ext>
                </a:extLst>
              </a:tr>
              <a:tr h="25958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6"/>
                  </a:ext>
                </a:extLst>
              </a:tr>
            </a:tbl>
          </a:graphicData>
        </a:graphic>
      </p:graphicFrame>
      <p:sp>
        <p:nvSpPr>
          <p:cNvPr id="8" name="Rectangle 7"/>
          <p:cNvSpPr/>
          <p:nvPr/>
        </p:nvSpPr>
        <p:spPr bwMode="gray">
          <a:xfrm>
            <a:off x="388910" y="3210458"/>
            <a:ext cx="5614879" cy="11818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TextBox 8"/>
          <p:cNvSpPr txBox="1"/>
          <p:nvPr/>
        </p:nvSpPr>
        <p:spPr bwMode="gray">
          <a:xfrm>
            <a:off x="461830" y="3288747"/>
            <a:ext cx="2231380" cy="150811"/>
          </a:xfrm>
          <a:prstGeom prst="rect">
            <a:avLst/>
          </a:prstGeom>
          <a:noFill/>
        </p:spPr>
        <p:txBody>
          <a:bodyPr wrap="none" lIns="0" tIns="0" rIns="0" bIns="0" rtlCol="0">
            <a:spAutoFit/>
          </a:bodyPr>
          <a:lstStyle/>
          <a:p>
            <a:pPr>
              <a:spcBef>
                <a:spcPts val="350"/>
              </a:spcBef>
            </a:pPr>
            <a:r>
              <a:rPr lang="en-US" sz="980" b="1" dirty="0"/>
              <a:t>Implications of Shift at Feeders</a:t>
            </a:r>
          </a:p>
        </p:txBody>
      </p:sp>
      <p:sp>
        <p:nvSpPr>
          <p:cNvPr id="10" name="TextBox 9"/>
          <p:cNvSpPr txBox="1"/>
          <p:nvPr/>
        </p:nvSpPr>
        <p:spPr bwMode="gray">
          <a:xfrm>
            <a:off x="461830" y="3496273"/>
            <a:ext cx="5355606" cy="24519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Need to find new feeders; increase recruiting efforts at local company</a:t>
            </a:r>
          </a:p>
        </p:txBody>
      </p:sp>
    </p:spTree>
    <p:extLst>
      <p:ext uri="{BB962C8B-B14F-4D97-AF65-F5344CB8AC3E}">
        <p14:creationId xmlns:p14="http://schemas.microsoft.com/office/powerpoint/2010/main" val="733421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Competitors: Market Competition Assessment</a:t>
            </a:r>
          </a:p>
        </p:txBody>
      </p:sp>
      <p:sp>
        <p:nvSpPr>
          <p:cNvPr id="8" name="Text Placeholder 7">
            <a:extLst>
              <a:ext uri="{FF2B5EF4-FFF2-40B4-BE49-F238E27FC236}">
                <a16:creationId xmlns:a16="http://schemas.microsoft.com/office/drawing/2014/main" id="{C03646B8-6384-4F66-B97F-7D1B2512ED20}"/>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0A1A0D25-488E-4B70-A8EF-F669C2408531}"/>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691662941"/>
              </p:ext>
            </p:extLst>
          </p:nvPr>
        </p:nvGraphicFramePr>
        <p:xfrm>
          <a:off x="326203" y="713052"/>
          <a:ext cx="5748394" cy="2514092"/>
        </p:xfrm>
        <a:graphic>
          <a:graphicData uri="http://schemas.openxmlformats.org/drawingml/2006/table">
            <a:tbl>
              <a:tblPr firstRow="1" bandRow="1">
                <a:tableStyleId>{7DF18680-E054-41AD-8BC1-D1AEF772440D}</a:tableStyleId>
              </a:tblPr>
              <a:tblGrid>
                <a:gridCol w="983011">
                  <a:extLst>
                    <a:ext uri="{9D8B030D-6E8A-4147-A177-3AD203B41FA5}">
                      <a16:colId xmlns:a16="http://schemas.microsoft.com/office/drawing/2014/main" val="20000"/>
                    </a:ext>
                  </a:extLst>
                </a:gridCol>
                <a:gridCol w="1322832">
                  <a:extLst>
                    <a:ext uri="{9D8B030D-6E8A-4147-A177-3AD203B41FA5}">
                      <a16:colId xmlns:a16="http://schemas.microsoft.com/office/drawing/2014/main" val="20001"/>
                    </a:ext>
                  </a:extLst>
                </a:gridCol>
                <a:gridCol w="1472184">
                  <a:extLst>
                    <a:ext uri="{9D8B030D-6E8A-4147-A177-3AD203B41FA5}">
                      <a16:colId xmlns:a16="http://schemas.microsoft.com/office/drawing/2014/main" val="20002"/>
                    </a:ext>
                  </a:extLst>
                </a:gridCol>
                <a:gridCol w="1970367">
                  <a:extLst>
                    <a:ext uri="{9D8B030D-6E8A-4147-A177-3AD203B41FA5}">
                      <a16:colId xmlns:a16="http://schemas.microsoft.com/office/drawing/2014/main" val="20003"/>
                    </a:ext>
                  </a:extLst>
                </a:gridCol>
              </a:tblGrid>
              <a:tr h="320040">
                <a:tc>
                  <a:txBody>
                    <a:bodyPr/>
                    <a:lstStyle/>
                    <a:p>
                      <a:r>
                        <a:rPr lang="en-US" sz="800" dirty="0"/>
                        <a:t>Institution</a:t>
                      </a:r>
                    </a:p>
                  </a:txBody>
                  <a:tcPr marL="64008" marR="64008" marT="32004" marB="32004"/>
                </a:tc>
                <a:tc>
                  <a:txBody>
                    <a:bodyPr/>
                    <a:lstStyle/>
                    <a:p>
                      <a:r>
                        <a:rPr lang="en-US" sz="800" dirty="0"/>
                        <a:t>Key Areas of Competition</a:t>
                      </a:r>
                    </a:p>
                  </a:txBody>
                  <a:tcPr marL="64008" marR="64008" marT="32004" marB="32004"/>
                </a:tc>
                <a:tc>
                  <a:txBody>
                    <a:bodyPr/>
                    <a:lstStyle/>
                    <a:p>
                      <a:r>
                        <a:rPr lang="en-US" sz="800" dirty="0"/>
                        <a:t>New Programs</a:t>
                      </a:r>
                      <a:r>
                        <a:rPr lang="en-US" sz="800" baseline="0" dirty="0"/>
                        <a:t> and Facilities</a:t>
                      </a:r>
                      <a:endParaRPr lang="en-US" sz="800" dirty="0"/>
                    </a:p>
                  </a:txBody>
                  <a:tcPr marL="64008" marR="64008" marT="32004" marB="32004"/>
                </a:tc>
                <a:tc>
                  <a:txBody>
                    <a:bodyPr/>
                    <a:lstStyle/>
                    <a:p>
                      <a:r>
                        <a:rPr lang="en-US" sz="800" dirty="0"/>
                        <a:t>Risk</a:t>
                      </a:r>
                      <a:r>
                        <a:rPr lang="en-US" sz="800" baseline="0" dirty="0"/>
                        <a:t> to Market Share</a:t>
                      </a:r>
                      <a:endParaRPr lang="en-US" sz="800" dirty="0"/>
                    </a:p>
                  </a:txBody>
                  <a:tcPr marL="64008" marR="64008" marT="32004" marB="32004"/>
                </a:tc>
                <a:extLst>
                  <a:ext uri="{0D108BD9-81ED-4DB2-BD59-A6C34878D82A}">
                    <a16:rowId xmlns:a16="http://schemas.microsoft.com/office/drawing/2014/main" val="10000"/>
                  </a:ext>
                </a:extLst>
              </a:tr>
              <a:tr h="259588">
                <a:tc gridSpan="4">
                  <a:txBody>
                    <a:bodyPr/>
                    <a:lstStyle/>
                    <a:p>
                      <a:r>
                        <a:rPr lang="en-US" sz="700" b="1" dirty="0"/>
                        <a:t>Primary Competition</a:t>
                      </a:r>
                    </a:p>
                  </a:txBody>
                  <a:tcPr marL="64008" marR="64008" marT="32004" marB="3200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938784">
                <a:tc>
                  <a:txBody>
                    <a:bodyPr/>
                    <a:lstStyle/>
                    <a:p>
                      <a:pPr marL="228600" indent="-228600">
                        <a:buAutoNum type="arabicPeriod"/>
                      </a:pPr>
                      <a:r>
                        <a:rPr lang="en-US" sz="600" i="1" dirty="0" err="1"/>
                        <a:t>Midtier</a:t>
                      </a:r>
                      <a:r>
                        <a:rPr lang="en-US" sz="600" i="1" dirty="0"/>
                        <a:t> State University</a:t>
                      </a:r>
                    </a:p>
                    <a:p>
                      <a:pPr marL="228600" indent="-228600">
                        <a:buAutoNum type="arabicPeriod"/>
                      </a:pPr>
                      <a:endParaRPr lang="en-US" sz="600" i="1" dirty="0"/>
                    </a:p>
                    <a:p>
                      <a:pPr marL="228600" indent="-228600">
                        <a:buAutoNum type="arabicPeriod"/>
                      </a:pPr>
                      <a:endParaRPr lang="en-US" sz="600" i="1" dirty="0"/>
                    </a:p>
                    <a:p>
                      <a:pPr marL="228600" indent="-228600">
                        <a:buAutoNum type="arabicPeriod"/>
                      </a:pPr>
                      <a:endParaRPr lang="en-US" sz="600" i="1" dirty="0"/>
                    </a:p>
                    <a:p>
                      <a:pPr marL="228600" indent="-228600">
                        <a:buAutoNum type="arabicPeriod"/>
                      </a:pPr>
                      <a:r>
                        <a:rPr lang="en-US" sz="600" i="1" dirty="0"/>
                        <a:t>For-Profit</a:t>
                      </a:r>
                      <a:r>
                        <a:rPr lang="en-US" sz="600" i="1" baseline="0" dirty="0"/>
                        <a:t> Online University</a:t>
                      </a:r>
                      <a:endParaRPr lang="en-US" sz="600" i="1" dirty="0"/>
                    </a:p>
                  </a:txBody>
                  <a:tcPr marL="64008" marR="64008" marT="32004" marB="32004"/>
                </a:tc>
                <a:tc>
                  <a:txBody>
                    <a:bodyPr/>
                    <a:lstStyle/>
                    <a:p>
                      <a:pPr marL="228600" indent="-228600">
                        <a:buAutoNum type="arabicPeriod"/>
                      </a:pPr>
                      <a:r>
                        <a:rPr lang="en-US" sz="600" i="1" dirty="0"/>
                        <a:t>Liberal arts programs;</a:t>
                      </a:r>
                      <a:r>
                        <a:rPr lang="en-US" sz="600" i="1" baseline="0" dirty="0"/>
                        <a:t> aviation tech program</a:t>
                      </a:r>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r>
                        <a:rPr lang="en-US" sz="600" i="1" baseline="0" dirty="0"/>
                        <a:t>Online/distance education; non-credit skill development</a:t>
                      </a:r>
                      <a:r>
                        <a:rPr lang="en-US" sz="600" i="1" dirty="0"/>
                        <a:t> </a:t>
                      </a:r>
                    </a:p>
                  </a:txBody>
                  <a:tcPr marL="64008" marR="64008" marT="32004" marB="32004"/>
                </a:tc>
                <a:tc>
                  <a:txBody>
                    <a:bodyPr/>
                    <a:lstStyle/>
                    <a:p>
                      <a:pPr marL="228600" indent="-228600">
                        <a:buAutoNum type="arabicPeriod"/>
                      </a:pPr>
                      <a:r>
                        <a:rPr lang="en-US" sz="600" i="1" dirty="0"/>
                        <a:t>New dorms,</a:t>
                      </a:r>
                      <a:r>
                        <a:rPr lang="en-US" sz="600" i="1" baseline="0" dirty="0"/>
                        <a:t> student center, engineering department</a:t>
                      </a:r>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r>
                        <a:rPr lang="en-US" sz="600" i="1" baseline="0" dirty="0"/>
                        <a:t>Recently launched weekends-only transfer degree</a:t>
                      </a:r>
                      <a:endParaRPr lang="en-US" sz="600" i="1" dirty="0"/>
                    </a:p>
                  </a:txBody>
                  <a:tcPr marL="64008" marR="64008" marT="32004" marB="32004"/>
                </a:tc>
                <a:tc>
                  <a:txBody>
                    <a:bodyPr/>
                    <a:lstStyle/>
                    <a:p>
                      <a:pPr marL="228600" indent="-228600">
                        <a:buAutoNum type="arabicPeriod"/>
                      </a:pPr>
                      <a:r>
                        <a:rPr lang="en-US" sz="600" i="1" dirty="0"/>
                        <a:t>Moderate</a:t>
                      </a:r>
                      <a:r>
                        <a:rPr lang="en-US" sz="600" i="1" baseline="0" dirty="0"/>
                        <a:t> </a:t>
                      </a:r>
                      <a:r>
                        <a:rPr lang="en-US" sz="600" i="1" dirty="0"/>
                        <a:t>– Local research shows that improvements to student life not</a:t>
                      </a:r>
                      <a:r>
                        <a:rPr lang="en-US" sz="600" i="1" baseline="0" dirty="0"/>
                        <a:t> appealing to two-year students; aviation tech program has potential to compete students away from us</a:t>
                      </a:r>
                    </a:p>
                    <a:p>
                      <a:pPr marL="228600" indent="-228600">
                        <a:buAutoNum type="arabicPeriod"/>
                      </a:pPr>
                      <a:r>
                        <a:rPr lang="en-US" sz="600" i="1" baseline="0" dirty="0"/>
                        <a:t>High – Evening and weekend accessibility is a weakness of ours, despite high market demand</a:t>
                      </a:r>
                      <a:endParaRPr lang="en-US" sz="600" i="1" dirty="0"/>
                    </a:p>
                  </a:txBody>
                  <a:tcPr marL="64008" marR="64008" marT="32004" marB="32004"/>
                </a:tc>
                <a:extLst>
                  <a:ext uri="{0D108BD9-81ED-4DB2-BD59-A6C34878D82A}">
                    <a16:rowId xmlns:a16="http://schemas.microsoft.com/office/drawing/2014/main" val="10002"/>
                  </a:ext>
                </a:extLst>
              </a:tr>
              <a:tr h="259588">
                <a:tc gridSpan="4">
                  <a:txBody>
                    <a:bodyPr/>
                    <a:lstStyle/>
                    <a:p>
                      <a:r>
                        <a:rPr lang="en-US" sz="700" b="1" dirty="0"/>
                        <a:t>Secondary Competitors</a:t>
                      </a:r>
                    </a:p>
                  </a:txBody>
                  <a:tcPr marL="64008" marR="64008" marT="32004" marB="32004"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3"/>
                  </a:ext>
                </a:extLst>
              </a:tr>
              <a:tr h="720090">
                <a:tc>
                  <a:txBody>
                    <a:bodyPr/>
                    <a:lstStyle/>
                    <a:p>
                      <a:pPr marL="228600" indent="-228600">
                        <a:buAutoNum type="arabicPeriod"/>
                      </a:pPr>
                      <a:r>
                        <a:rPr lang="en-US" sz="600" i="1" baseline="0" dirty="0"/>
                        <a:t>Workforce opportunities</a:t>
                      </a:r>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r>
                        <a:rPr lang="en-US" sz="600" i="1" baseline="0" dirty="0"/>
                        <a:t>Advanced Placement</a:t>
                      </a:r>
                      <a:endParaRPr lang="en-US" sz="600" i="1" dirty="0"/>
                    </a:p>
                  </a:txBody>
                  <a:tcPr marL="64008" marR="64008" marT="32004" marB="32004"/>
                </a:tc>
                <a:tc>
                  <a:txBody>
                    <a:bodyPr/>
                    <a:lstStyle/>
                    <a:p>
                      <a:pPr marL="228600" indent="-228600">
                        <a:buAutoNum type="arabicPeriod"/>
                      </a:pPr>
                      <a:r>
                        <a:rPr lang="en-US" sz="600" i="1" baseline="0" dirty="0"/>
                        <a:t>Across-the-board enrollments</a:t>
                      </a:r>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r>
                        <a:rPr lang="en-US" sz="600" i="1" baseline="0" dirty="0"/>
                        <a:t>High school dual enrollment</a:t>
                      </a:r>
                      <a:endParaRPr lang="en-US" sz="600" i="1" dirty="0"/>
                    </a:p>
                  </a:txBody>
                  <a:tcPr marL="64008" marR="64008" marT="32004" marB="32004"/>
                </a:tc>
                <a:tc>
                  <a:txBody>
                    <a:bodyPr/>
                    <a:lstStyle/>
                    <a:p>
                      <a:pPr marL="228600" indent="-228600">
                        <a:buAutoNum type="arabicPeriod"/>
                      </a:pPr>
                      <a:r>
                        <a:rPr lang="en-US" sz="600" i="1" dirty="0"/>
                        <a:t>New investment leading to expansion of existing companies</a:t>
                      </a:r>
                    </a:p>
                    <a:p>
                      <a:pPr marL="228600" indent="-228600">
                        <a:buAutoNum type="arabicPeriod"/>
                      </a:pPr>
                      <a:endParaRPr lang="en-US" sz="600" i="1" dirty="0"/>
                    </a:p>
                    <a:p>
                      <a:pPr marL="228600" indent="-228600">
                        <a:buAutoNum type="arabicPeriod"/>
                      </a:pPr>
                      <a:r>
                        <a:rPr lang="en-US" sz="600" i="1" dirty="0"/>
                        <a:t>New AP courses in history, English</a:t>
                      </a:r>
                    </a:p>
                  </a:txBody>
                  <a:tcPr marL="64008" marR="64008" marT="32004" marB="32004"/>
                </a:tc>
                <a:tc>
                  <a:txBody>
                    <a:bodyPr/>
                    <a:lstStyle/>
                    <a:p>
                      <a:pPr marL="228600" indent="-228600">
                        <a:buAutoNum type="arabicPeriod"/>
                      </a:pPr>
                      <a:r>
                        <a:rPr lang="en-US" sz="600" i="1" dirty="0"/>
                        <a:t>Moderate – Some students dropping</a:t>
                      </a:r>
                      <a:r>
                        <a:rPr lang="en-US" sz="600" i="1" baseline="0" dirty="0"/>
                        <a:t> out to work more hours</a:t>
                      </a:r>
                    </a:p>
                    <a:p>
                      <a:pPr marL="228600" indent="-228600">
                        <a:buAutoNum type="arabicPeriod"/>
                      </a:pPr>
                      <a:endParaRPr lang="en-US" sz="600" i="1" baseline="0" dirty="0"/>
                    </a:p>
                    <a:p>
                      <a:pPr marL="228600" indent="-228600">
                        <a:buAutoNum type="arabicPeriod"/>
                      </a:pPr>
                      <a:endParaRPr lang="en-US" sz="600" i="1" baseline="0" dirty="0"/>
                    </a:p>
                    <a:p>
                      <a:pPr marL="228600" indent="-228600">
                        <a:buAutoNum type="arabicPeriod"/>
                      </a:pPr>
                      <a:r>
                        <a:rPr lang="en-US" sz="600" i="1" baseline="0" dirty="0"/>
                        <a:t>Low – Parents showing increased preference for dual enrollment over AP</a:t>
                      </a:r>
                      <a:endParaRPr lang="en-US" sz="600" i="1" dirty="0"/>
                    </a:p>
                  </a:txBody>
                  <a:tcPr marL="64008" marR="64008" marT="32004" marB="32004"/>
                </a:tc>
                <a:extLst>
                  <a:ext uri="{0D108BD9-81ED-4DB2-BD59-A6C34878D82A}">
                    <a16:rowId xmlns:a16="http://schemas.microsoft.com/office/drawing/2014/main" val="10004"/>
                  </a:ext>
                </a:extLst>
              </a:tr>
            </a:tbl>
          </a:graphicData>
        </a:graphic>
      </p:graphicFrame>
      <p:sp>
        <p:nvSpPr>
          <p:cNvPr id="11" name="Rectangle 10"/>
          <p:cNvSpPr/>
          <p:nvPr/>
        </p:nvSpPr>
        <p:spPr bwMode="gray">
          <a:xfrm>
            <a:off x="326203" y="3507821"/>
            <a:ext cx="5748394" cy="89600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2" name="TextBox 11"/>
          <p:cNvSpPr txBox="1"/>
          <p:nvPr/>
        </p:nvSpPr>
        <p:spPr bwMode="gray">
          <a:xfrm>
            <a:off x="420555" y="3620415"/>
            <a:ext cx="1973297" cy="150811"/>
          </a:xfrm>
          <a:prstGeom prst="rect">
            <a:avLst/>
          </a:prstGeom>
          <a:noFill/>
        </p:spPr>
        <p:txBody>
          <a:bodyPr wrap="none" lIns="0" tIns="0" rIns="0" bIns="0" rtlCol="0">
            <a:spAutoFit/>
          </a:bodyPr>
          <a:lstStyle/>
          <a:p>
            <a:pPr>
              <a:spcBef>
                <a:spcPts val="350"/>
              </a:spcBef>
            </a:pPr>
            <a:r>
              <a:rPr lang="en-US" sz="980" b="1" dirty="0"/>
              <a:t>Implications of Competition</a:t>
            </a:r>
          </a:p>
        </p:txBody>
      </p:sp>
      <p:sp>
        <p:nvSpPr>
          <p:cNvPr id="13" name="TextBox 12"/>
          <p:cNvSpPr txBox="1"/>
          <p:nvPr/>
        </p:nvSpPr>
        <p:spPr bwMode="gray">
          <a:xfrm>
            <a:off x="420555" y="3964950"/>
            <a:ext cx="5355606" cy="24519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Need to promote aviation tech program; Need to consider online/weekend course offerings</a:t>
            </a:r>
          </a:p>
        </p:txBody>
      </p:sp>
    </p:spTree>
    <p:extLst>
      <p:ext uri="{BB962C8B-B14F-4D97-AF65-F5344CB8AC3E}">
        <p14:creationId xmlns:p14="http://schemas.microsoft.com/office/powerpoint/2010/main" val="18758088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Faculty: Anticipated Changes in Staffing</a:t>
            </a:r>
          </a:p>
        </p:txBody>
      </p:sp>
      <p:sp>
        <p:nvSpPr>
          <p:cNvPr id="4" name="Text Placeholder 3">
            <a:extLst>
              <a:ext uri="{FF2B5EF4-FFF2-40B4-BE49-F238E27FC236}">
                <a16:creationId xmlns:a16="http://schemas.microsoft.com/office/drawing/2014/main" id="{A27AD1B1-F5F6-4C05-BE08-7B4E063A8DB8}"/>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ADF24F47-92A9-4351-9A70-01BED34DF1F9}"/>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507FE831-98CE-412D-A731-CF664E72DDC6}"/>
              </a:ext>
            </a:extLst>
          </p:cNvPr>
          <p:cNvSpPr>
            <a:spLocks noGrp="1"/>
          </p:cNvSpPr>
          <p:nvPr>
            <p:ph type="body" sz="quarter" idx="18"/>
          </p:nvPr>
        </p:nvSpPr>
        <p:spPr/>
        <p:txBody>
          <a:bodyPr/>
          <a:lstStyle/>
          <a:p>
            <a:endParaRPr lang="en-US"/>
          </a:p>
        </p:txBody>
      </p:sp>
      <p:graphicFrame>
        <p:nvGraphicFramePr>
          <p:cNvPr id="10" name="Chart 9"/>
          <p:cNvGraphicFramePr/>
          <p:nvPr>
            <p:extLst>
              <p:ext uri="{D42A27DB-BD31-4B8C-83A1-F6EECF244321}">
                <p14:modId xmlns:p14="http://schemas.microsoft.com/office/powerpoint/2010/main" val="332054224"/>
              </p:ext>
            </p:extLst>
          </p:nvPr>
        </p:nvGraphicFramePr>
        <p:xfrm>
          <a:off x="526288" y="1283716"/>
          <a:ext cx="2859024" cy="18242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bwMode="gray">
          <a:xfrm>
            <a:off x="1423363" y="1096658"/>
            <a:ext cx="1069203" cy="129266"/>
          </a:xfrm>
          <a:prstGeom prst="rect">
            <a:avLst/>
          </a:prstGeom>
          <a:noFill/>
        </p:spPr>
        <p:txBody>
          <a:bodyPr wrap="none" lIns="0" tIns="0" rIns="0" bIns="0" rtlCol="0">
            <a:spAutoFit/>
          </a:bodyPr>
          <a:lstStyle/>
          <a:p>
            <a:pPr>
              <a:spcBef>
                <a:spcPts val="350"/>
              </a:spcBef>
            </a:pPr>
            <a:r>
              <a:rPr lang="en-US" sz="840" b="1" dirty="0"/>
              <a:t>Faculty Employed</a:t>
            </a:r>
          </a:p>
        </p:txBody>
      </p:sp>
      <p:sp>
        <p:nvSpPr>
          <p:cNvPr id="12" name="TextBox 11"/>
          <p:cNvSpPr txBox="1"/>
          <p:nvPr/>
        </p:nvSpPr>
        <p:spPr bwMode="gray">
          <a:xfrm>
            <a:off x="3589748" y="1106430"/>
            <a:ext cx="2491067" cy="129266"/>
          </a:xfrm>
          <a:prstGeom prst="rect">
            <a:avLst/>
          </a:prstGeom>
          <a:noFill/>
        </p:spPr>
        <p:txBody>
          <a:bodyPr wrap="none" lIns="0" tIns="0" rIns="0" bIns="0" rtlCol="0">
            <a:spAutoFit/>
          </a:bodyPr>
          <a:lstStyle/>
          <a:p>
            <a:pPr>
              <a:spcBef>
                <a:spcPts val="350"/>
              </a:spcBef>
            </a:pPr>
            <a:r>
              <a:rPr lang="en-US" sz="840" b="1" dirty="0"/>
              <a:t>Recruitment and Retirement, </a:t>
            </a:r>
            <a:r>
              <a:rPr lang="en-US" sz="840" b="1" i="1" dirty="0"/>
              <a:t>20XX-20XX</a:t>
            </a:r>
          </a:p>
        </p:txBody>
      </p:sp>
      <p:grpSp>
        <p:nvGrpSpPr>
          <p:cNvPr id="17" name="Group 16"/>
          <p:cNvGrpSpPr/>
          <p:nvPr/>
        </p:nvGrpSpPr>
        <p:grpSpPr>
          <a:xfrm>
            <a:off x="3758564" y="1904319"/>
            <a:ext cx="2147824" cy="668366"/>
            <a:chOff x="5222240" y="2447472"/>
            <a:chExt cx="3068320" cy="954808"/>
          </a:xfrm>
        </p:grpSpPr>
        <p:sp>
          <p:nvSpPr>
            <p:cNvPr id="13" name="Rectangle 12"/>
            <p:cNvSpPr/>
            <p:nvPr/>
          </p:nvSpPr>
          <p:spPr bwMode="gray">
            <a:xfrm>
              <a:off x="5222240" y="2447472"/>
              <a:ext cx="2262476" cy="415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770" dirty="0">
                  <a:solidFill>
                    <a:schemeClr val="tx1"/>
                  </a:solidFill>
                </a:rPr>
                <a:t>Expected Retirements</a:t>
              </a:r>
            </a:p>
          </p:txBody>
        </p:sp>
        <p:sp>
          <p:nvSpPr>
            <p:cNvPr id="14" name="Rectangle 13"/>
            <p:cNvSpPr/>
            <p:nvPr/>
          </p:nvSpPr>
          <p:spPr bwMode="gray">
            <a:xfrm>
              <a:off x="5222240" y="2969200"/>
              <a:ext cx="2262476" cy="43308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770" dirty="0">
                  <a:solidFill>
                    <a:schemeClr val="tx1"/>
                  </a:solidFill>
                </a:rPr>
                <a:t>New Faculty FTE Needed</a:t>
              </a:r>
            </a:p>
          </p:txBody>
        </p:sp>
        <p:sp>
          <p:nvSpPr>
            <p:cNvPr id="15" name="Rectangle 14"/>
            <p:cNvSpPr/>
            <p:nvPr/>
          </p:nvSpPr>
          <p:spPr bwMode="gray">
            <a:xfrm>
              <a:off x="7596476" y="2447472"/>
              <a:ext cx="694084" cy="415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6" name="Rectangle 15"/>
            <p:cNvSpPr/>
            <p:nvPr/>
          </p:nvSpPr>
          <p:spPr bwMode="gray">
            <a:xfrm>
              <a:off x="7596476" y="2963592"/>
              <a:ext cx="694084" cy="4151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sp>
        <p:nvSpPr>
          <p:cNvPr id="18" name="Rectangle 17"/>
          <p:cNvSpPr/>
          <p:nvPr/>
        </p:nvSpPr>
        <p:spPr bwMode="gray">
          <a:xfrm>
            <a:off x="392960" y="3213446"/>
            <a:ext cx="5614879" cy="11818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9" name="TextBox 18"/>
          <p:cNvSpPr txBox="1"/>
          <p:nvPr/>
        </p:nvSpPr>
        <p:spPr bwMode="gray">
          <a:xfrm>
            <a:off x="461830" y="3288747"/>
            <a:ext cx="3077766" cy="150811"/>
          </a:xfrm>
          <a:prstGeom prst="rect">
            <a:avLst/>
          </a:prstGeom>
          <a:noFill/>
        </p:spPr>
        <p:txBody>
          <a:bodyPr wrap="none" lIns="0" tIns="0" rIns="0" bIns="0" rtlCol="0">
            <a:spAutoFit/>
          </a:bodyPr>
          <a:lstStyle/>
          <a:p>
            <a:pPr>
              <a:spcBef>
                <a:spcPts val="350"/>
              </a:spcBef>
            </a:pPr>
            <a:r>
              <a:rPr lang="en-US" sz="980" b="1" dirty="0"/>
              <a:t>Implications of Faculty Employment Trends</a:t>
            </a:r>
          </a:p>
        </p:txBody>
      </p:sp>
      <p:sp>
        <p:nvSpPr>
          <p:cNvPr id="20" name="TextBox 19"/>
          <p:cNvSpPr txBox="1"/>
          <p:nvPr/>
        </p:nvSpPr>
        <p:spPr bwMode="gray">
          <a:xfrm>
            <a:off x="461830" y="3496273"/>
            <a:ext cx="5355606" cy="24519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Need to expand hiring of adjuncts; Opportunity to offer early retirement incentives</a:t>
            </a:r>
          </a:p>
        </p:txBody>
      </p:sp>
      <p:sp>
        <p:nvSpPr>
          <p:cNvPr id="2" name="Rectangle 1">
            <a:extLst>
              <a:ext uri="{FF2B5EF4-FFF2-40B4-BE49-F238E27FC236}">
                <a16:creationId xmlns:a16="http://schemas.microsoft.com/office/drawing/2014/main" id="{49BDD2D7-CBFA-E705-88A1-3C650737083F}"/>
              </a:ext>
            </a:extLst>
          </p:cNvPr>
          <p:cNvSpPr/>
          <p:nvPr/>
        </p:nvSpPr>
        <p:spPr bwMode="gray">
          <a:xfrm>
            <a:off x="6567553" y="1101693"/>
            <a:ext cx="1808097" cy="1181819"/>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741" b="1" dirty="0"/>
              <a:t>Faculty Employed</a:t>
            </a:r>
          </a:p>
          <a:p>
            <a:pPr algn="ctr"/>
            <a:r>
              <a:rPr lang="en-US" sz="741" dirty="0"/>
              <a:t>Column 1: 5 years previous</a:t>
            </a:r>
          </a:p>
          <a:p>
            <a:pPr algn="ctr"/>
            <a:r>
              <a:rPr lang="en-US" sz="741" dirty="0"/>
              <a:t>Column 2: 3 years previous</a:t>
            </a:r>
          </a:p>
          <a:p>
            <a:pPr algn="ctr"/>
            <a:r>
              <a:rPr lang="en-US" sz="741" dirty="0"/>
              <a:t>Current: Current AY</a:t>
            </a:r>
          </a:p>
          <a:p>
            <a:pPr algn="ctr"/>
            <a:r>
              <a:rPr lang="en-US" sz="741" dirty="0"/>
              <a:t>20XX: 3 years ahead</a:t>
            </a:r>
          </a:p>
          <a:p>
            <a:pPr algn="ctr"/>
            <a:r>
              <a:rPr lang="en-US" sz="700" dirty="0"/>
              <a:t>End of Strategic Plan: 5 years ahead</a:t>
            </a:r>
          </a:p>
        </p:txBody>
      </p:sp>
    </p:spTree>
    <p:extLst>
      <p:ext uri="{BB962C8B-B14F-4D97-AF65-F5344CB8AC3E}">
        <p14:creationId xmlns:p14="http://schemas.microsoft.com/office/powerpoint/2010/main" val="2095083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Regulatory Reforms</a:t>
            </a:r>
          </a:p>
        </p:txBody>
      </p:sp>
      <p:sp>
        <p:nvSpPr>
          <p:cNvPr id="4" name="Text Placeholder 3">
            <a:extLst>
              <a:ext uri="{FF2B5EF4-FFF2-40B4-BE49-F238E27FC236}">
                <a16:creationId xmlns:a16="http://schemas.microsoft.com/office/drawing/2014/main" id="{BA707FAB-FB48-4210-A446-3F15887506F1}"/>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B890066C-13E4-4CFF-A84D-2F512EA49BF5}"/>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8ACD15C3-D4FD-44F1-9401-60D97B499436}"/>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6806" y="977900"/>
          <a:ext cx="5747185" cy="2225040"/>
        </p:xfrm>
        <a:graphic>
          <a:graphicData uri="http://schemas.openxmlformats.org/drawingml/2006/table">
            <a:tbl>
              <a:tblPr firstRow="1" bandRow="1">
                <a:tableStyleId>{7DF18680-E054-41AD-8BC1-D1AEF772440D}</a:tableStyleId>
              </a:tblPr>
              <a:tblGrid>
                <a:gridCol w="2084162">
                  <a:extLst>
                    <a:ext uri="{9D8B030D-6E8A-4147-A177-3AD203B41FA5}">
                      <a16:colId xmlns:a16="http://schemas.microsoft.com/office/drawing/2014/main" val="20000"/>
                    </a:ext>
                  </a:extLst>
                </a:gridCol>
                <a:gridCol w="3663023">
                  <a:extLst>
                    <a:ext uri="{9D8B030D-6E8A-4147-A177-3AD203B41FA5}">
                      <a16:colId xmlns:a16="http://schemas.microsoft.com/office/drawing/2014/main" val="20001"/>
                    </a:ext>
                  </a:extLst>
                </a:gridCol>
              </a:tblGrid>
              <a:tr h="320040">
                <a:tc>
                  <a:txBody>
                    <a:bodyPr/>
                    <a:lstStyle/>
                    <a:p>
                      <a:r>
                        <a:rPr lang="en-US" sz="800" dirty="0"/>
                        <a:t>Regulatory Change or </a:t>
                      </a:r>
                      <a:br>
                        <a:rPr lang="en-US" sz="800" dirty="0"/>
                      </a:br>
                      <a:r>
                        <a:rPr lang="en-US" sz="800" dirty="0"/>
                        <a:t>Potential Change</a:t>
                      </a:r>
                    </a:p>
                  </a:txBody>
                  <a:tcPr marL="64008" marR="64008" marT="32004" marB="32004"/>
                </a:tc>
                <a:tc>
                  <a:txBody>
                    <a:bodyPr/>
                    <a:lstStyle/>
                    <a:p>
                      <a:r>
                        <a:rPr lang="en-US" sz="800" dirty="0"/>
                        <a:t>Impact or Potential Impact</a:t>
                      </a:r>
                    </a:p>
                  </a:txBody>
                  <a:tcPr marL="64008" marR="64008" marT="32004" marB="32004"/>
                </a:tc>
                <a:extLst>
                  <a:ext uri="{0D108BD9-81ED-4DB2-BD59-A6C34878D82A}">
                    <a16:rowId xmlns:a16="http://schemas.microsoft.com/office/drawing/2014/main" val="10000"/>
                  </a:ext>
                </a:extLst>
              </a:tr>
              <a:tr h="317500">
                <a:tc>
                  <a:txBody>
                    <a:bodyPr/>
                    <a:lstStyle/>
                    <a:p>
                      <a:r>
                        <a:rPr lang="en-US" sz="700" i="1" dirty="0"/>
                        <a:t>Gainful Employment rules</a:t>
                      </a:r>
                      <a:r>
                        <a:rPr lang="en-US" sz="700" i="1" baseline="0" dirty="0"/>
                        <a:t> repealed</a:t>
                      </a:r>
                      <a:endParaRPr lang="en-US" sz="700" i="1" dirty="0"/>
                    </a:p>
                  </a:txBody>
                  <a:tcPr marL="64008" marR="64008" marT="32004" marB="32004"/>
                </a:tc>
                <a:tc>
                  <a:txBody>
                    <a:bodyPr/>
                    <a:lstStyle/>
                    <a:p>
                      <a:r>
                        <a:rPr lang="en-US" sz="700" i="1" dirty="0"/>
                        <a:t>More competition from for-profit providers on some programs.</a:t>
                      </a:r>
                      <a:r>
                        <a:rPr lang="en-US" sz="700" i="1" baseline="0" dirty="0"/>
                        <a:t> Less federal scrutiny of programs</a:t>
                      </a:r>
                      <a:endParaRPr lang="en-US" sz="700" i="1" dirty="0"/>
                    </a:p>
                  </a:txBody>
                  <a:tcPr marL="64008" marR="64008" marT="32004" marB="32004"/>
                </a:tc>
                <a:extLst>
                  <a:ext uri="{0D108BD9-81ED-4DB2-BD59-A6C34878D82A}">
                    <a16:rowId xmlns:a16="http://schemas.microsoft.com/office/drawing/2014/main" val="10001"/>
                  </a:ext>
                </a:extLst>
              </a:tr>
              <a:tr h="317500">
                <a:tc>
                  <a:txBody>
                    <a:bodyPr/>
                    <a:lstStyle/>
                    <a:p>
                      <a:r>
                        <a:rPr lang="en-US" sz="700" i="1" dirty="0"/>
                        <a:t>Pell</a:t>
                      </a:r>
                      <a:r>
                        <a:rPr lang="en-US" sz="700" i="1" baseline="0" dirty="0"/>
                        <a:t> Grants may be used for summer term</a:t>
                      </a:r>
                      <a:endParaRPr lang="en-US" sz="700" i="1" dirty="0"/>
                    </a:p>
                  </a:txBody>
                  <a:tcPr marL="64008" marR="64008" marT="32004" marB="32004"/>
                </a:tc>
                <a:tc>
                  <a:txBody>
                    <a:bodyPr/>
                    <a:lstStyle/>
                    <a:p>
                      <a:r>
                        <a:rPr lang="en-US" sz="700" i="1" dirty="0"/>
                        <a:t>Opportunity for low-income students to continue studies</a:t>
                      </a:r>
                      <a:r>
                        <a:rPr lang="en-US" sz="700" i="1" baseline="0" dirty="0"/>
                        <a:t> throughout summer; college will need to offer additional summer course sections</a:t>
                      </a:r>
                      <a:endParaRPr lang="en-US" sz="700" i="1" dirty="0"/>
                    </a:p>
                  </a:txBody>
                  <a:tcPr marL="64008" marR="64008" marT="32004" marB="32004"/>
                </a:tc>
                <a:extLst>
                  <a:ext uri="{0D108BD9-81ED-4DB2-BD59-A6C34878D82A}">
                    <a16:rowId xmlns:a16="http://schemas.microsoft.com/office/drawing/2014/main" val="10002"/>
                  </a:ext>
                </a:extLst>
              </a:tr>
              <a:tr h="317500">
                <a:tc>
                  <a:txBody>
                    <a:bodyPr/>
                    <a:lstStyle/>
                    <a:p>
                      <a:endParaRPr lang="en-US" sz="700"/>
                    </a:p>
                  </a:txBody>
                  <a:tcPr marL="64008" marR="64008" marT="32004" marB="32004"/>
                </a:tc>
                <a:tc>
                  <a:txBody>
                    <a:bodyPr/>
                    <a:lstStyle/>
                    <a:p>
                      <a:endParaRPr lang="en-US" sz="700" dirty="0"/>
                    </a:p>
                  </a:txBody>
                  <a:tcPr marL="64008" marR="64008" marT="32004" marB="32004"/>
                </a:tc>
                <a:extLst>
                  <a:ext uri="{0D108BD9-81ED-4DB2-BD59-A6C34878D82A}">
                    <a16:rowId xmlns:a16="http://schemas.microsoft.com/office/drawing/2014/main" val="10003"/>
                  </a:ext>
                </a:extLst>
              </a:tr>
              <a:tr h="317500">
                <a:tc>
                  <a:txBody>
                    <a:bodyPr/>
                    <a:lstStyle/>
                    <a:p>
                      <a:endParaRPr lang="en-US" sz="700"/>
                    </a:p>
                  </a:txBody>
                  <a:tcPr marL="64008" marR="64008" marT="32004" marB="32004"/>
                </a:tc>
                <a:tc>
                  <a:txBody>
                    <a:bodyPr/>
                    <a:lstStyle/>
                    <a:p>
                      <a:endParaRPr lang="en-US" sz="700"/>
                    </a:p>
                  </a:txBody>
                  <a:tcPr marL="64008" marR="64008" marT="32004" marB="32004"/>
                </a:tc>
                <a:extLst>
                  <a:ext uri="{0D108BD9-81ED-4DB2-BD59-A6C34878D82A}">
                    <a16:rowId xmlns:a16="http://schemas.microsoft.com/office/drawing/2014/main" val="10004"/>
                  </a:ext>
                </a:extLst>
              </a:tr>
              <a:tr h="317500">
                <a:tc>
                  <a:txBody>
                    <a:bodyPr/>
                    <a:lstStyle/>
                    <a:p>
                      <a:endParaRPr lang="en-US" sz="700"/>
                    </a:p>
                  </a:txBody>
                  <a:tcPr marL="64008" marR="64008" marT="32004" marB="32004"/>
                </a:tc>
                <a:tc>
                  <a:txBody>
                    <a:bodyPr/>
                    <a:lstStyle/>
                    <a:p>
                      <a:endParaRPr lang="en-US" sz="700"/>
                    </a:p>
                  </a:txBody>
                  <a:tcPr marL="64008" marR="64008" marT="32004" marB="32004"/>
                </a:tc>
                <a:extLst>
                  <a:ext uri="{0D108BD9-81ED-4DB2-BD59-A6C34878D82A}">
                    <a16:rowId xmlns:a16="http://schemas.microsoft.com/office/drawing/2014/main" val="10005"/>
                  </a:ext>
                </a:extLst>
              </a:tr>
              <a:tr h="317500">
                <a:tc>
                  <a:txBody>
                    <a:bodyPr/>
                    <a:lstStyle/>
                    <a:p>
                      <a:endParaRPr lang="en-US" sz="700"/>
                    </a:p>
                  </a:txBody>
                  <a:tcPr marL="64008" marR="64008" marT="32004" marB="32004"/>
                </a:tc>
                <a:tc>
                  <a:txBody>
                    <a:bodyPr/>
                    <a:lstStyle/>
                    <a:p>
                      <a:endParaRPr lang="en-US" sz="700" dirty="0"/>
                    </a:p>
                  </a:txBody>
                  <a:tcPr marL="64008" marR="64008" marT="32004" marB="3200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48943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Regulatory Impact</a:t>
            </a:r>
          </a:p>
        </p:txBody>
      </p:sp>
      <p:sp>
        <p:nvSpPr>
          <p:cNvPr id="10" name="Text Placeholder 9">
            <a:extLst>
              <a:ext uri="{FF2B5EF4-FFF2-40B4-BE49-F238E27FC236}">
                <a16:creationId xmlns:a16="http://schemas.microsoft.com/office/drawing/2014/main" id="{DB1E754A-9AC1-46A1-96E4-BE708D302B5B}"/>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A66255EF-C034-44DE-9690-D0E607B4295D}"/>
              </a:ext>
            </a:extLst>
          </p:cNvPr>
          <p:cNvSpPr>
            <a:spLocks noGrp="1"/>
          </p:cNvSpPr>
          <p:nvPr>
            <p:ph type="body" sz="quarter" idx="18"/>
          </p:nvPr>
        </p:nvSpPr>
        <p:spPr/>
        <p:txBody>
          <a:bodyPr/>
          <a:lstStyle/>
          <a:p>
            <a:endParaRPr lang="en-US"/>
          </a:p>
        </p:txBody>
      </p:sp>
      <p:sp>
        <p:nvSpPr>
          <p:cNvPr id="7" name="Rectangle 6"/>
          <p:cNvSpPr/>
          <p:nvPr/>
        </p:nvSpPr>
        <p:spPr bwMode="gray">
          <a:xfrm>
            <a:off x="388910" y="3210458"/>
            <a:ext cx="5614879" cy="11818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8" name="TextBox 7"/>
          <p:cNvSpPr txBox="1"/>
          <p:nvPr/>
        </p:nvSpPr>
        <p:spPr bwMode="gray">
          <a:xfrm>
            <a:off x="461830" y="3288747"/>
            <a:ext cx="2521524" cy="150811"/>
          </a:xfrm>
          <a:prstGeom prst="rect">
            <a:avLst/>
          </a:prstGeom>
          <a:noFill/>
        </p:spPr>
        <p:txBody>
          <a:bodyPr wrap="none" lIns="0" tIns="0" rIns="0" bIns="0" rtlCol="0">
            <a:spAutoFit/>
          </a:bodyPr>
          <a:lstStyle/>
          <a:p>
            <a:pPr>
              <a:spcBef>
                <a:spcPts val="350"/>
              </a:spcBef>
            </a:pPr>
            <a:r>
              <a:rPr lang="en-US" sz="980" b="1" dirty="0"/>
              <a:t>Implications of Regulatory Reforms</a:t>
            </a:r>
          </a:p>
        </p:txBody>
      </p:sp>
      <p:sp>
        <p:nvSpPr>
          <p:cNvPr id="9" name="TextBox 8"/>
          <p:cNvSpPr txBox="1"/>
          <p:nvPr/>
        </p:nvSpPr>
        <p:spPr bwMode="gray">
          <a:xfrm>
            <a:off x="461830" y="3496273"/>
            <a:ext cx="5355606" cy="24519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Increased overhead spending on reporting; New administrative model necessary</a:t>
            </a:r>
          </a:p>
        </p:txBody>
      </p:sp>
      <p:sp>
        <p:nvSpPr>
          <p:cNvPr id="11" name="TextBox 10"/>
          <p:cNvSpPr txBox="1"/>
          <p:nvPr/>
        </p:nvSpPr>
        <p:spPr bwMode="gray">
          <a:xfrm>
            <a:off x="326809" y="797998"/>
            <a:ext cx="1843430" cy="236988"/>
          </a:xfrm>
          <a:prstGeom prst="rect">
            <a:avLst/>
          </a:prstGeom>
          <a:noFill/>
        </p:spPr>
        <p:txBody>
          <a:bodyPr wrap="square" lIns="0" tIns="0" rIns="0" bIns="0" rtlCol="0">
            <a:spAutoFit/>
          </a:bodyPr>
          <a:lstStyle/>
          <a:p>
            <a:pPr>
              <a:spcBef>
                <a:spcPts val="350"/>
              </a:spcBef>
            </a:pPr>
            <a:r>
              <a:rPr lang="en-US" sz="770" b="1" dirty="0"/>
              <a:t>Reforms Under Consideration/Recently Enacted:</a:t>
            </a:r>
          </a:p>
        </p:txBody>
      </p:sp>
      <p:sp>
        <p:nvSpPr>
          <p:cNvPr id="12" name="TextBox 11"/>
          <p:cNvSpPr txBox="1"/>
          <p:nvPr/>
        </p:nvSpPr>
        <p:spPr bwMode="gray">
          <a:xfrm>
            <a:off x="326809" y="1092902"/>
            <a:ext cx="1843430" cy="29084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regulation change here (e.g. Summer Pell, state-level performance-based funding)</a:t>
            </a:r>
          </a:p>
        </p:txBody>
      </p:sp>
      <p:sp>
        <p:nvSpPr>
          <p:cNvPr id="13" name="TextBox 12"/>
          <p:cNvSpPr txBox="1"/>
          <p:nvPr/>
        </p:nvSpPr>
        <p:spPr bwMode="gray">
          <a:xfrm>
            <a:off x="2361375" y="797998"/>
            <a:ext cx="1556516" cy="118494"/>
          </a:xfrm>
          <a:prstGeom prst="rect">
            <a:avLst/>
          </a:prstGeom>
          <a:noFill/>
        </p:spPr>
        <p:txBody>
          <a:bodyPr wrap="none" lIns="0" tIns="0" rIns="0" bIns="0" rtlCol="0">
            <a:spAutoFit/>
          </a:bodyPr>
          <a:lstStyle/>
          <a:p>
            <a:pPr>
              <a:spcBef>
                <a:spcPts val="350"/>
              </a:spcBef>
            </a:pPr>
            <a:r>
              <a:rPr lang="en-US" sz="770" b="1" dirty="0"/>
              <a:t>How We Would Be Affected:</a:t>
            </a:r>
          </a:p>
        </p:txBody>
      </p:sp>
      <p:sp>
        <p:nvSpPr>
          <p:cNvPr id="14" name="TextBox 13"/>
          <p:cNvSpPr txBox="1"/>
          <p:nvPr/>
        </p:nvSpPr>
        <p:spPr bwMode="gray">
          <a:xfrm>
            <a:off x="4150149" y="797998"/>
            <a:ext cx="1372616" cy="118494"/>
          </a:xfrm>
          <a:prstGeom prst="rect">
            <a:avLst/>
          </a:prstGeom>
          <a:noFill/>
        </p:spPr>
        <p:txBody>
          <a:bodyPr wrap="square" lIns="0" tIns="0" rIns="0" bIns="0" rtlCol="0">
            <a:spAutoFit/>
          </a:bodyPr>
          <a:lstStyle/>
          <a:p>
            <a:pPr>
              <a:spcBef>
                <a:spcPts val="350"/>
              </a:spcBef>
            </a:pPr>
            <a:r>
              <a:rPr lang="en-US" sz="770" b="1" dirty="0"/>
              <a:t>Actions to Respond:</a:t>
            </a:r>
          </a:p>
        </p:txBody>
      </p:sp>
      <p:sp>
        <p:nvSpPr>
          <p:cNvPr id="15" name="TextBox 14"/>
          <p:cNvSpPr txBox="1"/>
          <p:nvPr/>
        </p:nvSpPr>
        <p:spPr bwMode="gray">
          <a:xfrm>
            <a:off x="2306719" y="1092902"/>
            <a:ext cx="1843430"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List how institution’s operations and programs would be affected by changes</a:t>
            </a:r>
          </a:p>
        </p:txBody>
      </p:sp>
      <p:sp>
        <p:nvSpPr>
          <p:cNvPr id="16" name="TextBox 15"/>
          <p:cNvSpPr txBox="1"/>
          <p:nvPr/>
        </p:nvSpPr>
        <p:spPr bwMode="gray">
          <a:xfrm>
            <a:off x="4153408" y="1092902"/>
            <a:ext cx="1842278" cy="193899"/>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List new actions the institution must take to respond</a:t>
            </a:r>
          </a:p>
        </p:txBody>
      </p:sp>
      <p:cxnSp>
        <p:nvCxnSpPr>
          <p:cNvPr id="18" name="Straight Connector 17"/>
          <p:cNvCxnSpPr/>
          <p:nvPr/>
        </p:nvCxnSpPr>
        <p:spPr bwMode="gray">
          <a:xfrm>
            <a:off x="2240341" y="788262"/>
            <a:ext cx="0" cy="209429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gray">
          <a:xfrm>
            <a:off x="4070200" y="788262"/>
            <a:ext cx="0" cy="2094294"/>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4760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Future Market Assessment</a:t>
            </a:r>
          </a:p>
        </p:txBody>
      </p:sp>
      <p:sp>
        <p:nvSpPr>
          <p:cNvPr id="6" name="Title 5"/>
          <p:cNvSpPr>
            <a:spLocks noGrp="1"/>
          </p:cNvSpPr>
          <p:nvPr>
            <p:ph type="title"/>
          </p:nvPr>
        </p:nvSpPr>
        <p:spPr/>
        <p:txBody>
          <a:bodyPr/>
          <a:lstStyle/>
          <a:p>
            <a:r>
              <a:rPr lang="en-US" dirty="0"/>
              <a:t>New Information Technology Needs</a:t>
            </a:r>
          </a:p>
        </p:txBody>
      </p:sp>
      <p:sp>
        <p:nvSpPr>
          <p:cNvPr id="12" name="Text Placeholder 11">
            <a:extLst>
              <a:ext uri="{FF2B5EF4-FFF2-40B4-BE49-F238E27FC236}">
                <a16:creationId xmlns:a16="http://schemas.microsoft.com/office/drawing/2014/main" id="{650C0024-5727-482D-B21F-8AAA1E6E142F}"/>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3E70397D-B6D1-47FE-9E39-E1379742F4F9}"/>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6808" y="870581"/>
          <a:ext cx="5748396" cy="1038352"/>
        </p:xfrm>
        <a:graphic>
          <a:graphicData uri="http://schemas.openxmlformats.org/drawingml/2006/table">
            <a:tbl>
              <a:tblPr firstRow="1" bandRow="1">
                <a:tableStyleId>{7DF18680-E054-41AD-8BC1-D1AEF772440D}</a:tableStyleId>
              </a:tblPr>
              <a:tblGrid>
                <a:gridCol w="5748396">
                  <a:extLst>
                    <a:ext uri="{9D8B030D-6E8A-4147-A177-3AD203B41FA5}">
                      <a16:colId xmlns:a16="http://schemas.microsoft.com/office/drawing/2014/main" val="20000"/>
                    </a:ext>
                  </a:extLst>
                </a:gridCol>
              </a:tblGrid>
              <a:tr h="259588">
                <a:tc>
                  <a:txBody>
                    <a:bodyPr/>
                    <a:lstStyle/>
                    <a:p>
                      <a:r>
                        <a:rPr lang="en-US" sz="800" dirty="0"/>
                        <a:t>New Technology Needs, Opportunities, and Upgrades</a:t>
                      </a:r>
                    </a:p>
                  </a:txBody>
                  <a:tcPr marL="64008" marR="64008" marT="32004" marB="32004"/>
                </a:tc>
                <a:extLst>
                  <a:ext uri="{0D108BD9-81ED-4DB2-BD59-A6C34878D82A}">
                    <a16:rowId xmlns:a16="http://schemas.microsoft.com/office/drawing/2014/main" val="10000"/>
                  </a:ext>
                </a:extLst>
              </a:tr>
              <a:tr h="259588">
                <a:tc>
                  <a:txBody>
                    <a:bodyPr/>
                    <a:lstStyle/>
                    <a:p>
                      <a:endParaRPr lang="en-US" sz="600"/>
                    </a:p>
                  </a:txBody>
                  <a:tcPr marL="64008" marR="64008" marT="32004" marB="32004"/>
                </a:tc>
                <a:extLst>
                  <a:ext uri="{0D108BD9-81ED-4DB2-BD59-A6C34878D82A}">
                    <a16:rowId xmlns:a16="http://schemas.microsoft.com/office/drawing/2014/main" val="10001"/>
                  </a:ext>
                </a:extLst>
              </a:tr>
              <a:tr h="259588">
                <a:tc>
                  <a:txBody>
                    <a:bodyPr/>
                    <a:lstStyle/>
                    <a:p>
                      <a:endParaRPr lang="en-US" sz="600"/>
                    </a:p>
                  </a:txBody>
                  <a:tcPr marL="64008" marR="64008" marT="32004" marB="32004"/>
                </a:tc>
                <a:extLst>
                  <a:ext uri="{0D108BD9-81ED-4DB2-BD59-A6C34878D82A}">
                    <a16:rowId xmlns:a16="http://schemas.microsoft.com/office/drawing/2014/main" val="10002"/>
                  </a:ext>
                </a:extLst>
              </a:tr>
              <a:tr h="259588">
                <a:tc>
                  <a:txBody>
                    <a:bodyPr/>
                    <a:lstStyle/>
                    <a:p>
                      <a:endParaRPr lang="en-US" sz="600" dirty="0"/>
                    </a:p>
                  </a:txBody>
                  <a:tcPr marL="64008" marR="64008" marT="32004" marB="32004"/>
                </a:tc>
                <a:extLst>
                  <a:ext uri="{0D108BD9-81ED-4DB2-BD59-A6C34878D82A}">
                    <a16:rowId xmlns:a16="http://schemas.microsoft.com/office/drawing/2014/main" val="10003"/>
                  </a:ext>
                </a:extLst>
              </a:tr>
            </a:tbl>
          </a:graphicData>
        </a:graphic>
      </p:graphicFrame>
      <p:graphicFrame>
        <p:nvGraphicFramePr>
          <p:cNvPr id="8" name="Table 7"/>
          <p:cNvGraphicFramePr>
            <a:graphicFrameLocks noGrp="1"/>
          </p:cNvGraphicFramePr>
          <p:nvPr/>
        </p:nvGraphicFramePr>
        <p:xfrm>
          <a:off x="326808" y="2029198"/>
          <a:ext cx="5748396" cy="1038352"/>
        </p:xfrm>
        <a:graphic>
          <a:graphicData uri="http://schemas.openxmlformats.org/drawingml/2006/table">
            <a:tbl>
              <a:tblPr firstRow="1" bandRow="1">
                <a:tableStyleId>{7DF18680-E054-41AD-8BC1-D1AEF772440D}</a:tableStyleId>
              </a:tblPr>
              <a:tblGrid>
                <a:gridCol w="5748396">
                  <a:extLst>
                    <a:ext uri="{9D8B030D-6E8A-4147-A177-3AD203B41FA5}">
                      <a16:colId xmlns:a16="http://schemas.microsoft.com/office/drawing/2014/main" val="20000"/>
                    </a:ext>
                  </a:extLst>
                </a:gridCol>
              </a:tblGrid>
              <a:tr h="259588">
                <a:tc>
                  <a:txBody>
                    <a:bodyPr/>
                    <a:lstStyle/>
                    <a:p>
                      <a:r>
                        <a:rPr lang="en-US" sz="800" dirty="0"/>
                        <a:t>Additional Capacity for Existing Technology</a:t>
                      </a:r>
                    </a:p>
                  </a:txBody>
                  <a:tcPr marL="64008" marR="64008" marT="32004" marB="32004"/>
                </a:tc>
                <a:extLst>
                  <a:ext uri="{0D108BD9-81ED-4DB2-BD59-A6C34878D82A}">
                    <a16:rowId xmlns:a16="http://schemas.microsoft.com/office/drawing/2014/main" val="10000"/>
                  </a:ext>
                </a:extLst>
              </a:tr>
              <a:tr h="259588">
                <a:tc>
                  <a:txBody>
                    <a:bodyPr/>
                    <a:lstStyle/>
                    <a:p>
                      <a:endParaRPr lang="en-US" sz="600"/>
                    </a:p>
                  </a:txBody>
                  <a:tcPr marL="64008" marR="64008" marT="32004" marB="32004"/>
                </a:tc>
                <a:extLst>
                  <a:ext uri="{0D108BD9-81ED-4DB2-BD59-A6C34878D82A}">
                    <a16:rowId xmlns:a16="http://schemas.microsoft.com/office/drawing/2014/main" val="10001"/>
                  </a:ext>
                </a:extLst>
              </a:tr>
              <a:tr h="259588">
                <a:tc>
                  <a:txBody>
                    <a:bodyPr/>
                    <a:lstStyle/>
                    <a:p>
                      <a:endParaRPr lang="en-US" sz="600" dirty="0"/>
                    </a:p>
                  </a:txBody>
                  <a:tcPr marL="64008" marR="64008" marT="32004" marB="32004"/>
                </a:tc>
                <a:extLst>
                  <a:ext uri="{0D108BD9-81ED-4DB2-BD59-A6C34878D82A}">
                    <a16:rowId xmlns:a16="http://schemas.microsoft.com/office/drawing/2014/main" val="10002"/>
                  </a:ext>
                </a:extLst>
              </a:tr>
              <a:tr h="259588">
                <a:tc>
                  <a:txBody>
                    <a:bodyPr/>
                    <a:lstStyle/>
                    <a:p>
                      <a:endParaRPr lang="en-US" sz="600" dirty="0"/>
                    </a:p>
                  </a:txBody>
                  <a:tcPr marL="64008" marR="64008" marT="32004" marB="32004"/>
                </a:tc>
                <a:extLst>
                  <a:ext uri="{0D108BD9-81ED-4DB2-BD59-A6C34878D82A}">
                    <a16:rowId xmlns:a16="http://schemas.microsoft.com/office/drawing/2014/main" val="10003"/>
                  </a:ext>
                </a:extLst>
              </a:tr>
            </a:tbl>
          </a:graphicData>
        </a:graphic>
      </p:graphicFrame>
      <p:sp>
        <p:nvSpPr>
          <p:cNvPr id="9" name="Rectangle 8"/>
          <p:cNvSpPr/>
          <p:nvPr/>
        </p:nvSpPr>
        <p:spPr bwMode="gray">
          <a:xfrm>
            <a:off x="388910" y="3210458"/>
            <a:ext cx="5614879" cy="1181819"/>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0" name="TextBox 9"/>
          <p:cNvSpPr txBox="1"/>
          <p:nvPr/>
        </p:nvSpPr>
        <p:spPr bwMode="gray">
          <a:xfrm>
            <a:off x="461830" y="3288747"/>
            <a:ext cx="2399696" cy="150811"/>
          </a:xfrm>
          <a:prstGeom prst="rect">
            <a:avLst/>
          </a:prstGeom>
          <a:noFill/>
        </p:spPr>
        <p:txBody>
          <a:bodyPr wrap="none" lIns="0" tIns="0" rIns="0" bIns="0" rtlCol="0">
            <a:spAutoFit/>
          </a:bodyPr>
          <a:lstStyle/>
          <a:p>
            <a:pPr>
              <a:spcBef>
                <a:spcPts val="350"/>
              </a:spcBef>
            </a:pPr>
            <a:r>
              <a:rPr lang="en-US" sz="980" b="1" dirty="0"/>
              <a:t>Implications of Technology Needs</a:t>
            </a:r>
          </a:p>
        </p:txBody>
      </p:sp>
      <p:sp>
        <p:nvSpPr>
          <p:cNvPr id="11" name="TextBox 10"/>
          <p:cNvSpPr txBox="1"/>
          <p:nvPr/>
        </p:nvSpPr>
        <p:spPr bwMode="gray">
          <a:xfrm>
            <a:off x="461830" y="3496273"/>
            <a:ext cx="5355606" cy="342145"/>
          </a:xfrm>
          <a:prstGeom prst="rect">
            <a:avLst/>
          </a:prstGeom>
          <a:noFill/>
        </p:spPr>
        <p:txBody>
          <a:bodyPr wrap="square" lIns="0" tIns="0" rIns="0" bIns="0" rtlCol="0">
            <a:spAutoFit/>
          </a:bodyPr>
          <a:lstStyle/>
          <a:p>
            <a:pPr marL="81122" indent="-81122">
              <a:spcBef>
                <a:spcPts val="350"/>
              </a:spcBef>
              <a:buFont typeface="Arial" panose="020B0604020202020204" pitchFamily="34" charset="0"/>
              <a:buChar char="•"/>
            </a:pPr>
            <a:r>
              <a:rPr lang="en-US" sz="630" i="1" dirty="0"/>
              <a:t>Describe impacts here</a:t>
            </a:r>
          </a:p>
          <a:p>
            <a:pPr marL="81122" indent="-81122">
              <a:spcBef>
                <a:spcPts val="350"/>
              </a:spcBef>
              <a:buFont typeface="Arial" panose="020B0604020202020204" pitchFamily="34" charset="0"/>
              <a:buChar char="•"/>
            </a:pPr>
            <a:r>
              <a:rPr lang="en-US" sz="630" i="1" dirty="0"/>
              <a:t>E.g. Existing online course delivery platform insufficient for continued program launch; Admissions needs new CRM to remain competitive in recruitment</a:t>
            </a:r>
          </a:p>
        </p:txBody>
      </p:sp>
    </p:spTree>
    <p:extLst>
      <p:ext uri="{BB962C8B-B14F-4D97-AF65-F5344CB8AC3E}">
        <p14:creationId xmlns:p14="http://schemas.microsoft.com/office/powerpoint/2010/main" val="205232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3B187532-9F70-F2C4-2CEF-FC63D8A090B3}"/>
              </a:ext>
            </a:extLst>
          </p:cNvPr>
          <p:cNvSpPr>
            <a:spLocks noGrp="1"/>
          </p:cNvSpPr>
          <p:nvPr>
            <p:ph type="body" sz="quarter" idx="21"/>
          </p:nvPr>
        </p:nvSpPr>
        <p:spPr/>
        <p:txBody>
          <a:bodyPr/>
          <a:lstStyle/>
          <a:p>
            <a:endParaRPr lang="en-US"/>
          </a:p>
        </p:txBody>
      </p:sp>
      <p:sp>
        <p:nvSpPr>
          <p:cNvPr id="11" name="Text Placeholder 10">
            <a:extLst>
              <a:ext uri="{FF2B5EF4-FFF2-40B4-BE49-F238E27FC236}">
                <a16:creationId xmlns:a16="http://schemas.microsoft.com/office/drawing/2014/main" id="{11D9ACA9-7D29-4055-8EBD-0423DF8127CE}"/>
              </a:ext>
            </a:extLst>
          </p:cNvPr>
          <p:cNvSpPr>
            <a:spLocks noGrp="1"/>
          </p:cNvSpPr>
          <p:nvPr>
            <p:ph type="body" sz="quarter" idx="22"/>
          </p:nvPr>
        </p:nvSpPr>
        <p:spPr/>
        <p:txBody>
          <a:bodyPr/>
          <a:lstStyle/>
          <a:p>
            <a:endParaRPr lang="en-US"/>
          </a:p>
        </p:txBody>
      </p:sp>
      <p:sp>
        <p:nvSpPr>
          <p:cNvPr id="7" name="Title 6">
            <a:extLst>
              <a:ext uri="{FF2B5EF4-FFF2-40B4-BE49-F238E27FC236}">
                <a16:creationId xmlns:a16="http://schemas.microsoft.com/office/drawing/2014/main" id="{0A950DD8-77F2-E254-DAE6-EF8A6983D1FE}"/>
              </a:ext>
            </a:extLst>
          </p:cNvPr>
          <p:cNvSpPr>
            <a:spLocks noGrp="1"/>
          </p:cNvSpPr>
          <p:nvPr>
            <p:ph type="title"/>
          </p:nvPr>
        </p:nvSpPr>
        <p:spPr>
          <a:xfrm>
            <a:off x="457200" y="2379978"/>
            <a:ext cx="4114800" cy="346249"/>
          </a:xfrm>
        </p:spPr>
        <p:txBody>
          <a:bodyPr/>
          <a:lstStyle/>
          <a:p>
            <a:r>
              <a:rPr lang="en-US" dirty="0"/>
              <a:t>Pre-Work</a:t>
            </a:r>
          </a:p>
        </p:txBody>
      </p:sp>
      <p:sp>
        <p:nvSpPr>
          <p:cNvPr id="8" name="Text Placeholder 7">
            <a:extLst>
              <a:ext uri="{FF2B5EF4-FFF2-40B4-BE49-F238E27FC236}">
                <a16:creationId xmlns:a16="http://schemas.microsoft.com/office/drawing/2014/main" id="{17799ECA-FA9E-87D2-EDB5-FC53DA139E7B}"/>
              </a:ext>
            </a:extLst>
          </p:cNvPr>
          <p:cNvSpPr>
            <a:spLocks noGrp="1"/>
          </p:cNvSpPr>
          <p:nvPr>
            <p:ph type="body" sz="quarter" idx="19"/>
          </p:nvPr>
        </p:nvSpPr>
        <p:spPr/>
        <p:txBody>
          <a:bodyPr/>
          <a:lstStyle/>
          <a:p>
            <a:r>
              <a:rPr lang="en-US" dirty="0"/>
              <a:t>Strategic Enrollment Management Intake Form </a:t>
            </a:r>
          </a:p>
        </p:txBody>
      </p:sp>
      <p:sp>
        <p:nvSpPr>
          <p:cNvPr id="9" name="Text Placeholder 8">
            <a:extLst>
              <a:ext uri="{FF2B5EF4-FFF2-40B4-BE49-F238E27FC236}">
                <a16:creationId xmlns:a16="http://schemas.microsoft.com/office/drawing/2014/main" id="{65E4C76A-186F-A692-7869-AF9E0F38CA70}"/>
              </a:ext>
            </a:extLst>
          </p:cNvPr>
          <p:cNvSpPr>
            <a:spLocks noGrp="1"/>
          </p:cNvSpPr>
          <p:nvPr>
            <p:ph type="body" sz="quarter" idx="20"/>
          </p:nvPr>
        </p:nvSpPr>
        <p:spPr/>
        <p:txBody>
          <a:bodyPr/>
          <a:lstStyle/>
          <a:p>
            <a:endParaRPr lang="en-US"/>
          </a:p>
        </p:txBody>
      </p:sp>
    </p:spTree>
    <p:extLst>
      <p:ext uri="{BB962C8B-B14F-4D97-AF65-F5344CB8AC3E}">
        <p14:creationId xmlns:p14="http://schemas.microsoft.com/office/powerpoint/2010/main" val="3381108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Themes Emerging Across Future Market Assessment</a:t>
            </a:r>
          </a:p>
        </p:txBody>
      </p:sp>
      <p:sp>
        <p:nvSpPr>
          <p:cNvPr id="4" name="Text Placeholder 3">
            <a:extLst>
              <a:ext uri="{FF2B5EF4-FFF2-40B4-BE49-F238E27FC236}">
                <a16:creationId xmlns:a16="http://schemas.microsoft.com/office/drawing/2014/main" id="{1178D8C1-F21F-4D65-9489-84C8E5A38756}"/>
              </a:ext>
            </a:extLst>
          </p:cNvPr>
          <p:cNvSpPr>
            <a:spLocks noGrp="1"/>
          </p:cNvSpPr>
          <p:nvPr>
            <p:ph type="body" sz="quarter" idx="15"/>
          </p:nvPr>
        </p:nvSpPr>
        <p:spPr/>
        <p:txBody>
          <a:bodyPr/>
          <a:lstStyle/>
          <a:p>
            <a:endParaRPr lang="en-US" dirty="0"/>
          </a:p>
        </p:txBody>
      </p:sp>
      <p:sp>
        <p:nvSpPr>
          <p:cNvPr id="13" name="Text Placeholder 12">
            <a:extLst>
              <a:ext uri="{FF2B5EF4-FFF2-40B4-BE49-F238E27FC236}">
                <a16:creationId xmlns:a16="http://schemas.microsoft.com/office/drawing/2014/main" id="{59E90C0A-F926-4053-8FF7-EA38FB05B165}"/>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74E76024-636D-403B-B30C-FD3DECE3D138}"/>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5596" y="977900"/>
          <a:ext cx="5748395" cy="2332228"/>
        </p:xfrm>
        <a:graphic>
          <a:graphicData uri="http://schemas.openxmlformats.org/drawingml/2006/table">
            <a:tbl>
              <a:tblPr firstRow="1" bandRow="1">
                <a:tableStyleId>{7DF18680-E054-41AD-8BC1-D1AEF772440D}</a:tableStyleId>
              </a:tblPr>
              <a:tblGrid>
                <a:gridCol w="670084">
                  <a:extLst>
                    <a:ext uri="{9D8B030D-6E8A-4147-A177-3AD203B41FA5}">
                      <a16:colId xmlns:a16="http://schemas.microsoft.com/office/drawing/2014/main" val="20000"/>
                    </a:ext>
                  </a:extLst>
                </a:gridCol>
                <a:gridCol w="5078311">
                  <a:extLst>
                    <a:ext uri="{9D8B030D-6E8A-4147-A177-3AD203B41FA5}">
                      <a16:colId xmlns:a16="http://schemas.microsoft.com/office/drawing/2014/main" val="20001"/>
                    </a:ext>
                  </a:extLst>
                </a:gridCol>
              </a:tblGrid>
              <a:tr h="259588">
                <a:tc gridSpan="2">
                  <a:txBody>
                    <a:bodyPr/>
                    <a:lstStyle/>
                    <a:p>
                      <a:r>
                        <a:rPr lang="en-US" sz="800" dirty="0"/>
                        <a:t>Top Five</a:t>
                      </a:r>
                      <a:r>
                        <a:rPr lang="en-US" sz="800" baseline="0" dirty="0"/>
                        <a:t> Market and Industry Changes Affecting the College</a:t>
                      </a:r>
                      <a:endParaRPr lang="en-US" sz="800" dirty="0"/>
                    </a:p>
                  </a:txBody>
                  <a:tcPr marL="64008" marR="64008" marT="32004" marB="32004"/>
                </a:tc>
                <a:tc hMerge="1">
                  <a:txBody>
                    <a:bodyPr/>
                    <a:lstStyle/>
                    <a:p>
                      <a:endParaRPr lang="en-US" dirty="0"/>
                    </a:p>
                  </a:txBody>
                  <a:tcPr/>
                </a:tc>
                <a:extLst>
                  <a:ext uri="{0D108BD9-81ED-4DB2-BD59-A6C34878D82A}">
                    <a16:rowId xmlns:a16="http://schemas.microsoft.com/office/drawing/2014/main" val="10000"/>
                  </a:ext>
                </a:extLst>
              </a:tr>
              <a:tr h="405384">
                <a:tc>
                  <a:txBody>
                    <a:bodyPr/>
                    <a:lstStyle/>
                    <a:p>
                      <a:endParaRPr lang="en-US" sz="600" dirty="0"/>
                    </a:p>
                  </a:txBody>
                  <a:tcPr marL="64008" marR="64008" marT="32004" marB="32004"/>
                </a:tc>
                <a:tc>
                  <a:txBody>
                    <a:bodyPr/>
                    <a:lstStyle/>
                    <a:p>
                      <a:endParaRPr lang="en-US" sz="600" dirty="0"/>
                    </a:p>
                    <a:p>
                      <a:endParaRPr lang="en-US" sz="600" dirty="0"/>
                    </a:p>
                    <a:p>
                      <a:endParaRPr lang="en-US" sz="600" dirty="0"/>
                    </a:p>
                  </a:txBody>
                  <a:tcPr marL="64008" marR="64008" marT="32004" marB="32004"/>
                </a:tc>
                <a:extLst>
                  <a:ext uri="{0D108BD9-81ED-4DB2-BD59-A6C34878D82A}">
                    <a16:rowId xmlns:a16="http://schemas.microsoft.com/office/drawing/2014/main" val="10001"/>
                  </a:ext>
                </a:extLst>
              </a:tr>
              <a:tr h="405384">
                <a:tc>
                  <a:txBody>
                    <a:bodyPr/>
                    <a:lstStyle/>
                    <a:p>
                      <a:endParaRPr lang="en-US" sz="600" dirty="0"/>
                    </a:p>
                  </a:txBody>
                  <a:tcPr marL="64008" marR="64008" marT="32004" marB="32004"/>
                </a:tc>
                <a:tc>
                  <a:txBody>
                    <a:bodyPr/>
                    <a:lstStyle/>
                    <a:p>
                      <a:endParaRPr lang="en-US" sz="600" dirty="0"/>
                    </a:p>
                    <a:p>
                      <a:endParaRPr lang="en-US" sz="600" dirty="0"/>
                    </a:p>
                    <a:p>
                      <a:endParaRPr lang="en-US" sz="600" dirty="0"/>
                    </a:p>
                  </a:txBody>
                  <a:tcPr marL="64008" marR="64008" marT="32004" marB="32004"/>
                </a:tc>
                <a:extLst>
                  <a:ext uri="{0D108BD9-81ED-4DB2-BD59-A6C34878D82A}">
                    <a16:rowId xmlns:a16="http://schemas.microsoft.com/office/drawing/2014/main" val="10002"/>
                  </a:ext>
                </a:extLst>
              </a:tr>
              <a:tr h="405384">
                <a:tc>
                  <a:txBody>
                    <a:bodyPr/>
                    <a:lstStyle/>
                    <a:p>
                      <a:endParaRPr lang="en-US" sz="600" dirty="0"/>
                    </a:p>
                  </a:txBody>
                  <a:tcPr marL="64008" marR="64008" marT="32004" marB="32004"/>
                </a:tc>
                <a:tc>
                  <a:txBody>
                    <a:bodyPr/>
                    <a:lstStyle/>
                    <a:p>
                      <a:endParaRPr lang="en-US" sz="600" dirty="0"/>
                    </a:p>
                    <a:p>
                      <a:endParaRPr lang="en-US" sz="600" dirty="0"/>
                    </a:p>
                    <a:p>
                      <a:endParaRPr lang="en-US" sz="600" dirty="0"/>
                    </a:p>
                  </a:txBody>
                  <a:tcPr marL="64008" marR="64008" marT="32004" marB="32004"/>
                </a:tc>
                <a:extLst>
                  <a:ext uri="{0D108BD9-81ED-4DB2-BD59-A6C34878D82A}">
                    <a16:rowId xmlns:a16="http://schemas.microsoft.com/office/drawing/2014/main" val="10003"/>
                  </a:ext>
                </a:extLst>
              </a:tr>
              <a:tr h="405384">
                <a:tc>
                  <a:txBody>
                    <a:bodyPr/>
                    <a:lstStyle/>
                    <a:p>
                      <a:endParaRPr lang="en-US" sz="600" dirty="0"/>
                    </a:p>
                  </a:txBody>
                  <a:tcPr marL="64008" marR="64008" marT="32004" marB="32004"/>
                </a:tc>
                <a:tc>
                  <a:txBody>
                    <a:bodyPr/>
                    <a:lstStyle/>
                    <a:p>
                      <a:endParaRPr lang="en-US" sz="600" dirty="0"/>
                    </a:p>
                    <a:p>
                      <a:endParaRPr lang="en-US" sz="600" dirty="0"/>
                    </a:p>
                    <a:p>
                      <a:endParaRPr lang="en-US" sz="600" dirty="0"/>
                    </a:p>
                  </a:txBody>
                  <a:tcPr marL="64008" marR="64008" marT="32004" marB="32004"/>
                </a:tc>
                <a:extLst>
                  <a:ext uri="{0D108BD9-81ED-4DB2-BD59-A6C34878D82A}">
                    <a16:rowId xmlns:a16="http://schemas.microsoft.com/office/drawing/2014/main" val="10004"/>
                  </a:ext>
                </a:extLst>
              </a:tr>
              <a:tr h="405384">
                <a:tc>
                  <a:txBody>
                    <a:bodyPr/>
                    <a:lstStyle/>
                    <a:p>
                      <a:endParaRPr lang="en-US" sz="600" dirty="0"/>
                    </a:p>
                  </a:txBody>
                  <a:tcPr marL="64008" marR="64008" marT="32004" marB="32004"/>
                </a:tc>
                <a:tc>
                  <a:txBody>
                    <a:bodyPr/>
                    <a:lstStyle/>
                    <a:p>
                      <a:endParaRPr lang="en-US" sz="600" dirty="0"/>
                    </a:p>
                    <a:p>
                      <a:endParaRPr lang="en-US" sz="600" dirty="0"/>
                    </a:p>
                    <a:p>
                      <a:endParaRPr lang="en-US" sz="600" dirty="0"/>
                    </a:p>
                  </a:txBody>
                  <a:tcPr marL="64008" marR="64008" marT="32004" marB="32004"/>
                </a:tc>
                <a:extLst>
                  <a:ext uri="{0D108BD9-81ED-4DB2-BD59-A6C34878D82A}">
                    <a16:rowId xmlns:a16="http://schemas.microsoft.com/office/drawing/2014/main" val="10005"/>
                  </a:ext>
                </a:extLst>
              </a:tr>
            </a:tbl>
          </a:graphicData>
        </a:graphic>
      </p:graphicFrame>
      <p:sp>
        <p:nvSpPr>
          <p:cNvPr id="8" name="Oval 7"/>
          <p:cNvSpPr/>
          <p:nvPr/>
        </p:nvSpPr>
        <p:spPr bwMode="gray">
          <a:xfrm>
            <a:off x="579714" y="1347724"/>
            <a:ext cx="170688" cy="170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980" dirty="0"/>
              <a:t>1</a:t>
            </a:r>
          </a:p>
        </p:txBody>
      </p:sp>
      <p:sp>
        <p:nvSpPr>
          <p:cNvPr id="9" name="Oval 8"/>
          <p:cNvSpPr/>
          <p:nvPr/>
        </p:nvSpPr>
        <p:spPr bwMode="gray">
          <a:xfrm>
            <a:off x="579714" y="1749777"/>
            <a:ext cx="170688" cy="170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980" dirty="0"/>
              <a:t>2</a:t>
            </a:r>
          </a:p>
        </p:txBody>
      </p:sp>
      <p:sp>
        <p:nvSpPr>
          <p:cNvPr id="10" name="Oval 9"/>
          <p:cNvSpPr/>
          <p:nvPr/>
        </p:nvSpPr>
        <p:spPr bwMode="gray">
          <a:xfrm>
            <a:off x="579714" y="2151829"/>
            <a:ext cx="170688" cy="170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980" dirty="0"/>
              <a:t>3</a:t>
            </a:r>
          </a:p>
        </p:txBody>
      </p:sp>
      <p:sp>
        <p:nvSpPr>
          <p:cNvPr id="11" name="Oval 10"/>
          <p:cNvSpPr/>
          <p:nvPr/>
        </p:nvSpPr>
        <p:spPr bwMode="gray">
          <a:xfrm>
            <a:off x="579714" y="2553882"/>
            <a:ext cx="170688" cy="170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980" dirty="0"/>
              <a:t>4</a:t>
            </a:r>
          </a:p>
        </p:txBody>
      </p:sp>
      <p:sp>
        <p:nvSpPr>
          <p:cNvPr id="12" name="Oval 11"/>
          <p:cNvSpPr/>
          <p:nvPr/>
        </p:nvSpPr>
        <p:spPr bwMode="gray">
          <a:xfrm>
            <a:off x="579714" y="2955934"/>
            <a:ext cx="170688" cy="170688"/>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980" dirty="0"/>
              <a:t>5</a:t>
            </a:r>
          </a:p>
        </p:txBody>
      </p:sp>
      <p:sp>
        <p:nvSpPr>
          <p:cNvPr id="2" name="Rectangle 1">
            <a:extLst>
              <a:ext uri="{FF2B5EF4-FFF2-40B4-BE49-F238E27FC236}">
                <a16:creationId xmlns:a16="http://schemas.microsoft.com/office/drawing/2014/main" id="{C2FAC1C8-3AAA-E35A-DF8F-B6694E9B8904}"/>
              </a:ext>
            </a:extLst>
          </p:cNvPr>
          <p:cNvSpPr/>
          <p:nvPr/>
        </p:nvSpPr>
        <p:spPr bwMode="gray">
          <a:xfrm>
            <a:off x="6860435" y="977900"/>
            <a:ext cx="1312777" cy="1181819"/>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741" b="1" dirty="0"/>
              <a:t>Consider utilizing our Enrollment Scenario Explorer Data to assess the future market competitive landscape. </a:t>
            </a:r>
          </a:p>
          <a:p>
            <a:pPr algn="ctr"/>
            <a:endParaRPr lang="en-US" sz="741" b="1" dirty="0"/>
          </a:p>
          <a:p>
            <a:pPr algn="ctr"/>
            <a:r>
              <a:rPr lang="en-US" sz="741" b="1" dirty="0"/>
              <a:t>Ask your SL how!</a:t>
            </a:r>
          </a:p>
        </p:txBody>
      </p:sp>
    </p:spTree>
    <p:extLst>
      <p:ext uri="{BB962C8B-B14F-4D97-AF65-F5344CB8AC3E}">
        <p14:creationId xmlns:p14="http://schemas.microsoft.com/office/powerpoint/2010/main" val="55331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C0CC782-A14D-4612-B983-2C0286B3EC1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3C71E223-6F26-4C8C-8BC5-F9451BC12D3F}"/>
              </a:ext>
            </a:extLst>
          </p:cNvPr>
          <p:cNvSpPr>
            <a:spLocks noGrp="1"/>
          </p:cNvSpPr>
          <p:nvPr>
            <p:ph type="body" sz="quarter" idx="22"/>
          </p:nvPr>
        </p:nvSpPr>
        <p:spPr/>
        <p:txBody>
          <a:bodyPr/>
          <a:lstStyle/>
          <a:p>
            <a:r>
              <a:rPr lang="en-US" dirty="0"/>
              <a:t>3</a:t>
            </a:r>
          </a:p>
        </p:txBody>
      </p:sp>
      <p:sp>
        <p:nvSpPr>
          <p:cNvPr id="7" name="Title 6"/>
          <p:cNvSpPr>
            <a:spLocks noGrp="1"/>
          </p:cNvSpPr>
          <p:nvPr>
            <p:ph type="title"/>
          </p:nvPr>
        </p:nvSpPr>
        <p:spPr>
          <a:xfrm>
            <a:off x="457200" y="1345915"/>
            <a:ext cx="4114800" cy="692497"/>
          </a:xfrm>
        </p:spPr>
        <p:txBody>
          <a:bodyPr/>
          <a:lstStyle/>
          <a:p>
            <a:r>
              <a:rPr lang="en-US" dirty="0"/>
              <a:t>Strategic Plan Design</a:t>
            </a:r>
          </a:p>
        </p:txBody>
      </p:sp>
      <p:sp>
        <p:nvSpPr>
          <p:cNvPr id="2" name="Text Placeholder 1">
            <a:extLst>
              <a:ext uri="{FF2B5EF4-FFF2-40B4-BE49-F238E27FC236}">
                <a16:creationId xmlns:a16="http://schemas.microsoft.com/office/drawing/2014/main" id="{73F397C7-ECA7-4BC7-AB1A-5849D20596F7}"/>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9C836251-56CD-49E2-B402-3A9F66AA1443}"/>
              </a:ext>
            </a:extLst>
          </p:cNvPr>
          <p:cNvSpPr>
            <a:spLocks noGrp="1"/>
          </p:cNvSpPr>
          <p:nvPr>
            <p:ph type="body" sz="quarter" idx="20"/>
          </p:nvPr>
        </p:nvSpPr>
        <p:spPr/>
        <p:txBody>
          <a:bodyPr/>
          <a:lstStyle/>
          <a:p>
            <a:endParaRPr lang="en-US"/>
          </a:p>
        </p:txBody>
      </p:sp>
      <p:grpSp>
        <p:nvGrpSpPr>
          <p:cNvPr id="3" name="Group 2"/>
          <p:cNvGrpSpPr/>
          <p:nvPr/>
        </p:nvGrpSpPr>
        <p:grpSpPr>
          <a:xfrm>
            <a:off x="457200" y="2272284"/>
            <a:ext cx="4362469" cy="256032"/>
            <a:chOff x="1930932" y="4204475"/>
            <a:chExt cx="6232098" cy="365760"/>
          </a:xfrm>
        </p:grpSpPr>
        <p:grpSp>
          <p:nvGrpSpPr>
            <p:cNvPr id="22" name="Group 21"/>
            <p:cNvGrpSpPr/>
            <p:nvPr/>
          </p:nvGrpSpPr>
          <p:grpSpPr>
            <a:xfrm>
              <a:off x="1930932" y="4204475"/>
              <a:ext cx="1645920" cy="365760"/>
              <a:chOff x="776128" y="2247598"/>
              <a:chExt cx="1645920" cy="365760"/>
            </a:xfrm>
          </p:grpSpPr>
          <p:sp>
            <p:nvSpPr>
              <p:cNvPr id="10" name="Chevron 9"/>
              <p:cNvSpPr/>
              <p:nvPr/>
            </p:nvSpPr>
            <p:spPr bwMode="gray">
              <a:xfrm>
                <a:off x="776128"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dirty="0">
                  <a:solidFill>
                    <a:schemeClr val="tx1"/>
                  </a:solidFill>
                </a:endParaRPr>
              </a:p>
            </p:txBody>
          </p:sp>
          <p:sp>
            <p:nvSpPr>
              <p:cNvPr id="15" name="TextBox 14"/>
              <p:cNvSpPr txBox="1"/>
              <p:nvPr/>
            </p:nvSpPr>
            <p:spPr bwMode="gray">
              <a:xfrm>
                <a:off x="953782" y="2254232"/>
                <a:ext cx="1290610" cy="323166"/>
              </a:xfrm>
              <a:prstGeom prst="rect">
                <a:avLst/>
              </a:prstGeom>
              <a:noFill/>
            </p:spPr>
            <p:txBody>
              <a:bodyPr wrap="square" lIns="0" tIns="0" rIns="0" bIns="0" rtlCol="0">
                <a:spAutoFit/>
              </a:bodyPr>
              <a:lstStyle/>
              <a:p>
                <a:pPr algn="ctr">
                  <a:spcBef>
                    <a:spcPts val="350"/>
                  </a:spcBef>
                </a:pPr>
                <a:r>
                  <a:rPr lang="en-US" sz="735" dirty="0"/>
                  <a:t>Current Performance</a:t>
                </a:r>
              </a:p>
            </p:txBody>
          </p:sp>
        </p:grpSp>
        <p:grpSp>
          <p:nvGrpSpPr>
            <p:cNvPr id="23" name="Group 22"/>
            <p:cNvGrpSpPr/>
            <p:nvPr/>
          </p:nvGrpSpPr>
          <p:grpSpPr>
            <a:xfrm>
              <a:off x="3437377" y="4204475"/>
              <a:ext cx="1645920" cy="365760"/>
              <a:chOff x="2580823" y="2247598"/>
              <a:chExt cx="1645920" cy="365760"/>
            </a:xfrm>
          </p:grpSpPr>
          <p:sp>
            <p:nvSpPr>
              <p:cNvPr id="12" name="Chevron 11"/>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2859773" y="2268897"/>
                <a:ext cx="1088020" cy="323166"/>
              </a:xfrm>
              <a:prstGeom prst="rect">
                <a:avLst/>
              </a:prstGeom>
              <a:noFill/>
            </p:spPr>
            <p:txBody>
              <a:bodyPr wrap="square" lIns="0" tIns="0" rIns="0" bIns="0" rtlCol="0">
                <a:spAutoFit/>
              </a:bodyPr>
              <a:lstStyle/>
              <a:p>
                <a:pPr algn="ctr">
                  <a:spcBef>
                    <a:spcPts val="350"/>
                  </a:spcBef>
                </a:pPr>
                <a:r>
                  <a:rPr lang="en-US" sz="735" dirty="0"/>
                  <a:t>Future Market Assessment</a:t>
                </a:r>
              </a:p>
            </p:txBody>
          </p:sp>
        </p:grpSp>
        <p:grpSp>
          <p:nvGrpSpPr>
            <p:cNvPr id="24" name="Group 23"/>
            <p:cNvGrpSpPr/>
            <p:nvPr/>
          </p:nvGrpSpPr>
          <p:grpSpPr>
            <a:xfrm>
              <a:off x="4971907" y="4204475"/>
              <a:ext cx="1645920" cy="365760"/>
              <a:chOff x="4403088" y="2247598"/>
              <a:chExt cx="1645920" cy="365760"/>
            </a:xfrm>
          </p:grpSpPr>
          <p:sp>
            <p:nvSpPr>
              <p:cNvPr id="13" name="Chevron 12"/>
              <p:cNvSpPr/>
              <p:nvPr/>
            </p:nvSpPr>
            <p:spPr bwMode="gray">
              <a:xfrm>
                <a:off x="4403088" y="2247598"/>
                <a:ext cx="1645920" cy="36576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7" name="TextBox 16"/>
              <p:cNvSpPr txBox="1"/>
              <p:nvPr/>
            </p:nvSpPr>
            <p:spPr bwMode="gray">
              <a:xfrm>
                <a:off x="4682038" y="2335024"/>
                <a:ext cx="1088020" cy="161583"/>
              </a:xfrm>
              <a:prstGeom prst="rect">
                <a:avLst/>
              </a:prstGeom>
              <a:noFill/>
            </p:spPr>
            <p:txBody>
              <a:bodyPr wrap="square" lIns="0" tIns="0" rIns="0" bIns="0" rtlCol="0">
                <a:spAutoFit/>
              </a:bodyPr>
              <a:lstStyle/>
              <a:p>
                <a:pPr algn="ctr">
                  <a:spcBef>
                    <a:spcPts val="350"/>
                  </a:spcBef>
                </a:pPr>
                <a:r>
                  <a:rPr lang="en-US" sz="735" dirty="0"/>
                  <a:t>Plan Design</a:t>
                </a:r>
              </a:p>
            </p:txBody>
          </p:sp>
        </p:grpSp>
        <p:grpSp>
          <p:nvGrpSpPr>
            <p:cNvPr id="25" name="Group 24"/>
            <p:cNvGrpSpPr/>
            <p:nvPr/>
          </p:nvGrpSpPr>
          <p:grpSpPr>
            <a:xfrm>
              <a:off x="6517110" y="4204475"/>
              <a:ext cx="1645920" cy="365760"/>
              <a:chOff x="6207783" y="2247598"/>
              <a:chExt cx="1645920" cy="365760"/>
            </a:xfrm>
          </p:grpSpPr>
          <p:sp>
            <p:nvSpPr>
              <p:cNvPr id="14" name="Chevron 13"/>
              <p:cNvSpPr/>
              <p:nvPr/>
            </p:nvSpPr>
            <p:spPr bwMode="gray">
              <a:xfrm>
                <a:off x="620778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8" name="TextBox 17"/>
              <p:cNvSpPr txBox="1"/>
              <p:nvPr/>
            </p:nvSpPr>
            <p:spPr bwMode="gray">
              <a:xfrm>
                <a:off x="6486733" y="2335024"/>
                <a:ext cx="1088020" cy="161583"/>
              </a:xfrm>
              <a:prstGeom prst="rect">
                <a:avLst/>
              </a:prstGeom>
              <a:noFill/>
            </p:spPr>
            <p:txBody>
              <a:bodyPr wrap="square" lIns="0" tIns="0" rIns="0" bIns="0" rtlCol="0">
                <a:spAutoFit/>
              </a:bodyPr>
              <a:lstStyle/>
              <a:p>
                <a:pPr algn="ctr">
                  <a:spcBef>
                    <a:spcPts val="350"/>
                  </a:spcBef>
                </a:pPr>
                <a:r>
                  <a:rPr lang="en-US" sz="735" dirty="0"/>
                  <a:t>Plan Summary</a:t>
                </a:r>
              </a:p>
            </p:txBody>
          </p:sp>
        </p:grpSp>
      </p:grpSp>
    </p:spTree>
    <p:custDataLst>
      <p:tags r:id="rId1"/>
    </p:custDataLst>
    <p:extLst>
      <p:ext uri="{BB962C8B-B14F-4D97-AF65-F5344CB8AC3E}">
        <p14:creationId xmlns:p14="http://schemas.microsoft.com/office/powerpoint/2010/main" val="3923536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Strategic Plan Design</a:t>
            </a:r>
          </a:p>
        </p:txBody>
      </p:sp>
      <p:sp>
        <p:nvSpPr>
          <p:cNvPr id="6" name="Title 5"/>
          <p:cNvSpPr>
            <a:spLocks noGrp="1"/>
          </p:cNvSpPr>
          <p:nvPr>
            <p:ph type="title"/>
          </p:nvPr>
        </p:nvSpPr>
        <p:spPr/>
        <p:txBody>
          <a:bodyPr/>
          <a:lstStyle/>
          <a:p>
            <a:r>
              <a:rPr lang="en-US" dirty="0"/>
              <a:t>Defining Terms</a:t>
            </a:r>
          </a:p>
        </p:txBody>
      </p:sp>
      <p:sp>
        <p:nvSpPr>
          <p:cNvPr id="4" name="Text Placeholder 3">
            <a:extLst>
              <a:ext uri="{FF2B5EF4-FFF2-40B4-BE49-F238E27FC236}">
                <a16:creationId xmlns:a16="http://schemas.microsoft.com/office/drawing/2014/main" id="{D16CD959-5F96-4829-90F0-51C63103EEAC}"/>
              </a:ext>
            </a:extLst>
          </p:cNvPr>
          <p:cNvSpPr>
            <a:spLocks noGrp="1"/>
          </p:cNvSpPr>
          <p:nvPr>
            <p:ph type="body" sz="quarter" idx="15"/>
          </p:nvPr>
        </p:nvSpPr>
        <p:spPr/>
        <p:txBody>
          <a:bodyPr/>
          <a:lstStyle/>
          <a:p>
            <a:endParaRPr lang="en-US"/>
          </a:p>
        </p:txBody>
      </p:sp>
      <p:sp>
        <p:nvSpPr>
          <p:cNvPr id="22" name="Text Placeholder 21">
            <a:extLst>
              <a:ext uri="{FF2B5EF4-FFF2-40B4-BE49-F238E27FC236}">
                <a16:creationId xmlns:a16="http://schemas.microsoft.com/office/drawing/2014/main" id="{CD45ED2C-5C7C-481B-9332-EEB6D7BDF7D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EE45FA72-00AA-4868-BD94-C8FE2E3FD7D2}"/>
              </a:ext>
            </a:extLst>
          </p:cNvPr>
          <p:cNvSpPr>
            <a:spLocks noGrp="1"/>
          </p:cNvSpPr>
          <p:nvPr>
            <p:ph type="body" sz="quarter" idx="18"/>
          </p:nvPr>
        </p:nvSpPr>
        <p:spPr/>
        <p:txBody>
          <a:bodyPr/>
          <a:lstStyle/>
          <a:p>
            <a:endParaRPr lang="en-US"/>
          </a:p>
        </p:txBody>
      </p:sp>
      <p:sp>
        <p:nvSpPr>
          <p:cNvPr id="7" name="Rectangle 6"/>
          <p:cNvSpPr/>
          <p:nvPr/>
        </p:nvSpPr>
        <p:spPr>
          <a:xfrm>
            <a:off x="719730" y="1210693"/>
            <a:ext cx="1600200" cy="1148315"/>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lIns="64008" tIns="64008" rIns="64008" bIns="64008" rtlCol="0" anchor="ctr"/>
          <a:lstStyle/>
          <a:p>
            <a:r>
              <a:rPr lang="en-US" sz="770" dirty="0">
                <a:solidFill>
                  <a:prstClr val="black"/>
                </a:solidFill>
              </a:rPr>
              <a:t>Broad, strategic issue that result in aggregated change at the institution-level, </a:t>
            </a:r>
            <a:br>
              <a:rPr lang="en-US" sz="770" dirty="0">
                <a:solidFill>
                  <a:prstClr val="black"/>
                </a:solidFill>
              </a:rPr>
            </a:br>
            <a:r>
              <a:rPr lang="en-US" sz="770" dirty="0">
                <a:solidFill>
                  <a:prstClr val="black"/>
                </a:solidFill>
              </a:rPr>
              <a:t>often aiming to impact growth in enrollment, retention, completion, financial health, etc.</a:t>
            </a:r>
          </a:p>
        </p:txBody>
      </p:sp>
      <p:sp>
        <p:nvSpPr>
          <p:cNvPr id="8" name="Chevron 7"/>
          <p:cNvSpPr/>
          <p:nvPr/>
        </p:nvSpPr>
        <p:spPr bwMode="gray">
          <a:xfrm>
            <a:off x="719730" y="936373"/>
            <a:ext cx="1728216" cy="274320"/>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01" tIns="45702" rIns="91401" bIns="45702" numCol="1" rtlCol="0" anchor="ctr" anchorCtr="0" compatLnSpc="1">
            <a:prstTxWarp prst="textNoShape">
              <a:avLst/>
            </a:prstTxWarp>
          </a:bodyPr>
          <a:lstStyle/>
          <a:p>
            <a:pPr algn="ctr" defTabSz="1463066"/>
            <a:r>
              <a:rPr lang="en-US" sz="980" b="1" dirty="0">
                <a:solidFill>
                  <a:prstClr val="black"/>
                </a:solidFill>
              </a:rPr>
              <a:t>Goal</a:t>
            </a:r>
          </a:p>
        </p:txBody>
      </p:sp>
      <p:sp>
        <p:nvSpPr>
          <p:cNvPr id="9" name="Rectangle 8"/>
          <p:cNvSpPr/>
          <p:nvPr/>
        </p:nvSpPr>
        <p:spPr>
          <a:xfrm>
            <a:off x="4373880" y="1210693"/>
            <a:ext cx="1582430" cy="1148315"/>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lIns="64008" tIns="64008" rIns="64008" bIns="64008" rtlCol="0" anchor="ctr"/>
          <a:lstStyle/>
          <a:p>
            <a:r>
              <a:rPr lang="en-US" sz="770" dirty="0">
                <a:solidFill>
                  <a:prstClr val="black"/>
                </a:solidFill>
              </a:rPr>
              <a:t>Focused action item that helps meet an objective such as expand marketing efforts to local high school students, create access to after-hours advising, launch new programs to address market gap, etc. </a:t>
            </a:r>
          </a:p>
        </p:txBody>
      </p:sp>
      <p:sp>
        <p:nvSpPr>
          <p:cNvPr id="10" name="Rectangle 9"/>
          <p:cNvSpPr/>
          <p:nvPr/>
        </p:nvSpPr>
        <p:spPr>
          <a:xfrm>
            <a:off x="2560320" y="1210693"/>
            <a:ext cx="1600200" cy="1148315"/>
          </a:xfrm>
          <a:prstGeom prst="rect">
            <a:avLst/>
          </a:prstGeom>
          <a:solidFill>
            <a:schemeClr val="bg1">
              <a:lumMod val="95000"/>
            </a:schemeClr>
          </a:solidFill>
          <a:ln w="12700">
            <a:noFill/>
          </a:ln>
        </p:spPr>
        <p:style>
          <a:lnRef idx="2">
            <a:schemeClr val="accent1"/>
          </a:lnRef>
          <a:fillRef idx="1">
            <a:schemeClr val="lt1"/>
          </a:fillRef>
          <a:effectRef idx="0">
            <a:schemeClr val="accent1"/>
          </a:effectRef>
          <a:fontRef idx="minor">
            <a:schemeClr val="dk1"/>
          </a:fontRef>
        </p:style>
        <p:txBody>
          <a:bodyPr lIns="64008" tIns="64008" rIns="64008" bIns="64008" rtlCol="0" anchor="ctr"/>
          <a:lstStyle/>
          <a:p>
            <a:r>
              <a:rPr lang="en-US" sz="770" dirty="0">
                <a:solidFill>
                  <a:prstClr val="black"/>
                </a:solidFill>
              </a:rPr>
              <a:t>Program-specific target that addresses system level goals such as increase enrollments in transfer programs, increase advising touchpoints, expand into a new market, etc.</a:t>
            </a:r>
          </a:p>
        </p:txBody>
      </p:sp>
      <p:sp>
        <p:nvSpPr>
          <p:cNvPr id="11" name="TextBox 10"/>
          <p:cNvSpPr txBox="1"/>
          <p:nvPr/>
        </p:nvSpPr>
        <p:spPr>
          <a:xfrm>
            <a:off x="719730" y="2413509"/>
            <a:ext cx="1600200" cy="840230"/>
          </a:xfrm>
          <a:prstGeom prst="rect">
            <a:avLst/>
          </a:prstGeom>
          <a:solidFill>
            <a:schemeClr val="bg2"/>
          </a:solidFill>
        </p:spPr>
        <p:txBody>
          <a:bodyPr wrap="square" lIns="64008" tIns="64008" rIns="64008" bIns="64008" rtlCol="0" anchor="ctr">
            <a:noAutofit/>
          </a:bodyPr>
          <a:lstStyle/>
          <a:p>
            <a:pPr marL="81097" indent="-81097">
              <a:buFont typeface="Arial" pitchFamily="34" charset="0"/>
              <a:buChar char="•"/>
            </a:pPr>
            <a:r>
              <a:rPr lang="en-US" sz="770" i="1" dirty="0"/>
              <a:t>Grow Full-Time Equivalent Enrollments</a:t>
            </a:r>
          </a:p>
          <a:p>
            <a:pPr marL="81097" indent="-81097">
              <a:buFont typeface="Arial" pitchFamily="34" charset="0"/>
              <a:buChar char="•"/>
            </a:pPr>
            <a:r>
              <a:rPr lang="en-US" sz="770" i="1" dirty="0"/>
              <a:t>Improve Financial Health</a:t>
            </a:r>
          </a:p>
        </p:txBody>
      </p:sp>
      <p:sp>
        <p:nvSpPr>
          <p:cNvPr id="12" name="TextBox 11"/>
          <p:cNvSpPr txBox="1"/>
          <p:nvPr/>
        </p:nvSpPr>
        <p:spPr>
          <a:xfrm>
            <a:off x="2560320" y="2413509"/>
            <a:ext cx="1600200" cy="840230"/>
          </a:xfrm>
          <a:prstGeom prst="rect">
            <a:avLst/>
          </a:prstGeom>
          <a:solidFill>
            <a:schemeClr val="bg2"/>
          </a:solidFill>
        </p:spPr>
        <p:txBody>
          <a:bodyPr wrap="square" lIns="64008" tIns="64008" rIns="64008" bIns="64008" rtlCol="0" anchor="ctr">
            <a:noAutofit/>
          </a:bodyPr>
          <a:lstStyle/>
          <a:p>
            <a:pPr marL="81097" indent="-81097">
              <a:buFont typeface="Arial" pitchFamily="34" charset="0"/>
              <a:buChar char="•"/>
            </a:pPr>
            <a:r>
              <a:rPr lang="en-US" sz="770" i="1" dirty="0"/>
              <a:t>Increase First- to Second-Year Retention in </a:t>
            </a:r>
            <a:br>
              <a:rPr lang="en-US" sz="770" i="1" dirty="0"/>
            </a:br>
            <a:r>
              <a:rPr lang="en-US" sz="770" i="1" dirty="0"/>
              <a:t>Transfer Programs</a:t>
            </a:r>
          </a:p>
          <a:p>
            <a:pPr marL="81097" indent="-81097">
              <a:buFont typeface="Arial" pitchFamily="34" charset="0"/>
              <a:buChar char="•"/>
            </a:pPr>
            <a:r>
              <a:rPr lang="en-US" sz="770" i="1" dirty="0"/>
              <a:t>Improve Section Fill Rate</a:t>
            </a:r>
          </a:p>
        </p:txBody>
      </p:sp>
      <p:sp>
        <p:nvSpPr>
          <p:cNvPr id="13" name="TextBox 12"/>
          <p:cNvSpPr txBox="1"/>
          <p:nvPr/>
        </p:nvSpPr>
        <p:spPr>
          <a:xfrm>
            <a:off x="4373880" y="2413510"/>
            <a:ext cx="1582430" cy="840230"/>
          </a:xfrm>
          <a:prstGeom prst="rect">
            <a:avLst/>
          </a:prstGeom>
          <a:solidFill>
            <a:schemeClr val="bg2"/>
          </a:solidFill>
        </p:spPr>
        <p:txBody>
          <a:bodyPr wrap="square" lIns="64008" tIns="64008" rIns="64008" bIns="64008" rtlCol="0" anchor="ctr">
            <a:noAutofit/>
          </a:bodyPr>
          <a:lstStyle/>
          <a:p>
            <a:pPr marL="78899" indent="-78899">
              <a:buFont typeface="Arial" pitchFamily="34" charset="0"/>
              <a:buChar char="•"/>
            </a:pPr>
            <a:r>
              <a:rPr lang="en-US" sz="770" i="1" dirty="0">
                <a:solidFill>
                  <a:prstClr val="black"/>
                </a:solidFill>
              </a:rPr>
              <a:t>After-Hours Advising Desk</a:t>
            </a:r>
          </a:p>
          <a:p>
            <a:pPr marL="78899" indent="-78899">
              <a:buFont typeface="Arial" pitchFamily="34" charset="0"/>
              <a:buChar char="•"/>
            </a:pPr>
            <a:r>
              <a:rPr lang="en-US" sz="770" i="1" dirty="0">
                <a:solidFill>
                  <a:prstClr val="black"/>
                </a:solidFill>
              </a:rPr>
              <a:t>Data-Driven Introductory Course Scheduling</a:t>
            </a:r>
          </a:p>
        </p:txBody>
      </p:sp>
      <p:sp>
        <p:nvSpPr>
          <p:cNvPr id="14" name="TextBox 13"/>
          <p:cNvSpPr txBox="1"/>
          <p:nvPr/>
        </p:nvSpPr>
        <p:spPr>
          <a:xfrm>
            <a:off x="719730" y="3296662"/>
            <a:ext cx="1600200" cy="1077218"/>
          </a:xfrm>
          <a:prstGeom prst="rect">
            <a:avLst/>
          </a:prstGeom>
          <a:solidFill>
            <a:schemeClr val="bg1">
              <a:lumMod val="95000"/>
            </a:schemeClr>
          </a:solidFill>
          <a:ln>
            <a:noFill/>
          </a:ln>
        </p:spPr>
        <p:txBody>
          <a:bodyPr wrap="square" lIns="64008" tIns="64008" rIns="64008" bIns="64008" rtlCol="0" anchor="ctr">
            <a:noAutofit/>
          </a:bodyPr>
          <a:lstStyle/>
          <a:p>
            <a:pPr marL="78899" indent="-78899">
              <a:buFont typeface="Arial" pitchFamily="34" charset="0"/>
              <a:buChar char="•"/>
            </a:pPr>
            <a:r>
              <a:rPr lang="en-US" sz="770" i="1" dirty="0">
                <a:solidFill>
                  <a:prstClr val="black"/>
                </a:solidFill>
              </a:rPr>
              <a:t>% Growth in FTE Enrollments</a:t>
            </a:r>
          </a:p>
          <a:p>
            <a:pPr marL="78899" indent="-78899">
              <a:buFont typeface="Arial" pitchFamily="34" charset="0"/>
              <a:buChar char="•"/>
            </a:pPr>
            <a:r>
              <a:rPr lang="en-US" sz="770" i="1" dirty="0">
                <a:solidFill>
                  <a:prstClr val="black"/>
                </a:solidFill>
              </a:rPr>
              <a:t>Reduction in Expenditures per Student</a:t>
            </a:r>
          </a:p>
        </p:txBody>
      </p:sp>
      <p:sp>
        <p:nvSpPr>
          <p:cNvPr id="15" name="TextBox 14"/>
          <p:cNvSpPr txBox="1"/>
          <p:nvPr/>
        </p:nvSpPr>
        <p:spPr>
          <a:xfrm>
            <a:off x="2561355" y="3296662"/>
            <a:ext cx="1600200" cy="1077218"/>
          </a:xfrm>
          <a:prstGeom prst="rect">
            <a:avLst/>
          </a:prstGeom>
          <a:solidFill>
            <a:schemeClr val="bg1">
              <a:lumMod val="95000"/>
            </a:schemeClr>
          </a:solidFill>
        </p:spPr>
        <p:txBody>
          <a:bodyPr wrap="square" lIns="64008" tIns="64008" rIns="64008" bIns="64008" rtlCol="0" anchor="ctr">
            <a:noAutofit/>
          </a:bodyPr>
          <a:lstStyle/>
          <a:p>
            <a:pPr marL="78899" indent="-78899">
              <a:buFont typeface="Arial" pitchFamily="34" charset="0"/>
              <a:buChar char="•"/>
            </a:pPr>
            <a:r>
              <a:rPr lang="en-US" sz="770" i="1" dirty="0">
                <a:solidFill>
                  <a:prstClr val="black"/>
                </a:solidFill>
              </a:rPr>
              <a:t>% Growth in Transfer Program Retention</a:t>
            </a:r>
          </a:p>
          <a:p>
            <a:pPr marL="78899" indent="-78899">
              <a:buFont typeface="Arial" pitchFamily="34" charset="0"/>
              <a:buChar char="•"/>
            </a:pPr>
            <a:r>
              <a:rPr lang="en-US" sz="770" i="1" dirty="0">
                <a:solidFill>
                  <a:prstClr val="black"/>
                </a:solidFill>
              </a:rPr>
              <a:t>% Growth in Section Fill Rates</a:t>
            </a:r>
          </a:p>
        </p:txBody>
      </p:sp>
      <p:sp>
        <p:nvSpPr>
          <p:cNvPr id="16" name="TextBox 15"/>
          <p:cNvSpPr txBox="1"/>
          <p:nvPr/>
        </p:nvSpPr>
        <p:spPr>
          <a:xfrm>
            <a:off x="4374915" y="3296662"/>
            <a:ext cx="1582430" cy="1077218"/>
          </a:xfrm>
          <a:prstGeom prst="rect">
            <a:avLst/>
          </a:prstGeom>
          <a:solidFill>
            <a:schemeClr val="bg1">
              <a:lumMod val="95000"/>
            </a:schemeClr>
          </a:solidFill>
        </p:spPr>
        <p:txBody>
          <a:bodyPr wrap="square" lIns="64008" tIns="64008" rIns="64008" bIns="64008" rtlCol="0" anchor="ctr">
            <a:noAutofit/>
          </a:bodyPr>
          <a:lstStyle/>
          <a:p>
            <a:pPr marL="78899" indent="-78899">
              <a:buFont typeface="Arial" pitchFamily="34" charset="0"/>
              <a:buChar char="•"/>
            </a:pPr>
            <a:r>
              <a:rPr lang="en-US" sz="770" i="1" dirty="0">
                <a:solidFill>
                  <a:prstClr val="black"/>
                </a:solidFill>
              </a:rPr>
              <a:t>Growth in Number of Advisor Interactions</a:t>
            </a:r>
          </a:p>
          <a:p>
            <a:pPr marL="78899" indent="-78899">
              <a:buFont typeface="Arial" pitchFamily="34" charset="0"/>
              <a:buChar char="•"/>
            </a:pPr>
            <a:r>
              <a:rPr lang="en-US" sz="770" i="1" dirty="0">
                <a:solidFill>
                  <a:prstClr val="black"/>
                </a:solidFill>
              </a:rPr>
              <a:t>% Decrease in Number of 101 Sections Offered</a:t>
            </a:r>
          </a:p>
        </p:txBody>
      </p:sp>
      <p:sp>
        <p:nvSpPr>
          <p:cNvPr id="17" name="Chevron 16"/>
          <p:cNvSpPr/>
          <p:nvPr/>
        </p:nvSpPr>
        <p:spPr bwMode="gray">
          <a:xfrm>
            <a:off x="2560320" y="936373"/>
            <a:ext cx="1728216" cy="274320"/>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01" tIns="45702" rIns="91401" bIns="45702" numCol="1" rtlCol="0" anchor="ctr" anchorCtr="0" compatLnSpc="1">
            <a:prstTxWarp prst="textNoShape">
              <a:avLst/>
            </a:prstTxWarp>
          </a:bodyPr>
          <a:lstStyle/>
          <a:p>
            <a:pPr algn="ctr" defTabSz="1463066"/>
            <a:r>
              <a:rPr lang="en-US" sz="980" b="1" dirty="0">
                <a:solidFill>
                  <a:prstClr val="black"/>
                </a:solidFill>
              </a:rPr>
              <a:t>Objective</a:t>
            </a:r>
          </a:p>
        </p:txBody>
      </p:sp>
      <p:sp>
        <p:nvSpPr>
          <p:cNvPr id="18" name="Chevron 17"/>
          <p:cNvSpPr/>
          <p:nvPr/>
        </p:nvSpPr>
        <p:spPr bwMode="gray">
          <a:xfrm>
            <a:off x="4373880" y="936373"/>
            <a:ext cx="1728216" cy="274320"/>
          </a:xfrm>
          <a:prstGeom prst="chevron">
            <a:avLst/>
          </a:prstGeom>
          <a:ln w="63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01" tIns="45702" rIns="91401" bIns="45702" numCol="1" rtlCol="0" anchor="ctr" anchorCtr="0" compatLnSpc="1">
            <a:prstTxWarp prst="textNoShape">
              <a:avLst/>
            </a:prstTxWarp>
          </a:bodyPr>
          <a:lstStyle/>
          <a:p>
            <a:pPr algn="ctr" defTabSz="1463066"/>
            <a:r>
              <a:rPr lang="en-US" sz="980" b="1" dirty="0">
                <a:solidFill>
                  <a:prstClr val="black"/>
                </a:solidFill>
              </a:rPr>
              <a:t>Initiative</a:t>
            </a:r>
          </a:p>
        </p:txBody>
      </p:sp>
      <p:sp>
        <p:nvSpPr>
          <p:cNvPr id="19" name="TextBox 18"/>
          <p:cNvSpPr txBox="1"/>
          <p:nvPr/>
        </p:nvSpPr>
        <p:spPr>
          <a:xfrm>
            <a:off x="426720" y="1210693"/>
            <a:ext cx="193887" cy="1148315"/>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31998" tIns="31998" rIns="31998" bIns="31998" rtlCol="0">
            <a:spAutoFit/>
          </a:bodyPr>
          <a:lstStyle/>
          <a:p>
            <a:pPr algn="ctr"/>
            <a:r>
              <a:rPr lang="en-US" sz="840" b="1" dirty="0"/>
              <a:t>Definition </a:t>
            </a:r>
          </a:p>
        </p:txBody>
      </p:sp>
      <p:sp>
        <p:nvSpPr>
          <p:cNvPr id="20" name="TextBox 19"/>
          <p:cNvSpPr txBox="1"/>
          <p:nvPr/>
        </p:nvSpPr>
        <p:spPr>
          <a:xfrm>
            <a:off x="426720" y="2413510"/>
            <a:ext cx="193887" cy="840230"/>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31998" tIns="31998" rIns="31998" bIns="31998" rtlCol="0">
            <a:spAutoFit/>
          </a:bodyPr>
          <a:lstStyle/>
          <a:p>
            <a:pPr algn="ctr"/>
            <a:r>
              <a:rPr lang="en-US" sz="840" b="1" dirty="0"/>
              <a:t>Examples</a:t>
            </a:r>
          </a:p>
        </p:txBody>
      </p:sp>
      <p:sp>
        <p:nvSpPr>
          <p:cNvPr id="21" name="TextBox 20"/>
          <p:cNvSpPr txBox="1"/>
          <p:nvPr/>
        </p:nvSpPr>
        <p:spPr>
          <a:xfrm>
            <a:off x="426720" y="3296662"/>
            <a:ext cx="193887" cy="1077218"/>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31998" tIns="31998" rIns="31998" bIns="31998" rtlCol="0">
            <a:spAutoFit/>
          </a:bodyPr>
          <a:lstStyle/>
          <a:p>
            <a:pPr algn="ctr"/>
            <a:r>
              <a:rPr lang="en-US" sz="840" b="1" dirty="0"/>
              <a:t>Sample Metrics</a:t>
            </a:r>
          </a:p>
        </p:txBody>
      </p:sp>
    </p:spTree>
    <p:extLst>
      <p:ext uri="{BB962C8B-B14F-4D97-AF65-F5344CB8AC3E}">
        <p14:creationId xmlns:p14="http://schemas.microsoft.com/office/powerpoint/2010/main" val="2821981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Strategic Plan Design</a:t>
            </a:r>
          </a:p>
        </p:txBody>
      </p:sp>
      <p:sp>
        <p:nvSpPr>
          <p:cNvPr id="6" name="Title 5"/>
          <p:cNvSpPr>
            <a:spLocks noGrp="1"/>
          </p:cNvSpPr>
          <p:nvPr>
            <p:ph type="title"/>
          </p:nvPr>
        </p:nvSpPr>
        <p:spPr/>
        <p:txBody>
          <a:bodyPr/>
          <a:lstStyle/>
          <a:p>
            <a:r>
              <a:rPr lang="en-US" dirty="0"/>
              <a:t>Institution-Level Goals &amp; Objectives</a:t>
            </a:r>
          </a:p>
        </p:txBody>
      </p:sp>
      <p:sp>
        <p:nvSpPr>
          <p:cNvPr id="24" name="Text Placeholder 23">
            <a:extLst>
              <a:ext uri="{FF2B5EF4-FFF2-40B4-BE49-F238E27FC236}">
                <a16:creationId xmlns:a16="http://schemas.microsoft.com/office/drawing/2014/main" id="{0104C18A-372E-4AA6-B427-9BCF5C943691}"/>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E09128D-1106-4F98-ABD2-6F72B204983E}"/>
              </a:ext>
            </a:extLst>
          </p:cNvPr>
          <p:cNvSpPr>
            <a:spLocks noGrp="1"/>
          </p:cNvSpPr>
          <p:nvPr>
            <p:ph type="body" sz="quarter" idx="18"/>
          </p:nvPr>
        </p:nvSpPr>
        <p:spPr/>
        <p:txBody>
          <a:bodyPr/>
          <a:lstStyle/>
          <a:p>
            <a:endParaRPr lang="en-US"/>
          </a:p>
        </p:txBody>
      </p:sp>
      <p:grpSp>
        <p:nvGrpSpPr>
          <p:cNvPr id="16" name="Group 15"/>
          <p:cNvGrpSpPr/>
          <p:nvPr/>
        </p:nvGrpSpPr>
        <p:grpSpPr>
          <a:xfrm>
            <a:off x="4082270" y="711074"/>
            <a:ext cx="1992934" cy="192024"/>
            <a:chOff x="5755267" y="550621"/>
            <a:chExt cx="2847049" cy="274320"/>
          </a:xfrm>
        </p:grpSpPr>
        <p:grpSp>
          <p:nvGrpSpPr>
            <p:cNvPr id="7" name="Group 6"/>
            <p:cNvGrpSpPr/>
            <p:nvPr/>
          </p:nvGrpSpPr>
          <p:grpSpPr>
            <a:xfrm>
              <a:off x="7596476" y="550621"/>
              <a:ext cx="1005840" cy="274320"/>
              <a:chOff x="776128" y="2247598"/>
              <a:chExt cx="1645920" cy="365760"/>
            </a:xfrm>
          </p:grpSpPr>
          <p:sp>
            <p:nvSpPr>
              <p:cNvPr id="8" name="Chevron 7"/>
              <p:cNvSpPr/>
              <p:nvPr/>
            </p:nvSpPr>
            <p:spPr bwMode="gray">
              <a:xfrm>
                <a:off x="776128" y="2247598"/>
                <a:ext cx="1645920" cy="365760"/>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9" name="TextBox 8"/>
              <p:cNvSpPr txBox="1"/>
              <p:nvPr/>
            </p:nvSpPr>
            <p:spPr bwMode="gray">
              <a:xfrm>
                <a:off x="953783" y="2349688"/>
                <a:ext cx="1290609" cy="215444"/>
              </a:xfrm>
              <a:prstGeom prst="rect">
                <a:avLst/>
              </a:prstGeom>
              <a:noFill/>
            </p:spPr>
            <p:txBody>
              <a:bodyPr wrap="square" lIns="0" tIns="0" rIns="0" bIns="0" rtlCol="0">
                <a:spAutoFit/>
              </a:bodyPr>
              <a:lstStyle/>
              <a:p>
                <a:pPr algn="ctr">
                  <a:spcBef>
                    <a:spcPts val="350"/>
                  </a:spcBef>
                </a:pPr>
                <a:r>
                  <a:rPr lang="en-US" sz="735" dirty="0"/>
                  <a:t>Initiative</a:t>
                </a:r>
              </a:p>
            </p:txBody>
          </p:sp>
        </p:grpSp>
        <p:grpSp>
          <p:nvGrpSpPr>
            <p:cNvPr id="10" name="Group 9"/>
            <p:cNvGrpSpPr/>
            <p:nvPr/>
          </p:nvGrpSpPr>
          <p:grpSpPr>
            <a:xfrm>
              <a:off x="6675872" y="550621"/>
              <a:ext cx="1005840" cy="274320"/>
              <a:chOff x="2580823" y="2247598"/>
              <a:chExt cx="1645920" cy="365760"/>
            </a:xfrm>
          </p:grpSpPr>
          <p:sp>
            <p:nvSpPr>
              <p:cNvPr id="11" name="Chevron 10"/>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2" name="TextBox 11"/>
              <p:cNvSpPr txBox="1"/>
              <p:nvPr/>
            </p:nvSpPr>
            <p:spPr bwMode="gray">
              <a:xfrm>
                <a:off x="2859772" y="2349688"/>
                <a:ext cx="1088021" cy="215444"/>
              </a:xfrm>
              <a:prstGeom prst="rect">
                <a:avLst/>
              </a:prstGeom>
              <a:noFill/>
            </p:spPr>
            <p:txBody>
              <a:bodyPr wrap="square" lIns="0" tIns="0" rIns="0" bIns="0" rtlCol="0">
                <a:spAutoFit/>
              </a:bodyPr>
              <a:lstStyle/>
              <a:p>
                <a:pPr algn="ctr">
                  <a:spcBef>
                    <a:spcPts val="350"/>
                  </a:spcBef>
                </a:pPr>
                <a:r>
                  <a:rPr lang="en-US" sz="735" dirty="0"/>
                  <a:t>Objective</a:t>
                </a:r>
              </a:p>
            </p:txBody>
          </p:sp>
        </p:grpSp>
        <p:grpSp>
          <p:nvGrpSpPr>
            <p:cNvPr id="13" name="Group 12"/>
            <p:cNvGrpSpPr/>
            <p:nvPr/>
          </p:nvGrpSpPr>
          <p:grpSpPr>
            <a:xfrm>
              <a:off x="5755267" y="550621"/>
              <a:ext cx="1005840" cy="274320"/>
              <a:chOff x="4403088" y="2247598"/>
              <a:chExt cx="1645920" cy="365760"/>
            </a:xfrm>
          </p:grpSpPr>
          <p:sp>
            <p:nvSpPr>
              <p:cNvPr id="14" name="Chevron 13"/>
              <p:cNvSpPr/>
              <p:nvPr/>
            </p:nvSpPr>
            <p:spPr bwMode="gray">
              <a:xfrm>
                <a:off x="4403088" y="2247598"/>
                <a:ext cx="1645920" cy="36576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5" name="TextBox 14"/>
              <p:cNvSpPr txBox="1"/>
              <p:nvPr/>
            </p:nvSpPr>
            <p:spPr bwMode="gray">
              <a:xfrm>
                <a:off x="4682037" y="2349689"/>
                <a:ext cx="1088021" cy="215444"/>
              </a:xfrm>
              <a:prstGeom prst="rect">
                <a:avLst/>
              </a:prstGeom>
              <a:noFill/>
            </p:spPr>
            <p:txBody>
              <a:bodyPr wrap="square" lIns="0" tIns="0" rIns="0" bIns="0" rtlCol="0">
                <a:spAutoFit/>
              </a:bodyPr>
              <a:lstStyle/>
              <a:p>
                <a:pPr algn="ctr">
                  <a:spcBef>
                    <a:spcPts val="350"/>
                  </a:spcBef>
                </a:pPr>
                <a:r>
                  <a:rPr lang="en-US" sz="735" dirty="0"/>
                  <a:t>Goal</a:t>
                </a:r>
              </a:p>
            </p:txBody>
          </p:sp>
        </p:grpSp>
      </p:grpSp>
      <p:sp>
        <p:nvSpPr>
          <p:cNvPr id="17" name="TextBox 16"/>
          <p:cNvSpPr txBox="1"/>
          <p:nvPr/>
        </p:nvSpPr>
        <p:spPr>
          <a:xfrm>
            <a:off x="426720" y="1008890"/>
            <a:ext cx="193887" cy="1148315"/>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31998" tIns="31998" rIns="31998" bIns="31998" rtlCol="0">
            <a:spAutoFit/>
          </a:bodyPr>
          <a:lstStyle/>
          <a:p>
            <a:pPr algn="ctr"/>
            <a:r>
              <a:rPr lang="en-US" sz="840" b="1" dirty="0"/>
              <a:t>Goals</a:t>
            </a:r>
          </a:p>
        </p:txBody>
      </p:sp>
      <p:sp>
        <p:nvSpPr>
          <p:cNvPr id="18" name="TextBox 17"/>
          <p:cNvSpPr txBox="1"/>
          <p:nvPr/>
        </p:nvSpPr>
        <p:spPr>
          <a:xfrm>
            <a:off x="426720" y="2359009"/>
            <a:ext cx="193887" cy="1883719"/>
          </a:xfrm>
          <a:prstGeom prst="rect">
            <a:avLst/>
          </a:prstGeom>
          <a:ln w="3175"/>
        </p:spPr>
        <p:style>
          <a:lnRef idx="2">
            <a:schemeClr val="accent1"/>
          </a:lnRef>
          <a:fillRef idx="1">
            <a:schemeClr val="lt1"/>
          </a:fillRef>
          <a:effectRef idx="0">
            <a:schemeClr val="accent1"/>
          </a:effectRef>
          <a:fontRef idx="minor">
            <a:schemeClr val="dk1"/>
          </a:fontRef>
        </p:style>
        <p:txBody>
          <a:bodyPr vert="vert270" wrap="square" lIns="31998" tIns="31998" rIns="31998" bIns="31998" rtlCol="0">
            <a:spAutoFit/>
          </a:bodyPr>
          <a:lstStyle/>
          <a:p>
            <a:pPr algn="ctr"/>
            <a:r>
              <a:rPr lang="en-US" sz="840" b="1" dirty="0"/>
              <a:t>Objectives</a:t>
            </a:r>
          </a:p>
        </p:txBody>
      </p:sp>
      <p:sp>
        <p:nvSpPr>
          <p:cNvPr id="19" name="Rectangle 18"/>
          <p:cNvSpPr/>
          <p:nvPr/>
        </p:nvSpPr>
        <p:spPr bwMode="gray">
          <a:xfrm>
            <a:off x="790303" y="1008890"/>
            <a:ext cx="960120" cy="114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770" b="1" i="1" dirty="0">
                <a:solidFill>
                  <a:schemeClr val="tx1"/>
                </a:solidFill>
              </a:rPr>
              <a:t>Grow Full- Time Equivalent Enrollments</a:t>
            </a:r>
          </a:p>
        </p:txBody>
      </p:sp>
      <p:sp>
        <p:nvSpPr>
          <p:cNvPr id="20" name="Rectangle 19"/>
          <p:cNvSpPr/>
          <p:nvPr/>
        </p:nvSpPr>
        <p:spPr bwMode="gray">
          <a:xfrm>
            <a:off x="1871498" y="1008890"/>
            <a:ext cx="960120" cy="114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Improve Financial Health</a:t>
            </a:r>
          </a:p>
        </p:txBody>
      </p:sp>
      <p:sp>
        <p:nvSpPr>
          <p:cNvPr id="21" name="Rectangle 20"/>
          <p:cNvSpPr/>
          <p:nvPr/>
        </p:nvSpPr>
        <p:spPr bwMode="gray">
          <a:xfrm>
            <a:off x="2952694" y="1008890"/>
            <a:ext cx="960120" cy="114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Goal #3</a:t>
            </a:r>
          </a:p>
        </p:txBody>
      </p:sp>
      <p:sp>
        <p:nvSpPr>
          <p:cNvPr id="22" name="Rectangle 21"/>
          <p:cNvSpPr/>
          <p:nvPr/>
        </p:nvSpPr>
        <p:spPr bwMode="gray">
          <a:xfrm>
            <a:off x="4033889" y="1008890"/>
            <a:ext cx="960120" cy="114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Goal #4</a:t>
            </a:r>
          </a:p>
        </p:txBody>
      </p:sp>
      <p:sp>
        <p:nvSpPr>
          <p:cNvPr id="23" name="Rectangle 22"/>
          <p:cNvSpPr/>
          <p:nvPr/>
        </p:nvSpPr>
        <p:spPr bwMode="gray">
          <a:xfrm>
            <a:off x="5115084" y="1008890"/>
            <a:ext cx="960120" cy="11483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Goal #5</a:t>
            </a:r>
          </a:p>
        </p:txBody>
      </p:sp>
      <p:sp>
        <p:nvSpPr>
          <p:cNvPr id="25" name="TextBox 24"/>
          <p:cNvSpPr txBox="1"/>
          <p:nvPr/>
        </p:nvSpPr>
        <p:spPr bwMode="gray">
          <a:xfrm>
            <a:off x="790304" y="2359009"/>
            <a:ext cx="960120" cy="1605568"/>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00" i="1" dirty="0"/>
              <a:t>Increase first- to second-year retention by 15%</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Increase new first-time student enrollments by 5%</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Re-enroll 200 former students with fewer than 30 credits needed for completion</a:t>
            </a:r>
          </a:p>
        </p:txBody>
      </p:sp>
      <p:sp>
        <p:nvSpPr>
          <p:cNvPr id="26" name="TextBox 25"/>
          <p:cNvSpPr txBox="1"/>
          <p:nvPr/>
        </p:nvSpPr>
        <p:spPr bwMode="gray">
          <a:xfrm>
            <a:off x="1871498" y="2359009"/>
            <a:ext cx="960120" cy="1497846"/>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00" i="1" dirty="0"/>
              <a:t>Increase section fill rate from 60% to 70% in liberal arts courses</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Increase revenues from non-credit courses by 15%</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Contract auxiliary services to third-party providers</a:t>
            </a:r>
          </a:p>
        </p:txBody>
      </p:sp>
      <p:sp>
        <p:nvSpPr>
          <p:cNvPr id="27" name="TextBox 26"/>
          <p:cNvSpPr txBox="1"/>
          <p:nvPr/>
        </p:nvSpPr>
        <p:spPr bwMode="gray">
          <a:xfrm>
            <a:off x="2952693" y="2359009"/>
            <a:ext cx="960120" cy="743793"/>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00" i="1" dirty="0"/>
              <a:t>Objective #1</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#2</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#3</a:t>
            </a:r>
          </a:p>
        </p:txBody>
      </p:sp>
      <p:sp>
        <p:nvSpPr>
          <p:cNvPr id="28" name="TextBox 27"/>
          <p:cNvSpPr txBox="1"/>
          <p:nvPr/>
        </p:nvSpPr>
        <p:spPr bwMode="gray">
          <a:xfrm>
            <a:off x="4033888" y="2359009"/>
            <a:ext cx="960120" cy="743793"/>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00" i="1" dirty="0"/>
              <a:t>Objective #1</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#2</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#3</a:t>
            </a:r>
          </a:p>
        </p:txBody>
      </p:sp>
      <p:sp>
        <p:nvSpPr>
          <p:cNvPr id="29" name="TextBox 28"/>
          <p:cNvSpPr txBox="1"/>
          <p:nvPr/>
        </p:nvSpPr>
        <p:spPr bwMode="gray">
          <a:xfrm>
            <a:off x="5115084" y="2359009"/>
            <a:ext cx="960120" cy="743793"/>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00" i="1" dirty="0"/>
              <a:t>Objective #1</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#2</a:t>
            </a:r>
          </a:p>
          <a:p>
            <a:pPr marL="78899" indent="-78899">
              <a:spcBef>
                <a:spcPts val="350"/>
              </a:spcBef>
              <a:buFont typeface="Arial" panose="020B0604020202020204" pitchFamily="34" charset="0"/>
              <a:buChar char="•"/>
            </a:pPr>
            <a:endParaRPr lang="en-US" sz="700" i="1" dirty="0"/>
          </a:p>
          <a:p>
            <a:pPr marL="78899" indent="-78899">
              <a:spcBef>
                <a:spcPts val="350"/>
              </a:spcBef>
              <a:buFont typeface="Arial" panose="020B0604020202020204" pitchFamily="34" charset="0"/>
              <a:buChar char="•"/>
            </a:pPr>
            <a:r>
              <a:rPr lang="en-US" sz="700" i="1" dirty="0"/>
              <a:t>Objective #3</a:t>
            </a:r>
          </a:p>
        </p:txBody>
      </p:sp>
    </p:spTree>
    <p:extLst>
      <p:ext uri="{BB962C8B-B14F-4D97-AF65-F5344CB8AC3E}">
        <p14:creationId xmlns:p14="http://schemas.microsoft.com/office/powerpoint/2010/main" val="2943598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Strategic Plan Design</a:t>
            </a:r>
          </a:p>
        </p:txBody>
      </p:sp>
      <p:sp>
        <p:nvSpPr>
          <p:cNvPr id="6" name="Title 5"/>
          <p:cNvSpPr>
            <a:spLocks noGrp="1"/>
          </p:cNvSpPr>
          <p:nvPr>
            <p:ph type="title"/>
          </p:nvPr>
        </p:nvSpPr>
        <p:spPr/>
        <p:txBody>
          <a:bodyPr/>
          <a:lstStyle/>
          <a:p>
            <a:r>
              <a:rPr lang="en-US" dirty="0"/>
              <a:t>Objective and Initiative Design Instructions</a:t>
            </a:r>
          </a:p>
        </p:txBody>
      </p:sp>
      <p:sp>
        <p:nvSpPr>
          <p:cNvPr id="2" name="Text Placeholder 1"/>
          <p:cNvSpPr>
            <a:spLocks noGrp="1"/>
          </p:cNvSpPr>
          <p:nvPr>
            <p:ph type="body" sz="quarter" idx="15"/>
          </p:nvPr>
        </p:nvSpPr>
        <p:spPr/>
        <p:txBody>
          <a:bodyPr/>
          <a:lstStyle/>
          <a:p>
            <a:r>
              <a:rPr lang="en-US" sz="805" dirty="0"/>
              <a:t>The following section of the strategic plan template will assist you in designing, prioritizing, and planning initiatives that address measurable objectives. </a:t>
            </a:r>
          </a:p>
          <a:p>
            <a:endParaRPr lang="en-US" sz="805" dirty="0"/>
          </a:p>
          <a:p>
            <a:r>
              <a:rPr lang="en-US" sz="805" dirty="0"/>
              <a:t>This section is organized by institution-level goals. For each goal’s sub-section, add one slide for each objective outlined on the Institution-Level Goals &amp; Objectives page. Then add one slide for each initiative that corresponds to the objective. For each institution-level goal, you may have 1-3 objectives, and for each objective you may have several initiatives. Finally, for each objective prioritize initiatives, summarize financial resources required, and provide a high-level implementation timeline.</a:t>
            </a:r>
          </a:p>
        </p:txBody>
      </p:sp>
      <p:sp>
        <p:nvSpPr>
          <p:cNvPr id="5" name="Text Placeholder 4">
            <a:extLst>
              <a:ext uri="{FF2B5EF4-FFF2-40B4-BE49-F238E27FC236}">
                <a16:creationId xmlns:a16="http://schemas.microsoft.com/office/drawing/2014/main" id="{4736DF4C-7114-41B3-9DB9-839BD622D250}"/>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FA48BB4D-9EEB-46C2-81B9-879FB2E1977E}"/>
              </a:ext>
            </a:extLst>
          </p:cNvPr>
          <p:cNvSpPr>
            <a:spLocks noGrp="1"/>
          </p:cNvSpPr>
          <p:nvPr>
            <p:ph type="body" sz="quarter" idx="18"/>
          </p:nvPr>
        </p:nvSpPr>
        <p:spPr/>
        <p:txBody>
          <a:bodyPr/>
          <a:lstStyle/>
          <a:p>
            <a:endParaRPr lang="en-US"/>
          </a:p>
        </p:txBody>
      </p:sp>
      <p:sp>
        <p:nvSpPr>
          <p:cNvPr id="7" name="TextBox 6"/>
          <p:cNvSpPr txBox="1"/>
          <p:nvPr/>
        </p:nvSpPr>
        <p:spPr bwMode="gray">
          <a:xfrm>
            <a:off x="326809" y="3540969"/>
            <a:ext cx="5747183" cy="794576"/>
          </a:xfrm>
          <a:prstGeom prst="rect">
            <a:avLst/>
          </a:prstGeom>
          <a:noFill/>
        </p:spPr>
        <p:txBody>
          <a:bodyPr wrap="square" lIns="0" tIns="0" rIns="0" bIns="0" rtlCol="0">
            <a:spAutoFit/>
          </a:bodyPr>
          <a:lstStyle/>
          <a:p>
            <a:r>
              <a:rPr lang="en-US" sz="805" dirty="0"/>
              <a:t>There are two sets of strategic plan design slides in this template: </a:t>
            </a:r>
          </a:p>
          <a:p>
            <a:pPr marL="117793" indent="-117793">
              <a:buFont typeface="+mj-lt"/>
              <a:buAutoNum type="arabicPeriod"/>
            </a:pPr>
            <a:r>
              <a:rPr lang="en-US" sz="805" dirty="0"/>
              <a:t>Blank Template Slides—copy and paste these slides as needed to complete your plan </a:t>
            </a:r>
          </a:p>
          <a:p>
            <a:pPr marL="117793" indent="-117793">
              <a:buFont typeface="+mj-lt"/>
              <a:buAutoNum type="arabicPeriod"/>
            </a:pPr>
            <a:r>
              <a:rPr lang="en-US" sz="805" dirty="0"/>
              <a:t>Sample Set—examples of how the template might be completed </a:t>
            </a:r>
          </a:p>
          <a:p>
            <a:endParaRPr lang="en-US" sz="805" dirty="0"/>
          </a:p>
          <a:p>
            <a:r>
              <a:rPr lang="en-US" sz="805" dirty="0"/>
              <a:t>After completing the strategic plan design slides, delete the sample slides and blank slides.</a:t>
            </a:r>
          </a:p>
          <a:p>
            <a:pPr>
              <a:spcBef>
                <a:spcPts val="350"/>
              </a:spcBef>
            </a:pPr>
            <a:endParaRPr lang="en-US" sz="805" dirty="0" err="1"/>
          </a:p>
        </p:txBody>
      </p:sp>
      <p:grpSp>
        <p:nvGrpSpPr>
          <p:cNvPr id="10" name="Group 9"/>
          <p:cNvGrpSpPr/>
          <p:nvPr/>
        </p:nvGrpSpPr>
        <p:grpSpPr>
          <a:xfrm>
            <a:off x="400920" y="1902189"/>
            <a:ext cx="5673072" cy="1411155"/>
            <a:chOff x="572743" y="2719121"/>
            <a:chExt cx="8104388" cy="2015936"/>
          </a:xfrm>
        </p:grpSpPr>
        <p:sp>
          <p:nvSpPr>
            <p:cNvPr id="8" name="TextBox 7"/>
            <p:cNvSpPr txBox="1"/>
            <p:nvPr/>
          </p:nvSpPr>
          <p:spPr>
            <a:xfrm>
              <a:off x="3695131" y="2719121"/>
              <a:ext cx="4982000" cy="1989556"/>
            </a:xfrm>
            <a:prstGeom prst="rect">
              <a:avLst/>
            </a:prstGeom>
            <a:noFill/>
          </p:spPr>
          <p:txBody>
            <a:bodyPr wrap="square" lIns="32004" rIns="32004" rtlCol="0">
              <a:spAutoFit/>
            </a:bodyPr>
            <a:lstStyle/>
            <a:p>
              <a:pPr marL="163354" indent="-87789">
                <a:spcAft>
                  <a:spcPts val="105"/>
                </a:spcAft>
                <a:buFont typeface="Arial" pitchFamily="34" charset="0"/>
                <a:buChar char="•"/>
              </a:pPr>
              <a:r>
                <a:rPr lang="en-US" sz="770" dirty="0"/>
                <a:t>Goal #1: Grow Full-Time Equivalent Enrollments </a:t>
              </a:r>
            </a:p>
            <a:p>
              <a:pPr marL="243364" indent="-87789">
                <a:spcAft>
                  <a:spcPts val="105"/>
                </a:spcAft>
                <a:buFont typeface="Arial" pitchFamily="34" charset="0"/>
                <a:buChar char="•"/>
              </a:pPr>
              <a:r>
                <a:rPr lang="en-US" sz="770" dirty="0"/>
                <a:t>Objective #1: Increase First- to Second-Year Retention by 15%</a:t>
              </a:r>
            </a:p>
            <a:p>
              <a:pPr marL="485617" lvl="3" indent="-87789">
                <a:spcAft>
                  <a:spcPts val="105"/>
                </a:spcAft>
                <a:buFont typeface="Arial" pitchFamily="34" charset="0"/>
                <a:buChar char="•"/>
              </a:pPr>
              <a:r>
                <a:rPr lang="en-US" sz="770" dirty="0"/>
                <a:t>Initiative #1: After-Hours Advising</a:t>
              </a:r>
            </a:p>
            <a:p>
              <a:pPr marL="485617" lvl="3" indent="-87789">
                <a:spcAft>
                  <a:spcPts val="105"/>
                </a:spcAft>
                <a:buFont typeface="Arial" pitchFamily="34" charset="0"/>
                <a:buChar char="•"/>
              </a:pPr>
              <a:r>
                <a:rPr lang="en-US" sz="770" dirty="0"/>
                <a:t>Initiative #2: Implement Early Alert System</a:t>
              </a:r>
            </a:p>
            <a:p>
              <a:pPr marL="242253" lvl="1" indent="-76677">
                <a:spcAft>
                  <a:spcPts val="105"/>
                </a:spcAft>
                <a:buFont typeface="Arial" pitchFamily="34" charset="0"/>
                <a:buChar char="•"/>
              </a:pPr>
              <a:r>
                <a:rPr lang="en-US" sz="770" dirty="0"/>
                <a:t>Objective #2: Increase First-Time Student Enrollments by 5%</a:t>
              </a:r>
            </a:p>
            <a:p>
              <a:pPr marL="485617" lvl="1" indent="-87789">
                <a:spcAft>
                  <a:spcPts val="105"/>
                </a:spcAft>
                <a:buFont typeface="Arial" pitchFamily="34" charset="0"/>
                <a:buChar char="•"/>
              </a:pPr>
              <a:r>
                <a:rPr lang="en-US" sz="770" dirty="0"/>
                <a:t>Initiative #1: Career Discovery Day</a:t>
              </a:r>
            </a:p>
            <a:p>
              <a:pPr marL="485617" lvl="1" indent="-87789">
                <a:spcAft>
                  <a:spcPts val="105"/>
                </a:spcAft>
                <a:buFont typeface="Arial" pitchFamily="34" charset="0"/>
                <a:buChar char="•"/>
              </a:pPr>
              <a:r>
                <a:rPr lang="en-US" sz="770" dirty="0"/>
                <a:t>Initiative #2: Social Media Advertising</a:t>
              </a:r>
            </a:p>
            <a:p>
              <a:pPr marL="242253" lvl="1" indent="-76677">
                <a:spcAft>
                  <a:spcPts val="105"/>
                </a:spcAft>
                <a:buFont typeface="Arial" pitchFamily="34" charset="0"/>
                <a:buChar char="•"/>
              </a:pPr>
              <a:r>
                <a:rPr lang="en-US" sz="770" dirty="0"/>
                <a:t>Prioritization of Initiatives Related to Goal</a:t>
              </a:r>
            </a:p>
            <a:p>
              <a:pPr marL="242253" lvl="1" indent="-76677">
                <a:spcAft>
                  <a:spcPts val="105"/>
                </a:spcAft>
                <a:buFont typeface="Arial" pitchFamily="34" charset="0"/>
                <a:buChar char="•"/>
              </a:pPr>
              <a:r>
                <a:rPr lang="en-US" sz="770" dirty="0"/>
                <a:t>Financial Summary of Initiatives Related to Goal</a:t>
              </a:r>
            </a:p>
            <a:p>
              <a:pPr marL="242253" lvl="1" indent="-76677">
                <a:spcAft>
                  <a:spcPts val="105"/>
                </a:spcAft>
                <a:buFont typeface="Arial" pitchFamily="34" charset="0"/>
                <a:buChar char="•"/>
              </a:pPr>
              <a:r>
                <a:rPr lang="en-US" sz="770" dirty="0"/>
                <a:t>Implementation Timeline for Initiatives Related to Goal</a:t>
              </a:r>
            </a:p>
          </p:txBody>
        </p:sp>
        <p:sp>
          <p:nvSpPr>
            <p:cNvPr id="9" name="TextBox 8"/>
            <p:cNvSpPr txBox="1"/>
            <p:nvPr/>
          </p:nvSpPr>
          <p:spPr bwMode="gray">
            <a:xfrm>
              <a:off x="572743" y="3552048"/>
              <a:ext cx="2548776" cy="353943"/>
            </a:xfrm>
            <a:prstGeom prst="rect">
              <a:avLst/>
            </a:prstGeom>
            <a:noFill/>
          </p:spPr>
          <p:txBody>
            <a:bodyPr wrap="none" lIns="0" tIns="0" rIns="0" bIns="0" rtlCol="0">
              <a:spAutoFit/>
            </a:bodyPr>
            <a:lstStyle/>
            <a:p>
              <a:r>
                <a:rPr lang="en-US" sz="805" dirty="0"/>
                <a:t>For example, a subsection </a:t>
              </a:r>
              <a:br>
                <a:rPr lang="en-US" sz="805" dirty="0"/>
              </a:br>
              <a:r>
                <a:rPr lang="en-US" sz="805" dirty="0"/>
                <a:t>might include the following slides:</a:t>
              </a:r>
            </a:p>
          </p:txBody>
        </p:sp>
        <p:sp>
          <p:nvSpPr>
            <p:cNvPr id="11" name="Left Brace 10"/>
            <p:cNvSpPr/>
            <p:nvPr/>
          </p:nvSpPr>
          <p:spPr bwMode="gray">
            <a:xfrm>
              <a:off x="3371738" y="2801079"/>
              <a:ext cx="435361" cy="1933978"/>
            </a:xfrm>
            <a:prstGeom prst="leftBrace">
              <a:avLst/>
            </a:prstGeom>
            <a:ln w="127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741"/>
            </a:p>
          </p:txBody>
        </p:sp>
      </p:grpSp>
    </p:spTree>
    <p:extLst>
      <p:ext uri="{BB962C8B-B14F-4D97-AF65-F5344CB8AC3E}">
        <p14:creationId xmlns:p14="http://schemas.microsoft.com/office/powerpoint/2010/main" val="11127306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p>
        </p:txBody>
      </p:sp>
      <p:sp>
        <p:nvSpPr>
          <p:cNvPr id="6" name="Title 5"/>
          <p:cNvSpPr>
            <a:spLocks noGrp="1"/>
          </p:cNvSpPr>
          <p:nvPr>
            <p:ph type="title"/>
          </p:nvPr>
        </p:nvSpPr>
        <p:spPr/>
        <p:txBody>
          <a:bodyPr/>
          <a:lstStyle/>
          <a:p>
            <a:r>
              <a:rPr lang="en-US" dirty="0"/>
              <a:t>Objective </a:t>
            </a:r>
            <a:r>
              <a:rPr lang="en-US" i="1" dirty="0"/>
              <a:t>#X: Title</a:t>
            </a:r>
          </a:p>
        </p:txBody>
      </p:sp>
      <p:sp>
        <p:nvSpPr>
          <p:cNvPr id="2" name="Text Placeholder 1"/>
          <p:cNvSpPr>
            <a:spLocks noGrp="1"/>
          </p:cNvSpPr>
          <p:nvPr>
            <p:ph type="body" sz="quarter" idx="15"/>
          </p:nvPr>
        </p:nvSpPr>
        <p:spPr/>
        <p:txBody>
          <a:bodyPr/>
          <a:lstStyle/>
          <a:p>
            <a:r>
              <a:rPr lang="en-US" dirty="0"/>
              <a:t>Owner: </a:t>
            </a:r>
            <a:r>
              <a:rPr lang="en-US" i="1" dirty="0"/>
              <a:t>Key Stakeholder</a:t>
            </a:r>
          </a:p>
        </p:txBody>
      </p:sp>
      <p:sp>
        <p:nvSpPr>
          <p:cNvPr id="5" name="Text Placeholder 4">
            <a:extLst>
              <a:ext uri="{FF2B5EF4-FFF2-40B4-BE49-F238E27FC236}">
                <a16:creationId xmlns:a16="http://schemas.microsoft.com/office/drawing/2014/main" id="{8560C91D-FB94-4D63-9C67-EB47C017555E}"/>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42787B60-593B-427B-A615-A20CD398F21F}"/>
              </a:ext>
            </a:extLst>
          </p:cNvPr>
          <p:cNvSpPr>
            <a:spLocks noGrp="1"/>
          </p:cNvSpPr>
          <p:nvPr>
            <p:ph type="body" sz="quarter" idx="18"/>
          </p:nvPr>
        </p:nvSpPr>
        <p:spPr/>
        <p:txBody>
          <a:bodyPr/>
          <a:lstStyle/>
          <a:p>
            <a:endParaRPr lang="en-US"/>
          </a:p>
        </p:txBody>
      </p:sp>
      <p:grpSp>
        <p:nvGrpSpPr>
          <p:cNvPr id="8" name="Group 7"/>
          <p:cNvGrpSpPr/>
          <p:nvPr/>
        </p:nvGrpSpPr>
        <p:grpSpPr>
          <a:xfrm>
            <a:off x="5369904" y="709601"/>
            <a:ext cx="704088" cy="192024"/>
            <a:chOff x="776128" y="2247598"/>
            <a:chExt cx="1645920" cy="365760"/>
          </a:xfrm>
        </p:grpSpPr>
        <p:sp>
          <p:nvSpPr>
            <p:cNvPr id="15" name="Chevron 14"/>
            <p:cNvSpPr/>
            <p:nvPr/>
          </p:nvSpPr>
          <p:spPr bwMode="gray">
            <a:xfrm>
              <a:off x="776128" y="2247598"/>
              <a:ext cx="1645920" cy="365760"/>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953783" y="2349688"/>
              <a:ext cx="1290609" cy="215444"/>
            </a:xfrm>
            <a:prstGeom prst="rect">
              <a:avLst/>
            </a:prstGeom>
            <a:noFill/>
          </p:spPr>
          <p:txBody>
            <a:bodyPr wrap="square" lIns="0" tIns="0" rIns="0" bIns="0" rtlCol="0">
              <a:spAutoFit/>
            </a:bodyPr>
            <a:lstStyle/>
            <a:p>
              <a:pPr algn="ctr">
                <a:spcBef>
                  <a:spcPts val="350"/>
                </a:spcBef>
              </a:pPr>
              <a:r>
                <a:rPr lang="en-US" sz="735" dirty="0"/>
                <a:t>Initiative</a:t>
              </a:r>
            </a:p>
          </p:txBody>
        </p:sp>
      </p:grpSp>
      <p:grpSp>
        <p:nvGrpSpPr>
          <p:cNvPr id="9" name="Group 8"/>
          <p:cNvGrpSpPr/>
          <p:nvPr/>
        </p:nvGrpSpPr>
        <p:grpSpPr>
          <a:xfrm>
            <a:off x="4081057" y="709601"/>
            <a:ext cx="704088" cy="192024"/>
            <a:chOff x="2580823" y="2247598"/>
            <a:chExt cx="1645920" cy="365760"/>
          </a:xfrm>
        </p:grpSpPr>
        <p:sp>
          <p:nvSpPr>
            <p:cNvPr id="13" name="Chevron 12"/>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4" name="TextBox 13"/>
            <p:cNvSpPr txBox="1"/>
            <p:nvPr/>
          </p:nvSpPr>
          <p:spPr bwMode="gray">
            <a:xfrm>
              <a:off x="2859772" y="2349688"/>
              <a:ext cx="1088021" cy="215444"/>
            </a:xfrm>
            <a:prstGeom prst="rect">
              <a:avLst/>
            </a:prstGeom>
            <a:noFill/>
          </p:spPr>
          <p:txBody>
            <a:bodyPr wrap="square" lIns="0" tIns="0" rIns="0" bIns="0" rtlCol="0">
              <a:spAutoFit/>
            </a:bodyPr>
            <a:lstStyle/>
            <a:p>
              <a:pPr algn="ctr">
                <a:spcBef>
                  <a:spcPts val="350"/>
                </a:spcBef>
              </a:pPr>
              <a:r>
                <a:rPr lang="en-US" sz="735" dirty="0"/>
                <a:t>Goal</a:t>
              </a:r>
            </a:p>
          </p:txBody>
        </p:sp>
      </p:grpSp>
      <p:grpSp>
        <p:nvGrpSpPr>
          <p:cNvPr id="10" name="Group 9"/>
          <p:cNvGrpSpPr/>
          <p:nvPr/>
        </p:nvGrpSpPr>
        <p:grpSpPr>
          <a:xfrm>
            <a:off x="4725481" y="709601"/>
            <a:ext cx="704088" cy="192024"/>
            <a:chOff x="4403088" y="2247598"/>
            <a:chExt cx="1645920" cy="365760"/>
          </a:xfrm>
        </p:grpSpPr>
        <p:sp>
          <p:nvSpPr>
            <p:cNvPr id="11" name="Chevron 10"/>
            <p:cNvSpPr/>
            <p:nvPr/>
          </p:nvSpPr>
          <p:spPr bwMode="gray">
            <a:xfrm>
              <a:off x="4403088" y="2247598"/>
              <a:ext cx="1645920" cy="36576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2" name="TextBox 11"/>
            <p:cNvSpPr txBox="1"/>
            <p:nvPr/>
          </p:nvSpPr>
          <p:spPr bwMode="gray">
            <a:xfrm>
              <a:off x="4682037" y="2349689"/>
              <a:ext cx="1088021" cy="215444"/>
            </a:xfrm>
            <a:prstGeom prst="rect">
              <a:avLst/>
            </a:prstGeom>
            <a:noFill/>
          </p:spPr>
          <p:txBody>
            <a:bodyPr wrap="square" lIns="0" tIns="0" rIns="0" bIns="0" rtlCol="0">
              <a:spAutoFit/>
            </a:bodyPr>
            <a:lstStyle/>
            <a:p>
              <a:pPr algn="ctr">
                <a:spcBef>
                  <a:spcPts val="350"/>
                </a:spcBef>
              </a:pPr>
              <a:r>
                <a:rPr lang="en-US" sz="735" dirty="0"/>
                <a:t>Objective</a:t>
              </a:r>
            </a:p>
          </p:txBody>
        </p:sp>
      </p:grpSp>
      <p:sp>
        <p:nvSpPr>
          <p:cNvPr id="17" name="TextBox 16"/>
          <p:cNvSpPr txBox="1"/>
          <p:nvPr/>
        </p:nvSpPr>
        <p:spPr bwMode="gray">
          <a:xfrm>
            <a:off x="1421880" y="1025434"/>
            <a:ext cx="684483" cy="129266"/>
          </a:xfrm>
          <a:prstGeom prst="rect">
            <a:avLst/>
          </a:prstGeom>
          <a:noFill/>
        </p:spPr>
        <p:txBody>
          <a:bodyPr wrap="none" lIns="0" tIns="0" rIns="0" bIns="0" rtlCol="0">
            <a:spAutoFit/>
          </a:bodyPr>
          <a:lstStyle/>
          <a:p>
            <a:pPr>
              <a:spcBef>
                <a:spcPts val="350"/>
              </a:spcBef>
            </a:pPr>
            <a:r>
              <a:rPr lang="en-US" sz="840" b="1" i="1" dirty="0"/>
              <a:t>Metric Title</a:t>
            </a:r>
          </a:p>
        </p:txBody>
      </p:sp>
      <p:sp>
        <p:nvSpPr>
          <p:cNvPr id="19" name="TextBox 18"/>
          <p:cNvSpPr txBox="1"/>
          <p:nvPr/>
        </p:nvSpPr>
        <p:spPr bwMode="gray">
          <a:xfrm>
            <a:off x="4247210" y="1025434"/>
            <a:ext cx="684483" cy="129266"/>
          </a:xfrm>
          <a:prstGeom prst="rect">
            <a:avLst/>
          </a:prstGeom>
          <a:noFill/>
        </p:spPr>
        <p:txBody>
          <a:bodyPr wrap="none" lIns="0" tIns="0" rIns="0" bIns="0" rtlCol="0">
            <a:spAutoFit/>
          </a:bodyPr>
          <a:lstStyle/>
          <a:p>
            <a:pPr>
              <a:spcBef>
                <a:spcPts val="350"/>
              </a:spcBef>
            </a:pPr>
            <a:r>
              <a:rPr lang="en-US" sz="840" b="1" i="1" dirty="0"/>
              <a:t>Metric Title</a:t>
            </a:r>
          </a:p>
        </p:txBody>
      </p:sp>
      <p:graphicFrame>
        <p:nvGraphicFramePr>
          <p:cNvPr id="23" name="Chart 22"/>
          <p:cNvGraphicFramePr/>
          <p:nvPr/>
        </p:nvGraphicFramePr>
        <p:xfrm>
          <a:off x="751715" y="1313489"/>
          <a:ext cx="2022566" cy="1334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nvGraphicFramePr>
        <p:xfrm>
          <a:off x="3577046" y="1313489"/>
          <a:ext cx="2022566" cy="133422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bwMode="gray">
          <a:xfrm>
            <a:off x="326809" y="2808514"/>
            <a:ext cx="403957" cy="118494"/>
          </a:xfrm>
          <a:prstGeom prst="rect">
            <a:avLst/>
          </a:prstGeom>
          <a:noFill/>
        </p:spPr>
        <p:txBody>
          <a:bodyPr wrap="none" lIns="0" tIns="0" rIns="0" bIns="0" rtlCol="0">
            <a:spAutoFit/>
          </a:bodyPr>
          <a:lstStyle/>
          <a:p>
            <a:pPr>
              <a:spcBef>
                <a:spcPts val="350"/>
              </a:spcBef>
            </a:pPr>
            <a:r>
              <a:rPr lang="en-US" sz="770" b="1" dirty="0"/>
              <a:t>Drivers</a:t>
            </a:r>
          </a:p>
        </p:txBody>
      </p:sp>
      <p:sp>
        <p:nvSpPr>
          <p:cNvPr id="26" name="TextBox 25"/>
          <p:cNvSpPr txBox="1"/>
          <p:nvPr/>
        </p:nvSpPr>
        <p:spPr bwMode="gray">
          <a:xfrm>
            <a:off x="326809" y="3600395"/>
            <a:ext cx="448841" cy="118494"/>
          </a:xfrm>
          <a:prstGeom prst="rect">
            <a:avLst/>
          </a:prstGeom>
          <a:noFill/>
        </p:spPr>
        <p:txBody>
          <a:bodyPr wrap="none" lIns="0" tIns="0" rIns="0" bIns="0" rtlCol="0">
            <a:spAutoFit/>
          </a:bodyPr>
          <a:lstStyle/>
          <a:p>
            <a:pPr>
              <a:spcBef>
                <a:spcPts val="350"/>
              </a:spcBef>
            </a:pPr>
            <a:r>
              <a:rPr lang="en-US" sz="770" b="1" dirty="0"/>
              <a:t>Barriers</a:t>
            </a:r>
          </a:p>
        </p:txBody>
      </p:sp>
      <p:cxnSp>
        <p:nvCxnSpPr>
          <p:cNvPr id="28" name="Straight Connector 27"/>
          <p:cNvCxnSpPr/>
          <p:nvPr/>
        </p:nvCxnSpPr>
        <p:spPr bwMode="gray">
          <a:xfrm>
            <a:off x="326809" y="2978331"/>
            <a:ext cx="57471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326809" y="3775166"/>
            <a:ext cx="57471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1577291" y="3006028"/>
            <a:ext cx="371897" cy="96950"/>
          </a:xfrm>
          <a:prstGeom prst="rect">
            <a:avLst/>
          </a:prstGeom>
          <a:noFill/>
        </p:spPr>
        <p:txBody>
          <a:bodyPr wrap="none" lIns="0" tIns="0" rIns="0" bIns="0" rtlCol="0">
            <a:spAutoFit/>
          </a:bodyPr>
          <a:lstStyle/>
          <a:p>
            <a:pPr>
              <a:spcBef>
                <a:spcPts val="350"/>
              </a:spcBef>
            </a:pPr>
            <a:r>
              <a:rPr lang="en-US" sz="630" b="1" dirty="0"/>
              <a:t>Internal</a:t>
            </a:r>
          </a:p>
        </p:txBody>
      </p:sp>
      <p:sp>
        <p:nvSpPr>
          <p:cNvPr id="33" name="TextBox 32"/>
          <p:cNvSpPr txBox="1"/>
          <p:nvPr/>
        </p:nvSpPr>
        <p:spPr bwMode="gray">
          <a:xfrm>
            <a:off x="1577291" y="3798619"/>
            <a:ext cx="371897" cy="96950"/>
          </a:xfrm>
          <a:prstGeom prst="rect">
            <a:avLst/>
          </a:prstGeom>
          <a:noFill/>
        </p:spPr>
        <p:txBody>
          <a:bodyPr wrap="none" lIns="0" tIns="0" rIns="0" bIns="0" rtlCol="0">
            <a:spAutoFit/>
          </a:bodyPr>
          <a:lstStyle/>
          <a:p>
            <a:pPr>
              <a:spcBef>
                <a:spcPts val="350"/>
              </a:spcBef>
            </a:pPr>
            <a:r>
              <a:rPr lang="en-US" sz="630" b="1" dirty="0"/>
              <a:t>Internal</a:t>
            </a:r>
          </a:p>
        </p:txBody>
      </p:sp>
      <p:sp>
        <p:nvSpPr>
          <p:cNvPr id="34" name="TextBox 33"/>
          <p:cNvSpPr txBox="1"/>
          <p:nvPr/>
        </p:nvSpPr>
        <p:spPr bwMode="gray">
          <a:xfrm>
            <a:off x="4446956" y="3006028"/>
            <a:ext cx="378309" cy="96950"/>
          </a:xfrm>
          <a:prstGeom prst="rect">
            <a:avLst/>
          </a:prstGeom>
          <a:noFill/>
        </p:spPr>
        <p:txBody>
          <a:bodyPr wrap="none" lIns="0" tIns="0" rIns="0" bIns="0" rtlCol="0">
            <a:spAutoFit/>
          </a:bodyPr>
          <a:lstStyle/>
          <a:p>
            <a:pPr>
              <a:spcBef>
                <a:spcPts val="350"/>
              </a:spcBef>
            </a:pPr>
            <a:r>
              <a:rPr lang="en-US" sz="630" b="1" dirty="0"/>
              <a:t>External</a:t>
            </a:r>
          </a:p>
        </p:txBody>
      </p:sp>
      <p:sp>
        <p:nvSpPr>
          <p:cNvPr id="35" name="TextBox 34"/>
          <p:cNvSpPr txBox="1"/>
          <p:nvPr/>
        </p:nvSpPr>
        <p:spPr bwMode="gray">
          <a:xfrm>
            <a:off x="4446956" y="3798619"/>
            <a:ext cx="378309" cy="96950"/>
          </a:xfrm>
          <a:prstGeom prst="rect">
            <a:avLst/>
          </a:prstGeom>
          <a:noFill/>
        </p:spPr>
        <p:txBody>
          <a:bodyPr wrap="none" lIns="0" tIns="0" rIns="0" bIns="0" rtlCol="0">
            <a:spAutoFit/>
          </a:bodyPr>
          <a:lstStyle/>
          <a:p>
            <a:pPr>
              <a:spcBef>
                <a:spcPts val="350"/>
              </a:spcBef>
            </a:pPr>
            <a:r>
              <a:rPr lang="en-US" sz="630" b="1" dirty="0"/>
              <a:t>External</a:t>
            </a:r>
          </a:p>
        </p:txBody>
      </p:sp>
      <p:sp>
        <p:nvSpPr>
          <p:cNvPr id="36" name="TextBox 35"/>
          <p:cNvSpPr txBox="1"/>
          <p:nvPr/>
        </p:nvSpPr>
        <p:spPr bwMode="gray">
          <a:xfrm>
            <a:off x="323526" y="3156155"/>
            <a:ext cx="1289777" cy="96950"/>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630" i="1" dirty="0"/>
              <a:t>Describe internal drivers here</a:t>
            </a:r>
          </a:p>
        </p:txBody>
      </p:sp>
      <p:sp>
        <p:nvSpPr>
          <p:cNvPr id="37" name="TextBox 36"/>
          <p:cNvSpPr txBox="1"/>
          <p:nvPr/>
        </p:nvSpPr>
        <p:spPr bwMode="gray">
          <a:xfrm>
            <a:off x="323526" y="3967672"/>
            <a:ext cx="1325043" cy="96950"/>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630" i="1" dirty="0"/>
              <a:t>Describe internal barriers here</a:t>
            </a:r>
          </a:p>
        </p:txBody>
      </p:sp>
      <p:sp>
        <p:nvSpPr>
          <p:cNvPr id="38" name="TextBox 37"/>
          <p:cNvSpPr txBox="1"/>
          <p:nvPr/>
        </p:nvSpPr>
        <p:spPr bwMode="gray">
          <a:xfrm>
            <a:off x="3282527" y="3156155"/>
            <a:ext cx="1312219" cy="96950"/>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630" i="1" dirty="0"/>
              <a:t>Describe external drivers here</a:t>
            </a:r>
          </a:p>
        </p:txBody>
      </p:sp>
      <p:sp>
        <p:nvSpPr>
          <p:cNvPr id="39" name="TextBox 38"/>
          <p:cNvSpPr txBox="1"/>
          <p:nvPr/>
        </p:nvSpPr>
        <p:spPr bwMode="gray">
          <a:xfrm>
            <a:off x="3282527" y="3967672"/>
            <a:ext cx="1325043" cy="96950"/>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630" i="1" dirty="0"/>
              <a:t>Describe internal barriers here</a:t>
            </a:r>
          </a:p>
        </p:txBody>
      </p:sp>
    </p:spTree>
    <p:extLst>
      <p:ext uri="{BB962C8B-B14F-4D97-AF65-F5344CB8AC3E}">
        <p14:creationId xmlns:p14="http://schemas.microsoft.com/office/powerpoint/2010/main" val="252838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p>
        </p:txBody>
      </p:sp>
      <p:sp>
        <p:nvSpPr>
          <p:cNvPr id="6" name="Title 5"/>
          <p:cNvSpPr>
            <a:spLocks noGrp="1"/>
          </p:cNvSpPr>
          <p:nvPr>
            <p:ph type="title"/>
          </p:nvPr>
        </p:nvSpPr>
        <p:spPr/>
        <p:txBody>
          <a:bodyPr/>
          <a:lstStyle/>
          <a:p>
            <a:r>
              <a:rPr lang="en-US" dirty="0"/>
              <a:t>Objective </a:t>
            </a:r>
            <a:r>
              <a:rPr lang="en-US" i="1" dirty="0"/>
              <a:t>#X: Title</a:t>
            </a:r>
          </a:p>
        </p:txBody>
      </p:sp>
      <p:sp>
        <p:nvSpPr>
          <p:cNvPr id="19" name="Text Placeholder 18">
            <a:extLst>
              <a:ext uri="{FF2B5EF4-FFF2-40B4-BE49-F238E27FC236}">
                <a16:creationId xmlns:a16="http://schemas.microsoft.com/office/drawing/2014/main" id="{89C9DAD8-064A-49BB-AF0D-EB3DA3D7EBDC}"/>
              </a:ext>
            </a:extLst>
          </p:cNvPr>
          <p:cNvSpPr>
            <a:spLocks noGrp="1"/>
          </p:cNvSpPr>
          <p:nvPr>
            <p:ph type="body" sz="quarter" idx="19"/>
          </p:nvPr>
        </p:nvSpPr>
        <p:spPr/>
        <p:txBody>
          <a:bodyPr/>
          <a:lstStyle/>
          <a:p>
            <a:endParaRPr lang="en-US"/>
          </a:p>
        </p:txBody>
      </p:sp>
      <p:sp>
        <p:nvSpPr>
          <p:cNvPr id="17" name="Text Placeholder 16">
            <a:extLst>
              <a:ext uri="{FF2B5EF4-FFF2-40B4-BE49-F238E27FC236}">
                <a16:creationId xmlns:a16="http://schemas.microsoft.com/office/drawing/2014/main" id="{85A46D12-E9D3-47A8-89DF-1278A1C4C5AF}"/>
              </a:ext>
            </a:extLst>
          </p:cNvPr>
          <p:cNvSpPr>
            <a:spLocks noGrp="1"/>
          </p:cNvSpPr>
          <p:nvPr>
            <p:ph type="body" sz="quarter" idx="18"/>
          </p:nvPr>
        </p:nvSpPr>
        <p:spPr/>
        <p:txBody>
          <a:bodyPr/>
          <a:lstStyle/>
          <a:p>
            <a:endParaRPr lang="en-US"/>
          </a:p>
        </p:txBody>
      </p:sp>
      <p:grpSp>
        <p:nvGrpSpPr>
          <p:cNvPr id="8" name="Group 7"/>
          <p:cNvGrpSpPr/>
          <p:nvPr/>
        </p:nvGrpSpPr>
        <p:grpSpPr>
          <a:xfrm>
            <a:off x="4618603" y="696250"/>
            <a:ext cx="704088" cy="192024"/>
            <a:chOff x="776128" y="2247598"/>
            <a:chExt cx="1645920" cy="365760"/>
          </a:xfrm>
        </p:grpSpPr>
        <p:sp>
          <p:nvSpPr>
            <p:cNvPr id="15" name="Chevron 14"/>
            <p:cNvSpPr/>
            <p:nvPr/>
          </p:nvSpPr>
          <p:spPr bwMode="gray">
            <a:xfrm>
              <a:off x="776128" y="2247598"/>
              <a:ext cx="1645920" cy="365760"/>
            </a:xfrm>
            <a:prstGeom prst="chevr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953783" y="2349688"/>
              <a:ext cx="1290609" cy="215444"/>
            </a:xfrm>
            <a:prstGeom prst="rect">
              <a:avLst/>
            </a:prstGeom>
            <a:noFill/>
          </p:spPr>
          <p:txBody>
            <a:bodyPr wrap="square" lIns="0" tIns="0" rIns="0" bIns="0" rtlCol="0">
              <a:spAutoFit/>
            </a:bodyPr>
            <a:lstStyle/>
            <a:p>
              <a:pPr algn="ctr">
                <a:spcBef>
                  <a:spcPts val="350"/>
                </a:spcBef>
              </a:pPr>
              <a:r>
                <a:rPr lang="en-US" sz="735" dirty="0"/>
                <a:t>Objective</a:t>
              </a:r>
            </a:p>
          </p:txBody>
        </p:sp>
      </p:grpSp>
      <p:grpSp>
        <p:nvGrpSpPr>
          <p:cNvPr id="9" name="Group 8"/>
          <p:cNvGrpSpPr/>
          <p:nvPr/>
        </p:nvGrpSpPr>
        <p:grpSpPr>
          <a:xfrm>
            <a:off x="3974179" y="696250"/>
            <a:ext cx="704088" cy="192024"/>
            <a:chOff x="2580823" y="2247598"/>
            <a:chExt cx="1645920" cy="365760"/>
          </a:xfrm>
        </p:grpSpPr>
        <p:sp>
          <p:nvSpPr>
            <p:cNvPr id="13" name="Chevron 12"/>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4" name="TextBox 13"/>
            <p:cNvSpPr txBox="1"/>
            <p:nvPr/>
          </p:nvSpPr>
          <p:spPr bwMode="gray">
            <a:xfrm>
              <a:off x="2859772" y="2349688"/>
              <a:ext cx="1088021" cy="215444"/>
            </a:xfrm>
            <a:prstGeom prst="rect">
              <a:avLst/>
            </a:prstGeom>
            <a:noFill/>
          </p:spPr>
          <p:txBody>
            <a:bodyPr wrap="square" lIns="0" tIns="0" rIns="0" bIns="0" rtlCol="0">
              <a:spAutoFit/>
            </a:bodyPr>
            <a:lstStyle/>
            <a:p>
              <a:pPr algn="ctr">
                <a:spcBef>
                  <a:spcPts val="350"/>
                </a:spcBef>
              </a:pPr>
              <a:r>
                <a:rPr lang="en-US" sz="735" dirty="0"/>
                <a:t>Goal</a:t>
              </a:r>
            </a:p>
          </p:txBody>
        </p:sp>
      </p:grpSp>
      <p:grpSp>
        <p:nvGrpSpPr>
          <p:cNvPr id="10" name="Group 9"/>
          <p:cNvGrpSpPr/>
          <p:nvPr/>
        </p:nvGrpSpPr>
        <p:grpSpPr>
          <a:xfrm>
            <a:off x="5263026" y="696250"/>
            <a:ext cx="704088" cy="192024"/>
            <a:chOff x="4403088" y="2247598"/>
            <a:chExt cx="1645920" cy="365760"/>
          </a:xfrm>
        </p:grpSpPr>
        <p:sp>
          <p:nvSpPr>
            <p:cNvPr id="11" name="Chevron 10"/>
            <p:cNvSpPr/>
            <p:nvPr/>
          </p:nvSpPr>
          <p:spPr bwMode="gray">
            <a:xfrm>
              <a:off x="4403088" y="2247598"/>
              <a:ext cx="1645920" cy="36576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2" name="TextBox 11"/>
            <p:cNvSpPr txBox="1"/>
            <p:nvPr/>
          </p:nvSpPr>
          <p:spPr bwMode="gray">
            <a:xfrm>
              <a:off x="4682037" y="2349689"/>
              <a:ext cx="1088021" cy="215444"/>
            </a:xfrm>
            <a:prstGeom prst="rect">
              <a:avLst/>
            </a:prstGeom>
            <a:noFill/>
          </p:spPr>
          <p:txBody>
            <a:bodyPr wrap="square" lIns="0" tIns="0" rIns="0" bIns="0" rtlCol="0">
              <a:spAutoFit/>
            </a:bodyPr>
            <a:lstStyle/>
            <a:p>
              <a:pPr algn="ctr">
                <a:spcBef>
                  <a:spcPts val="350"/>
                </a:spcBef>
              </a:pPr>
              <a:r>
                <a:rPr lang="en-US" sz="735" dirty="0"/>
                <a:t>Initiative</a:t>
              </a:r>
            </a:p>
          </p:txBody>
        </p:sp>
      </p:grpSp>
      <p:sp>
        <p:nvSpPr>
          <p:cNvPr id="7" name="Rectangle 6"/>
          <p:cNvSpPr/>
          <p:nvPr/>
        </p:nvSpPr>
        <p:spPr bwMode="gray">
          <a:xfrm>
            <a:off x="325597" y="888274"/>
            <a:ext cx="3188312" cy="17112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8" name="TextBox 17"/>
          <p:cNvSpPr txBox="1"/>
          <p:nvPr/>
        </p:nvSpPr>
        <p:spPr bwMode="gray">
          <a:xfrm>
            <a:off x="404948" y="921944"/>
            <a:ext cx="932948" cy="107722"/>
          </a:xfrm>
          <a:prstGeom prst="rect">
            <a:avLst/>
          </a:prstGeom>
          <a:noFill/>
        </p:spPr>
        <p:txBody>
          <a:bodyPr wrap="none" lIns="0" tIns="0" rIns="0" bIns="0" rtlCol="0">
            <a:spAutoFit/>
          </a:bodyPr>
          <a:lstStyle/>
          <a:p>
            <a:pPr>
              <a:spcBef>
                <a:spcPts val="350"/>
              </a:spcBef>
            </a:pPr>
            <a:r>
              <a:rPr lang="en-US" sz="700" b="1" dirty="0"/>
              <a:t>Initiative #X: </a:t>
            </a:r>
            <a:r>
              <a:rPr lang="en-US" sz="700" b="1" i="1" dirty="0"/>
              <a:t>Title</a:t>
            </a:r>
          </a:p>
        </p:txBody>
      </p:sp>
      <p:sp>
        <p:nvSpPr>
          <p:cNvPr id="20" name="TextBox 19"/>
          <p:cNvSpPr txBox="1"/>
          <p:nvPr/>
        </p:nvSpPr>
        <p:spPr bwMode="gray">
          <a:xfrm>
            <a:off x="410559" y="1049539"/>
            <a:ext cx="456856" cy="96950"/>
          </a:xfrm>
          <a:prstGeom prst="rect">
            <a:avLst/>
          </a:prstGeom>
          <a:noFill/>
        </p:spPr>
        <p:txBody>
          <a:bodyPr wrap="none" lIns="0" tIns="0" rIns="0" bIns="0" rtlCol="0">
            <a:spAutoFit/>
          </a:bodyPr>
          <a:lstStyle/>
          <a:p>
            <a:pPr>
              <a:spcBef>
                <a:spcPts val="350"/>
              </a:spcBef>
            </a:pPr>
            <a:r>
              <a:rPr lang="en-US" sz="630" i="1" dirty="0"/>
              <a:t>Description</a:t>
            </a:r>
          </a:p>
        </p:txBody>
      </p:sp>
      <p:sp>
        <p:nvSpPr>
          <p:cNvPr id="21" name="Rectangle 20"/>
          <p:cNvSpPr/>
          <p:nvPr/>
        </p:nvSpPr>
        <p:spPr bwMode="gray">
          <a:xfrm>
            <a:off x="3749039" y="1015030"/>
            <a:ext cx="2326164" cy="22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dirty="0">
                <a:solidFill>
                  <a:sysClr val="windowText" lastClr="000000"/>
                </a:solidFill>
              </a:rPr>
              <a:t>Resources Required</a:t>
            </a:r>
          </a:p>
        </p:txBody>
      </p:sp>
      <p:sp>
        <p:nvSpPr>
          <p:cNvPr id="22" name="TextBox 21"/>
          <p:cNvSpPr txBox="1"/>
          <p:nvPr/>
        </p:nvSpPr>
        <p:spPr bwMode="gray">
          <a:xfrm>
            <a:off x="3749041" y="1354418"/>
            <a:ext cx="2326164" cy="3606115"/>
          </a:xfrm>
          <a:prstGeom prst="rect">
            <a:avLst/>
          </a:prstGeom>
          <a:noFill/>
        </p:spPr>
        <p:txBody>
          <a:bodyPr wrap="square" lIns="0" tIns="0" rIns="0" bIns="0" rtlCol="0">
            <a:spAutoFit/>
          </a:bodyPr>
          <a:lstStyle/>
          <a:p>
            <a:pPr>
              <a:spcBef>
                <a:spcPts val="350"/>
              </a:spcBef>
            </a:pPr>
            <a:r>
              <a:rPr lang="en-US" sz="700" b="1" dirty="0"/>
              <a:t>Facilities:</a:t>
            </a:r>
          </a:p>
          <a:p>
            <a:pPr>
              <a:spcBef>
                <a:spcPts val="350"/>
              </a:spcBef>
            </a:pPr>
            <a:endParaRPr lang="en-US" sz="700" b="1" dirty="0"/>
          </a:p>
          <a:p>
            <a:pPr>
              <a:spcBef>
                <a:spcPts val="350"/>
              </a:spcBef>
            </a:pPr>
            <a:endParaRPr lang="en-US" sz="700" b="1" dirty="0"/>
          </a:p>
          <a:p>
            <a:pPr>
              <a:spcBef>
                <a:spcPts val="350"/>
              </a:spcBef>
            </a:pPr>
            <a:r>
              <a:rPr lang="en-US" sz="700" b="1" dirty="0"/>
              <a:t>Equipment:</a:t>
            </a:r>
          </a:p>
          <a:p>
            <a:pPr>
              <a:spcBef>
                <a:spcPts val="350"/>
              </a:spcBef>
            </a:pPr>
            <a:endParaRPr lang="en-US" sz="700" b="1" dirty="0"/>
          </a:p>
          <a:p>
            <a:pPr>
              <a:spcBef>
                <a:spcPts val="350"/>
              </a:spcBef>
            </a:pPr>
            <a:endParaRPr lang="en-US" sz="700" b="1" dirty="0"/>
          </a:p>
          <a:p>
            <a:pPr>
              <a:spcBef>
                <a:spcPts val="350"/>
              </a:spcBef>
            </a:pPr>
            <a:r>
              <a:rPr lang="en-US" sz="700" b="1" dirty="0"/>
              <a:t>Information Technology:</a:t>
            </a:r>
          </a:p>
          <a:p>
            <a:pPr>
              <a:spcBef>
                <a:spcPts val="350"/>
              </a:spcBef>
            </a:pPr>
            <a:endParaRPr lang="en-US" sz="700" b="1" dirty="0"/>
          </a:p>
          <a:p>
            <a:pPr>
              <a:spcBef>
                <a:spcPts val="350"/>
              </a:spcBef>
            </a:pPr>
            <a:endParaRPr lang="en-US" sz="700" b="1" dirty="0"/>
          </a:p>
          <a:p>
            <a:pPr>
              <a:spcBef>
                <a:spcPts val="350"/>
              </a:spcBef>
            </a:pPr>
            <a:r>
              <a:rPr lang="en-US" sz="700" b="1" dirty="0"/>
              <a:t>Staff/Training:</a:t>
            </a:r>
          </a:p>
          <a:p>
            <a:pPr>
              <a:spcBef>
                <a:spcPts val="350"/>
              </a:spcBef>
            </a:pPr>
            <a:endParaRPr lang="en-US" sz="700" b="1" dirty="0"/>
          </a:p>
          <a:p>
            <a:pPr>
              <a:spcBef>
                <a:spcPts val="350"/>
              </a:spcBef>
            </a:pPr>
            <a:endParaRPr lang="en-US" sz="700" b="1" dirty="0"/>
          </a:p>
          <a:p>
            <a:pPr>
              <a:spcBef>
                <a:spcPts val="350"/>
              </a:spcBef>
            </a:pPr>
            <a:r>
              <a:rPr lang="en-US" sz="700" b="1" dirty="0"/>
              <a:t>Marketing/Communications:</a:t>
            </a:r>
          </a:p>
          <a:p>
            <a:pPr>
              <a:spcBef>
                <a:spcPts val="350"/>
              </a:spcBef>
            </a:pPr>
            <a:endParaRPr lang="en-US" sz="700" b="1" dirty="0"/>
          </a:p>
          <a:p>
            <a:pPr>
              <a:spcBef>
                <a:spcPts val="350"/>
              </a:spcBef>
            </a:pPr>
            <a:endParaRPr lang="en-US" sz="700" b="1" dirty="0"/>
          </a:p>
          <a:p>
            <a:pPr>
              <a:spcBef>
                <a:spcPts val="350"/>
              </a:spcBef>
            </a:pPr>
            <a:r>
              <a:rPr lang="en-US" sz="700" b="1" dirty="0"/>
              <a:t>Interdepartmental Coordination:</a:t>
            </a:r>
          </a:p>
          <a:p>
            <a:pPr>
              <a:spcBef>
                <a:spcPts val="350"/>
              </a:spcBef>
            </a:pPr>
            <a:endParaRPr lang="en-US" sz="700" b="1" dirty="0"/>
          </a:p>
          <a:p>
            <a:pPr>
              <a:spcBef>
                <a:spcPts val="350"/>
              </a:spcBef>
            </a:pPr>
            <a:endParaRPr lang="en-US" sz="700" b="1" dirty="0"/>
          </a:p>
          <a:p>
            <a:pPr>
              <a:spcBef>
                <a:spcPts val="350"/>
              </a:spcBef>
            </a:pPr>
            <a:r>
              <a:rPr lang="en-US" sz="700" b="1" dirty="0"/>
              <a:t>Expected Cost:</a:t>
            </a:r>
          </a:p>
          <a:p>
            <a:pPr>
              <a:spcBef>
                <a:spcPts val="350"/>
              </a:spcBef>
            </a:pPr>
            <a:endParaRPr lang="en-US" sz="700" b="1" dirty="0"/>
          </a:p>
          <a:p>
            <a:pPr>
              <a:spcBef>
                <a:spcPts val="350"/>
              </a:spcBef>
            </a:pPr>
            <a:r>
              <a:rPr lang="en-US" sz="700" b="1" dirty="0">
                <a:solidFill>
                  <a:srgbClr val="FF0000"/>
                </a:solidFill>
              </a:rPr>
              <a:t>Faculty: </a:t>
            </a:r>
          </a:p>
          <a:p>
            <a:pPr>
              <a:spcBef>
                <a:spcPts val="350"/>
              </a:spcBef>
            </a:pPr>
            <a:endParaRPr lang="en-US" sz="700" b="1" dirty="0"/>
          </a:p>
          <a:p>
            <a:pPr>
              <a:spcBef>
                <a:spcPts val="350"/>
              </a:spcBef>
            </a:pPr>
            <a:endParaRPr lang="en-US" sz="700" b="1" dirty="0"/>
          </a:p>
        </p:txBody>
      </p:sp>
      <p:graphicFrame>
        <p:nvGraphicFramePr>
          <p:cNvPr id="27" name="Table 26"/>
          <p:cNvGraphicFramePr>
            <a:graphicFrameLocks noGrp="1"/>
          </p:cNvGraphicFramePr>
          <p:nvPr/>
        </p:nvGraphicFramePr>
        <p:xfrm>
          <a:off x="325597" y="2679804"/>
          <a:ext cx="3194843" cy="1817116"/>
        </p:xfrm>
        <a:graphic>
          <a:graphicData uri="http://schemas.openxmlformats.org/drawingml/2006/table">
            <a:tbl>
              <a:tblPr firstRow="1" bandRow="1">
                <a:tableStyleId>{7DF18680-E054-41AD-8BC1-D1AEF772440D}</a:tableStyleId>
              </a:tblPr>
              <a:tblGrid>
                <a:gridCol w="661268">
                  <a:extLst>
                    <a:ext uri="{9D8B030D-6E8A-4147-A177-3AD203B41FA5}">
                      <a16:colId xmlns:a16="http://schemas.microsoft.com/office/drawing/2014/main" val="20000"/>
                    </a:ext>
                  </a:extLst>
                </a:gridCol>
                <a:gridCol w="1834712">
                  <a:extLst>
                    <a:ext uri="{9D8B030D-6E8A-4147-A177-3AD203B41FA5}">
                      <a16:colId xmlns:a16="http://schemas.microsoft.com/office/drawing/2014/main" val="20001"/>
                    </a:ext>
                  </a:extLst>
                </a:gridCol>
                <a:gridCol w="698863">
                  <a:extLst>
                    <a:ext uri="{9D8B030D-6E8A-4147-A177-3AD203B41FA5}">
                      <a16:colId xmlns:a16="http://schemas.microsoft.com/office/drawing/2014/main" val="20002"/>
                    </a:ext>
                  </a:extLst>
                </a:gridCol>
              </a:tblGrid>
              <a:tr h="259588">
                <a:tc gridSpan="2">
                  <a:txBody>
                    <a:bodyPr/>
                    <a:lstStyle/>
                    <a:p>
                      <a:pPr algn="ctr"/>
                      <a:r>
                        <a:rPr lang="en-US" sz="700" dirty="0"/>
                        <a:t>Initiative Progress</a:t>
                      </a:r>
                      <a:r>
                        <a:rPr lang="en-US" sz="700" baseline="0" dirty="0"/>
                        <a:t> Measures</a:t>
                      </a:r>
                      <a:endParaRPr lang="en-US" sz="700" dirty="0"/>
                    </a:p>
                  </a:txBody>
                  <a:tcPr marL="64008" marR="64008" marT="32004" marB="32004" anchor="ctr"/>
                </a:tc>
                <a:tc hMerge="1">
                  <a:txBody>
                    <a:bodyPr/>
                    <a:lstStyle/>
                    <a:p>
                      <a:endParaRPr lang="en-US" dirty="0"/>
                    </a:p>
                  </a:txBody>
                  <a:tcPr/>
                </a:tc>
                <a:tc>
                  <a:txBody>
                    <a:bodyPr/>
                    <a:lstStyle/>
                    <a:p>
                      <a:pPr algn="ctr"/>
                      <a:r>
                        <a:rPr lang="en-US" sz="700" dirty="0"/>
                        <a:t>Targets</a:t>
                      </a:r>
                    </a:p>
                  </a:txBody>
                  <a:tcPr marL="64008" marR="64008" marT="32004" marB="32004" anchor="ctr"/>
                </a:tc>
                <a:extLst>
                  <a:ext uri="{0D108BD9-81ED-4DB2-BD59-A6C34878D82A}">
                    <a16:rowId xmlns:a16="http://schemas.microsoft.com/office/drawing/2014/main" val="10000"/>
                  </a:ext>
                </a:extLst>
              </a:tr>
              <a:tr h="259588">
                <a:tc rowSpan="3">
                  <a:txBody>
                    <a:bodyPr/>
                    <a:lstStyle/>
                    <a:p>
                      <a:pPr algn="ctr"/>
                      <a:r>
                        <a:rPr lang="en-US" sz="700" dirty="0"/>
                        <a:t>Outcomes Metrics</a:t>
                      </a:r>
                    </a:p>
                  </a:txBody>
                  <a:tcPr marL="64008" marR="64008" marT="32004" marB="32004" anchor="ctr"/>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1"/>
                  </a:ext>
                </a:extLst>
              </a:tr>
              <a:tr h="259588">
                <a:tc vMerge="1">
                  <a:txBody>
                    <a:bodyPr/>
                    <a:lstStyle/>
                    <a:p>
                      <a:endParaRPr lang="en-US" dirty="0"/>
                    </a:p>
                  </a:txBody>
                  <a:tcPr/>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2"/>
                  </a:ext>
                </a:extLst>
              </a:tr>
              <a:tr h="259588">
                <a:tc vMerge="1">
                  <a:txBody>
                    <a:bodyPr/>
                    <a:lstStyle/>
                    <a:p>
                      <a:endParaRPr lang="en-US" dirty="0"/>
                    </a:p>
                  </a:txBody>
                  <a:tcPr/>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3"/>
                  </a:ext>
                </a:extLst>
              </a:tr>
              <a:tr h="259588">
                <a:tc rowSpan="3">
                  <a:txBody>
                    <a:bodyPr/>
                    <a:lstStyle/>
                    <a:p>
                      <a:pPr algn="ctr"/>
                      <a:r>
                        <a:rPr lang="en-US" sz="700" dirty="0"/>
                        <a:t>Process Metrics</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4"/>
                  </a:ext>
                </a:extLst>
              </a:tr>
              <a:tr h="259588">
                <a:tc vMerge="1">
                  <a:txBody>
                    <a:bodyPr/>
                    <a:lstStyle/>
                    <a:p>
                      <a:endParaRPr lang="en-US" dirty="0"/>
                    </a:p>
                  </a:txBody>
                  <a:tcPr/>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5"/>
                  </a:ext>
                </a:extLst>
              </a:tr>
              <a:tr h="259588">
                <a:tc vMerge="1">
                  <a:txBody>
                    <a:bodyPr/>
                    <a:lstStyle/>
                    <a:p>
                      <a:endParaRPr lang="en-US" dirty="0"/>
                    </a:p>
                  </a:txBody>
                  <a:tcPr/>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6"/>
                  </a:ext>
                </a:extLst>
              </a:tr>
            </a:tbl>
          </a:graphicData>
        </a:graphic>
      </p:graphicFrame>
      <p:cxnSp>
        <p:nvCxnSpPr>
          <p:cNvPr id="5" name="Straight Connector 4"/>
          <p:cNvCxnSpPr/>
          <p:nvPr/>
        </p:nvCxnSpPr>
        <p:spPr bwMode="gray">
          <a:xfrm>
            <a:off x="325597" y="2130678"/>
            <a:ext cx="319484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gray">
          <a:xfrm>
            <a:off x="404949" y="2171536"/>
            <a:ext cx="1224694" cy="107722"/>
          </a:xfrm>
          <a:prstGeom prst="rect">
            <a:avLst/>
          </a:prstGeom>
          <a:noFill/>
        </p:spPr>
        <p:txBody>
          <a:bodyPr wrap="none" lIns="0" tIns="0" rIns="0" bIns="0" rtlCol="0">
            <a:spAutoFit/>
          </a:bodyPr>
          <a:lstStyle/>
          <a:p>
            <a:pPr>
              <a:spcBef>
                <a:spcPts val="350"/>
              </a:spcBef>
            </a:pPr>
            <a:r>
              <a:rPr lang="en-US" sz="700" b="1" dirty="0"/>
              <a:t>Owner: </a:t>
            </a:r>
            <a:r>
              <a:rPr lang="en-US" sz="700" b="1" i="1" dirty="0"/>
              <a:t>Key Stakeholder</a:t>
            </a:r>
          </a:p>
        </p:txBody>
      </p:sp>
      <p:sp>
        <p:nvSpPr>
          <p:cNvPr id="24" name="TextBox 23"/>
          <p:cNvSpPr txBox="1"/>
          <p:nvPr/>
        </p:nvSpPr>
        <p:spPr bwMode="gray">
          <a:xfrm>
            <a:off x="410560" y="2293542"/>
            <a:ext cx="3000278" cy="193899"/>
          </a:xfrm>
          <a:prstGeom prst="rect">
            <a:avLst/>
          </a:prstGeom>
          <a:noFill/>
        </p:spPr>
        <p:txBody>
          <a:bodyPr wrap="square" lIns="0" tIns="0" rIns="0" bIns="0" rtlCol="0">
            <a:spAutoFit/>
          </a:bodyPr>
          <a:lstStyle/>
          <a:p>
            <a:pPr>
              <a:spcBef>
                <a:spcPts val="350"/>
              </a:spcBef>
            </a:pPr>
            <a:r>
              <a:rPr lang="en-US" sz="630" i="1" dirty="0"/>
              <a:t>List staff member who will lead this initiative, track its progress, and report results back to the person responsible for the goal or objective</a:t>
            </a:r>
          </a:p>
        </p:txBody>
      </p:sp>
    </p:spTree>
    <p:extLst>
      <p:ext uri="{BB962C8B-B14F-4D97-AF65-F5344CB8AC3E}">
        <p14:creationId xmlns:p14="http://schemas.microsoft.com/office/powerpoint/2010/main" val="281299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p:txBody>
          <a:bodyPr/>
          <a:lstStyle/>
          <a:p>
            <a:r>
              <a:rPr lang="en-US" dirty="0"/>
              <a:t>Initiatives to Goal</a:t>
            </a:r>
          </a:p>
        </p:txBody>
      </p:sp>
      <p:sp>
        <p:nvSpPr>
          <p:cNvPr id="4" name="Text Placeholder 3">
            <a:extLst>
              <a:ext uri="{FF2B5EF4-FFF2-40B4-BE49-F238E27FC236}">
                <a16:creationId xmlns:a16="http://schemas.microsoft.com/office/drawing/2014/main" id="{F19119BC-51B0-4507-BA75-70B7FD9FE000}"/>
              </a:ext>
            </a:extLst>
          </p:cNvPr>
          <p:cNvSpPr>
            <a:spLocks noGrp="1"/>
          </p:cNvSpPr>
          <p:nvPr>
            <p:ph type="body" sz="quarter" idx="15"/>
          </p:nvPr>
        </p:nvSpPr>
        <p:spPr/>
        <p:txBody>
          <a:bodyPr/>
          <a:lstStyle/>
          <a:p>
            <a:endParaRPr lang="en-US"/>
          </a:p>
        </p:txBody>
      </p:sp>
      <p:sp>
        <p:nvSpPr>
          <p:cNvPr id="17" name="Text Placeholder 16">
            <a:extLst>
              <a:ext uri="{FF2B5EF4-FFF2-40B4-BE49-F238E27FC236}">
                <a16:creationId xmlns:a16="http://schemas.microsoft.com/office/drawing/2014/main" id="{7DDDE870-B07E-4AC0-9930-85120A83554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951EB5E4-576E-4036-BC8D-A10FB0DFFAD6}"/>
              </a:ext>
            </a:extLst>
          </p:cNvPr>
          <p:cNvSpPr>
            <a:spLocks noGrp="1"/>
          </p:cNvSpPr>
          <p:nvPr>
            <p:ph type="body" sz="quarter" idx="18"/>
          </p:nvPr>
        </p:nvSpPr>
        <p:spPr/>
        <p:txBody>
          <a:bodyPr/>
          <a:lstStyle/>
          <a:p>
            <a:endParaRPr lang="en-US"/>
          </a:p>
        </p:txBody>
      </p:sp>
      <p:sp>
        <p:nvSpPr>
          <p:cNvPr id="16" name="Rectangle 15"/>
          <p:cNvSpPr/>
          <p:nvPr/>
        </p:nvSpPr>
        <p:spPr bwMode="gray">
          <a:xfrm>
            <a:off x="1104168" y="1126501"/>
            <a:ext cx="4591594" cy="2756263"/>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cxnSp>
        <p:nvCxnSpPr>
          <p:cNvPr id="18" name="Straight Connector 17"/>
          <p:cNvCxnSpPr>
            <a:stCxn id="16" idx="0"/>
            <a:endCxn id="16" idx="2"/>
          </p:cNvCxnSpPr>
          <p:nvPr/>
        </p:nvCxnSpPr>
        <p:spPr bwMode="gray">
          <a:xfrm>
            <a:off x="3399965" y="1126501"/>
            <a:ext cx="0" cy="275626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a:endCxn id="16" idx="3"/>
          </p:cNvCxnSpPr>
          <p:nvPr/>
        </p:nvCxnSpPr>
        <p:spPr bwMode="gray">
          <a:xfrm>
            <a:off x="1104168" y="2504633"/>
            <a:ext cx="459159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3399965" y="1126501"/>
            <a:ext cx="2295797" cy="1378131"/>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2" name="Rectangle 21"/>
          <p:cNvSpPr/>
          <p:nvPr/>
        </p:nvSpPr>
        <p:spPr bwMode="gray">
          <a:xfrm>
            <a:off x="4758138" y="1046641"/>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Highest Priority</a:t>
            </a:r>
          </a:p>
        </p:txBody>
      </p:sp>
      <p:sp>
        <p:nvSpPr>
          <p:cNvPr id="23" name="Rectangle 22"/>
          <p:cNvSpPr/>
          <p:nvPr/>
        </p:nvSpPr>
        <p:spPr bwMode="gray">
          <a:xfrm>
            <a:off x="4758138" y="3774653"/>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Secondary Priority</a:t>
            </a:r>
          </a:p>
        </p:txBody>
      </p:sp>
      <p:sp>
        <p:nvSpPr>
          <p:cNvPr id="24" name="Rectangle 23"/>
          <p:cNvSpPr/>
          <p:nvPr/>
        </p:nvSpPr>
        <p:spPr bwMode="gray">
          <a:xfrm>
            <a:off x="709797" y="3774653"/>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Lowest Priority</a:t>
            </a:r>
          </a:p>
        </p:txBody>
      </p:sp>
      <p:sp>
        <p:nvSpPr>
          <p:cNvPr id="25" name="Rectangle 24"/>
          <p:cNvSpPr/>
          <p:nvPr/>
        </p:nvSpPr>
        <p:spPr bwMode="gray">
          <a:xfrm>
            <a:off x="709797" y="1031150"/>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Secondary Priority</a:t>
            </a:r>
          </a:p>
        </p:txBody>
      </p:sp>
      <p:cxnSp>
        <p:nvCxnSpPr>
          <p:cNvPr id="27" name="Straight Arrow Connector 26"/>
          <p:cNvCxnSpPr/>
          <p:nvPr/>
        </p:nvCxnSpPr>
        <p:spPr bwMode="gray">
          <a:xfrm>
            <a:off x="2373218" y="3954090"/>
            <a:ext cx="1985554"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gray">
          <a:xfrm flipV="1">
            <a:off x="1027611" y="1432461"/>
            <a:ext cx="0" cy="2109651"/>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2066172" y="3889771"/>
            <a:ext cx="177934" cy="107722"/>
          </a:xfrm>
          <a:prstGeom prst="rect">
            <a:avLst/>
          </a:prstGeom>
          <a:noFill/>
        </p:spPr>
        <p:txBody>
          <a:bodyPr wrap="none" lIns="0" tIns="0" rIns="0" bIns="0" rtlCol="0">
            <a:spAutoFit/>
          </a:bodyPr>
          <a:lstStyle/>
          <a:p>
            <a:pPr>
              <a:spcBef>
                <a:spcPts val="350"/>
              </a:spcBef>
            </a:pPr>
            <a:r>
              <a:rPr lang="en-US" sz="700" dirty="0"/>
              <a:t>Low</a:t>
            </a:r>
          </a:p>
        </p:txBody>
      </p:sp>
      <p:sp>
        <p:nvSpPr>
          <p:cNvPr id="32" name="TextBox 31"/>
          <p:cNvSpPr txBox="1"/>
          <p:nvPr/>
        </p:nvSpPr>
        <p:spPr bwMode="gray">
          <a:xfrm>
            <a:off x="4487402" y="3889771"/>
            <a:ext cx="203582" cy="107722"/>
          </a:xfrm>
          <a:prstGeom prst="rect">
            <a:avLst/>
          </a:prstGeom>
          <a:noFill/>
        </p:spPr>
        <p:txBody>
          <a:bodyPr wrap="none" lIns="0" tIns="0" rIns="0" bIns="0" rtlCol="0">
            <a:spAutoFit/>
          </a:bodyPr>
          <a:lstStyle/>
          <a:p>
            <a:pPr>
              <a:spcBef>
                <a:spcPts val="350"/>
              </a:spcBef>
            </a:pPr>
            <a:r>
              <a:rPr lang="en-US" sz="700" dirty="0"/>
              <a:t>High</a:t>
            </a:r>
          </a:p>
        </p:txBody>
      </p:sp>
      <p:sp>
        <p:nvSpPr>
          <p:cNvPr id="34" name="TextBox 33"/>
          <p:cNvSpPr txBox="1"/>
          <p:nvPr/>
        </p:nvSpPr>
        <p:spPr bwMode="gray">
          <a:xfrm>
            <a:off x="887475" y="3621579"/>
            <a:ext cx="177934" cy="107722"/>
          </a:xfrm>
          <a:prstGeom prst="rect">
            <a:avLst/>
          </a:prstGeom>
          <a:noFill/>
        </p:spPr>
        <p:txBody>
          <a:bodyPr wrap="none" lIns="0" tIns="0" rIns="0" bIns="0" rtlCol="0">
            <a:spAutoFit/>
          </a:bodyPr>
          <a:lstStyle/>
          <a:p>
            <a:pPr>
              <a:spcBef>
                <a:spcPts val="350"/>
              </a:spcBef>
            </a:pPr>
            <a:r>
              <a:rPr lang="en-US" sz="700" dirty="0"/>
              <a:t>Low</a:t>
            </a:r>
          </a:p>
        </p:txBody>
      </p:sp>
      <p:sp>
        <p:nvSpPr>
          <p:cNvPr id="35" name="TextBox 34"/>
          <p:cNvSpPr txBox="1"/>
          <p:nvPr/>
        </p:nvSpPr>
        <p:spPr bwMode="gray">
          <a:xfrm>
            <a:off x="856808" y="1245273"/>
            <a:ext cx="203582" cy="107722"/>
          </a:xfrm>
          <a:prstGeom prst="rect">
            <a:avLst/>
          </a:prstGeom>
          <a:noFill/>
        </p:spPr>
        <p:txBody>
          <a:bodyPr wrap="none" lIns="0" tIns="0" rIns="0" bIns="0" rtlCol="0">
            <a:spAutoFit/>
          </a:bodyPr>
          <a:lstStyle/>
          <a:p>
            <a:pPr>
              <a:spcBef>
                <a:spcPts val="350"/>
              </a:spcBef>
            </a:pPr>
            <a:r>
              <a:rPr lang="en-US" sz="700" dirty="0"/>
              <a:t>High</a:t>
            </a:r>
          </a:p>
        </p:txBody>
      </p:sp>
      <p:sp>
        <p:nvSpPr>
          <p:cNvPr id="39" name="TextBox 38"/>
          <p:cNvSpPr txBox="1"/>
          <p:nvPr/>
        </p:nvSpPr>
        <p:spPr bwMode="gray">
          <a:xfrm>
            <a:off x="380303" y="2317444"/>
            <a:ext cx="631734" cy="323165"/>
          </a:xfrm>
          <a:prstGeom prst="rect">
            <a:avLst/>
          </a:prstGeom>
          <a:noFill/>
        </p:spPr>
        <p:txBody>
          <a:bodyPr wrap="square" lIns="0" tIns="0" rIns="0" bIns="0" rtlCol="0">
            <a:spAutoFit/>
          </a:bodyPr>
          <a:lstStyle/>
          <a:p>
            <a:pPr algn="ctr">
              <a:spcBef>
                <a:spcPts val="350"/>
              </a:spcBef>
            </a:pPr>
            <a:r>
              <a:rPr lang="en-US" sz="700" b="1" dirty="0"/>
              <a:t>Potential Impact on Goal</a:t>
            </a:r>
          </a:p>
        </p:txBody>
      </p:sp>
      <p:sp>
        <p:nvSpPr>
          <p:cNvPr id="40" name="TextBox 39"/>
          <p:cNvSpPr txBox="1"/>
          <p:nvPr/>
        </p:nvSpPr>
        <p:spPr bwMode="gray">
          <a:xfrm>
            <a:off x="3962741" y="1637826"/>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i="1" dirty="0"/>
              <a:t>Initiative 1</a:t>
            </a:r>
          </a:p>
        </p:txBody>
      </p:sp>
      <p:sp>
        <p:nvSpPr>
          <p:cNvPr id="41" name="TextBox 40"/>
          <p:cNvSpPr txBox="1"/>
          <p:nvPr/>
        </p:nvSpPr>
        <p:spPr bwMode="gray">
          <a:xfrm>
            <a:off x="4934942" y="3024790"/>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i="1" dirty="0"/>
              <a:t>Initiative 4</a:t>
            </a:r>
          </a:p>
        </p:txBody>
      </p:sp>
      <p:sp>
        <p:nvSpPr>
          <p:cNvPr id="42" name="TextBox 41"/>
          <p:cNvSpPr txBox="1"/>
          <p:nvPr/>
        </p:nvSpPr>
        <p:spPr bwMode="gray">
          <a:xfrm>
            <a:off x="2505595" y="2764800"/>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i="1" dirty="0"/>
              <a:t>Initiative 2</a:t>
            </a:r>
          </a:p>
        </p:txBody>
      </p:sp>
      <p:sp>
        <p:nvSpPr>
          <p:cNvPr id="43" name="TextBox 42"/>
          <p:cNvSpPr txBox="1"/>
          <p:nvPr/>
        </p:nvSpPr>
        <p:spPr bwMode="gray">
          <a:xfrm>
            <a:off x="3438244" y="2338463"/>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i="1" dirty="0"/>
              <a:t>Initiative 3</a:t>
            </a:r>
          </a:p>
        </p:txBody>
      </p:sp>
      <p:sp>
        <p:nvSpPr>
          <p:cNvPr id="33" name="TextBox 32"/>
          <p:cNvSpPr txBox="1"/>
          <p:nvPr/>
        </p:nvSpPr>
        <p:spPr bwMode="gray">
          <a:xfrm>
            <a:off x="2928316" y="3981349"/>
            <a:ext cx="875357" cy="215444"/>
          </a:xfrm>
          <a:prstGeom prst="rect">
            <a:avLst/>
          </a:prstGeom>
          <a:noFill/>
        </p:spPr>
        <p:txBody>
          <a:bodyPr wrap="square" lIns="0" tIns="0" rIns="0" bIns="0" rtlCol="0">
            <a:spAutoFit/>
          </a:bodyPr>
          <a:lstStyle/>
          <a:p>
            <a:pPr algn="ctr">
              <a:spcBef>
                <a:spcPts val="350"/>
              </a:spcBef>
            </a:pPr>
            <a:r>
              <a:rPr lang="en-US" sz="700" b="1" dirty="0"/>
              <a:t>Feasibility of Implementation</a:t>
            </a:r>
          </a:p>
        </p:txBody>
      </p:sp>
      <p:sp>
        <p:nvSpPr>
          <p:cNvPr id="50" name="Rectangle 49">
            <a:extLst>
              <a:ext uri="{FF2B5EF4-FFF2-40B4-BE49-F238E27FC236}">
                <a16:creationId xmlns:a16="http://schemas.microsoft.com/office/drawing/2014/main" id="{68779999-629B-A0DB-C2EA-6CAEEF442430}"/>
              </a:ext>
            </a:extLst>
          </p:cNvPr>
          <p:cNvSpPr/>
          <p:nvPr/>
        </p:nvSpPr>
        <p:spPr bwMode="gray">
          <a:xfrm>
            <a:off x="4758138" y="1040927"/>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Highest Priority</a:t>
            </a:r>
          </a:p>
        </p:txBody>
      </p:sp>
    </p:spTree>
    <p:extLst>
      <p:ext uri="{BB962C8B-B14F-4D97-AF65-F5344CB8AC3E}">
        <p14:creationId xmlns:p14="http://schemas.microsoft.com/office/powerpoint/2010/main" val="26022669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a:xfrm>
            <a:off x="280194" y="317005"/>
            <a:ext cx="5212080" cy="249299"/>
          </a:xfrm>
        </p:spPr>
        <p:txBody>
          <a:bodyPr/>
          <a:lstStyle/>
          <a:p>
            <a:r>
              <a:rPr lang="en-US" dirty="0"/>
              <a:t>Financial Summary</a:t>
            </a:r>
          </a:p>
        </p:txBody>
      </p:sp>
      <p:sp>
        <p:nvSpPr>
          <p:cNvPr id="2" name="Text Placeholder 1"/>
          <p:cNvSpPr>
            <a:spLocks noGrp="1"/>
          </p:cNvSpPr>
          <p:nvPr>
            <p:ph type="body" sz="quarter" idx="15"/>
          </p:nvPr>
        </p:nvSpPr>
        <p:spPr/>
        <p:txBody>
          <a:bodyPr/>
          <a:lstStyle/>
          <a:p>
            <a:r>
              <a:rPr lang="en-US" dirty="0"/>
              <a:t>Investment Required for Initiatives to </a:t>
            </a:r>
            <a:r>
              <a:rPr lang="en-US" i="1" dirty="0"/>
              <a:t>Goal</a:t>
            </a:r>
          </a:p>
        </p:txBody>
      </p:sp>
      <p:sp>
        <p:nvSpPr>
          <p:cNvPr id="5" name="Text Placeholder 4">
            <a:extLst>
              <a:ext uri="{FF2B5EF4-FFF2-40B4-BE49-F238E27FC236}">
                <a16:creationId xmlns:a16="http://schemas.microsoft.com/office/drawing/2014/main" id="{CAA07C7E-1BAC-44B1-974A-BCCCC7AD72ED}"/>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CBEC3A09-D15A-4BCC-BF2C-EC67EA89F5CC}"/>
              </a:ext>
            </a:extLst>
          </p:cNvPr>
          <p:cNvSpPr>
            <a:spLocks noGrp="1"/>
          </p:cNvSpPr>
          <p:nvPr>
            <p:ph type="body" sz="quarter" idx="18"/>
          </p:nvPr>
        </p:nvSpPr>
        <p:spPr/>
        <p:txBody>
          <a:bodyPr/>
          <a:lstStyle/>
          <a:p>
            <a:endParaRPr lang="en-US"/>
          </a:p>
        </p:txBody>
      </p:sp>
      <p:graphicFrame>
        <p:nvGraphicFramePr>
          <p:cNvPr id="16" name="Table 15"/>
          <p:cNvGraphicFramePr>
            <a:graphicFrameLocks noGrp="1"/>
          </p:cNvGraphicFramePr>
          <p:nvPr/>
        </p:nvGraphicFramePr>
        <p:xfrm>
          <a:off x="326808" y="946255"/>
          <a:ext cx="5747181" cy="3542084"/>
        </p:xfrm>
        <a:graphic>
          <a:graphicData uri="http://schemas.openxmlformats.org/drawingml/2006/table">
            <a:tbl>
              <a:tblPr firstRow="1" bandRow="1">
                <a:tableStyleId>{7DF18680-E054-41AD-8BC1-D1AEF772440D}</a:tableStyleId>
              </a:tblPr>
              <a:tblGrid>
                <a:gridCol w="999071">
                  <a:extLst>
                    <a:ext uri="{9D8B030D-6E8A-4147-A177-3AD203B41FA5}">
                      <a16:colId xmlns:a16="http://schemas.microsoft.com/office/drawing/2014/main" val="20000"/>
                    </a:ext>
                  </a:extLst>
                </a:gridCol>
                <a:gridCol w="508635">
                  <a:extLst>
                    <a:ext uri="{9D8B030D-6E8A-4147-A177-3AD203B41FA5}">
                      <a16:colId xmlns:a16="http://schemas.microsoft.com/office/drawing/2014/main" val="20001"/>
                    </a:ext>
                  </a:extLst>
                </a:gridCol>
                <a:gridCol w="508635">
                  <a:extLst>
                    <a:ext uri="{9D8B030D-6E8A-4147-A177-3AD203B41FA5}">
                      <a16:colId xmlns:a16="http://schemas.microsoft.com/office/drawing/2014/main" val="20002"/>
                    </a:ext>
                  </a:extLst>
                </a:gridCol>
                <a:gridCol w="508635">
                  <a:extLst>
                    <a:ext uri="{9D8B030D-6E8A-4147-A177-3AD203B41FA5}">
                      <a16:colId xmlns:a16="http://schemas.microsoft.com/office/drawing/2014/main" val="20003"/>
                    </a:ext>
                  </a:extLst>
                </a:gridCol>
                <a:gridCol w="508635">
                  <a:extLst>
                    <a:ext uri="{9D8B030D-6E8A-4147-A177-3AD203B41FA5}">
                      <a16:colId xmlns:a16="http://schemas.microsoft.com/office/drawing/2014/main" val="20004"/>
                    </a:ext>
                  </a:extLst>
                </a:gridCol>
                <a:gridCol w="508635">
                  <a:extLst>
                    <a:ext uri="{9D8B030D-6E8A-4147-A177-3AD203B41FA5}">
                      <a16:colId xmlns:a16="http://schemas.microsoft.com/office/drawing/2014/main" val="20005"/>
                    </a:ext>
                  </a:extLst>
                </a:gridCol>
                <a:gridCol w="508635">
                  <a:extLst>
                    <a:ext uri="{9D8B030D-6E8A-4147-A177-3AD203B41FA5}">
                      <a16:colId xmlns:a16="http://schemas.microsoft.com/office/drawing/2014/main" val="20006"/>
                    </a:ext>
                  </a:extLst>
                </a:gridCol>
                <a:gridCol w="508635">
                  <a:extLst>
                    <a:ext uri="{9D8B030D-6E8A-4147-A177-3AD203B41FA5}">
                      <a16:colId xmlns:a16="http://schemas.microsoft.com/office/drawing/2014/main" val="20007"/>
                    </a:ext>
                  </a:extLst>
                </a:gridCol>
                <a:gridCol w="508635">
                  <a:extLst>
                    <a:ext uri="{9D8B030D-6E8A-4147-A177-3AD203B41FA5}">
                      <a16:colId xmlns:a16="http://schemas.microsoft.com/office/drawing/2014/main" val="20008"/>
                    </a:ext>
                  </a:extLst>
                </a:gridCol>
                <a:gridCol w="679030">
                  <a:extLst>
                    <a:ext uri="{9D8B030D-6E8A-4147-A177-3AD203B41FA5}">
                      <a16:colId xmlns:a16="http://schemas.microsoft.com/office/drawing/2014/main" val="20009"/>
                    </a:ext>
                  </a:extLst>
                </a:gridCol>
              </a:tblGrid>
              <a:tr h="272468">
                <a:tc>
                  <a:txBody>
                    <a:bodyPr/>
                    <a:lstStyle/>
                    <a:p>
                      <a:endParaRPr lang="en-US" sz="700" dirty="0"/>
                    </a:p>
                  </a:txBody>
                  <a:tcPr marL="64008" marR="64008" marT="32004" marB="32004"/>
                </a:tc>
                <a:tc>
                  <a:txBody>
                    <a:bodyPr/>
                    <a:lstStyle/>
                    <a:p>
                      <a:pPr algn="ctr"/>
                      <a:r>
                        <a:rPr lang="en-US" sz="600" b="0" dirty="0"/>
                        <a:t>Initiative</a:t>
                      </a:r>
                      <a:r>
                        <a:rPr lang="en-US" sz="600" b="0" baseline="0" dirty="0"/>
                        <a:t> 1</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2</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3</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4</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 5</a:t>
                      </a:r>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6</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7</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8</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dirty="0"/>
                        <a:t>Goal Investment</a:t>
                      </a:r>
                    </a:p>
                  </a:txBody>
                  <a:tcPr marL="64008" marR="64008" marT="32004" marB="32004"/>
                </a:tc>
                <a:extLst>
                  <a:ext uri="{0D108BD9-81ED-4DB2-BD59-A6C34878D82A}">
                    <a16:rowId xmlns:a16="http://schemas.microsoft.com/office/drawing/2014/main" val="10000"/>
                  </a:ext>
                </a:extLst>
              </a:tr>
              <a:tr h="272468">
                <a:tc gridSpan="10">
                  <a:txBody>
                    <a:bodyPr/>
                    <a:lstStyle/>
                    <a:p>
                      <a:r>
                        <a:rPr lang="en-US" sz="700" b="1" dirty="0"/>
                        <a:t>Capital Investment</a:t>
                      </a:r>
                    </a:p>
                  </a:txBody>
                  <a:tcPr marL="64008" marR="64008" marT="32004" marB="32004" anchor="ct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solidFill>
                      <a:schemeClr val="accent1"/>
                    </a:solidFill>
                  </a:tcPr>
                </a:tc>
                <a:extLst>
                  <a:ext uri="{0D108BD9-81ED-4DB2-BD59-A6C34878D82A}">
                    <a16:rowId xmlns:a16="http://schemas.microsoft.com/office/drawing/2014/main" val="10001"/>
                  </a:ext>
                </a:extLst>
              </a:tr>
              <a:tr h="272468">
                <a:tc>
                  <a:txBody>
                    <a:bodyPr/>
                    <a:lstStyle/>
                    <a:p>
                      <a:r>
                        <a:rPr lang="en-US" sz="600" dirty="0"/>
                        <a:t>Facilities</a:t>
                      </a:r>
                    </a:p>
                  </a:txBody>
                  <a:tcPr marL="64008" marR="64008" marT="32004" marB="32004" anchor="ctr"/>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2"/>
                  </a:ext>
                </a:extLst>
              </a:tr>
              <a:tr h="272468">
                <a:tc>
                  <a:txBody>
                    <a:bodyPr/>
                    <a:lstStyle/>
                    <a:p>
                      <a:r>
                        <a:rPr lang="en-US" sz="600" dirty="0"/>
                        <a:t>Equipment</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3"/>
                  </a:ext>
                </a:extLst>
              </a:tr>
              <a:tr h="272468">
                <a:tc>
                  <a:txBody>
                    <a:bodyPr/>
                    <a:lstStyle/>
                    <a:p>
                      <a:r>
                        <a:rPr lang="en-US" sz="600" dirty="0"/>
                        <a:t>Information Technology</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4"/>
                  </a:ext>
                </a:extLst>
              </a:tr>
              <a:tr h="272468">
                <a:tc>
                  <a:txBody>
                    <a:bodyPr/>
                    <a:lstStyle/>
                    <a:p>
                      <a:r>
                        <a:rPr lang="en-US" sz="600" dirty="0"/>
                        <a:t>Subtotal</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5"/>
                  </a:ext>
                </a:extLst>
              </a:tr>
              <a:tr h="272468">
                <a:tc gridSpan="10">
                  <a:txBody>
                    <a:bodyPr/>
                    <a:lstStyle/>
                    <a:p>
                      <a:r>
                        <a:rPr lang="en-US" sz="700" b="1" dirty="0"/>
                        <a:t>Operating</a:t>
                      </a:r>
                      <a:r>
                        <a:rPr lang="en-US" sz="700" b="1" baseline="0" dirty="0"/>
                        <a:t> Investment</a:t>
                      </a:r>
                      <a:endParaRPr lang="en-US" sz="700" b="1" dirty="0"/>
                    </a:p>
                  </a:txBody>
                  <a:tcPr marL="64008" marR="64008" marT="32004" marB="32004"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nchor="ctr">
                    <a:solidFill>
                      <a:schemeClr val="accent1"/>
                    </a:solidFill>
                  </a:tcPr>
                </a:tc>
                <a:extLst>
                  <a:ext uri="{0D108BD9-81ED-4DB2-BD59-A6C34878D82A}">
                    <a16:rowId xmlns:a16="http://schemas.microsoft.com/office/drawing/2014/main" val="10006"/>
                  </a:ext>
                </a:extLst>
              </a:tr>
              <a:tr h="272468">
                <a:tc>
                  <a:txBody>
                    <a:bodyPr/>
                    <a:lstStyle/>
                    <a:p>
                      <a:r>
                        <a:rPr lang="en-US" sz="600" dirty="0"/>
                        <a:t>Staffing</a:t>
                      </a:r>
                    </a:p>
                  </a:txBody>
                  <a:tcPr marL="64008" marR="64008" marT="32004" marB="32004" anchor="ctr"/>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7"/>
                  </a:ext>
                </a:extLst>
              </a:tr>
              <a:tr h="272468">
                <a:tc>
                  <a:txBody>
                    <a:bodyPr/>
                    <a:lstStyle/>
                    <a:p>
                      <a:r>
                        <a:rPr lang="en-US" sz="600" dirty="0"/>
                        <a:t>Training/</a:t>
                      </a:r>
                      <a:br>
                        <a:rPr lang="en-US" sz="600" dirty="0"/>
                      </a:br>
                      <a:r>
                        <a:rPr lang="en-US" sz="600" dirty="0"/>
                        <a:t>Development</a:t>
                      </a:r>
                    </a:p>
                  </a:txBody>
                  <a:tcPr marL="64008" marR="64008" marT="32004" marB="32004" anchor="ctr"/>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8"/>
                  </a:ext>
                </a:extLst>
              </a:tr>
              <a:tr h="272468">
                <a:tc>
                  <a:txBody>
                    <a:bodyPr/>
                    <a:lstStyle/>
                    <a:p>
                      <a:r>
                        <a:rPr lang="en-US" sz="600" dirty="0"/>
                        <a:t>Marketing/</a:t>
                      </a:r>
                      <a:br>
                        <a:rPr lang="en-US" sz="600" dirty="0"/>
                      </a:br>
                      <a:r>
                        <a:rPr lang="en-US" sz="600" dirty="0"/>
                        <a:t>Communication</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09"/>
                  </a:ext>
                </a:extLst>
              </a:tr>
              <a:tr h="272468">
                <a:tc>
                  <a:txBody>
                    <a:bodyPr/>
                    <a:lstStyle/>
                    <a:p>
                      <a:r>
                        <a:rPr lang="en-US" sz="600" dirty="0"/>
                        <a:t>Administrative</a:t>
                      </a:r>
                      <a:r>
                        <a:rPr lang="en-US" sz="600" baseline="0" dirty="0"/>
                        <a:t> Costs</a:t>
                      </a:r>
                      <a:endParaRPr lang="en-US" sz="600" dirty="0"/>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10"/>
                  </a:ext>
                </a:extLst>
              </a:tr>
              <a:tr h="272468">
                <a:tc>
                  <a:txBody>
                    <a:bodyPr/>
                    <a:lstStyle/>
                    <a:p>
                      <a:r>
                        <a:rPr lang="en-US" sz="600" dirty="0"/>
                        <a:t>Subtotal</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11"/>
                  </a:ext>
                </a:extLst>
              </a:tr>
              <a:tr h="272468">
                <a:tc>
                  <a:txBody>
                    <a:bodyPr/>
                    <a:lstStyle/>
                    <a:p>
                      <a:r>
                        <a:rPr lang="en-US" sz="600" b="1" dirty="0">
                          <a:solidFill>
                            <a:schemeClr val="bg1"/>
                          </a:solidFill>
                        </a:rPr>
                        <a:t>Initiative Investment</a:t>
                      </a:r>
                    </a:p>
                  </a:txBody>
                  <a:tcPr marL="64008" marR="64008" marT="32004" marB="32004" anchor="ctr">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tc>
                  <a:txBody>
                    <a:bodyPr/>
                    <a:lstStyle/>
                    <a:p>
                      <a:endParaRPr lang="en-US" sz="600" dirty="0"/>
                    </a:p>
                  </a:txBody>
                  <a:tcPr marL="64008" marR="64008" marT="32004" marB="32004">
                    <a:solidFill>
                      <a:schemeClr val="accent5"/>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793562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p:txBody>
          <a:bodyPr/>
          <a:lstStyle/>
          <a:p>
            <a:r>
              <a:rPr lang="en-US" dirty="0"/>
              <a:t>Implementation Timeline</a:t>
            </a:r>
          </a:p>
        </p:txBody>
      </p:sp>
      <p:sp>
        <p:nvSpPr>
          <p:cNvPr id="2" name="Text Placeholder 1"/>
          <p:cNvSpPr>
            <a:spLocks noGrp="1"/>
          </p:cNvSpPr>
          <p:nvPr>
            <p:ph type="body" sz="quarter" idx="15"/>
          </p:nvPr>
        </p:nvSpPr>
        <p:spPr/>
        <p:txBody>
          <a:bodyPr/>
          <a:lstStyle/>
          <a:p>
            <a:r>
              <a:rPr lang="en-US" dirty="0"/>
              <a:t>Initiatives Related to </a:t>
            </a:r>
            <a:r>
              <a:rPr lang="en-US" i="1" dirty="0"/>
              <a:t>Goal</a:t>
            </a:r>
          </a:p>
        </p:txBody>
      </p:sp>
      <p:sp>
        <p:nvSpPr>
          <p:cNvPr id="5" name="Text Placeholder 4">
            <a:extLst>
              <a:ext uri="{FF2B5EF4-FFF2-40B4-BE49-F238E27FC236}">
                <a16:creationId xmlns:a16="http://schemas.microsoft.com/office/drawing/2014/main" id="{8E218F07-D665-4334-8BD9-97B1B908CD37}"/>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56948BC0-F4A8-407F-86EA-C56103E7F760}"/>
              </a:ext>
            </a:extLst>
          </p:cNvPr>
          <p:cNvSpPr>
            <a:spLocks noGrp="1"/>
          </p:cNvSpPr>
          <p:nvPr>
            <p:ph type="body" sz="quarter" idx="18"/>
          </p:nvPr>
        </p:nvSpPr>
        <p:spPr/>
        <p:txBody>
          <a:bodyPr/>
          <a:lstStyle/>
          <a:p>
            <a:endParaRPr lang="en-US"/>
          </a:p>
        </p:txBody>
      </p:sp>
      <p:graphicFrame>
        <p:nvGraphicFramePr>
          <p:cNvPr id="16" name="Table 15"/>
          <p:cNvGraphicFramePr>
            <a:graphicFrameLocks noGrp="1"/>
          </p:cNvGraphicFramePr>
          <p:nvPr/>
        </p:nvGraphicFramePr>
        <p:xfrm>
          <a:off x="326806" y="966655"/>
          <a:ext cx="5748395" cy="3417772"/>
        </p:xfrm>
        <a:graphic>
          <a:graphicData uri="http://schemas.openxmlformats.org/drawingml/2006/table">
            <a:tbl>
              <a:tblPr firstRow="1" bandRow="1">
                <a:tableStyleId>{7DF18680-E054-41AD-8BC1-D1AEF772440D}</a:tableStyleId>
              </a:tblPr>
              <a:tblGrid>
                <a:gridCol w="842320">
                  <a:extLst>
                    <a:ext uri="{9D8B030D-6E8A-4147-A177-3AD203B41FA5}">
                      <a16:colId xmlns:a16="http://schemas.microsoft.com/office/drawing/2014/main" val="20000"/>
                    </a:ext>
                  </a:extLst>
                </a:gridCol>
                <a:gridCol w="981215">
                  <a:extLst>
                    <a:ext uri="{9D8B030D-6E8A-4147-A177-3AD203B41FA5}">
                      <a16:colId xmlns:a16="http://schemas.microsoft.com/office/drawing/2014/main" val="20001"/>
                    </a:ext>
                  </a:extLst>
                </a:gridCol>
                <a:gridCol w="981215">
                  <a:extLst>
                    <a:ext uri="{9D8B030D-6E8A-4147-A177-3AD203B41FA5}">
                      <a16:colId xmlns:a16="http://schemas.microsoft.com/office/drawing/2014/main" val="20002"/>
                    </a:ext>
                  </a:extLst>
                </a:gridCol>
                <a:gridCol w="981215">
                  <a:extLst>
                    <a:ext uri="{9D8B030D-6E8A-4147-A177-3AD203B41FA5}">
                      <a16:colId xmlns:a16="http://schemas.microsoft.com/office/drawing/2014/main" val="20003"/>
                    </a:ext>
                  </a:extLst>
                </a:gridCol>
                <a:gridCol w="981215">
                  <a:extLst>
                    <a:ext uri="{9D8B030D-6E8A-4147-A177-3AD203B41FA5}">
                      <a16:colId xmlns:a16="http://schemas.microsoft.com/office/drawing/2014/main" val="20004"/>
                    </a:ext>
                  </a:extLst>
                </a:gridCol>
                <a:gridCol w="981215">
                  <a:extLst>
                    <a:ext uri="{9D8B030D-6E8A-4147-A177-3AD203B41FA5}">
                      <a16:colId xmlns:a16="http://schemas.microsoft.com/office/drawing/2014/main" val="20005"/>
                    </a:ext>
                  </a:extLst>
                </a:gridCol>
              </a:tblGrid>
              <a:tr h="287380">
                <a:tc>
                  <a:txBody>
                    <a:bodyPr/>
                    <a:lstStyle/>
                    <a:p>
                      <a:pPr algn="ctr"/>
                      <a:r>
                        <a:rPr lang="en-US" sz="700" dirty="0"/>
                        <a:t>Initiative</a:t>
                      </a:r>
                    </a:p>
                  </a:txBody>
                  <a:tcPr marL="64008" marR="64008" marT="32004" marB="32004" anchor="ctr"/>
                </a:tc>
                <a:tc>
                  <a:txBody>
                    <a:bodyPr/>
                    <a:lstStyle/>
                    <a:p>
                      <a:pPr algn="ctr"/>
                      <a:r>
                        <a:rPr lang="en-US" sz="700" dirty="0"/>
                        <a:t>Year 1</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2</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3</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4</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5</a:t>
                      </a:r>
                    </a:p>
                  </a:txBody>
                  <a:tcPr marL="64008" marR="64008" marT="32004" marB="32004"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1299">
                <a:tc>
                  <a:txBody>
                    <a:bodyPr/>
                    <a:lstStyle/>
                    <a:p>
                      <a:pPr algn="l"/>
                      <a:r>
                        <a:rPr lang="en-US" sz="700" dirty="0"/>
                        <a:t>Initiative 1</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2</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3</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4</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b="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5</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6</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7</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8</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95136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5DDF287-B9CF-4F2D-8456-E1F7AEA18E4C}"/>
              </a:ext>
            </a:extLst>
          </p:cNvPr>
          <p:cNvSpPr>
            <a:spLocks noGrp="1"/>
          </p:cNvSpPr>
          <p:nvPr>
            <p:ph type="body" sz="quarter" idx="21"/>
          </p:nvPr>
        </p:nvSpPr>
        <p:spPr/>
        <p:txBody>
          <a:bodyPr/>
          <a:lstStyle/>
          <a:p>
            <a:endParaRPr lang="en-US"/>
          </a:p>
        </p:txBody>
      </p:sp>
      <p:sp>
        <p:nvSpPr>
          <p:cNvPr id="10" name="Text Placeholder 9">
            <a:extLst>
              <a:ext uri="{FF2B5EF4-FFF2-40B4-BE49-F238E27FC236}">
                <a16:creationId xmlns:a16="http://schemas.microsoft.com/office/drawing/2014/main" id="{0517F3B0-F3E7-44E5-99EF-9D101B4ED777}"/>
              </a:ext>
            </a:extLst>
          </p:cNvPr>
          <p:cNvSpPr>
            <a:spLocks noGrp="1"/>
          </p:cNvSpPr>
          <p:nvPr>
            <p:ph type="body" sz="quarter" idx="22"/>
          </p:nvPr>
        </p:nvSpPr>
        <p:spPr/>
        <p:txBody>
          <a:bodyPr/>
          <a:lstStyle/>
          <a:p>
            <a:endParaRPr lang="en-US"/>
          </a:p>
        </p:txBody>
      </p:sp>
      <p:sp>
        <p:nvSpPr>
          <p:cNvPr id="7" name="Title 6"/>
          <p:cNvSpPr>
            <a:spLocks noGrp="1"/>
          </p:cNvSpPr>
          <p:nvPr>
            <p:ph type="title"/>
          </p:nvPr>
        </p:nvSpPr>
        <p:spPr>
          <a:xfrm>
            <a:off x="457200" y="2379978"/>
            <a:ext cx="4114800" cy="346249"/>
          </a:xfrm>
        </p:spPr>
        <p:txBody>
          <a:bodyPr/>
          <a:lstStyle/>
          <a:p>
            <a:r>
              <a:rPr lang="en-US" dirty="0"/>
              <a:t>Strategic Enrollment Plan</a:t>
            </a:r>
          </a:p>
        </p:txBody>
      </p:sp>
      <p:sp>
        <p:nvSpPr>
          <p:cNvPr id="8" name="Text Placeholder 7"/>
          <p:cNvSpPr>
            <a:spLocks noGrp="1"/>
          </p:cNvSpPr>
          <p:nvPr>
            <p:ph type="body" sz="quarter" idx="19"/>
          </p:nvPr>
        </p:nvSpPr>
        <p:spPr/>
        <p:txBody>
          <a:bodyPr/>
          <a:lstStyle/>
          <a:p>
            <a:r>
              <a:rPr lang="en-US" i="1" dirty="0"/>
              <a:t>DATE</a:t>
            </a:r>
            <a:br>
              <a:rPr lang="en-US" i="1" dirty="0"/>
            </a:br>
            <a:r>
              <a:rPr lang="en-US" i="1" dirty="0"/>
              <a:t>VERSION (e.g. Draft, Final, Draft 3.0</a:t>
            </a:r>
            <a:r>
              <a:rPr lang="en-US" dirty="0"/>
              <a:t>)</a:t>
            </a:r>
          </a:p>
        </p:txBody>
      </p:sp>
      <p:sp>
        <p:nvSpPr>
          <p:cNvPr id="2" name="Text Placeholder 1">
            <a:extLst>
              <a:ext uri="{FF2B5EF4-FFF2-40B4-BE49-F238E27FC236}">
                <a16:creationId xmlns:a16="http://schemas.microsoft.com/office/drawing/2014/main" id="{E80981A8-3821-4FC4-BCFC-E098C8E8852C}"/>
              </a:ext>
            </a:extLst>
          </p:cNvPr>
          <p:cNvSpPr>
            <a:spLocks noGrp="1"/>
          </p:cNvSpPr>
          <p:nvPr>
            <p:ph type="body" sz="quarter" idx="20"/>
          </p:nvPr>
        </p:nvSpPr>
        <p:spPr/>
        <p:txBody>
          <a:bodyPr/>
          <a:lstStyle/>
          <a:p>
            <a:endParaRPr lang="en-US"/>
          </a:p>
        </p:txBody>
      </p:sp>
    </p:spTree>
    <p:custDataLst>
      <p:tags r:id="rId1"/>
    </p:custDataLst>
    <p:extLst>
      <p:ext uri="{BB962C8B-B14F-4D97-AF65-F5344CB8AC3E}">
        <p14:creationId xmlns:p14="http://schemas.microsoft.com/office/powerpoint/2010/main" val="24378660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85" y="2005427"/>
            <a:ext cx="3902242" cy="692497"/>
          </a:xfrm>
        </p:spPr>
        <p:txBody>
          <a:bodyPr/>
          <a:lstStyle/>
          <a:p>
            <a:r>
              <a:rPr lang="en-US" sz="2500" dirty="0"/>
              <a:t>Goal #1: Grow Full-Time Equivalent Enrollments</a:t>
            </a:r>
          </a:p>
        </p:txBody>
      </p:sp>
      <p:sp>
        <p:nvSpPr>
          <p:cNvPr id="11" name="Text Placeholder 10">
            <a:extLst>
              <a:ext uri="{FF2B5EF4-FFF2-40B4-BE49-F238E27FC236}">
                <a16:creationId xmlns:a16="http://schemas.microsoft.com/office/drawing/2014/main" id="{69585367-3A6F-4515-A169-131D86466B93}"/>
              </a:ext>
            </a:extLst>
          </p:cNvPr>
          <p:cNvSpPr>
            <a:spLocks noGrp="1"/>
          </p:cNvSpPr>
          <p:nvPr>
            <p:ph type="body" sz="quarter" idx="19"/>
          </p:nvPr>
        </p:nvSpPr>
        <p:spPr/>
        <p:txBody>
          <a:bodyPr/>
          <a:lstStyle/>
          <a:p>
            <a:endParaRPr lang="en-US"/>
          </a:p>
        </p:txBody>
      </p:sp>
      <p:sp>
        <p:nvSpPr>
          <p:cNvPr id="10" name="Text Placeholder 9">
            <a:extLst>
              <a:ext uri="{FF2B5EF4-FFF2-40B4-BE49-F238E27FC236}">
                <a16:creationId xmlns:a16="http://schemas.microsoft.com/office/drawing/2014/main" id="{D9EF740D-D21F-4C3D-87F1-618862F82113}"/>
              </a:ext>
            </a:extLst>
          </p:cNvPr>
          <p:cNvSpPr>
            <a:spLocks noGrp="1"/>
          </p:cNvSpPr>
          <p:nvPr>
            <p:ph type="body" sz="quarter" idx="18"/>
          </p:nvPr>
        </p:nvSpPr>
        <p:spPr/>
        <p:txBody>
          <a:bodyPr/>
          <a:lstStyle/>
          <a:p>
            <a:endParaRPr lang="en-US"/>
          </a:p>
        </p:txBody>
      </p:sp>
    </p:spTree>
    <p:extLst>
      <p:ext uri="{BB962C8B-B14F-4D97-AF65-F5344CB8AC3E}">
        <p14:creationId xmlns:p14="http://schemas.microsoft.com/office/powerpoint/2010/main" val="39436104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p>
        </p:txBody>
      </p:sp>
      <p:sp>
        <p:nvSpPr>
          <p:cNvPr id="6" name="Title 5"/>
          <p:cNvSpPr>
            <a:spLocks noGrp="1"/>
          </p:cNvSpPr>
          <p:nvPr>
            <p:ph type="title"/>
          </p:nvPr>
        </p:nvSpPr>
        <p:spPr/>
        <p:txBody>
          <a:bodyPr/>
          <a:lstStyle/>
          <a:p>
            <a:r>
              <a:rPr lang="en-US" dirty="0"/>
              <a:t>Objective #1: Increase Retention</a:t>
            </a:r>
          </a:p>
        </p:txBody>
      </p:sp>
      <p:sp>
        <p:nvSpPr>
          <p:cNvPr id="4" name="Text Placeholder 3">
            <a:extLst>
              <a:ext uri="{FF2B5EF4-FFF2-40B4-BE49-F238E27FC236}">
                <a16:creationId xmlns:a16="http://schemas.microsoft.com/office/drawing/2014/main" id="{B6B53309-1689-4785-B230-4C963ACF1189}"/>
              </a:ext>
            </a:extLst>
          </p:cNvPr>
          <p:cNvSpPr>
            <a:spLocks noGrp="1"/>
          </p:cNvSpPr>
          <p:nvPr>
            <p:ph type="body" sz="quarter" idx="15"/>
          </p:nvPr>
        </p:nvSpPr>
        <p:spPr/>
        <p:txBody>
          <a:bodyPr/>
          <a:lstStyle/>
          <a:p>
            <a:endParaRPr lang="en-US"/>
          </a:p>
        </p:txBody>
      </p:sp>
      <p:sp>
        <p:nvSpPr>
          <p:cNvPr id="7" name="Text Placeholder 6">
            <a:extLst>
              <a:ext uri="{FF2B5EF4-FFF2-40B4-BE49-F238E27FC236}">
                <a16:creationId xmlns:a16="http://schemas.microsoft.com/office/drawing/2014/main" id="{B2072984-440C-4250-9E51-22A0F1B15E5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0304EA9F-9433-47B9-9686-4059DA8F57B2}"/>
              </a:ext>
            </a:extLst>
          </p:cNvPr>
          <p:cNvSpPr>
            <a:spLocks noGrp="1"/>
          </p:cNvSpPr>
          <p:nvPr>
            <p:ph type="body" sz="quarter" idx="18"/>
          </p:nvPr>
        </p:nvSpPr>
        <p:spPr/>
        <p:txBody>
          <a:bodyPr/>
          <a:lstStyle/>
          <a:p>
            <a:endParaRPr lang="en-US"/>
          </a:p>
        </p:txBody>
      </p:sp>
      <p:sp>
        <p:nvSpPr>
          <p:cNvPr id="17" name="TextBox 16"/>
          <p:cNvSpPr txBox="1"/>
          <p:nvPr/>
        </p:nvSpPr>
        <p:spPr bwMode="gray">
          <a:xfrm>
            <a:off x="3647858" y="1025434"/>
            <a:ext cx="2011246" cy="258532"/>
          </a:xfrm>
          <a:prstGeom prst="rect">
            <a:avLst/>
          </a:prstGeom>
          <a:noFill/>
        </p:spPr>
        <p:txBody>
          <a:bodyPr wrap="square" lIns="0" tIns="0" rIns="0" bIns="0" rtlCol="0">
            <a:spAutoFit/>
          </a:bodyPr>
          <a:lstStyle/>
          <a:p>
            <a:pPr>
              <a:spcBef>
                <a:spcPts val="350"/>
              </a:spcBef>
            </a:pPr>
            <a:r>
              <a:rPr lang="en-US" sz="840" b="1" dirty="0"/>
              <a:t>Advising Touchpoints for Evening Students, per Student per Year</a:t>
            </a:r>
          </a:p>
        </p:txBody>
      </p:sp>
      <p:sp>
        <p:nvSpPr>
          <p:cNvPr id="19" name="TextBox 18"/>
          <p:cNvSpPr txBox="1"/>
          <p:nvPr/>
        </p:nvSpPr>
        <p:spPr bwMode="gray">
          <a:xfrm>
            <a:off x="757375" y="1025434"/>
            <a:ext cx="2066248" cy="129266"/>
          </a:xfrm>
          <a:prstGeom prst="rect">
            <a:avLst/>
          </a:prstGeom>
          <a:noFill/>
        </p:spPr>
        <p:txBody>
          <a:bodyPr wrap="square" lIns="0" tIns="0" rIns="0" bIns="0" rtlCol="0">
            <a:spAutoFit/>
          </a:bodyPr>
          <a:lstStyle/>
          <a:p>
            <a:pPr>
              <a:spcBef>
                <a:spcPts val="350"/>
              </a:spcBef>
            </a:pPr>
            <a:r>
              <a:rPr lang="en-US" sz="840" b="1" dirty="0"/>
              <a:t>First- to Second- Year Retention</a:t>
            </a:r>
          </a:p>
        </p:txBody>
      </p:sp>
      <p:graphicFrame>
        <p:nvGraphicFramePr>
          <p:cNvPr id="23" name="Chart 22"/>
          <p:cNvGraphicFramePr/>
          <p:nvPr/>
        </p:nvGraphicFramePr>
        <p:xfrm>
          <a:off x="3577046" y="1313489"/>
          <a:ext cx="2022566" cy="13342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p:nvPr/>
        </p:nvGraphicFramePr>
        <p:xfrm>
          <a:off x="751715" y="1313489"/>
          <a:ext cx="2022566" cy="1334226"/>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p:cNvSpPr txBox="1"/>
          <p:nvPr/>
        </p:nvSpPr>
        <p:spPr bwMode="gray">
          <a:xfrm>
            <a:off x="326809" y="2808514"/>
            <a:ext cx="403957" cy="118494"/>
          </a:xfrm>
          <a:prstGeom prst="rect">
            <a:avLst/>
          </a:prstGeom>
          <a:noFill/>
        </p:spPr>
        <p:txBody>
          <a:bodyPr wrap="none" lIns="0" tIns="0" rIns="0" bIns="0" rtlCol="0">
            <a:spAutoFit/>
          </a:bodyPr>
          <a:lstStyle/>
          <a:p>
            <a:pPr>
              <a:spcBef>
                <a:spcPts val="350"/>
              </a:spcBef>
            </a:pPr>
            <a:r>
              <a:rPr lang="en-US" sz="770" b="1" dirty="0"/>
              <a:t>Drivers</a:t>
            </a:r>
          </a:p>
        </p:txBody>
      </p:sp>
      <p:sp>
        <p:nvSpPr>
          <p:cNvPr id="26" name="TextBox 25"/>
          <p:cNvSpPr txBox="1"/>
          <p:nvPr/>
        </p:nvSpPr>
        <p:spPr bwMode="gray">
          <a:xfrm>
            <a:off x="326809" y="3600395"/>
            <a:ext cx="448841" cy="118494"/>
          </a:xfrm>
          <a:prstGeom prst="rect">
            <a:avLst/>
          </a:prstGeom>
          <a:noFill/>
        </p:spPr>
        <p:txBody>
          <a:bodyPr wrap="none" lIns="0" tIns="0" rIns="0" bIns="0" rtlCol="0">
            <a:spAutoFit/>
          </a:bodyPr>
          <a:lstStyle/>
          <a:p>
            <a:pPr>
              <a:spcBef>
                <a:spcPts val="350"/>
              </a:spcBef>
            </a:pPr>
            <a:r>
              <a:rPr lang="en-US" sz="770" b="1" dirty="0"/>
              <a:t>Barriers</a:t>
            </a:r>
          </a:p>
        </p:txBody>
      </p:sp>
      <p:cxnSp>
        <p:nvCxnSpPr>
          <p:cNvPr id="28" name="Straight Connector 27"/>
          <p:cNvCxnSpPr/>
          <p:nvPr/>
        </p:nvCxnSpPr>
        <p:spPr bwMode="gray">
          <a:xfrm>
            <a:off x="326809" y="2978331"/>
            <a:ext cx="57471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gray">
          <a:xfrm>
            <a:off x="326809" y="3775166"/>
            <a:ext cx="574718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1577291" y="3006028"/>
            <a:ext cx="371897" cy="96950"/>
          </a:xfrm>
          <a:prstGeom prst="rect">
            <a:avLst/>
          </a:prstGeom>
          <a:noFill/>
        </p:spPr>
        <p:txBody>
          <a:bodyPr wrap="none" lIns="0" tIns="0" rIns="0" bIns="0" rtlCol="0">
            <a:spAutoFit/>
          </a:bodyPr>
          <a:lstStyle/>
          <a:p>
            <a:pPr>
              <a:spcBef>
                <a:spcPts val="350"/>
              </a:spcBef>
            </a:pPr>
            <a:r>
              <a:rPr lang="en-US" sz="630" b="1" dirty="0"/>
              <a:t>Internal</a:t>
            </a:r>
          </a:p>
        </p:txBody>
      </p:sp>
      <p:sp>
        <p:nvSpPr>
          <p:cNvPr id="33" name="TextBox 32"/>
          <p:cNvSpPr txBox="1"/>
          <p:nvPr/>
        </p:nvSpPr>
        <p:spPr bwMode="gray">
          <a:xfrm>
            <a:off x="1577291" y="3806825"/>
            <a:ext cx="371897" cy="96950"/>
          </a:xfrm>
          <a:prstGeom prst="rect">
            <a:avLst/>
          </a:prstGeom>
          <a:noFill/>
        </p:spPr>
        <p:txBody>
          <a:bodyPr wrap="none" lIns="0" tIns="0" rIns="0" bIns="0" rtlCol="0">
            <a:spAutoFit/>
          </a:bodyPr>
          <a:lstStyle/>
          <a:p>
            <a:pPr>
              <a:spcBef>
                <a:spcPts val="350"/>
              </a:spcBef>
            </a:pPr>
            <a:r>
              <a:rPr lang="en-US" sz="630" b="1" dirty="0"/>
              <a:t>Internal</a:t>
            </a:r>
          </a:p>
        </p:txBody>
      </p:sp>
      <p:sp>
        <p:nvSpPr>
          <p:cNvPr id="34" name="TextBox 33"/>
          <p:cNvSpPr txBox="1"/>
          <p:nvPr/>
        </p:nvSpPr>
        <p:spPr bwMode="gray">
          <a:xfrm>
            <a:off x="4446956" y="3006028"/>
            <a:ext cx="378309" cy="96950"/>
          </a:xfrm>
          <a:prstGeom prst="rect">
            <a:avLst/>
          </a:prstGeom>
          <a:noFill/>
        </p:spPr>
        <p:txBody>
          <a:bodyPr wrap="none" lIns="0" tIns="0" rIns="0" bIns="0" rtlCol="0">
            <a:spAutoFit/>
          </a:bodyPr>
          <a:lstStyle/>
          <a:p>
            <a:pPr>
              <a:spcBef>
                <a:spcPts val="350"/>
              </a:spcBef>
            </a:pPr>
            <a:r>
              <a:rPr lang="en-US" sz="630" b="1" dirty="0"/>
              <a:t>External</a:t>
            </a:r>
          </a:p>
        </p:txBody>
      </p:sp>
      <p:sp>
        <p:nvSpPr>
          <p:cNvPr id="35" name="TextBox 34"/>
          <p:cNvSpPr txBox="1"/>
          <p:nvPr/>
        </p:nvSpPr>
        <p:spPr bwMode="gray">
          <a:xfrm>
            <a:off x="4446956" y="3806825"/>
            <a:ext cx="378309" cy="96950"/>
          </a:xfrm>
          <a:prstGeom prst="rect">
            <a:avLst/>
          </a:prstGeom>
          <a:noFill/>
        </p:spPr>
        <p:txBody>
          <a:bodyPr wrap="none" lIns="0" tIns="0" rIns="0" bIns="0" rtlCol="0">
            <a:spAutoFit/>
          </a:bodyPr>
          <a:lstStyle/>
          <a:p>
            <a:pPr>
              <a:spcBef>
                <a:spcPts val="350"/>
              </a:spcBef>
            </a:pPr>
            <a:r>
              <a:rPr lang="en-US" sz="630" b="1" dirty="0"/>
              <a:t>External</a:t>
            </a:r>
          </a:p>
        </p:txBody>
      </p:sp>
      <p:sp>
        <p:nvSpPr>
          <p:cNvPr id="36" name="TextBox 35"/>
          <p:cNvSpPr txBox="1"/>
          <p:nvPr/>
        </p:nvSpPr>
        <p:spPr bwMode="gray">
          <a:xfrm>
            <a:off x="323527" y="3156155"/>
            <a:ext cx="2824622" cy="342145"/>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Increased tutoring budget enables more students to seek academic support</a:t>
            </a:r>
          </a:p>
          <a:p>
            <a:pPr marL="78899" indent="-78899">
              <a:spcBef>
                <a:spcPts val="350"/>
              </a:spcBef>
              <a:buFont typeface="Arial" panose="020B0604020202020204" pitchFamily="34" charset="0"/>
              <a:buChar char="•"/>
            </a:pPr>
            <a:r>
              <a:rPr lang="en-US" sz="630" i="1" dirty="0"/>
              <a:t>Developmental course sequence shortened by two courses</a:t>
            </a:r>
          </a:p>
        </p:txBody>
      </p:sp>
      <p:sp>
        <p:nvSpPr>
          <p:cNvPr id="37" name="TextBox 36"/>
          <p:cNvSpPr txBox="1"/>
          <p:nvPr/>
        </p:nvSpPr>
        <p:spPr bwMode="gray">
          <a:xfrm>
            <a:off x="323526" y="3967672"/>
            <a:ext cx="2824623" cy="342145"/>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Advisors only available during business hours while students increasingly attend evening, online classes</a:t>
            </a:r>
          </a:p>
          <a:p>
            <a:pPr marL="78899" indent="-78899">
              <a:spcBef>
                <a:spcPts val="350"/>
              </a:spcBef>
              <a:buFont typeface="Arial" panose="020B0604020202020204" pitchFamily="34" charset="0"/>
              <a:buChar char="•"/>
            </a:pPr>
            <a:r>
              <a:rPr lang="en-US" sz="630" i="1" dirty="0"/>
              <a:t>Incidental student expenses such as books continue to increase</a:t>
            </a:r>
          </a:p>
        </p:txBody>
      </p:sp>
      <p:sp>
        <p:nvSpPr>
          <p:cNvPr id="38" name="TextBox 37"/>
          <p:cNvSpPr txBox="1"/>
          <p:nvPr/>
        </p:nvSpPr>
        <p:spPr bwMode="gray">
          <a:xfrm>
            <a:off x="3282526" y="3156155"/>
            <a:ext cx="2634948" cy="193899"/>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Local workforce development initiative provides access to emergency education loans</a:t>
            </a:r>
          </a:p>
        </p:txBody>
      </p:sp>
      <p:sp>
        <p:nvSpPr>
          <p:cNvPr id="39" name="TextBox 38"/>
          <p:cNvSpPr txBox="1"/>
          <p:nvPr/>
        </p:nvSpPr>
        <p:spPr bwMode="gray">
          <a:xfrm>
            <a:off x="3282527" y="3967672"/>
            <a:ext cx="2792677" cy="342145"/>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Stagnant wages mean students must work more hours to maintain standard of living</a:t>
            </a:r>
          </a:p>
          <a:p>
            <a:pPr marL="78899" indent="-78899">
              <a:spcBef>
                <a:spcPts val="350"/>
              </a:spcBef>
              <a:buFont typeface="Arial" panose="020B0604020202020204" pitchFamily="34" charset="0"/>
              <a:buChar char="•"/>
            </a:pPr>
            <a:r>
              <a:rPr lang="en-US" sz="630" i="1" dirty="0"/>
              <a:t>Employers demanding skills beyond institution’s capacity to deliver</a:t>
            </a:r>
          </a:p>
        </p:txBody>
      </p:sp>
    </p:spTree>
    <p:extLst>
      <p:ext uri="{BB962C8B-B14F-4D97-AF65-F5344CB8AC3E}">
        <p14:creationId xmlns:p14="http://schemas.microsoft.com/office/powerpoint/2010/main" val="40213046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p>
        </p:txBody>
      </p:sp>
      <p:sp>
        <p:nvSpPr>
          <p:cNvPr id="6" name="Title 5"/>
          <p:cNvSpPr>
            <a:spLocks noGrp="1"/>
          </p:cNvSpPr>
          <p:nvPr>
            <p:ph type="title"/>
          </p:nvPr>
        </p:nvSpPr>
        <p:spPr/>
        <p:txBody>
          <a:bodyPr/>
          <a:lstStyle/>
          <a:p>
            <a:r>
              <a:rPr lang="en-US" dirty="0"/>
              <a:t>Objective #1: Increase Retention</a:t>
            </a:r>
          </a:p>
        </p:txBody>
      </p:sp>
      <p:sp>
        <p:nvSpPr>
          <p:cNvPr id="4" name="Text Placeholder 3">
            <a:extLst>
              <a:ext uri="{FF2B5EF4-FFF2-40B4-BE49-F238E27FC236}">
                <a16:creationId xmlns:a16="http://schemas.microsoft.com/office/drawing/2014/main" id="{A61E15E8-91F3-41A0-87CD-6F05676CA221}"/>
              </a:ext>
            </a:extLst>
          </p:cNvPr>
          <p:cNvSpPr>
            <a:spLocks noGrp="1"/>
          </p:cNvSpPr>
          <p:nvPr>
            <p:ph type="body" sz="quarter" idx="15"/>
          </p:nvPr>
        </p:nvSpPr>
        <p:spPr/>
        <p:txBody>
          <a:bodyPr/>
          <a:lstStyle/>
          <a:p>
            <a:endParaRPr lang="en-US"/>
          </a:p>
        </p:txBody>
      </p:sp>
      <p:sp>
        <p:nvSpPr>
          <p:cNvPr id="17" name="Text Placeholder 16">
            <a:extLst>
              <a:ext uri="{FF2B5EF4-FFF2-40B4-BE49-F238E27FC236}">
                <a16:creationId xmlns:a16="http://schemas.microsoft.com/office/drawing/2014/main" id="{8E9116CE-27E7-4292-87F3-9A957994F097}"/>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6B0325AE-A5B5-4636-9081-60A40C6D6974}"/>
              </a:ext>
            </a:extLst>
          </p:cNvPr>
          <p:cNvSpPr>
            <a:spLocks noGrp="1"/>
          </p:cNvSpPr>
          <p:nvPr>
            <p:ph type="body" sz="quarter" idx="18"/>
          </p:nvPr>
        </p:nvSpPr>
        <p:spPr/>
        <p:txBody>
          <a:bodyPr/>
          <a:lstStyle/>
          <a:p>
            <a:endParaRPr lang="en-US"/>
          </a:p>
        </p:txBody>
      </p:sp>
      <p:sp>
        <p:nvSpPr>
          <p:cNvPr id="7" name="Rectangle 6"/>
          <p:cNvSpPr/>
          <p:nvPr/>
        </p:nvSpPr>
        <p:spPr bwMode="gray">
          <a:xfrm>
            <a:off x="325597" y="888274"/>
            <a:ext cx="3188312" cy="1711235"/>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8" name="TextBox 17"/>
          <p:cNvSpPr txBox="1"/>
          <p:nvPr/>
        </p:nvSpPr>
        <p:spPr bwMode="gray">
          <a:xfrm>
            <a:off x="404949" y="967611"/>
            <a:ext cx="1760097" cy="107722"/>
          </a:xfrm>
          <a:prstGeom prst="rect">
            <a:avLst/>
          </a:prstGeom>
          <a:noFill/>
        </p:spPr>
        <p:txBody>
          <a:bodyPr wrap="none" lIns="0" tIns="0" rIns="0" bIns="0" rtlCol="0">
            <a:spAutoFit/>
          </a:bodyPr>
          <a:lstStyle/>
          <a:p>
            <a:pPr>
              <a:spcBef>
                <a:spcPts val="350"/>
              </a:spcBef>
            </a:pPr>
            <a:r>
              <a:rPr lang="en-US" sz="700" b="1" dirty="0"/>
              <a:t>Initiative #1: After-Hours Advising</a:t>
            </a:r>
          </a:p>
        </p:txBody>
      </p:sp>
      <p:sp>
        <p:nvSpPr>
          <p:cNvPr id="20" name="TextBox 19"/>
          <p:cNvSpPr txBox="1"/>
          <p:nvPr/>
        </p:nvSpPr>
        <p:spPr bwMode="gray">
          <a:xfrm>
            <a:off x="410560" y="1146488"/>
            <a:ext cx="3011910" cy="872547"/>
          </a:xfrm>
          <a:prstGeom prst="rect">
            <a:avLst/>
          </a:prstGeom>
          <a:noFill/>
        </p:spPr>
        <p:txBody>
          <a:bodyPr wrap="square" lIns="0" tIns="0" rIns="0" bIns="0" rtlCol="0">
            <a:spAutoFit/>
          </a:bodyPr>
          <a:lstStyle/>
          <a:p>
            <a:pPr>
              <a:spcBef>
                <a:spcPts val="350"/>
              </a:spcBef>
            </a:pPr>
            <a:r>
              <a:rPr lang="en-US" sz="630" i="1" dirty="0"/>
              <a:t>Academic and Career Advising Offices will open a temporary advising desk in academic building to be staffed from 5 p.m. through 10 p.m. The desk will rotate through the academic buildings on a weekly schedule. Current advising staff will have new work schedules, shifting some advising capacity into evening hours, with one representative of each office scheduled to work each day. Students requiring a private meeting of less than 15 minutes will use an available classroom in the given academic building. Students requiring a private meeting greater than 15 minutes will set an appointment for a phone call or meeting at another time.</a:t>
            </a:r>
          </a:p>
        </p:txBody>
      </p:sp>
      <p:sp>
        <p:nvSpPr>
          <p:cNvPr id="21" name="Rectangle 20"/>
          <p:cNvSpPr/>
          <p:nvPr/>
        </p:nvSpPr>
        <p:spPr bwMode="gray">
          <a:xfrm>
            <a:off x="3749041" y="888274"/>
            <a:ext cx="2326164" cy="2223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dirty="0">
                <a:solidFill>
                  <a:sysClr val="windowText" lastClr="000000"/>
                </a:solidFill>
              </a:rPr>
              <a:t>Resources Required</a:t>
            </a:r>
          </a:p>
        </p:txBody>
      </p:sp>
      <p:sp>
        <p:nvSpPr>
          <p:cNvPr id="22" name="TextBox 21"/>
          <p:cNvSpPr txBox="1"/>
          <p:nvPr/>
        </p:nvSpPr>
        <p:spPr bwMode="gray">
          <a:xfrm>
            <a:off x="3749040" y="1189994"/>
            <a:ext cx="2326164" cy="3247043"/>
          </a:xfrm>
          <a:prstGeom prst="rect">
            <a:avLst/>
          </a:prstGeom>
          <a:noFill/>
        </p:spPr>
        <p:txBody>
          <a:bodyPr wrap="square" lIns="0" tIns="0" rIns="0" bIns="0" rtlCol="0">
            <a:spAutoFit/>
          </a:bodyPr>
          <a:lstStyle/>
          <a:p>
            <a:pPr>
              <a:spcBef>
                <a:spcPts val="350"/>
              </a:spcBef>
            </a:pPr>
            <a:r>
              <a:rPr lang="en-US" sz="700" b="1" dirty="0"/>
              <a:t>Facilities: </a:t>
            </a:r>
            <a:r>
              <a:rPr lang="en-US" sz="700" dirty="0"/>
              <a:t>Available classroom</a:t>
            </a:r>
          </a:p>
          <a:p>
            <a:pPr>
              <a:spcBef>
                <a:spcPts val="350"/>
              </a:spcBef>
            </a:pPr>
            <a:endParaRPr lang="en-US" sz="700" b="1" dirty="0"/>
          </a:p>
          <a:p>
            <a:pPr>
              <a:spcBef>
                <a:spcPts val="350"/>
              </a:spcBef>
            </a:pPr>
            <a:endParaRPr lang="en-US" sz="700" b="1" dirty="0"/>
          </a:p>
          <a:p>
            <a:pPr>
              <a:spcBef>
                <a:spcPts val="350"/>
              </a:spcBef>
            </a:pPr>
            <a:r>
              <a:rPr lang="en-US" sz="700" b="1" dirty="0"/>
              <a:t>Equipment: </a:t>
            </a:r>
            <a:r>
              <a:rPr lang="en-US" sz="700" dirty="0"/>
              <a:t>Mobile desk unit capable of seating two advisors in Wi-Fi range</a:t>
            </a:r>
            <a:endParaRPr lang="en-US" sz="700" b="1" dirty="0"/>
          </a:p>
          <a:p>
            <a:pPr>
              <a:spcBef>
                <a:spcPts val="350"/>
              </a:spcBef>
            </a:pPr>
            <a:endParaRPr lang="en-US" sz="700" b="1" dirty="0"/>
          </a:p>
          <a:p>
            <a:pPr>
              <a:spcBef>
                <a:spcPts val="350"/>
              </a:spcBef>
            </a:pPr>
            <a:r>
              <a:rPr lang="en-US" sz="700" b="1" dirty="0"/>
              <a:t>Information Technology: </a:t>
            </a:r>
            <a:r>
              <a:rPr lang="en-US" sz="700" dirty="0"/>
              <a:t>Existing staff laptops, connection to electricity</a:t>
            </a:r>
          </a:p>
          <a:p>
            <a:pPr>
              <a:spcBef>
                <a:spcPts val="350"/>
              </a:spcBef>
            </a:pPr>
            <a:endParaRPr lang="en-US" sz="700" b="1" dirty="0"/>
          </a:p>
          <a:p>
            <a:pPr>
              <a:spcBef>
                <a:spcPts val="350"/>
              </a:spcBef>
            </a:pPr>
            <a:r>
              <a:rPr lang="en-US" sz="700" b="1" dirty="0"/>
              <a:t>Staff/Training: </a:t>
            </a:r>
            <a:r>
              <a:rPr lang="en-US" sz="700" dirty="0"/>
              <a:t>Trail period with no new staff. May need to consider new advising FTE to compensate for fewer advising hours during day</a:t>
            </a:r>
            <a:endParaRPr lang="en-US" sz="700" b="1" dirty="0"/>
          </a:p>
          <a:p>
            <a:pPr>
              <a:spcBef>
                <a:spcPts val="350"/>
              </a:spcBef>
            </a:pPr>
            <a:endParaRPr lang="en-US" sz="700" b="1" dirty="0"/>
          </a:p>
          <a:p>
            <a:pPr>
              <a:spcBef>
                <a:spcPts val="350"/>
              </a:spcBef>
            </a:pPr>
            <a:r>
              <a:rPr lang="en-US" sz="700" b="1" dirty="0"/>
              <a:t>Marketing/Communications: </a:t>
            </a:r>
            <a:r>
              <a:rPr lang="en-US" sz="700" dirty="0"/>
              <a:t>Internal marketing campaigns to current students, faculty</a:t>
            </a:r>
          </a:p>
          <a:p>
            <a:pPr>
              <a:spcBef>
                <a:spcPts val="350"/>
              </a:spcBef>
            </a:pPr>
            <a:endParaRPr lang="en-US" sz="700" b="1" dirty="0"/>
          </a:p>
          <a:p>
            <a:pPr>
              <a:spcBef>
                <a:spcPts val="350"/>
              </a:spcBef>
            </a:pPr>
            <a:r>
              <a:rPr lang="en-US" sz="700" b="1" dirty="0"/>
              <a:t>Interdepartmental Coordination: </a:t>
            </a:r>
            <a:r>
              <a:rPr lang="en-US" sz="700" dirty="0"/>
              <a:t>Academic and Career Advising, registrar (for evening classroom space), IT</a:t>
            </a:r>
          </a:p>
          <a:p>
            <a:pPr>
              <a:spcBef>
                <a:spcPts val="350"/>
              </a:spcBef>
            </a:pPr>
            <a:endParaRPr lang="en-US" sz="700" b="1" dirty="0"/>
          </a:p>
          <a:p>
            <a:pPr>
              <a:spcBef>
                <a:spcPts val="350"/>
              </a:spcBef>
            </a:pPr>
            <a:r>
              <a:rPr lang="en-US" sz="700" b="1" dirty="0"/>
              <a:t>Expected Cost: </a:t>
            </a:r>
            <a:r>
              <a:rPr lang="en-US" sz="700" dirty="0"/>
              <a:t>$10,000 (with no new staff)</a:t>
            </a:r>
          </a:p>
          <a:p>
            <a:pPr>
              <a:spcBef>
                <a:spcPts val="350"/>
              </a:spcBef>
            </a:pPr>
            <a:endParaRPr lang="en-US" sz="700" b="1" dirty="0"/>
          </a:p>
          <a:p>
            <a:pPr>
              <a:spcBef>
                <a:spcPts val="350"/>
              </a:spcBef>
            </a:pPr>
            <a:endParaRPr lang="en-US" sz="700" b="1" dirty="0"/>
          </a:p>
        </p:txBody>
      </p:sp>
      <p:graphicFrame>
        <p:nvGraphicFramePr>
          <p:cNvPr id="27" name="Table 26"/>
          <p:cNvGraphicFramePr>
            <a:graphicFrameLocks noGrp="1"/>
          </p:cNvGraphicFramePr>
          <p:nvPr/>
        </p:nvGraphicFramePr>
        <p:xfrm>
          <a:off x="325597" y="2679804"/>
          <a:ext cx="3194843" cy="1842516"/>
        </p:xfrm>
        <a:graphic>
          <a:graphicData uri="http://schemas.openxmlformats.org/drawingml/2006/table">
            <a:tbl>
              <a:tblPr firstRow="1" bandRow="1">
                <a:tableStyleId>{7DF18680-E054-41AD-8BC1-D1AEF772440D}</a:tableStyleId>
              </a:tblPr>
              <a:tblGrid>
                <a:gridCol w="661268">
                  <a:extLst>
                    <a:ext uri="{9D8B030D-6E8A-4147-A177-3AD203B41FA5}">
                      <a16:colId xmlns:a16="http://schemas.microsoft.com/office/drawing/2014/main" val="20000"/>
                    </a:ext>
                  </a:extLst>
                </a:gridCol>
                <a:gridCol w="1612644">
                  <a:extLst>
                    <a:ext uri="{9D8B030D-6E8A-4147-A177-3AD203B41FA5}">
                      <a16:colId xmlns:a16="http://schemas.microsoft.com/office/drawing/2014/main" val="20001"/>
                    </a:ext>
                  </a:extLst>
                </a:gridCol>
                <a:gridCol w="920931">
                  <a:extLst>
                    <a:ext uri="{9D8B030D-6E8A-4147-A177-3AD203B41FA5}">
                      <a16:colId xmlns:a16="http://schemas.microsoft.com/office/drawing/2014/main" val="20002"/>
                    </a:ext>
                  </a:extLst>
                </a:gridCol>
              </a:tblGrid>
              <a:tr h="259588">
                <a:tc gridSpan="2">
                  <a:txBody>
                    <a:bodyPr/>
                    <a:lstStyle/>
                    <a:p>
                      <a:pPr algn="ctr"/>
                      <a:r>
                        <a:rPr lang="en-US" sz="700" dirty="0"/>
                        <a:t>Initiative Progress</a:t>
                      </a:r>
                      <a:r>
                        <a:rPr lang="en-US" sz="700" baseline="0" dirty="0"/>
                        <a:t> Measures</a:t>
                      </a:r>
                      <a:endParaRPr lang="en-US" sz="700" dirty="0"/>
                    </a:p>
                  </a:txBody>
                  <a:tcPr marL="64008" marR="64008" marT="32004" marB="32004" anchor="ctr"/>
                </a:tc>
                <a:tc hMerge="1">
                  <a:txBody>
                    <a:bodyPr/>
                    <a:lstStyle/>
                    <a:p>
                      <a:endParaRPr lang="en-US" dirty="0"/>
                    </a:p>
                  </a:txBody>
                  <a:tcPr/>
                </a:tc>
                <a:tc>
                  <a:txBody>
                    <a:bodyPr/>
                    <a:lstStyle/>
                    <a:p>
                      <a:pPr algn="ctr"/>
                      <a:r>
                        <a:rPr lang="en-US" sz="700" dirty="0"/>
                        <a:t>Targets</a:t>
                      </a:r>
                    </a:p>
                  </a:txBody>
                  <a:tcPr marL="64008" marR="64008" marT="32004" marB="32004" anchor="ctr"/>
                </a:tc>
                <a:extLst>
                  <a:ext uri="{0D108BD9-81ED-4DB2-BD59-A6C34878D82A}">
                    <a16:rowId xmlns:a16="http://schemas.microsoft.com/office/drawing/2014/main" val="10000"/>
                  </a:ext>
                </a:extLst>
              </a:tr>
              <a:tr h="259588">
                <a:tc rowSpan="3">
                  <a:txBody>
                    <a:bodyPr/>
                    <a:lstStyle/>
                    <a:p>
                      <a:pPr algn="ctr"/>
                      <a:r>
                        <a:rPr lang="en-US" sz="700" dirty="0"/>
                        <a:t>Outcomes Metrics</a:t>
                      </a:r>
                    </a:p>
                  </a:txBody>
                  <a:tcPr marL="64008" marR="64008" marT="32004" marB="32004" anchor="ctr"/>
                </a:tc>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600" i="1" dirty="0"/>
                        <a:t>Advising</a:t>
                      </a:r>
                      <a:r>
                        <a:rPr lang="en-US" sz="600" i="1" baseline="0" dirty="0"/>
                        <a:t> touchpoints for evening students</a:t>
                      </a:r>
                      <a:endParaRPr lang="en-US" sz="600" i="1" dirty="0"/>
                    </a:p>
                  </a:txBody>
                  <a:tcPr marL="64008" marR="64008" marT="32004" marB="32004"/>
                </a:tc>
                <a:tc>
                  <a:txBody>
                    <a:bodyPr/>
                    <a:lstStyle/>
                    <a:p>
                      <a:r>
                        <a:rPr lang="en-US" sz="600" dirty="0"/>
                        <a:t>+ .7 per evening student per year</a:t>
                      </a:r>
                    </a:p>
                  </a:txBody>
                  <a:tcPr marL="64008" marR="64008" marT="32004" marB="32004"/>
                </a:tc>
                <a:extLst>
                  <a:ext uri="{0D108BD9-81ED-4DB2-BD59-A6C34878D82A}">
                    <a16:rowId xmlns:a16="http://schemas.microsoft.com/office/drawing/2014/main" val="10001"/>
                  </a:ext>
                </a:extLst>
              </a:tr>
              <a:tr h="259588">
                <a:tc vMerge="1">
                  <a:txBody>
                    <a:bodyPr/>
                    <a:lstStyle/>
                    <a:p>
                      <a:endParaRPr lang="en-US" dirty="0"/>
                    </a:p>
                  </a:txBody>
                  <a:tcPr/>
                </a:tc>
                <a:tc>
                  <a:txBody>
                    <a:bodyPr/>
                    <a:lstStyle/>
                    <a:p>
                      <a:r>
                        <a:rPr lang="en-US" sz="600" i="1" dirty="0"/>
                        <a:t>DFW rate</a:t>
                      </a:r>
                    </a:p>
                  </a:txBody>
                  <a:tcPr marL="64008" marR="64008" marT="32004" marB="32004"/>
                </a:tc>
                <a:tc>
                  <a:txBody>
                    <a:bodyPr/>
                    <a:lstStyle/>
                    <a:p>
                      <a:r>
                        <a:rPr lang="en-US" sz="600" dirty="0"/>
                        <a:t>- 2.5% for evening students</a:t>
                      </a:r>
                    </a:p>
                  </a:txBody>
                  <a:tcPr marL="64008" marR="64008" marT="32004" marB="32004"/>
                </a:tc>
                <a:extLst>
                  <a:ext uri="{0D108BD9-81ED-4DB2-BD59-A6C34878D82A}">
                    <a16:rowId xmlns:a16="http://schemas.microsoft.com/office/drawing/2014/main" val="10002"/>
                  </a:ext>
                </a:extLst>
              </a:tr>
              <a:tr h="282702">
                <a:tc vMerge="1">
                  <a:txBody>
                    <a:bodyPr/>
                    <a:lstStyle/>
                    <a:p>
                      <a:endParaRPr lang="en-US" dirty="0"/>
                    </a:p>
                  </a:txBody>
                  <a:tcPr/>
                </a:tc>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600" i="1" dirty="0"/>
                        <a:t>Student satisfaction with advising</a:t>
                      </a:r>
                    </a:p>
                    <a:p>
                      <a:endParaRPr lang="en-US" sz="600" dirty="0"/>
                    </a:p>
                  </a:txBody>
                  <a:tcPr marL="64008" marR="64008" marT="32004" marB="32004"/>
                </a:tc>
                <a:tc>
                  <a:txBody>
                    <a:bodyPr/>
                    <a:lstStyle/>
                    <a:p>
                      <a:r>
                        <a:rPr lang="en-US" sz="600" dirty="0"/>
                        <a:t>+</a:t>
                      </a:r>
                      <a:r>
                        <a:rPr lang="en-US" sz="600" baseline="0" dirty="0"/>
                        <a:t> 20% for evening students</a:t>
                      </a:r>
                      <a:endParaRPr lang="en-US" sz="600" dirty="0"/>
                    </a:p>
                  </a:txBody>
                  <a:tcPr marL="64008" marR="64008" marT="32004" marB="32004"/>
                </a:tc>
                <a:extLst>
                  <a:ext uri="{0D108BD9-81ED-4DB2-BD59-A6C34878D82A}">
                    <a16:rowId xmlns:a16="http://schemas.microsoft.com/office/drawing/2014/main" val="10003"/>
                  </a:ext>
                </a:extLst>
              </a:tr>
              <a:tr h="259588">
                <a:tc rowSpan="3">
                  <a:txBody>
                    <a:bodyPr/>
                    <a:lstStyle/>
                    <a:p>
                      <a:pPr algn="ctr"/>
                      <a:r>
                        <a:rPr lang="en-US" sz="700" dirty="0"/>
                        <a:t>Process Metrics</a:t>
                      </a:r>
                    </a:p>
                  </a:txBody>
                  <a:tcPr marL="64008" marR="64008" marT="32004" marB="32004" anchor="ctr"/>
                </a:tc>
                <a:tc>
                  <a:txBody>
                    <a:bodyPr/>
                    <a:lstStyle/>
                    <a:p>
                      <a:r>
                        <a:rPr lang="en-US" sz="600" i="1" dirty="0"/>
                        <a:t>Number of students met</a:t>
                      </a:r>
                    </a:p>
                  </a:txBody>
                  <a:tcPr marL="64008" marR="64008" marT="32004" marB="32004"/>
                </a:tc>
                <a:tc>
                  <a:txBody>
                    <a:bodyPr/>
                    <a:lstStyle/>
                    <a:p>
                      <a:r>
                        <a:rPr lang="en-US" sz="600" dirty="0"/>
                        <a:t>150/month</a:t>
                      </a:r>
                    </a:p>
                  </a:txBody>
                  <a:tcPr marL="64008" marR="64008" marT="32004" marB="32004"/>
                </a:tc>
                <a:extLst>
                  <a:ext uri="{0D108BD9-81ED-4DB2-BD59-A6C34878D82A}">
                    <a16:rowId xmlns:a16="http://schemas.microsoft.com/office/drawing/2014/main" val="10004"/>
                  </a:ext>
                </a:extLst>
              </a:tr>
              <a:tr h="259588">
                <a:tc vMerge="1">
                  <a:txBody>
                    <a:bodyPr/>
                    <a:lstStyle/>
                    <a:p>
                      <a:endParaRPr lang="en-US" dirty="0"/>
                    </a:p>
                  </a:txBody>
                  <a:tcPr/>
                </a:tc>
                <a:tc>
                  <a:txBody>
                    <a:bodyPr/>
                    <a:lstStyle/>
                    <a:p>
                      <a:r>
                        <a:rPr lang="en-US" sz="600" i="1" dirty="0"/>
                        <a:t>Number of private appointments</a:t>
                      </a:r>
                      <a:r>
                        <a:rPr lang="en-US" sz="600" i="1" baseline="0" dirty="0"/>
                        <a:t> scheduled</a:t>
                      </a:r>
                      <a:endParaRPr lang="en-US" sz="600" i="1" dirty="0"/>
                    </a:p>
                  </a:txBody>
                  <a:tcPr marL="64008" marR="64008" marT="32004" marB="32004"/>
                </a:tc>
                <a:tc>
                  <a:txBody>
                    <a:bodyPr/>
                    <a:lstStyle/>
                    <a:p>
                      <a:r>
                        <a:rPr lang="en-US" sz="600" dirty="0"/>
                        <a:t>30/month</a:t>
                      </a:r>
                    </a:p>
                  </a:txBody>
                  <a:tcPr marL="64008" marR="64008" marT="32004" marB="32004"/>
                </a:tc>
                <a:extLst>
                  <a:ext uri="{0D108BD9-81ED-4DB2-BD59-A6C34878D82A}">
                    <a16:rowId xmlns:a16="http://schemas.microsoft.com/office/drawing/2014/main" val="10005"/>
                  </a:ext>
                </a:extLst>
              </a:tr>
              <a:tr h="259588">
                <a:tc vMerge="1">
                  <a:txBody>
                    <a:bodyPr/>
                    <a:lstStyle/>
                    <a:p>
                      <a:endParaRPr lang="en-US" dirty="0"/>
                    </a:p>
                  </a:txBody>
                  <a:tcPr/>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6"/>
                  </a:ext>
                </a:extLst>
              </a:tr>
            </a:tbl>
          </a:graphicData>
        </a:graphic>
      </p:graphicFrame>
      <p:cxnSp>
        <p:nvCxnSpPr>
          <p:cNvPr id="23" name="Straight Connector 22"/>
          <p:cNvCxnSpPr/>
          <p:nvPr/>
        </p:nvCxnSpPr>
        <p:spPr bwMode="gray">
          <a:xfrm>
            <a:off x="325597" y="2130678"/>
            <a:ext cx="3194843"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404949" y="2171536"/>
            <a:ext cx="1758495" cy="107722"/>
          </a:xfrm>
          <a:prstGeom prst="rect">
            <a:avLst/>
          </a:prstGeom>
          <a:noFill/>
        </p:spPr>
        <p:txBody>
          <a:bodyPr wrap="none" lIns="0" tIns="0" rIns="0" bIns="0" rtlCol="0">
            <a:spAutoFit/>
          </a:bodyPr>
          <a:lstStyle/>
          <a:p>
            <a:pPr>
              <a:spcBef>
                <a:spcPts val="350"/>
              </a:spcBef>
            </a:pPr>
            <a:r>
              <a:rPr lang="en-US" sz="700" b="1" dirty="0"/>
              <a:t>Owner: Dean of Academic Advising</a:t>
            </a:r>
          </a:p>
        </p:txBody>
      </p:sp>
    </p:spTree>
    <p:extLst>
      <p:ext uri="{BB962C8B-B14F-4D97-AF65-F5344CB8AC3E}">
        <p14:creationId xmlns:p14="http://schemas.microsoft.com/office/powerpoint/2010/main" val="4121614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p:txBody>
          <a:bodyPr/>
          <a:lstStyle/>
          <a:p>
            <a:r>
              <a:rPr lang="en-US" dirty="0"/>
              <a:t>Initiatives to Goal</a:t>
            </a:r>
          </a:p>
        </p:txBody>
      </p:sp>
      <p:sp>
        <p:nvSpPr>
          <p:cNvPr id="4" name="Text Placeholder 3">
            <a:extLst>
              <a:ext uri="{FF2B5EF4-FFF2-40B4-BE49-F238E27FC236}">
                <a16:creationId xmlns:a16="http://schemas.microsoft.com/office/drawing/2014/main" id="{5738142E-611E-418A-B0BC-19220464F9F1}"/>
              </a:ext>
            </a:extLst>
          </p:cNvPr>
          <p:cNvSpPr>
            <a:spLocks noGrp="1"/>
          </p:cNvSpPr>
          <p:nvPr>
            <p:ph type="body" sz="quarter" idx="15"/>
          </p:nvPr>
        </p:nvSpPr>
        <p:spPr/>
        <p:txBody>
          <a:bodyPr/>
          <a:lstStyle/>
          <a:p>
            <a:endParaRPr lang="en-US"/>
          </a:p>
        </p:txBody>
      </p:sp>
      <p:sp>
        <p:nvSpPr>
          <p:cNvPr id="17" name="Text Placeholder 16">
            <a:extLst>
              <a:ext uri="{FF2B5EF4-FFF2-40B4-BE49-F238E27FC236}">
                <a16:creationId xmlns:a16="http://schemas.microsoft.com/office/drawing/2014/main" id="{73C88063-4EC5-4014-B311-4A28A57365D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CC822AE2-EE81-409C-B578-A1744C572AB7}"/>
              </a:ext>
            </a:extLst>
          </p:cNvPr>
          <p:cNvSpPr>
            <a:spLocks noGrp="1"/>
          </p:cNvSpPr>
          <p:nvPr>
            <p:ph type="body" sz="quarter" idx="18"/>
          </p:nvPr>
        </p:nvSpPr>
        <p:spPr/>
        <p:txBody>
          <a:bodyPr/>
          <a:lstStyle/>
          <a:p>
            <a:endParaRPr lang="en-US"/>
          </a:p>
        </p:txBody>
      </p:sp>
      <p:sp>
        <p:nvSpPr>
          <p:cNvPr id="16" name="Rectangle 15"/>
          <p:cNvSpPr/>
          <p:nvPr/>
        </p:nvSpPr>
        <p:spPr bwMode="gray">
          <a:xfrm>
            <a:off x="1104168" y="1126501"/>
            <a:ext cx="4591594" cy="2756263"/>
          </a:xfrm>
          <a:prstGeom prst="rect">
            <a:avLst/>
          </a:prstGeom>
          <a:solidFill>
            <a:schemeClr val="bg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cxnSp>
        <p:nvCxnSpPr>
          <p:cNvPr id="18" name="Straight Connector 17"/>
          <p:cNvCxnSpPr>
            <a:stCxn id="16" idx="0"/>
            <a:endCxn id="16" idx="2"/>
          </p:cNvCxnSpPr>
          <p:nvPr/>
        </p:nvCxnSpPr>
        <p:spPr bwMode="gray">
          <a:xfrm>
            <a:off x="3399965" y="1126501"/>
            <a:ext cx="0" cy="2756263"/>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6" idx="1"/>
            <a:endCxn id="16" idx="3"/>
          </p:cNvCxnSpPr>
          <p:nvPr/>
        </p:nvCxnSpPr>
        <p:spPr bwMode="gray">
          <a:xfrm>
            <a:off x="1104168" y="2504633"/>
            <a:ext cx="459159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bwMode="gray">
          <a:xfrm>
            <a:off x="3399965" y="1126501"/>
            <a:ext cx="2295797" cy="1378131"/>
          </a:xfrm>
          <a:prstGeom prst="rect">
            <a:avLst/>
          </a:prstGeom>
          <a:solidFill>
            <a:schemeClr val="accent2"/>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2" name="Rectangle 21"/>
          <p:cNvSpPr/>
          <p:nvPr/>
        </p:nvSpPr>
        <p:spPr bwMode="gray">
          <a:xfrm>
            <a:off x="4758138" y="1046641"/>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Highest Priority</a:t>
            </a:r>
          </a:p>
        </p:txBody>
      </p:sp>
      <p:sp>
        <p:nvSpPr>
          <p:cNvPr id="23" name="Rectangle 22"/>
          <p:cNvSpPr/>
          <p:nvPr/>
        </p:nvSpPr>
        <p:spPr bwMode="gray">
          <a:xfrm>
            <a:off x="4758138" y="3774653"/>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Secondary Priority</a:t>
            </a:r>
          </a:p>
        </p:txBody>
      </p:sp>
      <p:sp>
        <p:nvSpPr>
          <p:cNvPr id="24" name="Rectangle 23"/>
          <p:cNvSpPr/>
          <p:nvPr/>
        </p:nvSpPr>
        <p:spPr bwMode="gray">
          <a:xfrm>
            <a:off x="709797" y="3774653"/>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Lowest Priority</a:t>
            </a:r>
          </a:p>
        </p:txBody>
      </p:sp>
      <p:sp>
        <p:nvSpPr>
          <p:cNvPr id="25" name="Rectangle 24"/>
          <p:cNvSpPr/>
          <p:nvPr/>
        </p:nvSpPr>
        <p:spPr bwMode="gray">
          <a:xfrm>
            <a:off x="709797" y="1031150"/>
            <a:ext cx="1299754" cy="17943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dirty="0"/>
              <a:t>Secondary Priority</a:t>
            </a:r>
          </a:p>
        </p:txBody>
      </p:sp>
      <p:cxnSp>
        <p:nvCxnSpPr>
          <p:cNvPr id="27" name="Straight Arrow Connector 26"/>
          <p:cNvCxnSpPr/>
          <p:nvPr/>
        </p:nvCxnSpPr>
        <p:spPr bwMode="gray">
          <a:xfrm>
            <a:off x="2373218" y="3954090"/>
            <a:ext cx="1985554" cy="0"/>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gray">
          <a:xfrm flipV="1">
            <a:off x="1027611" y="1432461"/>
            <a:ext cx="0" cy="2109651"/>
          </a:xfrm>
          <a:prstGeom prst="straightConnector1">
            <a:avLst/>
          </a:prstGeom>
          <a:ln w="127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bwMode="gray">
          <a:xfrm>
            <a:off x="2066172" y="3889771"/>
            <a:ext cx="177934" cy="107722"/>
          </a:xfrm>
          <a:prstGeom prst="rect">
            <a:avLst/>
          </a:prstGeom>
          <a:noFill/>
        </p:spPr>
        <p:txBody>
          <a:bodyPr wrap="none" lIns="0" tIns="0" rIns="0" bIns="0" rtlCol="0">
            <a:spAutoFit/>
          </a:bodyPr>
          <a:lstStyle/>
          <a:p>
            <a:pPr>
              <a:spcBef>
                <a:spcPts val="350"/>
              </a:spcBef>
            </a:pPr>
            <a:r>
              <a:rPr lang="en-US" sz="700" dirty="0"/>
              <a:t>Low</a:t>
            </a:r>
          </a:p>
        </p:txBody>
      </p:sp>
      <p:sp>
        <p:nvSpPr>
          <p:cNvPr id="32" name="TextBox 31"/>
          <p:cNvSpPr txBox="1"/>
          <p:nvPr/>
        </p:nvSpPr>
        <p:spPr bwMode="gray">
          <a:xfrm>
            <a:off x="4487402" y="3889771"/>
            <a:ext cx="203582" cy="107722"/>
          </a:xfrm>
          <a:prstGeom prst="rect">
            <a:avLst/>
          </a:prstGeom>
          <a:noFill/>
        </p:spPr>
        <p:txBody>
          <a:bodyPr wrap="none" lIns="0" tIns="0" rIns="0" bIns="0" rtlCol="0">
            <a:spAutoFit/>
          </a:bodyPr>
          <a:lstStyle/>
          <a:p>
            <a:pPr>
              <a:spcBef>
                <a:spcPts val="350"/>
              </a:spcBef>
            </a:pPr>
            <a:r>
              <a:rPr lang="en-US" sz="700" dirty="0"/>
              <a:t>High</a:t>
            </a:r>
          </a:p>
        </p:txBody>
      </p:sp>
      <p:sp>
        <p:nvSpPr>
          <p:cNvPr id="34" name="TextBox 33"/>
          <p:cNvSpPr txBox="1"/>
          <p:nvPr/>
        </p:nvSpPr>
        <p:spPr bwMode="gray">
          <a:xfrm>
            <a:off x="887475" y="3621579"/>
            <a:ext cx="177934" cy="107722"/>
          </a:xfrm>
          <a:prstGeom prst="rect">
            <a:avLst/>
          </a:prstGeom>
          <a:noFill/>
        </p:spPr>
        <p:txBody>
          <a:bodyPr wrap="none" lIns="0" tIns="0" rIns="0" bIns="0" rtlCol="0">
            <a:spAutoFit/>
          </a:bodyPr>
          <a:lstStyle/>
          <a:p>
            <a:pPr>
              <a:spcBef>
                <a:spcPts val="350"/>
              </a:spcBef>
            </a:pPr>
            <a:r>
              <a:rPr lang="en-US" sz="700" dirty="0"/>
              <a:t>Low</a:t>
            </a:r>
          </a:p>
        </p:txBody>
      </p:sp>
      <p:sp>
        <p:nvSpPr>
          <p:cNvPr id="35" name="TextBox 34"/>
          <p:cNvSpPr txBox="1"/>
          <p:nvPr/>
        </p:nvSpPr>
        <p:spPr bwMode="gray">
          <a:xfrm>
            <a:off x="856808" y="1245273"/>
            <a:ext cx="203582" cy="107722"/>
          </a:xfrm>
          <a:prstGeom prst="rect">
            <a:avLst/>
          </a:prstGeom>
          <a:noFill/>
        </p:spPr>
        <p:txBody>
          <a:bodyPr wrap="none" lIns="0" tIns="0" rIns="0" bIns="0" rtlCol="0">
            <a:spAutoFit/>
          </a:bodyPr>
          <a:lstStyle/>
          <a:p>
            <a:pPr>
              <a:spcBef>
                <a:spcPts val="350"/>
              </a:spcBef>
            </a:pPr>
            <a:r>
              <a:rPr lang="en-US" sz="700" dirty="0"/>
              <a:t>High</a:t>
            </a:r>
          </a:p>
        </p:txBody>
      </p:sp>
      <p:sp>
        <p:nvSpPr>
          <p:cNvPr id="39" name="TextBox 38"/>
          <p:cNvSpPr txBox="1"/>
          <p:nvPr/>
        </p:nvSpPr>
        <p:spPr bwMode="gray">
          <a:xfrm>
            <a:off x="380303" y="2317444"/>
            <a:ext cx="631734" cy="323165"/>
          </a:xfrm>
          <a:prstGeom prst="rect">
            <a:avLst/>
          </a:prstGeom>
          <a:noFill/>
        </p:spPr>
        <p:txBody>
          <a:bodyPr wrap="square" lIns="0" tIns="0" rIns="0" bIns="0" rtlCol="0">
            <a:spAutoFit/>
          </a:bodyPr>
          <a:lstStyle/>
          <a:p>
            <a:pPr algn="ctr">
              <a:spcBef>
                <a:spcPts val="350"/>
              </a:spcBef>
            </a:pPr>
            <a:r>
              <a:rPr lang="en-US" sz="700" b="1" dirty="0"/>
              <a:t>Potential Impact on Goal</a:t>
            </a:r>
          </a:p>
        </p:txBody>
      </p:sp>
      <p:sp>
        <p:nvSpPr>
          <p:cNvPr id="40" name="TextBox 39"/>
          <p:cNvSpPr txBox="1"/>
          <p:nvPr/>
        </p:nvSpPr>
        <p:spPr bwMode="gray">
          <a:xfrm>
            <a:off x="3962741" y="1637826"/>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dirty="0"/>
              <a:t>Initiative 1</a:t>
            </a:r>
          </a:p>
        </p:txBody>
      </p:sp>
      <p:sp>
        <p:nvSpPr>
          <p:cNvPr id="41" name="TextBox 40"/>
          <p:cNvSpPr txBox="1"/>
          <p:nvPr/>
        </p:nvSpPr>
        <p:spPr bwMode="gray">
          <a:xfrm>
            <a:off x="4934943" y="3024789"/>
            <a:ext cx="760820" cy="236988"/>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770" b="1" dirty="0"/>
              <a:t>After-Hours Advising</a:t>
            </a:r>
          </a:p>
        </p:txBody>
      </p:sp>
      <p:sp>
        <p:nvSpPr>
          <p:cNvPr id="42" name="TextBox 41"/>
          <p:cNvSpPr txBox="1"/>
          <p:nvPr/>
        </p:nvSpPr>
        <p:spPr bwMode="gray">
          <a:xfrm>
            <a:off x="2505595" y="2764801"/>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dirty="0"/>
              <a:t>Initiative 2</a:t>
            </a:r>
          </a:p>
        </p:txBody>
      </p:sp>
      <p:sp>
        <p:nvSpPr>
          <p:cNvPr id="43" name="TextBox 42"/>
          <p:cNvSpPr txBox="1"/>
          <p:nvPr/>
        </p:nvSpPr>
        <p:spPr bwMode="gray">
          <a:xfrm>
            <a:off x="3438244" y="2338463"/>
            <a:ext cx="695062" cy="118494"/>
          </a:xfrm>
          <a:prstGeom prst="rect">
            <a:avLst/>
          </a:prstGeom>
          <a:noFill/>
        </p:spPr>
        <p:txBody>
          <a:bodyPr wrap="none" lIns="0" tIns="0" rIns="0" bIns="0" rtlCol="0">
            <a:spAutoFit/>
          </a:bodyPr>
          <a:lstStyle/>
          <a:p>
            <a:pPr marL="78899" indent="-78899">
              <a:spcBef>
                <a:spcPts val="350"/>
              </a:spcBef>
              <a:buFont typeface="Arial" panose="020B0604020202020204" pitchFamily="34" charset="0"/>
              <a:buChar char="•"/>
            </a:pPr>
            <a:r>
              <a:rPr lang="en-US" sz="770" b="1" dirty="0"/>
              <a:t>Initiative 3</a:t>
            </a:r>
          </a:p>
        </p:txBody>
      </p:sp>
      <p:sp>
        <p:nvSpPr>
          <p:cNvPr id="33" name="TextBox 32"/>
          <p:cNvSpPr txBox="1"/>
          <p:nvPr/>
        </p:nvSpPr>
        <p:spPr bwMode="gray">
          <a:xfrm>
            <a:off x="2928316" y="3981349"/>
            <a:ext cx="875357" cy="215444"/>
          </a:xfrm>
          <a:prstGeom prst="rect">
            <a:avLst/>
          </a:prstGeom>
          <a:noFill/>
        </p:spPr>
        <p:txBody>
          <a:bodyPr wrap="square" lIns="0" tIns="0" rIns="0" bIns="0" rtlCol="0">
            <a:spAutoFit/>
          </a:bodyPr>
          <a:lstStyle/>
          <a:p>
            <a:pPr algn="ctr">
              <a:spcBef>
                <a:spcPts val="350"/>
              </a:spcBef>
            </a:pPr>
            <a:r>
              <a:rPr lang="en-US" sz="700" b="1" dirty="0"/>
              <a:t>Feasibility of Implementation</a:t>
            </a:r>
          </a:p>
        </p:txBody>
      </p:sp>
    </p:spTree>
    <p:extLst>
      <p:ext uri="{BB962C8B-B14F-4D97-AF65-F5344CB8AC3E}">
        <p14:creationId xmlns:p14="http://schemas.microsoft.com/office/powerpoint/2010/main" val="2858002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p:txBody>
          <a:bodyPr/>
          <a:lstStyle/>
          <a:p>
            <a:r>
              <a:rPr lang="en-US" dirty="0"/>
              <a:t>Financial Summary</a:t>
            </a:r>
          </a:p>
        </p:txBody>
      </p:sp>
      <p:sp>
        <p:nvSpPr>
          <p:cNvPr id="2" name="Text Placeholder 1"/>
          <p:cNvSpPr>
            <a:spLocks noGrp="1"/>
          </p:cNvSpPr>
          <p:nvPr>
            <p:ph type="body" sz="quarter" idx="15"/>
          </p:nvPr>
        </p:nvSpPr>
        <p:spPr/>
        <p:txBody>
          <a:bodyPr/>
          <a:lstStyle/>
          <a:p>
            <a:r>
              <a:rPr lang="en-US" dirty="0"/>
              <a:t>Investment Required for Initiatives to </a:t>
            </a:r>
            <a:r>
              <a:rPr lang="en-US" i="1" dirty="0"/>
              <a:t>Goal</a:t>
            </a:r>
          </a:p>
        </p:txBody>
      </p:sp>
      <p:sp>
        <p:nvSpPr>
          <p:cNvPr id="5" name="Text Placeholder 4">
            <a:extLst>
              <a:ext uri="{FF2B5EF4-FFF2-40B4-BE49-F238E27FC236}">
                <a16:creationId xmlns:a16="http://schemas.microsoft.com/office/drawing/2014/main" id="{A5374074-0804-470F-8BB4-BBE5ADEC2FF8}"/>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C8B1105D-7AA3-4125-B219-2AAE1BC078F2}"/>
              </a:ext>
            </a:extLst>
          </p:cNvPr>
          <p:cNvSpPr>
            <a:spLocks noGrp="1"/>
          </p:cNvSpPr>
          <p:nvPr>
            <p:ph type="body" sz="quarter" idx="18"/>
          </p:nvPr>
        </p:nvSpPr>
        <p:spPr/>
        <p:txBody>
          <a:bodyPr/>
          <a:lstStyle/>
          <a:p>
            <a:endParaRPr lang="en-US"/>
          </a:p>
        </p:txBody>
      </p:sp>
      <p:graphicFrame>
        <p:nvGraphicFramePr>
          <p:cNvPr id="16" name="Table 15"/>
          <p:cNvGraphicFramePr>
            <a:graphicFrameLocks noGrp="1"/>
          </p:cNvGraphicFramePr>
          <p:nvPr/>
        </p:nvGraphicFramePr>
        <p:xfrm>
          <a:off x="326808" y="946255"/>
          <a:ext cx="5747181" cy="3542084"/>
        </p:xfrm>
        <a:graphic>
          <a:graphicData uri="http://schemas.openxmlformats.org/drawingml/2006/table">
            <a:tbl>
              <a:tblPr firstRow="1" bandRow="1">
                <a:tableStyleId>{7DF18680-E054-41AD-8BC1-D1AEF772440D}</a:tableStyleId>
              </a:tblPr>
              <a:tblGrid>
                <a:gridCol w="999071">
                  <a:extLst>
                    <a:ext uri="{9D8B030D-6E8A-4147-A177-3AD203B41FA5}">
                      <a16:colId xmlns:a16="http://schemas.microsoft.com/office/drawing/2014/main" val="20000"/>
                    </a:ext>
                  </a:extLst>
                </a:gridCol>
                <a:gridCol w="508635">
                  <a:extLst>
                    <a:ext uri="{9D8B030D-6E8A-4147-A177-3AD203B41FA5}">
                      <a16:colId xmlns:a16="http://schemas.microsoft.com/office/drawing/2014/main" val="20001"/>
                    </a:ext>
                  </a:extLst>
                </a:gridCol>
                <a:gridCol w="508635">
                  <a:extLst>
                    <a:ext uri="{9D8B030D-6E8A-4147-A177-3AD203B41FA5}">
                      <a16:colId xmlns:a16="http://schemas.microsoft.com/office/drawing/2014/main" val="20002"/>
                    </a:ext>
                  </a:extLst>
                </a:gridCol>
                <a:gridCol w="508635">
                  <a:extLst>
                    <a:ext uri="{9D8B030D-6E8A-4147-A177-3AD203B41FA5}">
                      <a16:colId xmlns:a16="http://schemas.microsoft.com/office/drawing/2014/main" val="20003"/>
                    </a:ext>
                  </a:extLst>
                </a:gridCol>
                <a:gridCol w="508635">
                  <a:extLst>
                    <a:ext uri="{9D8B030D-6E8A-4147-A177-3AD203B41FA5}">
                      <a16:colId xmlns:a16="http://schemas.microsoft.com/office/drawing/2014/main" val="20004"/>
                    </a:ext>
                  </a:extLst>
                </a:gridCol>
                <a:gridCol w="508635">
                  <a:extLst>
                    <a:ext uri="{9D8B030D-6E8A-4147-A177-3AD203B41FA5}">
                      <a16:colId xmlns:a16="http://schemas.microsoft.com/office/drawing/2014/main" val="20005"/>
                    </a:ext>
                  </a:extLst>
                </a:gridCol>
                <a:gridCol w="508635">
                  <a:extLst>
                    <a:ext uri="{9D8B030D-6E8A-4147-A177-3AD203B41FA5}">
                      <a16:colId xmlns:a16="http://schemas.microsoft.com/office/drawing/2014/main" val="20006"/>
                    </a:ext>
                  </a:extLst>
                </a:gridCol>
                <a:gridCol w="508635">
                  <a:extLst>
                    <a:ext uri="{9D8B030D-6E8A-4147-A177-3AD203B41FA5}">
                      <a16:colId xmlns:a16="http://schemas.microsoft.com/office/drawing/2014/main" val="20007"/>
                    </a:ext>
                  </a:extLst>
                </a:gridCol>
                <a:gridCol w="508635">
                  <a:extLst>
                    <a:ext uri="{9D8B030D-6E8A-4147-A177-3AD203B41FA5}">
                      <a16:colId xmlns:a16="http://schemas.microsoft.com/office/drawing/2014/main" val="20008"/>
                    </a:ext>
                  </a:extLst>
                </a:gridCol>
                <a:gridCol w="679030">
                  <a:extLst>
                    <a:ext uri="{9D8B030D-6E8A-4147-A177-3AD203B41FA5}">
                      <a16:colId xmlns:a16="http://schemas.microsoft.com/office/drawing/2014/main" val="20009"/>
                    </a:ext>
                  </a:extLst>
                </a:gridCol>
              </a:tblGrid>
              <a:tr h="272468">
                <a:tc>
                  <a:txBody>
                    <a:bodyPr/>
                    <a:lstStyle/>
                    <a:p>
                      <a:endParaRPr lang="en-US" sz="700" dirty="0"/>
                    </a:p>
                  </a:txBody>
                  <a:tcPr marL="64008" marR="64008" marT="32004" marB="32004"/>
                </a:tc>
                <a:tc>
                  <a:txBody>
                    <a:bodyPr/>
                    <a:lstStyle/>
                    <a:p>
                      <a:pPr algn="ctr"/>
                      <a:r>
                        <a:rPr lang="en-US" sz="600" b="0" dirty="0"/>
                        <a:t>Initiative</a:t>
                      </a:r>
                      <a:r>
                        <a:rPr lang="en-US" sz="600" b="0" baseline="0" dirty="0"/>
                        <a:t> 1</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2</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3</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4</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 5</a:t>
                      </a:r>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6</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7</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b="0" dirty="0"/>
                        <a:t>Initiative</a:t>
                      </a:r>
                      <a:r>
                        <a:rPr lang="en-US" sz="600" b="0" baseline="0" dirty="0"/>
                        <a:t> 8</a:t>
                      </a:r>
                      <a:endParaRPr lang="en-US" sz="600" b="0" dirty="0"/>
                    </a:p>
                  </a:txBody>
                  <a:tcPr marL="64008" marR="64008" marT="32004" marB="32004" anchor="ctr"/>
                </a:tc>
                <a:tc>
                  <a:txBody>
                    <a:bodyPr/>
                    <a:lstStyle/>
                    <a:p>
                      <a:pPr marL="0" marR="0" lvl="0" indent="0" algn="ctr" defTabSz="-100858" rtl="0" eaLnBrk="1" fontAlgn="auto" latinLnBrk="0" hangingPunct="1">
                        <a:lnSpc>
                          <a:spcPct val="100000"/>
                        </a:lnSpc>
                        <a:spcBef>
                          <a:spcPts val="265"/>
                        </a:spcBef>
                        <a:spcAft>
                          <a:spcPts val="0"/>
                        </a:spcAft>
                        <a:buClrTx/>
                        <a:buSzTx/>
                        <a:buFontTx/>
                        <a:buNone/>
                        <a:tabLst/>
                        <a:defRPr/>
                      </a:pPr>
                      <a:r>
                        <a:rPr lang="en-US" sz="600" dirty="0"/>
                        <a:t>Goal Investment</a:t>
                      </a:r>
                    </a:p>
                  </a:txBody>
                  <a:tcPr marL="64008" marR="64008" marT="32004" marB="32004"/>
                </a:tc>
                <a:extLst>
                  <a:ext uri="{0D108BD9-81ED-4DB2-BD59-A6C34878D82A}">
                    <a16:rowId xmlns:a16="http://schemas.microsoft.com/office/drawing/2014/main" val="10000"/>
                  </a:ext>
                </a:extLst>
              </a:tr>
              <a:tr h="272468">
                <a:tc gridSpan="10">
                  <a:txBody>
                    <a:bodyPr/>
                    <a:lstStyle/>
                    <a:p>
                      <a:r>
                        <a:rPr lang="en-US" sz="700" b="1" dirty="0"/>
                        <a:t>Capital Investment</a:t>
                      </a:r>
                    </a:p>
                  </a:txBody>
                  <a:tcPr marL="64008" marR="64008" marT="32004" marB="32004" anchor="ct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nchor="ctr">
                    <a:solidFill>
                      <a:schemeClr val="accent1"/>
                    </a:solidFill>
                  </a:tcPr>
                </a:tc>
                <a:extLst>
                  <a:ext uri="{0D108BD9-81ED-4DB2-BD59-A6C34878D82A}">
                    <a16:rowId xmlns:a16="http://schemas.microsoft.com/office/drawing/2014/main" val="10001"/>
                  </a:ext>
                </a:extLst>
              </a:tr>
              <a:tr h="272468">
                <a:tc>
                  <a:txBody>
                    <a:bodyPr/>
                    <a:lstStyle/>
                    <a:p>
                      <a:r>
                        <a:rPr lang="en-US" sz="600" dirty="0"/>
                        <a:t>Facilities</a:t>
                      </a:r>
                    </a:p>
                  </a:txBody>
                  <a:tcPr marL="64008" marR="64008" marT="32004" marB="32004" anchor="ctr"/>
                </a:tc>
                <a:tc>
                  <a:txBody>
                    <a:bodyPr/>
                    <a:lstStyle/>
                    <a:p>
                      <a:r>
                        <a:rPr lang="en-US" sz="600" dirty="0"/>
                        <a:t>0</a:t>
                      </a:r>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2"/>
                  </a:ext>
                </a:extLst>
              </a:tr>
              <a:tr h="272468">
                <a:tc>
                  <a:txBody>
                    <a:bodyPr/>
                    <a:lstStyle/>
                    <a:p>
                      <a:r>
                        <a:rPr lang="en-US" sz="600" dirty="0"/>
                        <a:t>Equipment</a:t>
                      </a:r>
                    </a:p>
                  </a:txBody>
                  <a:tcPr marL="64008" marR="64008" marT="32004" marB="32004" anchor="ctr"/>
                </a:tc>
                <a:tc>
                  <a:txBody>
                    <a:bodyPr/>
                    <a:lstStyle/>
                    <a:p>
                      <a:r>
                        <a:rPr lang="en-US" sz="600" dirty="0"/>
                        <a:t>1,500</a:t>
                      </a:r>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3"/>
                  </a:ext>
                </a:extLst>
              </a:tr>
              <a:tr h="272468">
                <a:tc>
                  <a:txBody>
                    <a:bodyPr/>
                    <a:lstStyle/>
                    <a:p>
                      <a:r>
                        <a:rPr lang="en-US" sz="600" dirty="0"/>
                        <a:t>Information Technology</a:t>
                      </a:r>
                    </a:p>
                  </a:txBody>
                  <a:tcPr marL="64008" marR="64008" marT="32004" marB="32004" anchor="ctr"/>
                </a:tc>
                <a:tc>
                  <a:txBody>
                    <a:bodyPr/>
                    <a:lstStyle/>
                    <a:p>
                      <a:r>
                        <a:rPr lang="en-US" sz="600" dirty="0"/>
                        <a:t>0</a:t>
                      </a:r>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4"/>
                  </a:ext>
                </a:extLst>
              </a:tr>
              <a:tr h="272468">
                <a:tc>
                  <a:txBody>
                    <a:bodyPr/>
                    <a:lstStyle/>
                    <a:p>
                      <a:r>
                        <a:rPr lang="en-US" sz="600" dirty="0"/>
                        <a:t>Subtotal</a:t>
                      </a:r>
                    </a:p>
                  </a:txBody>
                  <a:tcPr marL="64008" marR="64008" marT="32004" marB="32004" anchor="ctr"/>
                </a:tc>
                <a:tc>
                  <a:txBody>
                    <a:bodyPr/>
                    <a:lstStyle/>
                    <a:p>
                      <a:r>
                        <a:rPr lang="en-US" sz="600" dirty="0"/>
                        <a:t>1,500</a:t>
                      </a:r>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5"/>
                  </a:ext>
                </a:extLst>
              </a:tr>
              <a:tr h="272468">
                <a:tc gridSpan="10">
                  <a:txBody>
                    <a:bodyPr/>
                    <a:lstStyle/>
                    <a:p>
                      <a:r>
                        <a:rPr lang="en-US" sz="700" b="1" dirty="0"/>
                        <a:t>Operating</a:t>
                      </a:r>
                      <a:r>
                        <a:rPr lang="en-US" sz="700" b="1" baseline="0" dirty="0"/>
                        <a:t> Investment</a:t>
                      </a:r>
                      <a:endParaRPr lang="en-US" sz="700" b="1" dirty="0"/>
                    </a:p>
                  </a:txBody>
                  <a:tcPr marL="64008" marR="64008" marT="32004" marB="32004" anchor="ctr">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nchor="ctr">
                    <a:solidFill>
                      <a:schemeClr val="accent1"/>
                    </a:solidFill>
                  </a:tcPr>
                </a:tc>
                <a:extLst>
                  <a:ext uri="{0D108BD9-81ED-4DB2-BD59-A6C34878D82A}">
                    <a16:rowId xmlns:a16="http://schemas.microsoft.com/office/drawing/2014/main" val="10006"/>
                  </a:ext>
                </a:extLst>
              </a:tr>
              <a:tr h="272468">
                <a:tc>
                  <a:txBody>
                    <a:bodyPr/>
                    <a:lstStyle/>
                    <a:p>
                      <a:r>
                        <a:rPr lang="en-US" sz="600" dirty="0"/>
                        <a:t>Staffing</a:t>
                      </a:r>
                    </a:p>
                  </a:txBody>
                  <a:tcPr marL="64008" marR="64008" marT="32004" marB="32004" anchor="ctr"/>
                </a:tc>
                <a:tc>
                  <a:txBody>
                    <a:bodyPr/>
                    <a:lstStyle/>
                    <a:p>
                      <a:r>
                        <a:rPr lang="en-US" sz="600" dirty="0"/>
                        <a:t>0</a:t>
                      </a:r>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7"/>
                  </a:ext>
                </a:extLst>
              </a:tr>
              <a:tr h="272468">
                <a:tc>
                  <a:txBody>
                    <a:bodyPr/>
                    <a:lstStyle/>
                    <a:p>
                      <a:r>
                        <a:rPr lang="en-US" sz="600" dirty="0"/>
                        <a:t>Training/</a:t>
                      </a:r>
                      <a:br>
                        <a:rPr lang="en-US" sz="600" dirty="0"/>
                      </a:br>
                      <a:r>
                        <a:rPr lang="en-US" sz="600" dirty="0"/>
                        <a:t>Development</a:t>
                      </a:r>
                    </a:p>
                  </a:txBody>
                  <a:tcPr marL="64008" marR="64008" marT="32004" marB="32004" anchor="ctr"/>
                </a:tc>
                <a:tc>
                  <a:txBody>
                    <a:bodyPr/>
                    <a:lstStyle/>
                    <a:p>
                      <a:r>
                        <a:rPr lang="en-US" sz="600" dirty="0"/>
                        <a:t>0</a:t>
                      </a:r>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8"/>
                  </a:ext>
                </a:extLst>
              </a:tr>
              <a:tr h="272468">
                <a:tc>
                  <a:txBody>
                    <a:bodyPr/>
                    <a:lstStyle/>
                    <a:p>
                      <a:r>
                        <a:rPr lang="en-US" sz="600" dirty="0"/>
                        <a:t>Marketing/</a:t>
                      </a:r>
                      <a:br>
                        <a:rPr lang="en-US" sz="600" dirty="0"/>
                      </a:br>
                      <a:r>
                        <a:rPr lang="en-US" sz="600" dirty="0"/>
                        <a:t>Communication</a:t>
                      </a:r>
                    </a:p>
                  </a:txBody>
                  <a:tcPr marL="64008" marR="64008" marT="32004" marB="32004" anchor="ctr"/>
                </a:tc>
                <a:tc>
                  <a:txBody>
                    <a:bodyPr/>
                    <a:lstStyle/>
                    <a:p>
                      <a:r>
                        <a:rPr lang="en-US" sz="600" dirty="0"/>
                        <a:t>500</a:t>
                      </a:r>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09"/>
                  </a:ext>
                </a:extLst>
              </a:tr>
              <a:tr h="272468">
                <a:tc>
                  <a:txBody>
                    <a:bodyPr/>
                    <a:lstStyle/>
                    <a:p>
                      <a:r>
                        <a:rPr lang="en-US" sz="600" dirty="0"/>
                        <a:t>Administrative</a:t>
                      </a:r>
                      <a:r>
                        <a:rPr lang="en-US" sz="600" baseline="0" dirty="0"/>
                        <a:t> Costs</a:t>
                      </a:r>
                      <a:endParaRPr lang="en-US" sz="600" dirty="0"/>
                    </a:p>
                  </a:txBody>
                  <a:tcPr marL="64008" marR="64008" marT="32004" marB="32004" anchor="ctr"/>
                </a:tc>
                <a:tc>
                  <a:txBody>
                    <a:bodyPr/>
                    <a:lstStyle/>
                    <a:p>
                      <a:r>
                        <a:rPr lang="en-US" sz="600" dirty="0"/>
                        <a:t>8,000</a:t>
                      </a:r>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10"/>
                  </a:ext>
                </a:extLst>
              </a:tr>
              <a:tr h="272468">
                <a:tc>
                  <a:txBody>
                    <a:bodyPr/>
                    <a:lstStyle/>
                    <a:p>
                      <a:r>
                        <a:rPr lang="en-US" sz="600" dirty="0"/>
                        <a:t>Subtotal</a:t>
                      </a:r>
                    </a:p>
                  </a:txBody>
                  <a:tcPr marL="64008" marR="64008" marT="32004" marB="32004" anchor="ctr"/>
                </a:tc>
                <a:tc>
                  <a:txBody>
                    <a:bodyPr/>
                    <a:lstStyle/>
                    <a:p>
                      <a:r>
                        <a:rPr lang="en-US" sz="600" dirty="0"/>
                        <a:t>8,500</a:t>
                      </a:r>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11"/>
                  </a:ext>
                </a:extLst>
              </a:tr>
              <a:tr h="272468">
                <a:tc>
                  <a:txBody>
                    <a:bodyPr/>
                    <a:lstStyle/>
                    <a:p>
                      <a:r>
                        <a:rPr lang="en-US" sz="600" b="1" dirty="0">
                          <a:solidFill>
                            <a:schemeClr val="bg1"/>
                          </a:solidFill>
                        </a:rPr>
                        <a:t>Initiative Investment</a:t>
                      </a:r>
                    </a:p>
                  </a:txBody>
                  <a:tcPr marL="64008" marR="64008" marT="32004" marB="32004" anchor="ctr">
                    <a:solidFill>
                      <a:schemeClr val="accent5"/>
                    </a:solidFill>
                  </a:tcPr>
                </a:tc>
                <a:tc>
                  <a:txBody>
                    <a:bodyPr/>
                    <a:lstStyle/>
                    <a:p>
                      <a:r>
                        <a:rPr lang="en-US" sz="600" dirty="0">
                          <a:solidFill>
                            <a:schemeClr val="bg1"/>
                          </a:solidFill>
                        </a:rPr>
                        <a:t>10,000</a:t>
                      </a: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tc>
                  <a:txBody>
                    <a:bodyPr/>
                    <a:lstStyle/>
                    <a:p>
                      <a:endParaRPr lang="en-US" sz="600" dirty="0">
                        <a:solidFill>
                          <a:schemeClr val="bg1"/>
                        </a:solidFill>
                      </a:endParaRPr>
                    </a:p>
                  </a:txBody>
                  <a:tcPr marL="64008" marR="64008" marT="32004" marB="32004">
                    <a:solidFill>
                      <a:schemeClr val="accent5"/>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7011186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Goal #X: </a:t>
            </a:r>
            <a:r>
              <a:rPr lang="en-US" i="1" dirty="0"/>
              <a:t>Goal</a:t>
            </a:r>
            <a:endParaRPr lang="en-US" dirty="0"/>
          </a:p>
        </p:txBody>
      </p:sp>
      <p:sp>
        <p:nvSpPr>
          <p:cNvPr id="6" name="Title 5"/>
          <p:cNvSpPr>
            <a:spLocks noGrp="1"/>
          </p:cNvSpPr>
          <p:nvPr>
            <p:ph type="title"/>
          </p:nvPr>
        </p:nvSpPr>
        <p:spPr/>
        <p:txBody>
          <a:bodyPr/>
          <a:lstStyle/>
          <a:p>
            <a:r>
              <a:rPr lang="en-US" dirty="0"/>
              <a:t>Implementation Timeline</a:t>
            </a:r>
          </a:p>
        </p:txBody>
      </p:sp>
      <p:sp>
        <p:nvSpPr>
          <p:cNvPr id="2" name="Text Placeholder 1"/>
          <p:cNvSpPr>
            <a:spLocks noGrp="1"/>
          </p:cNvSpPr>
          <p:nvPr>
            <p:ph type="body" sz="quarter" idx="15"/>
          </p:nvPr>
        </p:nvSpPr>
        <p:spPr/>
        <p:txBody>
          <a:bodyPr/>
          <a:lstStyle/>
          <a:p>
            <a:r>
              <a:rPr lang="en-US" dirty="0"/>
              <a:t>Initiatives Related to </a:t>
            </a:r>
            <a:r>
              <a:rPr lang="en-US" i="1" dirty="0"/>
              <a:t>Goal</a:t>
            </a:r>
          </a:p>
        </p:txBody>
      </p:sp>
      <p:sp>
        <p:nvSpPr>
          <p:cNvPr id="5" name="Text Placeholder 4">
            <a:extLst>
              <a:ext uri="{FF2B5EF4-FFF2-40B4-BE49-F238E27FC236}">
                <a16:creationId xmlns:a16="http://schemas.microsoft.com/office/drawing/2014/main" id="{AF87522E-CD06-40F4-BD57-8CD181416FE7}"/>
              </a:ext>
            </a:extLst>
          </p:cNvPr>
          <p:cNvSpPr>
            <a:spLocks noGrp="1"/>
          </p:cNvSpPr>
          <p:nvPr>
            <p:ph type="body" sz="quarter" idx="19"/>
          </p:nvPr>
        </p:nvSpPr>
        <p:spPr/>
        <p:txBody>
          <a:bodyPr/>
          <a:lstStyle/>
          <a:p>
            <a:endParaRPr lang="en-US"/>
          </a:p>
        </p:txBody>
      </p:sp>
      <p:sp>
        <p:nvSpPr>
          <p:cNvPr id="4" name="Text Placeholder 3">
            <a:extLst>
              <a:ext uri="{FF2B5EF4-FFF2-40B4-BE49-F238E27FC236}">
                <a16:creationId xmlns:a16="http://schemas.microsoft.com/office/drawing/2014/main" id="{E848283F-95FF-4228-A5B7-E22E84C2E3BF}"/>
              </a:ext>
            </a:extLst>
          </p:cNvPr>
          <p:cNvSpPr>
            <a:spLocks noGrp="1"/>
          </p:cNvSpPr>
          <p:nvPr>
            <p:ph type="body" sz="quarter" idx="18"/>
          </p:nvPr>
        </p:nvSpPr>
        <p:spPr/>
        <p:txBody>
          <a:bodyPr/>
          <a:lstStyle/>
          <a:p>
            <a:endParaRPr lang="en-US"/>
          </a:p>
        </p:txBody>
      </p:sp>
      <p:graphicFrame>
        <p:nvGraphicFramePr>
          <p:cNvPr id="16" name="Table 15"/>
          <p:cNvGraphicFramePr>
            <a:graphicFrameLocks noGrp="1"/>
          </p:cNvGraphicFramePr>
          <p:nvPr/>
        </p:nvGraphicFramePr>
        <p:xfrm>
          <a:off x="326806" y="966655"/>
          <a:ext cx="5748395" cy="3417772"/>
        </p:xfrm>
        <a:graphic>
          <a:graphicData uri="http://schemas.openxmlformats.org/drawingml/2006/table">
            <a:tbl>
              <a:tblPr firstRow="1" bandRow="1">
                <a:tableStyleId>{7DF18680-E054-41AD-8BC1-D1AEF772440D}</a:tableStyleId>
              </a:tblPr>
              <a:tblGrid>
                <a:gridCol w="842320">
                  <a:extLst>
                    <a:ext uri="{9D8B030D-6E8A-4147-A177-3AD203B41FA5}">
                      <a16:colId xmlns:a16="http://schemas.microsoft.com/office/drawing/2014/main" val="20000"/>
                    </a:ext>
                  </a:extLst>
                </a:gridCol>
                <a:gridCol w="981215">
                  <a:extLst>
                    <a:ext uri="{9D8B030D-6E8A-4147-A177-3AD203B41FA5}">
                      <a16:colId xmlns:a16="http://schemas.microsoft.com/office/drawing/2014/main" val="20001"/>
                    </a:ext>
                  </a:extLst>
                </a:gridCol>
                <a:gridCol w="981215">
                  <a:extLst>
                    <a:ext uri="{9D8B030D-6E8A-4147-A177-3AD203B41FA5}">
                      <a16:colId xmlns:a16="http://schemas.microsoft.com/office/drawing/2014/main" val="20002"/>
                    </a:ext>
                  </a:extLst>
                </a:gridCol>
                <a:gridCol w="981215">
                  <a:extLst>
                    <a:ext uri="{9D8B030D-6E8A-4147-A177-3AD203B41FA5}">
                      <a16:colId xmlns:a16="http://schemas.microsoft.com/office/drawing/2014/main" val="20003"/>
                    </a:ext>
                  </a:extLst>
                </a:gridCol>
                <a:gridCol w="981215">
                  <a:extLst>
                    <a:ext uri="{9D8B030D-6E8A-4147-A177-3AD203B41FA5}">
                      <a16:colId xmlns:a16="http://schemas.microsoft.com/office/drawing/2014/main" val="20004"/>
                    </a:ext>
                  </a:extLst>
                </a:gridCol>
                <a:gridCol w="981215">
                  <a:extLst>
                    <a:ext uri="{9D8B030D-6E8A-4147-A177-3AD203B41FA5}">
                      <a16:colId xmlns:a16="http://schemas.microsoft.com/office/drawing/2014/main" val="20005"/>
                    </a:ext>
                  </a:extLst>
                </a:gridCol>
              </a:tblGrid>
              <a:tr h="287380">
                <a:tc>
                  <a:txBody>
                    <a:bodyPr/>
                    <a:lstStyle/>
                    <a:p>
                      <a:pPr algn="ctr"/>
                      <a:r>
                        <a:rPr lang="en-US" sz="700" dirty="0"/>
                        <a:t>Initiative</a:t>
                      </a:r>
                    </a:p>
                  </a:txBody>
                  <a:tcPr marL="64008" marR="64008" marT="32004" marB="32004" anchor="ctr"/>
                </a:tc>
                <a:tc>
                  <a:txBody>
                    <a:bodyPr/>
                    <a:lstStyle/>
                    <a:p>
                      <a:pPr algn="ctr"/>
                      <a:r>
                        <a:rPr lang="en-US" sz="700" dirty="0"/>
                        <a:t>Year 1</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2</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3</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4</a:t>
                      </a:r>
                    </a:p>
                  </a:txBody>
                  <a:tcPr marL="64008" marR="64008" marT="32004" marB="32004" anchor="ctr">
                    <a:lnB w="12700" cap="flat" cmpd="sng" algn="ctr">
                      <a:solidFill>
                        <a:schemeClr val="accent2"/>
                      </a:solidFill>
                      <a:prstDash val="solid"/>
                      <a:round/>
                      <a:headEnd type="none" w="med" len="med"/>
                      <a:tailEnd type="none" w="med" len="med"/>
                    </a:lnB>
                  </a:tcPr>
                </a:tc>
                <a:tc>
                  <a:txBody>
                    <a:bodyPr/>
                    <a:lstStyle/>
                    <a:p>
                      <a:pPr algn="ctr"/>
                      <a:r>
                        <a:rPr lang="en-US" sz="700" dirty="0"/>
                        <a:t>Year 5</a:t>
                      </a:r>
                    </a:p>
                  </a:txBody>
                  <a:tcPr marL="64008" marR="64008" marT="32004" marB="32004" anchor="ct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0000"/>
                  </a:ext>
                </a:extLst>
              </a:tr>
              <a:tr h="391299">
                <a:tc>
                  <a:txBody>
                    <a:bodyPr/>
                    <a:lstStyle/>
                    <a:p>
                      <a:pPr algn="l"/>
                      <a:r>
                        <a:rPr lang="en-US" sz="700" dirty="0"/>
                        <a:t>After-Hours Advising</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accent6"/>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accent6"/>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accent6"/>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accent6"/>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2</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2"/>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3</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4</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b="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5</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5"/>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6</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6"/>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7</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391299">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dirty="0"/>
                        <a:t>Initiative 8</a:t>
                      </a:r>
                    </a:p>
                  </a:txBody>
                  <a:tcPr marL="64008" marR="64008" marT="32004" marB="32004" anchor="ctr">
                    <a:lnR w="12700" cap="flat" cmpd="sng" algn="ctr">
                      <a:solidFill>
                        <a:schemeClr val="accent2"/>
                      </a:solidFill>
                      <a:prstDash val="solid"/>
                      <a:round/>
                      <a:headEnd type="none" w="med" len="med"/>
                      <a:tailEnd type="none" w="med" len="med"/>
                    </a:lnR>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endParaRPr lang="en-US" sz="600" dirty="0">
                        <a:ln>
                          <a:solidFill>
                            <a:sysClr val="windowText" lastClr="000000"/>
                          </a:solidFill>
                        </a:ln>
                        <a:solidFill>
                          <a:schemeClr val="tx1"/>
                        </a:solidFill>
                      </a:endParaRPr>
                    </a:p>
                  </a:txBody>
                  <a:tcPr marL="64008" marR="64008" marT="32004" marB="32004">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5044108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86F0D89-16A8-4F9D-8D29-1ABB859D0B8A}"/>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5F6E7216-30A9-4346-8108-59B9EFF4DA54}"/>
              </a:ext>
            </a:extLst>
          </p:cNvPr>
          <p:cNvSpPr>
            <a:spLocks noGrp="1"/>
          </p:cNvSpPr>
          <p:nvPr>
            <p:ph type="body" sz="quarter" idx="22"/>
          </p:nvPr>
        </p:nvSpPr>
        <p:spPr/>
        <p:txBody>
          <a:bodyPr/>
          <a:lstStyle/>
          <a:p>
            <a:r>
              <a:rPr lang="en-US" dirty="0"/>
              <a:t>4</a:t>
            </a:r>
          </a:p>
        </p:txBody>
      </p:sp>
      <p:sp>
        <p:nvSpPr>
          <p:cNvPr id="7" name="Title 6"/>
          <p:cNvSpPr>
            <a:spLocks noGrp="1"/>
          </p:cNvSpPr>
          <p:nvPr>
            <p:ph type="title"/>
          </p:nvPr>
        </p:nvSpPr>
        <p:spPr>
          <a:xfrm>
            <a:off x="446396" y="1339023"/>
            <a:ext cx="4114800" cy="692497"/>
          </a:xfrm>
        </p:spPr>
        <p:txBody>
          <a:bodyPr/>
          <a:lstStyle/>
          <a:p>
            <a:r>
              <a:rPr lang="en-US" dirty="0"/>
              <a:t>Strategic Plan Summary</a:t>
            </a:r>
          </a:p>
        </p:txBody>
      </p:sp>
      <p:sp>
        <p:nvSpPr>
          <p:cNvPr id="2" name="Text Placeholder 1">
            <a:extLst>
              <a:ext uri="{FF2B5EF4-FFF2-40B4-BE49-F238E27FC236}">
                <a16:creationId xmlns:a16="http://schemas.microsoft.com/office/drawing/2014/main" id="{6FE6E64A-2BC7-4824-BFEE-D8EAB9DB752F}"/>
              </a:ext>
            </a:extLst>
          </p:cNvPr>
          <p:cNvSpPr>
            <a:spLocks noGrp="1"/>
          </p:cNvSpPr>
          <p:nvPr>
            <p:ph type="body" sz="quarter" idx="19"/>
          </p:nvPr>
        </p:nvSpPr>
        <p:spPr/>
        <p:txBody>
          <a:bodyPr/>
          <a:lstStyle/>
          <a:p>
            <a:endParaRPr lang="en-US"/>
          </a:p>
        </p:txBody>
      </p:sp>
      <p:sp>
        <p:nvSpPr>
          <p:cNvPr id="3" name="Text Placeholder 2">
            <a:extLst>
              <a:ext uri="{FF2B5EF4-FFF2-40B4-BE49-F238E27FC236}">
                <a16:creationId xmlns:a16="http://schemas.microsoft.com/office/drawing/2014/main" id="{851E2298-BEA9-4E07-8134-EFA85AAB1206}"/>
              </a:ext>
            </a:extLst>
          </p:cNvPr>
          <p:cNvSpPr>
            <a:spLocks noGrp="1"/>
          </p:cNvSpPr>
          <p:nvPr>
            <p:ph type="body" sz="quarter" idx="20"/>
          </p:nvPr>
        </p:nvSpPr>
        <p:spPr/>
        <p:txBody>
          <a:bodyPr/>
          <a:lstStyle/>
          <a:p>
            <a:endParaRPr lang="en-US"/>
          </a:p>
        </p:txBody>
      </p:sp>
      <p:grpSp>
        <p:nvGrpSpPr>
          <p:cNvPr id="22" name="Group 21"/>
          <p:cNvGrpSpPr/>
          <p:nvPr/>
        </p:nvGrpSpPr>
        <p:grpSpPr>
          <a:xfrm>
            <a:off x="446396" y="2194588"/>
            <a:ext cx="1152144" cy="256032"/>
            <a:chOff x="776128" y="2247598"/>
            <a:chExt cx="1645920" cy="365760"/>
          </a:xfrm>
        </p:grpSpPr>
        <p:sp>
          <p:nvSpPr>
            <p:cNvPr id="10" name="Chevron 9"/>
            <p:cNvSpPr/>
            <p:nvPr/>
          </p:nvSpPr>
          <p:spPr bwMode="gray">
            <a:xfrm>
              <a:off x="776128"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dirty="0">
                <a:solidFill>
                  <a:schemeClr val="tx1"/>
                </a:solidFill>
              </a:endParaRPr>
            </a:p>
          </p:txBody>
        </p:sp>
        <p:sp>
          <p:nvSpPr>
            <p:cNvPr id="15" name="TextBox 14"/>
            <p:cNvSpPr txBox="1"/>
            <p:nvPr/>
          </p:nvSpPr>
          <p:spPr bwMode="gray">
            <a:xfrm>
              <a:off x="953782" y="2254232"/>
              <a:ext cx="1290610" cy="323166"/>
            </a:xfrm>
            <a:prstGeom prst="rect">
              <a:avLst/>
            </a:prstGeom>
            <a:noFill/>
          </p:spPr>
          <p:txBody>
            <a:bodyPr wrap="square" lIns="0" tIns="0" rIns="0" bIns="0" rtlCol="0">
              <a:spAutoFit/>
            </a:bodyPr>
            <a:lstStyle/>
            <a:p>
              <a:pPr algn="ctr">
                <a:spcBef>
                  <a:spcPts val="350"/>
                </a:spcBef>
              </a:pPr>
              <a:r>
                <a:rPr lang="en-US" sz="735" dirty="0"/>
                <a:t>Prior Plan </a:t>
              </a:r>
              <a:br>
                <a:rPr lang="en-US" sz="735" dirty="0"/>
              </a:br>
              <a:r>
                <a:rPr lang="en-US" sz="735" dirty="0"/>
                <a:t>Review</a:t>
              </a:r>
            </a:p>
          </p:txBody>
        </p:sp>
      </p:grpSp>
      <p:grpSp>
        <p:nvGrpSpPr>
          <p:cNvPr id="23" name="Group 22"/>
          <p:cNvGrpSpPr/>
          <p:nvPr/>
        </p:nvGrpSpPr>
        <p:grpSpPr>
          <a:xfrm>
            <a:off x="1500908" y="2194588"/>
            <a:ext cx="1152144" cy="256032"/>
            <a:chOff x="2580823" y="2247598"/>
            <a:chExt cx="1645920" cy="365760"/>
          </a:xfrm>
        </p:grpSpPr>
        <p:sp>
          <p:nvSpPr>
            <p:cNvPr id="12" name="Chevron 11"/>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2859773" y="2268897"/>
              <a:ext cx="1088020" cy="323166"/>
            </a:xfrm>
            <a:prstGeom prst="rect">
              <a:avLst/>
            </a:prstGeom>
            <a:noFill/>
          </p:spPr>
          <p:txBody>
            <a:bodyPr wrap="square" lIns="0" tIns="0" rIns="0" bIns="0" rtlCol="0">
              <a:spAutoFit/>
            </a:bodyPr>
            <a:lstStyle/>
            <a:p>
              <a:pPr algn="ctr">
                <a:spcBef>
                  <a:spcPts val="350"/>
                </a:spcBef>
              </a:pPr>
              <a:r>
                <a:rPr lang="en-US" sz="735" dirty="0"/>
                <a:t>Future Market Assessment</a:t>
              </a:r>
            </a:p>
          </p:txBody>
        </p:sp>
      </p:grpSp>
      <p:grpSp>
        <p:nvGrpSpPr>
          <p:cNvPr id="24" name="Group 23"/>
          <p:cNvGrpSpPr/>
          <p:nvPr/>
        </p:nvGrpSpPr>
        <p:grpSpPr>
          <a:xfrm>
            <a:off x="3656721" y="2194588"/>
            <a:ext cx="1152144" cy="256032"/>
            <a:chOff x="4403088" y="2247598"/>
            <a:chExt cx="1645920" cy="365760"/>
          </a:xfrm>
        </p:grpSpPr>
        <p:sp>
          <p:nvSpPr>
            <p:cNvPr id="13" name="Chevron 12"/>
            <p:cNvSpPr/>
            <p:nvPr/>
          </p:nvSpPr>
          <p:spPr bwMode="gray">
            <a:xfrm>
              <a:off x="4403088" y="2247598"/>
              <a:ext cx="1645920" cy="365760"/>
            </a:xfrm>
            <a:prstGeom prst="chevron">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7" name="TextBox 16"/>
            <p:cNvSpPr txBox="1"/>
            <p:nvPr/>
          </p:nvSpPr>
          <p:spPr bwMode="gray">
            <a:xfrm>
              <a:off x="4682038" y="2335024"/>
              <a:ext cx="1088020" cy="161583"/>
            </a:xfrm>
            <a:prstGeom prst="rect">
              <a:avLst/>
            </a:prstGeom>
            <a:noFill/>
          </p:spPr>
          <p:txBody>
            <a:bodyPr wrap="square" lIns="0" tIns="0" rIns="0" bIns="0" rtlCol="0">
              <a:spAutoFit/>
            </a:bodyPr>
            <a:lstStyle/>
            <a:p>
              <a:pPr algn="ctr">
                <a:spcBef>
                  <a:spcPts val="350"/>
                </a:spcBef>
              </a:pPr>
              <a:r>
                <a:rPr lang="en-US" sz="735" dirty="0"/>
                <a:t>Plan Summary</a:t>
              </a:r>
            </a:p>
          </p:txBody>
        </p:sp>
      </p:grpSp>
      <p:grpSp>
        <p:nvGrpSpPr>
          <p:cNvPr id="25" name="Group 24"/>
          <p:cNvGrpSpPr/>
          <p:nvPr/>
        </p:nvGrpSpPr>
        <p:grpSpPr>
          <a:xfrm>
            <a:off x="2575079" y="2194588"/>
            <a:ext cx="1152144" cy="256032"/>
            <a:chOff x="6207783" y="2247598"/>
            <a:chExt cx="1645920" cy="365760"/>
          </a:xfrm>
        </p:grpSpPr>
        <p:sp>
          <p:nvSpPr>
            <p:cNvPr id="14" name="Chevron 13"/>
            <p:cNvSpPr/>
            <p:nvPr/>
          </p:nvSpPr>
          <p:spPr bwMode="gray">
            <a:xfrm>
              <a:off x="620778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8" name="TextBox 17"/>
            <p:cNvSpPr txBox="1"/>
            <p:nvPr/>
          </p:nvSpPr>
          <p:spPr bwMode="gray">
            <a:xfrm>
              <a:off x="6486733" y="2335024"/>
              <a:ext cx="1088020" cy="161583"/>
            </a:xfrm>
            <a:prstGeom prst="rect">
              <a:avLst/>
            </a:prstGeom>
            <a:noFill/>
          </p:spPr>
          <p:txBody>
            <a:bodyPr wrap="square" lIns="0" tIns="0" rIns="0" bIns="0" rtlCol="0">
              <a:spAutoFit/>
            </a:bodyPr>
            <a:lstStyle/>
            <a:p>
              <a:pPr algn="ctr">
                <a:spcBef>
                  <a:spcPts val="350"/>
                </a:spcBef>
              </a:pPr>
              <a:r>
                <a:rPr lang="en-US" sz="735" dirty="0"/>
                <a:t>Plan Design</a:t>
              </a:r>
            </a:p>
          </p:txBody>
        </p:sp>
      </p:grpSp>
    </p:spTree>
    <p:custDataLst>
      <p:tags r:id="rId1"/>
    </p:custDataLst>
    <p:extLst>
      <p:ext uri="{BB962C8B-B14F-4D97-AF65-F5344CB8AC3E}">
        <p14:creationId xmlns:p14="http://schemas.microsoft.com/office/powerpoint/2010/main" val="3599000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26808" y="252486"/>
            <a:ext cx="5212080" cy="256480"/>
          </a:xfrm>
        </p:spPr>
        <p:txBody>
          <a:bodyPr/>
          <a:lstStyle/>
          <a:p>
            <a:r>
              <a:rPr lang="en-US" dirty="0"/>
              <a:t>Total Investment Required for Strategic Initiatives, </a:t>
            </a:r>
            <a:r>
              <a:rPr lang="en-US" i="1" dirty="0"/>
              <a:t>20XX-20XX</a:t>
            </a:r>
          </a:p>
        </p:txBody>
      </p:sp>
      <p:sp>
        <p:nvSpPr>
          <p:cNvPr id="8" name="Text Placeholder 7">
            <a:extLst>
              <a:ext uri="{FF2B5EF4-FFF2-40B4-BE49-F238E27FC236}">
                <a16:creationId xmlns:a16="http://schemas.microsoft.com/office/drawing/2014/main" id="{37C3659C-66B9-4580-95E0-2203F8557D33}"/>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57F926F8-2C1F-4CDE-BA36-3C25F1210442}"/>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6808" y="745304"/>
          <a:ext cx="5748396" cy="3744468"/>
        </p:xfrm>
        <a:graphic>
          <a:graphicData uri="http://schemas.openxmlformats.org/drawingml/2006/table">
            <a:tbl>
              <a:tblPr firstRow="1" bandRow="1">
                <a:tableStyleId>{7DF18680-E054-41AD-8BC1-D1AEF772440D}</a:tableStyleId>
              </a:tblPr>
              <a:tblGrid>
                <a:gridCol w="958066">
                  <a:extLst>
                    <a:ext uri="{9D8B030D-6E8A-4147-A177-3AD203B41FA5}">
                      <a16:colId xmlns:a16="http://schemas.microsoft.com/office/drawing/2014/main" val="20000"/>
                    </a:ext>
                  </a:extLst>
                </a:gridCol>
                <a:gridCol w="958066">
                  <a:extLst>
                    <a:ext uri="{9D8B030D-6E8A-4147-A177-3AD203B41FA5}">
                      <a16:colId xmlns:a16="http://schemas.microsoft.com/office/drawing/2014/main" val="20001"/>
                    </a:ext>
                  </a:extLst>
                </a:gridCol>
                <a:gridCol w="958066">
                  <a:extLst>
                    <a:ext uri="{9D8B030D-6E8A-4147-A177-3AD203B41FA5}">
                      <a16:colId xmlns:a16="http://schemas.microsoft.com/office/drawing/2014/main" val="20002"/>
                    </a:ext>
                  </a:extLst>
                </a:gridCol>
                <a:gridCol w="958066">
                  <a:extLst>
                    <a:ext uri="{9D8B030D-6E8A-4147-A177-3AD203B41FA5}">
                      <a16:colId xmlns:a16="http://schemas.microsoft.com/office/drawing/2014/main" val="20003"/>
                    </a:ext>
                  </a:extLst>
                </a:gridCol>
                <a:gridCol w="958066">
                  <a:extLst>
                    <a:ext uri="{9D8B030D-6E8A-4147-A177-3AD203B41FA5}">
                      <a16:colId xmlns:a16="http://schemas.microsoft.com/office/drawing/2014/main" val="20004"/>
                    </a:ext>
                  </a:extLst>
                </a:gridCol>
                <a:gridCol w="958066">
                  <a:extLst>
                    <a:ext uri="{9D8B030D-6E8A-4147-A177-3AD203B41FA5}">
                      <a16:colId xmlns:a16="http://schemas.microsoft.com/office/drawing/2014/main" val="20005"/>
                    </a:ext>
                  </a:extLst>
                </a:gridCol>
              </a:tblGrid>
              <a:tr h="352044">
                <a:tc>
                  <a:txBody>
                    <a:bodyPr/>
                    <a:lstStyle/>
                    <a:p>
                      <a:endParaRPr lang="en-US" sz="600" dirty="0"/>
                    </a:p>
                  </a:txBody>
                  <a:tcPr marL="64008" marR="64008" marT="32004" marB="32004"/>
                </a:tc>
                <a:tc>
                  <a:txBody>
                    <a:bodyPr/>
                    <a:lstStyle/>
                    <a:p>
                      <a:pPr algn="ctr"/>
                      <a:r>
                        <a:rPr lang="en-US" sz="600" dirty="0"/>
                        <a:t>Grow Full-Time Equivalent</a:t>
                      </a:r>
                      <a:r>
                        <a:rPr lang="en-US" sz="600" baseline="0" dirty="0"/>
                        <a:t> Enrollments</a:t>
                      </a:r>
                      <a:endParaRPr lang="en-US" sz="600" dirty="0"/>
                    </a:p>
                  </a:txBody>
                  <a:tcPr marL="64008" marR="64008" marT="32004" marB="32004" anchor="ctr"/>
                </a:tc>
                <a:tc>
                  <a:txBody>
                    <a:bodyPr/>
                    <a:lstStyle/>
                    <a:p>
                      <a:pPr algn="ctr"/>
                      <a:r>
                        <a:rPr lang="en-US" sz="600" dirty="0"/>
                        <a:t>Improve Financial Health</a:t>
                      </a:r>
                    </a:p>
                  </a:txBody>
                  <a:tcPr marL="64008" marR="64008" marT="32004" marB="32004" anchor="ctr"/>
                </a:tc>
                <a:tc>
                  <a:txBody>
                    <a:bodyPr/>
                    <a:lstStyle/>
                    <a:p>
                      <a:pPr algn="ctr"/>
                      <a:r>
                        <a:rPr lang="en-US" sz="600" dirty="0"/>
                        <a:t>Goal 3</a:t>
                      </a:r>
                    </a:p>
                  </a:txBody>
                  <a:tcPr marL="64008" marR="64008" marT="32004" marB="32004" anchor="ctr"/>
                </a:tc>
                <a:tc>
                  <a:txBody>
                    <a:bodyPr/>
                    <a:lstStyle/>
                    <a:p>
                      <a:pPr algn="ctr"/>
                      <a:r>
                        <a:rPr lang="en-US" sz="600" dirty="0"/>
                        <a:t>Goal</a:t>
                      </a:r>
                      <a:r>
                        <a:rPr lang="en-US" sz="600" baseline="0" dirty="0"/>
                        <a:t> 4</a:t>
                      </a:r>
                      <a:endParaRPr lang="en-US" sz="600" dirty="0"/>
                    </a:p>
                  </a:txBody>
                  <a:tcPr marL="64008" marR="64008" marT="32004" marB="32004" anchor="ctr"/>
                </a:tc>
                <a:tc>
                  <a:txBody>
                    <a:bodyPr/>
                    <a:lstStyle/>
                    <a:p>
                      <a:pPr algn="ctr"/>
                      <a:r>
                        <a:rPr lang="en-US" sz="600" dirty="0"/>
                        <a:t>Goal</a:t>
                      </a:r>
                      <a:r>
                        <a:rPr lang="en-US" sz="600" baseline="0" dirty="0"/>
                        <a:t> 5</a:t>
                      </a:r>
                      <a:endParaRPr lang="en-US" sz="600" dirty="0"/>
                    </a:p>
                  </a:txBody>
                  <a:tcPr marL="64008" marR="64008" marT="32004" marB="32004" anchor="ctr"/>
                </a:tc>
                <a:extLst>
                  <a:ext uri="{0D108BD9-81ED-4DB2-BD59-A6C34878D82A}">
                    <a16:rowId xmlns:a16="http://schemas.microsoft.com/office/drawing/2014/main" val="10000"/>
                  </a:ext>
                </a:extLst>
              </a:tr>
              <a:tr h="259588">
                <a:tc gridSpan="6">
                  <a:txBody>
                    <a:bodyPr/>
                    <a:lstStyle/>
                    <a:p>
                      <a:r>
                        <a:rPr lang="en-US" sz="700" b="1" dirty="0"/>
                        <a:t>Capital</a:t>
                      </a:r>
                      <a:r>
                        <a:rPr lang="en-US" sz="700" b="1" baseline="0" dirty="0"/>
                        <a:t> Investment</a:t>
                      </a:r>
                      <a:endParaRPr lang="en-US" sz="700" b="1" dirty="0"/>
                    </a:p>
                  </a:txBody>
                  <a:tcPr marL="64008" marR="64008" marT="32004" marB="32004" anchor="ctr">
                    <a:solidFill>
                      <a:schemeClr val="accent1"/>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259588">
                <a:tc>
                  <a:txBody>
                    <a:bodyPr/>
                    <a:lstStyle/>
                    <a:p>
                      <a:r>
                        <a:rPr lang="en-US" sz="600" dirty="0"/>
                        <a:t>Facilities</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2"/>
                  </a:ext>
                </a:extLst>
              </a:tr>
              <a:tr h="259588">
                <a:tc>
                  <a:txBody>
                    <a:bodyPr/>
                    <a:lstStyle/>
                    <a:p>
                      <a:r>
                        <a:rPr lang="en-US" sz="600" dirty="0"/>
                        <a:t>Equipment</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3"/>
                  </a:ext>
                </a:extLst>
              </a:tr>
              <a:tr h="259588">
                <a:tc>
                  <a:txBody>
                    <a:bodyPr/>
                    <a:lstStyle/>
                    <a:p>
                      <a:r>
                        <a:rPr lang="en-US" sz="600" dirty="0"/>
                        <a:t>Information Technology</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4"/>
                  </a:ext>
                </a:extLst>
              </a:tr>
              <a:tr h="259588">
                <a:tc>
                  <a:txBody>
                    <a:bodyPr/>
                    <a:lstStyle/>
                    <a:p>
                      <a:r>
                        <a:rPr lang="en-US" sz="600" b="1" dirty="0"/>
                        <a:t>Subtotal</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5"/>
                  </a:ext>
                </a:extLst>
              </a:tr>
              <a:tr h="259588">
                <a:tc gridSpan="6">
                  <a:txBody>
                    <a:bodyPr/>
                    <a:lstStyle/>
                    <a:p>
                      <a:r>
                        <a:rPr lang="en-US" sz="700" b="1" dirty="0"/>
                        <a:t>Operating Investment</a:t>
                      </a:r>
                    </a:p>
                  </a:txBody>
                  <a:tcPr marL="64008" marR="64008" marT="32004" marB="32004" anchor="ct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259588">
                <a:tc>
                  <a:txBody>
                    <a:bodyPr/>
                    <a:lstStyle/>
                    <a:p>
                      <a:r>
                        <a:rPr lang="en-US" sz="600" dirty="0"/>
                        <a:t>Staffing</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extLst>
                  <a:ext uri="{0D108BD9-81ED-4DB2-BD59-A6C34878D82A}">
                    <a16:rowId xmlns:a16="http://schemas.microsoft.com/office/drawing/2014/main" val="10007"/>
                  </a:ext>
                </a:extLst>
              </a:tr>
              <a:tr h="259588">
                <a:tc>
                  <a:txBody>
                    <a:bodyPr/>
                    <a:lstStyle/>
                    <a:p>
                      <a:r>
                        <a:rPr lang="en-US" sz="600" dirty="0"/>
                        <a:t>Training/</a:t>
                      </a:r>
                      <a:br>
                        <a:rPr lang="en-US" sz="600" dirty="0"/>
                      </a:br>
                      <a:r>
                        <a:rPr lang="en-US" sz="600" dirty="0"/>
                        <a:t>Development</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8"/>
                  </a:ext>
                </a:extLst>
              </a:tr>
              <a:tr h="259588">
                <a:tc>
                  <a:txBody>
                    <a:bodyPr/>
                    <a:lstStyle/>
                    <a:p>
                      <a:r>
                        <a:rPr lang="en-US" sz="600" dirty="0"/>
                        <a:t>Marketing/</a:t>
                      </a:r>
                      <a:br>
                        <a:rPr lang="en-US" sz="600" dirty="0"/>
                      </a:br>
                      <a:r>
                        <a:rPr lang="en-US" sz="600" dirty="0"/>
                        <a:t>Communications</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9"/>
                  </a:ext>
                </a:extLst>
              </a:tr>
              <a:tr h="259588">
                <a:tc>
                  <a:txBody>
                    <a:bodyPr/>
                    <a:lstStyle/>
                    <a:p>
                      <a:r>
                        <a:rPr lang="en-US" sz="600" dirty="0"/>
                        <a:t>Administrative Costs</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10"/>
                  </a:ext>
                </a:extLst>
              </a:tr>
              <a:tr h="259588">
                <a:tc>
                  <a:txBody>
                    <a:bodyPr/>
                    <a:lstStyle/>
                    <a:p>
                      <a:r>
                        <a:rPr lang="en-US" sz="600" b="1" dirty="0"/>
                        <a:t>Subtotal</a:t>
                      </a:r>
                    </a:p>
                  </a:txBody>
                  <a:tcPr marL="64008" marR="64008" marT="32004" marB="32004" anchor="ctr"/>
                </a:tc>
                <a:tc>
                  <a:txBody>
                    <a:bodyPr/>
                    <a:lstStyle/>
                    <a:p>
                      <a:endParaRPr lang="en-US" sz="60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11"/>
                  </a:ext>
                </a:extLst>
              </a:tr>
              <a:tr h="277368">
                <a:tc>
                  <a:txBody>
                    <a:bodyPr/>
                    <a:lstStyle/>
                    <a:p>
                      <a:r>
                        <a:rPr lang="en-US" sz="700" b="1" dirty="0"/>
                        <a:t>Total Goal Investment</a:t>
                      </a:r>
                    </a:p>
                  </a:txBody>
                  <a:tcPr marL="64008" marR="64008" marT="32004" marB="32004" anchor="ctr">
                    <a:solidFill>
                      <a:schemeClr val="accent1"/>
                    </a:solidFill>
                  </a:tcPr>
                </a:tc>
                <a:tc>
                  <a:txBody>
                    <a:bodyPr/>
                    <a:lstStyle/>
                    <a:p>
                      <a:endParaRPr lang="en-US" sz="600" dirty="0"/>
                    </a:p>
                  </a:txBody>
                  <a:tcPr marL="64008" marR="64008" marT="32004" marB="32004">
                    <a:solidFill>
                      <a:schemeClr val="accent1"/>
                    </a:solidFill>
                  </a:tcPr>
                </a:tc>
                <a:tc>
                  <a:txBody>
                    <a:bodyPr/>
                    <a:lstStyle/>
                    <a:p>
                      <a:endParaRPr lang="en-US" sz="600" dirty="0"/>
                    </a:p>
                  </a:txBody>
                  <a:tcPr marL="64008" marR="64008" marT="32004" marB="32004">
                    <a:solidFill>
                      <a:schemeClr val="accent1"/>
                    </a:solidFill>
                  </a:tcPr>
                </a:tc>
                <a:tc>
                  <a:txBody>
                    <a:bodyPr/>
                    <a:lstStyle/>
                    <a:p>
                      <a:endParaRPr lang="en-US" sz="600" dirty="0"/>
                    </a:p>
                  </a:txBody>
                  <a:tcPr marL="64008" marR="64008" marT="32004" marB="32004">
                    <a:solidFill>
                      <a:schemeClr val="accent1"/>
                    </a:solidFill>
                  </a:tcPr>
                </a:tc>
                <a:tc>
                  <a:txBody>
                    <a:bodyPr/>
                    <a:lstStyle/>
                    <a:p>
                      <a:endParaRPr lang="en-US" sz="600" dirty="0"/>
                    </a:p>
                  </a:txBody>
                  <a:tcPr marL="64008" marR="64008" marT="32004" marB="32004">
                    <a:solidFill>
                      <a:schemeClr val="accent1"/>
                    </a:solidFill>
                  </a:tcPr>
                </a:tc>
                <a:tc>
                  <a:txBody>
                    <a:bodyPr/>
                    <a:lstStyle/>
                    <a:p>
                      <a:endParaRPr lang="en-US" sz="600" dirty="0"/>
                    </a:p>
                  </a:txBody>
                  <a:tcPr marL="64008" marR="64008" marT="32004" marB="32004">
                    <a:solidFill>
                      <a:schemeClr val="accent1"/>
                    </a:solidFill>
                  </a:tcPr>
                </a:tc>
                <a:extLst>
                  <a:ext uri="{0D108BD9-81ED-4DB2-BD59-A6C34878D82A}">
                    <a16:rowId xmlns:a16="http://schemas.microsoft.com/office/drawing/2014/main" val="10012"/>
                  </a:ext>
                </a:extLst>
              </a:tr>
              <a:tr h="259588">
                <a:tc gridSpan="2">
                  <a:txBody>
                    <a:bodyPr/>
                    <a:lstStyle/>
                    <a:p>
                      <a:endParaRPr lang="en-US" sz="600" dirty="0"/>
                    </a:p>
                  </a:txBody>
                  <a:tcPr marL="64008" marR="64008" marT="32004" marB="32004">
                    <a:solidFill>
                      <a:schemeClr val="accent1"/>
                    </a:solidFill>
                  </a:tcPr>
                </a:tc>
                <a:tc hMerge="1">
                  <a:txBody>
                    <a:bodyPr/>
                    <a:lstStyle/>
                    <a:p>
                      <a:endParaRPr lang="en-US" dirty="0"/>
                    </a:p>
                  </a:txBody>
                  <a:tcPr/>
                </a:tc>
                <a:tc gridSpan="4">
                  <a:txBody>
                    <a:bodyPr/>
                    <a:lstStyle/>
                    <a:p>
                      <a:pPr algn="ctr"/>
                      <a:r>
                        <a:rPr lang="en-US" sz="700" b="1" dirty="0"/>
                        <a:t>Total Plan Investment: </a:t>
                      </a:r>
                    </a:p>
                  </a:txBody>
                  <a:tcPr marL="64008" marR="64008" marT="32004" marB="32004" anchor="ctr">
                    <a:solidFill>
                      <a:schemeClr val="accent1"/>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7660567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80195" y="329407"/>
            <a:ext cx="5212080" cy="256480"/>
          </a:xfrm>
        </p:spPr>
        <p:txBody>
          <a:bodyPr/>
          <a:lstStyle/>
          <a:p>
            <a:r>
              <a:rPr lang="en-US" dirty="0"/>
              <a:t>Interdepartmental Support Required for Strategic Initiatives</a:t>
            </a:r>
          </a:p>
        </p:txBody>
      </p:sp>
      <p:sp>
        <p:nvSpPr>
          <p:cNvPr id="4" name="Text Placeholder 3">
            <a:extLst>
              <a:ext uri="{FF2B5EF4-FFF2-40B4-BE49-F238E27FC236}">
                <a16:creationId xmlns:a16="http://schemas.microsoft.com/office/drawing/2014/main" id="{AAE4DD43-A2B2-445A-A25A-1F64F8E5A7D9}"/>
              </a:ext>
            </a:extLst>
          </p:cNvPr>
          <p:cNvSpPr>
            <a:spLocks noGrp="1"/>
          </p:cNvSpPr>
          <p:nvPr>
            <p:ph type="body" sz="quarter" idx="15"/>
          </p:nvPr>
        </p:nvSpPr>
        <p:spPr/>
        <p:txBody>
          <a:bodyPr/>
          <a:lstStyle/>
          <a:p>
            <a:endParaRPr lang="en-US"/>
          </a:p>
        </p:txBody>
      </p:sp>
      <p:sp>
        <p:nvSpPr>
          <p:cNvPr id="17" name="Text Placeholder 16">
            <a:extLst>
              <a:ext uri="{FF2B5EF4-FFF2-40B4-BE49-F238E27FC236}">
                <a16:creationId xmlns:a16="http://schemas.microsoft.com/office/drawing/2014/main" id="{3DB14324-4BF1-471D-A80F-43CF96FC941D}"/>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382C8CEC-B419-4408-AF48-7E8E8D9E0B75}"/>
              </a:ext>
            </a:extLst>
          </p:cNvPr>
          <p:cNvSpPr>
            <a:spLocks noGrp="1"/>
          </p:cNvSpPr>
          <p:nvPr>
            <p:ph type="body" sz="quarter" idx="18"/>
          </p:nvPr>
        </p:nvSpPr>
        <p:spPr/>
        <p:txBody>
          <a:bodyPr/>
          <a:lstStyle/>
          <a:p>
            <a:endParaRPr lang="en-US"/>
          </a:p>
        </p:txBody>
      </p:sp>
      <p:sp>
        <p:nvSpPr>
          <p:cNvPr id="7" name="Rectangle 6"/>
          <p:cNvSpPr/>
          <p:nvPr/>
        </p:nvSpPr>
        <p:spPr bwMode="gray">
          <a:xfrm>
            <a:off x="326809" y="953588"/>
            <a:ext cx="1083980" cy="365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Information Technology</a:t>
            </a:r>
          </a:p>
        </p:txBody>
      </p:sp>
      <p:sp>
        <p:nvSpPr>
          <p:cNvPr id="8" name="Rectangle 7"/>
          <p:cNvSpPr/>
          <p:nvPr/>
        </p:nvSpPr>
        <p:spPr bwMode="gray">
          <a:xfrm>
            <a:off x="1492913" y="953588"/>
            <a:ext cx="1083980" cy="365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Facilities</a:t>
            </a:r>
          </a:p>
        </p:txBody>
      </p:sp>
      <p:sp>
        <p:nvSpPr>
          <p:cNvPr id="9" name="Rectangle 8"/>
          <p:cNvSpPr/>
          <p:nvPr/>
        </p:nvSpPr>
        <p:spPr bwMode="gray">
          <a:xfrm>
            <a:off x="2659017" y="953588"/>
            <a:ext cx="1083980" cy="365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Department #3</a:t>
            </a:r>
          </a:p>
        </p:txBody>
      </p:sp>
      <p:sp>
        <p:nvSpPr>
          <p:cNvPr id="10" name="Rectangle 9"/>
          <p:cNvSpPr/>
          <p:nvPr/>
        </p:nvSpPr>
        <p:spPr bwMode="gray">
          <a:xfrm>
            <a:off x="3825121" y="953588"/>
            <a:ext cx="1083980" cy="365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Department #4</a:t>
            </a:r>
          </a:p>
        </p:txBody>
      </p:sp>
      <p:sp>
        <p:nvSpPr>
          <p:cNvPr id="11" name="Rectangle 10"/>
          <p:cNvSpPr/>
          <p:nvPr/>
        </p:nvSpPr>
        <p:spPr bwMode="gray">
          <a:xfrm>
            <a:off x="4991224" y="953588"/>
            <a:ext cx="1083980" cy="3657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r>
              <a:rPr lang="en-US" sz="840" b="1" i="1" dirty="0">
                <a:solidFill>
                  <a:schemeClr val="tx1"/>
                </a:solidFill>
              </a:rPr>
              <a:t>Department #5</a:t>
            </a:r>
          </a:p>
        </p:txBody>
      </p:sp>
      <p:sp>
        <p:nvSpPr>
          <p:cNvPr id="12" name="TextBox 11"/>
          <p:cNvSpPr txBox="1"/>
          <p:nvPr/>
        </p:nvSpPr>
        <p:spPr bwMode="gray">
          <a:xfrm>
            <a:off x="325597" y="1463040"/>
            <a:ext cx="1085192" cy="684290"/>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Action items and support required from Information Technology Office</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r>
              <a:rPr lang="en-US" sz="630" i="1" dirty="0"/>
              <a:t>XXXX</a:t>
            </a:r>
          </a:p>
        </p:txBody>
      </p:sp>
      <p:sp>
        <p:nvSpPr>
          <p:cNvPr id="13" name="TextBox 12"/>
          <p:cNvSpPr txBox="1"/>
          <p:nvPr/>
        </p:nvSpPr>
        <p:spPr bwMode="gray">
          <a:xfrm>
            <a:off x="1492912" y="1463040"/>
            <a:ext cx="1085192" cy="735586"/>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Action items and support required from Facilities Office</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endParaRPr lang="en-US" sz="630" dirty="0"/>
          </a:p>
        </p:txBody>
      </p:sp>
      <p:sp>
        <p:nvSpPr>
          <p:cNvPr id="14" name="TextBox 13"/>
          <p:cNvSpPr txBox="1"/>
          <p:nvPr/>
        </p:nvSpPr>
        <p:spPr bwMode="gray">
          <a:xfrm>
            <a:off x="2657804" y="1463040"/>
            <a:ext cx="1085192" cy="735586"/>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Action items and support required from [department]</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endParaRPr lang="en-US" sz="630" dirty="0"/>
          </a:p>
        </p:txBody>
      </p:sp>
      <p:sp>
        <p:nvSpPr>
          <p:cNvPr id="15" name="TextBox 14"/>
          <p:cNvSpPr txBox="1"/>
          <p:nvPr/>
        </p:nvSpPr>
        <p:spPr bwMode="gray">
          <a:xfrm>
            <a:off x="3824514" y="1463040"/>
            <a:ext cx="1085192" cy="735586"/>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Action items and support required from [department]</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endParaRPr lang="en-US" sz="630" i="1" dirty="0"/>
          </a:p>
        </p:txBody>
      </p:sp>
      <p:sp>
        <p:nvSpPr>
          <p:cNvPr id="16" name="TextBox 15"/>
          <p:cNvSpPr txBox="1"/>
          <p:nvPr/>
        </p:nvSpPr>
        <p:spPr bwMode="gray">
          <a:xfrm>
            <a:off x="4991224" y="1463040"/>
            <a:ext cx="1085192" cy="735586"/>
          </a:xfrm>
          <a:prstGeom prst="rect">
            <a:avLst/>
          </a:prstGeom>
          <a:noFill/>
        </p:spPr>
        <p:txBody>
          <a:bodyPr wrap="square" lIns="0" tIns="0" rIns="0" bIns="0" rtlCol="0">
            <a:spAutoFit/>
          </a:bodyPr>
          <a:lstStyle/>
          <a:p>
            <a:pPr marL="78899" indent="-78899">
              <a:spcBef>
                <a:spcPts val="350"/>
              </a:spcBef>
              <a:buFont typeface="Arial" panose="020B0604020202020204" pitchFamily="34" charset="0"/>
              <a:buChar char="•"/>
            </a:pPr>
            <a:r>
              <a:rPr lang="en-US" sz="630" i="1" dirty="0"/>
              <a:t>Action items and support required from [department]</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r>
              <a:rPr lang="en-US" sz="630" i="1" dirty="0"/>
              <a:t>XXXX</a:t>
            </a:r>
          </a:p>
          <a:p>
            <a:pPr marL="78899" indent="-78899">
              <a:spcBef>
                <a:spcPts val="350"/>
              </a:spcBef>
              <a:buFont typeface="Arial" panose="020B0604020202020204" pitchFamily="34" charset="0"/>
              <a:buChar char="•"/>
            </a:pPr>
            <a:endParaRPr lang="en-US" sz="630" dirty="0"/>
          </a:p>
        </p:txBody>
      </p:sp>
    </p:spTree>
    <p:extLst>
      <p:ext uri="{BB962C8B-B14F-4D97-AF65-F5344CB8AC3E}">
        <p14:creationId xmlns:p14="http://schemas.microsoft.com/office/powerpoint/2010/main" val="6856686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Strategic Plan Summary</a:t>
            </a:r>
          </a:p>
        </p:txBody>
      </p:sp>
      <p:sp>
        <p:nvSpPr>
          <p:cNvPr id="6" name="Title 5"/>
          <p:cNvSpPr>
            <a:spLocks noGrp="1"/>
          </p:cNvSpPr>
          <p:nvPr>
            <p:ph type="title"/>
          </p:nvPr>
        </p:nvSpPr>
        <p:spPr/>
        <p:txBody>
          <a:bodyPr/>
          <a:lstStyle/>
          <a:p>
            <a:r>
              <a:rPr lang="en-US" dirty="0"/>
              <a:t>Performance Scorecard Sample</a:t>
            </a:r>
          </a:p>
        </p:txBody>
      </p:sp>
      <p:sp>
        <p:nvSpPr>
          <p:cNvPr id="4" name="Text Placeholder 3">
            <a:extLst>
              <a:ext uri="{FF2B5EF4-FFF2-40B4-BE49-F238E27FC236}">
                <a16:creationId xmlns:a16="http://schemas.microsoft.com/office/drawing/2014/main" id="{4335A5BC-39EC-4D15-98C2-E9ABA8292C29}"/>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71A41849-3C55-46A1-9BEA-352B82889832}"/>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4F42C834-FBE8-49ED-AA69-AEAA6710FCF3}"/>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5597" y="683523"/>
          <a:ext cx="5748394" cy="3491992"/>
        </p:xfrm>
        <a:graphic>
          <a:graphicData uri="http://schemas.openxmlformats.org/drawingml/2006/table">
            <a:tbl>
              <a:tblPr firstRow="1" bandRow="1">
                <a:tableStyleId>{7DF18680-E054-41AD-8BC1-D1AEF772440D}</a:tableStyleId>
              </a:tblPr>
              <a:tblGrid>
                <a:gridCol w="464706">
                  <a:extLst>
                    <a:ext uri="{9D8B030D-6E8A-4147-A177-3AD203B41FA5}">
                      <a16:colId xmlns:a16="http://schemas.microsoft.com/office/drawing/2014/main" val="20000"/>
                    </a:ext>
                  </a:extLst>
                </a:gridCol>
                <a:gridCol w="972392">
                  <a:extLst>
                    <a:ext uri="{9D8B030D-6E8A-4147-A177-3AD203B41FA5}">
                      <a16:colId xmlns:a16="http://schemas.microsoft.com/office/drawing/2014/main" val="20001"/>
                    </a:ext>
                  </a:extLst>
                </a:gridCol>
                <a:gridCol w="582088">
                  <a:extLst>
                    <a:ext uri="{9D8B030D-6E8A-4147-A177-3AD203B41FA5}">
                      <a16:colId xmlns:a16="http://schemas.microsoft.com/office/drawing/2014/main" val="20002"/>
                    </a:ext>
                  </a:extLst>
                </a:gridCol>
                <a:gridCol w="607423">
                  <a:extLst>
                    <a:ext uri="{9D8B030D-6E8A-4147-A177-3AD203B41FA5}">
                      <a16:colId xmlns:a16="http://schemas.microsoft.com/office/drawing/2014/main" val="20003"/>
                    </a:ext>
                  </a:extLst>
                </a:gridCol>
                <a:gridCol w="744256">
                  <a:extLst>
                    <a:ext uri="{9D8B030D-6E8A-4147-A177-3AD203B41FA5}">
                      <a16:colId xmlns:a16="http://schemas.microsoft.com/office/drawing/2014/main" val="20004"/>
                    </a:ext>
                  </a:extLst>
                </a:gridCol>
                <a:gridCol w="818853">
                  <a:extLst>
                    <a:ext uri="{9D8B030D-6E8A-4147-A177-3AD203B41FA5}">
                      <a16:colId xmlns:a16="http://schemas.microsoft.com/office/drawing/2014/main" val="20005"/>
                    </a:ext>
                  </a:extLst>
                </a:gridCol>
                <a:gridCol w="779338">
                  <a:extLst>
                    <a:ext uri="{9D8B030D-6E8A-4147-A177-3AD203B41FA5}">
                      <a16:colId xmlns:a16="http://schemas.microsoft.com/office/drawing/2014/main" val="20006"/>
                    </a:ext>
                  </a:extLst>
                </a:gridCol>
                <a:gridCol w="779338">
                  <a:extLst>
                    <a:ext uri="{9D8B030D-6E8A-4147-A177-3AD203B41FA5}">
                      <a16:colId xmlns:a16="http://schemas.microsoft.com/office/drawing/2014/main" val="20007"/>
                    </a:ext>
                  </a:extLst>
                </a:gridCol>
              </a:tblGrid>
              <a:tr h="352044">
                <a:tc>
                  <a:txBody>
                    <a:bodyPr/>
                    <a:lstStyle/>
                    <a:p>
                      <a:r>
                        <a:rPr lang="en-US" sz="600" dirty="0"/>
                        <a:t>Goal</a:t>
                      </a:r>
                    </a:p>
                  </a:txBody>
                  <a:tcPr marL="64008" marR="64008" marT="32004" marB="32004" anchor="ctr"/>
                </a:tc>
                <a:tc>
                  <a:txBody>
                    <a:bodyPr/>
                    <a:lstStyle/>
                    <a:p>
                      <a:r>
                        <a:rPr lang="en-US" sz="600" dirty="0"/>
                        <a:t>Objective</a:t>
                      </a:r>
                    </a:p>
                  </a:txBody>
                  <a:tcPr marL="64008" marR="64008" marT="32004" marB="32004" anchor="ctr"/>
                </a:tc>
                <a:tc>
                  <a:txBody>
                    <a:bodyPr/>
                    <a:lstStyle/>
                    <a:p>
                      <a:r>
                        <a:rPr lang="en-US" sz="600" dirty="0"/>
                        <a:t>Owner</a:t>
                      </a:r>
                    </a:p>
                  </a:txBody>
                  <a:tcPr marL="64008" marR="64008" marT="32004" marB="32004" anchor="ctr"/>
                </a:tc>
                <a:tc>
                  <a:txBody>
                    <a:bodyPr/>
                    <a:lstStyle/>
                    <a:p>
                      <a:r>
                        <a:rPr lang="en-US" sz="600" dirty="0"/>
                        <a:t>Status</a:t>
                      </a:r>
                      <a:r>
                        <a:rPr lang="en-US" sz="600" baseline="0" dirty="0"/>
                        <a:t> of Related Initiatives</a:t>
                      </a:r>
                      <a:endParaRPr lang="en-US" sz="600" dirty="0"/>
                    </a:p>
                  </a:txBody>
                  <a:tcPr marL="64008" marR="64008" marT="32004" marB="32004" anchor="ctr"/>
                </a:tc>
                <a:tc>
                  <a:txBody>
                    <a:bodyPr/>
                    <a:lstStyle/>
                    <a:p>
                      <a:r>
                        <a:rPr lang="en-US" sz="600" dirty="0"/>
                        <a:t>Metric</a:t>
                      </a:r>
                    </a:p>
                  </a:txBody>
                  <a:tcPr marL="64008" marR="64008" marT="32004" marB="32004" anchor="ctr"/>
                </a:tc>
                <a:tc>
                  <a:txBody>
                    <a:bodyPr/>
                    <a:lstStyle/>
                    <a:p>
                      <a:r>
                        <a:rPr lang="en-US" sz="600" i="0" dirty="0"/>
                        <a:t>Metric Value at Plan Launch</a:t>
                      </a:r>
                      <a:r>
                        <a:rPr lang="en-US" sz="600" i="0" baseline="0" dirty="0"/>
                        <a:t> Aug 2015</a:t>
                      </a:r>
                      <a:endParaRPr lang="en-US" sz="600" i="0" dirty="0"/>
                    </a:p>
                  </a:txBody>
                  <a:tcPr marL="64008" marR="64008" marT="32004" marB="32004" anchor="ctr"/>
                </a:tc>
                <a:tc>
                  <a:txBody>
                    <a:bodyPr/>
                    <a:lstStyle/>
                    <a:p>
                      <a:r>
                        <a:rPr lang="en-US" sz="600" i="0" dirty="0"/>
                        <a:t>Current Metric Value</a:t>
                      </a:r>
                      <a:br>
                        <a:rPr lang="en-US" sz="600" i="0" dirty="0"/>
                      </a:br>
                      <a:r>
                        <a:rPr lang="en-US" sz="600" i="0" dirty="0"/>
                        <a:t>Mar 2018</a:t>
                      </a:r>
                    </a:p>
                  </a:txBody>
                  <a:tcPr marL="64008" marR="64008" marT="32004" marB="32004" anchor="ctr"/>
                </a:tc>
                <a:tc>
                  <a:txBody>
                    <a:bodyPr/>
                    <a:lstStyle/>
                    <a:p>
                      <a:r>
                        <a:rPr lang="en-US" sz="600" i="0" dirty="0"/>
                        <a:t>Target Metric Value </a:t>
                      </a:r>
                      <a:br>
                        <a:rPr lang="en-US" sz="600" i="0" dirty="0"/>
                      </a:br>
                      <a:r>
                        <a:rPr lang="en-US" sz="600" i="0" dirty="0"/>
                        <a:t>Aug</a:t>
                      </a:r>
                      <a:r>
                        <a:rPr lang="en-US" sz="600" i="0" baseline="0" dirty="0"/>
                        <a:t> 2020</a:t>
                      </a:r>
                      <a:endParaRPr lang="en-US" sz="600" i="0" dirty="0"/>
                    </a:p>
                  </a:txBody>
                  <a:tcPr marL="64008" marR="64008" marT="32004" marB="32004" anchor="ctr"/>
                </a:tc>
                <a:extLst>
                  <a:ext uri="{0D108BD9-81ED-4DB2-BD59-A6C34878D82A}">
                    <a16:rowId xmlns:a16="http://schemas.microsoft.com/office/drawing/2014/main" val="10000"/>
                  </a:ext>
                </a:extLst>
              </a:tr>
              <a:tr h="259588">
                <a:tc rowSpan="8">
                  <a:txBody>
                    <a:bodyPr/>
                    <a:lstStyle/>
                    <a:p>
                      <a:pPr algn="ctr"/>
                      <a:r>
                        <a:rPr lang="en-US" sz="800" b="1" dirty="0"/>
                        <a:t>Grow Full-Time Equivalent Enrollments</a:t>
                      </a:r>
                    </a:p>
                  </a:txBody>
                  <a:tcPr marL="64008" marR="64008" marT="32004" marB="32004" vert="vert270" anchor="ctr"/>
                </a:tc>
                <a:tc rowSpan="4">
                  <a:txBody>
                    <a:bodyPr/>
                    <a:lstStyle/>
                    <a:p>
                      <a:r>
                        <a:rPr lang="en-US" sz="600" dirty="0"/>
                        <a:t>Increase First-</a:t>
                      </a:r>
                      <a:r>
                        <a:rPr lang="en-US" sz="600" baseline="0" dirty="0"/>
                        <a:t> to Second-Year Retention by 15%</a:t>
                      </a:r>
                      <a:endParaRPr lang="en-US" sz="600" dirty="0"/>
                    </a:p>
                  </a:txBody>
                  <a:tcPr marL="64008" marR="64008" marT="32004" marB="32004"/>
                </a:tc>
                <a:tc rowSpan="4">
                  <a:txBody>
                    <a:bodyPr/>
                    <a:lstStyle/>
                    <a:p>
                      <a:r>
                        <a:rPr lang="en-US" sz="600" dirty="0"/>
                        <a:t>VP of Academic Affairs</a:t>
                      </a:r>
                    </a:p>
                  </a:txBody>
                  <a:tcPr marL="64008" marR="64008" marT="32004" marB="32004"/>
                </a:tc>
                <a:tc rowSpan="4">
                  <a:txBody>
                    <a:bodyPr/>
                    <a:lstStyle/>
                    <a:p>
                      <a:endParaRPr lang="en-US" sz="600" dirty="0"/>
                    </a:p>
                  </a:txBody>
                  <a:tcPr marL="64008" marR="64008" marT="32004" marB="32004"/>
                </a:tc>
                <a:tc rowSpan="2">
                  <a:txBody>
                    <a:bodyPr/>
                    <a:lstStyle/>
                    <a:p>
                      <a:r>
                        <a:rPr lang="en-US" sz="600" dirty="0"/>
                        <a:t>Advising</a:t>
                      </a:r>
                      <a:r>
                        <a:rPr lang="en-US" sz="600" baseline="0" dirty="0"/>
                        <a:t> Touchpoints per Evening Student per Year</a:t>
                      </a:r>
                      <a:endParaRPr lang="en-US" sz="600" dirty="0"/>
                    </a:p>
                  </a:txBody>
                  <a:tcPr marL="64008" marR="64008" marT="32004" marB="32004"/>
                </a:tc>
                <a:tc>
                  <a:txBody>
                    <a:bodyPr/>
                    <a:lstStyle/>
                    <a:p>
                      <a:pPr algn="ctr"/>
                      <a:r>
                        <a:rPr lang="en-US" sz="600" dirty="0"/>
                        <a:t>70</a:t>
                      </a:r>
                    </a:p>
                  </a:txBody>
                  <a:tcPr marL="64008" marR="64008" marT="32004" marB="32004" anchor="ctr"/>
                </a:tc>
                <a:tc>
                  <a:txBody>
                    <a:bodyPr/>
                    <a:lstStyle/>
                    <a:p>
                      <a:pPr algn="ctr"/>
                      <a:r>
                        <a:rPr lang="en-US" sz="600" dirty="0"/>
                        <a:t>75</a:t>
                      </a:r>
                    </a:p>
                  </a:txBody>
                  <a:tcPr marL="64008" marR="64008" marT="32004" marB="32004" anchor="ctr"/>
                </a:tc>
                <a:tc>
                  <a:txBody>
                    <a:bodyPr/>
                    <a:lstStyle/>
                    <a:p>
                      <a:pPr algn="ctr"/>
                      <a:r>
                        <a:rPr lang="en-US" sz="600" dirty="0"/>
                        <a:t>90</a:t>
                      </a:r>
                    </a:p>
                  </a:txBody>
                  <a:tcPr marL="64008" marR="64008" marT="32004" marB="32004" anchor="ctr"/>
                </a:tc>
                <a:extLst>
                  <a:ext uri="{0D108BD9-81ED-4DB2-BD59-A6C34878D82A}">
                    <a16:rowId xmlns:a16="http://schemas.microsoft.com/office/drawing/2014/main" val="10001"/>
                  </a:ext>
                </a:extLst>
              </a:tr>
              <a:tr h="284480">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600" dirty="0"/>
                        <a:t>First-</a:t>
                      </a:r>
                      <a:r>
                        <a:rPr lang="en-US" sz="600" baseline="0" dirty="0"/>
                        <a:t> to Second Year Retention</a:t>
                      </a:r>
                      <a:endParaRPr lang="en-US" sz="600" dirty="0"/>
                    </a:p>
                    <a:p>
                      <a:endParaRPr lang="en-US" sz="600"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3"/>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259588">
                <a:tc vMerge="1">
                  <a:txBody>
                    <a:bodyPr/>
                    <a:lstStyle/>
                    <a:p>
                      <a:endParaRPr lang="en-US" dirty="0"/>
                    </a:p>
                  </a:txBody>
                  <a:tcPr/>
                </a:tc>
                <a:tc rowSpan="4">
                  <a:txBody>
                    <a:bodyPr/>
                    <a:lstStyle/>
                    <a:p>
                      <a:r>
                        <a:rPr lang="en-US" sz="600" dirty="0"/>
                        <a:t>Increase new first-time student enrollments by 5%</a:t>
                      </a:r>
                    </a:p>
                  </a:txBody>
                  <a:tcPr marL="64008" marR="64008" marT="32004" marB="32004"/>
                </a:tc>
                <a:tc rowSpan="4">
                  <a:txBody>
                    <a:bodyPr/>
                    <a:lstStyle/>
                    <a:p>
                      <a:r>
                        <a:rPr lang="en-US" sz="600" dirty="0"/>
                        <a:t>VP of Enrollment</a:t>
                      </a:r>
                    </a:p>
                  </a:txBody>
                  <a:tcPr marL="64008" marR="64008" marT="32004" marB="32004"/>
                </a:tc>
                <a:tc rowSpan="4">
                  <a:txBody>
                    <a:bodyPr/>
                    <a:lstStyle/>
                    <a:p>
                      <a:endParaRPr lang="en-US" sz="600" dirty="0"/>
                    </a:p>
                  </a:txBody>
                  <a:tcPr marL="64008" marR="64008" marT="32004" marB="32004"/>
                </a:tc>
                <a:tc rowSpan="2">
                  <a:txBody>
                    <a:bodyPr/>
                    <a:lstStyle/>
                    <a:p>
                      <a:r>
                        <a:rPr lang="en-US" sz="600" dirty="0"/>
                        <a:t>Applications from First-Time</a:t>
                      </a:r>
                      <a:r>
                        <a:rPr lang="en-US" sz="600" baseline="0" dirty="0"/>
                        <a:t> Students</a:t>
                      </a:r>
                      <a:endParaRPr lang="en-US" sz="600"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5"/>
                  </a:ext>
                </a:extLst>
              </a:tr>
              <a:tr h="259588">
                <a:tc vMerge="1">
                  <a:txBody>
                    <a:bodyPr/>
                    <a:lstStyle/>
                    <a:p>
                      <a:endParaRPr lang="en-US" dirty="0"/>
                    </a:p>
                  </a:txBody>
                  <a:tcPr/>
                </a:tc>
                <a:tc vMerge="1">
                  <a:txBody>
                    <a:bodyPr/>
                    <a:lstStyle/>
                    <a:p>
                      <a:endParaRPr lang="en-US"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r>
                        <a:rPr lang="en-US" sz="600" dirty="0"/>
                        <a:t>New</a:t>
                      </a:r>
                      <a:r>
                        <a:rPr lang="en-US" sz="600" baseline="0" dirty="0"/>
                        <a:t> Enrollments</a:t>
                      </a:r>
                      <a:endParaRPr lang="en-US" sz="600"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7"/>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8"/>
                  </a:ext>
                </a:extLst>
              </a:tr>
              <a:tr h="259588">
                <a:tc rowSpan="4">
                  <a:txBody>
                    <a:bodyPr/>
                    <a:lstStyle/>
                    <a:p>
                      <a:pPr algn="ctr"/>
                      <a:r>
                        <a:rPr lang="en-US" sz="800" b="1" dirty="0"/>
                        <a:t>Improve Financial Health</a:t>
                      </a:r>
                    </a:p>
                  </a:txBody>
                  <a:tcPr marL="64008" marR="64008" marT="32004" marB="32004" vert="vert270" anchor="ctr"/>
                </a:tc>
                <a:tc rowSpan="4">
                  <a:txBody>
                    <a:bodyPr/>
                    <a:lstStyle/>
                    <a:p>
                      <a:r>
                        <a:rPr lang="en-US" sz="600" dirty="0"/>
                        <a:t>Increase Section</a:t>
                      </a:r>
                      <a:r>
                        <a:rPr lang="en-US" sz="600" baseline="0" dirty="0"/>
                        <a:t> Fill Rate from 60% to 70% in Liberal Arts Courses</a:t>
                      </a:r>
                      <a:endParaRPr lang="en-US" sz="600" dirty="0"/>
                    </a:p>
                  </a:txBody>
                  <a:tcPr marL="64008" marR="64008" marT="32004" marB="32004"/>
                </a:tc>
                <a:tc rowSpan="4">
                  <a:txBody>
                    <a:bodyPr/>
                    <a:lstStyle/>
                    <a:p>
                      <a:r>
                        <a:rPr lang="en-US" sz="600" dirty="0"/>
                        <a:t>VP of Academic</a:t>
                      </a:r>
                      <a:r>
                        <a:rPr lang="en-US" sz="600" baseline="0" dirty="0"/>
                        <a:t> Affairs</a:t>
                      </a:r>
                      <a:endParaRPr lang="en-US" sz="600" dirty="0"/>
                    </a:p>
                  </a:txBody>
                  <a:tcPr marL="64008" marR="64008" marT="32004" marB="32004"/>
                </a:tc>
                <a:tc rowSpan="4">
                  <a:txBody>
                    <a:bodyPr/>
                    <a:lstStyle/>
                    <a:p>
                      <a:endParaRPr lang="en-US" sz="600" dirty="0"/>
                    </a:p>
                  </a:txBody>
                  <a:tcPr marL="64008" marR="64008" marT="32004" marB="32004"/>
                </a:tc>
                <a:tc rowSpan="2">
                  <a:txBody>
                    <a:bodyPr/>
                    <a:lstStyle/>
                    <a:p>
                      <a:r>
                        <a:rPr lang="en-US" sz="600" dirty="0"/>
                        <a:t>Course</a:t>
                      </a:r>
                      <a:r>
                        <a:rPr lang="en-US" sz="600" baseline="0" dirty="0"/>
                        <a:t> Fill Rate</a:t>
                      </a:r>
                      <a:endParaRPr lang="en-US" sz="600"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9"/>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0"/>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r>
                        <a:rPr lang="en-US" sz="600" dirty="0"/>
                        <a:t>Number of 101 Courses Offered</a:t>
                      </a:r>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11"/>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2"/>
                  </a:ext>
                </a:extLst>
              </a:tr>
            </a:tbl>
          </a:graphicData>
        </a:graphic>
      </p:graphicFrame>
      <p:sp>
        <p:nvSpPr>
          <p:cNvPr id="9" name="Rectangle 8"/>
          <p:cNvSpPr/>
          <p:nvPr/>
        </p:nvSpPr>
        <p:spPr bwMode="gray">
          <a:xfrm>
            <a:off x="3788229" y="1378132"/>
            <a:ext cx="598453" cy="12181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0" name="Rectangle 9"/>
          <p:cNvSpPr/>
          <p:nvPr/>
        </p:nvSpPr>
        <p:spPr bwMode="gray">
          <a:xfrm>
            <a:off x="3788228" y="1894622"/>
            <a:ext cx="1894115" cy="12295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1" name="Rectangle 10"/>
          <p:cNvSpPr/>
          <p:nvPr/>
        </p:nvSpPr>
        <p:spPr bwMode="gray">
          <a:xfrm>
            <a:off x="3788229" y="2424380"/>
            <a:ext cx="411480" cy="1126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2" name="Rectangle 11"/>
          <p:cNvSpPr/>
          <p:nvPr/>
        </p:nvSpPr>
        <p:spPr bwMode="gray">
          <a:xfrm>
            <a:off x="3788229" y="2947166"/>
            <a:ext cx="411480" cy="1045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3" name="Rectangle 12"/>
          <p:cNvSpPr/>
          <p:nvPr/>
        </p:nvSpPr>
        <p:spPr bwMode="gray">
          <a:xfrm>
            <a:off x="3788228" y="3458469"/>
            <a:ext cx="1529305" cy="12075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4" name="Rectangle 13"/>
          <p:cNvSpPr/>
          <p:nvPr/>
        </p:nvSpPr>
        <p:spPr bwMode="gray">
          <a:xfrm>
            <a:off x="3788229" y="3978700"/>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5" name="Rectangle 14"/>
          <p:cNvSpPr/>
          <p:nvPr/>
        </p:nvSpPr>
        <p:spPr bwMode="gray">
          <a:xfrm>
            <a:off x="325598" y="4175515"/>
            <a:ext cx="2979306" cy="3128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nvGrpSpPr>
          <p:cNvPr id="25" name="Group 24"/>
          <p:cNvGrpSpPr/>
          <p:nvPr/>
        </p:nvGrpSpPr>
        <p:grpSpPr>
          <a:xfrm>
            <a:off x="433813" y="4256815"/>
            <a:ext cx="2765279" cy="150223"/>
            <a:chOff x="606490" y="6064728"/>
            <a:chExt cx="3950398" cy="214604"/>
          </a:xfrm>
        </p:grpSpPr>
        <p:grpSp>
          <p:nvGrpSpPr>
            <p:cNvPr id="22" name="Group 21"/>
            <p:cNvGrpSpPr/>
            <p:nvPr/>
          </p:nvGrpSpPr>
          <p:grpSpPr>
            <a:xfrm>
              <a:off x="606490" y="6064728"/>
              <a:ext cx="889161" cy="214604"/>
              <a:chOff x="606490" y="6081165"/>
              <a:chExt cx="889161" cy="214604"/>
            </a:xfrm>
          </p:grpSpPr>
          <p:sp>
            <p:nvSpPr>
              <p:cNvPr id="16" name="Oval 15"/>
              <p:cNvSpPr/>
              <p:nvPr/>
            </p:nvSpPr>
            <p:spPr bwMode="gray">
              <a:xfrm>
                <a:off x="606490" y="6081165"/>
                <a:ext cx="214604" cy="214604"/>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9" name="TextBox 18"/>
              <p:cNvSpPr txBox="1"/>
              <p:nvPr/>
            </p:nvSpPr>
            <p:spPr bwMode="gray">
              <a:xfrm>
                <a:off x="916279" y="6119218"/>
                <a:ext cx="579372" cy="138500"/>
              </a:xfrm>
              <a:prstGeom prst="rect">
                <a:avLst/>
              </a:prstGeom>
              <a:noFill/>
            </p:spPr>
            <p:txBody>
              <a:bodyPr wrap="none" lIns="0" tIns="0" rIns="0" bIns="0" rtlCol="0">
                <a:spAutoFit/>
              </a:bodyPr>
              <a:lstStyle/>
              <a:p>
                <a:pPr>
                  <a:spcBef>
                    <a:spcPts val="350"/>
                  </a:spcBef>
                </a:pPr>
                <a:r>
                  <a:rPr lang="en-US" sz="630" b="1" dirty="0"/>
                  <a:t>On Track</a:t>
                </a:r>
              </a:p>
            </p:txBody>
          </p:sp>
        </p:grpSp>
        <p:grpSp>
          <p:nvGrpSpPr>
            <p:cNvPr id="23" name="Group 22"/>
            <p:cNvGrpSpPr/>
            <p:nvPr/>
          </p:nvGrpSpPr>
          <p:grpSpPr>
            <a:xfrm>
              <a:off x="1783195" y="6064728"/>
              <a:ext cx="1246489" cy="214604"/>
              <a:chOff x="3446357" y="6064728"/>
              <a:chExt cx="1246489" cy="214604"/>
            </a:xfrm>
          </p:grpSpPr>
          <p:sp>
            <p:nvSpPr>
              <p:cNvPr id="17" name="Oval 16"/>
              <p:cNvSpPr/>
              <p:nvPr/>
            </p:nvSpPr>
            <p:spPr bwMode="gray">
              <a:xfrm>
                <a:off x="3446357" y="6064728"/>
                <a:ext cx="214604" cy="21460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0" name="TextBox 19"/>
              <p:cNvSpPr txBox="1"/>
              <p:nvPr/>
            </p:nvSpPr>
            <p:spPr bwMode="gray">
              <a:xfrm>
                <a:off x="3769973" y="6102781"/>
                <a:ext cx="922873" cy="138500"/>
              </a:xfrm>
              <a:prstGeom prst="rect">
                <a:avLst/>
              </a:prstGeom>
              <a:noFill/>
            </p:spPr>
            <p:txBody>
              <a:bodyPr wrap="none" lIns="0" tIns="0" rIns="0" bIns="0" rtlCol="0">
                <a:spAutoFit/>
              </a:bodyPr>
              <a:lstStyle/>
              <a:p>
                <a:pPr>
                  <a:spcBef>
                    <a:spcPts val="350"/>
                  </a:spcBef>
                </a:pPr>
                <a:r>
                  <a:rPr lang="en-US" sz="630" b="1" dirty="0"/>
                  <a:t>Minor Setback</a:t>
                </a:r>
              </a:p>
            </p:txBody>
          </p:sp>
        </p:grpSp>
        <p:grpSp>
          <p:nvGrpSpPr>
            <p:cNvPr id="24" name="Group 23"/>
            <p:cNvGrpSpPr/>
            <p:nvPr/>
          </p:nvGrpSpPr>
          <p:grpSpPr>
            <a:xfrm>
              <a:off x="3316770" y="6064728"/>
              <a:ext cx="1240118" cy="214604"/>
              <a:chOff x="5005495" y="6064728"/>
              <a:chExt cx="1240118" cy="214604"/>
            </a:xfrm>
          </p:grpSpPr>
          <p:sp>
            <p:nvSpPr>
              <p:cNvPr id="18" name="Oval 17"/>
              <p:cNvSpPr/>
              <p:nvPr/>
            </p:nvSpPr>
            <p:spPr bwMode="gray">
              <a:xfrm>
                <a:off x="5005495" y="6064728"/>
                <a:ext cx="214604" cy="214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1" name="TextBox 20"/>
              <p:cNvSpPr txBox="1"/>
              <p:nvPr/>
            </p:nvSpPr>
            <p:spPr bwMode="gray">
              <a:xfrm>
                <a:off x="5320452" y="6102779"/>
                <a:ext cx="925161" cy="138500"/>
              </a:xfrm>
              <a:prstGeom prst="rect">
                <a:avLst/>
              </a:prstGeom>
              <a:noFill/>
            </p:spPr>
            <p:txBody>
              <a:bodyPr wrap="none" lIns="0" tIns="0" rIns="0" bIns="0" rtlCol="0">
                <a:spAutoFit/>
              </a:bodyPr>
              <a:lstStyle/>
              <a:p>
                <a:pPr>
                  <a:spcBef>
                    <a:spcPts val="350"/>
                  </a:spcBef>
                </a:pPr>
                <a:r>
                  <a:rPr lang="en-US" sz="630" b="1" dirty="0"/>
                  <a:t>Major Setback</a:t>
                </a:r>
              </a:p>
            </p:txBody>
          </p:sp>
        </p:grpSp>
      </p:grpSp>
      <p:sp>
        <p:nvSpPr>
          <p:cNvPr id="26" name="Oval 25"/>
          <p:cNvSpPr/>
          <p:nvPr/>
        </p:nvSpPr>
        <p:spPr bwMode="gray">
          <a:xfrm>
            <a:off x="2589949" y="1499947"/>
            <a:ext cx="150223" cy="150223"/>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7" name="Oval 26"/>
          <p:cNvSpPr/>
          <p:nvPr/>
        </p:nvSpPr>
        <p:spPr bwMode="gray">
          <a:xfrm>
            <a:off x="2589949" y="3579223"/>
            <a:ext cx="150223" cy="150223"/>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8" name="Oval 27"/>
          <p:cNvSpPr/>
          <p:nvPr/>
        </p:nvSpPr>
        <p:spPr bwMode="gray">
          <a:xfrm>
            <a:off x="2589949" y="2537021"/>
            <a:ext cx="150223" cy="1502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Tree>
    <p:extLst>
      <p:ext uri="{BB962C8B-B14F-4D97-AF65-F5344CB8AC3E}">
        <p14:creationId xmlns:p14="http://schemas.microsoft.com/office/powerpoint/2010/main" val="1726799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Roadmap</a:t>
            </a:r>
          </a:p>
        </p:txBody>
      </p:sp>
      <p:sp>
        <p:nvSpPr>
          <p:cNvPr id="6" name="Title 5"/>
          <p:cNvSpPr>
            <a:spLocks noGrp="1"/>
          </p:cNvSpPr>
          <p:nvPr>
            <p:ph type="title"/>
          </p:nvPr>
        </p:nvSpPr>
        <p:spPr/>
        <p:txBody>
          <a:bodyPr/>
          <a:lstStyle/>
          <a:p>
            <a:r>
              <a:rPr lang="en-US" dirty="0"/>
              <a:t>Strategic Enrollment Plan Overview</a:t>
            </a:r>
          </a:p>
        </p:txBody>
      </p:sp>
      <p:sp>
        <p:nvSpPr>
          <p:cNvPr id="5" name="Text Placeholder 4">
            <a:extLst>
              <a:ext uri="{FF2B5EF4-FFF2-40B4-BE49-F238E27FC236}">
                <a16:creationId xmlns:a16="http://schemas.microsoft.com/office/drawing/2014/main" id="{FC69DDEC-6A8F-4F77-BF59-BA3421591856}"/>
              </a:ext>
            </a:extLst>
          </p:cNvPr>
          <p:cNvSpPr>
            <a:spLocks noGrp="1"/>
          </p:cNvSpPr>
          <p:nvPr>
            <p:ph type="body" sz="quarter" idx="15"/>
          </p:nvPr>
        </p:nvSpPr>
        <p:spPr/>
        <p:txBody>
          <a:bodyPr/>
          <a:lstStyle/>
          <a:p>
            <a:endParaRPr lang="en-US"/>
          </a:p>
        </p:txBody>
      </p:sp>
      <p:sp>
        <p:nvSpPr>
          <p:cNvPr id="20" name="Text Placeholder 19">
            <a:extLst>
              <a:ext uri="{FF2B5EF4-FFF2-40B4-BE49-F238E27FC236}">
                <a16:creationId xmlns:a16="http://schemas.microsoft.com/office/drawing/2014/main" id="{5C3D18D4-1C75-4429-A50F-68A4EDBC7602}"/>
              </a:ext>
            </a:extLst>
          </p:cNvPr>
          <p:cNvSpPr>
            <a:spLocks noGrp="1"/>
          </p:cNvSpPr>
          <p:nvPr>
            <p:ph type="body" sz="quarter" idx="19"/>
          </p:nvPr>
        </p:nvSpPr>
        <p:spPr/>
        <p:txBody>
          <a:bodyPr/>
          <a:lstStyle/>
          <a:p>
            <a:endParaRPr lang="en-US"/>
          </a:p>
        </p:txBody>
      </p:sp>
      <p:sp>
        <p:nvSpPr>
          <p:cNvPr id="19" name="Text Placeholder 18">
            <a:extLst>
              <a:ext uri="{FF2B5EF4-FFF2-40B4-BE49-F238E27FC236}">
                <a16:creationId xmlns:a16="http://schemas.microsoft.com/office/drawing/2014/main" id="{BA48793F-DE9A-456C-9198-08CC4A3B6B80}"/>
              </a:ext>
            </a:extLst>
          </p:cNvPr>
          <p:cNvSpPr>
            <a:spLocks noGrp="1"/>
          </p:cNvSpPr>
          <p:nvPr>
            <p:ph type="body" sz="quarter" idx="18"/>
          </p:nvPr>
        </p:nvSpPr>
        <p:spPr/>
        <p:txBody>
          <a:bodyPr/>
          <a:lstStyle/>
          <a:p>
            <a:endParaRPr lang="en-US"/>
          </a:p>
        </p:txBody>
      </p:sp>
      <p:sp>
        <p:nvSpPr>
          <p:cNvPr id="7" name="Chevron 6"/>
          <p:cNvSpPr/>
          <p:nvPr/>
        </p:nvSpPr>
        <p:spPr bwMode="gray">
          <a:xfrm>
            <a:off x="344346" y="1182932"/>
            <a:ext cx="1344168" cy="42942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8" name="Chevron 7"/>
          <p:cNvSpPr/>
          <p:nvPr/>
        </p:nvSpPr>
        <p:spPr bwMode="gray">
          <a:xfrm>
            <a:off x="1806576" y="1182932"/>
            <a:ext cx="1344168" cy="42942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9" name="Chevron 8"/>
          <p:cNvSpPr/>
          <p:nvPr/>
        </p:nvSpPr>
        <p:spPr bwMode="gray">
          <a:xfrm>
            <a:off x="3268806" y="1182932"/>
            <a:ext cx="1344168" cy="42942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0" name="Chevron 9"/>
          <p:cNvSpPr/>
          <p:nvPr/>
        </p:nvSpPr>
        <p:spPr bwMode="gray">
          <a:xfrm>
            <a:off x="4731036" y="1182932"/>
            <a:ext cx="1344168" cy="429421"/>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1" name="TextBox 10"/>
          <p:cNvSpPr txBox="1"/>
          <p:nvPr/>
        </p:nvSpPr>
        <p:spPr bwMode="gray">
          <a:xfrm>
            <a:off x="899732" y="865743"/>
            <a:ext cx="117020" cy="258532"/>
          </a:xfrm>
          <a:prstGeom prst="rect">
            <a:avLst/>
          </a:prstGeom>
          <a:noFill/>
        </p:spPr>
        <p:txBody>
          <a:bodyPr wrap="none" lIns="0" tIns="0" rIns="0" bIns="0" rtlCol="0">
            <a:spAutoFit/>
          </a:bodyPr>
          <a:lstStyle/>
          <a:p>
            <a:pPr>
              <a:spcBef>
                <a:spcPts val="350"/>
              </a:spcBef>
            </a:pPr>
            <a:r>
              <a:rPr lang="en-US" sz="1680" dirty="0">
                <a:latin typeface="+mj-lt"/>
              </a:rPr>
              <a:t>1</a:t>
            </a:r>
          </a:p>
        </p:txBody>
      </p:sp>
      <p:sp>
        <p:nvSpPr>
          <p:cNvPr id="12" name="TextBox 11"/>
          <p:cNvSpPr txBox="1"/>
          <p:nvPr/>
        </p:nvSpPr>
        <p:spPr bwMode="gray">
          <a:xfrm>
            <a:off x="2420311" y="865743"/>
            <a:ext cx="117020" cy="258532"/>
          </a:xfrm>
          <a:prstGeom prst="rect">
            <a:avLst/>
          </a:prstGeom>
          <a:noFill/>
        </p:spPr>
        <p:txBody>
          <a:bodyPr wrap="none" lIns="0" tIns="0" rIns="0" bIns="0" rtlCol="0">
            <a:spAutoFit/>
          </a:bodyPr>
          <a:lstStyle/>
          <a:p>
            <a:pPr>
              <a:spcBef>
                <a:spcPts val="350"/>
              </a:spcBef>
            </a:pPr>
            <a:r>
              <a:rPr lang="en-US" sz="1680" dirty="0">
                <a:latin typeface="+mj-lt"/>
              </a:rPr>
              <a:t>2</a:t>
            </a:r>
          </a:p>
        </p:txBody>
      </p:sp>
      <p:sp>
        <p:nvSpPr>
          <p:cNvPr id="13" name="TextBox 12"/>
          <p:cNvSpPr txBox="1"/>
          <p:nvPr/>
        </p:nvSpPr>
        <p:spPr bwMode="gray">
          <a:xfrm>
            <a:off x="3882541" y="865743"/>
            <a:ext cx="117020" cy="258532"/>
          </a:xfrm>
          <a:prstGeom prst="rect">
            <a:avLst/>
          </a:prstGeom>
          <a:noFill/>
        </p:spPr>
        <p:txBody>
          <a:bodyPr wrap="none" lIns="0" tIns="0" rIns="0" bIns="0" rtlCol="0">
            <a:spAutoFit/>
          </a:bodyPr>
          <a:lstStyle/>
          <a:p>
            <a:pPr>
              <a:spcBef>
                <a:spcPts val="350"/>
              </a:spcBef>
            </a:pPr>
            <a:r>
              <a:rPr lang="en-US" sz="1680" dirty="0">
                <a:latin typeface="+mj-lt"/>
              </a:rPr>
              <a:t>3</a:t>
            </a:r>
          </a:p>
        </p:txBody>
      </p:sp>
      <p:sp>
        <p:nvSpPr>
          <p:cNvPr id="14" name="TextBox 13"/>
          <p:cNvSpPr txBox="1"/>
          <p:nvPr/>
        </p:nvSpPr>
        <p:spPr bwMode="gray">
          <a:xfrm>
            <a:off x="5344771" y="865743"/>
            <a:ext cx="117020" cy="258532"/>
          </a:xfrm>
          <a:prstGeom prst="rect">
            <a:avLst/>
          </a:prstGeom>
          <a:noFill/>
        </p:spPr>
        <p:txBody>
          <a:bodyPr wrap="none" lIns="0" tIns="0" rIns="0" bIns="0" rtlCol="0">
            <a:spAutoFit/>
          </a:bodyPr>
          <a:lstStyle/>
          <a:p>
            <a:pPr>
              <a:spcBef>
                <a:spcPts val="350"/>
              </a:spcBef>
            </a:pPr>
            <a:r>
              <a:rPr lang="en-US" sz="1680" dirty="0">
                <a:latin typeface="+mj-lt"/>
              </a:rPr>
              <a:t>4</a:t>
            </a:r>
          </a:p>
        </p:txBody>
      </p:sp>
      <p:sp>
        <p:nvSpPr>
          <p:cNvPr id="15" name="TextBox 14"/>
          <p:cNvSpPr txBox="1"/>
          <p:nvPr/>
        </p:nvSpPr>
        <p:spPr bwMode="gray">
          <a:xfrm>
            <a:off x="616873" y="1222842"/>
            <a:ext cx="761614" cy="339324"/>
          </a:xfrm>
          <a:prstGeom prst="rect">
            <a:avLst/>
          </a:prstGeom>
          <a:noFill/>
        </p:spPr>
        <p:txBody>
          <a:bodyPr wrap="square" lIns="0" tIns="0" rIns="0" bIns="0" rtlCol="0">
            <a:spAutoFit/>
          </a:bodyPr>
          <a:lstStyle/>
          <a:p>
            <a:pPr algn="ctr">
              <a:spcBef>
                <a:spcPts val="350"/>
              </a:spcBef>
            </a:pPr>
            <a:r>
              <a:rPr lang="en-US" sz="735" dirty="0"/>
              <a:t>Current Performance / Discovery</a:t>
            </a:r>
          </a:p>
        </p:txBody>
      </p:sp>
      <p:sp>
        <p:nvSpPr>
          <p:cNvPr id="16" name="TextBox 15"/>
          <p:cNvSpPr txBox="1"/>
          <p:nvPr/>
        </p:nvSpPr>
        <p:spPr bwMode="gray">
          <a:xfrm>
            <a:off x="2097853" y="1284534"/>
            <a:ext cx="761614" cy="226216"/>
          </a:xfrm>
          <a:prstGeom prst="rect">
            <a:avLst/>
          </a:prstGeom>
          <a:noFill/>
        </p:spPr>
        <p:txBody>
          <a:bodyPr wrap="square" lIns="0" tIns="0" rIns="0" bIns="0" rtlCol="0">
            <a:spAutoFit/>
          </a:bodyPr>
          <a:lstStyle/>
          <a:p>
            <a:pPr algn="ctr">
              <a:spcBef>
                <a:spcPts val="350"/>
              </a:spcBef>
            </a:pPr>
            <a:r>
              <a:rPr lang="en-US" sz="735" dirty="0"/>
              <a:t>Future Market Assessment</a:t>
            </a:r>
          </a:p>
        </p:txBody>
      </p:sp>
      <p:sp>
        <p:nvSpPr>
          <p:cNvPr id="17" name="TextBox 16"/>
          <p:cNvSpPr txBox="1"/>
          <p:nvPr/>
        </p:nvSpPr>
        <p:spPr bwMode="gray">
          <a:xfrm>
            <a:off x="3560083" y="1341088"/>
            <a:ext cx="761614" cy="113108"/>
          </a:xfrm>
          <a:prstGeom prst="rect">
            <a:avLst/>
          </a:prstGeom>
          <a:noFill/>
        </p:spPr>
        <p:txBody>
          <a:bodyPr wrap="square" lIns="0" tIns="0" rIns="0" bIns="0" rtlCol="0">
            <a:spAutoFit/>
          </a:bodyPr>
          <a:lstStyle/>
          <a:p>
            <a:pPr algn="ctr">
              <a:spcBef>
                <a:spcPts val="350"/>
              </a:spcBef>
            </a:pPr>
            <a:r>
              <a:rPr lang="en-US" sz="735" dirty="0"/>
              <a:t>Plan Design</a:t>
            </a:r>
          </a:p>
        </p:txBody>
      </p:sp>
      <p:sp>
        <p:nvSpPr>
          <p:cNvPr id="18" name="TextBox 17"/>
          <p:cNvSpPr txBox="1"/>
          <p:nvPr/>
        </p:nvSpPr>
        <p:spPr bwMode="gray">
          <a:xfrm>
            <a:off x="5022313" y="1341088"/>
            <a:ext cx="761614" cy="113108"/>
          </a:xfrm>
          <a:prstGeom prst="rect">
            <a:avLst/>
          </a:prstGeom>
          <a:noFill/>
        </p:spPr>
        <p:txBody>
          <a:bodyPr wrap="square" lIns="0" tIns="0" rIns="0" bIns="0" rtlCol="0">
            <a:spAutoFit/>
          </a:bodyPr>
          <a:lstStyle/>
          <a:p>
            <a:pPr algn="ctr">
              <a:spcBef>
                <a:spcPts val="350"/>
              </a:spcBef>
            </a:pPr>
            <a:r>
              <a:rPr lang="en-US" sz="735" dirty="0"/>
              <a:t>Plan Summary</a:t>
            </a:r>
          </a:p>
        </p:txBody>
      </p:sp>
      <p:sp>
        <p:nvSpPr>
          <p:cNvPr id="21" name="TextBox 20"/>
          <p:cNvSpPr txBox="1"/>
          <p:nvPr/>
        </p:nvSpPr>
        <p:spPr>
          <a:xfrm>
            <a:off x="364203" y="1689401"/>
            <a:ext cx="1266954" cy="1541421"/>
          </a:xfrm>
          <a:prstGeom prst="rect">
            <a:avLst/>
          </a:prstGeom>
          <a:noFill/>
        </p:spPr>
        <p:txBody>
          <a:bodyPr wrap="square" lIns="31991" tIns="31991" rIns="31991" bIns="31991" rtlCol="0">
            <a:spAutoFit/>
          </a:bodyPr>
          <a:lstStyle/>
          <a:p>
            <a:pPr marL="78890" indent="-78890" defTabSz="637083">
              <a:spcBef>
                <a:spcPts val="840"/>
              </a:spcBef>
              <a:buFont typeface="Arial" pitchFamily="34" charset="0"/>
              <a:buChar char="•"/>
            </a:pPr>
            <a:r>
              <a:rPr lang="en-US" sz="770" dirty="0"/>
              <a:t>Institution Strategic Plan Review</a:t>
            </a:r>
          </a:p>
          <a:p>
            <a:pPr marL="78890" indent="-78890" defTabSz="637083">
              <a:spcBef>
                <a:spcPts val="840"/>
              </a:spcBef>
              <a:buFont typeface="Arial" pitchFamily="34" charset="0"/>
              <a:buChar char="•"/>
            </a:pPr>
            <a:r>
              <a:rPr lang="en-US" sz="770" dirty="0"/>
              <a:t>Prior Strategic Enrollment Management Plan Review</a:t>
            </a:r>
          </a:p>
          <a:p>
            <a:pPr marL="78890" indent="-78890" defTabSz="637083">
              <a:spcBef>
                <a:spcPts val="840"/>
              </a:spcBef>
              <a:buFont typeface="Arial" pitchFamily="34" charset="0"/>
              <a:buChar char="•"/>
            </a:pPr>
            <a:r>
              <a:rPr lang="en-US" sz="770" dirty="0"/>
              <a:t>Current Performance</a:t>
            </a:r>
          </a:p>
          <a:p>
            <a:pPr marL="78890" indent="-78890" defTabSz="637083">
              <a:spcBef>
                <a:spcPts val="840"/>
              </a:spcBef>
              <a:buFont typeface="Arial" pitchFamily="34" charset="0"/>
              <a:buChar char="•"/>
            </a:pPr>
            <a:endParaRPr lang="en-US" sz="770" dirty="0"/>
          </a:p>
          <a:p>
            <a:pPr marL="78890" indent="-78890" defTabSz="637083">
              <a:spcBef>
                <a:spcPts val="840"/>
              </a:spcBef>
              <a:buFont typeface="Arial" pitchFamily="34" charset="0"/>
              <a:buChar char="•"/>
            </a:pPr>
            <a:endParaRPr lang="en-US" sz="770" dirty="0"/>
          </a:p>
        </p:txBody>
      </p:sp>
      <p:sp>
        <p:nvSpPr>
          <p:cNvPr id="22" name="TextBox 21"/>
          <p:cNvSpPr txBox="1"/>
          <p:nvPr/>
        </p:nvSpPr>
        <p:spPr>
          <a:xfrm>
            <a:off x="4731036" y="1584909"/>
            <a:ext cx="1344168" cy="1050711"/>
          </a:xfrm>
          <a:prstGeom prst="rect">
            <a:avLst/>
          </a:prstGeom>
          <a:noFill/>
        </p:spPr>
        <p:txBody>
          <a:bodyPr wrap="square" lIns="31991" tIns="31991" rIns="31991" bIns="31991" rtlCol="0">
            <a:spAutoFit/>
          </a:bodyPr>
          <a:lstStyle/>
          <a:p>
            <a:pPr marL="78890" indent="-78890" defTabSz="637083">
              <a:lnSpc>
                <a:spcPct val="200000"/>
              </a:lnSpc>
              <a:buFont typeface="Arial" pitchFamily="34" charset="0"/>
              <a:buChar char="•"/>
            </a:pPr>
            <a:r>
              <a:rPr lang="en-US" sz="770" dirty="0"/>
              <a:t>Total Investment</a:t>
            </a:r>
          </a:p>
          <a:p>
            <a:pPr marL="78890" indent="-78890" defTabSz="637083">
              <a:lnSpc>
                <a:spcPct val="200000"/>
              </a:lnSpc>
              <a:spcAft>
                <a:spcPts val="600"/>
              </a:spcAft>
              <a:buFont typeface="Arial" pitchFamily="34" charset="0"/>
              <a:buChar char="•"/>
            </a:pPr>
            <a:r>
              <a:rPr lang="en-US" sz="770" dirty="0"/>
              <a:t>Internal Support</a:t>
            </a:r>
          </a:p>
          <a:p>
            <a:pPr marL="78890" indent="-78890" defTabSz="637083">
              <a:buFont typeface="Arial" pitchFamily="34" charset="0"/>
              <a:buChar char="•"/>
            </a:pPr>
            <a:r>
              <a:rPr lang="en-US" sz="770" dirty="0"/>
              <a:t>Performance Scorecard and KPIs</a:t>
            </a:r>
          </a:p>
          <a:p>
            <a:pPr marL="78890" indent="-78890" defTabSz="637083">
              <a:lnSpc>
                <a:spcPct val="200000"/>
              </a:lnSpc>
              <a:buFont typeface="Arial" pitchFamily="34" charset="0"/>
              <a:buChar char="•"/>
            </a:pPr>
            <a:r>
              <a:rPr lang="en-US" sz="770" dirty="0"/>
              <a:t>Communication Plan </a:t>
            </a:r>
          </a:p>
        </p:txBody>
      </p:sp>
      <p:sp>
        <p:nvSpPr>
          <p:cNvPr id="23" name="TextBox 22"/>
          <p:cNvSpPr txBox="1"/>
          <p:nvPr/>
        </p:nvSpPr>
        <p:spPr bwMode="gray">
          <a:xfrm>
            <a:off x="1833137" y="1689401"/>
            <a:ext cx="1370635" cy="2668936"/>
          </a:xfrm>
          <a:prstGeom prst="rect">
            <a:avLst/>
          </a:prstGeom>
          <a:noFill/>
        </p:spPr>
        <p:txBody>
          <a:bodyPr wrap="square" lIns="0" tIns="0" rIns="0" bIns="0" rtlCol="0">
            <a:spAutoFit/>
          </a:bodyPr>
          <a:lstStyle/>
          <a:p>
            <a:pPr marL="78899" indent="-78899">
              <a:spcBef>
                <a:spcPts val="840"/>
              </a:spcBef>
              <a:buFont typeface="Arial" panose="020B0604020202020204" pitchFamily="34" charset="0"/>
              <a:buChar char="•"/>
            </a:pPr>
            <a:r>
              <a:rPr lang="en-US" sz="770" dirty="0"/>
              <a:t>Enrollment</a:t>
            </a:r>
          </a:p>
          <a:p>
            <a:pPr marL="78899" indent="-78899">
              <a:spcBef>
                <a:spcPts val="840"/>
              </a:spcBef>
              <a:buFont typeface="Arial" panose="020B0604020202020204" pitchFamily="34" charset="0"/>
              <a:buChar char="•"/>
            </a:pPr>
            <a:r>
              <a:rPr lang="en-US" sz="770" dirty="0"/>
              <a:t>Retention</a:t>
            </a:r>
          </a:p>
          <a:p>
            <a:pPr marL="78899" indent="-78899">
              <a:spcBef>
                <a:spcPts val="840"/>
              </a:spcBef>
              <a:buFont typeface="Arial" panose="020B0604020202020204" pitchFamily="34" charset="0"/>
              <a:buChar char="•"/>
            </a:pPr>
            <a:r>
              <a:rPr lang="en-US" sz="770" dirty="0"/>
              <a:t>Market Forces Summary</a:t>
            </a:r>
          </a:p>
          <a:p>
            <a:pPr marL="78899" indent="-78899">
              <a:spcBef>
                <a:spcPts val="840"/>
              </a:spcBef>
              <a:buFont typeface="Arial" panose="020B0604020202020204" pitchFamily="34" charset="0"/>
              <a:buChar char="•"/>
            </a:pPr>
            <a:r>
              <a:rPr lang="en-US" sz="770" dirty="0"/>
              <a:t>Market Demographics</a:t>
            </a:r>
          </a:p>
          <a:p>
            <a:pPr marL="78899" indent="-78899">
              <a:spcBef>
                <a:spcPts val="840"/>
              </a:spcBef>
              <a:buFont typeface="Arial" panose="020B0604020202020204" pitchFamily="34" charset="0"/>
              <a:buChar char="•"/>
            </a:pPr>
            <a:r>
              <a:rPr lang="en-US" sz="770" dirty="0"/>
              <a:t>Feeder Institutions</a:t>
            </a:r>
          </a:p>
          <a:p>
            <a:pPr marL="78899" indent="-78899">
              <a:spcBef>
                <a:spcPts val="840"/>
              </a:spcBef>
              <a:buFont typeface="Arial" panose="020B0604020202020204" pitchFamily="34" charset="0"/>
              <a:buChar char="•"/>
            </a:pPr>
            <a:r>
              <a:rPr lang="en-US" sz="770" dirty="0"/>
              <a:t>Competitors</a:t>
            </a:r>
          </a:p>
          <a:p>
            <a:pPr marL="78899" indent="-78899">
              <a:spcBef>
                <a:spcPts val="840"/>
              </a:spcBef>
              <a:buFont typeface="Arial" panose="020B0604020202020204" pitchFamily="34" charset="0"/>
              <a:buChar char="•"/>
            </a:pPr>
            <a:r>
              <a:rPr lang="en-US" sz="770" dirty="0"/>
              <a:t>Faculty</a:t>
            </a:r>
          </a:p>
          <a:p>
            <a:pPr marL="78899" indent="-78899">
              <a:spcBef>
                <a:spcPts val="840"/>
              </a:spcBef>
              <a:buFont typeface="Arial" panose="020B0604020202020204" pitchFamily="34" charset="0"/>
              <a:buChar char="•"/>
            </a:pPr>
            <a:r>
              <a:rPr lang="en-US" sz="770" dirty="0"/>
              <a:t>Regulatory Changes</a:t>
            </a:r>
          </a:p>
          <a:p>
            <a:pPr marL="78899" indent="-78899">
              <a:spcBef>
                <a:spcPts val="840"/>
              </a:spcBef>
              <a:buFont typeface="Arial" panose="020B0604020202020204" pitchFamily="34" charset="0"/>
              <a:buChar char="•"/>
            </a:pPr>
            <a:r>
              <a:rPr lang="en-US" sz="770" dirty="0"/>
              <a:t>Technology</a:t>
            </a:r>
          </a:p>
          <a:p>
            <a:pPr marL="78899" indent="-78899">
              <a:spcBef>
                <a:spcPts val="840"/>
              </a:spcBef>
              <a:buFont typeface="Arial" panose="020B0604020202020204" pitchFamily="34" charset="0"/>
              <a:buChar char="•"/>
            </a:pPr>
            <a:r>
              <a:rPr lang="en-US" sz="770" dirty="0"/>
              <a:t>Affinity groups and military</a:t>
            </a:r>
          </a:p>
          <a:p>
            <a:pPr marL="78899" indent="-78899">
              <a:spcBef>
                <a:spcPts val="840"/>
              </a:spcBef>
              <a:buFont typeface="Arial" panose="020B0604020202020204" pitchFamily="34" charset="0"/>
              <a:buChar char="•"/>
            </a:pPr>
            <a:r>
              <a:rPr lang="en-US" sz="770" dirty="0"/>
              <a:t>External partnerships </a:t>
            </a:r>
          </a:p>
          <a:p>
            <a:pPr marL="78899" indent="-78899">
              <a:spcBef>
                <a:spcPts val="840"/>
              </a:spcBef>
              <a:buFont typeface="Arial" panose="020B0604020202020204" pitchFamily="34" charset="0"/>
              <a:buChar char="•"/>
            </a:pPr>
            <a:endParaRPr lang="en-US" sz="770" dirty="0"/>
          </a:p>
        </p:txBody>
      </p:sp>
      <p:sp>
        <p:nvSpPr>
          <p:cNvPr id="24" name="TextBox 23"/>
          <p:cNvSpPr txBox="1"/>
          <p:nvPr/>
        </p:nvSpPr>
        <p:spPr bwMode="gray">
          <a:xfrm>
            <a:off x="3282087" y="1671010"/>
            <a:ext cx="1370635" cy="2226763"/>
          </a:xfrm>
          <a:prstGeom prst="rect">
            <a:avLst/>
          </a:prstGeom>
          <a:noFill/>
        </p:spPr>
        <p:txBody>
          <a:bodyPr wrap="square" lIns="0" tIns="0" rIns="0" bIns="0" rtlCol="0">
            <a:spAutoFit/>
          </a:bodyPr>
          <a:lstStyle/>
          <a:p>
            <a:pPr marL="78899" indent="-78899">
              <a:spcBef>
                <a:spcPts val="840"/>
              </a:spcBef>
              <a:buFont typeface="Arial" panose="020B0604020202020204" pitchFamily="34" charset="0"/>
              <a:buChar char="•"/>
            </a:pPr>
            <a:r>
              <a:rPr lang="en-US" sz="770" dirty="0"/>
              <a:t>Definitions</a:t>
            </a:r>
          </a:p>
          <a:p>
            <a:pPr marL="78899" indent="-78899">
              <a:spcBef>
                <a:spcPts val="840"/>
              </a:spcBef>
              <a:buFont typeface="Arial" panose="020B0604020202020204" pitchFamily="34" charset="0"/>
              <a:buChar char="•"/>
            </a:pPr>
            <a:r>
              <a:rPr lang="en-US" sz="770" dirty="0"/>
              <a:t>Summary of Goals</a:t>
            </a:r>
          </a:p>
          <a:p>
            <a:pPr marL="78899" indent="-78899">
              <a:spcBef>
                <a:spcPts val="840"/>
              </a:spcBef>
              <a:buFont typeface="Arial" panose="020B0604020202020204" pitchFamily="34" charset="0"/>
              <a:buChar char="•"/>
            </a:pPr>
            <a:r>
              <a:rPr lang="en-US" sz="770" dirty="0"/>
              <a:t>KPIs</a:t>
            </a:r>
          </a:p>
          <a:p>
            <a:pPr marL="78899" indent="-78899">
              <a:spcBef>
                <a:spcPts val="840"/>
              </a:spcBef>
              <a:buFont typeface="Arial" panose="020B0604020202020204" pitchFamily="34" charset="0"/>
              <a:buChar char="•"/>
            </a:pPr>
            <a:r>
              <a:rPr lang="en-US" sz="770" dirty="0"/>
              <a:t>Initiative Design Institutions</a:t>
            </a:r>
          </a:p>
          <a:p>
            <a:pPr marL="78899" indent="-78899">
              <a:spcBef>
                <a:spcPts val="840"/>
              </a:spcBef>
              <a:buFont typeface="Arial" panose="020B0604020202020204" pitchFamily="34" charset="0"/>
              <a:buChar char="•"/>
            </a:pPr>
            <a:r>
              <a:rPr lang="en-US" sz="770" i="1" dirty="0"/>
              <a:t>Goal 1</a:t>
            </a:r>
          </a:p>
          <a:p>
            <a:pPr marL="366103" lvl="1" indent="-78899">
              <a:spcBef>
                <a:spcPts val="840"/>
              </a:spcBef>
              <a:buFont typeface="Arial" panose="020B0604020202020204" pitchFamily="34" charset="0"/>
              <a:buChar char="•"/>
            </a:pPr>
            <a:r>
              <a:rPr lang="en-US" sz="770" i="1" dirty="0"/>
              <a:t>Goal 1 Objectives</a:t>
            </a:r>
          </a:p>
          <a:p>
            <a:pPr marL="366103" lvl="1" indent="-78899">
              <a:spcBef>
                <a:spcPts val="840"/>
              </a:spcBef>
              <a:buFont typeface="Arial" panose="020B0604020202020204" pitchFamily="34" charset="0"/>
              <a:buChar char="•"/>
            </a:pPr>
            <a:r>
              <a:rPr lang="en-US" sz="770" i="1" dirty="0"/>
              <a:t>Goal 1 Initiatives</a:t>
            </a:r>
          </a:p>
          <a:p>
            <a:pPr marL="78899" indent="-78899">
              <a:spcBef>
                <a:spcPts val="840"/>
              </a:spcBef>
              <a:buFont typeface="Arial" panose="020B0604020202020204" pitchFamily="34" charset="0"/>
              <a:buChar char="•"/>
            </a:pPr>
            <a:r>
              <a:rPr lang="en-US" sz="770" i="1" dirty="0"/>
              <a:t>Goal 2</a:t>
            </a:r>
          </a:p>
          <a:p>
            <a:pPr marL="366103" lvl="1" indent="-78899">
              <a:spcBef>
                <a:spcPts val="840"/>
              </a:spcBef>
              <a:buFont typeface="Arial" panose="020B0604020202020204" pitchFamily="34" charset="0"/>
              <a:buChar char="•"/>
            </a:pPr>
            <a:r>
              <a:rPr lang="en-US" sz="770" i="1" dirty="0"/>
              <a:t>Goal 2 Objectives</a:t>
            </a:r>
          </a:p>
          <a:p>
            <a:pPr marL="366103" lvl="1" indent="-78899">
              <a:spcBef>
                <a:spcPts val="840"/>
              </a:spcBef>
              <a:buFont typeface="Arial" panose="020B0604020202020204" pitchFamily="34" charset="0"/>
              <a:buChar char="•"/>
            </a:pPr>
            <a:r>
              <a:rPr lang="en-US" sz="770" i="1" dirty="0"/>
              <a:t>Goal 2 Initiatives</a:t>
            </a:r>
          </a:p>
        </p:txBody>
      </p:sp>
      <p:grpSp>
        <p:nvGrpSpPr>
          <p:cNvPr id="4" name="Group 3"/>
          <p:cNvGrpSpPr/>
          <p:nvPr/>
        </p:nvGrpSpPr>
        <p:grpSpPr>
          <a:xfrm>
            <a:off x="4473762" y="3340201"/>
            <a:ext cx="1649227" cy="770616"/>
            <a:chOff x="6322824" y="4617380"/>
            <a:chExt cx="2356039" cy="1100880"/>
          </a:xfrm>
        </p:grpSpPr>
        <p:cxnSp>
          <p:nvCxnSpPr>
            <p:cNvPr id="27" name="Straight Arrow Connector 26"/>
            <p:cNvCxnSpPr/>
            <p:nvPr/>
          </p:nvCxnSpPr>
          <p:spPr bwMode="gray">
            <a:xfrm flipH="1">
              <a:off x="6322824" y="4638617"/>
              <a:ext cx="647842" cy="0"/>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bwMode="gray">
            <a:xfrm>
              <a:off x="6758623" y="4617380"/>
              <a:ext cx="1920240" cy="1100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r>
                <a:rPr lang="en-US" sz="840" dirty="0">
                  <a:solidFill>
                    <a:schemeClr val="tx1"/>
                  </a:solidFill>
                </a:rPr>
                <a:t>Add your goals, objectives, and initiatives in place of the italicized text, then delete this box.</a:t>
              </a:r>
            </a:p>
          </p:txBody>
        </p:sp>
      </p:grpSp>
    </p:spTree>
    <p:extLst>
      <p:ext uri="{BB962C8B-B14F-4D97-AF65-F5344CB8AC3E}">
        <p14:creationId xmlns:p14="http://schemas.microsoft.com/office/powerpoint/2010/main" val="16112717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Strategic Plan Summary</a:t>
            </a:r>
          </a:p>
        </p:txBody>
      </p:sp>
      <p:sp>
        <p:nvSpPr>
          <p:cNvPr id="6" name="Title 5"/>
          <p:cNvSpPr>
            <a:spLocks noGrp="1"/>
          </p:cNvSpPr>
          <p:nvPr>
            <p:ph type="title"/>
          </p:nvPr>
        </p:nvSpPr>
        <p:spPr/>
        <p:txBody>
          <a:bodyPr/>
          <a:lstStyle/>
          <a:p>
            <a:r>
              <a:rPr lang="en-US" dirty="0"/>
              <a:t>Performance Scorecard Template</a:t>
            </a:r>
          </a:p>
        </p:txBody>
      </p:sp>
      <p:sp>
        <p:nvSpPr>
          <p:cNvPr id="4" name="Text Placeholder 3">
            <a:extLst>
              <a:ext uri="{FF2B5EF4-FFF2-40B4-BE49-F238E27FC236}">
                <a16:creationId xmlns:a16="http://schemas.microsoft.com/office/drawing/2014/main" id="{B76DE5B0-073C-4E6A-9629-F5FD22D3C60A}"/>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091E5398-C79A-4D4F-B13A-AB81A1E7374A}"/>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601D8788-3DBF-41A3-AF5B-620984557EC7}"/>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5597" y="683523"/>
          <a:ext cx="5748394" cy="3467100"/>
        </p:xfrm>
        <a:graphic>
          <a:graphicData uri="http://schemas.openxmlformats.org/drawingml/2006/table">
            <a:tbl>
              <a:tblPr firstRow="1" bandRow="1">
                <a:tableStyleId>{7DF18680-E054-41AD-8BC1-D1AEF772440D}</a:tableStyleId>
              </a:tblPr>
              <a:tblGrid>
                <a:gridCol w="464706">
                  <a:extLst>
                    <a:ext uri="{9D8B030D-6E8A-4147-A177-3AD203B41FA5}">
                      <a16:colId xmlns:a16="http://schemas.microsoft.com/office/drawing/2014/main" val="20000"/>
                    </a:ext>
                  </a:extLst>
                </a:gridCol>
                <a:gridCol w="972392">
                  <a:extLst>
                    <a:ext uri="{9D8B030D-6E8A-4147-A177-3AD203B41FA5}">
                      <a16:colId xmlns:a16="http://schemas.microsoft.com/office/drawing/2014/main" val="20001"/>
                    </a:ext>
                  </a:extLst>
                </a:gridCol>
                <a:gridCol w="582088">
                  <a:extLst>
                    <a:ext uri="{9D8B030D-6E8A-4147-A177-3AD203B41FA5}">
                      <a16:colId xmlns:a16="http://schemas.microsoft.com/office/drawing/2014/main" val="20002"/>
                    </a:ext>
                  </a:extLst>
                </a:gridCol>
                <a:gridCol w="607423">
                  <a:extLst>
                    <a:ext uri="{9D8B030D-6E8A-4147-A177-3AD203B41FA5}">
                      <a16:colId xmlns:a16="http://schemas.microsoft.com/office/drawing/2014/main" val="20003"/>
                    </a:ext>
                  </a:extLst>
                </a:gridCol>
                <a:gridCol w="744256">
                  <a:extLst>
                    <a:ext uri="{9D8B030D-6E8A-4147-A177-3AD203B41FA5}">
                      <a16:colId xmlns:a16="http://schemas.microsoft.com/office/drawing/2014/main" val="20004"/>
                    </a:ext>
                  </a:extLst>
                </a:gridCol>
                <a:gridCol w="818853">
                  <a:extLst>
                    <a:ext uri="{9D8B030D-6E8A-4147-A177-3AD203B41FA5}">
                      <a16:colId xmlns:a16="http://schemas.microsoft.com/office/drawing/2014/main" val="20005"/>
                    </a:ext>
                  </a:extLst>
                </a:gridCol>
                <a:gridCol w="779338">
                  <a:extLst>
                    <a:ext uri="{9D8B030D-6E8A-4147-A177-3AD203B41FA5}">
                      <a16:colId xmlns:a16="http://schemas.microsoft.com/office/drawing/2014/main" val="20006"/>
                    </a:ext>
                  </a:extLst>
                </a:gridCol>
                <a:gridCol w="779338">
                  <a:extLst>
                    <a:ext uri="{9D8B030D-6E8A-4147-A177-3AD203B41FA5}">
                      <a16:colId xmlns:a16="http://schemas.microsoft.com/office/drawing/2014/main" val="20007"/>
                    </a:ext>
                  </a:extLst>
                </a:gridCol>
              </a:tblGrid>
              <a:tr h="352044">
                <a:tc>
                  <a:txBody>
                    <a:bodyPr/>
                    <a:lstStyle/>
                    <a:p>
                      <a:r>
                        <a:rPr lang="en-US" sz="600" dirty="0"/>
                        <a:t>Goal</a:t>
                      </a:r>
                    </a:p>
                  </a:txBody>
                  <a:tcPr marL="64008" marR="64008" marT="32004" marB="32004" anchor="ctr"/>
                </a:tc>
                <a:tc>
                  <a:txBody>
                    <a:bodyPr/>
                    <a:lstStyle/>
                    <a:p>
                      <a:r>
                        <a:rPr lang="en-US" sz="600" dirty="0"/>
                        <a:t>Objective</a:t>
                      </a:r>
                    </a:p>
                  </a:txBody>
                  <a:tcPr marL="64008" marR="64008" marT="32004" marB="32004" anchor="ctr"/>
                </a:tc>
                <a:tc>
                  <a:txBody>
                    <a:bodyPr/>
                    <a:lstStyle/>
                    <a:p>
                      <a:r>
                        <a:rPr lang="en-US" sz="600" dirty="0"/>
                        <a:t>Owner</a:t>
                      </a:r>
                    </a:p>
                  </a:txBody>
                  <a:tcPr marL="64008" marR="64008" marT="32004" marB="32004" anchor="ctr"/>
                </a:tc>
                <a:tc>
                  <a:txBody>
                    <a:bodyPr/>
                    <a:lstStyle/>
                    <a:p>
                      <a:r>
                        <a:rPr lang="en-US" sz="600" dirty="0"/>
                        <a:t>Status</a:t>
                      </a:r>
                      <a:r>
                        <a:rPr lang="en-US" sz="600" baseline="0" dirty="0"/>
                        <a:t> of Related Initiatives</a:t>
                      </a:r>
                      <a:endParaRPr lang="en-US" sz="600" dirty="0"/>
                    </a:p>
                  </a:txBody>
                  <a:tcPr marL="64008" marR="64008" marT="32004" marB="32004" anchor="ctr"/>
                </a:tc>
                <a:tc>
                  <a:txBody>
                    <a:bodyPr/>
                    <a:lstStyle/>
                    <a:p>
                      <a:r>
                        <a:rPr lang="en-US" sz="600" dirty="0"/>
                        <a:t>Metric</a:t>
                      </a:r>
                    </a:p>
                  </a:txBody>
                  <a:tcPr marL="64008" marR="64008" marT="32004" marB="32004" anchor="ctr"/>
                </a:tc>
                <a:tc>
                  <a:txBody>
                    <a:bodyPr/>
                    <a:lstStyle/>
                    <a:p>
                      <a:r>
                        <a:rPr lang="en-US" sz="600" i="0" dirty="0"/>
                        <a:t>Metric Value at Plan Launch</a:t>
                      </a:r>
                      <a:r>
                        <a:rPr lang="en-US" sz="600" i="0" baseline="0" dirty="0"/>
                        <a:t> </a:t>
                      </a:r>
                      <a:r>
                        <a:rPr lang="en-US" sz="600" i="1" baseline="0" dirty="0"/>
                        <a:t>(Insert Date)</a:t>
                      </a:r>
                      <a:endParaRPr lang="en-US" sz="600" i="1" dirty="0"/>
                    </a:p>
                  </a:txBody>
                  <a:tcPr marL="64008" marR="64008" marT="32004" marB="32004" anchor="ctr"/>
                </a:tc>
                <a:tc>
                  <a:txBody>
                    <a:bodyPr/>
                    <a:lstStyle/>
                    <a:p>
                      <a:r>
                        <a:rPr lang="en-US" sz="600" i="0" dirty="0"/>
                        <a:t>Current Metric Value</a:t>
                      </a:r>
                      <a:br>
                        <a:rPr lang="en-US" sz="600" i="0" dirty="0"/>
                      </a:br>
                      <a:r>
                        <a:rPr lang="en-US" sz="600" i="1" baseline="0" dirty="0"/>
                        <a:t>(Insert Date)</a:t>
                      </a:r>
                      <a:endParaRPr lang="en-US" sz="600" i="1" dirty="0"/>
                    </a:p>
                  </a:txBody>
                  <a:tcPr marL="64008" marR="64008" marT="32004" marB="32004" anchor="ctr"/>
                </a:tc>
                <a:tc>
                  <a:txBody>
                    <a:bodyPr/>
                    <a:lstStyle/>
                    <a:p>
                      <a:r>
                        <a:rPr lang="en-US" sz="600" i="0" dirty="0"/>
                        <a:t>Target Metric Value </a:t>
                      </a:r>
                      <a:br>
                        <a:rPr lang="en-US" sz="600" i="0" dirty="0"/>
                      </a:br>
                      <a:r>
                        <a:rPr lang="en-US" sz="600" i="1" baseline="0" dirty="0"/>
                        <a:t>(Insert Date)</a:t>
                      </a:r>
                      <a:endParaRPr lang="en-US" sz="600" i="1" dirty="0"/>
                    </a:p>
                  </a:txBody>
                  <a:tcPr marL="64008" marR="64008" marT="32004" marB="32004" anchor="ctr"/>
                </a:tc>
                <a:extLst>
                  <a:ext uri="{0D108BD9-81ED-4DB2-BD59-A6C34878D82A}">
                    <a16:rowId xmlns:a16="http://schemas.microsoft.com/office/drawing/2014/main" val="10000"/>
                  </a:ext>
                </a:extLst>
              </a:tr>
              <a:tr h="259588">
                <a:tc rowSpan="8">
                  <a:txBody>
                    <a:bodyPr/>
                    <a:lstStyle/>
                    <a:p>
                      <a:pPr algn="ctr"/>
                      <a:r>
                        <a:rPr lang="en-US" sz="800" b="1" i="1" dirty="0"/>
                        <a:t>Goal #1</a:t>
                      </a:r>
                    </a:p>
                  </a:txBody>
                  <a:tcPr marL="64008" marR="64008" marT="32004" marB="32004" vert="vert270" anchor="ctr"/>
                </a:tc>
                <a:tc rowSpan="4">
                  <a:txBody>
                    <a:bodyPr/>
                    <a:lstStyle/>
                    <a:p>
                      <a:r>
                        <a:rPr lang="en-US" sz="600" i="1" dirty="0"/>
                        <a:t>Objective #1</a:t>
                      </a:r>
                    </a:p>
                  </a:txBody>
                  <a:tcPr marL="64008" marR="64008" marT="32004" marB="32004"/>
                </a:tc>
                <a:tc rowSpan="4">
                  <a:txBody>
                    <a:bodyPr/>
                    <a:lstStyle/>
                    <a:p>
                      <a:r>
                        <a:rPr lang="en-US" sz="600" i="1" dirty="0"/>
                        <a:t>Objective</a:t>
                      </a:r>
                      <a:r>
                        <a:rPr lang="en-US" sz="600" i="1" baseline="0" dirty="0"/>
                        <a:t> Leader</a:t>
                      </a:r>
                      <a:endParaRPr lang="en-US" sz="600" i="1" dirty="0"/>
                    </a:p>
                  </a:txBody>
                  <a:tcPr marL="64008" marR="64008" marT="32004" marB="32004"/>
                </a:tc>
                <a:tc rowSpan="4">
                  <a:txBody>
                    <a:bodyPr/>
                    <a:lstStyle/>
                    <a:p>
                      <a:endParaRPr lang="en-US" sz="600" i="1" dirty="0"/>
                    </a:p>
                  </a:txBody>
                  <a:tcPr marL="64008" marR="64008" marT="32004" marB="32004"/>
                </a:tc>
                <a:tc rowSpan="2">
                  <a:txBody>
                    <a:bodyPr/>
                    <a:lstStyle/>
                    <a:p>
                      <a:r>
                        <a:rPr lang="en-US" sz="600" i="1" dirty="0"/>
                        <a:t>Key</a:t>
                      </a:r>
                      <a:r>
                        <a:rPr lang="en-US" sz="600" i="1" baseline="0" dirty="0"/>
                        <a:t> Performance Metric</a:t>
                      </a:r>
                      <a:endParaRPr lang="en-US" sz="600" i="1" dirty="0"/>
                    </a:p>
                  </a:txBody>
                  <a:tcPr marL="64008" marR="64008" marT="32004" marB="32004"/>
                </a:tc>
                <a:tc>
                  <a:txBody>
                    <a:bodyPr/>
                    <a:lstStyle/>
                    <a:p>
                      <a:pPr algn="ctr"/>
                      <a:r>
                        <a:rPr lang="en-US" sz="600" i="1" dirty="0"/>
                        <a:t>Start Value</a:t>
                      </a:r>
                    </a:p>
                  </a:txBody>
                  <a:tcPr marL="64008" marR="64008" marT="32004" marB="32004" anchor="ctr"/>
                </a:tc>
                <a:tc>
                  <a:txBody>
                    <a:bodyPr/>
                    <a:lstStyle/>
                    <a:p>
                      <a:pPr algn="ctr"/>
                      <a:r>
                        <a:rPr lang="en-US" sz="600" i="1" dirty="0"/>
                        <a:t>Today’s Value</a:t>
                      </a:r>
                    </a:p>
                  </a:txBody>
                  <a:tcPr marL="64008" marR="64008" marT="32004" marB="32004" anchor="ctr"/>
                </a:tc>
                <a:tc>
                  <a:txBody>
                    <a:bodyPr/>
                    <a:lstStyle/>
                    <a:p>
                      <a:pPr algn="ctr"/>
                      <a:r>
                        <a:rPr lang="en-US" sz="600" i="1" dirty="0"/>
                        <a:t>Target</a:t>
                      </a:r>
                      <a:r>
                        <a:rPr lang="en-US" sz="600" i="1" baseline="0" dirty="0"/>
                        <a:t> Value</a:t>
                      </a:r>
                      <a:endParaRPr lang="en-US" sz="600" i="1" dirty="0"/>
                    </a:p>
                  </a:txBody>
                  <a:tcPr marL="64008" marR="64008" marT="32004" marB="32004" anchor="ctr"/>
                </a:tc>
                <a:extLst>
                  <a:ext uri="{0D108BD9-81ED-4DB2-BD59-A6C34878D82A}">
                    <a16:rowId xmlns:a16="http://schemas.microsoft.com/office/drawing/2014/main" val="10001"/>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r>
                        <a:rPr lang="en-US" sz="600" i="1" dirty="0"/>
                        <a:t>Key</a:t>
                      </a:r>
                      <a:r>
                        <a:rPr lang="en-US" sz="600" i="1" baseline="0" dirty="0"/>
                        <a:t> Performance Metric</a:t>
                      </a:r>
                      <a:endParaRPr lang="en-US" sz="600" i="1" dirty="0"/>
                    </a:p>
                    <a:p>
                      <a:endParaRPr lang="en-US" sz="600" i="1"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3"/>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4"/>
                  </a:ext>
                </a:extLst>
              </a:tr>
              <a:tr h="259588">
                <a:tc vMerge="1">
                  <a:txBody>
                    <a:bodyPr/>
                    <a:lstStyle/>
                    <a:p>
                      <a:endParaRPr lang="en-US" dirty="0"/>
                    </a:p>
                  </a:txBody>
                  <a:tcPr/>
                </a:tc>
                <a:tc rowSpan="4">
                  <a:txBody>
                    <a:bodyPr/>
                    <a:lstStyle/>
                    <a:p>
                      <a:r>
                        <a:rPr lang="en-US" sz="600" i="1" dirty="0"/>
                        <a:t>Objective #2</a:t>
                      </a:r>
                    </a:p>
                  </a:txBody>
                  <a:tcPr marL="64008" marR="64008" marT="32004" marB="32004"/>
                </a:tc>
                <a:tc rowSpan="4">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600" i="1" dirty="0"/>
                        <a:t>Objective</a:t>
                      </a:r>
                      <a:r>
                        <a:rPr lang="en-US" sz="600" i="1" baseline="0" dirty="0"/>
                        <a:t> Leader</a:t>
                      </a:r>
                      <a:endParaRPr lang="en-US" sz="600" i="1" dirty="0"/>
                    </a:p>
                    <a:p>
                      <a:endParaRPr lang="en-US" sz="600" i="1" dirty="0"/>
                    </a:p>
                  </a:txBody>
                  <a:tcPr marL="64008" marR="64008" marT="32004" marB="32004"/>
                </a:tc>
                <a:tc rowSpan="4">
                  <a:txBody>
                    <a:bodyPr/>
                    <a:lstStyle/>
                    <a:p>
                      <a:endParaRPr lang="en-US" sz="600" i="1" dirty="0"/>
                    </a:p>
                  </a:txBody>
                  <a:tcPr marL="64008" marR="64008" marT="32004" marB="32004"/>
                </a:tc>
                <a:tc rowSpan="2">
                  <a:txBody>
                    <a:bodyPr/>
                    <a:lstStyle/>
                    <a:p>
                      <a:r>
                        <a:rPr lang="en-US" sz="600" i="1" dirty="0"/>
                        <a:t>Key</a:t>
                      </a:r>
                      <a:r>
                        <a:rPr lang="en-US" sz="600" i="1" baseline="0" dirty="0"/>
                        <a:t> Performance Metric</a:t>
                      </a:r>
                      <a:endParaRPr lang="en-US" sz="600" i="1"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5"/>
                  </a:ext>
                </a:extLst>
              </a:tr>
              <a:tr h="259588">
                <a:tc vMerge="1">
                  <a:txBody>
                    <a:bodyPr/>
                    <a:lstStyle/>
                    <a:p>
                      <a:endParaRPr lang="en-US" dirty="0"/>
                    </a:p>
                  </a:txBody>
                  <a:tcPr/>
                </a:tc>
                <a:tc vMerge="1">
                  <a:txBody>
                    <a:bodyPr/>
                    <a:lstStyle/>
                    <a:p>
                      <a:endParaRPr lang="en-US"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6"/>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r>
                        <a:rPr lang="en-US" sz="600" i="1" dirty="0"/>
                        <a:t>Key</a:t>
                      </a:r>
                      <a:r>
                        <a:rPr lang="en-US" sz="600" i="1" baseline="0" dirty="0"/>
                        <a:t> Performance Metric</a:t>
                      </a:r>
                      <a:endParaRPr lang="en-US" sz="600" i="1"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7"/>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8"/>
                  </a:ext>
                </a:extLst>
              </a:tr>
              <a:tr h="259588">
                <a:tc rowSpan="4">
                  <a:txBody>
                    <a:bodyPr/>
                    <a:lstStyle/>
                    <a:p>
                      <a:pPr algn="ctr"/>
                      <a:r>
                        <a:rPr lang="en-US" sz="800" b="1" i="1" dirty="0"/>
                        <a:t>Goal #2</a:t>
                      </a:r>
                    </a:p>
                  </a:txBody>
                  <a:tcPr marL="64008" marR="64008" marT="32004" marB="32004" vert="vert270" anchor="ctr"/>
                </a:tc>
                <a:tc rowSpan="4">
                  <a:txBody>
                    <a:bodyPr/>
                    <a:lstStyle/>
                    <a:p>
                      <a:r>
                        <a:rPr lang="en-US" sz="600" i="1" dirty="0"/>
                        <a:t>Objective #1</a:t>
                      </a:r>
                    </a:p>
                  </a:txBody>
                  <a:tcPr marL="64008" marR="64008" marT="32004" marB="32004"/>
                </a:tc>
                <a:tc rowSpan="4">
                  <a:txBody>
                    <a:bodyPr/>
                    <a:lstStyle/>
                    <a:p>
                      <a:r>
                        <a:rPr lang="en-US" sz="600" i="1" dirty="0"/>
                        <a:t>Objective</a:t>
                      </a:r>
                      <a:r>
                        <a:rPr lang="en-US" sz="600" i="1" baseline="0" dirty="0"/>
                        <a:t> Leader</a:t>
                      </a:r>
                      <a:endParaRPr lang="en-US" sz="600" i="1" dirty="0"/>
                    </a:p>
                  </a:txBody>
                  <a:tcPr marL="64008" marR="64008" marT="32004" marB="32004"/>
                </a:tc>
                <a:tc rowSpan="4">
                  <a:txBody>
                    <a:bodyPr/>
                    <a:lstStyle/>
                    <a:p>
                      <a:endParaRPr lang="en-US" sz="600" i="1" dirty="0"/>
                    </a:p>
                  </a:txBody>
                  <a:tcPr marL="64008" marR="64008" marT="32004" marB="32004"/>
                </a:tc>
                <a:tc rowSpan="2">
                  <a:txBody>
                    <a:bodyPr/>
                    <a:lstStyle/>
                    <a:p>
                      <a:r>
                        <a:rPr lang="en-US" sz="600" i="1" dirty="0"/>
                        <a:t>Key</a:t>
                      </a:r>
                      <a:r>
                        <a:rPr lang="en-US" sz="600" i="1" baseline="0" dirty="0"/>
                        <a:t> Performance Metric</a:t>
                      </a:r>
                      <a:endParaRPr lang="en-US" sz="600" i="1"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09"/>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0"/>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rowSpan="2">
                  <a:txBody>
                    <a:bodyPr/>
                    <a:lstStyle/>
                    <a:p>
                      <a:r>
                        <a:rPr lang="en-US" sz="600" i="1" dirty="0"/>
                        <a:t>Key</a:t>
                      </a:r>
                      <a:r>
                        <a:rPr lang="en-US" sz="600" i="1" baseline="0" dirty="0"/>
                        <a:t> Performance Metric</a:t>
                      </a:r>
                      <a:endParaRPr lang="en-US" sz="600" i="1" dirty="0"/>
                    </a:p>
                  </a:txBody>
                  <a:tcPr marL="64008" marR="64008" marT="32004" marB="32004"/>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tc>
                  <a:txBody>
                    <a:bodyPr/>
                    <a:lstStyle/>
                    <a:p>
                      <a:pPr algn="ctr"/>
                      <a:endParaRPr lang="en-US" sz="600" dirty="0"/>
                    </a:p>
                  </a:txBody>
                  <a:tcPr marL="64008" marR="64008" marT="32004" marB="32004" anchor="ctr"/>
                </a:tc>
                <a:extLst>
                  <a:ext uri="{0D108BD9-81ED-4DB2-BD59-A6C34878D82A}">
                    <a16:rowId xmlns:a16="http://schemas.microsoft.com/office/drawing/2014/main" val="10011"/>
                  </a:ext>
                </a:extLst>
              </a:tr>
              <a:tr h="259588">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tc gridSpan="3">
                  <a:txBody>
                    <a:bodyPr/>
                    <a:lstStyle/>
                    <a:p>
                      <a:endParaRPr lang="en-US" sz="600" dirty="0"/>
                    </a:p>
                  </a:txBody>
                  <a:tcPr marL="64008" marR="64008" marT="32004" marB="32004"/>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12"/>
                  </a:ext>
                </a:extLst>
              </a:tr>
            </a:tbl>
          </a:graphicData>
        </a:graphic>
      </p:graphicFrame>
      <p:sp>
        <p:nvSpPr>
          <p:cNvPr id="9" name="Rectangle 8"/>
          <p:cNvSpPr/>
          <p:nvPr/>
        </p:nvSpPr>
        <p:spPr bwMode="gray">
          <a:xfrm>
            <a:off x="3788229" y="1378132"/>
            <a:ext cx="1162594" cy="10634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4" name="Rectangle 13"/>
          <p:cNvSpPr/>
          <p:nvPr/>
        </p:nvSpPr>
        <p:spPr bwMode="gray">
          <a:xfrm>
            <a:off x="3788229" y="3957364"/>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5" name="Rectangle 14"/>
          <p:cNvSpPr/>
          <p:nvPr/>
        </p:nvSpPr>
        <p:spPr bwMode="gray">
          <a:xfrm>
            <a:off x="325598" y="4175515"/>
            <a:ext cx="2979306" cy="3128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nvGrpSpPr>
          <p:cNvPr id="25" name="Group 24"/>
          <p:cNvGrpSpPr/>
          <p:nvPr/>
        </p:nvGrpSpPr>
        <p:grpSpPr>
          <a:xfrm>
            <a:off x="433813" y="4256815"/>
            <a:ext cx="2765279" cy="150223"/>
            <a:chOff x="606490" y="6064728"/>
            <a:chExt cx="3950398" cy="214604"/>
          </a:xfrm>
        </p:grpSpPr>
        <p:grpSp>
          <p:nvGrpSpPr>
            <p:cNvPr id="22" name="Group 21"/>
            <p:cNvGrpSpPr/>
            <p:nvPr/>
          </p:nvGrpSpPr>
          <p:grpSpPr>
            <a:xfrm>
              <a:off x="606490" y="6064728"/>
              <a:ext cx="889161" cy="214604"/>
              <a:chOff x="606490" y="6081165"/>
              <a:chExt cx="889161" cy="214604"/>
            </a:xfrm>
          </p:grpSpPr>
          <p:sp>
            <p:nvSpPr>
              <p:cNvPr id="16" name="Oval 15"/>
              <p:cNvSpPr/>
              <p:nvPr/>
            </p:nvSpPr>
            <p:spPr bwMode="gray">
              <a:xfrm>
                <a:off x="606490" y="6081165"/>
                <a:ext cx="214604" cy="214604"/>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9" name="TextBox 18"/>
              <p:cNvSpPr txBox="1"/>
              <p:nvPr/>
            </p:nvSpPr>
            <p:spPr bwMode="gray">
              <a:xfrm>
                <a:off x="916279" y="6119218"/>
                <a:ext cx="579372" cy="138500"/>
              </a:xfrm>
              <a:prstGeom prst="rect">
                <a:avLst/>
              </a:prstGeom>
              <a:noFill/>
            </p:spPr>
            <p:txBody>
              <a:bodyPr wrap="none" lIns="0" tIns="0" rIns="0" bIns="0" rtlCol="0">
                <a:spAutoFit/>
              </a:bodyPr>
              <a:lstStyle/>
              <a:p>
                <a:pPr>
                  <a:spcBef>
                    <a:spcPts val="350"/>
                  </a:spcBef>
                </a:pPr>
                <a:r>
                  <a:rPr lang="en-US" sz="630" b="1" dirty="0"/>
                  <a:t>On Track</a:t>
                </a:r>
              </a:p>
            </p:txBody>
          </p:sp>
        </p:grpSp>
        <p:grpSp>
          <p:nvGrpSpPr>
            <p:cNvPr id="23" name="Group 22"/>
            <p:cNvGrpSpPr/>
            <p:nvPr/>
          </p:nvGrpSpPr>
          <p:grpSpPr>
            <a:xfrm>
              <a:off x="1783195" y="6064728"/>
              <a:ext cx="1246489" cy="214604"/>
              <a:chOff x="3446357" y="6064728"/>
              <a:chExt cx="1246489" cy="214604"/>
            </a:xfrm>
          </p:grpSpPr>
          <p:sp>
            <p:nvSpPr>
              <p:cNvPr id="17" name="Oval 16"/>
              <p:cNvSpPr/>
              <p:nvPr/>
            </p:nvSpPr>
            <p:spPr bwMode="gray">
              <a:xfrm>
                <a:off x="3446357" y="6064728"/>
                <a:ext cx="214604" cy="21460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0" name="TextBox 19"/>
              <p:cNvSpPr txBox="1"/>
              <p:nvPr/>
            </p:nvSpPr>
            <p:spPr bwMode="gray">
              <a:xfrm>
                <a:off x="3769973" y="6102781"/>
                <a:ext cx="922873" cy="138500"/>
              </a:xfrm>
              <a:prstGeom prst="rect">
                <a:avLst/>
              </a:prstGeom>
              <a:noFill/>
            </p:spPr>
            <p:txBody>
              <a:bodyPr wrap="none" lIns="0" tIns="0" rIns="0" bIns="0" rtlCol="0">
                <a:spAutoFit/>
              </a:bodyPr>
              <a:lstStyle/>
              <a:p>
                <a:pPr>
                  <a:spcBef>
                    <a:spcPts val="350"/>
                  </a:spcBef>
                </a:pPr>
                <a:r>
                  <a:rPr lang="en-US" sz="630" b="1" dirty="0"/>
                  <a:t>Minor Setback</a:t>
                </a:r>
              </a:p>
            </p:txBody>
          </p:sp>
        </p:grpSp>
        <p:grpSp>
          <p:nvGrpSpPr>
            <p:cNvPr id="24" name="Group 23"/>
            <p:cNvGrpSpPr/>
            <p:nvPr/>
          </p:nvGrpSpPr>
          <p:grpSpPr>
            <a:xfrm>
              <a:off x="3316770" y="6064728"/>
              <a:ext cx="1240118" cy="214604"/>
              <a:chOff x="5005495" y="6064728"/>
              <a:chExt cx="1240118" cy="214604"/>
            </a:xfrm>
          </p:grpSpPr>
          <p:sp>
            <p:nvSpPr>
              <p:cNvPr id="18" name="Oval 17"/>
              <p:cNvSpPr/>
              <p:nvPr/>
            </p:nvSpPr>
            <p:spPr bwMode="gray">
              <a:xfrm>
                <a:off x="5005495" y="6064728"/>
                <a:ext cx="214604" cy="214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1" name="TextBox 20"/>
              <p:cNvSpPr txBox="1"/>
              <p:nvPr/>
            </p:nvSpPr>
            <p:spPr bwMode="gray">
              <a:xfrm>
                <a:off x="5320452" y="6102779"/>
                <a:ext cx="925161" cy="138500"/>
              </a:xfrm>
              <a:prstGeom prst="rect">
                <a:avLst/>
              </a:prstGeom>
              <a:noFill/>
            </p:spPr>
            <p:txBody>
              <a:bodyPr wrap="none" lIns="0" tIns="0" rIns="0" bIns="0" rtlCol="0">
                <a:spAutoFit/>
              </a:bodyPr>
              <a:lstStyle/>
              <a:p>
                <a:pPr>
                  <a:spcBef>
                    <a:spcPts val="350"/>
                  </a:spcBef>
                </a:pPr>
                <a:r>
                  <a:rPr lang="en-US" sz="630" b="1" dirty="0"/>
                  <a:t>Major Setback</a:t>
                </a:r>
              </a:p>
            </p:txBody>
          </p:sp>
        </p:grpSp>
      </p:grpSp>
      <p:sp>
        <p:nvSpPr>
          <p:cNvPr id="26" name="Oval 25"/>
          <p:cNvSpPr/>
          <p:nvPr/>
        </p:nvSpPr>
        <p:spPr bwMode="gray">
          <a:xfrm>
            <a:off x="2589949" y="1499947"/>
            <a:ext cx="150223" cy="150223"/>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8" name="Oval 27"/>
          <p:cNvSpPr/>
          <p:nvPr/>
        </p:nvSpPr>
        <p:spPr bwMode="gray">
          <a:xfrm>
            <a:off x="2589949" y="2537021"/>
            <a:ext cx="150223" cy="1502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9" name="Oval 28"/>
          <p:cNvSpPr/>
          <p:nvPr/>
        </p:nvSpPr>
        <p:spPr bwMode="gray">
          <a:xfrm>
            <a:off x="2589949" y="3579223"/>
            <a:ext cx="150223" cy="150223"/>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0" name="Rectangle 29"/>
          <p:cNvSpPr/>
          <p:nvPr/>
        </p:nvSpPr>
        <p:spPr bwMode="gray">
          <a:xfrm>
            <a:off x="3788229" y="3455126"/>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1" name="Rectangle 30"/>
          <p:cNvSpPr/>
          <p:nvPr/>
        </p:nvSpPr>
        <p:spPr bwMode="gray">
          <a:xfrm>
            <a:off x="3788229" y="2920884"/>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2" name="Rectangle 31"/>
          <p:cNvSpPr/>
          <p:nvPr/>
        </p:nvSpPr>
        <p:spPr bwMode="gray">
          <a:xfrm>
            <a:off x="3788229" y="2408816"/>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33" name="Rectangle 32"/>
          <p:cNvSpPr/>
          <p:nvPr/>
        </p:nvSpPr>
        <p:spPr bwMode="gray">
          <a:xfrm>
            <a:off x="3788229" y="1872448"/>
            <a:ext cx="1162594" cy="12409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Tree>
    <p:extLst>
      <p:ext uri="{BB962C8B-B14F-4D97-AF65-F5344CB8AC3E}">
        <p14:creationId xmlns:p14="http://schemas.microsoft.com/office/powerpoint/2010/main" val="23124272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Communication Plan: Key Messages and Communication Tactics</a:t>
            </a:r>
          </a:p>
        </p:txBody>
      </p:sp>
      <p:sp>
        <p:nvSpPr>
          <p:cNvPr id="4" name="Text Placeholder 3">
            <a:extLst>
              <a:ext uri="{FF2B5EF4-FFF2-40B4-BE49-F238E27FC236}">
                <a16:creationId xmlns:a16="http://schemas.microsoft.com/office/drawing/2014/main" id="{005F823A-DF07-4191-A8B6-607D6D838C4A}"/>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3E842273-98F2-4B47-919B-51FB920E7046}"/>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C6B880A7-56E5-4D2B-9818-14F6C2436A57}"/>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nvGraphicFramePr>
        <p:xfrm>
          <a:off x="326807" y="977900"/>
          <a:ext cx="5747185" cy="2181860"/>
        </p:xfrm>
        <a:graphic>
          <a:graphicData uri="http://schemas.openxmlformats.org/drawingml/2006/table">
            <a:tbl>
              <a:tblPr firstRow="1" bandRow="1">
                <a:tableStyleId>{7DF18680-E054-41AD-8BC1-D1AEF772440D}</a:tableStyleId>
              </a:tblPr>
              <a:tblGrid>
                <a:gridCol w="1101064">
                  <a:extLst>
                    <a:ext uri="{9D8B030D-6E8A-4147-A177-3AD203B41FA5}">
                      <a16:colId xmlns:a16="http://schemas.microsoft.com/office/drawing/2014/main" val="20000"/>
                    </a:ext>
                  </a:extLst>
                </a:gridCol>
                <a:gridCol w="1548707">
                  <a:extLst>
                    <a:ext uri="{9D8B030D-6E8A-4147-A177-3AD203B41FA5}">
                      <a16:colId xmlns:a16="http://schemas.microsoft.com/office/drawing/2014/main" val="20001"/>
                    </a:ext>
                  </a:extLst>
                </a:gridCol>
                <a:gridCol w="1548707">
                  <a:extLst>
                    <a:ext uri="{9D8B030D-6E8A-4147-A177-3AD203B41FA5}">
                      <a16:colId xmlns:a16="http://schemas.microsoft.com/office/drawing/2014/main" val="20002"/>
                    </a:ext>
                  </a:extLst>
                </a:gridCol>
                <a:gridCol w="1548707">
                  <a:extLst>
                    <a:ext uri="{9D8B030D-6E8A-4147-A177-3AD203B41FA5}">
                      <a16:colId xmlns:a16="http://schemas.microsoft.com/office/drawing/2014/main" val="20003"/>
                    </a:ext>
                  </a:extLst>
                </a:gridCol>
              </a:tblGrid>
              <a:tr h="259588">
                <a:tc>
                  <a:txBody>
                    <a:bodyPr/>
                    <a:lstStyle/>
                    <a:p>
                      <a:r>
                        <a:rPr lang="en-US" sz="800" dirty="0"/>
                        <a:t>Stakeholder</a:t>
                      </a:r>
                    </a:p>
                  </a:txBody>
                  <a:tcPr marL="64008" marR="64008" marT="32004" marB="32004"/>
                </a:tc>
                <a:tc>
                  <a:txBody>
                    <a:bodyPr/>
                    <a:lstStyle/>
                    <a:p>
                      <a:r>
                        <a:rPr lang="en-US" sz="800" dirty="0"/>
                        <a:t>Level of Detail</a:t>
                      </a:r>
                    </a:p>
                  </a:txBody>
                  <a:tcPr marL="64008" marR="64008" marT="32004" marB="32004"/>
                </a:tc>
                <a:tc>
                  <a:txBody>
                    <a:bodyPr/>
                    <a:lstStyle/>
                    <a:p>
                      <a:r>
                        <a:rPr lang="en-US" sz="800" dirty="0"/>
                        <a:t>Key Messages</a:t>
                      </a:r>
                    </a:p>
                  </a:txBody>
                  <a:tcPr marL="64008" marR="64008" marT="32004" marB="32004"/>
                </a:tc>
                <a:tc>
                  <a:txBody>
                    <a:bodyPr/>
                    <a:lstStyle/>
                    <a:p>
                      <a:r>
                        <a:rPr lang="en-US" sz="800" dirty="0"/>
                        <a:t>Communication Tactics</a:t>
                      </a:r>
                    </a:p>
                  </a:txBody>
                  <a:tcPr marL="64008" marR="64008" marT="32004" marB="32004"/>
                </a:tc>
                <a:extLst>
                  <a:ext uri="{0D108BD9-81ED-4DB2-BD59-A6C34878D82A}">
                    <a16:rowId xmlns:a16="http://schemas.microsoft.com/office/drawing/2014/main" val="10000"/>
                  </a:ext>
                </a:extLst>
              </a:tr>
              <a:tr h="259588">
                <a:tc>
                  <a:txBody>
                    <a:bodyPr/>
                    <a:lstStyle/>
                    <a:p>
                      <a:r>
                        <a:rPr lang="en-US" sz="700" i="1" dirty="0"/>
                        <a:t>Board of Trustees</a:t>
                      </a:r>
                    </a:p>
                  </a:txBody>
                  <a:tcPr marL="64008" marR="64008" marT="32004" marB="32004"/>
                </a:tc>
                <a:tc>
                  <a:txBody>
                    <a:bodyPr/>
                    <a:lstStyle/>
                    <a:p>
                      <a:r>
                        <a:rPr lang="en-US" sz="700" i="1" dirty="0"/>
                        <a:t>High-level</a:t>
                      </a:r>
                      <a:r>
                        <a:rPr lang="en-US" sz="700" i="1" baseline="0" dirty="0"/>
                        <a:t> summary</a:t>
                      </a:r>
                      <a:endParaRPr lang="en-US" sz="700" i="1" dirty="0"/>
                    </a:p>
                  </a:txBody>
                  <a:tcPr marL="64008" marR="64008" marT="32004" marB="32004"/>
                </a:tc>
                <a:tc>
                  <a:txBody>
                    <a:bodyPr/>
                    <a:lstStyle/>
                    <a:p>
                      <a:pPr marL="111125" indent="-111125">
                        <a:buFont typeface="Arial" panose="020B0604020202020204" pitchFamily="34" charset="0"/>
                        <a:buChar char="•"/>
                      </a:pPr>
                      <a:r>
                        <a:rPr lang="en-US" sz="700" i="1" dirty="0"/>
                        <a:t>Expected</a:t>
                      </a:r>
                      <a:r>
                        <a:rPr lang="en-US" sz="700" i="1" baseline="0" dirty="0"/>
                        <a:t> outcomes</a:t>
                      </a:r>
                      <a:endParaRPr lang="en-US" sz="700" i="1" dirty="0"/>
                    </a:p>
                  </a:txBody>
                  <a:tcPr marL="64008" marR="64008" marT="32004" marB="32004"/>
                </a:tc>
                <a:tc>
                  <a:txBody>
                    <a:bodyPr/>
                    <a:lstStyle/>
                    <a:p>
                      <a:r>
                        <a:rPr lang="en-US" sz="700" i="1" dirty="0"/>
                        <a:t>Memo</a:t>
                      </a:r>
                    </a:p>
                  </a:txBody>
                  <a:tcPr marL="64008" marR="64008" marT="32004" marB="32004"/>
                </a:tc>
                <a:extLst>
                  <a:ext uri="{0D108BD9-81ED-4DB2-BD59-A6C34878D82A}">
                    <a16:rowId xmlns:a16="http://schemas.microsoft.com/office/drawing/2014/main" val="10001"/>
                  </a:ext>
                </a:extLst>
              </a:tr>
              <a:tr h="544068">
                <a:tc>
                  <a:txBody>
                    <a:bodyPr/>
                    <a:lstStyle/>
                    <a:p>
                      <a:r>
                        <a:rPr lang="en-US" sz="700" i="1" dirty="0"/>
                        <a:t>Cabinet</a:t>
                      </a:r>
                    </a:p>
                  </a:txBody>
                  <a:tcPr marL="64008" marR="64008" marT="32004" marB="32004"/>
                </a:tc>
                <a:tc>
                  <a:txBody>
                    <a:bodyPr/>
                    <a:lstStyle/>
                    <a:p>
                      <a:r>
                        <a:rPr lang="en-US" sz="700" i="1" dirty="0"/>
                        <a:t>Detailed overview of goals, objectives</a:t>
                      </a:r>
                    </a:p>
                  </a:txBody>
                  <a:tcPr marL="64008" marR="64008" marT="32004" marB="32004"/>
                </a:tc>
                <a:tc>
                  <a:txBody>
                    <a:bodyPr/>
                    <a:lstStyle/>
                    <a:p>
                      <a:pPr marL="111125" indent="-111125">
                        <a:buFont typeface="Arial" panose="020B0604020202020204" pitchFamily="34" charset="0"/>
                        <a:buChar char="•"/>
                      </a:pPr>
                      <a:r>
                        <a:rPr lang="en-US" sz="700" i="1" dirty="0"/>
                        <a:t>Objectives and expected outcomes</a:t>
                      </a:r>
                    </a:p>
                    <a:p>
                      <a:pPr marL="111125" indent="-111125">
                        <a:buFont typeface="Arial" panose="020B0604020202020204" pitchFamily="34" charset="0"/>
                        <a:buChar char="•"/>
                      </a:pPr>
                      <a:r>
                        <a:rPr lang="en-US" sz="700" i="1" dirty="0"/>
                        <a:t>Necessary resources</a:t>
                      </a:r>
                    </a:p>
                    <a:p>
                      <a:pPr marL="111125" indent="-111125">
                        <a:buFont typeface="Arial" panose="020B0604020202020204" pitchFamily="34" charset="0"/>
                        <a:buChar char="•"/>
                      </a:pPr>
                      <a:r>
                        <a:rPr lang="en-US" sz="700" i="1" dirty="0"/>
                        <a:t>Persons</a:t>
                      </a:r>
                      <a:r>
                        <a:rPr lang="en-US" sz="700" i="1" baseline="0" dirty="0"/>
                        <a:t> accountable</a:t>
                      </a:r>
                      <a:endParaRPr lang="en-US" sz="700" i="1" dirty="0"/>
                    </a:p>
                  </a:txBody>
                  <a:tcPr marL="64008" marR="64008" marT="32004" marB="32004"/>
                </a:tc>
                <a:tc>
                  <a:txBody>
                    <a:bodyPr/>
                    <a:lstStyle/>
                    <a:p>
                      <a:r>
                        <a:rPr lang="en-US" sz="700" i="1" dirty="0"/>
                        <a:t>Initial</a:t>
                      </a:r>
                      <a:r>
                        <a:rPr lang="en-US" sz="700" i="1" baseline="0" dirty="0"/>
                        <a:t> kickoff presentation; interim progress reports</a:t>
                      </a:r>
                      <a:endParaRPr lang="en-US" sz="700" i="1" dirty="0"/>
                    </a:p>
                  </a:txBody>
                  <a:tcPr marL="64008" marR="64008" marT="32004" marB="32004"/>
                </a:tc>
                <a:extLst>
                  <a:ext uri="{0D108BD9-81ED-4DB2-BD59-A6C34878D82A}">
                    <a16:rowId xmlns:a16="http://schemas.microsoft.com/office/drawing/2014/main" val="10002"/>
                  </a:ext>
                </a:extLst>
              </a:tr>
              <a:tr h="650748">
                <a:tc>
                  <a:txBody>
                    <a:bodyPr/>
                    <a:lstStyle/>
                    <a:p>
                      <a:r>
                        <a:rPr lang="en-US" sz="700" i="1" dirty="0"/>
                        <a:t>Faculty/Staff</a:t>
                      </a:r>
                    </a:p>
                  </a:txBody>
                  <a:tcPr marL="64008" marR="64008" marT="32004" marB="32004"/>
                </a:tc>
                <a:tc>
                  <a:txBody>
                    <a:bodyPr/>
                    <a:lstStyle/>
                    <a:p>
                      <a:r>
                        <a:rPr lang="en-US" sz="700" i="1" dirty="0"/>
                        <a:t>Detailed</a:t>
                      </a:r>
                      <a:r>
                        <a:rPr lang="en-US" sz="700" i="1" baseline="0" dirty="0"/>
                        <a:t> action plans for relevant objectives, initiatives</a:t>
                      </a:r>
                      <a:endParaRPr lang="en-US" sz="700" i="1" dirty="0"/>
                    </a:p>
                  </a:txBody>
                  <a:tcPr marL="64008" marR="64008" marT="32004" marB="32004"/>
                </a:tc>
                <a:tc>
                  <a:txBody>
                    <a:bodyPr/>
                    <a:lstStyle/>
                    <a:p>
                      <a:pPr marL="111125" indent="-111125">
                        <a:buFont typeface="Arial" panose="020B0604020202020204" pitchFamily="34" charset="0"/>
                        <a:buChar char="•"/>
                      </a:pPr>
                      <a:r>
                        <a:rPr lang="en-US" sz="700" i="1" dirty="0"/>
                        <a:t>Objectives</a:t>
                      </a:r>
                      <a:r>
                        <a:rPr lang="en-US" sz="700" i="1" baseline="0" dirty="0"/>
                        <a:t> and expected outcomes</a:t>
                      </a:r>
                    </a:p>
                    <a:p>
                      <a:pPr marL="111125" indent="-111125">
                        <a:buFont typeface="Arial" panose="020B0604020202020204" pitchFamily="34" charset="0"/>
                        <a:buChar char="•"/>
                      </a:pPr>
                      <a:r>
                        <a:rPr lang="en-US" sz="700" i="1" baseline="0" dirty="0"/>
                        <a:t>Initiatives and implementation timeline</a:t>
                      </a:r>
                    </a:p>
                    <a:p>
                      <a:pPr marL="111125" indent="-111125">
                        <a:buFont typeface="Arial" panose="020B0604020202020204" pitchFamily="34" charset="0"/>
                        <a:buChar char="•"/>
                      </a:pPr>
                      <a:r>
                        <a:rPr lang="en-US" sz="700" i="1" baseline="0" dirty="0"/>
                        <a:t>Roles/responsibilities</a:t>
                      </a:r>
                      <a:endParaRPr lang="en-US" sz="700" i="1" dirty="0"/>
                    </a:p>
                  </a:txBody>
                  <a:tcPr marL="64008" marR="64008" marT="32004" marB="32004"/>
                </a:tc>
                <a:tc>
                  <a:txBody>
                    <a:bodyPr/>
                    <a:lstStyle/>
                    <a:p>
                      <a:r>
                        <a:rPr lang="en-US" sz="700" i="1" dirty="0"/>
                        <a:t>Town hall meeting; regular</a:t>
                      </a:r>
                      <a:r>
                        <a:rPr lang="en-US" sz="700" i="1" baseline="0" dirty="0"/>
                        <a:t> email updates</a:t>
                      </a:r>
                      <a:endParaRPr lang="en-US" sz="700" i="1" dirty="0"/>
                    </a:p>
                  </a:txBody>
                  <a:tcPr marL="64008" marR="64008" marT="32004" marB="32004"/>
                </a:tc>
                <a:extLst>
                  <a:ext uri="{0D108BD9-81ED-4DB2-BD59-A6C34878D82A}">
                    <a16:rowId xmlns:a16="http://schemas.microsoft.com/office/drawing/2014/main" val="10003"/>
                  </a:ext>
                </a:extLst>
              </a:tr>
              <a:tr h="410718">
                <a:tc>
                  <a:txBody>
                    <a:bodyPr/>
                    <a:lstStyle/>
                    <a:p>
                      <a:r>
                        <a:rPr lang="en-US" sz="700" i="1" dirty="0"/>
                        <a:t>Students</a:t>
                      </a:r>
                    </a:p>
                  </a:txBody>
                  <a:tcPr marL="64008" marR="64008" marT="32004" marB="32004"/>
                </a:tc>
                <a:tc>
                  <a:txBody>
                    <a:bodyPr/>
                    <a:lstStyle/>
                    <a:p>
                      <a:r>
                        <a:rPr lang="en-US" sz="700" i="1" dirty="0"/>
                        <a:t>High-level summary of initiatives that might impact student life</a:t>
                      </a:r>
                    </a:p>
                  </a:txBody>
                  <a:tcPr marL="64008" marR="64008" marT="32004" marB="32004"/>
                </a:tc>
                <a:tc>
                  <a:txBody>
                    <a:bodyPr/>
                    <a:lstStyle/>
                    <a:p>
                      <a:pPr marL="111125" indent="-111125">
                        <a:buFont typeface="Arial" panose="020B0604020202020204" pitchFamily="34" charset="0"/>
                        <a:buChar char="•"/>
                      </a:pPr>
                      <a:r>
                        <a:rPr lang="en-US" sz="700" i="1" dirty="0"/>
                        <a:t>Expected</a:t>
                      </a:r>
                      <a:r>
                        <a:rPr lang="en-US" sz="700" i="1" baseline="0" dirty="0"/>
                        <a:t> improvements in quality and efficiency</a:t>
                      </a:r>
                    </a:p>
                    <a:p>
                      <a:pPr marL="111125" indent="-111125">
                        <a:buFont typeface="Arial" panose="020B0604020202020204" pitchFamily="34" charset="0"/>
                        <a:buChar char="•"/>
                      </a:pPr>
                      <a:r>
                        <a:rPr lang="en-US" sz="700" i="1" baseline="0" dirty="0"/>
                        <a:t>Impact on relationship</a:t>
                      </a:r>
                      <a:endParaRPr lang="en-US" sz="700" i="1" dirty="0"/>
                    </a:p>
                  </a:txBody>
                  <a:tcPr marL="64008" marR="64008" marT="32004" marB="32004"/>
                </a:tc>
                <a:tc>
                  <a:txBody>
                    <a:bodyPr/>
                    <a:lstStyle/>
                    <a:p>
                      <a:r>
                        <a:rPr lang="en-US" sz="700" i="1" dirty="0"/>
                        <a:t>Regular email updates</a:t>
                      </a:r>
                    </a:p>
                  </a:txBody>
                  <a:tcPr marL="64008" marR="64008" marT="32004" marB="32004"/>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316131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Communication Plan: Strategies to Address Potential Concerns</a:t>
            </a:r>
          </a:p>
        </p:txBody>
      </p:sp>
      <p:sp>
        <p:nvSpPr>
          <p:cNvPr id="4" name="Text Placeholder 3">
            <a:extLst>
              <a:ext uri="{FF2B5EF4-FFF2-40B4-BE49-F238E27FC236}">
                <a16:creationId xmlns:a16="http://schemas.microsoft.com/office/drawing/2014/main" id="{F83E49B6-EC42-4ED5-861F-0E9FE3FAEF88}"/>
              </a:ext>
            </a:extLst>
          </p:cNvPr>
          <p:cNvSpPr>
            <a:spLocks noGrp="1"/>
          </p:cNvSpPr>
          <p:nvPr>
            <p:ph type="body" sz="quarter" idx="15"/>
          </p:nvPr>
        </p:nvSpPr>
        <p:spPr/>
        <p:txBody>
          <a:bodyPr/>
          <a:lstStyle/>
          <a:p>
            <a:endParaRPr lang="en-US"/>
          </a:p>
        </p:txBody>
      </p:sp>
      <p:sp>
        <p:nvSpPr>
          <p:cNvPr id="9" name="Text Placeholder 8">
            <a:extLst>
              <a:ext uri="{FF2B5EF4-FFF2-40B4-BE49-F238E27FC236}">
                <a16:creationId xmlns:a16="http://schemas.microsoft.com/office/drawing/2014/main" id="{6135C662-5146-4DE0-A725-AC585DF2E223}"/>
              </a:ext>
            </a:extLst>
          </p:cNvPr>
          <p:cNvSpPr>
            <a:spLocks noGrp="1"/>
          </p:cNvSpPr>
          <p:nvPr>
            <p:ph type="body" sz="quarter" idx="19"/>
          </p:nvPr>
        </p:nvSpPr>
        <p:spPr/>
        <p:txBody>
          <a:bodyPr/>
          <a:lstStyle/>
          <a:p>
            <a:endParaRPr lang="en-US"/>
          </a:p>
        </p:txBody>
      </p:sp>
      <p:sp>
        <p:nvSpPr>
          <p:cNvPr id="8" name="Text Placeholder 7">
            <a:extLst>
              <a:ext uri="{FF2B5EF4-FFF2-40B4-BE49-F238E27FC236}">
                <a16:creationId xmlns:a16="http://schemas.microsoft.com/office/drawing/2014/main" id="{4B6695D1-3B45-4B70-9C04-6C15A394D605}"/>
              </a:ext>
            </a:extLst>
          </p:cNvPr>
          <p:cNvSpPr>
            <a:spLocks noGrp="1"/>
          </p:cNvSpPr>
          <p:nvPr>
            <p:ph type="body" sz="quarter" idx="18"/>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4603164"/>
              </p:ext>
            </p:extLst>
          </p:nvPr>
        </p:nvGraphicFramePr>
        <p:xfrm>
          <a:off x="326806" y="745304"/>
          <a:ext cx="5747184" cy="3100832"/>
        </p:xfrm>
        <a:graphic>
          <a:graphicData uri="http://schemas.openxmlformats.org/drawingml/2006/table">
            <a:tbl>
              <a:tblPr firstRow="1" bandRow="1">
                <a:tableStyleId>{7DF18680-E054-41AD-8BC1-D1AEF772440D}</a:tableStyleId>
              </a:tblPr>
              <a:tblGrid>
                <a:gridCol w="1436796">
                  <a:extLst>
                    <a:ext uri="{9D8B030D-6E8A-4147-A177-3AD203B41FA5}">
                      <a16:colId xmlns:a16="http://schemas.microsoft.com/office/drawing/2014/main" val="20000"/>
                    </a:ext>
                  </a:extLst>
                </a:gridCol>
                <a:gridCol w="1436796">
                  <a:extLst>
                    <a:ext uri="{9D8B030D-6E8A-4147-A177-3AD203B41FA5}">
                      <a16:colId xmlns:a16="http://schemas.microsoft.com/office/drawing/2014/main" val="20001"/>
                    </a:ext>
                  </a:extLst>
                </a:gridCol>
                <a:gridCol w="1436796">
                  <a:extLst>
                    <a:ext uri="{9D8B030D-6E8A-4147-A177-3AD203B41FA5}">
                      <a16:colId xmlns:a16="http://schemas.microsoft.com/office/drawing/2014/main" val="20002"/>
                    </a:ext>
                  </a:extLst>
                </a:gridCol>
                <a:gridCol w="1436796">
                  <a:extLst>
                    <a:ext uri="{9D8B030D-6E8A-4147-A177-3AD203B41FA5}">
                      <a16:colId xmlns:a16="http://schemas.microsoft.com/office/drawing/2014/main" val="20003"/>
                    </a:ext>
                  </a:extLst>
                </a:gridCol>
              </a:tblGrid>
              <a:tr h="320040">
                <a:tc>
                  <a:txBody>
                    <a:bodyPr/>
                    <a:lstStyle/>
                    <a:p>
                      <a:r>
                        <a:rPr lang="en-US" sz="800" dirty="0"/>
                        <a:t>Stakeholder</a:t>
                      </a:r>
                    </a:p>
                  </a:txBody>
                  <a:tcPr marL="64008" marR="64008" marT="32004" marB="32004"/>
                </a:tc>
                <a:tc>
                  <a:txBody>
                    <a:bodyPr/>
                    <a:lstStyle/>
                    <a:p>
                      <a:r>
                        <a:rPr lang="en-US" sz="800" dirty="0"/>
                        <a:t>Potential Concerns</a:t>
                      </a:r>
                    </a:p>
                  </a:txBody>
                  <a:tcPr marL="64008" marR="64008" marT="32004" marB="32004"/>
                </a:tc>
                <a:tc>
                  <a:txBody>
                    <a:bodyPr/>
                    <a:lstStyle/>
                    <a:p>
                      <a:r>
                        <a:rPr lang="en-US" sz="800" dirty="0"/>
                        <a:t>Strategies to Address Concerns</a:t>
                      </a:r>
                    </a:p>
                  </a:txBody>
                  <a:tcPr marL="64008" marR="64008" marT="32004" marB="32004"/>
                </a:tc>
                <a:tc>
                  <a:txBody>
                    <a:bodyPr/>
                    <a:lstStyle/>
                    <a:p>
                      <a:r>
                        <a:rPr lang="en-US" sz="800" dirty="0"/>
                        <a:t>Spokesperson(s)</a:t>
                      </a:r>
                    </a:p>
                  </a:txBody>
                  <a:tcPr marL="64008" marR="64008" marT="32004" marB="32004"/>
                </a:tc>
                <a:extLst>
                  <a:ext uri="{0D108BD9-81ED-4DB2-BD59-A6C34878D82A}">
                    <a16:rowId xmlns:a16="http://schemas.microsoft.com/office/drawing/2014/main" val="10000"/>
                  </a:ext>
                </a:extLst>
              </a:tr>
              <a:tr h="259588">
                <a:tc rowSpan="2">
                  <a:txBody>
                    <a:bodyPr/>
                    <a:lstStyle/>
                    <a:p>
                      <a:r>
                        <a:rPr lang="en-US" sz="700" i="1" dirty="0"/>
                        <a:t>Board of Trustees</a:t>
                      </a:r>
                    </a:p>
                  </a:txBody>
                  <a:tcPr marL="64008" marR="64008" marT="32004" marB="32004"/>
                </a:tc>
                <a:tc>
                  <a:txBody>
                    <a:bodyPr/>
                    <a:lstStyle/>
                    <a:p>
                      <a:r>
                        <a:rPr lang="en-US" sz="700" i="1" dirty="0"/>
                        <a:t>N/A</a:t>
                      </a:r>
                    </a:p>
                  </a:txBody>
                  <a:tcPr marL="64008" marR="64008" marT="32004" marB="32004"/>
                </a:tc>
                <a:tc>
                  <a:txBody>
                    <a:bodyPr/>
                    <a:lstStyle/>
                    <a:p>
                      <a:pPr marL="0" indent="0">
                        <a:buFont typeface="Arial" panose="020B0604020202020204" pitchFamily="34" charset="0"/>
                        <a:buNone/>
                      </a:pPr>
                      <a:r>
                        <a:rPr lang="en-US" sz="700" i="1" dirty="0"/>
                        <a:t>N/A</a:t>
                      </a:r>
                    </a:p>
                  </a:txBody>
                  <a:tcPr marL="64008" marR="64008" marT="32004" marB="32004"/>
                </a:tc>
                <a:tc>
                  <a:txBody>
                    <a:bodyPr/>
                    <a:lstStyle/>
                    <a:p>
                      <a:r>
                        <a:rPr lang="en-US" sz="700" i="1" dirty="0"/>
                        <a:t>President</a:t>
                      </a:r>
                    </a:p>
                  </a:txBody>
                  <a:tcPr marL="64008" marR="64008" marT="32004" marB="32004"/>
                </a:tc>
                <a:extLst>
                  <a:ext uri="{0D108BD9-81ED-4DB2-BD59-A6C34878D82A}">
                    <a16:rowId xmlns:a16="http://schemas.microsoft.com/office/drawing/2014/main" val="10001"/>
                  </a:ext>
                </a:extLst>
              </a:tr>
              <a:tr h="259588">
                <a:tc vMerge="1">
                  <a:txBody>
                    <a:bodyPr/>
                    <a:lstStyle/>
                    <a:p>
                      <a:endParaRPr lang="en-US" sz="900" dirty="0"/>
                    </a:p>
                  </a:txBody>
                  <a:tcPr/>
                </a:tc>
                <a:tc>
                  <a:txBody>
                    <a:bodyPr/>
                    <a:lstStyle/>
                    <a:p>
                      <a:endParaRPr lang="en-US" sz="700" i="1" dirty="0"/>
                    </a:p>
                  </a:txBody>
                  <a:tcPr marL="64008" marR="64008" marT="32004" marB="32004"/>
                </a:tc>
                <a:tc>
                  <a:txBody>
                    <a:bodyPr/>
                    <a:lstStyle/>
                    <a:p>
                      <a:pPr marL="111125" indent="-111125">
                        <a:buFont typeface="Arial" panose="020B0604020202020204" pitchFamily="34" charset="0"/>
                        <a:buChar char="•"/>
                      </a:pPr>
                      <a:endParaRPr lang="en-US" sz="700" i="1" dirty="0"/>
                    </a:p>
                  </a:txBody>
                  <a:tcPr marL="64008" marR="64008" marT="32004" marB="32004"/>
                </a:tc>
                <a:tc>
                  <a:txBody>
                    <a:bodyPr/>
                    <a:lstStyle/>
                    <a:p>
                      <a:endParaRPr lang="en-US" sz="700" i="1" dirty="0"/>
                    </a:p>
                  </a:txBody>
                  <a:tcPr marL="64008" marR="64008" marT="32004" marB="32004"/>
                </a:tc>
                <a:extLst>
                  <a:ext uri="{0D108BD9-81ED-4DB2-BD59-A6C34878D82A}">
                    <a16:rowId xmlns:a16="http://schemas.microsoft.com/office/drawing/2014/main" val="10002"/>
                  </a:ext>
                </a:extLst>
              </a:tr>
              <a:tr h="277368">
                <a:tc rowSpan="2">
                  <a:txBody>
                    <a:bodyPr/>
                    <a:lstStyle/>
                    <a:p>
                      <a:pPr marL="0" algn="l" defTabSz="-114300" rtl="0" eaLnBrk="1" latinLnBrk="0" hangingPunct="1">
                        <a:lnSpc>
                          <a:spcPct val="100000"/>
                        </a:lnSpc>
                        <a:spcBef>
                          <a:spcPts val="300"/>
                        </a:spcBef>
                      </a:pPr>
                      <a:r>
                        <a:rPr lang="en-US" sz="700" i="1" kern="1200" dirty="0">
                          <a:solidFill>
                            <a:schemeClr val="dk1"/>
                          </a:solidFill>
                          <a:latin typeface="+mn-lt"/>
                          <a:ea typeface="+mn-ea"/>
                          <a:cs typeface="+mn-cs"/>
                        </a:rPr>
                        <a:t>Cabinet</a:t>
                      </a:r>
                    </a:p>
                  </a:txBody>
                  <a:tcPr marL="64008" marR="64008" marT="32004" marB="32004">
                    <a:solidFill>
                      <a:schemeClr val="accent1">
                        <a:lumMod val="40000"/>
                        <a:lumOff val="60000"/>
                      </a:schemeClr>
                    </a:solidFill>
                  </a:tcPr>
                </a:tc>
                <a:tc>
                  <a:txBody>
                    <a:bodyPr/>
                    <a:lstStyle/>
                    <a:p>
                      <a:r>
                        <a:rPr lang="en-US" sz="700" i="1" dirty="0"/>
                        <a:t>Availability</a:t>
                      </a:r>
                      <a:r>
                        <a:rPr lang="en-US" sz="700" i="1" baseline="0" dirty="0"/>
                        <a:t> of resources</a:t>
                      </a:r>
                      <a:endParaRPr lang="en-US" sz="700" i="1" dirty="0"/>
                    </a:p>
                  </a:txBody>
                  <a:tcPr marL="64008" marR="64008" marT="32004" marB="32004"/>
                </a:tc>
                <a:tc>
                  <a:txBody>
                    <a:bodyPr/>
                    <a:lstStyle/>
                    <a:p>
                      <a:pPr marL="0" indent="0">
                        <a:buFont typeface="Arial" panose="020B0604020202020204" pitchFamily="34" charset="0"/>
                        <a:buNone/>
                      </a:pPr>
                      <a:r>
                        <a:rPr lang="en-US" sz="700" i="1" dirty="0"/>
                        <a:t>Illustrate</a:t>
                      </a:r>
                      <a:r>
                        <a:rPr lang="en-US" sz="700" i="1" baseline="0" dirty="0"/>
                        <a:t> resources dedicated to initiatives</a:t>
                      </a:r>
                      <a:endParaRPr lang="en-US" sz="700" i="1" dirty="0"/>
                    </a:p>
                  </a:txBody>
                  <a:tcPr marL="64008" marR="64008" marT="32004" marB="32004"/>
                </a:tc>
                <a:tc>
                  <a:txBody>
                    <a:bodyPr/>
                    <a:lstStyle/>
                    <a:p>
                      <a:r>
                        <a:rPr lang="en-US" sz="700" i="1" dirty="0"/>
                        <a:t>President, CFO</a:t>
                      </a:r>
                    </a:p>
                  </a:txBody>
                  <a:tcPr marL="64008" marR="64008" marT="32004" marB="32004"/>
                </a:tc>
                <a:extLst>
                  <a:ext uri="{0D108BD9-81ED-4DB2-BD59-A6C34878D82A}">
                    <a16:rowId xmlns:a16="http://schemas.microsoft.com/office/drawing/2014/main" val="10003"/>
                  </a:ext>
                </a:extLst>
              </a:tr>
              <a:tr h="277368">
                <a:tc vMerge="1">
                  <a:txBody>
                    <a:bodyPr/>
                    <a:lstStyle/>
                    <a:p>
                      <a:endParaRPr lang="en-US" sz="900" dirty="0"/>
                    </a:p>
                  </a:txBody>
                  <a:tcPr/>
                </a:tc>
                <a:tc>
                  <a:txBody>
                    <a:bodyPr/>
                    <a:lstStyle/>
                    <a:p>
                      <a:r>
                        <a:rPr lang="en-US" sz="700" i="1" dirty="0"/>
                        <a:t>Accountability</a:t>
                      </a:r>
                    </a:p>
                  </a:txBody>
                  <a:tcPr marL="64008" marR="64008" marT="32004" marB="32004"/>
                </a:tc>
                <a:tc>
                  <a:txBody>
                    <a:bodyPr/>
                    <a:lstStyle/>
                    <a:p>
                      <a:pPr marL="0" indent="0">
                        <a:buFont typeface="Arial" panose="020B0604020202020204" pitchFamily="34" charset="0"/>
                        <a:buNone/>
                      </a:pPr>
                      <a:r>
                        <a:rPr lang="en-US" sz="700" i="1" dirty="0"/>
                        <a:t>Outline plan to ensure fair</a:t>
                      </a:r>
                      <a:r>
                        <a:rPr lang="en-US" sz="700" i="1" baseline="0" dirty="0"/>
                        <a:t> review of progress</a:t>
                      </a:r>
                      <a:endParaRPr lang="en-US" sz="700" i="1" dirty="0"/>
                    </a:p>
                  </a:txBody>
                  <a:tcPr marL="64008" marR="64008" marT="32004" marB="32004"/>
                </a:tc>
                <a:tc>
                  <a:txBody>
                    <a:bodyPr/>
                    <a:lstStyle/>
                    <a:p>
                      <a:r>
                        <a:rPr lang="en-US" sz="700" i="1" dirty="0"/>
                        <a:t>President</a:t>
                      </a:r>
                    </a:p>
                  </a:txBody>
                  <a:tcPr marL="64008" marR="64008" marT="32004" marB="32004"/>
                </a:tc>
                <a:extLst>
                  <a:ext uri="{0D108BD9-81ED-4DB2-BD59-A6C34878D82A}">
                    <a16:rowId xmlns:a16="http://schemas.microsoft.com/office/drawing/2014/main" val="10004"/>
                  </a:ext>
                </a:extLst>
              </a:tr>
              <a:tr h="277368">
                <a:tc rowSpan="3">
                  <a:txBody>
                    <a:bodyPr/>
                    <a:lstStyle/>
                    <a:p>
                      <a:r>
                        <a:rPr lang="en-US" sz="700" i="1" dirty="0"/>
                        <a:t>Faculty/Staff</a:t>
                      </a:r>
                    </a:p>
                  </a:txBody>
                  <a:tcPr marL="64008" marR="64008" marT="32004" marB="32004"/>
                </a:tc>
                <a:tc>
                  <a:txBody>
                    <a:bodyPr/>
                    <a:lstStyle/>
                    <a:p>
                      <a:r>
                        <a:rPr lang="en-US" sz="700" i="1" dirty="0"/>
                        <a:t>Change to balance of courses</a:t>
                      </a:r>
                    </a:p>
                  </a:txBody>
                  <a:tcPr marL="64008" marR="64008" marT="32004" marB="32004"/>
                </a:tc>
                <a:tc>
                  <a:txBody>
                    <a:bodyPr/>
                    <a:lstStyle/>
                    <a:p>
                      <a:pPr marL="0" indent="0">
                        <a:buFont typeface="Arial" panose="020B0604020202020204" pitchFamily="34" charset="0"/>
                        <a:buNone/>
                      </a:pPr>
                      <a:r>
                        <a:rPr lang="en-US" sz="700" i="1" dirty="0"/>
                        <a:t>Outline</a:t>
                      </a:r>
                      <a:r>
                        <a:rPr lang="en-US" sz="700" i="1" baseline="0" dirty="0"/>
                        <a:t> before-and-after scenarios on course demand</a:t>
                      </a:r>
                      <a:endParaRPr lang="en-US" sz="700" i="1" dirty="0"/>
                    </a:p>
                  </a:txBody>
                  <a:tcPr marL="64008" marR="64008" marT="32004" marB="32004"/>
                </a:tc>
                <a:tc>
                  <a:txBody>
                    <a:bodyPr/>
                    <a:lstStyle/>
                    <a:p>
                      <a:r>
                        <a:rPr lang="en-US" sz="700" i="1" dirty="0"/>
                        <a:t>VP Academic Affairs</a:t>
                      </a:r>
                    </a:p>
                  </a:txBody>
                  <a:tcPr marL="64008" marR="64008" marT="32004" marB="32004"/>
                </a:tc>
                <a:extLst>
                  <a:ext uri="{0D108BD9-81ED-4DB2-BD59-A6C34878D82A}">
                    <a16:rowId xmlns:a16="http://schemas.microsoft.com/office/drawing/2014/main" val="10005"/>
                  </a:ext>
                </a:extLst>
              </a:tr>
              <a:tr h="277368">
                <a:tc vMerge="1">
                  <a:txBody>
                    <a:bodyPr/>
                    <a:lstStyle/>
                    <a:p>
                      <a:endParaRPr lang="en-US" sz="900" dirty="0"/>
                    </a:p>
                  </a:txBody>
                  <a:tcPr/>
                </a:tc>
                <a:tc>
                  <a:txBody>
                    <a:bodyPr/>
                    <a:lstStyle/>
                    <a:p>
                      <a:r>
                        <a:rPr lang="en-US" sz="700" i="1" dirty="0"/>
                        <a:t>Change in employment</a:t>
                      </a:r>
                    </a:p>
                  </a:txBody>
                  <a:tcPr marL="64008" marR="64008" marT="32004" marB="32004"/>
                </a:tc>
                <a:tc>
                  <a:txBody>
                    <a:bodyPr/>
                    <a:lstStyle/>
                    <a:p>
                      <a:pPr marL="0" indent="0">
                        <a:buFont typeface="Arial" panose="020B0604020202020204" pitchFamily="34" charset="0"/>
                        <a:buNone/>
                      </a:pPr>
                      <a:r>
                        <a:rPr lang="en-US" sz="700" i="1" dirty="0"/>
                        <a:t>Illustrate benefits from</a:t>
                      </a:r>
                      <a:r>
                        <a:rPr lang="en-US" sz="700" i="1" baseline="0" dirty="0"/>
                        <a:t> changes on full-time faculty</a:t>
                      </a:r>
                      <a:endParaRPr lang="en-US" sz="700" i="1" dirty="0"/>
                    </a:p>
                  </a:txBody>
                  <a:tcPr marL="64008" marR="64008" marT="32004" marB="32004"/>
                </a:tc>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i="1" dirty="0"/>
                        <a:t>VP Academic Affairs</a:t>
                      </a:r>
                    </a:p>
                  </a:txBody>
                  <a:tcPr marL="64008" marR="64008" marT="32004" marB="32004"/>
                </a:tc>
                <a:extLst>
                  <a:ext uri="{0D108BD9-81ED-4DB2-BD59-A6C34878D82A}">
                    <a16:rowId xmlns:a16="http://schemas.microsoft.com/office/drawing/2014/main" val="10006"/>
                  </a:ext>
                </a:extLst>
              </a:tr>
              <a:tr h="277368">
                <a:tc vMerge="1">
                  <a:txBody>
                    <a:bodyPr/>
                    <a:lstStyle/>
                    <a:p>
                      <a:endParaRPr lang="en-US" sz="900" dirty="0"/>
                    </a:p>
                  </a:txBody>
                  <a:tcPr/>
                </a:tc>
                <a:tc>
                  <a:txBody>
                    <a:bodyPr/>
                    <a:lstStyle/>
                    <a:p>
                      <a:r>
                        <a:rPr lang="en-US" sz="700" i="1" dirty="0"/>
                        <a:t>Shared governance</a:t>
                      </a:r>
                      <a:r>
                        <a:rPr lang="en-US" sz="700" i="1" baseline="0" dirty="0"/>
                        <a:t> control</a:t>
                      </a:r>
                      <a:endParaRPr lang="en-US" sz="700" i="1" dirty="0"/>
                    </a:p>
                  </a:txBody>
                  <a:tcPr marL="64008" marR="64008" marT="32004" marB="32004"/>
                </a:tc>
                <a:tc>
                  <a:txBody>
                    <a:bodyPr/>
                    <a:lstStyle/>
                    <a:p>
                      <a:pPr marL="0" indent="0">
                        <a:buFont typeface="Arial" panose="020B0604020202020204" pitchFamily="34" charset="0"/>
                        <a:buNone/>
                      </a:pPr>
                      <a:r>
                        <a:rPr lang="en-US" sz="700" i="1" dirty="0"/>
                        <a:t>Incorporate faculty feedback into initiative plans</a:t>
                      </a:r>
                    </a:p>
                  </a:txBody>
                  <a:tcPr marL="64008" marR="64008" marT="32004" marB="32004"/>
                </a:tc>
                <a:tc>
                  <a:txBody>
                    <a:bodyPr/>
                    <a:lstStyle/>
                    <a:p>
                      <a:pPr marL="0" marR="0" lvl="0" indent="0" algn="l" defTabSz="-100858" rtl="0" eaLnBrk="1" fontAlgn="auto" latinLnBrk="0" hangingPunct="1">
                        <a:lnSpc>
                          <a:spcPct val="100000"/>
                        </a:lnSpc>
                        <a:spcBef>
                          <a:spcPts val="265"/>
                        </a:spcBef>
                        <a:spcAft>
                          <a:spcPts val="0"/>
                        </a:spcAft>
                        <a:buClrTx/>
                        <a:buSzTx/>
                        <a:buFontTx/>
                        <a:buNone/>
                        <a:tabLst/>
                        <a:defRPr/>
                      </a:pPr>
                      <a:r>
                        <a:rPr lang="en-US" sz="700" i="1" dirty="0"/>
                        <a:t>President,</a:t>
                      </a:r>
                      <a:r>
                        <a:rPr lang="en-US" sz="700" i="1" baseline="0" dirty="0"/>
                        <a:t> </a:t>
                      </a:r>
                      <a:r>
                        <a:rPr lang="en-US" sz="700" i="1" dirty="0"/>
                        <a:t>VP Academic Affairs</a:t>
                      </a:r>
                    </a:p>
                  </a:txBody>
                  <a:tcPr marL="64008" marR="64008" marT="32004" marB="32004"/>
                </a:tc>
                <a:extLst>
                  <a:ext uri="{0D108BD9-81ED-4DB2-BD59-A6C34878D82A}">
                    <a16:rowId xmlns:a16="http://schemas.microsoft.com/office/drawing/2014/main" val="10007"/>
                  </a:ext>
                </a:extLst>
              </a:tr>
              <a:tr h="490728">
                <a:tc rowSpan="2">
                  <a:txBody>
                    <a:bodyPr/>
                    <a:lstStyle/>
                    <a:p>
                      <a:r>
                        <a:rPr lang="en-US" sz="700" i="1" dirty="0"/>
                        <a:t>Students</a:t>
                      </a:r>
                    </a:p>
                  </a:txBody>
                  <a:tcPr marL="64008" marR="64008" marT="32004" marB="32004"/>
                </a:tc>
                <a:tc>
                  <a:txBody>
                    <a:bodyPr/>
                    <a:lstStyle/>
                    <a:p>
                      <a:r>
                        <a:rPr lang="en-US" sz="700" i="1" dirty="0"/>
                        <a:t>Courses</a:t>
                      </a:r>
                      <a:r>
                        <a:rPr lang="en-US" sz="700" i="1" baseline="0" dirty="0"/>
                        <a:t> may move to inconvenient times</a:t>
                      </a:r>
                      <a:endParaRPr lang="en-US" sz="700" i="1" dirty="0"/>
                    </a:p>
                  </a:txBody>
                  <a:tcPr marL="64008" marR="64008" marT="32004" marB="32004"/>
                </a:tc>
                <a:tc>
                  <a:txBody>
                    <a:bodyPr/>
                    <a:lstStyle/>
                    <a:p>
                      <a:pPr marL="0" indent="0">
                        <a:buFont typeface="Arial" panose="020B0604020202020204" pitchFamily="34" charset="0"/>
                        <a:buNone/>
                      </a:pPr>
                      <a:r>
                        <a:rPr lang="en-US" sz="700" i="1" dirty="0"/>
                        <a:t>Reassure</a:t>
                      </a:r>
                      <a:r>
                        <a:rPr lang="en-US" sz="700" i="1" baseline="0" dirty="0"/>
                        <a:t> students that courses will be scheduled at times that students have preferred historically</a:t>
                      </a:r>
                      <a:endParaRPr lang="en-US" sz="700" i="1" dirty="0"/>
                    </a:p>
                  </a:txBody>
                  <a:tcPr marL="64008" marR="64008" marT="32004" marB="32004"/>
                </a:tc>
                <a:tc>
                  <a:txBody>
                    <a:bodyPr/>
                    <a:lstStyle/>
                    <a:p>
                      <a:r>
                        <a:rPr lang="en-US" sz="700" i="1" dirty="0"/>
                        <a:t>VP</a:t>
                      </a:r>
                      <a:r>
                        <a:rPr lang="en-US" sz="700" i="1" baseline="0" dirty="0"/>
                        <a:t> Academic Affairs, VP Student Affairs</a:t>
                      </a:r>
                      <a:endParaRPr lang="en-US" sz="700" i="1" dirty="0"/>
                    </a:p>
                  </a:txBody>
                  <a:tcPr marL="64008" marR="64008" marT="32004" marB="32004"/>
                </a:tc>
                <a:extLst>
                  <a:ext uri="{0D108BD9-81ED-4DB2-BD59-A6C34878D82A}">
                    <a16:rowId xmlns:a16="http://schemas.microsoft.com/office/drawing/2014/main" val="10008"/>
                  </a:ext>
                </a:extLst>
              </a:tr>
              <a:tr h="384048">
                <a:tc vMerge="1">
                  <a:txBody>
                    <a:bodyPr/>
                    <a:lstStyle/>
                    <a:p>
                      <a:endParaRPr lang="en-US" sz="900" dirty="0"/>
                    </a:p>
                  </a:txBody>
                  <a:tcPr/>
                </a:tc>
                <a:tc>
                  <a:txBody>
                    <a:bodyPr/>
                    <a:lstStyle/>
                    <a:p>
                      <a:r>
                        <a:rPr lang="en-US" sz="700" i="1" dirty="0"/>
                        <a:t>Tuition increases</a:t>
                      </a:r>
                    </a:p>
                  </a:txBody>
                  <a:tcPr marL="64008" marR="64008" marT="32004" marB="32004"/>
                </a:tc>
                <a:tc>
                  <a:txBody>
                    <a:bodyPr/>
                    <a:lstStyle/>
                    <a:p>
                      <a:pPr marL="0" indent="0">
                        <a:buFont typeface="Arial" panose="020B0604020202020204" pitchFamily="34" charset="0"/>
                        <a:buNone/>
                      </a:pPr>
                      <a:r>
                        <a:rPr lang="en-US" sz="700" i="1" dirty="0"/>
                        <a:t>Illustrate cost savings and funds redirected to financial</a:t>
                      </a:r>
                      <a:r>
                        <a:rPr lang="en-US" sz="700" i="1" baseline="0" dirty="0"/>
                        <a:t> aid</a:t>
                      </a:r>
                      <a:endParaRPr lang="en-US" sz="700" i="1" dirty="0"/>
                    </a:p>
                  </a:txBody>
                  <a:tcPr marL="64008" marR="64008" marT="32004" marB="32004"/>
                </a:tc>
                <a:tc>
                  <a:txBody>
                    <a:bodyPr/>
                    <a:lstStyle/>
                    <a:p>
                      <a:r>
                        <a:rPr lang="en-US" sz="700" i="1" dirty="0"/>
                        <a:t>President, VP Enrollment</a:t>
                      </a:r>
                    </a:p>
                  </a:txBody>
                  <a:tcPr marL="64008" marR="64008" marT="32004" marB="32004"/>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4152287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A316DC-5843-C75C-DE68-263B3FB6DF96}"/>
              </a:ext>
            </a:extLst>
          </p:cNvPr>
          <p:cNvSpPr>
            <a:spLocks noGrp="1"/>
          </p:cNvSpPr>
          <p:nvPr>
            <p:ph type="body" sz="quarter" idx="16"/>
          </p:nvPr>
        </p:nvSpPr>
        <p:spPr/>
        <p:txBody>
          <a:bodyPr/>
          <a:lstStyle/>
          <a:p>
            <a:endParaRPr lang="en-US"/>
          </a:p>
        </p:txBody>
      </p:sp>
      <p:sp>
        <p:nvSpPr>
          <p:cNvPr id="3" name="Title 2">
            <a:extLst>
              <a:ext uri="{FF2B5EF4-FFF2-40B4-BE49-F238E27FC236}">
                <a16:creationId xmlns:a16="http://schemas.microsoft.com/office/drawing/2014/main" id="{BE0AA6BF-6903-1E5D-7FC9-E43CE5C8EB2C}"/>
              </a:ext>
            </a:extLst>
          </p:cNvPr>
          <p:cNvSpPr>
            <a:spLocks noGrp="1"/>
          </p:cNvSpPr>
          <p:nvPr>
            <p:ph type="title"/>
          </p:nvPr>
        </p:nvSpPr>
        <p:spPr/>
        <p:txBody>
          <a:bodyPr/>
          <a:lstStyle/>
          <a:p>
            <a:r>
              <a:rPr lang="en-US" dirty="0"/>
              <a:t>Implementation Plan</a:t>
            </a:r>
          </a:p>
        </p:txBody>
      </p:sp>
      <p:sp>
        <p:nvSpPr>
          <p:cNvPr id="4" name="Text Placeholder 3">
            <a:extLst>
              <a:ext uri="{FF2B5EF4-FFF2-40B4-BE49-F238E27FC236}">
                <a16:creationId xmlns:a16="http://schemas.microsoft.com/office/drawing/2014/main" id="{D45217BF-B568-E35C-6C68-CE482754B3B4}"/>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6C7892BC-5E56-BB03-CBBE-60239CCD7320}"/>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DCAA21D5-F719-14EC-DC6B-FF9486A715BE}"/>
              </a:ext>
            </a:extLst>
          </p:cNvPr>
          <p:cNvSpPr>
            <a:spLocks noGrp="1"/>
          </p:cNvSpPr>
          <p:nvPr>
            <p:ph type="body" sz="quarter" idx="18"/>
          </p:nvPr>
        </p:nvSpPr>
        <p:spPr/>
        <p:txBody>
          <a:bodyPr/>
          <a:lstStyle/>
          <a:p>
            <a:endParaRPr lang="en-US"/>
          </a:p>
        </p:txBody>
      </p:sp>
      <p:graphicFrame>
        <p:nvGraphicFramePr>
          <p:cNvPr id="9" name="Table 8">
            <a:extLst>
              <a:ext uri="{FF2B5EF4-FFF2-40B4-BE49-F238E27FC236}">
                <a16:creationId xmlns:a16="http://schemas.microsoft.com/office/drawing/2014/main" id="{81568DF0-8F76-371A-785D-F193E03A2449}"/>
              </a:ext>
            </a:extLst>
          </p:cNvPr>
          <p:cNvGraphicFramePr>
            <a:graphicFrameLocks noGrp="1"/>
          </p:cNvGraphicFramePr>
          <p:nvPr>
            <p:extLst>
              <p:ext uri="{D42A27DB-BD31-4B8C-83A1-F6EECF244321}">
                <p14:modId xmlns:p14="http://schemas.microsoft.com/office/powerpoint/2010/main" val="2839192830"/>
              </p:ext>
            </p:extLst>
          </p:nvPr>
        </p:nvGraphicFramePr>
        <p:xfrm>
          <a:off x="280194" y="1256087"/>
          <a:ext cx="5747185" cy="2124710"/>
        </p:xfrm>
        <a:graphic>
          <a:graphicData uri="http://schemas.openxmlformats.org/drawingml/2006/table">
            <a:tbl>
              <a:tblPr firstRow="1" bandRow="1">
                <a:tableStyleId>{7DF18680-E054-41AD-8BC1-D1AEF772440D}</a:tableStyleId>
              </a:tblPr>
              <a:tblGrid>
                <a:gridCol w="1101064">
                  <a:extLst>
                    <a:ext uri="{9D8B030D-6E8A-4147-A177-3AD203B41FA5}">
                      <a16:colId xmlns:a16="http://schemas.microsoft.com/office/drawing/2014/main" val="3174237224"/>
                    </a:ext>
                  </a:extLst>
                </a:gridCol>
                <a:gridCol w="1548707">
                  <a:extLst>
                    <a:ext uri="{9D8B030D-6E8A-4147-A177-3AD203B41FA5}">
                      <a16:colId xmlns:a16="http://schemas.microsoft.com/office/drawing/2014/main" val="4268559862"/>
                    </a:ext>
                  </a:extLst>
                </a:gridCol>
                <a:gridCol w="1548707">
                  <a:extLst>
                    <a:ext uri="{9D8B030D-6E8A-4147-A177-3AD203B41FA5}">
                      <a16:colId xmlns:a16="http://schemas.microsoft.com/office/drawing/2014/main" val="875005490"/>
                    </a:ext>
                  </a:extLst>
                </a:gridCol>
                <a:gridCol w="1548707">
                  <a:extLst>
                    <a:ext uri="{9D8B030D-6E8A-4147-A177-3AD203B41FA5}">
                      <a16:colId xmlns:a16="http://schemas.microsoft.com/office/drawing/2014/main" val="902215418"/>
                    </a:ext>
                  </a:extLst>
                </a:gridCol>
              </a:tblGrid>
              <a:tr h="259588">
                <a:tc>
                  <a:txBody>
                    <a:bodyPr/>
                    <a:lstStyle/>
                    <a:p>
                      <a:r>
                        <a:rPr lang="en-US" sz="1000" dirty="0"/>
                        <a:t>Action Item</a:t>
                      </a:r>
                    </a:p>
                  </a:txBody>
                  <a:tcPr marL="64008" marR="64008" marT="32004" marB="32004"/>
                </a:tc>
                <a:tc>
                  <a:txBody>
                    <a:bodyPr/>
                    <a:lstStyle/>
                    <a:p>
                      <a:r>
                        <a:rPr lang="en-US" sz="1000" dirty="0"/>
                        <a:t>Owner</a:t>
                      </a:r>
                    </a:p>
                  </a:txBody>
                  <a:tcPr marL="64008" marR="64008" marT="32004" marB="32004"/>
                </a:tc>
                <a:tc>
                  <a:txBody>
                    <a:bodyPr/>
                    <a:lstStyle/>
                    <a:p>
                      <a:r>
                        <a:rPr lang="en-US" sz="1000" dirty="0"/>
                        <a:t>Expected Impact</a:t>
                      </a:r>
                    </a:p>
                  </a:txBody>
                  <a:tcPr marL="64008" marR="64008" marT="32004" marB="32004"/>
                </a:tc>
                <a:tc>
                  <a:txBody>
                    <a:bodyPr/>
                    <a:lstStyle/>
                    <a:p>
                      <a:r>
                        <a:rPr lang="en-US" sz="1000" dirty="0"/>
                        <a:t>Estimated Cost </a:t>
                      </a:r>
                    </a:p>
                  </a:txBody>
                  <a:tcPr marL="64008" marR="64008" marT="32004" marB="32004"/>
                </a:tc>
                <a:extLst>
                  <a:ext uri="{0D108BD9-81ED-4DB2-BD59-A6C34878D82A}">
                    <a16:rowId xmlns:a16="http://schemas.microsoft.com/office/drawing/2014/main" val="66113800"/>
                  </a:ext>
                </a:extLst>
              </a:tr>
              <a:tr h="259588">
                <a:tc>
                  <a:txBody>
                    <a:bodyPr/>
                    <a:lstStyle/>
                    <a:p>
                      <a:r>
                        <a:rPr lang="en-US" sz="900" i="1" dirty="0"/>
                        <a:t>X</a:t>
                      </a:r>
                    </a:p>
                  </a:txBody>
                  <a:tcPr marL="64008" marR="64008" marT="32004" marB="32004"/>
                </a:tc>
                <a:tc>
                  <a:txBody>
                    <a:bodyPr/>
                    <a:lstStyle/>
                    <a:p>
                      <a:r>
                        <a:rPr lang="en-US" sz="900" i="1" dirty="0"/>
                        <a:t>X</a:t>
                      </a:r>
                    </a:p>
                  </a:txBody>
                  <a:tcPr marL="64008" marR="64008" marT="32004" marB="32004"/>
                </a:tc>
                <a:tc>
                  <a:txBody>
                    <a:bodyPr/>
                    <a:lstStyle/>
                    <a:p>
                      <a:pPr marL="111125" indent="-111125">
                        <a:buFont typeface="Arial" panose="020B0604020202020204" pitchFamily="34" charset="0"/>
                        <a:buChar char="•"/>
                      </a:pPr>
                      <a:r>
                        <a:rPr lang="en-US" sz="900" i="1" dirty="0"/>
                        <a:t>X</a:t>
                      </a:r>
                    </a:p>
                  </a:txBody>
                  <a:tcPr marL="64008" marR="64008" marT="32004" marB="32004"/>
                </a:tc>
                <a:tc>
                  <a:txBody>
                    <a:bodyPr/>
                    <a:lstStyle/>
                    <a:p>
                      <a:r>
                        <a:rPr lang="en-US" sz="900" i="1" dirty="0"/>
                        <a:t>$X</a:t>
                      </a:r>
                    </a:p>
                  </a:txBody>
                  <a:tcPr marL="64008" marR="64008" marT="32004" marB="32004"/>
                </a:tc>
                <a:extLst>
                  <a:ext uri="{0D108BD9-81ED-4DB2-BD59-A6C34878D82A}">
                    <a16:rowId xmlns:a16="http://schemas.microsoft.com/office/drawing/2014/main" val="1880124740"/>
                  </a:ext>
                </a:extLst>
              </a:tr>
              <a:tr h="544068">
                <a:tc>
                  <a:txBody>
                    <a:bodyPr/>
                    <a:lstStyle/>
                    <a:p>
                      <a:endParaRPr lang="en-US" sz="900" i="1" dirty="0"/>
                    </a:p>
                  </a:txBody>
                  <a:tcPr marL="64008" marR="64008" marT="32004" marB="32004"/>
                </a:tc>
                <a:tc>
                  <a:txBody>
                    <a:bodyPr/>
                    <a:lstStyle/>
                    <a:p>
                      <a:endParaRPr lang="en-US" sz="900" i="1" dirty="0"/>
                    </a:p>
                  </a:txBody>
                  <a:tcPr marL="64008" marR="64008" marT="32004" marB="32004"/>
                </a:tc>
                <a:tc>
                  <a:txBody>
                    <a:bodyPr/>
                    <a:lstStyle/>
                    <a:p>
                      <a:pPr marL="111125" indent="-111125">
                        <a:buFont typeface="Arial" panose="020B0604020202020204" pitchFamily="34" charset="0"/>
                        <a:buChar char="•"/>
                      </a:pPr>
                      <a:endParaRPr lang="en-US" sz="900" i="1" dirty="0"/>
                    </a:p>
                  </a:txBody>
                  <a:tcPr marL="64008" marR="64008" marT="32004" marB="32004"/>
                </a:tc>
                <a:tc>
                  <a:txBody>
                    <a:bodyPr/>
                    <a:lstStyle/>
                    <a:p>
                      <a:endParaRPr lang="en-US" sz="900" i="1" dirty="0"/>
                    </a:p>
                  </a:txBody>
                  <a:tcPr marL="64008" marR="64008" marT="32004" marB="32004"/>
                </a:tc>
                <a:extLst>
                  <a:ext uri="{0D108BD9-81ED-4DB2-BD59-A6C34878D82A}">
                    <a16:rowId xmlns:a16="http://schemas.microsoft.com/office/drawing/2014/main" val="2665006029"/>
                  </a:ext>
                </a:extLst>
              </a:tr>
              <a:tr h="650748">
                <a:tc>
                  <a:txBody>
                    <a:bodyPr/>
                    <a:lstStyle/>
                    <a:p>
                      <a:endParaRPr lang="en-US" sz="900" i="1" dirty="0"/>
                    </a:p>
                  </a:txBody>
                  <a:tcPr marL="64008" marR="64008" marT="32004" marB="32004"/>
                </a:tc>
                <a:tc>
                  <a:txBody>
                    <a:bodyPr/>
                    <a:lstStyle/>
                    <a:p>
                      <a:endParaRPr lang="en-US" sz="900" i="1" dirty="0"/>
                    </a:p>
                  </a:txBody>
                  <a:tcPr marL="64008" marR="64008" marT="32004" marB="32004"/>
                </a:tc>
                <a:tc>
                  <a:txBody>
                    <a:bodyPr/>
                    <a:lstStyle/>
                    <a:p>
                      <a:pPr marL="111125" indent="-111125">
                        <a:buFont typeface="Arial" panose="020B0604020202020204" pitchFamily="34" charset="0"/>
                        <a:buChar char="•"/>
                      </a:pPr>
                      <a:endParaRPr lang="en-US" sz="900" i="1" dirty="0"/>
                    </a:p>
                  </a:txBody>
                  <a:tcPr marL="64008" marR="64008" marT="32004" marB="32004"/>
                </a:tc>
                <a:tc>
                  <a:txBody>
                    <a:bodyPr/>
                    <a:lstStyle/>
                    <a:p>
                      <a:endParaRPr lang="en-US" sz="900" i="1" dirty="0"/>
                    </a:p>
                  </a:txBody>
                  <a:tcPr marL="64008" marR="64008" marT="32004" marB="32004"/>
                </a:tc>
                <a:extLst>
                  <a:ext uri="{0D108BD9-81ED-4DB2-BD59-A6C34878D82A}">
                    <a16:rowId xmlns:a16="http://schemas.microsoft.com/office/drawing/2014/main" val="3915899758"/>
                  </a:ext>
                </a:extLst>
              </a:tr>
              <a:tr h="410718">
                <a:tc>
                  <a:txBody>
                    <a:bodyPr/>
                    <a:lstStyle/>
                    <a:p>
                      <a:endParaRPr lang="en-US" sz="900" i="1" dirty="0"/>
                    </a:p>
                  </a:txBody>
                  <a:tcPr marL="64008" marR="64008" marT="32004" marB="32004"/>
                </a:tc>
                <a:tc>
                  <a:txBody>
                    <a:bodyPr/>
                    <a:lstStyle/>
                    <a:p>
                      <a:endParaRPr lang="en-US" sz="900" i="1" dirty="0"/>
                    </a:p>
                  </a:txBody>
                  <a:tcPr marL="64008" marR="64008" marT="32004" marB="32004"/>
                </a:tc>
                <a:tc>
                  <a:txBody>
                    <a:bodyPr/>
                    <a:lstStyle/>
                    <a:p>
                      <a:pPr marL="111125" indent="-111125">
                        <a:buFont typeface="Arial" panose="020B0604020202020204" pitchFamily="34" charset="0"/>
                        <a:buChar char="•"/>
                      </a:pPr>
                      <a:endParaRPr lang="en-US" sz="900" i="1" dirty="0"/>
                    </a:p>
                  </a:txBody>
                  <a:tcPr marL="64008" marR="64008" marT="32004" marB="32004"/>
                </a:tc>
                <a:tc>
                  <a:txBody>
                    <a:bodyPr/>
                    <a:lstStyle/>
                    <a:p>
                      <a:endParaRPr lang="en-US" sz="900" i="1" dirty="0"/>
                    </a:p>
                  </a:txBody>
                  <a:tcPr marL="64008" marR="64008" marT="32004" marB="32004"/>
                </a:tc>
                <a:extLst>
                  <a:ext uri="{0D108BD9-81ED-4DB2-BD59-A6C34878D82A}">
                    <a16:rowId xmlns:a16="http://schemas.microsoft.com/office/drawing/2014/main" val="686172494"/>
                  </a:ext>
                </a:extLst>
              </a:tr>
            </a:tbl>
          </a:graphicData>
        </a:graphic>
      </p:graphicFrame>
    </p:spTree>
    <p:extLst>
      <p:ext uri="{BB962C8B-B14F-4D97-AF65-F5344CB8AC3E}">
        <p14:creationId xmlns:p14="http://schemas.microsoft.com/office/powerpoint/2010/main" val="41833546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0461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1981E-7C07-4F1A-A89C-645F1D448891}"/>
              </a:ext>
            </a:extLst>
          </p:cNvPr>
          <p:cNvSpPr>
            <a:spLocks noGrp="1"/>
          </p:cNvSpPr>
          <p:nvPr>
            <p:ph type="body" sz="quarter" idx="21"/>
          </p:nvPr>
        </p:nvSpPr>
        <p:spPr/>
        <p:txBody>
          <a:bodyPr/>
          <a:lstStyle/>
          <a:p>
            <a:endParaRPr lang="en-US"/>
          </a:p>
        </p:txBody>
      </p:sp>
      <p:sp>
        <p:nvSpPr>
          <p:cNvPr id="5" name="Text Placeholder 4">
            <a:extLst>
              <a:ext uri="{FF2B5EF4-FFF2-40B4-BE49-F238E27FC236}">
                <a16:creationId xmlns:a16="http://schemas.microsoft.com/office/drawing/2014/main" id="{F9D2A733-5396-4641-B3C7-C91E764040BE}"/>
              </a:ext>
            </a:extLst>
          </p:cNvPr>
          <p:cNvSpPr>
            <a:spLocks noGrp="1"/>
          </p:cNvSpPr>
          <p:nvPr>
            <p:ph type="body" sz="quarter" idx="22"/>
          </p:nvPr>
        </p:nvSpPr>
        <p:spPr/>
        <p:txBody>
          <a:bodyPr/>
          <a:lstStyle/>
          <a:p>
            <a:r>
              <a:rPr lang="en-US" dirty="0"/>
              <a:t>1</a:t>
            </a:r>
          </a:p>
        </p:txBody>
      </p:sp>
      <p:sp>
        <p:nvSpPr>
          <p:cNvPr id="7" name="Title 6"/>
          <p:cNvSpPr>
            <a:spLocks noGrp="1"/>
          </p:cNvSpPr>
          <p:nvPr>
            <p:ph type="title"/>
          </p:nvPr>
        </p:nvSpPr>
        <p:spPr>
          <a:xfrm>
            <a:off x="457200" y="1353137"/>
            <a:ext cx="4114800" cy="692497"/>
          </a:xfrm>
        </p:spPr>
        <p:txBody>
          <a:bodyPr/>
          <a:lstStyle/>
          <a:p>
            <a:r>
              <a:rPr lang="en-US" dirty="0"/>
              <a:t>Current Performance</a:t>
            </a:r>
          </a:p>
        </p:txBody>
      </p:sp>
      <p:sp>
        <p:nvSpPr>
          <p:cNvPr id="2" name="Text Placeholder 1">
            <a:extLst>
              <a:ext uri="{FF2B5EF4-FFF2-40B4-BE49-F238E27FC236}">
                <a16:creationId xmlns:a16="http://schemas.microsoft.com/office/drawing/2014/main" id="{A1A0827C-EA1B-48F8-826C-DE8FBD959423}"/>
              </a:ext>
            </a:extLst>
          </p:cNvPr>
          <p:cNvSpPr>
            <a:spLocks noGrp="1"/>
          </p:cNvSpPr>
          <p:nvPr>
            <p:ph type="body" sz="quarter" idx="19"/>
          </p:nvPr>
        </p:nvSpPr>
        <p:spPr/>
        <p:txBody>
          <a:bodyPr/>
          <a:lstStyle/>
          <a:p>
            <a:endParaRPr lang="en-US" dirty="0">
              <a:solidFill>
                <a:schemeClr val="bg1"/>
              </a:solidFill>
            </a:endParaRPr>
          </a:p>
        </p:txBody>
      </p:sp>
      <p:sp>
        <p:nvSpPr>
          <p:cNvPr id="3" name="Text Placeholder 2">
            <a:extLst>
              <a:ext uri="{FF2B5EF4-FFF2-40B4-BE49-F238E27FC236}">
                <a16:creationId xmlns:a16="http://schemas.microsoft.com/office/drawing/2014/main" id="{D7DB009C-C5D6-4C16-B349-B12E8E9DDCF2}"/>
              </a:ext>
            </a:extLst>
          </p:cNvPr>
          <p:cNvSpPr>
            <a:spLocks noGrp="1"/>
          </p:cNvSpPr>
          <p:nvPr>
            <p:ph type="body" sz="quarter" idx="20"/>
          </p:nvPr>
        </p:nvSpPr>
        <p:spPr/>
        <p:txBody>
          <a:bodyPr/>
          <a:lstStyle/>
          <a:p>
            <a:endParaRPr lang="en-US"/>
          </a:p>
        </p:txBody>
      </p:sp>
      <p:grpSp>
        <p:nvGrpSpPr>
          <p:cNvPr id="26" name="Group 25"/>
          <p:cNvGrpSpPr/>
          <p:nvPr/>
        </p:nvGrpSpPr>
        <p:grpSpPr>
          <a:xfrm>
            <a:off x="457200" y="2341919"/>
            <a:ext cx="4362469" cy="256032"/>
            <a:chOff x="1930932" y="4380346"/>
            <a:chExt cx="6232098" cy="365760"/>
          </a:xfrm>
        </p:grpSpPr>
        <p:grpSp>
          <p:nvGrpSpPr>
            <p:cNvPr id="22" name="Group 21"/>
            <p:cNvGrpSpPr/>
            <p:nvPr/>
          </p:nvGrpSpPr>
          <p:grpSpPr>
            <a:xfrm>
              <a:off x="1930932" y="4380346"/>
              <a:ext cx="1645920" cy="365760"/>
              <a:chOff x="776128" y="2247598"/>
              <a:chExt cx="1645920" cy="365760"/>
            </a:xfrm>
          </p:grpSpPr>
          <p:sp>
            <p:nvSpPr>
              <p:cNvPr id="10" name="Chevron 9"/>
              <p:cNvSpPr/>
              <p:nvPr/>
            </p:nvSpPr>
            <p:spPr bwMode="gray">
              <a:xfrm>
                <a:off x="776128" y="2247598"/>
                <a:ext cx="1645920" cy="36576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5" name="TextBox 14"/>
              <p:cNvSpPr txBox="1"/>
              <p:nvPr/>
            </p:nvSpPr>
            <p:spPr bwMode="gray">
              <a:xfrm>
                <a:off x="953782" y="2254232"/>
                <a:ext cx="1290610" cy="323166"/>
              </a:xfrm>
              <a:prstGeom prst="rect">
                <a:avLst/>
              </a:prstGeom>
              <a:noFill/>
            </p:spPr>
            <p:txBody>
              <a:bodyPr wrap="square" lIns="0" tIns="0" rIns="0" bIns="0" rtlCol="0">
                <a:spAutoFit/>
              </a:bodyPr>
              <a:lstStyle/>
              <a:p>
                <a:pPr algn="ctr">
                  <a:spcBef>
                    <a:spcPts val="350"/>
                  </a:spcBef>
                </a:pPr>
                <a:r>
                  <a:rPr lang="en-US" sz="735" dirty="0"/>
                  <a:t>Current Performance</a:t>
                </a:r>
              </a:p>
            </p:txBody>
          </p:sp>
        </p:grpSp>
        <p:grpSp>
          <p:nvGrpSpPr>
            <p:cNvPr id="23" name="Group 22"/>
            <p:cNvGrpSpPr/>
            <p:nvPr/>
          </p:nvGrpSpPr>
          <p:grpSpPr>
            <a:xfrm>
              <a:off x="3437377" y="4380346"/>
              <a:ext cx="1645920" cy="365760"/>
              <a:chOff x="2580823" y="2247598"/>
              <a:chExt cx="1645920" cy="365760"/>
            </a:xfrm>
          </p:grpSpPr>
          <p:sp>
            <p:nvSpPr>
              <p:cNvPr id="12" name="Chevron 11"/>
              <p:cNvSpPr/>
              <p:nvPr/>
            </p:nvSpPr>
            <p:spPr bwMode="gray">
              <a:xfrm>
                <a:off x="258082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6" name="TextBox 15"/>
              <p:cNvSpPr txBox="1"/>
              <p:nvPr/>
            </p:nvSpPr>
            <p:spPr bwMode="gray">
              <a:xfrm>
                <a:off x="2859773" y="2268897"/>
                <a:ext cx="1088020" cy="323166"/>
              </a:xfrm>
              <a:prstGeom prst="rect">
                <a:avLst/>
              </a:prstGeom>
              <a:noFill/>
            </p:spPr>
            <p:txBody>
              <a:bodyPr wrap="square" lIns="0" tIns="0" rIns="0" bIns="0" rtlCol="0">
                <a:spAutoFit/>
              </a:bodyPr>
              <a:lstStyle/>
              <a:p>
                <a:pPr algn="ctr">
                  <a:spcBef>
                    <a:spcPts val="350"/>
                  </a:spcBef>
                </a:pPr>
                <a:r>
                  <a:rPr lang="en-US" sz="735" dirty="0"/>
                  <a:t>Future Market Assessment</a:t>
                </a:r>
              </a:p>
            </p:txBody>
          </p:sp>
        </p:grpSp>
        <p:grpSp>
          <p:nvGrpSpPr>
            <p:cNvPr id="24" name="Group 23"/>
            <p:cNvGrpSpPr/>
            <p:nvPr/>
          </p:nvGrpSpPr>
          <p:grpSpPr>
            <a:xfrm>
              <a:off x="4971907" y="4380346"/>
              <a:ext cx="1645920" cy="365760"/>
              <a:chOff x="4403088" y="2247598"/>
              <a:chExt cx="1645920" cy="365760"/>
            </a:xfrm>
          </p:grpSpPr>
          <p:sp>
            <p:nvSpPr>
              <p:cNvPr id="13" name="Chevron 12"/>
              <p:cNvSpPr/>
              <p:nvPr/>
            </p:nvSpPr>
            <p:spPr bwMode="gray">
              <a:xfrm>
                <a:off x="4403088"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7" name="TextBox 16"/>
              <p:cNvSpPr txBox="1"/>
              <p:nvPr/>
            </p:nvSpPr>
            <p:spPr bwMode="gray">
              <a:xfrm>
                <a:off x="4682038" y="2335024"/>
                <a:ext cx="1088020" cy="161583"/>
              </a:xfrm>
              <a:prstGeom prst="rect">
                <a:avLst/>
              </a:prstGeom>
              <a:noFill/>
            </p:spPr>
            <p:txBody>
              <a:bodyPr wrap="square" lIns="0" tIns="0" rIns="0" bIns="0" rtlCol="0">
                <a:spAutoFit/>
              </a:bodyPr>
              <a:lstStyle/>
              <a:p>
                <a:pPr algn="ctr">
                  <a:spcBef>
                    <a:spcPts val="350"/>
                  </a:spcBef>
                </a:pPr>
                <a:r>
                  <a:rPr lang="en-US" sz="735" dirty="0"/>
                  <a:t>Plan Design</a:t>
                </a:r>
              </a:p>
            </p:txBody>
          </p:sp>
        </p:grpSp>
        <p:grpSp>
          <p:nvGrpSpPr>
            <p:cNvPr id="25" name="Group 24"/>
            <p:cNvGrpSpPr/>
            <p:nvPr/>
          </p:nvGrpSpPr>
          <p:grpSpPr>
            <a:xfrm>
              <a:off x="6517110" y="4380346"/>
              <a:ext cx="1645920" cy="365760"/>
              <a:chOff x="6207783" y="2247598"/>
              <a:chExt cx="1645920" cy="365760"/>
            </a:xfrm>
          </p:grpSpPr>
          <p:sp>
            <p:nvSpPr>
              <p:cNvPr id="14" name="Chevron 13"/>
              <p:cNvSpPr/>
              <p:nvPr/>
            </p:nvSpPr>
            <p:spPr bwMode="gray">
              <a:xfrm>
                <a:off x="6207783" y="2247598"/>
                <a:ext cx="1645920" cy="365760"/>
              </a:xfrm>
              <a:prstGeom prst="chevr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solidFill>
                    <a:schemeClr val="tx1"/>
                  </a:solidFill>
                </a:endParaRPr>
              </a:p>
            </p:txBody>
          </p:sp>
          <p:sp>
            <p:nvSpPr>
              <p:cNvPr id="18" name="TextBox 17"/>
              <p:cNvSpPr txBox="1"/>
              <p:nvPr/>
            </p:nvSpPr>
            <p:spPr bwMode="gray">
              <a:xfrm>
                <a:off x="6486733" y="2335024"/>
                <a:ext cx="1088020" cy="161583"/>
              </a:xfrm>
              <a:prstGeom prst="rect">
                <a:avLst/>
              </a:prstGeom>
              <a:noFill/>
            </p:spPr>
            <p:txBody>
              <a:bodyPr wrap="square" lIns="0" tIns="0" rIns="0" bIns="0" rtlCol="0">
                <a:spAutoFit/>
              </a:bodyPr>
              <a:lstStyle/>
              <a:p>
                <a:pPr algn="ctr">
                  <a:spcBef>
                    <a:spcPts val="350"/>
                  </a:spcBef>
                </a:pPr>
                <a:r>
                  <a:rPr lang="en-US" sz="735" dirty="0"/>
                  <a:t>Plan Summary</a:t>
                </a:r>
              </a:p>
            </p:txBody>
          </p:sp>
        </p:grpSp>
      </p:grpSp>
    </p:spTree>
    <p:custDataLst>
      <p:tags r:id="rId1"/>
    </p:custDataLst>
    <p:extLst>
      <p:ext uri="{BB962C8B-B14F-4D97-AF65-F5344CB8AC3E}">
        <p14:creationId xmlns:p14="http://schemas.microsoft.com/office/powerpoint/2010/main" val="369015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p:txBody>
          <a:bodyPr/>
          <a:lstStyle/>
          <a:p>
            <a:r>
              <a:rPr lang="en-US" dirty="0"/>
              <a:t>Institution Strategic Plan Review</a:t>
            </a:r>
          </a:p>
        </p:txBody>
      </p:sp>
      <p:sp>
        <p:nvSpPr>
          <p:cNvPr id="6" name="Title 5"/>
          <p:cNvSpPr>
            <a:spLocks noGrp="1"/>
          </p:cNvSpPr>
          <p:nvPr>
            <p:ph type="title"/>
          </p:nvPr>
        </p:nvSpPr>
        <p:spPr/>
        <p:txBody>
          <a:bodyPr/>
          <a:lstStyle/>
          <a:p>
            <a:r>
              <a:rPr lang="en-US" dirty="0"/>
              <a:t>Mission and Vision </a:t>
            </a:r>
          </a:p>
        </p:txBody>
      </p:sp>
      <p:sp>
        <p:nvSpPr>
          <p:cNvPr id="16" name="Text Placeholder 15">
            <a:extLst>
              <a:ext uri="{FF2B5EF4-FFF2-40B4-BE49-F238E27FC236}">
                <a16:creationId xmlns:a16="http://schemas.microsoft.com/office/drawing/2014/main" id="{EA7660BE-46BA-0AD6-21BF-5C4EDA9B40B5}"/>
              </a:ext>
            </a:extLst>
          </p:cNvPr>
          <p:cNvSpPr>
            <a:spLocks noGrp="1"/>
          </p:cNvSpPr>
          <p:nvPr>
            <p:ph type="body" sz="quarter" idx="15"/>
          </p:nvPr>
        </p:nvSpPr>
        <p:spPr/>
        <p:txBody>
          <a:bodyPr/>
          <a:lstStyle/>
          <a:p>
            <a:endParaRPr lang="en-US"/>
          </a:p>
        </p:txBody>
      </p:sp>
      <p:sp>
        <p:nvSpPr>
          <p:cNvPr id="18" name="Text Placeholder 17">
            <a:extLst>
              <a:ext uri="{FF2B5EF4-FFF2-40B4-BE49-F238E27FC236}">
                <a16:creationId xmlns:a16="http://schemas.microsoft.com/office/drawing/2014/main" id="{ECC552CF-F317-E76E-BE79-0204923EBA52}"/>
              </a:ext>
            </a:extLst>
          </p:cNvPr>
          <p:cNvSpPr>
            <a:spLocks noGrp="1"/>
          </p:cNvSpPr>
          <p:nvPr>
            <p:ph type="body" sz="quarter" idx="19"/>
          </p:nvPr>
        </p:nvSpPr>
        <p:spPr/>
        <p:txBody>
          <a:bodyPr/>
          <a:lstStyle/>
          <a:p>
            <a:endParaRPr lang="en-US"/>
          </a:p>
        </p:txBody>
      </p:sp>
      <p:sp>
        <p:nvSpPr>
          <p:cNvPr id="17" name="Text Placeholder 16">
            <a:extLst>
              <a:ext uri="{FF2B5EF4-FFF2-40B4-BE49-F238E27FC236}">
                <a16:creationId xmlns:a16="http://schemas.microsoft.com/office/drawing/2014/main" id="{CEA787E9-5E82-0C7C-2C32-56F558106717}"/>
              </a:ext>
            </a:extLst>
          </p:cNvPr>
          <p:cNvSpPr>
            <a:spLocks noGrp="1"/>
          </p:cNvSpPr>
          <p:nvPr>
            <p:ph type="body" sz="quarter" idx="18"/>
          </p:nvPr>
        </p:nvSpPr>
        <p:spPr/>
        <p:txBody>
          <a:bodyPr/>
          <a:lstStyle/>
          <a:p>
            <a:endParaRPr lang="en-US"/>
          </a:p>
        </p:txBody>
      </p:sp>
      <p:sp>
        <p:nvSpPr>
          <p:cNvPr id="8" name="Rectangle 7"/>
          <p:cNvSpPr/>
          <p:nvPr/>
        </p:nvSpPr>
        <p:spPr bwMode="gray">
          <a:xfrm>
            <a:off x="326808" y="899573"/>
            <a:ext cx="5748396" cy="1643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9" name="Rectangle 8"/>
          <p:cNvSpPr/>
          <p:nvPr/>
        </p:nvSpPr>
        <p:spPr bwMode="gray">
          <a:xfrm>
            <a:off x="326808" y="2748829"/>
            <a:ext cx="5748396" cy="164344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0" name="TextBox 9"/>
          <p:cNvSpPr txBox="1"/>
          <p:nvPr/>
        </p:nvSpPr>
        <p:spPr bwMode="gray">
          <a:xfrm>
            <a:off x="389237" y="960995"/>
            <a:ext cx="1524456" cy="172355"/>
          </a:xfrm>
          <a:prstGeom prst="rect">
            <a:avLst/>
          </a:prstGeom>
          <a:noFill/>
        </p:spPr>
        <p:txBody>
          <a:bodyPr wrap="none" lIns="0" tIns="0" rIns="0" bIns="0" rtlCol="0">
            <a:spAutoFit/>
          </a:bodyPr>
          <a:lstStyle/>
          <a:p>
            <a:pPr>
              <a:spcBef>
                <a:spcPts val="350"/>
              </a:spcBef>
            </a:pPr>
            <a:r>
              <a:rPr lang="en-US" sz="1120" b="1" dirty="0"/>
              <a:t>Institution Mission</a:t>
            </a:r>
          </a:p>
        </p:txBody>
      </p:sp>
      <p:sp>
        <p:nvSpPr>
          <p:cNvPr id="11" name="TextBox 10"/>
          <p:cNvSpPr txBox="1"/>
          <p:nvPr/>
        </p:nvSpPr>
        <p:spPr bwMode="gray">
          <a:xfrm>
            <a:off x="389237" y="1161202"/>
            <a:ext cx="5594120" cy="129266"/>
          </a:xfrm>
          <a:prstGeom prst="rect">
            <a:avLst/>
          </a:prstGeom>
          <a:noFill/>
        </p:spPr>
        <p:txBody>
          <a:bodyPr wrap="square" lIns="0" tIns="0" rIns="0" bIns="0" rtlCol="0">
            <a:spAutoFit/>
          </a:bodyPr>
          <a:lstStyle/>
          <a:p>
            <a:pPr>
              <a:spcBef>
                <a:spcPts val="350"/>
              </a:spcBef>
            </a:pPr>
            <a:r>
              <a:rPr lang="en-US" sz="840" i="1" dirty="0"/>
              <a:t>Describe your institution mission here</a:t>
            </a:r>
          </a:p>
        </p:txBody>
      </p:sp>
      <p:sp>
        <p:nvSpPr>
          <p:cNvPr id="12" name="TextBox 11"/>
          <p:cNvSpPr txBox="1"/>
          <p:nvPr/>
        </p:nvSpPr>
        <p:spPr bwMode="gray">
          <a:xfrm>
            <a:off x="389237" y="2844228"/>
            <a:ext cx="1412246" cy="172355"/>
          </a:xfrm>
          <a:prstGeom prst="rect">
            <a:avLst/>
          </a:prstGeom>
          <a:noFill/>
        </p:spPr>
        <p:txBody>
          <a:bodyPr wrap="none" lIns="0" tIns="0" rIns="0" bIns="0" rtlCol="0">
            <a:spAutoFit/>
          </a:bodyPr>
          <a:lstStyle/>
          <a:p>
            <a:pPr>
              <a:spcBef>
                <a:spcPts val="350"/>
              </a:spcBef>
            </a:pPr>
            <a:r>
              <a:rPr lang="en-US" sz="1120" b="1" dirty="0"/>
              <a:t>Institution Vision</a:t>
            </a:r>
          </a:p>
        </p:txBody>
      </p:sp>
      <p:sp>
        <p:nvSpPr>
          <p:cNvPr id="13" name="TextBox 12"/>
          <p:cNvSpPr txBox="1"/>
          <p:nvPr/>
        </p:nvSpPr>
        <p:spPr bwMode="gray">
          <a:xfrm>
            <a:off x="389237" y="3044435"/>
            <a:ext cx="5594120" cy="1212640"/>
          </a:xfrm>
          <a:prstGeom prst="rect">
            <a:avLst/>
          </a:prstGeom>
          <a:noFill/>
        </p:spPr>
        <p:txBody>
          <a:bodyPr wrap="square" lIns="0" tIns="0" rIns="0" bIns="0" rtlCol="0">
            <a:spAutoFit/>
          </a:bodyPr>
          <a:lstStyle/>
          <a:p>
            <a:pPr>
              <a:spcBef>
                <a:spcPts val="350"/>
              </a:spcBef>
            </a:pPr>
            <a:r>
              <a:rPr lang="en-US" sz="840" i="1" dirty="0"/>
              <a:t>Describe your institution vision here</a:t>
            </a:r>
          </a:p>
          <a:p>
            <a:pPr>
              <a:spcBef>
                <a:spcPts val="350"/>
              </a:spcBef>
            </a:pPr>
            <a:endParaRPr lang="en-US" sz="840" i="1" dirty="0"/>
          </a:p>
          <a:p>
            <a:pPr>
              <a:spcBef>
                <a:spcPts val="350"/>
              </a:spcBef>
            </a:pPr>
            <a:r>
              <a:rPr lang="en-US" sz="840" i="1" dirty="0"/>
              <a:t>Think About…</a:t>
            </a:r>
          </a:p>
          <a:p>
            <a:pPr>
              <a:spcBef>
                <a:spcPts val="350"/>
              </a:spcBef>
            </a:pPr>
            <a:r>
              <a:rPr lang="en-US" sz="840" i="1" dirty="0"/>
              <a:t>What do you want to be in 1 year, 5 years, 15 years? </a:t>
            </a:r>
          </a:p>
          <a:p>
            <a:pPr>
              <a:spcBef>
                <a:spcPts val="350"/>
              </a:spcBef>
            </a:pPr>
            <a:r>
              <a:rPr lang="en-US" sz="840" i="1" dirty="0"/>
              <a:t># of students, adults, first gen, etc. </a:t>
            </a:r>
          </a:p>
          <a:p>
            <a:pPr>
              <a:spcBef>
                <a:spcPts val="350"/>
              </a:spcBef>
            </a:pPr>
            <a:r>
              <a:rPr lang="en-US" sz="840" i="1" dirty="0"/>
              <a:t>What’s more important NTR, diversity, academic quality? </a:t>
            </a:r>
          </a:p>
          <a:p>
            <a:pPr>
              <a:spcBef>
                <a:spcPts val="350"/>
              </a:spcBef>
            </a:pPr>
            <a:r>
              <a:rPr lang="en-US" sz="840" i="1" dirty="0"/>
              <a:t>Faculty goals vs. president vs. alumni?</a:t>
            </a:r>
          </a:p>
        </p:txBody>
      </p:sp>
    </p:spTree>
    <p:extLst>
      <p:ext uri="{BB962C8B-B14F-4D97-AF65-F5344CB8AC3E}">
        <p14:creationId xmlns:p14="http://schemas.microsoft.com/office/powerpoint/2010/main" val="2402231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96A03B-56AA-4DE2-FB04-5FC8AA71A83B}"/>
              </a:ext>
            </a:extLst>
          </p:cNvPr>
          <p:cNvSpPr>
            <a:spLocks noGrp="1"/>
          </p:cNvSpPr>
          <p:nvPr>
            <p:ph type="body" sz="quarter" idx="16"/>
          </p:nvPr>
        </p:nvSpPr>
        <p:spPr/>
        <p:txBody>
          <a:bodyPr/>
          <a:lstStyle/>
          <a:p>
            <a:r>
              <a:rPr lang="en-US" dirty="0"/>
              <a:t>Institution Strategic Plan Review</a:t>
            </a:r>
          </a:p>
        </p:txBody>
      </p:sp>
      <p:sp>
        <p:nvSpPr>
          <p:cNvPr id="3" name="Title 2">
            <a:extLst>
              <a:ext uri="{FF2B5EF4-FFF2-40B4-BE49-F238E27FC236}">
                <a16:creationId xmlns:a16="http://schemas.microsoft.com/office/drawing/2014/main" id="{E2B7EB3A-7AF0-7A07-1314-02BDE6C092DC}"/>
              </a:ext>
            </a:extLst>
          </p:cNvPr>
          <p:cNvSpPr>
            <a:spLocks noGrp="1"/>
          </p:cNvSpPr>
          <p:nvPr>
            <p:ph type="title"/>
          </p:nvPr>
        </p:nvSpPr>
        <p:spPr/>
        <p:txBody>
          <a:bodyPr/>
          <a:lstStyle/>
          <a:p>
            <a:r>
              <a:rPr lang="en-US" dirty="0"/>
              <a:t>Current Institutional Strategic Plan Overview </a:t>
            </a:r>
          </a:p>
        </p:txBody>
      </p:sp>
      <p:sp>
        <p:nvSpPr>
          <p:cNvPr id="4" name="Text Placeholder 3">
            <a:extLst>
              <a:ext uri="{FF2B5EF4-FFF2-40B4-BE49-F238E27FC236}">
                <a16:creationId xmlns:a16="http://schemas.microsoft.com/office/drawing/2014/main" id="{9311B781-06A0-8A1D-2002-911BBE0C48A9}"/>
              </a:ext>
            </a:extLst>
          </p:cNvPr>
          <p:cNvSpPr>
            <a:spLocks noGrp="1"/>
          </p:cNvSpPr>
          <p:nvPr>
            <p:ph type="body" sz="quarter" idx="15"/>
          </p:nvPr>
        </p:nvSpPr>
        <p:spPr/>
        <p:txBody>
          <a:bodyPr/>
          <a:lstStyle/>
          <a:p>
            <a:endParaRPr lang="en-US"/>
          </a:p>
        </p:txBody>
      </p:sp>
      <p:sp>
        <p:nvSpPr>
          <p:cNvPr id="5" name="Text Placeholder 4">
            <a:extLst>
              <a:ext uri="{FF2B5EF4-FFF2-40B4-BE49-F238E27FC236}">
                <a16:creationId xmlns:a16="http://schemas.microsoft.com/office/drawing/2014/main" id="{D56B8A49-DFBE-27B0-541C-9507F96D0D9A}"/>
              </a:ext>
            </a:extLst>
          </p:cNvPr>
          <p:cNvSpPr>
            <a:spLocks noGrp="1"/>
          </p:cNvSpPr>
          <p:nvPr>
            <p:ph type="body" sz="quarter" idx="19"/>
          </p:nvPr>
        </p:nvSpPr>
        <p:spPr/>
        <p:txBody>
          <a:bodyPr/>
          <a:lstStyle/>
          <a:p>
            <a:endParaRPr lang="en-US"/>
          </a:p>
        </p:txBody>
      </p:sp>
      <p:sp>
        <p:nvSpPr>
          <p:cNvPr id="6" name="Text Placeholder 5">
            <a:extLst>
              <a:ext uri="{FF2B5EF4-FFF2-40B4-BE49-F238E27FC236}">
                <a16:creationId xmlns:a16="http://schemas.microsoft.com/office/drawing/2014/main" id="{38C88F6A-BDED-4A6E-32B2-F63DB61AB9CC}"/>
              </a:ext>
            </a:extLst>
          </p:cNvPr>
          <p:cNvSpPr>
            <a:spLocks noGrp="1"/>
          </p:cNvSpPr>
          <p:nvPr>
            <p:ph type="body" sz="quarter" idx="18"/>
          </p:nvPr>
        </p:nvSpPr>
        <p:spPr/>
        <p:txBody>
          <a:bodyPr/>
          <a:lstStyle/>
          <a:p>
            <a:endParaRPr lang="en-US"/>
          </a:p>
        </p:txBody>
      </p:sp>
      <p:sp>
        <p:nvSpPr>
          <p:cNvPr id="7" name="Rectangle 6">
            <a:extLst>
              <a:ext uri="{FF2B5EF4-FFF2-40B4-BE49-F238E27FC236}">
                <a16:creationId xmlns:a16="http://schemas.microsoft.com/office/drawing/2014/main" id="{2D02030E-8C0B-2506-71A7-B7591AE4BE91}"/>
              </a:ext>
            </a:extLst>
          </p:cNvPr>
          <p:cNvSpPr/>
          <p:nvPr/>
        </p:nvSpPr>
        <p:spPr bwMode="gray">
          <a:xfrm>
            <a:off x="326808" y="899573"/>
            <a:ext cx="5748396" cy="3228158"/>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8" name="TextBox 7">
            <a:extLst>
              <a:ext uri="{FF2B5EF4-FFF2-40B4-BE49-F238E27FC236}">
                <a16:creationId xmlns:a16="http://schemas.microsoft.com/office/drawing/2014/main" id="{8D4DD9B5-8DBF-8F6B-EBFA-AECD1DC3716A}"/>
              </a:ext>
            </a:extLst>
          </p:cNvPr>
          <p:cNvSpPr txBox="1"/>
          <p:nvPr/>
        </p:nvSpPr>
        <p:spPr bwMode="gray">
          <a:xfrm>
            <a:off x="389237" y="960995"/>
            <a:ext cx="1950855" cy="172355"/>
          </a:xfrm>
          <a:prstGeom prst="rect">
            <a:avLst/>
          </a:prstGeom>
          <a:noFill/>
        </p:spPr>
        <p:txBody>
          <a:bodyPr wrap="none" lIns="0" tIns="0" rIns="0" bIns="0" rtlCol="0">
            <a:spAutoFit/>
          </a:bodyPr>
          <a:lstStyle/>
          <a:p>
            <a:pPr>
              <a:spcBef>
                <a:spcPts val="350"/>
              </a:spcBef>
            </a:pPr>
            <a:r>
              <a:rPr lang="en-US" sz="1120" b="1" dirty="0"/>
              <a:t>Strategic Plan Overview</a:t>
            </a:r>
          </a:p>
        </p:txBody>
      </p:sp>
      <p:sp>
        <p:nvSpPr>
          <p:cNvPr id="9" name="TextBox 8">
            <a:extLst>
              <a:ext uri="{FF2B5EF4-FFF2-40B4-BE49-F238E27FC236}">
                <a16:creationId xmlns:a16="http://schemas.microsoft.com/office/drawing/2014/main" id="{CC803C43-19F1-F7F6-23FB-2F40FC604851}"/>
              </a:ext>
            </a:extLst>
          </p:cNvPr>
          <p:cNvSpPr txBox="1"/>
          <p:nvPr/>
        </p:nvSpPr>
        <p:spPr bwMode="gray">
          <a:xfrm>
            <a:off x="389237" y="1161202"/>
            <a:ext cx="5594120" cy="129266"/>
          </a:xfrm>
          <a:prstGeom prst="rect">
            <a:avLst/>
          </a:prstGeom>
          <a:noFill/>
        </p:spPr>
        <p:txBody>
          <a:bodyPr wrap="square" lIns="0" tIns="0" rIns="0" bIns="0" rtlCol="0">
            <a:spAutoFit/>
          </a:bodyPr>
          <a:lstStyle/>
          <a:p>
            <a:pPr>
              <a:spcBef>
                <a:spcPts val="350"/>
              </a:spcBef>
            </a:pPr>
            <a:r>
              <a:rPr lang="en-US" sz="840" i="1" dirty="0"/>
              <a:t>Describe your pillars of your strategic plan here</a:t>
            </a:r>
          </a:p>
        </p:txBody>
      </p:sp>
    </p:spTree>
    <p:extLst>
      <p:ext uri="{BB962C8B-B14F-4D97-AF65-F5344CB8AC3E}">
        <p14:creationId xmlns:p14="http://schemas.microsoft.com/office/powerpoint/2010/main" val="298199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80193" y="99782"/>
            <a:ext cx="2854455" cy="123111"/>
          </a:xfrm>
        </p:spPr>
        <p:txBody>
          <a:bodyPr/>
          <a:lstStyle/>
          <a:p>
            <a:r>
              <a:rPr lang="en-US" dirty="0"/>
              <a:t>Prior Strategic Enrollment Management Plan Review</a:t>
            </a:r>
          </a:p>
        </p:txBody>
      </p:sp>
      <p:sp>
        <p:nvSpPr>
          <p:cNvPr id="6" name="Title 5"/>
          <p:cNvSpPr>
            <a:spLocks noGrp="1"/>
          </p:cNvSpPr>
          <p:nvPr>
            <p:ph type="title"/>
          </p:nvPr>
        </p:nvSpPr>
        <p:spPr/>
        <p:txBody>
          <a:bodyPr/>
          <a:lstStyle/>
          <a:p>
            <a:r>
              <a:rPr lang="en-US" dirty="0"/>
              <a:t>Key Accomplishments 20XX-20XX</a:t>
            </a:r>
          </a:p>
        </p:txBody>
      </p:sp>
      <p:sp>
        <p:nvSpPr>
          <p:cNvPr id="29" name="Text Placeholder 28">
            <a:extLst>
              <a:ext uri="{FF2B5EF4-FFF2-40B4-BE49-F238E27FC236}">
                <a16:creationId xmlns:a16="http://schemas.microsoft.com/office/drawing/2014/main" id="{5D9E289A-B04A-F6D4-6E3A-C9E03CBE24DF}"/>
              </a:ext>
            </a:extLst>
          </p:cNvPr>
          <p:cNvSpPr>
            <a:spLocks noGrp="1"/>
          </p:cNvSpPr>
          <p:nvPr>
            <p:ph type="body" sz="quarter" idx="15"/>
          </p:nvPr>
        </p:nvSpPr>
        <p:spPr/>
        <p:txBody>
          <a:bodyPr/>
          <a:lstStyle/>
          <a:p>
            <a:endParaRPr lang="en-US"/>
          </a:p>
        </p:txBody>
      </p:sp>
      <p:graphicFrame>
        <p:nvGraphicFramePr>
          <p:cNvPr id="7" name="Table 6"/>
          <p:cNvGraphicFramePr>
            <a:graphicFrameLocks noGrp="1"/>
          </p:cNvGraphicFramePr>
          <p:nvPr/>
        </p:nvGraphicFramePr>
        <p:xfrm>
          <a:off x="326809" y="899572"/>
          <a:ext cx="5748395" cy="3346704"/>
        </p:xfrm>
        <a:graphic>
          <a:graphicData uri="http://schemas.openxmlformats.org/drawingml/2006/table">
            <a:tbl>
              <a:tblPr firstRow="1" bandRow="1">
                <a:tableStyleId>{7DF18680-E054-41AD-8BC1-D1AEF772440D}</a:tableStyleId>
              </a:tblPr>
              <a:tblGrid>
                <a:gridCol w="1532054">
                  <a:extLst>
                    <a:ext uri="{9D8B030D-6E8A-4147-A177-3AD203B41FA5}">
                      <a16:colId xmlns:a16="http://schemas.microsoft.com/office/drawing/2014/main" val="20000"/>
                    </a:ext>
                  </a:extLst>
                </a:gridCol>
                <a:gridCol w="824212">
                  <a:extLst>
                    <a:ext uri="{9D8B030D-6E8A-4147-A177-3AD203B41FA5}">
                      <a16:colId xmlns:a16="http://schemas.microsoft.com/office/drawing/2014/main" val="20001"/>
                    </a:ext>
                  </a:extLst>
                </a:gridCol>
                <a:gridCol w="3392129">
                  <a:extLst>
                    <a:ext uri="{9D8B030D-6E8A-4147-A177-3AD203B41FA5}">
                      <a16:colId xmlns:a16="http://schemas.microsoft.com/office/drawing/2014/main" val="20002"/>
                    </a:ext>
                  </a:extLst>
                </a:gridCol>
              </a:tblGrid>
              <a:tr h="362712">
                <a:tc>
                  <a:txBody>
                    <a:bodyPr/>
                    <a:lstStyle/>
                    <a:p>
                      <a:pPr algn="ctr"/>
                      <a:r>
                        <a:rPr lang="en-US" sz="1000" dirty="0"/>
                        <a:t>Goals</a:t>
                      </a:r>
                    </a:p>
                  </a:txBody>
                  <a:tcPr marL="64008" marR="64008" marT="32004" marB="32004" anchor="ctr"/>
                </a:tc>
                <a:tc>
                  <a:txBody>
                    <a:bodyPr/>
                    <a:lstStyle/>
                    <a:p>
                      <a:pPr algn="ctr"/>
                      <a:r>
                        <a:rPr lang="en-US" sz="1000" dirty="0"/>
                        <a:t>Goal</a:t>
                      </a:r>
                      <a:r>
                        <a:rPr lang="en-US" sz="1000" baseline="0" dirty="0"/>
                        <a:t> Progress</a:t>
                      </a:r>
                      <a:endParaRPr lang="en-US" sz="1000" dirty="0"/>
                    </a:p>
                  </a:txBody>
                  <a:tcPr marL="64008" marR="64008" marT="32004" marB="32004" anchor="ctr"/>
                </a:tc>
                <a:tc>
                  <a:txBody>
                    <a:bodyPr/>
                    <a:lstStyle/>
                    <a:p>
                      <a:pPr algn="ctr"/>
                      <a:r>
                        <a:rPr lang="en-US" sz="1000" dirty="0"/>
                        <a:t>Initiatives Accomplished or In Progress</a:t>
                      </a:r>
                    </a:p>
                  </a:txBody>
                  <a:tcPr marL="64008" marR="64008" marT="32004" marB="32004" anchor="ctr"/>
                </a:tc>
                <a:extLst>
                  <a:ext uri="{0D108BD9-81ED-4DB2-BD59-A6C34878D82A}">
                    <a16:rowId xmlns:a16="http://schemas.microsoft.com/office/drawing/2014/main" val="10000"/>
                  </a:ext>
                </a:extLst>
              </a:tr>
              <a:tr h="517398">
                <a:tc>
                  <a:txBody>
                    <a:bodyPr/>
                    <a:lstStyle/>
                    <a:p>
                      <a:r>
                        <a:rPr lang="en-US" sz="700" i="1" dirty="0"/>
                        <a:t>Increase enrollments</a:t>
                      </a:r>
                    </a:p>
                  </a:txBody>
                  <a:tcPr marL="64008" marR="64008" marT="32004" marB="32004"/>
                </a:tc>
                <a:tc>
                  <a:txBody>
                    <a:bodyPr/>
                    <a:lstStyle/>
                    <a:p>
                      <a:pPr marL="111125" indent="-111125">
                        <a:buFont typeface="Arial" panose="020B0604020202020204" pitchFamily="34" charset="0"/>
                        <a:buChar char="•"/>
                      </a:pPr>
                      <a:endParaRPr lang="en-US" sz="700" i="1" dirty="0"/>
                    </a:p>
                  </a:txBody>
                  <a:tcPr marL="64008" marR="64008" marT="32004" marB="32004"/>
                </a:tc>
                <a:tc>
                  <a:txBody>
                    <a:bodyPr/>
                    <a:lstStyle/>
                    <a:p>
                      <a:pPr marL="111125" indent="-111125">
                        <a:buFont typeface="Arial" panose="020B0604020202020204" pitchFamily="34" charset="0"/>
                        <a:buChar char="•"/>
                      </a:pPr>
                      <a:r>
                        <a:rPr lang="en-US" sz="700" i="1" dirty="0"/>
                        <a:t>Launched</a:t>
                      </a:r>
                      <a:r>
                        <a:rPr lang="en-US" sz="700" i="1" baseline="0" dirty="0"/>
                        <a:t> career days at high schools to connect with high school students</a:t>
                      </a:r>
                    </a:p>
                    <a:p>
                      <a:pPr marL="111125" indent="-111125">
                        <a:buFont typeface="Arial" panose="020B0604020202020204" pitchFamily="34" charset="0"/>
                        <a:buChar char="•"/>
                      </a:pPr>
                      <a:r>
                        <a:rPr lang="en-US" sz="700" i="1" baseline="0" dirty="0"/>
                        <a:t>Website redesign focusing on prospective students as the primary user in progress</a:t>
                      </a:r>
                      <a:endParaRPr lang="en-US" sz="700" i="1" dirty="0"/>
                    </a:p>
                  </a:txBody>
                  <a:tcPr marL="64008" marR="64008" marT="32004" marB="32004"/>
                </a:tc>
                <a:extLst>
                  <a:ext uri="{0D108BD9-81ED-4DB2-BD59-A6C34878D82A}">
                    <a16:rowId xmlns:a16="http://schemas.microsoft.com/office/drawing/2014/main" val="10001"/>
                  </a:ext>
                </a:extLst>
              </a:tr>
              <a:tr h="410718">
                <a:tc>
                  <a:txBody>
                    <a:bodyPr/>
                    <a:lstStyle/>
                    <a:p>
                      <a:r>
                        <a:rPr lang="en-US" sz="700" i="1" dirty="0"/>
                        <a:t>Increase first year to second year retention</a:t>
                      </a:r>
                    </a:p>
                  </a:txBody>
                  <a:tcPr marL="64008" marR="64008" marT="32004" marB="32004"/>
                </a:tc>
                <a:tc>
                  <a:txBody>
                    <a:bodyPr/>
                    <a:lstStyle/>
                    <a:p>
                      <a:endParaRPr lang="en-US" sz="700" i="1" dirty="0"/>
                    </a:p>
                  </a:txBody>
                  <a:tcPr marL="64008" marR="64008" marT="32004" marB="32004"/>
                </a:tc>
                <a:tc>
                  <a:txBody>
                    <a:bodyPr/>
                    <a:lstStyle/>
                    <a:p>
                      <a:pPr marL="111125" indent="-111125">
                        <a:buFont typeface="Arial" panose="020B0604020202020204" pitchFamily="34" charset="0"/>
                        <a:buChar char="•"/>
                      </a:pPr>
                      <a:r>
                        <a:rPr lang="en-US" sz="700" i="1" dirty="0"/>
                        <a:t>Enforced Early Alert</a:t>
                      </a:r>
                      <a:r>
                        <a:rPr lang="en-US" sz="700" i="1" baseline="0" dirty="0"/>
                        <a:t> adoption among all full-time and part-time faculty</a:t>
                      </a:r>
                    </a:p>
                    <a:p>
                      <a:pPr marL="111125" indent="-111125">
                        <a:buFont typeface="Arial" panose="020B0604020202020204" pitchFamily="34" charset="0"/>
                        <a:buChar char="•"/>
                      </a:pPr>
                      <a:r>
                        <a:rPr lang="en-US" sz="700" i="1" dirty="0"/>
                        <a:t>Embedded</a:t>
                      </a:r>
                      <a:r>
                        <a:rPr lang="en-US" sz="700" i="1" baseline="0" dirty="0"/>
                        <a:t> academic advisor into department offices two days per week</a:t>
                      </a:r>
                      <a:endParaRPr lang="en-US" sz="700" i="1" dirty="0"/>
                    </a:p>
                  </a:txBody>
                  <a:tcPr marL="64008" marR="64008" marT="32004" marB="32004"/>
                </a:tc>
                <a:extLst>
                  <a:ext uri="{0D108BD9-81ED-4DB2-BD59-A6C34878D82A}">
                    <a16:rowId xmlns:a16="http://schemas.microsoft.com/office/drawing/2014/main" val="10002"/>
                  </a:ext>
                </a:extLst>
              </a:tr>
              <a:tr h="384048">
                <a:tc>
                  <a:txBody>
                    <a:bodyPr/>
                    <a:lstStyle/>
                    <a:p>
                      <a:r>
                        <a:rPr lang="en-US" sz="700" i="1" dirty="0"/>
                        <a:t>Build more industry partnerships</a:t>
                      </a:r>
                    </a:p>
                  </a:txBody>
                  <a:tcPr marL="64008" marR="64008" marT="32004" marB="32004"/>
                </a:tc>
                <a:tc>
                  <a:txBody>
                    <a:bodyPr/>
                    <a:lstStyle/>
                    <a:p>
                      <a:endParaRPr lang="en-US" sz="700" i="1" dirty="0"/>
                    </a:p>
                  </a:txBody>
                  <a:tcPr marL="64008" marR="64008" marT="32004" marB="32004"/>
                </a:tc>
                <a:tc>
                  <a:txBody>
                    <a:bodyPr/>
                    <a:lstStyle/>
                    <a:p>
                      <a:pPr marL="111125" indent="-111125">
                        <a:buFont typeface="Arial" panose="020B0604020202020204" pitchFamily="34" charset="0"/>
                        <a:buChar char="•"/>
                      </a:pPr>
                      <a:r>
                        <a:rPr lang="en-US" sz="700" i="1" dirty="0"/>
                        <a:t>Added three new partners</a:t>
                      </a:r>
                      <a:r>
                        <a:rPr lang="en-US" sz="700" i="1" baseline="0" dirty="0"/>
                        <a:t> to advisory boards</a:t>
                      </a:r>
                    </a:p>
                    <a:p>
                      <a:pPr marL="111125" indent="-111125">
                        <a:buFont typeface="Arial" panose="020B0604020202020204" pitchFamily="34" charset="0"/>
                        <a:buChar char="•"/>
                      </a:pPr>
                      <a:r>
                        <a:rPr lang="en-US" sz="700" i="1" baseline="0" dirty="0"/>
                        <a:t>Placed ten more students in internships than in 20XX</a:t>
                      </a:r>
                      <a:endParaRPr lang="en-US" sz="700" i="1" dirty="0"/>
                    </a:p>
                  </a:txBody>
                  <a:tcPr marL="64008" marR="64008" marT="32004" marB="32004"/>
                </a:tc>
                <a:extLst>
                  <a:ext uri="{0D108BD9-81ED-4DB2-BD59-A6C34878D82A}">
                    <a16:rowId xmlns:a16="http://schemas.microsoft.com/office/drawing/2014/main" val="10003"/>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4"/>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5"/>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6"/>
                  </a:ext>
                </a:extLst>
              </a:tr>
              <a:tr h="384048">
                <a:tc>
                  <a:txBody>
                    <a:bodyPr/>
                    <a:lstStyle/>
                    <a:p>
                      <a:endParaRPr lang="en-US" sz="600"/>
                    </a:p>
                  </a:txBody>
                  <a:tcPr marL="64008" marR="64008" marT="32004" marB="32004"/>
                </a:tc>
                <a:tc>
                  <a:txBody>
                    <a:bodyPr/>
                    <a:lstStyle/>
                    <a:p>
                      <a:endParaRPr lang="en-US" sz="600" dirty="0"/>
                    </a:p>
                  </a:txBody>
                  <a:tcPr marL="64008" marR="64008" marT="32004" marB="32004"/>
                </a:tc>
                <a:tc>
                  <a:txBody>
                    <a:bodyPr/>
                    <a:lstStyle/>
                    <a:p>
                      <a:endParaRPr lang="en-US" sz="600" dirty="0"/>
                    </a:p>
                  </a:txBody>
                  <a:tcPr marL="64008" marR="64008" marT="32004" marB="32004"/>
                </a:tc>
                <a:extLst>
                  <a:ext uri="{0D108BD9-81ED-4DB2-BD59-A6C34878D82A}">
                    <a16:rowId xmlns:a16="http://schemas.microsoft.com/office/drawing/2014/main" val="10007"/>
                  </a:ext>
                </a:extLst>
              </a:tr>
            </a:tbl>
          </a:graphicData>
        </a:graphic>
      </p:graphicFrame>
      <p:grpSp>
        <p:nvGrpSpPr>
          <p:cNvPr id="2" name="Group 1">
            <a:extLst>
              <a:ext uri="{FF2B5EF4-FFF2-40B4-BE49-F238E27FC236}">
                <a16:creationId xmlns:a16="http://schemas.microsoft.com/office/drawing/2014/main" id="{F3A4AD2A-C8BA-3DC1-651D-E5A99F1178E3}"/>
              </a:ext>
            </a:extLst>
          </p:cNvPr>
          <p:cNvGrpSpPr/>
          <p:nvPr/>
        </p:nvGrpSpPr>
        <p:grpSpPr>
          <a:xfrm>
            <a:off x="3382143" y="4371013"/>
            <a:ext cx="2880661" cy="312824"/>
            <a:chOff x="325598" y="4175515"/>
            <a:chExt cx="2979306" cy="312824"/>
          </a:xfrm>
        </p:grpSpPr>
        <p:sp>
          <p:nvSpPr>
            <p:cNvPr id="8" name="Rectangle 7"/>
            <p:cNvSpPr/>
            <p:nvPr/>
          </p:nvSpPr>
          <p:spPr bwMode="gray">
            <a:xfrm>
              <a:off x="325598" y="4175515"/>
              <a:ext cx="2979306" cy="3128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nvGrpSpPr>
            <p:cNvPr id="9" name="Group 8"/>
            <p:cNvGrpSpPr/>
            <p:nvPr/>
          </p:nvGrpSpPr>
          <p:grpSpPr>
            <a:xfrm>
              <a:off x="433813" y="4256815"/>
              <a:ext cx="2765279" cy="150223"/>
              <a:chOff x="606490" y="6064728"/>
              <a:chExt cx="3950398" cy="214604"/>
            </a:xfrm>
          </p:grpSpPr>
          <p:grpSp>
            <p:nvGrpSpPr>
              <p:cNvPr id="10" name="Group 9"/>
              <p:cNvGrpSpPr/>
              <p:nvPr/>
            </p:nvGrpSpPr>
            <p:grpSpPr>
              <a:xfrm>
                <a:off x="606490" y="6064728"/>
                <a:ext cx="996790" cy="214604"/>
                <a:chOff x="606490" y="6081165"/>
                <a:chExt cx="996790" cy="214604"/>
              </a:xfrm>
            </p:grpSpPr>
            <p:sp>
              <p:nvSpPr>
                <p:cNvPr id="17" name="Oval 16"/>
                <p:cNvSpPr/>
                <p:nvPr/>
              </p:nvSpPr>
              <p:spPr bwMode="gray">
                <a:xfrm>
                  <a:off x="606490" y="6081165"/>
                  <a:ext cx="214604" cy="214604"/>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8" name="TextBox 17"/>
                <p:cNvSpPr txBox="1"/>
                <p:nvPr/>
              </p:nvSpPr>
              <p:spPr bwMode="gray">
                <a:xfrm>
                  <a:off x="916279" y="6119218"/>
                  <a:ext cx="687001" cy="138500"/>
                </a:xfrm>
                <a:prstGeom prst="rect">
                  <a:avLst/>
                </a:prstGeom>
                <a:noFill/>
              </p:spPr>
              <p:txBody>
                <a:bodyPr wrap="none" lIns="0" tIns="0" rIns="0" bIns="0" rtlCol="0">
                  <a:spAutoFit/>
                </a:bodyPr>
                <a:lstStyle/>
                <a:p>
                  <a:pPr>
                    <a:spcBef>
                      <a:spcPts val="350"/>
                    </a:spcBef>
                  </a:pPr>
                  <a:r>
                    <a:rPr lang="en-US" sz="630" b="1" dirty="0"/>
                    <a:t>Completed</a:t>
                  </a:r>
                </a:p>
              </p:txBody>
            </p:sp>
          </p:grpSp>
          <p:grpSp>
            <p:nvGrpSpPr>
              <p:cNvPr id="11" name="Group 10"/>
              <p:cNvGrpSpPr/>
              <p:nvPr/>
            </p:nvGrpSpPr>
            <p:grpSpPr>
              <a:xfrm>
                <a:off x="1921053" y="6064728"/>
                <a:ext cx="1081607" cy="214604"/>
                <a:chOff x="3584215" y="6064728"/>
                <a:chExt cx="1081607" cy="214604"/>
              </a:xfrm>
            </p:grpSpPr>
            <p:sp>
              <p:nvSpPr>
                <p:cNvPr id="15" name="Oval 14"/>
                <p:cNvSpPr/>
                <p:nvPr/>
              </p:nvSpPr>
              <p:spPr bwMode="gray">
                <a:xfrm>
                  <a:off x="3584215" y="6064728"/>
                  <a:ext cx="214604" cy="21460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6" name="TextBox 15"/>
                <p:cNvSpPr txBox="1"/>
                <p:nvPr/>
              </p:nvSpPr>
              <p:spPr bwMode="gray">
                <a:xfrm>
                  <a:off x="3907831" y="6102781"/>
                  <a:ext cx="757991" cy="138500"/>
                </a:xfrm>
                <a:prstGeom prst="rect">
                  <a:avLst/>
                </a:prstGeom>
                <a:noFill/>
              </p:spPr>
              <p:txBody>
                <a:bodyPr wrap="none" lIns="0" tIns="0" rIns="0" bIns="0" rtlCol="0">
                  <a:spAutoFit/>
                </a:bodyPr>
                <a:lstStyle/>
                <a:p>
                  <a:pPr>
                    <a:spcBef>
                      <a:spcPts val="350"/>
                    </a:spcBef>
                  </a:pPr>
                  <a:r>
                    <a:rPr lang="en-US" sz="630" b="1" dirty="0"/>
                    <a:t>In Progress</a:t>
                  </a:r>
                </a:p>
              </p:txBody>
            </p:sp>
          </p:grpSp>
          <p:grpSp>
            <p:nvGrpSpPr>
              <p:cNvPr id="12" name="Group 11"/>
              <p:cNvGrpSpPr/>
              <p:nvPr/>
            </p:nvGrpSpPr>
            <p:grpSpPr>
              <a:xfrm>
                <a:off x="3316770" y="6064728"/>
                <a:ext cx="1240118" cy="214604"/>
                <a:chOff x="5005495" y="6064728"/>
                <a:chExt cx="1240118" cy="214604"/>
              </a:xfrm>
            </p:grpSpPr>
            <p:sp>
              <p:nvSpPr>
                <p:cNvPr id="13" name="Oval 12"/>
                <p:cNvSpPr/>
                <p:nvPr/>
              </p:nvSpPr>
              <p:spPr bwMode="gray">
                <a:xfrm>
                  <a:off x="5005495" y="6064728"/>
                  <a:ext cx="214604" cy="21460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14" name="TextBox 13"/>
                <p:cNvSpPr txBox="1"/>
                <p:nvPr/>
              </p:nvSpPr>
              <p:spPr bwMode="gray">
                <a:xfrm>
                  <a:off x="5320452" y="6102779"/>
                  <a:ext cx="925161" cy="138500"/>
                </a:xfrm>
                <a:prstGeom prst="rect">
                  <a:avLst/>
                </a:prstGeom>
                <a:noFill/>
              </p:spPr>
              <p:txBody>
                <a:bodyPr wrap="none" lIns="0" tIns="0" rIns="0" bIns="0" rtlCol="0">
                  <a:spAutoFit/>
                </a:bodyPr>
                <a:lstStyle/>
                <a:p>
                  <a:pPr>
                    <a:spcBef>
                      <a:spcPts val="350"/>
                    </a:spcBef>
                  </a:pPr>
                  <a:r>
                    <a:rPr lang="en-US" sz="630" b="1" dirty="0"/>
                    <a:t>Major Setback</a:t>
                  </a:r>
                </a:p>
              </p:txBody>
            </p:sp>
          </p:grpSp>
        </p:grpSp>
      </p:grpSp>
      <p:sp>
        <p:nvSpPr>
          <p:cNvPr id="19" name="Oval 18"/>
          <p:cNvSpPr/>
          <p:nvPr/>
        </p:nvSpPr>
        <p:spPr bwMode="gray">
          <a:xfrm>
            <a:off x="2180786" y="2439511"/>
            <a:ext cx="150223" cy="150223"/>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0" name="Oval 19"/>
          <p:cNvSpPr/>
          <p:nvPr/>
        </p:nvSpPr>
        <p:spPr bwMode="gray">
          <a:xfrm>
            <a:off x="2180786" y="1980782"/>
            <a:ext cx="150223" cy="150223"/>
          </a:xfrm>
          <a:prstGeom prst="ellipse">
            <a:avLst/>
          </a:prstGeom>
          <a:solidFill>
            <a:srgbClr val="7FCB3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sp>
        <p:nvSpPr>
          <p:cNvPr id="21" name="Oval 20"/>
          <p:cNvSpPr/>
          <p:nvPr/>
        </p:nvSpPr>
        <p:spPr bwMode="gray">
          <a:xfrm>
            <a:off x="2180786" y="1423476"/>
            <a:ext cx="150223" cy="150223"/>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4008" tIns="32004" rIns="64008" bIns="32004" numCol="1" spcCol="0" rtlCol="0" fromWordArt="0" anchor="ctr" anchorCtr="0" forceAA="0" compatLnSpc="1">
            <a:prstTxWarp prst="textNoShape">
              <a:avLst/>
            </a:prstTxWarp>
            <a:noAutofit/>
          </a:bodyPr>
          <a:lstStyle/>
          <a:p>
            <a:pPr algn="ctr"/>
            <a:endParaRPr lang="en-US" sz="741"/>
          </a:p>
        </p:txBody>
      </p:sp>
      <p:grpSp>
        <p:nvGrpSpPr>
          <p:cNvPr id="25" name="Group 24">
            <a:extLst>
              <a:ext uri="{FF2B5EF4-FFF2-40B4-BE49-F238E27FC236}">
                <a16:creationId xmlns:a16="http://schemas.microsoft.com/office/drawing/2014/main" id="{3193530C-6DEF-1833-07D0-2A03EB21570B}"/>
              </a:ext>
            </a:extLst>
          </p:cNvPr>
          <p:cNvGrpSpPr/>
          <p:nvPr/>
        </p:nvGrpSpPr>
        <p:grpSpPr>
          <a:xfrm>
            <a:off x="150071" y="4419463"/>
            <a:ext cx="3129763" cy="232710"/>
            <a:chOff x="346786" y="3925293"/>
            <a:chExt cx="2936713" cy="184666"/>
          </a:xfrm>
        </p:grpSpPr>
        <p:sp>
          <p:nvSpPr>
            <p:cNvPr id="22" name="TextBox 21">
              <a:extLst>
                <a:ext uri="{FF2B5EF4-FFF2-40B4-BE49-F238E27FC236}">
                  <a16:creationId xmlns:a16="http://schemas.microsoft.com/office/drawing/2014/main" id="{35A9E540-333F-5264-9F2A-BB3565AF1F61}"/>
                </a:ext>
              </a:extLst>
            </p:cNvPr>
            <p:cNvSpPr txBox="1"/>
            <p:nvPr/>
          </p:nvSpPr>
          <p:spPr bwMode="gray">
            <a:xfrm>
              <a:off x="346786" y="3925293"/>
              <a:ext cx="984761" cy="184666"/>
            </a:xfrm>
            <a:prstGeom prst="rect">
              <a:avLst/>
            </a:prstGeom>
            <a:noFill/>
          </p:spPr>
          <p:txBody>
            <a:bodyPr wrap="square" lIns="0" tIns="0" rIns="0" bIns="0" rtlCol="0">
              <a:spAutoFit/>
            </a:bodyPr>
            <a:lstStyle/>
            <a:p>
              <a:pPr>
                <a:spcBef>
                  <a:spcPts val="550"/>
                </a:spcBef>
              </a:pPr>
              <a:r>
                <a:rPr lang="en-US" sz="600" b="1" dirty="0"/>
                <a:t>Completed – achieved or exceeded goal</a:t>
              </a:r>
            </a:p>
          </p:txBody>
        </p:sp>
        <p:sp>
          <p:nvSpPr>
            <p:cNvPr id="23" name="TextBox 22">
              <a:extLst>
                <a:ext uri="{FF2B5EF4-FFF2-40B4-BE49-F238E27FC236}">
                  <a16:creationId xmlns:a16="http://schemas.microsoft.com/office/drawing/2014/main" id="{39FAFC9D-3183-94C8-3D8B-1E33C9CF934C}"/>
                </a:ext>
              </a:extLst>
            </p:cNvPr>
            <p:cNvSpPr txBox="1"/>
            <p:nvPr/>
          </p:nvSpPr>
          <p:spPr bwMode="gray">
            <a:xfrm>
              <a:off x="1354007" y="3925293"/>
              <a:ext cx="1090042" cy="184666"/>
            </a:xfrm>
            <a:prstGeom prst="rect">
              <a:avLst/>
            </a:prstGeom>
            <a:noFill/>
          </p:spPr>
          <p:txBody>
            <a:bodyPr wrap="square" lIns="0" tIns="0" rIns="0" bIns="0" rtlCol="0">
              <a:spAutoFit/>
            </a:bodyPr>
            <a:lstStyle/>
            <a:p>
              <a:pPr>
                <a:spcBef>
                  <a:spcPts val="550"/>
                </a:spcBef>
              </a:pPr>
              <a:r>
                <a:rPr lang="en-US" sz="600" b="1" dirty="0"/>
                <a:t>In Progress – not on pace to achieve goal</a:t>
              </a:r>
            </a:p>
          </p:txBody>
        </p:sp>
        <p:sp>
          <p:nvSpPr>
            <p:cNvPr id="24" name="TextBox 23">
              <a:extLst>
                <a:ext uri="{FF2B5EF4-FFF2-40B4-BE49-F238E27FC236}">
                  <a16:creationId xmlns:a16="http://schemas.microsoft.com/office/drawing/2014/main" id="{981534C5-DD5E-5D21-7A32-D6A29517C57B}"/>
                </a:ext>
              </a:extLst>
            </p:cNvPr>
            <p:cNvSpPr txBox="1"/>
            <p:nvPr/>
          </p:nvSpPr>
          <p:spPr bwMode="gray">
            <a:xfrm>
              <a:off x="2488968" y="3925293"/>
              <a:ext cx="794531" cy="184666"/>
            </a:xfrm>
            <a:prstGeom prst="rect">
              <a:avLst/>
            </a:prstGeom>
            <a:noFill/>
          </p:spPr>
          <p:txBody>
            <a:bodyPr wrap="square" lIns="0" tIns="0" rIns="0" bIns="0" rtlCol="0">
              <a:spAutoFit/>
            </a:bodyPr>
            <a:lstStyle/>
            <a:p>
              <a:pPr>
                <a:spcBef>
                  <a:spcPts val="550"/>
                </a:spcBef>
              </a:pPr>
              <a:r>
                <a:rPr lang="en-US" sz="600" b="1" dirty="0"/>
                <a:t>Major Setback – not achieving goal</a:t>
              </a:r>
            </a:p>
          </p:txBody>
        </p:sp>
      </p:grpSp>
    </p:spTree>
    <p:extLst>
      <p:ext uri="{BB962C8B-B14F-4D97-AF65-F5344CB8AC3E}">
        <p14:creationId xmlns:p14="http://schemas.microsoft.com/office/powerpoint/2010/main" val="339210360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Yb3LAX9a"/>
  <p:tag name="ARTICULATE_DESIGN_ID_EAB1 ON-SCREEN MASTER" val="WodUfpOz"/>
  <p:tag name="ARTICULATE_SLIDE_THUMBNAIL_REFRESH" val="1"/>
  <p:tag name="ARTICULATE_DESIGN_ID_EAB1 ON-SCREEN" val="OJDy01kg"/>
  <p:tag name="ARTICULATE_DESIGN_ID_EAB GLOBAL, INC. THEME" val="EgU1CIIs"/>
  <p:tag name="ARTICULATE_DESIGN_ID_EAB1 4X3 ON-SCREEN" val="Lynb0GK1"/>
  <p:tag name="ARTICULATE_SLIDE_COUNT" val="7"/>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 4x3 On-screen">
  <a:themeElements>
    <a:clrScheme name="EAB Theme Colors 2020">
      <a:dk1>
        <a:srgbClr val="333E48"/>
      </a:dk1>
      <a:lt1>
        <a:srgbClr val="FFFFFF"/>
      </a:lt1>
      <a:dk2>
        <a:srgbClr val="ED8B00"/>
      </a:dk2>
      <a:lt2>
        <a:srgbClr val="D6D8DA"/>
      </a:lt2>
      <a:accent1>
        <a:srgbClr val="C4C7CA"/>
      </a:accent1>
      <a:accent2>
        <a:srgbClr val="7FCFCF"/>
      </a:accent2>
      <a:accent3>
        <a:srgbClr val="004B87"/>
      </a:accent3>
      <a:accent4>
        <a:srgbClr val="0072CE"/>
      </a:accent4>
      <a:accent5>
        <a:srgbClr val="00355F"/>
      </a:accent5>
      <a:accent6>
        <a:srgbClr val="00B1B0"/>
      </a:accent6>
      <a:hlink>
        <a:srgbClr val="0072CE"/>
      </a:hlink>
      <a:folHlink>
        <a:srgbClr val="0072CE"/>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5"/>
        </a:solidFill>
        <a:ln>
          <a:solidFill>
            <a:schemeClr val="accent5"/>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5"/>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spcBef>
            <a:spcPts val="500"/>
          </a:spcBef>
          <a:defRPr sz="900" dirty="0" err="1" smtClean="0"/>
        </a:defPPr>
      </a:lstStyle>
    </a:txDef>
  </a:objectDefaults>
  <a:extraClrSchemeLst/>
  <a:custClrLst>
    <a:custClr name="Dark Background">
      <a:srgbClr val="003D70"/>
    </a:custClr>
    <a:custClr name="Red">
      <a:srgbClr val="CF102D"/>
    </a:custClr>
    <a:custClr name="Yellow">
      <a:srgbClr val="F6D900"/>
    </a:custClr>
    <a:custClr name="Green">
      <a:srgbClr val="7FCB3B"/>
    </a:custClr>
    <a:custClr name="Purple">
      <a:srgbClr val="8B4BB3"/>
    </a:custClr>
    <a:custClr name="Light Blue">
      <a:srgbClr val="23B1F1"/>
    </a:custClr>
    <a:custClr name="Teal">
      <a:srgbClr val="35BDCB"/>
    </a:custClr>
    <a:custClr name="Not Used">
      <a:srgbClr val="FFFFFF"/>
    </a:custClr>
    <a:custClr name="Not Used">
      <a:srgbClr val="FFFFFF"/>
    </a:custClr>
    <a:custClr name="Not Used">
      <a:srgbClr val="FFFFFF"/>
    </a:custClr>
    <a:custClr name="Not Used">
      <a:srgbClr val="FFFFFF"/>
    </a:custClr>
    <a:custClr name="Red Tint">
      <a:srgbClr val="F47A74"/>
    </a:custClr>
    <a:custClr name="Yellow Tint">
      <a:srgbClr val="FFEE6D"/>
    </a:custClr>
    <a:custClr name="Green Tint">
      <a:srgbClr val="B0DF85"/>
    </a:custClr>
    <a:custClr name="Purple Tint">
      <a:srgbClr val="BD98D4"/>
    </a:custClr>
    <a:custClr name="Light Blue Tint">
      <a:srgbClr val="92D8F8"/>
    </a:custClr>
    <a:custClr name="Teal Tint">
      <a:srgbClr val="91DBE3"/>
    </a:custClr>
    <a:custClr name="Not Used">
      <a:srgbClr val="FFFFFF"/>
    </a:custClr>
    <a:custClr name="Not Used">
      <a:srgbClr val="FFFFFF"/>
    </a:custClr>
    <a:custClr name="Not Used">
      <a:srgbClr val="FFFFFF"/>
    </a:custClr>
  </a:custClrLst>
  <a:extLst>
    <a:ext uri="{05A4C25C-085E-4340-85A3-A5531E510DB2}">
      <thm15:themeFamily xmlns:thm15="http://schemas.microsoft.com/office/thememl/2012/main" name="Presentation12" id="{7D904BE2-1558-D64C-8485-1E5B776B0299}" vid="{DED7B634-2BD1-6C4D-8D31-274DD66766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EAB chart theme colors dk-lt 2020">
    <a:dk1>
      <a:srgbClr val="333E48"/>
    </a:dk1>
    <a:lt1>
      <a:srgbClr val="FFFFFF"/>
    </a:lt1>
    <a:dk2>
      <a:srgbClr val="F28B00"/>
    </a:dk2>
    <a:lt2>
      <a:srgbClr val="D6D8DA"/>
    </a:lt2>
    <a:accent1>
      <a:srgbClr val="00355F"/>
    </a:accent1>
    <a:accent2>
      <a:srgbClr val="004B87"/>
    </a:accent2>
    <a:accent3>
      <a:srgbClr val="0072CC"/>
    </a:accent3>
    <a:accent4>
      <a:srgbClr val="00B1B0"/>
    </a:accent4>
    <a:accent5>
      <a:srgbClr val="7FCFCF"/>
    </a:accent5>
    <a:accent6>
      <a:srgbClr val="C4C7CA"/>
    </a:accent6>
    <a:hlink>
      <a:srgbClr val="0072CC"/>
    </a:hlink>
    <a:folHlink>
      <a:srgbClr val="0072CC"/>
    </a:folHlink>
  </a:clrScheme>
  <a:fontScheme name="EAB Theme Font">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 Presentation Template 4x3 011322 (1)</Template>
  <TotalTime>11859</TotalTime>
  <Words>8010</Words>
  <Application>Microsoft Macintosh PowerPoint</Application>
  <PresentationFormat>Custom</PresentationFormat>
  <Paragraphs>1149</Paragraphs>
  <Slides>54</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54</vt:i4>
      </vt:variant>
    </vt:vector>
  </HeadingPairs>
  <TitlesOfParts>
    <vt:vector size="59" baseType="lpstr">
      <vt:lpstr>Arial</vt:lpstr>
      <vt:lpstr>Calibri</vt:lpstr>
      <vt:lpstr>Rockwell</vt:lpstr>
      <vt:lpstr>Verdana</vt:lpstr>
      <vt:lpstr>EAB1 4x3 On-screen</vt:lpstr>
      <vt:lpstr>Strategic Enrollment Plan Template</vt:lpstr>
      <vt:lpstr>How to Use This Template</vt:lpstr>
      <vt:lpstr>Pre-Work</vt:lpstr>
      <vt:lpstr>Strategic Enrollment Plan</vt:lpstr>
      <vt:lpstr>Strategic Enrollment Plan Overview</vt:lpstr>
      <vt:lpstr>Current Performance</vt:lpstr>
      <vt:lpstr>Mission and Vision </vt:lpstr>
      <vt:lpstr>Current Institutional Strategic Plan Overview </vt:lpstr>
      <vt:lpstr>Key Accomplishments 20XX-20XX</vt:lpstr>
      <vt:lpstr>Key Enrollment Metrics</vt:lpstr>
      <vt:lpstr>Enrollment and NTR Mix</vt:lpstr>
      <vt:lpstr>Other Enrollment Info</vt:lpstr>
      <vt:lpstr>IT Infrastructure </vt:lpstr>
      <vt:lpstr>Competitive Intel</vt:lpstr>
      <vt:lpstr>SWOT Analysis</vt:lpstr>
      <vt:lpstr>New Revenue Streams</vt:lpstr>
      <vt:lpstr>Faculty</vt:lpstr>
      <vt:lpstr>Future Market Assessment</vt:lpstr>
      <vt:lpstr>Enrollments by Academic Unit</vt:lpstr>
      <vt:lpstr>Retention by Department</vt:lpstr>
      <vt:lpstr>Summary of Market Forces 20XX-20XX</vt:lpstr>
      <vt:lpstr>Projected Growth by Sub-Population</vt:lpstr>
      <vt:lpstr>Projected Graduating Class Size at Local HS</vt:lpstr>
      <vt:lpstr>Major Student Feeders</vt:lpstr>
      <vt:lpstr>Competitors: Market Competition Assessment</vt:lpstr>
      <vt:lpstr>Faculty: Anticipated Changes in Staffing</vt:lpstr>
      <vt:lpstr>Regulatory Reforms</vt:lpstr>
      <vt:lpstr>Regulatory Impact</vt:lpstr>
      <vt:lpstr>New Information Technology Needs</vt:lpstr>
      <vt:lpstr>Themes Emerging Across Future Market Assessment</vt:lpstr>
      <vt:lpstr>Strategic Plan Design</vt:lpstr>
      <vt:lpstr>Defining Terms</vt:lpstr>
      <vt:lpstr>Institution-Level Goals &amp; Objectives</vt:lpstr>
      <vt:lpstr>Objective and Initiative Design Instructions</vt:lpstr>
      <vt:lpstr>Objective #X: Title</vt:lpstr>
      <vt:lpstr>Objective #X: Title</vt:lpstr>
      <vt:lpstr>Initiatives to Goal</vt:lpstr>
      <vt:lpstr>Financial Summary</vt:lpstr>
      <vt:lpstr>Implementation Timeline</vt:lpstr>
      <vt:lpstr>Goal #1: Grow Full-Time Equivalent Enrollments</vt:lpstr>
      <vt:lpstr>Objective #1: Increase Retention</vt:lpstr>
      <vt:lpstr>Objective #1: Increase Retention</vt:lpstr>
      <vt:lpstr>Initiatives to Goal</vt:lpstr>
      <vt:lpstr>Financial Summary</vt:lpstr>
      <vt:lpstr>Implementation Timeline</vt:lpstr>
      <vt:lpstr>Strategic Plan Summary</vt:lpstr>
      <vt:lpstr>Total Investment Required for Strategic Initiatives, 20XX-20XX</vt:lpstr>
      <vt:lpstr>Interdepartmental Support Required for Strategic Initiatives</vt:lpstr>
      <vt:lpstr>Performance Scorecard Sample</vt:lpstr>
      <vt:lpstr>Performance Scorecard Template</vt:lpstr>
      <vt:lpstr>Communication Plan: Key Messages and Communication Tactics</vt:lpstr>
      <vt:lpstr>Communication Plan: Strategies to Address Potential Concerns</vt:lpstr>
      <vt:lpstr>Implementation Plan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Dixon, Vashae</dc:creator>
  <cp:lastModifiedBy>Falk, Erin</cp:lastModifiedBy>
  <cp:revision>32</cp:revision>
  <dcterms:created xsi:type="dcterms:W3CDTF">2022-02-03T15:30:52Z</dcterms:created>
  <dcterms:modified xsi:type="dcterms:W3CDTF">2025-10-01T14:34:51Z</dcterms:modified>
  <cp:category/>
</cp:coreProperties>
</file>